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7" r:id="rId4"/>
    <p:sldId id="258" r:id="rId5"/>
    <p:sldId id="259" r:id="rId6"/>
    <p:sldId id="261" r:id="rId7"/>
    <p:sldId id="268" r:id="rId8"/>
    <p:sldId id="269" r:id="rId9"/>
    <p:sldId id="270" r:id="rId10"/>
    <p:sldId id="271" r:id="rId11"/>
    <p:sldId id="273" r:id="rId12"/>
    <p:sldId id="265" r:id="rId13"/>
    <p:sldId id="264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28E"/>
    <a:srgbClr val="305075"/>
    <a:srgbClr val="9199CB"/>
    <a:srgbClr val="EDAF8A"/>
    <a:srgbClr val="A8AACF"/>
    <a:srgbClr val="2D4F73"/>
    <a:srgbClr val="F5B077"/>
    <a:srgbClr val="A98DB3"/>
    <a:srgbClr val="A68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Umereni stil 2 – Naglašav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Umereni stil 2 – Naglašav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Svetli stil 1 – Naglašavanj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8" autoAdjust="0"/>
  </p:normalViewPr>
  <p:slideViewPr>
    <p:cSldViewPr>
      <p:cViewPr>
        <p:scale>
          <a:sx n="110" d="100"/>
          <a:sy n="110" d="100"/>
        </p:scale>
        <p:origin x="10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29/10/2020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29/10/2020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29/10/2020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29/10/2020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29/10/2020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29/10/2020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29/10/2020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mailto:darko.asanin@uni.kg.ac.rs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799" y="2217826"/>
            <a:ext cx="8534400" cy="461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Antimicrobial activity and DNA/BSA binding study of new silver(I) complexes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 1,8-naphthyridine </a:t>
            </a:r>
            <a:endParaRPr lang="en-US" b="1" dirty="0"/>
          </a:p>
          <a:p>
            <a:pPr algn="ctr"/>
            <a:endParaRPr lang="fr-FR" sz="1400" dirty="0">
              <a:latin typeface="+mj-lt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Darko P. Ašanin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1,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*, Tina P. Andrejević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Sanja Skaro-Bogojevic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Franc Perdih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Iztok Turel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Jasmina Nikodinovic-Runic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Miloš I. Djuran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it-IT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Biljana Đ. Glišić</a:t>
            </a:r>
            <a:r>
              <a:rPr lang="it-IT" sz="14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400" b="1" baseline="30000" dirty="0">
              <a:latin typeface="+mj-lt"/>
            </a:endParaRPr>
          </a:p>
          <a:p>
            <a:pPr algn="ctr"/>
            <a:endParaRPr lang="fr-FR" sz="1100" dirty="0">
              <a:latin typeface="+mj-lt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University of Kragujevac, Institute for Information Technologies Kragujevac, Department of Science, Jovana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Cvijića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bb, 34000 Kragujevac, Serbia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University of Kragujevac, Faculty of Science, Department of Chemistry, R.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Domanovića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12, 34000 Kragujevac, Serbia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Institute of Molecular Genetics and Genetic Engineering, University of Belgrade,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Vojvode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Stepe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444a, 11042 Belgrade, Serbia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University of Ljubljana, Faculty of Chemistry and Chemical Technology,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Večna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pot 113, SI-1000, Ljubljana, Slovenia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Serbian Academy of Sciences and Arts,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Knez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Mihailova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35, 11000 Belgrade, Serbia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100" dirty="0">
              <a:latin typeface="+mj-lt"/>
            </a:endParaRPr>
          </a:p>
          <a:p>
            <a:endParaRPr lang="fr-FR" sz="1100" dirty="0">
              <a:latin typeface="+mj-lt"/>
            </a:endParaRPr>
          </a:p>
          <a:p>
            <a:endParaRPr lang="fr-FR" sz="1100" dirty="0">
              <a:latin typeface="+mj-lt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Corresponding author: </a:t>
            </a:r>
            <a:r>
              <a:rPr lang="en-US" sz="11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darko.asanin@uni.kg.ac.rs</a:t>
            </a:r>
            <a:endParaRPr lang="en-US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25"/>
            <a:ext cx="9143997" cy="2196051"/>
          </a:xfrm>
          <a:prstGeom prst="rect">
            <a:avLst/>
          </a:prstGeom>
        </p:spPr>
      </p:pic>
      <p:pic>
        <p:nvPicPr>
          <p:cNvPr id="11" name="Picture 6" descr="C:\Users\Darko\Desktop\unnamed (1).jpg">
            <a:extLst>
              <a:ext uri="{FF2B5EF4-FFF2-40B4-BE49-F238E27FC236}">
                <a16:creationId xmlns:a16="http://schemas.microsoft.com/office/drawing/2014/main" id="{ECC9C287-F51C-48FD-A80F-1BC793FAF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5442" r="26910"/>
          <a:stretch/>
        </p:blipFill>
        <p:spPr bwMode="auto">
          <a:xfrm>
            <a:off x="4794750" y="5652959"/>
            <a:ext cx="785278" cy="824041"/>
          </a:xfrm>
          <a:prstGeom prst="rect">
            <a:avLst/>
          </a:prstGeom>
          <a:noFill/>
        </p:spPr>
      </p:pic>
      <p:pic>
        <p:nvPicPr>
          <p:cNvPr id="13" name="Picture 2" descr="C:\Users\Darko\Desktop\logox.png">
            <a:extLst>
              <a:ext uri="{FF2B5EF4-FFF2-40B4-BE49-F238E27FC236}">
                <a16:creationId xmlns:a16="http://schemas.microsoft.com/office/drawing/2014/main" id="{478E1BA7-FE24-46B5-931B-523E51A0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7200" y="5708469"/>
            <a:ext cx="1196217" cy="703496"/>
          </a:xfrm>
          <a:prstGeom prst="rect">
            <a:avLst/>
          </a:prstGeom>
          <a:noFill/>
        </p:spPr>
      </p:pic>
      <p:pic>
        <p:nvPicPr>
          <p:cNvPr id="15" name="Picture 7" descr="C:\Users\Darko\Desktop\unnamed.jpg">
            <a:extLst>
              <a:ext uri="{FF2B5EF4-FFF2-40B4-BE49-F238E27FC236}">
                <a16:creationId xmlns:a16="http://schemas.microsoft.com/office/drawing/2014/main" id="{4D4B7228-0CAE-498A-8F9A-32EF9037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78246" y="5727853"/>
            <a:ext cx="1389058" cy="684112"/>
          </a:xfrm>
          <a:prstGeom prst="rect">
            <a:avLst/>
          </a:prstGeom>
          <a:noFill/>
        </p:spPr>
      </p:pic>
      <p:pic>
        <p:nvPicPr>
          <p:cNvPr id="17" name="Picture 4" descr="C:\Users\Darko\Desktop\logo.jpg">
            <a:extLst>
              <a:ext uri="{FF2B5EF4-FFF2-40B4-BE49-F238E27FC236}">
                <a16:creationId xmlns:a16="http://schemas.microsoft.com/office/drawing/2014/main" id="{131D52AA-FC6B-4E93-AC31-02C4907C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9438" y="5643434"/>
            <a:ext cx="756753" cy="833566"/>
          </a:xfrm>
          <a:prstGeom prst="rect">
            <a:avLst/>
          </a:prstGeom>
          <a:noFill/>
        </p:spPr>
      </p:pic>
      <p:pic>
        <p:nvPicPr>
          <p:cNvPr id="19" name="Picture 3" descr="C:\Users\Darko\Desktop\logopmf.png">
            <a:extLst>
              <a:ext uri="{FF2B5EF4-FFF2-40B4-BE49-F238E27FC236}">
                <a16:creationId xmlns:a16="http://schemas.microsoft.com/office/drawing/2014/main" id="{C93572EC-470E-4FA5-8B47-602CFA2A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713887" y="5710689"/>
            <a:ext cx="703496" cy="703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1520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DNA binding </a:t>
            </a:r>
            <a:r>
              <a:rPr lang="fr-FR" sz="2400" b="1" dirty="0" err="1">
                <a:solidFill>
                  <a:srgbClr val="002060"/>
                </a:solidFill>
              </a:rPr>
              <a:t>study</a:t>
            </a:r>
            <a:endParaRPr lang="fr-FR" sz="2400" b="1" dirty="0">
              <a:solidFill>
                <a:srgbClr val="002060"/>
              </a:solidFill>
              <a:highlight>
                <a:srgbClr val="00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80F8303-6706-4F58-94C5-CB00C0FC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649495"/>
            <a:ext cx="8877925" cy="5076000"/>
          </a:xfrm>
          <a:prstGeom prst="rect">
            <a:avLst/>
          </a:prstGeom>
        </p:spPr>
      </p:pic>
      <p:sp>
        <p:nvSpPr>
          <p:cNvPr id="2" name="Okvir za tekst 6">
            <a:extLst>
              <a:ext uri="{FF2B5EF4-FFF2-40B4-BE49-F238E27FC236}">
                <a16:creationId xmlns:a16="http://schemas.microsoft.com/office/drawing/2014/main" id="{8152F3A4-2AF0-4069-AF55-7A0E149D82CF}"/>
              </a:ext>
            </a:extLst>
          </p:cNvPr>
          <p:cNvSpPr txBox="1"/>
          <p:nvPr/>
        </p:nvSpPr>
        <p:spPr>
          <a:xfrm>
            <a:off x="1201920" y="4953000"/>
            <a:ext cx="696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Fluorescence emission spectra of 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DNA-EthBr system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in the presence of an increasing concentration of </a:t>
            </a:r>
            <a:r>
              <a:rPr lang="en-US" sz="1400" b="1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Ag1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complex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Inserted graph: 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Stern-Volmer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plots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sr-Cyrl-CS" sz="1400" baseline="-250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0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/F </a:t>
            </a:r>
            <a:r>
              <a:rPr lang="sr-Cyrl-CS" sz="1400" i="1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vs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[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complex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]</a:t>
            </a:r>
            <a:endParaRPr lang="sr-Latn-RS" sz="1400" dirty="0">
              <a:solidFill>
                <a:srgbClr val="3050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33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1050" y="437429"/>
            <a:ext cx="3068503" cy="523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jellyfish in water&#10;&#10;Description automatically generated">
            <a:extLst>
              <a:ext uri="{FF2B5EF4-FFF2-40B4-BE49-F238E27FC236}">
                <a16:creationId xmlns:a16="http://schemas.microsoft.com/office/drawing/2014/main" id="{E0C961FB-C259-45B5-BE24-B157BBDD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577" b="-1"/>
          <a:stretch/>
        </p:blipFill>
        <p:spPr>
          <a:xfrm>
            <a:off x="20" y="907231"/>
            <a:ext cx="3628510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806B7-1B65-4F03-AE3C-BD23479DB16D}"/>
              </a:ext>
            </a:extLst>
          </p:cNvPr>
          <p:cNvSpPr txBox="1"/>
          <p:nvPr/>
        </p:nvSpPr>
        <p:spPr>
          <a:xfrm>
            <a:off x="3278798" y="1419683"/>
            <a:ext cx="5672137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Two silver(I) complexes with 1,8-naphthyridine </a:t>
            </a:r>
            <a:r>
              <a:rPr lang="en-US" sz="1600" dirty="0">
                <a:solidFill>
                  <a:srgbClr val="7030A0"/>
                </a:solidFill>
                <a:effectLst/>
              </a:rPr>
              <a:t>(1,8-naph), [Ag(CF</a:t>
            </a:r>
            <a:r>
              <a:rPr lang="en-US" sz="1600" baseline="-25000" dirty="0">
                <a:solidFill>
                  <a:srgbClr val="7030A0"/>
                </a:solidFill>
                <a:effectLst/>
              </a:rPr>
              <a:t>3</a:t>
            </a:r>
            <a:r>
              <a:rPr lang="en-US" sz="1600" dirty="0">
                <a:solidFill>
                  <a:srgbClr val="7030A0"/>
                </a:solidFill>
                <a:effectLst/>
              </a:rPr>
              <a:t>SO</a:t>
            </a:r>
            <a:r>
              <a:rPr lang="en-US" sz="1600" baseline="-25000" dirty="0">
                <a:solidFill>
                  <a:srgbClr val="7030A0"/>
                </a:solidFill>
                <a:effectLst/>
              </a:rPr>
              <a:t>3</a:t>
            </a:r>
            <a:r>
              <a:rPr lang="en-US" sz="1600" dirty="0">
                <a:solidFill>
                  <a:srgbClr val="7030A0"/>
                </a:solidFill>
                <a:effectLst/>
              </a:rPr>
              <a:t>)(1,8-naph)]</a:t>
            </a:r>
            <a:r>
              <a:rPr lang="en-US" sz="1600" i="1" baseline="-25000" dirty="0">
                <a:solidFill>
                  <a:srgbClr val="7030A0"/>
                </a:solidFill>
                <a:effectLst/>
              </a:rPr>
              <a:t>n</a:t>
            </a:r>
            <a:r>
              <a:rPr lang="en-US" sz="1600" dirty="0">
                <a:solidFill>
                  <a:srgbClr val="7030A0"/>
                </a:solidFill>
                <a:effectLst/>
              </a:rPr>
              <a:t> (</a:t>
            </a:r>
            <a:r>
              <a:rPr lang="en-US" sz="1600" b="1" dirty="0">
                <a:solidFill>
                  <a:srgbClr val="7030A0"/>
                </a:solidFill>
                <a:effectLst/>
              </a:rPr>
              <a:t>Ag1</a:t>
            </a:r>
            <a:r>
              <a:rPr lang="en-US" sz="1600" dirty="0">
                <a:solidFill>
                  <a:srgbClr val="7030A0"/>
                </a:solidFill>
                <a:effectLst/>
              </a:rPr>
              <a:t>) and [Ag(1,8-naph)(H</a:t>
            </a:r>
            <a:r>
              <a:rPr lang="en-US" sz="1600" baseline="-25000" dirty="0">
                <a:solidFill>
                  <a:srgbClr val="7030A0"/>
                </a:solidFill>
                <a:effectLst/>
              </a:rPr>
              <a:t>2</a:t>
            </a:r>
            <a:r>
              <a:rPr lang="en-US" sz="1600" dirty="0">
                <a:solidFill>
                  <a:srgbClr val="7030A0"/>
                </a:solidFill>
                <a:effectLst/>
              </a:rPr>
              <a:t>O)]</a:t>
            </a:r>
            <a:r>
              <a:rPr lang="en-US" sz="1600" baseline="-25000" dirty="0">
                <a:solidFill>
                  <a:srgbClr val="7030A0"/>
                </a:solidFill>
                <a:effectLst/>
              </a:rPr>
              <a:t>2</a:t>
            </a:r>
            <a:r>
              <a:rPr lang="en-US" sz="1600" dirty="0">
                <a:solidFill>
                  <a:srgbClr val="7030A0"/>
                </a:solidFill>
                <a:effectLst/>
              </a:rPr>
              <a:t>(PF</a:t>
            </a:r>
            <a:r>
              <a:rPr lang="en-US" sz="1600" baseline="-25000" dirty="0">
                <a:solidFill>
                  <a:srgbClr val="7030A0"/>
                </a:solidFill>
                <a:effectLst/>
              </a:rPr>
              <a:t>6</a:t>
            </a:r>
            <a:r>
              <a:rPr lang="en-US" sz="1600" dirty="0">
                <a:solidFill>
                  <a:srgbClr val="7030A0"/>
                </a:solidFill>
                <a:effectLst/>
              </a:rPr>
              <a:t>)</a:t>
            </a:r>
            <a:r>
              <a:rPr lang="en-US" sz="1600" baseline="-25000" dirty="0">
                <a:solidFill>
                  <a:srgbClr val="7030A0"/>
                </a:solidFill>
                <a:effectLst/>
              </a:rPr>
              <a:t>2</a:t>
            </a:r>
            <a:r>
              <a:rPr lang="en-US" sz="1600" dirty="0">
                <a:solidFill>
                  <a:srgbClr val="7030A0"/>
                </a:solidFill>
                <a:effectLst/>
              </a:rPr>
              <a:t> (</a:t>
            </a:r>
            <a:r>
              <a:rPr lang="en-US" sz="1600" b="1" dirty="0">
                <a:solidFill>
                  <a:srgbClr val="7030A0"/>
                </a:solidFill>
                <a:effectLst/>
              </a:rPr>
              <a:t>Ag2</a:t>
            </a:r>
            <a:r>
              <a:rPr lang="en-US" sz="1600" dirty="0">
                <a:solidFill>
                  <a:srgbClr val="7030A0"/>
                </a:solidFill>
                <a:effectLst/>
              </a:rPr>
              <a:t>) were synthesized, structurally characterized and biologically evaluated</a:t>
            </a:r>
          </a:p>
          <a:p>
            <a:pPr marL="571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30A0"/>
              </a:solidFill>
              <a:effectLst/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S</a:t>
            </a:r>
            <a:r>
              <a:rPr lang="en-US" sz="1600" dirty="0">
                <a:solidFill>
                  <a:srgbClr val="7030A0"/>
                </a:solidFill>
                <a:effectLst/>
              </a:rPr>
              <a:t>ilver(I) complexes showed significant activity toward the Gram-positive </a:t>
            </a:r>
            <a:r>
              <a:rPr lang="en-US" sz="1600" i="1" dirty="0">
                <a:solidFill>
                  <a:srgbClr val="7030A0"/>
                </a:solidFill>
                <a:effectLst/>
              </a:rPr>
              <a:t>Staphylococcus aureus </a:t>
            </a:r>
            <a:r>
              <a:rPr lang="en-US" sz="1600" dirty="0">
                <a:solidFill>
                  <a:srgbClr val="7030A0"/>
                </a:solidFill>
                <a:effectLst/>
              </a:rPr>
              <a:t>and </a:t>
            </a:r>
            <a:r>
              <a:rPr lang="en-US" sz="1600" i="1" dirty="0">
                <a:solidFill>
                  <a:srgbClr val="7030A0"/>
                </a:solidFill>
                <a:effectLst/>
              </a:rPr>
              <a:t>Candida</a:t>
            </a:r>
            <a:r>
              <a:rPr lang="en-US" sz="1600" dirty="0">
                <a:solidFill>
                  <a:srgbClr val="7030A0"/>
                </a:solidFill>
                <a:effectLst/>
              </a:rPr>
              <a:t> spp.</a:t>
            </a: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i="1" dirty="0">
              <a:solidFill>
                <a:srgbClr val="7030A0"/>
              </a:solidFill>
              <a:effectLst/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  <a:effectLst/>
              </a:rPr>
              <a:t>The values of binding constants of </a:t>
            </a:r>
            <a:r>
              <a:rPr lang="en-US" sz="1600" b="1" dirty="0">
                <a:solidFill>
                  <a:srgbClr val="7030A0"/>
                </a:solidFill>
                <a:effectLst/>
              </a:rPr>
              <a:t>Ag1 </a:t>
            </a:r>
            <a:r>
              <a:rPr lang="en-US" sz="1600" dirty="0">
                <a:solidFill>
                  <a:srgbClr val="7030A0"/>
                </a:solidFill>
                <a:effectLst/>
              </a:rPr>
              <a:t>and</a:t>
            </a:r>
            <a:r>
              <a:rPr lang="en-US" sz="1600" b="1" dirty="0">
                <a:solidFill>
                  <a:srgbClr val="7030A0"/>
                </a:solidFill>
                <a:effectLst/>
              </a:rPr>
              <a:t> Ag2</a:t>
            </a:r>
            <a:r>
              <a:rPr lang="en-US" sz="1600" dirty="0">
                <a:solidFill>
                  <a:srgbClr val="7030A0"/>
                </a:solidFill>
                <a:effectLst/>
              </a:rPr>
              <a:t> to BSA are high enough to indicate their interaction to this biomolecule, but not so strong to prevent their release upon arrival to the target site</a:t>
            </a: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7030A0"/>
              </a:solidFill>
              <a:effectLst/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</a:rPr>
              <a:t>S</a:t>
            </a:r>
            <a:r>
              <a:rPr lang="en-US" sz="1600" dirty="0">
                <a:solidFill>
                  <a:srgbClr val="7030A0"/>
                </a:solidFill>
                <a:effectLst/>
              </a:rPr>
              <a:t>ilver(I) complexes interact with DNA through the non-intercalative (electrostatic) mode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CAEAE96-855E-42B1-8DE9-9C9E68DE18C5}" type="slidenum">
              <a:rPr lang="en-US" sz="1000">
                <a:solidFill>
                  <a:srgbClr val="898989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000">
              <a:solidFill>
                <a:srgbClr val="898989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BAA44-CBAE-4836-8172-27FD4C6FB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0E4F9-57B5-40AD-9E3E-3CC678427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DB9A8-7712-4DC5-968B-DEAE0ACDF209}"/>
              </a:ext>
            </a:extLst>
          </p:cNvPr>
          <p:cNvSpPr txBox="1"/>
          <p:nvPr/>
        </p:nvSpPr>
        <p:spPr>
          <a:xfrm>
            <a:off x="627600" y="31041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2060"/>
                </a:solidFill>
              </a:rPr>
              <a:t>Acknowledgments</a:t>
            </a:r>
            <a:endParaRPr lang="fr-FR" sz="2400" b="1" dirty="0">
              <a:solidFill>
                <a:srgbClr val="002060"/>
              </a:solidFill>
            </a:endParaRPr>
          </a:p>
          <a:p>
            <a:endParaRPr lang="fr-FR" sz="2400" b="1" dirty="0">
              <a:solidFill>
                <a:srgbClr val="60328E"/>
              </a:solidFill>
            </a:endParaRPr>
          </a:p>
          <a:p>
            <a:pPr algn="just"/>
            <a:r>
              <a:rPr lang="en-US" dirty="0">
                <a:solidFill>
                  <a:srgbClr val="60328E"/>
                </a:solidFill>
              </a:rPr>
              <a:t>This research has been financially supported by the Ministry of Education, Science and Technological Development of the Republic of Serbia (Agreements No. 451-03-68/2020-14/200042, 451-03-68/2020-14/200122 and 451-03-68/2020-14/200378) and by the Slovenian Research Agency (grant P1-0175). The EN→FIST Centre of Excellence, </a:t>
            </a:r>
            <a:r>
              <a:rPr lang="en-US" dirty="0" err="1">
                <a:solidFill>
                  <a:srgbClr val="60328E"/>
                </a:solidFill>
              </a:rPr>
              <a:t>Trg</a:t>
            </a:r>
            <a:r>
              <a:rPr lang="en-US" dirty="0">
                <a:solidFill>
                  <a:srgbClr val="60328E"/>
                </a:solidFill>
              </a:rPr>
              <a:t> OF 13, SI-1000 Ljubljana, Slovenia, is acknowledged for the use of the </a:t>
            </a:r>
            <a:r>
              <a:rPr lang="en-US" dirty="0" err="1">
                <a:solidFill>
                  <a:srgbClr val="60328E"/>
                </a:solidFill>
              </a:rPr>
              <a:t>SuperNova</a:t>
            </a:r>
            <a:r>
              <a:rPr lang="en-US" dirty="0">
                <a:solidFill>
                  <a:srgbClr val="60328E"/>
                </a:solidFill>
              </a:rPr>
              <a:t> diffractometer. This research has also received funding from the Serbian Academy of Sciences and Arts under strategic projects </a:t>
            </a:r>
            <a:r>
              <a:rPr lang="en-US" dirty="0" err="1">
                <a:solidFill>
                  <a:srgbClr val="60328E"/>
                </a:solidFill>
              </a:rPr>
              <a:t>programme</a:t>
            </a:r>
            <a:r>
              <a:rPr lang="en-US" dirty="0">
                <a:solidFill>
                  <a:srgbClr val="60328E"/>
                </a:solidFill>
              </a:rPr>
              <a:t> - grant agreement No. 01-2019-F65 and project of this institution No. F128.</a:t>
            </a:r>
            <a:endParaRPr lang="fr-FR" dirty="0">
              <a:solidFill>
                <a:srgbClr val="60328E"/>
              </a:solidFill>
            </a:endParaRPr>
          </a:p>
        </p:txBody>
      </p:sp>
      <p:pic>
        <p:nvPicPr>
          <p:cNvPr id="3" name="Picture 2" descr="Galerija SANU">
            <a:extLst>
              <a:ext uri="{FF2B5EF4-FFF2-40B4-BE49-F238E27FC236}">
                <a16:creationId xmlns:a16="http://schemas.microsoft.com/office/drawing/2014/main" id="{8002529F-1F30-4CB7-B111-32AAA6A7E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810000"/>
            <a:ext cx="1656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nistry of Education, Science and Technological Development (MoESTD)  (Serbia) | EURASHE">
            <a:extLst>
              <a:ext uri="{FF2B5EF4-FFF2-40B4-BE49-F238E27FC236}">
                <a16:creationId xmlns:a16="http://schemas.microsoft.com/office/drawing/2014/main" id="{C031B9A4-9BDE-4D5F-8704-9A6CEA674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RRS - Slovenian Research Agency">
            <a:extLst>
              <a:ext uri="{FF2B5EF4-FFF2-40B4-BE49-F238E27FC236}">
                <a16:creationId xmlns:a16="http://schemas.microsoft.com/office/drawing/2014/main" id="{9A844528-4AA6-4E4F-AAD9-7241E42A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3733800"/>
            <a:ext cx="30670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emijski inštitut: EN-FIST Centre of Excellence">
            <a:extLst>
              <a:ext uri="{FF2B5EF4-FFF2-40B4-BE49-F238E27FC236}">
                <a16:creationId xmlns:a16="http://schemas.microsoft.com/office/drawing/2014/main" id="{92E493DD-AC8A-46D5-B5F5-17DBC152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50" y="4876800"/>
            <a:ext cx="17907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52400"/>
            <a:ext cx="81534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Antimicrobial activity and DNA/BSA binding study of new silver(I) complexes with 1,8-naphthyridine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719E38-732A-4816-9718-DA9504DD20A1}"/>
              </a:ext>
            </a:extLst>
          </p:cNvPr>
          <p:cNvSpPr/>
          <p:nvPr/>
        </p:nvSpPr>
        <p:spPr>
          <a:xfrm>
            <a:off x="2095500" y="1135492"/>
            <a:ext cx="4953000" cy="2133600"/>
          </a:xfrm>
          <a:prstGeom prst="ellipse">
            <a:avLst/>
          </a:prstGeom>
          <a:solidFill>
            <a:srgbClr val="30507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BF221-507E-4B5C-A1DE-B7DB1A4A9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42" y="1450502"/>
            <a:ext cx="2194560" cy="1491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1AF9B-B68B-4014-8550-CC29356A1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343" y="1496455"/>
            <a:ext cx="2011680" cy="1408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C3191B-B00E-4517-B227-60EB3FD81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593" y="2654516"/>
            <a:ext cx="5566130" cy="323116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DBEB10-D26E-4B09-8756-D9D1DF68B46B}"/>
              </a:ext>
            </a:extLst>
          </p:cNvPr>
          <p:cNvSpPr/>
          <p:nvPr/>
        </p:nvSpPr>
        <p:spPr>
          <a:xfrm>
            <a:off x="127013" y="3354398"/>
            <a:ext cx="1823264" cy="878895"/>
          </a:xfrm>
          <a:prstGeom prst="roundRect">
            <a:avLst/>
          </a:prstGeom>
          <a:solidFill>
            <a:srgbClr val="A98DB3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0328E"/>
                </a:solidFill>
              </a:rPr>
              <a:t>Structural characterization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C4D381-22F5-4A67-9204-2E49D8B51BF0}"/>
              </a:ext>
            </a:extLst>
          </p:cNvPr>
          <p:cNvSpPr/>
          <p:nvPr/>
        </p:nvSpPr>
        <p:spPr>
          <a:xfrm>
            <a:off x="2114550" y="4827264"/>
            <a:ext cx="1823264" cy="878895"/>
          </a:xfrm>
          <a:prstGeom prst="roundRect">
            <a:avLst/>
          </a:prstGeom>
          <a:solidFill>
            <a:srgbClr val="F5B07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0328E"/>
                </a:solidFill>
              </a:rPr>
              <a:t>Antimicrobial susceptibility testing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5EB423-A653-4AEC-B7BE-1AFCF8C36A90}"/>
              </a:ext>
            </a:extLst>
          </p:cNvPr>
          <p:cNvSpPr/>
          <p:nvPr/>
        </p:nvSpPr>
        <p:spPr>
          <a:xfrm>
            <a:off x="5078002" y="4827264"/>
            <a:ext cx="1823264" cy="878895"/>
          </a:xfrm>
          <a:prstGeom prst="roundRect">
            <a:avLst/>
          </a:prstGeom>
          <a:solidFill>
            <a:srgbClr val="A8AACF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0328E"/>
                </a:solidFill>
              </a:rPr>
              <a:t>Protein binding studies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1CB4A6-EF14-4245-B0C9-2313ABFD80F9}"/>
              </a:ext>
            </a:extLst>
          </p:cNvPr>
          <p:cNvSpPr/>
          <p:nvPr/>
        </p:nvSpPr>
        <p:spPr>
          <a:xfrm>
            <a:off x="7193723" y="3347219"/>
            <a:ext cx="1823264" cy="878895"/>
          </a:xfrm>
          <a:prstGeom prst="roundRect">
            <a:avLst/>
          </a:prstGeom>
          <a:solidFill>
            <a:srgbClr val="EDAF8A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0328E"/>
                </a:solidFill>
              </a:rPr>
              <a:t>DNA binding study</a:t>
            </a:r>
          </a:p>
        </p:txBody>
      </p:sp>
      <p:sp>
        <p:nvSpPr>
          <p:cNvPr id="33" name="Arrow: Curved Right 32">
            <a:extLst>
              <a:ext uri="{FF2B5EF4-FFF2-40B4-BE49-F238E27FC236}">
                <a16:creationId xmlns:a16="http://schemas.microsoft.com/office/drawing/2014/main" id="{ABAA588E-13D4-4693-B3A1-769F640EE2D2}"/>
              </a:ext>
            </a:extLst>
          </p:cNvPr>
          <p:cNvSpPr/>
          <p:nvPr/>
        </p:nvSpPr>
        <p:spPr>
          <a:xfrm rot="21446481">
            <a:off x="48416" y="2035531"/>
            <a:ext cx="1962150" cy="3771481"/>
          </a:xfrm>
          <a:prstGeom prst="curvedRightArrow">
            <a:avLst>
              <a:gd name="adj1" fmla="val 14729"/>
              <a:gd name="adj2" fmla="val 45211"/>
              <a:gd name="adj3" fmla="val 24394"/>
            </a:avLst>
          </a:prstGeom>
          <a:solidFill>
            <a:srgbClr val="9199CB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301E9B-6900-4732-9592-10882DAAC09E}"/>
              </a:ext>
            </a:extLst>
          </p:cNvPr>
          <p:cNvSpPr txBox="1"/>
          <p:nvPr/>
        </p:nvSpPr>
        <p:spPr>
          <a:xfrm>
            <a:off x="3886199" y="2879250"/>
            <a:ext cx="1191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C940217-6828-4133-B876-ED24CCD8F43F}"/>
              </a:ext>
            </a:extLst>
          </p:cNvPr>
          <p:cNvSpPr/>
          <p:nvPr/>
        </p:nvSpPr>
        <p:spPr>
          <a:xfrm>
            <a:off x="4092602" y="5088357"/>
            <a:ext cx="838200" cy="356707"/>
          </a:xfrm>
          <a:prstGeom prst="rightArrow">
            <a:avLst/>
          </a:prstGeom>
          <a:solidFill>
            <a:srgbClr val="9199CB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Bent-Up 43">
            <a:extLst>
              <a:ext uri="{FF2B5EF4-FFF2-40B4-BE49-F238E27FC236}">
                <a16:creationId xmlns:a16="http://schemas.microsoft.com/office/drawing/2014/main" id="{0877E2FE-A8D5-446B-811B-B7BB8D3CC584}"/>
              </a:ext>
            </a:extLst>
          </p:cNvPr>
          <p:cNvSpPr/>
          <p:nvPr/>
        </p:nvSpPr>
        <p:spPr>
          <a:xfrm>
            <a:off x="7174673" y="4597919"/>
            <a:ext cx="1140188" cy="713800"/>
          </a:xfrm>
          <a:prstGeom prst="bentUpArrow">
            <a:avLst/>
          </a:prstGeom>
          <a:solidFill>
            <a:srgbClr val="9199CB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CCFD9CD-3D2C-4DB0-A153-6F2B44AE1F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31" t="26469" r="3339" b="9375"/>
          <a:stretch/>
        </p:blipFill>
        <p:spPr>
          <a:xfrm>
            <a:off x="6497077" y="4343834"/>
            <a:ext cx="2570723" cy="14137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866B3B-5805-431C-B62E-A3EDDD2EA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9342" y="2635308"/>
            <a:ext cx="2682542" cy="1782343"/>
          </a:xfrm>
          <a:prstGeom prst="rect">
            <a:avLst/>
          </a:prstGeom>
        </p:spPr>
      </p:pic>
      <p:pic>
        <p:nvPicPr>
          <p:cNvPr id="53" name="Picture 52" descr="A jellyfish in water&#10;&#10;Description automatically generated">
            <a:extLst>
              <a:ext uri="{FF2B5EF4-FFF2-40B4-BE49-F238E27FC236}">
                <a16:creationId xmlns:a16="http://schemas.microsoft.com/office/drawing/2014/main" id="{10CBAE17-4B81-4131-B142-0D85D54FFD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257">
            <a:off x="981266" y="4777293"/>
            <a:ext cx="1196789" cy="14922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E14636-0211-4202-9C6C-5938E1808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983226">
            <a:off x="3556121" y="4949365"/>
            <a:ext cx="808478" cy="851909"/>
          </a:xfrm>
          <a:prstGeom prst="rect">
            <a:avLst/>
          </a:prstGeom>
        </p:spPr>
      </p:pic>
      <p:pic>
        <p:nvPicPr>
          <p:cNvPr id="57" name="Picture 56" descr="A jellyfish in water&#10;&#10;Description automatically generated">
            <a:extLst>
              <a:ext uri="{FF2B5EF4-FFF2-40B4-BE49-F238E27FC236}">
                <a16:creationId xmlns:a16="http://schemas.microsoft.com/office/drawing/2014/main" id="{011F69CC-F50B-4A26-82EB-D20D4CFBDA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37776">
            <a:off x="2553723" y="5168104"/>
            <a:ext cx="969656" cy="120905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CBA196-17E0-4B4B-B0FC-F975C13584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831" y="2393173"/>
            <a:ext cx="1005840" cy="120152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1459191-59B2-4491-A47B-6A3D08298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56839">
            <a:off x="1218110" y="2767401"/>
            <a:ext cx="1554480" cy="181479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E361F68-82D1-444E-9AF2-BEFA3FB79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7807">
            <a:off x="2423253" y="4452671"/>
            <a:ext cx="808478" cy="8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761" y="685800"/>
            <a:ext cx="8153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Abstract</a:t>
            </a:r>
            <a:endParaRPr lang="fr-FR" sz="2400" dirty="0">
              <a:highlight>
                <a:srgbClr val="FFFF00"/>
              </a:highlight>
            </a:endParaRPr>
          </a:p>
          <a:p>
            <a:endParaRPr lang="fr-FR" dirty="0"/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Among different classes of ligands used for the synthesis of biologically active silver(I) complexes, a special attention was devoted to the aromatic nitrogen-containing heterocycles. Considering this, in the present study, we have synthesized </a:t>
            </a:r>
            <a:r>
              <a:rPr lang="en-GB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two new silver(I) complexes with 1,8-naphthyridine (1,8-naph), polynuclear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[Ag(CF</a:t>
            </a:r>
            <a:r>
              <a:rPr lang="en-US" sz="1600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1600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)(1,8-naph)]</a:t>
            </a:r>
            <a:r>
              <a:rPr lang="en-US" sz="1600" i="1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Ag1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en-US" sz="1600" dirty="0" err="1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dinuclear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[Ag(1,8-naph)(H</a:t>
            </a:r>
            <a:r>
              <a:rPr lang="en-US" sz="1600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O)]</a:t>
            </a:r>
            <a:r>
              <a:rPr lang="en-US" sz="1600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(PF</a:t>
            </a:r>
            <a:r>
              <a:rPr lang="en-US" sz="1600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Ag2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and evaluated their antimicrobial activity </a:t>
            </a:r>
            <a:r>
              <a:rPr lang="en-GB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against Gram-positive and Gram-negative bacteria, as well as </a:t>
            </a:r>
            <a:r>
              <a:rPr lang="en-GB" sz="1600" i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Candida</a:t>
            </a:r>
            <a:r>
              <a:rPr lang="en-GB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spp. The obtained results revealed that these silver(I) complexes showed significant activity toward the Gram-positive </a:t>
            </a:r>
            <a:r>
              <a:rPr lang="en-US" sz="1600" i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Staphylococcus aureus </a:t>
            </a:r>
            <a:r>
              <a:rPr lang="en-GB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1600" i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Candida</a:t>
            </a:r>
            <a:r>
              <a:rPr lang="en-GB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spp.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values of binding constants of </a:t>
            </a: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Ag1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Ag2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BSA are high enough to indicate their interaction to this biomolecule, but not so strong to prevent their release upon arrival to the target site. The partition coefﬁcient (</a:t>
            </a:r>
            <a:r>
              <a:rPr lang="en-US" sz="1600" dirty="0" err="1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</a:t>
            </a:r>
            <a:r>
              <a:rPr lang="en-US" sz="1600" i="1" dirty="0" err="1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values for </a:t>
            </a: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Ag1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Ag2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-0.14 and 0.37, respectively, what is in accordance with those for pharmacophores in the Comprehensive Medicinal Chemistry database. </a:t>
            </a:r>
            <a:r>
              <a:rPr lang="sr-Cyrl-R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GB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 investigated silver(I) complexes inside the cell could interact with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DNA through the non-intercalative (electrostatic) mode.</a:t>
            </a:r>
          </a:p>
          <a:p>
            <a:endParaRPr lang="en-US" dirty="0">
              <a:latin typeface="+mj-lt"/>
            </a:endParaRPr>
          </a:p>
          <a:p>
            <a:r>
              <a:rPr lang="fr-FR" sz="1600" b="1" dirty="0">
                <a:solidFill>
                  <a:srgbClr val="002060"/>
                </a:solidFill>
                <a:latin typeface="+mj-lt"/>
              </a:rPr>
              <a:t>Keywords:</a:t>
            </a:r>
            <a:r>
              <a:rPr lang="fr-FR" sz="1600" b="1" dirty="0">
                <a:latin typeface="+mj-lt"/>
              </a:rPr>
              <a:t> </a:t>
            </a:r>
            <a:r>
              <a:rPr lang="en-U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Silver(I) complexes; 1,8-Naphthyridine; Antimicrobial activity; </a:t>
            </a:r>
            <a:r>
              <a:rPr lang="sr-Cyrl-C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DNA</a:t>
            </a:r>
            <a:r>
              <a:rPr lang="sr-Latn-R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/BSA</a:t>
            </a:r>
            <a:r>
              <a:rPr lang="en-US" sz="16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sr-Cyrl-C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interaction</a:t>
            </a:r>
            <a:r>
              <a:rPr lang="sr-Latn-RS" sz="16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FR" sz="1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66382-20B6-490F-8C41-6253E43E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4161" y="152400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05075"/>
                </a:solidFill>
                <a:latin typeface="+mj-lt"/>
              </a:rPr>
              <a:t>Introduction</a:t>
            </a:r>
          </a:p>
          <a:p>
            <a:pPr algn="ctr"/>
            <a:endParaRPr lang="fr-FR" sz="12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Silver(I) compounds are well known for their pharmacological applications as antibiotics and have been also evaluated as potential anticancer agents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use of simple silver(I) salts, such as AgNO</a:t>
            </a:r>
            <a:r>
              <a:rPr lang="en-US" baseline="-25000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as an antimicrobial agent, has been limited due to the formation of AgCl precipitate under the physiological conditions, preventing a major part of Ag(I) ions to reach the infected site</a:t>
            </a:r>
            <a:endParaRPr lang="en-US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On the other hand, a slow and maintainable release of Ag(I) ion into the infected cell or tissue could be achieved by its administration in the form of complexes (such as silver(I) sulfadiazine)</a:t>
            </a:r>
            <a:endParaRPr lang="fr-FR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D4F8C6F-A2DA-4187-B399-55C0769E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833091"/>
            <a:ext cx="3034401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02" y="136525"/>
            <a:ext cx="8343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rgbClr val="305075"/>
                </a:solidFill>
              </a:rPr>
              <a:t>Results and discussion</a:t>
            </a:r>
          </a:p>
          <a:p>
            <a:pPr algn="ctr"/>
            <a:endParaRPr lang="fr-FR" b="1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Silver(I) complexes were synthesized according to the </a:t>
            </a:r>
            <a:r>
              <a:rPr lang="sr-Latn-RS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presented </a:t>
            </a:r>
            <a:r>
              <a:rPr lang="en-US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procedure</a:t>
            </a:r>
            <a:endParaRPr lang="en-US" sz="2400" b="1" dirty="0">
              <a:solidFill>
                <a:srgbClr val="60328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E369E8-984B-4612-BB36-36E80E158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03738"/>
            <a:ext cx="4876800" cy="40505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152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Structural </a:t>
            </a:r>
            <a:r>
              <a:rPr lang="sr-Latn-RS" sz="2400" b="1" dirty="0">
                <a:solidFill>
                  <a:srgbClr val="002060"/>
                </a:solidFill>
              </a:rPr>
              <a:t>characterization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2D28CEBC-F50D-4D93-9FAF-98D3B7624D8F}"/>
              </a:ext>
            </a:extLst>
          </p:cNvPr>
          <p:cNvSpPr txBox="1"/>
          <p:nvPr/>
        </p:nvSpPr>
        <p:spPr>
          <a:xfrm>
            <a:off x="2589642" y="519979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Ag1</a:t>
            </a:r>
            <a:endParaRPr lang="sr-Latn-RS" b="1" dirty="0"/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15B4F8CE-21F8-4F6F-9C3E-63E3CC0296D8}"/>
              </a:ext>
            </a:extLst>
          </p:cNvPr>
          <p:cNvSpPr txBox="1"/>
          <p:nvPr/>
        </p:nvSpPr>
        <p:spPr>
          <a:xfrm>
            <a:off x="6477000" y="5199796"/>
            <a:ext cx="55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Ag2</a:t>
            </a:r>
            <a:endParaRPr lang="sr-Latn-RS" b="1" dirty="0"/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4ECF1435-F4D2-4A0C-8510-CA9BFC561210}"/>
              </a:ext>
            </a:extLst>
          </p:cNvPr>
          <p:cNvSpPr txBox="1"/>
          <p:nvPr/>
        </p:nvSpPr>
        <p:spPr>
          <a:xfrm>
            <a:off x="322081" y="765124"/>
            <a:ext cx="8492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60328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synthesized complexes were </a:t>
            </a:r>
            <a:r>
              <a:rPr lang="en-GB" sz="2000" dirty="0">
                <a:solidFill>
                  <a:srgbClr val="60328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characterized by </a:t>
            </a:r>
            <a:r>
              <a:rPr lang="en-GB" sz="2000" dirty="0">
                <a:solidFill>
                  <a:srgbClr val="60328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elemental analysis, UV-Vis, IR, </a:t>
            </a:r>
            <a:r>
              <a:rPr lang="en-GB" sz="2000" baseline="30000" dirty="0">
                <a:solidFill>
                  <a:srgbClr val="60328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000" dirty="0">
                <a:solidFill>
                  <a:srgbClr val="60328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 and </a:t>
            </a:r>
            <a:r>
              <a:rPr lang="en-GB" sz="2000" baseline="30000" dirty="0">
                <a:solidFill>
                  <a:srgbClr val="60328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GB" sz="2000" dirty="0">
                <a:solidFill>
                  <a:srgbClr val="60328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 NMR spectroscopy, mass spectrometry and cyclic voltammetry, while their structure was determined by a single-crystal X-ray diffraction analysis</a:t>
            </a:r>
            <a:endParaRPr lang="sr-Latn-RS" sz="2000" dirty="0"/>
          </a:p>
        </p:txBody>
      </p:sp>
      <p:pic>
        <p:nvPicPr>
          <p:cNvPr id="10" name="Picture 9" descr="A picture containing sitting, game&#10;&#10;Description automatically generated">
            <a:extLst>
              <a:ext uri="{FF2B5EF4-FFF2-40B4-BE49-F238E27FC236}">
                <a16:creationId xmlns:a16="http://schemas.microsoft.com/office/drawing/2014/main" id="{BDB1AAD1-12F8-4C76-96BD-B6687A51A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150" r="25000" b="15754"/>
          <a:stretch/>
        </p:blipFill>
        <p:spPr>
          <a:xfrm>
            <a:off x="686878" y="2322586"/>
            <a:ext cx="3886200" cy="3048000"/>
          </a:xfrm>
          <a:prstGeom prst="rect">
            <a:avLst/>
          </a:prstGeom>
        </p:spPr>
      </p:pic>
      <p:pic>
        <p:nvPicPr>
          <p:cNvPr id="12" name="Picture 11" descr="A picture containing game&#10;&#10;Description automatically generated">
            <a:extLst>
              <a:ext uri="{FF2B5EF4-FFF2-40B4-BE49-F238E27FC236}">
                <a16:creationId xmlns:a16="http://schemas.microsoft.com/office/drawing/2014/main" id="{47CBC1D9-FCD5-4C36-9583-E7F9CD033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5754" r="34337" b="8115"/>
          <a:stretch/>
        </p:blipFill>
        <p:spPr>
          <a:xfrm>
            <a:off x="4800600" y="2132012"/>
            <a:ext cx="317181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7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60513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Antimicrobial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susceptibility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testing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9FD30E-3EE5-42F6-83CF-8FB6A29C2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576003"/>
              </p:ext>
            </p:extLst>
          </p:nvPr>
        </p:nvGraphicFramePr>
        <p:xfrm>
          <a:off x="304800" y="2438400"/>
          <a:ext cx="8534400" cy="175133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199775">
                  <a:extLst>
                    <a:ext uri="{9D8B030D-6E8A-4147-A177-3AD203B41FA5}">
                      <a16:colId xmlns:a16="http://schemas.microsoft.com/office/drawing/2014/main" val="2189737437"/>
                    </a:ext>
                  </a:extLst>
                </a:gridCol>
                <a:gridCol w="1151784">
                  <a:extLst>
                    <a:ext uri="{9D8B030D-6E8A-4147-A177-3AD203B41FA5}">
                      <a16:colId xmlns:a16="http://schemas.microsoft.com/office/drawing/2014/main" val="4176936641"/>
                    </a:ext>
                  </a:extLst>
                </a:gridCol>
                <a:gridCol w="1263763">
                  <a:extLst>
                    <a:ext uri="{9D8B030D-6E8A-4147-A177-3AD203B41FA5}">
                      <a16:colId xmlns:a16="http://schemas.microsoft.com/office/drawing/2014/main" val="1244523635"/>
                    </a:ext>
                  </a:extLst>
                </a:gridCol>
                <a:gridCol w="1391739">
                  <a:extLst>
                    <a:ext uri="{9D8B030D-6E8A-4147-A177-3AD203B41FA5}">
                      <a16:colId xmlns:a16="http://schemas.microsoft.com/office/drawing/2014/main" val="3971957324"/>
                    </a:ext>
                  </a:extLst>
                </a:gridCol>
                <a:gridCol w="1439731">
                  <a:extLst>
                    <a:ext uri="{9D8B030D-6E8A-4147-A177-3AD203B41FA5}">
                      <a16:colId xmlns:a16="http://schemas.microsoft.com/office/drawing/2014/main" val="328951996"/>
                    </a:ext>
                  </a:extLst>
                </a:gridCol>
                <a:gridCol w="1043804">
                  <a:extLst>
                    <a:ext uri="{9D8B030D-6E8A-4147-A177-3AD203B41FA5}">
                      <a16:colId xmlns:a16="http://schemas.microsoft.com/office/drawing/2014/main" val="2064346562"/>
                    </a:ext>
                  </a:extLst>
                </a:gridCol>
                <a:gridCol w="1043804">
                  <a:extLst>
                    <a:ext uri="{9D8B030D-6E8A-4147-A177-3AD203B41FA5}">
                      <a16:colId xmlns:a16="http://schemas.microsoft.com/office/drawing/2014/main" val="3220189244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Test organism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i="1" u="none" strike="noStrike" dirty="0">
                          <a:effectLst/>
                          <a:latin typeface="+mn-lt"/>
                        </a:rPr>
                        <a:t>Candida albicans </a:t>
                      </a:r>
                      <a:br>
                        <a:rPr lang="sr-Latn-RS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ATCC 10231</a:t>
                      </a:r>
                    </a:p>
                  </a:txBody>
                  <a:tcPr marL="68580" marR="68580" marT="9525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i="1" u="none" strike="noStrike" dirty="0">
                          <a:effectLst/>
                          <a:latin typeface="+mn-lt"/>
                        </a:rPr>
                        <a:t>Candida </a:t>
                      </a:r>
                      <a:r>
                        <a:rPr lang="en-US" sz="1400" b="1" i="1" u="none" strike="noStrike" dirty="0" err="1">
                          <a:effectLst/>
                          <a:latin typeface="+mn-lt"/>
                        </a:rPr>
                        <a:t>parapsilosis</a:t>
                      </a:r>
                      <a:r>
                        <a:rPr lang="en-US" sz="1400" b="1" i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ATCC 22019</a:t>
                      </a:r>
                    </a:p>
                  </a:txBody>
                  <a:tcPr marL="68580" marR="68580" marT="9525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1" i="1" u="none" strike="noStrike" dirty="0">
                          <a:effectLst/>
                          <a:latin typeface="+mn-lt"/>
                        </a:rPr>
                        <a:t>Staphylococcus aureus </a:t>
                      </a:r>
                      <a:br>
                        <a:rPr lang="sr-Latn-RS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ATCC 25923</a:t>
                      </a:r>
                    </a:p>
                  </a:txBody>
                  <a:tcPr marL="68580" marR="68580" marT="9525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400" b="1" i="1" u="none" strike="noStrike" dirty="0">
                          <a:effectLst/>
                          <a:latin typeface="+mn-lt"/>
                        </a:rPr>
                        <a:t>Listeria </a:t>
                      </a:r>
                      <a:r>
                        <a:rPr lang="es-ES" sz="1400" b="1" i="1" u="none" strike="noStrike" dirty="0" err="1">
                          <a:effectLst/>
                          <a:latin typeface="+mn-lt"/>
                        </a:rPr>
                        <a:t>monocytogenes</a:t>
                      </a:r>
                      <a:r>
                        <a:rPr lang="es-ES" sz="1400" b="1" i="1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s-ES" sz="1400" b="1" u="none" strike="noStrike" dirty="0">
                          <a:effectLst/>
                          <a:latin typeface="+mn-lt"/>
                        </a:rPr>
                        <a:t>NCTC 11994</a:t>
                      </a:r>
                    </a:p>
                  </a:txBody>
                  <a:tcPr marL="68580" marR="68580" marT="9525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it-IT" sz="1400" b="1" i="1" u="none" strike="noStrike" dirty="0">
                          <a:effectLst/>
                          <a:latin typeface="+mn-lt"/>
                        </a:rPr>
                        <a:t>Escherichia coli </a:t>
                      </a:r>
                      <a:br>
                        <a:rPr lang="sr-Latn-RS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it-IT" sz="1400" b="1" u="none" strike="noStrike" dirty="0">
                          <a:effectLst/>
                          <a:latin typeface="+mn-lt"/>
                        </a:rPr>
                        <a:t>NCTC 9001</a:t>
                      </a:r>
                    </a:p>
                  </a:txBody>
                  <a:tcPr marL="68580" marR="68580" marT="9525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RS" sz="1400" b="1" i="0" u="none" strike="noStrike" dirty="0">
                          <a:effectLst/>
                          <a:latin typeface="+mn-lt"/>
                        </a:rPr>
                        <a:t>MRC-5</a:t>
                      </a:r>
                      <a:endParaRPr lang="it-I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550398075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Compounds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055778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Ag</a:t>
                      </a:r>
                      <a:r>
                        <a:rPr lang="sr-Latn-RS" sz="14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91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91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81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15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62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31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25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RS" sz="1400" b="1" i="0" u="none" strike="noStrike" dirty="0">
                          <a:effectLst/>
                          <a:latin typeface="+mn-lt"/>
                        </a:rPr>
                        <a:t>3.65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02624047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RS" sz="1400" u="none" strike="noStrike" dirty="0">
                          <a:effectLst/>
                          <a:latin typeface="+mn-lt"/>
                        </a:rPr>
                        <a:t>Ag2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91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81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81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15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62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RS" sz="1400" b="1" i="0" u="none" strike="noStrike" dirty="0">
                          <a:effectLst/>
                          <a:latin typeface="+mn-lt"/>
                        </a:rPr>
                        <a:t>3.75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824168878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1,8</a:t>
                      </a:r>
                      <a:r>
                        <a:rPr lang="sr-Latn-RS" sz="1400" u="none" strike="noStrike" dirty="0">
                          <a:effectLst/>
                          <a:latin typeface="+mn-lt"/>
                        </a:rPr>
                        <a:t>-naph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>
                          <a:effectLst/>
                          <a:latin typeface="+mn-lt"/>
                        </a:rPr>
                        <a:t>&gt; 200</a:t>
                      </a:r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>
                          <a:effectLst/>
                          <a:latin typeface="+mn-lt"/>
                        </a:rPr>
                        <a:t>&gt; 200</a:t>
                      </a:r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>
                          <a:effectLst/>
                          <a:latin typeface="+mn-lt"/>
                        </a:rPr>
                        <a:t>&gt; 250</a:t>
                      </a:r>
                      <a:endParaRPr lang="en-US" sz="1400" b="1" i="0" u="none" strike="noStrike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&gt; 250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&gt; 250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&gt; </a:t>
                      </a:r>
                      <a:r>
                        <a:rPr lang="sr-Latn-RS" sz="1400" b="1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US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2904765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D621F00-9FA1-4C30-84C2-00B7FC71108E}"/>
              </a:ext>
            </a:extLst>
          </p:cNvPr>
          <p:cNvSpPr txBox="1"/>
          <p:nvPr/>
        </p:nvSpPr>
        <p:spPr>
          <a:xfrm>
            <a:off x="228601" y="1314271"/>
            <a:ext cx="8762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60328E"/>
                </a:solidFill>
                <a:cs typeface="Arial" panose="020B0604020202020204" pitchFamily="34" charset="0"/>
              </a:rPr>
              <a:t>Antimicrobial activity of silver(I) complex</a:t>
            </a:r>
            <a:r>
              <a:rPr lang="sr-Latn-RS" dirty="0">
                <a:solidFill>
                  <a:srgbClr val="60328E"/>
                </a:solidFill>
                <a:cs typeface="Arial" panose="020B0604020202020204" pitchFamily="34" charset="0"/>
              </a:rPr>
              <a:t>es</a:t>
            </a:r>
            <a:r>
              <a:rPr lang="en-US" dirty="0">
                <a:solidFill>
                  <a:srgbClr val="60328E"/>
                </a:solidFill>
                <a:cs typeface="Arial" panose="020B0604020202020204" pitchFamily="34" charset="0"/>
              </a:rPr>
              <a:t> and the corresponding </a:t>
            </a:r>
            <a:r>
              <a:rPr lang="sr-Latn-RS" dirty="0">
                <a:solidFill>
                  <a:srgbClr val="60328E"/>
                </a:solidFill>
                <a:cs typeface="Arial" panose="020B0604020202020204" pitchFamily="34" charset="0"/>
              </a:rPr>
              <a:t>1,8-naphthyridine</a:t>
            </a:r>
            <a:r>
              <a:rPr lang="en-US" dirty="0">
                <a:solidFill>
                  <a:srgbClr val="60328E"/>
                </a:solidFill>
                <a:cs typeface="Arial" panose="020B0604020202020204" pitchFamily="34" charset="0"/>
              </a:rPr>
              <a:t> ligand expressed as MIC (µg/mL) in comparison to their cytotoxicity against healthy human fibroblasts MRC-5 (IC</a:t>
            </a:r>
            <a:r>
              <a:rPr lang="en-US" baseline="-25000" dirty="0">
                <a:solidFill>
                  <a:srgbClr val="60328E"/>
                </a:solidFill>
                <a:cs typeface="Arial" panose="020B0604020202020204" pitchFamily="34" charset="0"/>
              </a:rPr>
              <a:t>50</a:t>
            </a:r>
            <a:r>
              <a:rPr lang="en-US" dirty="0">
                <a:solidFill>
                  <a:srgbClr val="60328E"/>
                </a:solidFill>
                <a:cs typeface="Arial" panose="020B0604020202020204" pitchFamily="34" charset="0"/>
              </a:rPr>
              <a:t>, µg/mL)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7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4160" y="94599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Protein binding </a:t>
            </a:r>
            <a:r>
              <a:rPr lang="fr-FR" sz="2400" b="1" dirty="0" err="1">
                <a:solidFill>
                  <a:srgbClr val="002060"/>
                </a:solidFill>
              </a:rPr>
              <a:t>studies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F3F2DD0-2520-458B-B1D2-86EB1F2139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837629"/>
              </p:ext>
            </p:extLst>
          </p:nvPr>
        </p:nvGraphicFramePr>
        <p:xfrm>
          <a:off x="1752600" y="3907127"/>
          <a:ext cx="6324600" cy="8358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373412699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3998706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45329708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2826962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320822839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4229182170"/>
                    </a:ext>
                  </a:extLst>
                </a:gridCol>
              </a:tblGrid>
              <a:tr h="278600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>
                          <a:effectLst/>
                        </a:rPr>
                        <a:t>Complex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 err="1">
                          <a:effectLst/>
                        </a:rPr>
                        <a:t>K</a:t>
                      </a:r>
                      <a:r>
                        <a:rPr lang="en-GB" sz="1200" u="none" strike="noStrike" baseline="-25000" dirty="0" err="1">
                          <a:effectLst/>
                        </a:rPr>
                        <a:t>sv</a:t>
                      </a:r>
                      <a:r>
                        <a:rPr lang="en-GB" sz="1200" u="none" strike="noStrike" baseline="-25000" dirty="0">
                          <a:effectLst/>
                        </a:rPr>
                        <a:t> </a:t>
                      </a:r>
                      <a:r>
                        <a:rPr lang="en-GB" sz="1200" u="none" strike="noStrike" dirty="0">
                          <a:effectLst/>
                        </a:rPr>
                        <a:t>(M</a:t>
                      </a:r>
                      <a:r>
                        <a:rPr lang="en-GB" sz="1200" u="none" strike="noStrike" baseline="30000" dirty="0">
                          <a:effectLst/>
                        </a:rPr>
                        <a:t>-1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>
                          <a:effectLst/>
                        </a:rPr>
                        <a:t>Hypochromism (%)</a:t>
                      </a:r>
                      <a:endParaRPr lang="en-GB" sz="18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 err="1">
                          <a:effectLst/>
                        </a:rPr>
                        <a:t>K</a:t>
                      </a:r>
                      <a:r>
                        <a:rPr lang="en-GB" sz="1200" u="none" strike="noStrike" baseline="-25000" dirty="0" err="1">
                          <a:effectLst/>
                        </a:rPr>
                        <a:t>q</a:t>
                      </a:r>
                      <a:r>
                        <a:rPr lang="en-GB" sz="1200" u="none" strike="noStrike" baseline="-25000" dirty="0">
                          <a:effectLst/>
                        </a:rPr>
                        <a:t> </a:t>
                      </a:r>
                      <a:r>
                        <a:rPr lang="en-GB" sz="1200" u="none" strike="noStrike" dirty="0">
                          <a:effectLst/>
                        </a:rPr>
                        <a:t>(M</a:t>
                      </a:r>
                      <a:r>
                        <a:rPr lang="en-GB" sz="1200" u="none" strike="noStrike" baseline="30000" dirty="0">
                          <a:effectLst/>
                        </a:rPr>
                        <a:t>-1</a:t>
                      </a:r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r>
                        <a:rPr lang="en-GB" sz="1200" u="none" strike="noStrike" baseline="30000" dirty="0">
                          <a:effectLst/>
                        </a:rPr>
                        <a:t>-1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>
                          <a:effectLst/>
                        </a:rPr>
                        <a:t>K</a:t>
                      </a:r>
                      <a:r>
                        <a:rPr lang="en-GB" sz="1200" u="none" strike="noStrike" baseline="-25000">
                          <a:effectLst/>
                        </a:rPr>
                        <a:t>A </a:t>
                      </a:r>
                      <a:r>
                        <a:rPr lang="en-GB" sz="1200" u="none" strike="noStrike">
                          <a:effectLst/>
                        </a:rPr>
                        <a:t>(M</a:t>
                      </a:r>
                      <a:r>
                        <a:rPr lang="en-GB" sz="1200" u="none" strike="noStrike" baseline="30000">
                          <a:effectLst/>
                        </a:rPr>
                        <a:t>-1</a:t>
                      </a:r>
                      <a:r>
                        <a:rPr lang="en-GB" sz="1200" u="none" strike="noStrike">
                          <a:effectLst/>
                        </a:rPr>
                        <a:t>)</a:t>
                      </a:r>
                      <a:endParaRPr lang="en-GB" sz="18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n</a:t>
                      </a:r>
                      <a:endParaRPr lang="en-GB" sz="18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091083572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>
                          <a:effectLst/>
                        </a:rPr>
                        <a:t>Ag1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(1.21</a:t>
                      </a:r>
                      <a:r>
                        <a:rPr lang="sr-Latn-RS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>
                          <a:effectLst/>
                        </a:rPr>
                        <a:t>±</a:t>
                      </a:r>
                      <a:r>
                        <a:rPr lang="sr-Latn-RS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>
                          <a:effectLst/>
                        </a:rPr>
                        <a:t>0.02)</a:t>
                      </a:r>
                      <a:r>
                        <a:rPr lang="en-GB" sz="1200" u="none" strike="noStrike" baseline="30000" dirty="0">
                          <a:effectLst/>
                        </a:rPr>
                        <a:t>.</a:t>
                      </a:r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r>
                        <a:rPr lang="en-GB" sz="1200" u="none" strike="noStrike" baseline="30000" dirty="0">
                          <a:effectLst/>
                        </a:rPr>
                        <a:t>4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71.92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1.21</a:t>
                      </a:r>
                      <a:r>
                        <a:rPr lang="en-GB" sz="1200" u="none" strike="noStrike" baseline="30000" dirty="0">
                          <a:effectLst/>
                        </a:rPr>
                        <a:t>.</a:t>
                      </a:r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r>
                        <a:rPr lang="en-GB" sz="1200" u="none" strike="noStrike" baseline="30000" dirty="0">
                          <a:effectLst/>
                        </a:rPr>
                        <a:t>12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7.42</a:t>
                      </a:r>
                      <a:r>
                        <a:rPr lang="en-GB" sz="1200" u="none" strike="noStrike" baseline="30000" dirty="0">
                          <a:effectLst/>
                        </a:rPr>
                        <a:t>.</a:t>
                      </a:r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r>
                        <a:rPr lang="en-GB" sz="1200" u="none" strike="noStrike" baseline="30000" dirty="0">
                          <a:effectLst/>
                        </a:rPr>
                        <a:t>4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1.22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123531509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>
                          <a:effectLst/>
                        </a:rPr>
                        <a:t>Ag2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(2.70</a:t>
                      </a:r>
                      <a:r>
                        <a:rPr lang="sr-Latn-RS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>
                          <a:effectLst/>
                        </a:rPr>
                        <a:t>±­</a:t>
                      </a:r>
                      <a:r>
                        <a:rPr lang="sr-Latn-RS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>
                          <a:effectLst/>
                        </a:rPr>
                        <a:t>0.05)</a:t>
                      </a:r>
                      <a:r>
                        <a:rPr lang="en-GB" sz="1200" u="none" strike="noStrike" baseline="30000" dirty="0">
                          <a:effectLst/>
                        </a:rPr>
                        <a:t>.</a:t>
                      </a:r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r>
                        <a:rPr lang="en-GB" sz="1200" u="none" strike="noStrike" baseline="30000" dirty="0">
                          <a:effectLst/>
                        </a:rPr>
                        <a:t>4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>
                          <a:effectLst/>
                        </a:rPr>
                        <a:t>68.70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2.70</a:t>
                      </a:r>
                      <a:r>
                        <a:rPr lang="en-GB" sz="1200" u="none" strike="noStrike" baseline="30000" dirty="0">
                          <a:effectLst/>
                        </a:rPr>
                        <a:t>.</a:t>
                      </a:r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r>
                        <a:rPr lang="en-GB" sz="1200" u="none" strike="noStrike" baseline="30000" dirty="0">
                          <a:effectLst/>
                        </a:rPr>
                        <a:t>12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6.08</a:t>
                      </a:r>
                      <a:r>
                        <a:rPr lang="en-GB" sz="1200" u="none" strike="noStrike" baseline="30000" dirty="0">
                          <a:effectLst/>
                        </a:rPr>
                        <a:t>.</a:t>
                      </a:r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r>
                        <a:rPr lang="en-GB" sz="1200" u="none" strike="noStrike" baseline="30000" dirty="0">
                          <a:effectLst/>
                        </a:rPr>
                        <a:t>5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u="none" strike="noStrike" dirty="0">
                          <a:effectLst/>
                        </a:rPr>
                        <a:t>1.37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17277809"/>
                  </a:ext>
                </a:extLst>
              </a:tr>
            </a:tbl>
          </a:graphicData>
        </a:graphic>
      </p:graphicFrame>
      <p:sp>
        <p:nvSpPr>
          <p:cNvPr id="2" name="Okvir za tekst 1">
            <a:extLst>
              <a:ext uri="{FF2B5EF4-FFF2-40B4-BE49-F238E27FC236}">
                <a16:creationId xmlns:a16="http://schemas.microsoft.com/office/drawing/2014/main" id="{EAE262C9-C4EC-4F1B-BCD7-29779C4AB071}"/>
              </a:ext>
            </a:extLst>
          </p:cNvPr>
          <p:cNvSpPr txBox="1"/>
          <p:nvPr/>
        </p:nvSpPr>
        <p:spPr>
          <a:xfrm>
            <a:off x="304800" y="556264"/>
            <a:ext cx="835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The affinity of silver(I) complexes to </a:t>
            </a:r>
            <a:r>
              <a:rPr lang="en-US" dirty="0" err="1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BSA</a:t>
            </a:r>
            <a:r>
              <a:rPr lang="en-US" dirty="0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 was studied using florescence spectroscopy</a:t>
            </a:r>
            <a:endParaRPr lang="sr-Latn-RS" dirty="0">
              <a:solidFill>
                <a:srgbClr val="60328E"/>
              </a:solidFill>
            </a:endParaRP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3C7EF69F-D82D-4A33-B5F1-C577D5200E60}"/>
              </a:ext>
            </a:extLst>
          </p:cNvPr>
          <p:cNvSpPr txBox="1"/>
          <p:nvPr/>
        </p:nvSpPr>
        <p:spPr>
          <a:xfrm>
            <a:off x="1253307" y="4940771"/>
            <a:ext cx="6968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Fluorescence emission spectra of BSA in the presence of an increasing concentration of </a:t>
            </a:r>
            <a:r>
              <a:rPr lang="en-US" sz="1400" b="1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Ag</a:t>
            </a:r>
            <a:r>
              <a:rPr lang="sr-Latn-RS" sz="1400" b="1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complex alongside with the values of the binding constants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for both complexes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. Arrow shows the intensity changes upon increased amount of the complex. </a:t>
            </a:r>
            <a:b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</a:b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Inserted graph: 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Stern-Volmer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plots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F</a:t>
            </a:r>
            <a:r>
              <a:rPr lang="sr-Cyrl-CS" sz="1400" baseline="-250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0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/F </a:t>
            </a:r>
            <a:r>
              <a:rPr lang="sr-Cyrl-CS" sz="1400" i="1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vs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[</a:t>
            </a:r>
            <a:r>
              <a:rPr lang="sr-Cyrl-CS" sz="1400" dirty="0" err="1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complex</a:t>
            </a:r>
            <a:r>
              <a:rPr lang="sr-Cyrl-C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]</a:t>
            </a:r>
            <a:endParaRPr lang="sr-Latn-RS" sz="1400" dirty="0">
              <a:solidFill>
                <a:srgbClr val="305075"/>
              </a:solidFill>
            </a:endParaRPr>
          </a:p>
        </p:txBody>
      </p:sp>
      <p:pic>
        <p:nvPicPr>
          <p:cNvPr id="9" name="Slika 3">
            <a:extLst>
              <a:ext uri="{FF2B5EF4-FFF2-40B4-BE49-F238E27FC236}">
                <a16:creationId xmlns:a16="http://schemas.microsoft.com/office/drawing/2014/main" id="{2C4DB297-4F9C-4F47-AE94-7B1B85801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04" y="1027895"/>
            <a:ext cx="6730163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6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964" y="245276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DNA binding </a:t>
            </a:r>
            <a:r>
              <a:rPr lang="fr-FR" sz="2400" b="1" dirty="0" err="1">
                <a:solidFill>
                  <a:srgbClr val="002060"/>
                </a:solidFill>
              </a:rPr>
              <a:t>study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89968E-EF58-446A-9B4C-42ECC586EF19}"/>
              </a:ext>
            </a:extLst>
          </p:cNvPr>
          <p:cNvGrpSpPr/>
          <p:nvPr/>
        </p:nvGrpSpPr>
        <p:grpSpPr>
          <a:xfrm>
            <a:off x="526318" y="1404061"/>
            <a:ext cx="8610600" cy="3344229"/>
            <a:chOff x="304800" y="1524000"/>
            <a:chExt cx="8610600" cy="3344229"/>
          </a:xfrm>
        </p:grpSpPr>
        <p:pic>
          <p:nvPicPr>
            <p:cNvPr id="27" name="Slika 26">
              <a:extLst>
                <a:ext uri="{FF2B5EF4-FFF2-40B4-BE49-F238E27FC236}">
                  <a16:creationId xmlns:a16="http://schemas.microsoft.com/office/drawing/2014/main" id="{CD8A45B7-237F-4746-8BFB-C544EE196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700229"/>
              <a:ext cx="4419300" cy="3168000"/>
            </a:xfrm>
            <a:prstGeom prst="rect">
              <a:avLst/>
            </a:prstGeom>
          </p:spPr>
        </p:pic>
        <p:pic>
          <p:nvPicPr>
            <p:cNvPr id="38" name="Slika 37">
              <a:extLst>
                <a:ext uri="{FF2B5EF4-FFF2-40B4-BE49-F238E27FC236}">
                  <a16:creationId xmlns:a16="http://schemas.microsoft.com/office/drawing/2014/main" id="{F0D1D191-60BF-4EDC-9F43-2E451E73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6025" y="1524000"/>
              <a:ext cx="4219375" cy="3204000"/>
            </a:xfrm>
            <a:prstGeom prst="rect">
              <a:avLst/>
            </a:prstGeom>
          </p:spPr>
        </p:pic>
      </p:grpSp>
      <p:sp>
        <p:nvSpPr>
          <p:cNvPr id="2" name="Okvir za tekst 1">
            <a:extLst>
              <a:ext uri="{FF2B5EF4-FFF2-40B4-BE49-F238E27FC236}">
                <a16:creationId xmlns:a16="http://schemas.microsoft.com/office/drawing/2014/main" id="{8A113F44-058A-48D0-9DCA-6404C3E68326}"/>
              </a:ext>
            </a:extLst>
          </p:cNvPr>
          <p:cNvSpPr txBox="1"/>
          <p:nvPr/>
        </p:nvSpPr>
        <p:spPr>
          <a:xfrm>
            <a:off x="180369" y="914400"/>
            <a:ext cx="850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60328E"/>
                </a:solidFill>
              </a:rPr>
              <a:t>DNA interaction </a:t>
            </a:r>
            <a:r>
              <a:rPr lang="sr-Latn-RS" sz="1600" dirty="0">
                <a:solidFill>
                  <a:srgbClr val="60328E"/>
                </a:solidFill>
              </a:rPr>
              <a:t>of Ag1 and Ag2 </a:t>
            </a:r>
            <a:r>
              <a:rPr lang="en-US" sz="1600" dirty="0">
                <a:solidFill>
                  <a:srgbClr val="60328E"/>
                </a:solidFill>
              </a:rPr>
              <a:t>was studied by cyclic voltammetry and </a:t>
            </a:r>
            <a:r>
              <a:rPr lang="en-US" sz="1600" dirty="0">
                <a:solidFill>
                  <a:srgbClr val="60328E"/>
                </a:solidFill>
                <a:effectLst/>
                <a:ea typeface="Times New Roman" panose="02020603050405020304" pitchFamily="18" charset="0"/>
              </a:rPr>
              <a:t>florescence spectroscopy</a:t>
            </a:r>
            <a:endParaRPr lang="sr-Latn-RS" sz="1600" dirty="0">
              <a:solidFill>
                <a:srgbClr val="60328E"/>
              </a:solidFill>
            </a:endParaRP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75BA1739-73EC-4F23-A599-FD424687D9D2}"/>
              </a:ext>
            </a:extLst>
          </p:cNvPr>
          <p:cNvSpPr txBox="1"/>
          <p:nvPr/>
        </p:nvSpPr>
        <p:spPr>
          <a:xfrm>
            <a:off x="1084079" y="4862025"/>
            <a:ext cx="696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Cyclic voltammograms of the 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silver(I) 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complexes </a:t>
            </a:r>
            <a:r>
              <a:rPr lang="sr-Latn-RS" sz="1400" b="1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Ag1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sr-Latn-RS" sz="1400" b="1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Ag2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 in the absence and presence of DNA 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at GC electrode in DMSO</a:t>
            </a:r>
            <a:r>
              <a:rPr lang="sr-Latn-R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/PBS </a:t>
            </a:r>
            <a:r>
              <a:rPr lang="en-US" sz="1400" dirty="0">
                <a:solidFill>
                  <a:srgbClr val="305075"/>
                </a:solidFill>
                <a:effectLst/>
                <a:ea typeface="Times New Roman" panose="02020603050405020304" pitchFamily="18" charset="0"/>
              </a:rPr>
              <a:t>with a scan rate of 50  mV/s</a:t>
            </a:r>
          </a:p>
        </p:txBody>
      </p:sp>
    </p:spTree>
    <p:extLst>
      <p:ext uri="{BB962C8B-B14F-4D97-AF65-F5344CB8AC3E}">
        <p14:creationId xmlns:p14="http://schemas.microsoft.com/office/powerpoint/2010/main" val="4139767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1128</Words>
  <Application>Microsoft Office PowerPoint</Application>
  <PresentationFormat>On-screen Show (4:3)</PresentationFormat>
  <Paragraphs>118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Biljana Glišić</dc:creator>
  <cp:lastModifiedBy>Biljana Glišić</cp:lastModifiedBy>
  <cp:revision>4</cp:revision>
  <dcterms:created xsi:type="dcterms:W3CDTF">2020-10-28T15:34:05Z</dcterms:created>
  <dcterms:modified xsi:type="dcterms:W3CDTF">2020-10-29T09:41:37Z</dcterms:modified>
</cp:coreProperties>
</file>