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56" r:id="rId3"/>
    <p:sldId id="267" r:id="rId4"/>
    <p:sldId id="258" r:id="rId5"/>
    <p:sldId id="259" r:id="rId6"/>
    <p:sldId id="261" r:id="rId7"/>
    <p:sldId id="268" r:id="rId8"/>
    <p:sldId id="273" r:id="rId9"/>
    <p:sldId id="272" r:id="rId10"/>
    <p:sldId id="271" r:id="rId11"/>
    <p:sldId id="270" r:id="rId12"/>
    <p:sldId id="275" r:id="rId13"/>
    <p:sldId id="265" r:id="rId14"/>
    <p:sldId id="274" r:id="rId15"/>
    <p:sldId id="264"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104" d="100"/>
          <a:sy n="104" d="100"/>
        </p:scale>
        <p:origin x="4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17FAA-DBE3-4AEE-98A9-B81859FFBF47}" type="doc">
      <dgm:prSet loTypeId="urn:microsoft.com/office/officeart/2005/8/layout/venn2" loCatId="relationship" qsTypeId="urn:microsoft.com/office/officeart/2005/8/quickstyle/simple4" qsCatId="simple" csTypeId="urn:microsoft.com/office/officeart/2005/8/colors/colorful1" csCatId="colorful" phldr="1"/>
      <dgm:spPr/>
      <dgm:t>
        <a:bodyPr/>
        <a:lstStyle/>
        <a:p>
          <a:endParaRPr lang="en-US"/>
        </a:p>
      </dgm:t>
    </dgm:pt>
    <dgm:pt modelId="{57782E2F-9A90-4115-BE12-2CE70C12C7A8}">
      <dgm:prSet phldrT="[Text]" custT="1"/>
      <dgm:spPr/>
      <dgm:t>
        <a:bodyPr/>
        <a:lstStyle/>
        <a:p>
          <a:r>
            <a:rPr lang="en-US" sz="1400" b="1" dirty="0">
              <a:solidFill>
                <a:schemeClr val="tx2">
                  <a:lumMod val="50000"/>
                </a:schemeClr>
              </a:solidFill>
              <a:latin typeface="+mn-lt"/>
              <a:cs typeface="Arial" panose="020B0604020202020204" pitchFamily="34" charset="0"/>
            </a:rPr>
            <a:t>Fungal anti-biofilm activity </a:t>
          </a:r>
          <a:endParaRPr lang="en-US" sz="1400" b="1" dirty="0">
            <a:solidFill>
              <a:schemeClr val="tx2">
                <a:lumMod val="50000"/>
              </a:schemeClr>
            </a:solidFill>
            <a:latin typeface="+mn-lt"/>
          </a:endParaRPr>
        </a:p>
      </dgm:t>
    </dgm:pt>
    <dgm:pt modelId="{CAD3DD55-7217-417B-9701-550A636DE3C0}" type="parTrans" cxnId="{9100FD90-A4C5-4D07-AE8C-938B884865DA}">
      <dgm:prSet/>
      <dgm:spPr/>
      <dgm:t>
        <a:bodyPr/>
        <a:lstStyle/>
        <a:p>
          <a:endParaRPr lang="en-US"/>
        </a:p>
      </dgm:t>
    </dgm:pt>
    <dgm:pt modelId="{6AA6AEDD-D694-43F9-9F67-B02855732F83}" type="sibTrans" cxnId="{9100FD90-A4C5-4D07-AE8C-938B884865DA}">
      <dgm:prSet/>
      <dgm:spPr/>
      <dgm:t>
        <a:bodyPr/>
        <a:lstStyle/>
        <a:p>
          <a:endParaRPr lang="en-US"/>
        </a:p>
      </dgm:t>
    </dgm:pt>
    <dgm:pt modelId="{2ECA4495-6175-47EC-B348-0B04A28D2481}">
      <dgm:prSet phldrT="[Text]" custT="1"/>
      <dgm:spPr/>
      <dgm:t>
        <a:bodyPr/>
        <a:lstStyle/>
        <a:p>
          <a:r>
            <a:rPr lang="en-US" sz="1400" b="1">
              <a:solidFill>
                <a:schemeClr val="tx2">
                  <a:lumMod val="50000"/>
                </a:schemeClr>
              </a:solidFill>
            </a:rPr>
            <a:t>Antifungal activity</a:t>
          </a:r>
          <a:endParaRPr lang="en-US" sz="1400" b="1" dirty="0">
            <a:solidFill>
              <a:schemeClr val="tx2">
                <a:lumMod val="50000"/>
              </a:schemeClr>
            </a:solidFill>
          </a:endParaRPr>
        </a:p>
      </dgm:t>
    </dgm:pt>
    <dgm:pt modelId="{D47B6280-1510-4052-80A6-8B30173A5E7A}" type="parTrans" cxnId="{0A982FAD-F3D6-4363-A678-B4D3EC7500EB}">
      <dgm:prSet/>
      <dgm:spPr/>
      <dgm:t>
        <a:bodyPr/>
        <a:lstStyle/>
        <a:p>
          <a:endParaRPr lang="en-US"/>
        </a:p>
      </dgm:t>
    </dgm:pt>
    <dgm:pt modelId="{9209A5B0-83D8-4679-BB88-26469DE72FEF}" type="sibTrans" cxnId="{0A982FAD-F3D6-4363-A678-B4D3EC7500EB}">
      <dgm:prSet/>
      <dgm:spPr/>
      <dgm:t>
        <a:bodyPr/>
        <a:lstStyle/>
        <a:p>
          <a:endParaRPr lang="en-US"/>
        </a:p>
      </dgm:t>
    </dgm:pt>
    <dgm:pt modelId="{0E329670-D854-4771-A7DF-C38CD3CA8A86}">
      <dgm:prSet phldrT="[Text]" custT="1"/>
      <dgm:spPr/>
      <dgm:t>
        <a:bodyPr/>
        <a:lstStyle/>
        <a:p>
          <a:r>
            <a:rPr lang="en-US" sz="1400" b="1">
              <a:solidFill>
                <a:schemeClr val="tx2">
                  <a:lumMod val="50000"/>
                </a:schemeClr>
              </a:solidFill>
              <a:latin typeface="+mn-lt"/>
              <a:cs typeface="Arial" pitchFamily="34" charset="0"/>
            </a:rPr>
            <a:t>Structural characterization</a:t>
          </a:r>
          <a:endParaRPr lang="en-US" sz="1400" dirty="0">
            <a:solidFill>
              <a:schemeClr val="tx2">
                <a:lumMod val="50000"/>
              </a:schemeClr>
            </a:solidFill>
            <a:latin typeface="+mn-lt"/>
          </a:endParaRPr>
        </a:p>
      </dgm:t>
    </dgm:pt>
    <dgm:pt modelId="{9741C13F-FEFB-4285-9CB5-1CE9B80A812C}" type="parTrans" cxnId="{9D99A0D3-808E-44AD-B215-812AFADA37FC}">
      <dgm:prSet/>
      <dgm:spPr/>
      <dgm:t>
        <a:bodyPr/>
        <a:lstStyle/>
        <a:p>
          <a:endParaRPr lang="en-US"/>
        </a:p>
      </dgm:t>
    </dgm:pt>
    <dgm:pt modelId="{2E766A79-3CCC-4E03-993A-06FBE7538D05}" type="sibTrans" cxnId="{9D99A0D3-808E-44AD-B215-812AFADA37FC}">
      <dgm:prSet/>
      <dgm:spPr/>
      <dgm:t>
        <a:bodyPr/>
        <a:lstStyle/>
        <a:p>
          <a:endParaRPr lang="en-US"/>
        </a:p>
      </dgm:t>
    </dgm:pt>
    <dgm:pt modelId="{7D3056DA-356E-4D69-8833-FC3B49ADD8CF}">
      <dgm:prSet phldrT="[Text]" custT="1"/>
      <dgm:spPr/>
      <dgm:t>
        <a:bodyPr/>
        <a:lstStyle/>
        <a:p>
          <a:r>
            <a:rPr lang="en-US" sz="1200" b="1" dirty="0">
              <a:solidFill>
                <a:schemeClr val="tx2">
                  <a:lumMod val="50000"/>
                </a:schemeClr>
              </a:solidFill>
              <a:latin typeface="+mn-lt"/>
              <a:cs typeface="Arial" pitchFamily="34" charset="0"/>
            </a:rPr>
            <a:t>Synthesis of Cu(II)/Zn(II) complexes</a:t>
          </a:r>
          <a:endParaRPr lang="en-US" sz="1200" dirty="0">
            <a:solidFill>
              <a:schemeClr val="tx2">
                <a:lumMod val="50000"/>
              </a:schemeClr>
            </a:solidFill>
            <a:latin typeface="+mn-lt"/>
          </a:endParaRPr>
        </a:p>
      </dgm:t>
    </dgm:pt>
    <dgm:pt modelId="{9D5F1E44-E3E8-4066-B1BE-5B7C3854BB24}" type="parTrans" cxnId="{7C02AB32-31D5-46D7-AB08-EA217A1C8630}">
      <dgm:prSet/>
      <dgm:spPr/>
      <dgm:t>
        <a:bodyPr/>
        <a:lstStyle/>
        <a:p>
          <a:endParaRPr lang="en-US"/>
        </a:p>
      </dgm:t>
    </dgm:pt>
    <dgm:pt modelId="{4AD6076C-F9D2-4873-B9A7-559355683236}" type="sibTrans" cxnId="{7C02AB32-31D5-46D7-AB08-EA217A1C8630}">
      <dgm:prSet/>
      <dgm:spPr/>
      <dgm:t>
        <a:bodyPr/>
        <a:lstStyle/>
        <a:p>
          <a:endParaRPr lang="en-US"/>
        </a:p>
      </dgm:t>
    </dgm:pt>
    <dgm:pt modelId="{EB949CBB-BFB7-4DF3-B220-A986BA10DCAA}">
      <dgm:prSet custT="1"/>
      <dgm:spPr/>
      <dgm:t>
        <a:bodyPr/>
        <a:lstStyle/>
        <a:p>
          <a:r>
            <a:rPr lang="en-US" sz="1400" b="1" dirty="0">
              <a:solidFill>
                <a:srgbClr val="C00000"/>
              </a:solidFill>
            </a:rPr>
            <a:t>Fluconazole</a:t>
          </a:r>
          <a:endParaRPr lang="en-US" sz="1400" dirty="0">
            <a:solidFill>
              <a:srgbClr val="C00000"/>
            </a:solidFill>
          </a:endParaRPr>
        </a:p>
      </dgm:t>
    </dgm:pt>
    <dgm:pt modelId="{2FD856F1-9FC5-42F6-ACF8-ABC47A04F521}" type="parTrans" cxnId="{2EC6BD59-4221-4681-80A5-224A2318617D}">
      <dgm:prSet/>
      <dgm:spPr/>
      <dgm:t>
        <a:bodyPr/>
        <a:lstStyle/>
        <a:p>
          <a:endParaRPr lang="en-US"/>
        </a:p>
      </dgm:t>
    </dgm:pt>
    <dgm:pt modelId="{5AF48CBB-8760-43C4-ACF9-1B6DB366D208}" type="sibTrans" cxnId="{2EC6BD59-4221-4681-80A5-224A2318617D}">
      <dgm:prSet/>
      <dgm:spPr/>
      <dgm:t>
        <a:bodyPr/>
        <a:lstStyle/>
        <a:p>
          <a:endParaRPr lang="en-US"/>
        </a:p>
      </dgm:t>
    </dgm:pt>
    <dgm:pt modelId="{0DAFE6B3-E344-4DCA-813A-394B28A2A056}" type="pres">
      <dgm:prSet presAssocID="{BD417FAA-DBE3-4AEE-98A9-B81859FFBF47}" presName="Name0" presStyleCnt="0">
        <dgm:presLayoutVars>
          <dgm:chMax val="7"/>
          <dgm:resizeHandles val="exact"/>
        </dgm:presLayoutVars>
      </dgm:prSet>
      <dgm:spPr/>
    </dgm:pt>
    <dgm:pt modelId="{75C2EF54-0F3A-4706-A898-67062A69B5AD}" type="pres">
      <dgm:prSet presAssocID="{BD417FAA-DBE3-4AEE-98A9-B81859FFBF47}" presName="comp1" presStyleCnt="0"/>
      <dgm:spPr/>
    </dgm:pt>
    <dgm:pt modelId="{D2352BE2-7113-413B-AA45-B5EDE46AC2B4}" type="pres">
      <dgm:prSet presAssocID="{BD417FAA-DBE3-4AEE-98A9-B81859FFBF47}" presName="circle1" presStyleLbl="node1" presStyleIdx="0" presStyleCnt="5" custLinFactNeighborX="-82" custLinFactNeighborY="155"/>
      <dgm:spPr/>
    </dgm:pt>
    <dgm:pt modelId="{64C83111-C360-4F6F-89AB-F300B1181144}" type="pres">
      <dgm:prSet presAssocID="{BD417FAA-DBE3-4AEE-98A9-B81859FFBF47}" presName="c1text" presStyleLbl="node1" presStyleIdx="0" presStyleCnt="5">
        <dgm:presLayoutVars>
          <dgm:bulletEnabled val="1"/>
        </dgm:presLayoutVars>
      </dgm:prSet>
      <dgm:spPr/>
    </dgm:pt>
    <dgm:pt modelId="{79218073-B87F-4D5C-9DA1-FD756AC61239}" type="pres">
      <dgm:prSet presAssocID="{BD417FAA-DBE3-4AEE-98A9-B81859FFBF47}" presName="comp2" presStyleCnt="0"/>
      <dgm:spPr/>
    </dgm:pt>
    <dgm:pt modelId="{B4CAA24C-A758-4C0E-846A-918E481CCFC8}" type="pres">
      <dgm:prSet presAssocID="{BD417FAA-DBE3-4AEE-98A9-B81859FFBF47}" presName="circle2" presStyleLbl="node1" presStyleIdx="1" presStyleCnt="5"/>
      <dgm:spPr/>
    </dgm:pt>
    <dgm:pt modelId="{499FE6EA-D3E1-4869-9E43-7044D9B66901}" type="pres">
      <dgm:prSet presAssocID="{BD417FAA-DBE3-4AEE-98A9-B81859FFBF47}" presName="c2text" presStyleLbl="node1" presStyleIdx="1" presStyleCnt="5">
        <dgm:presLayoutVars>
          <dgm:bulletEnabled val="1"/>
        </dgm:presLayoutVars>
      </dgm:prSet>
      <dgm:spPr/>
    </dgm:pt>
    <dgm:pt modelId="{19E0073C-553A-452C-AEA1-377FE52F9D50}" type="pres">
      <dgm:prSet presAssocID="{BD417FAA-DBE3-4AEE-98A9-B81859FFBF47}" presName="comp3" presStyleCnt="0"/>
      <dgm:spPr/>
    </dgm:pt>
    <dgm:pt modelId="{5022810F-BCD2-431B-9107-4A80AE577F88}" type="pres">
      <dgm:prSet presAssocID="{BD417FAA-DBE3-4AEE-98A9-B81859FFBF47}" presName="circle3" presStyleLbl="node1" presStyleIdx="2" presStyleCnt="5"/>
      <dgm:spPr/>
    </dgm:pt>
    <dgm:pt modelId="{1F07A1F1-28AD-4052-950F-A51B97999FA5}" type="pres">
      <dgm:prSet presAssocID="{BD417FAA-DBE3-4AEE-98A9-B81859FFBF47}" presName="c3text" presStyleLbl="node1" presStyleIdx="2" presStyleCnt="5">
        <dgm:presLayoutVars>
          <dgm:bulletEnabled val="1"/>
        </dgm:presLayoutVars>
      </dgm:prSet>
      <dgm:spPr/>
    </dgm:pt>
    <dgm:pt modelId="{68677DB9-6833-418C-9EC5-5685500CB5AA}" type="pres">
      <dgm:prSet presAssocID="{BD417FAA-DBE3-4AEE-98A9-B81859FFBF47}" presName="comp4" presStyleCnt="0"/>
      <dgm:spPr/>
    </dgm:pt>
    <dgm:pt modelId="{3705CCFA-9DFA-49C6-9AFB-52068F9CCADC}" type="pres">
      <dgm:prSet presAssocID="{BD417FAA-DBE3-4AEE-98A9-B81859FFBF47}" presName="circle4" presStyleLbl="node1" presStyleIdx="3" presStyleCnt="5" custLinFactNeighborY="-812"/>
      <dgm:spPr/>
    </dgm:pt>
    <dgm:pt modelId="{E14BBB42-E7B6-4CDA-A062-3A12876259ED}" type="pres">
      <dgm:prSet presAssocID="{BD417FAA-DBE3-4AEE-98A9-B81859FFBF47}" presName="c4text" presStyleLbl="node1" presStyleIdx="3" presStyleCnt="5">
        <dgm:presLayoutVars>
          <dgm:bulletEnabled val="1"/>
        </dgm:presLayoutVars>
      </dgm:prSet>
      <dgm:spPr/>
    </dgm:pt>
    <dgm:pt modelId="{7455CD3F-78E7-4216-B982-4DB45983F25D}" type="pres">
      <dgm:prSet presAssocID="{BD417FAA-DBE3-4AEE-98A9-B81859FFBF47}" presName="comp5" presStyleCnt="0"/>
      <dgm:spPr/>
    </dgm:pt>
    <dgm:pt modelId="{DAFE3784-C2BD-4342-9401-BB4FE6716331}" type="pres">
      <dgm:prSet presAssocID="{BD417FAA-DBE3-4AEE-98A9-B81859FFBF47}" presName="circle5" presStyleLbl="node1" presStyleIdx="4" presStyleCnt="5"/>
      <dgm:spPr/>
    </dgm:pt>
    <dgm:pt modelId="{D902F123-CFD5-4757-8D56-A0CF20BA9667}" type="pres">
      <dgm:prSet presAssocID="{BD417FAA-DBE3-4AEE-98A9-B81859FFBF47}" presName="c5text" presStyleLbl="node1" presStyleIdx="4" presStyleCnt="5">
        <dgm:presLayoutVars>
          <dgm:bulletEnabled val="1"/>
        </dgm:presLayoutVars>
      </dgm:prSet>
      <dgm:spPr/>
    </dgm:pt>
  </dgm:ptLst>
  <dgm:cxnLst>
    <dgm:cxn modelId="{E7364528-724F-4D6A-A5E9-4130C891D1C7}" type="presOf" srcId="{57782E2F-9A90-4115-BE12-2CE70C12C7A8}" destId="{64C83111-C360-4F6F-89AB-F300B1181144}" srcOrd="1" destOrd="0" presId="urn:microsoft.com/office/officeart/2005/8/layout/venn2"/>
    <dgm:cxn modelId="{7C02AB32-31D5-46D7-AB08-EA217A1C8630}" srcId="{BD417FAA-DBE3-4AEE-98A9-B81859FFBF47}" destId="{7D3056DA-356E-4D69-8833-FC3B49ADD8CF}" srcOrd="3" destOrd="0" parTransId="{9D5F1E44-E3E8-4066-B1BE-5B7C3854BB24}" sibTransId="{4AD6076C-F9D2-4873-B9A7-559355683236}"/>
    <dgm:cxn modelId="{5EE4523B-B5CB-43D0-8B25-43890F91CEF2}" type="presOf" srcId="{7D3056DA-356E-4D69-8833-FC3B49ADD8CF}" destId="{E14BBB42-E7B6-4CDA-A062-3A12876259ED}" srcOrd="1" destOrd="0" presId="urn:microsoft.com/office/officeart/2005/8/layout/venn2"/>
    <dgm:cxn modelId="{1946163D-9754-4F9E-8059-A2B7CA997BAF}" type="presOf" srcId="{BD417FAA-DBE3-4AEE-98A9-B81859FFBF47}" destId="{0DAFE6B3-E344-4DCA-813A-394B28A2A056}" srcOrd="0" destOrd="0" presId="urn:microsoft.com/office/officeart/2005/8/layout/venn2"/>
    <dgm:cxn modelId="{EE20A450-AE1B-420C-B205-51C194EEA642}" type="presOf" srcId="{EB949CBB-BFB7-4DF3-B220-A986BA10DCAA}" destId="{D902F123-CFD5-4757-8D56-A0CF20BA9667}" srcOrd="1" destOrd="0" presId="urn:microsoft.com/office/officeart/2005/8/layout/venn2"/>
    <dgm:cxn modelId="{295E9B58-AED0-4ED5-B119-092BC880964B}" type="presOf" srcId="{0E329670-D854-4771-A7DF-C38CD3CA8A86}" destId="{5022810F-BCD2-431B-9107-4A80AE577F88}" srcOrd="0" destOrd="0" presId="urn:microsoft.com/office/officeart/2005/8/layout/venn2"/>
    <dgm:cxn modelId="{2EC6BD59-4221-4681-80A5-224A2318617D}" srcId="{BD417FAA-DBE3-4AEE-98A9-B81859FFBF47}" destId="{EB949CBB-BFB7-4DF3-B220-A986BA10DCAA}" srcOrd="4" destOrd="0" parTransId="{2FD856F1-9FC5-42F6-ACF8-ABC47A04F521}" sibTransId="{5AF48CBB-8760-43C4-ACF9-1B6DB366D208}"/>
    <dgm:cxn modelId="{48F35E82-F68E-4E88-922E-DDE46F902FAF}" type="presOf" srcId="{57782E2F-9A90-4115-BE12-2CE70C12C7A8}" destId="{D2352BE2-7113-413B-AA45-B5EDE46AC2B4}" srcOrd="0" destOrd="0" presId="urn:microsoft.com/office/officeart/2005/8/layout/venn2"/>
    <dgm:cxn modelId="{9100FD90-A4C5-4D07-AE8C-938B884865DA}" srcId="{BD417FAA-DBE3-4AEE-98A9-B81859FFBF47}" destId="{57782E2F-9A90-4115-BE12-2CE70C12C7A8}" srcOrd="0" destOrd="0" parTransId="{CAD3DD55-7217-417B-9701-550A636DE3C0}" sibTransId="{6AA6AEDD-D694-43F9-9F67-B02855732F83}"/>
    <dgm:cxn modelId="{CE0B649E-EB75-4EFD-BA51-00832B3C931C}" type="presOf" srcId="{2ECA4495-6175-47EC-B348-0B04A28D2481}" destId="{B4CAA24C-A758-4C0E-846A-918E481CCFC8}" srcOrd="0" destOrd="0" presId="urn:microsoft.com/office/officeart/2005/8/layout/venn2"/>
    <dgm:cxn modelId="{61AECCA4-4918-4713-B456-05AA3F1ECA94}" type="presOf" srcId="{2ECA4495-6175-47EC-B348-0B04A28D2481}" destId="{499FE6EA-D3E1-4869-9E43-7044D9B66901}" srcOrd="1" destOrd="0" presId="urn:microsoft.com/office/officeart/2005/8/layout/venn2"/>
    <dgm:cxn modelId="{0A982FAD-F3D6-4363-A678-B4D3EC7500EB}" srcId="{BD417FAA-DBE3-4AEE-98A9-B81859FFBF47}" destId="{2ECA4495-6175-47EC-B348-0B04A28D2481}" srcOrd="1" destOrd="0" parTransId="{D47B6280-1510-4052-80A6-8B30173A5E7A}" sibTransId="{9209A5B0-83D8-4679-BB88-26469DE72FEF}"/>
    <dgm:cxn modelId="{38CDE2AE-9B2C-4F53-B578-84691FC84C84}" type="presOf" srcId="{7D3056DA-356E-4D69-8833-FC3B49ADD8CF}" destId="{3705CCFA-9DFA-49C6-9AFB-52068F9CCADC}" srcOrd="0" destOrd="0" presId="urn:microsoft.com/office/officeart/2005/8/layout/venn2"/>
    <dgm:cxn modelId="{9D99A0D3-808E-44AD-B215-812AFADA37FC}" srcId="{BD417FAA-DBE3-4AEE-98A9-B81859FFBF47}" destId="{0E329670-D854-4771-A7DF-C38CD3CA8A86}" srcOrd="2" destOrd="0" parTransId="{9741C13F-FEFB-4285-9CB5-1CE9B80A812C}" sibTransId="{2E766A79-3CCC-4E03-993A-06FBE7538D05}"/>
    <dgm:cxn modelId="{0F6C9FEC-FE2E-4C97-9F19-1926C78A035D}" type="presOf" srcId="{EB949CBB-BFB7-4DF3-B220-A986BA10DCAA}" destId="{DAFE3784-C2BD-4342-9401-BB4FE6716331}" srcOrd="0" destOrd="0" presId="urn:microsoft.com/office/officeart/2005/8/layout/venn2"/>
    <dgm:cxn modelId="{CAC006FE-E36C-4C26-B7D0-BC3CA7979B9E}" type="presOf" srcId="{0E329670-D854-4771-A7DF-C38CD3CA8A86}" destId="{1F07A1F1-28AD-4052-950F-A51B97999FA5}" srcOrd="1" destOrd="0" presId="urn:microsoft.com/office/officeart/2005/8/layout/venn2"/>
    <dgm:cxn modelId="{3087AB50-0C15-4BC2-8B8F-1967210BD377}" type="presParOf" srcId="{0DAFE6B3-E344-4DCA-813A-394B28A2A056}" destId="{75C2EF54-0F3A-4706-A898-67062A69B5AD}" srcOrd="0" destOrd="0" presId="urn:microsoft.com/office/officeart/2005/8/layout/venn2"/>
    <dgm:cxn modelId="{5561CB00-1196-404F-A914-2DB0C2D00631}" type="presParOf" srcId="{75C2EF54-0F3A-4706-A898-67062A69B5AD}" destId="{D2352BE2-7113-413B-AA45-B5EDE46AC2B4}" srcOrd="0" destOrd="0" presId="urn:microsoft.com/office/officeart/2005/8/layout/venn2"/>
    <dgm:cxn modelId="{7BAE7D65-2EA9-4319-8279-4F91665EB61B}" type="presParOf" srcId="{75C2EF54-0F3A-4706-A898-67062A69B5AD}" destId="{64C83111-C360-4F6F-89AB-F300B1181144}" srcOrd="1" destOrd="0" presId="urn:microsoft.com/office/officeart/2005/8/layout/venn2"/>
    <dgm:cxn modelId="{BE6B67B0-5B62-4481-BF21-723372C6ECFF}" type="presParOf" srcId="{0DAFE6B3-E344-4DCA-813A-394B28A2A056}" destId="{79218073-B87F-4D5C-9DA1-FD756AC61239}" srcOrd="1" destOrd="0" presId="urn:microsoft.com/office/officeart/2005/8/layout/venn2"/>
    <dgm:cxn modelId="{DA0E92AC-EB2B-4DBC-88A6-FF21612A3212}" type="presParOf" srcId="{79218073-B87F-4D5C-9DA1-FD756AC61239}" destId="{B4CAA24C-A758-4C0E-846A-918E481CCFC8}" srcOrd="0" destOrd="0" presId="urn:microsoft.com/office/officeart/2005/8/layout/venn2"/>
    <dgm:cxn modelId="{FA80915A-D53A-4946-A826-ECF29A7F3EDF}" type="presParOf" srcId="{79218073-B87F-4D5C-9DA1-FD756AC61239}" destId="{499FE6EA-D3E1-4869-9E43-7044D9B66901}" srcOrd="1" destOrd="0" presId="urn:microsoft.com/office/officeart/2005/8/layout/venn2"/>
    <dgm:cxn modelId="{21231067-3F9F-4A17-A551-5FA96696039E}" type="presParOf" srcId="{0DAFE6B3-E344-4DCA-813A-394B28A2A056}" destId="{19E0073C-553A-452C-AEA1-377FE52F9D50}" srcOrd="2" destOrd="0" presId="urn:microsoft.com/office/officeart/2005/8/layout/venn2"/>
    <dgm:cxn modelId="{FA765014-6671-4FDF-B07C-72F2552AC8A9}" type="presParOf" srcId="{19E0073C-553A-452C-AEA1-377FE52F9D50}" destId="{5022810F-BCD2-431B-9107-4A80AE577F88}" srcOrd="0" destOrd="0" presId="urn:microsoft.com/office/officeart/2005/8/layout/venn2"/>
    <dgm:cxn modelId="{FAB7B143-337F-4D71-A381-C376604AC709}" type="presParOf" srcId="{19E0073C-553A-452C-AEA1-377FE52F9D50}" destId="{1F07A1F1-28AD-4052-950F-A51B97999FA5}" srcOrd="1" destOrd="0" presId="urn:microsoft.com/office/officeart/2005/8/layout/venn2"/>
    <dgm:cxn modelId="{D62F923D-13ED-4474-BAE6-EFFD7A9DCB7B}" type="presParOf" srcId="{0DAFE6B3-E344-4DCA-813A-394B28A2A056}" destId="{68677DB9-6833-418C-9EC5-5685500CB5AA}" srcOrd="3" destOrd="0" presId="urn:microsoft.com/office/officeart/2005/8/layout/venn2"/>
    <dgm:cxn modelId="{B6FE0634-AD1F-47DF-BD39-A1846123497F}" type="presParOf" srcId="{68677DB9-6833-418C-9EC5-5685500CB5AA}" destId="{3705CCFA-9DFA-49C6-9AFB-52068F9CCADC}" srcOrd="0" destOrd="0" presId="urn:microsoft.com/office/officeart/2005/8/layout/venn2"/>
    <dgm:cxn modelId="{50D3D8E3-11F6-410E-837A-2FBEF9119D72}" type="presParOf" srcId="{68677DB9-6833-418C-9EC5-5685500CB5AA}" destId="{E14BBB42-E7B6-4CDA-A062-3A12876259ED}" srcOrd="1" destOrd="0" presId="urn:microsoft.com/office/officeart/2005/8/layout/venn2"/>
    <dgm:cxn modelId="{638F386B-AF42-476F-AE20-1F114B9242D9}" type="presParOf" srcId="{0DAFE6B3-E344-4DCA-813A-394B28A2A056}" destId="{7455CD3F-78E7-4216-B982-4DB45983F25D}" srcOrd="4" destOrd="0" presId="urn:microsoft.com/office/officeart/2005/8/layout/venn2"/>
    <dgm:cxn modelId="{DFE93817-386A-4E46-8E79-DA5B4D3F96EA}" type="presParOf" srcId="{7455CD3F-78E7-4216-B982-4DB45983F25D}" destId="{DAFE3784-C2BD-4342-9401-BB4FE6716331}" srcOrd="0" destOrd="0" presId="urn:microsoft.com/office/officeart/2005/8/layout/venn2"/>
    <dgm:cxn modelId="{08E8105B-87DC-4EB3-8E53-3902FD295DAF}" type="presParOf" srcId="{7455CD3F-78E7-4216-B982-4DB45983F25D}" destId="{D902F123-CFD5-4757-8D56-A0CF20BA9667}"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52BE2-7113-413B-AA45-B5EDE46AC2B4}">
      <dsp:nvSpPr>
        <dsp:cNvPr id="0" name=""/>
        <dsp:cNvSpPr/>
      </dsp:nvSpPr>
      <dsp:spPr>
        <a:xfrm>
          <a:off x="387448" y="0"/>
          <a:ext cx="4323413" cy="432341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lumMod val="50000"/>
                </a:schemeClr>
              </a:solidFill>
              <a:latin typeface="+mn-lt"/>
              <a:cs typeface="Arial" panose="020B0604020202020204" pitchFamily="34" charset="0"/>
            </a:rPr>
            <a:t>Fungal anti-biofilm activity </a:t>
          </a:r>
          <a:endParaRPr lang="en-US" sz="1400" b="1" kern="1200" dirty="0">
            <a:solidFill>
              <a:schemeClr val="tx2">
                <a:lumMod val="50000"/>
              </a:schemeClr>
            </a:solidFill>
            <a:latin typeface="+mn-lt"/>
          </a:endParaRPr>
        </a:p>
      </dsp:txBody>
      <dsp:txXfrm>
        <a:off x="1738515" y="216170"/>
        <a:ext cx="1621279" cy="432341"/>
      </dsp:txXfrm>
    </dsp:sp>
    <dsp:sp modelId="{B4CAA24C-A758-4C0E-846A-918E481CCFC8}">
      <dsp:nvSpPr>
        <dsp:cNvPr id="0" name=""/>
        <dsp:cNvSpPr/>
      </dsp:nvSpPr>
      <dsp:spPr>
        <a:xfrm>
          <a:off x="715249" y="648511"/>
          <a:ext cx="3674901" cy="367490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2">
                  <a:lumMod val="50000"/>
                </a:schemeClr>
              </a:solidFill>
            </a:rPr>
            <a:t>Antifungal activity</a:t>
          </a:r>
          <a:endParaRPr lang="en-US" sz="1400" b="1" kern="1200" dirty="0">
            <a:solidFill>
              <a:schemeClr val="tx2">
                <a:lumMod val="50000"/>
              </a:schemeClr>
            </a:solidFill>
          </a:endParaRPr>
        </a:p>
      </dsp:txBody>
      <dsp:txXfrm>
        <a:off x="1760299" y="859818"/>
        <a:ext cx="1584801" cy="422613"/>
      </dsp:txXfrm>
    </dsp:sp>
    <dsp:sp modelId="{5022810F-BCD2-431B-9107-4A80AE577F88}">
      <dsp:nvSpPr>
        <dsp:cNvPr id="0" name=""/>
        <dsp:cNvSpPr/>
      </dsp:nvSpPr>
      <dsp:spPr>
        <a:xfrm>
          <a:off x="1039505" y="1297023"/>
          <a:ext cx="3026389" cy="302638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2">
                  <a:lumMod val="50000"/>
                </a:schemeClr>
              </a:solidFill>
              <a:latin typeface="+mn-lt"/>
              <a:cs typeface="Arial" pitchFamily="34" charset="0"/>
            </a:rPr>
            <a:t>Structural characterization</a:t>
          </a:r>
          <a:endParaRPr lang="en-US" sz="1400" kern="1200" dirty="0">
            <a:solidFill>
              <a:schemeClr val="tx2">
                <a:lumMod val="50000"/>
              </a:schemeClr>
            </a:solidFill>
            <a:latin typeface="+mn-lt"/>
          </a:endParaRPr>
        </a:p>
      </dsp:txBody>
      <dsp:txXfrm>
        <a:off x="1769622" y="1505844"/>
        <a:ext cx="1566156" cy="417641"/>
      </dsp:txXfrm>
    </dsp:sp>
    <dsp:sp modelId="{3705CCFA-9DFA-49C6-9AFB-52068F9CCADC}">
      <dsp:nvSpPr>
        <dsp:cNvPr id="0" name=""/>
        <dsp:cNvSpPr/>
      </dsp:nvSpPr>
      <dsp:spPr>
        <a:xfrm>
          <a:off x="1363761" y="1926227"/>
          <a:ext cx="2377877" cy="237787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2">
                  <a:lumMod val="50000"/>
                </a:schemeClr>
              </a:solidFill>
              <a:latin typeface="+mn-lt"/>
              <a:cs typeface="Arial" pitchFamily="34" charset="0"/>
            </a:rPr>
            <a:t>Synthesis of Cu(II)/Zn(II) complexes</a:t>
          </a:r>
          <a:endParaRPr lang="en-US" sz="1200" kern="1200" dirty="0">
            <a:solidFill>
              <a:schemeClr val="tx2">
                <a:lumMod val="50000"/>
              </a:schemeClr>
            </a:solidFill>
            <a:latin typeface="+mn-lt"/>
          </a:endParaRPr>
        </a:p>
      </dsp:txBody>
      <dsp:txXfrm>
        <a:off x="1910673" y="2140236"/>
        <a:ext cx="1284053" cy="428017"/>
      </dsp:txXfrm>
    </dsp:sp>
    <dsp:sp modelId="{DAFE3784-C2BD-4342-9401-BB4FE6716331}">
      <dsp:nvSpPr>
        <dsp:cNvPr id="0" name=""/>
        <dsp:cNvSpPr/>
      </dsp:nvSpPr>
      <dsp:spPr>
        <a:xfrm>
          <a:off x="1688017" y="2594047"/>
          <a:ext cx="1729365" cy="172936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C00000"/>
              </a:solidFill>
            </a:rPr>
            <a:t>Fluconazole</a:t>
          </a:r>
          <a:endParaRPr lang="en-US" sz="1400" kern="1200" dirty="0">
            <a:solidFill>
              <a:srgbClr val="C00000"/>
            </a:solidFill>
          </a:endParaRPr>
        </a:p>
      </dsp:txBody>
      <dsp:txXfrm>
        <a:off x="1941277" y="3026389"/>
        <a:ext cx="1222845" cy="86468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10/29/2020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8745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69082-9D5D-43A3-B675-27AB9B8E552E}" type="slidenum">
              <a:rPr lang="en-US" smtClean="0"/>
              <a:t>4</a:t>
            </a:fld>
            <a:endParaRPr lang="en-US" dirty="0"/>
          </a:p>
        </p:txBody>
      </p:sp>
    </p:spTree>
    <p:extLst>
      <p:ext uri="{BB962C8B-B14F-4D97-AF65-F5344CB8AC3E}">
        <p14:creationId xmlns:p14="http://schemas.microsoft.com/office/powerpoint/2010/main" val="173034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29/10/2020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nevena.stevanovic@pmf.kg.ac.rs"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diagramColors" Target="../diagrams/colors1.xml"/><Relationship Id="rId5" Type="http://schemas.openxmlformats.org/officeDocument/2006/relationships/image" Target="../media/image8.png"/><Relationship Id="rId10" Type="http://schemas.openxmlformats.org/officeDocument/2006/relationships/diagramQuickStyle" Target="../diagrams/quickStyle1.xml"/><Relationship Id="rId4" Type="http://schemas.microsoft.com/office/2007/relationships/hdphoto" Target="../media/hdphoto1.wdp"/><Relationship Id="rId9" Type="http://schemas.openxmlformats.org/officeDocument/2006/relationships/diagramLayout" Target="../diagrams/layout1.xml"/><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 y="2286000"/>
            <a:ext cx="8724900" cy="3426579"/>
          </a:xfrm>
          <a:prstGeom prst="rect">
            <a:avLst/>
          </a:prstGeom>
          <a:noFill/>
        </p:spPr>
        <p:txBody>
          <a:bodyPr wrap="square" rtlCol="0">
            <a:spAutoFit/>
          </a:bodyPr>
          <a:lstStyle/>
          <a:p>
            <a:pPr algn="ctr"/>
            <a:r>
              <a:rPr lang="en-US" sz="2000" b="1" dirty="0"/>
              <a:t>Improvement of antifungal activity and therapeutic profile of fluconazole by its complexation with copper(II) and zinc(II) ions. Complex characterization and antimicrobial activity studies</a:t>
            </a:r>
            <a:endParaRPr lang="en-US" b="1" dirty="0"/>
          </a:p>
          <a:p>
            <a:pPr algn="ctr"/>
            <a:endParaRPr lang="fr-FR" dirty="0"/>
          </a:p>
          <a:p>
            <a:pPr algn="ctr"/>
            <a:r>
              <a:rPr lang="it-IT" sz="1600" b="1" dirty="0"/>
              <a:t>Nevena Lj. Stevanović</a:t>
            </a:r>
            <a:r>
              <a:rPr lang="it-IT" sz="1600" b="1" baseline="30000" dirty="0"/>
              <a:t>1</a:t>
            </a:r>
            <a:r>
              <a:rPr lang="sr-Latn-RS" sz="1600" b="1" baseline="30000" dirty="0"/>
              <a:t>,</a:t>
            </a:r>
            <a:r>
              <a:rPr lang="it-IT" sz="1600" b="1" baseline="30000" dirty="0"/>
              <a:t>*</a:t>
            </a:r>
            <a:r>
              <a:rPr lang="it-IT" sz="1600" b="1" dirty="0"/>
              <a:t>, Ivana Aleksic</a:t>
            </a:r>
            <a:r>
              <a:rPr lang="it-IT" sz="1600" b="1" baseline="30000" dirty="0"/>
              <a:t>2</a:t>
            </a:r>
            <a:r>
              <a:rPr lang="it-IT" sz="1600" b="1" dirty="0"/>
              <a:t>, Jakob Kljun</a:t>
            </a:r>
            <a:r>
              <a:rPr lang="it-IT" sz="1600" b="1" baseline="30000" dirty="0"/>
              <a:t>3</a:t>
            </a:r>
            <a:r>
              <a:rPr lang="it-IT" sz="1600" b="1" dirty="0"/>
              <a:t>, Darko P. Ašanin</a:t>
            </a:r>
            <a:r>
              <a:rPr lang="it-IT" sz="1600" b="1" baseline="30000" dirty="0"/>
              <a:t>4</a:t>
            </a:r>
            <a:r>
              <a:rPr lang="it-IT" sz="1600" b="1" dirty="0"/>
              <a:t>, Tina P. Andrejević</a:t>
            </a:r>
            <a:r>
              <a:rPr lang="it-IT" sz="1600" b="1" baseline="30000" dirty="0"/>
              <a:t>1</a:t>
            </a:r>
            <a:r>
              <a:rPr lang="it-IT" sz="1600" b="1" dirty="0"/>
              <a:t>, Jasmina Nikodinovic-Runic</a:t>
            </a:r>
            <a:r>
              <a:rPr lang="it-IT" sz="1600" b="1" baseline="30000" dirty="0"/>
              <a:t>2</a:t>
            </a:r>
            <a:r>
              <a:rPr lang="it-IT" sz="1600" b="1" dirty="0"/>
              <a:t>, Iztok Turel</a:t>
            </a:r>
            <a:r>
              <a:rPr lang="it-IT" sz="1600" b="1" baseline="30000" dirty="0"/>
              <a:t>3</a:t>
            </a:r>
            <a:r>
              <a:rPr lang="it-IT" sz="1600" b="1" dirty="0"/>
              <a:t>, Miloš I. Djuran</a:t>
            </a:r>
            <a:r>
              <a:rPr lang="it-IT" sz="1600" b="1" baseline="30000" dirty="0"/>
              <a:t>5</a:t>
            </a:r>
            <a:r>
              <a:rPr lang="it-IT" sz="1600" b="1" dirty="0"/>
              <a:t> and Biljana Đ. Glišić</a:t>
            </a:r>
            <a:r>
              <a:rPr lang="it-IT" sz="1600" b="1" baseline="30000" dirty="0"/>
              <a:t>1</a:t>
            </a:r>
          </a:p>
          <a:p>
            <a:pPr algn="ctr"/>
            <a:endParaRPr lang="fr-FR" sz="1600" baseline="30000" dirty="0"/>
          </a:p>
          <a:p>
            <a:r>
              <a:rPr lang="en-US" sz="1200" baseline="30000" dirty="0"/>
              <a:t>1</a:t>
            </a:r>
            <a:r>
              <a:rPr lang="en-US" sz="1200" dirty="0"/>
              <a:t> University of Kragujevac, Faculty of Science, Department of Chemistry, R. </a:t>
            </a:r>
            <a:r>
              <a:rPr lang="en-US" sz="1200" dirty="0" err="1"/>
              <a:t>Domanovića</a:t>
            </a:r>
            <a:r>
              <a:rPr lang="en-US" sz="1200" dirty="0"/>
              <a:t> 12, 34000 Kragujevac, Serbia; </a:t>
            </a:r>
            <a:endParaRPr lang="fr-FR" sz="1200" dirty="0"/>
          </a:p>
          <a:p>
            <a:r>
              <a:rPr lang="en-US" sz="1200" baseline="30000" dirty="0"/>
              <a:t>2</a:t>
            </a:r>
            <a:r>
              <a:rPr lang="en-US" sz="1200" dirty="0"/>
              <a:t> University of Belgrade, Institute of Molecular Genetics and Genetic Engineering,  </a:t>
            </a:r>
            <a:r>
              <a:rPr lang="en-US" sz="1200" dirty="0" err="1"/>
              <a:t>Vojvode</a:t>
            </a:r>
            <a:r>
              <a:rPr lang="en-US" sz="1200" dirty="0"/>
              <a:t> </a:t>
            </a:r>
            <a:r>
              <a:rPr lang="en-US" sz="1200" dirty="0" err="1"/>
              <a:t>Stepe</a:t>
            </a:r>
            <a:r>
              <a:rPr lang="en-US" sz="1200" dirty="0"/>
              <a:t> 444a, 11042 Belgrade, Serbia; </a:t>
            </a:r>
            <a:endParaRPr lang="fr-FR" sz="1200" dirty="0"/>
          </a:p>
          <a:p>
            <a:r>
              <a:rPr lang="en-US" sz="1200" baseline="30000" dirty="0"/>
              <a:t>3</a:t>
            </a:r>
            <a:r>
              <a:rPr lang="en-US" sz="1200" dirty="0"/>
              <a:t> University of Ljubljana, Faculty of Chemistry and Chemical Technology, Department of Chemistry and Biochemistry, </a:t>
            </a:r>
            <a:r>
              <a:rPr lang="en-US" sz="1200" dirty="0" err="1"/>
              <a:t>Večna</a:t>
            </a:r>
            <a:r>
              <a:rPr lang="en-US" sz="1200" dirty="0"/>
              <a:t> pot 113, </a:t>
            </a:r>
            <a:br>
              <a:rPr lang="sr-Latn-RS" sz="1200" dirty="0"/>
            </a:br>
            <a:r>
              <a:rPr lang="en-US" sz="1200" dirty="0"/>
              <a:t>SI-1000, Ljubljana, Slovenia; </a:t>
            </a:r>
            <a:endParaRPr lang="fr-FR" sz="1200" dirty="0"/>
          </a:p>
          <a:p>
            <a:r>
              <a:rPr lang="en-US" sz="1200" baseline="30000" dirty="0"/>
              <a:t>4 </a:t>
            </a:r>
            <a:r>
              <a:rPr lang="en-US" sz="1200" dirty="0"/>
              <a:t>University of Kragujevac, Institute for Information Technologies Kragujevac, Department of Science, Jovana </a:t>
            </a:r>
            <a:r>
              <a:rPr lang="en-US" sz="1200" dirty="0" err="1"/>
              <a:t>Cvijića</a:t>
            </a:r>
            <a:r>
              <a:rPr lang="en-US" sz="1200" dirty="0"/>
              <a:t> bb, 34000 Kragujevac, Serbia;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30000" dirty="0">
                <a:solidFill>
                  <a:prstClr val="black"/>
                </a:solidFill>
              </a:rPr>
              <a:t>5</a:t>
            </a:r>
            <a:r>
              <a:rPr kumimoji="0" lang="en-US" sz="1200" b="0" i="0" u="none" strike="noStrike" kern="1200" cap="none" spc="0" normalizeH="0" baseline="30000" noProof="0" dirty="0">
                <a:ln>
                  <a:noFill/>
                </a:ln>
                <a:solidFill>
                  <a:prstClr val="black"/>
                </a:solidFill>
                <a:effectLst/>
                <a:uLnTx/>
                <a:uFillTx/>
                <a:ea typeface="+mn-ea"/>
                <a:cs typeface="+mn-cs"/>
              </a:rPr>
              <a:t> </a:t>
            </a:r>
            <a:r>
              <a:rPr kumimoji="0" lang="en-US" sz="1200" b="0" i="0" u="none" strike="noStrike" kern="1200" cap="none" spc="0" normalizeH="0" baseline="0" noProof="0" dirty="0">
                <a:ln>
                  <a:noFill/>
                </a:ln>
                <a:solidFill>
                  <a:prstClr val="black"/>
                </a:solidFill>
                <a:effectLst/>
                <a:uLnTx/>
                <a:uFillTx/>
                <a:ea typeface="+mn-ea"/>
                <a:cs typeface="+mn-cs"/>
              </a:rPr>
              <a:t>Serbian Academy of Sciences and Arts, </a:t>
            </a:r>
            <a:r>
              <a:rPr kumimoji="0" lang="en-US" sz="1200" b="0" i="0" u="none" strike="noStrike" kern="1200" cap="none" spc="0" normalizeH="0" baseline="0" noProof="0" dirty="0" err="1">
                <a:ln>
                  <a:noFill/>
                </a:ln>
                <a:solidFill>
                  <a:prstClr val="black"/>
                </a:solidFill>
                <a:effectLst/>
                <a:uLnTx/>
                <a:uFillTx/>
                <a:ea typeface="+mn-ea"/>
                <a:cs typeface="+mn-cs"/>
              </a:rPr>
              <a:t>Knez</a:t>
            </a:r>
            <a:r>
              <a:rPr kumimoji="0" lang="en-US" sz="1200" b="0" i="0" u="none" strike="noStrike" kern="1200" cap="none" spc="0" normalizeH="0" baseline="0" noProof="0" dirty="0">
                <a:ln>
                  <a:noFill/>
                </a:ln>
                <a:solidFill>
                  <a:prstClr val="black"/>
                </a:solidFill>
                <a:effectLst/>
                <a:uLnTx/>
                <a:uFillTx/>
                <a:ea typeface="+mn-ea"/>
                <a:cs typeface="+mn-cs"/>
              </a:rPr>
              <a:t> </a:t>
            </a:r>
            <a:r>
              <a:rPr kumimoji="0" lang="en-US" sz="1200" b="0" i="0" u="none" strike="noStrike" kern="1200" cap="none" spc="0" normalizeH="0" baseline="0" noProof="0" dirty="0" err="1">
                <a:ln>
                  <a:noFill/>
                </a:ln>
                <a:solidFill>
                  <a:prstClr val="black"/>
                </a:solidFill>
                <a:effectLst/>
                <a:uLnTx/>
                <a:uFillTx/>
                <a:ea typeface="+mn-ea"/>
                <a:cs typeface="+mn-cs"/>
              </a:rPr>
              <a:t>Mihailova</a:t>
            </a:r>
            <a:r>
              <a:rPr kumimoji="0" lang="en-US" sz="1200" b="0" i="0" u="none" strike="noStrike" kern="1200" cap="none" spc="0" normalizeH="0" baseline="0" noProof="0" dirty="0">
                <a:ln>
                  <a:noFill/>
                </a:ln>
                <a:solidFill>
                  <a:prstClr val="black"/>
                </a:solidFill>
                <a:effectLst/>
                <a:uLnTx/>
                <a:uFillTx/>
                <a:ea typeface="+mn-ea"/>
                <a:cs typeface="+mn-cs"/>
              </a:rPr>
              <a:t> 35, 11000 Belgrade, Serbia.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Corresponding author: </a:t>
            </a:r>
            <a:r>
              <a:rPr lang="en-US" sz="1200" dirty="0">
                <a:hlinkClick r:id="rId3"/>
              </a:rPr>
              <a:t>nevena.stevanovic@pmf.kg.ac.rs</a:t>
            </a:r>
            <a:endParaRPr lang="sr-Latn-RS" sz="12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4" name="Picture 2" descr="C:\Users\Darko\Desktop\logox.png">
            <a:extLst>
              <a:ext uri="{FF2B5EF4-FFF2-40B4-BE49-F238E27FC236}">
                <a16:creationId xmlns:a16="http://schemas.microsoft.com/office/drawing/2014/main" id="{CF80F269-23AF-4B37-9951-C6DA696020B3}"/>
              </a:ext>
            </a:extLst>
          </p:cNvPr>
          <p:cNvPicPr>
            <a:picLocks noChangeAspect="1" noChangeArrowheads="1"/>
          </p:cNvPicPr>
          <p:nvPr/>
        </p:nvPicPr>
        <p:blipFill>
          <a:blip r:embed="rId5" cstate="print"/>
          <a:stretch>
            <a:fillRect/>
          </a:stretch>
        </p:blipFill>
        <p:spPr bwMode="auto">
          <a:xfrm>
            <a:off x="5715000" y="5799803"/>
            <a:ext cx="1196217" cy="703496"/>
          </a:xfrm>
          <a:prstGeom prst="rect">
            <a:avLst/>
          </a:prstGeom>
          <a:noFill/>
        </p:spPr>
      </p:pic>
      <p:pic>
        <p:nvPicPr>
          <p:cNvPr id="13" name="Picture 4" descr="C:\Users\Darko\Desktop\logo.jpg">
            <a:extLst>
              <a:ext uri="{FF2B5EF4-FFF2-40B4-BE49-F238E27FC236}">
                <a16:creationId xmlns:a16="http://schemas.microsoft.com/office/drawing/2014/main" id="{B814D5C6-76C8-450D-B0C1-7C34775ACB01}"/>
              </a:ext>
            </a:extLst>
          </p:cNvPr>
          <p:cNvPicPr>
            <a:picLocks noChangeAspect="1" noChangeArrowheads="1"/>
          </p:cNvPicPr>
          <p:nvPr/>
        </p:nvPicPr>
        <p:blipFill>
          <a:blip r:embed="rId6" cstate="print"/>
          <a:stretch>
            <a:fillRect/>
          </a:stretch>
        </p:blipFill>
        <p:spPr bwMode="auto">
          <a:xfrm>
            <a:off x="2748447" y="5774838"/>
            <a:ext cx="756753" cy="833566"/>
          </a:xfrm>
          <a:prstGeom prst="rect">
            <a:avLst/>
          </a:prstGeom>
          <a:noFill/>
        </p:spPr>
      </p:pic>
      <p:pic>
        <p:nvPicPr>
          <p:cNvPr id="15" name="Picture 3" descr="C:\Users\Darko\Desktop\logopmf.png">
            <a:extLst>
              <a:ext uri="{FF2B5EF4-FFF2-40B4-BE49-F238E27FC236}">
                <a16:creationId xmlns:a16="http://schemas.microsoft.com/office/drawing/2014/main" id="{B4FDE0D6-1D06-4F29-B3E8-8FAF550CD47B}"/>
              </a:ext>
            </a:extLst>
          </p:cNvPr>
          <p:cNvPicPr>
            <a:picLocks noChangeAspect="1" noChangeArrowheads="1"/>
          </p:cNvPicPr>
          <p:nvPr/>
        </p:nvPicPr>
        <p:blipFill>
          <a:blip r:embed="rId7" cstate="print"/>
          <a:stretch>
            <a:fillRect/>
          </a:stretch>
        </p:blipFill>
        <p:spPr bwMode="auto">
          <a:xfrm>
            <a:off x="1295400" y="5839873"/>
            <a:ext cx="703496" cy="703496"/>
          </a:xfrm>
          <a:prstGeom prst="rect">
            <a:avLst/>
          </a:prstGeom>
          <a:noFill/>
        </p:spPr>
      </p:pic>
      <p:pic>
        <p:nvPicPr>
          <p:cNvPr id="1026" name="Picture 2" descr="Galerija SANU">
            <a:extLst>
              <a:ext uri="{FF2B5EF4-FFF2-40B4-BE49-F238E27FC236}">
                <a16:creationId xmlns:a16="http://schemas.microsoft.com/office/drawing/2014/main" id="{AD19C963-B850-4390-96A3-783B8A7D2DE7}"/>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4703" y="5604446"/>
            <a:ext cx="987794" cy="9877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niversity of Ljubljana - InnoMol">
            <a:extLst>
              <a:ext uri="{FF2B5EF4-FFF2-40B4-BE49-F238E27FC236}">
                <a16:creationId xmlns:a16="http://schemas.microsoft.com/office/drawing/2014/main" id="{F2FBE3A5-0E78-4A5F-A644-70755D77E715}"/>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4751" y="5744404"/>
            <a:ext cx="866412" cy="86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Box 7">
            <a:extLst>
              <a:ext uri="{FF2B5EF4-FFF2-40B4-BE49-F238E27FC236}">
                <a16:creationId xmlns:a16="http://schemas.microsoft.com/office/drawing/2014/main" id="{0F6D4B57-E2BC-4365-A1D0-9B87768839DA}"/>
              </a:ext>
            </a:extLst>
          </p:cNvPr>
          <p:cNvSpPr txBox="1"/>
          <p:nvPr/>
        </p:nvSpPr>
        <p:spPr>
          <a:xfrm>
            <a:off x="609600" y="432293"/>
            <a:ext cx="7962900" cy="710707"/>
          </a:xfrm>
          <a:prstGeom prst="rect">
            <a:avLst/>
          </a:prstGeom>
          <a:noFill/>
        </p:spPr>
        <p:txBody>
          <a:bodyPr wrap="square">
            <a:spAutoFit/>
          </a:bodyPr>
          <a:lstStyle/>
          <a:p>
            <a:pPr marL="0" marR="0" algn="ctr">
              <a:lnSpc>
                <a:spcPct val="115000"/>
              </a:lnSpc>
              <a:spcBef>
                <a:spcPts val="0"/>
              </a:spcBef>
              <a:spcAft>
                <a:spcPts val="1000"/>
              </a:spcAft>
            </a:pPr>
            <a:r>
              <a:rPr lang="en-US" b="1" dirty="0">
                <a:effectLst/>
                <a:latin typeface="Calibri" panose="020F0502020204030204" pitchFamily="34" charset="0"/>
                <a:ea typeface="Calibri" panose="020F0502020204030204" pitchFamily="34" charset="0"/>
                <a:cs typeface="Calibri" panose="020F0502020204030204" pitchFamily="34" charset="0"/>
              </a:rPr>
              <a:t>UV spectrophotometric ergosterol profiles of </a:t>
            </a:r>
            <a:r>
              <a:rPr lang="en-US" b="1" i="1" dirty="0">
                <a:effectLst/>
                <a:latin typeface="Calibri" panose="020F0502020204030204" pitchFamily="34" charset="0"/>
                <a:ea typeface="Calibri" panose="020F0502020204030204" pitchFamily="34" charset="0"/>
                <a:cs typeface="Calibri" panose="020F0502020204030204" pitchFamily="34" charset="0"/>
              </a:rPr>
              <a:t>C. albicans </a:t>
            </a:r>
            <a:r>
              <a:rPr lang="en-US" b="1" dirty="0">
                <a:effectLst/>
                <a:latin typeface="Calibri" panose="020F0502020204030204" pitchFamily="34" charset="0"/>
                <a:ea typeface="Calibri" panose="020F0502020204030204" pitchFamily="34" charset="0"/>
                <a:cs typeface="Calibri" panose="020F0502020204030204" pitchFamily="34" charset="0"/>
              </a:rPr>
              <a:t>treated with subinhibitory concentrations of fluconazole and </a:t>
            </a:r>
            <a:r>
              <a:rPr lang="en-US" b="1" dirty="0">
                <a:latin typeface="Calibri" panose="020F0502020204030204" pitchFamily="34" charset="0"/>
                <a:ea typeface="Calibri" panose="020F0502020204030204" pitchFamily="34" charset="0"/>
                <a:cs typeface="Calibri" panose="020F0502020204030204" pitchFamily="34" charset="0"/>
              </a:rPr>
              <a:t>complexes 1 and 2</a:t>
            </a:r>
          </a:p>
        </p:txBody>
      </p:sp>
      <p:sp>
        <p:nvSpPr>
          <p:cNvPr id="2" name="TextBox 1">
            <a:extLst>
              <a:ext uri="{FF2B5EF4-FFF2-40B4-BE49-F238E27FC236}">
                <a16:creationId xmlns:a16="http://schemas.microsoft.com/office/drawing/2014/main" id="{E2376C15-59F9-41F3-AB29-279EBE9BB038}"/>
              </a:ext>
            </a:extLst>
          </p:cNvPr>
          <p:cNvSpPr txBox="1"/>
          <p:nvPr/>
        </p:nvSpPr>
        <p:spPr>
          <a:xfrm>
            <a:off x="3657600" y="5627558"/>
            <a:ext cx="5410200" cy="338554"/>
          </a:xfrm>
          <a:prstGeom prst="rect">
            <a:avLst/>
          </a:prstGeom>
          <a:noFill/>
        </p:spPr>
        <p:txBody>
          <a:bodyPr wrap="square">
            <a:spAutoFit/>
          </a:bodyPr>
          <a:lstStyle/>
          <a:p>
            <a:r>
              <a:rPr lang="en-US" sz="1600" i="1" dirty="0">
                <a:solidFill>
                  <a:schemeClr val="accent4">
                    <a:lumMod val="75000"/>
                  </a:schemeClr>
                </a:solidFill>
              </a:rPr>
              <a:t>B.A. Arthington-Skaggs et al., J. Clin. Microbiol. 37 (1999) 3332.</a:t>
            </a:r>
          </a:p>
        </p:txBody>
      </p:sp>
      <p:sp>
        <p:nvSpPr>
          <p:cNvPr id="3" name="TextBox 2">
            <a:extLst>
              <a:ext uri="{FF2B5EF4-FFF2-40B4-BE49-F238E27FC236}">
                <a16:creationId xmlns:a16="http://schemas.microsoft.com/office/drawing/2014/main" id="{284D3B81-1A90-43E6-BE45-6FBABCE7F4D7}"/>
              </a:ext>
            </a:extLst>
          </p:cNvPr>
          <p:cNvSpPr txBox="1"/>
          <p:nvPr/>
        </p:nvSpPr>
        <p:spPr>
          <a:xfrm>
            <a:off x="304800" y="4038600"/>
            <a:ext cx="8534400" cy="1323439"/>
          </a:xfrm>
          <a:prstGeom prst="rect">
            <a:avLst/>
          </a:prstGeom>
          <a:noFill/>
        </p:spPr>
        <p:txBody>
          <a:bodyPr wrap="square">
            <a:spAutoFit/>
          </a:bodyPr>
          <a:lstStyle/>
          <a:p>
            <a:pPr marL="285750" indent="-285750" algn="just">
              <a:buFont typeface="Wingdings" panose="05000000000000000000" pitchFamily="2" charset="2"/>
              <a:buChar char="ü"/>
            </a:pPr>
            <a:r>
              <a:rPr lang="en-US" sz="1600" dirty="0"/>
              <a:t>Fluconazole and the corresponding complexes </a:t>
            </a:r>
            <a:r>
              <a:rPr lang="en-US" sz="1600" b="1" dirty="0"/>
              <a:t>1</a:t>
            </a:r>
            <a:r>
              <a:rPr lang="en-US" sz="1600" dirty="0"/>
              <a:t> and </a:t>
            </a:r>
            <a:r>
              <a:rPr lang="en-US" sz="1600" b="1" dirty="0"/>
              <a:t>2</a:t>
            </a:r>
            <a:r>
              <a:rPr lang="en-US" sz="1600" dirty="0"/>
              <a:t> reduced the total amount of ergosterol at subinhibitory concentrations, with copper(II) complex </a:t>
            </a:r>
            <a:r>
              <a:rPr lang="en-US" sz="1600" b="1" dirty="0"/>
              <a:t>1</a:t>
            </a:r>
            <a:r>
              <a:rPr lang="en-US" sz="1600" dirty="0"/>
              <a:t> being the most potent</a:t>
            </a:r>
          </a:p>
          <a:p>
            <a:pPr algn="just"/>
            <a:r>
              <a:rPr lang="en-US" sz="1600" dirty="0"/>
              <a:t> </a:t>
            </a:r>
            <a:endParaRPr lang="sr-Latn-RS" sz="1600" dirty="0"/>
          </a:p>
          <a:p>
            <a:pPr marL="285750" indent="-285750" algn="just">
              <a:buFont typeface="Wingdings" panose="05000000000000000000" pitchFamily="2" charset="2"/>
              <a:buChar char="ü"/>
            </a:pPr>
            <a:r>
              <a:rPr lang="en-US" sz="1600" dirty="0"/>
              <a:t>The general mode of the activity of fluconazole has been retained within the complexes, while the presence of Cu(II) ion might add some additional inhibitory activity</a:t>
            </a:r>
            <a:endParaRPr lang="en-US" sz="1600" dirty="0">
              <a:solidFill>
                <a:srgbClr val="00B050"/>
              </a:solidFill>
            </a:endParaRPr>
          </a:p>
        </p:txBody>
      </p:sp>
      <p:grpSp>
        <p:nvGrpSpPr>
          <p:cNvPr id="13" name="Group 12">
            <a:extLst>
              <a:ext uri="{FF2B5EF4-FFF2-40B4-BE49-F238E27FC236}">
                <a16:creationId xmlns:a16="http://schemas.microsoft.com/office/drawing/2014/main" id="{C6817186-3075-4953-B48D-FD18F1883920}"/>
              </a:ext>
            </a:extLst>
          </p:cNvPr>
          <p:cNvGrpSpPr/>
          <p:nvPr/>
        </p:nvGrpSpPr>
        <p:grpSpPr>
          <a:xfrm>
            <a:off x="753194" y="1512901"/>
            <a:ext cx="7552606" cy="2338452"/>
            <a:chOff x="609600" y="1512901"/>
            <a:chExt cx="7552606" cy="2338452"/>
          </a:xfrm>
        </p:grpSpPr>
        <p:pic>
          <p:nvPicPr>
            <p:cNvPr id="10" name="Picture 9" descr="Chart, line chart&#10;&#10;Description automatically generated">
              <a:extLst>
                <a:ext uri="{FF2B5EF4-FFF2-40B4-BE49-F238E27FC236}">
                  <a16:creationId xmlns:a16="http://schemas.microsoft.com/office/drawing/2014/main" id="{977D7B2B-990E-4502-94CE-3FA902643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47353"/>
              <a:ext cx="3841278" cy="2304000"/>
            </a:xfrm>
            <a:prstGeom prst="rect">
              <a:avLst/>
            </a:prstGeom>
          </p:spPr>
        </p:pic>
        <p:pic>
          <p:nvPicPr>
            <p:cNvPr id="12" name="Picture 11" descr="Chart, line chart&#10;&#10;Description automatically generated">
              <a:extLst>
                <a:ext uri="{FF2B5EF4-FFF2-40B4-BE49-F238E27FC236}">
                  <a16:creationId xmlns:a16="http://schemas.microsoft.com/office/drawing/2014/main" id="{BE947779-26ED-4C9D-8852-7207D9506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4905" y="1512901"/>
              <a:ext cx="3557301" cy="2196000"/>
            </a:xfrm>
            <a:prstGeom prst="rect">
              <a:avLst/>
            </a:prstGeom>
          </p:spPr>
        </p:pic>
      </p:grpSp>
    </p:spTree>
    <p:extLst>
      <p:ext uri="{BB962C8B-B14F-4D97-AF65-F5344CB8AC3E}">
        <p14:creationId xmlns:p14="http://schemas.microsoft.com/office/powerpoint/2010/main" val="368722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2">
            <a:extLst>
              <a:ext uri="{FF2B5EF4-FFF2-40B4-BE49-F238E27FC236}">
                <a16:creationId xmlns:a16="http://schemas.microsoft.com/office/drawing/2014/main" id="{AA500061-95DD-412C-9696-D599F480CEF4}"/>
              </a:ext>
            </a:extLst>
          </p:cNvPr>
          <p:cNvSpPr>
            <a:spLocks noChangeArrowheads="1"/>
          </p:cNvSpPr>
          <p:nvPr/>
        </p:nvSpPr>
        <p:spPr bwMode="auto">
          <a:xfrm>
            <a:off x="1104611" y="271046"/>
            <a:ext cx="72011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Inhibition of </a:t>
            </a:r>
            <a:r>
              <a:rPr kumimoji="0" lang="en-GB" altLang="en-US" sz="1600" b="1" i="1" u="none" strike="noStrike" cap="none" normalizeH="0" baseline="0" dirty="0">
                <a:ln>
                  <a:noFill/>
                </a:ln>
                <a:solidFill>
                  <a:schemeClr val="tx1"/>
                </a:solidFill>
                <a:effectLst/>
                <a:latin typeface="Arial" panose="020B0604020202020204" pitchFamily="34" charset="0"/>
                <a:ea typeface="Calibri" panose="020F0502020204030204" pitchFamily="34" charset="0"/>
              </a:rPr>
              <a:t>C. albicans</a:t>
            </a:r>
            <a:r>
              <a:rPr kumimoji="0" lang="en-GB"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filamentation (Spider solid and RPMI medium)</a:t>
            </a:r>
            <a:endParaRPr kumimoji="0" lang="en-GB" altLang="en-US" sz="2000" b="0" i="0" u="none" strike="noStrike" cap="none" normalizeH="0" baseline="0" dirty="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A2D53C31-A737-46DD-8548-6CD2DEEAF21C}"/>
              </a:ext>
            </a:extLst>
          </p:cNvPr>
          <p:cNvSpPr>
            <a:spLocks noChangeArrowheads="1"/>
          </p:cNvSpPr>
          <p:nvPr/>
        </p:nvSpPr>
        <p:spPr bwMode="auto">
          <a:xfrm>
            <a:off x="-7620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9581ECFA-C73F-401D-82B7-C37FC53ECAFC}"/>
              </a:ext>
            </a:extLst>
          </p:cNvPr>
          <p:cNvSpPr txBox="1"/>
          <p:nvPr/>
        </p:nvSpPr>
        <p:spPr>
          <a:xfrm>
            <a:off x="457200" y="4866382"/>
            <a:ext cx="8534400" cy="1077218"/>
          </a:xfrm>
          <a:prstGeom prst="rect">
            <a:avLst/>
          </a:prstGeom>
          <a:noFill/>
        </p:spPr>
        <p:txBody>
          <a:bodyPr wrap="square">
            <a:spAutoFit/>
          </a:bodyPr>
          <a:lstStyle/>
          <a:p>
            <a:pPr marL="285750" indent="-285750" algn="just">
              <a:buFont typeface="Wingdings" panose="05000000000000000000" pitchFamily="2" charset="2"/>
              <a:buChar char="ü"/>
            </a:pPr>
            <a:r>
              <a:rPr lang="en-US" sz="1600" dirty="0">
                <a:latin typeface="Calibri" panose="020F0502020204030204" pitchFamily="34" charset="0"/>
                <a:cs typeface="Calibri" panose="020F0502020204030204" pitchFamily="34" charset="0"/>
              </a:rPr>
              <a:t>Strong inhibition of filamentation of </a:t>
            </a:r>
            <a:r>
              <a:rPr lang="en-GB" sz="1600" i="1" dirty="0">
                <a:effectLst/>
                <a:latin typeface="Calibri" panose="020F0502020204030204" pitchFamily="34" charset="0"/>
                <a:ea typeface="Calibri" panose="020F0502020204030204" pitchFamily="34" charset="0"/>
                <a:cs typeface="Calibri" panose="020F0502020204030204" pitchFamily="34" charset="0"/>
              </a:rPr>
              <a:t>C. albicans </a:t>
            </a:r>
            <a:r>
              <a:rPr lang="en-GB" sz="1600" dirty="0">
                <a:effectLst/>
                <a:latin typeface="Calibri" panose="020F0502020204030204" pitchFamily="34" charset="0"/>
                <a:ea typeface="Calibri" panose="020F0502020204030204" pitchFamily="34" charset="0"/>
                <a:cs typeface="Calibri" panose="020F0502020204030204" pitchFamily="34" charset="0"/>
              </a:rPr>
              <a:t>ATCC 10231 was observed in </a:t>
            </a:r>
            <a:r>
              <a:rPr lang="sr-Latn-RS" sz="1600" dirty="0">
                <a:effectLst/>
                <a:latin typeface="Calibri" panose="020F0502020204030204" pitchFamily="34" charset="0"/>
                <a:ea typeface="Calibri" panose="020F0502020204030204" pitchFamily="34" charset="0"/>
                <a:cs typeface="Calibri" panose="020F0502020204030204" pitchFamily="34" charset="0"/>
              </a:rPr>
              <a:t>the </a:t>
            </a:r>
            <a:r>
              <a:rPr lang="en-GB" sz="1600" dirty="0">
                <a:effectLst/>
                <a:latin typeface="Calibri" panose="020F0502020204030204" pitchFamily="34" charset="0"/>
                <a:ea typeface="Calibri" panose="020F0502020204030204" pitchFamily="34" charset="0"/>
                <a:cs typeface="Calibri" panose="020F0502020204030204" pitchFamily="34" charset="0"/>
              </a:rPr>
              <a:t>presence of subinhibitory (0.5 x MIC value) concentrations of fluconazole and complexes </a:t>
            </a:r>
            <a:r>
              <a:rPr lang="en-GB" sz="1600" b="1" dirty="0">
                <a:effectLst/>
                <a:latin typeface="Calibri" panose="020F0502020204030204" pitchFamily="34" charset="0"/>
                <a:ea typeface="Calibri" panose="020F0502020204030204" pitchFamily="34" charset="0"/>
                <a:cs typeface="Calibri" panose="020F0502020204030204" pitchFamily="34" charset="0"/>
              </a:rPr>
              <a:t>1</a:t>
            </a:r>
            <a:r>
              <a:rPr lang="en-GB" sz="1600" dirty="0">
                <a:effectLst/>
                <a:latin typeface="Calibri" panose="020F0502020204030204" pitchFamily="34" charset="0"/>
                <a:ea typeface="Calibri" panose="020F0502020204030204" pitchFamily="34" charset="0"/>
                <a:cs typeface="Calibri" panose="020F0502020204030204" pitchFamily="34" charset="0"/>
              </a:rPr>
              <a:t> and </a:t>
            </a:r>
            <a:r>
              <a:rPr lang="en-GB" sz="1600" b="1" dirty="0">
                <a:effectLst/>
                <a:latin typeface="Calibri" panose="020F0502020204030204" pitchFamily="34" charset="0"/>
                <a:ea typeface="Calibri" panose="020F0502020204030204" pitchFamily="34" charset="0"/>
                <a:cs typeface="Calibri" panose="020F0502020204030204" pitchFamily="34" charset="0"/>
              </a:rPr>
              <a:t>2</a:t>
            </a:r>
            <a:r>
              <a:rPr lang="en-GB" sz="1600" dirty="0">
                <a:effectLst/>
                <a:latin typeface="Calibri" panose="020F0502020204030204" pitchFamily="34" charset="0"/>
                <a:ea typeface="Calibri" panose="020F0502020204030204" pitchFamily="34" charset="0"/>
                <a:cs typeface="Calibri" panose="020F0502020204030204" pitchFamily="34" charset="0"/>
              </a:rPr>
              <a:t> </a:t>
            </a:r>
          </a:p>
          <a:p>
            <a:pPr algn="just"/>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A) on the Spider medium and </a:t>
            </a:r>
          </a:p>
          <a:p>
            <a:pPr algn="just"/>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B) in RPMI broth </a:t>
            </a:r>
            <a:endParaRPr lang="en-US" sz="16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7F406560-68B8-46F6-9BEB-EBBC46F2AE9D}"/>
              </a:ext>
            </a:extLst>
          </p:cNvPr>
          <p:cNvGrpSpPr/>
          <p:nvPr/>
        </p:nvGrpSpPr>
        <p:grpSpPr>
          <a:xfrm>
            <a:off x="938739" y="687438"/>
            <a:ext cx="7259444" cy="4270549"/>
            <a:chOff x="938739" y="687438"/>
            <a:chExt cx="7259444" cy="4270549"/>
          </a:xfrm>
        </p:grpSpPr>
        <p:pic>
          <p:nvPicPr>
            <p:cNvPr id="14" name="Picture 13">
              <a:extLst>
                <a:ext uri="{FF2B5EF4-FFF2-40B4-BE49-F238E27FC236}">
                  <a16:creationId xmlns:a16="http://schemas.microsoft.com/office/drawing/2014/main" id="{2B710BDD-AC8F-4CD4-9BC2-6761F6846404}"/>
                </a:ext>
              </a:extLst>
            </p:cNvPr>
            <p:cNvPicPr>
              <a:picLocks noChangeAspect="1"/>
            </p:cNvPicPr>
            <p:nvPr/>
          </p:nvPicPr>
          <p:blipFill>
            <a:blip r:embed="rId3"/>
            <a:stretch>
              <a:fillRect/>
            </a:stretch>
          </p:blipFill>
          <p:spPr>
            <a:xfrm>
              <a:off x="938739" y="687438"/>
              <a:ext cx="7259444" cy="4270549"/>
            </a:xfrm>
            <a:prstGeom prst="rect">
              <a:avLst/>
            </a:prstGeom>
          </p:spPr>
        </p:pic>
        <p:sp>
          <p:nvSpPr>
            <p:cNvPr id="5" name="TextBox 4">
              <a:extLst>
                <a:ext uri="{FF2B5EF4-FFF2-40B4-BE49-F238E27FC236}">
                  <a16:creationId xmlns:a16="http://schemas.microsoft.com/office/drawing/2014/main" id="{D47E5349-688F-4500-9E57-0FDE75071939}"/>
                </a:ext>
              </a:extLst>
            </p:cNvPr>
            <p:cNvSpPr txBox="1"/>
            <p:nvPr/>
          </p:nvSpPr>
          <p:spPr>
            <a:xfrm>
              <a:off x="3810000" y="2590800"/>
              <a:ext cx="4114800" cy="380991"/>
            </a:xfrm>
            <a:prstGeom prst="rect">
              <a:avLst/>
            </a:prstGeom>
            <a:solidFill>
              <a:schemeClr val="bg1"/>
            </a:solidFill>
          </p:spPr>
          <p:txBody>
            <a:bodyPr wrap="square" rtlCol="0">
              <a:spAutoFit/>
            </a:bodyPr>
            <a:lstStyle/>
            <a:p>
              <a:r>
                <a:rPr lang="sr-Latn-RS" dirty="0"/>
                <a:t>           </a:t>
              </a:r>
              <a:r>
                <a:rPr lang="sr-Latn-RS" sz="1400" b="1" dirty="0"/>
                <a:t>DMSO                                               flz</a:t>
              </a:r>
              <a:endParaRPr lang="en-US" sz="1400" b="1" dirty="0"/>
            </a:p>
          </p:txBody>
        </p:sp>
      </p:grpSp>
    </p:spTree>
    <p:extLst>
      <p:ext uri="{BB962C8B-B14F-4D97-AF65-F5344CB8AC3E}">
        <p14:creationId xmlns:p14="http://schemas.microsoft.com/office/powerpoint/2010/main" val="248294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Box 7">
            <a:extLst>
              <a:ext uri="{FF2B5EF4-FFF2-40B4-BE49-F238E27FC236}">
                <a16:creationId xmlns:a16="http://schemas.microsoft.com/office/drawing/2014/main" id="{EEAA4CF1-01DA-4109-A41B-DFB1BF515D8F}"/>
              </a:ext>
            </a:extLst>
          </p:cNvPr>
          <p:cNvSpPr txBox="1"/>
          <p:nvPr/>
        </p:nvSpPr>
        <p:spPr>
          <a:xfrm>
            <a:off x="1295400" y="76335"/>
            <a:ext cx="7239000" cy="425501"/>
          </a:xfrm>
          <a:prstGeom prst="rect">
            <a:avLst/>
          </a:prstGeom>
          <a:noFill/>
        </p:spPr>
        <p:txBody>
          <a:bodyPr wrap="square">
            <a:spAutoFit/>
          </a:bodyPr>
          <a:lstStyle/>
          <a:p>
            <a:pPr algn="ctr">
              <a:lnSpc>
                <a:spcPct val="115000"/>
              </a:lnSpc>
              <a:spcAft>
                <a:spcPts val="10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Effect of tested compounds on destruction of pre-formed biofilms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F6909DF-D8C0-40C8-A7DB-8B0D25F7ACA4}"/>
              </a:ext>
            </a:extLst>
          </p:cNvPr>
          <p:cNvSpPr txBox="1"/>
          <p:nvPr/>
        </p:nvSpPr>
        <p:spPr>
          <a:xfrm>
            <a:off x="3962400" y="2283818"/>
            <a:ext cx="434340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GB" sz="1600" dirty="0">
                <a:effectLst/>
                <a:latin typeface="Calibri" panose="020F0502020204030204" pitchFamily="34" charset="0"/>
                <a:ea typeface="Calibri" panose="020F0502020204030204" pitchFamily="34" charset="0"/>
              </a:rPr>
              <a:t>Effect of fluconazole and complexes </a:t>
            </a:r>
            <a:r>
              <a:rPr lang="en-GB" sz="1600" b="1" dirty="0">
                <a:effectLst/>
                <a:latin typeface="Calibri" panose="020F0502020204030204" pitchFamily="34" charset="0"/>
                <a:ea typeface="Calibri" panose="020F0502020204030204" pitchFamily="34" charset="0"/>
              </a:rPr>
              <a:t>1 </a:t>
            </a:r>
            <a:r>
              <a:rPr lang="en-GB" sz="1600" dirty="0">
                <a:effectLst/>
                <a:latin typeface="Calibri" panose="020F0502020204030204" pitchFamily="34" charset="0"/>
                <a:ea typeface="Calibri" panose="020F0502020204030204" pitchFamily="34" charset="0"/>
              </a:rPr>
              <a:t>and</a:t>
            </a:r>
            <a:r>
              <a:rPr lang="en-GB" sz="1600" b="1" dirty="0">
                <a:effectLst/>
                <a:latin typeface="Calibri" panose="020F0502020204030204" pitchFamily="34" charset="0"/>
                <a:ea typeface="Calibri" panose="020F0502020204030204" pitchFamily="34" charset="0"/>
              </a:rPr>
              <a:t> 2 </a:t>
            </a:r>
            <a:r>
              <a:rPr lang="en-GB" sz="1600" dirty="0">
                <a:effectLst/>
                <a:latin typeface="Calibri" panose="020F0502020204030204" pitchFamily="34" charset="0"/>
                <a:ea typeface="Calibri" panose="020F0502020204030204" pitchFamily="34" charset="0"/>
              </a:rPr>
              <a:t>on Candida biofilms.</a:t>
            </a:r>
          </a:p>
          <a:p>
            <a:pPr algn="ctr"/>
            <a:r>
              <a:rPr lang="en-GB" sz="1600" dirty="0">
                <a:latin typeface="Calibri" panose="020F0502020204030204" pitchFamily="34" charset="0"/>
                <a:ea typeface="Calibri" panose="020F0502020204030204" pitchFamily="34" charset="0"/>
              </a:rPr>
              <a:t>A) </a:t>
            </a:r>
            <a:r>
              <a:rPr lang="en-GB" sz="1600" i="1" dirty="0">
                <a:effectLst/>
                <a:latin typeface="Calibri" panose="020F0502020204030204" pitchFamily="34" charset="0"/>
                <a:ea typeface="Calibri" panose="020F0502020204030204" pitchFamily="34" charset="0"/>
              </a:rPr>
              <a:t>C. albicans</a:t>
            </a:r>
            <a:r>
              <a:rPr lang="en-GB" sz="1600" dirty="0">
                <a:effectLst/>
                <a:latin typeface="Calibri" panose="020F0502020204030204" pitchFamily="34" charset="0"/>
                <a:ea typeface="Calibri" panose="020F0502020204030204" pitchFamily="34" charset="0"/>
              </a:rPr>
              <a:t> biofilm formation; </a:t>
            </a:r>
          </a:p>
          <a:p>
            <a:pPr algn="ctr"/>
            <a:r>
              <a:rPr lang="en-GB" sz="1600" dirty="0">
                <a:latin typeface="Calibri" panose="020F0502020204030204" pitchFamily="34" charset="0"/>
                <a:ea typeface="Calibri" panose="020F0502020204030204" pitchFamily="34" charset="0"/>
              </a:rPr>
              <a:t>B) </a:t>
            </a:r>
            <a:r>
              <a:rPr lang="en-GB" sz="1600" i="1" dirty="0">
                <a:effectLst/>
                <a:latin typeface="Calibri" panose="020F0502020204030204" pitchFamily="34" charset="0"/>
                <a:ea typeface="Calibri" panose="020F0502020204030204" pitchFamily="34" charset="0"/>
              </a:rPr>
              <a:t>C. </a:t>
            </a:r>
            <a:r>
              <a:rPr lang="en-GB" sz="1600" i="1" dirty="0" err="1">
                <a:effectLst/>
                <a:latin typeface="Calibri" panose="020F0502020204030204" pitchFamily="34" charset="0"/>
                <a:ea typeface="Calibri" panose="020F0502020204030204" pitchFamily="34" charset="0"/>
              </a:rPr>
              <a:t>parapsilosis</a:t>
            </a:r>
            <a:r>
              <a:rPr lang="en-GB" sz="1600" dirty="0">
                <a:effectLst/>
                <a:latin typeface="Calibri" panose="020F0502020204030204" pitchFamily="34" charset="0"/>
                <a:ea typeface="Calibri" panose="020F0502020204030204" pitchFamily="34" charset="0"/>
              </a:rPr>
              <a:t> biofilm formation and </a:t>
            </a:r>
          </a:p>
          <a:p>
            <a:pPr algn="ctr"/>
            <a:r>
              <a:rPr lang="en-GB" sz="1600" dirty="0">
                <a:effectLst/>
                <a:latin typeface="Calibri" panose="020F0502020204030204" pitchFamily="34" charset="0"/>
                <a:ea typeface="Calibri" panose="020F0502020204030204" pitchFamily="34" charset="0"/>
              </a:rPr>
              <a:t>C) </a:t>
            </a:r>
            <a:r>
              <a:rPr lang="en-GB" sz="1600" i="1" dirty="0">
                <a:effectLst/>
                <a:latin typeface="Calibri" panose="020F0502020204030204" pitchFamily="34" charset="0"/>
                <a:ea typeface="Calibri" panose="020F0502020204030204" pitchFamily="34" charset="0"/>
              </a:rPr>
              <a:t>C. </a:t>
            </a:r>
            <a:r>
              <a:rPr lang="en-GB" sz="1600" i="1" dirty="0" err="1">
                <a:effectLst/>
                <a:latin typeface="Calibri" panose="020F0502020204030204" pitchFamily="34" charset="0"/>
                <a:ea typeface="Calibri" panose="020F0502020204030204" pitchFamily="34" charset="0"/>
              </a:rPr>
              <a:t>parapsilosis</a:t>
            </a:r>
            <a:r>
              <a:rPr lang="en-GB" sz="1600" dirty="0">
                <a:effectLst/>
                <a:latin typeface="Calibri" panose="020F0502020204030204" pitchFamily="34" charset="0"/>
                <a:ea typeface="Calibri" panose="020F0502020204030204" pitchFamily="34" charset="0"/>
              </a:rPr>
              <a:t> biofilm destruction</a:t>
            </a:r>
            <a:endParaRPr lang="en-US" sz="1600" dirty="0"/>
          </a:p>
        </p:txBody>
      </p:sp>
      <p:sp>
        <p:nvSpPr>
          <p:cNvPr id="19" name="TextBox 18">
            <a:extLst>
              <a:ext uri="{FF2B5EF4-FFF2-40B4-BE49-F238E27FC236}">
                <a16:creationId xmlns:a16="http://schemas.microsoft.com/office/drawing/2014/main" id="{0EF5C68E-47E1-488B-AD35-211EFDA66966}"/>
              </a:ext>
            </a:extLst>
          </p:cNvPr>
          <p:cNvSpPr txBox="1"/>
          <p:nvPr/>
        </p:nvSpPr>
        <p:spPr>
          <a:xfrm>
            <a:off x="3302289" y="4343400"/>
            <a:ext cx="5334000" cy="646331"/>
          </a:xfrm>
          <a:prstGeom prst="rect">
            <a:avLst/>
          </a:prstGeom>
          <a:noFill/>
        </p:spPr>
        <p:txBody>
          <a:bodyPr wrap="square">
            <a:spAutoFit/>
          </a:bodyPr>
          <a:lstStyle/>
          <a:p>
            <a:pPr marL="285750" indent="-285750" algn="ctr">
              <a:buFont typeface="Wingdings" panose="05000000000000000000" pitchFamily="2" charset="2"/>
              <a:buChar char="ü"/>
            </a:pPr>
            <a:r>
              <a:rPr lang="en-US" dirty="0"/>
              <a:t>Activity is detected against pre-formed </a:t>
            </a:r>
            <a:br>
              <a:rPr lang="en-US" dirty="0"/>
            </a:br>
            <a:r>
              <a:rPr lang="en-US" i="1" dirty="0"/>
              <a:t>C. </a:t>
            </a:r>
            <a:r>
              <a:rPr lang="en-US" i="1" dirty="0" err="1"/>
              <a:t>parapsilosis</a:t>
            </a:r>
            <a:r>
              <a:rPr lang="en-US" i="1" dirty="0"/>
              <a:t> </a:t>
            </a:r>
            <a:r>
              <a:rPr lang="en-US" dirty="0"/>
              <a:t>biofilms</a:t>
            </a:r>
            <a:endParaRPr lang="sr-Latn-RS" dirty="0"/>
          </a:p>
        </p:txBody>
      </p:sp>
      <p:pic>
        <p:nvPicPr>
          <p:cNvPr id="3" name="Picture 2" descr="A picture containing chart&#10;&#10;Description automatically generated">
            <a:extLst>
              <a:ext uri="{FF2B5EF4-FFF2-40B4-BE49-F238E27FC236}">
                <a16:creationId xmlns:a16="http://schemas.microsoft.com/office/drawing/2014/main" id="{1822EF1E-D6A5-42D8-9383-E49BFAA9AA5C}"/>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4400" y="457200"/>
            <a:ext cx="2078011" cy="550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E2338B-EC86-4493-B26F-5A4E6E306DEF}"/>
              </a:ext>
            </a:extLst>
          </p:cNvPr>
          <p:cNvPicPr>
            <a:picLocks noChangeAspect="1"/>
          </p:cNvPicPr>
          <p:nvPr/>
        </p:nvPicPr>
        <p:blipFill>
          <a:blip r:embed="rId2">
            <a:clrChange>
              <a:clrFrom>
                <a:srgbClr val="FFFFFF"/>
              </a:clrFrom>
              <a:clrTo>
                <a:srgbClr val="FFFFFF">
                  <a:alpha val="0"/>
                </a:srgbClr>
              </a:clrTo>
            </a:clrChange>
            <a:lum bright="70000" contrast="-70000"/>
          </a:blip>
          <a:stretch>
            <a:fillRect/>
          </a:stretch>
        </p:blipFill>
        <p:spPr>
          <a:xfrm rot="20818706">
            <a:off x="4970058" y="921409"/>
            <a:ext cx="3470995" cy="2576683"/>
          </a:xfrm>
          <a:prstGeom prst="rect">
            <a:avLst/>
          </a:prstGeom>
        </p:spPr>
      </p:pic>
      <p:pic>
        <p:nvPicPr>
          <p:cNvPr id="12" name="Picture 11">
            <a:extLst>
              <a:ext uri="{FF2B5EF4-FFF2-40B4-BE49-F238E27FC236}">
                <a16:creationId xmlns:a16="http://schemas.microsoft.com/office/drawing/2014/main" id="{31D3825B-AFC5-4C53-9337-75A0A37087E2}"/>
              </a:ext>
            </a:extLst>
          </p:cNvPr>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rot="21347318">
            <a:off x="1031600" y="3172131"/>
            <a:ext cx="3464619" cy="2283499"/>
          </a:xfrm>
          <a:prstGeom prst="rect">
            <a:avLst/>
          </a:prstGeom>
        </p:spPr>
      </p:pic>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TextBox 7">
            <a:extLst>
              <a:ext uri="{FF2B5EF4-FFF2-40B4-BE49-F238E27FC236}">
                <a16:creationId xmlns:a16="http://schemas.microsoft.com/office/drawing/2014/main" id="{FE57C79C-49D6-4D46-B466-EB6B45C5A14C}"/>
              </a:ext>
            </a:extLst>
          </p:cNvPr>
          <p:cNvSpPr txBox="1"/>
          <p:nvPr/>
        </p:nvSpPr>
        <p:spPr>
          <a:xfrm>
            <a:off x="609600" y="760896"/>
            <a:ext cx="7848600" cy="5239896"/>
          </a:xfrm>
          <a:prstGeom prst="rect">
            <a:avLst/>
          </a:prstGeom>
          <a:noFill/>
        </p:spPr>
        <p:txBody>
          <a:bodyPr wrap="square">
            <a:spAutoFit/>
          </a:bodyPr>
          <a:lstStyle/>
          <a:p>
            <a:pPr marL="285750" indent="-285750" algn="just">
              <a:buFont typeface="Wingdings" panose="05000000000000000000" pitchFamily="2" charset="2"/>
              <a:buChar char="Ø"/>
            </a:pPr>
            <a:r>
              <a:rPr lang="en-GB" dirty="0">
                <a:solidFill>
                  <a:srgbClr val="000000"/>
                </a:solidFill>
                <a:ea typeface="Calibri" panose="020F0502020204030204" pitchFamily="34" charset="0"/>
                <a:cs typeface="Times New Roman" panose="02020603050405020304" pitchFamily="18" charset="0"/>
              </a:rPr>
              <a:t>C</a:t>
            </a:r>
            <a:r>
              <a:rPr lang="en-GB" sz="1800" dirty="0">
                <a:solidFill>
                  <a:srgbClr val="000000"/>
                </a:solidFill>
                <a:effectLst/>
                <a:ea typeface="Calibri" panose="020F0502020204030204" pitchFamily="34" charset="0"/>
                <a:cs typeface="Times New Roman" panose="02020603050405020304" pitchFamily="18" charset="0"/>
              </a:rPr>
              <a:t>opper(II) and zinc(II) complexes with fluconazole (</a:t>
            </a:r>
            <a:r>
              <a:rPr lang="en-GB" sz="1800" dirty="0" err="1">
                <a:solidFill>
                  <a:srgbClr val="000000"/>
                </a:solidFill>
                <a:effectLst/>
                <a:ea typeface="Calibri" panose="020F0502020204030204" pitchFamily="34" charset="0"/>
                <a:cs typeface="Times New Roman" panose="02020603050405020304" pitchFamily="18" charset="0"/>
              </a:rPr>
              <a:t>flz</a:t>
            </a:r>
            <a:r>
              <a:rPr lang="en-GB" sz="1800" dirty="0">
                <a:solidFill>
                  <a:srgbClr val="000000"/>
                </a:solidFill>
                <a:effectLst/>
                <a:ea typeface="Calibri" panose="020F0502020204030204" pitchFamily="34" charset="0"/>
                <a:cs typeface="Times New Roman" panose="02020603050405020304" pitchFamily="18" charset="0"/>
              </a:rPr>
              <a:t>), </a:t>
            </a:r>
            <a:r>
              <a:rPr lang="en-US" sz="1800" dirty="0">
                <a:solidFill>
                  <a:srgbClr val="000000"/>
                </a:solidFill>
                <a:effectLst/>
                <a:ea typeface="Calibri" panose="020F0502020204030204" pitchFamily="34" charset="0"/>
                <a:cs typeface="Times New Roman" panose="02020603050405020304" pitchFamily="18" charset="0"/>
              </a:rPr>
              <a:t>{</a:t>
            </a:r>
            <a:r>
              <a:rPr lang="en-US" sz="1800" dirty="0">
                <a:effectLst/>
                <a:ea typeface="Times New Roman" panose="02020603050405020304" pitchFamily="18" charset="0"/>
                <a:cs typeface="Times New Roman" panose="02020603050405020304" pitchFamily="18" charset="0"/>
              </a:rPr>
              <a:t>[CuCl</a:t>
            </a:r>
            <a:r>
              <a:rPr lang="en-US" sz="1800" baseline="-25000" dirty="0">
                <a:effectLst/>
                <a:ea typeface="Times New Roman" panose="02020603050405020304" pitchFamily="18" charset="0"/>
                <a:cs typeface="Times New Roman" panose="02020603050405020304" pitchFamily="18" charset="0"/>
              </a:rPr>
              <a:t>2</a:t>
            </a:r>
            <a:r>
              <a:rPr lang="en-US" sz="1800" dirty="0">
                <a:effectLst/>
                <a:ea typeface="Times New Roman" panose="02020603050405020304" pitchFamily="18" charset="0"/>
                <a:cs typeface="Times New Roman" panose="02020603050405020304" pitchFamily="18" charset="0"/>
              </a:rPr>
              <a:t>(</a:t>
            </a:r>
            <a:r>
              <a:rPr lang="en-US" sz="1800" dirty="0" err="1">
                <a:effectLst/>
                <a:ea typeface="Times New Roman" panose="02020603050405020304" pitchFamily="18" charset="0"/>
                <a:cs typeface="Times New Roman" panose="02020603050405020304" pitchFamily="18" charset="0"/>
              </a:rPr>
              <a:t>flz</a:t>
            </a:r>
            <a:r>
              <a:rPr lang="en-US" sz="1800" dirty="0">
                <a:effectLst/>
                <a:ea typeface="Times New Roman" panose="02020603050405020304" pitchFamily="18" charset="0"/>
                <a:cs typeface="Times New Roman" panose="02020603050405020304" pitchFamily="18" charset="0"/>
              </a:rPr>
              <a:t>)</a:t>
            </a:r>
            <a:r>
              <a:rPr lang="en-US" sz="1800" baseline="-25000" dirty="0">
                <a:effectLst/>
                <a:ea typeface="Times New Roman" panose="02020603050405020304" pitchFamily="18" charset="0"/>
                <a:cs typeface="Times New Roman" panose="02020603050405020304" pitchFamily="18" charset="0"/>
              </a:rPr>
              <a:t>2</a:t>
            </a:r>
            <a:r>
              <a:rPr lang="en-US" sz="1800" dirty="0">
                <a:effectLst/>
                <a:ea typeface="Times New Roman" panose="02020603050405020304" pitchFamily="18" charset="0"/>
                <a:cs typeface="Times New Roman" panose="02020603050405020304" pitchFamily="18" charset="0"/>
              </a:rPr>
              <a:t>]</a:t>
            </a:r>
            <a:r>
              <a:rPr lang="en-US" sz="1800" baseline="30000" dirty="0">
                <a:effectLst/>
                <a:ea typeface="Times New Roman" panose="02020603050405020304" pitchFamily="18" charset="0"/>
                <a:cs typeface="Times New Roman" panose="02020603050405020304" pitchFamily="18" charset="0"/>
              </a:rPr>
              <a:t>.</a:t>
            </a:r>
            <a:r>
              <a:rPr lang="en-US" sz="1800" dirty="0">
                <a:effectLst/>
                <a:ea typeface="Times New Roman" panose="02020603050405020304" pitchFamily="18" charset="0"/>
                <a:cs typeface="Times New Roman" panose="02020603050405020304" pitchFamily="18" charset="0"/>
              </a:rPr>
              <a:t>5H</a:t>
            </a:r>
            <a:r>
              <a:rPr lang="en-US" sz="1800" baseline="-25000" dirty="0">
                <a:effectLst/>
                <a:ea typeface="Times New Roman" panose="02020603050405020304" pitchFamily="18" charset="0"/>
                <a:cs typeface="Times New Roman" panose="02020603050405020304" pitchFamily="18" charset="0"/>
              </a:rPr>
              <a:t>2</a:t>
            </a:r>
            <a:r>
              <a:rPr lang="en-US" sz="1800" dirty="0">
                <a:effectLst/>
                <a:ea typeface="Times New Roman" panose="02020603050405020304" pitchFamily="18" charset="0"/>
                <a:cs typeface="Times New Roman" panose="02020603050405020304" pitchFamily="18" charset="0"/>
              </a:rPr>
              <a:t>O}</a:t>
            </a:r>
            <a:r>
              <a:rPr lang="en-US" sz="1800" baseline="-25000" dirty="0">
                <a:effectLst/>
                <a:ea typeface="Times New Roman" panose="02020603050405020304" pitchFamily="18" charset="0"/>
                <a:cs typeface="Times New Roman" panose="02020603050405020304" pitchFamily="18" charset="0"/>
              </a:rPr>
              <a:t>n</a:t>
            </a:r>
            <a:r>
              <a:rPr lang="en-US" sz="1800" dirty="0">
                <a:effectLst/>
                <a:ea typeface="Times New Roman" panose="02020603050405020304" pitchFamily="18" charset="0"/>
                <a:cs typeface="Times New Roman" panose="02020603050405020304" pitchFamily="18" charset="0"/>
              </a:rPr>
              <a:t> </a:t>
            </a:r>
            <a:r>
              <a:rPr lang="en-US" sz="1800" b="1" dirty="0">
                <a:effectLst/>
                <a:ea typeface="Times New Roman" panose="02020603050405020304" pitchFamily="18" charset="0"/>
                <a:cs typeface="Times New Roman" panose="02020603050405020304" pitchFamily="18" charset="0"/>
              </a:rPr>
              <a:t>(1)</a:t>
            </a:r>
            <a:r>
              <a:rPr lang="en-US" sz="1800" dirty="0">
                <a:effectLst/>
                <a:ea typeface="Times New Roman" panose="02020603050405020304" pitchFamily="18" charset="0"/>
                <a:cs typeface="Times New Roman" panose="02020603050405020304" pitchFamily="18" charset="0"/>
              </a:rPr>
              <a:t> and {[ZnCl</a:t>
            </a:r>
            <a:r>
              <a:rPr lang="en-US" sz="1800" baseline="-25000" dirty="0">
                <a:effectLst/>
                <a:ea typeface="Times New Roman" panose="02020603050405020304" pitchFamily="18" charset="0"/>
                <a:cs typeface="Times New Roman" panose="02020603050405020304" pitchFamily="18" charset="0"/>
              </a:rPr>
              <a:t>2</a:t>
            </a:r>
            <a:r>
              <a:rPr lang="en-US" sz="1800" dirty="0">
                <a:effectLst/>
                <a:ea typeface="Times New Roman" panose="02020603050405020304" pitchFamily="18" charset="0"/>
                <a:cs typeface="Times New Roman" panose="02020603050405020304" pitchFamily="18" charset="0"/>
              </a:rPr>
              <a:t>(</a:t>
            </a:r>
            <a:r>
              <a:rPr lang="en-US" sz="1800" dirty="0" err="1">
                <a:effectLst/>
                <a:ea typeface="Times New Roman" panose="02020603050405020304" pitchFamily="18" charset="0"/>
                <a:cs typeface="Times New Roman" panose="02020603050405020304" pitchFamily="18" charset="0"/>
              </a:rPr>
              <a:t>flz</a:t>
            </a:r>
            <a:r>
              <a:rPr lang="en-US" sz="1800" dirty="0">
                <a:effectLst/>
                <a:ea typeface="Times New Roman" panose="02020603050405020304" pitchFamily="18" charset="0"/>
                <a:cs typeface="Times New Roman" panose="02020603050405020304" pitchFamily="18" charset="0"/>
              </a:rPr>
              <a:t>)</a:t>
            </a:r>
            <a:r>
              <a:rPr lang="en-US" sz="1800" baseline="-25000" dirty="0">
                <a:effectLst/>
                <a:ea typeface="Times New Roman" panose="02020603050405020304" pitchFamily="18" charset="0"/>
                <a:cs typeface="Times New Roman" panose="02020603050405020304" pitchFamily="18" charset="0"/>
              </a:rPr>
              <a:t>2</a:t>
            </a:r>
            <a:r>
              <a:rPr lang="en-US" sz="1800" dirty="0">
                <a:effectLst/>
                <a:ea typeface="Times New Roman" panose="02020603050405020304" pitchFamily="18" charset="0"/>
                <a:cs typeface="Times New Roman" panose="02020603050405020304" pitchFamily="18" charset="0"/>
              </a:rPr>
              <a:t>]·2C</a:t>
            </a:r>
            <a:r>
              <a:rPr lang="en-US" sz="1800" baseline="-25000" dirty="0">
                <a:effectLst/>
                <a:ea typeface="Times New Roman" panose="02020603050405020304" pitchFamily="18" charset="0"/>
                <a:cs typeface="Times New Roman" panose="02020603050405020304" pitchFamily="18" charset="0"/>
              </a:rPr>
              <a:t>2</a:t>
            </a:r>
            <a:r>
              <a:rPr lang="en-US" sz="1800" dirty="0">
                <a:effectLst/>
                <a:ea typeface="Times New Roman" panose="02020603050405020304" pitchFamily="18" charset="0"/>
                <a:cs typeface="Times New Roman" panose="02020603050405020304" pitchFamily="18" charset="0"/>
              </a:rPr>
              <a:t>H</a:t>
            </a:r>
            <a:r>
              <a:rPr lang="en-US" sz="1800" baseline="-25000" dirty="0">
                <a:effectLst/>
                <a:ea typeface="Times New Roman" panose="02020603050405020304" pitchFamily="18" charset="0"/>
                <a:cs typeface="Times New Roman" panose="02020603050405020304" pitchFamily="18" charset="0"/>
              </a:rPr>
              <a:t>5</a:t>
            </a:r>
            <a:r>
              <a:rPr lang="en-US" sz="1800" dirty="0">
                <a:effectLst/>
                <a:ea typeface="Times New Roman" panose="02020603050405020304" pitchFamily="18" charset="0"/>
                <a:cs typeface="Times New Roman" panose="02020603050405020304" pitchFamily="18" charset="0"/>
              </a:rPr>
              <a:t>OH}</a:t>
            </a:r>
            <a:r>
              <a:rPr lang="en-US" sz="1800" baseline="-25000" dirty="0">
                <a:effectLst/>
                <a:ea typeface="Times New Roman" panose="02020603050405020304" pitchFamily="18" charset="0"/>
                <a:cs typeface="Times New Roman" panose="02020603050405020304" pitchFamily="18" charset="0"/>
              </a:rPr>
              <a:t>n</a:t>
            </a:r>
            <a:r>
              <a:rPr lang="en-US" sz="1800" dirty="0">
                <a:effectLst/>
                <a:ea typeface="Times New Roman" panose="02020603050405020304" pitchFamily="18" charset="0"/>
                <a:cs typeface="Times New Roman" panose="02020603050405020304" pitchFamily="18" charset="0"/>
              </a:rPr>
              <a:t> (</a:t>
            </a:r>
            <a:r>
              <a:rPr lang="en-US" sz="1800" b="1" dirty="0">
                <a:effectLst/>
                <a:ea typeface="Times New Roman" panose="02020603050405020304" pitchFamily="18" charset="0"/>
                <a:cs typeface="Times New Roman" panose="02020603050405020304" pitchFamily="18" charset="0"/>
              </a:rPr>
              <a:t>2</a:t>
            </a:r>
            <a:r>
              <a:rPr lang="en-US" sz="1800" dirty="0">
                <a:effectLst/>
                <a:ea typeface="Times New Roman" panose="02020603050405020304" pitchFamily="18" charset="0"/>
                <a:cs typeface="Times New Roman" panose="02020603050405020304" pitchFamily="18" charset="0"/>
              </a:rPr>
              <a:t>) were synthesized and structurally characterized</a:t>
            </a:r>
          </a:p>
          <a:p>
            <a:pPr marL="285750" indent="-285750" algn="just">
              <a:buFont typeface="Wingdings" panose="05000000000000000000" pitchFamily="2" charset="2"/>
              <a:buChar char="Ø"/>
            </a:pPr>
            <a:endParaRPr lang="en-US" dirty="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a:ea typeface="Times New Roman" panose="02020603050405020304" pitchFamily="18" charset="0"/>
                <a:cs typeface="Times New Roman" panose="02020603050405020304" pitchFamily="18" charset="0"/>
              </a:rPr>
              <a:t>B</a:t>
            </a:r>
            <a:r>
              <a:rPr lang="en-US" sz="1800" dirty="0">
                <a:effectLst/>
                <a:ea typeface="Times New Roman" panose="02020603050405020304" pitchFamily="18" charset="0"/>
                <a:cs typeface="Times New Roman" panose="02020603050405020304" pitchFamily="18" charset="0"/>
              </a:rPr>
              <a:t>oth complexes have polymeric structure in the solid state, with </a:t>
            </a:r>
            <a:r>
              <a:rPr lang="en-GB" sz="1800" dirty="0">
                <a:effectLst/>
                <a:ea typeface="Times New Roman" panose="02020603050405020304" pitchFamily="18" charset="0"/>
                <a:cs typeface="Times New Roman" panose="02020603050405020304" pitchFamily="18" charset="0"/>
              </a:rPr>
              <a:t>four </a:t>
            </a:r>
            <a:r>
              <a:rPr lang="en-GB" sz="1800" dirty="0" err="1">
                <a:effectLst/>
                <a:ea typeface="Times New Roman" panose="02020603050405020304" pitchFamily="18" charset="0"/>
                <a:cs typeface="Times New Roman" panose="02020603050405020304" pitchFamily="18" charset="0"/>
              </a:rPr>
              <a:t>flz</a:t>
            </a:r>
            <a:r>
              <a:rPr lang="en-GB" sz="1800" dirty="0">
                <a:effectLst/>
                <a:ea typeface="Times New Roman" panose="02020603050405020304" pitchFamily="18" charset="0"/>
                <a:cs typeface="Times New Roman" panose="02020603050405020304" pitchFamily="18" charset="0"/>
              </a:rPr>
              <a:t> molecules </a:t>
            </a:r>
            <a:r>
              <a:rPr lang="en-GB" sz="1800" dirty="0" err="1">
                <a:effectLst/>
                <a:ea typeface="Times New Roman" panose="02020603050405020304" pitchFamily="18" charset="0"/>
                <a:cs typeface="Times New Roman" panose="02020603050405020304" pitchFamily="18" charset="0"/>
              </a:rPr>
              <a:t>monodentately</a:t>
            </a:r>
            <a:r>
              <a:rPr lang="en-GB" sz="1800" dirty="0">
                <a:effectLst/>
                <a:ea typeface="Times New Roman" panose="02020603050405020304" pitchFamily="18" charset="0"/>
                <a:cs typeface="Times New Roman" panose="02020603050405020304" pitchFamily="18" charset="0"/>
              </a:rPr>
              <a:t> coordinated to the metal </a:t>
            </a:r>
            <a:r>
              <a:rPr lang="en-GB" sz="1800" dirty="0" err="1">
                <a:effectLst/>
                <a:ea typeface="Times New Roman" panose="02020603050405020304" pitchFamily="18" charset="0"/>
                <a:cs typeface="Times New Roman" panose="02020603050405020304" pitchFamily="18" charset="0"/>
              </a:rPr>
              <a:t>center</a:t>
            </a:r>
            <a:r>
              <a:rPr lang="en-GB" sz="1800" dirty="0">
                <a:effectLst/>
                <a:ea typeface="Times New Roman" panose="02020603050405020304" pitchFamily="18" charset="0"/>
                <a:cs typeface="Times New Roman" panose="02020603050405020304" pitchFamily="18" charset="0"/>
              </a:rPr>
              <a:t> </a:t>
            </a:r>
            <a:r>
              <a:rPr lang="en-GB" sz="1800" i="1" dirty="0">
                <a:effectLst/>
                <a:ea typeface="Times New Roman" panose="02020603050405020304" pitchFamily="18" charset="0"/>
                <a:cs typeface="Times New Roman" panose="02020603050405020304" pitchFamily="18" charset="0"/>
              </a:rPr>
              <a:t>via </a:t>
            </a:r>
            <a:r>
              <a:rPr lang="en-GB" sz="1800" dirty="0">
                <a:effectLst/>
                <a:ea typeface="Times New Roman" panose="02020603050405020304" pitchFamily="18" charset="0"/>
                <a:cs typeface="Times New Roman" panose="02020603050405020304" pitchFamily="18" charset="0"/>
              </a:rPr>
              <a:t>the triazole nitrogen atom and two </a:t>
            </a:r>
            <a:r>
              <a:rPr lang="en-GB" sz="1800" dirty="0" err="1">
                <a:effectLst/>
                <a:ea typeface="Times New Roman" panose="02020603050405020304" pitchFamily="18" charset="0"/>
                <a:cs typeface="Times New Roman" panose="02020603050405020304" pitchFamily="18" charset="0"/>
              </a:rPr>
              <a:t>chlorido</a:t>
            </a:r>
            <a:r>
              <a:rPr lang="en-GB" sz="1800" dirty="0">
                <a:effectLst/>
                <a:ea typeface="Times New Roman" panose="02020603050405020304" pitchFamily="18" charset="0"/>
                <a:cs typeface="Times New Roman" panose="02020603050405020304" pitchFamily="18" charset="0"/>
              </a:rPr>
              <a:t> ligands</a:t>
            </a:r>
            <a:endParaRPr lang="en-GB" dirty="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GB" sz="1800" dirty="0">
              <a:effectLst/>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GB" sz="1800" dirty="0">
                <a:effectLst/>
                <a:ea typeface="Times New Roman" panose="02020603050405020304" pitchFamily="18" charset="0"/>
                <a:cs typeface="Times New Roman" panose="02020603050405020304" pitchFamily="18" charset="0"/>
              </a:rPr>
              <a:t>In </a:t>
            </a:r>
            <a:r>
              <a:rPr lang="en-US" sz="1800" dirty="0">
                <a:effectLst/>
                <a:ea typeface="Calibri" panose="020F0502020204030204" pitchFamily="34" charset="0"/>
                <a:cs typeface="Times New Roman" panose="02020603050405020304" pitchFamily="18" charset="0"/>
              </a:rPr>
              <a:t> </a:t>
            </a:r>
            <a:r>
              <a:rPr lang="en-GB" sz="1800" dirty="0">
                <a:effectLst/>
                <a:ea typeface="Times New Roman" panose="02020603050405020304" pitchFamily="18" charset="0"/>
                <a:cs typeface="Times New Roman" panose="02020603050405020304" pitchFamily="18" charset="0"/>
              </a:rPr>
              <a:t>most cases, complexes </a:t>
            </a:r>
            <a:r>
              <a:rPr lang="en-GB" sz="1800" b="1" dirty="0">
                <a:effectLst/>
                <a:ea typeface="Times New Roman" panose="02020603050405020304" pitchFamily="18" charset="0"/>
                <a:cs typeface="Times New Roman" panose="02020603050405020304" pitchFamily="18" charset="0"/>
              </a:rPr>
              <a:t>1</a:t>
            </a:r>
            <a:r>
              <a:rPr lang="en-GB" sz="1800" dirty="0">
                <a:effectLst/>
                <a:ea typeface="Times New Roman" panose="02020603050405020304" pitchFamily="18" charset="0"/>
                <a:cs typeface="Times New Roman" panose="02020603050405020304" pitchFamily="18" charset="0"/>
              </a:rPr>
              <a:t> and </a:t>
            </a:r>
            <a:r>
              <a:rPr lang="en-GB" sz="1800" b="1" dirty="0">
                <a:effectLst/>
                <a:ea typeface="Times New Roman" panose="02020603050405020304" pitchFamily="18" charset="0"/>
                <a:cs typeface="Times New Roman" panose="02020603050405020304" pitchFamily="18" charset="0"/>
              </a:rPr>
              <a:t>2</a:t>
            </a:r>
            <a:r>
              <a:rPr lang="en-GB" sz="1800" dirty="0">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possessed higher antifungal activity than fluconazole itself, being 3-fold more active against the clinical isolates of </a:t>
            </a:r>
            <a:r>
              <a:rPr lang="en-US" sz="1800" i="1" dirty="0">
                <a:effectLst/>
                <a:ea typeface="Times New Roman" panose="02020603050405020304" pitchFamily="18" charset="0"/>
                <a:cs typeface="Times New Roman" panose="02020603050405020304" pitchFamily="18" charset="0"/>
              </a:rPr>
              <a:t>Candida albicans</a:t>
            </a:r>
            <a:endParaRPr lang="en-US" i="1" dirty="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US" sz="1800" i="1" dirty="0">
              <a:effectLst/>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GB" dirty="0">
                <a:ea typeface="Times New Roman" panose="02020603050405020304" pitchFamily="18" charset="0"/>
                <a:cs typeface="Times New Roman" panose="02020603050405020304" pitchFamily="18" charset="0"/>
              </a:rPr>
              <a:t>T</a:t>
            </a:r>
            <a:r>
              <a:rPr lang="en-GB" sz="1800" dirty="0">
                <a:effectLst/>
                <a:ea typeface="Times New Roman" panose="02020603050405020304" pitchFamily="18" charset="0"/>
                <a:cs typeface="Times New Roman" panose="02020603050405020304" pitchFamily="18" charset="0"/>
              </a:rPr>
              <a:t>he general mode of the activity of fluconazole has been retained within the complexes, while the presence of Cu(II) ion might add some additional inhibitory activity</a:t>
            </a:r>
            <a:endParaRPr lang="en-GB" dirty="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GB" sz="1800" dirty="0">
              <a:effectLst/>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sr-Latn-CS" sz="1800" dirty="0">
                <a:effectLst/>
                <a:ea typeface="Calibri" panose="020F0502020204030204" pitchFamily="34" charset="0"/>
                <a:cs typeface="Times New Roman" panose="02020603050405020304" pitchFamily="18" charset="0"/>
              </a:rPr>
              <a:t>Both complexes showed strong inhibition of </a:t>
            </a:r>
            <a:r>
              <a:rPr lang="sr-Latn-CS" sz="1800" i="1" dirty="0">
                <a:effectLst/>
                <a:ea typeface="Calibri" panose="020F0502020204030204" pitchFamily="34" charset="0"/>
                <a:cs typeface="Times New Roman" panose="02020603050405020304" pitchFamily="18" charset="0"/>
              </a:rPr>
              <a:t>C. albicans</a:t>
            </a:r>
            <a:r>
              <a:rPr lang="sr-Latn-CS" sz="1800" dirty="0">
                <a:effectLst/>
                <a:ea typeface="Calibri" panose="020F0502020204030204" pitchFamily="34" charset="0"/>
                <a:cs typeface="Times New Roman" panose="02020603050405020304" pitchFamily="18" charset="0"/>
              </a:rPr>
              <a:t> biofilms formation and filamentation of this fungi at </a:t>
            </a:r>
            <a:r>
              <a:rPr lang="en-GB" sz="1800" dirty="0">
                <a:effectLst/>
                <a:ea typeface="Times New Roman" panose="02020603050405020304" pitchFamily="18" charset="0"/>
                <a:cs typeface="Times New Roman" panose="02020603050405020304" pitchFamily="18" charset="0"/>
              </a:rPr>
              <a:t>subinhibitory</a:t>
            </a:r>
            <a:r>
              <a:rPr lang="en-GB" sz="1800" dirty="0">
                <a:effectLst/>
                <a:ea typeface="Calibri" panose="020F0502020204030204" pitchFamily="34" charset="0"/>
                <a:cs typeface="Times New Roman" panose="02020603050405020304" pitchFamily="18" charset="0"/>
              </a:rPr>
              <a:t> </a:t>
            </a:r>
            <a:r>
              <a:rPr lang="sr-Latn-CS" sz="1800" dirty="0">
                <a:effectLst/>
                <a:ea typeface="Calibri" panose="020F0502020204030204" pitchFamily="34" charset="0"/>
                <a:cs typeface="Times New Roman" panose="02020603050405020304" pitchFamily="18" charset="0"/>
              </a:rPr>
              <a:t>concentrations, what is</a:t>
            </a:r>
            <a:r>
              <a:rPr lang="en-US" sz="1800" dirty="0">
                <a:effectLst/>
                <a:ea typeface="Calibri" panose="020F0502020204030204" pitchFamily="34" charset="0"/>
                <a:cs typeface="Times New Roman" panose="02020603050405020304" pitchFamily="18" charset="0"/>
              </a:rPr>
              <a:t> </a:t>
            </a:r>
            <a:r>
              <a:rPr lang="sr-Latn-CS" sz="1800" dirty="0">
                <a:effectLst/>
                <a:ea typeface="Calibri" panose="020F0502020204030204" pitchFamily="34" charset="0"/>
                <a:cs typeface="Times New Roman" panose="02020603050405020304" pitchFamily="18" charset="0"/>
              </a:rPr>
              <a:t>highly desirable property of a novel antifungal agent</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67E775A-9CEB-43A1-AE02-8BB6DA9B1D14}"/>
              </a:ext>
            </a:extLst>
          </p:cNvPr>
          <p:cNvSpPr txBox="1"/>
          <p:nvPr/>
        </p:nvSpPr>
        <p:spPr>
          <a:xfrm>
            <a:off x="762000" y="136525"/>
            <a:ext cx="8153400" cy="461665"/>
          </a:xfrm>
          <a:prstGeom prst="rect">
            <a:avLst/>
          </a:prstGeom>
          <a:noFill/>
        </p:spPr>
        <p:txBody>
          <a:bodyPr wrap="square" rtlCol="0">
            <a:spAutoFit/>
          </a:bodyPr>
          <a:lstStyle/>
          <a:p>
            <a:r>
              <a:rPr lang="fr-FR" sz="2400" b="1" dirty="0"/>
              <a:t>Conclusions</a:t>
            </a:r>
          </a:p>
        </p:txBody>
      </p:sp>
    </p:spTree>
    <p:extLst>
      <p:ext uri="{BB962C8B-B14F-4D97-AF65-F5344CB8AC3E}">
        <p14:creationId xmlns:p14="http://schemas.microsoft.com/office/powerpoint/2010/main" val="212347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8153400" cy="3046988"/>
          </a:xfrm>
          <a:prstGeom prst="rect">
            <a:avLst/>
          </a:prstGeom>
          <a:noFill/>
        </p:spPr>
        <p:txBody>
          <a:bodyPr wrap="square" rtlCol="0">
            <a:spAutoFit/>
          </a:bodyPr>
          <a:lstStyle/>
          <a:p>
            <a:r>
              <a:rPr lang="fr-FR" sz="2400" b="1" dirty="0" err="1"/>
              <a:t>Acknowledgments</a:t>
            </a:r>
            <a:endParaRPr lang="fr-FR" sz="2400" b="1" dirty="0"/>
          </a:p>
          <a:p>
            <a:endParaRPr lang="fr-FR" sz="2400" b="1" dirty="0"/>
          </a:p>
          <a:p>
            <a:pPr algn="just"/>
            <a:r>
              <a:rPr lang="en-US" dirty="0"/>
              <a:t>This research has been financially supported by the Ministry of Education, Science and Technological Development of the Republic of Serbia (Agreements No. 451-03-68/2020-14/200042, 451-03-68/2020-14/200122 and 451-03-68/2020-14/200378) and by the Slovenian Research Agency (grant P1-0175). The EN→FIST Centre of Excellence, </a:t>
            </a:r>
            <a:r>
              <a:rPr lang="en-US" dirty="0" err="1"/>
              <a:t>Trg</a:t>
            </a:r>
            <a:r>
              <a:rPr lang="en-US" dirty="0"/>
              <a:t> OF 13, SI-1000 Ljubljana, Slovenia, is acknowledged for the use of the </a:t>
            </a:r>
            <a:r>
              <a:rPr lang="en-US" dirty="0" err="1"/>
              <a:t>SuperNova</a:t>
            </a:r>
            <a:r>
              <a:rPr lang="en-US" dirty="0"/>
              <a:t> diffractometer. This research has also received funding from the Serbian Academy of Sciences and Arts under strategic projects </a:t>
            </a:r>
            <a:r>
              <a:rPr lang="en-US" dirty="0" err="1"/>
              <a:t>programme</a:t>
            </a:r>
            <a:r>
              <a:rPr lang="en-US" dirty="0"/>
              <a:t> - grant agreement No. 01-2019-F65 and project of this institution No. F128.</a:t>
            </a:r>
            <a:endParaRPr lang="fr-FR"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Picture 2" descr="Galerija SANU">
            <a:extLst>
              <a:ext uri="{FF2B5EF4-FFF2-40B4-BE49-F238E27FC236}">
                <a16:creationId xmlns:a16="http://schemas.microsoft.com/office/drawing/2014/main" id="{B22A6773-2ED4-4E19-8923-AD4D4F710A5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799" y="3810000"/>
            <a:ext cx="16560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inistry of Education, Science and Technological Development (MoESTD)  (Serbia) | EURASHE">
            <a:extLst>
              <a:ext uri="{FF2B5EF4-FFF2-40B4-BE49-F238E27FC236}">
                <a16:creationId xmlns:a16="http://schemas.microsoft.com/office/drawing/2014/main" id="{2FD11861-F4AC-4008-8098-597C4CE592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581400"/>
            <a:ext cx="2268000" cy="226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RRS - Slovenian Research Agency">
            <a:extLst>
              <a:ext uri="{FF2B5EF4-FFF2-40B4-BE49-F238E27FC236}">
                <a16:creationId xmlns:a16="http://schemas.microsoft.com/office/drawing/2014/main" id="{96AF2E25-74FC-4FC6-92DE-139E7C265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0" y="3733800"/>
            <a:ext cx="3067050" cy="8763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emijski inštitut: EN-FIST Centre of Excellence">
            <a:extLst>
              <a:ext uri="{FF2B5EF4-FFF2-40B4-BE49-F238E27FC236}">
                <a16:creationId xmlns:a16="http://schemas.microsoft.com/office/drawing/2014/main" id="{7B2962EF-9885-4D43-8530-1ACC76F2B7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950" y="4876800"/>
            <a:ext cx="1790700" cy="904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FD05F5-5C8C-4126-A166-176E69FA939D}"/>
              </a:ext>
            </a:extLst>
          </p:cNvPr>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5017" b="68964"/>
          <a:stretch/>
        </p:blipFill>
        <p:spPr>
          <a:xfrm>
            <a:off x="805267" y="1426845"/>
            <a:ext cx="2735262" cy="1621155"/>
          </a:xfrm>
          <a:prstGeom prst="rect">
            <a:avLst/>
          </a:prstGeom>
        </p:spPr>
      </p:pic>
      <p:pic>
        <p:nvPicPr>
          <p:cNvPr id="7" name="Picture 6">
            <a:extLst>
              <a:ext uri="{FF2B5EF4-FFF2-40B4-BE49-F238E27FC236}">
                <a16:creationId xmlns:a16="http://schemas.microsoft.com/office/drawing/2014/main" id="{1EA504DD-42E7-45A3-9638-6DE513B7D4BC}"/>
              </a:ext>
            </a:extLst>
          </p:cNvPr>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rot="20818706">
            <a:off x="5636745" y="1044400"/>
            <a:ext cx="3470995" cy="2576683"/>
          </a:xfrm>
          <a:prstGeom prst="rect">
            <a:avLst/>
          </a:prstGeom>
        </p:spPr>
      </p:pic>
      <p:pic>
        <p:nvPicPr>
          <p:cNvPr id="15" name="Picture 14">
            <a:extLst>
              <a:ext uri="{FF2B5EF4-FFF2-40B4-BE49-F238E27FC236}">
                <a16:creationId xmlns:a16="http://schemas.microsoft.com/office/drawing/2014/main" id="{002ABFDA-2F58-4B42-BEF9-6B0E889FC27A}"/>
              </a:ext>
            </a:extLst>
          </p:cNvPr>
          <p:cNvPicPr>
            <a:picLocks noChangeAspect="1"/>
          </p:cNvPicPr>
          <p:nvPr/>
        </p:nvPicPr>
        <p:blipFill rotWithShape="1">
          <a:blip r:embed="rId6">
            <a:duotone>
              <a:prstClr val="black"/>
              <a:schemeClr val="accent3">
                <a:tint val="45000"/>
                <a:satMod val="400000"/>
              </a:schemeClr>
            </a:duotone>
          </a:blip>
          <a:srcRect l="5159" t="12627" r="59387" b="5113"/>
          <a:stretch/>
        </p:blipFill>
        <p:spPr>
          <a:xfrm>
            <a:off x="6350956" y="3178381"/>
            <a:ext cx="2042572" cy="2743200"/>
          </a:xfrm>
          <a:prstGeom prst="rect">
            <a:avLst/>
          </a:prstGeom>
        </p:spPr>
      </p:pic>
      <p:sp>
        <p:nvSpPr>
          <p:cNvPr id="5" name="Rectangle 4"/>
          <p:cNvSpPr/>
          <p:nvPr/>
        </p:nvSpPr>
        <p:spPr>
          <a:xfrm>
            <a:off x="457200" y="18871"/>
            <a:ext cx="8534400" cy="1200329"/>
          </a:xfrm>
          <a:prstGeom prst="rect">
            <a:avLst/>
          </a:prstGeom>
        </p:spPr>
        <p:txBody>
          <a:bodyPr wrap="square">
            <a:spAutoFit/>
          </a:bodyPr>
          <a:lstStyle/>
          <a:p>
            <a:pPr algn="ctr"/>
            <a:r>
              <a:rPr lang="en-US" sz="2400" b="1" dirty="0"/>
              <a:t>Improvement of antifungal activity and therapeutic profile of fluconazole by its complexation with copper(II) and zinc(II) ions. Complex characterization and antimicrobial activity studies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 name="Diagram 1">
            <a:extLst>
              <a:ext uri="{FF2B5EF4-FFF2-40B4-BE49-F238E27FC236}">
                <a16:creationId xmlns:a16="http://schemas.microsoft.com/office/drawing/2014/main" id="{BD094D28-A2C8-463C-9D9A-1FAC1001BFF0}"/>
              </a:ext>
            </a:extLst>
          </p:cNvPr>
          <p:cNvGraphicFramePr/>
          <p:nvPr>
            <p:extLst>
              <p:ext uri="{D42A27DB-BD31-4B8C-83A1-F6EECF244321}">
                <p14:modId xmlns:p14="http://schemas.microsoft.com/office/powerpoint/2010/main" val="3283126152"/>
              </p:ext>
            </p:extLst>
          </p:nvPr>
        </p:nvGraphicFramePr>
        <p:xfrm>
          <a:off x="2019299" y="1487100"/>
          <a:ext cx="5105401" cy="43234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D9DCBBF4-808C-4271-869F-0F5E808212E1}"/>
              </a:ext>
            </a:extLst>
          </p:cNvPr>
          <p:cNvPicPr>
            <a:picLocks noChangeAspect="1"/>
          </p:cNvPicPr>
          <p:nvPr/>
        </p:nvPicPr>
        <p:blipFill>
          <a:blip r:embed="rId13">
            <a:clrChange>
              <a:clrFrom>
                <a:srgbClr val="FFFFFF"/>
              </a:clrFrom>
              <a:clrTo>
                <a:srgbClr val="FFFFFF">
                  <a:alpha val="0"/>
                </a:srgbClr>
              </a:clrTo>
            </a:clrChange>
            <a:duotone>
              <a:prstClr val="black"/>
              <a:schemeClr val="accent2">
                <a:tint val="45000"/>
                <a:satMod val="400000"/>
              </a:schemeClr>
            </a:duotone>
          </a:blip>
          <a:stretch>
            <a:fillRect/>
          </a:stretch>
        </p:blipFill>
        <p:spPr>
          <a:xfrm rot="4500914">
            <a:off x="173541" y="3442835"/>
            <a:ext cx="3464619" cy="2283499"/>
          </a:xfrm>
          <a:prstGeom prst="rect">
            <a:avLst/>
          </a:prstGeom>
        </p:spPr>
      </p:pic>
      <p:pic>
        <p:nvPicPr>
          <p:cNvPr id="9" name="Picture 8">
            <a:extLst>
              <a:ext uri="{FF2B5EF4-FFF2-40B4-BE49-F238E27FC236}">
                <a16:creationId xmlns:a16="http://schemas.microsoft.com/office/drawing/2014/main" id="{935A0A2E-49BE-4DA9-B745-93806A7D1ED5}"/>
              </a:ext>
            </a:extLst>
          </p:cNvPr>
          <p:cNvPicPr>
            <a:picLocks noChangeAspect="1"/>
          </p:cNvPicPr>
          <p:nvPr/>
        </p:nvPicPr>
        <p:blipFill>
          <a:blip r:embed="rId14">
            <a:duotone>
              <a:schemeClr val="accent4">
                <a:shade val="45000"/>
                <a:satMod val="135000"/>
              </a:schemeClr>
              <a:prstClr val="white"/>
            </a:duotone>
          </a:blip>
          <a:stretch>
            <a:fillRect/>
          </a:stretch>
        </p:blipFill>
        <p:spPr>
          <a:xfrm>
            <a:off x="4183208" y="4215971"/>
            <a:ext cx="1168382" cy="1538905"/>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5078313"/>
          </a:xfrm>
          <a:prstGeom prst="rect">
            <a:avLst/>
          </a:prstGeom>
          <a:noFill/>
        </p:spPr>
        <p:txBody>
          <a:bodyPr wrap="square" rtlCol="0">
            <a:spAutoFit/>
          </a:bodyPr>
          <a:lstStyle/>
          <a:p>
            <a:pPr algn="just"/>
            <a:r>
              <a:rPr lang="fr-FR" b="1" dirty="0"/>
              <a:t>Abstract: </a:t>
            </a:r>
            <a:r>
              <a:rPr lang="en-US" dirty="0"/>
              <a:t>In order to overcome resistance of the clinically used antifungal triazole agents, we synthesized copper(II) </a:t>
            </a:r>
            <a:r>
              <a:rPr lang="sr-Latn-RS" dirty="0"/>
              <a:t>and </a:t>
            </a:r>
            <a:r>
              <a:rPr lang="en-US" dirty="0"/>
              <a:t>zinc(II)</a:t>
            </a:r>
            <a:r>
              <a:rPr lang="sr-Latn-RS" dirty="0"/>
              <a:t> </a:t>
            </a:r>
            <a:r>
              <a:rPr lang="en-US" dirty="0"/>
              <a:t>complexes with fluconazole (</a:t>
            </a:r>
            <a:r>
              <a:rPr lang="en-US" dirty="0" err="1"/>
              <a:t>flz</a:t>
            </a:r>
            <a:r>
              <a:rPr lang="en-US" dirty="0"/>
              <a:t>), {[CuCl</a:t>
            </a:r>
            <a:r>
              <a:rPr lang="en-US" baseline="-25000" dirty="0"/>
              <a:t>2</a:t>
            </a:r>
            <a:r>
              <a:rPr lang="en-US" dirty="0"/>
              <a:t>(</a:t>
            </a:r>
            <a:r>
              <a:rPr lang="en-US" dirty="0" err="1"/>
              <a:t>flz</a:t>
            </a:r>
            <a:r>
              <a:rPr lang="en-US" dirty="0"/>
              <a:t>)</a:t>
            </a:r>
            <a:r>
              <a:rPr lang="en-US" baseline="-25000" dirty="0"/>
              <a:t>2</a:t>
            </a:r>
            <a:r>
              <a:rPr lang="en-US" dirty="0"/>
              <a:t>]</a:t>
            </a:r>
            <a:r>
              <a:rPr lang="en-US" baseline="30000" dirty="0"/>
              <a:t>.</a:t>
            </a:r>
            <a:r>
              <a:rPr lang="en-US" dirty="0"/>
              <a:t>5H</a:t>
            </a:r>
            <a:r>
              <a:rPr lang="en-US" baseline="-25000" dirty="0"/>
              <a:t>2</a:t>
            </a:r>
            <a:r>
              <a:rPr lang="en-US" dirty="0"/>
              <a:t>O}</a:t>
            </a:r>
            <a:r>
              <a:rPr lang="en-US" i="1" baseline="-25000" dirty="0"/>
              <a:t>n</a:t>
            </a:r>
            <a:r>
              <a:rPr lang="en-US" dirty="0"/>
              <a:t> (</a:t>
            </a:r>
            <a:r>
              <a:rPr lang="sr-Latn-RS" b="1" dirty="0"/>
              <a:t>1</a:t>
            </a:r>
            <a:r>
              <a:rPr lang="en-US" dirty="0"/>
              <a:t>) and</a:t>
            </a:r>
            <a:r>
              <a:rPr lang="sr-Latn-RS" dirty="0"/>
              <a:t> </a:t>
            </a:r>
            <a:r>
              <a:rPr lang="en-US" dirty="0"/>
              <a:t>{[ZnCl</a:t>
            </a:r>
            <a:r>
              <a:rPr lang="en-US" baseline="-25000" dirty="0"/>
              <a:t>2</a:t>
            </a:r>
            <a:r>
              <a:rPr lang="en-US" dirty="0"/>
              <a:t>(</a:t>
            </a:r>
            <a:r>
              <a:rPr lang="en-US" dirty="0" err="1"/>
              <a:t>flz</a:t>
            </a:r>
            <a:r>
              <a:rPr lang="en-US" dirty="0"/>
              <a:t>)</a:t>
            </a:r>
            <a:r>
              <a:rPr lang="en-US" baseline="-25000" dirty="0"/>
              <a:t>2</a:t>
            </a:r>
            <a:r>
              <a:rPr lang="en-US" dirty="0"/>
              <a:t>]·2C</a:t>
            </a:r>
            <a:r>
              <a:rPr lang="en-US" baseline="-25000" dirty="0"/>
              <a:t>2</a:t>
            </a:r>
            <a:r>
              <a:rPr lang="en-US" dirty="0"/>
              <a:t>H</a:t>
            </a:r>
            <a:r>
              <a:rPr lang="en-US" baseline="-25000" dirty="0"/>
              <a:t>5</a:t>
            </a:r>
            <a:r>
              <a:rPr lang="en-US" dirty="0"/>
              <a:t>OH}</a:t>
            </a:r>
            <a:r>
              <a:rPr lang="en-US" i="1" baseline="-25000" dirty="0"/>
              <a:t>n</a:t>
            </a:r>
            <a:r>
              <a:rPr lang="en-US" dirty="0"/>
              <a:t> (</a:t>
            </a:r>
            <a:r>
              <a:rPr lang="sr-Latn-RS" b="1" dirty="0"/>
              <a:t>2</a:t>
            </a:r>
            <a:r>
              <a:rPr lang="en-US" dirty="0"/>
              <a:t>). These complexes were obtained from the reactions between CuCl</a:t>
            </a:r>
            <a:r>
              <a:rPr lang="en-US" baseline="-25000" dirty="0"/>
              <a:t>2</a:t>
            </a:r>
            <a:r>
              <a:rPr lang="en-US" dirty="0"/>
              <a:t>·2H</a:t>
            </a:r>
            <a:r>
              <a:rPr lang="en-US" baseline="-25000" dirty="0"/>
              <a:t>2</a:t>
            </a:r>
            <a:r>
              <a:rPr lang="en-US" dirty="0"/>
              <a:t>O</a:t>
            </a:r>
            <a:r>
              <a:rPr lang="sr-Latn-RS" dirty="0"/>
              <a:t> or </a:t>
            </a:r>
            <a:r>
              <a:rPr lang="en-US" dirty="0"/>
              <a:t>ZnCl</a:t>
            </a:r>
            <a:r>
              <a:rPr lang="en-US" baseline="-25000" dirty="0"/>
              <a:t>2</a:t>
            </a:r>
            <a:r>
              <a:rPr lang="en-US" dirty="0"/>
              <a:t> with this antifungal agent in 1 : 2 molar ratio in ethanol at room temperature. The compounds were characterized by elemental analysis, NMR, IR and UV-Vis spectroscopy and mass spectrometry. The crystal structure of complexes was determined by a single-crystal X-ray diffraction analysis. The antimicrobial effect of both complexes and fluconazole was evaluated against different</a:t>
            </a:r>
            <a:r>
              <a:rPr lang="en-US" i="1" dirty="0"/>
              <a:t> Candida </a:t>
            </a:r>
            <a:r>
              <a:rPr lang="en-US" dirty="0"/>
              <a:t>species</a:t>
            </a:r>
            <a:r>
              <a:rPr lang="sr-Latn-RS" dirty="0"/>
              <a:t>,</a:t>
            </a:r>
            <a:r>
              <a:rPr lang="en-US" dirty="0"/>
              <a:t> as well as Gram-positive and Gram-negative bacteria by means of minimal inhibitory concentrations (MICs). The obtained results have shown that, in most cases, the coordination of fluconazole to Zn(II) and Cu(II) ions leads to the enhancement of its antifungal activity. Both complexes showed strong inhibitory activity against </a:t>
            </a:r>
            <a:r>
              <a:rPr lang="en-US" i="1" dirty="0"/>
              <a:t>C. albicans </a:t>
            </a:r>
            <a:r>
              <a:rPr lang="en-US" dirty="0"/>
              <a:t>biofilm formation at concentrations lower than MIC values, as well as strong inhibition of </a:t>
            </a:r>
            <a:r>
              <a:rPr lang="en-US" i="1" dirty="0"/>
              <a:t>C. albicans </a:t>
            </a:r>
            <a:r>
              <a:rPr lang="en-US" dirty="0"/>
              <a:t>filamentation. </a:t>
            </a:r>
          </a:p>
          <a:p>
            <a:endParaRPr lang="en-US" dirty="0"/>
          </a:p>
          <a:p>
            <a:pPr algn="just"/>
            <a:r>
              <a:rPr lang="fr-FR" b="1" dirty="0"/>
              <a:t>Keywords: </a:t>
            </a:r>
            <a:r>
              <a:rPr lang="fr-FR" dirty="0"/>
              <a:t>Zinc(II) </a:t>
            </a:r>
            <a:r>
              <a:rPr lang="fr-FR" dirty="0" err="1"/>
              <a:t>complex</a:t>
            </a:r>
            <a:r>
              <a:rPr lang="fr-FR" dirty="0"/>
              <a:t>; Copper(II) </a:t>
            </a:r>
            <a:r>
              <a:rPr lang="fr-FR" dirty="0" err="1"/>
              <a:t>complex</a:t>
            </a:r>
            <a:r>
              <a:rPr lang="fr-FR" dirty="0"/>
              <a:t>; </a:t>
            </a:r>
            <a:r>
              <a:rPr lang="fr-FR" dirty="0" err="1"/>
              <a:t>Fluconazole</a:t>
            </a:r>
            <a:r>
              <a:rPr lang="fr-FR" dirty="0"/>
              <a:t>; </a:t>
            </a:r>
            <a:r>
              <a:rPr lang="fr-FR" dirty="0" err="1"/>
              <a:t>Antifungal</a:t>
            </a:r>
            <a:r>
              <a:rPr lang="fr-FR" dirty="0"/>
              <a:t> agents; Biofilms</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52735"/>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 name="Picture 3">
            <a:extLst>
              <a:ext uri="{FF2B5EF4-FFF2-40B4-BE49-F238E27FC236}">
                <a16:creationId xmlns:a16="http://schemas.microsoft.com/office/drawing/2014/main" id="{D9484670-0E50-4890-A8DF-150E3EC4A7D5}"/>
              </a:ext>
            </a:extLst>
          </p:cNvPr>
          <p:cNvPicPr>
            <a:picLocks noChangeAspect="1"/>
          </p:cNvPicPr>
          <p:nvPr/>
        </p:nvPicPr>
        <p:blipFill>
          <a:blip r:embed="rId4"/>
          <a:stretch>
            <a:fillRect/>
          </a:stretch>
        </p:blipFill>
        <p:spPr>
          <a:xfrm>
            <a:off x="6423660" y="1219200"/>
            <a:ext cx="2491740" cy="3406140"/>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09F65EE7-C015-4A87-8760-9B0CEEE54374}"/>
              </a:ext>
            </a:extLst>
          </p:cNvPr>
          <p:cNvSpPr txBox="1"/>
          <p:nvPr/>
        </p:nvSpPr>
        <p:spPr>
          <a:xfrm>
            <a:off x="381000" y="1162883"/>
            <a:ext cx="5715000" cy="4247317"/>
          </a:xfrm>
          <a:prstGeom prst="rect">
            <a:avLst/>
          </a:prstGeom>
          <a:noFill/>
        </p:spPr>
        <p:txBody>
          <a:bodyPr wrap="square">
            <a:spAutoFit/>
          </a:bodyPr>
          <a:lstStyle/>
          <a:p>
            <a:pPr marL="285750" indent="-285750" algn="just">
              <a:buFont typeface="Wingdings" panose="05000000000000000000" pitchFamily="2" charset="2"/>
              <a:buChar char="Ø"/>
            </a:pPr>
            <a:r>
              <a:rPr lang="en-US" dirty="0"/>
              <a:t>Invasive fungal infections represent a serious problem for modern-day healthcare</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Therapeutic options for the treatment of fungal infections are presently limited to only four classes of compounds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Each of these drug classes has significant therapeutic limitations, including serious toxic-side effects, resistance development and limited routes of administration</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Fluconazole (</a:t>
            </a:r>
            <a:r>
              <a:rPr lang="en-US" dirty="0" err="1"/>
              <a:t>flz</a:t>
            </a:r>
            <a:r>
              <a:rPr lang="en-US" dirty="0"/>
              <a:t>) belongs to the first-generation azoles and is developed for the treatment of </a:t>
            </a:r>
            <a:r>
              <a:rPr lang="en-US" i="1" dirty="0"/>
              <a:t>Candida </a:t>
            </a:r>
            <a:r>
              <a:rPr lang="en-US" dirty="0"/>
              <a:t>infections </a:t>
            </a:r>
          </a:p>
        </p:txBody>
      </p:sp>
      <p:sp>
        <p:nvSpPr>
          <p:cNvPr id="11" name="TextBox 10">
            <a:extLst>
              <a:ext uri="{FF2B5EF4-FFF2-40B4-BE49-F238E27FC236}">
                <a16:creationId xmlns:a16="http://schemas.microsoft.com/office/drawing/2014/main" id="{7236264C-98FE-4C0B-8DA7-D55318DF69F8}"/>
              </a:ext>
            </a:extLst>
          </p:cNvPr>
          <p:cNvSpPr txBox="1"/>
          <p:nvPr/>
        </p:nvSpPr>
        <p:spPr>
          <a:xfrm>
            <a:off x="6781800" y="4419600"/>
            <a:ext cx="1981200" cy="646331"/>
          </a:xfrm>
          <a:prstGeom prst="rect">
            <a:avLst/>
          </a:prstGeom>
          <a:noFill/>
        </p:spPr>
        <p:txBody>
          <a:bodyPr wrap="square">
            <a:spAutoFit/>
          </a:bodyPr>
          <a:lstStyle/>
          <a:p>
            <a:pPr algn="just"/>
            <a:endParaRPr lang="en-US" dirty="0"/>
          </a:p>
          <a:p>
            <a:pPr algn="just"/>
            <a:r>
              <a:rPr lang="en-US" dirty="0"/>
              <a:t>fluconazole (</a:t>
            </a:r>
            <a:r>
              <a:rPr lang="en-US" dirty="0" err="1"/>
              <a:t>flz</a:t>
            </a:r>
            <a:r>
              <a:rPr lang="en-US" dirty="0"/>
              <a:t>)</a:t>
            </a:r>
          </a:p>
        </p:txBody>
      </p:sp>
      <p:sp>
        <p:nvSpPr>
          <p:cNvPr id="15" name="TextBox 14">
            <a:extLst>
              <a:ext uri="{FF2B5EF4-FFF2-40B4-BE49-F238E27FC236}">
                <a16:creationId xmlns:a16="http://schemas.microsoft.com/office/drawing/2014/main" id="{C5D90A73-1867-4DA0-9827-915D02314A9D}"/>
              </a:ext>
            </a:extLst>
          </p:cNvPr>
          <p:cNvSpPr txBox="1"/>
          <p:nvPr/>
        </p:nvSpPr>
        <p:spPr>
          <a:xfrm>
            <a:off x="3955320" y="5663087"/>
            <a:ext cx="5181600" cy="338554"/>
          </a:xfrm>
          <a:prstGeom prst="rect">
            <a:avLst/>
          </a:prstGeom>
          <a:noFill/>
        </p:spPr>
        <p:txBody>
          <a:bodyPr wrap="square">
            <a:spAutoFit/>
          </a:bodyPr>
          <a:lstStyle/>
          <a:p>
            <a:r>
              <a:rPr lang="en-US" sz="1600" i="1" dirty="0">
                <a:solidFill>
                  <a:schemeClr val="accent4">
                    <a:lumMod val="75000"/>
                  </a:schemeClr>
                </a:solidFill>
              </a:rPr>
              <a:t>M.K. </a:t>
            </a:r>
            <a:r>
              <a:rPr lang="en-US" sz="1600" i="1" dirty="0" err="1">
                <a:solidFill>
                  <a:schemeClr val="accent4">
                    <a:lumMod val="75000"/>
                  </a:schemeClr>
                </a:solidFill>
              </a:rPr>
              <a:t>Kathiravan</a:t>
            </a:r>
            <a:r>
              <a:rPr lang="en-US" sz="1600" i="1" dirty="0">
                <a:solidFill>
                  <a:schemeClr val="accent4">
                    <a:lumMod val="75000"/>
                  </a:schemeClr>
                </a:solidFill>
              </a:rPr>
              <a:t> et al., </a:t>
            </a:r>
            <a:r>
              <a:rPr lang="en-US" sz="1600" i="1" dirty="0" err="1">
                <a:solidFill>
                  <a:schemeClr val="accent4">
                    <a:lumMod val="75000"/>
                  </a:schemeClr>
                </a:solidFill>
              </a:rPr>
              <a:t>Bioorg</a:t>
            </a:r>
            <a:r>
              <a:rPr lang="en-US" sz="1600" i="1" dirty="0">
                <a:solidFill>
                  <a:schemeClr val="accent4">
                    <a:lumMod val="75000"/>
                  </a:schemeClr>
                </a:solidFill>
              </a:rPr>
              <a:t>. Med. Chem. 20 (2012) 5678.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6147"/>
            <a:ext cx="32766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Picture 1">
            <a:extLst>
              <a:ext uri="{FF2B5EF4-FFF2-40B4-BE49-F238E27FC236}">
                <a16:creationId xmlns:a16="http://schemas.microsoft.com/office/drawing/2014/main" id="{E376D2CE-B8EB-4EBC-AEA2-3B6BFF594A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00400" y="363769"/>
            <a:ext cx="5321454" cy="5400000"/>
          </a:xfrm>
          <a:prstGeom prst="rect">
            <a:avLst/>
          </a:prstGeom>
          <a:solidFill>
            <a:schemeClr val="bg1"/>
          </a:solidFill>
        </p:spPr>
      </p:pic>
      <p:sp>
        <p:nvSpPr>
          <p:cNvPr id="3" name="TextBox 2">
            <a:extLst>
              <a:ext uri="{FF2B5EF4-FFF2-40B4-BE49-F238E27FC236}">
                <a16:creationId xmlns:a16="http://schemas.microsoft.com/office/drawing/2014/main" id="{486063C4-B2C8-4C53-A06E-65ACC307B879}"/>
              </a:ext>
            </a:extLst>
          </p:cNvPr>
          <p:cNvSpPr txBox="1"/>
          <p:nvPr/>
        </p:nvSpPr>
        <p:spPr>
          <a:xfrm>
            <a:off x="615219" y="2032717"/>
            <a:ext cx="2133600"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lumMod val="75000"/>
                  </a:schemeClr>
                </a:solidFill>
              </a:rPr>
              <a:t>Synthesis of metal complexes</a:t>
            </a:r>
            <a:endParaRPr lang="sr-Latn-RS" sz="1600" b="1" dirty="0">
              <a:solidFill>
                <a:schemeClr val="accent4">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600" b="0" i="0" u="none" strike="noStrike" kern="1200" cap="none" spc="0" normalizeH="0" baseline="0" noProof="0" dirty="0">
                <a:ln>
                  <a:noFill/>
                </a:ln>
                <a:solidFill>
                  <a:prstClr val="black"/>
                </a:solidFill>
                <a:effectLst/>
                <a:uLnTx/>
                <a:uFillTx/>
                <a:latin typeface="Calibri"/>
                <a:ea typeface="+mn-ea"/>
                <a:cs typeface="+mn-cs"/>
              </a:rPr>
              <a:t>R</a:t>
            </a:r>
            <a:r>
              <a:rPr kumimoji="0" lang="en-US" sz="1600" b="0" i="0" u="none" strike="noStrike" kern="1200" cap="none" spc="0" normalizeH="0" baseline="0" noProof="0" dirty="0" err="1">
                <a:ln>
                  <a:noFill/>
                </a:ln>
                <a:solidFill>
                  <a:prstClr val="black"/>
                </a:solidFill>
                <a:effectLst/>
                <a:uLnTx/>
                <a:uFillTx/>
                <a:latin typeface="Calibri"/>
                <a:ea typeface="+mn-ea"/>
                <a:cs typeface="+mn-cs"/>
              </a:rPr>
              <a:t>eaction</a:t>
            </a:r>
            <a:r>
              <a:rPr kumimoji="0" lang="en-US" sz="1600" b="0" i="0" u="none" strike="noStrike" kern="1200" cap="none" spc="0" normalizeH="0" baseline="0" noProof="0" dirty="0">
                <a:ln>
                  <a:noFill/>
                </a:ln>
                <a:solidFill>
                  <a:prstClr val="black"/>
                </a:solidFill>
                <a:effectLst/>
                <a:uLnTx/>
                <a:uFillTx/>
                <a:latin typeface="Calibri"/>
                <a:ea typeface="+mn-ea"/>
                <a:cs typeface="+mn-cs"/>
              </a:rPr>
              <a:t> between </a:t>
            </a:r>
            <a:r>
              <a:rPr kumimoji="0" lang="en-US" sz="1600" b="0" i="0" u="none" strike="noStrike" kern="1200" cap="none" spc="0" normalizeH="0" noProof="0" dirty="0">
                <a:ln>
                  <a:noFill/>
                </a:ln>
                <a:solidFill>
                  <a:prstClr val="black"/>
                </a:solidFill>
                <a:effectLst/>
                <a:uLnTx/>
                <a:uFillTx/>
                <a:latin typeface="Calibri"/>
                <a:ea typeface="+mn-ea"/>
                <a:cs typeface="+mn-cs"/>
              </a:rPr>
              <a:t>CuCl</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sr-Latn-RS" sz="1600" b="0" i="0" u="none" strike="noStrike" kern="1200" cap="none" spc="0" normalizeH="0" baseline="30000" noProof="0" dirty="0">
                <a:ln>
                  <a:noFill/>
                </a:ln>
                <a:solidFill>
                  <a:prstClr val="black"/>
                </a:solidFill>
                <a:effectLst/>
                <a:uLnTx/>
                <a:uFillTx/>
                <a:latin typeface="Calibri"/>
                <a:ea typeface="+mn-ea"/>
                <a:cs typeface="+mn-cs"/>
              </a:rPr>
              <a:t>.</a:t>
            </a:r>
            <a:r>
              <a:rPr kumimoji="0" lang="en-US" sz="1600" b="0" i="0" u="none" strike="noStrike" kern="1200" cap="none" spc="0" normalizeH="0" noProof="0" dirty="0">
                <a:ln>
                  <a:noFill/>
                </a:ln>
                <a:solidFill>
                  <a:prstClr val="black"/>
                </a:solidFill>
                <a:effectLst/>
                <a:uLnTx/>
                <a:uFillTx/>
                <a:latin typeface="Calibri"/>
                <a:ea typeface="+mn-ea"/>
                <a:cs typeface="+mn-cs"/>
              </a:rPr>
              <a:t>2H</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noProof="0" dirty="0">
                <a:ln>
                  <a:noFill/>
                </a:ln>
                <a:solidFill>
                  <a:prstClr val="black"/>
                </a:solidFill>
                <a:effectLst/>
                <a:uLnTx/>
                <a:uFillTx/>
                <a:latin typeface="Calibri"/>
                <a:ea typeface="+mn-ea"/>
                <a:cs typeface="+mn-cs"/>
              </a:rPr>
              <a:t>O</a:t>
            </a:r>
            <a:r>
              <a:rPr kumimoji="0" lang="sr-Latn-RS" sz="1600" b="0" i="0" u="none" strike="noStrike" kern="1200" cap="none" spc="0" normalizeH="0" baseline="0" noProof="0" dirty="0">
                <a:ln>
                  <a:noFill/>
                </a:ln>
                <a:solidFill>
                  <a:prstClr val="black"/>
                </a:solidFill>
                <a:effectLst/>
                <a:uLnTx/>
                <a:uFillTx/>
                <a:latin typeface="Calibri"/>
                <a:ea typeface="+mn-ea"/>
                <a:cs typeface="+mn-cs"/>
              </a:rPr>
              <a:t> or </a:t>
            </a:r>
            <a:r>
              <a:rPr kumimoji="0" lang="en-US" sz="1600" b="0" i="0" u="none" strike="noStrike" kern="1200" cap="none" spc="0" normalizeH="0" baseline="0" noProof="0" dirty="0">
                <a:ln>
                  <a:noFill/>
                </a:ln>
                <a:solidFill>
                  <a:prstClr val="black"/>
                </a:solidFill>
                <a:effectLst/>
                <a:uLnTx/>
                <a:uFillTx/>
                <a:latin typeface="Calibri"/>
                <a:ea typeface="+mn-ea"/>
                <a:cs typeface="+mn-cs"/>
              </a:rPr>
              <a:t>ZnCl</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 with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flz</a:t>
            </a:r>
            <a:r>
              <a:rPr kumimoji="0" lang="en-US" sz="1600" b="0" i="0" u="none" strike="noStrike" kern="1200" cap="none" spc="0" normalizeH="0" baseline="0" noProof="0" dirty="0">
                <a:ln>
                  <a:noFill/>
                </a:ln>
                <a:solidFill>
                  <a:prstClr val="black"/>
                </a:solidFill>
                <a:effectLst/>
                <a:uLnTx/>
                <a:uFillTx/>
                <a:latin typeface="Calibri"/>
                <a:ea typeface="+mn-ea"/>
                <a:cs typeface="+mn-cs"/>
              </a:rPr>
              <a:t> was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perfomed</a:t>
            </a:r>
            <a:r>
              <a:rPr kumimoji="0" lang="en-US" sz="1600" b="0" i="0" u="none" strike="noStrike" kern="1200" cap="none" spc="0" normalizeH="0" baseline="0" noProof="0" dirty="0">
                <a:ln>
                  <a:noFill/>
                </a:ln>
                <a:solidFill>
                  <a:prstClr val="black"/>
                </a:solidFill>
                <a:effectLst/>
                <a:uLnTx/>
                <a:uFillTx/>
                <a:latin typeface="Calibri"/>
                <a:ea typeface="+mn-ea"/>
                <a:cs typeface="+mn-cs"/>
              </a:rPr>
              <a:t> in 1 : 2 molar ratio, respectively, in ethanol at room temperature</a:t>
            </a:r>
            <a:r>
              <a:rPr lang="sr-Latn-RS" sz="1600" b="1" dirty="0">
                <a:solidFill>
                  <a:schemeClr val="accent4">
                    <a:lumMod val="75000"/>
                  </a:schemeClr>
                </a:solidFill>
              </a:rPr>
              <a:t> </a:t>
            </a:r>
            <a:endParaRPr lang="en-US" sz="1600" b="1" dirty="0">
              <a:solidFill>
                <a:schemeClr val="accent4">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0" name="TextBox 9">
            <a:extLst>
              <a:ext uri="{FF2B5EF4-FFF2-40B4-BE49-F238E27FC236}">
                <a16:creationId xmlns:a16="http://schemas.microsoft.com/office/drawing/2014/main" id="{BB912C69-D8EB-4D64-A288-E4D5D3C31ED8}"/>
              </a:ext>
            </a:extLst>
          </p:cNvPr>
          <p:cNvSpPr txBox="1"/>
          <p:nvPr/>
        </p:nvSpPr>
        <p:spPr>
          <a:xfrm>
            <a:off x="331151" y="336351"/>
            <a:ext cx="8534400" cy="2031325"/>
          </a:xfrm>
          <a:prstGeom prst="rect">
            <a:avLst/>
          </a:prstGeom>
          <a:noFill/>
        </p:spPr>
        <p:txBody>
          <a:bodyPr wrap="square">
            <a:spAutoFit/>
          </a:bodyPr>
          <a:lstStyle/>
          <a:p>
            <a:pPr marL="285750" indent="-285750" algn="just">
              <a:buFont typeface="Wingdings" panose="05000000000000000000" pitchFamily="2" charset="2"/>
              <a:buChar char="ü"/>
            </a:pPr>
            <a:r>
              <a:rPr lang="en-US" dirty="0"/>
              <a:t>The crystals of the complex </a:t>
            </a:r>
            <a:r>
              <a:rPr lang="en-US" b="1" dirty="0"/>
              <a:t>1</a:t>
            </a:r>
            <a:r>
              <a:rPr lang="en-US" dirty="0"/>
              <a:t> were obtained after the blue precipitate from the reaction was recrystallized in the mixture of acetonitrile/water</a:t>
            </a:r>
            <a:r>
              <a:rPr lang="sr-Latn-RS" dirty="0"/>
              <a:t>, </a:t>
            </a:r>
            <a:r>
              <a:rPr lang="en-US" dirty="0"/>
              <a:t>while those of </a:t>
            </a:r>
            <a:r>
              <a:rPr lang="en-US" b="1" dirty="0"/>
              <a:t>2</a:t>
            </a:r>
            <a:r>
              <a:rPr lang="en-US" dirty="0"/>
              <a:t> were obtained after evaporation of the mother solution</a:t>
            </a:r>
            <a:endParaRPr lang="sr-Latn-RS" dirty="0"/>
          </a:p>
          <a:p>
            <a:pPr algn="just"/>
            <a:r>
              <a:rPr lang="en-US" dirty="0"/>
              <a:t> </a:t>
            </a:r>
            <a:endParaRPr lang="sr-Latn-RS" dirty="0"/>
          </a:p>
          <a:p>
            <a:pPr marL="285750" indent="-285750" algn="just">
              <a:buFont typeface="Wingdings" panose="05000000000000000000" pitchFamily="2" charset="2"/>
              <a:buChar char="ü"/>
            </a:pPr>
            <a:r>
              <a:rPr lang="en-US" dirty="0"/>
              <a:t>The structure of the complexes was confirmed by mass spectrometry, IR and UV-Vis spectroscopy and single-crystal X-ray diffraction analysis, while the complex </a:t>
            </a:r>
            <a:r>
              <a:rPr lang="en-US" b="1" dirty="0"/>
              <a:t>2</a:t>
            </a:r>
            <a:r>
              <a:rPr lang="en-US" dirty="0"/>
              <a:t> was additionally characterized by </a:t>
            </a:r>
            <a:r>
              <a:rPr lang="en-US" baseline="30000" dirty="0"/>
              <a:t>1</a:t>
            </a:r>
            <a:r>
              <a:rPr lang="en-US" dirty="0"/>
              <a:t>H and </a:t>
            </a:r>
            <a:r>
              <a:rPr lang="en-US" baseline="30000" dirty="0"/>
              <a:t>19</a:t>
            </a:r>
            <a:r>
              <a:rPr lang="en-US" dirty="0"/>
              <a:t>F NMR spectroscopy</a:t>
            </a:r>
          </a:p>
        </p:txBody>
      </p:sp>
      <p:sp>
        <p:nvSpPr>
          <p:cNvPr id="13" name="TextBox 12">
            <a:extLst>
              <a:ext uri="{FF2B5EF4-FFF2-40B4-BE49-F238E27FC236}">
                <a16:creationId xmlns:a16="http://schemas.microsoft.com/office/drawing/2014/main" id="{FE47B4D6-BDDE-44C5-A089-9704BD1FE22E}"/>
              </a:ext>
            </a:extLst>
          </p:cNvPr>
          <p:cNvSpPr txBox="1"/>
          <p:nvPr/>
        </p:nvSpPr>
        <p:spPr>
          <a:xfrm>
            <a:off x="1255531" y="5498068"/>
            <a:ext cx="2438400" cy="369332"/>
          </a:xfrm>
          <a:prstGeom prst="rect">
            <a:avLst/>
          </a:prstGeom>
          <a:noFill/>
        </p:spPr>
        <p:txBody>
          <a:bodyPr wrap="square">
            <a:spAutoFit/>
          </a:bodyPr>
          <a:lstStyle/>
          <a:p>
            <a:r>
              <a:rPr lang="en-US" dirty="0">
                <a:solidFill>
                  <a:srgbClr val="7030A0"/>
                </a:solidFill>
              </a:rPr>
              <a:t>{[CuCl</a:t>
            </a:r>
            <a:r>
              <a:rPr lang="en-US" baseline="-25000" dirty="0">
                <a:solidFill>
                  <a:srgbClr val="7030A0"/>
                </a:solidFill>
              </a:rPr>
              <a:t>2</a:t>
            </a:r>
            <a:r>
              <a:rPr lang="en-US" dirty="0">
                <a:solidFill>
                  <a:srgbClr val="7030A0"/>
                </a:solidFill>
              </a:rPr>
              <a:t>(</a:t>
            </a:r>
            <a:r>
              <a:rPr lang="en-US" dirty="0" err="1">
                <a:solidFill>
                  <a:srgbClr val="7030A0"/>
                </a:solidFill>
              </a:rPr>
              <a:t>flz</a:t>
            </a:r>
            <a:r>
              <a:rPr lang="en-US" dirty="0">
                <a:solidFill>
                  <a:srgbClr val="7030A0"/>
                </a:solidFill>
              </a:rPr>
              <a:t>)</a:t>
            </a:r>
            <a:r>
              <a:rPr lang="en-US" baseline="-25000" dirty="0">
                <a:solidFill>
                  <a:srgbClr val="7030A0"/>
                </a:solidFill>
              </a:rPr>
              <a:t>2</a:t>
            </a:r>
            <a:r>
              <a:rPr lang="en-US" dirty="0">
                <a:solidFill>
                  <a:srgbClr val="7030A0"/>
                </a:solidFill>
              </a:rPr>
              <a:t>]</a:t>
            </a:r>
            <a:r>
              <a:rPr lang="en-US" baseline="30000" dirty="0">
                <a:solidFill>
                  <a:srgbClr val="7030A0"/>
                </a:solidFill>
              </a:rPr>
              <a:t>.</a:t>
            </a:r>
            <a:r>
              <a:rPr lang="en-US" dirty="0">
                <a:solidFill>
                  <a:srgbClr val="7030A0"/>
                </a:solidFill>
              </a:rPr>
              <a:t>5H</a:t>
            </a:r>
            <a:r>
              <a:rPr lang="en-US" baseline="-25000" dirty="0">
                <a:solidFill>
                  <a:srgbClr val="7030A0"/>
                </a:solidFill>
              </a:rPr>
              <a:t>2</a:t>
            </a:r>
            <a:r>
              <a:rPr lang="en-US" dirty="0">
                <a:solidFill>
                  <a:srgbClr val="7030A0"/>
                </a:solidFill>
              </a:rPr>
              <a:t>O}</a:t>
            </a:r>
            <a:r>
              <a:rPr lang="en-US" i="1" baseline="-25000" dirty="0">
                <a:solidFill>
                  <a:srgbClr val="7030A0"/>
                </a:solidFill>
              </a:rPr>
              <a:t>n</a:t>
            </a:r>
            <a:r>
              <a:rPr lang="en-US" dirty="0">
                <a:solidFill>
                  <a:srgbClr val="7030A0"/>
                </a:solidFill>
              </a:rPr>
              <a:t> (</a:t>
            </a:r>
            <a:r>
              <a:rPr lang="sr-Latn-RS" b="1" dirty="0">
                <a:solidFill>
                  <a:srgbClr val="7030A0"/>
                </a:solidFill>
              </a:rPr>
              <a:t>1</a:t>
            </a:r>
            <a:r>
              <a:rPr lang="en-US" dirty="0">
                <a:solidFill>
                  <a:srgbClr val="7030A0"/>
                </a:solidFill>
              </a:rPr>
              <a:t>)</a:t>
            </a:r>
          </a:p>
        </p:txBody>
      </p:sp>
      <p:sp>
        <p:nvSpPr>
          <p:cNvPr id="15" name="TextBox 14">
            <a:extLst>
              <a:ext uri="{FF2B5EF4-FFF2-40B4-BE49-F238E27FC236}">
                <a16:creationId xmlns:a16="http://schemas.microsoft.com/office/drawing/2014/main" id="{43CAF219-84F2-49DC-8380-146A800764E2}"/>
              </a:ext>
            </a:extLst>
          </p:cNvPr>
          <p:cNvSpPr txBox="1"/>
          <p:nvPr/>
        </p:nvSpPr>
        <p:spPr>
          <a:xfrm>
            <a:off x="5334000" y="5498068"/>
            <a:ext cx="2667000" cy="369332"/>
          </a:xfrm>
          <a:prstGeom prst="rect">
            <a:avLst/>
          </a:prstGeom>
          <a:noFill/>
        </p:spPr>
        <p:txBody>
          <a:bodyPr wrap="square">
            <a:spAutoFit/>
          </a:bodyPr>
          <a:lstStyle/>
          <a:p>
            <a:r>
              <a:rPr lang="en-US" dirty="0">
                <a:solidFill>
                  <a:srgbClr val="7030A0"/>
                </a:solidFill>
              </a:rPr>
              <a:t>{[ZnCl</a:t>
            </a:r>
            <a:r>
              <a:rPr lang="en-US" baseline="-25000" dirty="0">
                <a:solidFill>
                  <a:srgbClr val="7030A0"/>
                </a:solidFill>
              </a:rPr>
              <a:t>2</a:t>
            </a:r>
            <a:r>
              <a:rPr lang="en-US" dirty="0">
                <a:solidFill>
                  <a:srgbClr val="7030A0"/>
                </a:solidFill>
              </a:rPr>
              <a:t>(</a:t>
            </a:r>
            <a:r>
              <a:rPr lang="en-US" dirty="0" err="1">
                <a:solidFill>
                  <a:srgbClr val="7030A0"/>
                </a:solidFill>
              </a:rPr>
              <a:t>flz</a:t>
            </a:r>
            <a:r>
              <a:rPr lang="en-US" dirty="0">
                <a:solidFill>
                  <a:srgbClr val="7030A0"/>
                </a:solidFill>
              </a:rPr>
              <a:t>)</a:t>
            </a:r>
            <a:r>
              <a:rPr lang="en-US" baseline="-25000" dirty="0">
                <a:solidFill>
                  <a:srgbClr val="7030A0"/>
                </a:solidFill>
              </a:rPr>
              <a:t>2</a:t>
            </a:r>
            <a:r>
              <a:rPr lang="en-US" dirty="0">
                <a:solidFill>
                  <a:srgbClr val="7030A0"/>
                </a:solidFill>
              </a:rPr>
              <a:t>]·2C</a:t>
            </a:r>
            <a:r>
              <a:rPr lang="en-US" baseline="-25000" dirty="0">
                <a:solidFill>
                  <a:srgbClr val="7030A0"/>
                </a:solidFill>
              </a:rPr>
              <a:t>2</a:t>
            </a:r>
            <a:r>
              <a:rPr lang="en-US" dirty="0">
                <a:solidFill>
                  <a:srgbClr val="7030A0"/>
                </a:solidFill>
              </a:rPr>
              <a:t>H</a:t>
            </a:r>
            <a:r>
              <a:rPr lang="en-US" baseline="-25000" dirty="0">
                <a:solidFill>
                  <a:srgbClr val="7030A0"/>
                </a:solidFill>
              </a:rPr>
              <a:t>5</a:t>
            </a:r>
            <a:r>
              <a:rPr lang="en-US" dirty="0">
                <a:solidFill>
                  <a:srgbClr val="7030A0"/>
                </a:solidFill>
              </a:rPr>
              <a:t>OH}</a:t>
            </a:r>
            <a:r>
              <a:rPr lang="en-US" i="1" baseline="-25000" dirty="0">
                <a:solidFill>
                  <a:srgbClr val="7030A0"/>
                </a:solidFill>
              </a:rPr>
              <a:t>n</a:t>
            </a:r>
            <a:r>
              <a:rPr lang="en-US" dirty="0">
                <a:solidFill>
                  <a:srgbClr val="7030A0"/>
                </a:solidFill>
              </a:rPr>
              <a:t> (</a:t>
            </a:r>
            <a:r>
              <a:rPr lang="sr-Latn-RS" b="1" dirty="0">
                <a:solidFill>
                  <a:srgbClr val="7030A0"/>
                </a:solidFill>
              </a:rPr>
              <a:t>2</a:t>
            </a:r>
            <a:r>
              <a:rPr lang="en-US" dirty="0">
                <a:solidFill>
                  <a:srgbClr val="7030A0"/>
                </a:solidFill>
              </a:rPr>
              <a:t>)</a:t>
            </a:r>
          </a:p>
        </p:txBody>
      </p:sp>
      <p:pic>
        <p:nvPicPr>
          <p:cNvPr id="19" name="Picture 18" descr="Diagram&#10;&#10;Description automatically generated">
            <a:extLst>
              <a:ext uri="{FF2B5EF4-FFF2-40B4-BE49-F238E27FC236}">
                <a16:creationId xmlns:a16="http://schemas.microsoft.com/office/drawing/2014/main" id="{030D8F05-A5E7-463B-AF83-9C87BF8278D0}"/>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86" t="-607" r="2086" b="3256"/>
          <a:stretch/>
        </p:blipFill>
        <p:spPr>
          <a:xfrm>
            <a:off x="453933" y="2541597"/>
            <a:ext cx="4327908" cy="3132000"/>
          </a:xfrm>
          <a:prstGeom prst="rect">
            <a:avLst/>
          </a:prstGeom>
        </p:spPr>
      </p:pic>
      <p:pic>
        <p:nvPicPr>
          <p:cNvPr id="25" name="Picture 24">
            <a:extLst>
              <a:ext uri="{FF2B5EF4-FFF2-40B4-BE49-F238E27FC236}">
                <a16:creationId xmlns:a16="http://schemas.microsoft.com/office/drawing/2014/main" id="{CC2BCE61-5C6B-4FE7-A965-A8436583712D}"/>
              </a:ext>
            </a:extLst>
          </p:cNvPr>
          <p:cNvPicPr>
            <a:picLocks noChangeAspect="1"/>
          </p:cNvPicPr>
          <p:nvPr/>
        </p:nvPicPr>
        <p:blipFill rotWithShape="1">
          <a:blip r:embed="rId4">
            <a:clrChange>
              <a:clrFrom>
                <a:srgbClr val="FFFFFF"/>
              </a:clrFrom>
              <a:clrTo>
                <a:srgbClr val="FFFFFF">
                  <a:alpha val="0"/>
                </a:srgbClr>
              </a:clrTo>
            </a:clrChange>
          </a:blip>
          <a:srcRect l="-50" t="3769" r="50" b="6312"/>
          <a:stretch/>
        </p:blipFill>
        <p:spPr>
          <a:xfrm>
            <a:off x="4854774" y="2871163"/>
            <a:ext cx="3978450" cy="3024000"/>
          </a:xfrm>
          <a:prstGeom prst="rect">
            <a:avLst/>
          </a:prstGeom>
        </p:spPr>
      </p:pic>
    </p:spTree>
    <p:extLst>
      <p:ext uri="{BB962C8B-B14F-4D97-AF65-F5344CB8AC3E}">
        <p14:creationId xmlns:p14="http://schemas.microsoft.com/office/powerpoint/2010/main" val="342164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0" name="TextBox 9">
            <a:extLst>
              <a:ext uri="{FF2B5EF4-FFF2-40B4-BE49-F238E27FC236}">
                <a16:creationId xmlns:a16="http://schemas.microsoft.com/office/drawing/2014/main" id="{BB912C69-D8EB-4D64-A288-E4D5D3C31ED8}"/>
              </a:ext>
            </a:extLst>
          </p:cNvPr>
          <p:cNvSpPr txBox="1"/>
          <p:nvPr/>
        </p:nvSpPr>
        <p:spPr>
          <a:xfrm>
            <a:off x="381966" y="304800"/>
            <a:ext cx="8534400" cy="923330"/>
          </a:xfrm>
          <a:prstGeom prst="rect">
            <a:avLst/>
          </a:prstGeom>
          <a:noFill/>
        </p:spPr>
        <p:txBody>
          <a:bodyPr wrap="square">
            <a:spAutoFit/>
          </a:bodyPr>
          <a:lstStyle/>
          <a:p>
            <a:pPr marL="285750" indent="-285750" algn="just">
              <a:buFont typeface="Wingdings" panose="05000000000000000000" pitchFamily="2" charset="2"/>
              <a:buChar char="ü"/>
            </a:pPr>
            <a:r>
              <a:rPr lang="sr-Latn-RS" dirty="0"/>
              <a:t>T</a:t>
            </a:r>
            <a:r>
              <a:rPr lang="en-US" dirty="0"/>
              <a:t>he intensity and the position of the absorption maxima of </a:t>
            </a:r>
            <a:r>
              <a:rPr lang="en-US" b="1" dirty="0"/>
              <a:t>1</a:t>
            </a:r>
            <a:r>
              <a:rPr lang="en-US" dirty="0"/>
              <a:t> and </a:t>
            </a:r>
            <a:r>
              <a:rPr lang="en-US" b="1" dirty="0"/>
              <a:t>2</a:t>
            </a:r>
            <a:r>
              <a:rPr lang="en-US" dirty="0"/>
              <a:t> and the shape of spectra remained unmodified during the investigated time, being in accordance with the stability of these complexes in solution </a:t>
            </a:r>
            <a:endParaRPr lang="sr-Latn-RS" dirty="0"/>
          </a:p>
        </p:txBody>
      </p:sp>
      <p:pic>
        <p:nvPicPr>
          <p:cNvPr id="11" name="Picture 10">
            <a:extLst>
              <a:ext uri="{FF2B5EF4-FFF2-40B4-BE49-F238E27FC236}">
                <a16:creationId xmlns:a16="http://schemas.microsoft.com/office/drawing/2014/main" id="{8EEFBE54-DF2A-41B0-A38E-4F388202F8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1578216"/>
            <a:ext cx="8231533" cy="37015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235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6">
            <a:extLst>
              <a:ext uri="{FF2B5EF4-FFF2-40B4-BE49-F238E27FC236}">
                <a16:creationId xmlns:a16="http://schemas.microsoft.com/office/drawing/2014/main" id="{70FA34E2-1554-4FA9-BA7F-AD749CB22A1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331013"/>
            <a:ext cx="5754624" cy="4926787"/>
          </a:xfrm>
          <a:prstGeom prst="rect">
            <a:avLst/>
          </a:prstGeom>
          <a:noFill/>
          <a:ln>
            <a:noFill/>
          </a:ln>
        </p:spPr>
      </p:pic>
      <p:sp>
        <p:nvSpPr>
          <p:cNvPr id="3" name="TextBox 2">
            <a:extLst>
              <a:ext uri="{FF2B5EF4-FFF2-40B4-BE49-F238E27FC236}">
                <a16:creationId xmlns:a16="http://schemas.microsoft.com/office/drawing/2014/main" id="{3DF59A4C-771C-443B-B5EC-248A78310714}"/>
              </a:ext>
            </a:extLst>
          </p:cNvPr>
          <p:cNvSpPr txBox="1"/>
          <p:nvPr/>
        </p:nvSpPr>
        <p:spPr>
          <a:xfrm>
            <a:off x="858982" y="5358825"/>
            <a:ext cx="76754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Times New Roman" panose="02020603050405020304" pitchFamily="18" charset="0"/>
                <a:cs typeface="Calibri" panose="020F0502020204030204" pitchFamily="34" charset="0"/>
              </a:rPr>
              <a:t>Stability of complex </a:t>
            </a:r>
            <a:r>
              <a:rPr lang="en-US" sz="1600" b="1" dirty="0">
                <a:effectLst/>
                <a:latin typeface="Calibri" panose="020F0502020204030204" pitchFamily="34" charset="0"/>
                <a:ea typeface="Times New Roman" panose="02020603050405020304" pitchFamily="18" charset="0"/>
                <a:cs typeface="Calibri" panose="020F0502020204030204" pitchFamily="34" charset="0"/>
              </a:rPr>
              <a:t>2</a:t>
            </a:r>
            <a:r>
              <a:rPr lang="en-US" sz="1600" dirty="0">
                <a:effectLst/>
                <a:latin typeface="Calibri" panose="020F0502020204030204" pitchFamily="34" charset="0"/>
                <a:ea typeface="Times New Roman" panose="02020603050405020304" pitchFamily="18" charset="0"/>
                <a:cs typeface="Calibri" panose="020F0502020204030204" pitchFamily="34" charset="0"/>
              </a:rPr>
              <a:t> in DMSO-</a:t>
            </a:r>
            <a:r>
              <a:rPr lang="en-US" sz="1600" i="1" dirty="0">
                <a:effectLst/>
                <a:latin typeface="Calibri" panose="020F0502020204030204" pitchFamily="34" charset="0"/>
                <a:ea typeface="Times New Roman" panose="02020603050405020304" pitchFamily="18" charset="0"/>
                <a:cs typeface="Calibri" panose="020F0502020204030204" pitchFamily="34" charset="0"/>
              </a:rPr>
              <a:t>d</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6</a:t>
            </a:r>
            <a:r>
              <a:rPr lang="en-US" sz="1600" dirty="0">
                <a:effectLst/>
                <a:latin typeface="Calibri" panose="020F0502020204030204" pitchFamily="34" charset="0"/>
                <a:ea typeface="Times New Roman" panose="02020603050405020304" pitchFamily="18" charset="0"/>
                <a:cs typeface="Calibri" panose="020F0502020204030204" pitchFamily="34" charset="0"/>
              </a:rPr>
              <a:t>/D</a:t>
            </a:r>
            <a:r>
              <a:rPr lang="en-US" sz="1600"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n-US" sz="1600" dirty="0">
                <a:effectLst/>
                <a:latin typeface="Calibri" panose="020F0502020204030204" pitchFamily="34" charset="0"/>
                <a:ea typeface="Times New Roman" panose="02020603050405020304" pitchFamily="18" charset="0"/>
                <a:cs typeface="Calibri" panose="020F0502020204030204" pitchFamily="34" charset="0"/>
              </a:rPr>
              <a:t>O (</a:t>
            </a:r>
            <a:r>
              <a:rPr lang="en-US" sz="1600" i="1" dirty="0">
                <a:effectLst/>
                <a:latin typeface="Calibri" panose="020F0502020204030204" pitchFamily="34" charset="0"/>
                <a:ea typeface="Times New Roman" panose="02020603050405020304" pitchFamily="18" charset="0"/>
                <a:cs typeface="Calibri" panose="020F0502020204030204" pitchFamily="34" charset="0"/>
              </a:rPr>
              <a:t>v/v</a:t>
            </a:r>
            <a:r>
              <a:rPr lang="en-US" sz="1600" dirty="0">
                <a:effectLst/>
                <a:latin typeface="Calibri" panose="020F0502020204030204" pitchFamily="34" charset="0"/>
                <a:ea typeface="Times New Roman" panose="02020603050405020304" pitchFamily="18" charset="0"/>
                <a:cs typeface="Calibri" panose="020F0502020204030204" pitchFamily="34" charset="0"/>
              </a:rPr>
              <a:t> 3:1) over a period of 48 h followed by </a:t>
            </a:r>
            <a:br>
              <a:rPr lang="sr-Latn-RS" sz="1600" dirty="0">
                <a:effectLst/>
                <a:latin typeface="Calibri" panose="020F0502020204030204" pitchFamily="34" charset="0"/>
                <a:ea typeface="Times New Roman" panose="02020603050405020304" pitchFamily="18" charset="0"/>
                <a:cs typeface="Calibri" panose="020F0502020204030204" pitchFamily="34" charset="0"/>
              </a:rPr>
            </a:br>
            <a:r>
              <a:rPr lang="en-US" sz="1600"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US" sz="1600" dirty="0">
                <a:effectLst/>
                <a:latin typeface="Calibri" panose="020F0502020204030204" pitchFamily="34" charset="0"/>
                <a:ea typeface="Times New Roman" panose="02020603050405020304" pitchFamily="18" charset="0"/>
                <a:cs typeface="Calibri" panose="020F0502020204030204" pitchFamily="34" charset="0"/>
              </a:rPr>
              <a:t>H NMR spectroscopy</a:t>
            </a:r>
            <a:endParaRPr lang="en-US" sz="1600" b="1" dirty="0">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062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Box 1">
            <a:extLst>
              <a:ext uri="{FF2B5EF4-FFF2-40B4-BE49-F238E27FC236}">
                <a16:creationId xmlns:a16="http://schemas.microsoft.com/office/drawing/2014/main" id="{75BD725C-8AE3-40FE-8C17-069D894B2054}"/>
              </a:ext>
            </a:extLst>
          </p:cNvPr>
          <p:cNvSpPr txBox="1"/>
          <p:nvPr/>
        </p:nvSpPr>
        <p:spPr>
          <a:xfrm>
            <a:off x="1676400" y="598441"/>
            <a:ext cx="5943600" cy="392159"/>
          </a:xfrm>
          <a:prstGeom prst="rect">
            <a:avLst/>
          </a:prstGeom>
          <a:noFill/>
        </p:spPr>
        <p:txBody>
          <a:bodyPr wrap="square">
            <a:spAutoFit/>
          </a:bodyPr>
          <a:lstStyle/>
          <a:p>
            <a:pPr marL="0" marR="0" algn="ctr">
              <a:lnSpc>
                <a:spcPct val="115000"/>
              </a:lnSpc>
              <a:spcBef>
                <a:spcPts val="0"/>
              </a:spcBef>
              <a:spcAft>
                <a:spcPts val="1000"/>
              </a:spcAft>
            </a:pPr>
            <a:r>
              <a:rPr lang="en-GB" sz="1800" b="1" dirty="0">
                <a:effectLst/>
                <a:ea typeface="Calibri" panose="020F0502020204030204" pitchFamily="34" charset="0"/>
                <a:cs typeface="Calibri" panose="020F0502020204030204" pitchFamily="34" charset="0"/>
              </a:rPr>
              <a:t>Antifungal (MIC</a:t>
            </a:r>
            <a:r>
              <a:rPr lang="sr-Latn-RS" sz="1800" b="1" dirty="0">
                <a:effectLst/>
                <a:ea typeface="Calibri" panose="020F0502020204030204" pitchFamily="34" charset="0"/>
                <a:cs typeface="Calibri" panose="020F0502020204030204" pitchFamily="34" charset="0"/>
              </a:rPr>
              <a:t>, </a:t>
            </a:r>
            <a:r>
              <a:rPr lang="en-GB" sz="1800" b="1" dirty="0">
                <a:effectLst/>
                <a:ea typeface="Calibri" panose="020F0502020204030204" pitchFamily="34" charset="0"/>
                <a:cs typeface="Calibri" panose="020F0502020204030204" pitchFamily="34" charset="0"/>
              </a:rPr>
              <a:t>µ</a:t>
            </a:r>
            <a:r>
              <a:rPr lang="sr-Latn-RS" sz="1800" b="1" dirty="0">
                <a:effectLst/>
                <a:ea typeface="Calibri" panose="020F0502020204030204" pitchFamily="34" charset="0"/>
                <a:cs typeface="Calibri" panose="020F0502020204030204" pitchFamily="34" charset="0"/>
              </a:rPr>
              <a:t>g/mL</a:t>
            </a:r>
            <a:r>
              <a:rPr lang="en-GB" sz="1800" b="1" dirty="0">
                <a:effectLst/>
                <a:ea typeface="Calibri" panose="020F0502020204030204" pitchFamily="34" charset="0"/>
                <a:cs typeface="Calibri" panose="020F0502020204030204" pitchFamily="34" charset="0"/>
              </a:rPr>
              <a:t>) </a:t>
            </a:r>
            <a:r>
              <a:rPr lang="en-GB" sz="1800" b="1" i="1" dirty="0">
                <a:effectLst/>
                <a:ea typeface="Calibri" panose="020F0502020204030204" pitchFamily="34" charset="0"/>
                <a:cs typeface="Calibri" panose="020F0502020204030204" pitchFamily="34" charset="0"/>
              </a:rPr>
              <a:t>vs</a:t>
            </a:r>
            <a:r>
              <a:rPr lang="en-GB" sz="1800" b="1" dirty="0">
                <a:effectLst/>
                <a:ea typeface="Calibri" panose="020F0502020204030204" pitchFamily="34" charset="0"/>
                <a:cs typeface="Calibri" panose="020F0502020204030204" pitchFamily="34" charset="0"/>
              </a:rPr>
              <a:t> cytotoxicity (LC</a:t>
            </a:r>
            <a:r>
              <a:rPr lang="en-GB" sz="1800" b="1" baseline="-25000" dirty="0">
                <a:effectLst/>
                <a:ea typeface="Calibri" panose="020F0502020204030204" pitchFamily="34" charset="0"/>
                <a:cs typeface="Calibri" panose="020F0502020204030204" pitchFamily="34" charset="0"/>
              </a:rPr>
              <a:t>50</a:t>
            </a:r>
            <a:r>
              <a:rPr lang="en-GB" sz="1800" b="1" dirty="0">
                <a:effectLst/>
                <a:ea typeface="Calibri" panose="020F0502020204030204" pitchFamily="34" charset="0"/>
                <a:cs typeface="Calibri" panose="020F0502020204030204" pitchFamily="34" charset="0"/>
              </a:rPr>
              <a:t> values</a:t>
            </a:r>
            <a:r>
              <a:rPr lang="sr-Latn-RS" b="1" dirty="0">
                <a:ea typeface="Calibri" panose="020F0502020204030204" pitchFamily="34" charset="0"/>
                <a:cs typeface="Calibri" panose="020F0502020204030204" pitchFamily="34" charset="0"/>
              </a:rPr>
              <a:t>, </a:t>
            </a:r>
            <a:r>
              <a:rPr lang="en-GB" sz="1800" b="1" dirty="0">
                <a:effectLst/>
                <a:ea typeface="Calibri" panose="020F0502020204030204" pitchFamily="34" charset="0"/>
                <a:cs typeface="Calibri" panose="020F0502020204030204" pitchFamily="34" charset="0"/>
              </a:rPr>
              <a:t>µ</a:t>
            </a:r>
            <a:r>
              <a:rPr lang="sr-Latn-RS" sz="1800" b="1" dirty="0">
                <a:effectLst/>
                <a:ea typeface="Calibri" panose="020F0502020204030204" pitchFamily="34" charset="0"/>
                <a:cs typeface="Calibri" panose="020F0502020204030204" pitchFamily="34" charset="0"/>
              </a:rPr>
              <a:t>g/mL</a:t>
            </a:r>
            <a:r>
              <a:rPr lang="en-GB" sz="1800" b="1" dirty="0">
                <a:effectLst/>
                <a:ea typeface="Calibri" panose="020F0502020204030204" pitchFamily="34" charset="0"/>
                <a:cs typeface="Calibri" panose="020F0502020204030204" pitchFamily="34" charset="0"/>
              </a:rPr>
              <a:t>)</a:t>
            </a:r>
            <a:endParaRPr lang="en-US" sz="1400" dirty="0">
              <a:effectLs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E07B273-A4D5-4323-8C15-B63DE958A4E1}"/>
              </a:ext>
            </a:extLst>
          </p:cNvPr>
          <p:cNvGraphicFramePr>
            <a:graphicFrameLocks noGrp="1"/>
          </p:cNvGraphicFramePr>
          <p:nvPr>
            <p:extLst>
              <p:ext uri="{D42A27DB-BD31-4B8C-83A1-F6EECF244321}">
                <p14:modId xmlns:p14="http://schemas.microsoft.com/office/powerpoint/2010/main" val="2766659757"/>
              </p:ext>
            </p:extLst>
          </p:nvPr>
        </p:nvGraphicFramePr>
        <p:xfrm>
          <a:off x="0" y="1261616"/>
          <a:ext cx="9067800" cy="2395984"/>
        </p:xfrm>
        <a:graphic>
          <a:graphicData uri="http://schemas.openxmlformats.org/drawingml/2006/table">
            <a:tbl>
              <a:tblPr firstRow="1" firstCol="1" bandRow="1">
                <a:tableStyleId>{93296810-A885-4BE3-A3E7-6D5BEEA58F35}</a:tableStyleId>
              </a:tblPr>
              <a:tblGrid>
                <a:gridCol w="1066800">
                  <a:extLst>
                    <a:ext uri="{9D8B030D-6E8A-4147-A177-3AD203B41FA5}">
                      <a16:colId xmlns:a16="http://schemas.microsoft.com/office/drawing/2014/main" val="936937245"/>
                    </a:ext>
                  </a:extLst>
                </a:gridCol>
                <a:gridCol w="762000">
                  <a:extLst>
                    <a:ext uri="{9D8B030D-6E8A-4147-A177-3AD203B41FA5}">
                      <a16:colId xmlns:a16="http://schemas.microsoft.com/office/drawing/2014/main" val="724025881"/>
                    </a:ext>
                  </a:extLst>
                </a:gridCol>
                <a:gridCol w="1066800">
                  <a:extLst>
                    <a:ext uri="{9D8B030D-6E8A-4147-A177-3AD203B41FA5}">
                      <a16:colId xmlns:a16="http://schemas.microsoft.com/office/drawing/2014/main" val="2162867151"/>
                    </a:ext>
                  </a:extLst>
                </a:gridCol>
                <a:gridCol w="685800">
                  <a:extLst>
                    <a:ext uri="{9D8B030D-6E8A-4147-A177-3AD203B41FA5}">
                      <a16:colId xmlns:a16="http://schemas.microsoft.com/office/drawing/2014/main" val="4135793156"/>
                    </a:ext>
                  </a:extLst>
                </a:gridCol>
                <a:gridCol w="797117">
                  <a:extLst>
                    <a:ext uri="{9D8B030D-6E8A-4147-A177-3AD203B41FA5}">
                      <a16:colId xmlns:a16="http://schemas.microsoft.com/office/drawing/2014/main" val="2334072916"/>
                    </a:ext>
                  </a:extLst>
                </a:gridCol>
                <a:gridCol w="781878">
                  <a:extLst>
                    <a:ext uri="{9D8B030D-6E8A-4147-A177-3AD203B41FA5}">
                      <a16:colId xmlns:a16="http://schemas.microsoft.com/office/drawing/2014/main" val="3479481873"/>
                    </a:ext>
                  </a:extLst>
                </a:gridCol>
                <a:gridCol w="781878">
                  <a:extLst>
                    <a:ext uri="{9D8B030D-6E8A-4147-A177-3AD203B41FA5}">
                      <a16:colId xmlns:a16="http://schemas.microsoft.com/office/drawing/2014/main" val="1508927753"/>
                    </a:ext>
                  </a:extLst>
                </a:gridCol>
                <a:gridCol w="807785">
                  <a:extLst>
                    <a:ext uri="{9D8B030D-6E8A-4147-A177-3AD203B41FA5}">
                      <a16:colId xmlns:a16="http://schemas.microsoft.com/office/drawing/2014/main" val="1741123182"/>
                    </a:ext>
                  </a:extLst>
                </a:gridCol>
                <a:gridCol w="755972">
                  <a:extLst>
                    <a:ext uri="{9D8B030D-6E8A-4147-A177-3AD203B41FA5}">
                      <a16:colId xmlns:a16="http://schemas.microsoft.com/office/drawing/2014/main" val="1769725844"/>
                    </a:ext>
                  </a:extLst>
                </a:gridCol>
                <a:gridCol w="867213">
                  <a:extLst>
                    <a:ext uri="{9D8B030D-6E8A-4147-A177-3AD203B41FA5}">
                      <a16:colId xmlns:a16="http://schemas.microsoft.com/office/drawing/2014/main" val="3684139427"/>
                    </a:ext>
                  </a:extLst>
                </a:gridCol>
                <a:gridCol w="694557">
                  <a:extLst>
                    <a:ext uri="{9D8B030D-6E8A-4147-A177-3AD203B41FA5}">
                      <a16:colId xmlns:a16="http://schemas.microsoft.com/office/drawing/2014/main" val="431469542"/>
                    </a:ext>
                  </a:extLst>
                </a:gridCol>
              </a:tblGrid>
              <a:tr h="297760">
                <a:tc>
                  <a:txBody>
                    <a:bodyPr/>
                    <a:lstStyle/>
                    <a:p>
                      <a:pPr marL="0" marR="0" algn="ctr">
                        <a:lnSpc>
                          <a:spcPct val="115000"/>
                        </a:lnSpc>
                        <a:spcBef>
                          <a:spcPts val="0"/>
                        </a:spcBef>
                        <a:spcAft>
                          <a:spcPts val="0"/>
                        </a:spcAft>
                      </a:pPr>
                      <a:r>
                        <a:rPr lang="en-US" sz="1400" b="1" dirty="0">
                          <a:solidFill>
                            <a:srgbClr val="002060"/>
                          </a:solidFill>
                          <a:effectLst/>
                          <a:latin typeface="+mn-lt"/>
                        </a:rPr>
                        <a:t>Test organism:</a:t>
                      </a:r>
                      <a:endParaRPr lang="en-US" sz="14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1400" b="1" i="1" dirty="0">
                          <a:solidFill>
                            <a:schemeClr val="bg1"/>
                          </a:solidFill>
                          <a:effectLst/>
                          <a:latin typeface="+mn-lt"/>
                          <a:ea typeface="Calibri" panose="020F0502020204030204" pitchFamily="34" charset="0"/>
                          <a:cs typeface="Calibri" panose="020F0502020204030204" pitchFamily="34" charset="0"/>
                        </a:rPr>
                        <a:t>C.</a:t>
                      </a:r>
                      <a:r>
                        <a:rPr lang="sr-Latn-RS" sz="1400" b="1" i="1" dirty="0">
                          <a:solidFill>
                            <a:schemeClr val="bg1"/>
                          </a:solidFill>
                          <a:effectLst/>
                          <a:latin typeface="+mn-lt"/>
                          <a:ea typeface="Calibri" panose="020F0502020204030204" pitchFamily="34" charset="0"/>
                          <a:cs typeface="Calibri" panose="020F0502020204030204" pitchFamily="34" charset="0"/>
                        </a:rPr>
                        <a:t> </a:t>
                      </a:r>
                      <a:r>
                        <a:rPr lang="en-US" sz="1400" b="1" i="1" dirty="0" err="1">
                          <a:solidFill>
                            <a:schemeClr val="bg1"/>
                          </a:solidFill>
                          <a:effectLst/>
                          <a:latin typeface="+mn-lt"/>
                          <a:ea typeface="Calibri" panose="020F0502020204030204" pitchFamily="34" charset="0"/>
                          <a:cs typeface="Calibri" panose="020F0502020204030204" pitchFamily="34" charset="0"/>
                        </a:rPr>
                        <a:t>albicans</a:t>
                      </a:r>
                      <a:r>
                        <a:rPr lang="en-US" sz="1400" b="1" dirty="0" err="1">
                          <a:solidFill>
                            <a:schemeClr val="bg1"/>
                          </a:solidFill>
                          <a:effectLst/>
                          <a:latin typeface="+mn-lt"/>
                          <a:ea typeface="Times New Roman" panose="02020603050405020304" pitchFamily="18" charset="0"/>
                          <a:cs typeface="Calibri" panose="020F0502020204030204" pitchFamily="34" charset="0"/>
                        </a:rPr>
                        <a:t>ATCC</a:t>
                      </a:r>
                      <a:r>
                        <a:rPr lang="en-US" sz="1400" b="1" dirty="0">
                          <a:solidFill>
                            <a:schemeClr val="bg1"/>
                          </a:solidFill>
                          <a:effectLst/>
                          <a:latin typeface="+mn-lt"/>
                          <a:ea typeface="Times New Roman" panose="02020603050405020304" pitchFamily="18" charset="0"/>
                          <a:cs typeface="Calibri" panose="020F0502020204030204" pitchFamily="34" charset="0"/>
                        </a:rPr>
                        <a:t> 10231</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1400" b="1" i="1" dirty="0">
                          <a:solidFill>
                            <a:schemeClr val="bg1"/>
                          </a:solidFill>
                          <a:effectLst/>
                          <a:latin typeface="+mn-lt"/>
                          <a:ea typeface="Calibri" panose="020F0502020204030204" pitchFamily="34" charset="0"/>
                          <a:cs typeface="Calibri" panose="020F0502020204030204" pitchFamily="34" charset="0"/>
                        </a:rPr>
                        <a:t>C. </a:t>
                      </a:r>
                      <a:r>
                        <a:rPr lang="en-US" sz="1400" b="1" i="1" dirty="0" err="1">
                          <a:solidFill>
                            <a:schemeClr val="bg1"/>
                          </a:solidFill>
                          <a:effectLst/>
                          <a:latin typeface="+mn-lt"/>
                          <a:ea typeface="Calibri" panose="020F0502020204030204" pitchFamily="34" charset="0"/>
                          <a:cs typeface="Calibri" panose="020F0502020204030204" pitchFamily="34" charset="0"/>
                        </a:rPr>
                        <a:t>paraps</a:t>
                      </a:r>
                      <a:r>
                        <a:rPr lang="sr-Latn-RS" sz="1400" b="1" i="1" dirty="0">
                          <a:solidFill>
                            <a:schemeClr val="bg1"/>
                          </a:solidFill>
                          <a:effectLst/>
                          <a:latin typeface="+mn-lt"/>
                          <a:ea typeface="Calibri" panose="020F0502020204030204" pitchFamily="34" charset="0"/>
                          <a:cs typeface="Calibri" panose="020F0502020204030204" pitchFamily="34" charset="0"/>
                        </a:rPr>
                        <a:t>ilosis</a:t>
                      </a:r>
                      <a:r>
                        <a:rPr lang="en-US" sz="1400" b="1" dirty="0">
                          <a:solidFill>
                            <a:schemeClr val="bg1"/>
                          </a:solidFill>
                          <a:effectLst/>
                          <a:latin typeface="+mn-lt"/>
                          <a:ea typeface="Calibri" panose="020F0502020204030204" pitchFamily="34" charset="0"/>
                          <a:cs typeface="Calibri" panose="020F0502020204030204" pitchFamily="34" charset="0"/>
                        </a:rPr>
                        <a:t>ATCC </a:t>
                      </a:r>
                      <a:br>
                        <a:rPr lang="en-US" sz="1400" b="1" dirty="0">
                          <a:solidFill>
                            <a:schemeClr val="bg1"/>
                          </a:solidFill>
                          <a:effectLst/>
                          <a:latin typeface="+mn-lt"/>
                          <a:ea typeface="Calibri" panose="020F0502020204030204" pitchFamily="34" charset="0"/>
                          <a:cs typeface="Calibri" panose="020F0502020204030204" pitchFamily="34" charset="0"/>
                        </a:rPr>
                      </a:br>
                      <a:r>
                        <a:rPr lang="en-US" sz="1400" b="1" dirty="0">
                          <a:solidFill>
                            <a:schemeClr val="bg1"/>
                          </a:solidFill>
                          <a:effectLst/>
                          <a:latin typeface="+mn-lt"/>
                          <a:ea typeface="Calibri" panose="020F0502020204030204" pitchFamily="34" charset="0"/>
                          <a:cs typeface="Calibri" panose="020F0502020204030204" pitchFamily="34" charset="0"/>
                        </a:rPr>
                        <a:t>22019</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1400" b="1" i="1" dirty="0">
                          <a:solidFill>
                            <a:schemeClr val="bg1"/>
                          </a:solidFill>
                          <a:effectLst/>
                          <a:latin typeface="+mn-lt"/>
                          <a:ea typeface="Calibri" panose="020F0502020204030204" pitchFamily="34" charset="0"/>
                          <a:cs typeface="Calibri" panose="020F0502020204030204" pitchFamily="34" charset="0"/>
                        </a:rPr>
                        <a:t>C.</a:t>
                      </a:r>
                      <a:r>
                        <a:rPr lang="sr-Latn-RS" sz="1400" b="1" i="1" dirty="0">
                          <a:solidFill>
                            <a:schemeClr val="bg1"/>
                          </a:solidFill>
                          <a:effectLst/>
                          <a:latin typeface="+mn-lt"/>
                          <a:ea typeface="Calibri" panose="020F0502020204030204" pitchFamily="34" charset="0"/>
                          <a:cs typeface="Calibri" panose="020F0502020204030204" pitchFamily="34" charset="0"/>
                        </a:rPr>
                        <a:t> </a:t>
                      </a:r>
                      <a:r>
                        <a:rPr lang="en-US" sz="1400" b="1" i="1" dirty="0" err="1">
                          <a:solidFill>
                            <a:schemeClr val="bg1"/>
                          </a:solidFill>
                          <a:effectLst/>
                          <a:latin typeface="+mn-lt"/>
                          <a:ea typeface="Calibri" panose="020F0502020204030204" pitchFamily="34" charset="0"/>
                          <a:cs typeface="Calibri" panose="020F0502020204030204" pitchFamily="34" charset="0"/>
                        </a:rPr>
                        <a:t>krusei</a:t>
                      </a:r>
                      <a:r>
                        <a:rPr lang="en-US" sz="1400" b="1" dirty="0" err="1">
                          <a:solidFill>
                            <a:schemeClr val="bg1"/>
                          </a:solidFill>
                          <a:effectLst/>
                          <a:latin typeface="+mn-lt"/>
                          <a:ea typeface="Calibri" panose="020F0502020204030204" pitchFamily="34" charset="0"/>
                          <a:cs typeface="Calibri" panose="020F0502020204030204" pitchFamily="34" charset="0"/>
                        </a:rPr>
                        <a:t>ATCC</a:t>
                      </a:r>
                      <a:r>
                        <a:rPr lang="en-US" sz="1400" b="1" dirty="0">
                          <a:solidFill>
                            <a:schemeClr val="bg1"/>
                          </a:solidFill>
                          <a:effectLst/>
                          <a:latin typeface="+mn-lt"/>
                          <a:ea typeface="Calibri" panose="020F0502020204030204" pitchFamily="34" charset="0"/>
                          <a:cs typeface="Calibri" panose="020F0502020204030204" pitchFamily="34" charset="0"/>
                        </a:rPr>
                        <a:t> 6258</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1400" b="1" i="1" dirty="0">
                          <a:solidFill>
                            <a:schemeClr val="bg1"/>
                          </a:solidFill>
                          <a:effectLst/>
                          <a:latin typeface="+mn-lt"/>
                          <a:ea typeface="Calibri" panose="020F0502020204030204" pitchFamily="34" charset="0"/>
                          <a:cs typeface="Calibri" panose="020F0502020204030204" pitchFamily="34" charset="0"/>
                        </a:rPr>
                        <a:t>C. </a:t>
                      </a:r>
                      <a:r>
                        <a:rPr lang="en-US" sz="1400" b="1" i="1" dirty="0" err="1">
                          <a:solidFill>
                            <a:schemeClr val="bg1"/>
                          </a:solidFill>
                          <a:effectLst/>
                          <a:latin typeface="+mn-lt"/>
                          <a:ea typeface="Calibri" panose="020F0502020204030204" pitchFamily="34" charset="0"/>
                          <a:cs typeface="Calibri" panose="020F0502020204030204" pitchFamily="34" charset="0"/>
                        </a:rPr>
                        <a:t>albicans</a:t>
                      </a:r>
                      <a:r>
                        <a:rPr lang="en-US" sz="1400" b="1" dirty="0" err="1">
                          <a:solidFill>
                            <a:srgbClr val="FF0000"/>
                          </a:solidFill>
                          <a:effectLst/>
                          <a:latin typeface="+mn-lt"/>
                          <a:ea typeface="Calibri" panose="020F0502020204030204" pitchFamily="34" charset="0"/>
                          <a:cs typeface="Calibri" panose="020F0502020204030204" pitchFamily="34" charset="0"/>
                        </a:rPr>
                        <a:t>RFP</a:t>
                      </a:r>
                      <a:endParaRPr lang="en-US" sz="1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1400" b="1" i="1" dirty="0">
                          <a:solidFill>
                            <a:schemeClr val="bg1"/>
                          </a:solidFill>
                          <a:effectLst/>
                          <a:latin typeface="+mn-lt"/>
                          <a:ea typeface="Calibri" panose="020F0502020204030204" pitchFamily="34" charset="0"/>
                          <a:cs typeface="Calibri" panose="020F0502020204030204" pitchFamily="34" charset="0"/>
                        </a:rPr>
                        <a:t>C. </a:t>
                      </a:r>
                      <a:r>
                        <a:rPr lang="en-US" sz="1400" b="1" i="1" dirty="0" err="1">
                          <a:solidFill>
                            <a:schemeClr val="bg1"/>
                          </a:solidFill>
                          <a:effectLst/>
                          <a:latin typeface="+mn-lt"/>
                          <a:ea typeface="Calibri" panose="020F0502020204030204" pitchFamily="34" charset="0"/>
                          <a:cs typeface="Calibri" panose="020F0502020204030204" pitchFamily="34" charset="0"/>
                        </a:rPr>
                        <a:t>albicans</a:t>
                      </a:r>
                      <a:r>
                        <a:rPr lang="en-US" sz="1400" b="1" dirty="0" err="1">
                          <a:solidFill>
                            <a:srgbClr val="00B050"/>
                          </a:solidFill>
                          <a:effectLst/>
                          <a:latin typeface="+mn-lt"/>
                          <a:ea typeface="Calibri" panose="020F0502020204030204" pitchFamily="34" charset="0"/>
                          <a:cs typeface="Calibri" panose="020F0502020204030204" pitchFamily="34" charset="0"/>
                        </a:rPr>
                        <a:t>GFP</a:t>
                      </a:r>
                      <a:endParaRPr lang="en-US" sz="14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1400" b="1" i="1" dirty="0">
                          <a:solidFill>
                            <a:schemeClr val="bg1"/>
                          </a:solidFill>
                          <a:effectLst/>
                          <a:latin typeface="+mn-lt"/>
                          <a:ea typeface="Calibri" panose="020F0502020204030204" pitchFamily="34" charset="0"/>
                          <a:cs typeface="Calibri" panose="020F0502020204030204" pitchFamily="34" charset="0"/>
                        </a:rPr>
                        <a:t>C. albicans</a:t>
                      </a:r>
                      <a:r>
                        <a:rPr lang="en-US" sz="1400" b="1" dirty="0">
                          <a:solidFill>
                            <a:schemeClr val="bg1"/>
                          </a:solidFill>
                          <a:effectLst/>
                          <a:latin typeface="+mn-lt"/>
                          <a:ea typeface="Calibri" panose="020F0502020204030204" pitchFamily="34" charset="0"/>
                          <a:cs typeface="Calibri" panose="020F0502020204030204" pitchFamily="34" charset="0"/>
                        </a:rPr>
                        <a:t>1C</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1400" b="1" i="1" dirty="0">
                          <a:solidFill>
                            <a:schemeClr val="bg1"/>
                          </a:solidFill>
                          <a:effectLst/>
                          <a:latin typeface="+mn-lt"/>
                          <a:ea typeface="Calibri" panose="020F0502020204030204" pitchFamily="34" charset="0"/>
                          <a:cs typeface="Calibri" panose="020F0502020204030204" pitchFamily="34" charset="0"/>
                        </a:rPr>
                        <a:t>C. albicans</a:t>
                      </a:r>
                      <a:r>
                        <a:rPr lang="en-US" sz="1400" b="1" dirty="0">
                          <a:solidFill>
                            <a:schemeClr val="bg1"/>
                          </a:solidFill>
                          <a:effectLst/>
                          <a:latin typeface="+mn-lt"/>
                          <a:ea typeface="Calibri" panose="020F0502020204030204" pitchFamily="34" charset="0"/>
                          <a:cs typeface="Calibri" panose="020F0502020204030204" pitchFamily="34" charset="0"/>
                        </a:rPr>
                        <a:t>1F</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1400" b="1" i="1" dirty="0">
                          <a:solidFill>
                            <a:schemeClr val="bg1"/>
                          </a:solidFill>
                          <a:effectLst/>
                          <a:latin typeface="+mn-lt"/>
                          <a:ea typeface="Calibri" panose="020F0502020204030204" pitchFamily="34" charset="0"/>
                          <a:cs typeface="Calibri" panose="020F0502020204030204" pitchFamily="34" charset="0"/>
                        </a:rPr>
                        <a:t>C. albicans</a:t>
                      </a:r>
                      <a:r>
                        <a:rPr lang="en-US" sz="1400" b="1" dirty="0">
                          <a:solidFill>
                            <a:schemeClr val="bg1"/>
                          </a:solidFill>
                          <a:effectLst/>
                          <a:latin typeface="+mn-lt"/>
                          <a:ea typeface="Calibri" panose="020F0502020204030204" pitchFamily="34" charset="0"/>
                          <a:cs typeface="Calibri" panose="020F0502020204030204" pitchFamily="34" charset="0"/>
                        </a:rPr>
                        <a:t>11</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1400" b="1" i="1" dirty="0">
                          <a:solidFill>
                            <a:schemeClr val="bg1"/>
                          </a:solidFill>
                          <a:effectLst/>
                          <a:latin typeface="+mn-lt"/>
                          <a:ea typeface="Calibri" panose="020F0502020204030204" pitchFamily="34" charset="0"/>
                          <a:cs typeface="Calibri" panose="020F0502020204030204" pitchFamily="34" charset="0"/>
                        </a:rPr>
                        <a:t>C. </a:t>
                      </a:r>
                      <a:r>
                        <a:rPr lang="sr-Latn-RS" sz="1400" b="1" i="1" dirty="0">
                          <a:solidFill>
                            <a:schemeClr val="bg1"/>
                          </a:solidFill>
                          <a:effectLst/>
                          <a:latin typeface="+mn-lt"/>
                          <a:ea typeface="Calibri" panose="020F0502020204030204" pitchFamily="34" charset="0"/>
                          <a:cs typeface="Calibri" panose="020F0502020204030204" pitchFamily="34" charset="0"/>
                        </a:rPr>
                        <a:t>a</a:t>
                      </a:r>
                      <a:r>
                        <a:rPr lang="en-US" sz="1400" b="1" i="1" dirty="0" err="1">
                          <a:solidFill>
                            <a:schemeClr val="bg1"/>
                          </a:solidFill>
                          <a:effectLst/>
                          <a:latin typeface="+mn-lt"/>
                          <a:ea typeface="Calibri" panose="020F0502020204030204" pitchFamily="34" charset="0"/>
                          <a:cs typeface="Calibri" panose="020F0502020204030204" pitchFamily="34" charset="0"/>
                        </a:rPr>
                        <a:t>lbicans</a:t>
                      </a:r>
                      <a:r>
                        <a:rPr lang="sr-Latn-RS" sz="1400" b="1" i="1" dirty="0">
                          <a:solidFill>
                            <a:schemeClr val="bg1"/>
                          </a:solidFill>
                          <a:effectLst/>
                          <a:latin typeface="+mn-lt"/>
                          <a:ea typeface="Calibri" panose="020F0502020204030204" pitchFamily="34" charset="0"/>
                          <a:cs typeface="Calibri" panose="020F0502020204030204" pitchFamily="34" charset="0"/>
                        </a:rPr>
                        <a:t> </a:t>
                      </a:r>
                      <a:r>
                        <a:rPr lang="en-US" sz="1400" b="1" i="1" dirty="0">
                          <a:solidFill>
                            <a:schemeClr val="bg1"/>
                          </a:solidFill>
                          <a:effectLst/>
                          <a:latin typeface="+mn-lt"/>
                          <a:ea typeface="Calibri" panose="020F0502020204030204" pitchFamily="34" charset="0"/>
                          <a:cs typeface="Calibri" panose="020F0502020204030204" pitchFamily="34" charset="0"/>
                        </a:rPr>
                        <a:t>13</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en-US" sz="1400" b="1" i="1" dirty="0">
                          <a:solidFill>
                            <a:schemeClr val="bg1"/>
                          </a:solidFill>
                          <a:effectLst/>
                          <a:latin typeface="+mn-lt"/>
                          <a:ea typeface="Calibri" panose="020F0502020204030204" pitchFamily="34" charset="0"/>
                          <a:cs typeface="Calibri" panose="020F0502020204030204" pitchFamily="34" charset="0"/>
                        </a:rPr>
                        <a:t>MRC-5</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3505409"/>
                  </a:ext>
                </a:extLst>
              </a:tr>
              <a:tr h="408170">
                <a:tc>
                  <a:txBody>
                    <a:bodyPr/>
                    <a:lstStyle/>
                    <a:p>
                      <a:pPr marL="0" marR="0" algn="ctr">
                        <a:lnSpc>
                          <a:spcPct val="115000"/>
                        </a:lnSpc>
                        <a:spcBef>
                          <a:spcPts val="0"/>
                        </a:spcBef>
                        <a:spcAft>
                          <a:spcPts val="0"/>
                        </a:spcAft>
                      </a:pPr>
                      <a:r>
                        <a:rPr lang="en-US" sz="1400" b="1" dirty="0">
                          <a:solidFill>
                            <a:srgbClr val="002060"/>
                          </a:solidFill>
                          <a:effectLst/>
                          <a:latin typeface="+mn-lt"/>
                        </a:rPr>
                        <a:t>Complex</a:t>
                      </a:r>
                    </a:p>
                    <a:p>
                      <a:pPr marL="0" marR="0" algn="ctr">
                        <a:lnSpc>
                          <a:spcPct val="115000"/>
                        </a:lnSpc>
                        <a:spcBef>
                          <a:spcPts val="0"/>
                        </a:spcBef>
                        <a:spcAft>
                          <a:spcPts val="0"/>
                        </a:spcAft>
                      </a:pPr>
                      <a:r>
                        <a:rPr lang="en-US" sz="1400" b="1" dirty="0">
                          <a:solidFill>
                            <a:srgbClr val="002060"/>
                          </a:solidFill>
                          <a:effectLst/>
                          <a:latin typeface="+mn-lt"/>
                        </a:rPr>
                        <a:t>ligand</a:t>
                      </a:r>
                      <a:endParaRPr lang="en-US" sz="14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89541322"/>
                  </a:ext>
                </a:extLst>
              </a:tr>
              <a:tr h="36086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002060"/>
                          </a:solidFill>
                          <a:effectLst/>
                          <a:uLnTx/>
                          <a:uFillTx/>
                          <a:latin typeface="+mn-lt"/>
                        </a:rPr>
                        <a:t>Fluconazole (</a:t>
                      </a:r>
                      <a:r>
                        <a:rPr kumimoji="0" lang="en-US" sz="1400" b="1" u="none" strike="noStrike" kern="1200" cap="none" spc="0" normalizeH="0" baseline="0" noProof="0" dirty="0" err="1">
                          <a:ln>
                            <a:noFill/>
                          </a:ln>
                          <a:solidFill>
                            <a:srgbClr val="002060"/>
                          </a:solidFill>
                          <a:effectLst/>
                          <a:uLnTx/>
                          <a:uFillTx/>
                          <a:latin typeface="+mn-lt"/>
                        </a:rPr>
                        <a:t>flz</a:t>
                      </a:r>
                      <a:r>
                        <a:rPr kumimoji="0" lang="en-US" sz="1400" b="1" u="none" strike="noStrike" kern="1200" cap="none" spc="0" normalizeH="0" baseline="0" noProof="0" dirty="0">
                          <a:ln>
                            <a:noFill/>
                          </a:ln>
                          <a:solidFill>
                            <a:srgbClr val="002060"/>
                          </a:solidFill>
                          <a:effectLst/>
                          <a:uLnTx/>
                          <a:uFillTx/>
                          <a:latin typeface="+mn-lt"/>
                        </a:rPr>
                        <a:t>)</a:t>
                      </a:r>
                      <a:endParaRPr kumimoji="0" lang="en-US" sz="1400" b="1" i="0" u="none" strike="noStrike" kern="1200" cap="none" spc="0" normalizeH="0" baseline="0" noProof="0" dirty="0">
                        <a:ln>
                          <a:noFill/>
                        </a:ln>
                        <a:solidFill>
                          <a:srgbClr val="002060"/>
                        </a:solidFill>
                        <a:effectLst/>
                        <a:uLnTx/>
                        <a:uFillTx/>
                        <a:latin typeface="+mn-lt"/>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15000"/>
                        </a:lnSpc>
                        <a:spcAft>
                          <a:spcPts val="1000"/>
                        </a:spcAft>
                      </a:pPr>
                      <a:r>
                        <a:rPr lang="en-US" sz="1400" b="1">
                          <a:effectLst/>
                          <a:latin typeface="Calibri" panose="020F0502020204030204" pitchFamily="34" charset="0"/>
                          <a:ea typeface="Calibri" panose="020F0502020204030204" pitchFamily="34" charset="0"/>
                          <a:cs typeface="Calibri" panose="020F0502020204030204" pitchFamily="34" charset="0"/>
                        </a:rPr>
                        <a:t>2.87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a:effectLst/>
                          <a:latin typeface="Calibri" panose="020F0502020204030204" pitchFamily="34" charset="0"/>
                          <a:ea typeface="Calibri" panose="020F0502020204030204" pitchFamily="34" charset="0"/>
                          <a:cs typeface="Calibri" panose="020F0502020204030204" pitchFamily="34" charset="0"/>
                        </a:rPr>
                        <a:t>5.72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40.</a:t>
                      </a:r>
                      <a:r>
                        <a:rPr lang="sr-Latn-RS" sz="1400" b="1" dirty="0">
                          <a:effectLst/>
                          <a:latin typeface="Calibri" panose="020F0502020204030204" pitchFamily="34" charset="0"/>
                          <a:ea typeface="Calibri" panose="020F0502020204030204" pitchFamily="34" charset="0"/>
                          <a:cs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tabLst>
                          <a:tab pos="257810" algn="ctr"/>
                        </a:tabLs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0.25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tabLst>
                          <a:tab pos="257810" algn="ctr"/>
                        </a:tabLs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0.25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tabLst>
                          <a:tab pos="257810" algn="ctr"/>
                        </a:tabLs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6.53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tabLst>
                          <a:tab pos="257810" algn="ctr"/>
                        </a:tabLs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6.53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tabLst>
                          <a:tab pos="257810" algn="ctr"/>
                        </a:tabLs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6.53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tabLst>
                          <a:tab pos="257810" algn="ctr"/>
                        </a:tabLs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tabLst>
                          <a:tab pos="257810" algn="ctr"/>
                        </a:tabLs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a:t>
                      </a:r>
                      <a:r>
                        <a:rPr lang="sr-Latn-R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80</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0690744"/>
                  </a:ext>
                </a:extLst>
              </a:tr>
              <a:tr h="451148">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sr-Latn-RS" sz="1400" b="1" u="none" strike="noStrike" kern="1200" cap="none" spc="0" normalizeH="0" baseline="0" noProof="0" dirty="0">
                          <a:ln>
                            <a:noFill/>
                          </a:ln>
                          <a:solidFill>
                            <a:srgbClr val="002060"/>
                          </a:solidFill>
                          <a:effectLst/>
                          <a:uLnTx/>
                          <a:uFillTx/>
                          <a:latin typeface="+mn-lt"/>
                        </a:rPr>
                        <a:t>Cu(II) complex (1)</a:t>
                      </a:r>
                      <a:endParaRPr kumimoji="0" lang="en-US" sz="1400" b="1" i="0" u="none" strike="noStrike" kern="1200" cap="none" spc="0" normalizeH="0" baseline="0" noProof="0" dirty="0">
                        <a:ln>
                          <a:noFill/>
                        </a:ln>
                        <a:solidFill>
                          <a:srgbClr val="002060"/>
                        </a:solidFill>
                        <a:effectLst/>
                        <a:uLnTx/>
                        <a:uFillTx/>
                        <a:latin typeface="+mn-lt"/>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15000"/>
                        </a:lnSpc>
                        <a:spcAft>
                          <a:spcPts val="1000"/>
                        </a:spcAft>
                      </a:pPr>
                      <a:r>
                        <a:rPr lang="en-US" sz="1400" b="1">
                          <a:effectLst/>
                          <a:latin typeface="Calibri" panose="020F0502020204030204" pitchFamily="34" charset="0"/>
                          <a:ea typeface="Calibri" panose="020F0502020204030204" pitchFamily="34" charset="0"/>
                          <a:cs typeface="Calibri" panose="020F0502020204030204" pitchFamily="34" charset="0"/>
                        </a:rPr>
                        <a:t>3.71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a:effectLst/>
                          <a:latin typeface="Calibri" panose="020F0502020204030204" pitchFamily="34" charset="0"/>
                          <a:ea typeface="Calibri" panose="020F0502020204030204" pitchFamily="34" charset="0"/>
                          <a:cs typeface="Calibri" panose="020F0502020204030204" pitchFamily="34" charset="0"/>
                        </a:rPr>
                        <a:t>1.05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a:effectLst/>
                          <a:latin typeface="Calibri" panose="020F0502020204030204" pitchFamily="34" charset="0"/>
                          <a:ea typeface="Calibri" panose="020F0502020204030204" pitchFamily="34" charset="0"/>
                          <a:cs typeface="Calibri" panose="020F0502020204030204" pitchFamily="34" charset="0"/>
                        </a:rPr>
                        <a:t>3.72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0.19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0.19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2.38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2.38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2.38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77.3</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6820836"/>
                  </a:ext>
                </a:extLst>
              </a:tr>
              <a:tr h="451148">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sr-Latn-RS" sz="1400" b="1" u="none" strike="noStrike" kern="1200" cap="none" spc="0" normalizeH="0" baseline="0" noProof="0" dirty="0">
                          <a:ln>
                            <a:noFill/>
                          </a:ln>
                          <a:solidFill>
                            <a:srgbClr val="002060"/>
                          </a:solidFill>
                          <a:effectLst/>
                          <a:uLnTx/>
                          <a:uFillTx/>
                          <a:latin typeface="+mn-lt"/>
                        </a:rPr>
                        <a:t>Zn(II) complex (2)</a:t>
                      </a:r>
                      <a:endParaRPr kumimoji="0" lang="en-US" sz="1400" b="1" i="0" u="none" strike="noStrike" kern="1200" cap="none" spc="0" normalizeH="0" baseline="0" noProof="0" dirty="0">
                        <a:ln>
                          <a:noFill/>
                        </a:ln>
                        <a:solidFill>
                          <a:srgbClr val="002060"/>
                        </a:solidFill>
                        <a:effectLst/>
                        <a:uLnTx/>
                        <a:uFillTx/>
                        <a:latin typeface="+mn-lt"/>
                        <a:ea typeface="Calibri" panose="020F0502020204030204" pitchFamily="34" charset="0"/>
                        <a:cs typeface="Times New Roman" panose="02020603050405020304" pitchFamily="18" charset="0"/>
                      </a:endParaRPr>
                    </a:p>
                  </a:txBody>
                  <a:tcPr marL="68580" marR="68580" marT="0" marB="0" anchor="ctr" anchorCtr="1"/>
                </a:tc>
                <a:tc>
                  <a:txBody>
                    <a:bodyPr/>
                    <a:lstStyle/>
                    <a:p>
                      <a:pPr algn="ctr">
                        <a:lnSpc>
                          <a:spcPct val="115000"/>
                        </a:lnSpc>
                        <a:spcAft>
                          <a:spcPts val="10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66.9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a:effectLst/>
                          <a:latin typeface="Calibri" panose="020F0502020204030204" pitchFamily="34" charset="0"/>
                          <a:ea typeface="Calibri" panose="020F0502020204030204" pitchFamily="34" charset="0"/>
                          <a:cs typeface="Calibri" panose="020F0502020204030204" pitchFamily="34" charset="0"/>
                        </a:rPr>
                        <a:t>2.34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66.9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0.2</a:t>
                      </a:r>
                      <a:r>
                        <a:rPr lang="sr-Latn-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0.2</a:t>
                      </a:r>
                      <a:r>
                        <a:rPr lang="sr-Latn-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2.68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2.68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2.68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sr-Latn-R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sr-Latn-R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96.4</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0913733"/>
                  </a:ext>
                </a:extLst>
              </a:tr>
            </a:tbl>
          </a:graphicData>
        </a:graphic>
      </p:graphicFrame>
      <p:sp>
        <p:nvSpPr>
          <p:cNvPr id="9" name="TextBox 8">
            <a:extLst>
              <a:ext uri="{FF2B5EF4-FFF2-40B4-BE49-F238E27FC236}">
                <a16:creationId xmlns:a16="http://schemas.microsoft.com/office/drawing/2014/main" id="{273FED82-32A8-47A3-8F8A-C0F32509E1C7}"/>
              </a:ext>
            </a:extLst>
          </p:cNvPr>
          <p:cNvSpPr txBox="1"/>
          <p:nvPr/>
        </p:nvSpPr>
        <p:spPr>
          <a:xfrm>
            <a:off x="304800" y="3905071"/>
            <a:ext cx="8534400" cy="1200329"/>
          </a:xfrm>
          <a:prstGeom prst="rect">
            <a:avLst/>
          </a:prstGeom>
          <a:noFill/>
        </p:spPr>
        <p:txBody>
          <a:bodyPr wrap="square">
            <a:spAutoFit/>
          </a:bodyPr>
          <a:lstStyle/>
          <a:p>
            <a:pPr marL="285750" indent="-285750" algn="just">
              <a:buFont typeface="Wingdings" panose="05000000000000000000" pitchFamily="2" charset="2"/>
              <a:buChar char="ü"/>
            </a:pPr>
            <a:r>
              <a:rPr lang="sr-Latn-RS" dirty="0"/>
              <a:t>T</a:t>
            </a:r>
            <a:r>
              <a:rPr lang="en-US" dirty="0"/>
              <a:t>he coordination of fluconazole to Zn(II) and Cu(II) ions leads to the enhancement of its antifungal activity</a:t>
            </a:r>
            <a:endParaRPr lang="sr-Latn-RS" dirty="0"/>
          </a:p>
          <a:p>
            <a:pPr algn="just"/>
            <a:r>
              <a:rPr lang="en-US" dirty="0"/>
              <a:t> </a:t>
            </a:r>
            <a:endParaRPr lang="sr-Latn-RS" dirty="0"/>
          </a:p>
          <a:p>
            <a:pPr marL="285750" indent="-285750" algn="just">
              <a:buFont typeface="Wingdings" panose="05000000000000000000" pitchFamily="2" charset="2"/>
              <a:buChar char="ü"/>
            </a:pPr>
            <a:r>
              <a:rPr lang="sr-Latn-RS" dirty="0"/>
              <a:t>Selectivity indices </a:t>
            </a:r>
            <a:r>
              <a:rPr lang="en-US" dirty="0"/>
              <a:t>&gt; 400 in the case of </a:t>
            </a:r>
            <a:r>
              <a:rPr lang="en-US" i="1" dirty="0"/>
              <a:t>C. albicans</a:t>
            </a:r>
            <a:r>
              <a:rPr lang="en-US" dirty="0"/>
              <a:t> </a:t>
            </a:r>
            <a:r>
              <a:rPr lang="en-US" dirty="0">
                <a:solidFill>
                  <a:srgbClr val="FF0000"/>
                </a:solidFill>
              </a:rPr>
              <a:t>RFP</a:t>
            </a:r>
            <a:r>
              <a:rPr lang="en-US" dirty="0"/>
              <a:t> and </a:t>
            </a:r>
            <a:r>
              <a:rPr lang="en-US" dirty="0">
                <a:solidFill>
                  <a:srgbClr val="00B050"/>
                </a:solidFill>
              </a:rPr>
              <a:t>GFP</a:t>
            </a:r>
          </a:p>
        </p:txBody>
      </p:sp>
    </p:spTree>
    <p:extLst>
      <p:ext uri="{BB962C8B-B14F-4D97-AF65-F5344CB8AC3E}">
        <p14:creationId xmlns:p14="http://schemas.microsoft.com/office/powerpoint/2010/main" val="756505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1433</Words>
  <Application>Microsoft Office PowerPoint</Application>
  <PresentationFormat>On-screen Show (4:3)</PresentationFormat>
  <Paragraphs>136</Paragraphs>
  <Slides>14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Biljana Glišić</cp:lastModifiedBy>
  <cp:revision>126</cp:revision>
  <dcterms:created xsi:type="dcterms:W3CDTF">2015-04-04T09:45:50Z</dcterms:created>
  <dcterms:modified xsi:type="dcterms:W3CDTF">2020-10-29T08:54:26Z</dcterms:modified>
</cp:coreProperties>
</file>