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33FF"/>
    <a:srgbClr val="603268"/>
    <a:srgbClr val="663399"/>
    <a:srgbClr val="6A4E9D"/>
    <a:srgbClr val="5E4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4660"/>
  </p:normalViewPr>
  <p:slideViewPr>
    <p:cSldViewPr>
      <p:cViewPr>
        <p:scale>
          <a:sx n="40" d="100"/>
          <a:sy n="40" d="100"/>
        </p:scale>
        <p:origin x="462" y="-1506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27/10/2020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4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27/10/2020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27/10/2020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27/10/2020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7.tif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hr-HR" sz="8000" b="1" dirty="0"/>
              <a:t>QSAR </a:t>
            </a:r>
            <a:r>
              <a:rPr lang="hr-HR" sz="8000" b="1" dirty="0" err="1"/>
              <a:t>study</a:t>
            </a:r>
            <a:r>
              <a:rPr lang="hr-HR" sz="8000" b="1" dirty="0"/>
              <a:t> for </a:t>
            </a:r>
            <a:r>
              <a:rPr lang="en-US" sz="8000" b="1" dirty="0"/>
              <a:t>antifungal activity of </a:t>
            </a:r>
            <a:r>
              <a:rPr lang="hr-HR" sz="8000" b="1" dirty="0" err="1"/>
              <a:t>coumarin</a:t>
            </a:r>
            <a:r>
              <a:rPr lang="hr-HR" sz="8000" b="1" dirty="0"/>
              <a:t> </a:t>
            </a:r>
            <a:r>
              <a:rPr lang="hr-HR" sz="8000" b="1" dirty="0" err="1"/>
              <a:t>derivatives</a:t>
            </a:r>
            <a:r>
              <a:rPr lang="hr-HR" sz="8000" b="1" dirty="0"/>
              <a:t> </a:t>
            </a:r>
            <a:endParaRPr lang="hr-HR" sz="8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32255" y="6093006"/>
            <a:ext cx="20704279" cy="152860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hr-HR" sz="1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sz="1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Faculty</a:t>
            </a:r>
            <a:r>
              <a:rPr lang="hr-HR" sz="1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1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Agrobiotechnical</a:t>
            </a:r>
            <a:r>
              <a:rPr lang="hr-HR" sz="1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hr-HR" sz="1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Osijek, Josip Juraj Strossmayer University </a:t>
            </a:r>
            <a:r>
              <a:rPr lang="hr-HR" sz="1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1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Osijek, 31000 </a:t>
            </a:r>
            <a:r>
              <a:rPr lang="hr-HR" sz="1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Osijek, Croatia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hr-HR" sz="1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1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Faculty of Food Faculty Osijek, Josip </a:t>
            </a:r>
            <a:r>
              <a:rPr lang="en-US" sz="1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Juraj</a:t>
            </a:r>
            <a:r>
              <a:rPr lang="en-US" sz="1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Strossmayer</a:t>
            </a:r>
            <a:r>
              <a:rPr lang="en-US" sz="1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University, 31000 Osijek, Croatia</a:t>
            </a:r>
            <a:endParaRPr lang="hr-HR" sz="1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hr-HR" sz="36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 err="1" smtClean="0"/>
              <a:t>sijek</a:t>
            </a:r>
            <a:r>
              <a:rPr lang="hr-HR" dirty="0" smtClean="0"/>
              <a:t>, Croatia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89450"/>
            <a:ext cx="27423189" cy="1338828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5400" dirty="0"/>
              <a:t>Vesna </a:t>
            </a:r>
            <a:r>
              <a:rPr lang="hr-HR" sz="5400" dirty="0" err="1" smtClean="0"/>
              <a:t>Rastija</a:t>
            </a:r>
            <a:r>
              <a:rPr lang="hr-HR" sz="6000" baseline="30000" dirty="0" err="1" smtClean="0"/>
              <a:t>a</a:t>
            </a:r>
            <a:r>
              <a:rPr lang="hr-HR" sz="5400" dirty="0" smtClean="0"/>
              <a:t>, </a:t>
            </a:r>
            <a:r>
              <a:rPr lang="hr-HR" sz="5400" dirty="0"/>
              <a:t>Melita </a:t>
            </a:r>
            <a:r>
              <a:rPr lang="hr-HR" sz="5400" dirty="0" err="1" smtClean="0"/>
              <a:t>Lončarić</a:t>
            </a:r>
            <a:r>
              <a:rPr lang="hr-HR" sz="5400" baseline="30000" dirty="0" err="1" smtClean="0"/>
              <a:t>b</a:t>
            </a:r>
            <a:r>
              <a:rPr lang="hr-HR" sz="5400" dirty="0" smtClean="0"/>
              <a:t>, </a:t>
            </a:r>
            <a:r>
              <a:rPr lang="hr-HR" sz="5400" dirty="0"/>
              <a:t>Maja </a:t>
            </a:r>
            <a:r>
              <a:rPr lang="hr-HR" sz="5400" dirty="0" err="1" smtClean="0"/>
              <a:t>Karnaš</a:t>
            </a:r>
            <a:r>
              <a:rPr lang="hr-HR" sz="5400" baseline="30000" dirty="0" err="1"/>
              <a:t>a</a:t>
            </a:r>
            <a:r>
              <a:rPr lang="hr-HR" sz="5400" dirty="0" smtClean="0"/>
              <a:t>, </a:t>
            </a:r>
            <a:r>
              <a:rPr lang="hr-HR" sz="5400" dirty="0"/>
              <a:t>Karolina </a:t>
            </a:r>
            <a:r>
              <a:rPr lang="hr-HR" sz="5400" dirty="0" err="1" smtClean="0"/>
              <a:t>Vrandečić</a:t>
            </a:r>
            <a:r>
              <a:rPr lang="hr-HR" sz="5400" baseline="30000" dirty="0" err="1"/>
              <a:t>a</a:t>
            </a:r>
            <a:r>
              <a:rPr lang="hr-HR" sz="5400" dirty="0" smtClean="0"/>
              <a:t>, Jasenka </a:t>
            </a:r>
            <a:r>
              <a:rPr lang="hr-HR" sz="5400" dirty="0" err="1" smtClean="0"/>
              <a:t>Čosić</a:t>
            </a:r>
            <a:r>
              <a:rPr lang="hr-HR" sz="5400" baseline="30000" dirty="0" err="1"/>
              <a:t>a</a:t>
            </a:r>
            <a:r>
              <a:rPr lang="hr-HR" sz="5400" dirty="0" smtClean="0"/>
              <a:t>, </a:t>
            </a:r>
            <a:r>
              <a:rPr lang="hr-HR" sz="5400" dirty="0"/>
              <a:t>Maja </a:t>
            </a:r>
            <a:r>
              <a:rPr lang="hr-HR" sz="5400" dirty="0" err="1" smtClean="0"/>
              <a:t>Molnar</a:t>
            </a:r>
            <a:r>
              <a:rPr lang="hr-HR" sz="5400" baseline="30000" dirty="0" err="1"/>
              <a:t>b</a:t>
            </a:r>
            <a:endParaRPr lang="hr-HR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8332" y="7446052"/>
            <a:ext cx="27247692" cy="3107269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endParaRPr lang="hr-HR" dirty="0"/>
          </a:p>
          <a:p>
            <a:pPr marL="0" indent="0" algn="ctr">
              <a:buNone/>
            </a:pPr>
            <a:endParaRPr lang="hr-HR" sz="5200" b="1" cap="all" dirty="0" smtClean="0"/>
          </a:p>
          <a:p>
            <a:pPr marL="0" indent="0" algn="ctr">
              <a:buNone/>
            </a:pPr>
            <a:endParaRPr lang="hr-HR" sz="5400" dirty="0" smtClean="0"/>
          </a:p>
          <a:p>
            <a:pPr marL="0" indent="0" algn="ctr">
              <a:buNone/>
            </a:pPr>
            <a:endParaRPr lang="hr-HR" sz="5400" dirty="0"/>
          </a:p>
          <a:p>
            <a:pPr marL="0" indent="0" algn="ctr">
              <a:buNone/>
            </a:pPr>
            <a:endParaRPr lang="hr-HR" sz="5400" dirty="0" smtClean="0"/>
          </a:p>
          <a:p>
            <a:pPr marL="0" indent="0" algn="ctr">
              <a:buNone/>
            </a:pPr>
            <a:endParaRPr lang="hr-HR" sz="4800" dirty="0" smtClean="0"/>
          </a:p>
          <a:p>
            <a:pPr marL="0" indent="0" algn="ctr">
              <a:buNone/>
            </a:pPr>
            <a:endParaRPr lang="hr-HR" sz="4800" dirty="0"/>
          </a:p>
          <a:p>
            <a:pPr marL="0" indent="0" algn="ctr">
              <a:buNone/>
            </a:pPr>
            <a:endParaRPr lang="hr-HR" sz="4800" dirty="0" smtClean="0"/>
          </a:p>
          <a:p>
            <a:pPr marL="0" indent="0" algn="ctr">
              <a:buNone/>
            </a:pPr>
            <a:endParaRPr lang="hr-HR" sz="4800" dirty="0"/>
          </a:p>
          <a:p>
            <a:pPr marL="0" indent="0" algn="ctr">
              <a:buNone/>
            </a:pPr>
            <a:endParaRPr lang="hr-HR" sz="4800" dirty="0" smtClean="0"/>
          </a:p>
          <a:p>
            <a:pPr marL="0" indent="0" algn="ctr">
              <a:buNone/>
            </a:pPr>
            <a:endParaRPr lang="hr-HR" sz="4800" dirty="0"/>
          </a:p>
          <a:p>
            <a:pPr marL="0" indent="0" algn="ctr">
              <a:buNone/>
            </a:pPr>
            <a:endParaRPr lang="hr-HR" sz="4800" dirty="0" smtClean="0"/>
          </a:p>
          <a:p>
            <a:pPr marL="0" indent="0" algn="ctr">
              <a:buNone/>
            </a:pPr>
            <a:endParaRPr lang="hr-HR" sz="4800" dirty="0"/>
          </a:p>
          <a:p>
            <a:pPr marL="0" indent="0" algn="ctr">
              <a:buNone/>
            </a:pPr>
            <a:endParaRPr lang="hr-HR" sz="4800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2102854" y="7865536"/>
            <a:ext cx="7067057" cy="2059574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cap="all" dirty="0"/>
              <a:t>computer-aided molecular design </a:t>
            </a:r>
            <a:endParaRPr lang="hr-HR" sz="3600" b="1" cap="all" dirty="0"/>
          </a:p>
        </p:txBody>
      </p:sp>
      <p:sp>
        <p:nvSpPr>
          <p:cNvPr id="9" name="Down Arrow Callout 8"/>
          <p:cNvSpPr/>
          <p:nvPr/>
        </p:nvSpPr>
        <p:spPr>
          <a:xfrm>
            <a:off x="3184714" y="10062551"/>
            <a:ext cx="4903335" cy="1230394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screening</a:t>
            </a:r>
            <a:endParaRPr lang="hr-HR" sz="3600" b="1" cap="all" dirty="0"/>
          </a:p>
        </p:txBody>
      </p:sp>
      <p:sp>
        <p:nvSpPr>
          <p:cNvPr id="11" name="Down Arrow Callout 10"/>
          <p:cNvSpPr/>
          <p:nvPr/>
        </p:nvSpPr>
        <p:spPr>
          <a:xfrm>
            <a:off x="3566349" y="11424771"/>
            <a:ext cx="4210742" cy="1362925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/>
              <a:t>optimizatio</a:t>
            </a:r>
            <a:r>
              <a:rPr lang="hr-HR" sz="3600" dirty="0" smtClean="0"/>
              <a:t>n</a:t>
            </a:r>
            <a:endParaRPr lang="hr-HR" sz="3600" b="1" cap="all" dirty="0"/>
          </a:p>
        </p:txBody>
      </p:sp>
      <p:sp>
        <p:nvSpPr>
          <p:cNvPr id="12" name="Down Arrow Callout 11"/>
          <p:cNvSpPr/>
          <p:nvPr/>
        </p:nvSpPr>
        <p:spPr>
          <a:xfrm>
            <a:off x="4019974" y="12945506"/>
            <a:ext cx="3232814" cy="147725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design</a:t>
            </a:r>
            <a:endParaRPr lang="hr-HR" sz="3600" b="1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2465250" y="14714189"/>
            <a:ext cx="726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new </a:t>
            </a:r>
            <a:r>
              <a:rPr lang="en-GB" sz="3600" dirty="0"/>
              <a:t>potent agents in plant </a:t>
            </a:r>
            <a:r>
              <a:rPr lang="en-GB" sz="3600" dirty="0" smtClean="0"/>
              <a:t>protection</a:t>
            </a:r>
            <a:endParaRPr lang="hr-HR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603" y="9632179"/>
            <a:ext cx="3503811" cy="19971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8" name="Down Arrow Callout 17"/>
          <p:cNvSpPr/>
          <p:nvPr/>
        </p:nvSpPr>
        <p:spPr>
          <a:xfrm>
            <a:off x="17291089" y="7958081"/>
            <a:ext cx="5554258" cy="1675164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cap="all" dirty="0" err="1" smtClean="0"/>
              <a:t>Coumarin</a:t>
            </a:r>
            <a:r>
              <a:rPr lang="hr-HR" sz="3600" b="1" cap="all" dirty="0" smtClean="0"/>
              <a:t>s</a:t>
            </a:r>
            <a:endParaRPr lang="hr-HR" sz="3600" b="1" cap="all" dirty="0"/>
          </a:p>
        </p:txBody>
      </p:sp>
      <p:sp>
        <p:nvSpPr>
          <p:cNvPr id="21" name="Down Arrow 20"/>
          <p:cNvSpPr/>
          <p:nvPr/>
        </p:nvSpPr>
        <p:spPr>
          <a:xfrm rot="2955348">
            <a:off x="16590313" y="11732403"/>
            <a:ext cx="604843" cy="278145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Down Arrow 21"/>
          <p:cNvSpPr/>
          <p:nvPr/>
        </p:nvSpPr>
        <p:spPr>
          <a:xfrm rot="1826526">
            <a:off x="18080531" y="12311289"/>
            <a:ext cx="604843" cy="270103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Down Arrow 22"/>
          <p:cNvSpPr/>
          <p:nvPr/>
        </p:nvSpPr>
        <p:spPr>
          <a:xfrm rot="21250157">
            <a:off x="19832465" y="12721490"/>
            <a:ext cx="604843" cy="270103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Down Arrow 23"/>
          <p:cNvSpPr/>
          <p:nvPr/>
        </p:nvSpPr>
        <p:spPr>
          <a:xfrm rot="19564947">
            <a:off x="21826342" y="12548370"/>
            <a:ext cx="604843" cy="270103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Down Arrow 24"/>
          <p:cNvSpPr/>
          <p:nvPr/>
        </p:nvSpPr>
        <p:spPr>
          <a:xfrm rot="17752307">
            <a:off x="23375733" y="11824645"/>
            <a:ext cx="604843" cy="270103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xtBox 28"/>
          <p:cNvSpPr txBox="1"/>
          <p:nvPr/>
        </p:nvSpPr>
        <p:spPr>
          <a:xfrm>
            <a:off x="13860590" y="14261729"/>
            <a:ext cx="2064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 smtClean="0"/>
              <a:t>antifungal</a:t>
            </a:r>
            <a:endParaRPr lang="hr-HR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8476341" y="11581023"/>
            <a:ext cx="3733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 smtClean="0"/>
              <a:t>biological</a:t>
            </a:r>
            <a:r>
              <a:rPr lang="hr-HR" sz="3600" dirty="0" smtClean="0"/>
              <a:t> </a:t>
            </a:r>
            <a:r>
              <a:rPr lang="hr-HR" sz="3600" dirty="0" err="1" smtClean="0"/>
              <a:t>activities</a:t>
            </a:r>
            <a:endParaRPr lang="hr-HR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6172268" y="14945815"/>
            <a:ext cx="2533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 smtClean="0"/>
              <a:t>antibacterial</a:t>
            </a:r>
            <a:endParaRPr lang="hr-HR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19000430" y="15623007"/>
            <a:ext cx="2505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 smtClean="0"/>
              <a:t>nematocidal</a:t>
            </a:r>
            <a:endParaRPr lang="hr-HR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22128763" y="15363487"/>
            <a:ext cx="169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 smtClean="0"/>
              <a:t>antiviral</a:t>
            </a:r>
            <a:endParaRPr lang="hr-HR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24248608" y="14043075"/>
            <a:ext cx="229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 smtClean="0"/>
              <a:t>antioxidant</a:t>
            </a:r>
            <a:endParaRPr lang="hr-HR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8939302" y="16243794"/>
            <a:ext cx="77527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err="1" smtClean="0">
                <a:solidFill>
                  <a:schemeClr val="bg1"/>
                </a:solidFill>
              </a:rPr>
              <a:t>Synthesized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>
                <a:solidFill>
                  <a:schemeClr val="bg1"/>
                </a:solidFill>
              </a:rPr>
              <a:t>of</a:t>
            </a:r>
            <a:r>
              <a:rPr lang="hr-HR" sz="4000" dirty="0">
                <a:solidFill>
                  <a:schemeClr val="bg1"/>
                </a:solidFill>
              </a:rPr>
              <a:t> </a:t>
            </a:r>
            <a:r>
              <a:rPr lang="hr-HR" sz="4000" dirty="0" err="1">
                <a:solidFill>
                  <a:schemeClr val="bg1"/>
                </a:solidFill>
              </a:rPr>
              <a:t>Coumarin</a:t>
            </a:r>
            <a:r>
              <a:rPr lang="hr-HR" sz="4000" dirty="0">
                <a:solidFill>
                  <a:schemeClr val="bg1"/>
                </a:solidFill>
              </a:rPr>
              <a:t> </a:t>
            </a:r>
            <a:r>
              <a:rPr lang="hr-HR" sz="4000" dirty="0" err="1">
                <a:solidFill>
                  <a:schemeClr val="bg1"/>
                </a:solidFill>
              </a:rPr>
              <a:t>Derivatives</a:t>
            </a:r>
            <a:endParaRPr lang="hr-HR" sz="4000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5706" y="17253567"/>
            <a:ext cx="4864664" cy="2817771"/>
          </a:xfrm>
          <a:prstGeom prst="rect">
            <a:avLst/>
          </a:prstGeom>
        </p:spPr>
      </p:pic>
      <p:sp>
        <p:nvSpPr>
          <p:cNvPr id="40" name="Down Arrow 39"/>
          <p:cNvSpPr/>
          <p:nvPr/>
        </p:nvSpPr>
        <p:spPr>
          <a:xfrm rot="5400000">
            <a:off x="7414260" y="16924375"/>
            <a:ext cx="875592" cy="338714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1" name="TextBox 40"/>
          <p:cNvSpPr txBox="1"/>
          <p:nvPr/>
        </p:nvSpPr>
        <p:spPr>
          <a:xfrm>
            <a:off x="5636381" y="20328981"/>
            <a:ext cx="987796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3600" dirty="0" err="1" smtClean="0"/>
              <a:t>antifungal</a:t>
            </a:r>
            <a:r>
              <a:rPr lang="hr-HR" sz="3600" dirty="0" smtClean="0"/>
              <a:t> </a:t>
            </a:r>
            <a:r>
              <a:rPr lang="hr-HR" sz="3600" dirty="0" err="1" smtClean="0"/>
              <a:t>evaluation</a:t>
            </a:r>
            <a:endParaRPr lang="hr-HR" sz="3600" dirty="0" smtClean="0"/>
          </a:p>
          <a:p>
            <a:r>
              <a:rPr lang="hr-HR" sz="3600" dirty="0" smtClean="0"/>
              <a:t>(</a:t>
            </a:r>
            <a:r>
              <a:rPr lang="en-GB" sz="36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Macropomina</a:t>
            </a:r>
            <a:r>
              <a:rPr lang="en-GB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phaseolina</a:t>
            </a:r>
            <a:r>
              <a:rPr lang="en-GB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36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Sclerotinia</a:t>
            </a:r>
            <a:r>
              <a:rPr lang="en-GB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6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sclerotiorum</a:t>
            </a:r>
            <a:r>
              <a:rPr lang="hr-HR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hr-HR" sz="36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193024"/>
              </p:ext>
            </p:extLst>
          </p:nvPr>
        </p:nvGraphicFramePr>
        <p:xfrm>
          <a:off x="2185314" y="16400462"/>
          <a:ext cx="3083256" cy="1584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7" imgW="1838255" imgH="9448920" progId="Excel.Sheet.12">
                  <p:embed/>
                </p:oleObj>
              </mc:Choice>
              <mc:Fallback>
                <p:oleObj name="Worksheet" r:id="rId7" imgW="1838255" imgH="9448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5314" y="16400462"/>
                        <a:ext cx="3083256" cy="15847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4967406" y="15836525"/>
            <a:ext cx="184731" cy="978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50" name="Down Arrow 49"/>
          <p:cNvSpPr/>
          <p:nvPr/>
        </p:nvSpPr>
        <p:spPr>
          <a:xfrm rot="16200000">
            <a:off x="10090081" y="18089034"/>
            <a:ext cx="895849" cy="980324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TextBox 51"/>
          <p:cNvSpPr txBox="1"/>
          <p:nvPr/>
        </p:nvSpPr>
        <p:spPr>
          <a:xfrm>
            <a:off x="5522689" y="21835084"/>
            <a:ext cx="10653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 err="1" smtClean="0"/>
              <a:t>Q</a:t>
            </a:r>
            <a:r>
              <a:rPr lang="hr-HR" sz="4000" dirty="0" err="1" smtClean="0"/>
              <a:t>uantitative</a:t>
            </a:r>
            <a:r>
              <a:rPr lang="hr-HR" sz="4000" dirty="0" smtClean="0"/>
              <a:t> </a:t>
            </a:r>
            <a:r>
              <a:rPr lang="hr-HR" sz="4000" b="1" dirty="0" err="1" smtClean="0"/>
              <a:t>S</a:t>
            </a:r>
            <a:r>
              <a:rPr lang="hr-HR" sz="4000" dirty="0" err="1" smtClean="0"/>
              <a:t>tructure</a:t>
            </a:r>
            <a:r>
              <a:rPr lang="hr-HR" sz="4000" dirty="0" smtClean="0"/>
              <a:t> </a:t>
            </a:r>
            <a:r>
              <a:rPr lang="hr-HR" sz="4000" b="1" dirty="0" err="1" smtClean="0"/>
              <a:t>A</a:t>
            </a:r>
            <a:r>
              <a:rPr lang="hr-HR" sz="4000" dirty="0" err="1" smtClean="0"/>
              <a:t>ctivity</a:t>
            </a:r>
            <a:r>
              <a:rPr lang="hr-HR" sz="4000" dirty="0" smtClean="0"/>
              <a:t> </a:t>
            </a:r>
            <a:r>
              <a:rPr lang="hr-HR" sz="4000" b="1" dirty="0" err="1" smtClean="0"/>
              <a:t>R</a:t>
            </a:r>
            <a:r>
              <a:rPr lang="hr-HR" sz="4000" dirty="0" err="1" smtClean="0"/>
              <a:t>elationship</a:t>
            </a:r>
            <a:r>
              <a:rPr lang="hr-HR" sz="4000" dirty="0" smtClean="0"/>
              <a:t>) QSAR</a:t>
            </a:r>
            <a:endParaRPr lang="hr-HR" sz="4000" dirty="0"/>
          </a:p>
        </p:txBody>
      </p:sp>
      <p:sp>
        <p:nvSpPr>
          <p:cNvPr id="53" name="TextBox 52"/>
          <p:cNvSpPr txBox="1"/>
          <p:nvPr/>
        </p:nvSpPr>
        <p:spPr>
          <a:xfrm>
            <a:off x="6341760" y="23354817"/>
            <a:ext cx="8482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 smtClean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artificial neural networks (ANN) analysis</a:t>
            </a:r>
            <a:endParaRPr lang="hr-HR" sz="3600" dirty="0"/>
          </a:p>
        </p:txBody>
      </p:sp>
      <p:sp>
        <p:nvSpPr>
          <p:cNvPr id="56" name="Right Arrow 55"/>
          <p:cNvSpPr/>
          <p:nvPr/>
        </p:nvSpPr>
        <p:spPr>
          <a:xfrm rot="2303351">
            <a:off x="15692751" y="23487653"/>
            <a:ext cx="1864444" cy="68141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Right Arrow 56"/>
          <p:cNvSpPr/>
          <p:nvPr/>
        </p:nvSpPr>
        <p:spPr>
          <a:xfrm rot="19136417">
            <a:off x="15759780" y="21848320"/>
            <a:ext cx="1864444" cy="68141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TextBox 58"/>
          <p:cNvSpPr txBox="1"/>
          <p:nvPr/>
        </p:nvSpPr>
        <p:spPr>
          <a:xfrm>
            <a:off x="17616225" y="19877384"/>
            <a:ext cx="9630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i="1" dirty="0"/>
              <a:t>S. </a:t>
            </a:r>
            <a:r>
              <a:rPr lang="hr-HR" sz="3600" b="1" i="1" dirty="0" err="1" smtClean="0"/>
              <a:t>sclerotiorum</a:t>
            </a:r>
            <a:endParaRPr lang="hr-HR" sz="3600" dirty="0" smtClean="0"/>
          </a:p>
          <a:p>
            <a:r>
              <a:rPr lang="hr-HR" sz="3600" dirty="0" err="1" smtClean="0"/>
              <a:t>Used</a:t>
            </a:r>
            <a:r>
              <a:rPr lang="hr-HR" sz="3600" dirty="0" smtClean="0"/>
              <a:t> </a:t>
            </a:r>
            <a:r>
              <a:rPr lang="hr-HR" sz="3600" dirty="0" err="1" smtClean="0"/>
              <a:t>molecular</a:t>
            </a:r>
            <a:r>
              <a:rPr lang="hr-HR" sz="3600" dirty="0" smtClean="0"/>
              <a:t> </a:t>
            </a:r>
            <a:r>
              <a:rPr lang="hr-HR" sz="3600" dirty="0" err="1" smtClean="0"/>
              <a:t>descriptors</a:t>
            </a:r>
            <a:r>
              <a:rPr lang="hr-HR" sz="3600" dirty="0" smtClean="0"/>
              <a:t>:</a:t>
            </a:r>
          </a:p>
          <a:p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3D-MoRSE (</a:t>
            </a:r>
            <a:r>
              <a:rPr lang="en-GB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Mor19v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); Moran autocorrelation (</a:t>
            </a:r>
            <a:r>
              <a:rPr lang="en-GB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MATS7v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); relative negative charge (</a:t>
            </a:r>
            <a:r>
              <a:rPr lang="en-GB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RNCG AM1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); and E-States, the sum of (- CH2 -) (</a:t>
            </a:r>
            <a:r>
              <a:rPr lang="en-GB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SssCH2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hr-HR" sz="3600" dirty="0"/>
          </a:p>
        </p:txBody>
      </p:sp>
      <p:sp>
        <p:nvSpPr>
          <p:cNvPr id="60" name="TextBox 59"/>
          <p:cNvSpPr txBox="1"/>
          <p:nvPr/>
        </p:nvSpPr>
        <p:spPr>
          <a:xfrm>
            <a:off x="17810315" y="23420404"/>
            <a:ext cx="9630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i="1" dirty="0"/>
              <a:t>M. </a:t>
            </a:r>
            <a:r>
              <a:rPr lang="hr-HR" sz="3600" b="1" i="1" dirty="0" err="1" smtClean="0"/>
              <a:t>phaseolina</a:t>
            </a:r>
            <a:endParaRPr lang="hr-HR" sz="3600" b="1" i="1" dirty="0" smtClean="0"/>
          </a:p>
          <a:p>
            <a:r>
              <a:rPr lang="hr-HR" sz="3600" dirty="0" err="1" smtClean="0"/>
              <a:t>Used</a:t>
            </a:r>
            <a:r>
              <a:rPr lang="hr-HR" sz="3600" dirty="0" smtClean="0"/>
              <a:t> </a:t>
            </a:r>
            <a:r>
              <a:rPr lang="hr-HR" sz="3600" dirty="0" err="1" smtClean="0"/>
              <a:t>molecular</a:t>
            </a:r>
            <a:r>
              <a:rPr lang="hr-HR" sz="3600" dirty="0" smtClean="0"/>
              <a:t> </a:t>
            </a:r>
            <a:r>
              <a:rPr lang="hr-HR" sz="3600" dirty="0" err="1" smtClean="0"/>
              <a:t>descriptors</a:t>
            </a:r>
            <a:r>
              <a:rPr lang="hr-HR" sz="3600" dirty="0" smtClean="0"/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geometrical symmetry (SYMM2); MATS4m; MATS5m; and sum of (= C&lt;) (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SdssC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hr-HR" sz="36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8383" y="25788780"/>
            <a:ext cx="12213466" cy="172488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730448" y="24957573"/>
            <a:ext cx="467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err="1" smtClean="0"/>
              <a:t>Results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of</a:t>
            </a:r>
            <a:r>
              <a:rPr lang="hr-HR" sz="3600" b="1" dirty="0" smtClean="0"/>
              <a:t> </a:t>
            </a:r>
            <a:r>
              <a:rPr lang="en-US" sz="3600" b="1" dirty="0" smtClean="0"/>
              <a:t>ANN </a:t>
            </a:r>
            <a:r>
              <a:rPr lang="en-US" sz="3600" b="1" dirty="0"/>
              <a:t>analysis</a:t>
            </a:r>
            <a:endParaRPr lang="hr-HR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8350338" y="28470123"/>
            <a:ext cx="9069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 smtClean="0"/>
              <a:t>Graphs</a:t>
            </a:r>
            <a:r>
              <a:rPr lang="hr-HR" sz="3600" dirty="0" smtClean="0"/>
              <a:t> </a:t>
            </a:r>
            <a:r>
              <a:rPr lang="hr-HR" sz="3600" dirty="0" err="1" smtClean="0"/>
              <a:t>of</a:t>
            </a:r>
            <a:r>
              <a:rPr lang="hr-HR" sz="3600" dirty="0" smtClean="0"/>
              <a:t> </a:t>
            </a:r>
            <a:r>
              <a:rPr lang="hr-HR" sz="3600" dirty="0" err="1" smtClean="0"/>
              <a:t>observed</a:t>
            </a:r>
            <a:r>
              <a:rPr lang="hr-HR" sz="3600" dirty="0" smtClean="0"/>
              <a:t> </a:t>
            </a:r>
            <a:r>
              <a:rPr lang="hr-HR" sz="3600" dirty="0" err="1" smtClean="0"/>
              <a:t>against</a:t>
            </a:r>
            <a:r>
              <a:rPr lang="hr-HR" sz="3600" dirty="0" smtClean="0"/>
              <a:t> </a:t>
            </a:r>
            <a:r>
              <a:rPr lang="hr-HR" sz="3600" dirty="0" err="1" smtClean="0"/>
              <a:t>calculated</a:t>
            </a:r>
            <a:r>
              <a:rPr lang="hr-HR" sz="3600" dirty="0" smtClean="0"/>
              <a:t> </a:t>
            </a:r>
            <a:r>
              <a:rPr lang="hr-HR" sz="3600" dirty="0" err="1" smtClean="0"/>
              <a:t>values</a:t>
            </a:r>
            <a:r>
              <a:rPr lang="hr-HR" sz="3600" dirty="0" smtClean="0"/>
              <a:t> </a:t>
            </a:r>
            <a:r>
              <a:rPr lang="hr-HR" sz="3600" dirty="0" err="1" smtClean="0"/>
              <a:t>using</a:t>
            </a:r>
            <a:r>
              <a:rPr lang="hr-HR" sz="3600" dirty="0" smtClean="0"/>
              <a:t> ANN </a:t>
            </a:r>
            <a:r>
              <a:rPr lang="hr-HR" sz="3600" dirty="0" err="1" smtClean="0"/>
              <a:t>models</a:t>
            </a:r>
            <a:r>
              <a:rPr lang="hr-HR" sz="3600" dirty="0" smtClean="0"/>
              <a:t> for</a:t>
            </a:r>
            <a:r>
              <a:rPr lang="hr-HR" sz="3600" dirty="0"/>
              <a:t>: </a:t>
            </a:r>
            <a:endParaRPr lang="hr-HR" sz="3600" dirty="0" smtClean="0"/>
          </a:p>
          <a:p>
            <a:pPr marL="742950" indent="-742950">
              <a:buAutoNum type="alphaLcParenR"/>
            </a:pPr>
            <a:r>
              <a:rPr lang="hr-HR" sz="3600" i="1" dirty="0" err="1" smtClean="0"/>
              <a:t>Sclerotinia</a:t>
            </a:r>
            <a:r>
              <a:rPr lang="hr-HR" sz="3600" i="1" dirty="0" smtClean="0"/>
              <a:t> </a:t>
            </a:r>
            <a:r>
              <a:rPr lang="hr-HR" sz="3600" i="1" dirty="0" err="1" smtClean="0"/>
              <a:t>sclerotiorum</a:t>
            </a:r>
            <a:r>
              <a:rPr lang="hr-HR" sz="3600" dirty="0" smtClean="0"/>
              <a:t>; </a:t>
            </a:r>
          </a:p>
          <a:p>
            <a:pPr marL="742950" indent="-742950">
              <a:buAutoNum type="alphaLcParenR"/>
            </a:pPr>
            <a:r>
              <a:rPr lang="hr-HR" sz="3600" i="1" dirty="0" err="1" smtClean="0"/>
              <a:t>Macropomina</a:t>
            </a:r>
            <a:r>
              <a:rPr lang="hr-HR" sz="3600" i="1" dirty="0" smtClean="0"/>
              <a:t> </a:t>
            </a:r>
            <a:r>
              <a:rPr lang="hr-HR" sz="3600" i="1" dirty="0" err="1"/>
              <a:t>phaseolina</a:t>
            </a:r>
            <a:r>
              <a:rPr lang="hr-HR" sz="3600" i="1" dirty="0"/>
              <a:t> </a:t>
            </a:r>
            <a:r>
              <a:rPr lang="hr-HR" sz="3600" i="1" dirty="0" smtClean="0"/>
              <a:t>.</a:t>
            </a:r>
            <a:endParaRPr lang="hr-HR" sz="3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8393960" y="32324899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a)</a:t>
            </a:r>
            <a:endParaRPr lang="hr-HR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543" y="27676153"/>
            <a:ext cx="5943600" cy="4457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48" y="27698545"/>
            <a:ext cx="5943600" cy="44577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4688252" y="32156245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b)</a:t>
            </a:r>
            <a:endParaRPr lang="hr-HR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2249720" y="33059924"/>
            <a:ext cx="10449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 smtClean="0"/>
              <a:t>Conclusions</a:t>
            </a:r>
            <a:r>
              <a:rPr lang="hr-HR" sz="3600" b="1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err="1" smtClean="0"/>
              <a:t>relationship</a:t>
            </a:r>
            <a:r>
              <a:rPr lang="hr-HR" sz="3600" dirty="0" smtClean="0"/>
              <a:t> </a:t>
            </a:r>
            <a:r>
              <a:rPr lang="hr-HR" sz="3600" dirty="0" err="1" smtClean="0"/>
              <a:t>between</a:t>
            </a:r>
            <a:r>
              <a:rPr lang="hr-HR" sz="3600" dirty="0" smtClean="0"/>
              <a:t> </a:t>
            </a:r>
            <a:r>
              <a:rPr lang="hr-HR" sz="3600" dirty="0" err="1" smtClean="0"/>
              <a:t>the</a:t>
            </a:r>
            <a:r>
              <a:rPr lang="hr-HR" sz="3600" dirty="0" smtClean="0"/>
              <a:t> </a:t>
            </a:r>
            <a:r>
              <a:rPr lang="hr-HR" sz="3600" dirty="0" err="1" smtClean="0"/>
              <a:t>structures</a:t>
            </a:r>
            <a:r>
              <a:rPr lang="hr-HR" sz="3600" dirty="0" smtClean="0"/>
              <a:t> </a:t>
            </a:r>
            <a:r>
              <a:rPr lang="hr-HR" sz="3600" dirty="0" err="1" smtClean="0"/>
              <a:t>of</a:t>
            </a:r>
            <a:r>
              <a:rPr lang="hr-HR" sz="3600" dirty="0" smtClean="0"/>
              <a:t> </a:t>
            </a:r>
            <a:r>
              <a:rPr lang="hr-HR" sz="3600" dirty="0" err="1" smtClean="0"/>
              <a:t>coumarine</a:t>
            </a:r>
            <a:r>
              <a:rPr lang="hr-HR" sz="3600" dirty="0" smtClean="0"/>
              <a:t> </a:t>
            </a:r>
            <a:r>
              <a:rPr lang="hr-HR" sz="3600" dirty="0" err="1" smtClean="0"/>
              <a:t>and</a:t>
            </a:r>
            <a:r>
              <a:rPr lang="hr-HR" sz="3600" dirty="0" smtClean="0"/>
              <a:t> </a:t>
            </a:r>
            <a:r>
              <a:rPr lang="hr-HR" sz="3600" dirty="0" err="1" smtClean="0"/>
              <a:t>antifungal</a:t>
            </a:r>
            <a:r>
              <a:rPr lang="hr-HR" sz="3600" dirty="0" smtClean="0"/>
              <a:t> </a:t>
            </a:r>
            <a:r>
              <a:rPr lang="hr-HR" sz="3600" dirty="0" err="1" smtClean="0"/>
              <a:t>activity</a:t>
            </a:r>
            <a:r>
              <a:rPr lang="hr-HR" sz="3600" dirty="0" smtClean="0"/>
              <a:t> </a:t>
            </a:r>
            <a:r>
              <a:rPr lang="hr-HR" sz="3600" dirty="0" err="1" smtClean="0"/>
              <a:t>is</a:t>
            </a:r>
            <a:r>
              <a:rPr lang="hr-HR" sz="3600" dirty="0" smtClean="0"/>
              <a:t> </a:t>
            </a:r>
            <a:r>
              <a:rPr lang="hr-HR" sz="3600" dirty="0" err="1" smtClean="0"/>
              <a:t>not</a:t>
            </a:r>
            <a:r>
              <a:rPr lang="hr-HR" sz="3600" dirty="0" smtClean="0"/>
              <a:t> </a:t>
            </a:r>
            <a:r>
              <a:rPr lang="hr-HR" sz="3600" dirty="0" err="1" smtClean="0"/>
              <a:t>linear</a:t>
            </a:r>
            <a:endParaRPr lang="hr-H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ANN could be performed for further research of more effective </a:t>
            </a:r>
            <a:r>
              <a:rPr lang="en-US" sz="3600" dirty="0" err="1"/>
              <a:t>coumarin</a:t>
            </a:r>
            <a:r>
              <a:rPr lang="en-US" sz="3600" dirty="0"/>
              <a:t> agents against the pathogen fungi.</a:t>
            </a:r>
            <a:endParaRPr lang="hr-H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13593239" y="34412114"/>
            <a:ext cx="141987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Literature:</a:t>
            </a:r>
          </a:p>
          <a:p>
            <a:r>
              <a:rPr lang="hr-HR" sz="3600" dirty="0"/>
              <a:t>Melita </a:t>
            </a:r>
            <a:r>
              <a:rPr lang="hr-HR" sz="3600" dirty="0" smtClean="0"/>
              <a:t>Lončarić, </a:t>
            </a:r>
            <a:r>
              <a:rPr lang="hr-HR" sz="3600" dirty="0"/>
              <a:t>Martina </a:t>
            </a:r>
            <a:r>
              <a:rPr lang="hr-HR" sz="3600" dirty="0" err="1" smtClean="0"/>
              <a:t>Sušjenka</a:t>
            </a:r>
            <a:r>
              <a:rPr lang="hr-HR" sz="3600" dirty="0" smtClean="0"/>
              <a:t>, Maja </a:t>
            </a:r>
            <a:r>
              <a:rPr lang="hr-HR" sz="3600" dirty="0" err="1" smtClean="0"/>
              <a:t>Molnar</a:t>
            </a:r>
            <a:r>
              <a:rPr lang="hr-HR" sz="3600" dirty="0" smtClean="0"/>
              <a:t>, </a:t>
            </a:r>
            <a:r>
              <a:rPr lang="en-US" sz="3600" dirty="0"/>
              <a:t>Current Organic Synthesis, 2020, 17, 98-108</a:t>
            </a:r>
            <a:endParaRPr lang="hr-H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6681008" y="36955481"/>
            <a:ext cx="2151389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FUNDING</a:t>
            </a:r>
          </a:p>
          <a:p>
            <a:r>
              <a:rPr lang="en-US" sz="2800" dirty="0"/>
              <a:t>This work has been supported in part by Croatian Science Foundation under the project “Green Technologies in Synthesis of Heterocyclic Compounds” (UIP-2017-05-6593).</a:t>
            </a:r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276</Words>
  <Application>Microsoft Office PowerPoint</Application>
  <PresentationFormat>Custom</PresentationFormat>
  <Paragraphs>105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Custom Design</vt:lpstr>
      <vt:lpstr>Worksheet</vt:lpstr>
      <vt:lpstr>QSAR study for antifungal activity of coumarin derivatives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Vesna</cp:lastModifiedBy>
  <cp:revision>97</cp:revision>
  <dcterms:created xsi:type="dcterms:W3CDTF">2015-04-04T09:45:50Z</dcterms:created>
  <dcterms:modified xsi:type="dcterms:W3CDTF">2020-10-27T14:43:13Z</dcterms:modified>
</cp:coreProperties>
</file>