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56" r:id="rId3"/>
    <p:sldId id="267" r:id="rId4"/>
    <p:sldId id="272" r:id="rId5"/>
    <p:sldId id="259" r:id="rId6"/>
    <p:sldId id="285" r:id="rId7"/>
    <p:sldId id="261" r:id="rId8"/>
    <p:sldId id="282" r:id="rId9"/>
    <p:sldId id="280" r:id="rId10"/>
    <p:sldId id="283" r:id="rId11"/>
    <p:sldId id="284" r:id="rId12"/>
    <p:sldId id="265"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10/30/2020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413803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6269082-9D5D-43A3-B675-27AB9B8E552E}" type="slidenum">
              <a:rPr lang="en-US" smtClean="0"/>
              <a:t>4</a:t>
            </a:fld>
            <a:endParaRPr lang="en-US" dirty="0"/>
          </a:p>
        </p:txBody>
      </p:sp>
    </p:spTree>
    <p:extLst>
      <p:ext uri="{BB962C8B-B14F-4D97-AF65-F5344CB8AC3E}">
        <p14:creationId xmlns:p14="http://schemas.microsoft.com/office/powerpoint/2010/main" val="13170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soku4u@gmail.com" TargetMode="External"/><Relationship Id="rId7" Type="http://schemas.openxmlformats.org/officeDocument/2006/relationships/hyperlink" Target="mailto:bashafoye@gmai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r.bhandareh@ajman.ac.ae" TargetMode="External"/><Relationship Id="rId5" Type="http://schemas.openxmlformats.org/officeDocument/2006/relationships/hyperlink" Target="mailto:nravi1965@gmail.com" TargetMode="External"/><Relationship Id="rId4" Type="http://schemas.openxmlformats.org/officeDocument/2006/relationships/hyperlink" Target="mailto:indrajeetsinghvi@yahoo.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 y="3006055"/>
            <a:ext cx="9144000" cy="3326232"/>
          </a:xfrm>
          <a:prstGeom prst="rect">
            <a:avLst/>
          </a:prstGeom>
          <a:noFill/>
        </p:spPr>
        <p:txBody>
          <a:bodyPr wrap="square" rtlCol="0">
            <a:spAutoFit/>
          </a:bodyPr>
          <a:lstStyle/>
          <a:p>
            <a:pPr algn="ctr">
              <a:lnSpc>
                <a:spcPct val="107000"/>
              </a:lnSpc>
              <a:spcAft>
                <a:spcPts val="800"/>
              </a:spcAft>
            </a:pPr>
            <a:r>
              <a:rPr lang="en-IN" sz="1400" dirty="0" err="1">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Kasetti</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Ashok Babu</a:t>
            </a:r>
            <a:r>
              <a:rPr lang="en-IN" sz="1400" baseline="300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1</a:t>
            </a:r>
            <a:r>
              <a:rPr lang="en-IN" sz="1400" baseline="30000" dirty="0">
                <a:solidFill>
                  <a:srgbClr val="222222"/>
                </a:solidFill>
                <a:effectLst/>
                <a:latin typeface="Palatino Linotype" panose="02040502050505030304" pitchFamily="18" charset="0"/>
                <a:ea typeface="Calibri" panose="020F0502020204030204" pitchFamily="34" charset="0"/>
                <a:cs typeface="Arial" panose="020B0604020202020204" pitchFamily="34" charset="0"/>
              </a:rPr>
              <a:t> ,*</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n-IN" sz="1400" dirty="0" err="1">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Indrajeet</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Singhvi</a:t>
            </a:r>
            <a:r>
              <a:rPr lang="en-IN" sz="1400" baseline="300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2</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N Ravindra</a:t>
            </a:r>
            <a:r>
              <a:rPr lang="en-IN" sz="1400" baseline="300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3</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n-IN" sz="1400" dirty="0">
                <a:effectLst/>
                <a:latin typeface="Palatino Linotype" panose="02040502050505030304" pitchFamily="18" charset="0"/>
                <a:ea typeface="Calibri" panose="020F0502020204030204" pitchFamily="34" charset="0"/>
                <a:cs typeface="Arial" panose="020B0604020202020204" pitchFamily="34" charset="0"/>
              </a:rPr>
              <a:t>Richie R. Bhandare</a:t>
            </a:r>
            <a:r>
              <a:rPr lang="en-IN" sz="1400" baseline="30000" dirty="0">
                <a:effectLst/>
                <a:latin typeface="Palatino Linotype" panose="02040502050505030304" pitchFamily="18" charset="0"/>
                <a:ea typeface="Calibri" panose="020F0502020204030204" pitchFamily="34" charset="0"/>
                <a:cs typeface="Arial" panose="020B0604020202020204" pitchFamily="34" charset="0"/>
              </a:rPr>
              <a:t> </a:t>
            </a:r>
            <a:r>
              <a:rPr lang="en-IN" sz="1400" baseline="30000" dirty="0">
                <a:solidFill>
                  <a:srgbClr val="222222"/>
                </a:solidFill>
                <a:effectLst/>
                <a:latin typeface="Palatino Linotype" panose="02040502050505030304" pitchFamily="18" charset="0"/>
                <a:ea typeface="Calibri" panose="020F0502020204030204" pitchFamily="34" charset="0"/>
                <a:cs typeface="Arial" panose="020B0604020202020204" pitchFamily="34" charset="0"/>
              </a:rPr>
              <a:t>4,*</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Afzal Basha Shaik</a:t>
            </a:r>
            <a:r>
              <a:rPr lang="en-IN" sz="1400" baseline="300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5*</a:t>
            </a:r>
            <a:endParaRPr lang="en-IN" sz="14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400" baseline="300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1</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Research Scholar, </a:t>
            </a:r>
            <a:r>
              <a:rPr lang="en-IN" sz="1400" dirty="0">
                <a:solidFill>
                  <a:srgbClr val="1C1C1C"/>
                </a:solidFill>
                <a:effectLst/>
                <a:latin typeface="Palatino Linotype" panose="02040502050505030304" pitchFamily="18" charset="0"/>
                <a:ea typeface="Calibri" panose="020F0502020204030204" pitchFamily="34" charset="0"/>
                <a:cs typeface="Times New Roman" panose="02020603050405020304" pitchFamily="18" charset="0"/>
              </a:rPr>
              <a:t>Pacific Academy of Higher Education and Research University, Pacific University, Udaipur-313003, India</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n-IN" sz="1400" dirty="0" err="1">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Dr.</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Samuel George Institute of Pharmaceutical Sciences, </a:t>
            </a:r>
            <a:r>
              <a:rPr lang="en-IN" sz="1400" dirty="0" err="1">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Markapuram</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Andhra Pradesh, India. Email: </a:t>
            </a:r>
            <a:r>
              <a:rPr lang="en-IN" sz="1400" u="none" strike="noStrike" dirty="0">
                <a:solidFill>
                  <a:srgbClr val="1155CC"/>
                </a:solidFill>
                <a:effectLst/>
                <a:latin typeface="Palatino Linotype" panose="02040502050505030304" pitchFamily="18" charset="0"/>
                <a:ea typeface="Calibri" panose="020F0502020204030204" pitchFamily="34" charset="0"/>
                <a:cs typeface="Times New Roman" panose="02020603050405020304" pitchFamily="18" charset="0"/>
                <a:hlinkClick r:id="rId3"/>
              </a:rPr>
              <a:t>soku4u@gmail.com</a:t>
            </a:r>
            <a:endParaRPr lang="en-IN" sz="14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400" baseline="300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2</a:t>
            </a:r>
            <a:r>
              <a:rPr lang="en-IN" sz="1400" dirty="0">
                <a:solidFill>
                  <a:srgbClr val="1C1C1C"/>
                </a:solidFill>
                <a:effectLst/>
                <a:latin typeface="Palatino Linotype" panose="02040502050505030304" pitchFamily="18" charset="0"/>
                <a:ea typeface="Calibri" panose="020F0502020204030204" pitchFamily="34" charset="0"/>
                <a:cs typeface="Times New Roman" panose="02020603050405020304" pitchFamily="18" charset="0"/>
              </a:rPr>
              <a:t> Pacific Academy of Higher Education and Research University, Pacific University, Udaipur-313003, India</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Email: </a:t>
            </a:r>
            <a:r>
              <a:rPr lang="en-IN" sz="1400" u="sng" dirty="0">
                <a:solidFill>
                  <a:srgbClr val="1155CC"/>
                </a:solidFill>
                <a:effectLst/>
                <a:latin typeface="Palatino Linotype" panose="02040502050505030304" pitchFamily="18" charset="0"/>
                <a:ea typeface="Calibri" panose="020F0502020204030204" pitchFamily="34" charset="0"/>
                <a:cs typeface="Times New Roman" panose="02020603050405020304" pitchFamily="18" charset="0"/>
                <a:hlinkClick r:id="rId4"/>
              </a:rPr>
              <a:t>indrajeetsinghvi@yahoo.com</a:t>
            </a:r>
            <a:endParaRPr lang="en-IN" sz="14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400" baseline="300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3</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MAK college of pharmacy, </a:t>
            </a:r>
            <a:r>
              <a:rPr lang="en-IN" sz="1400" dirty="0" err="1">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Moinabad</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 Hyderabad, Telangana, India. Email: </a:t>
            </a:r>
            <a:r>
              <a:rPr lang="en-IN" sz="1400" u="sng" dirty="0">
                <a:solidFill>
                  <a:srgbClr val="1155CC"/>
                </a:solidFill>
                <a:effectLst/>
                <a:latin typeface="Palatino Linotype" panose="02040502050505030304" pitchFamily="18" charset="0"/>
                <a:ea typeface="Calibri" panose="020F0502020204030204" pitchFamily="34" charset="0"/>
                <a:cs typeface="Times New Roman" panose="02020603050405020304" pitchFamily="18" charset="0"/>
                <a:hlinkClick r:id="rId5"/>
              </a:rPr>
              <a:t>nravi1965@gmail.com</a:t>
            </a:r>
            <a:endParaRPr lang="en-IN" sz="14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400" baseline="30000" dirty="0">
                <a:solidFill>
                  <a:srgbClr val="222222"/>
                </a:solidFill>
                <a:effectLst/>
                <a:latin typeface="Palatino Linotype" panose="02040502050505030304" pitchFamily="18" charset="0"/>
                <a:ea typeface="Calibri" panose="020F0502020204030204" pitchFamily="34" charset="0"/>
                <a:cs typeface="Arial" panose="020B0604020202020204" pitchFamily="34" charset="0"/>
              </a:rPr>
              <a:t>4</a:t>
            </a:r>
            <a:r>
              <a:rPr lang="en-IN" sz="1400" dirty="0">
                <a:solidFill>
                  <a:srgbClr val="222222"/>
                </a:solidFill>
                <a:effectLst/>
                <a:latin typeface="Palatino Linotype" panose="02040502050505030304" pitchFamily="18" charset="0"/>
                <a:ea typeface="Calibri" panose="020F0502020204030204" pitchFamily="34" charset="0"/>
                <a:cs typeface="Arial" panose="020B0604020202020204" pitchFamily="34" charset="0"/>
              </a:rPr>
              <a:t>Department of Pharmaceutical Sciences, College of Pharmacy &amp; Health Sciences, Ajman University, Ajman PO Box 346, UAE. </a:t>
            </a:r>
            <a:r>
              <a:rPr lang="en-IN" sz="1400" dirty="0">
                <a:solidFill>
                  <a:srgbClr val="222222"/>
                </a:solidFill>
                <a:effectLst/>
                <a:latin typeface="Palatino Linotype" panose="02040502050505030304" pitchFamily="18" charset="0"/>
                <a:ea typeface="Calibri" panose="020F0502020204030204" pitchFamily="34" charset="0"/>
                <a:cs typeface="Times New Roman" panose="02020603050405020304" pitchFamily="18" charset="0"/>
              </a:rPr>
              <a:t>Email: </a:t>
            </a:r>
            <a:r>
              <a:rPr lang="en-IN" sz="1400" u="sng" dirty="0">
                <a:solidFill>
                  <a:srgbClr val="0000FF"/>
                </a:solidFill>
                <a:effectLst/>
                <a:latin typeface="Palatino Linotype" panose="02040502050505030304" pitchFamily="18" charset="0"/>
                <a:ea typeface="Calibri" panose="020F0502020204030204" pitchFamily="34" charset="0"/>
                <a:cs typeface="Times New Roman" panose="02020603050405020304" pitchFamily="18" charset="0"/>
                <a:hlinkClick r:id="rId6"/>
              </a:rPr>
              <a:t>r.bhandareh@ajman.ac.ae</a:t>
            </a:r>
            <a:r>
              <a:rPr lang="en-IN" sz="14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en-IN" sz="1400" dirty="0">
              <a:effectLst/>
              <a:latin typeface="Palatino Linotype" panose="02040502050505030304" pitchFamily="18" charset="0"/>
              <a:ea typeface="Calibri" panose="020F0502020204030204" pitchFamily="34" charset="0"/>
              <a:cs typeface="Times New Roman" panose="02020603050405020304" pitchFamily="18" charset="0"/>
            </a:endParaRPr>
          </a:p>
          <a:p>
            <a:r>
              <a:rPr lang="en-IN" sz="1400" baseline="30000" dirty="0">
                <a:effectLst/>
                <a:latin typeface="Palatino Linotype" panose="02040502050505030304" pitchFamily="18" charset="0"/>
                <a:ea typeface="Calibri" panose="020F0502020204030204" pitchFamily="34" charset="0"/>
                <a:cs typeface="Times New Roman" panose="02020603050405020304" pitchFamily="18" charset="0"/>
              </a:rPr>
              <a:t>5</a:t>
            </a:r>
            <a:r>
              <a:rPr lang="en-IN" sz="1400" dirty="0">
                <a:effectLst/>
                <a:latin typeface="Palatino Linotype" panose="02040502050505030304" pitchFamily="18" charset="0"/>
                <a:ea typeface="Calibri" panose="020F0502020204030204" pitchFamily="34" charset="0"/>
                <a:cs typeface="Times New Roman" panose="02020603050405020304" pitchFamily="18" charset="0"/>
              </a:rPr>
              <a:t>Vignan Pharmacy College, Vadlamudi-522213, Andhra Pradesh, India. Email: </a:t>
            </a:r>
            <a:r>
              <a:rPr lang="en-IN" sz="1400" u="sng" dirty="0">
                <a:solidFill>
                  <a:srgbClr val="0000FF"/>
                </a:solidFill>
                <a:effectLst/>
                <a:latin typeface="Palatino Linotype" panose="02040502050505030304" pitchFamily="18" charset="0"/>
                <a:ea typeface="Calibri" panose="020F0502020204030204" pitchFamily="34" charset="0"/>
                <a:cs typeface="Times New Roman" panose="02020603050405020304" pitchFamily="18" charset="0"/>
                <a:hlinkClick r:id="rId7"/>
              </a:rPr>
              <a:t>bashafoye@gmail.com</a:t>
            </a:r>
            <a:endParaRPr lang="en-IN" sz="1400" u="sng" dirty="0">
              <a:solidFill>
                <a:srgbClr val="0000FF"/>
              </a:solidFill>
              <a:effectLst/>
              <a:latin typeface="Palatino Linotype" panose="02040502050505030304" pitchFamily="18" charset="0"/>
              <a:ea typeface="Calibri" panose="020F0502020204030204" pitchFamily="34" charset="0"/>
              <a:cs typeface="Times New Roman" panose="02020603050405020304" pitchFamily="18" charset="0"/>
            </a:endParaRPr>
          </a:p>
          <a:p>
            <a:endParaRPr lang="en-IN" sz="1400" b="1" u="sng" dirty="0">
              <a:solidFill>
                <a:srgbClr val="0000FF"/>
              </a:solidFill>
              <a:latin typeface="Palatino Linotype" panose="02040502050505030304" pitchFamily="18" charset="0"/>
              <a:cs typeface="Times New Roman" panose="02020603050405020304" pitchFamily="18" charset="0"/>
            </a:endParaRPr>
          </a:p>
          <a:p>
            <a:r>
              <a:rPr lang="en-US" sz="1400" b="1" dirty="0">
                <a:latin typeface="Palatino Linotype" panose="02040502050505030304" pitchFamily="18" charset="0"/>
              </a:rPr>
              <a:t>* Corresponding authors: </a:t>
            </a:r>
            <a:r>
              <a:rPr lang="en-US" sz="1400" b="1" dirty="0">
                <a:latin typeface="Palatino Linotype" panose="02040502050505030304" pitchFamily="18" charset="0"/>
                <a:hlinkClick r:id="rId7"/>
              </a:rPr>
              <a:t>bashafoye@gmail.com</a:t>
            </a:r>
            <a:r>
              <a:rPr lang="en-US" sz="1400" b="1" dirty="0">
                <a:latin typeface="Palatino Linotype" panose="02040502050505030304" pitchFamily="18" charset="0"/>
              </a:rPr>
              <a:t>; </a:t>
            </a:r>
            <a:r>
              <a:rPr lang="en-IN" sz="1400" u="none" strike="noStrike" dirty="0">
                <a:solidFill>
                  <a:srgbClr val="1155CC"/>
                </a:solidFill>
                <a:effectLst/>
                <a:latin typeface="Palatino Linotype" panose="02040502050505030304" pitchFamily="18" charset="0"/>
                <a:ea typeface="Calibri" panose="020F0502020204030204" pitchFamily="34" charset="0"/>
                <a:cs typeface="Times New Roman" panose="02020603050405020304" pitchFamily="18" charset="0"/>
                <a:hlinkClick r:id="rId3"/>
              </a:rPr>
              <a:t>soku4u@gmail.com</a:t>
            </a:r>
            <a:r>
              <a:rPr lang="en-IN" sz="1400" u="none" strike="noStrike" dirty="0">
                <a:solidFill>
                  <a:srgbClr val="1155CC"/>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en-IN" sz="14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2726"/>
            <a:ext cx="9143997" cy="1749874"/>
          </a:xfrm>
          <a:prstGeom prst="rect">
            <a:avLst/>
          </a:prstGeom>
        </p:spPr>
      </p:pic>
      <p:sp>
        <p:nvSpPr>
          <p:cNvPr id="6" name="TextBox 5">
            <a:extLst>
              <a:ext uri="{FF2B5EF4-FFF2-40B4-BE49-F238E27FC236}">
                <a16:creationId xmlns:a16="http://schemas.microsoft.com/office/drawing/2014/main" id="{82DA2E35-9B0F-48A1-804C-F91F781DF879}"/>
              </a:ext>
            </a:extLst>
          </p:cNvPr>
          <p:cNvSpPr txBox="1"/>
          <p:nvPr/>
        </p:nvSpPr>
        <p:spPr>
          <a:xfrm>
            <a:off x="0" y="1905000"/>
            <a:ext cx="9144000" cy="646331"/>
          </a:xfrm>
          <a:prstGeom prst="rect">
            <a:avLst/>
          </a:prstGeom>
          <a:solidFill>
            <a:schemeClr val="accent4">
              <a:lumMod val="40000"/>
              <a:lumOff val="60000"/>
            </a:schemeClr>
          </a:solidFill>
        </p:spPr>
        <p:txBody>
          <a:bodyPr wrap="square">
            <a:spAutoFit/>
          </a:bodyPr>
          <a:lstStyle/>
          <a:p>
            <a:pPr algn="ctr">
              <a:spcAft>
                <a:spcPts val="800"/>
              </a:spcAft>
            </a:pPr>
            <a:r>
              <a:rPr lang="en-IN" sz="1800" b="1" dirty="0">
                <a:effectLst/>
                <a:latin typeface="Palatino Linotype" panose="02040502050505030304" pitchFamily="18" charset="0"/>
                <a:ea typeface="Calibri" panose="020F0502020204030204" pitchFamily="34" charset="0"/>
                <a:cs typeface="Times New Roman" panose="02020603050405020304" pitchFamily="18" charset="0"/>
              </a:rPr>
              <a:t>Design, synthesis and biological screening of </a:t>
            </a:r>
            <a:r>
              <a:rPr lang="en-US" sz="1800" b="1" dirty="0">
                <a:effectLst/>
                <a:latin typeface="Palatino Linotype" panose="02040502050505030304" pitchFamily="18" charset="0"/>
                <a:ea typeface="Calibri" panose="020F0502020204030204" pitchFamily="34" charset="0"/>
                <a:cs typeface="Times New Roman" panose="02020603050405020304" pitchFamily="18" charset="0"/>
              </a:rPr>
              <a:t>2,4-dichlorothiazole-5-carboxaldehyde derived chalcones </a:t>
            </a:r>
            <a:r>
              <a:rPr lang="en-IN" sz="1800" b="1" dirty="0">
                <a:effectLst/>
                <a:latin typeface="Palatino Linotype" panose="02040502050505030304" pitchFamily="18" charset="0"/>
                <a:ea typeface="Calibri" panose="020F0502020204030204" pitchFamily="34" charset="0"/>
                <a:cs typeface="Times New Roman" panose="02020603050405020304" pitchFamily="18" charset="0"/>
              </a:rPr>
              <a:t>as potential antitubercular and antiproliferative agents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00110"/>
          </a:xfrm>
          <a:prstGeom prst="rect">
            <a:avLst/>
          </a:prstGeom>
          <a:solidFill>
            <a:schemeClr val="tx2">
              <a:lumMod val="20000"/>
              <a:lumOff val="80000"/>
            </a:schemeClr>
          </a:solidFill>
        </p:spPr>
        <p:txBody>
          <a:bodyPr wrap="square" rtlCol="0">
            <a:spAutoFit/>
          </a:bodyPr>
          <a:lstStyle/>
          <a:p>
            <a:r>
              <a:rPr lang="fr-FR" sz="2000" b="1" dirty="0">
                <a:latin typeface="Palatino Linotype" panose="02040502050505030304" pitchFamily="18" charset="0"/>
              </a:rPr>
              <a:t>Results and discussion: Biological studies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672" y="6248400"/>
            <a:ext cx="9155672" cy="660727"/>
          </a:xfrm>
          <a:prstGeom prst="rect">
            <a:avLst/>
          </a:prstGeom>
        </p:spPr>
      </p:pic>
      <p:sp>
        <p:nvSpPr>
          <p:cNvPr id="10" name="TextBox 9">
            <a:extLst>
              <a:ext uri="{FF2B5EF4-FFF2-40B4-BE49-F238E27FC236}">
                <a16:creationId xmlns:a16="http://schemas.microsoft.com/office/drawing/2014/main" id="{52A34FEF-21F2-47A1-80F7-64A605FBBBCC}"/>
              </a:ext>
            </a:extLst>
          </p:cNvPr>
          <p:cNvSpPr txBox="1"/>
          <p:nvPr/>
        </p:nvSpPr>
        <p:spPr>
          <a:xfrm>
            <a:off x="-11672" y="508060"/>
            <a:ext cx="9155672" cy="4536627"/>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q"/>
            </a:pPr>
            <a:r>
              <a:rPr lang="en-IN" dirty="0">
                <a:latin typeface="Palatino Linotype" panose="02040502050505030304" pitchFamily="18" charset="0"/>
                <a:ea typeface="Calibri" panose="020F0502020204030204" pitchFamily="34" charset="0"/>
                <a:cs typeface="Times New Roman" panose="02020603050405020304" pitchFamily="18" charset="0"/>
              </a:rPr>
              <a:t>The above results indicate that the ring-A portion if substituted with halogens (Cl/F) at both ortho and meta positions make the </a:t>
            </a:r>
            <a:r>
              <a:rPr lang="en-US" dirty="0">
                <a:effectLst/>
                <a:latin typeface="Palatino Linotype" panose="02040502050505030304" pitchFamily="18" charset="0"/>
                <a:ea typeface="Calibri" panose="020F0502020204030204" pitchFamily="34" charset="0"/>
                <a:cs typeface="Times New Roman" panose="02020603050405020304" pitchFamily="18" charset="0"/>
              </a:rPr>
              <a:t>2,4-dichlorothiazole-5-carboxaldehyde derived chalcones potential antitubercular agents. And among the two halogens more electronegative fluorine atom is crucial for the activity.</a:t>
            </a:r>
            <a:endParaRPr lang="en-IN" dirty="0">
              <a:effectLst/>
              <a:latin typeface="Palatino Linotype" panose="0204050205050503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en-US" dirty="0">
                <a:effectLst/>
                <a:latin typeface="Palatino Linotype" panose="02040502050505030304" pitchFamily="18" charset="0"/>
                <a:ea typeface="Calibri" panose="020F0502020204030204" pitchFamily="34" charset="0"/>
                <a:cs typeface="Times New Roman" panose="02020603050405020304" pitchFamily="18" charset="0"/>
              </a:rPr>
              <a:t>Among the unsubstituted heteroaryl derivatives (</a:t>
            </a:r>
            <a:r>
              <a:rPr lang="en-US" b="1" dirty="0">
                <a:effectLst/>
                <a:latin typeface="Palatino Linotype" panose="02040502050505030304" pitchFamily="18" charset="0"/>
                <a:ea typeface="Calibri" panose="020F0502020204030204" pitchFamily="34" charset="0"/>
                <a:cs typeface="Times New Roman" panose="02020603050405020304" pitchFamily="18" charset="0"/>
              </a:rPr>
              <a:t>17-20</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chalcone </a:t>
            </a:r>
            <a:r>
              <a:rPr lang="en-US" b="1" dirty="0">
                <a:effectLst/>
                <a:latin typeface="Palatino Linotype" panose="02040502050505030304" pitchFamily="18" charset="0"/>
                <a:ea typeface="Calibri" panose="020F0502020204030204" pitchFamily="34" charset="0"/>
                <a:cs typeface="Times New Roman" panose="02020603050405020304" pitchFamily="18" charset="0"/>
              </a:rPr>
              <a:t>20 </a:t>
            </a:r>
            <a:r>
              <a:rPr lang="en-US" dirty="0">
                <a:effectLst/>
                <a:latin typeface="Palatino Linotype" panose="02040502050505030304" pitchFamily="18" charset="0"/>
                <a:ea typeface="Calibri" panose="020F0502020204030204" pitchFamily="34" charset="0"/>
                <a:cs typeface="Times New Roman" panose="02020603050405020304" pitchFamily="18" charset="0"/>
              </a:rPr>
              <a:t>containing 2-thiazolyl moiety as ring-A component showed the highest antiproliferative activity than methotrexate with </a:t>
            </a:r>
            <a:r>
              <a:rPr lang="en-US" dirty="0">
                <a:effectLst/>
                <a:latin typeface="Palatino Linotype" panose="02040502050505030304" pitchFamily="18" charset="0"/>
              </a:rPr>
              <a:t>IC</a:t>
            </a:r>
            <a:r>
              <a:rPr lang="en-US" baseline="-25000" dirty="0">
                <a:effectLst/>
                <a:latin typeface="Palatino Linotype" panose="02040502050505030304" pitchFamily="18" charset="0"/>
              </a:rPr>
              <a:t>50 </a:t>
            </a:r>
            <a:r>
              <a:rPr lang="en-US" dirty="0">
                <a:effectLst/>
                <a:latin typeface="Palatino Linotype" panose="02040502050505030304" pitchFamily="18" charset="0"/>
              </a:rPr>
              <a:t>value of 6.86 </a:t>
            </a:r>
            <a:r>
              <a:rPr lang="en-IN" dirty="0">
                <a:effectLst/>
                <a:latin typeface="Palatino Linotype" panose="02040502050505030304" pitchFamily="18" charset="0"/>
              </a:rPr>
              <a:t>µM. This activity was 1.6 more than the standard. </a:t>
            </a:r>
          </a:p>
          <a:p>
            <a:pPr marL="285750" indent="-285750" algn="just">
              <a:lnSpc>
                <a:spcPct val="107000"/>
              </a:lnSpc>
              <a:spcAft>
                <a:spcPts val="800"/>
              </a:spcAft>
              <a:buFont typeface="Wingdings" panose="05000000000000000000" pitchFamily="2" charset="2"/>
              <a:buChar char="q"/>
            </a:pPr>
            <a:r>
              <a:rPr lang="en-IN" dirty="0">
                <a:effectLst/>
                <a:latin typeface="Palatino Linotype" panose="02040502050505030304" pitchFamily="18" charset="0"/>
              </a:rPr>
              <a:t>Compounds 17 and 19 containing </a:t>
            </a:r>
            <a:r>
              <a:rPr lang="en-IN" dirty="0">
                <a:latin typeface="Palatino Linotype" panose="02040502050505030304" pitchFamily="18" charset="0"/>
              </a:rPr>
              <a:t>2-pyridinyl and 4-pyridinyl scaffolds exhibited </a:t>
            </a:r>
            <a:r>
              <a:rPr lang="en-IN" dirty="0">
                <a:effectLst/>
                <a:latin typeface="Palatino Linotype" panose="02040502050505030304" pitchFamily="18" charset="0"/>
              </a:rPr>
              <a:t> IC50 value close to methotrexate. The activity of these compounds is 1.27 times less than methotrexate. </a:t>
            </a:r>
          </a:p>
          <a:p>
            <a:pPr marL="285750" indent="-285750" algn="just">
              <a:lnSpc>
                <a:spcPct val="107000"/>
              </a:lnSpc>
              <a:spcAft>
                <a:spcPts val="800"/>
              </a:spcAft>
              <a:buFont typeface="Wingdings" panose="05000000000000000000" pitchFamily="2" charset="2"/>
              <a:buChar char="q"/>
            </a:pPr>
            <a:r>
              <a:rPr lang="en-IN" dirty="0">
                <a:latin typeface="Palatino Linotype" panose="02040502050505030304" pitchFamily="18" charset="0"/>
                <a:ea typeface="Calibri" panose="020F0502020204030204" pitchFamily="34" charset="0"/>
                <a:cs typeface="Times New Roman" panose="02020603050405020304" pitchFamily="18" charset="0"/>
              </a:rPr>
              <a:t>The above results strongly indicate that a five-membered heterocyclic scaffold at ring-A portion is vital for the activity of </a:t>
            </a:r>
            <a:r>
              <a:rPr lang="en-US" dirty="0">
                <a:effectLst/>
                <a:latin typeface="Palatino Linotype" panose="02040502050505030304" pitchFamily="18" charset="0"/>
                <a:ea typeface="Calibri" panose="020F0502020204030204" pitchFamily="34" charset="0"/>
                <a:cs typeface="Times New Roman" panose="02020603050405020304" pitchFamily="18" charset="0"/>
              </a:rPr>
              <a:t>2,4-dichlorothiazole-5-carboxaldehyde derived chalcones.</a:t>
            </a:r>
            <a:endParaRPr lang="en-IN"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697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78" y="0"/>
            <a:ext cx="9136918" cy="461665"/>
          </a:xfrm>
          <a:prstGeom prst="rect">
            <a:avLst/>
          </a:prstGeom>
          <a:solidFill>
            <a:schemeClr val="tx2">
              <a:lumMod val="20000"/>
              <a:lumOff val="80000"/>
            </a:schemeClr>
          </a:solidFill>
        </p:spPr>
        <p:txBody>
          <a:bodyPr wrap="square" rtlCol="0">
            <a:spAutoFit/>
          </a:bodyPr>
          <a:lstStyle/>
          <a:p>
            <a:r>
              <a:rPr lang="fr-FR" sz="2400" b="1" dirty="0">
                <a:latin typeface="Palatino Linotype" panose="02040502050505030304" pitchFamily="18" charset="0"/>
              </a:rPr>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Box 7">
            <a:extLst>
              <a:ext uri="{FF2B5EF4-FFF2-40B4-BE49-F238E27FC236}">
                <a16:creationId xmlns:a16="http://schemas.microsoft.com/office/drawing/2014/main" id="{9638B5E6-7C35-4DF1-934E-95516292966B}"/>
              </a:ext>
            </a:extLst>
          </p:cNvPr>
          <p:cNvSpPr txBox="1"/>
          <p:nvPr/>
        </p:nvSpPr>
        <p:spPr>
          <a:xfrm>
            <a:off x="-9378" y="611969"/>
            <a:ext cx="9077178" cy="2585323"/>
          </a:xfrm>
          <a:prstGeom prst="rect">
            <a:avLst/>
          </a:prstGeom>
          <a:noFill/>
        </p:spPr>
        <p:txBody>
          <a:bodyPr wrap="square">
            <a:spAutoFit/>
          </a:bodyPr>
          <a:lstStyle/>
          <a:p>
            <a:pPr marL="285750" indent="-285750" algn="just">
              <a:buFont typeface="Wingdings" panose="05000000000000000000" pitchFamily="2" charset="2"/>
              <a:buChar char="q"/>
            </a:pPr>
            <a:r>
              <a:rPr lang="en-US" b="0" i="0" u="none" strike="noStrike" baseline="0" dirty="0">
                <a:solidFill>
                  <a:srgbClr val="000000"/>
                </a:solidFill>
                <a:latin typeface="Palatino Linotype" panose="02040502050505030304" pitchFamily="18" charset="0"/>
              </a:rPr>
              <a:t>I</a:t>
            </a:r>
            <a:r>
              <a:rPr lang="en-IN" b="0" i="0" u="none" strike="noStrike" baseline="0" dirty="0">
                <a:solidFill>
                  <a:srgbClr val="000000"/>
                </a:solidFill>
                <a:latin typeface="Palatino Linotype" panose="02040502050505030304" pitchFamily="18" charset="0"/>
              </a:rPr>
              <a:t>n the present study we designed and synthesized 20 new </a:t>
            </a:r>
            <a:r>
              <a:rPr lang="en-US" dirty="0">
                <a:effectLst/>
                <a:latin typeface="Palatino Linotype" panose="02040502050505030304" pitchFamily="18" charset="0"/>
                <a:ea typeface="Calibri" panose="020F0502020204030204" pitchFamily="34" charset="0"/>
                <a:cs typeface="Times New Roman" panose="02020603050405020304" pitchFamily="18" charset="0"/>
              </a:rPr>
              <a:t>2,4-dichlorothiazole-5-carboxaldehyde derived chalcones and tested all the compounds for antitubercular, antiproliferative and cytotoxic activities. We identified five potential antitubercular chalcones and one promising antiproliferative chalcones. The potent compounds derived from these studies </a:t>
            </a:r>
            <a:r>
              <a:rPr lang="en-US" dirty="0">
                <a:latin typeface="Palatino Linotype" panose="02040502050505030304" pitchFamily="18" charset="0"/>
                <a:ea typeface="Calibri" panose="020F0502020204030204" pitchFamily="34" charset="0"/>
                <a:cs typeface="Times New Roman" panose="02020603050405020304" pitchFamily="18" charset="0"/>
              </a:rPr>
              <a:t>are the lead compounds for the development of useful drug candidates against tuberculosis and prostate cancers.</a:t>
            </a:r>
          </a:p>
          <a:p>
            <a:pPr algn="just"/>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n-US" dirty="0">
                <a:latin typeface="Palatino Linotype" panose="02040502050505030304" pitchFamily="18" charset="0"/>
                <a:ea typeface="Calibri" panose="020F0502020204030204" pitchFamily="34" charset="0"/>
                <a:cs typeface="Times New Roman" panose="02020603050405020304" pitchFamily="18" charset="0"/>
              </a:rPr>
              <a:t>Further, we are working towards elucidating the mode of action for the proposed </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activities.</a:t>
            </a:r>
            <a:endParaRPr lang="en-IN" b="0" i="0" u="none" strike="noStrike" baseline="0" dirty="0">
              <a:solidFill>
                <a:srgbClr val="000000"/>
              </a:solidFill>
              <a:latin typeface="Palatino Linotype" panose="0204050205050503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517"/>
            <a:ext cx="9144000" cy="1066254"/>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en-IN" sz="2000" b="1" dirty="0">
                <a:effectLst/>
                <a:latin typeface="Palatino Linotype" panose="02040502050505030304" pitchFamily="18" charset="0"/>
                <a:ea typeface="Calibri" panose="020F0502020204030204" pitchFamily="34" charset="0"/>
                <a:cs typeface="Times New Roman" panose="02020603050405020304" pitchFamily="18" charset="0"/>
              </a:rPr>
              <a:t>Design, synthesis and biological screening of </a:t>
            </a:r>
            <a:r>
              <a:rPr lang="en-US" sz="2000" b="1" dirty="0">
                <a:effectLst/>
                <a:latin typeface="Palatino Linotype" panose="02040502050505030304" pitchFamily="18" charset="0"/>
                <a:ea typeface="Calibri" panose="020F0502020204030204" pitchFamily="34" charset="0"/>
                <a:cs typeface="Times New Roman" panose="02020603050405020304" pitchFamily="18" charset="0"/>
              </a:rPr>
              <a:t>2,4-dichlorothiazole-5-carboxaldehyde derived chalcones </a:t>
            </a:r>
            <a:r>
              <a:rPr lang="en-IN" sz="2000" b="1" dirty="0">
                <a:effectLst/>
                <a:latin typeface="Palatino Linotype" panose="02040502050505030304" pitchFamily="18" charset="0"/>
                <a:ea typeface="Calibri" panose="020F0502020204030204" pitchFamily="34" charset="0"/>
                <a:cs typeface="Times New Roman" panose="02020603050405020304" pitchFamily="18" charset="0"/>
              </a:rPr>
              <a:t>as potential antitubercular and antiproliferative agents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15" name="Object 14">
            <a:extLst>
              <a:ext uri="{FF2B5EF4-FFF2-40B4-BE49-F238E27FC236}">
                <a16:creationId xmlns:a16="http://schemas.microsoft.com/office/drawing/2014/main" id="{C990FA10-ADAE-4277-8D8D-C624E7875537}"/>
              </a:ext>
            </a:extLst>
          </p:cNvPr>
          <p:cNvGraphicFramePr>
            <a:graphicFrameLocks noChangeAspect="1"/>
          </p:cNvGraphicFramePr>
          <p:nvPr>
            <p:extLst>
              <p:ext uri="{D42A27DB-BD31-4B8C-83A1-F6EECF244321}">
                <p14:modId xmlns:p14="http://schemas.microsoft.com/office/powerpoint/2010/main" val="756197713"/>
              </p:ext>
            </p:extLst>
          </p:nvPr>
        </p:nvGraphicFramePr>
        <p:xfrm>
          <a:off x="1752600" y="1593761"/>
          <a:ext cx="6457950" cy="4405402"/>
        </p:xfrm>
        <a:graphic>
          <a:graphicData uri="http://schemas.openxmlformats.org/presentationml/2006/ole">
            <mc:AlternateContent xmlns:mc="http://schemas.openxmlformats.org/markup-compatibility/2006">
              <mc:Choice xmlns:v="urn:schemas-microsoft-com:vml" Requires="v">
                <p:oleObj spid="_x0000_s1095" name="CS ChemDraw Drawing" r:id="rId5" imgW="5164368" imgH="3664801" progId="ChemDraw.Document.6.0">
                  <p:embed/>
                </p:oleObj>
              </mc:Choice>
              <mc:Fallback>
                <p:oleObj name="CS ChemDraw Drawing" r:id="rId5" imgW="5164368" imgH="3664801" progId="ChemDraw.Document.6.0">
                  <p:embed/>
                  <p:pic>
                    <p:nvPicPr>
                      <p:cNvPr id="3" name="Object 2">
                        <a:extLst>
                          <a:ext uri="{FF2B5EF4-FFF2-40B4-BE49-F238E27FC236}">
                            <a16:creationId xmlns:a16="http://schemas.microsoft.com/office/drawing/2014/main" id="{0E91A7A7-367E-4023-A3B4-DCC18A1A0029}"/>
                          </a:ext>
                        </a:extLst>
                      </p:cNvPr>
                      <p:cNvPicPr/>
                      <p:nvPr/>
                    </p:nvPicPr>
                    <p:blipFill>
                      <a:blip r:embed="rId6"/>
                      <a:stretch>
                        <a:fillRect/>
                      </a:stretch>
                    </p:blipFill>
                    <p:spPr>
                      <a:xfrm>
                        <a:off x="1752600" y="1593761"/>
                        <a:ext cx="6457950" cy="4405402"/>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AD1347CF-2E4E-4F20-A731-E594859E8887}"/>
              </a:ext>
            </a:extLst>
          </p:cNvPr>
          <p:cNvSpPr txBox="1"/>
          <p:nvPr/>
        </p:nvSpPr>
        <p:spPr>
          <a:xfrm>
            <a:off x="0" y="1069771"/>
            <a:ext cx="2286000" cy="369332"/>
          </a:xfrm>
          <a:prstGeom prst="rect">
            <a:avLst/>
          </a:prstGeom>
          <a:solidFill>
            <a:srgbClr val="FFC000"/>
          </a:solidFill>
        </p:spPr>
        <p:txBody>
          <a:bodyPr wrap="square">
            <a:spAutoFit/>
          </a:bodyPr>
          <a:lstStyle/>
          <a:p>
            <a:r>
              <a:rPr lang="en-US" b="1" dirty="0">
                <a:latin typeface="Palatino Linotype" panose="02040502050505030304" pitchFamily="18" charset="0"/>
                <a:cs typeface="Times New Roman" panose="02020603050405020304" pitchFamily="18" charset="0"/>
              </a:rPr>
              <a:t>G</a:t>
            </a:r>
            <a:r>
              <a:rPr lang="en-IN" b="1" dirty="0">
                <a:latin typeface="Palatino Linotype" panose="02040502050505030304" pitchFamily="18" charset="0"/>
                <a:cs typeface="Times New Roman" panose="02020603050405020304" pitchFamily="18" charset="0"/>
              </a:rPr>
              <a:t>raphical Abstract</a:t>
            </a:r>
            <a:endParaRPr lang="en-IN" dirty="0">
              <a:latin typeface="Palatino Linotype" panose="02040502050505030304" pitchFamily="18" charset="0"/>
            </a:endParaRPr>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9" name="TextBox 8">
            <a:extLst>
              <a:ext uri="{FF2B5EF4-FFF2-40B4-BE49-F238E27FC236}">
                <a16:creationId xmlns:a16="http://schemas.microsoft.com/office/drawing/2014/main" id="{AAA0A0FE-7FE9-402C-953F-293326E4B99B}"/>
              </a:ext>
            </a:extLst>
          </p:cNvPr>
          <p:cNvSpPr txBox="1"/>
          <p:nvPr/>
        </p:nvSpPr>
        <p:spPr>
          <a:xfrm>
            <a:off x="76200" y="133252"/>
            <a:ext cx="9060720" cy="6314806"/>
          </a:xfrm>
          <a:prstGeom prst="rect">
            <a:avLst/>
          </a:prstGeom>
          <a:noFill/>
        </p:spPr>
        <p:txBody>
          <a:bodyPr wrap="square">
            <a:spAutoFit/>
          </a:bodyPr>
          <a:lstStyle/>
          <a:p>
            <a:pPr algn="just">
              <a:lnSpc>
                <a:spcPct val="107000"/>
              </a:lnSpc>
              <a:spcAft>
                <a:spcPts val="800"/>
              </a:spcAft>
            </a:pPr>
            <a:r>
              <a:rPr lang="en-IN" b="1" dirty="0">
                <a:effectLst/>
                <a:latin typeface="Palatino Linotype" panose="02040502050505030304" pitchFamily="18" charset="0"/>
                <a:ea typeface="Times New Roman" panose="02020603050405020304" pitchFamily="18" charset="0"/>
                <a:cs typeface="Times New Roman" panose="02020603050405020304" pitchFamily="18" charset="0"/>
              </a:rPr>
              <a:t>Abstract:</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 Compounds containing thiazole and chalcone privileged scaffolds were reported to possess excellent antitubercular and anticancer activities. Considering the potential activities of these privileged structures, in the present study, we designed, synthesized and characterized a novel series of 2,4-dichlorothiazole-5-carboxaldehyde-derived chalcones (</a:t>
            </a:r>
            <a:r>
              <a:rPr lang="en-IN" b="1" dirty="0">
                <a:effectLst/>
                <a:latin typeface="Palatino Linotype" panose="02040502050505030304" pitchFamily="18" charset="0"/>
                <a:ea typeface="Times New Roman" panose="02020603050405020304" pitchFamily="18" charset="0"/>
                <a:cs typeface="Times New Roman" panose="02020603050405020304" pitchFamily="18" charset="0"/>
              </a:rPr>
              <a:t>1-20</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 and evaluated them for antitubercular and antiproliferative activities by employing standard protocols. </a:t>
            </a:r>
          </a:p>
          <a:p>
            <a:pPr algn="just">
              <a:lnSpc>
                <a:spcPct val="107000"/>
              </a:lnSpc>
              <a:spcAft>
                <a:spcPts val="800"/>
              </a:spcAft>
            </a:pPr>
            <a:r>
              <a:rPr lang="en-IN" dirty="0">
                <a:latin typeface="Palatino Linotype" panose="02040502050505030304" pitchFamily="18" charset="0"/>
                <a:ea typeface="Times New Roman" panose="02020603050405020304" pitchFamily="18" charset="0"/>
                <a:cs typeface="Times New Roman" panose="02020603050405020304" pitchFamily="18" charset="0"/>
              </a:rPr>
              <a:t>	</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Among the twenty compounds, chalcones </a:t>
            </a:r>
            <a:r>
              <a:rPr lang="en-IN" b="1" dirty="0">
                <a:effectLst/>
                <a:latin typeface="Palatino Linotype" panose="02040502050505030304" pitchFamily="18" charset="0"/>
                <a:ea typeface="Times New Roman" panose="02020603050405020304" pitchFamily="18" charset="0"/>
                <a:cs typeface="Times New Roman" panose="02020603050405020304" pitchFamily="18" charset="0"/>
              </a:rPr>
              <a:t>12</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 and </a:t>
            </a:r>
            <a:r>
              <a:rPr lang="en-IN" b="1" dirty="0">
                <a:effectLst/>
                <a:latin typeface="Palatino Linotype" panose="02040502050505030304" pitchFamily="18" charset="0"/>
                <a:ea typeface="Times New Roman" panose="02020603050405020304" pitchFamily="18" charset="0"/>
                <a:cs typeface="Times New Roman" panose="02020603050405020304" pitchFamily="18" charset="0"/>
              </a:rPr>
              <a:t>7</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 containing 2,4-difluoro and 2,4-dichloro groups showed potential antitubercular activity higher than the standard pyrazinamide (MIC = 25.34 µM) with MICs </a:t>
            </a:r>
            <a:r>
              <a:rPr lang="en-IN" b="1"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2.43 and 4.41 µM </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respectively. Chalcone </a:t>
            </a:r>
            <a:r>
              <a:rPr lang="en-IN" b="1" dirty="0">
                <a:effectLst/>
                <a:latin typeface="Palatino Linotype" panose="02040502050505030304" pitchFamily="18" charset="0"/>
                <a:ea typeface="Times New Roman" panose="02020603050405020304" pitchFamily="18" charset="0"/>
                <a:cs typeface="Times New Roman" panose="02020603050405020304" pitchFamily="18" charset="0"/>
              </a:rPr>
              <a:t>20 </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containing heteroaryl 2-thiazolyl moiety exhibited promising antiproliferative activity against the prostate cancer cell line DU-145 higher than the standard methotrexate (IC</a:t>
            </a:r>
            <a:r>
              <a:rPr lang="en-IN" baseline="-25000" dirty="0">
                <a:effectLst/>
                <a:latin typeface="Palatino Linotype" panose="02040502050505030304" pitchFamily="18" charset="0"/>
                <a:ea typeface="Times New Roman" panose="02020603050405020304" pitchFamily="18" charset="0"/>
                <a:cs typeface="Times New Roman" panose="02020603050405020304" pitchFamily="18" charset="0"/>
              </a:rPr>
              <a:t>50</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 = 11 ± 1 µM) with an IC</a:t>
            </a:r>
            <a:r>
              <a:rPr lang="en-IN" baseline="-25000" dirty="0">
                <a:effectLst/>
                <a:latin typeface="Palatino Linotype" panose="02040502050505030304" pitchFamily="18" charset="0"/>
                <a:ea typeface="Times New Roman" panose="02020603050405020304" pitchFamily="18" charset="0"/>
                <a:cs typeface="Times New Roman" panose="02020603050405020304" pitchFamily="18" charset="0"/>
              </a:rPr>
              <a:t>50</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 value of </a:t>
            </a:r>
            <a:r>
              <a:rPr lang="en-IN" b="1"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6.86 ± 1 </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µM. All the compounds were further evaluated for their cytotoxicity against normal human liver cell lines L02 and were found to be non-toxic. Potential activity and non-toxic nature of these compounds advocate that the lead compounds emerged out of this study, pave the way for the development of novel drugs against tuberculosis infections and prostate cancer.</a:t>
            </a:r>
          </a:p>
          <a:p>
            <a:pPr algn="just">
              <a:lnSpc>
                <a:spcPct val="107000"/>
              </a:lnSpc>
              <a:spcAft>
                <a:spcPts val="800"/>
              </a:spcAft>
            </a:pPr>
            <a:r>
              <a:rPr lang="en-IN" b="1" dirty="0">
                <a:effectLst/>
                <a:latin typeface="Palatino Linotype" panose="02040502050505030304" pitchFamily="18" charset="0"/>
                <a:ea typeface="Times New Roman" panose="02020603050405020304" pitchFamily="18" charset="0"/>
                <a:cs typeface="Times New Roman" panose="02020603050405020304" pitchFamily="18" charset="0"/>
              </a:rPr>
              <a:t>Keywords</a:t>
            </a:r>
            <a:r>
              <a:rPr lang="en-IN" b="1" dirty="0">
                <a:latin typeface="Palatino Linotype" panose="02040502050505030304" pitchFamily="18" charset="0"/>
                <a:ea typeface="Times New Roman" panose="02020603050405020304" pitchFamily="18" charset="0"/>
                <a:cs typeface="Times New Roman" panose="02020603050405020304" pitchFamily="18" charset="0"/>
              </a:rPr>
              <a:t>: </a:t>
            </a:r>
            <a:r>
              <a:rPr lang="en-IN" dirty="0">
                <a:effectLst/>
                <a:latin typeface="Palatino Linotype" panose="02040502050505030304" pitchFamily="18" charset="0"/>
                <a:ea typeface="Times New Roman" panose="02020603050405020304" pitchFamily="18" charset="0"/>
                <a:cs typeface="Times New Roman" panose="02020603050405020304" pitchFamily="18" charset="0"/>
              </a:rPr>
              <a:t>antiproliferative activity; antitubercular activity; chalcones; cytotoxic activity; thiazole.</a:t>
            </a:r>
            <a:endParaRPr lang="en-IN"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IN"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1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D5B5413-ADC3-4B6B-9B49-521243F7D184}"/>
              </a:ext>
            </a:extLst>
          </p:cNvPr>
          <p:cNvGraphicFramePr>
            <a:graphicFrameLocks noChangeAspect="1"/>
          </p:cNvGraphicFramePr>
          <p:nvPr>
            <p:extLst>
              <p:ext uri="{D42A27DB-BD31-4B8C-83A1-F6EECF244321}">
                <p14:modId xmlns:p14="http://schemas.microsoft.com/office/powerpoint/2010/main" val="433769700"/>
              </p:ext>
            </p:extLst>
          </p:nvPr>
        </p:nvGraphicFramePr>
        <p:xfrm>
          <a:off x="685800" y="479098"/>
          <a:ext cx="7543800" cy="5735197"/>
        </p:xfrm>
        <a:graphic>
          <a:graphicData uri="http://schemas.openxmlformats.org/presentationml/2006/ole">
            <mc:AlternateContent xmlns:mc="http://schemas.openxmlformats.org/markup-compatibility/2006">
              <mc:Choice xmlns:v="urn:schemas-microsoft-com:vml" Requires="v">
                <p:oleObj spid="_x0000_s8247" name="CS ChemDraw Drawing" r:id="rId4" imgW="5319820" imgH="4957280" progId="ChemDraw.Document.6.0">
                  <p:embed/>
                </p:oleObj>
              </mc:Choice>
              <mc:Fallback>
                <p:oleObj name="CS ChemDraw Drawing" r:id="rId4" imgW="5319820" imgH="4957280" progId="ChemDraw.Document.6.0">
                  <p:embed/>
                  <p:pic>
                    <p:nvPicPr>
                      <p:cNvPr id="0" name=""/>
                      <p:cNvPicPr/>
                      <p:nvPr/>
                    </p:nvPicPr>
                    <p:blipFill>
                      <a:blip r:embed="rId5"/>
                      <a:stretch>
                        <a:fillRect/>
                      </a:stretch>
                    </p:blipFill>
                    <p:spPr>
                      <a:xfrm>
                        <a:off x="685800" y="479098"/>
                        <a:ext cx="7543800" cy="5735197"/>
                      </a:xfrm>
                      <a:prstGeom prst="rect">
                        <a:avLst/>
                      </a:prstGeom>
                      <a:ln>
                        <a:solidFill>
                          <a:srgbClr val="C00000"/>
                        </a:solidFill>
                      </a:ln>
                    </p:spPr>
                  </p:pic>
                </p:oleObj>
              </mc:Fallback>
            </mc:AlternateContent>
          </a:graphicData>
        </a:graphic>
      </p:graphicFrame>
      <p:sp>
        <p:nvSpPr>
          <p:cNvPr id="8" name="TextBox 7">
            <a:extLst>
              <a:ext uri="{FF2B5EF4-FFF2-40B4-BE49-F238E27FC236}">
                <a16:creationId xmlns:a16="http://schemas.microsoft.com/office/drawing/2014/main" id="{A7C5605D-786F-403C-A791-527574A56395}"/>
              </a:ext>
            </a:extLst>
          </p:cNvPr>
          <p:cNvSpPr txBox="1"/>
          <p:nvPr/>
        </p:nvSpPr>
        <p:spPr>
          <a:xfrm>
            <a:off x="0" y="0"/>
            <a:ext cx="9144000" cy="461665"/>
          </a:xfrm>
          <a:prstGeom prst="rect">
            <a:avLst/>
          </a:prstGeom>
          <a:solidFill>
            <a:schemeClr val="tx2">
              <a:lumMod val="20000"/>
              <a:lumOff val="80000"/>
            </a:schemeClr>
          </a:solidFill>
        </p:spPr>
        <p:txBody>
          <a:bodyPr wrap="square">
            <a:spAutoFit/>
          </a:bodyPr>
          <a:lstStyle/>
          <a:p>
            <a:r>
              <a:rPr lang="fr-FR" sz="2400" b="1" dirty="0">
                <a:latin typeface="Palatino Linotype" panose="02040502050505030304" pitchFamily="18" charset="0"/>
              </a:rPr>
              <a:t>Introduction</a:t>
            </a:r>
          </a:p>
        </p:txBody>
      </p:sp>
      <p:pic>
        <p:nvPicPr>
          <p:cNvPr id="2" name="Picture 1">
            <a:extLst>
              <a:ext uri="{FF2B5EF4-FFF2-40B4-BE49-F238E27FC236}">
                <a16:creationId xmlns:a16="http://schemas.microsoft.com/office/drawing/2014/main" id="{818AB970-82CA-491E-AE9C-94E0E369B92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082" y="6250038"/>
            <a:ext cx="9136918" cy="6079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0BF545-AF59-47C4-9DE6-A3D5C3225DEC}"/>
              </a:ext>
            </a:extLst>
          </p:cNvPr>
          <p:cNvSpPr>
            <a:spLocks noGrp="1"/>
          </p:cNvSpPr>
          <p:nvPr>
            <p:ph type="sldNum" sz="quarter" idx="12"/>
          </p:nvPr>
        </p:nvSpPr>
        <p:spPr/>
        <p:txBody>
          <a:bodyPr/>
          <a:lstStyle/>
          <a:p>
            <a:fld id="{FCAEAE96-855E-42B1-8DE9-9C9E68DE18C5}" type="slidenum">
              <a:rPr lang="fr-FR" smtClean="0"/>
              <a:pPr/>
              <a:t>5</a:t>
            </a:fld>
            <a:endParaRPr lang="fr-FR"/>
          </a:p>
        </p:txBody>
      </p:sp>
      <p:graphicFrame>
        <p:nvGraphicFramePr>
          <p:cNvPr id="3" name="Object 2">
            <a:extLst>
              <a:ext uri="{FF2B5EF4-FFF2-40B4-BE49-F238E27FC236}">
                <a16:creationId xmlns:a16="http://schemas.microsoft.com/office/drawing/2014/main" id="{BED2F70C-D7DC-49BD-B0FC-D51510F4244F}"/>
              </a:ext>
            </a:extLst>
          </p:cNvPr>
          <p:cNvGraphicFramePr>
            <a:graphicFrameLocks noChangeAspect="1"/>
          </p:cNvGraphicFramePr>
          <p:nvPr>
            <p:extLst>
              <p:ext uri="{D42A27DB-BD31-4B8C-83A1-F6EECF244321}">
                <p14:modId xmlns:p14="http://schemas.microsoft.com/office/powerpoint/2010/main" val="4076943558"/>
              </p:ext>
            </p:extLst>
          </p:nvPr>
        </p:nvGraphicFramePr>
        <p:xfrm>
          <a:off x="760828" y="952638"/>
          <a:ext cx="7239000" cy="4378849"/>
        </p:xfrm>
        <a:graphic>
          <a:graphicData uri="http://schemas.openxmlformats.org/presentationml/2006/ole">
            <mc:AlternateContent xmlns:mc="http://schemas.openxmlformats.org/markup-compatibility/2006">
              <mc:Choice xmlns:v="urn:schemas-microsoft-com:vml" Requires="v">
                <p:oleObj spid="_x0000_s9230" name="CS ChemDraw Drawing" r:id="rId3" imgW="6159494" imgH="3725825" progId="ChemDraw.Document.6.0">
                  <p:embed/>
                </p:oleObj>
              </mc:Choice>
              <mc:Fallback>
                <p:oleObj name="CS ChemDraw Drawing" r:id="rId3" imgW="6159494" imgH="3725825" progId="ChemDraw.Document.6.0">
                  <p:embed/>
                  <p:pic>
                    <p:nvPicPr>
                      <p:cNvPr id="0" name=""/>
                      <p:cNvPicPr/>
                      <p:nvPr/>
                    </p:nvPicPr>
                    <p:blipFill>
                      <a:blip r:embed="rId4"/>
                      <a:stretch>
                        <a:fillRect/>
                      </a:stretch>
                    </p:blipFill>
                    <p:spPr>
                      <a:xfrm>
                        <a:off x="760828" y="952638"/>
                        <a:ext cx="7239000" cy="4378849"/>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E747793-E025-46FF-8EE8-778760E266C3}"/>
              </a:ext>
            </a:extLst>
          </p:cNvPr>
          <p:cNvSpPr txBox="1"/>
          <p:nvPr/>
        </p:nvSpPr>
        <p:spPr>
          <a:xfrm>
            <a:off x="0" y="0"/>
            <a:ext cx="9144000" cy="461665"/>
          </a:xfrm>
          <a:prstGeom prst="rect">
            <a:avLst/>
          </a:prstGeom>
          <a:solidFill>
            <a:schemeClr val="tx2">
              <a:lumMod val="20000"/>
              <a:lumOff val="80000"/>
            </a:schemeClr>
          </a:solidFill>
        </p:spPr>
        <p:txBody>
          <a:bodyPr wrap="square">
            <a:spAutoFit/>
          </a:bodyPr>
          <a:lstStyle/>
          <a:p>
            <a:r>
              <a:rPr lang="fr-FR" sz="2400" b="1" dirty="0">
                <a:latin typeface="Palatino Linotype" panose="02040502050505030304" pitchFamily="18" charset="0"/>
              </a:rPr>
              <a:t>Introduction</a:t>
            </a:r>
          </a:p>
        </p:txBody>
      </p:sp>
      <p:sp>
        <p:nvSpPr>
          <p:cNvPr id="7" name="TextBox 6">
            <a:extLst>
              <a:ext uri="{FF2B5EF4-FFF2-40B4-BE49-F238E27FC236}">
                <a16:creationId xmlns:a16="http://schemas.microsoft.com/office/drawing/2014/main" id="{9E1BC5B3-0D12-4C4B-A8FF-605BEBD1A9F5}"/>
              </a:ext>
            </a:extLst>
          </p:cNvPr>
          <p:cNvSpPr txBox="1"/>
          <p:nvPr/>
        </p:nvSpPr>
        <p:spPr>
          <a:xfrm>
            <a:off x="-15704" y="391790"/>
            <a:ext cx="9144000" cy="646331"/>
          </a:xfrm>
          <a:prstGeom prst="rect">
            <a:avLst/>
          </a:prstGeom>
          <a:noFill/>
        </p:spPr>
        <p:txBody>
          <a:bodyPr wrap="square">
            <a:spAutoFit/>
          </a:bodyPr>
          <a:lstStyle/>
          <a:p>
            <a:pPr algn="just"/>
            <a:r>
              <a:rPr lang="en-GB" dirty="0">
                <a:latin typeface="Palatino Linotype" panose="02040502050505030304" pitchFamily="18" charset="0"/>
                <a:cs typeface="Times New Roman" panose="02020603050405020304" pitchFamily="18" charset="0"/>
              </a:rPr>
              <a:t>Some of our previously reported potential antitubercular and antiproliferative halogenated and heterocyclic chalcones</a:t>
            </a:r>
            <a:endParaRPr lang="en-IN" dirty="0"/>
          </a:p>
        </p:txBody>
      </p:sp>
      <p:sp>
        <p:nvSpPr>
          <p:cNvPr id="11" name="TextBox 10">
            <a:extLst>
              <a:ext uri="{FF2B5EF4-FFF2-40B4-BE49-F238E27FC236}">
                <a16:creationId xmlns:a16="http://schemas.microsoft.com/office/drawing/2014/main" id="{EDD16C5C-122E-42A2-83C5-3F058C22E039}"/>
              </a:ext>
            </a:extLst>
          </p:cNvPr>
          <p:cNvSpPr txBox="1"/>
          <p:nvPr/>
        </p:nvSpPr>
        <p:spPr>
          <a:xfrm>
            <a:off x="-7961" y="5331487"/>
            <a:ext cx="9151961" cy="830997"/>
          </a:xfrm>
          <a:prstGeom prst="rect">
            <a:avLst/>
          </a:prstGeom>
          <a:solidFill>
            <a:srgbClr val="92D050"/>
          </a:solidFill>
        </p:spPr>
        <p:txBody>
          <a:bodyPr wrap="square">
            <a:spAutoFit/>
          </a:bodyPr>
          <a:lstStyle/>
          <a:p>
            <a:pPr algn="just"/>
            <a:r>
              <a:rPr lang="en-US" sz="1600" b="1" dirty="0">
                <a:solidFill>
                  <a:schemeClr val="bg1"/>
                </a:solidFill>
                <a:latin typeface="Palatino Linotype" panose="02040502050505030304" pitchFamily="18" charset="0"/>
              </a:rPr>
              <a:t>Considering</a:t>
            </a:r>
            <a:r>
              <a:rPr lang="fr-FR" sz="1600" b="1" dirty="0">
                <a:solidFill>
                  <a:schemeClr val="bg1"/>
                </a:solidFill>
                <a:latin typeface="Palatino Linotype" panose="02040502050505030304" pitchFamily="18" charset="0"/>
              </a:rPr>
              <a:t> the </a:t>
            </a:r>
            <a:r>
              <a:rPr lang="en-US" sz="1600" b="1" dirty="0">
                <a:solidFill>
                  <a:schemeClr val="bg1"/>
                </a:solidFill>
                <a:latin typeface="Palatino Linotype" panose="02040502050505030304" pitchFamily="18" charset="0"/>
              </a:rPr>
              <a:t>potential</a:t>
            </a:r>
            <a:r>
              <a:rPr lang="fr-FR" sz="1600" b="1" dirty="0">
                <a:solidFill>
                  <a:schemeClr val="bg1"/>
                </a:solidFill>
                <a:latin typeface="Palatino Linotype" panose="02040502050505030304" pitchFamily="18" charset="0"/>
              </a:rPr>
              <a:t> activity of heteroaryl and halogenated chalcones and thiazole derivatives, in the present study, we designed, synthesized and evaluated the antitubercular and antiproliferaative activities of 20 new </a:t>
            </a:r>
            <a:r>
              <a:rPr lang="en-IN" sz="1600" b="1"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2,4-dichlorothiazole-5-carboxaldehyde-derived chalcones</a:t>
            </a:r>
            <a:r>
              <a:rPr lang="fr-FR" sz="1600" b="1" dirty="0">
                <a:solidFill>
                  <a:schemeClr val="bg1"/>
                </a:solidFill>
                <a:latin typeface="Palatino Linotype" panose="02040502050505030304" pitchFamily="18" charset="0"/>
              </a:rPr>
              <a:t>. </a:t>
            </a:r>
            <a:endParaRPr lang="en-IN" sz="1600" b="1" dirty="0">
              <a:solidFill>
                <a:schemeClr val="bg1"/>
              </a:solidFill>
              <a:latin typeface="Palatino Linotype" panose="02040502050505030304" pitchFamily="18" charset="0"/>
            </a:endParaRPr>
          </a:p>
        </p:txBody>
      </p:sp>
      <p:pic>
        <p:nvPicPr>
          <p:cNvPr id="13" name="Picture 12">
            <a:extLst>
              <a:ext uri="{FF2B5EF4-FFF2-40B4-BE49-F238E27FC236}">
                <a16:creationId xmlns:a16="http://schemas.microsoft.com/office/drawing/2014/main" id="{7EFE1FB8-24C7-4EA5-A433-671EB41202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72" y="6162484"/>
            <a:ext cx="9155672" cy="746643"/>
          </a:xfrm>
          <a:prstGeom prst="rect">
            <a:avLst/>
          </a:prstGeom>
        </p:spPr>
      </p:pic>
    </p:spTree>
    <p:extLst>
      <p:ext uri="{BB962C8B-B14F-4D97-AF65-F5344CB8AC3E}">
        <p14:creationId xmlns:p14="http://schemas.microsoft.com/office/powerpoint/2010/main" val="143612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a:solidFill>
            <a:schemeClr val="tx2">
              <a:lumMod val="20000"/>
              <a:lumOff val="80000"/>
            </a:schemeClr>
          </a:solidFill>
        </p:spPr>
        <p:txBody>
          <a:bodyPr wrap="square" rtlCol="0">
            <a:spAutoFit/>
          </a:bodyPr>
          <a:lstStyle/>
          <a:p>
            <a:r>
              <a:rPr lang="fr-FR" sz="2400" b="1" dirty="0">
                <a:latin typeface="Palatino Linotype" panose="02040502050505030304" pitchFamily="18" charset="0"/>
              </a:rPr>
              <a:t>Results and discussion: Chemistry</a:t>
            </a:r>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8" name="Object 7">
            <a:extLst>
              <a:ext uri="{FF2B5EF4-FFF2-40B4-BE49-F238E27FC236}">
                <a16:creationId xmlns:a16="http://schemas.microsoft.com/office/drawing/2014/main" id="{26C2C53F-F189-45E9-B323-7BDA7672D542}"/>
              </a:ext>
            </a:extLst>
          </p:cNvPr>
          <p:cNvGraphicFramePr>
            <a:graphicFrameLocks noChangeAspect="1"/>
          </p:cNvGraphicFramePr>
          <p:nvPr>
            <p:extLst>
              <p:ext uri="{D42A27DB-BD31-4B8C-83A1-F6EECF244321}">
                <p14:modId xmlns:p14="http://schemas.microsoft.com/office/powerpoint/2010/main" val="4186335505"/>
              </p:ext>
            </p:extLst>
          </p:nvPr>
        </p:nvGraphicFramePr>
        <p:xfrm>
          <a:off x="-7080" y="498007"/>
          <a:ext cx="9144000" cy="2855912"/>
        </p:xfrm>
        <a:graphic>
          <a:graphicData uri="http://schemas.openxmlformats.org/presentationml/2006/ole">
            <mc:AlternateContent xmlns:mc="http://schemas.openxmlformats.org/markup-compatibility/2006">
              <mc:Choice xmlns:v="urn:schemas-microsoft-com:vml" Requires="v">
                <p:oleObj spid="_x0000_s5182" name="CS ChemDraw Drawing" r:id="rId4" imgW="6272585" imgH="2044845" progId="ChemDraw.Document.6.0">
                  <p:embed/>
                </p:oleObj>
              </mc:Choice>
              <mc:Fallback>
                <p:oleObj name="CS ChemDraw Drawing" r:id="rId4" imgW="6272585" imgH="2044845" progId="ChemDraw.Document.6.0">
                  <p:embed/>
                  <p:pic>
                    <p:nvPicPr>
                      <p:cNvPr id="0" name=""/>
                      <p:cNvPicPr/>
                      <p:nvPr/>
                    </p:nvPicPr>
                    <p:blipFill>
                      <a:blip r:embed="rId5"/>
                      <a:stretch>
                        <a:fillRect/>
                      </a:stretch>
                    </p:blipFill>
                    <p:spPr>
                      <a:xfrm>
                        <a:off x="-7080" y="498007"/>
                        <a:ext cx="9144000" cy="2855912"/>
                      </a:xfrm>
                      <a:prstGeom prst="rect">
                        <a:avLst/>
                      </a:prstGeom>
                      <a:noFill/>
                      <a:ln>
                        <a:solidFill>
                          <a:srgbClr val="0070C0"/>
                        </a:solidFill>
                      </a:ln>
                    </p:spPr>
                  </p:pic>
                </p:oleObj>
              </mc:Fallback>
            </mc:AlternateContent>
          </a:graphicData>
        </a:graphic>
      </p:graphicFrame>
      <p:sp>
        <p:nvSpPr>
          <p:cNvPr id="10" name="TextBox 9">
            <a:extLst>
              <a:ext uri="{FF2B5EF4-FFF2-40B4-BE49-F238E27FC236}">
                <a16:creationId xmlns:a16="http://schemas.microsoft.com/office/drawing/2014/main" id="{21C48D9C-99E5-48ED-8633-5F50969F88A9}"/>
              </a:ext>
            </a:extLst>
          </p:cNvPr>
          <p:cNvSpPr txBox="1"/>
          <p:nvPr/>
        </p:nvSpPr>
        <p:spPr>
          <a:xfrm>
            <a:off x="-67994" y="3283689"/>
            <a:ext cx="9144000" cy="3514104"/>
          </a:xfrm>
          <a:prstGeom prst="rect">
            <a:avLst/>
          </a:prstGeom>
          <a:noFill/>
        </p:spPr>
        <p:txBody>
          <a:bodyPr wrap="square">
            <a:spAutoFit/>
          </a:bodyPr>
          <a:lstStyle/>
          <a:p>
            <a:pPr algn="just">
              <a:lnSpc>
                <a:spcPct val="115000"/>
              </a:lnSpc>
              <a:spcAft>
                <a:spcPts val="1000"/>
              </a:spcAft>
            </a:pPr>
            <a:r>
              <a:rPr lang="en-GB" sz="2000" dirty="0">
                <a:effectLst/>
                <a:latin typeface="Palatino Linotype" panose="02040502050505030304" pitchFamily="18" charset="0"/>
                <a:ea typeface="Calibri" panose="020F0502020204030204" pitchFamily="34" charset="0"/>
                <a:cs typeface="Times New Roman" panose="02020603050405020304" pitchFamily="18" charset="0"/>
              </a:rPr>
              <a:t>	 2,4-dichlorothiazole-5-carboxaldehyde derived chalcones were </a:t>
            </a:r>
            <a:r>
              <a:rPr lang="en-GB" sz="2000" dirty="0">
                <a:latin typeface="Palatino Linotype" panose="02040502050505030304" pitchFamily="18" charset="0"/>
                <a:ea typeface="Calibri" panose="020F0502020204030204" pitchFamily="34" charset="0"/>
                <a:cs typeface="Times New Roman" panose="02020603050405020304" pitchFamily="18" charset="0"/>
              </a:rPr>
              <a:t>synthesized by condensing a variety of aromatic ketones with </a:t>
            </a:r>
            <a:r>
              <a:rPr lang="en-GB" sz="2000" dirty="0">
                <a:effectLst/>
                <a:latin typeface="Palatino Linotype" panose="02040502050505030304" pitchFamily="18" charset="0"/>
                <a:ea typeface="Calibri" panose="020F0502020204030204" pitchFamily="34" charset="0"/>
                <a:cs typeface="Times New Roman" panose="02020603050405020304" pitchFamily="18" charset="0"/>
              </a:rPr>
              <a:t>2,4-dichloro-5-carboxaldehyde in the presence of glacial acetic acid and hydrochloric acid mixture as shown above to isolate compounds (</a:t>
            </a:r>
            <a:r>
              <a:rPr lang="en-GB" sz="2000" b="1" dirty="0">
                <a:effectLst/>
                <a:latin typeface="Palatino Linotype" panose="02040502050505030304" pitchFamily="18" charset="0"/>
                <a:ea typeface="Calibri" panose="020F0502020204030204" pitchFamily="34" charset="0"/>
                <a:cs typeface="Times New Roman" panose="02020603050405020304" pitchFamily="18" charset="0"/>
              </a:rPr>
              <a:t>1-20</a:t>
            </a:r>
            <a:r>
              <a:rPr lang="en-GB" sz="2000" dirty="0">
                <a:effectLst/>
                <a:latin typeface="Palatino Linotype" panose="02040502050505030304" pitchFamily="18" charset="0"/>
                <a:ea typeface="Calibri" panose="020F0502020204030204" pitchFamily="34" charset="0"/>
                <a:cs typeface="Times New Roman" panose="02020603050405020304" pitchFamily="18" charset="0"/>
              </a:rPr>
              <a:t>) in 75-91% yields. The synthesized chalcones were pale yellow coloured compounds with solubility in chloroform, methanol and DMSO. All the compounds were well characterized by FT-IR, </a:t>
            </a:r>
            <a:r>
              <a:rPr lang="en-US" sz="2000" baseline="30000" dirty="0">
                <a:solidFill>
                  <a:srgbClr val="000000"/>
                </a:solidFill>
                <a:effectLst/>
                <a:latin typeface="Palatino Linotype" panose="02040502050505030304" pitchFamily="18" charset="0"/>
                <a:ea typeface="Times New Roman" panose="02020603050405020304" pitchFamily="18" charset="0"/>
              </a:rPr>
              <a:t>1</a:t>
            </a:r>
            <a:r>
              <a:rPr lang="en-US" sz="2000" dirty="0">
                <a:latin typeface="Palatino Linotype" panose="02040502050505030304" pitchFamily="18" charset="0"/>
              </a:rPr>
              <a:t>H</a:t>
            </a:r>
            <a:r>
              <a:rPr lang="en-GB" sz="2000" dirty="0">
                <a:effectLst/>
                <a:latin typeface="Palatino Linotype" panose="02040502050505030304" pitchFamily="18" charset="0"/>
                <a:ea typeface="Calibri" panose="020F0502020204030204" pitchFamily="34" charset="0"/>
                <a:cs typeface="Times New Roman" panose="02020603050405020304" pitchFamily="18" charset="0"/>
              </a:rPr>
              <a:t>-NMR, </a:t>
            </a:r>
            <a:r>
              <a:rPr lang="en-US" sz="2000" baseline="30000" dirty="0">
                <a:solidFill>
                  <a:srgbClr val="000000"/>
                </a:solidFill>
                <a:effectLst/>
                <a:latin typeface="Palatino Linotype" panose="02040502050505030304" pitchFamily="18" charset="0"/>
                <a:ea typeface="Times New Roman" panose="02020603050405020304" pitchFamily="18" charset="0"/>
              </a:rPr>
              <a:t>13</a:t>
            </a:r>
            <a:r>
              <a:rPr lang="en-US" sz="2000" dirty="0">
                <a:latin typeface="Palatino Linotype" panose="02040502050505030304" pitchFamily="18" charset="0"/>
              </a:rPr>
              <a:t>C</a:t>
            </a:r>
            <a:r>
              <a:rPr lang="en-GB" sz="2000" dirty="0">
                <a:effectLst/>
                <a:latin typeface="Palatino Linotype" panose="02040502050505030304" pitchFamily="18" charset="0"/>
                <a:ea typeface="Calibri" panose="020F0502020204030204" pitchFamily="34" charset="0"/>
                <a:cs typeface="Times New Roman" panose="02020603050405020304" pitchFamily="18" charset="0"/>
              </a:rPr>
              <a:t>-NMR and </a:t>
            </a:r>
            <a:r>
              <a:rPr lang="en-GB" sz="2000" dirty="0">
                <a:latin typeface="Palatino Linotype" panose="02040502050505030304" pitchFamily="18" charset="0"/>
                <a:ea typeface="Calibri" panose="020F0502020204030204" pitchFamily="34" charset="0"/>
                <a:cs typeface="Times New Roman" panose="02020603050405020304" pitchFamily="18" charset="0"/>
              </a:rPr>
              <a:t>mass spectrometry</a:t>
            </a:r>
            <a:r>
              <a:rPr lang="en-GB" sz="20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GB" sz="2000" dirty="0">
              <a:latin typeface="Palatino Linotype" panose="0204050205050503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GB" sz="20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GB" sz="20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en-IN" sz="20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a:solidFill>
            <a:schemeClr val="tx2">
              <a:lumMod val="20000"/>
              <a:lumOff val="80000"/>
            </a:schemeClr>
          </a:solidFill>
        </p:spPr>
        <p:txBody>
          <a:bodyPr wrap="square" rtlCol="0">
            <a:spAutoFit/>
          </a:bodyPr>
          <a:lstStyle/>
          <a:p>
            <a:r>
              <a:rPr lang="fr-FR" sz="2400" b="1" dirty="0">
                <a:latin typeface="Palatino Linotype" panose="02040502050505030304" pitchFamily="18" charset="0"/>
              </a:rPr>
              <a:t>Results and discussion: Chemistry</a:t>
            </a:r>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0" name="TextBox 9">
            <a:extLst>
              <a:ext uri="{FF2B5EF4-FFF2-40B4-BE49-F238E27FC236}">
                <a16:creationId xmlns:a16="http://schemas.microsoft.com/office/drawing/2014/main" id="{21C48D9C-99E5-48ED-8633-5F50969F88A9}"/>
              </a:ext>
            </a:extLst>
          </p:cNvPr>
          <p:cNvSpPr txBox="1"/>
          <p:nvPr/>
        </p:nvSpPr>
        <p:spPr>
          <a:xfrm>
            <a:off x="-7080" y="461665"/>
            <a:ext cx="9144000" cy="6504666"/>
          </a:xfrm>
          <a:prstGeom prst="rect">
            <a:avLst/>
          </a:prstGeom>
          <a:noFill/>
        </p:spPr>
        <p:txBody>
          <a:bodyPr wrap="square">
            <a:spAutoFit/>
          </a:bodyPr>
          <a:lstStyle/>
          <a:p>
            <a:pPr marL="285750" indent="-285750" algn="just">
              <a:lnSpc>
                <a:spcPct val="115000"/>
              </a:lnSpc>
              <a:spcAft>
                <a:spcPts val="1000"/>
              </a:spcAft>
              <a:buFont typeface="Wingdings" panose="05000000000000000000" pitchFamily="2" charset="2"/>
              <a:buChar char="q"/>
            </a:pPr>
            <a:r>
              <a:rPr lang="en-US" sz="2000" dirty="0">
                <a:solidFill>
                  <a:srgbClr val="000000"/>
                </a:solidFill>
                <a:latin typeface="Palatino Linotype" panose="02040502050505030304" pitchFamily="18" charset="0"/>
                <a:ea typeface="Times New Roman" panose="02020603050405020304" pitchFamily="18" charset="0"/>
              </a:rPr>
              <a:t>In the</a:t>
            </a:r>
            <a:r>
              <a:rPr lang="en-US" sz="2000" dirty="0">
                <a:solidFill>
                  <a:srgbClr val="000000"/>
                </a:solidFill>
                <a:effectLst/>
                <a:latin typeface="Palatino Linotype" panose="02040502050505030304" pitchFamily="18" charset="0"/>
                <a:ea typeface="Times New Roman" panose="02020603050405020304" pitchFamily="18" charset="0"/>
              </a:rPr>
              <a:t> FT-IR spectrum </a:t>
            </a:r>
            <a:r>
              <a:rPr lang="en-US" sz="2000" dirty="0">
                <a:solidFill>
                  <a:srgbClr val="000000"/>
                </a:solidFill>
                <a:latin typeface="Palatino Linotype" panose="02040502050505030304" pitchFamily="18" charset="0"/>
                <a:ea typeface="Times New Roman" panose="02020603050405020304" pitchFamily="18" charset="0"/>
              </a:rPr>
              <a:t>of all the compounds </a:t>
            </a:r>
            <a:r>
              <a:rPr lang="en-US" sz="2000" dirty="0">
                <a:solidFill>
                  <a:srgbClr val="000000"/>
                </a:solidFill>
                <a:effectLst/>
                <a:latin typeface="Palatino Linotype" panose="02040502050505030304" pitchFamily="18" charset="0"/>
                <a:ea typeface="Times New Roman" panose="02020603050405020304" pitchFamily="18" charset="0"/>
              </a:rPr>
              <a:t>two diagnostic stretching absorption bands of C=O and C=C were seen around the wave numbers 1651-1698 cm</a:t>
            </a:r>
            <a:r>
              <a:rPr lang="en-US" sz="2000" baseline="30000" dirty="0">
                <a:solidFill>
                  <a:srgbClr val="000000"/>
                </a:solidFill>
                <a:effectLst/>
                <a:latin typeface="Palatino Linotype" panose="02040502050505030304" pitchFamily="18" charset="0"/>
                <a:ea typeface="Times New Roman" panose="02020603050405020304" pitchFamily="18" charset="0"/>
              </a:rPr>
              <a:t>-1 </a:t>
            </a:r>
            <a:r>
              <a:rPr lang="en-US" sz="2000" dirty="0">
                <a:solidFill>
                  <a:srgbClr val="000000"/>
                </a:solidFill>
                <a:effectLst/>
                <a:latin typeface="Palatino Linotype" panose="02040502050505030304" pitchFamily="18" charset="0"/>
                <a:ea typeface="Times New Roman" panose="02020603050405020304" pitchFamily="18" charset="0"/>
              </a:rPr>
              <a:t>and 1506-1520 cm</a:t>
            </a:r>
            <a:r>
              <a:rPr lang="en-US" sz="2000" baseline="30000" dirty="0">
                <a:solidFill>
                  <a:srgbClr val="000000"/>
                </a:solidFill>
                <a:effectLst/>
                <a:latin typeface="Palatino Linotype" panose="02040502050505030304" pitchFamily="18" charset="0"/>
                <a:ea typeface="Times New Roman" panose="02020603050405020304" pitchFamily="18" charset="0"/>
              </a:rPr>
              <a:t>-1 </a:t>
            </a:r>
            <a:r>
              <a:rPr lang="en-US" sz="2000" dirty="0">
                <a:solidFill>
                  <a:srgbClr val="000000"/>
                </a:solidFill>
                <a:effectLst/>
                <a:latin typeface="Palatino Linotype" panose="02040502050505030304" pitchFamily="18" charset="0"/>
                <a:ea typeface="Times New Roman" panose="02020603050405020304" pitchFamily="18" charset="0"/>
              </a:rPr>
              <a:t>respectively. </a:t>
            </a:r>
          </a:p>
          <a:p>
            <a:pPr marL="285750" indent="-285750" algn="just">
              <a:lnSpc>
                <a:spcPct val="115000"/>
              </a:lnSpc>
              <a:spcAft>
                <a:spcPts val="1000"/>
              </a:spcAft>
              <a:buFont typeface="Wingdings" panose="05000000000000000000" pitchFamily="2" charset="2"/>
              <a:buChar char="q"/>
            </a:pPr>
            <a:r>
              <a:rPr lang="en-US" sz="2000" dirty="0">
                <a:solidFill>
                  <a:srgbClr val="000000"/>
                </a:solidFill>
                <a:effectLst/>
                <a:latin typeface="Palatino Linotype" panose="02040502050505030304" pitchFamily="18" charset="0"/>
                <a:ea typeface="Times New Roman" panose="02020603050405020304" pitchFamily="18" charset="0"/>
              </a:rPr>
              <a:t>The </a:t>
            </a:r>
            <a:r>
              <a:rPr lang="en-US" sz="2000" baseline="30000" dirty="0">
                <a:solidFill>
                  <a:srgbClr val="000000"/>
                </a:solidFill>
                <a:effectLst/>
                <a:latin typeface="Palatino Linotype" panose="02040502050505030304" pitchFamily="18" charset="0"/>
                <a:ea typeface="Times New Roman" panose="02020603050405020304" pitchFamily="18" charset="0"/>
              </a:rPr>
              <a:t>1</a:t>
            </a:r>
            <a:r>
              <a:rPr lang="en-US" sz="2000" dirty="0">
                <a:solidFill>
                  <a:srgbClr val="000000"/>
                </a:solidFill>
                <a:effectLst/>
                <a:latin typeface="Palatino Linotype" panose="02040502050505030304" pitchFamily="18" charset="0"/>
                <a:ea typeface="Times New Roman" panose="02020603050405020304" pitchFamily="18" charset="0"/>
              </a:rPr>
              <a:t>H NMR spectra showed two doublet signals characteristic of the </a:t>
            </a:r>
            <a:r>
              <a:rPr lang="en-US" sz="2000" i="1" dirty="0">
                <a:solidFill>
                  <a:srgbClr val="000000"/>
                </a:solidFill>
                <a:effectLst/>
                <a:latin typeface="Palatino Linotype" panose="02040502050505030304" pitchFamily="18" charset="0"/>
                <a:ea typeface="Times New Roman" panose="02020603050405020304" pitchFamily="18" charset="0"/>
              </a:rPr>
              <a:t>α</a:t>
            </a:r>
            <a:r>
              <a:rPr lang="en-US" sz="2000" dirty="0">
                <a:solidFill>
                  <a:srgbClr val="000000"/>
                </a:solidFill>
                <a:effectLst/>
                <a:latin typeface="Palatino Linotype" panose="02040502050505030304" pitchFamily="18" charset="0"/>
                <a:ea typeface="Times New Roman" panose="02020603050405020304" pitchFamily="18" charset="0"/>
              </a:rPr>
              <a:t>- and </a:t>
            </a:r>
            <a:r>
              <a:rPr lang="en-US" sz="2000" i="1" dirty="0">
                <a:solidFill>
                  <a:srgbClr val="000000"/>
                </a:solidFill>
                <a:effectLst/>
                <a:latin typeface="Palatino Linotype" panose="02040502050505030304" pitchFamily="18" charset="0"/>
                <a:ea typeface="Times New Roman" panose="02020603050405020304" pitchFamily="18" charset="0"/>
              </a:rPr>
              <a:t>β</a:t>
            </a:r>
            <a:r>
              <a:rPr lang="en-US" sz="2000" dirty="0">
                <a:solidFill>
                  <a:srgbClr val="000000"/>
                </a:solidFill>
                <a:effectLst/>
                <a:latin typeface="Palatino Linotype" panose="02040502050505030304" pitchFamily="18" charset="0"/>
                <a:ea typeface="Times New Roman" panose="02020603050405020304" pitchFamily="18" charset="0"/>
              </a:rPr>
              <a:t>-protons of the propenone linkage resonating between the chemical shift values 7.27-7.89 ppm and 7.66-8.16 ppm. The coupling constant value, </a:t>
            </a:r>
            <a:r>
              <a:rPr lang="en-US" sz="2000" i="1" dirty="0">
                <a:solidFill>
                  <a:srgbClr val="000000"/>
                </a:solidFill>
                <a:effectLst/>
                <a:latin typeface="Palatino Linotype" panose="02040502050505030304" pitchFamily="18" charset="0"/>
                <a:ea typeface="Times New Roman" panose="02020603050405020304" pitchFamily="18" charset="0"/>
              </a:rPr>
              <a:t>J,</a:t>
            </a:r>
            <a:r>
              <a:rPr lang="en-US" sz="2000" dirty="0">
                <a:solidFill>
                  <a:srgbClr val="000000"/>
                </a:solidFill>
                <a:effectLst/>
                <a:latin typeface="Palatino Linotype" panose="02040502050505030304" pitchFamily="18" charset="0"/>
                <a:ea typeface="Times New Roman" panose="02020603050405020304" pitchFamily="18" charset="0"/>
              </a:rPr>
              <a:t> for these doublets ranged between 15-17 Hz. These large coupling constant values confirmed the </a:t>
            </a:r>
            <a:r>
              <a:rPr lang="en-US" sz="2000" i="1" dirty="0">
                <a:solidFill>
                  <a:srgbClr val="000000"/>
                </a:solidFill>
                <a:effectLst/>
                <a:latin typeface="Palatino Linotype" panose="02040502050505030304" pitchFamily="18" charset="0"/>
                <a:ea typeface="Times New Roman" panose="02020603050405020304" pitchFamily="18" charset="0"/>
              </a:rPr>
              <a:t>trans </a:t>
            </a:r>
            <a:r>
              <a:rPr lang="en-US" sz="2000" dirty="0">
                <a:solidFill>
                  <a:srgbClr val="000000"/>
                </a:solidFill>
                <a:effectLst/>
                <a:latin typeface="Palatino Linotype" panose="02040502050505030304" pitchFamily="18" charset="0"/>
                <a:ea typeface="Times New Roman" panose="02020603050405020304" pitchFamily="18" charset="0"/>
              </a:rPr>
              <a:t>geometry of the olefinic bond present in the chalcone scaffolds. </a:t>
            </a:r>
          </a:p>
          <a:p>
            <a:pPr marL="285750" indent="-285750" algn="just">
              <a:lnSpc>
                <a:spcPct val="115000"/>
              </a:lnSpc>
              <a:spcAft>
                <a:spcPts val="1000"/>
              </a:spcAft>
              <a:buFont typeface="Wingdings" panose="05000000000000000000" pitchFamily="2" charset="2"/>
              <a:buChar char="q"/>
            </a:pPr>
            <a:r>
              <a:rPr lang="en-US" sz="2000" baseline="30000" dirty="0">
                <a:solidFill>
                  <a:srgbClr val="000000"/>
                </a:solidFill>
                <a:effectLst/>
                <a:latin typeface="Palatino Linotype" panose="02040502050505030304" pitchFamily="18" charset="0"/>
                <a:ea typeface="Times New Roman" panose="02020603050405020304" pitchFamily="18" charset="0"/>
              </a:rPr>
              <a:t>13</a:t>
            </a:r>
            <a:r>
              <a:rPr lang="en-US" sz="2000" dirty="0">
                <a:latin typeface="Palatino Linotype" panose="02040502050505030304" pitchFamily="18" charset="0"/>
              </a:rPr>
              <a:t>C-NMR spectrum of the compounds displayed the signals at 𝛿 181–196 (C1), 122–130 (C-2), and 133–146 (C-3). </a:t>
            </a:r>
          </a:p>
          <a:p>
            <a:pPr marL="285750" indent="-285750" algn="just">
              <a:lnSpc>
                <a:spcPct val="115000"/>
              </a:lnSpc>
              <a:spcAft>
                <a:spcPts val="1000"/>
              </a:spcAft>
              <a:buFont typeface="Wingdings" panose="05000000000000000000" pitchFamily="2" charset="2"/>
              <a:buChar char="q"/>
            </a:pPr>
            <a:r>
              <a:rPr lang="en-US" sz="2000" dirty="0">
                <a:latin typeface="Palatino Linotype" panose="02040502050505030304" pitchFamily="18" charset="0"/>
              </a:rPr>
              <a:t>The molecular ion peak in the mass spectrum further confirmed the formation of chalcones.</a:t>
            </a:r>
            <a:endParaRPr lang="en-IN" sz="2000" dirty="0">
              <a:solidFill>
                <a:srgbClr val="000000"/>
              </a:solidFill>
              <a:effectLst/>
              <a:latin typeface="Palatino Linotype" panose="02040502050505030304" pitchFamily="18" charset="0"/>
              <a:ea typeface="Times New Roman" panose="02020603050405020304" pitchFamily="18" charset="0"/>
            </a:endParaRPr>
          </a:p>
          <a:p>
            <a:pPr algn="just">
              <a:lnSpc>
                <a:spcPct val="115000"/>
              </a:lnSpc>
              <a:spcAft>
                <a:spcPts val="1000"/>
              </a:spcAft>
            </a:pPr>
            <a:endParaRPr lang="en-GB" sz="2000" dirty="0">
              <a:latin typeface="Palatino Linotype" panose="0204050205050503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GB" sz="20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GB" sz="20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en-IN" sz="20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546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00110"/>
          </a:xfrm>
          <a:prstGeom prst="rect">
            <a:avLst/>
          </a:prstGeom>
          <a:solidFill>
            <a:schemeClr val="tx2">
              <a:lumMod val="20000"/>
              <a:lumOff val="80000"/>
            </a:schemeClr>
          </a:solidFill>
        </p:spPr>
        <p:txBody>
          <a:bodyPr wrap="square" rtlCol="0">
            <a:spAutoFit/>
          </a:bodyPr>
          <a:lstStyle/>
          <a:p>
            <a:r>
              <a:rPr lang="fr-FR" sz="2000" b="1" dirty="0">
                <a:latin typeface="Palatino Linotype" panose="02040502050505030304" pitchFamily="18" charset="0"/>
              </a:rPr>
              <a:t>Results and discussion: Biological studies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672" y="6101532"/>
            <a:ext cx="9155672" cy="807596"/>
          </a:xfrm>
          <a:prstGeom prst="rect">
            <a:avLst/>
          </a:prstGeom>
        </p:spPr>
      </p:pic>
      <p:graphicFrame>
        <p:nvGraphicFramePr>
          <p:cNvPr id="3" name="Table 2">
            <a:extLst>
              <a:ext uri="{FF2B5EF4-FFF2-40B4-BE49-F238E27FC236}">
                <a16:creationId xmlns:a16="http://schemas.microsoft.com/office/drawing/2014/main" id="{58F2BA25-227D-47BF-B859-625320A619EE}"/>
              </a:ext>
            </a:extLst>
          </p:cNvPr>
          <p:cNvGraphicFramePr>
            <a:graphicFrameLocks noGrp="1"/>
          </p:cNvGraphicFramePr>
          <p:nvPr>
            <p:extLst>
              <p:ext uri="{D42A27DB-BD31-4B8C-83A1-F6EECF244321}">
                <p14:modId xmlns:p14="http://schemas.microsoft.com/office/powerpoint/2010/main" val="4116336476"/>
              </p:ext>
            </p:extLst>
          </p:nvPr>
        </p:nvGraphicFramePr>
        <p:xfrm>
          <a:off x="1066800" y="756469"/>
          <a:ext cx="7391400" cy="4940514"/>
        </p:xfrm>
        <a:graphic>
          <a:graphicData uri="http://schemas.openxmlformats.org/drawingml/2006/table">
            <a:tbl>
              <a:tblPr firstRow="1" firstCol="1" bandRow="1">
                <a:tableStyleId>{00A15C55-8517-42AA-B614-E9B94910E393}</a:tableStyleId>
              </a:tblPr>
              <a:tblGrid>
                <a:gridCol w="1371600">
                  <a:extLst>
                    <a:ext uri="{9D8B030D-6E8A-4147-A177-3AD203B41FA5}">
                      <a16:colId xmlns:a16="http://schemas.microsoft.com/office/drawing/2014/main" val="3956008740"/>
                    </a:ext>
                  </a:extLst>
                </a:gridCol>
                <a:gridCol w="1857514">
                  <a:extLst>
                    <a:ext uri="{9D8B030D-6E8A-4147-A177-3AD203B41FA5}">
                      <a16:colId xmlns:a16="http://schemas.microsoft.com/office/drawing/2014/main" val="3039846024"/>
                    </a:ext>
                  </a:extLst>
                </a:gridCol>
                <a:gridCol w="2158907">
                  <a:extLst>
                    <a:ext uri="{9D8B030D-6E8A-4147-A177-3AD203B41FA5}">
                      <a16:colId xmlns:a16="http://schemas.microsoft.com/office/drawing/2014/main" val="860099165"/>
                    </a:ext>
                  </a:extLst>
                </a:gridCol>
                <a:gridCol w="2003379">
                  <a:extLst>
                    <a:ext uri="{9D8B030D-6E8A-4147-A177-3AD203B41FA5}">
                      <a16:colId xmlns:a16="http://schemas.microsoft.com/office/drawing/2014/main" val="1574868809"/>
                    </a:ext>
                  </a:extLst>
                </a:gridCol>
              </a:tblGrid>
              <a:tr h="403319">
                <a:tc>
                  <a:txBody>
                    <a:bodyPr/>
                    <a:lstStyle/>
                    <a:p>
                      <a:pPr algn="ctr">
                        <a:lnSpc>
                          <a:spcPct val="107000"/>
                        </a:lnSpc>
                        <a:spcAft>
                          <a:spcPts val="800"/>
                        </a:spcAft>
                      </a:pPr>
                      <a:r>
                        <a:rPr lang="en-US" sz="1300" dirty="0">
                          <a:effectLst/>
                          <a:latin typeface="Palatino Linotype" panose="02040502050505030304" pitchFamily="18" charset="0"/>
                        </a:rPr>
                        <a:t>Entry</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IN" sz="1300" i="1" dirty="0">
                          <a:effectLst/>
                          <a:latin typeface="Palatino Linotype" panose="02040502050505030304" pitchFamily="18" charset="0"/>
                        </a:rPr>
                        <a:t>Mt</a:t>
                      </a:r>
                      <a:r>
                        <a:rPr lang="en-IN" sz="1300" dirty="0">
                          <a:effectLst/>
                          <a:latin typeface="Palatino Linotype" panose="02040502050505030304" pitchFamily="18" charset="0"/>
                        </a:rPr>
                        <a:t> (H</a:t>
                      </a:r>
                      <a:r>
                        <a:rPr lang="en-IN" sz="1300" baseline="-25000" dirty="0">
                          <a:effectLst/>
                          <a:latin typeface="Palatino Linotype" panose="02040502050505030304" pitchFamily="18" charset="0"/>
                        </a:rPr>
                        <a:t>37</a:t>
                      </a:r>
                      <a:r>
                        <a:rPr lang="en-IN" sz="1300" dirty="0">
                          <a:effectLst/>
                          <a:latin typeface="Palatino Linotype" panose="02040502050505030304" pitchFamily="18" charset="0"/>
                        </a:rPr>
                        <a:t>Rv strain) (MIC in µM)</a:t>
                      </a:r>
                      <a:r>
                        <a:rPr lang="en-IN" sz="1300" baseline="30000" dirty="0">
                          <a:effectLst/>
                          <a:latin typeface="Palatino Linotype" panose="02040502050505030304" pitchFamily="18" charset="0"/>
                        </a:rPr>
                        <a:t>a</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Prostate cancer cell line (DU-145) (IC</a:t>
                      </a:r>
                      <a:r>
                        <a:rPr lang="en-US" sz="1300" baseline="-25000" dirty="0">
                          <a:effectLst/>
                          <a:latin typeface="Palatino Linotype" panose="02040502050505030304" pitchFamily="18" charset="0"/>
                        </a:rPr>
                        <a:t>50 </a:t>
                      </a:r>
                      <a:r>
                        <a:rPr lang="en-US" sz="1300" dirty="0">
                          <a:effectLst/>
                          <a:latin typeface="Palatino Linotype" panose="02040502050505030304" pitchFamily="18" charset="0"/>
                        </a:rPr>
                        <a:t>in </a:t>
                      </a:r>
                      <a:r>
                        <a:rPr lang="en-IN" sz="1300" dirty="0">
                          <a:effectLst/>
                          <a:latin typeface="Palatino Linotype" panose="02040502050505030304" pitchFamily="18" charset="0"/>
                        </a:rPr>
                        <a:t>µM</a:t>
                      </a:r>
                      <a:r>
                        <a:rPr lang="en-US" sz="1300" dirty="0">
                          <a:effectLst/>
                          <a:latin typeface="Palatino Linotype" panose="02040502050505030304" pitchFamily="18" charset="0"/>
                        </a:rPr>
                        <a:t>)</a:t>
                      </a:r>
                      <a:r>
                        <a:rPr lang="en-US" sz="1300" baseline="30000" dirty="0">
                          <a:effectLst/>
                          <a:latin typeface="Palatino Linotype" panose="02040502050505030304" pitchFamily="18" charset="0"/>
                        </a:rPr>
                        <a:t>b</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Normal liver cell line (L02) (IC</a:t>
                      </a:r>
                      <a:r>
                        <a:rPr lang="en-US" sz="1300" baseline="-25000">
                          <a:effectLst/>
                          <a:latin typeface="Palatino Linotype" panose="02040502050505030304" pitchFamily="18" charset="0"/>
                        </a:rPr>
                        <a:t>50 </a:t>
                      </a:r>
                      <a:r>
                        <a:rPr lang="en-US" sz="1300">
                          <a:effectLst/>
                          <a:latin typeface="Palatino Linotype" panose="02040502050505030304" pitchFamily="18" charset="0"/>
                        </a:rPr>
                        <a:t>in </a:t>
                      </a:r>
                      <a:r>
                        <a:rPr lang="en-IN" sz="1300">
                          <a:effectLst/>
                          <a:latin typeface="Palatino Linotype" panose="02040502050505030304" pitchFamily="18" charset="0"/>
                        </a:rPr>
                        <a:t>µg/ml</a:t>
                      </a:r>
                      <a:r>
                        <a:rPr lang="en-US" sz="1300">
                          <a:effectLst/>
                          <a:latin typeface="Palatino Linotype" panose="02040502050505030304" pitchFamily="18" charset="0"/>
                        </a:rPr>
                        <a:t>)</a:t>
                      </a:r>
                      <a:r>
                        <a:rPr lang="en-US" sz="1300" baseline="30000">
                          <a:effectLst/>
                          <a:latin typeface="Palatino Linotype" panose="02040502050505030304" pitchFamily="18" charset="0"/>
                        </a:rPr>
                        <a:t>b</a:t>
                      </a:r>
                      <a:r>
                        <a:rPr lang="en-US" sz="1300">
                          <a:effectLst/>
                          <a:latin typeface="Palatino Linotype" panose="02040502050505030304" pitchFamily="18" charset="0"/>
                        </a:rPr>
                        <a:t> </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4272693783"/>
                  </a:ext>
                </a:extLst>
              </a:tr>
              <a:tr h="197099">
                <a:tc>
                  <a:txBody>
                    <a:bodyPr/>
                    <a:lstStyle/>
                    <a:p>
                      <a:pPr algn="ctr">
                        <a:lnSpc>
                          <a:spcPct val="107000"/>
                        </a:lnSpc>
                        <a:spcAft>
                          <a:spcPts val="800"/>
                        </a:spcAft>
                      </a:pPr>
                      <a:r>
                        <a:rPr lang="en-US" sz="1300" dirty="0">
                          <a:effectLst/>
                          <a:latin typeface="Palatino Linotype" panose="02040502050505030304" pitchFamily="18" charset="0"/>
                        </a:rPr>
                        <a:t>1</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78.46</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100.43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2</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&gt;70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4025161552"/>
                  </a:ext>
                </a:extLst>
              </a:tr>
              <a:tr h="197099">
                <a:tc>
                  <a:txBody>
                    <a:bodyPr/>
                    <a:lstStyle/>
                    <a:p>
                      <a:pPr algn="ctr">
                        <a:lnSpc>
                          <a:spcPct val="107000"/>
                        </a:lnSpc>
                        <a:spcAft>
                          <a:spcPts val="800"/>
                        </a:spcAft>
                      </a:pPr>
                      <a:r>
                        <a:rPr lang="en-US" sz="1300" dirty="0">
                          <a:effectLst/>
                          <a:latin typeface="Palatino Linotype" panose="02040502050505030304" pitchFamily="18" charset="0"/>
                        </a:rPr>
                        <a:t>2</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313.87</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1607.03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2</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&gt;70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800905960"/>
                  </a:ext>
                </a:extLst>
              </a:tr>
              <a:tr h="197099">
                <a:tc>
                  <a:txBody>
                    <a:bodyPr/>
                    <a:lstStyle/>
                    <a:p>
                      <a:pPr algn="ctr">
                        <a:lnSpc>
                          <a:spcPct val="107000"/>
                        </a:lnSpc>
                        <a:spcAft>
                          <a:spcPts val="800"/>
                        </a:spcAft>
                      </a:pPr>
                      <a:r>
                        <a:rPr lang="en-US" sz="1300" dirty="0">
                          <a:effectLst/>
                          <a:latin typeface="Palatino Linotype" panose="02040502050505030304" pitchFamily="18" charset="0"/>
                        </a:rPr>
                        <a:t>3</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78.46</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401.75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897200312"/>
                  </a:ext>
                </a:extLst>
              </a:tr>
              <a:tr h="197099">
                <a:tc>
                  <a:txBody>
                    <a:bodyPr/>
                    <a:lstStyle/>
                    <a:p>
                      <a:pPr algn="ctr">
                        <a:lnSpc>
                          <a:spcPct val="107000"/>
                        </a:lnSpc>
                        <a:spcAft>
                          <a:spcPts val="800"/>
                        </a:spcAft>
                      </a:pPr>
                      <a:r>
                        <a:rPr lang="en-US" sz="1300" dirty="0">
                          <a:effectLst/>
                          <a:latin typeface="Palatino Linotype" panose="02040502050505030304" pitchFamily="18" charset="0"/>
                        </a:rPr>
                        <a:t>4</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141.62</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181.28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676797484"/>
                  </a:ext>
                </a:extLst>
              </a:tr>
              <a:tr h="197099">
                <a:tc>
                  <a:txBody>
                    <a:bodyPr/>
                    <a:lstStyle/>
                    <a:p>
                      <a:pPr algn="ctr">
                        <a:lnSpc>
                          <a:spcPct val="107000"/>
                        </a:lnSpc>
                        <a:spcAft>
                          <a:spcPts val="800"/>
                        </a:spcAft>
                      </a:pPr>
                      <a:r>
                        <a:rPr lang="en-US" sz="1300" dirty="0">
                          <a:effectLst/>
                          <a:latin typeface="Palatino Linotype" panose="02040502050505030304" pitchFamily="18" charset="0"/>
                        </a:rPr>
                        <a:t>5</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35.40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90.64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4070336444"/>
                  </a:ext>
                </a:extLst>
              </a:tr>
              <a:tr h="197099">
                <a:tc>
                  <a:txBody>
                    <a:bodyPr/>
                    <a:lstStyle/>
                    <a:p>
                      <a:pPr algn="ctr">
                        <a:lnSpc>
                          <a:spcPct val="107000"/>
                        </a:lnSpc>
                        <a:spcAft>
                          <a:spcPts val="800"/>
                        </a:spcAft>
                      </a:pPr>
                      <a:r>
                        <a:rPr lang="en-US" sz="1300" dirty="0">
                          <a:effectLst/>
                          <a:latin typeface="Palatino Linotype" panose="02040502050505030304" pitchFamily="18" charset="0"/>
                        </a:rPr>
                        <a:t>6</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141.62</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2900.52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2</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&gt;70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3106305033"/>
                  </a:ext>
                </a:extLst>
              </a:tr>
              <a:tr h="197099">
                <a:tc>
                  <a:txBody>
                    <a:bodyPr/>
                    <a:lstStyle/>
                    <a:p>
                      <a:pPr algn="ctr">
                        <a:lnSpc>
                          <a:spcPct val="107000"/>
                        </a:lnSpc>
                        <a:spcAft>
                          <a:spcPts val="800"/>
                        </a:spcAft>
                      </a:pPr>
                      <a:r>
                        <a:rPr lang="en-US" sz="1300" dirty="0">
                          <a:effectLst/>
                          <a:latin typeface="Palatino Linotype" panose="02040502050505030304" pitchFamily="18" charset="0"/>
                        </a:rPr>
                        <a:t>7</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1" dirty="0">
                          <a:solidFill>
                            <a:srgbClr val="FF0000"/>
                          </a:solidFill>
                          <a:effectLst/>
                          <a:latin typeface="Palatino Linotype" panose="02040502050505030304" pitchFamily="18" charset="0"/>
                        </a:rPr>
                        <a:t>4.41</a:t>
                      </a:r>
                      <a:endParaRPr lang="en-IN" sz="1300" b="1"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181.28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&gt;70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384712345"/>
                  </a:ext>
                </a:extLst>
              </a:tr>
              <a:tr h="197099">
                <a:tc>
                  <a:txBody>
                    <a:bodyPr/>
                    <a:lstStyle/>
                    <a:p>
                      <a:pPr algn="ctr">
                        <a:lnSpc>
                          <a:spcPct val="107000"/>
                        </a:lnSpc>
                        <a:spcAft>
                          <a:spcPts val="800"/>
                        </a:spcAft>
                      </a:pPr>
                      <a:r>
                        <a:rPr lang="en-US" sz="1300" dirty="0">
                          <a:effectLst/>
                          <a:latin typeface="Palatino Linotype" panose="02040502050505030304" pitchFamily="18" charset="0"/>
                        </a:rPr>
                        <a:t>8</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141.62</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1450.26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&gt;70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3549516262"/>
                  </a:ext>
                </a:extLst>
              </a:tr>
              <a:tr h="197099">
                <a:tc>
                  <a:txBody>
                    <a:bodyPr/>
                    <a:lstStyle/>
                    <a:p>
                      <a:pPr algn="ctr">
                        <a:lnSpc>
                          <a:spcPct val="107000"/>
                        </a:lnSpc>
                        <a:spcAft>
                          <a:spcPts val="800"/>
                        </a:spcAft>
                      </a:pPr>
                      <a:r>
                        <a:rPr lang="en-US" sz="1300" dirty="0">
                          <a:effectLst/>
                          <a:latin typeface="Palatino Linotype" panose="02040502050505030304" pitchFamily="18" charset="0"/>
                        </a:rPr>
                        <a:t>9</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1" dirty="0">
                          <a:solidFill>
                            <a:srgbClr val="FF0000"/>
                          </a:solidFill>
                          <a:effectLst/>
                          <a:latin typeface="Palatino Linotype" panose="02040502050505030304" pitchFamily="18" charset="0"/>
                        </a:rPr>
                        <a:t>20.68</a:t>
                      </a:r>
                      <a:endParaRPr lang="en-IN" sz="1300" b="1"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52.95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2</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&gt;70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2971480195"/>
                  </a:ext>
                </a:extLst>
              </a:tr>
              <a:tr h="197099">
                <a:tc>
                  <a:txBody>
                    <a:bodyPr/>
                    <a:lstStyle/>
                    <a:p>
                      <a:pPr algn="ctr">
                        <a:lnSpc>
                          <a:spcPct val="107000"/>
                        </a:lnSpc>
                        <a:spcAft>
                          <a:spcPts val="800"/>
                        </a:spcAft>
                      </a:pPr>
                      <a:r>
                        <a:rPr lang="en-US" sz="1300" dirty="0">
                          <a:effectLst/>
                          <a:latin typeface="Palatino Linotype" panose="02040502050505030304" pitchFamily="18" charset="0"/>
                        </a:rPr>
                        <a:t>10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165.48</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847.28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2</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&gt;70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1313139992"/>
                  </a:ext>
                </a:extLst>
              </a:tr>
              <a:tr h="197099">
                <a:tc>
                  <a:txBody>
                    <a:bodyPr/>
                    <a:lstStyle/>
                    <a:p>
                      <a:pPr algn="ctr">
                        <a:lnSpc>
                          <a:spcPct val="107000"/>
                        </a:lnSpc>
                        <a:spcAft>
                          <a:spcPts val="800"/>
                        </a:spcAft>
                      </a:pPr>
                      <a:r>
                        <a:rPr lang="en-US" sz="1300" dirty="0">
                          <a:effectLst/>
                          <a:latin typeface="Palatino Linotype" panose="02040502050505030304" pitchFamily="18" charset="0"/>
                          <a:ea typeface="Calibri" panose="020F0502020204030204" pitchFamily="34" charset="0"/>
                          <a:cs typeface="Times New Roman" panose="02020603050405020304" pitchFamily="18" charset="0"/>
                        </a:rPr>
                        <a:t>11</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1" dirty="0">
                          <a:solidFill>
                            <a:srgbClr val="FF0000"/>
                          </a:solidFill>
                          <a:effectLst/>
                          <a:latin typeface="Palatino Linotype" panose="02040502050505030304" pitchFamily="18" charset="0"/>
                        </a:rPr>
                        <a:t>20.68</a:t>
                      </a:r>
                      <a:endParaRPr lang="en-IN" sz="1300" b="1"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423.64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2</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&gt;70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1990463429"/>
                  </a:ext>
                </a:extLst>
              </a:tr>
              <a:tr h="197099">
                <a:tc>
                  <a:txBody>
                    <a:bodyPr/>
                    <a:lstStyle/>
                    <a:p>
                      <a:pPr algn="ctr">
                        <a:lnSpc>
                          <a:spcPct val="107000"/>
                        </a:lnSpc>
                        <a:spcAft>
                          <a:spcPts val="800"/>
                        </a:spcAft>
                      </a:pPr>
                      <a:r>
                        <a:rPr lang="en-US" sz="1300" dirty="0">
                          <a:effectLst/>
                          <a:latin typeface="Palatino Linotype" panose="02040502050505030304" pitchFamily="18" charset="0"/>
                        </a:rPr>
                        <a:t>12</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1" dirty="0">
                          <a:solidFill>
                            <a:srgbClr val="FF0000"/>
                          </a:solidFill>
                          <a:effectLst/>
                          <a:latin typeface="Palatino Linotype" panose="02040502050505030304" pitchFamily="18" charset="0"/>
                        </a:rPr>
                        <a:t>2.43</a:t>
                      </a:r>
                      <a:endParaRPr lang="en-IN" sz="1300" b="1"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99.95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&gt;70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576835401"/>
                  </a:ext>
                </a:extLst>
              </a:tr>
              <a:tr h="197099">
                <a:tc>
                  <a:txBody>
                    <a:bodyPr/>
                    <a:lstStyle/>
                    <a:p>
                      <a:pPr algn="ctr">
                        <a:lnSpc>
                          <a:spcPct val="107000"/>
                        </a:lnSpc>
                        <a:spcAft>
                          <a:spcPts val="800"/>
                        </a:spcAft>
                      </a:pPr>
                      <a:r>
                        <a:rPr lang="en-US" sz="1300" dirty="0">
                          <a:effectLst/>
                          <a:latin typeface="Palatino Linotype" panose="02040502050505030304" pitchFamily="18" charset="0"/>
                        </a:rPr>
                        <a:t>13</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39.04</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3198.70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2</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&gt;70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960316191"/>
                  </a:ext>
                </a:extLst>
              </a:tr>
              <a:tr h="197099">
                <a:tc>
                  <a:txBody>
                    <a:bodyPr/>
                    <a:lstStyle/>
                    <a:p>
                      <a:pPr algn="ctr">
                        <a:lnSpc>
                          <a:spcPct val="107000"/>
                        </a:lnSpc>
                        <a:spcAft>
                          <a:spcPts val="800"/>
                        </a:spcAft>
                      </a:pPr>
                      <a:r>
                        <a:rPr lang="en-US" sz="1300" dirty="0">
                          <a:effectLst/>
                          <a:latin typeface="Palatino Linotype" panose="02040502050505030304" pitchFamily="18" charset="0"/>
                        </a:rPr>
                        <a:t>14</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1" dirty="0">
                          <a:solidFill>
                            <a:srgbClr val="FF0000"/>
                          </a:solidFill>
                          <a:effectLst/>
                          <a:latin typeface="Palatino Linotype" panose="02040502050505030304" pitchFamily="18" charset="0"/>
                        </a:rPr>
                        <a:t>9.74</a:t>
                      </a:r>
                      <a:endParaRPr lang="en-IN" sz="1300" b="1"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24.98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2</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2179121422"/>
                  </a:ext>
                </a:extLst>
              </a:tr>
              <a:tr h="197099">
                <a:tc>
                  <a:txBody>
                    <a:bodyPr/>
                    <a:lstStyle/>
                    <a:p>
                      <a:pPr algn="ctr">
                        <a:lnSpc>
                          <a:spcPct val="107000"/>
                        </a:lnSpc>
                        <a:spcAft>
                          <a:spcPts val="800"/>
                        </a:spcAft>
                      </a:pPr>
                      <a:r>
                        <a:rPr lang="en-US" sz="1300" dirty="0">
                          <a:effectLst/>
                          <a:latin typeface="Palatino Linotype" panose="02040502050505030304" pitchFamily="18" charset="0"/>
                        </a:rPr>
                        <a:t>15</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39.04</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799.67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2797992505"/>
                  </a:ext>
                </a:extLst>
              </a:tr>
              <a:tr h="197099">
                <a:tc>
                  <a:txBody>
                    <a:bodyPr/>
                    <a:lstStyle/>
                    <a:p>
                      <a:pPr algn="ctr">
                        <a:lnSpc>
                          <a:spcPct val="107000"/>
                        </a:lnSpc>
                        <a:spcAft>
                          <a:spcPts val="800"/>
                        </a:spcAft>
                      </a:pPr>
                      <a:r>
                        <a:rPr lang="en-US" sz="1300" dirty="0">
                          <a:effectLst/>
                          <a:latin typeface="Palatino Linotype" panose="02040502050505030304" pitchFamily="18" charset="0"/>
                        </a:rPr>
                        <a:t>16</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156.18</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3198.70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3381891271"/>
                  </a:ext>
                </a:extLst>
              </a:tr>
              <a:tr h="197099">
                <a:tc>
                  <a:txBody>
                    <a:bodyPr/>
                    <a:lstStyle/>
                    <a:p>
                      <a:pPr algn="ctr">
                        <a:lnSpc>
                          <a:spcPct val="107000"/>
                        </a:lnSpc>
                        <a:spcAft>
                          <a:spcPts val="800"/>
                        </a:spcAft>
                      </a:pPr>
                      <a:r>
                        <a:rPr lang="en-US" sz="1300" dirty="0">
                          <a:effectLst/>
                          <a:latin typeface="Palatino Linotype" panose="02040502050505030304" pitchFamily="18" charset="0"/>
                        </a:rPr>
                        <a:t>17</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350.70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14.02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1184043903"/>
                  </a:ext>
                </a:extLst>
              </a:tr>
              <a:tr h="197099">
                <a:tc>
                  <a:txBody>
                    <a:bodyPr/>
                    <a:lstStyle/>
                    <a:p>
                      <a:pPr algn="ctr">
                        <a:lnSpc>
                          <a:spcPct val="107000"/>
                        </a:lnSpc>
                        <a:spcAft>
                          <a:spcPts val="800"/>
                        </a:spcAft>
                      </a:pPr>
                      <a:r>
                        <a:rPr lang="en-US" sz="1300" dirty="0">
                          <a:effectLst/>
                          <a:latin typeface="Palatino Linotype" panose="02040502050505030304" pitchFamily="18" charset="0"/>
                        </a:rPr>
                        <a:t>18</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701.40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28.05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3963803156"/>
                  </a:ext>
                </a:extLst>
              </a:tr>
              <a:tr h="197099">
                <a:tc>
                  <a:txBody>
                    <a:bodyPr/>
                    <a:lstStyle/>
                    <a:p>
                      <a:pPr algn="ctr">
                        <a:lnSpc>
                          <a:spcPct val="107000"/>
                        </a:lnSpc>
                        <a:spcAft>
                          <a:spcPts val="800"/>
                        </a:spcAft>
                      </a:pPr>
                      <a:r>
                        <a:rPr lang="en-US" sz="1300" dirty="0">
                          <a:effectLst/>
                          <a:latin typeface="Palatino Linotype" panose="02040502050505030304" pitchFamily="18" charset="0"/>
                        </a:rPr>
                        <a:t>19</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350.70</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0" dirty="0">
                          <a:solidFill>
                            <a:schemeClr val="tx1"/>
                          </a:solidFill>
                          <a:effectLst/>
                          <a:latin typeface="Palatino Linotype" panose="02040502050505030304" pitchFamily="18" charset="0"/>
                        </a:rPr>
                        <a:t>14.02 </a:t>
                      </a:r>
                      <a:r>
                        <a:rPr lang="en-IN" sz="1300" b="0" kern="1200" dirty="0">
                          <a:solidFill>
                            <a:schemeClr val="tx1"/>
                          </a:solidFill>
                          <a:effectLst/>
                          <a:latin typeface="+mn-lt"/>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2905525870"/>
                  </a:ext>
                </a:extLst>
              </a:tr>
              <a:tr h="197099">
                <a:tc>
                  <a:txBody>
                    <a:bodyPr/>
                    <a:lstStyle/>
                    <a:p>
                      <a:pPr algn="ctr">
                        <a:lnSpc>
                          <a:spcPct val="107000"/>
                        </a:lnSpc>
                        <a:spcAft>
                          <a:spcPts val="800"/>
                        </a:spcAft>
                      </a:pPr>
                      <a:r>
                        <a:rPr lang="en-US" sz="1300" dirty="0">
                          <a:effectLst/>
                          <a:latin typeface="Palatino Linotype" panose="02040502050505030304" pitchFamily="18" charset="0"/>
                        </a:rPr>
                        <a:t>20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343.45</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b="1" dirty="0">
                          <a:solidFill>
                            <a:srgbClr val="FF0000"/>
                          </a:solidFill>
                          <a:effectLst/>
                          <a:latin typeface="Palatino Linotype" panose="02040502050505030304" pitchFamily="18" charset="0"/>
                        </a:rPr>
                        <a:t>6.86 </a:t>
                      </a:r>
                      <a:r>
                        <a:rPr lang="en-IN" sz="1300" b="1" kern="1200" dirty="0">
                          <a:solidFill>
                            <a:srgbClr val="FF0000"/>
                          </a:solidFill>
                          <a:effectLst/>
                          <a:latin typeface="+mn-lt"/>
                          <a:ea typeface="Times New Roman" panose="02020603050405020304" pitchFamily="18" charset="0"/>
                          <a:cs typeface="Times New Roman" panose="02020603050405020304" pitchFamily="18" charset="0"/>
                        </a:rPr>
                        <a:t>± 1</a:t>
                      </a:r>
                      <a:endParaRPr lang="en-IN" sz="1300" b="1"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2903119353"/>
                  </a:ext>
                </a:extLst>
              </a:tr>
              <a:tr h="197099">
                <a:tc>
                  <a:txBody>
                    <a:bodyPr/>
                    <a:lstStyle/>
                    <a:p>
                      <a:pPr algn="ctr">
                        <a:lnSpc>
                          <a:spcPct val="107000"/>
                        </a:lnSpc>
                        <a:spcAft>
                          <a:spcPts val="800"/>
                        </a:spcAft>
                      </a:pPr>
                      <a:r>
                        <a:rPr lang="en-US" sz="1300">
                          <a:effectLst/>
                          <a:latin typeface="Palatino Linotype" panose="02040502050505030304" pitchFamily="18" charset="0"/>
                        </a:rPr>
                        <a:t>Pyrazinamide</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25.34</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2335580277"/>
                  </a:ext>
                </a:extLst>
              </a:tr>
              <a:tr h="263739">
                <a:tc>
                  <a:txBody>
                    <a:bodyPr/>
                    <a:lstStyle/>
                    <a:p>
                      <a:pPr algn="ctr">
                        <a:lnSpc>
                          <a:spcPct val="107000"/>
                        </a:lnSpc>
                        <a:spcAft>
                          <a:spcPts val="800"/>
                        </a:spcAft>
                      </a:pPr>
                      <a:r>
                        <a:rPr lang="en-US" sz="1300">
                          <a:effectLst/>
                          <a:latin typeface="Palatino Linotype" panose="02040502050505030304" pitchFamily="18" charset="0"/>
                        </a:rPr>
                        <a:t>Methotrexate</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a:effectLst/>
                          <a:latin typeface="Palatino Linotype" panose="02040502050505030304" pitchFamily="18" charset="0"/>
                        </a:rPr>
                        <a:t>-</a:t>
                      </a:r>
                      <a:endParaRPr lang="en-IN" sz="130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11 </a:t>
                      </a:r>
                      <a:r>
                        <a:rPr lang="en-IN" sz="1300" b="0" kern="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1</a:t>
                      </a:r>
                      <a:endParaRPr lang="en-IN" sz="1300" b="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tc>
                  <a:txBody>
                    <a:bodyPr/>
                    <a:lstStyle/>
                    <a:p>
                      <a:pPr algn="ctr">
                        <a:lnSpc>
                          <a:spcPct val="107000"/>
                        </a:lnSpc>
                        <a:spcAft>
                          <a:spcPts val="800"/>
                        </a:spcAft>
                      </a:pPr>
                      <a:r>
                        <a:rPr lang="en-US" sz="1300" dirty="0">
                          <a:effectLst/>
                          <a:latin typeface="Palatino Linotype" panose="02040502050505030304" pitchFamily="18" charset="0"/>
                        </a:rPr>
                        <a:t>&gt;70</a:t>
                      </a:r>
                      <a:endParaRPr lang="en-IN" sz="13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7944" marR="67944" marT="0" marB="0"/>
                </a:tc>
                <a:extLst>
                  <a:ext uri="{0D108BD9-81ED-4DB2-BD59-A6C34878D82A}">
                    <a16:rowId xmlns:a16="http://schemas.microsoft.com/office/drawing/2014/main" val="1681727305"/>
                  </a:ext>
                </a:extLst>
              </a:tr>
            </a:tbl>
          </a:graphicData>
        </a:graphic>
      </p:graphicFrame>
      <p:sp>
        <p:nvSpPr>
          <p:cNvPr id="7" name="Rectangle 1">
            <a:extLst>
              <a:ext uri="{FF2B5EF4-FFF2-40B4-BE49-F238E27FC236}">
                <a16:creationId xmlns:a16="http://schemas.microsoft.com/office/drawing/2014/main" id="{45808366-E2A9-4783-9E48-A45154776030}"/>
              </a:ext>
            </a:extLst>
          </p:cNvPr>
          <p:cNvSpPr>
            <a:spLocks noChangeArrowheads="1"/>
          </p:cNvSpPr>
          <p:nvPr/>
        </p:nvSpPr>
        <p:spPr bwMode="auto">
          <a:xfrm>
            <a:off x="-11672" y="378200"/>
            <a:ext cx="9160265" cy="292388"/>
          </a:xfrm>
          <a:prstGeom prst="rect">
            <a:avLst/>
          </a:prstGeom>
          <a:solidFill>
            <a:srgbClr val="FFC000"/>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1828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28800" algn="l"/>
              </a:tabLst>
            </a:pPr>
            <a:r>
              <a:rPr kumimoji="0" lang="en-US" altLang="en-US" sz="1300" b="1" i="0" u="none" strike="noStrike" cap="none" normalizeH="0" baseline="0" dirty="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Table 1. </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Antitubercular, antiproliferative and cytotoxic evaluation of 2,4-dichlorothiazole-5-carboxaldehyde derived chalcones</a:t>
            </a:r>
            <a:endParaRPr kumimoji="0" lang="en-US" altLang="en-US" sz="1300" b="1" i="0" u="none" strike="noStrike" cap="none" normalizeH="0" baseline="0" dirty="0">
              <a:ln>
                <a:noFill/>
              </a:ln>
              <a:solidFill>
                <a:schemeClr val="tx1"/>
              </a:solidFill>
              <a:effectLst/>
            </a:endParaRPr>
          </a:p>
        </p:txBody>
      </p:sp>
      <p:sp>
        <p:nvSpPr>
          <p:cNvPr id="9" name="TextBox 8">
            <a:extLst>
              <a:ext uri="{FF2B5EF4-FFF2-40B4-BE49-F238E27FC236}">
                <a16:creationId xmlns:a16="http://schemas.microsoft.com/office/drawing/2014/main" id="{A7875469-90F1-4B7F-A4F3-2D6DF266446A}"/>
              </a:ext>
            </a:extLst>
          </p:cNvPr>
          <p:cNvSpPr txBox="1"/>
          <p:nvPr/>
        </p:nvSpPr>
        <p:spPr>
          <a:xfrm>
            <a:off x="1066799" y="5696983"/>
            <a:ext cx="7391400" cy="338554"/>
          </a:xfrm>
          <a:prstGeom prst="rect">
            <a:avLst/>
          </a:prstGeom>
          <a:solidFill>
            <a:schemeClr val="bg1">
              <a:lumMod val="95000"/>
            </a:schemeClr>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1828800" algn="l"/>
              </a:tabLst>
            </a:pPr>
            <a:r>
              <a:rPr kumimoji="0" lang="en-US" altLang="en-US" sz="8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800" b="0" i="1" u="none" strike="noStrike" cap="none" normalizeH="0" baseline="30000" dirty="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a:t>
            </a:r>
            <a:r>
              <a:rPr kumimoji="0" lang="en-US" altLang="en-US" sz="800" b="0" i="1" u="none" strike="noStrike" cap="none" normalizeH="0" baseline="0" dirty="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MIC</a:t>
            </a:r>
            <a:r>
              <a:rPr kumimoji="0" lang="en-US" altLang="en-US" sz="8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800" b="0" i="1" u="none" strike="noStrike" cap="none" normalizeH="0" baseline="0" dirty="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s are mean of three independent experiments</a:t>
            </a:r>
            <a:r>
              <a:rPr lang="en-US" altLang="en-US" sz="800" i="1" dirty="0">
                <a:latin typeface="Palatino Linotype" panose="02040502050505030304" pitchFamily="18" charset="0"/>
                <a:ea typeface="Calibri" panose="020F0502020204030204" pitchFamily="34" charset="0"/>
                <a:cs typeface="Times New Roman" panose="02020603050405020304" pitchFamily="18" charset="0"/>
              </a:rPr>
              <a:t>; </a:t>
            </a:r>
            <a:r>
              <a:rPr kumimoji="0" lang="en-US" altLang="en-US" sz="800" b="0" i="1" u="none" strike="noStrike" cap="none" normalizeH="0" baseline="30000" dirty="0">
                <a:ln>
                  <a:noFill/>
                </a:ln>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b</a:t>
            </a:r>
            <a:r>
              <a:rPr kumimoji="0" lang="en-US" altLang="en-US" sz="800" b="0" i="1"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Arial" panose="020B0604020202020204" pitchFamily="34" charset="0"/>
              </a:rPr>
              <a:t>Data presented as mean ± SD (n=3). All the compounds and the standard dissolved in DMSO, diluted with culture medium containing 0.1% DMSO. The control cells were treated with culture medium containing 0.1% DMSO.</a:t>
            </a:r>
            <a:endParaRPr lang="en-IN" sz="800" dirty="0"/>
          </a:p>
        </p:txBody>
      </p:sp>
    </p:spTree>
    <p:extLst>
      <p:ext uri="{BB962C8B-B14F-4D97-AF65-F5344CB8AC3E}">
        <p14:creationId xmlns:p14="http://schemas.microsoft.com/office/powerpoint/2010/main" val="213085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00110"/>
          </a:xfrm>
          <a:prstGeom prst="rect">
            <a:avLst/>
          </a:prstGeom>
          <a:solidFill>
            <a:schemeClr val="tx2">
              <a:lumMod val="20000"/>
              <a:lumOff val="80000"/>
            </a:schemeClr>
          </a:solidFill>
        </p:spPr>
        <p:txBody>
          <a:bodyPr wrap="square" rtlCol="0">
            <a:spAutoFit/>
          </a:bodyPr>
          <a:lstStyle/>
          <a:p>
            <a:r>
              <a:rPr lang="fr-FR" sz="2000" b="1" dirty="0">
                <a:latin typeface="Palatino Linotype" panose="02040502050505030304" pitchFamily="18" charset="0"/>
              </a:rPr>
              <a:t>Results and discussion: Biological studies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672" y="5985818"/>
            <a:ext cx="9155672" cy="923310"/>
          </a:xfrm>
          <a:prstGeom prst="rect">
            <a:avLst/>
          </a:prstGeom>
        </p:spPr>
      </p:pic>
      <p:sp>
        <p:nvSpPr>
          <p:cNvPr id="10" name="TextBox 9">
            <a:extLst>
              <a:ext uri="{FF2B5EF4-FFF2-40B4-BE49-F238E27FC236}">
                <a16:creationId xmlns:a16="http://schemas.microsoft.com/office/drawing/2014/main" id="{52A34FEF-21F2-47A1-80F7-64A605FBBBCC}"/>
              </a:ext>
            </a:extLst>
          </p:cNvPr>
          <p:cNvSpPr txBox="1"/>
          <p:nvPr/>
        </p:nvSpPr>
        <p:spPr>
          <a:xfrm>
            <a:off x="-11672" y="662693"/>
            <a:ext cx="9155672" cy="5323124"/>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q"/>
            </a:pPr>
            <a:r>
              <a:rPr lang="en-US" dirty="0">
                <a:effectLst/>
                <a:latin typeface="Palatino Linotype" panose="02040502050505030304" pitchFamily="18" charset="0"/>
                <a:ea typeface="Calibri" panose="020F0502020204030204" pitchFamily="34" charset="0"/>
                <a:cs typeface="Times New Roman" panose="02020603050405020304" pitchFamily="18" charset="0"/>
              </a:rPr>
              <a:t>All the compounds were evaluated for their antitubercular and antiproliferative activities by MABA and MTT assays respectively</a:t>
            </a:r>
            <a:r>
              <a:rPr lang="en-US" dirty="0">
                <a:latin typeface="Palatino Linotype" panose="02040502050505030304" pitchFamily="18" charset="0"/>
                <a:ea typeface="Calibri" panose="020F0502020204030204" pitchFamily="34" charset="0"/>
                <a:cs typeface="Times New Roman" panose="02020603050405020304" pitchFamily="18" charset="0"/>
              </a:rPr>
              <a:t>. </a:t>
            </a:r>
            <a:r>
              <a:rPr lang="en-US" dirty="0">
                <a:effectLst/>
                <a:latin typeface="Palatino Linotype" panose="02040502050505030304" pitchFamily="18" charset="0"/>
                <a:ea typeface="Calibri" panose="020F0502020204030204" pitchFamily="34" charset="0"/>
                <a:cs typeface="Times New Roman" panose="02020603050405020304" pitchFamily="18" charset="0"/>
              </a:rPr>
              <a:t>The 20 target compounds were partitioned into three categories based on the nature of ring-A in 2,4-dichlorothiazole-5-carboxaldehyde derived chalcones i.e., chloro-substituted aryl derivatives (</a:t>
            </a:r>
            <a:r>
              <a:rPr lang="en-US" b="1" dirty="0">
                <a:effectLst/>
                <a:latin typeface="Palatino Linotype" panose="02040502050505030304" pitchFamily="18" charset="0"/>
                <a:ea typeface="Calibri" panose="020F0502020204030204" pitchFamily="34" charset="0"/>
                <a:cs typeface="Times New Roman" panose="02020603050405020304" pitchFamily="18" charset="0"/>
              </a:rPr>
              <a:t>1-7</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dirty="0" err="1">
                <a:effectLst/>
                <a:latin typeface="Palatino Linotype" panose="02040502050505030304" pitchFamily="18" charset="0"/>
                <a:ea typeface="Calibri" panose="020F0502020204030204" pitchFamily="34" charset="0"/>
                <a:cs typeface="Times New Roman" panose="02020603050405020304" pitchFamily="18" charset="0"/>
              </a:rPr>
              <a:t>fluoro</a:t>
            </a:r>
            <a:r>
              <a:rPr lang="en-US" dirty="0">
                <a:effectLst/>
                <a:latin typeface="Palatino Linotype" panose="02040502050505030304" pitchFamily="18" charset="0"/>
                <a:ea typeface="Calibri" panose="020F0502020204030204" pitchFamily="34" charset="0"/>
                <a:cs typeface="Times New Roman" panose="02020603050405020304" pitchFamily="18" charset="0"/>
              </a:rPr>
              <a:t>-substituted aryl derivatives (</a:t>
            </a:r>
            <a:r>
              <a:rPr lang="en-US" b="1" dirty="0">
                <a:effectLst/>
                <a:latin typeface="Palatino Linotype" panose="02040502050505030304" pitchFamily="18" charset="0"/>
                <a:ea typeface="Calibri" panose="020F0502020204030204" pitchFamily="34" charset="0"/>
                <a:cs typeface="Times New Roman" panose="02020603050405020304" pitchFamily="18" charset="0"/>
              </a:rPr>
              <a:t>9-16</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and unsubstituted heteroaryl derivatives (</a:t>
            </a:r>
            <a:r>
              <a:rPr lang="en-US" b="1" dirty="0">
                <a:effectLst/>
                <a:latin typeface="Palatino Linotype" panose="02040502050505030304" pitchFamily="18" charset="0"/>
                <a:ea typeface="Calibri" panose="020F0502020204030204" pitchFamily="34" charset="0"/>
                <a:cs typeface="Times New Roman" panose="02020603050405020304" pitchFamily="18" charset="0"/>
              </a:rPr>
              <a:t>17-20</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q"/>
            </a:pPr>
            <a:r>
              <a:rPr lang="en-US" dirty="0">
                <a:effectLst/>
                <a:latin typeface="Palatino Linotype" panose="02040502050505030304" pitchFamily="18" charset="0"/>
                <a:ea typeface="Calibri" panose="020F0502020204030204" pitchFamily="34" charset="0"/>
                <a:cs typeface="Times New Roman" panose="02020603050405020304" pitchFamily="18" charset="0"/>
              </a:rPr>
              <a:t>Amongst the 20 compounds, the halogen substituted (</a:t>
            </a:r>
            <a:r>
              <a:rPr lang="en-US" b="1" dirty="0">
                <a:effectLst/>
                <a:latin typeface="Palatino Linotype" panose="02040502050505030304" pitchFamily="18" charset="0"/>
                <a:ea typeface="Calibri" panose="020F0502020204030204" pitchFamily="34" charset="0"/>
                <a:cs typeface="Times New Roman" panose="02020603050405020304" pitchFamily="18" charset="0"/>
              </a:rPr>
              <a:t>1-16</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chalcones showed potential antitubercular activity whereas the compounds containing unsubstituted heteroaryl scaffold (</a:t>
            </a:r>
            <a:r>
              <a:rPr lang="en-US" b="1" dirty="0">
                <a:effectLst/>
                <a:latin typeface="Palatino Linotype" panose="02040502050505030304" pitchFamily="18" charset="0"/>
                <a:ea typeface="Calibri" panose="020F0502020204030204" pitchFamily="34" charset="0"/>
                <a:cs typeface="Times New Roman" panose="02020603050405020304" pitchFamily="18" charset="0"/>
              </a:rPr>
              <a:t>17-20</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exhibited potential antiproliferative activity.</a:t>
            </a:r>
            <a:r>
              <a:rPr lang="en-US" dirty="0">
                <a:latin typeface="Palatino Linotype" panose="02040502050505030304" pitchFamily="18" charset="0"/>
                <a:ea typeface="Calibri" panose="020F0502020204030204" pitchFamily="34" charset="0"/>
                <a:cs typeface="Times New Roman" panose="02020603050405020304" pitchFamily="18" charset="0"/>
              </a:rPr>
              <a:t> </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q"/>
            </a:pPr>
            <a:r>
              <a:rPr lang="en-US" dirty="0">
                <a:latin typeface="Palatino Linotype" panose="02040502050505030304" pitchFamily="18" charset="0"/>
                <a:ea typeface="Calibri" panose="020F0502020204030204" pitchFamily="34" charset="0"/>
                <a:cs typeface="Times New Roman" panose="02020603050405020304" pitchFamily="18" charset="0"/>
              </a:rPr>
              <a:t> The compounds 7, 9, 11, 12 and 14 showed antitubercular activity greater than pyrazinamide (MIC = 25.34 </a:t>
            </a:r>
            <a:r>
              <a:rPr lang="en-IN" dirty="0">
                <a:effectLst/>
                <a:latin typeface="Palatino Linotype" panose="02040502050505030304" pitchFamily="18" charset="0"/>
              </a:rPr>
              <a:t>µM</a:t>
            </a:r>
            <a:r>
              <a:rPr lang="en-US" dirty="0">
                <a:latin typeface="Palatino Linotype" panose="02040502050505030304" pitchFamily="18" charset="0"/>
                <a:ea typeface="Calibri" panose="020F0502020204030204" pitchFamily="34" charset="0"/>
                <a:cs typeface="Times New Roman" panose="02020603050405020304" pitchFamily="18" charset="0"/>
              </a:rPr>
              <a:t>) with different potencies. For instance, compounds </a:t>
            </a:r>
            <a:r>
              <a:rPr lang="en-US" b="1" dirty="0">
                <a:latin typeface="Palatino Linotype" panose="02040502050505030304" pitchFamily="18" charset="0"/>
                <a:ea typeface="Calibri" panose="020F0502020204030204" pitchFamily="34" charset="0"/>
                <a:cs typeface="Times New Roman" panose="02020603050405020304" pitchFamily="18" charset="0"/>
              </a:rPr>
              <a:t>12</a:t>
            </a:r>
            <a:r>
              <a:rPr lang="en-US" dirty="0">
                <a:latin typeface="Palatino Linotype" panose="02040502050505030304" pitchFamily="18" charset="0"/>
                <a:ea typeface="Calibri" panose="020F0502020204030204" pitchFamily="34" charset="0"/>
                <a:cs typeface="Times New Roman" panose="02020603050405020304" pitchFamily="18" charset="0"/>
              </a:rPr>
              <a:t> and </a:t>
            </a:r>
            <a:r>
              <a:rPr lang="en-US" b="1" dirty="0">
                <a:latin typeface="Palatino Linotype" panose="02040502050505030304" pitchFamily="18" charset="0"/>
                <a:ea typeface="Calibri" panose="020F0502020204030204" pitchFamily="34" charset="0"/>
                <a:cs typeface="Times New Roman" panose="02020603050405020304" pitchFamily="18" charset="0"/>
              </a:rPr>
              <a:t>7</a:t>
            </a:r>
            <a:r>
              <a:rPr lang="en-US" dirty="0">
                <a:latin typeface="Palatino Linotype" panose="02040502050505030304" pitchFamily="18" charset="0"/>
                <a:ea typeface="Calibri" panose="020F0502020204030204" pitchFamily="34" charset="0"/>
                <a:cs typeface="Times New Roman" panose="02020603050405020304" pitchFamily="18" charset="0"/>
              </a:rPr>
              <a:t> bearing halogen atoms in both </a:t>
            </a:r>
            <a:r>
              <a:rPr lang="en-US" i="1" dirty="0">
                <a:latin typeface="Palatino Linotype" panose="02040502050505030304" pitchFamily="18" charset="0"/>
                <a:ea typeface="Calibri" panose="020F0502020204030204" pitchFamily="34" charset="0"/>
                <a:cs typeface="Times New Roman" panose="02020603050405020304" pitchFamily="18" charset="0"/>
              </a:rPr>
              <a:t>ortho</a:t>
            </a:r>
            <a:r>
              <a:rPr lang="en-US" dirty="0">
                <a:latin typeface="Palatino Linotype" panose="02040502050505030304" pitchFamily="18" charset="0"/>
                <a:ea typeface="Calibri" panose="020F0502020204030204" pitchFamily="34" charset="0"/>
                <a:cs typeface="Times New Roman" panose="02020603050405020304" pitchFamily="18" charset="0"/>
              </a:rPr>
              <a:t> and </a:t>
            </a:r>
            <a:r>
              <a:rPr lang="en-US" i="1" dirty="0">
                <a:latin typeface="Palatino Linotype" panose="02040502050505030304" pitchFamily="18" charset="0"/>
                <a:ea typeface="Calibri" panose="020F0502020204030204" pitchFamily="34" charset="0"/>
                <a:cs typeface="Times New Roman" panose="02020603050405020304" pitchFamily="18" charset="0"/>
              </a:rPr>
              <a:t>meta</a:t>
            </a:r>
            <a:r>
              <a:rPr lang="en-US" dirty="0">
                <a:latin typeface="Palatino Linotype" panose="02040502050505030304" pitchFamily="18" charset="0"/>
                <a:ea typeface="Calibri" panose="020F0502020204030204" pitchFamily="34" charset="0"/>
                <a:cs typeface="Times New Roman" panose="02020603050405020304" pitchFamily="18" charset="0"/>
              </a:rPr>
              <a:t> positions i.e., 2,4-difluorophenyl (MIC = 2.43</a:t>
            </a:r>
            <a:r>
              <a:rPr lang="en-IN" dirty="0">
                <a:effectLst/>
                <a:latin typeface="Palatino Linotype" panose="02040502050505030304" pitchFamily="18" charset="0"/>
              </a:rPr>
              <a:t> µM</a:t>
            </a:r>
            <a:r>
              <a:rPr lang="en-US" dirty="0">
                <a:latin typeface="Palatino Linotype" panose="02040502050505030304" pitchFamily="18" charset="0"/>
                <a:ea typeface="Calibri" panose="020F0502020204030204" pitchFamily="34" charset="0"/>
                <a:cs typeface="Times New Roman" panose="02020603050405020304" pitchFamily="18" charset="0"/>
              </a:rPr>
              <a:t>) and 2,4-dichlorophenyl (MIC = 4.41</a:t>
            </a:r>
            <a:r>
              <a:rPr lang="en-IN" dirty="0">
                <a:effectLst/>
                <a:latin typeface="Palatino Linotype" panose="02040502050505030304" pitchFamily="18" charset="0"/>
              </a:rPr>
              <a:t> µM</a:t>
            </a:r>
            <a:r>
              <a:rPr lang="en-US" dirty="0">
                <a:latin typeface="Palatino Linotype" panose="02040502050505030304" pitchFamily="18" charset="0"/>
                <a:ea typeface="Calibri" panose="020F0502020204030204" pitchFamily="34" charset="0"/>
                <a:cs typeface="Times New Roman" panose="02020603050405020304" pitchFamily="18" charset="0"/>
              </a:rPr>
              <a:t>) showed potencies 10.42 and 5.74 times more than the standard whereas the monofluorinated compounds </a:t>
            </a:r>
            <a:r>
              <a:rPr lang="en-US" b="1" dirty="0">
                <a:latin typeface="Palatino Linotype" panose="02040502050505030304" pitchFamily="18" charset="0"/>
                <a:ea typeface="Calibri" panose="020F0502020204030204" pitchFamily="34" charset="0"/>
                <a:cs typeface="Times New Roman" panose="02020603050405020304" pitchFamily="18" charset="0"/>
              </a:rPr>
              <a:t>9</a:t>
            </a:r>
            <a:r>
              <a:rPr lang="en-US" dirty="0">
                <a:latin typeface="Palatino Linotype" panose="02040502050505030304" pitchFamily="18" charset="0"/>
                <a:ea typeface="Calibri" panose="020F0502020204030204" pitchFamily="34" charset="0"/>
                <a:cs typeface="Times New Roman" panose="02020603050405020304" pitchFamily="18" charset="0"/>
              </a:rPr>
              <a:t> and </a:t>
            </a:r>
            <a:r>
              <a:rPr lang="en-US" b="1" dirty="0">
                <a:latin typeface="Palatino Linotype" panose="02040502050505030304" pitchFamily="18" charset="0"/>
                <a:ea typeface="Calibri" panose="020F0502020204030204" pitchFamily="34" charset="0"/>
                <a:cs typeface="Times New Roman" panose="02020603050405020304" pitchFamily="18" charset="0"/>
              </a:rPr>
              <a:t>11 </a:t>
            </a:r>
            <a:r>
              <a:rPr lang="en-US" dirty="0">
                <a:latin typeface="Palatino Linotype" panose="02040502050505030304" pitchFamily="18" charset="0"/>
                <a:ea typeface="Calibri" panose="020F0502020204030204" pitchFamily="34" charset="0"/>
                <a:cs typeface="Times New Roman" panose="02020603050405020304" pitchFamily="18" charset="0"/>
              </a:rPr>
              <a:t>bearing fluorine atom at </a:t>
            </a:r>
            <a:r>
              <a:rPr lang="en-US" i="1" dirty="0">
                <a:latin typeface="Palatino Linotype" panose="02040502050505030304" pitchFamily="18" charset="0"/>
                <a:ea typeface="Calibri" panose="020F0502020204030204" pitchFamily="34" charset="0"/>
                <a:cs typeface="Times New Roman" panose="02020603050405020304" pitchFamily="18" charset="0"/>
              </a:rPr>
              <a:t>ortho</a:t>
            </a:r>
            <a:r>
              <a:rPr lang="en-US" dirty="0">
                <a:latin typeface="Palatino Linotype" panose="02040502050505030304" pitchFamily="18" charset="0"/>
                <a:ea typeface="Calibri" panose="020F0502020204030204" pitchFamily="34" charset="0"/>
                <a:cs typeface="Times New Roman" panose="02020603050405020304" pitchFamily="18" charset="0"/>
              </a:rPr>
              <a:t> and </a:t>
            </a:r>
            <a:r>
              <a:rPr lang="en-US" i="1" dirty="0">
                <a:latin typeface="Palatino Linotype" panose="02040502050505030304" pitchFamily="18" charset="0"/>
                <a:ea typeface="Calibri" panose="020F0502020204030204" pitchFamily="34" charset="0"/>
                <a:cs typeface="Times New Roman" panose="02020603050405020304" pitchFamily="18" charset="0"/>
              </a:rPr>
              <a:t>para </a:t>
            </a:r>
            <a:r>
              <a:rPr lang="en-US" dirty="0">
                <a:latin typeface="Palatino Linotype" panose="02040502050505030304" pitchFamily="18" charset="0"/>
                <a:ea typeface="Calibri" panose="020F0502020204030204" pitchFamily="34" charset="0"/>
                <a:cs typeface="Times New Roman" panose="02020603050405020304" pitchFamily="18" charset="0"/>
              </a:rPr>
              <a:t>positions, showed activity at MIC 20.68 </a:t>
            </a:r>
            <a:r>
              <a:rPr lang="en-IN" dirty="0">
                <a:effectLst/>
                <a:latin typeface="Palatino Linotype" panose="02040502050505030304" pitchFamily="18" charset="0"/>
              </a:rPr>
              <a:t>µM which is 0.81 times greater than pyrazinamide. The chalcone </a:t>
            </a:r>
            <a:r>
              <a:rPr lang="en-IN" b="1" dirty="0">
                <a:effectLst/>
                <a:latin typeface="Palatino Linotype" panose="02040502050505030304" pitchFamily="18" charset="0"/>
              </a:rPr>
              <a:t>14</a:t>
            </a:r>
            <a:r>
              <a:rPr lang="en-IN" dirty="0">
                <a:effectLst/>
                <a:latin typeface="Palatino Linotype" panose="02040502050505030304" pitchFamily="18" charset="0"/>
              </a:rPr>
              <a:t> (</a:t>
            </a:r>
            <a:r>
              <a:rPr lang="en-US" dirty="0">
                <a:latin typeface="Palatino Linotype" panose="02040502050505030304" pitchFamily="18" charset="0"/>
                <a:ea typeface="Calibri" panose="020F0502020204030204" pitchFamily="34" charset="0"/>
                <a:cs typeface="Times New Roman" panose="02020603050405020304" pitchFamily="18" charset="0"/>
              </a:rPr>
              <a:t>MIC = 9.74 </a:t>
            </a:r>
            <a:r>
              <a:rPr lang="en-IN" dirty="0">
                <a:effectLst/>
                <a:latin typeface="Palatino Linotype" panose="02040502050505030304" pitchFamily="18" charset="0"/>
              </a:rPr>
              <a:t>µM) containing 2,6-difluorophenyl scaffold was 2.6 times more active than the standard. </a:t>
            </a:r>
          </a:p>
        </p:txBody>
      </p:sp>
    </p:spTree>
    <p:extLst>
      <p:ext uri="{BB962C8B-B14F-4D97-AF65-F5344CB8AC3E}">
        <p14:creationId xmlns:p14="http://schemas.microsoft.com/office/powerpoint/2010/main" val="3063286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1416</Words>
  <Application>Microsoft Office PowerPoint</Application>
  <PresentationFormat>On-screen Show (4:3)</PresentationFormat>
  <Paragraphs>152</Paragraphs>
  <Slides>11</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0" baseType="lpstr">
      <vt:lpstr>Arial</vt:lpstr>
      <vt:lpstr>Calibri</vt:lpstr>
      <vt:lpstr>Calibri Light</vt:lpstr>
      <vt:lpstr>Palatino Linotype</vt:lpstr>
      <vt:lpstr>Times New Roman</vt:lpstr>
      <vt:lpstr>Wingdings</vt:lpstr>
      <vt:lpstr>Office Theme</vt:lpstr>
      <vt:lpstr>Custom Design</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Afzal Shaik</cp:lastModifiedBy>
  <cp:revision>157</cp:revision>
  <dcterms:created xsi:type="dcterms:W3CDTF">2015-04-04T09:45:50Z</dcterms:created>
  <dcterms:modified xsi:type="dcterms:W3CDTF">2020-10-30T12:33:09Z</dcterms:modified>
</cp:coreProperties>
</file>