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3399"/>
    <a:srgbClr val="6A4E9D"/>
    <a:srgbClr val="5E4197"/>
    <a:srgbClr val="6032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p:cViewPr>
        <p:scale>
          <a:sx n="20" d="100"/>
          <a:sy n="20" d="100"/>
        </p:scale>
        <p:origin x="-1110" y="-78"/>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18/10/2020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pPr/>
              <a:t>‹#›</a:t>
            </a:fld>
            <a:endParaRPr lang="en-US" dirty="0"/>
          </a:p>
        </p:txBody>
      </p:sp>
    </p:spTree>
    <p:extLst>
      <p:ext uri="{BB962C8B-B14F-4D97-AF65-F5344CB8AC3E}">
        <p14:creationId xmlns=""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pPr/>
              <a:t>18/10/2020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pPr/>
              <a:t>18/10/2020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pPr/>
              <a:t>18/10/2020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pPr/>
              <a:t>18/10/2020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pPr/>
              <a:t>18/10/2020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pPr/>
              <a:t>18/10/2020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pPr/>
              <a:t>18/10/2020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pPr/>
              <a:t>18/10/2020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pPr/>
              <a:t>18/10/2020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pPr/>
              <a:t>18/10/2020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pPr/>
              <a:t>18/10/2020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pPr/>
              <a:t>18/10/2020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pPr/>
              <a:t>10/18/2020</a:t>
            </a:fld>
            <a:endParaRPr lang="en-US" dirty="0"/>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pPr/>
              <a:t>‹#›</a:t>
            </a:fld>
            <a:endParaRPr lang="en-US" dirty="0"/>
          </a:p>
        </p:txBody>
      </p:sp>
    </p:spTree>
    <p:extLst>
      <p:ext uri="{BB962C8B-B14F-4D97-AF65-F5344CB8AC3E}">
        <p14:creationId xmlns=""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2089196"/>
          </a:xfrm>
        </p:spPr>
        <p:txBody>
          <a:bodyPr/>
          <a:lstStyle/>
          <a:p>
            <a:r>
              <a:rPr lang="pl-PL" b="1" dirty="0" smtClean="0"/>
              <a:t>The effect of antioxidants added to preservation solution on the protection of kidneys before transplantation</a:t>
            </a:r>
            <a:r>
              <a:rPr lang="pl-PL" dirty="0" smtClean="0"/>
              <a:t/>
            </a:r>
            <a:br>
              <a:rPr lang="pl-PL" dirty="0" smtClean="0"/>
            </a:br>
            <a:endParaRPr lang="en-US" dirty="0"/>
          </a:p>
        </p:txBody>
      </p:sp>
      <p:sp>
        <p:nvSpPr>
          <p:cNvPr id="4" name="Text Placeholder 3"/>
          <p:cNvSpPr>
            <a:spLocks noGrp="1"/>
          </p:cNvSpPr>
          <p:nvPr>
            <p:ph type="body" sz="quarter" idx="10"/>
          </p:nvPr>
        </p:nvSpPr>
        <p:spPr>
          <a:xfrm>
            <a:off x="1513761" y="6546850"/>
            <a:ext cx="27416044" cy="32689800"/>
          </a:xfrm>
        </p:spPr>
        <p:txBody>
          <a:bodyPr/>
          <a:lstStyle/>
          <a:p>
            <a:endParaRPr lang="en-US" dirty="0"/>
          </a:p>
        </p:txBody>
      </p:sp>
      <p:sp>
        <p:nvSpPr>
          <p:cNvPr id="8" name="TextBox 7"/>
          <p:cNvSpPr txBox="1"/>
          <p:nvPr/>
        </p:nvSpPr>
        <p:spPr>
          <a:xfrm>
            <a:off x="1506616" y="4489450"/>
            <a:ext cx="27423189" cy="4662815"/>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endParaRPr lang="pl-PL" sz="5400" b="1" dirty="0" smtClean="0"/>
          </a:p>
          <a:p>
            <a:pPr algn="ctr"/>
            <a:r>
              <a:rPr lang="pl-PL" sz="5400" b="1" dirty="0" smtClean="0"/>
              <a:t>Aneta </a:t>
            </a:r>
            <a:r>
              <a:rPr lang="pl-PL" sz="5400" b="1" dirty="0" smtClean="0"/>
              <a:t>Ostróżka-Cieślik, Barbara </a:t>
            </a:r>
            <a:r>
              <a:rPr lang="pl-PL" sz="5400" b="1" dirty="0" smtClean="0"/>
              <a:t>Dolińska</a:t>
            </a:r>
            <a:r>
              <a:rPr lang="pl-PL" sz="5400" dirty="0" smtClean="0"/>
              <a:t> </a:t>
            </a:r>
          </a:p>
          <a:p>
            <a:pPr algn="ctr"/>
            <a:r>
              <a:rPr lang="en-US" sz="5400" dirty="0" smtClean="0"/>
              <a:t>Department </a:t>
            </a:r>
            <a:r>
              <a:rPr lang="en-US" sz="5400" dirty="0" smtClean="0"/>
              <a:t>of Pharmaceutical Technology, Faculty of Pharmaceutical Sciences in Sosnowiec, Medical University of </a:t>
            </a:r>
            <a:r>
              <a:rPr lang="en-US" sz="5400" dirty="0" smtClean="0"/>
              <a:t>Silesia</a:t>
            </a:r>
            <a:r>
              <a:rPr lang="pl-PL" sz="5400" dirty="0" smtClean="0"/>
              <a:t> </a:t>
            </a:r>
            <a:r>
              <a:rPr lang="en-US" sz="5400" dirty="0" smtClean="0"/>
              <a:t>in</a:t>
            </a:r>
            <a:r>
              <a:rPr lang="pl-PL" sz="5400" dirty="0" smtClean="0"/>
              <a:t> Katowice</a:t>
            </a:r>
            <a:r>
              <a:rPr lang="en-US" sz="5400" dirty="0" smtClean="0"/>
              <a:t>, </a:t>
            </a:r>
            <a:r>
              <a:rPr lang="en-US" sz="5400" dirty="0" smtClean="0"/>
              <a:t>Kasztanowa 3, 41-200 Sosnowiec, </a:t>
            </a:r>
            <a:r>
              <a:rPr lang="en-US" sz="5400" dirty="0" smtClean="0"/>
              <a:t>Poland</a:t>
            </a:r>
          </a:p>
          <a:p>
            <a:pPr algn="ctr">
              <a:lnSpc>
                <a:spcPct val="150000"/>
              </a:lnSpc>
            </a:pPr>
            <a:endParaRPr lang="en-US" sz="5400" dirty="0">
              <a:solidFill>
                <a:schemeClr val="bg1"/>
              </a:solidFill>
            </a:endParaRPr>
          </a:p>
        </p:txBody>
      </p:sp>
      <p:sp>
        <p:nvSpPr>
          <p:cNvPr id="6" name="Content Placeholder 5"/>
          <p:cNvSpPr>
            <a:spLocks noGrp="1"/>
          </p:cNvSpPr>
          <p:nvPr>
            <p:ph idx="1"/>
          </p:nvPr>
        </p:nvSpPr>
        <p:spPr>
          <a:xfrm>
            <a:off x="1513761" y="9989411"/>
            <a:ext cx="27416045" cy="28253743"/>
          </a:xfrm>
        </p:spPr>
        <p:txBody>
          <a:bodyPr>
            <a:normAutofit/>
          </a:bodyPr>
          <a:lstStyle/>
          <a:p>
            <a:pPr algn="just"/>
            <a:r>
              <a:rPr lang="pl-PL" sz="3600" b="1" noProof="1" smtClean="0"/>
              <a:t>Background</a:t>
            </a:r>
            <a:r>
              <a:rPr lang="pl-PL" sz="3600" b="1" dirty="0" smtClean="0"/>
              <a:t>:</a:t>
            </a:r>
            <a:r>
              <a:rPr lang="pl-PL" sz="3600" dirty="0" smtClean="0"/>
              <a:t> The maximum storage time for the kidneys prior to transplantation using the static cold storage method is 30 hours. During this period, damage to the renal tubules may occur as a consequence of cold ischemia and reperfusion. In the cells, biochemical changes and microcirculation disorders are observed, which can lead to delay graft function. The purpose of the organ perfusion and preservation solutions is to minimize these processes. The development of a fluid composition that would ensure high protection of grafts during ischemia-reperfusion is the current direction of </a:t>
            </a:r>
            <a:r>
              <a:rPr lang="en-US" sz="3600" dirty="0" smtClean="0"/>
              <a:t>research and a challenge. The aim of the analysis was to evaluate the </a:t>
            </a:r>
            <a:r>
              <a:rPr lang="en-US" sz="3600" noProof="1" smtClean="0"/>
              <a:t>effectiveness</a:t>
            </a:r>
            <a:r>
              <a:rPr lang="en-US" sz="3600" dirty="0" smtClean="0"/>
              <a:t> of antioxidants as </a:t>
            </a:r>
            <a:r>
              <a:rPr lang="en-US" sz="3600" noProof="1" smtClean="0"/>
              <a:t>components</a:t>
            </a:r>
            <a:r>
              <a:rPr lang="en-US" sz="3600" dirty="0" smtClean="0"/>
              <a:t> of preservation solution in kidney protection based on a literature review.</a:t>
            </a:r>
          </a:p>
          <a:p>
            <a:endParaRPr lang="en-US" sz="3600" dirty="0" smtClean="0"/>
          </a:p>
          <a:p>
            <a:pPr algn="just"/>
            <a:r>
              <a:rPr lang="en-US" sz="3600" b="1" dirty="0" smtClean="0"/>
              <a:t>Method: </a:t>
            </a:r>
            <a:r>
              <a:rPr lang="en-US" sz="3600" dirty="0" smtClean="0"/>
              <a:t>Two independent analysts searched the medical databases of Medline/PubMed, Embase, and Cochrane Library between October 5 and October 10, 2020. The following keywords were used: transplantation, kidney, cold storage, solution preservation, ischemia-reperfusion injury, additives, antioxidants, trace metals, bioflavonoids. There was no time limit for publication date.</a:t>
            </a:r>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endParaRPr lang="pl-PL" sz="3600" dirty="0" smtClean="0"/>
          </a:p>
          <a:p>
            <a:pPr algn="just">
              <a:buNone/>
            </a:pPr>
            <a:endParaRPr lang="pl-PL" sz="3600" dirty="0" smtClean="0"/>
          </a:p>
          <a:p>
            <a:pPr algn="just">
              <a:buNone/>
            </a:pPr>
            <a:endParaRPr lang="pl-PL" sz="3600" dirty="0" smtClean="0"/>
          </a:p>
          <a:p>
            <a:pPr algn="just">
              <a:buNone/>
            </a:pPr>
            <a:endParaRPr lang="pl-PL" sz="3600" dirty="0" smtClean="0"/>
          </a:p>
          <a:p>
            <a:pPr algn="just">
              <a:buNone/>
            </a:pPr>
            <a:endParaRPr lang="pl-PL" sz="3600" dirty="0" smtClean="0"/>
          </a:p>
          <a:p>
            <a:pPr algn="just"/>
            <a:r>
              <a:rPr lang="en-US" sz="3600" b="1" noProof="1" smtClean="0"/>
              <a:t>Results:</a:t>
            </a:r>
            <a:r>
              <a:rPr lang="en-US" sz="3600" b="1" noProof="1" smtClean="0"/>
              <a:t> </a:t>
            </a:r>
            <a:r>
              <a:rPr lang="en-US" sz="3600" noProof="1" smtClean="0"/>
              <a:t>The analysis of the literature showed a significant correlation between the use of the preservation solution that composition was modified by the addition of an antioxidant </a:t>
            </a:r>
            <a:r>
              <a:rPr lang="en-US" sz="3600" noProof="1" smtClean="0"/>
              <a:t>(</a:t>
            </a:r>
            <a:r>
              <a:rPr lang="en-US" sz="3600" noProof="1" smtClean="0"/>
              <a:t>vitamin </a:t>
            </a:r>
            <a:r>
              <a:rPr lang="en-US" sz="3600" noProof="1" smtClean="0"/>
              <a:t>C/E</a:t>
            </a:r>
            <a:r>
              <a:rPr lang="en-US" sz="3600" noProof="1" smtClean="0"/>
              <a:t>, </a:t>
            </a:r>
            <a:r>
              <a:rPr lang="en-US" sz="3600" noProof="1" smtClean="0"/>
              <a:t>selenium</a:t>
            </a:r>
            <a:r>
              <a:rPr lang="en-US" sz="3600" noProof="1" smtClean="0"/>
              <a:t>, </a:t>
            </a:r>
            <a:r>
              <a:rPr lang="en-US" sz="3600" noProof="1" smtClean="0"/>
              <a:t>zinc</a:t>
            </a:r>
            <a:r>
              <a:rPr lang="en-US" sz="3600" noProof="1" smtClean="0"/>
              <a:t>, </a:t>
            </a:r>
            <a:r>
              <a:rPr lang="en-US" sz="3600" noProof="1" smtClean="0"/>
              <a:t>bioflavonoids</a:t>
            </a:r>
            <a:r>
              <a:rPr lang="en-US" sz="3600" noProof="1" smtClean="0"/>
              <a:t>) and their effectiveness in kidney </a:t>
            </a:r>
            <a:r>
              <a:rPr lang="en-US" sz="3600" noProof="1" smtClean="0"/>
              <a:t>protection</a:t>
            </a:r>
            <a:r>
              <a:rPr lang="en-US" sz="3600" noProof="1" smtClean="0"/>
              <a:t>. It is suggested that antioxidants counteract free radical </a:t>
            </a:r>
            <a:r>
              <a:rPr lang="en-US" sz="3600" noProof="1" smtClean="0"/>
              <a:t>damage</a:t>
            </a:r>
            <a:r>
              <a:rPr lang="en-US" sz="3600" noProof="1" smtClean="0"/>
              <a:t>. They protect nephrons against oxidative stress and protect cell membranes against peroxidative </a:t>
            </a:r>
            <a:r>
              <a:rPr lang="en-US" sz="3600" noProof="1" smtClean="0"/>
              <a:t>damage.</a:t>
            </a:r>
            <a:endParaRPr lang="en-US" sz="3600" noProof="1" smtClean="0"/>
          </a:p>
          <a:p>
            <a:pPr algn="just"/>
            <a:endParaRPr lang="en-US" sz="3600" noProof="1" smtClean="0"/>
          </a:p>
          <a:p>
            <a:pPr algn="just"/>
            <a:r>
              <a:rPr lang="en-US" sz="3600" b="1" noProof="1" smtClean="0"/>
              <a:t>Conclusion:</a:t>
            </a:r>
            <a:r>
              <a:rPr lang="en-US" sz="3600" b="1" noProof="1" smtClean="0"/>
              <a:t> </a:t>
            </a:r>
            <a:r>
              <a:rPr lang="en-US" sz="3600" noProof="1" smtClean="0"/>
              <a:t>The antioxidants added to the preservation solution counteract damage to the nephrons that result from the excessive generation of oxygen free radicals during </a:t>
            </a:r>
            <a:r>
              <a:rPr lang="en-US" sz="3600" noProof="1" smtClean="0"/>
              <a:t>ischemia-reperfusion.</a:t>
            </a:r>
            <a:endParaRPr lang="en-US" sz="3600" noProof="1" smtClean="0"/>
          </a:p>
          <a:p>
            <a:pPr>
              <a:buNone/>
            </a:pPr>
            <a:endParaRPr lang="en-US" sz="3600" noProof="1" smtClean="0"/>
          </a:p>
          <a:p>
            <a:pPr lvl="0" algn="just">
              <a:spcBef>
                <a:spcPts val="0"/>
              </a:spcBef>
              <a:buAutoNum type="arabicPeriod"/>
            </a:pPr>
            <a:r>
              <a:rPr lang="en-US" sz="1800" b="1" noProof="1" smtClean="0"/>
              <a:t>Ostróżka-Cieślik</a:t>
            </a:r>
            <a:r>
              <a:rPr lang="en-US" sz="1800" noProof="1" smtClean="0"/>
              <a:t>, </a:t>
            </a:r>
            <a:r>
              <a:rPr lang="en-US" sz="1800" noProof="1" smtClean="0"/>
              <a:t>A</a:t>
            </a:r>
            <a:r>
              <a:rPr lang="en-US" sz="1800" noProof="1" smtClean="0"/>
              <a:t>.; </a:t>
            </a:r>
            <a:r>
              <a:rPr lang="en-US" sz="1800" noProof="1" smtClean="0"/>
              <a:t>Dolińska</a:t>
            </a:r>
            <a:r>
              <a:rPr lang="en-US" sz="1800" noProof="1" smtClean="0"/>
              <a:t>, </a:t>
            </a:r>
            <a:r>
              <a:rPr lang="en-US" sz="1800" noProof="1" smtClean="0"/>
              <a:t>B</a:t>
            </a:r>
            <a:r>
              <a:rPr lang="en-US" sz="1800" noProof="1" smtClean="0"/>
              <a:t>.; </a:t>
            </a:r>
            <a:r>
              <a:rPr lang="en-US" sz="1800" noProof="1" smtClean="0"/>
              <a:t>Ryszka</a:t>
            </a:r>
            <a:r>
              <a:rPr lang="en-US" sz="1800" noProof="1" smtClean="0"/>
              <a:t>, </a:t>
            </a:r>
            <a:r>
              <a:rPr lang="en-US" sz="1800" noProof="1" smtClean="0"/>
              <a:t>F</a:t>
            </a:r>
            <a:r>
              <a:rPr lang="en-US" sz="1800" noProof="1" smtClean="0"/>
              <a:t>. Therapeutic Potential of Selenium as a Component of Preservation Solutions for Kidney </a:t>
            </a:r>
            <a:r>
              <a:rPr lang="en-US" sz="1800" noProof="1" smtClean="0"/>
              <a:t>Transplantation.</a:t>
            </a:r>
            <a:r>
              <a:rPr lang="en-US" sz="1800" noProof="1" smtClean="0"/>
              <a:t> </a:t>
            </a:r>
            <a:r>
              <a:rPr lang="en-US" sz="1800" i="1" noProof="1" smtClean="0"/>
              <a:t>Molecules</a:t>
            </a:r>
            <a:r>
              <a:rPr lang="en-US" sz="1800" noProof="1" smtClean="0"/>
              <a:t> 2020,</a:t>
            </a:r>
            <a:r>
              <a:rPr lang="en-US" sz="1800" noProof="1" smtClean="0"/>
              <a:t> </a:t>
            </a:r>
            <a:r>
              <a:rPr lang="en-US" sz="1800" i="1" noProof="1" smtClean="0"/>
              <a:t>25</a:t>
            </a:r>
            <a:r>
              <a:rPr lang="en-US" sz="1800" noProof="1" smtClean="0"/>
              <a:t>, </a:t>
            </a:r>
            <a:r>
              <a:rPr lang="en-US" sz="1800" noProof="1" smtClean="0"/>
              <a:t>3592.</a:t>
            </a:r>
            <a:endParaRPr lang="en-US" sz="1800" noProof="1" smtClean="0"/>
          </a:p>
          <a:p>
            <a:pPr lvl="0" algn="just">
              <a:spcBef>
                <a:spcPts val="0"/>
              </a:spcBef>
              <a:buAutoNum type="arabicPeriod"/>
            </a:pPr>
            <a:r>
              <a:rPr lang="en-US" sz="1800" b="1" noProof="1" smtClean="0"/>
              <a:t>Třeška</a:t>
            </a:r>
            <a:r>
              <a:rPr lang="en-US" sz="1800" noProof="1" smtClean="0"/>
              <a:t>, </a:t>
            </a:r>
            <a:r>
              <a:rPr lang="en-US" sz="1800" noProof="1" smtClean="0"/>
              <a:t>V</a:t>
            </a:r>
            <a:r>
              <a:rPr lang="en-US" sz="1800" noProof="1" smtClean="0"/>
              <a:t>.; </a:t>
            </a:r>
            <a:r>
              <a:rPr lang="en-US" sz="1800" noProof="1" smtClean="0"/>
              <a:t>Kuntscher</a:t>
            </a:r>
            <a:r>
              <a:rPr lang="en-US" sz="1800" noProof="1" smtClean="0"/>
              <a:t>, </a:t>
            </a:r>
            <a:r>
              <a:rPr lang="en-US" sz="1800" noProof="1" smtClean="0"/>
              <a:t>V</a:t>
            </a:r>
            <a:r>
              <a:rPr lang="en-US" sz="1800" noProof="1" smtClean="0"/>
              <a:t>.; </a:t>
            </a:r>
            <a:r>
              <a:rPr lang="en-US" sz="1800" noProof="1" smtClean="0"/>
              <a:t>Molacek</a:t>
            </a:r>
            <a:r>
              <a:rPr lang="en-US" sz="1800" noProof="1" smtClean="0"/>
              <a:t>, </a:t>
            </a:r>
            <a:r>
              <a:rPr lang="en-US" sz="1800" noProof="1" smtClean="0"/>
              <a:t>J</a:t>
            </a:r>
            <a:r>
              <a:rPr lang="en-US" sz="1800" noProof="1" smtClean="0"/>
              <a:t>.; </a:t>
            </a:r>
            <a:r>
              <a:rPr lang="en-US" sz="1800" noProof="1" smtClean="0"/>
              <a:t>Kobr</a:t>
            </a:r>
            <a:r>
              <a:rPr lang="en-US" sz="1800" noProof="1" smtClean="0"/>
              <a:t>, </a:t>
            </a:r>
            <a:r>
              <a:rPr lang="en-US" sz="1800" noProof="1" smtClean="0"/>
              <a:t>J</a:t>
            </a:r>
            <a:r>
              <a:rPr lang="en-US" sz="1800" noProof="1" smtClean="0"/>
              <a:t>.; </a:t>
            </a:r>
            <a:r>
              <a:rPr lang="en-US" sz="1800" noProof="1" smtClean="0"/>
              <a:t>Racek</a:t>
            </a:r>
            <a:r>
              <a:rPr lang="en-US" sz="1800" noProof="1" smtClean="0"/>
              <a:t>, </a:t>
            </a:r>
            <a:r>
              <a:rPr lang="en-US" sz="1800" noProof="1" smtClean="0"/>
              <a:t>J</a:t>
            </a:r>
            <a:r>
              <a:rPr lang="en-US" sz="1800" noProof="1" smtClean="0"/>
              <a:t>.; </a:t>
            </a:r>
            <a:r>
              <a:rPr lang="en-US" sz="1800" noProof="1" smtClean="0"/>
              <a:t>Trefil</a:t>
            </a:r>
            <a:r>
              <a:rPr lang="en-US" sz="1800" noProof="1" smtClean="0"/>
              <a:t>, </a:t>
            </a:r>
            <a:r>
              <a:rPr lang="en-US" sz="1800" noProof="1" smtClean="0"/>
              <a:t>L</a:t>
            </a:r>
            <a:r>
              <a:rPr lang="en-US" sz="1800" noProof="1" smtClean="0"/>
              <a:t>. Can the ischemia-reperfusion syndrome in transplanted kidneys procured from non-heart-beating donors be influenced by adding selenium into the reperfusion </a:t>
            </a:r>
            <a:r>
              <a:rPr lang="en-US" sz="1800" noProof="1" smtClean="0"/>
              <a:t>solution</a:t>
            </a:r>
            <a:r>
              <a:rPr lang="en-US" sz="1800" noProof="1" smtClean="0"/>
              <a:t>? An experimental </a:t>
            </a:r>
            <a:r>
              <a:rPr lang="en-US" sz="1800" noProof="1" smtClean="0"/>
              <a:t>study.</a:t>
            </a:r>
            <a:r>
              <a:rPr lang="en-US" sz="1800" noProof="1" smtClean="0"/>
              <a:t> </a:t>
            </a:r>
            <a:r>
              <a:rPr lang="en-US" sz="1800" i="1" noProof="1" smtClean="0"/>
              <a:t>Transplant</a:t>
            </a:r>
            <a:r>
              <a:rPr lang="en-US" sz="1800" i="1" noProof="1" smtClean="0"/>
              <a:t>. </a:t>
            </a:r>
            <a:r>
              <a:rPr lang="en-US" sz="1800" i="1" noProof="1" smtClean="0"/>
              <a:t>Proc</a:t>
            </a:r>
            <a:r>
              <a:rPr lang="en-US" sz="1800" noProof="1" smtClean="0"/>
              <a:t>.</a:t>
            </a:r>
            <a:r>
              <a:rPr lang="en-US" sz="1800" noProof="1" smtClean="0"/>
              <a:t> 2003, 35, 1584–1586</a:t>
            </a:r>
            <a:r>
              <a:rPr lang="en-US" sz="1800" noProof="1" smtClean="0"/>
              <a:t>. </a:t>
            </a:r>
            <a:endParaRPr lang="en-US" sz="1800" noProof="1" smtClean="0"/>
          </a:p>
          <a:p>
            <a:pPr lvl="0" algn="just">
              <a:spcBef>
                <a:spcPts val="0"/>
              </a:spcBef>
              <a:buAutoNum type="arabicPeriod"/>
            </a:pPr>
            <a:r>
              <a:rPr lang="en-US" sz="1800" b="1" noProof="1" smtClean="0"/>
              <a:t>Třeška</a:t>
            </a:r>
            <a:r>
              <a:rPr lang="en-US" sz="1800" noProof="1" smtClean="0"/>
              <a:t>, </a:t>
            </a:r>
            <a:r>
              <a:rPr lang="en-US" sz="1800" noProof="1" smtClean="0"/>
              <a:t>V</a:t>
            </a:r>
            <a:r>
              <a:rPr lang="en-US" sz="1800" noProof="1" smtClean="0"/>
              <a:t>.; </a:t>
            </a:r>
            <a:r>
              <a:rPr lang="en-US" sz="1800" noProof="1" smtClean="0"/>
              <a:t>Kuntscher</a:t>
            </a:r>
            <a:r>
              <a:rPr lang="en-US" sz="1800" noProof="1" smtClean="0"/>
              <a:t>, </a:t>
            </a:r>
            <a:r>
              <a:rPr lang="en-US" sz="1800" noProof="1" smtClean="0"/>
              <a:t>V</a:t>
            </a:r>
            <a:r>
              <a:rPr lang="en-US" sz="1800" noProof="1" smtClean="0"/>
              <a:t>.; </a:t>
            </a:r>
            <a:r>
              <a:rPr lang="en-US" sz="1800" noProof="1" smtClean="0"/>
              <a:t>Molacek</a:t>
            </a:r>
            <a:r>
              <a:rPr lang="en-US" sz="1800" noProof="1" smtClean="0"/>
              <a:t>, </a:t>
            </a:r>
            <a:r>
              <a:rPr lang="en-US" sz="1800" noProof="1" smtClean="0"/>
              <a:t>J</a:t>
            </a:r>
            <a:r>
              <a:rPr lang="en-US" sz="1800" noProof="1" smtClean="0"/>
              <a:t>.; </a:t>
            </a:r>
            <a:r>
              <a:rPr lang="en-US" sz="1800" noProof="1" smtClean="0"/>
              <a:t>Kobr</a:t>
            </a:r>
            <a:r>
              <a:rPr lang="en-US" sz="1800" noProof="1" smtClean="0"/>
              <a:t>, </a:t>
            </a:r>
            <a:r>
              <a:rPr lang="en-US" sz="1800" noProof="1" smtClean="0"/>
              <a:t>J</a:t>
            </a:r>
            <a:r>
              <a:rPr lang="en-US" sz="1800" noProof="1" smtClean="0"/>
              <a:t>.; </a:t>
            </a:r>
            <a:r>
              <a:rPr lang="en-US" sz="1800" noProof="1" smtClean="0"/>
              <a:t>Racek</a:t>
            </a:r>
            <a:r>
              <a:rPr lang="en-US" sz="1800" noProof="1" smtClean="0"/>
              <a:t>, </a:t>
            </a:r>
            <a:r>
              <a:rPr lang="en-US" sz="1800" noProof="1" smtClean="0"/>
              <a:t>J</a:t>
            </a:r>
            <a:r>
              <a:rPr lang="en-US" sz="1800" noProof="1" smtClean="0"/>
              <a:t>.; </a:t>
            </a:r>
            <a:r>
              <a:rPr lang="en-US" sz="1800" noProof="1" smtClean="0"/>
              <a:t>Trefil</a:t>
            </a:r>
            <a:r>
              <a:rPr lang="en-US" sz="1800" noProof="1" smtClean="0"/>
              <a:t>, </a:t>
            </a:r>
            <a:r>
              <a:rPr lang="en-US" sz="1800" noProof="1" smtClean="0"/>
              <a:t>L</a:t>
            </a:r>
            <a:r>
              <a:rPr lang="en-US" sz="1800" noProof="1" smtClean="0"/>
              <a:t>. Can ischemia-reperfusion syndrome in transplanted kidneys procured from non-heart-beating donors be influenced by adding selenium into the reperfusion </a:t>
            </a:r>
            <a:r>
              <a:rPr lang="en-US" sz="1800" noProof="1" smtClean="0"/>
              <a:t>solution</a:t>
            </a:r>
            <a:r>
              <a:rPr lang="en-US" sz="1800" noProof="1" smtClean="0"/>
              <a:t>? An experimental </a:t>
            </a:r>
            <a:r>
              <a:rPr lang="en-US" sz="1800" noProof="1" smtClean="0"/>
              <a:t>study.</a:t>
            </a:r>
            <a:r>
              <a:rPr lang="en-US" sz="1800" noProof="1" smtClean="0"/>
              <a:t> </a:t>
            </a:r>
            <a:r>
              <a:rPr lang="en-US" sz="1800" i="1" noProof="1" smtClean="0"/>
              <a:t>Transplant</a:t>
            </a:r>
            <a:r>
              <a:rPr lang="en-US" sz="1800" i="1" noProof="1" smtClean="0"/>
              <a:t>. </a:t>
            </a:r>
            <a:r>
              <a:rPr lang="en-US" sz="1800" i="1" noProof="1" smtClean="0"/>
              <a:t>Proc</a:t>
            </a:r>
            <a:r>
              <a:rPr lang="en-US" sz="1800" noProof="1" smtClean="0"/>
              <a:t>.</a:t>
            </a:r>
            <a:r>
              <a:rPr lang="en-US" sz="1800" noProof="1" smtClean="0"/>
              <a:t> 2003, 35</a:t>
            </a:r>
            <a:r>
              <a:rPr lang="en-US" sz="1800" noProof="1" smtClean="0"/>
              <a:t>, </a:t>
            </a:r>
            <a:r>
              <a:rPr lang="en-US" sz="1800" noProof="1" smtClean="0"/>
              <a:t>3125–3127.</a:t>
            </a:r>
            <a:endParaRPr lang="en-US" sz="1800" noProof="1" smtClean="0"/>
          </a:p>
          <a:p>
            <a:pPr lvl="0" algn="just">
              <a:spcBef>
                <a:spcPts val="0"/>
              </a:spcBef>
              <a:buAutoNum type="arabicPeriod"/>
            </a:pPr>
            <a:r>
              <a:rPr lang="en-US" sz="1800" b="1" noProof="1" smtClean="0"/>
              <a:t>Singh</a:t>
            </a:r>
            <a:r>
              <a:rPr lang="en-US" sz="1800" noProof="1" smtClean="0"/>
              <a:t>, </a:t>
            </a:r>
            <a:r>
              <a:rPr lang="en-US" sz="1800" noProof="1" smtClean="0"/>
              <a:t>M</a:t>
            </a:r>
            <a:r>
              <a:rPr lang="en-US" sz="1800" noProof="1" smtClean="0"/>
              <a:t>.; </a:t>
            </a:r>
            <a:r>
              <a:rPr lang="en-US" sz="1800" noProof="1" smtClean="0"/>
              <a:t>Odeniyi</a:t>
            </a:r>
            <a:r>
              <a:rPr lang="en-US" sz="1800" noProof="1" smtClean="0"/>
              <a:t>, </a:t>
            </a:r>
            <a:r>
              <a:rPr lang="en-US" sz="1800" noProof="1" smtClean="0"/>
              <a:t>D.T</a:t>
            </a:r>
            <a:r>
              <a:rPr lang="en-US" sz="1800" noProof="1" smtClean="0"/>
              <a:t>.; </a:t>
            </a:r>
            <a:r>
              <a:rPr lang="en-US" sz="1800" noProof="1" smtClean="0"/>
              <a:t>Apostolov</a:t>
            </a:r>
            <a:r>
              <a:rPr lang="en-US" sz="1800" noProof="1" smtClean="0"/>
              <a:t>, </a:t>
            </a:r>
            <a:r>
              <a:rPr lang="en-US" sz="1800" noProof="1" smtClean="0"/>
              <a:t>E.O</a:t>
            </a:r>
            <a:r>
              <a:rPr lang="en-US" sz="1800" noProof="1" smtClean="0"/>
              <a:t>.; </a:t>
            </a:r>
            <a:r>
              <a:rPr lang="en-US" sz="1800" noProof="1" smtClean="0"/>
              <a:t>Savenka</a:t>
            </a:r>
            <a:r>
              <a:rPr lang="en-US" sz="1800" noProof="1" smtClean="0"/>
              <a:t>, </a:t>
            </a:r>
            <a:r>
              <a:rPr lang="en-US" sz="1800" noProof="1" smtClean="0"/>
              <a:t>A</a:t>
            </a:r>
            <a:r>
              <a:rPr lang="en-US" sz="1800" noProof="1" smtClean="0"/>
              <a:t>.; </a:t>
            </a:r>
            <a:r>
              <a:rPr lang="en-US" sz="1800" noProof="1" smtClean="0"/>
              <a:t>Fite</a:t>
            </a:r>
            <a:r>
              <a:rPr lang="en-US" sz="1800" noProof="1" smtClean="0"/>
              <a:t>, </a:t>
            </a:r>
            <a:r>
              <a:rPr lang="en-US" sz="1800" noProof="1" smtClean="0"/>
              <a:t>T</a:t>
            </a:r>
            <a:r>
              <a:rPr lang="en-US" sz="1800" noProof="1" smtClean="0"/>
              <a:t>.; </a:t>
            </a:r>
            <a:r>
              <a:rPr lang="en-US" sz="1800" noProof="1" smtClean="0"/>
              <a:t>Wangila</a:t>
            </a:r>
            <a:r>
              <a:rPr lang="en-US" sz="1800" noProof="1" smtClean="0"/>
              <a:t>, </a:t>
            </a:r>
            <a:r>
              <a:rPr lang="en-US" sz="1800" noProof="1" smtClean="0"/>
              <a:t>G.W</a:t>
            </a:r>
            <a:r>
              <a:rPr lang="en-US" sz="1800" noProof="1" smtClean="0"/>
              <a:t>.; </a:t>
            </a:r>
            <a:r>
              <a:rPr lang="en-US" sz="1800" noProof="1" smtClean="0"/>
              <a:t>Walker</a:t>
            </a:r>
            <a:r>
              <a:rPr lang="en-US" sz="1800" noProof="1" smtClean="0"/>
              <a:t>, </a:t>
            </a:r>
            <a:r>
              <a:rPr lang="en-US" sz="1800" noProof="1" smtClean="0"/>
              <a:t>R.B</a:t>
            </a:r>
            <a:r>
              <a:rPr lang="en-US" sz="1800" noProof="1" smtClean="0"/>
              <a:t>.; </a:t>
            </a:r>
            <a:r>
              <a:rPr lang="en-US" sz="1800" noProof="1" smtClean="0"/>
              <a:t>Basnakian</a:t>
            </a:r>
            <a:r>
              <a:rPr lang="en-US" sz="1800" noProof="1" smtClean="0"/>
              <a:t>, </a:t>
            </a:r>
            <a:r>
              <a:rPr lang="en-US" sz="1800" noProof="1" smtClean="0"/>
              <a:t>A.G</a:t>
            </a:r>
            <a:r>
              <a:rPr lang="en-US" sz="1800" noProof="1" smtClean="0"/>
              <a:t>. Protective effect of zinc-N-acetylcysteine on the rat kidney during cold </a:t>
            </a:r>
            <a:r>
              <a:rPr lang="en-US" sz="1800" noProof="1" smtClean="0"/>
              <a:t>storage.</a:t>
            </a:r>
            <a:r>
              <a:rPr lang="en-US" sz="1800" noProof="1" smtClean="0"/>
              <a:t> American journal of physiology</a:t>
            </a:r>
            <a:r>
              <a:rPr lang="en-US" sz="1800" noProof="1" smtClean="0"/>
              <a:t>. </a:t>
            </a:r>
            <a:r>
              <a:rPr lang="en-US" sz="1800" i="1" noProof="1" smtClean="0"/>
              <a:t>Renal </a:t>
            </a:r>
            <a:r>
              <a:rPr lang="en-US" sz="1800" i="1" noProof="1" smtClean="0"/>
              <a:t>Physiol.</a:t>
            </a:r>
            <a:r>
              <a:rPr lang="en-US" sz="1800" noProof="1" smtClean="0"/>
              <a:t> </a:t>
            </a:r>
            <a:r>
              <a:rPr lang="en-US" sz="1800" noProof="1" smtClean="0"/>
              <a:t>2013,</a:t>
            </a:r>
            <a:r>
              <a:rPr lang="en-US" sz="1800" noProof="1" smtClean="0"/>
              <a:t> 305(7), F1022–F1030</a:t>
            </a:r>
            <a:r>
              <a:rPr lang="en-US" sz="1800" noProof="1" smtClean="0"/>
              <a:t>. </a:t>
            </a:r>
            <a:endParaRPr lang="en-US" sz="1800" noProof="1" smtClean="0"/>
          </a:p>
          <a:p>
            <a:pPr lvl="0" algn="just">
              <a:spcBef>
                <a:spcPts val="0"/>
              </a:spcBef>
              <a:buAutoNum type="arabicPeriod"/>
            </a:pPr>
            <a:r>
              <a:rPr lang="en-US" sz="1800" b="1" noProof="1" smtClean="0"/>
              <a:t>Ahlenstiel</a:t>
            </a:r>
            <a:r>
              <a:rPr lang="en-US" sz="1800" noProof="1" smtClean="0"/>
              <a:t>, </a:t>
            </a:r>
            <a:r>
              <a:rPr lang="en-US" sz="1800" noProof="1" smtClean="0"/>
              <a:t>T</a:t>
            </a:r>
            <a:r>
              <a:rPr lang="en-US" sz="1800" noProof="1" smtClean="0"/>
              <a:t>.; </a:t>
            </a:r>
            <a:r>
              <a:rPr lang="en-US" sz="1800" noProof="1" smtClean="0"/>
              <a:t>Burkhardt</a:t>
            </a:r>
            <a:r>
              <a:rPr lang="en-US" sz="1800" noProof="1" smtClean="0"/>
              <a:t>, </a:t>
            </a:r>
            <a:r>
              <a:rPr lang="en-US" sz="1800" noProof="1" smtClean="0"/>
              <a:t>G</a:t>
            </a:r>
            <a:r>
              <a:rPr lang="en-US" sz="1800" noProof="1" smtClean="0"/>
              <a:t>.; </a:t>
            </a:r>
            <a:r>
              <a:rPr lang="en-US" sz="1800" noProof="1" smtClean="0"/>
              <a:t>Köhler</a:t>
            </a:r>
            <a:r>
              <a:rPr lang="en-US" sz="1800" noProof="1" smtClean="0"/>
              <a:t>, </a:t>
            </a:r>
            <a:r>
              <a:rPr lang="en-US" sz="1800" noProof="1" smtClean="0"/>
              <a:t>H</a:t>
            </a:r>
            <a:r>
              <a:rPr lang="en-US" sz="1800" noProof="1" smtClean="0"/>
              <a:t>.; </a:t>
            </a:r>
            <a:r>
              <a:rPr lang="en-US" sz="1800" noProof="1" smtClean="0"/>
              <a:t>Kuhlmann</a:t>
            </a:r>
            <a:r>
              <a:rPr lang="en-US" sz="1800" noProof="1" smtClean="0"/>
              <a:t>, </a:t>
            </a:r>
            <a:r>
              <a:rPr lang="en-US" sz="1800" noProof="1" smtClean="0"/>
              <a:t>M.K</a:t>
            </a:r>
            <a:r>
              <a:rPr lang="en-US" sz="1800" noProof="1" smtClean="0"/>
              <a:t>. Improved cold preservation of kidney tubular cells by mensa of adding </a:t>
            </a:r>
            <a:r>
              <a:rPr lang="en-US" sz="1800" noProof="1" smtClean="0"/>
              <a:t>bioflavonoids</a:t>
            </a:r>
            <a:r>
              <a:rPr lang="en-US" sz="1800" noProof="1" smtClean="0"/>
              <a:t> to organ preservation </a:t>
            </a:r>
            <a:r>
              <a:rPr lang="en-US" sz="1800" noProof="1" smtClean="0"/>
              <a:t>solutions</a:t>
            </a:r>
            <a:r>
              <a:rPr lang="en-US" sz="1800" noProof="1" smtClean="0"/>
              <a:t>. </a:t>
            </a:r>
            <a:r>
              <a:rPr lang="en-US" sz="1800" noProof="1" smtClean="0"/>
              <a:t>Transplantation</a:t>
            </a:r>
            <a:r>
              <a:rPr lang="en-US" sz="1800" noProof="1" smtClean="0"/>
              <a:t>. </a:t>
            </a:r>
            <a:r>
              <a:rPr lang="en-US" sz="1800" noProof="1" smtClean="0"/>
              <a:t>2006</a:t>
            </a:r>
            <a:r>
              <a:rPr lang="en-US" sz="1800" noProof="1" smtClean="0"/>
              <a:t>, </a:t>
            </a:r>
            <a:r>
              <a:rPr lang="en-US" sz="1800" noProof="1" smtClean="0"/>
              <a:t>81(2</a:t>
            </a:r>
            <a:r>
              <a:rPr lang="en-US" sz="1800" noProof="1" smtClean="0"/>
              <a:t>), </a:t>
            </a:r>
            <a:r>
              <a:rPr lang="en-US" sz="1800" noProof="1" smtClean="0"/>
              <a:t>231-239.</a:t>
            </a:r>
            <a:endParaRPr lang="en-US" sz="1800" noProof="1" smtClean="0"/>
          </a:p>
          <a:p>
            <a:pPr lvl="0" algn="just">
              <a:spcBef>
                <a:spcPts val="0"/>
              </a:spcBef>
              <a:buAutoNum type="arabicPeriod"/>
            </a:pPr>
            <a:r>
              <a:rPr lang="en-US" sz="1800" b="1" noProof="1" smtClean="0"/>
              <a:t>Ostróżka-Cieślik</a:t>
            </a:r>
            <a:r>
              <a:rPr lang="en-US" sz="1800" noProof="1" smtClean="0"/>
              <a:t>, </a:t>
            </a:r>
            <a:r>
              <a:rPr lang="en-US" sz="1800" noProof="1" smtClean="0"/>
              <a:t>A</a:t>
            </a:r>
            <a:r>
              <a:rPr lang="en-US" sz="1800" noProof="1" smtClean="0"/>
              <a:t>.; </a:t>
            </a:r>
            <a:r>
              <a:rPr lang="en-US" sz="1800" noProof="1" smtClean="0"/>
              <a:t>Dolińska</a:t>
            </a:r>
            <a:r>
              <a:rPr lang="en-US" sz="1800" noProof="1" smtClean="0"/>
              <a:t>, </a:t>
            </a:r>
            <a:r>
              <a:rPr lang="en-US" sz="1800" noProof="1" smtClean="0"/>
              <a:t>B</a:t>
            </a:r>
            <a:r>
              <a:rPr lang="en-US" sz="1800" noProof="1" smtClean="0"/>
              <a:t>.; </a:t>
            </a:r>
            <a:r>
              <a:rPr lang="en-US" sz="1800" noProof="1" smtClean="0"/>
              <a:t>Ryszka</a:t>
            </a:r>
            <a:r>
              <a:rPr lang="en-US" sz="1800" noProof="1" smtClean="0"/>
              <a:t>, </a:t>
            </a:r>
            <a:r>
              <a:rPr lang="en-US" sz="1800" noProof="1" smtClean="0"/>
              <a:t>F</a:t>
            </a:r>
            <a:r>
              <a:rPr lang="en-US" sz="1800" noProof="1" smtClean="0"/>
              <a:t>. The effect of modified biolasol solution on the efficacy of storing isolated porcine </a:t>
            </a:r>
            <a:r>
              <a:rPr lang="en-US" sz="1800" noProof="1" smtClean="0"/>
              <a:t>kidneys.</a:t>
            </a:r>
            <a:r>
              <a:rPr lang="en-US" sz="1800" noProof="1" smtClean="0"/>
              <a:t> </a:t>
            </a:r>
            <a:r>
              <a:rPr lang="en-US" sz="1800" i="1" noProof="1" smtClean="0"/>
              <a:t>BioMed </a:t>
            </a:r>
            <a:r>
              <a:rPr lang="en-US" sz="1800" i="1" noProof="1" smtClean="0"/>
              <a:t>Res</a:t>
            </a:r>
            <a:r>
              <a:rPr lang="en-US" sz="1800" i="1" noProof="1" smtClean="0"/>
              <a:t>. </a:t>
            </a:r>
            <a:r>
              <a:rPr lang="en-US" sz="1800" i="1" noProof="1" smtClean="0"/>
              <a:t>Int.</a:t>
            </a:r>
            <a:r>
              <a:rPr lang="en-US" sz="1800" noProof="1" smtClean="0"/>
              <a:t> 2018, 2018</a:t>
            </a:r>
            <a:r>
              <a:rPr lang="en-US" sz="1800" noProof="1" smtClean="0"/>
              <a:t>, </a:t>
            </a:r>
            <a:r>
              <a:rPr lang="en-US" sz="1800" noProof="1" smtClean="0"/>
              <a:t>1–7.</a:t>
            </a:r>
            <a:endParaRPr lang="en-US" sz="1800" noProof="1" smtClean="0"/>
          </a:p>
          <a:p>
            <a:pPr lvl="0" algn="just">
              <a:spcBef>
                <a:spcPts val="0"/>
              </a:spcBef>
              <a:buAutoNum type="arabicPeriod"/>
            </a:pPr>
            <a:r>
              <a:rPr lang="en-US" sz="1800" b="1" noProof="1" smtClean="0"/>
              <a:t>McAnulty</a:t>
            </a:r>
            <a:r>
              <a:rPr lang="en-US" sz="1800" noProof="1" smtClean="0"/>
              <a:t>, </a:t>
            </a:r>
            <a:r>
              <a:rPr lang="en-US" sz="1800" noProof="1" smtClean="0"/>
              <a:t>J.F</a:t>
            </a:r>
            <a:r>
              <a:rPr lang="en-US" sz="1800" noProof="1" smtClean="0"/>
              <a:t>.; </a:t>
            </a:r>
            <a:r>
              <a:rPr lang="en-US" sz="1800" noProof="1" smtClean="0"/>
              <a:t>Huang</a:t>
            </a:r>
            <a:r>
              <a:rPr lang="en-US" sz="1800" noProof="1" smtClean="0"/>
              <a:t>, </a:t>
            </a:r>
            <a:r>
              <a:rPr lang="en-US" sz="1800" noProof="1" smtClean="0"/>
              <a:t>X.Q</a:t>
            </a:r>
            <a:r>
              <a:rPr lang="en-US" sz="1800" noProof="1" smtClean="0"/>
              <a:t>. The efficacy of antioxidants administered during low temperature storage of warm ischemic kidney tissue </a:t>
            </a:r>
            <a:r>
              <a:rPr lang="en-US" sz="1800" noProof="1" smtClean="0"/>
              <a:t>slices</a:t>
            </a:r>
            <a:r>
              <a:rPr lang="en-US" sz="1800" noProof="1" smtClean="0"/>
              <a:t>. </a:t>
            </a:r>
            <a:r>
              <a:rPr lang="en-US" sz="1800" i="1" noProof="1" smtClean="0"/>
              <a:t>Cryobiology.</a:t>
            </a:r>
            <a:r>
              <a:rPr lang="en-US" sz="1800" noProof="1" smtClean="0"/>
              <a:t> </a:t>
            </a:r>
            <a:r>
              <a:rPr lang="en-US" sz="1800" noProof="1" smtClean="0"/>
              <a:t>1997</a:t>
            </a:r>
            <a:r>
              <a:rPr lang="en-US" sz="1800" noProof="1" smtClean="0"/>
              <a:t>, </a:t>
            </a:r>
            <a:r>
              <a:rPr lang="en-US" sz="1800" noProof="1" smtClean="0"/>
              <a:t>34</a:t>
            </a:r>
            <a:r>
              <a:rPr lang="en-US" sz="1800" noProof="1" smtClean="0"/>
              <a:t>, </a:t>
            </a:r>
            <a:r>
              <a:rPr lang="en-US" sz="1800" noProof="1" smtClean="0"/>
              <a:t>406-415.</a:t>
            </a:r>
            <a:endParaRPr lang="en-US" sz="1800" noProof="1" smtClean="0"/>
          </a:p>
          <a:p>
            <a:pPr lvl="0" algn="just">
              <a:spcBef>
                <a:spcPts val="0"/>
              </a:spcBef>
              <a:buAutoNum type="arabicPeriod"/>
            </a:pPr>
            <a:r>
              <a:rPr lang="en-US" sz="1800" b="1" noProof="1" smtClean="0"/>
              <a:t>Demirbaş</a:t>
            </a:r>
            <a:r>
              <a:rPr lang="en-US" sz="1800" noProof="1" smtClean="0"/>
              <a:t>, </a:t>
            </a:r>
            <a:r>
              <a:rPr lang="en-US" sz="1800" noProof="1" smtClean="0"/>
              <a:t>A</a:t>
            </a:r>
            <a:r>
              <a:rPr lang="en-US" sz="1800" noProof="1" smtClean="0"/>
              <a:t>.; </a:t>
            </a:r>
            <a:r>
              <a:rPr lang="en-US" sz="1800" noProof="1" smtClean="0"/>
              <a:t>Bozoklu</a:t>
            </a:r>
            <a:r>
              <a:rPr lang="en-US" sz="1800" noProof="1" smtClean="0"/>
              <a:t>, </a:t>
            </a:r>
            <a:r>
              <a:rPr lang="en-US" sz="1800" noProof="1" smtClean="0"/>
              <a:t>S</a:t>
            </a:r>
            <a:r>
              <a:rPr lang="en-US" sz="1800" noProof="1" smtClean="0"/>
              <a:t>.; </a:t>
            </a:r>
            <a:r>
              <a:rPr lang="en-US" sz="1800" noProof="1" smtClean="0"/>
              <a:t>Ozdemir</a:t>
            </a:r>
            <a:r>
              <a:rPr lang="en-US" sz="1800" noProof="1" smtClean="0"/>
              <a:t>, </a:t>
            </a:r>
            <a:r>
              <a:rPr lang="en-US" sz="1800" noProof="1" smtClean="0"/>
              <a:t>A</a:t>
            </a:r>
            <a:r>
              <a:rPr lang="en-US" sz="1800" noProof="1" smtClean="0"/>
              <a:t>.; </a:t>
            </a:r>
            <a:r>
              <a:rPr lang="en-US" sz="1800" noProof="1" smtClean="0"/>
              <a:t>Bilgin</a:t>
            </a:r>
            <a:r>
              <a:rPr lang="en-US" sz="1800" noProof="1" smtClean="0"/>
              <a:t>, </a:t>
            </a:r>
            <a:r>
              <a:rPr lang="en-US" sz="1800" noProof="1" smtClean="0"/>
              <a:t>N</a:t>
            </a:r>
            <a:r>
              <a:rPr lang="en-US" sz="1800" noProof="1" smtClean="0"/>
              <a:t>.; </a:t>
            </a:r>
            <a:r>
              <a:rPr lang="en-US" sz="1800" noProof="1" smtClean="0"/>
              <a:t>Haberal</a:t>
            </a:r>
            <a:r>
              <a:rPr lang="en-US" sz="1800" noProof="1" smtClean="0"/>
              <a:t>, </a:t>
            </a:r>
            <a:r>
              <a:rPr lang="en-US" sz="1800" noProof="1" smtClean="0"/>
              <a:t>M</a:t>
            </a:r>
            <a:r>
              <a:rPr lang="en-US" sz="1800" noProof="1" smtClean="0"/>
              <a:t>. Effect of alpha-tocopherol on the prevention of reperfusion injury caused by free oxygen radicals in the canine kidney autotransplantation </a:t>
            </a:r>
            <a:r>
              <a:rPr lang="en-US" sz="1800" noProof="1" smtClean="0"/>
              <a:t>model</a:t>
            </a:r>
            <a:r>
              <a:rPr lang="en-US" sz="1800" noProof="1" smtClean="0"/>
              <a:t>. </a:t>
            </a:r>
            <a:r>
              <a:rPr lang="en-US" sz="1800" i="1" noProof="1" smtClean="0"/>
              <a:t>Transplant </a:t>
            </a:r>
            <a:r>
              <a:rPr lang="en-US" sz="1800" i="1" noProof="1" smtClean="0"/>
              <a:t>Proc.</a:t>
            </a:r>
            <a:r>
              <a:rPr lang="en-US" sz="1800" noProof="1" smtClean="0"/>
              <a:t> </a:t>
            </a:r>
            <a:r>
              <a:rPr lang="en-US" sz="1800" noProof="1" smtClean="0"/>
              <a:t>1993</a:t>
            </a:r>
            <a:r>
              <a:rPr lang="en-US" sz="1800" noProof="1" smtClean="0"/>
              <a:t>, </a:t>
            </a:r>
            <a:r>
              <a:rPr lang="en-US" sz="1800" noProof="1" smtClean="0"/>
              <a:t>25(3</a:t>
            </a:r>
            <a:r>
              <a:rPr lang="en-US" sz="1800" noProof="1" smtClean="0"/>
              <a:t>), </a:t>
            </a:r>
            <a:r>
              <a:rPr lang="en-US" sz="1800" noProof="1" smtClean="0"/>
              <a:t>2274.</a:t>
            </a:r>
            <a:r>
              <a:rPr lang="en-US" sz="1800" noProof="1" smtClean="0"/>
              <a:t> </a:t>
            </a:r>
            <a:endParaRPr lang="en-US" sz="1800" noProof="1" smtClean="0"/>
          </a:p>
          <a:p>
            <a:endParaRPr lang="pl-PL" sz="3600" dirty="0" smtClean="0"/>
          </a:p>
          <a:p>
            <a:endParaRPr lang="en-US" dirty="0"/>
          </a:p>
        </p:txBody>
      </p:sp>
      <p:pic>
        <p:nvPicPr>
          <p:cNvPr id="10" name="Picture 9"/>
          <p:cNvPicPr>
            <a:picLocks noChangeAspect="1"/>
          </p:cNvPicPr>
          <p:nvPr/>
        </p:nvPicPr>
        <p:blipFill>
          <a:blip r:embed="rId2" cstate="print">
            <a:extLst>
              <a:ext uri="{28A0092B-C50C-407E-A947-70E740481C1C}">
                <a14:useLocalDpi xmlns="" xmlns:a14="http://schemas.microsoft.com/office/drawing/2010/main" val="0"/>
              </a:ext>
            </a:extLst>
          </a:blip>
          <a:srcRect/>
          <a:stretch/>
        </p:blipFill>
        <p:spPr>
          <a:xfrm>
            <a:off x="1485391" y="39235053"/>
            <a:ext cx="27423185" cy="2508534"/>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19328606" y="16833843"/>
            <a:ext cx="8465058" cy="8337042"/>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9328606" y="25080976"/>
            <a:ext cx="8449056" cy="3792474"/>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19404806" y="16452850"/>
            <a:ext cx="4374261" cy="327660"/>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1650200" y="16833850"/>
            <a:ext cx="17350359" cy="11538204"/>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1802606" y="28492450"/>
            <a:ext cx="16702088" cy="763524"/>
          </a:xfrm>
          <a:prstGeom prst="rect">
            <a:avLst/>
          </a:prstGeom>
          <a:noFill/>
          <a:ln w="9525">
            <a:no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1650206" y="16376650"/>
            <a:ext cx="6548247" cy="485775"/>
          </a:xfrm>
          <a:prstGeom prst="rect">
            <a:avLst/>
          </a:prstGeom>
          <a:noFill/>
          <a:ln w="9525">
            <a:noFill/>
            <a:miter lim="800000"/>
            <a:headEnd/>
            <a:tailEnd/>
          </a:ln>
        </p:spPr>
      </p:pic>
    </p:spTree>
    <p:extLst>
      <p:ext uri="{BB962C8B-B14F-4D97-AF65-F5344CB8AC3E}">
        <p14:creationId xmlns="" xmlns:p14="http://schemas.microsoft.com/office/powerpoint/2010/main" val="108845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22</Words>
  <Application>Microsoft Office PowerPoint</Application>
  <PresentationFormat>Niestandardowy</PresentationFormat>
  <Paragraphs>41</Paragraphs>
  <Slides>1</Slides>
  <Notes>0</Notes>
  <HiddenSlides>0</HiddenSlides>
  <MMClips>0</MMClips>
  <ScaleCrop>false</ScaleCrop>
  <HeadingPairs>
    <vt:vector size="4" baseType="variant">
      <vt:variant>
        <vt:lpstr>Motyw</vt:lpstr>
      </vt:variant>
      <vt:variant>
        <vt:i4>2</vt:i4>
      </vt:variant>
      <vt:variant>
        <vt:lpstr>Tytuły slajdów</vt:lpstr>
      </vt:variant>
      <vt:variant>
        <vt:i4>1</vt:i4>
      </vt:variant>
    </vt:vector>
  </HeadingPairs>
  <TitlesOfParts>
    <vt:vector size="3" baseType="lpstr">
      <vt:lpstr>Office Theme</vt:lpstr>
      <vt:lpstr>Custom Design</vt:lpstr>
      <vt:lpstr>The effect of antioxidants added to preservation solution on the protection of kidneys before transplantation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Sygnity</cp:lastModifiedBy>
  <cp:revision>79</cp:revision>
  <dcterms:created xsi:type="dcterms:W3CDTF">2015-04-04T09:45:50Z</dcterms:created>
  <dcterms:modified xsi:type="dcterms:W3CDTF">2020-10-18T14:07:12Z</dcterms:modified>
</cp:coreProperties>
</file>