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12" autoAdjust="0"/>
    <p:restoredTop sz="94660"/>
  </p:normalViewPr>
  <p:slideViewPr>
    <p:cSldViewPr>
      <p:cViewPr>
        <p:scale>
          <a:sx n="20" d="100"/>
          <a:sy n="20" d="100"/>
        </p:scale>
        <p:origin x="576" y="-366"/>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29/10/2020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29/10/2020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29/10/2020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29/10/2020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29/10/2020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10/29/2020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png"/><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4"/>
            <a:ext cx="27247692" cy="2089196"/>
          </a:xfrm>
        </p:spPr>
        <p:txBody>
          <a:bodyPr>
            <a:normAutofit/>
          </a:bodyPr>
          <a:lstStyle/>
          <a:p>
            <a:r>
              <a:rPr lang="en-US" sz="5400" i="0" dirty="0">
                <a:solidFill>
                  <a:srgbClr val="222222"/>
                </a:solidFill>
                <a:effectLst/>
                <a:latin typeface="Source Sans Pro" panose="020B0503030403020204" pitchFamily="34" charset="0"/>
              </a:rPr>
              <a:t>Synthesis of novel benzo[1,3]oxazines based on monoterpenoid (–)-isopulegol and study of their analgesic activity</a:t>
            </a:r>
            <a:endParaRPr lang="en-US" sz="5400" dirty="0"/>
          </a:p>
        </p:txBody>
      </p:sp>
      <p:sp>
        <p:nvSpPr>
          <p:cNvPr id="4" name="Text Placeholder 3"/>
          <p:cNvSpPr>
            <a:spLocks noGrp="1"/>
          </p:cNvSpPr>
          <p:nvPr>
            <p:ph type="body" sz="quarter" idx="10"/>
          </p:nvPr>
        </p:nvSpPr>
        <p:spPr>
          <a:xfrm>
            <a:off x="1513761" y="6546850"/>
            <a:ext cx="27416044" cy="32689800"/>
          </a:xfrm>
        </p:spPr>
        <p:txBody>
          <a:bodyPr/>
          <a:lstStyle/>
          <a:p>
            <a:r>
              <a:rPr lang="en-US" sz="5400" dirty="0"/>
              <a:t>We found that the Ritter reaction between monoterpenoid (–)-isopulegol and a number of aliphatic and aromatic nitriles in the presence of concentrated sulfuric acid led to a series of chiral 1,3-oxazine derivatives with 35–80 % yields</a:t>
            </a:r>
            <a:r>
              <a:rPr lang="en-US" sz="5400" baseline="30000" dirty="0"/>
              <a:t>2</a:t>
            </a:r>
            <a:r>
              <a:rPr lang="en-US" sz="5400" dirty="0"/>
              <a:t>. </a:t>
            </a:r>
            <a:endParaRPr lang="ru-RU" sz="5400" dirty="0"/>
          </a:p>
          <a:p>
            <a:endParaRPr lang="en-US" dirty="0"/>
          </a:p>
        </p:txBody>
      </p:sp>
      <p:sp>
        <p:nvSpPr>
          <p:cNvPr id="8" name="TextBox 7"/>
          <p:cNvSpPr txBox="1"/>
          <p:nvPr/>
        </p:nvSpPr>
        <p:spPr>
          <a:xfrm>
            <a:off x="1506616" y="4489450"/>
            <a:ext cx="27423189" cy="3970318"/>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5400" u="sng" dirty="0"/>
              <a:t>Nikolai Li-Zhulanov</a:t>
            </a:r>
            <a:r>
              <a:rPr lang="en-US" sz="5400" baseline="30000" dirty="0"/>
              <a:t>1,2</a:t>
            </a:r>
            <a:r>
              <a:rPr lang="en-US" sz="5400" dirty="0"/>
              <a:t>, A</a:t>
            </a:r>
            <a:r>
              <a:rPr lang="ru-RU" sz="5400" dirty="0"/>
              <a:t>.</a:t>
            </a:r>
            <a:r>
              <a:rPr lang="en-US" sz="5400" dirty="0"/>
              <a:t> Pavlova</a:t>
            </a:r>
            <a:r>
              <a:rPr lang="en-US" sz="5400" baseline="30000" dirty="0"/>
              <a:t>1</a:t>
            </a:r>
            <a:r>
              <a:rPr lang="en-US" sz="5400" dirty="0"/>
              <a:t>, D</a:t>
            </a:r>
            <a:r>
              <a:rPr lang="ru-RU" sz="5400" dirty="0"/>
              <a:t>.</a:t>
            </a:r>
            <a:r>
              <a:rPr lang="en-US" sz="5400" dirty="0"/>
              <a:t> Korchagina</a:t>
            </a:r>
            <a:r>
              <a:rPr lang="en-US" sz="5400" baseline="30000" dirty="0"/>
              <a:t>1</a:t>
            </a:r>
            <a:r>
              <a:rPr lang="en-US" sz="5400" dirty="0"/>
              <a:t>, Y</a:t>
            </a:r>
            <a:r>
              <a:rPr lang="ru-RU" sz="5400" dirty="0"/>
              <a:t>. </a:t>
            </a:r>
            <a:r>
              <a:rPr lang="en-US" sz="5400" dirty="0"/>
              <a:t>Gatilov</a:t>
            </a:r>
            <a:r>
              <a:rPr lang="en-US" sz="5400" baseline="30000" dirty="0"/>
              <a:t>1</a:t>
            </a:r>
            <a:r>
              <a:rPr lang="en-US" sz="5400" dirty="0"/>
              <a:t>, K</a:t>
            </a:r>
            <a:r>
              <a:rPr lang="ru-RU" sz="5400" dirty="0"/>
              <a:t>.</a:t>
            </a:r>
            <a:r>
              <a:rPr lang="en-US" sz="5400" dirty="0"/>
              <a:t> Volcho</a:t>
            </a:r>
            <a:r>
              <a:rPr lang="en-US" sz="5400" baseline="30000" dirty="0"/>
              <a:t>1,2</a:t>
            </a:r>
            <a:r>
              <a:rPr lang="en-US" sz="5400" dirty="0"/>
              <a:t>, T</a:t>
            </a:r>
            <a:r>
              <a:rPr lang="ru-RU" sz="5400" dirty="0"/>
              <a:t>.</a:t>
            </a:r>
            <a:r>
              <a:rPr lang="en-US" sz="5400" dirty="0"/>
              <a:t> Tolstikova</a:t>
            </a:r>
            <a:r>
              <a:rPr lang="en-US" sz="5400" baseline="30000" dirty="0"/>
              <a:t>1</a:t>
            </a:r>
            <a:r>
              <a:rPr lang="en-US" sz="5400" dirty="0"/>
              <a:t>, N</a:t>
            </a:r>
            <a:r>
              <a:rPr lang="ru-RU" sz="5400" dirty="0"/>
              <a:t>.</a:t>
            </a:r>
            <a:r>
              <a:rPr lang="en-US" sz="5400" dirty="0"/>
              <a:t> Salakhutdinov</a:t>
            </a:r>
            <a:r>
              <a:rPr lang="en-US" sz="5400" baseline="30000" dirty="0"/>
              <a:t>1,2</a:t>
            </a:r>
            <a:endParaRPr lang="en-US" sz="5400" dirty="0"/>
          </a:p>
          <a:p>
            <a:pPr algn="ctr"/>
            <a:r>
              <a:rPr lang="en-US" sz="4800" dirty="0"/>
              <a:t> </a:t>
            </a:r>
            <a:r>
              <a:rPr lang="en-US" sz="4800" i="1" baseline="30000" dirty="0"/>
              <a:t>1</a:t>
            </a:r>
            <a:r>
              <a:rPr lang="en-US" sz="4800" i="1" dirty="0"/>
              <a:t>N.N. </a:t>
            </a:r>
            <a:r>
              <a:rPr lang="en-US" sz="4800" i="1" dirty="0" err="1"/>
              <a:t>Vorozhtsov</a:t>
            </a:r>
            <a:r>
              <a:rPr lang="en-US" sz="4800" i="1" dirty="0"/>
              <a:t> Novosibirsk Institute of Organic Chemistry, SB RAS, 9 </a:t>
            </a:r>
            <a:r>
              <a:rPr lang="en-US" sz="4800" i="1" dirty="0" err="1"/>
              <a:t>Lavrentiev</a:t>
            </a:r>
            <a:r>
              <a:rPr lang="en-US" sz="4800" i="1" dirty="0"/>
              <a:t> Ave., Novosibirsk 630090, Russia </a:t>
            </a:r>
          </a:p>
          <a:p>
            <a:pPr algn="ctr"/>
            <a:r>
              <a:rPr lang="en-US" sz="4800" i="1" baseline="30000" dirty="0"/>
              <a:t>2</a:t>
            </a:r>
            <a:r>
              <a:rPr lang="en-US" sz="4800" i="1" dirty="0"/>
              <a:t>Novosibirsk State University, 2 </a:t>
            </a:r>
            <a:r>
              <a:rPr lang="en-US" sz="4800" i="1" dirty="0" err="1"/>
              <a:t>Pirogova</a:t>
            </a:r>
            <a:r>
              <a:rPr lang="en-US" sz="4800" i="1" dirty="0"/>
              <a:t> St., Novosibirsk 630090, Russia</a:t>
            </a:r>
            <a:endParaRPr lang="ru-RU" sz="4800" i="1" dirty="0"/>
          </a:p>
        </p:txBody>
      </p:sp>
      <p:sp>
        <p:nvSpPr>
          <p:cNvPr id="6" name="Content Placeholder 5"/>
          <p:cNvSpPr>
            <a:spLocks noGrp="1"/>
          </p:cNvSpPr>
          <p:nvPr>
            <p:ph idx="1"/>
          </p:nvPr>
        </p:nvSpPr>
        <p:spPr>
          <a:xfrm>
            <a:off x="1513761" y="9989411"/>
            <a:ext cx="18972390" cy="6099361"/>
          </a:xfrm>
        </p:spPr>
        <p:txBody>
          <a:bodyPr>
            <a:normAutofit/>
          </a:bodyPr>
          <a:lstStyle/>
          <a:p>
            <a:pPr indent="0" algn="just">
              <a:lnSpc>
                <a:spcPct val="120000"/>
              </a:lnSpc>
              <a:buNone/>
            </a:pPr>
            <a:r>
              <a:rPr lang="en-US" sz="4700" dirty="0"/>
              <a:t>	</a:t>
            </a:r>
            <a:r>
              <a:rPr lang="en-US" sz="4400" dirty="0"/>
              <a:t>Oxazines</a:t>
            </a:r>
            <a:r>
              <a:rPr lang="ru-RU" sz="4400" dirty="0"/>
              <a:t> </a:t>
            </a:r>
            <a:r>
              <a:rPr lang="en-US" sz="4400" dirty="0"/>
              <a:t>are heterocyclic compounds containing one nitrogen and one oxygen atom in a six-membered ring, have been of great interest to medicinal chemists in recent decades</a:t>
            </a:r>
            <a:r>
              <a:rPr lang="en-US" sz="4400" baseline="30000" dirty="0"/>
              <a:t>1</a:t>
            </a:r>
            <a:r>
              <a:rPr lang="en-US" sz="4400" dirty="0"/>
              <a:t>. This is especially true for compounds containing the 1,3-oxazine moiety due to the wide range of biological activity they exhibit, including anticancer, antibacterial, antifungal and etc. </a:t>
            </a:r>
            <a:r>
              <a:rPr lang="en-US" sz="4400" b="0" i="0" u="none" strike="noStrike" baseline="0" dirty="0"/>
              <a:t>The aim of this work was the synthesis of chiral 1,3-oxazines based on the monoterpenoid (–)-isopulegol  commercially available in optically pure form.</a:t>
            </a:r>
            <a:endParaRPr lang="en-US" sz="4400" dirty="0"/>
          </a:p>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graphicFrame>
        <p:nvGraphicFramePr>
          <p:cNvPr id="3" name="Объект 2">
            <a:extLst>
              <a:ext uri="{FF2B5EF4-FFF2-40B4-BE49-F238E27FC236}">
                <a16:creationId xmlns:a16="http://schemas.microsoft.com/office/drawing/2014/main" id="{01ECAA63-BB80-49B2-A672-750D81D0124E}"/>
              </a:ext>
            </a:extLst>
          </p:cNvPr>
          <p:cNvGraphicFramePr>
            <a:graphicFrameLocks noChangeAspect="1"/>
          </p:cNvGraphicFramePr>
          <p:nvPr>
            <p:extLst>
              <p:ext uri="{D42A27DB-BD31-4B8C-83A1-F6EECF244321}">
                <p14:modId xmlns:p14="http://schemas.microsoft.com/office/powerpoint/2010/main" val="506042136"/>
              </p:ext>
            </p:extLst>
          </p:nvPr>
        </p:nvGraphicFramePr>
        <p:xfrm>
          <a:off x="21767006" y="10421790"/>
          <a:ext cx="5881646" cy="3981111"/>
        </p:xfrm>
        <a:graphic>
          <a:graphicData uri="http://schemas.openxmlformats.org/presentationml/2006/ole">
            <mc:AlternateContent xmlns:mc="http://schemas.openxmlformats.org/markup-compatibility/2006">
              <mc:Choice xmlns:v="urn:schemas-microsoft-com:vml" Requires="v">
                <p:oleObj spid="_x0000_s1046" name="CS ChemDraw Drawing" r:id="rId4" imgW="1400229" imgH="947377" progId="ChemDraw.Document.6.0">
                  <p:embed/>
                </p:oleObj>
              </mc:Choice>
              <mc:Fallback>
                <p:oleObj name="CS ChemDraw Drawing" r:id="rId4" imgW="1400229" imgH="947377" progId="ChemDraw.Document.6.0">
                  <p:embed/>
                  <p:pic>
                    <p:nvPicPr>
                      <p:cNvPr id="15" name="Объект 14">
                        <a:extLst>
                          <a:ext uri="{FF2B5EF4-FFF2-40B4-BE49-F238E27FC236}">
                            <a16:creationId xmlns:a16="http://schemas.microsoft.com/office/drawing/2014/main" id="{40D26BF5-3EDF-4E11-ACA4-D9C4DEFC98DC}"/>
                          </a:ext>
                        </a:extLst>
                      </p:cNvPr>
                      <p:cNvPicPr/>
                      <p:nvPr/>
                    </p:nvPicPr>
                    <p:blipFill>
                      <a:blip r:embed="rId5"/>
                      <a:stretch>
                        <a:fillRect/>
                      </a:stretch>
                    </p:blipFill>
                    <p:spPr>
                      <a:xfrm>
                        <a:off x="21767006" y="10421790"/>
                        <a:ext cx="5881646" cy="3981111"/>
                      </a:xfrm>
                      <a:prstGeom prst="rect">
                        <a:avLst/>
                      </a:prstGeom>
                    </p:spPr>
                  </p:pic>
                </p:oleObj>
              </mc:Fallback>
            </mc:AlternateContent>
          </a:graphicData>
        </a:graphic>
      </p:graphicFrame>
      <p:sp>
        <p:nvSpPr>
          <p:cNvPr id="11" name="Content Placeholder 5">
            <a:extLst>
              <a:ext uri="{FF2B5EF4-FFF2-40B4-BE49-F238E27FC236}">
                <a16:creationId xmlns:a16="http://schemas.microsoft.com/office/drawing/2014/main" id="{D31E72CE-6BAF-46B4-B18D-795259408DE6}"/>
              </a:ext>
            </a:extLst>
          </p:cNvPr>
          <p:cNvSpPr txBox="1">
            <a:spLocks/>
          </p:cNvSpPr>
          <p:nvPr/>
        </p:nvSpPr>
        <p:spPr>
          <a:xfrm>
            <a:off x="17614668" y="16607551"/>
            <a:ext cx="10995072" cy="47457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buNone/>
            </a:pPr>
            <a:r>
              <a:rPr lang="en-US" sz="4400" dirty="0"/>
              <a:t>	We found that the Ritter reaction between monoterpenoid (–)-isopulegol and a number of aliphatic and aromatic nitriles in the presence of concentrated sulfuric acid led to a series of chiral 1,3-oxazine derivatives with 35–80 % yields</a:t>
            </a:r>
            <a:r>
              <a:rPr lang="en-US" sz="4400" baseline="30000" dirty="0"/>
              <a:t>2</a:t>
            </a:r>
            <a:r>
              <a:rPr lang="en-US" sz="4400" dirty="0"/>
              <a:t>. </a:t>
            </a:r>
            <a:endParaRPr lang="en-US" dirty="0"/>
          </a:p>
        </p:txBody>
      </p:sp>
      <p:graphicFrame>
        <p:nvGraphicFramePr>
          <p:cNvPr id="9" name="Объект 8">
            <a:extLst>
              <a:ext uri="{FF2B5EF4-FFF2-40B4-BE49-F238E27FC236}">
                <a16:creationId xmlns:a16="http://schemas.microsoft.com/office/drawing/2014/main" id="{C3B742BC-7BA6-430E-9CB8-F8B777F48AD0}"/>
              </a:ext>
            </a:extLst>
          </p:cNvPr>
          <p:cNvGraphicFramePr>
            <a:graphicFrameLocks noChangeAspect="1"/>
          </p:cNvGraphicFramePr>
          <p:nvPr>
            <p:extLst>
              <p:ext uri="{D42A27DB-BD31-4B8C-83A1-F6EECF244321}">
                <p14:modId xmlns:p14="http://schemas.microsoft.com/office/powerpoint/2010/main" val="792167074"/>
              </p:ext>
            </p:extLst>
          </p:nvPr>
        </p:nvGraphicFramePr>
        <p:xfrm>
          <a:off x="1587787" y="16613318"/>
          <a:ext cx="14372533" cy="4926205"/>
        </p:xfrm>
        <a:graphic>
          <a:graphicData uri="http://schemas.openxmlformats.org/presentationml/2006/ole">
            <mc:AlternateContent xmlns:mc="http://schemas.openxmlformats.org/markup-compatibility/2006">
              <mc:Choice xmlns:v="urn:schemas-microsoft-com:vml" Requires="v">
                <p:oleObj spid="_x0000_s1047" name="CS ChemDraw Drawing" r:id="rId6" imgW="3427178" imgH="1174664" progId="ChemDraw.Document.6.0">
                  <p:embed/>
                </p:oleObj>
              </mc:Choice>
              <mc:Fallback>
                <p:oleObj name="CS ChemDraw Drawing" r:id="rId6" imgW="3427178" imgH="1174664" progId="ChemDraw.Document.6.0">
                  <p:embed/>
                  <p:pic>
                    <p:nvPicPr>
                      <p:cNvPr id="14" name="Объект 13">
                        <a:extLst>
                          <a:ext uri="{FF2B5EF4-FFF2-40B4-BE49-F238E27FC236}">
                            <a16:creationId xmlns:a16="http://schemas.microsoft.com/office/drawing/2014/main" id="{8AC225F5-2163-4B1F-83B8-52559594E973}"/>
                          </a:ext>
                        </a:extLst>
                      </p:cNvPr>
                      <p:cNvPicPr/>
                      <p:nvPr/>
                    </p:nvPicPr>
                    <p:blipFill>
                      <a:blip r:embed="rId7"/>
                      <a:stretch>
                        <a:fillRect/>
                      </a:stretch>
                    </p:blipFill>
                    <p:spPr>
                      <a:xfrm>
                        <a:off x="1587787" y="16613318"/>
                        <a:ext cx="14372533" cy="4926205"/>
                      </a:xfrm>
                      <a:prstGeom prst="rect">
                        <a:avLst/>
                      </a:prstGeom>
                    </p:spPr>
                  </p:pic>
                </p:oleObj>
              </mc:Fallback>
            </mc:AlternateContent>
          </a:graphicData>
        </a:graphic>
      </p:graphicFrame>
      <p:graphicFrame>
        <p:nvGraphicFramePr>
          <p:cNvPr id="14" name="Таблица 16">
            <a:extLst>
              <a:ext uri="{FF2B5EF4-FFF2-40B4-BE49-F238E27FC236}">
                <a16:creationId xmlns:a16="http://schemas.microsoft.com/office/drawing/2014/main" id="{4DC4208F-E21A-4FCA-8047-6B4721606853}"/>
              </a:ext>
            </a:extLst>
          </p:cNvPr>
          <p:cNvGraphicFramePr>
            <a:graphicFrameLocks noGrp="1"/>
          </p:cNvGraphicFramePr>
          <p:nvPr>
            <p:extLst>
              <p:ext uri="{D42A27DB-BD31-4B8C-83A1-F6EECF244321}">
                <p14:modId xmlns:p14="http://schemas.microsoft.com/office/powerpoint/2010/main" val="324076142"/>
              </p:ext>
            </p:extLst>
          </p:nvPr>
        </p:nvGraphicFramePr>
        <p:xfrm>
          <a:off x="2049065" y="22163059"/>
          <a:ext cx="26061120" cy="3476869"/>
        </p:xfrm>
        <a:graphic>
          <a:graphicData uri="http://schemas.openxmlformats.org/drawingml/2006/table">
            <a:tbl>
              <a:tblPr firstRow="1" firstCol="1" bandRow="1">
                <a:effectLst/>
                <a:tableStyleId>{BC89EF96-8CEA-46FF-86C4-4CE0E7609802}</a:tableStyleId>
              </a:tblPr>
              <a:tblGrid>
                <a:gridCol w="3723017">
                  <a:extLst>
                    <a:ext uri="{9D8B030D-6E8A-4147-A177-3AD203B41FA5}">
                      <a16:colId xmlns:a16="http://schemas.microsoft.com/office/drawing/2014/main" val="3955042647"/>
                    </a:ext>
                  </a:extLst>
                </a:gridCol>
                <a:gridCol w="3723017">
                  <a:extLst>
                    <a:ext uri="{9D8B030D-6E8A-4147-A177-3AD203B41FA5}">
                      <a16:colId xmlns:a16="http://schemas.microsoft.com/office/drawing/2014/main" val="839189518"/>
                    </a:ext>
                  </a:extLst>
                </a:gridCol>
                <a:gridCol w="3723017">
                  <a:extLst>
                    <a:ext uri="{9D8B030D-6E8A-4147-A177-3AD203B41FA5}">
                      <a16:colId xmlns:a16="http://schemas.microsoft.com/office/drawing/2014/main" val="210961811"/>
                    </a:ext>
                  </a:extLst>
                </a:gridCol>
                <a:gridCol w="3723017">
                  <a:extLst>
                    <a:ext uri="{9D8B030D-6E8A-4147-A177-3AD203B41FA5}">
                      <a16:colId xmlns:a16="http://schemas.microsoft.com/office/drawing/2014/main" val="4135862460"/>
                    </a:ext>
                  </a:extLst>
                </a:gridCol>
                <a:gridCol w="4156070">
                  <a:extLst>
                    <a:ext uri="{9D8B030D-6E8A-4147-A177-3AD203B41FA5}">
                      <a16:colId xmlns:a16="http://schemas.microsoft.com/office/drawing/2014/main" val="2835769070"/>
                    </a:ext>
                  </a:extLst>
                </a:gridCol>
                <a:gridCol w="3506489">
                  <a:extLst>
                    <a:ext uri="{9D8B030D-6E8A-4147-A177-3AD203B41FA5}">
                      <a16:colId xmlns:a16="http://schemas.microsoft.com/office/drawing/2014/main" val="965571360"/>
                    </a:ext>
                  </a:extLst>
                </a:gridCol>
                <a:gridCol w="3506493">
                  <a:extLst>
                    <a:ext uri="{9D8B030D-6E8A-4147-A177-3AD203B41FA5}">
                      <a16:colId xmlns:a16="http://schemas.microsoft.com/office/drawing/2014/main" val="2967713203"/>
                    </a:ext>
                  </a:extLst>
                </a:gridCol>
              </a:tblGrid>
              <a:tr h="846220">
                <a:tc rowSpan="2">
                  <a:txBody>
                    <a:bodyPr/>
                    <a:lstStyle/>
                    <a:p>
                      <a:pPr algn="ctr"/>
                      <a:r>
                        <a:rPr lang="en-US" sz="4800" b="1" dirty="0">
                          <a:latin typeface="+mn-lt"/>
                          <a:cs typeface="Arial" panose="020B0604020202020204" pitchFamily="34" charset="0"/>
                        </a:rPr>
                        <a:t>R</a:t>
                      </a:r>
                      <a:endParaRPr lang="ru-RU" sz="4800" b="1" dirty="0">
                        <a:latin typeface="+mn-lt"/>
                        <a:cs typeface="Arial" panose="020B0604020202020204" pitchFamily="34" charset="0"/>
                      </a:endParaRPr>
                    </a:p>
                  </a:txBody>
                  <a:tcPr marL="0" marR="0" marT="0" marB="0" anchor="ctr"/>
                </a:tc>
                <a:tc>
                  <a:txBody>
                    <a:bodyPr/>
                    <a:lstStyle/>
                    <a:p>
                      <a:pPr algn="ctr"/>
                      <a:r>
                        <a:rPr lang="en-US" sz="4800" b="0" baseline="0" dirty="0">
                          <a:latin typeface="+mn-lt"/>
                          <a:cs typeface="Arial" panose="020B0604020202020204" pitchFamily="34" charset="0"/>
                        </a:rPr>
                        <a:t>1</a:t>
                      </a:r>
                      <a:endParaRPr lang="ru-RU" sz="4800" b="0" baseline="0" dirty="0">
                        <a:latin typeface="+mn-lt"/>
                        <a:cs typeface="Arial" panose="020B0604020202020204" pitchFamily="34" charset="0"/>
                      </a:endParaRPr>
                    </a:p>
                  </a:txBody>
                  <a:tcPr marL="0" marR="0" marT="0" marB="0" anchor="ctr"/>
                </a:tc>
                <a:tc>
                  <a:txBody>
                    <a:bodyPr/>
                    <a:lstStyle/>
                    <a:p>
                      <a:pPr algn="ctr"/>
                      <a:r>
                        <a:rPr lang="en-US" sz="4800" b="0" baseline="0" dirty="0">
                          <a:latin typeface="+mn-lt"/>
                          <a:cs typeface="Arial" panose="020B0604020202020204" pitchFamily="34" charset="0"/>
                        </a:rPr>
                        <a:t>2</a:t>
                      </a:r>
                      <a:endParaRPr lang="ru-RU" sz="4800" b="0" baseline="0" dirty="0">
                        <a:latin typeface="+mn-lt"/>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0" baseline="0" dirty="0">
                          <a:latin typeface="+mn-lt"/>
                          <a:cs typeface="Arial" panose="020B0604020202020204" pitchFamily="34" charset="0"/>
                        </a:rPr>
                        <a:t>3</a:t>
                      </a:r>
                      <a:endParaRPr lang="ru-RU" sz="4800" b="0" baseline="0" dirty="0">
                        <a:latin typeface="+mn-lt"/>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0" baseline="0" dirty="0">
                          <a:latin typeface="+mn-lt"/>
                          <a:cs typeface="Arial" panose="020B0604020202020204" pitchFamily="34" charset="0"/>
                        </a:rPr>
                        <a:t>4</a:t>
                      </a:r>
                      <a:endParaRPr lang="ru-RU" sz="4800" b="0" baseline="0" dirty="0">
                        <a:latin typeface="+mn-lt"/>
                        <a:cs typeface="Arial" panose="020B0604020202020204" pitchFamily="34" charset="0"/>
                      </a:endParaRPr>
                    </a:p>
                  </a:txBody>
                  <a:tcPr marL="0" marR="0" marT="0" marB="0" anchor="ctr"/>
                </a:tc>
                <a:tc>
                  <a:txBody>
                    <a:bodyPr/>
                    <a:lstStyle/>
                    <a:p>
                      <a:pPr algn="ctr"/>
                      <a:r>
                        <a:rPr lang="en-US" sz="4800" b="0" baseline="0" dirty="0">
                          <a:latin typeface="+mn-lt"/>
                          <a:cs typeface="Arial" panose="020B0604020202020204" pitchFamily="34" charset="0"/>
                        </a:rPr>
                        <a:t>5</a:t>
                      </a:r>
                      <a:endParaRPr lang="ru-RU" sz="4800" b="0" baseline="0" dirty="0">
                        <a:latin typeface="+mn-lt"/>
                        <a:cs typeface="Arial" panose="020B0604020202020204" pitchFamily="34" charset="0"/>
                      </a:endParaRPr>
                    </a:p>
                  </a:txBody>
                  <a:tcPr marL="0" marR="0" marT="0" marB="0" anchor="ctr"/>
                </a:tc>
                <a:tc>
                  <a:txBody>
                    <a:bodyPr/>
                    <a:lstStyle/>
                    <a:p>
                      <a:pPr algn="ctr"/>
                      <a:r>
                        <a:rPr lang="en-US" sz="4800" b="0" baseline="0" dirty="0">
                          <a:latin typeface="+mn-lt"/>
                          <a:cs typeface="Arial" panose="020B0604020202020204" pitchFamily="34" charset="0"/>
                        </a:rPr>
                        <a:t>6</a:t>
                      </a:r>
                      <a:endParaRPr lang="ru-RU" sz="4800" b="0" baseline="0" dirty="0">
                        <a:latin typeface="+mn-lt"/>
                        <a:cs typeface="Arial" panose="020B0604020202020204" pitchFamily="34" charset="0"/>
                      </a:endParaRPr>
                    </a:p>
                  </a:txBody>
                  <a:tcPr marL="0" marR="0" marT="0" marB="0" anchor="ctr"/>
                </a:tc>
                <a:extLst>
                  <a:ext uri="{0D108BD9-81ED-4DB2-BD59-A6C34878D82A}">
                    <a16:rowId xmlns:a16="http://schemas.microsoft.com/office/drawing/2014/main" val="752951131"/>
                  </a:ext>
                </a:extLst>
              </a:tr>
              <a:tr h="1159839">
                <a:tc vMerge="1">
                  <a:txBody>
                    <a:bodyPr/>
                    <a:lstStyle/>
                    <a:p>
                      <a:endParaRPr lang="ru-RU"/>
                    </a:p>
                  </a:txBody>
                  <a:tcPr/>
                </a:tc>
                <a:tc>
                  <a:txBody>
                    <a:bodyPr/>
                    <a:lstStyle/>
                    <a:p>
                      <a:pPr algn="ctr"/>
                      <a:r>
                        <a:rPr lang="en-US" sz="4800" b="0" dirty="0">
                          <a:latin typeface="+mn-lt"/>
                          <a:cs typeface="Arial" panose="020B0604020202020204" pitchFamily="34" charset="0"/>
                        </a:rPr>
                        <a:t>CH</a:t>
                      </a:r>
                      <a:r>
                        <a:rPr lang="en-US" sz="4800" b="0" baseline="-25000" dirty="0">
                          <a:latin typeface="+mn-lt"/>
                          <a:cs typeface="Arial" panose="020B0604020202020204" pitchFamily="34" charset="0"/>
                        </a:rPr>
                        <a:t>3</a:t>
                      </a:r>
                      <a:endParaRPr lang="ru-RU" sz="4800" b="0" baseline="-25000" dirty="0">
                        <a:latin typeface="+mn-lt"/>
                        <a:cs typeface="Arial" panose="020B0604020202020204" pitchFamily="34" charset="0"/>
                      </a:endParaRPr>
                    </a:p>
                  </a:txBody>
                  <a:tcPr marL="0" marR="0" marT="0" marB="0" anchor="ctr"/>
                </a:tc>
                <a:tc>
                  <a:txBody>
                    <a:bodyPr/>
                    <a:lstStyle/>
                    <a:p>
                      <a:pPr algn="ctr"/>
                      <a:r>
                        <a:rPr lang="en-US" sz="4800" b="0" dirty="0">
                          <a:latin typeface="+mn-lt"/>
                          <a:cs typeface="Arial" panose="020B0604020202020204" pitchFamily="34" charset="0"/>
                        </a:rPr>
                        <a:t>(CH</a:t>
                      </a:r>
                      <a:r>
                        <a:rPr lang="en-US" sz="4800" b="0" baseline="-25000" dirty="0">
                          <a:latin typeface="+mn-lt"/>
                          <a:cs typeface="Arial" panose="020B0604020202020204" pitchFamily="34" charset="0"/>
                        </a:rPr>
                        <a:t>2</a:t>
                      </a:r>
                      <a:r>
                        <a:rPr lang="en-US" sz="4800" b="0" dirty="0">
                          <a:latin typeface="+mn-lt"/>
                          <a:cs typeface="Arial" panose="020B0604020202020204" pitchFamily="34" charset="0"/>
                        </a:rPr>
                        <a:t>)</a:t>
                      </a:r>
                      <a:r>
                        <a:rPr lang="en-US" sz="4800" b="0" baseline="-25000" dirty="0">
                          <a:latin typeface="+mn-lt"/>
                          <a:cs typeface="Arial" panose="020B0604020202020204" pitchFamily="34" charset="0"/>
                        </a:rPr>
                        <a:t>3</a:t>
                      </a:r>
                      <a:r>
                        <a:rPr lang="en-US" sz="4800" b="0" dirty="0">
                          <a:latin typeface="+mn-lt"/>
                          <a:cs typeface="Arial" panose="020B0604020202020204" pitchFamily="34" charset="0"/>
                        </a:rPr>
                        <a:t>CH</a:t>
                      </a:r>
                      <a:r>
                        <a:rPr lang="en-US" sz="4800" b="0" baseline="-25000" dirty="0">
                          <a:latin typeface="+mn-lt"/>
                          <a:cs typeface="Arial" panose="020B0604020202020204" pitchFamily="34" charset="0"/>
                        </a:rPr>
                        <a:t>3</a:t>
                      </a:r>
                      <a:endParaRPr lang="ru-RU" sz="4800" b="0" baseline="-25000" dirty="0">
                        <a:latin typeface="+mn-lt"/>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0" dirty="0">
                          <a:latin typeface="+mn-lt"/>
                          <a:cs typeface="Arial" panose="020B0604020202020204" pitchFamily="34" charset="0"/>
                        </a:rPr>
                        <a:t>(CH</a:t>
                      </a:r>
                      <a:r>
                        <a:rPr lang="en-US" sz="4800" b="0" baseline="-25000" dirty="0">
                          <a:latin typeface="+mn-lt"/>
                          <a:cs typeface="Arial" panose="020B0604020202020204" pitchFamily="34" charset="0"/>
                        </a:rPr>
                        <a:t>2</a:t>
                      </a:r>
                      <a:r>
                        <a:rPr lang="en-US" sz="4800" b="0" dirty="0">
                          <a:latin typeface="+mn-lt"/>
                          <a:cs typeface="Arial" panose="020B0604020202020204" pitchFamily="34" charset="0"/>
                        </a:rPr>
                        <a:t>)</a:t>
                      </a:r>
                      <a:r>
                        <a:rPr lang="en-US" sz="4800" b="0" baseline="-25000" dirty="0">
                          <a:latin typeface="+mn-lt"/>
                          <a:cs typeface="Arial" panose="020B0604020202020204" pitchFamily="34" charset="0"/>
                        </a:rPr>
                        <a:t>6</a:t>
                      </a:r>
                      <a:r>
                        <a:rPr lang="en-US" sz="4800" b="0" dirty="0">
                          <a:latin typeface="+mn-lt"/>
                          <a:cs typeface="Arial" panose="020B0604020202020204" pitchFamily="34" charset="0"/>
                        </a:rPr>
                        <a:t>CH</a:t>
                      </a:r>
                      <a:r>
                        <a:rPr lang="en-US" sz="4800" b="0" baseline="-25000" dirty="0">
                          <a:latin typeface="+mn-lt"/>
                          <a:cs typeface="Arial" panose="020B0604020202020204" pitchFamily="34" charset="0"/>
                        </a:rPr>
                        <a:t>3</a:t>
                      </a:r>
                      <a:endParaRPr lang="ru-RU" sz="4800" b="0" baseline="-25000" dirty="0">
                        <a:latin typeface="+mn-lt"/>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0" dirty="0">
                          <a:latin typeface="+mn-lt"/>
                          <a:cs typeface="Arial" panose="020B0604020202020204" pitchFamily="34" charset="0"/>
                        </a:rPr>
                        <a:t>(CH</a:t>
                      </a:r>
                      <a:r>
                        <a:rPr lang="en-US" sz="4800" b="0" baseline="-25000" dirty="0">
                          <a:latin typeface="+mn-lt"/>
                          <a:cs typeface="Arial" panose="020B0604020202020204" pitchFamily="34" charset="0"/>
                        </a:rPr>
                        <a:t>2</a:t>
                      </a:r>
                      <a:r>
                        <a:rPr lang="en-US" sz="4800" b="0" dirty="0">
                          <a:latin typeface="+mn-lt"/>
                          <a:cs typeface="Arial" panose="020B0604020202020204" pitchFamily="34" charset="0"/>
                        </a:rPr>
                        <a:t>)</a:t>
                      </a:r>
                      <a:r>
                        <a:rPr lang="en-US" sz="4800" b="0" baseline="-25000" dirty="0">
                          <a:latin typeface="+mn-lt"/>
                          <a:cs typeface="Arial" panose="020B0604020202020204" pitchFamily="34" charset="0"/>
                        </a:rPr>
                        <a:t>2</a:t>
                      </a:r>
                      <a:r>
                        <a:rPr lang="en-US" sz="4800" b="0" baseline="0" dirty="0">
                          <a:latin typeface="+mn-lt"/>
                          <a:cs typeface="Arial" panose="020B0604020202020204" pitchFamily="34" charset="0"/>
                        </a:rPr>
                        <a:t>O</a:t>
                      </a:r>
                      <a:r>
                        <a:rPr lang="en-US" sz="4800" b="0" dirty="0">
                          <a:latin typeface="+mn-lt"/>
                          <a:cs typeface="Arial" panose="020B0604020202020204" pitchFamily="34" charset="0"/>
                        </a:rPr>
                        <a:t>CH</a:t>
                      </a:r>
                      <a:r>
                        <a:rPr lang="en-US" sz="4800" b="0" baseline="-25000" dirty="0">
                          <a:latin typeface="+mn-lt"/>
                          <a:cs typeface="Arial" panose="020B0604020202020204" pitchFamily="34" charset="0"/>
                        </a:rPr>
                        <a:t>3</a:t>
                      </a:r>
                      <a:endParaRPr lang="ru-RU" sz="4800" b="0" baseline="-25000" dirty="0">
                        <a:latin typeface="+mn-lt"/>
                        <a:cs typeface="Arial" panose="020B0604020202020204" pitchFamily="34" charset="0"/>
                      </a:endParaRPr>
                    </a:p>
                  </a:txBody>
                  <a:tcPr marL="0" marR="0" marT="0" marB="0" anchor="ctr"/>
                </a:tc>
                <a:tc>
                  <a:txBody>
                    <a:bodyPr/>
                    <a:lstStyle/>
                    <a:p>
                      <a:pPr algn="ctr"/>
                      <a:r>
                        <a:rPr lang="en-US" sz="4800" b="0" dirty="0">
                          <a:latin typeface="+mn-lt"/>
                          <a:cs typeface="Arial" panose="020B0604020202020204" pitchFamily="34" charset="0"/>
                        </a:rPr>
                        <a:t>Ph</a:t>
                      </a:r>
                      <a:endParaRPr lang="ru-RU" sz="4800" b="0" dirty="0">
                        <a:latin typeface="+mn-lt"/>
                        <a:cs typeface="Arial" panose="020B0604020202020204" pitchFamily="34" charset="0"/>
                      </a:endParaRPr>
                    </a:p>
                  </a:txBody>
                  <a:tcPr marL="0" marR="0" marT="0" marB="0" anchor="ctr"/>
                </a:tc>
                <a:tc>
                  <a:txBody>
                    <a:bodyPr/>
                    <a:lstStyle/>
                    <a:p>
                      <a:pPr algn="ctr"/>
                      <a:r>
                        <a:rPr lang="en-US" sz="4800" b="0" dirty="0">
                          <a:latin typeface="+mn-lt"/>
                          <a:cs typeface="Arial" panose="020B0604020202020204" pitchFamily="34" charset="0"/>
                        </a:rPr>
                        <a:t>Bn</a:t>
                      </a:r>
                      <a:endParaRPr lang="ru-RU" sz="4800" b="0" dirty="0">
                        <a:latin typeface="+mn-lt"/>
                        <a:cs typeface="Arial" panose="020B0604020202020204" pitchFamily="34" charset="0"/>
                      </a:endParaRPr>
                    </a:p>
                  </a:txBody>
                  <a:tcPr marL="0" marR="0" marT="0" marB="0" anchor="ctr">
                    <a:solidFill>
                      <a:srgbClr val="DAE3F3"/>
                    </a:solidFill>
                  </a:tcPr>
                </a:tc>
                <a:extLst>
                  <a:ext uri="{0D108BD9-81ED-4DB2-BD59-A6C34878D82A}">
                    <a16:rowId xmlns:a16="http://schemas.microsoft.com/office/drawing/2014/main" val="79379302"/>
                  </a:ext>
                </a:extLst>
              </a:tr>
              <a:tr h="1470810">
                <a:tc>
                  <a:txBody>
                    <a:bodyPr/>
                    <a:lstStyle/>
                    <a:p>
                      <a:pPr algn="ctr"/>
                      <a:r>
                        <a:rPr lang="en-US" sz="4800" dirty="0">
                          <a:latin typeface="+mn-lt"/>
                          <a:cs typeface="Arial" panose="020B0604020202020204" pitchFamily="34" charset="0"/>
                        </a:rPr>
                        <a:t>Yield, %</a:t>
                      </a:r>
                      <a:endParaRPr lang="ru-RU" sz="4800" dirty="0">
                        <a:latin typeface="+mn-lt"/>
                        <a:cs typeface="Arial" panose="020B0604020202020204" pitchFamily="34" charset="0"/>
                      </a:endParaRPr>
                    </a:p>
                  </a:txBody>
                  <a:tcPr marL="0" marR="0" marT="0" marB="0" anchor="ctr"/>
                </a:tc>
                <a:tc>
                  <a:txBody>
                    <a:bodyPr/>
                    <a:lstStyle/>
                    <a:p>
                      <a:pPr algn="ctr"/>
                      <a:r>
                        <a:rPr lang="en-US" sz="4800" dirty="0">
                          <a:latin typeface="+mn-lt"/>
                          <a:cs typeface="Arial" panose="020B0604020202020204" pitchFamily="34" charset="0"/>
                        </a:rPr>
                        <a:t>80</a:t>
                      </a:r>
                      <a:endParaRPr lang="ru-RU" sz="4800" dirty="0">
                        <a:latin typeface="+mn-lt"/>
                        <a:cs typeface="Arial" panose="020B0604020202020204" pitchFamily="34" charset="0"/>
                      </a:endParaRPr>
                    </a:p>
                  </a:txBody>
                  <a:tcPr marL="0" marR="0" marT="0" marB="0" anchor="ctr"/>
                </a:tc>
                <a:tc>
                  <a:txBody>
                    <a:bodyPr/>
                    <a:lstStyle/>
                    <a:p>
                      <a:pPr algn="ctr"/>
                      <a:r>
                        <a:rPr lang="en-US" sz="4800" dirty="0">
                          <a:latin typeface="+mn-lt"/>
                          <a:cs typeface="Arial" panose="020B0604020202020204" pitchFamily="34" charset="0"/>
                        </a:rPr>
                        <a:t>60</a:t>
                      </a:r>
                      <a:endParaRPr lang="ru-RU" sz="4800" dirty="0">
                        <a:latin typeface="+mn-lt"/>
                        <a:cs typeface="Arial" panose="020B0604020202020204" pitchFamily="34" charset="0"/>
                      </a:endParaRPr>
                    </a:p>
                  </a:txBody>
                  <a:tcPr marL="0" marR="0" marT="0" marB="0" anchor="ctr"/>
                </a:tc>
                <a:tc>
                  <a:txBody>
                    <a:bodyPr/>
                    <a:lstStyle/>
                    <a:p>
                      <a:pPr algn="ctr"/>
                      <a:r>
                        <a:rPr lang="en-US" sz="4800" dirty="0">
                          <a:latin typeface="+mn-lt"/>
                          <a:cs typeface="Arial" panose="020B0604020202020204" pitchFamily="34" charset="0"/>
                        </a:rPr>
                        <a:t>45</a:t>
                      </a:r>
                      <a:endParaRPr lang="ru-RU" sz="4800" dirty="0">
                        <a:latin typeface="+mn-lt"/>
                        <a:cs typeface="Arial" panose="020B0604020202020204" pitchFamily="34" charset="0"/>
                      </a:endParaRPr>
                    </a:p>
                  </a:txBody>
                  <a:tcPr marL="0" marR="0" marT="0" marB="0" anchor="ctr"/>
                </a:tc>
                <a:tc>
                  <a:txBody>
                    <a:bodyPr/>
                    <a:lstStyle/>
                    <a:p>
                      <a:pPr algn="ctr"/>
                      <a:r>
                        <a:rPr lang="en-US" sz="4800" dirty="0">
                          <a:latin typeface="+mn-lt"/>
                          <a:cs typeface="Arial" panose="020B0604020202020204" pitchFamily="34" charset="0"/>
                        </a:rPr>
                        <a:t>35</a:t>
                      </a:r>
                      <a:endParaRPr lang="ru-RU" sz="4800" dirty="0">
                        <a:latin typeface="+mn-lt"/>
                        <a:cs typeface="Arial" panose="020B0604020202020204" pitchFamily="34" charset="0"/>
                      </a:endParaRPr>
                    </a:p>
                  </a:txBody>
                  <a:tcPr marL="0" marR="0" marT="0" marB="0" anchor="ctr"/>
                </a:tc>
                <a:tc>
                  <a:txBody>
                    <a:bodyPr/>
                    <a:lstStyle/>
                    <a:p>
                      <a:pPr algn="ctr"/>
                      <a:r>
                        <a:rPr lang="en-US" sz="4800" dirty="0">
                          <a:latin typeface="+mn-lt"/>
                          <a:cs typeface="Arial" panose="020B0604020202020204" pitchFamily="34" charset="0"/>
                        </a:rPr>
                        <a:t>40</a:t>
                      </a:r>
                      <a:endParaRPr lang="ru-RU" sz="4800" dirty="0">
                        <a:latin typeface="+mn-lt"/>
                        <a:cs typeface="Arial" panose="020B0604020202020204" pitchFamily="34" charset="0"/>
                      </a:endParaRPr>
                    </a:p>
                  </a:txBody>
                  <a:tcPr marL="0" marR="0" marT="0" marB="0" anchor="ctr"/>
                </a:tc>
                <a:tc>
                  <a:txBody>
                    <a:bodyPr/>
                    <a:lstStyle/>
                    <a:p>
                      <a:pPr algn="ctr"/>
                      <a:r>
                        <a:rPr lang="en-US" sz="4800" dirty="0">
                          <a:latin typeface="+mn-lt"/>
                          <a:cs typeface="Arial" panose="020B0604020202020204" pitchFamily="34" charset="0"/>
                        </a:rPr>
                        <a:t>40</a:t>
                      </a:r>
                      <a:endParaRPr lang="ru-RU" sz="4800" dirty="0">
                        <a:latin typeface="+mn-lt"/>
                        <a:cs typeface="Arial" panose="020B0604020202020204" pitchFamily="34" charset="0"/>
                      </a:endParaRPr>
                    </a:p>
                  </a:txBody>
                  <a:tcPr marL="0" marR="0" marT="0" marB="0" anchor="ctr"/>
                </a:tc>
                <a:extLst>
                  <a:ext uri="{0D108BD9-81ED-4DB2-BD59-A6C34878D82A}">
                    <a16:rowId xmlns:a16="http://schemas.microsoft.com/office/drawing/2014/main" val="4169060167"/>
                  </a:ext>
                </a:extLst>
              </a:tr>
            </a:tbl>
          </a:graphicData>
        </a:graphic>
      </p:graphicFrame>
      <p:sp>
        <p:nvSpPr>
          <p:cNvPr id="16" name="Content Placeholder 5">
            <a:extLst>
              <a:ext uri="{FF2B5EF4-FFF2-40B4-BE49-F238E27FC236}">
                <a16:creationId xmlns:a16="http://schemas.microsoft.com/office/drawing/2014/main" id="{3C3A1F4A-5BC7-4ABA-9BE6-7974302B841C}"/>
              </a:ext>
            </a:extLst>
          </p:cNvPr>
          <p:cNvSpPr txBox="1">
            <a:spLocks/>
          </p:cNvSpPr>
          <p:nvPr/>
        </p:nvSpPr>
        <p:spPr>
          <a:xfrm>
            <a:off x="1476411" y="26945487"/>
            <a:ext cx="18745198" cy="57633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10000"/>
              </a:lnSpc>
              <a:buNone/>
            </a:pPr>
            <a:r>
              <a:rPr lang="en-US" sz="4800" b="0" i="0" u="none" strike="noStrike" baseline="0" dirty="0"/>
              <a:t>	All synthesized compounds were tested for analgesic activity in the hot plate test for thermal irritation. Compound </a:t>
            </a:r>
            <a:r>
              <a:rPr lang="en-US" sz="4800" b="1" i="0" u="none" strike="noStrike" baseline="0" dirty="0"/>
              <a:t>6 </a:t>
            </a:r>
            <a:r>
              <a:rPr lang="en-US" sz="4800" b="0" i="0" u="none" strike="noStrike" baseline="0" dirty="0"/>
              <a:t>at a dose of 10 mg/kg exhibited significant analgesic activity, reliably increasing the latent time of animals being on the hot plate and not inferior in efficiency to the reference drug diclofenac sodium administered at the same dose.</a:t>
            </a:r>
          </a:p>
          <a:p>
            <a:pPr indent="0" algn="just">
              <a:lnSpc>
                <a:spcPct val="110000"/>
              </a:lnSpc>
              <a:buNone/>
            </a:pPr>
            <a:r>
              <a:rPr lang="en-US" sz="4800" dirty="0"/>
              <a:t>	Carrying out the reaction of (–)-isopulegol with benzyl cyanide in the presence of CF</a:t>
            </a:r>
            <a:r>
              <a:rPr lang="en-US" sz="4800" baseline="-25000" dirty="0"/>
              <a:t>3</a:t>
            </a:r>
            <a:r>
              <a:rPr lang="en-US" sz="4800" dirty="0"/>
              <a:t>SO</a:t>
            </a:r>
            <a:r>
              <a:rPr lang="en-US" sz="4800" baseline="-25000" dirty="0"/>
              <a:t>3</a:t>
            </a:r>
            <a:r>
              <a:rPr lang="en-US" sz="4800" dirty="0"/>
              <a:t>H made it possible to increase the yield of the target product </a:t>
            </a:r>
            <a:r>
              <a:rPr lang="en-US" sz="4800" b="1" dirty="0"/>
              <a:t>6</a:t>
            </a:r>
            <a:r>
              <a:rPr lang="en-US" sz="4800" dirty="0"/>
              <a:t> from 40 %, achieved in the presence of H</a:t>
            </a:r>
            <a:r>
              <a:rPr lang="en-US" sz="4800" baseline="-25000" dirty="0"/>
              <a:t>2</a:t>
            </a:r>
            <a:r>
              <a:rPr lang="en-US" sz="4800" dirty="0"/>
              <a:t>SO</a:t>
            </a:r>
            <a:r>
              <a:rPr lang="en-US" sz="4800" baseline="-25000" dirty="0"/>
              <a:t>4</a:t>
            </a:r>
            <a:r>
              <a:rPr lang="en-US" sz="4800" dirty="0"/>
              <a:t>, to 60 %.</a:t>
            </a:r>
            <a:endParaRPr lang="ru-RU" sz="4800" dirty="0"/>
          </a:p>
          <a:p>
            <a:endParaRPr lang="en-US" dirty="0"/>
          </a:p>
        </p:txBody>
      </p:sp>
      <p:graphicFrame>
        <p:nvGraphicFramePr>
          <p:cNvPr id="18" name="Объект 17">
            <a:extLst>
              <a:ext uri="{FF2B5EF4-FFF2-40B4-BE49-F238E27FC236}">
                <a16:creationId xmlns:a16="http://schemas.microsoft.com/office/drawing/2014/main" id="{AA173D39-2746-449C-99B9-179BF19EB48B}"/>
              </a:ext>
            </a:extLst>
          </p:cNvPr>
          <p:cNvGraphicFramePr>
            <a:graphicFrameLocks noChangeAspect="1"/>
          </p:cNvGraphicFramePr>
          <p:nvPr>
            <p:extLst>
              <p:ext uri="{D42A27DB-BD31-4B8C-83A1-F6EECF244321}">
                <p14:modId xmlns:p14="http://schemas.microsoft.com/office/powerpoint/2010/main" val="2086972346"/>
              </p:ext>
            </p:extLst>
          </p:nvPr>
        </p:nvGraphicFramePr>
        <p:xfrm>
          <a:off x="1519355" y="33674050"/>
          <a:ext cx="20967386" cy="3294875"/>
        </p:xfrm>
        <a:graphic>
          <a:graphicData uri="http://schemas.openxmlformats.org/presentationml/2006/ole">
            <mc:AlternateContent xmlns:mc="http://schemas.openxmlformats.org/markup-compatibility/2006">
              <mc:Choice xmlns:v="urn:schemas-microsoft-com:vml" Requires="v">
                <p:oleObj spid="_x0000_s1048" name="CS ChemDraw Drawing" r:id="rId8" imgW="4666390" imgH="735729" progId="ChemDraw.Document.6.0">
                  <p:embed/>
                </p:oleObj>
              </mc:Choice>
              <mc:Fallback>
                <p:oleObj name="CS ChemDraw Drawing" r:id="rId8" imgW="4666390" imgH="735729" progId="ChemDraw.Document.6.0">
                  <p:embed/>
                  <p:pic>
                    <p:nvPicPr>
                      <p:cNvPr id="25" name="Объект 24">
                        <a:extLst>
                          <a:ext uri="{FF2B5EF4-FFF2-40B4-BE49-F238E27FC236}">
                            <a16:creationId xmlns:a16="http://schemas.microsoft.com/office/drawing/2014/main" id="{D215CF5C-DF97-4800-93CF-B4DBA77D68BD}"/>
                          </a:ext>
                        </a:extLst>
                      </p:cNvPr>
                      <p:cNvPicPr/>
                      <p:nvPr/>
                    </p:nvPicPr>
                    <p:blipFill>
                      <a:blip r:embed="rId9"/>
                      <a:stretch>
                        <a:fillRect/>
                      </a:stretch>
                    </p:blipFill>
                    <p:spPr>
                      <a:xfrm>
                        <a:off x="1519355" y="33674050"/>
                        <a:ext cx="20967386" cy="3294875"/>
                      </a:xfrm>
                      <a:prstGeom prst="rect">
                        <a:avLst/>
                      </a:prstGeom>
                    </p:spPr>
                  </p:pic>
                </p:oleObj>
              </mc:Fallback>
            </mc:AlternateContent>
          </a:graphicData>
        </a:graphic>
      </p:graphicFrame>
      <p:graphicFrame>
        <p:nvGraphicFramePr>
          <p:cNvPr id="20" name="Объект 19">
            <a:extLst>
              <a:ext uri="{FF2B5EF4-FFF2-40B4-BE49-F238E27FC236}">
                <a16:creationId xmlns:a16="http://schemas.microsoft.com/office/drawing/2014/main" id="{4010B343-AED9-4840-978C-0F0ACDB96555}"/>
              </a:ext>
            </a:extLst>
          </p:cNvPr>
          <p:cNvGraphicFramePr>
            <a:graphicFrameLocks noChangeAspect="1"/>
          </p:cNvGraphicFramePr>
          <p:nvPr>
            <p:extLst>
              <p:ext uri="{D42A27DB-BD31-4B8C-83A1-F6EECF244321}">
                <p14:modId xmlns:p14="http://schemas.microsoft.com/office/powerpoint/2010/main" val="2676737390"/>
              </p:ext>
            </p:extLst>
          </p:nvPr>
        </p:nvGraphicFramePr>
        <p:xfrm>
          <a:off x="21254482" y="26449718"/>
          <a:ext cx="6679554" cy="5090227"/>
        </p:xfrm>
        <a:graphic>
          <a:graphicData uri="http://schemas.openxmlformats.org/presentationml/2006/ole">
            <mc:AlternateContent xmlns:mc="http://schemas.openxmlformats.org/markup-compatibility/2006">
              <mc:Choice xmlns:v="urn:schemas-microsoft-com:vml" Requires="v">
                <p:oleObj spid="_x0000_s1049" name="CS ChemDraw Drawing" r:id="rId10" imgW="1407864" imgH="1072489" progId="ChemDraw.Document.6.0">
                  <p:embed/>
                </p:oleObj>
              </mc:Choice>
              <mc:Fallback>
                <p:oleObj name="CS ChemDraw Drawing" r:id="rId10" imgW="1407864" imgH="1072489" progId="ChemDraw.Document.6.0">
                  <p:embed/>
                  <p:pic>
                    <p:nvPicPr>
                      <p:cNvPr id="20" name="Объект 19">
                        <a:extLst>
                          <a:ext uri="{FF2B5EF4-FFF2-40B4-BE49-F238E27FC236}">
                            <a16:creationId xmlns:a16="http://schemas.microsoft.com/office/drawing/2014/main" id="{3E8D2BD8-79A6-4A00-AD84-7A6694D11E84}"/>
                          </a:ext>
                        </a:extLst>
                      </p:cNvPr>
                      <p:cNvPicPr/>
                      <p:nvPr/>
                    </p:nvPicPr>
                    <p:blipFill>
                      <a:blip r:embed="rId11"/>
                      <a:stretch>
                        <a:fillRect/>
                      </a:stretch>
                    </p:blipFill>
                    <p:spPr>
                      <a:xfrm>
                        <a:off x="21254482" y="26449718"/>
                        <a:ext cx="6679554" cy="509022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C59EF865-89F6-402F-9CB1-1BA1986E3D21}"/>
              </a:ext>
            </a:extLst>
          </p:cNvPr>
          <p:cNvSpPr txBox="1"/>
          <p:nvPr/>
        </p:nvSpPr>
        <p:spPr>
          <a:xfrm>
            <a:off x="21000484" y="31714215"/>
            <a:ext cx="7187550" cy="1446550"/>
          </a:xfrm>
          <a:prstGeom prst="rect">
            <a:avLst/>
          </a:prstGeom>
          <a:noFill/>
        </p:spPr>
        <p:txBody>
          <a:bodyPr wrap="square" rtlCol="0">
            <a:spAutoFit/>
          </a:bodyPr>
          <a:lstStyle/>
          <a:p>
            <a:r>
              <a:rPr lang="en-US" sz="4400" dirty="0"/>
              <a:t>Structure of 1,3-oxazine </a:t>
            </a:r>
            <a:r>
              <a:rPr lang="en-US" sz="4400" b="1" dirty="0"/>
              <a:t>5</a:t>
            </a:r>
            <a:r>
              <a:rPr lang="en-US" sz="4400" dirty="0"/>
              <a:t> </a:t>
            </a:r>
            <a:r>
              <a:rPr lang="en-US" sz="4400" b="0" i="0" u="none" strike="noStrike" baseline="0" dirty="0"/>
              <a:t>was confirmed by X-ray analysis.</a:t>
            </a:r>
            <a:endParaRPr lang="ru-RU" sz="4400" dirty="0"/>
          </a:p>
        </p:txBody>
      </p:sp>
      <p:sp>
        <p:nvSpPr>
          <p:cNvPr id="24" name="TextBox 23">
            <a:extLst>
              <a:ext uri="{FF2B5EF4-FFF2-40B4-BE49-F238E27FC236}">
                <a16:creationId xmlns:a16="http://schemas.microsoft.com/office/drawing/2014/main" id="{A100F47B-BDC5-4CDC-A2A5-73BFBBC654AC}"/>
              </a:ext>
            </a:extLst>
          </p:cNvPr>
          <p:cNvSpPr txBox="1"/>
          <p:nvPr/>
        </p:nvSpPr>
        <p:spPr>
          <a:xfrm>
            <a:off x="1587787" y="37788850"/>
            <a:ext cx="14810658" cy="1323439"/>
          </a:xfrm>
          <a:prstGeom prst="rect">
            <a:avLst/>
          </a:prstGeom>
          <a:noFill/>
        </p:spPr>
        <p:txBody>
          <a:bodyPr wrap="none" rtlCol="0">
            <a:spAutoFit/>
          </a:bodyPr>
          <a:lstStyle/>
          <a:p>
            <a:pPr algn="l"/>
            <a:r>
              <a:rPr lang="en-US" sz="4000" b="0" i="0" u="none" strike="noStrike" baseline="0" dirty="0">
                <a:latin typeface="TimesNewRomanPSMT"/>
              </a:rPr>
              <a:t>1. </a:t>
            </a:r>
            <a:r>
              <a:rPr lang="en-US" sz="4000" b="0" i="0" u="none" strike="noStrike" baseline="0" dirty="0" err="1">
                <a:latin typeface="TimesNewRomanPSMT"/>
              </a:rPr>
              <a:t>Zinad</a:t>
            </a:r>
            <a:r>
              <a:rPr lang="en-US" sz="4000" b="0" i="0" u="none" strike="noStrike" baseline="0" dirty="0">
                <a:latin typeface="TimesNewRomanPSMT"/>
              </a:rPr>
              <a:t>, D.S., et al. </a:t>
            </a:r>
            <a:r>
              <a:rPr lang="en-US" sz="4000" b="0" i="1" u="none" strike="noStrike" baseline="0" dirty="0">
                <a:latin typeface="TimesNewRomanPS-ItalicMT"/>
              </a:rPr>
              <a:t>Chem. Biol. Drug Des. </a:t>
            </a:r>
            <a:r>
              <a:rPr lang="en-US" sz="4000" b="1" i="0" u="none" strike="noStrike" baseline="0" dirty="0">
                <a:latin typeface="TimesNewRomanPS-BoldMT"/>
              </a:rPr>
              <a:t>2020</a:t>
            </a:r>
            <a:r>
              <a:rPr lang="en-US" sz="4000" b="0" i="0" u="none" strike="noStrike" baseline="0" dirty="0">
                <a:latin typeface="TimesNewRomanPSMT"/>
              </a:rPr>
              <a:t>, </a:t>
            </a:r>
            <a:r>
              <a:rPr lang="en-US" sz="4000" b="0" i="1" u="none" strike="noStrike" baseline="0" dirty="0">
                <a:latin typeface="TimesNewRomanPS-ItalicMT"/>
              </a:rPr>
              <a:t>95</a:t>
            </a:r>
            <a:r>
              <a:rPr lang="en-US" sz="4000" b="0" i="0" u="none" strike="noStrike" baseline="0" dirty="0">
                <a:latin typeface="TimesNewRomanPSMT"/>
              </a:rPr>
              <a:t>, 16.</a:t>
            </a:r>
          </a:p>
          <a:p>
            <a:pPr algn="l"/>
            <a:r>
              <a:rPr lang="en-US" sz="4000" dirty="0">
                <a:latin typeface="TimesNewRomanPSMT"/>
              </a:rPr>
              <a:t>2. Li-</a:t>
            </a:r>
            <a:r>
              <a:rPr lang="en-US" sz="4000" dirty="0" err="1">
                <a:latin typeface="TimesNewRomanPSMT"/>
              </a:rPr>
              <a:t>Zhulanov</a:t>
            </a:r>
            <a:r>
              <a:rPr lang="en-US" sz="4000" dirty="0">
                <a:latin typeface="TimesNewRomanPSMT"/>
              </a:rPr>
              <a:t> N.S., et al. </a:t>
            </a:r>
            <a:r>
              <a:rPr lang="en-US" sz="4000" i="1" dirty="0">
                <a:latin typeface="TimesNewRomanPSMT"/>
              </a:rPr>
              <a:t>Chem. </a:t>
            </a:r>
            <a:r>
              <a:rPr lang="en-US" sz="4000" i="1" dirty="0" err="1">
                <a:latin typeface="TimesNewRomanPSMT"/>
              </a:rPr>
              <a:t>Heterocycl</a:t>
            </a:r>
            <a:r>
              <a:rPr lang="en-US" sz="4000" i="1" dirty="0">
                <a:latin typeface="TimesNewRomanPSMT"/>
              </a:rPr>
              <a:t>. Compd.</a:t>
            </a:r>
            <a:r>
              <a:rPr lang="en-US" sz="4000" dirty="0">
                <a:latin typeface="TimesNewRomanPSMT"/>
              </a:rPr>
              <a:t> </a:t>
            </a:r>
            <a:r>
              <a:rPr lang="en-US" sz="4000" b="1" dirty="0">
                <a:latin typeface="TimesNewRomanPSMT"/>
              </a:rPr>
              <a:t>2020</a:t>
            </a:r>
            <a:r>
              <a:rPr lang="en-US" sz="4000" dirty="0">
                <a:latin typeface="TimesNewRomanPSMT"/>
              </a:rPr>
              <a:t>, </a:t>
            </a:r>
            <a:r>
              <a:rPr lang="en-US" sz="4000" i="1" dirty="0">
                <a:latin typeface="TimesNewRomanPSMT"/>
              </a:rPr>
              <a:t>56</a:t>
            </a:r>
            <a:r>
              <a:rPr lang="en-US" sz="4000" dirty="0">
                <a:latin typeface="TimesNewRomanPSMT"/>
              </a:rPr>
              <a:t>(7), 936</a:t>
            </a:r>
            <a:endParaRPr lang="ru-RU" sz="4000" dirty="0"/>
          </a:p>
        </p:txBody>
      </p:sp>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423</Words>
  <Application>Microsoft Office PowerPoint</Application>
  <PresentationFormat>Произвольный</PresentationFormat>
  <Paragraphs>32</Paragraphs>
  <Slides>1</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2</vt:i4>
      </vt:variant>
      <vt:variant>
        <vt:lpstr>Внедренные серверы OLE</vt:lpstr>
      </vt:variant>
      <vt:variant>
        <vt:i4>1</vt:i4>
      </vt:variant>
      <vt:variant>
        <vt:lpstr>Заголовки слайдов</vt:lpstr>
      </vt:variant>
      <vt:variant>
        <vt:i4>1</vt:i4>
      </vt:variant>
    </vt:vector>
  </HeadingPairs>
  <TitlesOfParts>
    <vt:vector size="11" baseType="lpstr">
      <vt:lpstr>Arial</vt:lpstr>
      <vt:lpstr>Calibri</vt:lpstr>
      <vt:lpstr>Calibri Light</vt:lpstr>
      <vt:lpstr>Source Sans Pro</vt:lpstr>
      <vt:lpstr>TimesNewRomanPS-BoldMT</vt:lpstr>
      <vt:lpstr>TimesNewRomanPS-ItalicMT</vt:lpstr>
      <vt:lpstr>TimesNewRomanPSMT</vt:lpstr>
      <vt:lpstr>Office Theme</vt:lpstr>
      <vt:lpstr>Custom Design</vt:lpstr>
      <vt:lpstr>CS ChemDraw Drawing</vt:lpstr>
      <vt:lpstr>Synthesis of novel benzo[1,3]oxazines based on monoterpenoid (–)-isopulegol and study of their analgesic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Lizhulanov</cp:lastModifiedBy>
  <cp:revision>72</cp:revision>
  <dcterms:created xsi:type="dcterms:W3CDTF">2015-04-04T09:45:50Z</dcterms:created>
  <dcterms:modified xsi:type="dcterms:W3CDTF">2020-10-29T05:22:39Z</dcterms:modified>
</cp:coreProperties>
</file>