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handoutMasterIdLst>
    <p:handoutMasterId r:id="rId26"/>
  </p:handoutMasterIdLst>
  <p:sldIdLst>
    <p:sldId id="256" r:id="rId3"/>
    <p:sldId id="267" r:id="rId4"/>
    <p:sldId id="258" r:id="rId5"/>
    <p:sldId id="268" r:id="rId6"/>
    <p:sldId id="259" r:id="rId7"/>
    <p:sldId id="402" r:id="rId8"/>
    <p:sldId id="269" r:id="rId9"/>
    <p:sldId id="270" r:id="rId10"/>
    <p:sldId id="261" r:id="rId11"/>
    <p:sldId id="271" r:id="rId12"/>
    <p:sldId id="272" r:id="rId13"/>
    <p:sldId id="273" r:id="rId14"/>
    <p:sldId id="274" r:id="rId15"/>
    <p:sldId id="275" r:id="rId16"/>
    <p:sldId id="276" r:id="rId17"/>
    <p:sldId id="277" r:id="rId18"/>
    <p:sldId id="278" r:id="rId19"/>
    <p:sldId id="279" r:id="rId20"/>
    <p:sldId id="280" r:id="rId21"/>
    <p:sldId id="281" r:id="rId22"/>
    <p:sldId id="265" r:id="rId23"/>
    <p:sldId id="264" r:id="rId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181E"/>
    <a:srgbClr val="D5883D"/>
    <a:srgbClr val="D6D227"/>
    <a:srgbClr val="1B4191"/>
    <a:srgbClr val="AB06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38" autoAdjust="0"/>
  </p:normalViewPr>
  <p:slideViewPr>
    <p:cSldViewPr>
      <p:cViewPr varScale="1">
        <p:scale>
          <a:sx n="104" d="100"/>
          <a:sy n="104" d="100"/>
        </p:scale>
        <p:origin x="174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02D309-7E18-40CA-81BA-A5D97986A620}" type="doc">
      <dgm:prSet loTypeId="urn:microsoft.com/office/officeart/2005/8/layout/radial1" loCatId="relationship" qsTypeId="urn:microsoft.com/office/officeart/2005/8/quickstyle/3d1" qsCatId="3D" csTypeId="urn:microsoft.com/office/officeart/2005/8/colors/colorful5" csCatId="colorful" phldr="1"/>
      <dgm:spPr/>
      <dgm:t>
        <a:bodyPr/>
        <a:lstStyle/>
        <a:p>
          <a:endParaRPr lang="it-IT"/>
        </a:p>
      </dgm:t>
    </dgm:pt>
    <dgm:pt modelId="{BB19EF3C-09A5-46F2-AA70-62A5F0DAE804}">
      <dgm:prSet phldrT="[Testo]" custT="1"/>
      <dgm:spPr/>
      <dgm:t>
        <a:bodyPr/>
        <a:lstStyle/>
        <a:p>
          <a:pPr eaLnBrk="1" latinLnBrk="0"/>
          <a:r>
            <a:rPr lang="en-US" sz="2400" b="1" dirty="0">
              <a:solidFill>
                <a:schemeClr val="bg1"/>
              </a:solidFill>
            </a:rPr>
            <a:t>Pt(IV) </a:t>
          </a:r>
        </a:p>
        <a:p>
          <a:pPr eaLnBrk="1" latinLnBrk="0"/>
          <a:r>
            <a:rPr lang="en-US" sz="2400" b="1" dirty="0">
              <a:solidFill>
                <a:schemeClr val="bg1"/>
              </a:solidFill>
            </a:rPr>
            <a:t>core</a:t>
          </a:r>
        </a:p>
      </dgm:t>
    </dgm:pt>
    <dgm:pt modelId="{DDE99358-396C-47BD-8297-F8EEADACCC65}" type="parTrans" cxnId="{41BF6F46-F7CE-4166-A642-D67C20629DFA}">
      <dgm:prSet/>
      <dgm:spPr/>
      <dgm:t>
        <a:bodyPr/>
        <a:lstStyle/>
        <a:p>
          <a:endParaRPr lang="it-IT" sz="1800" b="1" dirty="0">
            <a:solidFill>
              <a:schemeClr val="tx1"/>
            </a:solidFill>
          </a:endParaRPr>
        </a:p>
      </dgm:t>
    </dgm:pt>
    <dgm:pt modelId="{7D20F581-8152-400D-86C6-E1F9ACAEDC06}" type="sibTrans" cxnId="{41BF6F46-F7CE-4166-A642-D67C20629DFA}">
      <dgm:prSet/>
      <dgm:spPr/>
      <dgm:t>
        <a:bodyPr/>
        <a:lstStyle/>
        <a:p>
          <a:endParaRPr lang="it-IT" sz="1800" b="1" dirty="0">
            <a:solidFill>
              <a:schemeClr val="tx1"/>
            </a:solidFill>
          </a:endParaRPr>
        </a:p>
      </dgm:t>
    </dgm:pt>
    <dgm:pt modelId="{082D2405-9E05-4E83-91CD-5A419ED89285}">
      <dgm:prSet phldrT="[Testo]" custT="1"/>
      <dgm:spPr/>
      <dgm:t>
        <a:bodyPr/>
        <a:lstStyle/>
        <a:p>
          <a:pPr>
            <a:spcAft>
              <a:spcPts val="0"/>
            </a:spcAft>
          </a:pPr>
          <a:r>
            <a:rPr lang="en-US" sz="1800" b="1" dirty="0" err="1">
              <a:solidFill>
                <a:schemeClr val="tx1"/>
              </a:solidFill>
            </a:rPr>
            <a:t>Valproic</a:t>
          </a:r>
          <a:r>
            <a:rPr lang="en-US" sz="1800" b="1" dirty="0">
              <a:solidFill>
                <a:schemeClr val="tx1"/>
              </a:solidFill>
            </a:rPr>
            <a:t> </a:t>
          </a:r>
        </a:p>
        <a:p>
          <a:pPr>
            <a:spcAft>
              <a:spcPts val="0"/>
            </a:spcAft>
          </a:pPr>
          <a:r>
            <a:rPr lang="en-US" sz="1800" b="1" dirty="0">
              <a:solidFill>
                <a:schemeClr val="tx1"/>
              </a:solidFill>
            </a:rPr>
            <a:t>acid</a:t>
          </a:r>
        </a:p>
      </dgm:t>
    </dgm:pt>
    <dgm:pt modelId="{49F8D82A-F0E6-489A-A11F-7B4C9C7D4A7C}" type="parTrans" cxnId="{97267DEF-B558-46DA-8850-C07058254A1E}">
      <dgm:prSet custT="1"/>
      <dgm:spPr/>
      <dgm:t>
        <a:bodyPr/>
        <a:lstStyle/>
        <a:p>
          <a:endParaRPr lang="it-IT" sz="1800" b="1" dirty="0">
            <a:solidFill>
              <a:schemeClr val="tx1"/>
            </a:solidFill>
          </a:endParaRPr>
        </a:p>
      </dgm:t>
    </dgm:pt>
    <dgm:pt modelId="{DDEDFC1A-B71B-47E8-9925-7736C9E795D0}" type="sibTrans" cxnId="{97267DEF-B558-46DA-8850-C07058254A1E}">
      <dgm:prSet/>
      <dgm:spPr/>
      <dgm:t>
        <a:bodyPr/>
        <a:lstStyle/>
        <a:p>
          <a:endParaRPr lang="it-IT" sz="1800" b="1" dirty="0">
            <a:solidFill>
              <a:schemeClr val="tx1"/>
            </a:solidFill>
          </a:endParaRPr>
        </a:p>
      </dgm:t>
    </dgm:pt>
    <dgm:pt modelId="{132C3EE0-E9E7-4405-A549-EEA8E3B6526D}">
      <dgm:prSet phldrT="[Testo]" custT="1"/>
      <dgm:spPr/>
      <dgm:t>
        <a:bodyPr/>
        <a:lstStyle/>
        <a:p>
          <a:r>
            <a:rPr lang="it-IT" sz="1600" b="1" dirty="0" err="1">
              <a:solidFill>
                <a:schemeClr val="tx1"/>
              </a:solidFill>
            </a:rPr>
            <a:t>Suberoylanilide</a:t>
          </a:r>
          <a:r>
            <a:rPr lang="it-IT" sz="1600" b="1" dirty="0">
              <a:solidFill>
                <a:schemeClr val="tx1"/>
              </a:solidFill>
            </a:rPr>
            <a:t> </a:t>
          </a:r>
          <a:r>
            <a:rPr lang="it-IT" sz="1600" b="1" dirty="0" err="1">
              <a:solidFill>
                <a:schemeClr val="tx1"/>
              </a:solidFill>
            </a:rPr>
            <a:t>Hydroxamic</a:t>
          </a:r>
          <a:r>
            <a:rPr lang="it-IT" sz="1600" b="1" dirty="0">
              <a:solidFill>
                <a:schemeClr val="tx1"/>
              </a:solidFill>
            </a:rPr>
            <a:t> Acid (SAHA)</a:t>
          </a:r>
        </a:p>
      </dgm:t>
    </dgm:pt>
    <dgm:pt modelId="{C4F5505D-07A1-4D73-99ED-FF69B8276F65}" type="parTrans" cxnId="{6C68F1B9-A737-4EC6-8838-1279B9A2736D}">
      <dgm:prSet custT="1"/>
      <dgm:spPr/>
      <dgm:t>
        <a:bodyPr/>
        <a:lstStyle/>
        <a:p>
          <a:endParaRPr lang="it-IT" sz="1800" b="1" dirty="0">
            <a:solidFill>
              <a:schemeClr val="tx1"/>
            </a:solidFill>
          </a:endParaRPr>
        </a:p>
      </dgm:t>
    </dgm:pt>
    <dgm:pt modelId="{8AEDA862-8DB0-4F55-8C6B-5D73502A792F}" type="sibTrans" cxnId="{6C68F1B9-A737-4EC6-8838-1279B9A2736D}">
      <dgm:prSet/>
      <dgm:spPr/>
      <dgm:t>
        <a:bodyPr/>
        <a:lstStyle/>
        <a:p>
          <a:endParaRPr lang="it-IT" sz="1800" b="1" dirty="0">
            <a:solidFill>
              <a:schemeClr val="tx1"/>
            </a:solidFill>
          </a:endParaRPr>
        </a:p>
      </dgm:t>
    </dgm:pt>
    <dgm:pt modelId="{F26A8413-707F-42ED-B331-1FAEC726B20A}">
      <dgm:prSet phldrT="[Testo]" custT="1"/>
      <dgm:spPr/>
      <dgm:t>
        <a:bodyPr/>
        <a:lstStyle/>
        <a:p>
          <a:pPr>
            <a:spcAft>
              <a:spcPts val="0"/>
            </a:spcAft>
          </a:pPr>
          <a:r>
            <a:rPr lang="en-US" sz="1800" b="1" dirty="0">
              <a:solidFill>
                <a:schemeClr val="tx1"/>
              </a:solidFill>
              <a:sym typeface="Symbol"/>
            </a:rPr>
            <a:t>p53 </a:t>
          </a:r>
        </a:p>
        <a:p>
          <a:pPr>
            <a:spcAft>
              <a:spcPts val="0"/>
            </a:spcAft>
          </a:pPr>
          <a:r>
            <a:rPr lang="en-US" sz="1800" b="1" dirty="0">
              <a:solidFill>
                <a:schemeClr val="tx1"/>
              </a:solidFill>
              <a:sym typeface="Symbol"/>
            </a:rPr>
            <a:t>activators</a:t>
          </a:r>
          <a:endParaRPr lang="en-US" sz="1800" b="1" dirty="0">
            <a:solidFill>
              <a:schemeClr val="tx1"/>
            </a:solidFill>
          </a:endParaRPr>
        </a:p>
      </dgm:t>
    </dgm:pt>
    <dgm:pt modelId="{93960C0E-D197-47C0-84E7-53D6FD98D432}" type="parTrans" cxnId="{6C284CCF-EA08-4570-B8C5-4297A55951C7}">
      <dgm:prSet custT="1"/>
      <dgm:spPr/>
      <dgm:t>
        <a:bodyPr/>
        <a:lstStyle/>
        <a:p>
          <a:endParaRPr lang="it-IT" sz="1800" b="1" dirty="0">
            <a:solidFill>
              <a:schemeClr val="tx1"/>
            </a:solidFill>
          </a:endParaRPr>
        </a:p>
      </dgm:t>
    </dgm:pt>
    <dgm:pt modelId="{E24EDBF6-F740-4D67-B7C4-0E679AEFA797}" type="sibTrans" cxnId="{6C284CCF-EA08-4570-B8C5-4297A55951C7}">
      <dgm:prSet/>
      <dgm:spPr/>
      <dgm:t>
        <a:bodyPr/>
        <a:lstStyle/>
        <a:p>
          <a:endParaRPr lang="it-IT" sz="1800" b="1" dirty="0">
            <a:solidFill>
              <a:schemeClr val="tx1"/>
            </a:solidFill>
          </a:endParaRPr>
        </a:p>
      </dgm:t>
    </dgm:pt>
    <dgm:pt modelId="{4C225C00-353E-4A7F-948F-01E5C274650A}">
      <dgm:prSet phldrT="[Testo]" custT="1"/>
      <dgm:spPr/>
      <dgm:t>
        <a:bodyPr/>
        <a:lstStyle/>
        <a:p>
          <a:r>
            <a:rPr lang="en-US" sz="1800" b="1" dirty="0">
              <a:solidFill>
                <a:schemeClr val="tx1"/>
              </a:solidFill>
            </a:rPr>
            <a:t>NSAIDs</a:t>
          </a:r>
          <a:endParaRPr lang="it-IT" sz="1800" b="1" dirty="0">
            <a:solidFill>
              <a:schemeClr val="tx1"/>
            </a:solidFill>
          </a:endParaRPr>
        </a:p>
      </dgm:t>
    </dgm:pt>
    <dgm:pt modelId="{54BB971C-35A2-4F7B-A52A-DB197AFEBFA6}" type="parTrans" cxnId="{B6166A43-A0CB-48E7-8804-8D9166E15C93}">
      <dgm:prSet custT="1"/>
      <dgm:spPr/>
      <dgm:t>
        <a:bodyPr/>
        <a:lstStyle/>
        <a:p>
          <a:endParaRPr lang="it-IT" sz="1800" b="1" dirty="0">
            <a:solidFill>
              <a:schemeClr val="tx1"/>
            </a:solidFill>
          </a:endParaRPr>
        </a:p>
      </dgm:t>
    </dgm:pt>
    <dgm:pt modelId="{A64570C7-7185-4604-BF02-D2D6A5F67C01}" type="sibTrans" cxnId="{B6166A43-A0CB-48E7-8804-8D9166E15C93}">
      <dgm:prSet/>
      <dgm:spPr/>
      <dgm:t>
        <a:bodyPr/>
        <a:lstStyle/>
        <a:p>
          <a:endParaRPr lang="it-IT" sz="1800" b="1" dirty="0">
            <a:solidFill>
              <a:schemeClr val="tx1"/>
            </a:solidFill>
          </a:endParaRPr>
        </a:p>
      </dgm:t>
    </dgm:pt>
    <dgm:pt modelId="{C516BC7C-810C-4D4B-B762-1BD87B1CF9C7}">
      <dgm:prSet custT="1"/>
      <dgm:spPr/>
      <dgm:t>
        <a:bodyPr/>
        <a:lstStyle/>
        <a:p>
          <a:pPr eaLnBrk="1" latinLnBrk="0">
            <a:spcAft>
              <a:spcPts val="0"/>
            </a:spcAft>
          </a:pPr>
          <a:r>
            <a:rPr lang="en-US" sz="1800" b="1" dirty="0">
              <a:solidFill>
                <a:schemeClr val="tx1"/>
              </a:solidFill>
              <a:sym typeface="Symbol"/>
            </a:rPr>
            <a:t></a:t>
          </a:r>
          <a:r>
            <a:rPr lang="en-US" sz="1800" b="1" dirty="0">
              <a:solidFill>
                <a:schemeClr val="tx1"/>
              </a:solidFill>
            </a:rPr>
            <a:t>-</a:t>
          </a:r>
          <a:r>
            <a:rPr lang="en-US" sz="1800" b="1" dirty="0" err="1">
              <a:solidFill>
                <a:schemeClr val="tx1"/>
              </a:solidFill>
            </a:rPr>
            <a:t>tocopherol</a:t>
          </a:r>
          <a:endParaRPr lang="en-US" sz="1800" b="1" dirty="0">
            <a:solidFill>
              <a:schemeClr val="tx1"/>
            </a:solidFill>
          </a:endParaRPr>
        </a:p>
        <a:p>
          <a:pPr eaLnBrk="1" latinLnBrk="0">
            <a:spcAft>
              <a:spcPts val="0"/>
            </a:spcAft>
          </a:pPr>
          <a:r>
            <a:rPr lang="en-US" sz="1800" b="1" dirty="0" err="1">
              <a:solidFill>
                <a:schemeClr val="tx1"/>
              </a:solidFill>
            </a:rPr>
            <a:t>succinate</a:t>
          </a:r>
          <a:endParaRPr lang="en-US" sz="1800" b="1" dirty="0">
            <a:solidFill>
              <a:schemeClr val="tx1"/>
            </a:solidFill>
          </a:endParaRPr>
        </a:p>
      </dgm:t>
    </dgm:pt>
    <dgm:pt modelId="{CD5C9BE0-0BB3-48E6-8C8B-9E15FA03081A}" type="parTrans" cxnId="{7F1B77C1-6A9D-4AA2-A217-D8B8B5ACB8B3}">
      <dgm:prSet custT="1"/>
      <dgm:spPr/>
      <dgm:t>
        <a:bodyPr/>
        <a:lstStyle/>
        <a:p>
          <a:endParaRPr lang="it-IT" sz="1800" b="1" dirty="0">
            <a:solidFill>
              <a:schemeClr val="tx1"/>
            </a:solidFill>
          </a:endParaRPr>
        </a:p>
      </dgm:t>
    </dgm:pt>
    <dgm:pt modelId="{DD99DFF6-115F-41AC-8106-A56FF16FD4E6}" type="sibTrans" cxnId="{7F1B77C1-6A9D-4AA2-A217-D8B8B5ACB8B3}">
      <dgm:prSet/>
      <dgm:spPr/>
      <dgm:t>
        <a:bodyPr/>
        <a:lstStyle/>
        <a:p>
          <a:endParaRPr lang="it-IT" sz="1800" b="1" dirty="0">
            <a:solidFill>
              <a:schemeClr val="tx1"/>
            </a:solidFill>
          </a:endParaRPr>
        </a:p>
      </dgm:t>
    </dgm:pt>
    <dgm:pt modelId="{E9DA27B5-7668-40DC-923D-D9311E63A85F}">
      <dgm:prSet custT="1"/>
      <dgm:spPr/>
      <dgm:t>
        <a:bodyPr/>
        <a:lstStyle/>
        <a:p>
          <a:pPr>
            <a:spcAft>
              <a:spcPts val="0"/>
            </a:spcAft>
          </a:pPr>
          <a:r>
            <a:rPr lang="en-US" sz="1800" b="1" dirty="0" err="1">
              <a:solidFill>
                <a:schemeClr val="tx1"/>
              </a:solidFill>
            </a:rPr>
            <a:t>Dichloro</a:t>
          </a:r>
          <a:r>
            <a:rPr lang="en-US" sz="1800" b="1" dirty="0">
              <a:solidFill>
                <a:schemeClr val="tx1"/>
              </a:solidFill>
            </a:rPr>
            <a:t>-</a:t>
          </a:r>
        </a:p>
        <a:p>
          <a:pPr>
            <a:spcAft>
              <a:spcPts val="0"/>
            </a:spcAft>
          </a:pPr>
          <a:r>
            <a:rPr lang="en-US" sz="1800" b="1" dirty="0">
              <a:solidFill>
                <a:schemeClr val="tx1"/>
              </a:solidFill>
            </a:rPr>
            <a:t>acetate</a:t>
          </a:r>
        </a:p>
      </dgm:t>
    </dgm:pt>
    <dgm:pt modelId="{D028666E-7D39-46B7-B13A-06183697D5AC}" type="parTrans" cxnId="{7024EB62-2800-4F3D-BE3E-AED9B0DDD1FE}">
      <dgm:prSet custT="1"/>
      <dgm:spPr/>
      <dgm:t>
        <a:bodyPr/>
        <a:lstStyle/>
        <a:p>
          <a:endParaRPr lang="it-IT" sz="1800" b="1" dirty="0">
            <a:solidFill>
              <a:schemeClr val="tx1"/>
            </a:solidFill>
          </a:endParaRPr>
        </a:p>
      </dgm:t>
    </dgm:pt>
    <dgm:pt modelId="{A891F799-8541-4B4F-9875-23DBD77A2E91}" type="sibTrans" cxnId="{7024EB62-2800-4F3D-BE3E-AED9B0DDD1FE}">
      <dgm:prSet/>
      <dgm:spPr/>
      <dgm:t>
        <a:bodyPr/>
        <a:lstStyle/>
        <a:p>
          <a:endParaRPr lang="it-IT" sz="1800" b="1" dirty="0">
            <a:solidFill>
              <a:schemeClr val="tx1"/>
            </a:solidFill>
          </a:endParaRPr>
        </a:p>
      </dgm:t>
    </dgm:pt>
    <dgm:pt modelId="{2EC6FC6B-981E-4FFA-81C7-2A0CA93B2F19}">
      <dgm:prSet custT="1"/>
      <dgm:spPr/>
      <dgm:t>
        <a:bodyPr/>
        <a:lstStyle/>
        <a:p>
          <a:pPr>
            <a:spcAft>
              <a:spcPts val="0"/>
            </a:spcAft>
          </a:pPr>
          <a:r>
            <a:rPr lang="en-US" sz="1800" b="1" dirty="0" err="1">
              <a:solidFill>
                <a:schemeClr val="tx1"/>
              </a:solidFill>
            </a:rPr>
            <a:t>Bis</a:t>
          </a:r>
          <a:r>
            <a:rPr lang="en-US" sz="1800" b="1" dirty="0">
              <a:solidFill>
                <a:schemeClr val="tx1"/>
              </a:solidFill>
            </a:rPr>
            <a:t>-</a:t>
          </a:r>
        </a:p>
        <a:p>
          <a:pPr>
            <a:spcAft>
              <a:spcPts val="0"/>
            </a:spcAft>
          </a:pPr>
          <a:r>
            <a:rPr lang="en-US" sz="1800" b="1" dirty="0" err="1">
              <a:solidFill>
                <a:schemeClr val="tx1"/>
              </a:solidFill>
            </a:rPr>
            <a:t>phosphonates</a:t>
          </a:r>
          <a:endParaRPr lang="it-IT" sz="1800" b="1" dirty="0">
            <a:solidFill>
              <a:schemeClr val="tx1"/>
            </a:solidFill>
          </a:endParaRPr>
        </a:p>
      </dgm:t>
    </dgm:pt>
    <dgm:pt modelId="{51A88A61-F6B7-45D8-9D80-A15D88AFC133}" type="parTrans" cxnId="{F392CC98-D165-4DCC-8B2B-75250943E525}">
      <dgm:prSet custT="1"/>
      <dgm:spPr/>
      <dgm:t>
        <a:bodyPr/>
        <a:lstStyle/>
        <a:p>
          <a:endParaRPr lang="it-IT" sz="1800" b="1" dirty="0">
            <a:solidFill>
              <a:schemeClr val="tx1"/>
            </a:solidFill>
          </a:endParaRPr>
        </a:p>
      </dgm:t>
    </dgm:pt>
    <dgm:pt modelId="{D09C602A-14FC-4CBD-95DD-4F5264A65CED}" type="sibTrans" cxnId="{F392CC98-D165-4DCC-8B2B-75250943E525}">
      <dgm:prSet/>
      <dgm:spPr/>
      <dgm:t>
        <a:bodyPr/>
        <a:lstStyle/>
        <a:p>
          <a:endParaRPr lang="it-IT" sz="1800" b="1" dirty="0">
            <a:solidFill>
              <a:schemeClr val="tx1"/>
            </a:solidFill>
          </a:endParaRPr>
        </a:p>
      </dgm:t>
    </dgm:pt>
    <dgm:pt modelId="{FFB9B628-316B-4A39-B029-689711B9A594}">
      <dgm:prSet custT="1"/>
      <dgm:spPr/>
      <dgm:t>
        <a:bodyPr/>
        <a:lstStyle/>
        <a:p>
          <a:pPr>
            <a:spcAft>
              <a:spcPts val="0"/>
            </a:spcAft>
          </a:pPr>
          <a:r>
            <a:rPr lang="en-US" sz="1800" b="1" dirty="0" err="1">
              <a:solidFill>
                <a:schemeClr val="tx1"/>
              </a:solidFill>
            </a:rPr>
            <a:t>Ethacrinic</a:t>
          </a:r>
          <a:r>
            <a:rPr lang="en-US" sz="1800" b="1" dirty="0">
              <a:solidFill>
                <a:schemeClr val="tx1"/>
              </a:solidFill>
            </a:rPr>
            <a:t> </a:t>
          </a:r>
        </a:p>
        <a:p>
          <a:pPr>
            <a:spcAft>
              <a:spcPts val="0"/>
            </a:spcAft>
          </a:pPr>
          <a:r>
            <a:rPr lang="en-US" sz="1800" b="1" dirty="0">
              <a:solidFill>
                <a:schemeClr val="tx1"/>
              </a:solidFill>
            </a:rPr>
            <a:t>acid</a:t>
          </a:r>
        </a:p>
      </dgm:t>
    </dgm:pt>
    <dgm:pt modelId="{09244568-1636-4E34-9F8A-2D870032852C}" type="parTrans" cxnId="{A119F66B-EF7F-4C9A-A107-5F192ACDFBF0}">
      <dgm:prSet custT="1"/>
      <dgm:spPr/>
      <dgm:t>
        <a:bodyPr/>
        <a:lstStyle/>
        <a:p>
          <a:endParaRPr lang="it-IT" sz="1800" b="1" dirty="0">
            <a:solidFill>
              <a:schemeClr val="tx1"/>
            </a:solidFill>
          </a:endParaRPr>
        </a:p>
      </dgm:t>
    </dgm:pt>
    <dgm:pt modelId="{2C7B5CF1-A1DB-4D23-B558-5C4529758556}" type="sibTrans" cxnId="{A119F66B-EF7F-4C9A-A107-5F192ACDFBF0}">
      <dgm:prSet/>
      <dgm:spPr/>
      <dgm:t>
        <a:bodyPr/>
        <a:lstStyle/>
        <a:p>
          <a:endParaRPr lang="it-IT" sz="1800" b="1" dirty="0">
            <a:solidFill>
              <a:schemeClr val="tx1"/>
            </a:solidFill>
          </a:endParaRPr>
        </a:p>
      </dgm:t>
    </dgm:pt>
    <dgm:pt modelId="{FF43198E-DA6C-4148-9E95-A2581B289541}">
      <dgm:prSet custT="1"/>
      <dgm:spPr/>
      <dgm:t>
        <a:bodyPr/>
        <a:lstStyle/>
        <a:p>
          <a:r>
            <a:rPr lang="it-IT" sz="1800" b="1" dirty="0" err="1">
              <a:solidFill>
                <a:schemeClr val="tx1"/>
              </a:solidFill>
            </a:rPr>
            <a:t>Retinoic</a:t>
          </a:r>
          <a:r>
            <a:rPr lang="it-IT" sz="1800" b="1" dirty="0">
              <a:solidFill>
                <a:schemeClr val="tx1"/>
              </a:solidFill>
            </a:rPr>
            <a:t> acid</a:t>
          </a:r>
        </a:p>
      </dgm:t>
    </dgm:pt>
    <dgm:pt modelId="{A93FEB51-B8E9-4E03-9D93-DC430516EBD0}" type="parTrans" cxnId="{C5E45E3E-B2C9-4360-A4AF-6C03308928A0}">
      <dgm:prSet custT="1"/>
      <dgm:spPr/>
      <dgm:t>
        <a:bodyPr/>
        <a:lstStyle/>
        <a:p>
          <a:endParaRPr lang="it-IT" sz="1800" b="1" dirty="0">
            <a:solidFill>
              <a:schemeClr val="tx1"/>
            </a:solidFill>
          </a:endParaRPr>
        </a:p>
      </dgm:t>
    </dgm:pt>
    <dgm:pt modelId="{E44D86F4-CBB2-4E7E-B78E-9D2FA5D547DC}" type="sibTrans" cxnId="{C5E45E3E-B2C9-4360-A4AF-6C03308928A0}">
      <dgm:prSet/>
      <dgm:spPr/>
      <dgm:t>
        <a:bodyPr/>
        <a:lstStyle/>
        <a:p>
          <a:endParaRPr lang="it-IT" sz="1800" b="1" dirty="0">
            <a:solidFill>
              <a:schemeClr val="tx1"/>
            </a:solidFill>
          </a:endParaRPr>
        </a:p>
      </dgm:t>
    </dgm:pt>
    <dgm:pt modelId="{3EA01F8F-32CE-4358-B176-D5C5626A2F4E}">
      <dgm:prSet custT="1"/>
      <dgm:spPr/>
      <dgm:t>
        <a:bodyPr/>
        <a:lstStyle/>
        <a:p>
          <a:r>
            <a:rPr lang="it-IT" sz="1800" b="1" dirty="0" err="1">
              <a:solidFill>
                <a:schemeClr val="tx1"/>
              </a:solidFill>
            </a:rPr>
            <a:t>Nitrogen</a:t>
          </a:r>
          <a:r>
            <a:rPr lang="it-IT" sz="1800" b="1" dirty="0">
              <a:solidFill>
                <a:schemeClr val="tx1"/>
              </a:solidFill>
            </a:rPr>
            <a:t> </a:t>
          </a:r>
          <a:r>
            <a:rPr lang="it-IT" sz="1800" b="1" dirty="0" err="1">
              <a:solidFill>
                <a:schemeClr val="tx1"/>
              </a:solidFill>
            </a:rPr>
            <a:t>mustard</a:t>
          </a:r>
          <a:endParaRPr lang="it-IT" sz="1800" b="1" dirty="0">
            <a:solidFill>
              <a:schemeClr val="tx1"/>
            </a:solidFill>
          </a:endParaRPr>
        </a:p>
      </dgm:t>
    </dgm:pt>
    <dgm:pt modelId="{20229C01-27C6-4438-9E8D-80EA47C04146}" type="parTrans" cxnId="{3B20CB49-953C-431F-B072-E91F78ED093C}">
      <dgm:prSet custT="1"/>
      <dgm:spPr/>
      <dgm:t>
        <a:bodyPr/>
        <a:lstStyle/>
        <a:p>
          <a:endParaRPr lang="it-IT" sz="1800"/>
        </a:p>
      </dgm:t>
    </dgm:pt>
    <dgm:pt modelId="{31C7FEE1-F5F6-4C7F-A438-E90CFB900D3E}" type="sibTrans" cxnId="{3B20CB49-953C-431F-B072-E91F78ED093C}">
      <dgm:prSet/>
      <dgm:spPr/>
      <dgm:t>
        <a:bodyPr/>
        <a:lstStyle/>
        <a:p>
          <a:endParaRPr lang="it-IT" sz="1800"/>
        </a:p>
      </dgm:t>
    </dgm:pt>
    <dgm:pt modelId="{75AEDA22-5BE7-484F-B530-1C334FDD7C66}">
      <dgm:prSet custT="1"/>
      <dgm:spPr/>
      <dgm:t>
        <a:bodyPr/>
        <a:lstStyle/>
        <a:p>
          <a:r>
            <a:rPr lang="it-IT" sz="1800" b="1" dirty="0" err="1">
              <a:solidFill>
                <a:schemeClr val="tx1"/>
              </a:solidFill>
            </a:rPr>
            <a:t>Paclitaxel</a:t>
          </a:r>
          <a:endParaRPr lang="it-IT" sz="1800" b="1" dirty="0">
            <a:solidFill>
              <a:schemeClr val="tx1"/>
            </a:solidFill>
          </a:endParaRPr>
        </a:p>
      </dgm:t>
    </dgm:pt>
    <dgm:pt modelId="{6C0A359D-79D3-4904-8278-87A98904F93A}" type="parTrans" cxnId="{BFBBF2F6-C67B-465A-B2DB-D9976214223A}">
      <dgm:prSet custT="1"/>
      <dgm:spPr/>
      <dgm:t>
        <a:bodyPr/>
        <a:lstStyle/>
        <a:p>
          <a:endParaRPr lang="it-IT" sz="1800"/>
        </a:p>
      </dgm:t>
    </dgm:pt>
    <dgm:pt modelId="{D232DE53-93B1-44D6-AC61-3BCFA62FF7AA}" type="sibTrans" cxnId="{BFBBF2F6-C67B-465A-B2DB-D9976214223A}">
      <dgm:prSet/>
      <dgm:spPr/>
      <dgm:t>
        <a:bodyPr/>
        <a:lstStyle/>
        <a:p>
          <a:endParaRPr lang="it-IT" sz="1800"/>
        </a:p>
      </dgm:t>
    </dgm:pt>
    <dgm:pt modelId="{493957D9-4E8D-4F16-A6EF-869E87793032}" type="pres">
      <dgm:prSet presAssocID="{0F02D309-7E18-40CA-81BA-A5D97986A620}" presName="cycle" presStyleCnt="0">
        <dgm:presLayoutVars>
          <dgm:chMax val="1"/>
          <dgm:dir/>
          <dgm:animLvl val="ctr"/>
          <dgm:resizeHandles val="exact"/>
        </dgm:presLayoutVars>
      </dgm:prSet>
      <dgm:spPr/>
    </dgm:pt>
    <dgm:pt modelId="{B17EA90C-9DC5-4059-A9F2-DD0AD98A1402}" type="pres">
      <dgm:prSet presAssocID="{BB19EF3C-09A5-46F2-AA70-62A5F0DAE804}" presName="centerShape" presStyleLbl="node0" presStyleIdx="0" presStyleCnt="1" custScaleX="170836" custScaleY="159647"/>
      <dgm:spPr/>
    </dgm:pt>
    <dgm:pt modelId="{0419EFB9-6042-45F3-A1D0-F47685A0B733}" type="pres">
      <dgm:prSet presAssocID="{49F8D82A-F0E6-489A-A11F-7B4C9C7D4A7C}" presName="Name9" presStyleLbl="parChTrans1D2" presStyleIdx="0" presStyleCnt="11"/>
      <dgm:spPr/>
    </dgm:pt>
    <dgm:pt modelId="{E6752821-2406-422A-9B7D-530E1A7030CA}" type="pres">
      <dgm:prSet presAssocID="{49F8D82A-F0E6-489A-A11F-7B4C9C7D4A7C}" presName="connTx" presStyleLbl="parChTrans1D2" presStyleIdx="0" presStyleCnt="11"/>
      <dgm:spPr/>
    </dgm:pt>
    <dgm:pt modelId="{28410A07-8868-49D3-A00D-6317C18AA4E3}" type="pres">
      <dgm:prSet presAssocID="{082D2405-9E05-4E83-91CD-5A419ED89285}" presName="node" presStyleLbl="node1" presStyleIdx="0" presStyleCnt="11" custScaleX="255637" custScaleY="115124">
        <dgm:presLayoutVars>
          <dgm:bulletEnabled val="1"/>
        </dgm:presLayoutVars>
      </dgm:prSet>
      <dgm:spPr/>
    </dgm:pt>
    <dgm:pt modelId="{52D6CEC5-7BDF-4CD7-BE47-CE460554EDC0}" type="pres">
      <dgm:prSet presAssocID="{C4F5505D-07A1-4D73-99ED-FF69B8276F65}" presName="Name9" presStyleLbl="parChTrans1D2" presStyleIdx="1" presStyleCnt="11"/>
      <dgm:spPr/>
    </dgm:pt>
    <dgm:pt modelId="{E7800F30-03B5-492B-BADD-8934FDCB762E}" type="pres">
      <dgm:prSet presAssocID="{C4F5505D-07A1-4D73-99ED-FF69B8276F65}" presName="connTx" presStyleLbl="parChTrans1D2" presStyleIdx="1" presStyleCnt="11"/>
      <dgm:spPr/>
    </dgm:pt>
    <dgm:pt modelId="{BD555A77-4C67-48A3-B9FF-DB7CDC566C62}" type="pres">
      <dgm:prSet presAssocID="{132C3EE0-E9E7-4405-A549-EEA8E3B6526D}" presName="node" presStyleLbl="node1" presStyleIdx="1" presStyleCnt="11" custScaleX="255637" custScaleY="115124" custRadScaleRad="119699" custRadScaleInc="78229">
        <dgm:presLayoutVars>
          <dgm:bulletEnabled val="1"/>
        </dgm:presLayoutVars>
      </dgm:prSet>
      <dgm:spPr/>
    </dgm:pt>
    <dgm:pt modelId="{72C762D3-53C4-455C-81EF-F6C04FB8992E}" type="pres">
      <dgm:prSet presAssocID="{93960C0E-D197-47C0-84E7-53D6FD98D432}" presName="Name9" presStyleLbl="parChTrans1D2" presStyleIdx="2" presStyleCnt="11"/>
      <dgm:spPr/>
    </dgm:pt>
    <dgm:pt modelId="{0F1FD388-D389-40A6-8556-F2561E836F10}" type="pres">
      <dgm:prSet presAssocID="{93960C0E-D197-47C0-84E7-53D6FD98D432}" presName="connTx" presStyleLbl="parChTrans1D2" presStyleIdx="2" presStyleCnt="11"/>
      <dgm:spPr/>
    </dgm:pt>
    <dgm:pt modelId="{4952E230-97F6-4D49-8322-841209845568}" type="pres">
      <dgm:prSet presAssocID="{F26A8413-707F-42ED-B331-1FAEC726B20A}" presName="node" presStyleLbl="node1" presStyleIdx="2" presStyleCnt="11" custScaleX="255637" custScaleY="115124" custRadScaleRad="126093" custRadScaleInc="43086">
        <dgm:presLayoutVars>
          <dgm:bulletEnabled val="1"/>
        </dgm:presLayoutVars>
      </dgm:prSet>
      <dgm:spPr/>
    </dgm:pt>
    <dgm:pt modelId="{E9132505-17BE-4343-BCE8-92FDC76D3059}" type="pres">
      <dgm:prSet presAssocID="{54BB971C-35A2-4F7B-A52A-DB197AFEBFA6}" presName="Name9" presStyleLbl="parChTrans1D2" presStyleIdx="3" presStyleCnt="11"/>
      <dgm:spPr/>
    </dgm:pt>
    <dgm:pt modelId="{79E735C6-7894-4745-9CE5-428345E3BA18}" type="pres">
      <dgm:prSet presAssocID="{54BB971C-35A2-4F7B-A52A-DB197AFEBFA6}" presName="connTx" presStyleLbl="parChTrans1D2" presStyleIdx="3" presStyleCnt="11"/>
      <dgm:spPr/>
    </dgm:pt>
    <dgm:pt modelId="{9791A592-65C2-4B0E-9BCE-E656C9D5F6DC}" type="pres">
      <dgm:prSet presAssocID="{4C225C00-353E-4A7F-948F-01E5C274650A}" presName="node" presStyleLbl="node1" presStyleIdx="3" presStyleCnt="11" custScaleX="255637" custScaleY="115124" custRadScaleRad="115777" custRadScaleInc="-20910">
        <dgm:presLayoutVars>
          <dgm:bulletEnabled val="1"/>
        </dgm:presLayoutVars>
      </dgm:prSet>
      <dgm:spPr/>
    </dgm:pt>
    <dgm:pt modelId="{2BD4FCD8-A42B-4954-A976-ADA59AD98B98}" type="pres">
      <dgm:prSet presAssocID="{CD5C9BE0-0BB3-48E6-8C8B-9E15FA03081A}" presName="Name9" presStyleLbl="parChTrans1D2" presStyleIdx="4" presStyleCnt="11"/>
      <dgm:spPr/>
    </dgm:pt>
    <dgm:pt modelId="{5EC29328-20E2-4FB4-89AF-7FA25E5B436C}" type="pres">
      <dgm:prSet presAssocID="{CD5C9BE0-0BB3-48E6-8C8B-9E15FA03081A}" presName="connTx" presStyleLbl="parChTrans1D2" presStyleIdx="4" presStyleCnt="11"/>
      <dgm:spPr/>
    </dgm:pt>
    <dgm:pt modelId="{801B05D0-7A5D-42A5-992D-ED018A331C1C}" type="pres">
      <dgm:prSet presAssocID="{C516BC7C-810C-4D4B-B762-1BD87B1CF9C7}" presName="node" presStyleLbl="node1" presStyleIdx="4" presStyleCnt="11" custScaleX="255637" custScaleY="115124" custRadScaleRad="122092" custRadScaleInc="-97986">
        <dgm:presLayoutVars>
          <dgm:bulletEnabled val="1"/>
        </dgm:presLayoutVars>
      </dgm:prSet>
      <dgm:spPr/>
    </dgm:pt>
    <dgm:pt modelId="{9811BD84-2123-4B6E-942E-FF04CD264B9E}" type="pres">
      <dgm:prSet presAssocID="{D028666E-7D39-46B7-B13A-06183697D5AC}" presName="Name9" presStyleLbl="parChTrans1D2" presStyleIdx="5" presStyleCnt="11"/>
      <dgm:spPr/>
    </dgm:pt>
    <dgm:pt modelId="{8B1B1D79-51D0-48D9-AF7B-C0978DE10677}" type="pres">
      <dgm:prSet presAssocID="{D028666E-7D39-46B7-B13A-06183697D5AC}" presName="connTx" presStyleLbl="parChTrans1D2" presStyleIdx="5" presStyleCnt="11"/>
      <dgm:spPr/>
    </dgm:pt>
    <dgm:pt modelId="{49010997-79B7-4410-BEFF-8E533CB0B898}" type="pres">
      <dgm:prSet presAssocID="{E9DA27B5-7668-40DC-923D-D9311E63A85F}" presName="node" presStyleLbl="node1" presStyleIdx="5" presStyleCnt="11" custScaleX="255637" custScaleY="115124" custRadScaleRad="106667" custRadScaleInc="-98386">
        <dgm:presLayoutVars>
          <dgm:bulletEnabled val="1"/>
        </dgm:presLayoutVars>
      </dgm:prSet>
      <dgm:spPr/>
    </dgm:pt>
    <dgm:pt modelId="{AAE15EE6-2AB7-4954-A054-E0DD617A4EB3}" type="pres">
      <dgm:prSet presAssocID="{51A88A61-F6B7-45D8-9D80-A15D88AFC133}" presName="Name9" presStyleLbl="parChTrans1D2" presStyleIdx="6" presStyleCnt="11"/>
      <dgm:spPr/>
    </dgm:pt>
    <dgm:pt modelId="{CC53BCD3-EDAD-4BA1-82B7-A09F3464DAD3}" type="pres">
      <dgm:prSet presAssocID="{51A88A61-F6B7-45D8-9D80-A15D88AFC133}" presName="connTx" presStyleLbl="parChTrans1D2" presStyleIdx="6" presStyleCnt="11"/>
      <dgm:spPr/>
    </dgm:pt>
    <dgm:pt modelId="{C11D91FF-8D75-40E9-B27A-8D35557762ED}" type="pres">
      <dgm:prSet presAssocID="{2EC6FC6B-981E-4FFA-81C7-2A0CA93B2F19}" presName="node" presStyleLbl="node1" presStyleIdx="6" presStyleCnt="11" custScaleX="282379" custScaleY="115124" custRadScaleRad="101570" custRadScaleInc="33803">
        <dgm:presLayoutVars>
          <dgm:bulletEnabled val="1"/>
        </dgm:presLayoutVars>
      </dgm:prSet>
      <dgm:spPr/>
    </dgm:pt>
    <dgm:pt modelId="{0F8947F2-61E9-423C-AB58-203A7D616F8C}" type="pres">
      <dgm:prSet presAssocID="{09244568-1636-4E34-9F8A-2D870032852C}" presName="Name9" presStyleLbl="parChTrans1D2" presStyleIdx="7" presStyleCnt="11"/>
      <dgm:spPr/>
    </dgm:pt>
    <dgm:pt modelId="{2EB7FEC4-D6DC-4AE9-A457-DB84F689246B}" type="pres">
      <dgm:prSet presAssocID="{09244568-1636-4E34-9F8A-2D870032852C}" presName="connTx" presStyleLbl="parChTrans1D2" presStyleIdx="7" presStyleCnt="11"/>
      <dgm:spPr/>
    </dgm:pt>
    <dgm:pt modelId="{B2FA938C-F6A5-4EB9-A127-297BDDB30FBE}" type="pres">
      <dgm:prSet presAssocID="{FFB9B628-316B-4A39-B029-689711B9A594}" presName="node" presStyleLbl="node1" presStyleIdx="7" presStyleCnt="11" custScaleX="255637" custScaleY="115124" custRadScaleRad="116237" custRadScaleInc="50364">
        <dgm:presLayoutVars>
          <dgm:bulletEnabled val="1"/>
        </dgm:presLayoutVars>
      </dgm:prSet>
      <dgm:spPr/>
    </dgm:pt>
    <dgm:pt modelId="{DB9DBA88-A0B2-4FA7-B3FC-1C4BE64A751D}" type="pres">
      <dgm:prSet presAssocID="{A93FEB51-B8E9-4E03-9D93-DC430516EBD0}" presName="Name9" presStyleLbl="parChTrans1D2" presStyleIdx="8" presStyleCnt="11"/>
      <dgm:spPr/>
    </dgm:pt>
    <dgm:pt modelId="{32B28E90-8FB8-4B14-8868-4BB2F391C251}" type="pres">
      <dgm:prSet presAssocID="{A93FEB51-B8E9-4E03-9D93-DC430516EBD0}" presName="connTx" presStyleLbl="parChTrans1D2" presStyleIdx="8" presStyleCnt="11"/>
      <dgm:spPr/>
    </dgm:pt>
    <dgm:pt modelId="{E4F10FA3-FCA5-4AF2-AB8C-7C2F032E8C1D}" type="pres">
      <dgm:prSet presAssocID="{FF43198E-DA6C-4148-9E95-A2581B289541}" presName="node" presStyleLbl="node1" presStyleIdx="8" presStyleCnt="11" custScaleX="255637" custScaleY="115124" custRadScaleRad="112031" custRadScaleInc="-2677">
        <dgm:presLayoutVars>
          <dgm:bulletEnabled val="1"/>
        </dgm:presLayoutVars>
      </dgm:prSet>
      <dgm:spPr/>
    </dgm:pt>
    <dgm:pt modelId="{C0771A14-D433-4469-BB65-2308DE9CE0F0}" type="pres">
      <dgm:prSet presAssocID="{20229C01-27C6-4438-9E8D-80EA47C04146}" presName="Name9" presStyleLbl="parChTrans1D2" presStyleIdx="9" presStyleCnt="11"/>
      <dgm:spPr/>
    </dgm:pt>
    <dgm:pt modelId="{F9D7E7CF-F114-477F-9201-EC8B60E7922B}" type="pres">
      <dgm:prSet presAssocID="{20229C01-27C6-4438-9E8D-80EA47C04146}" presName="connTx" presStyleLbl="parChTrans1D2" presStyleIdx="9" presStyleCnt="11"/>
      <dgm:spPr/>
    </dgm:pt>
    <dgm:pt modelId="{94B67E41-FE74-4A59-B3E1-278F9CD368EA}" type="pres">
      <dgm:prSet presAssocID="{3EA01F8F-32CE-4358-B176-D5C5626A2F4E}" presName="node" presStyleLbl="node1" presStyleIdx="9" presStyleCnt="11" custScaleX="255637" custScaleY="115124" custRadScaleRad="115485" custRadScaleInc="-49564">
        <dgm:presLayoutVars>
          <dgm:bulletEnabled val="1"/>
        </dgm:presLayoutVars>
      </dgm:prSet>
      <dgm:spPr/>
    </dgm:pt>
    <dgm:pt modelId="{681E8715-8068-4227-B8AD-26A625491225}" type="pres">
      <dgm:prSet presAssocID="{6C0A359D-79D3-4904-8278-87A98904F93A}" presName="Name9" presStyleLbl="parChTrans1D2" presStyleIdx="10" presStyleCnt="11"/>
      <dgm:spPr/>
    </dgm:pt>
    <dgm:pt modelId="{9E11A931-6DA4-45A7-BDFE-8E15DD9B09AB}" type="pres">
      <dgm:prSet presAssocID="{6C0A359D-79D3-4904-8278-87A98904F93A}" presName="connTx" presStyleLbl="parChTrans1D2" presStyleIdx="10" presStyleCnt="11"/>
      <dgm:spPr/>
    </dgm:pt>
    <dgm:pt modelId="{C2510FD3-8F4C-4131-88A9-AFB0ABDE497F}" type="pres">
      <dgm:prSet presAssocID="{75AEDA22-5BE7-484F-B530-1C334FDD7C66}" presName="node" presStyleLbl="node1" presStyleIdx="10" presStyleCnt="11" custScaleX="256415" custScaleY="126093" custRadScaleRad="118671" custRadScaleInc="-87831">
        <dgm:presLayoutVars>
          <dgm:bulletEnabled val="1"/>
        </dgm:presLayoutVars>
      </dgm:prSet>
      <dgm:spPr/>
    </dgm:pt>
  </dgm:ptLst>
  <dgm:cxnLst>
    <dgm:cxn modelId="{A89F2A05-AC24-4735-BCD3-C5814FDD7555}" type="presOf" srcId="{09244568-1636-4E34-9F8A-2D870032852C}" destId="{0F8947F2-61E9-423C-AB58-203A7D616F8C}" srcOrd="0" destOrd="0" presId="urn:microsoft.com/office/officeart/2005/8/layout/radial1"/>
    <dgm:cxn modelId="{1637930C-0971-4FF0-86F4-67A838FA873E}" type="presOf" srcId="{D028666E-7D39-46B7-B13A-06183697D5AC}" destId="{8B1B1D79-51D0-48D9-AF7B-C0978DE10677}" srcOrd="1" destOrd="0" presId="urn:microsoft.com/office/officeart/2005/8/layout/radial1"/>
    <dgm:cxn modelId="{86E4E50F-C934-4BC3-965C-67CFC83AA864}" type="presOf" srcId="{54BB971C-35A2-4F7B-A52A-DB197AFEBFA6}" destId="{79E735C6-7894-4745-9CE5-428345E3BA18}" srcOrd="1" destOrd="0" presId="urn:microsoft.com/office/officeart/2005/8/layout/radial1"/>
    <dgm:cxn modelId="{39BBD613-E5A8-465D-AFAA-D3707F653384}" type="presOf" srcId="{49F8D82A-F0E6-489A-A11F-7B4C9C7D4A7C}" destId="{0419EFB9-6042-45F3-A1D0-F47685A0B733}" srcOrd="0" destOrd="0" presId="urn:microsoft.com/office/officeart/2005/8/layout/radial1"/>
    <dgm:cxn modelId="{E0A52617-C418-4E40-8038-440B4EE1E35D}" type="presOf" srcId="{51A88A61-F6B7-45D8-9D80-A15D88AFC133}" destId="{CC53BCD3-EDAD-4BA1-82B7-A09F3464DAD3}" srcOrd="1" destOrd="0" presId="urn:microsoft.com/office/officeart/2005/8/layout/radial1"/>
    <dgm:cxn modelId="{65976818-6940-4C23-94AC-940A55EB0955}" type="presOf" srcId="{93960C0E-D197-47C0-84E7-53D6FD98D432}" destId="{0F1FD388-D389-40A6-8556-F2561E836F10}" srcOrd="1" destOrd="0" presId="urn:microsoft.com/office/officeart/2005/8/layout/radial1"/>
    <dgm:cxn modelId="{F4434623-2CC1-42B8-B8BF-D81421B90C79}" type="presOf" srcId="{54BB971C-35A2-4F7B-A52A-DB197AFEBFA6}" destId="{E9132505-17BE-4343-BCE8-92FDC76D3059}" srcOrd="0" destOrd="0" presId="urn:microsoft.com/office/officeart/2005/8/layout/radial1"/>
    <dgm:cxn modelId="{BD68A72B-B7FB-4892-B9C6-01DB0109B227}" type="presOf" srcId="{3EA01F8F-32CE-4358-B176-D5C5626A2F4E}" destId="{94B67E41-FE74-4A59-B3E1-278F9CD368EA}" srcOrd="0" destOrd="0" presId="urn:microsoft.com/office/officeart/2005/8/layout/radial1"/>
    <dgm:cxn modelId="{72232F2D-2FB3-4A00-928A-C04574D3FE10}" type="presOf" srcId="{6C0A359D-79D3-4904-8278-87A98904F93A}" destId="{9E11A931-6DA4-45A7-BDFE-8E15DD9B09AB}" srcOrd="1" destOrd="0" presId="urn:microsoft.com/office/officeart/2005/8/layout/radial1"/>
    <dgm:cxn modelId="{14A6D02E-A706-4CC0-AE47-8F974AED97AB}" type="presOf" srcId="{2EC6FC6B-981E-4FFA-81C7-2A0CA93B2F19}" destId="{C11D91FF-8D75-40E9-B27A-8D35557762ED}" srcOrd="0" destOrd="0" presId="urn:microsoft.com/office/officeart/2005/8/layout/radial1"/>
    <dgm:cxn modelId="{02239730-1CFE-429A-8792-0456DAC56440}" type="presOf" srcId="{BB19EF3C-09A5-46F2-AA70-62A5F0DAE804}" destId="{B17EA90C-9DC5-4059-A9F2-DD0AD98A1402}" srcOrd="0" destOrd="0" presId="urn:microsoft.com/office/officeart/2005/8/layout/radial1"/>
    <dgm:cxn modelId="{C5E45E3E-B2C9-4360-A4AF-6C03308928A0}" srcId="{BB19EF3C-09A5-46F2-AA70-62A5F0DAE804}" destId="{FF43198E-DA6C-4148-9E95-A2581B289541}" srcOrd="8" destOrd="0" parTransId="{A93FEB51-B8E9-4E03-9D93-DC430516EBD0}" sibTransId="{E44D86F4-CBB2-4E7E-B78E-9D2FA5D547DC}"/>
    <dgm:cxn modelId="{F3DFCD3E-3C84-42C4-A221-20648D3CFEBC}" type="presOf" srcId="{51A88A61-F6B7-45D8-9D80-A15D88AFC133}" destId="{AAE15EE6-2AB7-4954-A054-E0DD617A4EB3}" srcOrd="0" destOrd="0" presId="urn:microsoft.com/office/officeart/2005/8/layout/radial1"/>
    <dgm:cxn modelId="{838F9242-5418-4BDD-9ABB-0BA80B463345}" type="presOf" srcId="{F26A8413-707F-42ED-B331-1FAEC726B20A}" destId="{4952E230-97F6-4D49-8322-841209845568}" srcOrd="0" destOrd="0" presId="urn:microsoft.com/office/officeart/2005/8/layout/radial1"/>
    <dgm:cxn modelId="{7024EB62-2800-4F3D-BE3E-AED9B0DDD1FE}" srcId="{BB19EF3C-09A5-46F2-AA70-62A5F0DAE804}" destId="{E9DA27B5-7668-40DC-923D-D9311E63A85F}" srcOrd="5" destOrd="0" parTransId="{D028666E-7D39-46B7-B13A-06183697D5AC}" sibTransId="{A891F799-8541-4B4F-9875-23DBD77A2E91}"/>
    <dgm:cxn modelId="{B6166A43-A0CB-48E7-8804-8D9166E15C93}" srcId="{BB19EF3C-09A5-46F2-AA70-62A5F0DAE804}" destId="{4C225C00-353E-4A7F-948F-01E5C274650A}" srcOrd="3" destOrd="0" parTransId="{54BB971C-35A2-4F7B-A52A-DB197AFEBFA6}" sibTransId="{A64570C7-7185-4604-BF02-D2D6A5F67C01}"/>
    <dgm:cxn modelId="{41BF6F46-F7CE-4166-A642-D67C20629DFA}" srcId="{0F02D309-7E18-40CA-81BA-A5D97986A620}" destId="{BB19EF3C-09A5-46F2-AA70-62A5F0DAE804}" srcOrd="0" destOrd="0" parTransId="{DDE99358-396C-47BD-8297-F8EEADACCC65}" sibTransId="{7D20F581-8152-400D-86C6-E1F9ACAEDC06}"/>
    <dgm:cxn modelId="{3B20CB49-953C-431F-B072-E91F78ED093C}" srcId="{BB19EF3C-09A5-46F2-AA70-62A5F0DAE804}" destId="{3EA01F8F-32CE-4358-B176-D5C5626A2F4E}" srcOrd="9" destOrd="0" parTransId="{20229C01-27C6-4438-9E8D-80EA47C04146}" sibTransId="{31C7FEE1-F5F6-4C7F-A438-E90CFB900D3E}"/>
    <dgm:cxn modelId="{A119F66B-EF7F-4C9A-A107-5F192ACDFBF0}" srcId="{BB19EF3C-09A5-46F2-AA70-62A5F0DAE804}" destId="{FFB9B628-316B-4A39-B029-689711B9A594}" srcOrd="7" destOrd="0" parTransId="{09244568-1636-4E34-9F8A-2D870032852C}" sibTransId="{2C7B5CF1-A1DB-4D23-B558-5C4529758556}"/>
    <dgm:cxn modelId="{DBCB6475-555D-482F-B80E-4B556F9B9977}" type="presOf" srcId="{FFB9B628-316B-4A39-B029-689711B9A594}" destId="{B2FA938C-F6A5-4EB9-A127-297BDDB30FBE}" srcOrd="0" destOrd="0" presId="urn:microsoft.com/office/officeart/2005/8/layout/radial1"/>
    <dgm:cxn modelId="{AC8AA957-F2D0-4324-81AD-8D0AD81F7083}" type="presOf" srcId="{D028666E-7D39-46B7-B13A-06183697D5AC}" destId="{9811BD84-2123-4B6E-942E-FF04CD264B9E}" srcOrd="0" destOrd="0" presId="urn:microsoft.com/office/officeart/2005/8/layout/radial1"/>
    <dgm:cxn modelId="{95FB1B78-77E4-43B1-9F92-7D974EE7D167}" type="presOf" srcId="{49F8D82A-F0E6-489A-A11F-7B4C9C7D4A7C}" destId="{E6752821-2406-422A-9B7D-530E1A7030CA}" srcOrd="1" destOrd="0" presId="urn:microsoft.com/office/officeart/2005/8/layout/radial1"/>
    <dgm:cxn modelId="{35015A7E-F758-4243-9CD9-F13B2123C4BA}" type="presOf" srcId="{CD5C9BE0-0BB3-48E6-8C8B-9E15FA03081A}" destId="{2BD4FCD8-A42B-4954-A976-ADA59AD98B98}" srcOrd="0" destOrd="0" presId="urn:microsoft.com/office/officeart/2005/8/layout/radial1"/>
    <dgm:cxn modelId="{F8169285-6718-484E-824F-AAD8971FC6B4}" type="presOf" srcId="{A93FEB51-B8E9-4E03-9D93-DC430516EBD0}" destId="{32B28E90-8FB8-4B14-8868-4BB2F391C251}" srcOrd="1" destOrd="0" presId="urn:microsoft.com/office/officeart/2005/8/layout/radial1"/>
    <dgm:cxn modelId="{9A7FE58C-7B44-46E8-88C4-5A927105FBD0}" type="presOf" srcId="{93960C0E-D197-47C0-84E7-53D6FD98D432}" destId="{72C762D3-53C4-455C-81EF-F6C04FB8992E}" srcOrd="0" destOrd="0" presId="urn:microsoft.com/office/officeart/2005/8/layout/radial1"/>
    <dgm:cxn modelId="{F392CC98-D165-4DCC-8B2B-75250943E525}" srcId="{BB19EF3C-09A5-46F2-AA70-62A5F0DAE804}" destId="{2EC6FC6B-981E-4FFA-81C7-2A0CA93B2F19}" srcOrd="6" destOrd="0" parTransId="{51A88A61-F6B7-45D8-9D80-A15D88AFC133}" sibTransId="{D09C602A-14FC-4CBD-95DD-4F5264A65CED}"/>
    <dgm:cxn modelId="{D2CE5D9C-F346-4098-B3EE-F092312A1E5C}" type="presOf" srcId="{132C3EE0-E9E7-4405-A549-EEA8E3B6526D}" destId="{BD555A77-4C67-48A3-B9FF-DB7CDC566C62}" srcOrd="0" destOrd="0" presId="urn:microsoft.com/office/officeart/2005/8/layout/radial1"/>
    <dgm:cxn modelId="{45C003A4-5B52-4BFC-87BE-8E499D91953C}" type="presOf" srcId="{75AEDA22-5BE7-484F-B530-1C334FDD7C66}" destId="{C2510FD3-8F4C-4131-88A9-AFB0ABDE497F}" srcOrd="0" destOrd="0" presId="urn:microsoft.com/office/officeart/2005/8/layout/radial1"/>
    <dgm:cxn modelId="{FD81A8A5-6C68-45D7-B2A0-5263A5D9C295}" type="presOf" srcId="{20229C01-27C6-4438-9E8D-80EA47C04146}" destId="{F9D7E7CF-F114-477F-9201-EC8B60E7922B}" srcOrd="1" destOrd="0" presId="urn:microsoft.com/office/officeart/2005/8/layout/radial1"/>
    <dgm:cxn modelId="{A71272A9-9014-4136-ABD1-A9A3C36CD2ED}" type="presOf" srcId="{FF43198E-DA6C-4148-9E95-A2581B289541}" destId="{E4F10FA3-FCA5-4AF2-AB8C-7C2F032E8C1D}" srcOrd="0" destOrd="0" presId="urn:microsoft.com/office/officeart/2005/8/layout/radial1"/>
    <dgm:cxn modelId="{58E550B2-474B-4BEB-9181-38CA28B5CB9F}" type="presOf" srcId="{20229C01-27C6-4438-9E8D-80EA47C04146}" destId="{C0771A14-D433-4469-BB65-2308DE9CE0F0}" srcOrd="0" destOrd="0" presId="urn:microsoft.com/office/officeart/2005/8/layout/radial1"/>
    <dgm:cxn modelId="{075C02B9-FE83-4B02-8EA7-3C048E0F13FC}" type="presOf" srcId="{0F02D309-7E18-40CA-81BA-A5D97986A620}" destId="{493957D9-4E8D-4F16-A6EF-869E87793032}" srcOrd="0" destOrd="0" presId="urn:microsoft.com/office/officeart/2005/8/layout/radial1"/>
    <dgm:cxn modelId="{7B1F85B9-95C6-4FA4-9841-FBE75170E1A4}" type="presOf" srcId="{4C225C00-353E-4A7F-948F-01E5C274650A}" destId="{9791A592-65C2-4B0E-9BCE-E656C9D5F6DC}" srcOrd="0" destOrd="0" presId="urn:microsoft.com/office/officeart/2005/8/layout/radial1"/>
    <dgm:cxn modelId="{6C68F1B9-A737-4EC6-8838-1279B9A2736D}" srcId="{BB19EF3C-09A5-46F2-AA70-62A5F0DAE804}" destId="{132C3EE0-E9E7-4405-A549-EEA8E3B6526D}" srcOrd="1" destOrd="0" parTransId="{C4F5505D-07A1-4D73-99ED-FF69B8276F65}" sibTransId="{8AEDA862-8DB0-4F55-8C6B-5D73502A792F}"/>
    <dgm:cxn modelId="{0FAD63BE-AEC2-46E4-945E-6899C0B1B227}" type="presOf" srcId="{6C0A359D-79D3-4904-8278-87A98904F93A}" destId="{681E8715-8068-4227-B8AD-26A625491225}" srcOrd="0" destOrd="0" presId="urn:microsoft.com/office/officeart/2005/8/layout/radial1"/>
    <dgm:cxn modelId="{7F1B77C1-6A9D-4AA2-A217-D8B8B5ACB8B3}" srcId="{BB19EF3C-09A5-46F2-AA70-62A5F0DAE804}" destId="{C516BC7C-810C-4D4B-B762-1BD87B1CF9C7}" srcOrd="4" destOrd="0" parTransId="{CD5C9BE0-0BB3-48E6-8C8B-9E15FA03081A}" sibTransId="{DD99DFF6-115F-41AC-8106-A56FF16FD4E6}"/>
    <dgm:cxn modelId="{80EBAEC3-2C7E-4BDD-9845-7190D1E8525D}" type="presOf" srcId="{C516BC7C-810C-4D4B-B762-1BD87B1CF9C7}" destId="{801B05D0-7A5D-42A5-992D-ED018A331C1C}" srcOrd="0" destOrd="0" presId="urn:microsoft.com/office/officeart/2005/8/layout/radial1"/>
    <dgm:cxn modelId="{A38014C7-FB7D-4A2A-AE02-579DC89FCDFE}" type="presOf" srcId="{E9DA27B5-7668-40DC-923D-D9311E63A85F}" destId="{49010997-79B7-4410-BEFF-8E533CB0B898}" srcOrd="0" destOrd="0" presId="urn:microsoft.com/office/officeart/2005/8/layout/radial1"/>
    <dgm:cxn modelId="{85A869CC-EBCF-4ECD-8147-01FA33DAA369}" type="presOf" srcId="{09244568-1636-4E34-9F8A-2D870032852C}" destId="{2EB7FEC4-D6DC-4AE9-A457-DB84F689246B}" srcOrd="1" destOrd="0" presId="urn:microsoft.com/office/officeart/2005/8/layout/radial1"/>
    <dgm:cxn modelId="{973495CD-84F9-4919-A6A1-6BB041483CF8}" type="presOf" srcId="{C4F5505D-07A1-4D73-99ED-FF69B8276F65}" destId="{52D6CEC5-7BDF-4CD7-BE47-CE460554EDC0}" srcOrd="0" destOrd="0" presId="urn:microsoft.com/office/officeart/2005/8/layout/radial1"/>
    <dgm:cxn modelId="{6C284CCF-EA08-4570-B8C5-4297A55951C7}" srcId="{BB19EF3C-09A5-46F2-AA70-62A5F0DAE804}" destId="{F26A8413-707F-42ED-B331-1FAEC726B20A}" srcOrd="2" destOrd="0" parTransId="{93960C0E-D197-47C0-84E7-53D6FD98D432}" sibTransId="{E24EDBF6-F740-4D67-B7C4-0E679AEFA797}"/>
    <dgm:cxn modelId="{97267DEF-B558-46DA-8850-C07058254A1E}" srcId="{BB19EF3C-09A5-46F2-AA70-62A5F0DAE804}" destId="{082D2405-9E05-4E83-91CD-5A419ED89285}" srcOrd="0" destOrd="0" parTransId="{49F8D82A-F0E6-489A-A11F-7B4C9C7D4A7C}" sibTransId="{DDEDFC1A-B71B-47E8-9925-7736C9E795D0}"/>
    <dgm:cxn modelId="{7F6AA7F1-FB11-44D3-8F98-8ACC29DA137F}" type="presOf" srcId="{C4F5505D-07A1-4D73-99ED-FF69B8276F65}" destId="{E7800F30-03B5-492B-BADD-8934FDCB762E}" srcOrd="1" destOrd="0" presId="urn:microsoft.com/office/officeart/2005/8/layout/radial1"/>
    <dgm:cxn modelId="{7871C3F3-169A-4167-9799-B7D1B3B046F9}" type="presOf" srcId="{082D2405-9E05-4E83-91CD-5A419ED89285}" destId="{28410A07-8868-49D3-A00D-6317C18AA4E3}" srcOrd="0" destOrd="0" presId="urn:microsoft.com/office/officeart/2005/8/layout/radial1"/>
    <dgm:cxn modelId="{AD8271F4-CB15-4231-95EC-205A5A55C426}" type="presOf" srcId="{A93FEB51-B8E9-4E03-9D93-DC430516EBD0}" destId="{DB9DBA88-A0B2-4FA7-B3FC-1C4BE64A751D}" srcOrd="0" destOrd="0" presId="urn:microsoft.com/office/officeart/2005/8/layout/radial1"/>
    <dgm:cxn modelId="{BFBBF2F6-C67B-465A-B2DB-D9976214223A}" srcId="{BB19EF3C-09A5-46F2-AA70-62A5F0DAE804}" destId="{75AEDA22-5BE7-484F-B530-1C334FDD7C66}" srcOrd="10" destOrd="0" parTransId="{6C0A359D-79D3-4904-8278-87A98904F93A}" sibTransId="{D232DE53-93B1-44D6-AC61-3BCFA62FF7AA}"/>
    <dgm:cxn modelId="{530F9BFD-9676-4448-A8CE-89010BF2550B}" type="presOf" srcId="{CD5C9BE0-0BB3-48E6-8C8B-9E15FA03081A}" destId="{5EC29328-20E2-4FB4-89AF-7FA25E5B436C}" srcOrd="1" destOrd="0" presId="urn:microsoft.com/office/officeart/2005/8/layout/radial1"/>
    <dgm:cxn modelId="{7D4EBE99-2899-4804-AE82-DCC028F18957}" type="presParOf" srcId="{493957D9-4E8D-4F16-A6EF-869E87793032}" destId="{B17EA90C-9DC5-4059-A9F2-DD0AD98A1402}" srcOrd="0" destOrd="0" presId="urn:microsoft.com/office/officeart/2005/8/layout/radial1"/>
    <dgm:cxn modelId="{D103CC13-3911-4A0C-AB25-92663AF22FD2}" type="presParOf" srcId="{493957D9-4E8D-4F16-A6EF-869E87793032}" destId="{0419EFB9-6042-45F3-A1D0-F47685A0B733}" srcOrd="1" destOrd="0" presId="urn:microsoft.com/office/officeart/2005/8/layout/radial1"/>
    <dgm:cxn modelId="{FF844D8E-31A4-4410-9ACA-5812DA0EDB67}" type="presParOf" srcId="{0419EFB9-6042-45F3-A1D0-F47685A0B733}" destId="{E6752821-2406-422A-9B7D-530E1A7030CA}" srcOrd="0" destOrd="0" presId="urn:microsoft.com/office/officeart/2005/8/layout/radial1"/>
    <dgm:cxn modelId="{6B4EEC4A-6777-43F9-AE93-915ACD5B32C6}" type="presParOf" srcId="{493957D9-4E8D-4F16-A6EF-869E87793032}" destId="{28410A07-8868-49D3-A00D-6317C18AA4E3}" srcOrd="2" destOrd="0" presId="urn:microsoft.com/office/officeart/2005/8/layout/radial1"/>
    <dgm:cxn modelId="{9192F7F5-A081-42F8-909C-4FE67F616F17}" type="presParOf" srcId="{493957D9-4E8D-4F16-A6EF-869E87793032}" destId="{52D6CEC5-7BDF-4CD7-BE47-CE460554EDC0}" srcOrd="3" destOrd="0" presId="urn:microsoft.com/office/officeart/2005/8/layout/radial1"/>
    <dgm:cxn modelId="{7CB04A5A-F282-4853-8B77-FF5CDF11B1F9}" type="presParOf" srcId="{52D6CEC5-7BDF-4CD7-BE47-CE460554EDC0}" destId="{E7800F30-03B5-492B-BADD-8934FDCB762E}" srcOrd="0" destOrd="0" presId="urn:microsoft.com/office/officeart/2005/8/layout/radial1"/>
    <dgm:cxn modelId="{1E4AB3D3-8753-4BF1-BD6D-AA80B9B60CC3}" type="presParOf" srcId="{493957D9-4E8D-4F16-A6EF-869E87793032}" destId="{BD555A77-4C67-48A3-B9FF-DB7CDC566C62}" srcOrd="4" destOrd="0" presId="urn:microsoft.com/office/officeart/2005/8/layout/radial1"/>
    <dgm:cxn modelId="{245FCF2C-1833-4619-997C-C54BFD93F32F}" type="presParOf" srcId="{493957D9-4E8D-4F16-A6EF-869E87793032}" destId="{72C762D3-53C4-455C-81EF-F6C04FB8992E}" srcOrd="5" destOrd="0" presId="urn:microsoft.com/office/officeart/2005/8/layout/radial1"/>
    <dgm:cxn modelId="{06D2B3C1-E6E6-4D81-BC8D-D287C6F65395}" type="presParOf" srcId="{72C762D3-53C4-455C-81EF-F6C04FB8992E}" destId="{0F1FD388-D389-40A6-8556-F2561E836F10}" srcOrd="0" destOrd="0" presId="urn:microsoft.com/office/officeart/2005/8/layout/radial1"/>
    <dgm:cxn modelId="{E7C2587D-C51C-46F6-92F5-2157D44A7C53}" type="presParOf" srcId="{493957D9-4E8D-4F16-A6EF-869E87793032}" destId="{4952E230-97F6-4D49-8322-841209845568}" srcOrd="6" destOrd="0" presId="urn:microsoft.com/office/officeart/2005/8/layout/radial1"/>
    <dgm:cxn modelId="{A2E1B30D-FD21-48E9-8A82-74DBCD1C93B6}" type="presParOf" srcId="{493957D9-4E8D-4F16-A6EF-869E87793032}" destId="{E9132505-17BE-4343-BCE8-92FDC76D3059}" srcOrd="7" destOrd="0" presId="urn:microsoft.com/office/officeart/2005/8/layout/radial1"/>
    <dgm:cxn modelId="{F64148C3-77BC-4FAD-9BEC-7627BF483AED}" type="presParOf" srcId="{E9132505-17BE-4343-BCE8-92FDC76D3059}" destId="{79E735C6-7894-4745-9CE5-428345E3BA18}" srcOrd="0" destOrd="0" presId="urn:microsoft.com/office/officeart/2005/8/layout/radial1"/>
    <dgm:cxn modelId="{F9E065DE-89D8-4EEF-B35A-8D712A7D6308}" type="presParOf" srcId="{493957D9-4E8D-4F16-A6EF-869E87793032}" destId="{9791A592-65C2-4B0E-9BCE-E656C9D5F6DC}" srcOrd="8" destOrd="0" presId="urn:microsoft.com/office/officeart/2005/8/layout/radial1"/>
    <dgm:cxn modelId="{923644BA-95A9-4506-AC5B-A8F25481ABAB}" type="presParOf" srcId="{493957D9-4E8D-4F16-A6EF-869E87793032}" destId="{2BD4FCD8-A42B-4954-A976-ADA59AD98B98}" srcOrd="9" destOrd="0" presId="urn:microsoft.com/office/officeart/2005/8/layout/radial1"/>
    <dgm:cxn modelId="{1F57550E-B728-4877-B83E-F462C4EF50D3}" type="presParOf" srcId="{2BD4FCD8-A42B-4954-A976-ADA59AD98B98}" destId="{5EC29328-20E2-4FB4-89AF-7FA25E5B436C}" srcOrd="0" destOrd="0" presId="urn:microsoft.com/office/officeart/2005/8/layout/radial1"/>
    <dgm:cxn modelId="{0C0AD2BC-7A60-4A7D-997C-9939745F9E28}" type="presParOf" srcId="{493957D9-4E8D-4F16-A6EF-869E87793032}" destId="{801B05D0-7A5D-42A5-992D-ED018A331C1C}" srcOrd="10" destOrd="0" presId="urn:microsoft.com/office/officeart/2005/8/layout/radial1"/>
    <dgm:cxn modelId="{364F78F7-0943-4AB2-8B48-F1A3BA44EE0F}" type="presParOf" srcId="{493957D9-4E8D-4F16-A6EF-869E87793032}" destId="{9811BD84-2123-4B6E-942E-FF04CD264B9E}" srcOrd="11" destOrd="0" presId="urn:microsoft.com/office/officeart/2005/8/layout/radial1"/>
    <dgm:cxn modelId="{6ACDD13F-495F-4767-9FA2-39271DCAA35B}" type="presParOf" srcId="{9811BD84-2123-4B6E-942E-FF04CD264B9E}" destId="{8B1B1D79-51D0-48D9-AF7B-C0978DE10677}" srcOrd="0" destOrd="0" presId="urn:microsoft.com/office/officeart/2005/8/layout/radial1"/>
    <dgm:cxn modelId="{DCDAC8CE-A8F4-4504-86C7-A2F6BD21AD12}" type="presParOf" srcId="{493957D9-4E8D-4F16-A6EF-869E87793032}" destId="{49010997-79B7-4410-BEFF-8E533CB0B898}" srcOrd="12" destOrd="0" presId="urn:microsoft.com/office/officeart/2005/8/layout/radial1"/>
    <dgm:cxn modelId="{2C664D84-2760-49B7-B67C-D05C3B83589F}" type="presParOf" srcId="{493957D9-4E8D-4F16-A6EF-869E87793032}" destId="{AAE15EE6-2AB7-4954-A054-E0DD617A4EB3}" srcOrd="13" destOrd="0" presId="urn:microsoft.com/office/officeart/2005/8/layout/radial1"/>
    <dgm:cxn modelId="{0EC22FC9-1773-4700-A976-47005FD09439}" type="presParOf" srcId="{AAE15EE6-2AB7-4954-A054-E0DD617A4EB3}" destId="{CC53BCD3-EDAD-4BA1-82B7-A09F3464DAD3}" srcOrd="0" destOrd="0" presId="urn:microsoft.com/office/officeart/2005/8/layout/radial1"/>
    <dgm:cxn modelId="{BAB8A372-E4B4-4BF3-A013-36D21119DEC8}" type="presParOf" srcId="{493957D9-4E8D-4F16-A6EF-869E87793032}" destId="{C11D91FF-8D75-40E9-B27A-8D35557762ED}" srcOrd="14" destOrd="0" presId="urn:microsoft.com/office/officeart/2005/8/layout/radial1"/>
    <dgm:cxn modelId="{C859822F-EE0B-4115-8A3D-BA277658108A}" type="presParOf" srcId="{493957D9-4E8D-4F16-A6EF-869E87793032}" destId="{0F8947F2-61E9-423C-AB58-203A7D616F8C}" srcOrd="15" destOrd="0" presId="urn:microsoft.com/office/officeart/2005/8/layout/radial1"/>
    <dgm:cxn modelId="{A9502014-0457-4216-86DD-9152575F2ADE}" type="presParOf" srcId="{0F8947F2-61E9-423C-AB58-203A7D616F8C}" destId="{2EB7FEC4-D6DC-4AE9-A457-DB84F689246B}" srcOrd="0" destOrd="0" presId="urn:microsoft.com/office/officeart/2005/8/layout/radial1"/>
    <dgm:cxn modelId="{F97B1560-CDCC-4E4E-AF0B-2BF7E2421A2C}" type="presParOf" srcId="{493957D9-4E8D-4F16-A6EF-869E87793032}" destId="{B2FA938C-F6A5-4EB9-A127-297BDDB30FBE}" srcOrd="16" destOrd="0" presId="urn:microsoft.com/office/officeart/2005/8/layout/radial1"/>
    <dgm:cxn modelId="{B621CF4C-051C-4244-8854-608366245E5A}" type="presParOf" srcId="{493957D9-4E8D-4F16-A6EF-869E87793032}" destId="{DB9DBA88-A0B2-4FA7-B3FC-1C4BE64A751D}" srcOrd="17" destOrd="0" presId="urn:microsoft.com/office/officeart/2005/8/layout/radial1"/>
    <dgm:cxn modelId="{D44FD305-B452-41A2-9918-501F24CDBACE}" type="presParOf" srcId="{DB9DBA88-A0B2-4FA7-B3FC-1C4BE64A751D}" destId="{32B28E90-8FB8-4B14-8868-4BB2F391C251}" srcOrd="0" destOrd="0" presId="urn:microsoft.com/office/officeart/2005/8/layout/radial1"/>
    <dgm:cxn modelId="{3D1B73BF-1B35-4437-9899-80F7C3770ED5}" type="presParOf" srcId="{493957D9-4E8D-4F16-A6EF-869E87793032}" destId="{E4F10FA3-FCA5-4AF2-AB8C-7C2F032E8C1D}" srcOrd="18" destOrd="0" presId="urn:microsoft.com/office/officeart/2005/8/layout/radial1"/>
    <dgm:cxn modelId="{4C2EB6D8-02D7-4EBF-AE39-47BFD612CCA2}" type="presParOf" srcId="{493957D9-4E8D-4F16-A6EF-869E87793032}" destId="{C0771A14-D433-4469-BB65-2308DE9CE0F0}" srcOrd="19" destOrd="0" presId="urn:microsoft.com/office/officeart/2005/8/layout/radial1"/>
    <dgm:cxn modelId="{308B7995-9071-4295-AF52-6CDD688A908B}" type="presParOf" srcId="{C0771A14-D433-4469-BB65-2308DE9CE0F0}" destId="{F9D7E7CF-F114-477F-9201-EC8B60E7922B}" srcOrd="0" destOrd="0" presId="urn:microsoft.com/office/officeart/2005/8/layout/radial1"/>
    <dgm:cxn modelId="{0BDA4B92-19AD-4A32-B700-1437746424C8}" type="presParOf" srcId="{493957D9-4E8D-4F16-A6EF-869E87793032}" destId="{94B67E41-FE74-4A59-B3E1-278F9CD368EA}" srcOrd="20" destOrd="0" presId="urn:microsoft.com/office/officeart/2005/8/layout/radial1"/>
    <dgm:cxn modelId="{8F4B5CE4-64C8-4289-8153-6101D2D90AAA}" type="presParOf" srcId="{493957D9-4E8D-4F16-A6EF-869E87793032}" destId="{681E8715-8068-4227-B8AD-26A625491225}" srcOrd="21" destOrd="0" presId="urn:microsoft.com/office/officeart/2005/8/layout/radial1"/>
    <dgm:cxn modelId="{B8BC95A1-E5D6-466C-AC72-6ADFF6513B42}" type="presParOf" srcId="{681E8715-8068-4227-B8AD-26A625491225}" destId="{9E11A931-6DA4-45A7-BDFE-8E15DD9B09AB}" srcOrd="0" destOrd="0" presId="urn:microsoft.com/office/officeart/2005/8/layout/radial1"/>
    <dgm:cxn modelId="{D62947FC-D0FE-4F3C-9C61-375126B6CEDC}" type="presParOf" srcId="{493957D9-4E8D-4F16-A6EF-869E87793032}" destId="{C2510FD3-8F4C-4131-88A9-AFB0ABDE497F}" srcOrd="22"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EA90C-9DC5-4059-A9F2-DD0AD98A1402}">
      <dsp:nvSpPr>
        <dsp:cNvPr id="0" name=""/>
        <dsp:cNvSpPr/>
      </dsp:nvSpPr>
      <dsp:spPr>
        <a:xfrm>
          <a:off x="2681268" y="1600529"/>
          <a:ext cx="1343062" cy="125509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eaLnBrk="1" latinLnBrk="0">
            <a:lnSpc>
              <a:spcPct val="90000"/>
            </a:lnSpc>
            <a:spcBef>
              <a:spcPct val="0"/>
            </a:spcBef>
            <a:spcAft>
              <a:spcPct val="35000"/>
            </a:spcAft>
            <a:buNone/>
          </a:pPr>
          <a:r>
            <a:rPr lang="en-US" sz="2400" b="1" kern="1200" dirty="0">
              <a:solidFill>
                <a:schemeClr val="bg1"/>
              </a:solidFill>
            </a:rPr>
            <a:t>Pt(IV) </a:t>
          </a:r>
        </a:p>
        <a:p>
          <a:pPr marL="0" lvl="0" indent="0" algn="ctr" defTabSz="1066800" eaLnBrk="1" latinLnBrk="0">
            <a:lnSpc>
              <a:spcPct val="90000"/>
            </a:lnSpc>
            <a:spcBef>
              <a:spcPct val="0"/>
            </a:spcBef>
            <a:spcAft>
              <a:spcPct val="35000"/>
            </a:spcAft>
            <a:buNone/>
          </a:pPr>
          <a:r>
            <a:rPr lang="en-US" sz="2400" b="1" kern="1200" dirty="0">
              <a:solidFill>
                <a:schemeClr val="bg1"/>
              </a:solidFill>
            </a:rPr>
            <a:t>core</a:t>
          </a:r>
        </a:p>
      </dsp:txBody>
      <dsp:txXfrm>
        <a:off x="2877955" y="1784334"/>
        <a:ext cx="949688" cy="887487"/>
      </dsp:txXfrm>
    </dsp:sp>
    <dsp:sp modelId="{0419EFB9-6042-45F3-A1D0-F47685A0B733}">
      <dsp:nvSpPr>
        <dsp:cNvPr id="0" name=""/>
        <dsp:cNvSpPr/>
      </dsp:nvSpPr>
      <dsp:spPr>
        <a:xfrm rot="16200000">
          <a:off x="2984719" y="1221896"/>
          <a:ext cx="736161" cy="21103"/>
        </a:xfrm>
        <a:custGeom>
          <a:avLst/>
          <a:gdLst/>
          <a:ahLst/>
          <a:cxnLst/>
          <a:rect l="0" t="0" r="0" b="0"/>
          <a:pathLst>
            <a:path>
              <a:moveTo>
                <a:pt x="0" y="10551"/>
              </a:moveTo>
              <a:lnTo>
                <a:pt x="736161" y="10551"/>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it-IT" sz="1800" b="1" kern="1200" dirty="0">
            <a:solidFill>
              <a:schemeClr val="tx1"/>
            </a:solidFill>
          </a:endParaRPr>
        </a:p>
      </dsp:txBody>
      <dsp:txXfrm>
        <a:off x="3334395" y="1214044"/>
        <a:ext cx="36808" cy="36808"/>
      </dsp:txXfrm>
    </dsp:sp>
    <dsp:sp modelId="{28410A07-8868-49D3-A00D-6317C18AA4E3}">
      <dsp:nvSpPr>
        <dsp:cNvPr id="0" name=""/>
        <dsp:cNvSpPr/>
      </dsp:nvSpPr>
      <dsp:spPr>
        <a:xfrm>
          <a:off x="2347928" y="-40703"/>
          <a:ext cx="2009742" cy="905071"/>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US" sz="1800" b="1" kern="1200" dirty="0" err="1">
              <a:solidFill>
                <a:schemeClr val="tx1"/>
              </a:solidFill>
            </a:rPr>
            <a:t>Valproic</a:t>
          </a:r>
          <a:r>
            <a:rPr lang="en-US" sz="1800" b="1" kern="1200" dirty="0">
              <a:solidFill>
                <a:schemeClr val="tx1"/>
              </a:solidFill>
            </a:rPr>
            <a:t> </a:t>
          </a:r>
        </a:p>
        <a:p>
          <a:pPr marL="0" lvl="0" indent="0" algn="ctr" defTabSz="800100">
            <a:lnSpc>
              <a:spcPct val="90000"/>
            </a:lnSpc>
            <a:spcBef>
              <a:spcPct val="0"/>
            </a:spcBef>
            <a:spcAft>
              <a:spcPts val="0"/>
            </a:spcAft>
            <a:buNone/>
          </a:pPr>
          <a:r>
            <a:rPr lang="en-US" sz="1800" b="1" kern="1200" dirty="0">
              <a:solidFill>
                <a:schemeClr val="tx1"/>
              </a:solidFill>
            </a:rPr>
            <a:t>acid</a:t>
          </a:r>
        </a:p>
      </dsp:txBody>
      <dsp:txXfrm>
        <a:off x="2642248" y="91842"/>
        <a:ext cx="1421102" cy="639981"/>
      </dsp:txXfrm>
    </dsp:sp>
    <dsp:sp modelId="{52D6CEC5-7BDF-4CD7-BE47-CE460554EDC0}">
      <dsp:nvSpPr>
        <dsp:cNvPr id="0" name=""/>
        <dsp:cNvSpPr/>
      </dsp:nvSpPr>
      <dsp:spPr>
        <a:xfrm rot="18931703">
          <a:off x="3681471" y="1434403"/>
          <a:ext cx="938061" cy="21103"/>
        </a:xfrm>
        <a:custGeom>
          <a:avLst/>
          <a:gdLst/>
          <a:ahLst/>
          <a:cxnLst/>
          <a:rect l="0" t="0" r="0" b="0"/>
          <a:pathLst>
            <a:path>
              <a:moveTo>
                <a:pt x="0" y="10551"/>
              </a:moveTo>
              <a:lnTo>
                <a:pt x="938061" y="10551"/>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it-IT" sz="1800" b="1" kern="1200" dirty="0">
            <a:solidFill>
              <a:schemeClr val="tx1"/>
            </a:solidFill>
          </a:endParaRPr>
        </a:p>
      </dsp:txBody>
      <dsp:txXfrm>
        <a:off x="4127050" y="1421503"/>
        <a:ext cx="46903" cy="46903"/>
      </dsp:txXfrm>
    </dsp:sp>
    <dsp:sp modelId="{BD555A77-4C67-48A3-B9FF-DB7CDC566C62}">
      <dsp:nvSpPr>
        <dsp:cNvPr id="0" name=""/>
        <dsp:cNvSpPr/>
      </dsp:nvSpPr>
      <dsp:spPr>
        <a:xfrm>
          <a:off x="3899310" y="252514"/>
          <a:ext cx="2009742" cy="905071"/>
        </a:xfrm>
        <a:prstGeom prst="ellipse">
          <a:avLst/>
        </a:prstGeom>
        <a:gradFill rotWithShape="0">
          <a:gsLst>
            <a:gs pos="0">
              <a:schemeClr val="accent5">
                <a:hueOff val="-993388"/>
                <a:satOff val="3981"/>
                <a:lumOff val="863"/>
                <a:alphaOff val="0"/>
                <a:shade val="51000"/>
                <a:satMod val="130000"/>
              </a:schemeClr>
            </a:gs>
            <a:gs pos="80000">
              <a:schemeClr val="accent5">
                <a:hueOff val="-993388"/>
                <a:satOff val="3981"/>
                <a:lumOff val="863"/>
                <a:alphaOff val="0"/>
                <a:shade val="93000"/>
                <a:satMod val="130000"/>
              </a:schemeClr>
            </a:gs>
            <a:gs pos="100000">
              <a:schemeClr val="accent5">
                <a:hueOff val="-993388"/>
                <a:satOff val="3981"/>
                <a:lumOff val="8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b="1" kern="1200" dirty="0" err="1">
              <a:solidFill>
                <a:schemeClr val="tx1"/>
              </a:solidFill>
            </a:rPr>
            <a:t>Suberoylanilide</a:t>
          </a:r>
          <a:r>
            <a:rPr lang="it-IT" sz="1600" b="1" kern="1200" dirty="0">
              <a:solidFill>
                <a:schemeClr val="tx1"/>
              </a:solidFill>
            </a:rPr>
            <a:t> </a:t>
          </a:r>
          <a:r>
            <a:rPr lang="it-IT" sz="1600" b="1" kern="1200" dirty="0" err="1">
              <a:solidFill>
                <a:schemeClr val="tx1"/>
              </a:solidFill>
            </a:rPr>
            <a:t>Hydroxamic</a:t>
          </a:r>
          <a:r>
            <a:rPr lang="it-IT" sz="1600" b="1" kern="1200" dirty="0">
              <a:solidFill>
                <a:schemeClr val="tx1"/>
              </a:solidFill>
            </a:rPr>
            <a:t> Acid (SAHA)</a:t>
          </a:r>
        </a:p>
      </dsp:txBody>
      <dsp:txXfrm>
        <a:off x="4193630" y="385059"/>
        <a:ext cx="1421102" cy="639981"/>
      </dsp:txXfrm>
    </dsp:sp>
    <dsp:sp modelId="{72C762D3-53C4-455C-81EF-F6C04FB8992E}">
      <dsp:nvSpPr>
        <dsp:cNvPr id="0" name=""/>
        <dsp:cNvSpPr/>
      </dsp:nvSpPr>
      <dsp:spPr>
        <a:xfrm rot="20550299">
          <a:off x="3971537" y="1902752"/>
          <a:ext cx="759806" cy="21103"/>
        </a:xfrm>
        <a:custGeom>
          <a:avLst/>
          <a:gdLst/>
          <a:ahLst/>
          <a:cxnLst/>
          <a:rect l="0" t="0" r="0" b="0"/>
          <a:pathLst>
            <a:path>
              <a:moveTo>
                <a:pt x="0" y="10551"/>
              </a:moveTo>
              <a:lnTo>
                <a:pt x="759806" y="10551"/>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it-IT" sz="1800" b="1" kern="1200" dirty="0">
            <a:solidFill>
              <a:schemeClr val="tx1"/>
            </a:solidFill>
          </a:endParaRPr>
        </a:p>
      </dsp:txBody>
      <dsp:txXfrm>
        <a:off x="4332445" y="1894308"/>
        <a:ext cx="37990" cy="37990"/>
      </dsp:txXfrm>
    </dsp:sp>
    <dsp:sp modelId="{4952E230-97F6-4D49-8322-841209845568}">
      <dsp:nvSpPr>
        <dsp:cNvPr id="0" name=""/>
        <dsp:cNvSpPr/>
      </dsp:nvSpPr>
      <dsp:spPr>
        <a:xfrm>
          <a:off x="4532152" y="1087068"/>
          <a:ext cx="2009742" cy="905071"/>
        </a:xfrm>
        <a:prstGeom prst="ellipse">
          <a:avLst/>
        </a:prstGeom>
        <a:gradFill rotWithShape="0">
          <a:gsLst>
            <a:gs pos="0">
              <a:schemeClr val="accent5">
                <a:hueOff val="-1986775"/>
                <a:satOff val="7962"/>
                <a:lumOff val="1726"/>
                <a:alphaOff val="0"/>
                <a:shade val="51000"/>
                <a:satMod val="130000"/>
              </a:schemeClr>
            </a:gs>
            <a:gs pos="80000">
              <a:schemeClr val="accent5">
                <a:hueOff val="-1986775"/>
                <a:satOff val="7962"/>
                <a:lumOff val="1726"/>
                <a:alphaOff val="0"/>
                <a:shade val="93000"/>
                <a:satMod val="130000"/>
              </a:schemeClr>
            </a:gs>
            <a:gs pos="100000">
              <a:schemeClr val="accent5">
                <a:hueOff val="-1986775"/>
                <a:satOff val="7962"/>
                <a:lumOff val="172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US" sz="1800" b="1" kern="1200" dirty="0">
              <a:solidFill>
                <a:schemeClr val="tx1"/>
              </a:solidFill>
              <a:sym typeface="Symbol"/>
            </a:rPr>
            <a:t>p53 </a:t>
          </a:r>
        </a:p>
        <a:p>
          <a:pPr marL="0" lvl="0" indent="0" algn="ctr" defTabSz="800100">
            <a:lnSpc>
              <a:spcPct val="90000"/>
            </a:lnSpc>
            <a:spcBef>
              <a:spcPct val="0"/>
            </a:spcBef>
            <a:spcAft>
              <a:spcPts val="0"/>
            </a:spcAft>
            <a:buNone/>
          </a:pPr>
          <a:r>
            <a:rPr lang="en-US" sz="1800" b="1" kern="1200" dirty="0">
              <a:solidFill>
                <a:schemeClr val="tx1"/>
              </a:solidFill>
              <a:sym typeface="Symbol"/>
            </a:rPr>
            <a:t>activators</a:t>
          </a:r>
          <a:endParaRPr lang="en-US" sz="1800" b="1" kern="1200" dirty="0">
            <a:solidFill>
              <a:schemeClr val="tx1"/>
            </a:solidFill>
          </a:endParaRPr>
        </a:p>
      </dsp:txBody>
      <dsp:txXfrm>
        <a:off x="4826472" y="1219613"/>
        <a:ext cx="1421102" cy="639981"/>
      </dsp:txXfrm>
    </dsp:sp>
    <dsp:sp modelId="{E9132505-17BE-4343-BCE8-92FDC76D3059}">
      <dsp:nvSpPr>
        <dsp:cNvPr id="0" name=""/>
        <dsp:cNvSpPr/>
      </dsp:nvSpPr>
      <dsp:spPr>
        <a:xfrm rot="285611">
          <a:off x="4020921" y="2291485"/>
          <a:ext cx="440058" cy="21103"/>
        </a:xfrm>
        <a:custGeom>
          <a:avLst/>
          <a:gdLst/>
          <a:ahLst/>
          <a:cxnLst/>
          <a:rect l="0" t="0" r="0" b="0"/>
          <a:pathLst>
            <a:path>
              <a:moveTo>
                <a:pt x="0" y="10551"/>
              </a:moveTo>
              <a:lnTo>
                <a:pt x="440058" y="10551"/>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it-IT" sz="1800" b="1" kern="1200" dirty="0">
            <a:solidFill>
              <a:schemeClr val="tx1"/>
            </a:solidFill>
          </a:endParaRPr>
        </a:p>
      </dsp:txBody>
      <dsp:txXfrm>
        <a:off x="4229949" y="2291035"/>
        <a:ext cx="22002" cy="22002"/>
      </dsp:txXfrm>
    </dsp:sp>
    <dsp:sp modelId="{9791A592-65C2-4B0E-9BCE-E656C9D5F6DC}">
      <dsp:nvSpPr>
        <dsp:cNvPr id="0" name=""/>
        <dsp:cNvSpPr/>
      </dsp:nvSpPr>
      <dsp:spPr>
        <a:xfrm>
          <a:off x="4443471" y="1950043"/>
          <a:ext cx="2009742" cy="905071"/>
        </a:xfrm>
        <a:prstGeom prst="ellipse">
          <a:avLst/>
        </a:prstGeom>
        <a:gradFill rotWithShape="0">
          <a:gsLst>
            <a:gs pos="0">
              <a:schemeClr val="accent5">
                <a:hueOff val="-2980163"/>
                <a:satOff val="11943"/>
                <a:lumOff val="2588"/>
                <a:alphaOff val="0"/>
                <a:shade val="51000"/>
                <a:satMod val="130000"/>
              </a:schemeClr>
            </a:gs>
            <a:gs pos="80000">
              <a:schemeClr val="accent5">
                <a:hueOff val="-2980163"/>
                <a:satOff val="11943"/>
                <a:lumOff val="2588"/>
                <a:alphaOff val="0"/>
                <a:shade val="93000"/>
                <a:satMod val="130000"/>
              </a:schemeClr>
            </a:gs>
            <a:gs pos="100000">
              <a:schemeClr val="accent5">
                <a:hueOff val="-2980163"/>
                <a:satOff val="11943"/>
                <a:lumOff val="25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NSAIDs</a:t>
          </a:r>
          <a:endParaRPr lang="it-IT" sz="1800" b="1" kern="1200" dirty="0">
            <a:solidFill>
              <a:schemeClr val="tx1"/>
            </a:solidFill>
          </a:endParaRPr>
        </a:p>
      </dsp:txBody>
      <dsp:txXfrm>
        <a:off x="4737791" y="2082588"/>
        <a:ext cx="1421102" cy="639981"/>
      </dsp:txXfrm>
    </dsp:sp>
    <dsp:sp modelId="{2BD4FCD8-A42B-4954-A976-ADA59AD98B98}">
      <dsp:nvSpPr>
        <dsp:cNvPr id="0" name=""/>
        <dsp:cNvSpPr/>
      </dsp:nvSpPr>
      <dsp:spPr>
        <a:xfrm rot="1492501">
          <a:off x="3918052" y="2661059"/>
          <a:ext cx="782695" cy="21103"/>
        </a:xfrm>
        <a:custGeom>
          <a:avLst/>
          <a:gdLst/>
          <a:ahLst/>
          <a:cxnLst/>
          <a:rect l="0" t="0" r="0" b="0"/>
          <a:pathLst>
            <a:path>
              <a:moveTo>
                <a:pt x="0" y="10551"/>
              </a:moveTo>
              <a:lnTo>
                <a:pt x="782695" y="10551"/>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it-IT" sz="1800" b="1" kern="1200" dirty="0">
            <a:solidFill>
              <a:schemeClr val="tx1"/>
            </a:solidFill>
          </a:endParaRPr>
        </a:p>
      </dsp:txBody>
      <dsp:txXfrm>
        <a:off x="4289833" y="2652043"/>
        <a:ext cx="39134" cy="39134"/>
      </dsp:txXfrm>
    </dsp:sp>
    <dsp:sp modelId="{801B05D0-7A5D-42A5-992D-ED018A331C1C}">
      <dsp:nvSpPr>
        <dsp:cNvPr id="0" name=""/>
        <dsp:cNvSpPr/>
      </dsp:nvSpPr>
      <dsp:spPr>
        <a:xfrm>
          <a:off x="4359697" y="2708309"/>
          <a:ext cx="2009742" cy="905071"/>
        </a:xfrm>
        <a:prstGeom prst="ellipse">
          <a:avLst/>
        </a:prstGeom>
        <a:gradFill rotWithShape="0">
          <a:gsLst>
            <a:gs pos="0">
              <a:schemeClr val="accent5">
                <a:hueOff val="-3973551"/>
                <a:satOff val="15924"/>
                <a:lumOff val="3451"/>
                <a:alphaOff val="0"/>
                <a:shade val="51000"/>
                <a:satMod val="130000"/>
              </a:schemeClr>
            </a:gs>
            <a:gs pos="80000">
              <a:schemeClr val="accent5">
                <a:hueOff val="-3973551"/>
                <a:satOff val="15924"/>
                <a:lumOff val="3451"/>
                <a:alphaOff val="0"/>
                <a:shade val="93000"/>
                <a:satMod val="130000"/>
              </a:schemeClr>
            </a:gs>
            <a:gs pos="100000">
              <a:schemeClr val="accent5">
                <a:hueOff val="-3973551"/>
                <a:satOff val="15924"/>
                <a:lumOff val="34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eaLnBrk="1" latinLnBrk="0">
            <a:lnSpc>
              <a:spcPct val="90000"/>
            </a:lnSpc>
            <a:spcBef>
              <a:spcPct val="0"/>
            </a:spcBef>
            <a:spcAft>
              <a:spcPts val="0"/>
            </a:spcAft>
            <a:buNone/>
          </a:pPr>
          <a:r>
            <a:rPr lang="en-US" sz="1800" b="1" kern="1200" dirty="0">
              <a:solidFill>
                <a:schemeClr val="tx1"/>
              </a:solidFill>
              <a:sym typeface="Symbol"/>
            </a:rPr>
            <a:t></a:t>
          </a:r>
          <a:r>
            <a:rPr lang="en-US" sz="1800" b="1" kern="1200" dirty="0">
              <a:solidFill>
                <a:schemeClr val="tx1"/>
              </a:solidFill>
            </a:rPr>
            <a:t>-</a:t>
          </a:r>
          <a:r>
            <a:rPr lang="en-US" sz="1800" b="1" kern="1200" dirty="0" err="1">
              <a:solidFill>
                <a:schemeClr val="tx1"/>
              </a:solidFill>
            </a:rPr>
            <a:t>tocopherol</a:t>
          </a:r>
          <a:endParaRPr lang="en-US" sz="1800" b="1" kern="1200" dirty="0">
            <a:solidFill>
              <a:schemeClr val="tx1"/>
            </a:solidFill>
          </a:endParaRPr>
        </a:p>
        <a:p>
          <a:pPr marL="0" lvl="0" indent="0" algn="ctr" defTabSz="800100" eaLnBrk="1" latinLnBrk="0">
            <a:lnSpc>
              <a:spcPct val="90000"/>
            </a:lnSpc>
            <a:spcBef>
              <a:spcPct val="0"/>
            </a:spcBef>
            <a:spcAft>
              <a:spcPts val="0"/>
            </a:spcAft>
            <a:buNone/>
          </a:pPr>
          <a:r>
            <a:rPr lang="en-US" sz="1800" b="1" kern="1200" dirty="0" err="1">
              <a:solidFill>
                <a:schemeClr val="tx1"/>
              </a:solidFill>
            </a:rPr>
            <a:t>succinate</a:t>
          </a:r>
          <a:endParaRPr lang="en-US" sz="1800" b="1" kern="1200" dirty="0">
            <a:solidFill>
              <a:schemeClr val="tx1"/>
            </a:solidFill>
          </a:endParaRPr>
        </a:p>
      </dsp:txBody>
      <dsp:txXfrm>
        <a:off x="4654017" y="2840854"/>
        <a:ext cx="1421102" cy="639981"/>
      </dsp:txXfrm>
    </dsp:sp>
    <dsp:sp modelId="{9811BD84-2123-4B6E-942E-FF04CD264B9E}">
      <dsp:nvSpPr>
        <dsp:cNvPr id="0" name=""/>
        <dsp:cNvSpPr/>
      </dsp:nvSpPr>
      <dsp:spPr>
        <a:xfrm rot="3452210">
          <a:off x="3514741" y="3087021"/>
          <a:ext cx="782405" cy="21103"/>
        </a:xfrm>
        <a:custGeom>
          <a:avLst/>
          <a:gdLst/>
          <a:ahLst/>
          <a:cxnLst/>
          <a:rect l="0" t="0" r="0" b="0"/>
          <a:pathLst>
            <a:path>
              <a:moveTo>
                <a:pt x="0" y="10551"/>
              </a:moveTo>
              <a:lnTo>
                <a:pt x="782405" y="10551"/>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it-IT" sz="1800" b="1" kern="1200" dirty="0">
            <a:solidFill>
              <a:schemeClr val="tx1"/>
            </a:solidFill>
          </a:endParaRPr>
        </a:p>
      </dsp:txBody>
      <dsp:txXfrm>
        <a:off x="3886383" y="3078013"/>
        <a:ext cx="39120" cy="39120"/>
      </dsp:txXfrm>
    </dsp:sp>
    <dsp:sp modelId="{49010997-79B7-4410-BEFF-8E533CB0B898}">
      <dsp:nvSpPr>
        <dsp:cNvPr id="0" name=""/>
        <dsp:cNvSpPr/>
      </dsp:nvSpPr>
      <dsp:spPr>
        <a:xfrm>
          <a:off x="3387807" y="3410143"/>
          <a:ext cx="2009742" cy="905071"/>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US" sz="1800" b="1" kern="1200" dirty="0" err="1">
              <a:solidFill>
                <a:schemeClr val="tx1"/>
              </a:solidFill>
            </a:rPr>
            <a:t>Dichloro</a:t>
          </a:r>
          <a:r>
            <a:rPr lang="en-US" sz="1800" b="1" kern="1200" dirty="0">
              <a:solidFill>
                <a:schemeClr val="tx1"/>
              </a:solidFill>
            </a:rPr>
            <a:t>-</a:t>
          </a:r>
        </a:p>
        <a:p>
          <a:pPr marL="0" lvl="0" indent="0" algn="ctr" defTabSz="800100">
            <a:lnSpc>
              <a:spcPct val="90000"/>
            </a:lnSpc>
            <a:spcBef>
              <a:spcPct val="0"/>
            </a:spcBef>
            <a:spcAft>
              <a:spcPts val="0"/>
            </a:spcAft>
            <a:buNone/>
          </a:pPr>
          <a:r>
            <a:rPr lang="en-US" sz="1800" b="1" kern="1200" dirty="0">
              <a:solidFill>
                <a:schemeClr val="tx1"/>
              </a:solidFill>
            </a:rPr>
            <a:t>acetate</a:t>
          </a:r>
        </a:p>
      </dsp:txBody>
      <dsp:txXfrm>
        <a:off x="3682127" y="3542688"/>
        <a:ext cx="1421102" cy="639981"/>
      </dsp:txXfrm>
    </dsp:sp>
    <dsp:sp modelId="{AAE15EE6-2AB7-4954-A054-E0DD617A4EB3}">
      <dsp:nvSpPr>
        <dsp:cNvPr id="0" name=""/>
        <dsp:cNvSpPr/>
      </dsp:nvSpPr>
      <dsp:spPr>
        <a:xfrm rot="6713702">
          <a:off x="2615367" y="3143825"/>
          <a:ext cx="730312" cy="21103"/>
        </a:xfrm>
        <a:custGeom>
          <a:avLst/>
          <a:gdLst/>
          <a:ahLst/>
          <a:cxnLst/>
          <a:rect l="0" t="0" r="0" b="0"/>
          <a:pathLst>
            <a:path>
              <a:moveTo>
                <a:pt x="0" y="10551"/>
              </a:moveTo>
              <a:lnTo>
                <a:pt x="730312" y="10551"/>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it-IT" sz="1800" b="1" kern="1200" dirty="0">
            <a:solidFill>
              <a:schemeClr val="tx1"/>
            </a:solidFill>
          </a:endParaRPr>
        </a:p>
      </dsp:txBody>
      <dsp:txXfrm rot="10800000">
        <a:off x="2962265" y="3136119"/>
        <a:ext cx="36515" cy="36515"/>
      </dsp:txXfrm>
    </dsp:sp>
    <dsp:sp modelId="{C11D91FF-8D75-40E9-B27A-8D35557762ED}">
      <dsp:nvSpPr>
        <dsp:cNvPr id="0" name=""/>
        <dsp:cNvSpPr/>
      </dsp:nvSpPr>
      <dsp:spPr>
        <a:xfrm>
          <a:off x="1554884" y="3487239"/>
          <a:ext cx="2219980" cy="905071"/>
        </a:xfrm>
        <a:prstGeom prst="ellipse">
          <a:avLst/>
        </a:prstGeom>
        <a:gradFill rotWithShape="0">
          <a:gsLst>
            <a:gs pos="0">
              <a:schemeClr val="accent5">
                <a:hueOff val="-5960326"/>
                <a:satOff val="23887"/>
                <a:lumOff val="5177"/>
                <a:alphaOff val="0"/>
                <a:shade val="51000"/>
                <a:satMod val="130000"/>
              </a:schemeClr>
            </a:gs>
            <a:gs pos="80000">
              <a:schemeClr val="accent5">
                <a:hueOff val="-5960326"/>
                <a:satOff val="23887"/>
                <a:lumOff val="5177"/>
                <a:alphaOff val="0"/>
                <a:shade val="93000"/>
                <a:satMod val="130000"/>
              </a:schemeClr>
            </a:gs>
            <a:gs pos="100000">
              <a:schemeClr val="accent5">
                <a:hueOff val="-5960326"/>
                <a:satOff val="23887"/>
                <a:lumOff val="51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US" sz="1800" b="1" kern="1200" dirty="0" err="1">
              <a:solidFill>
                <a:schemeClr val="tx1"/>
              </a:solidFill>
            </a:rPr>
            <a:t>Bis</a:t>
          </a:r>
          <a:r>
            <a:rPr lang="en-US" sz="1800" b="1" kern="1200" dirty="0">
              <a:solidFill>
                <a:schemeClr val="tx1"/>
              </a:solidFill>
            </a:rPr>
            <a:t>-</a:t>
          </a:r>
        </a:p>
        <a:p>
          <a:pPr marL="0" lvl="0" indent="0" algn="ctr" defTabSz="800100">
            <a:lnSpc>
              <a:spcPct val="90000"/>
            </a:lnSpc>
            <a:spcBef>
              <a:spcPct val="0"/>
            </a:spcBef>
            <a:spcAft>
              <a:spcPts val="0"/>
            </a:spcAft>
            <a:buNone/>
          </a:pPr>
          <a:r>
            <a:rPr lang="en-US" sz="1800" b="1" kern="1200" dirty="0" err="1">
              <a:solidFill>
                <a:schemeClr val="tx1"/>
              </a:solidFill>
            </a:rPr>
            <a:t>phosphonates</a:t>
          </a:r>
          <a:endParaRPr lang="it-IT" sz="1800" b="1" kern="1200" dirty="0">
            <a:solidFill>
              <a:schemeClr val="tx1"/>
            </a:solidFill>
          </a:endParaRPr>
        </a:p>
      </dsp:txBody>
      <dsp:txXfrm>
        <a:off x="1879993" y="3619784"/>
        <a:ext cx="1569762" cy="639981"/>
      </dsp:txXfrm>
    </dsp:sp>
    <dsp:sp modelId="{0F8947F2-61E9-423C-AB58-203A7D616F8C}">
      <dsp:nvSpPr>
        <dsp:cNvPr id="0" name=""/>
        <dsp:cNvSpPr/>
      </dsp:nvSpPr>
      <dsp:spPr>
        <a:xfrm rot="8839937">
          <a:off x="2092466" y="2779650"/>
          <a:ext cx="767297" cy="21103"/>
        </a:xfrm>
        <a:custGeom>
          <a:avLst/>
          <a:gdLst/>
          <a:ahLst/>
          <a:cxnLst/>
          <a:rect l="0" t="0" r="0" b="0"/>
          <a:pathLst>
            <a:path>
              <a:moveTo>
                <a:pt x="0" y="10551"/>
              </a:moveTo>
              <a:lnTo>
                <a:pt x="767297" y="10551"/>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it-IT" sz="1800" b="1" kern="1200" dirty="0">
            <a:solidFill>
              <a:schemeClr val="tx1"/>
            </a:solidFill>
          </a:endParaRPr>
        </a:p>
      </dsp:txBody>
      <dsp:txXfrm rot="10800000">
        <a:off x="2456932" y="2771020"/>
        <a:ext cx="38364" cy="38364"/>
      </dsp:txXfrm>
    </dsp:sp>
    <dsp:sp modelId="{B2FA938C-F6A5-4EB9-A127-297BDDB30FBE}">
      <dsp:nvSpPr>
        <dsp:cNvPr id="0" name=""/>
        <dsp:cNvSpPr/>
      </dsp:nvSpPr>
      <dsp:spPr>
        <a:xfrm>
          <a:off x="570730" y="2915069"/>
          <a:ext cx="2009742" cy="905071"/>
        </a:xfrm>
        <a:prstGeom prst="ellipse">
          <a:avLst/>
        </a:prstGeom>
        <a:gradFill rotWithShape="0">
          <a:gsLst>
            <a:gs pos="0">
              <a:schemeClr val="accent5">
                <a:hueOff val="-6953714"/>
                <a:satOff val="27868"/>
                <a:lumOff val="6040"/>
                <a:alphaOff val="0"/>
                <a:shade val="51000"/>
                <a:satMod val="130000"/>
              </a:schemeClr>
            </a:gs>
            <a:gs pos="80000">
              <a:schemeClr val="accent5">
                <a:hueOff val="-6953714"/>
                <a:satOff val="27868"/>
                <a:lumOff val="6040"/>
                <a:alphaOff val="0"/>
                <a:shade val="93000"/>
                <a:satMod val="130000"/>
              </a:schemeClr>
            </a:gs>
            <a:gs pos="100000">
              <a:schemeClr val="accent5">
                <a:hueOff val="-6953714"/>
                <a:satOff val="27868"/>
                <a:lumOff val="60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US" sz="1800" b="1" kern="1200" dirty="0" err="1">
              <a:solidFill>
                <a:schemeClr val="tx1"/>
              </a:solidFill>
            </a:rPr>
            <a:t>Ethacrinic</a:t>
          </a:r>
          <a:r>
            <a:rPr lang="en-US" sz="1800" b="1" kern="1200" dirty="0">
              <a:solidFill>
                <a:schemeClr val="tx1"/>
              </a:solidFill>
            </a:rPr>
            <a:t> </a:t>
          </a:r>
        </a:p>
        <a:p>
          <a:pPr marL="0" lvl="0" indent="0" algn="ctr" defTabSz="800100">
            <a:lnSpc>
              <a:spcPct val="90000"/>
            </a:lnSpc>
            <a:spcBef>
              <a:spcPct val="0"/>
            </a:spcBef>
            <a:spcAft>
              <a:spcPts val="0"/>
            </a:spcAft>
            <a:buNone/>
          </a:pPr>
          <a:r>
            <a:rPr lang="en-US" sz="1800" b="1" kern="1200" dirty="0">
              <a:solidFill>
                <a:schemeClr val="tx1"/>
              </a:solidFill>
            </a:rPr>
            <a:t>acid</a:t>
          </a:r>
        </a:p>
      </dsp:txBody>
      <dsp:txXfrm>
        <a:off x="865050" y="3047614"/>
        <a:ext cx="1421102" cy="639981"/>
      </dsp:txXfrm>
    </dsp:sp>
    <dsp:sp modelId="{DB9DBA88-A0B2-4FA7-B3FC-1C4BE64A751D}">
      <dsp:nvSpPr>
        <dsp:cNvPr id="0" name=""/>
        <dsp:cNvSpPr/>
      </dsp:nvSpPr>
      <dsp:spPr>
        <a:xfrm rot="10282808">
          <a:off x="2291123" y="2348067"/>
          <a:ext cx="401075" cy="21103"/>
        </a:xfrm>
        <a:custGeom>
          <a:avLst/>
          <a:gdLst/>
          <a:ahLst/>
          <a:cxnLst/>
          <a:rect l="0" t="0" r="0" b="0"/>
          <a:pathLst>
            <a:path>
              <a:moveTo>
                <a:pt x="0" y="10551"/>
              </a:moveTo>
              <a:lnTo>
                <a:pt x="401075" y="10551"/>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it-IT" sz="1800" b="1" kern="1200" dirty="0">
            <a:solidFill>
              <a:schemeClr val="tx1"/>
            </a:solidFill>
          </a:endParaRPr>
        </a:p>
      </dsp:txBody>
      <dsp:txXfrm rot="10800000">
        <a:off x="2481634" y="2348592"/>
        <a:ext cx="20053" cy="20053"/>
      </dsp:txXfrm>
    </dsp:sp>
    <dsp:sp modelId="{E4F10FA3-FCA5-4AF2-AB8C-7C2F032E8C1D}">
      <dsp:nvSpPr>
        <dsp:cNvPr id="0" name=""/>
        <dsp:cNvSpPr/>
      </dsp:nvSpPr>
      <dsp:spPr>
        <a:xfrm>
          <a:off x="336153" y="2080509"/>
          <a:ext cx="2009742" cy="905071"/>
        </a:xfrm>
        <a:prstGeom prst="ellipse">
          <a:avLst/>
        </a:prstGeom>
        <a:gradFill rotWithShape="0">
          <a:gsLst>
            <a:gs pos="0">
              <a:schemeClr val="accent5">
                <a:hueOff val="-7947101"/>
                <a:satOff val="31849"/>
                <a:lumOff val="6902"/>
                <a:alphaOff val="0"/>
                <a:shade val="51000"/>
                <a:satMod val="130000"/>
              </a:schemeClr>
            </a:gs>
            <a:gs pos="80000">
              <a:schemeClr val="accent5">
                <a:hueOff val="-7947101"/>
                <a:satOff val="31849"/>
                <a:lumOff val="6902"/>
                <a:alphaOff val="0"/>
                <a:shade val="93000"/>
                <a:satMod val="130000"/>
              </a:schemeClr>
            </a:gs>
            <a:gs pos="100000">
              <a:schemeClr val="accent5">
                <a:hueOff val="-7947101"/>
                <a:satOff val="31849"/>
                <a:lumOff val="6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1" kern="1200" dirty="0" err="1">
              <a:solidFill>
                <a:schemeClr val="tx1"/>
              </a:solidFill>
            </a:rPr>
            <a:t>Retinoic</a:t>
          </a:r>
          <a:r>
            <a:rPr lang="it-IT" sz="1800" b="1" kern="1200" dirty="0">
              <a:solidFill>
                <a:schemeClr val="tx1"/>
              </a:solidFill>
            </a:rPr>
            <a:t> acid</a:t>
          </a:r>
        </a:p>
      </dsp:txBody>
      <dsp:txXfrm>
        <a:off x="630473" y="2213054"/>
        <a:ext cx="1421102" cy="639981"/>
      </dsp:txXfrm>
    </dsp:sp>
    <dsp:sp modelId="{C0771A14-D433-4469-BB65-2308DE9CE0F0}">
      <dsp:nvSpPr>
        <dsp:cNvPr id="0" name=""/>
        <dsp:cNvSpPr/>
      </dsp:nvSpPr>
      <dsp:spPr>
        <a:xfrm rot="11786099">
          <a:off x="2170299" y="1950337"/>
          <a:ext cx="553420" cy="21103"/>
        </a:xfrm>
        <a:custGeom>
          <a:avLst/>
          <a:gdLst/>
          <a:ahLst/>
          <a:cxnLst/>
          <a:rect l="0" t="0" r="0" b="0"/>
          <a:pathLst>
            <a:path>
              <a:moveTo>
                <a:pt x="0" y="10551"/>
              </a:moveTo>
              <a:lnTo>
                <a:pt x="553420" y="10551"/>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it-IT" sz="1800" kern="1200"/>
        </a:p>
      </dsp:txBody>
      <dsp:txXfrm rot="10800000">
        <a:off x="2433174" y="1947053"/>
        <a:ext cx="27671" cy="27671"/>
      </dsp:txXfrm>
    </dsp:sp>
    <dsp:sp modelId="{94B67E41-FE74-4A59-B3E1-278F9CD368EA}">
      <dsp:nvSpPr>
        <dsp:cNvPr id="0" name=""/>
        <dsp:cNvSpPr/>
      </dsp:nvSpPr>
      <dsp:spPr>
        <a:xfrm>
          <a:off x="336136" y="1182105"/>
          <a:ext cx="2009742" cy="905071"/>
        </a:xfrm>
        <a:prstGeom prst="ellipse">
          <a:avLst/>
        </a:prstGeom>
        <a:gradFill rotWithShape="0">
          <a:gsLst>
            <a:gs pos="0">
              <a:schemeClr val="accent5">
                <a:hueOff val="-8940489"/>
                <a:satOff val="35830"/>
                <a:lumOff val="7765"/>
                <a:alphaOff val="0"/>
                <a:shade val="51000"/>
                <a:satMod val="130000"/>
              </a:schemeClr>
            </a:gs>
            <a:gs pos="80000">
              <a:schemeClr val="accent5">
                <a:hueOff val="-8940489"/>
                <a:satOff val="35830"/>
                <a:lumOff val="7765"/>
                <a:alphaOff val="0"/>
                <a:shade val="93000"/>
                <a:satMod val="130000"/>
              </a:schemeClr>
            </a:gs>
            <a:gs pos="100000">
              <a:schemeClr val="accent5">
                <a:hueOff val="-8940489"/>
                <a:satOff val="35830"/>
                <a:lumOff val="776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1" kern="1200" dirty="0" err="1">
              <a:solidFill>
                <a:schemeClr val="tx1"/>
              </a:solidFill>
            </a:rPr>
            <a:t>Nitrogen</a:t>
          </a:r>
          <a:r>
            <a:rPr lang="it-IT" sz="1800" b="1" kern="1200" dirty="0">
              <a:solidFill>
                <a:schemeClr val="tx1"/>
              </a:solidFill>
            </a:rPr>
            <a:t> </a:t>
          </a:r>
          <a:r>
            <a:rPr lang="it-IT" sz="1800" b="1" kern="1200" dirty="0" err="1">
              <a:solidFill>
                <a:schemeClr val="tx1"/>
              </a:solidFill>
            </a:rPr>
            <a:t>mustard</a:t>
          </a:r>
          <a:endParaRPr lang="it-IT" sz="1800" b="1" kern="1200" dirty="0">
            <a:solidFill>
              <a:schemeClr val="tx1"/>
            </a:solidFill>
          </a:endParaRPr>
        </a:p>
      </dsp:txBody>
      <dsp:txXfrm>
        <a:off x="630456" y="1314650"/>
        <a:ext cx="1421102" cy="639981"/>
      </dsp:txXfrm>
    </dsp:sp>
    <dsp:sp modelId="{681E8715-8068-4227-B8AD-26A625491225}">
      <dsp:nvSpPr>
        <dsp:cNvPr id="0" name=""/>
        <dsp:cNvSpPr/>
      </dsp:nvSpPr>
      <dsp:spPr>
        <a:xfrm rot="13374023">
          <a:off x="2130113" y="1481721"/>
          <a:ext cx="861753" cy="21103"/>
        </a:xfrm>
        <a:custGeom>
          <a:avLst/>
          <a:gdLst/>
          <a:ahLst/>
          <a:cxnLst/>
          <a:rect l="0" t="0" r="0" b="0"/>
          <a:pathLst>
            <a:path>
              <a:moveTo>
                <a:pt x="0" y="10551"/>
              </a:moveTo>
              <a:lnTo>
                <a:pt x="861753" y="10551"/>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it-IT" sz="1800" kern="1200"/>
        </a:p>
      </dsp:txBody>
      <dsp:txXfrm rot="10800000">
        <a:off x="2539446" y="1470729"/>
        <a:ext cx="43087" cy="43087"/>
      </dsp:txXfrm>
    </dsp:sp>
    <dsp:sp modelId="{C2510FD3-8F4C-4131-88A9-AFB0ABDE497F}">
      <dsp:nvSpPr>
        <dsp:cNvPr id="0" name=""/>
        <dsp:cNvSpPr/>
      </dsp:nvSpPr>
      <dsp:spPr>
        <a:xfrm>
          <a:off x="765988" y="265217"/>
          <a:ext cx="2015859" cy="991306"/>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1" kern="1200" dirty="0" err="1">
              <a:solidFill>
                <a:schemeClr val="tx1"/>
              </a:solidFill>
            </a:rPr>
            <a:t>Paclitaxel</a:t>
          </a:r>
          <a:endParaRPr lang="it-IT" sz="1800" b="1" kern="1200" dirty="0">
            <a:solidFill>
              <a:schemeClr val="tx1"/>
            </a:solidFill>
          </a:endParaRPr>
        </a:p>
      </dsp:txBody>
      <dsp:txXfrm>
        <a:off x="1061204" y="410390"/>
        <a:ext cx="1425427" cy="70096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image" Target="../media/image12.emf"/><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10/28/2020</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‹N›</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28/10/2020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err="1"/>
              <a:t>Prova</a:t>
            </a:r>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28/10/2020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28/10/2020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28/10/2020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28/10/2020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28/10/2020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28/10/2020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28/10/2020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28/10/2020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28/10/2020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28/10/2020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28/10/2020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28/10/2020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10/28/2020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30.png"/><Relationship Id="rId12" Type="http://schemas.openxmlformats.org/officeDocument/2006/relationships/image" Target="../media/image28.emf"/><Relationship Id="rId2" Type="http://schemas.microsoft.com/office/2007/relationships/media" Target="../media/media10.m4a"/><Relationship Id="rId1" Type="http://schemas.openxmlformats.org/officeDocument/2006/relationships/vmlDrawing" Target="../drawings/vmlDrawing6.vml"/><Relationship Id="rId6" Type="http://schemas.openxmlformats.org/officeDocument/2006/relationships/image" Target="../media/image29.png"/><Relationship Id="rId11" Type="http://schemas.openxmlformats.org/officeDocument/2006/relationships/oleObject" Target="../embeddings/oleObject16.bin"/><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slideLayout" Target="../slideLayouts/slideLayout7.xml"/><Relationship Id="rId9"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doi.org/10.1016/j.jinorgbio.2013.09.003" TargetMode="External"/><Relationship Id="rId5" Type="http://schemas.openxmlformats.org/officeDocument/2006/relationships/image" Target="../media/image3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doi.org/10.1021/mp200597r" TargetMode="External"/><Relationship Id="rId5" Type="http://schemas.openxmlformats.org/officeDocument/2006/relationships/image" Target="../media/image3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hyperlink" Target="https://doi.org/10.1016/j.jinorgbio.2013.09.003" TargetMode="External"/><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doi.org/10.1016/j.bcp.2015.04.003" TargetMode="External"/><Relationship Id="rId5" Type="http://schemas.openxmlformats.org/officeDocument/2006/relationships/image" Target="../media/image3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doi.org/10.1016/j.bcp.2015.04.003" TargetMode="External"/><Relationship Id="rId5" Type="http://schemas.openxmlformats.org/officeDocument/2006/relationships/image" Target="../media/image3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doi.org/10.1039/c7dt02928d" TargetMode="External"/><Relationship Id="rId3" Type="http://schemas.openxmlformats.org/officeDocument/2006/relationships/audio" Target="../media/media16.m4a"/><Relationship Id="rId7" Type="http://schemas.openxmlformats.org/officeDocument/2006/relationships/image" Target="../media/image30.png"/><Relationship Id="rId12" Type="http://schemas.openxmlformats.org/officeDocument/2006/relationships/image" Target="../media/image36.emf"/><Relationship Id="rId2" Type="http://schemas.microsoft.com/office/2007/relationships/media" Target="../media/media16.m4a"/><Relationship Id="rId1" Type="http://schemas.openxmlformats.org/officeDocument/2006/relationships/vmlDrawing" Target="../drawings/vmlDrawing7.vml"/><Relationship Id="rId6" Type="http://schemas.openxmlformats.org/officeDocument/2006/relationships/image" Target="../media/image29.png"/><Relationship Id="rId11" Type="http://schemas.openxmlformats.org/officeDocument/2006/relationships/oleObject" Target="../embeddings/oleObject18.bin"/><Relationship Id="rId5" Type="http://schemas.openxmlformats.org/officeDocument/2006/relationships/image" Target="../media/image5.png"/><Relationship Id="rId10" Type="http://schemas.openxmlformats.org/officeDocument/2006/relationships/image" Target="../media/image35.emf"/><Relationship Id="rId4" Type="http://schemas.openxmlformats.org/officeDocument/2006/relationships/slideLayout" Target="../slideLayouts/slideLayout7.xml"/><Relationship Id="rId9" Type="http://schemas.openxmlformats.org/officeDocument/2006/relationships/oleObject" Target="../embeddings/oleObject17.bin"/><Relationship Id="rId1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doi.org/10.1039/c7dt02928d" TargetMode="External"/><Relationship Id="rId5" Type="http://schemas.openxmlformats.org/officeDocument/2006/relationships/image" Target="../media/image3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9.bin"/><Relationship Id="rId3" Type="http://schemas.microsoft.com/office/2007/relationships/media" Target="../media/media18.m4a"/><Relationship Id="rId7" Type="http://schemas.openxmlformats.org/officeDocument/2006/relationships/image" Target="../media/image32.png"/><Relationship Id="rId2" Type="http://schemas.openxmlformats.org/officeDocument/2006/relationships/tags" Target="../tags/tag4.xml"/><Relationship Id="rId1" Type="http://schemas.openxmlformats.org/officeDocument/2006/relationships/vmlDrawing" Target="../drawings/vmlDrawing8.v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hyperlink" Target="https://doi.org/10.1039/c7dt02928d" TargetMode="External"/><Relationship Id="rId4" Type="http://schemas.openxmlformats.org/officeDocument/2006/relationships/audio" Target="../media/media18.m4a"/><Relationship Id="rId9" Type="http://schemas.openxmlformats.org/officeDocument/2006/relationships/image" Target="../media/image37.wmf"/></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9.m4a"/><Relationship Id="rId7" Type="http://schemas.openxmlformats.org/officeDocument/2006/relationships/hyperlink" Target="https://doi.org/10.1039/c7dt02928d" TargetMode="External"/><Relationship Id="rId2" Type="http://schemas.microsoft.com/office/2007/relationships/media" Target="../media/media19.m4a"/><Relationship Id="rId1" Type="http://schemas.openxmlformats.org/officeDocument/2006/relationships/tags" Target="../tags/tag5.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emf"/><Relationship Id="rId3" Type="http://schemas.openxmlformats.org/officeDocument/2006/relationships/audio" Target="../media/media2.m4a"/><Relationship Id="rId7" Type="http://schemas.openxmlformats.org/officeDocument/2006/relationships/image" Target="../media/image6.png"/><Relationship Id="rId12" Type="http://schemas.openxmlformats.org/officeDocument/2006/relationships/oleObject" Target="../embeddings/oleObject1.bin"/><Relationship Id="rId2" Type="http://schemas.microsoft.com/office/2007/relationships/media" Target="../media/media2.m4a"/><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notesSlide" Target="../notesSlides/notesSlide2.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8.png"/><Relationship Id="rId1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3.png"/><Relationship Id="rId3" Type="http://schemas.microsoft.com/office/2007/relationships/media" Target="../media/media20.m4a"/><Relationship Id="rId7" Type="http://schemas.openxmlformats.org/officeDocument/2006/relationships/image" Target="../media/image32.png"/><Relationship Id="rId12" Type="http://schemas.openxmlformats.org/officeDocument/2006/relationships/hyperlink" Target="https://doi.org/10.1039/c7dt02928d" TargetMode="External"/><Relationship Id="rId2" Type="http://schemas.openxmlformats.org/officeDocument/2006/relationships/tags" Target="../tags/tag6.xml"/><Relationship Id="rId1" Type="http://schemas.openxmlformats.org/officeDocument/2006/relationships/vmlDrawing" Target="../drawings/vmlDrawing9.vml"/><Relationship Id="rId6" Type="http://schemas.openxmlformats.org/officeDocument/2006/relationships/image" Target="../media/image5.png"/><Relationship Id="rId11" Type="http://schemas.openxmlformats.org/officeDocument/2006/relationships/image" Target="../media/image39.wmf"/><Relationship Id="rId5" Type="http://schemas.openxmlformats.org/officeDocument/2006/relationships/slideLayout" Target="../slideLayouts/slideLayout7.xml"/><Relationship Id="rId10" Type="http://schemas.openxmlformats.org/officeDocument/2006/relationships/oleObject" Target="../embeddings/oleObject21.bin"/><Relationship Id="rId4" Type="http://schemas.openxmlformats.org/officeDocument/2006/relationships/audio" Target="../media/media20.m4a"/><Relationship Id="rId9" Type="http://schemas.openxmlformats.org/officeDocument/2006/relationships/image" Target="../media/image38.w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2.jpeg"/><Relationship Id="rId11" Type="http://schemas.openxmlformats.org/officeDocument/2006/relationships/image" Target="../media/image3.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5.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doi.org/10.1023/A:1008367822016" TargetMode="External"/><Relationship Id="rId3" Type="http://schemas.openxmlformats.org/officeDocument/2006/relationships/audio" Target="../media/media4.m4a"/><Relationship Id="rId7" Type="http://schemas.openxmlformats.org/officeDocument/2006/relationships/image" Target="../media/image11.emf"/><Relationship Id="rId2" Type="http://schemas.microsoft.com/office/2007/relationships/media" Target="../media/media4.m4a"/><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hyperlink" Target="https://doi.org/10.1021/acs.chemrev.5b00597" TargetMode="External"/><Relationship Id="rId4" Type="http://schemas.openxmlformats.org/officeDocument/2006/relationships/slideLayout" Target="../slideLayouts/slideLayout7.xml"/><Relationship Id="rId9" Type="http://schemas.openxmlformats.org/officeDocument/2006/relationships/hyperlink" Target="http://www.who.int/medicines/publications/essentialmedicines/" TargetMode="Externa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7.bin"/><Relationship Id="rId18" Type="http://schemas.openxmlformats.org/officeDocument/2006/relationships/oleObject" Target="../embeddings/oleObject10.bin"/><Relationship Id="rId3" Type="http://schemas.openxmlformats.org/officeDocument/2006/relationships/audio" Target="../media/media5.m4a"/><Relationship Id="rId21" Type="http://schemas.openxmlformats.org/officeDocument/2006/relationships/image" Target="../media/image18.emf"/><Relationship Id="rId7" Type="http://schemas.openxmlformats.org/officeDocument/2006/relationships/oleObject" Target="../embeddings/oleObject4.bin"/><Relationship Id="rId12" Type="http://schemas.openxmlformats.org/officeDocument/2006/relationships/image" Target="../media/image14.emf"/><Relationship Id="rId17" Type="http://schemas.openxmlformats.org/officeDocument/2006/relationships/image" Target="../media/image16.emf"/><Relationship Id="rId2" Type="http://schemas.microsoft.com/office/2007/relationships/media" Target="../media/media5.m4a"/><Relationship Id="rId16" Type="http://schemas.openxmlformats.org/officeDocument/2006/relationships/oleObject" Target="../embeddings/oleObject9.bin"/><Relationship Id="rId20" Type="http://schemas.openxmlformats.org/officeDocument/2006/relationships/oleObject" Target="../embeddings/oleObject11.bin"/><Relationship Id="rId1" Type="http://schemas.openxmlformats.org/officeDocument/2006/relationships/vmlDrawing" Target="../drawings/vmlDrawing3.vml"/><Relationship Id="rId6" Type="http://schemas.openxmlformats.org/officeDocument/2006/relationships/image" Target="../media/image12.emf"/><Relationship Id="rId11" Type="http://schemas.openxmlformats.org/officeDocument/2006/relationships/oleObject" Target="../embeddings/oleObject6.bin"/><Relationship Id="rId24" Type="http://schemas.openxmlformats.org/officeDocument/2006/relationships/image" Target="../media/image3.png"/><Relationship Id="rId5" Type="http://schemas.openxmlformats.org/officeDocument/2006/relationships/oleObject" Target="../embeddings/oleObject3.bin"/><Relationship Id="rId15" Type="http://schemas.openxmlformats.org/officeDocument/2006/relationships/image" Target="../media/image15.emf"/><Relationship Id="rId23" Type="http://schemas.openxmlformats.org/officeDocument/2006/relationships/hyperlink" Target="https://doi.org/10.1039/c6dt01414c" TargetMode="External"/><Relationship Id="rId10" Type="http://schemas.openxmlformats.org/officeDocument/2006/relationships/image" Target="../media/image19.png"/><Relationship Id="rId19" Type="http://schemas.openxmlformats.org/officeDocument/2006/relationships/image" Target="../media/image17.emf"/><Relationship Id="rId4" Type="http://schemas.openxmlformats.org/officeDocument/2006/relationships/slideLayout" Target="../slideLayouts/slideLayout7.xml"/><Relationship Id="rId9" Type="http://schemas.openxmlformats.org/officeDocument/2006/relationships/image" Target="../media/image13.emf"/><Relationship Id="rId14" Type="http://schemas.openxmlformats.org/officeDocument/2006/relationships/oleObject" Target="../embeddings/oleObject8.bin"/><Relationship Id="rId22"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hyperlink" Target="https://doi.org/10.1021/cr4004314" TargetMode="External"/><Relationship Id="rId3" Type="http://schemas.microsoft.com/office/2007/relationships/media" Target="../media/media6.m4a"/><Relationship Id="rId7" Type="http://schemas.openxmlformats.org/officeDocument/2006/relationships/hyperlink" Target="https://doi.org/10.1039/c6dt01414c" TargetMode="External"/><Relationship Id="rId2" Type="http://schemas.openxmlformats.org/officeDocument/2006/relationships/tags" Target="../tags/tag1.xml"/><Relationship Id="rId1" Type="http://schemas.openxmlformats.org/officeDocument/2006/relationships/vmlDrawing" Target="../drawings/vmlDrawing4.v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image" Target="../media/image20.emf"/><Relationship Id="rId4" Type="http://schemas.openxmlformats.org/officeDocument/2006/relationships/audio" Target="../media/media6.m4a"/><Relationship Id="rId9" Type="http://schemas.openxmlformats.org/officeDocument/2006/relationships/oleObject" Target="../embeddings/oleObject12.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4.png"/><Relationship Id="rId3" Type="http://schemas.openxmlformats.org/officeDocument/2006/relationships/audio" Target="../media/media7.m4a"/><Relationship Id="rId7" Type="http://schemas.openxmlformats.org/officeDocument/2006/relationships/hyperlink" Target="https://doi.org/10.1002/ejic.201601278" TargetMode="External"/><Relationship Id="rId12" Type="http://schemas.openxmlformats.org/officeDocument/2006/relationships/image" Target="../media/image23.png"/><Relationship Id="rId17" Type="http://schemas.openxmlformats.org/officeDocument/2006/relationships/image" Target="../media/image3.png"/><Relationship Id="rId2" Type="http://schemas.microsoft.com/office/2007/relationships/media" Target="../media/media7.m4a"/><Relationship Id="rId16" Type="http://schemas.openxmlformats.org/officeDocument/2006/relationships/image" Target="../media/image10.png"/><Relationship Id="rId1" Type="http://schemas.openxmlformats.org/officeDocument/2006/relationships/vmlDrawing" Target="../drawings/vmlDrawing5.vml"/><Relationship Id="rId6" Type="http://schemas.openxmlformats.org/officeDocument/2006/relationships/hyperlink" Target="https://doi.org/10.1039/C4DT00911H" TargetMode="External"/><Relationship Id="rId11" Type="http://schemas.openxmlformats.org/officeDocument/2006/relationships/image" Target="../media/image22.emf"/><Relationship Id="rId5" Type="http://schemas.openxmlformats.org/officeDocument/2006/relationships/image" Target="../media/image5.png"/><Relationship Id="rId15" Type="http://schemas.openxmlformats.org/officeDocument/2006/relationships/image" Target="../media/image9.png"/><Relationship Id="rId10" Type="http://schemas.openxmlformats.org/officeDocument/2006/relationships/oleObject" Target="../embeddings/oleObject14.bin"/><Relationship Id="rId4" Type="http://schemas.openxmlformats.org/officeDocument/2006/relationships/slideLayout" Target="../slideLayouts/slideLayout7.xml"/><Relationship Id="rId9" Type="http://schemas.openxmlformats.org/officeDocument/2006/relationships/image" Target="../media/image21.emf"/><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7.xml"/><Relationship Id="rId7" Type="http://schemas.openxmlformats.org/officeDocument/2006/relationships/diagramData" Target="../diagrams/data1.xml"/><Relationship Id="rId12"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doi.org/10.1002/ejic.201601278" TargetMode="External"/><Relationship Id="rId11" Type="http://schemas.microsoft.com/office/2007/relationships/diagramDrawing" Target="../diagrams/drawing1.xml"/><Relationship Id="rId5" Type="http://schemas.openxmlformats.org/officeDocument/2006/relationships/hyperlink" Target="https://doi.org/10.1039/C4DT00911H" TargetMode="External"/><Relationship Id="rId10" Type="http://schemas.openxmlformats.org/officeDocument/2006/relationships/diagramColors" Target="../diagrams/colors1.xml"/><Relationship Id="rId4" Type="http://schemas.openxmlformats.org/officeDocument/2006/relationships/image" Target="../media/image5.png"/><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26.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2355574"/>
            <a:ext cx="8305800" cy="3385542"/>
          </a:xfrm>
          <a:prstGeom prst="rect">
            <a:avLst/>
          </a:prstGeom>
          <a:noFill/>
        </p:spPr>
        <p:txBody>
          <a:bodyPr wrap="square" rtlCol="0">
            <a:spAutoFit/>
          </a:bodyPr>
          <a:lstStyle/>
          <a:p>
            <a:pPr algn="ctr"/>
            <a:r>
              <a:rPr lang="en-US" sz="2400" b="1" dirty="0"/>
              <a:t>Dual- and multi-action Pt(IV) antitumor prodrugs or </a:t>
            </a:r>
            <a:r>
              <a:rPr lang="en-US" sz="2400" b="1" i="1" dirty="0"/>
              <a:t>how to kill two birds with one stone</a:t>
            </a:r>
            <a:endParaRPr lang="en-US" sz="2400" b="1" dirty="0"/>
          </a:p>
          <a:p>
            <a:pPr algn="ctr"/>
            <a:endParaRPr lang="en-US" b="1" dirty="0"/>
          </a:p>
          <a:p>
            <a:pPr algn="ctr"/>
            <a:endParaRPr lang="en-US" b="1" dirty="0"/>
          </a:p>
          <a:p>
            <a:pPr algn="ctr"/>
            <a:endParaRPr lang="fr-FR" dirty="0"/>
          </a:p>
          <a:p>
            <a:pPr algn="ctr"/>
            <a:r>
              <a:rPr lang="it-IT" b="1" dirty="0"/>
              <a:t>Mauro Ravera*, Elisabetta </a:t>
            </a:r>
            <a:r>
              <a:rPr lang="it-IT" b="1" dirty="0" err="1"/>
              <a:t>Gabano</a:t>
            </a:r>
            <a:r>
              <a:rPr lang="it-IT" b="1" dirty="0"/>
              <a:t>, and Domenico Osella</a:t>
            </a:r>
            <a:endParaRPr lang="it-IT" b="1" baseline="30000" dirty="0"/>
          </a:p>
          <a:p>
            <a:endParaRPr lang="it-IT" b="1" baseline="30000" dirty="0"/>
          </a:p>
          <a:p>
            <a:endParaRPr lang="fr-FR" dirty="0"/>
          </a:p>
          <a:p>
            <a:r>
              <a:rPr lang="it-IT" dirty="0"/>
              <a:t>Dipartimento di Scienze e Innovazione Tecnologica, Università del Piemonte Orientale, Viale Michel 11, 15121 Alessandria </a:t>
            </a:r>
            <a:r>
              <a:rPr lang="it-IT" dirty="0" err="1"/>
              <a:t>Italy</a:t>
            </a:r>
            <a:endParaRPr lang="fr-FR" dirty="0"/>
          </a:p>
          <a:p>
            <a:endParaRPr lang="en-US" sz="1400" dirty="0"/>
          </a:p>
          <a:p>
            <a:r>
              <a:rPr lang="en-US" sz="1400" dirty="0"/>
              <a:t>Corresponding author: mauro.ravera@uniupo.it</a:t>
            </a:r>
            <a:endParaRPr lang="fr-FR" sz="1400" dirty="0"/>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 y="2725"/>
            <a:ext cx="9143997" cy="2196051"/>
          </a:xfrm>
          <a:prstGeom prst="rect">
            <a:avLst/>
          </a:prstGeom>
        </p:spPr>
      </p:pic>
      <p:pic>
        <p:nvPicPr>
          <p:cNvPr id="4" name="Immagine 3">
            <a:extLst>
              <a:ext uri="{FF2B5EF4-FFF2-40B4-BE49-F238E27FC236}">
                <a16:creationId xmlns:a16="http://schemas.microsoft.com/office/drawing/2014/main" id="{E0A08525-0742-4CBD-8025-68124DD5EB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2758" y="5312113"/>
            <a:ext cx="3064042" cy="1393487"/>
          </a:xfrm>
          <a:prstGeom prst="rect">
            <a:avLst/>
          </a:prstGeom>
        </p:spPr>
      </p:pic>
      <p:pic>
        <p:nvPicPr>
          <p:cNvPr id="6" name="Audio 5">
            <a:hlinkClick r:id="" action="ppaction://media"/>
            <a:extLst>
              <a:ext uri="{FF2B5EF4-FFF2-40B4-BE49-F238E27FC236}">
                <a16:creationId xmlns:a16="http://schemas.microsoft.com/office/drawing/2014/main" id="{FCF345B6-F26D-4452-A094-D671FAE8B6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162"/>
    </mc:Choice>
    <mc:Fallback>
      <p:transition spd="slow" advTm="17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000" y="1080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10</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18" name="Rettangolo con angoli arrotondati 17">
            <a:extLst>
              <a:ext uri="{FF2B5EF4-FFF2-40B4-BE49-F238E27FC236}">
                <a16:creationId xmlns:a16="http://schemas.microsoft.com/office/drawing/2014/main" id="{9A9BF1C7-2BE5-480D-818F-443F746563CF}"/>
              </a:ext>
            </a:extLst>
          </p:cNvPr>
          <p:cNvSpPr/>
          <p:nvPr/>
        </p:nvSpPr>
        <p:spPr bwMode="auto">
          <a:xfrm>
            <a:off x="344721" y="794997"/>
            <a:ext cx="4225784" cy="1286533"/>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72000" tIns="720000" rIns="72000" bIns="90000" numCol="1" rtlCol="0" anchor="t" anchorCtr="0" compatLnSpc="1">
            <a:prstTxWarp prst="textNoShape">
              <a:avLst/>
            </a:prstTxWarp>
          </a:bodyPr>
          <a:lstStyle/>
          <a:p>
            <a:pPr algn="just">
              <a:spcBef>
                <a:spcPts val="0"/>
              </a:spcBef>
            </a:pPr>
            <a:r>
              <a:rPr lang="en-US" dirty="0">
                <a:latin typeface="Calibri" panose="020F0502020204030204" pitchFamily="34" charset="0"/>
                <a:cs typeface="Calibri" panose="020F0502020204030204" pitchFamily="34" charset="0"/>
              </a:rPr>
              <a:t>HDAC</a:t>
            </a:r>
            <a:endParaRPr kumimoji="0" lang="it-IT" b="0" i="0" u="none" strike="noStrike" cap="none" normalizeH="0" baseline="0" dirty="0">
              <a:ln>
                <a:noFill/>
              </a:ln>
              <a:solidFill>
                <a:schemeClr val="tx1"/>
              </a:solidFill>
              <a:effectLst/>
              <a:latin typeface="Arial" charset="0"/>
            </a:endParaRPr>
          </a:p>
        </p:txBody>
      </p:sp>
      <p:sp>
        <p:nvSpPr>
          <p:cNvPr id="20" name="Rettangolo con angoli in alto arrotondati 19">
            <a:extLst>
              <a:ext uri="{FF2B5EF4-FFF2-40B4-BE49-F238E27FC236}">
                <a16:creationId xmlns:a16="http://schemas.microsoft.com/office/drawing/2014/main" id="{1A6907A9-F77E-4EEB-9370-29C249D458DA}"/>
              </a:ext>
            </a:extLst>
          </p:cNvPr>
          <p:cNvSpPr/>
          <p:nvPr/>
        </p:nvSpPr>
        <p:spPr bwMode="auto">
          <a:xfrm>
            <a:off x="345600" y="773729"/>
            <a:ext cx="4226400" cy="576000"/>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target</a:t>
            </a:r>
          </a:p>
        </p:txBody>
      </p:sp>
      <p:pic>
        <p:nvPicPr>
          <p:cNvPr id="21" name="Immagine 20">
            <a:extLst>
              <a:ext uri="{FF2B5EF4-FFF2-40B4-BE49-F238E27FC236}">
                <a16:creationId xmlns:a16="http://schemas.microsoft.com/office/drawing/2014/main" id="{936522EE-BCAB-4203-A943-016A4183A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26" y="455756"/>
            <a:ext cx="807067" cy="807067"/>
          </a:xfrm>
          <a:prstGeom prst="rect">
            <a:avLst/>
          </a:prstGeom>
        </p:spPr>
      </p:pic>
      <p:sp>
        <p:nvSpPr>
          <p:cNvPr id="22" name="Rettangolo con angoli arrotondati 21">
            <a:extLst>
              <a:ext uri="{FF2B5EF4-FFF2-40B4-BE49-F238E27FC236}">
                <a16:creationId xmlns:a16="http://schemas.microsoft.com/office/drawing/2014/main" id="{A143D0AB-964E-4338-BBDA-F5D7E9EDC901}"/>
              </a:ext>
            </a:extLst>
          </p:cNvPr>
          <p:cNvSpPr/>
          <p:nvPr/>
        </p:nvSpPr>
        <p:spPr bwMode="auto">
          <a:xfrm>
            <a:off x="344721" y="2517470"/>
            <a:ext cx="4226400" cy="3370515"/>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612000" rIns="91440" bIns="90000" numCol="1" rtlCol="0" anchor="t" anchorCtr="0" compatLnSpc="1">
            <a:prstTxWarp prst="textNoShape">
              <a:avLst/>
            </a:prstTxWarp>
          </a:bodyPr>
          <a:lstStyle/>
          <a:p>
            <a:pPr algn="just">
              <a:spcBef>
                <a:spcPts val="0"/>
              </a:spcBef>
            </a:pPr>
            <a:r>
              <a:rPr lang="en-US" dirty="0">
                <a:latin typeface="Calibri" panose="020F0502020204030204" pitchFamily="34" charset="0"/>
                <a:cs typeface="Calibri" panose="020F0502020204030204" pitchFamily="34" charset="0"/>
              </a:rPr>
              <a:t>Medium chain fatty acids are a class of HDAC inhibitors.</a:t>
            </a:r>
            <a:endParaRPr kumimoji="0" lang="it-IT" b="0" i="0" u="none" strike="noStrike" cap="none" normalizeH="0" baseline="0" dirty="0">
              <a:ln>
                <a:noFill/>
              </a:ln>
              <a:solidFill>
                <a:schemeClr val="tx1"/>
              </a:solidFill>
              <a:effectLst/>
              <a:latin typeface="Arial" charset="0"/>
            </a:endParaRPr>
          </a:p>
        </p:txBody>
      </p:sp>
      <p:sp>
        <p:nvSpPr>
          <p:cNvPr id="23" name="Rettangolo con angoli in alto arrotondati 22">
            <a:extLst>
              <a:ext uri="{FF2B5EF4-FFF2-40B4-BE49-F238E27FC236}">
                <a16:creationId xmlns:a16="http://schemas.microsoft.com/office/drawing/2014/main" id="{9F540467-D7C7-4F0A-8880-9EFDE3184D50}"/>
              </a:ext>
            </a:extLst>
          </p:cNvPr>
          <p:cNvSpPr/>
          <p:nvPr/>
        </p:nvSpPr>
        <p:spPr bwMode="auto">
          <a:xfrm>
            <a:off x="344721" y="2496203"/>
            <a:ext cx="4226400" cy="576000"/>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a:t>
            </a:r>
            <a:r>
              <a:rPr kumimoji="0" lang="it-IT" sz="2400" b="1" i="1"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bullet</a:t>
            </a: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t>
            </a:r>
          </a:p>
        </p:txBody>
      </p:sp>
      <p:pic>
        <p:nvPicPr>
          <p:cNvPr id="24" name="Immagine 23">
            <a:extLst>
              <a:ext uri="{FF2B5EF4-FFF2-40B4-BE49-F238E27FC236}">
                <a16:creationId xmlns:a16="http://schemas.microsoft.com/office/drawing/2014/main" id="{4089B605-94ED-4FC3-8F30-931D1F9D2F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364" y="2178230"/>
            <a:ext cx="1011614" cy="951498"/>
          </a:xfrm>
          <a:prstGeom prst="rect">
            <a:avLst/>
          </a:prstGeom>
        </p:spPr>
      </p:pic>
      <p:graphicFrame>
        <p:nvGraphicFramePr>
          <p:cNvPr id="25" name="Oggetto 24">
            <a:extLst>
              <a:ext uri="{FF2B5EF4-FFF2-40B4-BE49-F238E27FC236}">
                <a16:creationId xmlns:a16="http://schemas.microsoft.com/office/drawing/2014/main" id="{9EC97E38-3451-4DED-BBBF-A3CA640FAC4B}"/>
              </a:ext>
            </a:extLst>
          </p:cNvPr>
          <p:cNvGraphicFramePr>
            <a:graphicFrameLocks noChangeAspect="1"/>
          </p:cNvGraphicFramePr>
          <p:nvPr>
            <p:extLst>
              <p:ext uri="{D42A27DB-BD31-4B8C-83A1-F6EECF244321}">
                <p14:modId xmlns:p14="http://schemas.microsoft.com/office/powerpoint/2010/main" val="2637035792"/>
              </p:ext>
            </p:extLst>
          </p:nvPr>
        </p:nvGraphicFramePr>
        <p:xfrm>
          <a:off x="528451" y="4169951"/>
          <a:ext cx="1974850" cy="1296988"/>
        </p:xfrm>
        <a:graphic>
          <a:graphicData uri="http://schemas.openxmlformats.org/presentationml/2006/ole">
            <mc:AlternateContent xmlns:mc="http://schemas.openxmlformats.org/markup-compatibility/2006">
              <mc:Choice xmlns:v="urn:schemas-microsoft-com:vml" Requires="v">
                <p:oleObj spid="_x0000_s6212" name="CS ChemDraw Drawing" r:id="rId8" imgW="1318234" imgH="864108" progId="ChemDraw.Document.6.0">
                  <p:embed/>
                </p:oleObj>
              </mc:Choice>
              <mc:Fallback>
                <p:oleObj name="CS ChemDraw Drawing" r:id="rId8" imgW="1318234" imgH="864108" progId="ChemDraw.Document.6.0">
                  <p:embed/>
                  <p:pic>
                    <p:nvPicPr>
                      <p:cNvPr id="3" name="Oggetto 2"/>
                      <p:cNvPicPr/>
                      <p:nvPr/>
                    </p:nvPicPr>
                    <p:blipFill>
                      <a:blip r:embed="rId9"/>
                      <a:stretch>
                        <a:fillRect/>
                      </a:stretch>
                    </p:blipFill>
                    <p:spPr>
                      <a:xfrm>
                        <a:off x="528451" y="4169951"/>
                        <a:ext cx="1974850" cy="1296988"/>
                      </a:xfrm>
                      <a:prstGeom prst="rect">
                        <a:avLst/>
                      </a:prstGeom>
                    </p:spPr>
                  </p:pic>
                </p:oleObj>
              </mc:Fallback>
            </mc:AlternateContent>
          </a:graphicData>
        </a:graphic>
      </p:graphicFrame>
      <p:sp>
        <p:nvSpPr>
          <p:cNvPr id="26" name="Rettangolo 25">
            <a:extLst>
              <a:ext uri="{FF2B5EF4-FFF2-40B4-BE49-F238E27FC236}">
                <a16:creationId xmlns:a16="http://schemas.microsoft.com/office/drawing/2014/main" id="{A8BD6F7A-42B4-4456-9725-7CB4ED5D3BBD}"/>
              </a:ext>
            </a:extLst>
          </p:cNvPr>
          <p:cNvSpPr/>
          <p:nvPr/>
        </p:nvSpPr>
        <p:spPr>
          <a:xfrm>
            <a:off x="2318509" y="4522645"/>
            <a:ext cx="2101091" cy="707886"/>
          </a:xfrm>
          <a:prstGeom prst="rect">
            <a:avLst/>
          </a:prstGeom>
        </p:spPr>
        <p:txBody>
          <a:bodyPr wrap="square">
            <a:spAutoFit/>
          </a:bodyPr>
          <a:lstStyle/>
          <a:p>
            <a:pPr algn="ctr"/>
            <a:r>
              <a:rPr lang="en-US" sz="2000" dirty="0">
                <a:solidFill>
                  <a:srgbClr val="000000"/>
                </a:solidFill>
                <a:latin typeface="Calibri" panose="020F0502020204030204" pitchFamily="34" charset="0"/>
                <a:cs typeface="Calibri" panose="020F0502020204030204" pitchFamily="34" charset="0"/>
              </a:rPr>
              <a:t>Valproic acid,</a:t>
            </a:r>
          </a:p>
          <a:p>
            <a:pPr algn="ctr"/>
            <a:r>
              <a:rPr lang="en-US" sz="2000" b="1" dirty="0">
                <a:solidFill>
                  <a:srgbClr val="000000"/>
                </a:solidFill>
                <a:latin typeface="Calibri" panose="020F0502020204030204" pitchFamily="34" charset="0"/>
                <a:cs typeface="Calibri" panose="020F0502020204030204" pitchFamily="34" charset="0"/>
              </a:rPr>
              <a:t>VPA</a:t>
            </a:r>
            <a:endParaRPr lang="it-IT" sz="2000" dirty="0"/>
          </a:p>
        </p:txBody>
      </p:sp>
      <p:sp>
        <p:nvSpPr>
          <p:cNvPr id="27" name="Rettangolo con angoli arrotondati 26">
            <a:extLst>
              <a:ext uri="{FF2B5EF4-FFF2-40B4-BE49-F238E27FC236}">
                <a16:creationId xmlns:a16="http://schemas.microsoft.com/office/drawing/2014/main" id="{C571AB9C-4BBD-4776-A374-E5AA5EF0869E}"/>
              </a:ext>
            </a:extLst>
          </p:cNvPr>
          <p:cNvSpPr/>
          <p:nvPr/>
        </p:nvSpPr>
        <p:spPr bwMode="auto">
          <a:xfrm>
            <a:off x="4770862" y="748817"/>
            <a:ext cx="4225784" cy="5092987"/>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72000" tIns="3672000" rIns="72000" bIns="90000" numCol="1" rtlCol="0" anchor="t" anchorCtr="0" compatLnSpc="1">
            <a:prstTxWarp prst="textNoShape">
              <a:avLst/>
            </a:prstTxWarp>
          </a:bodyPr>
          <a:lstStyle/>
          <a:p>
            <a:pPr lvl="0" algn="just"/>
            <a:r>
              <a:rPr lang="da-DK" sz="1200" dirty="0">
                <a:solidFill>
                  <a:srgbClr val="000000"/>
                </a:solidFill>
                <a:latin typeface="Calibri" panose="020F0502020204030204" pitchFamily="34" charset="0"/>
                <a:cs typeface="Calibri" panose="020F0502020204030204" pitchFamily="34" charset="0"/>
              </a:rPr>
              <a:t>J. Yang </a:t>
            </a:r>
            <a:r>
              <a:rPr lang="da-DK" sz="1200" i="1" dirty="0">
                <a:solidFill>
                  <a:srgbClr val="000000"/>
                </a:solidFill>
                <a:latin typeface="Calibri" panose="020F0502020204030204" pitchFamily="34" charset="0"/>
                <a:cs typeface="Calibri" panose="020F0502020204030204" pitchFamily="34" charset="0"/>
              </a:rPr>
              <a:t>et al.</a:t>
            </a:r>
            <a:r>
              <a:rPr lang="da-DK" sz="1200" dirty="0">
                <a:solidFill>
                  <a:srgbClr val="000000"/>
                </a:solidFill>
                <a:latin typeface="Calibri" panose="020F0502020204030204" pitchFamily="34" charset="0"/>
                <a:cs typeface="Calibri" panose="020F0502020204030204" pitchFamily="34" charset="0"/>
              </a:rPr>
              <a:t>, </a:t>
            </a:r>
            <a:r>
              <a:rPr lang="da-DK" sz="1200" i="1" dirty="0">
                <a:solidFill>
                  <a:srgbClr val="000000"/>
                </a:solidFill>
                <a:latin typeface="Calibri" panose="020F0502020204030204" pitchFamily="34" charset="0"/>
                <a:cs typeface="Calibri" panose="020F0502020204030204" pitchFamily="34" charset="0"/>
              </a:rPr>
              <a:t>Mol. Pharm.</a:t>
            </a:r>
            <a:r>
              <a:rPr lang="da-DK" sz="1200" dirty="0">
                <a:solidFill>
                  <a:srgbClr val="000000"/>
                </a:solidFill>
                <a:latin typeface="Calibri" panose="020F0502020204030204" pitchFamily="34" charset="0"/>
                <a:cs typeface="Calibri" panose="020F0502020204030204" pitchFamily="34" charset="0"/>
              </a:rPr>
              <a:t>, </a:t>
            </a:r>
            <a:r>
              <a:rPr lang="da-DK" sz="1200" b="1" dirty="0">
                <a:solidFill>
                  <a:srgbClr val="000000"/>
                </a:solidFill>
                <a:latin typeface="Calibri" panose="020F0502020204030204" pitchFamily="34" charset="0"/>
                <a:cs typeface="Calibri" panose="020F0502020204030204" pitchFamily="34" charset="0"/>
              </a:rPr>
              <a:t>2012</a:t>
            </a:r>
            <a:r>
              <a:rPr lang="da-DK" sz="1200" dirty="0">
                <a:solidFill>
                  <a:srgbClr val="000000"/>
                </a:solidFill>
                <a:latin typeface="Calibri" panose="020F0502020204030204" pitchFamily="34" charset="0"/>
                <a:cs typeface="Calibri" panose="020F0502020204030204" pitchFamily="34" charset="0"/>
              </a:rPr>
              <a:t>, </a:t>
            </a:r>
            <a:r>
              <a:rPr lang="da-DK" sz="1200" i="1" dirty="0">
                <a:solidFill>
                  <a:srgbClr val="000000"/>
                </a:solidFill>
                <a:latin typeface="Calibri" panose="020F0502020204030204" pitchFamily="34" charset="0"/>
                <a:cs typeface="Calibri" panose="020F0502020204030204" pitchFamily="34" charset="0"/>
              </a:rPr>
              <a:t>9</a:t>
            </a:r>
            <a:r>
              <a:rPr lang="da-DK" sz="1200" dirty="0">
                <a:solidFill>
                  <a:srgbClr val="000000"/>
                </a:solidFill>
                <a:latin typeface="Calibri" panose="020F0502020204030204" pitchFamily="34" charset="0"/>
                <a:cs typeface="Calibri" panose="020F0502020204030204" pitchFamily="34" charset="0"/>
              </a:rPr>
              <a:t>, 2793; M. Ravera </a:t>
            </a:r>
            <a:r>
              <a:rPr lang="da-DK" sz="1200" i="1" dirty="0">
                <a:solidFill>
                  <a:srgbClr val="000000"/>
                </a:solidFill>
                <a:latin typeface="Calibri" panose="020F0502020204030204" pitchFamily="34" charset="0"/>
                <a:cs typeface="Calibri" panose="020F0502020204030204" pitchFamily="34" charset="0"/>
              </a:rPr>
              <a:t>et al.</a:t>
            </a:r>
            <a:r>
              <a:rPr lang="da-DK" sz="1200" dirty="0">
                <a:solidFill>
                  <a:srgbClr val="000000"/>
                </a:solidFill>
                <a:latin typeface="Calibri" panose="020F0502020204030204" pitchFamily="34" charset="0"/>
                <a:cs typeface="Calibri" panose="020F0502020204030204" pitchFamily="34" charset="0"/>
              </a:rPr>
              <a:t>, </a:t>
            </a:r>
            <a:r>
              <a:rPr lang="da-DK" sz="1200" i="1" dirty="0">
                <a:solidFill>
                  <a:srgbClr val="000000"/>
                </a:solidFill>
                <a:latin typeface="Calibri" panose="020F0502020204030204" pitchFamily="34" charset="0"/>
                <a:cs typeface="Calibri" panose="020F0502020204030204" pitchFamily="34" charset="0"/>
              </a:rPr>
              <a:t>J. Inorg. Biochem.</a:t>
            </a:r>
            <a:r>
              <a:rPr lang="da-DK" sz="1200" dirty="0">
                <a:solidFill>
                  <a:srgbClr val="000000"/>
                </a:solidFill>
                <a:latin typeface="Calibri" panose="020F0502020204030204" pitchFamily="34" charset="0"/>
                <a:cs typeface="Calibri" panose="020F0502020204030204" pitchFamily="34" charset="0"/>
              </a:rPr>
              <a:t>, </a:t>
            </a:r>
            <a:r>
              <a:rPr lang="da-DK" sz="1200" b="1" dirty="0">
                <a:solidFill>
                  <a:srgbClr val="000000"/>
                </a:solidFill>
                <a:latin typeface="Calibri" panose="020F0502020204030204" pitchFamily="34" charset="0"/>
                <a:cs typeface="Calibri" panose="020F0502020204030204" pitchFamily="34" charset="0"/>
              </a:rPr>
              <a:t>2013</a:t>
            </a:r>
            <a:r>
              <a:rPr lang="da-DK" sz="1200" dirty="0">
                <a:solidFill>
                  <a:srgbClr val="000000"/>
                </a:solidFill>
                <a:latin typeface="Calibri" panose="020F0502020204030204" pitchFamily="34" charset="0"/>
                <a:cs typeface="Calibri" panose="020F0502020204030204" pitchFamily="34" charset="0"/>
              </a:rPr>
              <a:t>, </a:t>
            </a:r>
            <a:r>
              <a:rPr lang="da-DK" sz="1200" i="1" dirty="0">
                <a:solidFill>
                  <a:srgbClr val="000000"/>
                </a:solidFill>
                <a:latin typeface="Calibri" panose="020F0502020204030204" pitchFamily="34" charset="0"/>
                <a:cs typeface="Calibri" panose="020F0502020204030204" pitchFamily="34" charset="0"/>
              </a:rPr>
              <a:t>129</a:t>
            </a:r>
            <a:r>
              <a:rPr lang="da-DK" sz="1200" dirty="0">
                <a:solidFill>
                  <a:srgbClr val="000000"/>
                </a:solidFill>
                <a:latin typeface="Calibri" panose="020F0502020204030204" pitchFamily="34" charset="0"/>
                <a:cs typeface="Calibri" panose="020F0502020204030204" pitchFamily="34" charset="0"/>
              </a:rPr>
              <a:t>, 52; V. Novohradsky </a:t>
            </a:r>
            <a:r>
              <a:rPr lang="da-DK" sz="1200" i="1" dirty="0">
                <a:solidFill>
                  <a:srgbClr val="000000"/>
                </a:solidFill>
                <a:latin typeface="Calibri" panose="020F0502020204030204" pitchFamily="34" charset="0"/>
                <a:cs typeface="Calibri" panose="020F0502020204030204" pitchFamily="34" charset="0"/>
              </a:rPr>
              <a:t>et al.</a:t>
            </a:r>
            <a:r>
              <a:rPr lang="da-DK" sz="1200" dirty="0">
                <a:solidFill>
                  <a:srgbClr val="000000"/>
                </a:solidFill>
                <a:latin typeface="Calibri" panose="020F0502020204030204" pitchFamily="34" charset="0"/>
                <a:cs typeface="Calibri" panose="020F0502020204030204" pitchFamily="34" charset="0"/>
              </a:rPr>
              <a:t>, </a:t>
            </a:r>
            <a:r>
              <a:rPr lang="da-DK" sz="1200" i="1" dirty="0">
                <a:solidFill>
                  <a:srgbClr val="000000"/>
                </a:solidFill>
                <a:latin typeface="Calibri" panose="020F0502020204030204" pitchFamily="34" charset="0"/>
                <a:cs typeface="Calibri" panose="020F0502020204030204" pitchFamily="34" charset="0"/>
              </a:rPr>
              <a:t>J. Inorg. Biochem.</a:t>
            </a:r>
            <a:r>
              <a:rPr lang="da-DK" sz="1200" dirty="0">
                <a:solidFill>
                  <a:srgbClr val="000000"/>
                </a:solidFill>
                <a:latin typeface="Calibri" panose="020F0502020204030204" pitchFamily="34" charset="0"/>
                <a:cs typeface="Calibri" panose="020F0502020204030204" pitchFamily="34" charset="0"/>
              </a:rPr>
              <a:t>, </a:t>
            </a:r>
            <a:r>
              <a:rPr lang="da-DK" sz="1200" b="1" dirty="0">
                <a:solidFill>
                  <a:srgbClr val="000000"/>
                </a:solidFill>
                <a:latin typeface="Calibri" panose="020F0502020204030204" pitchFamily="34" charset="0"/>
                <a:cs typeface="Calibri" panose="020F0502020204030204" pitchFamily="34" charset="0"/>
              </a:rPr>
              <a:t>2014</a:t>
            </a:r>
            <a:r>
              <a:rPr lang="da-DK" sz="1200" dirty="0">
                <a:solidFill>
                  <a:srgbClr val="000000"/>
                </a:solidFill>
                <a:latin typeface="Calibri" panose="020F0502020204030204" pitchFamily="34" charset="0"/>
                <a:cs typeface="Calibri" panose="020F0502020204030204" pitchFamily="34" charset="0"/>
              </a:rPr>
              <a:t>, </a:t>
            </a:r>
            <a:r>
              <a:rPr lang="da-DK" sz="1200" i="1" dirty="0">
                <a:solidFill>
                  <a:srgbClr val="000000"/>
                </a:solidFill>
                <a:latin typeface="Calibri" panose="020F0502020204030204" pitchFamily="34" charset="0"/>
                <a:cs typeface="Calibri" panose="020F0502020204030204" pitchFamily="34" charset="0"/>
              </a:rPr>
              <a:t>140</a:t>
            </a:r>
            <a:r>
              <a:rPr lang="da-DK" sz="1200" dirty="0">
                <a:solidFill>
                  <a:srgbClr val="000000"/>
                </a:solidFill>
                <a:latin typeface="Calibri" panose="020F0502020204030204" pitchFamily="34" charset="0"/>
                <a:cs typeface="Calibri" panose="020F0502020204030204" pitchFamily="34" charset="0"/>
              </a:rPr>
              <a:t>, 72 and </a:t>
            </a:r>
            <a:r>
              <a:rPr lang="da-DK" sz="1200" i="1" dirty="0">
                <a:solidFill>
                  <a:srgbClr val="000000"/>
                </a:solidFill>
                <a:latin typeface="Calibri" panose="020F0502020204030204" pitchFamily="34" charset="0"/>
                <a:cs typeface="Calibri" panose="020F0502020204030204" pitchFamily="34" charset="0"/>
              </a:rPr>
              <a:t>Biochem. Pharmacol.</a:t>
            </a:r>
            <a:r>
              <a:rPr lang="da-DK" sz="1200" dirty="0">
                <a:solidFill>
                  <a:srgbClr val="000000"/>
                </a:solidFill>
                <a:latin typeface="Calibri" panose="020F0502020204030204" pitchFamily="34" charset="0"/>
                <a:cs typeface="Calibri" panose="020F0502020204030204" pitchFamily="34" charset="0"/>
              </a:rPr>
              <a:t>, </a:t>
            </a:r>
            <a:r>
              <a:rPr lang="da-DK" sz="1200" b="1" dirty="0">
                <a:solidFill>
                  <a:srgbClr val="000000"/>
                </a:solidFill>
                <a:latin typeface="Calibri" panose="020F0502020204030204" pitchFamily="34" charset="0"/>
                <a:cs typeface="Calibri" panose="020F0502020204030204" pitchFamily="34" charset="0"/>
              </a:rPr>
              <a:t>2015</a:t>
            </a:r>
            <a:r>
              <a:rPr lang="da-DK" sz="1200" dirty="0">
                <a:solidFill>
                  <a:srgbClr val="000000"/>
                </a:solidFill>
                <a:latin typeface="Calibri" panose="020F0502020204030204" pitchFamily="34" charset="0"/>
                <a:cs typeface="Calibri" panose="020F0502020204030204" pitchFamily="34" charset="0"/>
              </a:rPr>
              <a:t>, </a:t>
            </a:r>
            <a:r>
              <a:rPr lang="da-DK" sz="1200" i="1" dirty="0">
                <a:solidFill>
                  <a:srgbClr val="000000"/>
                </a:solidFill>
                <a:latin typeface="Calibri" panose="020F0502020204030204" pitchFamily="34" charset="0"/>
                <a:cs typeface="Calibri" panose="020F0502020204030204" pitchFamily="34" charset="0"/>
              </a:rPr>
              <a:t>95</a:t>
            </a:r>
            <a:r>
              <a:rPr lang="da-DK" sz="1200" dirty="0">
                <a:solidFill>
                  <a:srgbClr val="000000"/>
                </a:solidFill>
                <a:latin typeface="Calibri" panose="020F0502020204030204" pitchFamily="34" charset="0"/>
                <a:cs typeface="Calibri" panose="020F0502020204030204" pitchFamily="34" charset="0"/>
              </a:rPr>
              <a:t>, 133; R. Raveendran </a:t>
            </a:r>
            <a:r>
              <a:rPr lang="da-DK" sz="1200" i="1" dirty="0">
                <a:solidFill>
                  <a:srgbClr val="000000"/>
                </a:solidFill>
                <a:latin typeface="Calibri" panose="020F0502020204030204" pitchFamily="34" charset="0"/>
                <a:cs typeface="Calibri" panose="020F0502020204030204" pitchFamily="34" charset="0"/>
              </a:rPr>
              <a:t>et al.</a:t>
            </a:r>
            <a:r>
              <a:rPr lang="da-DK" sz="1200" dirty="0">
                <a:solidFill>
                  <a:srgbClr val="000000"/>
                </a:solidFill>
                <a:latin typeface="Calibri" panose="020F0502020204030204" pitchFamily="34" charset="0"/>
                <a:cs typeface="Calibri" panose="020F0502020204030204" pitchFamily="34" charset="0"/>
              </a:rPr>
              <a:t>, </a:t>
            </a:r>
            <a:r>
              <a:rPr lang="da-DK" sz="1200" i="1" dirty="0">
                <a:solidFill>
                  <a:srgbClr val="000000"/>
                </a:solidFill>
                <a:latin typeface="Calibri" panose="020F0502020204030204" pitchFamily="34" charset="0"/>
                <a:cs typeface="Calibri" panose="020F0502020204030204" pitchFamily="34" charset="0"/>
              </a:rPr>
              <a:t>Chem. Sci.</a:t>
            </a:r>
            <a:r>
              <a:rPr lang="da-DK" sz="1200" dirty="0">
                <a:solidFill>
                  <a:srgbClr val="000000"/>
                </a:solidFill>
                <a:latin typeface="Calibri" panose="020F0502020204030204" pitchFamily="34" charset="0"/>
                <a:cs typeface="Calibri" panose="020F0502020204030204" pitchFamily="34" charset="0"/>
              </a:rPr>
              <a:t>, </a:t>
            </a:r>
            <a:r>
              <a:rPr lang="da-DK" sz="1200" b="1" dirty="0">
                <a:solidFill>
                  <a:srgbClr val="000000"/>
                </a:solidFill>
                <a:latin typeface="Calibri" panose="020F0502020204030204" pitchFamily="34" charset="0"/>
                <a:cs typeface="Calibri" panose="020F0502020204030204" pitchFamily="34" charset="0"/>
              </a:rPr>
              <a:t>2016</a:t>
            </a:r>
            <a:r>
              <a:rPr lang="da-DK" sz="1200" dirty="0">
                <a:solidFill>
                  <a:srgbClr val="000000"/>
                </a:solidFill>
                <a:latin typeface="Calibri" panose="020F0502020204030204" pitchFamily="34" charset="0"/>
                <a:cs typeface="Calibri" panose="020F0502020204030204" pitchFamily="34" charset="0"/>
              </a:rPr>
              <a:t>, </a:t>
            </a:r>
            <a:r>
              <a:rPr lang="da-DK" sz="1200" i="1" dirty="0">
                <a:solidFill>
                  <a:srgbClr val="000000"/>
                </a:solidFill>
                <a:latin typeface="Calibri" panose="020F0502020204030204" pitchFamily="34" charset="0"/>
                <a:cs typeface="Calibri" panose="020F0502020204030204" pitchFamily="34" charset="0"/>
              </a:rPr>
              <a:t>7</a:t>
            </a:r>
            <a:r>
              <a:rPr lang="da-DK" sz="1200" dirty="0">
                <a:solidFill>
                  <a:srgbClr val="000000"/>
                </a:solidFill>
                <a:latin typeface="Calibri" panose="020F0502020204030204" pitchFamily="34" charset="0"/>
                <a:cs typeface="Calibri" panose="020F0502020204030204" pitchFamily="34" charset="0"/>
              </a:rPr>
              <a:t>, 2381; M. Ravera </a:t>
            </a:r>
            <a:r>
              <a:rPr lang="da-DK" sz="1200" i="1" dirty="0">
                <a:solidFill>
                  <a:srgbClr val="000000"/>
                </a:solidFill>
                <a:latin typeface="Calibri" panose="020F0502020204030204" pitchFamily="34" charset="0"/>
                <a:cs typeface="Calibri" panose="020F0502020204030204" pitchFamily="34" charset="0"/>
              </a:rPr>
              <a:t>et al.</a:t>
            </a:r>
            <a:r>
              <a:rPr lang="da-DK" sz="1200" dirty="0">
                <a:solidFill>
                  <a:srgbClr val="000000"/>
                </a:solidFill>
                <a:latin typeface="Calibri" panose="020F0502020204030204" pitchFamily="34" charset="0"/>
                <a:cs typeface="Calibri" panose="020F0502020204030204" pitchFamily="34" charset="0"/>
              </a:rPr>
              <a:t>, </a:t>
            </a:r>
            <a:r>
              <a:rPr lang="da-DK" sz="1200" i="1" dirty="0">
                <a:solidFill>
                  <a:srgbClr val="000000"/>
                </a:solidFill>
                <a:latin typeface="Calibri" panose="020F0502020204030204" pitchFamily="34" charset="0"/>
                <a:cs typeface="Calibri" panose="020F0502020204030204" pitchFamily="34" charset="0"/>
              </a:rPr>
              <a:t>Dalton Trans.</a:t>
            </a:r>
            <a:r>
              <a:rPr lang="da-DK" sz="1200" dirty="0">
                <a:solidFill>
                  <a:srgbClr val="000000"/>
                </a:solidFill>
                <a:latin typeface="Calibri" panose="020F0502020204030204" pitchFamily="34" charset="0"/>
                <a:cs typeface="Calibri" panose="020F0502020204030204" pitchFamily="34" charset="0"/>
              </a:rPr>
              <a:t>, </a:t>
            </a:r>
            <a:r>
              <a:rPr lang="da-DK" sz="1200" b="1" dirty="0">
                <a:solidFill>
                  <a:srgbClr val="000000"/>
                </a:solidFill>
                <a:latin typeface="Calibri" panose="020F0502020204030204" pitchFamily="34" charset="0"/>
                <a:cs typeface="Calibri" panose="020F0502020204030204" pitchFamily="34" charset="0"/>
              </a:rPr>
              <a:t>2017</a:t>
            </a:r>
            <a:r>
              <a:rPr lang="da-DK" sz="1200" dirty="0">
                <a:solidFill>
                  <a:srgbClr val="000000"/>
                </a:solidFill>
                <a:latin typeface="Calibri" panose="020F0502020204030204" pitchFamily="34" charset="0"/>
                <a:cs typeface="Calibri" panose="020F0502020204030204" pitchFamily="34" charset="0"/>
              </a:rPr>
              <a:t>, </a:t>
            </a:r>
            <a:r>
              <a:rPr lang="da-DK" sz="1200" i="1" dirty="0">
                <a:solidFill>
                  <a:srgbClr val="000000"/>
                </a:solidFill>
                <a:latin typeface="Calibri" panose="020F0502020204030204" pitchFamily="34" charset="0"/>
                <a:cs typeface="Calibri" panose="020F0502020204030204" pitchFamily="34" charset="0"/>
              </a:rPr>
              <a:t>46</a:t>
            </a:r>
            <a:r>
              <a:rPr lang="da-DK" sz="1200" dirty="0">
                <a:solidFill>
                  <a:srgbClr val="000000"/>
                </a:solidFill>
                <a:latin typeface="Calibri" panose="020F0502020204030204" pitchFamily="34" charset="0"/>
                <a:cs typeface="Calibri" panose="020F0502020204030204" pitchFamily="34" charset="0"/>
              </a:rPr>
              <a:t>, 1559; V. Novohradsky </a:t>
            </a:r>
            <a:r>
              <a:rPr lang="da-DK" sz="1200" i="1" dirty="0">
                <a:solidFill>
                  <a:srgbClr val="000000"/>
                </a:solidFill>
                <a:latin typeface="Calibri" panose="020F0502020204030204" pitchFamily="34" charset="0"/>
                <a:cs typeface="Calibri" panose="020F0502020204030204" pitchFamily="34" charset="0"/>
              </a:rPr>
              <a:t>et al.</a:t>
            </a:r>
            <a:r>
              <a:rPr lang="da-DK" sz="1200" dirty="0">
                <a:solidFill>
                  <a:srgbClr val="000000"/>
                </a:solidFill>
                <a:latin typeface="Calibri" panose="020F0502020204030204" pitchFamily="34" charset="0"/>
                <a:cs typeface="Calibri" panose="020F0502020204030204" pitchFamily="34" charset="0"/>
              </a:rPr>
              <a:t>, </a:t>
            </a:r>
            <a:r>
              <a:rPr lang="da-DK" sz="1200" i="1" dirty="0">
                <a:solidFill>
                  <a:srgbClr val="000000"/>
                </a:solidFill>
                <a:latin typeface="Calibri" panose="020F0502020204030204" pitchFamily="34" charset="0"/>
                <a:cs typeface="Calibri" panose="020F0502020204030204" pitchFamily="34" charset="0"/>
              </a:rPr>
              <a:t>Sci. Rep.</a:t>
            </a:r>
            <a:r>
              <a:rPr lang="da-DK" sz="1200" dirty="0">
                <a:solidFill>
                  <a:srgbClr val="000000"/>
                </a:solidFill>
                <a:latin typeface="Calibri" panose="020F0502020204030204" pitchFamily="34" charset="0"/>
                <a:cs typeface="Calibri" panose="020F0502020204030204" pitchFamily="34" charset="0"/>
              </a:rPr>
              <a:t>, </a:t>
            </a:r>
            <a:r>
              <a:rPr lang="da-DK" sz="1200" b="1" dirty="0">
                <a:solidFill>
                  <a:srgbClr val="000000"/>
                </a:solidFill>
                <a:latin typeface="Calibri" panose="020F0502020204030204" pitchFamily="34" charset="0"/>
                <a:cs typeface="Calibri" panose="020F0502020204030204" pitchFamily="34" charset="0"/>
              </a:rPr>
              <a:t>2017</a:t>
            </a:r>
            <a:r>
              <a:rPr lang="da-DK" sz="1200" dirty="0">
                <a:solidFill>
                  <a:srgbClr val="000000"/>
                </a:solidFill>
                <a:latin typeface="Calibri" panose="020F0502020204030204" pitchFamily="34" charset="0"/>
                <a:cs typeface="Calibri" panose="020F0502020204030204" pitchFamily="34" charset="0"/>
              </a:rPr>
              <a:t>, </a:t>
            </a:r>
            <a:r>
              <a:rPr lang="da-DK" sz="1200" i="1" dirty="0">
                <a:solidFill>
                  <a:srgbClr val="000000"/>
                </a:solidFill>
                <a:latin typeface="Calibri" panose="020F0502020204030204" pitchFamily="34" charset="0"/>
                <a:cs typeface="Calibri" panose="020F0502020204030204" pitchFamily="34" charset="0"/>
              </a:rPr>
              <a:t>7</a:t>
            </a:r>
            <a:r>
              <a:rPr lang="da-DK" sz="1200" dirty="0">
                <a:solidFill>
                  <a:srgbClr val="000000"/>
                </a:solidFill>
                <a:latin typeface="Calibri" panose="020F0502020204030204" pitchFamily="34" charset="0"/>
                <a:cs typeface="Calibri" panose="020F0502020204030204" pitchFamily="34" charset="0"/>
              </a:rPr>
              <a:t>, 3751.</a:t>
            </a:r>
            <a:endParaRPr lang="it-IT" sz="1200" dirty="0">
              <a:solidFill>
                <a:srgbClr val="000000"/>
              </a:solidFill>
              <a:latin typeface="Calibri" panose="020F0502020204030204" pitchFamily="34" charset="0"/>
              <a:cs typeface="Calibri" panose="020F0502020204030204" pitchFamily="34" charset="0"/>
            </a:endParaRPr>
          </a:p>
        </p:txBody>
      </p:sp>
      <p:sp>
        <p:nvSpPr>
          <p:cNvPr id="28" name="Rettangolo con angoli in alto arrotondati 27">
            <a:extLst>
              <a:ext uri="{FF2B5EF4-FFF2-40B4-BE49-F238E27FC236}">
                <a16:creationId xmlns:a16="http://schemas.microsoft.com/office/drawing/2014/main" id="{1E829AD7-5040-4FD2-99F6-A45D9038B64C}"/>
              </a:ext>
            </a:extLst>
          </p:cNvPr>
          <p:cNvSpPr/>
          <p:nvPr/>
        </p:nvSpPr>
        <p:spPr bwMode="auto">
          <a:xfrm>
            <a:off x="4771741" y="773730"/>
            <a:ext cx="4226400" cy="576000"/>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a:t>
            </a:r>
            <a:r>
              <a:rPr kumimoji="0" lang="it-IT" sz="2400" b="1"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conjugate</a:t>
            </a:r>
            <a:endPar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pic>
        <p:nvPicPr>
          <p:cNvPr id="29" name="Immagine 28">
            <a:extLst>
              <a:ext uri="{FF2B5EF4-FFF2-40B4-BE49-F238E27FC236}">
                <a16:creationId xmlns:a16="http://schemas.microsoft.com/office/drawing/2014/main" id="{869D36DC-1EB8-4907-B03E-213B10AF56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6690" y="381326"/>
            <a:ext cx="947822" cy="947822"/>
          </a:xfrm>
          <a:prstGeom prst="rect">
            <a:avLst/>
          </a:prstGeom>
        </p:spPr>
      </p:pic>
      <p:graphicFrame>
        <p:nvGraphicFramePr>
          <p:cNvPr id="30" name="Oggetto 29">
            <a:extLst>
              <a:ext uri="{FF2B5EF4-FFF2-40B4-BE49-F238E27FC236}">
                <a16:creationId xmlns:a16="http://schemas.microsoft.com/office/drawing/2014/main" id="{DCA214C9-3AD2-4BD8-83B0-2F0AF086F50F}"/>
              </a:ext>
            </a:extLst>
          </p:cNvPr>
          <p:cNvGraphicFramePr>
            <a:graphicFrameLocks noChangeAspect="1"/>
          </p:cNvGraphicFramePr>
          <p:nvPr>
            <p:extLst>
              <p:ext uri="{D42A27DB-BD31-4B8C-83A1-F6EECF244321}">
                <p14:modId xmlns:p14="http://schemas.microsoft.com/office/powerpoint/2010/main" val="3045957034"/>
              </p:ext>
            </p:extLst>
          </p:nvPr>
        </p:nvGraphicFramePr>
        <p:xfrm>
          <a:off x="4999054" y="1633963"/>
          <a:ext cx="2217030" cy="2962032"/>
        </p:xfrm>
        <a:graphic>
          <a:graphicData uri="http://schemas.openxmlformats.org/presentationml/2006/ole">
            <mc:AlternateContent xmlns:mc="http://schemas.openxmlformats.org/markup-compatibility/2006">
              <mc:Choice xmlns:v="urn:schemas-microsoft-com:vml" Requires="v">
                <p:oleObj spid="_x0000_s6213" name="CS ChemDraw Drawing" r:id="rId11" imgW="1478020" imgH="1974688" progId="ChemDraw.Document.6.0">
                  <p:embed/>
                </p:oleObj>
              </mc:Choice>
              <mc:Fallback>
                <p:oleObj name="CS ChemDraw Drawing" r:id="rId11" imgW="1478020" imgH="1974688" progId="ChemDraw.Document.6.0">
                  <p:embed/>
                  <p:pic>
                    <p:nvPicPr>
                      <p:cNvPr id="24" name="Oggetto 23"/>
                      <p:cNvPicPr/>
                      <p:nvPr/>
                    </p:nvPicPr>
                    <p:blipFill>
                      <a:blip r:embed="rId12"/>
                      <a:stretch>
                        <a:fillRect/>
                      </a:stretch>
                    </p:blipFill>
                    <p:spPr>
                      <a:xfrm>
                        <a:off x="4999054" y="1633963"/>
                        <a:ext cx="2217030" cy="2962032"/>
                      </a:xfrm>
                      <a:prstGeom prst="rect">
                        <a:avLst/>
                      </a:prstGeom>
                    </p:spPr>
                  </p:pic>
                </p:oleObj>
              </mc:Fallback>
            </mc:AlternateContent>
          </a:graphicData>
        </a:graphic>
      </p:graphicFrame>
      <p:sp>
        <p:nvSpPr>
          <p:cNvPr id="31" name="Rettangolo 30">
            <a:extLst>
              <a:ext uri="{FF2B5EF4-FFF2-40B4-BE49-F238E27FC236}">
                <a16:creationId xmlns:a16="http://schemas.microsoft.com/office/drawing/2014/main" id="{4E2E1281-7910-430E-8423-982273C9095C}"/>
              </a:ext>
            </a:extLst>
          </p:cNvPr>
          <p:cNvSpPr/>
          <p:nvPr/>
        </p:nvSpPr>
        <p:spPr>
          <a:xfrm>
            <a:off x="7290514" y="2877803"/>
            <a:ext cx="1507846" cy="400110"/>
          </a:xfrm>
          <a:prstGeom prst="rect">
            <a:avLst/>
          </a:prstGeom>
        </p:spPr>
        <p:txBody>
          <a:bodyPr wrap="square">
            <a:spAutoFit/>
          </a:bodyPr>
          <a:lstStyle/>
          <a:p>
            <a:pPr algn="ctr"/>
            <a:r>
              <a:rPr lang="en-US" sz="2000" b="1" dirty="0">
                <a:solidFill>
                  <a:srgbClr val="000000"/>
                </a:solidFill>
                <a:latin typeface="Calibri" panose="020F0502020204030204" pitchFamily="34" charset="0"/>
                <a:cs typeface="Calibri" panose="020F0502020204030204" pitchFamily="34" charset="0"/>
              </a:rPr>
              <a:t>Pt-(VPA)</a:t>
            </a:r>
            <a:r>
              <a:rPr lang="en-US" sz="2000" b="1" baseline="-25000" dirty="0">
                <a:solidFill>
                  <a:srgbClr val="000000"/>
                </a:solidFill>
                <a:latin typeface="Calibri" panose="020F0502020204030204" pitchFamily="34" charset="0"/>
                <a:cs typeface="Calibri" panose="020F0502020204030204" pitchFamily="34" charset="0"/>
              </a:rPr>
              <a:t>2</a:t>
            </a:r>
            <a:endParaRPr lang="it-IT" sz="2000" b="1" baseline="-25000" dirty="0"/>
          </a:p>
        </p:txBody>
      </p:sp>
      <p:pic>
        <p:nvPicPr>
          <p:cNvPr id="3" name="Audio 2">
            <a:hlinkClick r:id="" action="ppaction://media"/>
            <a:extLst>
              <a:ext uri="{FF2B5EF4-FFF2-40B4-BE49-F238E27FC236}">
                <a16:creationId xmlns:a16="http://schemas.microsoft.com/office/drawing/2014/main" id="{CC611519-41E1-4EB8-8BCC-275D3AE0460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5927504"/>
      </p:ext>
    </p:extLst>
  </p:cSld>
  <p:clrMapOvr>
    <a:masterClrMapping/>
  </p:clrMapOvr>
  <mc:AlternateContent xmlns:mc="http://schemas.openxmlformats.org/markup-compatibility/2006">
    <mc:Choice xmlns:p14="http://schemas.microsoft.com/office/powerpoint/2010/main" Requires="p14">
      <p:transition spd="slow" p14:dur="2000" advTm="41665"/>
    </mc:Choice>
    <mc:Fallback>
      <p:transition spd="slow" advTm="41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2707" x="8993188" y="3125788"/>
          <p14:tracePt t="22715" x="8848725" y="3125788"/>
          <p14:tracePt t="22723" x="8761413" y="3117850"/>
          <p14:tracePt t="22731" x="8674100" y="3117850"/>
          <p14:tracePt t="22737" x="8602663" y="3117850"/>
          <p14:tracePt t="22747" x="8521700" y="3125788"/>
          <p14:tracePt t="22753" x="8410575" y="3133725"/>
          <p14:tracePt t="22761" x="8339138" y="3133725"/>
          <p14:tracePt t="22769" x="8275638" y="3141663"/>
          <p14:tracePt t="22777" x="8210550" y="3149600"/>
          <p14:tracePt t="22785" x="8154988" y="3157538"/>
          <p14:tracePt t="22791" x="8043863" y="3173413"/>
          <p14:tracePt t="22799" x="7972425" y="3181350"/>
          <p14:tracePt t="22807" x="7893050" y="3189288"/>
          <p14:tracePt t="22815" x="7804150" y="3189288"/>
          <p14:tracePt t="22823" x="7716838" y="3189288"/>
          <p14:tracePt t="22831" x="7637463" y="3189288"/>
          <p14:tracePt t="22837" x="7558088" y="3189288"/>
          <p14:tracePt t="22846" x="7493000" y="3181350"/>
          <p14:tracePt t="22853" x="7429500" y="3173413"/>
          <p14:tracePt t="22861" x="7366000" y="3165475"/>
          <p14:tracePt t="22869" x="7310438" y="3157538"/>
          <p14:tracePt t="22877" x="7231063" y="3141663"/>
          <p14:tracePt t="22885" x="7183438" y="3133725"/>
          <p14:tracePt t="22891" x="7135813" y="3125788"/>
          <p14:tracePt t="22899" x="7086600" y="3117850"/>
          <p14:tracePt t="22907" x="7038975" y="3109913"/>
          <p14:tracePt t="22915" x="6975475" y="3094038"/>
          <p14:tracePt t="22923" x="6951663" y="3086100"/>
          <p14:tracePt t="22931" x="6911975" y="3078163"/>
          <p14:tracePt t="22937" x="6888163" y="3070225"/>
          <p14:tracePt t="22947" x="6848475" y="3062288"/>
          <p14:tracePt t="22953" x="6792913" y="3046413"/>
          <p14:tracePt t="22961" x="6759575" y="3046413"/>
          <p14:tracePt t="22969" x="6727825" y="3038475"/>
          <p14:tracePt t="22977" x="6688138" y="3030538"/>
          <p14:tracePt t="22985" x="6648450" y="3022600"/>
          <p14:tracePt t="22991" x="6616700" y="3022600"/>
          <p14:tracePt t="22999" x="6553200" y="3014663"/>
          <p14:tracePt t="23007" x="6521450" y="3006725"/>
          <p14:tracePt t="23015" x="6481763" y="3006725"/>
          <p14:tracePt t="23023" x="6450013" y="2998788"/>
          <p14:tracePt t="23031" x="6402388" y="2998788"/>
          <p14:tracePt t="23037" x="6345238" y="2990850"/>
          <p14:tracePt t="23046" x="6297613" y="2982913"/>
          <p14:tracePt t="23053" x="6249988" y="2974975"/>
          <p14:tracePt t="23063" x="6202363" y="2967038"/>
          <p14:tracePt t="23069" x="6154738" y="2959100"/>
          <p14:tracePt t="23077" x="6075363" y="2951163"/>
          <p14:tracePt t="23085" x="6026150" y="2943225"/>
          <p14:tracePt t="23091" x="5986463" y="2935288"/>
          <p14:tracePt t="23099" x="5946775" y="2927350"/>
          <p14:tracePt t="23107" x="5915025" y="2919413"/>
          <p14:tracePt t="23115" x="5883275" y="2909888"/>
          <p14:tracePt t="23123" x="5819775" y="2901950"/>
          <p14:tracePt t="23131" x="5780088" y="2901950"/>
          <p14:tracePt t="23137" x="5740400" y="2894013"/>
          <p14:tracePt t="23146" x="5708650" y="2894013"/>
          <p14:tracePt t="23153" x="5676900" y="2894013"/>
          <p14:tracePt t="23161" x="5627688" y="2894013"/>
          <p14:tracePt t="23169" x="5588000" y="2894013"/>
          <p14:tracePt t="23177" x="5564188" y="2894013"/>
          <p14:tracePt t="23183" x="5532438" y="2894013"/>
          <p14:tracePt t="23191" x="5492750" y="2894013"/>
          <p14:tracePt t="23199" x="5445125" y="2894013"/>
          <p14:tracePt t="23207" x="5405438" y="2901950"/>
          <p14:tracePt t="23215" x="5365750" y="2901950"/>
          <p14:tracePt t="23223" x="5326063" y="2909888"/>
          <p14:tracePt t="23231" x="5276850" y="2919413"/>
          <p14:tracePt t="23237" x="5213350" y="2927350"/>
          <p14:tracePt t="23249" x="5173663" y="2935288"/>
          <p14:tracePt t="23254" x="5133975" y="2935288"/>
          <p14:tracePt t="23265" x="5102225" y="2951163"/>
          <p14:tracePt t="23271" x="5070475" y="2959100"/>
          <p14:tracePt t="23277" x="5038725" y="2967038"/>
          <p14:tracePt t="23283" x="4999038" y="2982913"/>
          <p14:tracePt t="23291" x="4975225" y="2990850"/>
          <p14:tracePt t="23299" x="4959350" y="3006725"/>
          <p14:tracePt t="23307" x="4933950" y="3014663"/>
          <p14:tracePt t="23315" x="4918075" y="3022600"/>
          <p14:tracePt t="23323" x="4902200" y="3038475"/>
          <p14:tracePt t="23331" x="4886325" y="3046413"/>
          <p14:tracePt t="23337" x="4878388" y="3062288"/>
          <p14:tracePt t="23346" x="4870450" y="3070225"/>
          <p14:tracePt t="23353" x="4862513" y="3086100"/>
          <p14:tracePt t="23361" x="4846638" y="3109913"/>
          <p14:tracePt t="23369" x="4838700" y="3125788"/>
          <p14:tracePt t="23377" x="4822825" y="3141663"/>
          <p14:tracePt t="23383" x="4806950" y="3157538"/>
          <p14:tracePt t="23391" x="4799013" y="3181350"/>
          <p14:tracePt t="23399" x="4783138" y="3197225"/>
          <p14:tracePt t="23407" x="4767263" y="3221038"/>
          <p14:tracePt t="23415" x="4759325" y="3252788"/>
          <p14:tracePt t="23423" x="4759325" y="3270250"/>
          <p14:tracePt t="23430" x="4751388" y="3286125"/>
          <p14:tracePt t="23437" x="4743450" y="3302000"/>
          <p14:tracePt t="23447" x="4743450" y="3333750"/>
          <p14:tracePt t="23453" x="4743450" y="3357563"/>
          <p14:tracePt t="23461" x="4743450" y="3373438"/>
          <p14:tracePt t="23469" x="4743450" y="3389313"/>
          <p14:tracePt t="23477" x="4743450" y="3405188"/>
          <p14:tracePt t="23483" x="4751388" y="3429000"/>
          <p14:tracePt t="23491" x="4751388" y="3444875"/>
          <p14:tracePt t="23499" x="4759325" y="3460750"/>
          <p14:tracePt t="23507" x="4767263" y="3468688"/>
          <p14:tracePt t="23515" x="4775200" y="3484563"/>
          <p14:tracePt t="23523" x="4791075" y="3492500"/>
          <p14:tracePt t="23530" x="4799013" y="3500438"/>
          <p14:tracePt t="23537" x="4806950" y="3516313"/>
          <p14:tracePt t="23547" x="4822825" y="3516313"/>
          <p14:tracePt t="23553" x="4830763" y="3524250"/>
          <p14:tracePt t="23561" x="4846638" y="3532188"/>
          <p14:tracePt t="23569" x="4862513" y="3532188"/>
          <p14:tracePt t="23577" x="4870450" y="3532188"/>
          <p14:tracePt t="23583" x="4886325" y="3540125"/>
          <p14:tracePt t="23591" x="4902200" y="3540125"/>
          <p14:tracePt t="23599" x="4926013" y="3540125"/>
          <p14:tracePt t="23608" x="4959350" y="3540125"/>
          <p14:tracePt t="23615" x="4983163" y="3540125"/>
          <p14:tracePt t="23623" x="5014913" y="3548063"/>
          <p14:tracePt t="23630" x="5054600" y="3548063"/>
          <p14:tracePt t="23637" x="5086350" y="3548063"/>
          <p14:tracePt t="23647" x="5141913" y="3548063"/>
          <p14:tracePt t="23653" x="5181600" y="3556000"/>
          <p14:tracePt t="23661" x="5213350" y="3556000"/>
          <p14:tracePt t="23669" x="5253038" y="3556000"/>
          <p14:tracePt t="23677" x="5292725" y="3556000"/>
          <p14:tracePt t="23683" x="5334000" y="3556000"/>
          <p14:tracePt t="23691" x="5389563" y="3556000"/>
          <p14:tracePt t="23699" x="5429250" y="3548063"/>
          <p14:tracePt t="23707" x="5468938" y="3548063"/>
          <p14:tracePt t="23715" x="5500688" y="3548063"/>
          <p14:tracePt t="23723" x="5540375" y="3540125"/>
          <p14:tracePt t="23730" x="5595938" y="3540125"/>
          <p14:tracePt t="23737" x="5627688" y="3540125"/>
          <p14:tracePt t="23747" x="5659438" y="3540125"/>
          <p14:tracePt t="23753" x="5692775" y="3540125"/>
          <p14:tracePt t="23761" x="5716588" y="3540125"/>
          <p14:tracePt t="23769" x="5756275" y="3540125"/>
          <p14:tracePt t="23775" x="5772150" y="3532188"/>
          <p14:tracePt t="23783" x="5795963" y="3532188"/>
          <p14:tracePt t="23791" x="5819775" y="3532188"/>
          <p14:tracePt t="23799" x="5843588" y="3540125"/>
          <p14:tracePt t="23807" x="5859463" y="3540125"/>
          <p14:tracePt t="23815" x="5899150" y="3540125"/>
          <p14:tracePt t="23823" x="5922963" y="3540125"/>
          <p14:tracePt t="23830" x="5946775" y="3548063"/>
          <p14:tracePt t="23837" x="5962650" y="3548063"/>
          <p14:tracePt t="23846" x="5978525" y="3548063"/>
          <p14:tracePt t="23853" x="6018213" y="3548063"/>
          <p14:tracePt t="23862" x="6034088" y="3548063"/>
          <p14:tracePt t="23869" x="6059488" y="3548063"/>
          <p14:tracePt t="23881" x="6075363" y="3548063"/>
          <p14:tracePt t="23883" x="6091238" y="3540125"/>
          <p14:tracePt t="23891" x="6115050" y="3524250"/>
          <p14:tracePt t="23899" x="6130925" y="3508375"/>
          <p14:tracePt t="23907" x="6154738" y="3492500"/>
          <p14:tracePt t="23915" x="6178550" y="3476625"/>
          <p14:tracePt t="23924" x="6202363" y="3460750"/>
          <p14:tracePt t="23930" x="6226175" y="3436938"/>
          <p14:tracePt t="23937" x="6257925" y="3405188"/>
          <p14:tracePt t="23946" x="6281738" y="3381375"/>
          <p14:tracePt t="23953" x="6305550" y="3357563"/>
          <p14:tracePt t="23962" x="6321425" y="3341688"/>
          <p14:tracePt t="23969" x="6345238" y="3309938"/>
          <p14:tracePt t="23975" x="6369050" y="3262313"/>
          <p14:tracePt t="23983" x="6384925" y="3228975"/>
          <p14:tracePt t="23991" x="6402388" y="3197225"/>
          <p14:tracePt t="23999" x="6410325" y="3173413"/>
          <p14:tracePt t="24007" x="6418263" y="3149600"/>
          <p14:tracePt t="24015" x="6418263" y="3109913"/>
          <p14:tracePt t="24024" x="6418263" y="3086100"/>
          <p14:tracePt t="24030" x="6410325" y="3054350"/>
          <p14:tracePt t="24037" x="6392863" y="3030538"/>
          <p14:tracePt t="24047" x="6376988" y="3006725"/>
          <p14:tracePt t="24053" x="6361113" y="2982913"/>
          <p14:tracePt t="24061" x="6329363" y="2943225"/>
          <p14:tracePt t="24069" x="6313488" y="2927350"/>
          <p14:tracePt t="24075" x="6297613" y="2909888"/>
          <p14:tracePt t="24083" x="6281738" y="2894013"/>
          <p14:tracePt t="24091" x="6265863" y="2878138"/>
          <p14:tracePt t="24099" x="6257925" y="2862263"/>
          <p14:tracePt t="24107" x="6249988" y="2846388"/>
          <p14:tracePt t="24115" x="6242050" y="2846388"/>
          <p14:tracePt t="25747" x="6242050" y="2830513"/>
          <p14:tracePt t="25754" x="6242050" y="2822575"/>
          <p14:tracePt t="25763" x="6242050" y="2806700"/>
          <p14:tracePt t="25770" x="6249988" y="2767013"/>
          <p14:tracePt t="25776" x="6257925" y="2727325"/>
          <p14:tracePt t="25785" x="6257925" y="2687638"/>
          <p14:tracePt t="25792" x="6265863" y="2632075"/>
          <p14:tracePt t="25799" x="6265863" y="2592388"/>
          <p14:tracePt t="25807" x="6265863" y="2551113"/>
          <p14:tracePt t="25815" x="6265863" y="2511425"/>
          <p14:tracePt t="25823" x="6249988" y="2463800"/>
          <p14:tracePt t="25830" x="6234113" y="2408238"/>
          <p14:tracePt t="25837" x="6218238" y="2368550"/>
          <p14:tracePt t="25847" x="6210300" y="2328863"/>
          <p14:tracePt t="25853" x="6194425" y="2289175"/>
          <p14:tracePt t="25861" x="6178550" y="2257425"/>
          <p14:tracePt t="25869" x="6162675" y="2216150"/>
          <p14:tracePt t="25875" x="6162675" y="2184400"/>
          <p14:tracePt t="25883" x="6154738" y="2160588"/>
          <p14:tracePt t="25891" x="6138863" y="2144713"/>
          <p14:tracePt t="25899" x="6122988" y="2128838"/>
          <p14:tracePt t="25907" x="6115050" y="2112963"/>
          <p14:tracePt t="25915" x="6107113" y="2105025"/>
          <p14:tracePt t="25921" x="6099175" y="2097088"/>
          <p14:tracePt t="25930" x="6091238" y="2089150"/>
          <p14:tracePt t="25937" x="6083300" y="2089150"/>
          <p14:tracePt t="25950" x="6083300" y="2081213"/>
          <p14:tracePt t="25954" x="6075363" y="2081213"/>
          <p14:tracePt t="26047" x="6075363" y="2089150"/>
          <p14:tracePt t="26054" x="6067425" y="2097088"/>
          <p14:tracePt t="26064" x="6059488" y="2120900"/>
          <p14:tracePt t="26071" x="6043613" y="2168525"/>
          <p14:tracePt t="26076" x="6026150" y="2200275"/>
          <p14:tracePt t="26084" x="6010275" y="2249488"/>
          <p14:tracePt t="26092" x="5994400" y="2305050"/>
          <p14:tracePt t="26099" x="5978525" y="2368550"/>
          <p14:tracePt t="26108" x="5962650" y="2424113"/>
          <p14:tracePt t="26116" x="5938838" y="2511425"/>
          <p14:tracePt t="26122" x="5922963" y="2566988"/>
          <p14:tracePt t="26133" x="5915025" y="2632075"/>
          <p14:tracePt t="26138" x="5899150" y="2695575"/>
          <p14:tracePt t="26149" x="5891213" y="2767013"/>
          <p14:tracePt t="26155" x="5867400" y="2870200"/>
          <p14:tracePt t="26166" x="5859463" y="2935288"/>
          <p14:tracePt t="26172" x="5851525" y="2998788"/>
          <p14:tracePt t="26176" x="5835650" y="3070225"/>
          <p14:tracePt t="26183" x="5827713" y="3133725"/>
          <p14:tracePt t="26191" x="5819775" y="3228975"/>
          <p14:tracePt t="26199" x="5819775" y="3294063"/>
          <p14:tracePt t="26207" x="5819775" y="3357563"/>
          <p14:tracePt t="26215" x="5819775" y="3413125"/>
          <p14:tracePt t="26221" x="5819775" y="3468688"/>
          <p14:tracePt t="26230" x="5819775" y="3524250"/>
          <p14:tracePt t="26237" x="5811838" y="3595688"/>
          <p14:tracePt t="26246" x="5811838" y="3644900"/>
          <p14:tracePt t="26253" x="5803900" y="3676650"/>
          <p14:tracePt t="26261" x="5803900" y="3716338"/>
          <p14:tracePt t="26269" x="5795963" y="3748088"/>
          <p14:tracePt t="26276" x="5788025" y="3787775"/>
          <p14:tracePt t="26284" x="5788025" y="3803650"/>
          <p14:tracePt t="26292" x="5788025" y="3819525"/>
          <p14:tracePt t="26300" x="5788025" y="3827463"/>
          <p14:tracePt t="26308" x="5788025" y="3835400"/>
          <p14:tracePt t="26416" x="5788025" y="3827463"/>
          <p14:tracePt t="26423" x="5795963" y="3827463"/>
          <p14:tracePt t="26431" x="5795963" y="3819525"/>
          <p14:tracePt t="39979" x="5756275" y="3811588"/>
          <p14:tracePt t="39986" x="5732463" y="3811588"/>
          <p14:tracePt t="39995" x="5692775" y="3803650"/>
          <p14:tracePt t="40002" x="5667375" y="3795713"/>
          <p14:tracePt t="40009" x="5643563" y="3779838"/>
          <p14:tracePt t="40015" x="5651500" y="3756025"/>
          <p14:tracePt t="40023" x="5676900" y="3716338"/>
          <p14:tracePt t="40031" x="5732463" y="3660775"/>
          <p14:tracePt t="40039" x="5827713" y="3587750"/>
          <p14:tracePt t="40047" x="5978525" y="3468688"/>
          <p14:tracePt t="40053" x="6067425" y="3413125"/>
          <p14:tracePt t="40061" x="6162675" y="3365500"/>
          <p14:tracePt t="40069" x="6249988" y="3309938"/>
          <p14:tracePt t="40078" x="6329363" y="3262313"/>
          <p14:tracePt t="40085" x="6465888" y="3173413"/>
          <p14:tracePt t="40093" x="6577013" y="3117850"/>
          <p14:tracePt t="40099" x="6688138" y="3046413"/>
          <p14:tracePt t="40107" x="6800850" y="2990850"/>
          <p14:tracePt t="40115" x="6927850" y="2919413"/>
          <p14:tracePt t="40123" x="7078663" y="2854325"/>
          <p14:tracePt t="40131" x="7310438" y="2774950"/>
          <p14:tracePt t="40139" x="7485063" y="2719388"/>
          <p14:tracePt t="40145" x="7653338" y="2687638"/>
          <p14:tracePt t="40153" x="7835900" y="2655888"/>
          <p14:tracePt t="40161" x="8012113" y="2624138"/>
          <p14:tracePt t="40169" x="8275638" y="2584450"/>
          <p14:tracePt t="40177" x="8458200" y="2566988"/>
          <p14:tracePt t="40185" x="8634413" y="2559050"/>
          <p14:tracePt t="40193" x="8816975" y="2551113"/>
          <p14:tracePt t="40199" x="9001125" y="25431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000" y="1080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11</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3" name="Rettangolo con angoli arrotondati 42">
            <a:extLst>
              <a:ext uri="{FF2B5EF4-FFF2-40B4-BE49-F238E27FC236}">
                <a16:creationId xmlns:a16="http://schemas.microsoft.com/office/drawing/2014/main" id="{1ED7A2EF-D0C5-44C1-894D-7B881E50F9C7}"/>
              </a:ext>
            </a:extLst>
          </p:cNvPr>
          <p:cNvSpPr/>
          <p:nvPr/>
        </p:nvSpPr>
        <p:spPr bwMode="auto">
          <a:xfrm>
            <a:off x="312159" y="823903"/>
            <a:ext cx="8541969" cy="511425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720000" rIns="91440" bIns="90000" numCol="1" rtlCol="0" anchor="t" anchorCtr="0" compatLnSpc="1">
            <a:prstTxWarp prst="textNoShape">
              <a:avLst/>
            </a:prstTxWarp>
          </a:bodyPr>
          <a:lstStyle/>
          <a:p>
            <a:pPr algn="just"/>
            <a:r>
              <a:rPr lang="en-US" b="1" dirty="0">
                <a:latin typeface="Calibri" panose="020F0502020204030204" pitchFamily="34" charset="0"/>
                <a:cs typeface="Calibri" panose="020F0502020204030204" pitchFamily="34" charset="0"/>
              </a:rPr>
              <a:t>Pt-(VPA)</a:t>
            </a:r>
            <a:r>
              <a:rPr lang="en-US" b="1"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shows a much higher antiproliferative activity than CDDP and VPA in a variety of cancer cell lines.</a:t>
            </a:r>
          </a:p>
        </p:txBody>
      </p:sp>
      <p:sp>
        <p:nvSpPr>
          <p:cNvPr id="44" name="Rettangolo con angoli in alto arrotondati 43">
            <a:extLst>
              <a:ext uri="{FF2B5EF4-FFF2-40B4-BE49-F238E27FC236}">
                <a16:creationId xmlns:a16="http://schemas.microsoft.com/office/drawing/2014/main" id="{FA4D9BC8-FB12-459D-B244-C9564F4E32DF}"/>
              </a:ext>
            </a:extLst>
          </p:cNvPr>
          <p:cNvSpPr/>
          <p:nvPr/>
        </p:nvSpPr>
        <p:spPr bwMode="auto">
          <a:xfrm>
            <a:off x="312160" y="823902"/>
            <a:ext cx="8541968" cy="735746"/>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a:t>
            </a:r>
            <a:r>
              <a:rPr kumimoji="0" lang="it-IT" sz="2400" b="1"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results</a:t>
            </a:r>
            <a:endPar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pic>
        <p:nvPicPr>
          <p:cNvPr id="45" name="Immagine 44">
            <a:extLst>
              <a:ext uri="{FF2B5EF4-FFF2-40B4-BE49-F238E27FC236}">
                <a16:creationId xmlns:a16="http://schemas.microsoft.com/office/drawing/2014/main" id="{217A0A6D-A5F9-490F-A803-8BC35C5C86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3" y="600364"/>
            <a:ext cx="1066667" cy="800000"/>
          </a:xfrm>
          <a:prstGeom prst="rect">
            <a:avLst/>
          </a:prstGeom>
        </p:spPr>
      </p:pic>
      <p:graphicFrame>
        <p:nvGraphicFramePr>
          <p:cNvPr id="46" name="Tabella 45">
            <a:extLst>
              <a:ext uri="{FF2B5EF4-FFF2-40B4-BE49-F238E27FC236}">
                <a16:creationId xmlns:a16="http://schemas.microsoft.com/office/drawing/2014/main" id="{621A3D5E-34C1-46EC-A513-0E9794EBC1D2}"/>
              </a:ext>
            </a:extLst>
          </p:cNvPr>
          <p:cNvGraphicFramePr>
            <a:graphicFrameLocks noGrp="1"/>
          </p:cNvGraphicFramePr>
          <p:nvPr>
            <p:extLst>
              <p:ext uri="{D42A27DB-BD31-4B8C-83A1-F6EECF244321}">
                <p14:modId xmlns:p14="http://schemas.microsoft.com/office/powerpoint/2010/main" val="1970372547"/>
              </p:ext>
            </p:extLst>
          </p:nvPr>
        </p:nvGraphicFramePr>
        <p:xfrm>
          <a:off x="662746" y="2523836"/>
          <a:ext cx="5784236" cy="2964966"/>
        </p:xfrm>
        <a:graphic>
          <a:graphicData uri="http://schemas.openxmlformats.org/drawingml/2006/table">
            <a:tbl>
              <a:tblPr firstRow="1" bandRow="1">
                <a:tableStyleId>{073A0DAA-6AF3-43AB-8588-CEC1D06C72B9}</a:tableStyleId>
              </a:tblPr>
              <a:tblGrid>
                <a:gridCol w="1140830">
                  <a:extLst>
                    <a:ext uri="{9D8B030D-6E8A-4147-A177-3AD203B41FA5}">
                      <a16:colId xmlns:a16="http://schemas.microsoft.com/office/drawing/2014/main" val="2771749788"/>
                    </a:ext>
                  </a:extLst>
                </a:gridCol>
                <a:gridCol w="1588917">
                  <a:extLst>
                    <a:ext uri="{9D8B030D-6E8A-4147-A177-3AD203B41FA5}">
                      <a16:colId xmlns:a16="http://schemas.microsoft.com/office/drawing/2014/main" val="2783742025"/>
                    </a:ext>
                  </a:extLst>
                </a:gridCol>
                <a:gridCol w="1588917">
                  <a:extLst>
                    <a:ext uri="{9D8B030D-6E8A-4147-A177-3AD203B41FA5}">
                      <a16:colId xmlns:a16="http://schemas.microsoft.com/office/drawing/2014/main" val="152498683"/>
                    </a:ext>
                  </a:extLst>
                </a:gridCol>
                <a:gridCol w="1465572">
                  <a:extLst>
                    <a:ext uri="{9D8B030D-6E8A-4147-A177-3AD203B41FA5}">
                      <a16:colId xmlns:a16="http://schemas.microsoft.com/office/drawing/2014/main" val="2078751743"/>
                    </a:ext>
                  </a:extLst>
                </a:gridCol>
              </a:tblGrid>
              <a:tr h="636628">
                <a:tc>
                  <a:txBody>
                    <a:bodyPr/>
                    <a:lstStyle/>
                    <a:p>
                      <a:pPr indent="0" algn="ctr">
                        <a:lnSpc>
                          <a:spcPct val="100000"/>
                        </a:lnSpc>
                      </a:pPr>
                      <a:r>
                        <a:rPr lang="it-IT" sz="1800" dirty="0"/>
                        <a:t>Cell </a:t>
                      </a:r>
                      <a:r>
                        <a:rPr lang="it-IT" sz="1800" dirty="0" err="1"/>
                        <a:t>lines</a:t>
                      </a:r>
                      <a:endParaRPr lang="it-IT" sz="1800" dirty="0">
                        <a:latin typeface="Calibri" panose="020F0502020204030204" pitchFamily="34" charset="0"/>
                        <a:cs typeface="Calibri" panose="020F0502020204030204" pitchFamily="34" charset="0"/>
                      </a:endParaRPr>
                    </a:p>
                  </a:txBody>
                  <a:tcPr anchor="ctr" anchorCtr="1"/>
                </a:tc>
                <a:tc>
                  <a:txBody>
                    <a:bodyPr/>
                    <a:lstStyle/>
                    <a:p>
                      <a:pPr indent="0" algn="ctr">
                        <a:lnSpc>
                          <a:spcPct val="100000"/>
                        </a:lnSpc>
                      </a:pPr>
                      <a:r>
                        <a:rPr lang="it-IT" sz="1800" dirty="0" err="1"/>
                        <a:t>Pt</a:t>
                      </a:r>
                      <a:r>
                        <a:rPr lang="it-IT" sz="1800" dirty="0"/>
                        <a:t>-(VPA)</a:t>
                      </a:r>
                      <a:r>
                        <a:rPr lang="it-IT" sz="1800" baseline="-25000" dirty="0"/>
                        <a:t>2</a:t>
                      </a:r>
                    </a:p>
                    <a:p>
                      <a:pPr indent="0" algn="ctr">
                        <a:lnSpc>
                          <a:spcPct val="100000"/>
                        </a:lnSpc>
                      </a:pPr>
                      <a:r>
                        <a:rPr lang="it-IT" sz="1800" dirty="0"/>
                        <a:t>IC</a:t>
                      </a:r>
                      <a:r>
                        <a:rPr lang="it-IT" sz="1800" baseline="-25000" dirty="0"/>
                        <a:t>50</a:t>
                      </a:r>
                      <a:r>
                        <a:rPr lang="it-IT" sz="1800" dirty="0"/>
                        <a:t> [</a:t>
                      </a:r>
                      <a:r>
                        <a:rPr lang="it-IT" sz="1800" dirty="0" err="1"/>
                        <a:t>nM</a:t>
                      </a:r>
                      <a:r>
                        <a:rPr lang="it-IT" sz="1800" dirty="0"/>
                        <a:t>]</a:t>
                      </a:r>
                      <a:endParaRPr lang="it-IT" sz="1800" dirty="0">
                        <a:latin typeface="Calibri" panose="020F0502020204030204" pitchFamily="34" charset="0"/>
                        <a:cs typeface="Calibri" panose="020F0502020204030204" pitchFamily="34" charset="0"/>
                      </a:endParaRPr>
                    </a:p>
                  </a:txBody>
                  <a:tcPr anchor="ctr" anchorCtr="1"/>
                </a:tc>
                <a:tc>
                  <a:txBody>
                    <a:bodyPr/>
                    <a:lstStyle/>
                    <a:p>
                      <a:pPr indent="0" algn="ctr">
                        <a:lnSpc>
                          <a:spcPct val="100000"/>
                        </a:lnSpc>
                      </a:pPr>
                      <a:r>
                        <a:rPr lang="it-IT" sz="1800" dirty="0"/>
                        <a:t>CDDP</a:t>
                      </a:r>
                    </a:p>
                    <a:p>
                      <a:pPr indent="0" algn="ctr">
                        <a:lnSpc>
                          <a:spcPct val="100000"/>
                        </a:lnSpc>
                      </a:pPr>
                      <a:r>
                        <a:rPr lang="it-IT" sz="1800" dirty="0"/>
                        <a:t>IC</a:t>
                      </a:r>
                      <a:r>
                        <a:rPr lang="it-IT" sz="1800" baseline="-25000" dirty="0"/>
                        <a:t>50</a:t>
                      </a:r>
                      <a:r>
                        <a:rPr lang="it-IT" sz="1800" dirty="0"/>
                        <a:t> [</a:t>
                      </a:r>
                      <a:r>
                        <a:rPr lang="it-IT" sz="1800" dirty="0">
                          <a:sym typeface="Symbol" panose="05050102010706020507" pitchFamily="18" charset="2"/>
                        </a:rPr>
                        <a:t></a:t>
                      </a:r>
                      <a:r>
                        <a:rPr lang="it-IT" sz="1800" dirty="0"/>
                        <a:t>M]</a:t>
                      </a:r>
                      <a:endParaRPr lang="it-IT" sz="1800" dirty="0">
                        <a:latin typeface="Calibri" panose="020F0502020204030204" pitchFamily="34" charset="0"/>
                        <a:cs typeface="Calibri" panose="020F0502020204030204" pitchFamily="34" charset="0"/>
                      </a:endParaRPr>
                    </a:p>
                  </a:txBody>
                  <a:tcPr anchor="ctr" anchorCtr="1"/>
                </a:tc>
                <a:tc>
                  <a:txBody>
                    <a:bodyPr/>
                    <a:lstStyle/>
                    <a:p>
                      <a:pPr indent="0" algn="ctr">
                        <a:lnSpc>
                          <a:spcPct val="100000"/>
                        </a:lnSpc>
                      </a:pPr>
                      <a:r>
                        <a:rPr lang="it-IT" sz="1800" dirty="0"/>
                        <a:t>VPA</a:t>
                      </a:r>
                    </a:p>
                    <a:p>
                      <a:pPr indent="0" algn="ctr">
                        <a:lnSpc>
                          <a:spcPct val="100000"/>
                        </a:lnSpc>
                      </a:pPr>
                      <a:r>
                        <a:rPr lang="it-IT" sz="1800" dirty="0"/>
                        <a:t>IC</a:t>
                      </a:r>
                      <a:r>
                        <a:rPr lang="it-IT" sz="1800" baseline="-25000" dirty="0"/>
                        <a:t>50</a:t>
                      </a:r>
                      <a:r>
                        <a:rPr lang="it-IT" sz="1800" dirty="0"/>
                        <a:t> [</a:t>
                      </a:r>
                      <a:r>
                        <a:rPr lang="it-IT" sz="1800" dirty="0" err="1"/>
                        <a:t>mM</a:t>
                      </a:r>
                      <a:r>
                        <a:rPr lang="it-IT" sz="1800" dirty="0"/>
                        <a:t>]</a:t>
                      </a:r>
                      <a:endParaRPr lang="it-IT" sz="1800" dirty="0">
                        <a:latin typeface="Calibri" panose="020F0502020204030204" pitchFamily="34" charset="0"/>
                        <a:cs typeface="Calibri" panose="020F0502020204030204" pitchFamily="34" charset="0"/>
                      </a:endParaRPr>
                    </a:p>
                  </a:txBody>
                  <a:tcPr anchor="ctr" anchorCtr="1"/>
                </a:tc>
                <a:extLst>
                  <a:ext uri="{0D108BD9-81ED-4DB2-BD59-A6C34878D82A}">
                    <a16:rowId xmlns:a16="http://schemas.microsoft.com/office/drawing/2014/main" val="3905888647"/>
                  </a:ext>
                </a:extLst>
              </a:tr>
              <a:tr h="387481">
                <a:tc>
                  <a:txBody>
                    <a:bodyPr/>
                    <a:lstStyle/>
                    <a:p>
                      <a:pPr indent="0" algn="ctr">
                        <a:lnSpc>
                          <a:spcPct val="100000"/>
                        </a:lnSpc>
                        <a:spcAft>
                          <a:spcPts val="0"/>
                        </a:spcAft>
                      </a:pPr>
                      <a:r>
                        <a:rPr lang="en-US" sz="1800" dirty="0">
                          <a:effectLst/>
                        </a:rPr>
                        <a:t>A2780</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solidFill>
                            <a:srgbClr val="000000"/>
                          </a:solidFill>
                          <a:effectLst/>
                        </a:rPr>
                        <a:t>11.1</a:t>
                      </a:r>
                      <a:r>
                        <a:rPr lang="en-US" sz="1800" dirty="0">
                          <a:effectLst/>
                        </a:rPr>
                        <a:t>±0.3</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0.5±0.1</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1.8±0.7</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2105432910"/>
                  </a:ext>
                </a:extLst>
              </a:tr>
              <a:tr h="387481">
                <a:tc>
                  <a:txBody>
                    <a:bodyPr/>
                    <a:lstStyle/>
                    <a:p>
                      <a:pPr indent="0" algn="ctr">
                        <a:lnSpc>
                          <a:spcPct val="100000"/>
                        </a:lnSpc>
                        <a:spcAft>
                          <a:spcPts val="0"/>
                        </a:spcAft>
                      </a:pPr>
                      <a:r>
                        <a:rPr lang="en-US" sz="1800" dirty="0">
                          <a:effectLst/>
                        </a:rPr>
                        <a:t>HCT116</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solidFill>
                            <a:srgbClr val="000000"/>
                          </a:solidFill>
                          <a:effectLst/>
                        </a:rPr>
                        <a:t>77.1</a:t>
                      </a:r>
                      <a:r>
                        <a:rPr lang="en-US" sz="1800" dirty="0">
                          <a:effectLst/>
                        </a:rPr>
                        <a:t>±1.3</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2.3±0.3</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1.3±0.2</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2043974460"/>
                  </a:ext>
                </a:extLst>
              </a:tr>
              <a:tr h="387481">
                <a:tc>
                  <a:txBody>
                    <a:bodyPr/>
                    <a:lstStyle/>
                    <a:p>
                      <a:pPr indent="0" algn="ctr">
                        <a:lnSpc>
                          <a:spcPct val="100000"/>
                        </a:lnSpc>
                        <a:spcAft>
                          <a:spcPts val="0"/>
                        </a:spcAft>
                      </a:pPr>
                      <a:r>
                        <a:rPr lang="en-US" sz="1800" dirty="0">
                          <a:effectLst/>
                        </a:rPr>
                        <a:t>A549</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solidFill>
                            <a:srgbClr val="000000"/>
                          </a:solidFill>
                          <a:effectLst/>
                        </a:rPr>
                        <a:t>158</a:t>
                      </a:r>
                      <a:r>
                        <a:rPr lang="en-US" sz="1800" dirty="0">
                          <a:effectLst/>
                        </a:rPr>
                        <a:t>±35</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3.8±0.7</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0.8±0.5</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934674028"/>
                  </a:ext>
                </a:extLst>
              </a:tr>
              <a:tr h="387481">
                <a:tc>
                  <a:txBody>
                    <a:bodyPr/>
                    <a:lstStyle/>
                    <a:p>
                      <a:pPr indent="0" algn="ctr">
                        <a:lnSpc>
                          <a:spcPct val="100000"/>
                        </a:lnSpc>
                        <a:spcAft>
                          <a:spcPts val="0"/>
                        </a:spcAft>
                      </a:pPr>
                      <a:r>
                        <a:rPr lang="en-US" sz="1800" dirty="0">
                          <a:effectLst/>
                        </a:rPr>
                        <a:t>MCF-7</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solidFill>
                            <a:srgbClr val="000000"/>
                          </a:solidFill>
                          <a:effectLst/>
                        </a:rPr>
                        <a:t>155</a:t>
                      </a:r>
                      <a:r>
                        <a:rPr lang="en-US" sz="1800" dirty="0">
                          <a:effectLst/>
                        </a:rPr>
                        <a:t>±49</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6.5±0.9</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4.8±1.1</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1953375148"/>
                  </a:ext>
                </a:extLst>
              </a:tr>
              <a:tr h="387481">
                <a:tc>
                  <a:txBody>
                    <a:bodyPr/>
                    <a:lstStyle/>
                    <a:p>
                      <a:pPr indent="0" algn="ctr">
                        <a:lnSpc>
                          <a:spcPct val="100000"/>
                        </a:lnSpc>
                        <a:spcAft>
                          <a:spcPts val="0"/>
                        </a:spcAft>
                      </a:pPr>
                      <a:r>
                        <a:rPr lang="en-US" sz="1800">
                          <a:effectLst/>
                        </a:rPr>
                        <a:t>MM98</a:t>
                      </a:r>
                      <a:endParaRPr lang="it-IT" sz="18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solidFill>
                            <a:srgbClr val="000000"/>
                          </a:solidFill>
                          <a:effectLst/>
                        </a:rPr>
                        <a:t>273</a:t>
                      </a:r>
                      <a:r>
                        <a:rPr lang="en-US" sz="1800" dirty="0">
                          <a:effectLst/>
                        </a:rPr>
                        <a:t>±42</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3.2±1.0</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3.9±0.9</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512798412"/>
                  </a:ext>
                </a:extLst>
              </a:tr>
              <a:tr h="387481">
                <a:tc>
                  <a:txBody>
                    <a:bodyPr/>
                    <a:lstStyle/>
                    <a:p>
                      <a:pPr indent="0" algn="ctr">
                        <a:lnSpc>
                          <a:spcPct val="100000"/>
                        </a:lnSpc>
                        <a:spcAft>
                          <a:spcPts val="0"/>
                        </a:spcAft>
                      </a:pPr>
                      <a:r>
                        <a:rPr lang="en-US" sz="1800" dirty="0">
                          <a:effectLst/>
                        </a:rPr>
                        <a:t>MM98R</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solidFill>
                            <a:srgbClr val="000000"/>
                          </a:solidFill>
                          <a:effectLst/>
                        </a:rPr>
                        <a:t>245</a:t>
                      </a:r>
                      <a:r>
                        <a:rPr lang="en-US" sz="1800" dirty="0">
                          <a:effectLst/>
                        </a:rPr>
                        <a:t>±53</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19.4±2.8</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3.5±0.7</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367330777"/>
                  </a:ext>
                </a:extLst>
              </a:tr>
            </a:tbl>
          </a:graphicData>
        </a:graphic>
      </p:graphicFrame>
      <p:sp>
        <p:nvSpPr>
          <p:cNvPr id="47" name="Rettangolo 46">
            <a:extLst>
              <a:ext uri="{FF2B5EF4-FFF2-40B4-BE49-F238E27FC236}">
                <a16:creationId xmlns:a16="http://schemas.microsoft.com/office/drawing/2014/main" id="{70F0D35E-CCCA-4330-BF71-707CFC824CB3}"/>
              </a:ext>
            </a:extLst>
          </p:cNvPr>
          <p:cNvSpPr/>
          <p:nvPr/>
        </p:nvSpPr>
        <p:spPr>
          <a:xfrm>
            <a:off x="6493162" y="3967089"/>
            <a:ext cx="2299855" cy="1600438"/>
          </a:xfrm>
          <a:prstGeom prst="rect">
            <a:avLst/>
          </a:prstGeom>
        </p:spPr>
        <p:txBody>
          <a:bodyPr wrap="square">
            <a:spAutoFit/>
          </a:bodyPr>
          <a:lstStyle/>
          <a:p>
            <a:pPr algn="just"/>
            <a:r>
              <a:rPr lang="en-US" sz="1400" b="1" i="1" dirty="0">
                <a:solidFill>
                  <a:srgbClr val="000000"/>
                </a:solidFill>
                <a:latin typeface="Calibri" panose="020F0502020204030204" pitchFamily="34" charset="0"/>
                <a:cs typeface="Calibri" panose="020F0502020204030204" pitchFamily="34" charset="0"/>
              </a:rPr>
              <a:t>Comparison of IC</a:t>
            </a:r>
            <a:r>
              <a:rPr lang="en-US" sz="1400" b="1" i="1" baseline="-25000" dirty="0">
                <a:solidFill>
                  <a:srgbClr val="000000"/>
                </a:solidFill>
                <a:latin typeface="Calibri" panose="020F0502020204030204" pitchFamily="34" charset="0"/>
                <a:cs typeface="Calibri" panose="020F0502020204030204" pitchFamily="34" charset="0"/>
              </a:rPr>
              <a:t>50</a:t>
            </a:r>
            <a:r>
              <a:rPr lang="en-US" sz="1400" b="1" i="1" dirty="0">
                <a:solidFill>
                  <a:srgbClr val="000000"/>
                </a:solidFill>
                <a:latin typeface="Calibri" panose="020F0502020204030204" pitchFamily="34" charset="0"/>
                <a:cs typeface="Calibri" panose="020F0502020204030204" pitchFamily="34" charset="0"/>
              </a:rPr>
              <a:t> values</a:t>
            </a:r>
            <a:r>
              <a:rPr lang="en-US" sz="1400" i="1" dirty="0">
                <a:solidFill>
                  <a:srgbClr val="000000"/>
                </a:solidFill>
                <a:latin typeface="Calibri" panose="020F0502020204030204" pitchFamily="34" charset="0"/>
                <a:cs typeface="Calibri" panose="020F0502020204030204" pitchFamily="34" charset="0"/>
              </a:rPr>
              <a:t>. </a:t>
            </a:r>
            <a:r>
              <a:rPr lang="it-IT" sz="1400" i="1" dirty="0" err="1">
                <a:solidFill>
                  <a:srgbClr val="000000"/>
                </a:solidFill>
                <a:latin typeface="Calibri" panose="020F0502020204030204" pitchFamily="34" charset="0"/>
                <a:cs typeface="Calibri" panose="020F0502020204030204" pitchFamily="34" charset="0"/>
              </a:rPr>
              <a:t>Key</a:t>
            </a:r>
            <a:r>
              <a:rPr lang="it-IT" sz="1400" i="1" dirty="0">
                <a:solidFill>
                  <a:srgbClr val="000000"/>
                </a:solidFill>
                <a:latin typeface="Calibri" panose="020F0502020204030204" pitchFamily="34" charset="0"/>
                <a:cs typeface="Calibri" panose="020F0502020204030204" pitchFamily="34" charset="0"/>
              </a:rPr>
              <a:t>: </a:t>
            </a:r>
            <a:r>
              <a:rPr lang="it-IT" sz="1400" i="1" dirty="0" err="1">
                <a:solidFill>
                  <a:srgbClr val="000000"/>
                </a:solidFill>
                <a:latin typeface="Calibri" panose="020F0502020204030204" pitchFamily="34" charset="0"/>
                <a:cs typeface="Calibri" panose="020F0502020204030204" pitchFamily="34" charset="0"/>
              </a:rPr>
              <a:t>ovarian</a:t>
            </a:r>
            <a:r>
              <a:rPr lang="it-IT" sz="1400" i="1" dirty="0">
                <a:solidFill>
                  <a:srgbClr val="000000"/>
                </a:solidFill>
                <a:latin typeface="Calibri" panose="020F0502020204030204" pitchFamily="34" charset="0"/>
                <a:cs typeface="Calibri" panose="020F0502020204030204" pitchFamily="34" charset="0"/>
              </a:rPr>
              <a:t> A2780, colon HCT116, </a:t>
            </a:r>
            <a:r>
              <a:rPr lang="it-IT" sz="1400" i="1" dirty="0" err="1">
                <a:solidFill>
                  <a:srgbClr val="000000"/>
                </a:solidFill>
                <a:latin typeface="Calibri" panose="020F0502020204030204" pitchFamily="34" charset="0"/>
                <a:cs typeface="Calibri" panose="020F0502020204030204" pitchFamily="34" charset="0"/>
              </a:rPr>
              <a:t>lung</a:t>
            </a:r>
            <a:r>
              <a:rPr lang="it-IT" sz="1400" i="1" dirty="0">
                <a:solidFill>
                  <a:srgbClr val="000000"/>
                </a:solidFill>
                <a:latin typeface="Calibri" panose="020F0502020204030204" pitchFamily="34" charset="0"/>
                <a:cs typeface="Calibri" panose="020F0502020204030204" pitchFamily="34" charset="0"/>
              </a:rPr>
              <a:t> A549, </a:t>
            </a:r>
            <a:r>
              <a:rPr lang="it-IT" sz="1400" i="1" dirty="0" err="1">
                <a:solidFill>
                  <a:srgbClr val="000000"/>
                </a:solidFill>
                <a:latin typeface="Calibri" panose="020F0502020204030204" pitchFamily="34" charset="0"/>
                <a:cs typeface="Calibri" panose="020F0502020204030204" pitchFamily="34" charset="0"/>
              </a:rPr>
              <a:t>breast</a:t>
            </a:r>
            <a:r>
              <a:rPr lang="it-IT" sz="1400" i="1" dirty="0">
                <a:solidFill>
                  <a:srgbClr val="000000"/>
                </a:solidFill>
                <a:latin typeface="Calibri" panose="020F0502020204030204" pitchFamily="34" charset="0"/>
                <a:cs typeface="Calibri" panose="020F0502020204030204" pitchFamily="34" charset="0"/>
              </a:rPr>
              <a:t> MCF7 </a:t>
            </a:r>
            <a:r>
              <a:rPr lang="it-IT" sz="1400" i="1" dirty="0" err="1">
                <a:solidFill>
                  <a:srgbClr val="000000"/>
                </a:solidFill>
                <a:latin typeface="Calibri" panose="020F0502020204030204" pitchFamily="34" charset="0"/>
                <a:cs typeface="Calibri" panose="020F0502020204030204" pitchFamily="34" charset="0"/>
              </a:rPr>
              <a:t>carcinomas</a:t>
            </a:r>
            <a:r>
              <a:rPr lang="it-IT" sz="1400" i="1" dirty="0">
                <a:solidFill>
                  <a:srgbClr val="000000"/>
                </a:solidFill>
                <a:latin typeface="Calibri" panose="020F0502020204030204" pitchFamily="34" charset="0"/>
                <a:cs typeface="Calibri" panose="020F0502020204030204" pitchFamily="34" charset="0"/>
              </a:rPr>
              <a:t>, </a:t>
            </a:r>
            <a:r>
              <a:rPr lang="it-IT" sz="1400" i="1" dirty="0" err="1">
                <a:solidFill>
                  <a:srgbClr val="000000"/>
                </a:solidFill>
                <a:latin typeface="Calibri" panose="020F0502020204030204" pitchFamily="34" charset="0"/>
                <a:cs typeface="Calibri" panose="020F0502020204030204" pitchFamily="34" charset="0"/>
              </a:rPr>
              <a:t>malignant</a:t>
            </a:r>
            <a:r>
              <a:rPr lang="it-IT" sz="1400" i="1" dirty="0">
                <a:solidFill>
                  <a:srgbClr val="000000"/>
                </a:solidFill>
                <a:latin typeface="Calibri" panose="020F0502020204030204" pitchFamily="34" charset="0"/>
                <a:cs typeface="Calibri" panose="020F0502020204030204" pitchFamily="34" charset="0"/>
              </a:rPr>
              <a:t> </a:t>
            </a:r>
            <a:r>
              <a:rPr lang="it-IT" sz="1400" i="1" dirty="0" err="1">
                <a:solidFill>
                  <a:srgbClr val="000000"/>
                </a:solidFill>
                <a:latin typeface="Calibri" panose="020F0502020204030204" pitchFamily="34" charset="0"/>
                <a:cs typeface="Calibri" panose="020F0502020204030204" pitchFamily="34" charset="0"/>
              </a:rPr>
              <a:t>pleural</a:t>
            </a:r>
            <a:r>
              <a:rPr lang="it-IT" sz="1400" i="1" dirty="0">
                <a:solidFill>
                  <a:srgbClr val="000000"/>
                </a:solidFill>
                <a:latin typeface="Calibri" panose="020F0502020204030204" pitchFamily="34" charset="0"/>
                <a:cs typeface="Calibri" panose="020F0502020204030204" pitchFamily="34" charset="0"/>
              </a:rPr>
              <a:t> </a:t>
            </a:r>
            <a:r>
              <a:rPr lang="it-IT" sz="1400" i="1" dirty="0" err="1">
                <a:solidFill>
                  <a:srgbClr val="000000"/>
                </a:solidFill>
                <a:latin typeface="Calibri" panose="020F0502020204030204" pitchFamily="34" charset="0"/>
                <a:cs typeface="Calibri" panose="020F0502020204030204" pitchFamily="34" charset="0"/>
              </a:rPr>
              <a:t>mesothelioma</a:t>
            </a:r>
            <a:r>
              <a:rPr lang="it-IT" sz="1400" i="1" dirty="0">
                <a:solidFill>
                  <a:srgbClr val="000000"/>
                </a:solidFill>
                <a:latin typeface="Calibri" panose="020F0502020204030204" pitchFamily="34" charset="0"/>
                <a:cs typeface="Calibri" panose="020F0502020204030204" pitchFamily="34" charset="0"/>
              </a:rPr>
              <a:t> MM98 and CDDP-</a:t>
            </a:r>
            <a:r>
              <a:rPr lang="it-IT" sz="1400" i="1" dirty="0" err="1">
                <a:solidFill>
                  <a:srgbClr val="000000"/>
                </a:solidFill>
                <a:latin typeface="Calibri" panose="020F0502020204030204" pitchFamily="34" charset="0"/>
                <a:cs typeface="Calibri" panose="020F0502020204030204" pitchFamily="34" charset="0"/>
              </a:rPr>
              <a:t>resistant</a:t>
            </a:r>
            <a:r>
              <a:rPr lang="it-IT" sz="1400" i="1" dirty="0">
                <a:solidFill>
                  <a:srgbClr val="000000"/>
                </a:solidFill>
                <a:latin typeface="Calibri" panose="020F0502020204030204" pitchFamily="34" charset="0"/>
                <a:cs typeface="Calibri" panose="020F0502020204030204" pitchFamily="34" charset="0"/>
              </a:rPr>
              <a:t> </a:t>
            </a:r>
            <a:r>
              <a:rPr lang="it-IT" sz="1400" i="1" dirty="0" err="1">
                <a:solidFill>
                  <a:srgbClr val="000000"/>
                </a:solidFill>
                <a:latin typeface="Calibri" panose="020F0502020204030204" pitchFamily="34" charset="0"/>
                <a:cs typeface="Calibri" panose="020F0502020204030204" pitchFamily="34" charset="0"/>
              </a:rPr>
              <a:t>subline</a:t>
            </a:r>
            <a:r>
              <a:rPr lang="it-IT" sz="1400" i="1" dirty="0">
                <a:solidFill>
                  <a:srgbClr val="000000"/>
                </a:solidFill>
                <a:latin typeface="Calibri" panose="020F0502020204030204" pitchFamily="34" charset="0"/>
                <a:cs typeface="Calibri" panose="020F0502020204030204" pitchFamily="34" charset="0"/>
              </a:rPr>
              <a:t> MM98R.</a:t>
            </a:r>
          </a:p>
        </p:txBody>
      </p:sp>
      <p:sp>
        <p:nvSpPr>
          <p:cNvPr id="48" name="Rettangolo 47">
            <a:extLst>
              <a:ext uri="{FF2B5EF4-FFF2-40B4-BE49-F238E27FC236}">
                <a16:creationId xmlns:a16="http://schemas.microsoft.com/office/drawing/2014/main" id="{8D9297F9-B2EA-4334-A64E-63CABDF31CFF}"/>
              </a:ext>
            </a:extLst>
          </p:cNvPr>
          <p:cNvSpPr/>
          <p:nvPr/>
        </p:nvSpPr>
        <p:spPr>
          <a:xfrm>
            <a:off x="2438400" y="5630380"/>
            <a:ext cx="4267200" cy="307777"/>
          </a:xfrm>
          <a:prstGeom prst="rect">
            <a:avLst/>
          </a:prstGeom>
        </p:spPr>
        <p:txBody>
          <a:bodyPr wrap="square">
            <a:spAutoFit/>
          </a:bodyPr>
          <a:lstStyle/>
          <a:p>
            <a:r>
              <a:rPr lang="da-DK" sz="1400" dirty="0">
                <a:solidFill>
                  <a:srgbClr val="000000"/>
                </a:solidFill>
                <a:latin typeface="Calibri" panose="020F0502020204030204" pitchFamily="34" charset="0"/>
                <a:cs typeface="Calibri" panose="020F0502020204030204" pitchFamily="34" charset="0"/>
              </a:rPr>
              <a:t>M. Ravera </a:t>
            </a:r>
            <a:r>
              <a:rPr lang="da-DK" sz="1400" i="1" dirty="0">
                <a:solidFill>
                  <a:srgbClr val="000000"/>
                </a:solidFill>
                <a:latin typeface="Calibri" panose="020F0502020204030204" pitchFamily="34" charset="0"/>
                <a:cs typeface="Calibri" panose="020F0502020204030204" pitchFamily="34" charset="0"/>
              </a:rPr>
              <a:t>et al.</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J. Inorg. Biochem.</a:t>
            </a:r>
            <a:r>
              <a:rPr lang="da-DK" sz="1400" dirty="0">
                <a:solidFill>
                  <a:srgbClr val="000000"/>
                </a:solidFill>
                <a:latin typeface="Calibri" panose="020F0502020204030204" pitchFamily="34" charset="0"/>
                <a:cs typeface="Calibri" panose="020F0502020204030204" pitchFamily="34" charset="0"/>
              </a:rPr>
              <a:t>, </a:t>
            </a:r>
            <a:r>
              <a:rPr lang="da-DK" sz="1400" b="1" dirty="0">
                <a:solidFill>
                  <a:srgbClr val="000000"/>
                </a:solidFill>
                <a:latin typeface="Calibri" panose="020F0502020204030204" pitchFamily="34" charset="0"/>
                <a:cs typeface="Calibri" panose="020F0502020204030204" pitchFamily="34" charset="0"/>
              </a:rPr>
              <a:t>2013</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129</a:t>
            </a:r>
            <a:r>
              <a:rPr lang="da-DK" sz="1400" dirty="0">
                <a:solidFill>
                  <a:srgbClr val="000000"/>
                </a:solidFill>
                <a:latin typeface="Calibri" panose="020F0502020204030204" pitchFamily="34" charset="0"/>
                <a:cs typeface="Calibri" panose="020F0502020204030204" pitchFamily="34" charset="0"/>
              </a:rPr>
              <a:t>, 52 (</a:t>
            </a:r>
            <a:r>
              <a:rPr lang="da-DK" sz="1400" dirty="0">
                <a:solidFill>
                  <a:srgbClr val="000000"/>
                </a:solidFill>
                <a:latin typeface="Calibri" panose="020F0502020204030204" pitchFamily="34" charset="0"/>
                <a:cs typeface="Calibri" panose="020F0502020204030204" pitchFamily="34" charset="0"/>
                <a:hlinkClick r:id="rId6"/>
              </a:rPr>
              <a:t>doi</a:t>
            </a:r>
            <a:r>
              <a:rPr lang="da-DK" sz="1400" dirty="0">
                <a:solidFill>
                  <a:srgbClr val="000000"/>
                </a:solidFill>
                <a:latin typeface="Calibri" panose="020F0502020204030204" pitchFamily="34" charset="0"/>
                <a:cs typeface="Calibri" panose="020F0502020204030204" pitchFamily="34" charset="0"/>
              </a:rPr>
              <a:t>)</a:t>
            </a:r>
            <a:endParaRPr lang="it-IT" sz="1400" dirty="0"/>
          </a:p>
        </p:txBody>
      </p:sp>
      <p:pic>
        <p:nvPicPr>
          <p:cNvPr id="3" name="Audio 2">
            <a:hlinkClick r:id="" action="ppaction://media"/>
            <a:extLst>
              <a:ext uri="{FF2B5EF4-FFF2-40B4-BE49-F238E27FC236}">
                <a16:creationId xmlns:a16="http://schemas.microsoft.com/office/drawing/2014/main" id="{6FF07874-3935-4D06-85C4-AAB269CB6C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0396220"/>
      </p:ext>
    </p:extLst>
  </p:cSld>
  <p:clrMapOvr>
    <a:masterClrMapping/>
  </p:clrMapOvr>
  <mc:AlternateContent xmlns:mc="http://schemas.openxmlformats.org/markup-compatibility/2006">
    <mc:Choice xmlns:p14="http://schemas.microsoft.com/office/powerpoint/2010/main" Requires="p14">
      <p:transition spd="slow" p14:dur="2000" advTm="57292"/>
    </mc:Choice>
    <mc:Fallback>
      <p:transition spd="slow" advTm="57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76" x="4448175" y="3101975"/>
          <p14:tracePt t="883" x="4329113" y="3101975"/>
          <p14:tracePt t="891" x="4233863" y="3101975"/>
          <p14:tracePt t="12002" x="4233863" y="3086100"/>
          <p14:tracePt t="12008" x="4233863" y="3078163"/>
          <p14:tracePt t="12016" x="4233863" y="3070225"/>
          <p14:tracePt t="12027" x="4233863" y="3062288"/>
          <p14:tracePt t="12032" x="4233863" y="3054350"/>
          <p14:tracePt t="12048" x="4233863" y="3038475"/>
          <p14:tracePt t="12062" x="4241800" y="3022600"/>
          <p14:tracePt t="12070" x="4241800" y="3006725"/>
          <p14:tracePt t="12078" x="4241800" y="2982913"/>
          <p14:tracePt t="12086" x="4241800" y="2967038"/>
          <p14:tracePt t="12094" x="4241800" y="2959100"/>
          <p14:tracePt t="12102" x="4241800" y="2951163"/>
          <p14:tracePt t="12111" x="4241800" y="2935288"/>
          <p14:tracePt t="12116" x="4241800" y="2927350"/>
          <p14:tracePt t="12127" x="4233863" y="2919413"/>
          <p14:tracePt t="12132" x="4225925" y="2901950"/>
          <p14:tracePt t="12144" x="4217988" y="2894013"/>
          <p14:tracePt t="12149" x="4210050" y="2878138"/>
          <p14:tracePt t="12160" x="4200525" y="2862263"/>
          <p14:tracePt t="12162" x="4184650" y="2846388"/>
          <p14:tracePt t="12170" x="4168775" y="2822575"/>
          <p14:tracePt t="12177" x="4160838" y="2814638"/>
          <p14:tracePt t="12185" x="4144963" y="2798763"/>
          <p14:tracePt t="12193" x="4129088" y="2774950"/>
          <p14:tracePt t="12201" x="4113213" y="2759075"/>
          <p14:tracePt t="12207" x="4097338" y="2751138"/>
          <p14:tracePt t="12215" x="4089400" y="2743200"/>
          <p14:tracePt t="12224" x="4073525" y="2727325"/>
          <p14:tracePt t="12231" x="4065588" y="2719388"/>
          <p14:tracePt t="12240" x="4057650" y="2711450"/>
          <p14:tracePt t="12247" x="4041775" y="2695575"/>
          <p14:tracePt t="12253" x="4033838" y="2679700"/>
          <p14:tracePt t="12261" x="4025900" y="2671763"/>
          <p14:tracePt t="12269" x="4017963" y="2663825"/>
          <p14:tracePt t="12277" x="4010025" y="2655888"/>
          <p14:tracePt t="12285" x="3994150" y="2640013"/>
          <p14:tracePt t="12293" x="3986213" y="2632075"/>
          <p14:tracePt t="12301" x="3978275" y="2624138"/>
          <p14:tracePt t="12307" x="3970338" y="2616200"/>
          <p14:tracePt t="12315" x="3954463" y="2608263"/>
          <p14:tracePt t="12324" x="3938588" y="2600325"/>
          <p14:tracePt t="12331" x="3922713" y="2584450"/>
          <p14:tracePt t="12341" x="3906838" y="2566988"/>
          <p14:tracePt t="12347" x="3883025" y="2559050"/>
          <p14:tracePt t="12353" x="3867150" y="2551113"/>
          <p14:tracePt t="12361" x="3843338" y="2535238"/>
          <p14:tracePt t="12369" x="3833813" y="2527300"/>
          <p14:tracePt t="12378" x="3833813" y="2519363"/>
          <p14:tracePt t="12385" x="3825875" y="2519363"/>
          <p14:tracePt t="12407" x="3817938" y="2519363"/>
          <p14:tracePt t="12416" x="3810000" y="2519363"/>
          <p14:tracePt t="12427" x="3786188" y="2519363"/>
          <p14:tracePt t="12432" x="3770313" y="2519363"/>
          <p14:tracePt t="12443" x="3746500" y="2519363"/>
          <p14:tracePt t="12448" x="3706813" y="2519363"/>
          <p14:tracePt t="12454" x="3683000" y="2519363"/>
          <p14:tracePt t="12461" x="3667125" y="2527300"/>
          <p14:tracePt t="12470" x="3643313" y="2527300"/>
          <p14:tracePt t="12478" x="3619500" y="2543175"/>
          <p14:tracePt t="12486" x="3587750" y="2543175"/>
          <p14:tracePt t="12494" x="3571875" y="2559050"/>
          <p14:tracePt t="12502" x="3556000" y="2559050"/>
          <p14:tracePt t="12511" x="3540125" y="2566988"/>
          <p14:tracePt t="12516" x="3516313" y="2576513"/>
          <p14:tracePt t="12527" x="3500438" y="2584450"/>
          <p14:tracePt t="12532" x="3484563" y="2592388"/>
          <p14:tracePt t="12544" x="3476625" y="2600325"/>
          <p14:tracePt t="12549" x="3467100" y="2608263"/>
          <p14:tracePt t="12554" x="3467100" y="2616200"/>
          <p14:tracePt t="12562" x="3459163" y="2624138"/>
          <p14:tracePt t="12570" x="3451225" y="2632075"/>
          <p14:tracePt t="12579" x="3451225" y="2640013"/>
          <p14:tracePt t="12586" x="3443288" y="2647950"/>
          <p14:tracePt t="12600" x="3435350" y="2663825"/>
          <p14:tracePt t="12611" x="3435350" y="2671763"/>
          <p14:tracePt t="12616" x="3427413" y="2679700"/>
          <p14:tracePt t="12627" x="3419475" y="2695575"/>
          <p14:tracePt t="12632" x="3411538" y="2711450"/>
          <p14:tracePt t="12644" x="3403600" y="2719388"/>
          <p14:tracePt t="12646" x="3387725" y="2735263"/>
          <p14:tracePt t="12655" x="3371850" y="2759075"/>
          <p14:tracePt t="12661" x="3363913" y="2774950"/>
          <p14:tracePt t="12670" x="3348038" y="2790825"/>
          <p14:tracePt t="12678" x="3348038" y="2806700"/>
          <p14:tracePt t="12686" x="3340100" y="2822575"/>
          <p14:tracePt t="12694" x="3324225" y="2846388"/>
          <p14:tracePt t="12700" x="3324225" y="2862263"/>
          <p14:tracePt t="12711" x="3324225" y="2878138"/>
          <p14:tracePt t="12715" x="3324225" y="2886075"/>
          <p14:tracePt t="12724" x="3324225" y="2901950"/>
          <p14:tracePt t="12731" x="3324225" y="2919413"/>
          <p14:tracePt t="12741" x="3324225" y="2927350"/>
          <p14:tracePt t="12747" x="3324225" y="2943225"/>
          <p14:tracePt t="12753" x="3324225" y="2951163"/>
          <p14:tracePt t="12761" x="3324225" y="2967038"/>
          <p14:tracePt t="12769" x="3340100" y="2990850"/>
          <p14:tracePt t="12777" x="3340100" y="2998788"/>
          <p14:tracePt t="12785" x="3348038" y="3014663"/>
          <p14:tracePt t="12793" x="3355975" y="3038475"/>
          <p14:tracePt t="12799" x="3363913" y="3054350"/>
          <p14:tracePt t="12807" x="3363913" y="3062288"/>
          <p14:tracePt t="12815" x="3363913" y="3078163"/>
          <p14:tracePt t="12824" x="3371850" y="3086100"/>
          <p14:tracePt t="12831" x="3379788" y="3101975"/>
          <p14:tracePt t="12841" x="3379788" y="3117850"/>
          <p14:tracePt t="12847" x="3387725" y="3133725"/>
          <p14:tracePt t="12853" x="3403600" y="3149600"/>
          <p14:tracePt t="12861" x="3403600" y="3165475"/>
          <p14:tracePt t="12869" x="3411538" y="3173413"/>
          <p14:tracePt t="12877" x="3419475" y="3189288"/>
          <p14:tracePt t="12892" x="3427413" y="3197225"/>
          <p14:tracePt t="12893" x="3443288" y="3213100"/>
          <p14:tracePt t="12899" x="3451225" y="3228975"/>
          <p14:tracePt t="12908" x="3459163" y="3236913"/>
          <p14:tracePt t="12915" x="3467100" y="3252788"/>
          <p14:tracePt t="12924" x="3484563" y="3262313"/>
          <p14:tracePt t="12931" x="3500438" y="3278188"/>
          <p14:tracePt t="12941" x="3508375" y="3286125"/>
          <p14:tracePt t="12947" x="3516313" y="3294063"/>
          <p14:tracePt t="12953" x="3524250" y="3302000"/>
          <p14:tracePt t="12961" x="3540125" y="3309938"/>
          <p14:tracePt t="12969" x="3548063" y="3317875"/>
          <p14:tracePt t="12977" x="3563938" y="3325813"/>
          <p14:tracePt t="12985" x="3571875" y="3341688"/>
          <p14:tracePt t="12993" x="3587750" y="3349625"/>
          <p14:tracePt t="12999" x="3603625" y="3357563"/>
          <p14:tracePt t="13007" x="3619500" y="3365500"/>
          <p14:tracePt t="13015" x="3643313" y="3373438"/>
          <p14:tracePt t="13024" x="3659188" y="3381375"/>
          <p14:tracePt t="13031" x="3675063" y="3389313"/>
          <p14:tracePt t="13041" x="3683000" y="3397250"/>
          <p14:tracePt t="13045" x="3698875" y="3405188"/>
          <p14:tracePt t="13053" x="3730625" y="3421063"/>
          <p14:tracePt t="13061" x="3746500" y="3436938"/>
          <p14:tracePt t="13069" x="3770313" y="3444875"/>
          <p14:tracePt t="13078" x="3786188" y="3452813"/>
          <p14:tracePt t="13085" x="3810000" y="3452813"/>
          <p14:tracePt t="13093" x="3825875" y="3460750"/>
          <p14:tracePt t="13099" x="3859213" y="3468688"/>
          <p14:tracePt t="13107" x="3875088" y="3468688"/>
          <p14:tracePt t="13115" x="3890963" y="3476625"/>
          <p14:tracePt t="13124" x="3906838" y="3476625"/>
          <p14:tracePt t="13131" x="3922713" y="3476625"/>
          <p14:tracePt t="13141" x="3946525" y="3476625"/>
          <p14:tracePt t="13145" x="3962400" y="3476625"/>
          <p14:tracePt t="13153" x="3978275" y="3476625"/>
          <p14:tracePt t="13161" x="3994150" y="3476625"/>
          <p14:tracePt t="13169" x="4010025" y="3476625"/>
          <p14:tracePt t="13177" x="4025900" y="3476625"/>
          <p14:tracePt t="13185" x="4041775" y="3476625"/>
          <p14:tracePt t="13193" x="4057650" y="3476625"/>
          <p14:tracePt t="13199" x="4081463" y="3468688"/>
          <p14:tracePt t="13208" x="4097338" y="3468688"/>
          <p14:tracePt t="13215" x="4129088" y="3452813"/>
          <p14:tracePt t="13225" x="4152900" y="3452813"/>
          <p14:tracePt t="13231" x="4168775" y="3444875"/>
          <p14:tracePt t="13241" x="4192588" y="3436938"/>
          <p14:tracePt t="13245" x="4210050" y="3429000"/>
          <p14:tracePt t="13253" x="4225925" y="3421063"/>
          <p14:tracePt t="13261" x="4249738" y="3413125"/>
          <p14:tracePt t="13269" x="4257675" y="3405188"/>
          <p14:tracePt t="13277" x="4273550" y="3397250"/>
          <p14:tracePt t="13285" x="4297363" y="3381375"/>
          <p14:tracePt t="13293" x="4305300" y="3373438"/>
          <p14:tracePt t="13299" x="4337050" y="3357563"/>
          <p14:tracePt t="13308" x="4360863" y="3349625"/>
          <p14:tracePt t="13315" x="4392613" y="3333750"/>
          <p14:tracePt t="13324" x="4416425" y="3317875"/>
          <p14:tracePt t="13331" x="4440238" y="3309938"/>
          <p14:tracePt t="13341" x="4479925" y="3286125"/>
          <p14:tracePt t="13345" x="4503738" y="3278188"/>
          <p14:tracePt t="13353" x="4519613" y="3270250"/>
          <p14:tracePt t="13361" x="4535488" y="3252788"/>
          <p14:tracePt t="13369" x="4559300" y="3236913"/>
          <p14:tracePt t="13377" x="4576763" y="3228975"/>
          <p14:tracePt t="13385" x="4592638" y="3213100"/>
          <p14:tracePt t="13391" x="4608513" y="3197225"/>
          <p14:tracePt t="13399" x="4624388" y="3189288"/>
          <p14:tracePt t="13408" x="4632325" y="3173413"/>
          <p14:tracePt t="13415" x="4648200" y="3165475"/>
          <p14:tracePt t="13425" x="4664075" y="3149600"/>
          <p14:tracePt t="13431" x="4679950" y="3141663"/>
          <p14:tracePt t="13441" x="4695825" y="3133725"/>
          <p14:tracePt t="13445" x="4695825" y="3125788"/>
          <p14:tracePt t="13454" x="4711700" y="3109913"/>
          <p14:tracePt t="13461" x="4711700" y="3094038"/>
          <p14:tracePt t="13469" x="4719638" y="3086100"/>
          <p14:tracePt t="13477" x="4735513" y="3070225"/>
          <p14:tracePt t="13485" x="4735513" y="3054350"/>
          <p14:tracePt t="13491" x="4743450" y="3030538"/>
          <p14:tracePt t="13499" x="4751388" y="3006725"/>
          <p14:tracePt t="13507" x="4759325" y="2982913"/>
          <p14:tracePt t="13515" x="4767263" y="2959100"/>
          <p14:tracePt t="13524" x="4775200" y="2935288"/>
          <p14:tracePt t="13531" x="4783138" y="2919413"/>
          <p14:tracePt t="13541" x="4783138" y="2894013"/>
          <p14:tracePt t="13545" x="4791075" y="2862263"/>
          <p14:tracePt t="13553" x="4799013" y="2830513"/>
          <p14:tracePt t="13561" x="4799013" y="2806700"/>
          <p14:tracePt t="13569" x="4799013" y="2782888"/>
          <p14:tracePt t="13577" x="4791075" y="2751138"/>
          <p14:tracePt t="13585" x="4783138" y="2703513"/>
          <p14:tracePt t="13591" x="4775200" y="2671763"/>
          <p14:tracePt t="13599" x="4759325" y="2640013"/>
          <p14:tracePt t="13608" x="4743450" y="2600325"/>
          <p14:tracePt t="13615" x="4719638" y="2566988"/>
          <p14:tracePt t="13624" x="4687888" y="2511425"/>
          <p14:tracePt t="13631" x="4664075" y="2487613"/>
          <p14:tracePt t="13641" x="4648200" y="2455863"/>
          <p14:tracePt t="13645" x="4624388" y="2439988"/>
          <p14:tracePt t="13653" x="4608513" y="2424113"/>
          <p14:tracePt t="13661" x="4584700" y="2400300"/>
          <p14:tracePt t="13669" x="4559300" y="2376488"/>
          <p14:tracePt t="13678" x="4535488" y="2368550"/>
          <p14:tracePt t="13685" x="4519613" y="2352675"/>
          <p14:tracePt t="13691" x="4503738" y="2344738"/>
          <p14:tracePt t="13699" x="4495800" y="2344738"/>
          <p14:tracePt t="13708" x="4479925" y="2336800"/>
          <p14:tracePt t="13724" x="4464050" y="2336800"/>
          <p14:tracePt t="13731" x="4448175" y="2336800"/>
          <p14:tracePt t="13737" x="4432300" y="2336800"/>
          <p14:tracePt t="13745" x="4400550" y="2336800"/>
          <p14:tracePt t="13753" x="4376738" y="2344738"/>
          <p14:tracePt t="13761" x="4352925" y="2352675"/>
          <p14:tracePt t="13769" x="4329113" y="2368550"/>
          <p14:tracePt t="13777" x="4297363" y="2376488"/>
          <p14:tracePt t="13783" x="4273550" y="2392363"/>
          <p14:tracePt t="13791" x="4217988" y="2408238"/>
          <p14:tracePt t="13799" x="4192588" y="2424113"/>
          <p14:tracePt t="13808" x="4176713" y="2432050"/>
          <p14:tracePt t="13815" x="4160838" y="2439988"/>
          <p14:tracePt t="13824" x="4152900" y="2439988"/>
          <p14:tracePt t="13831" x="4152900" y="2447925"/>
          <p14:tracePt t="14063" x="4176713" y="2447925"/>
          <p14:tracePt t="14070" x="4200525" y="2447925"/>
          <p14:tracePt t="14078" x="4257675" y="2447925"/>
          <p14:tracePt t="14087" x="4313238" y="2447925"/>
          <p14:tracePt t="14094" x="4368800" y="2447925"/>
          <p14:tracePt t="14099" x="4440238" y="2447925"/>
          <p14:tracePt t="14108" x="4511675" y="2447925"/>
          <p14:tracePt t="14115" x="4632325" y="2447925"/>
          <p14:tracePt t="14124" x="4711700" y="2439988"/>
          <p14:tracePt t="14131" x="4791075" y="2439988"/>
          <p14:tracePt t="14137" x="4862513" y="2439988"/>
          <p14:tracePt t="14145" x="4933950" y="2439988"/>
          <p14:tracePt t="14153" x="5022850" y="2432050"/>
          <p14:tracePt t="14161" x="5070475" y="2432050"/>
          <p14:tracePt t="14170" x="5110163" y="2424113"/>
          <p14:tracePt t="14177" x="5133975" y="2424113"/>
          <p14:tracePt t="14183" x="5157788" y="2416175"/>
          <p14:tracePt t="14191" x="5189538" y="2408238"/>
          <p14:tracePt t="14199" x="5205413" y="2400300"/>
          <p14:tracePt t="14208" x="5213350" y="2400300"/>
          <p14:tracePt t="14215" x="5213350" y="2392363"/>
          <p14:tracePt t="14231" x="5221288" y="2392363"/>
          <p14:tracePt t="14237" x="5221288" y="2384425"/>
          <p14:tracePt t="14253" x="5229225" y="2384425"/>
          <p14:tracePt t="14269" x="5229225" y="2376488"/>
          <p14:tracePt t="14277" x="5237163" y="2376488"/>
          <p14:tracePt t="14291" x="5245100" y="2376488"/>
          <p14:tracePt t="14355" x="5245100" y="2384425"/>
          <p14:tracePt t="14363" x="5237163" y="2400300"/>
          <p14:tracePt t="14370" x="5229225" y="2408238"/>
          <p14:tracePt t="14379" x="5213350" y="2432050"/>
          <p14:tracePt t="14384" x="5189538" y="2447925"/>
          <p14:tracePt t="14395" x="5173663" y="2463800"/>
          <p14:tracePt t="14401" x="5149850" y="2495550"/>
          <p14:tracePt t="14412" x="5133975" y="2511425"/>
          <p14:tracePt t="14417" x="5126038" y="2535238"/>
          <p14:tracePt t="14429" x="5118100" y="2559050"/>
          <p14:tracePt t="14432" x="5102225" y="2584450"/>
          <p14:tracePt t="14439" x="5086350" y="2624138"/>
          <p14:tracePt t="14446" x="5078413" y="2647950"/>
          <p14:tracePt t="14453" x="5070475" y="2679700"/>
          <p14:tracePt t="14461" x="5062538" y="2711450"/>
          <p14:tracePt t="14469" x="5054600" y="2743200"/>
          <p14:tracePt t="14477" x="5046663" y="2767013"/>
          <p14:tracePt t="14484" x="5046663" y="2814638"/>
          <p14:tracePt t="14491" x="5038725" y="2846388"/>
          <p14:tracePt t="14499" x="5038725" y="2878138"/>
          <p14:tracePt t="14508" x="5038725" y="2909888"/>
          <p14:tracePt t="14515" x="5038725" y="2935288"/>
          <p14:tracePt t="14525" x="5030788" y="2974975"/>
          <p14:tracePt t="14529" x="5030788" y="2998788"/>
          <p14:tracePt t="14537" x="5014913" y="3022600"/>
          <p14:tracePt t="14545" x="5014913" y="3046413"/>
          <p14:tracePt t="14553" x="5006975" y="3070225"/>
          <p14:tracePt t="14561" x="5006975" y="3101975"/>
          <p14:tracePt t="14569" x="4999038" y="3125788"/>
          <p14:tracePt t="14577" x="4999038" y="3149600"/>
          <p14:tracePt t="14583" x="4999038" y="3173413"/>
          <p14:tracePt t="14591" x="5006975" y="3197225"/>
          <p14:tracePt t="14599" x="5014913" y="3221038"/>
          <p14:tracePt t="14608" x="5022850" y="3252788"/>
          <p14:tracePt t="14615" x="5030788" y="3270250"/>
          <p14:tracePt t="14625" x="5038725" y="3286125"/>
          <p14:tracePt t="14629" x="5046663" y="3302000"/>
          <p14:tracePt t="14637" x="5054600" y="3317875"/>
          <p14:tracePt t="14645" x="5070475" y="3341688"/>
          <p14:tracePt t="14653" x="5086350" y="3357563"/>
          <p14:tracePt t="14661" x="5094288" y="3365500"/>
          <p14:tracePt t="14669" x="5110163" y="3381375"/>
          <p14:tracePt t="14675" x="5118100" y="3389313"/>
          <p14:tracePt t="14683" x="5133975" y="3405188"/>
          <p14:tracePt t="14691" x="5141913" y="3405188"/>
          <p14:tracePt t="14699" x="5149850" y="3413125"/>
          <p14:tracePt t="14708" x="5165725" y="3421063"/>
          <p14:tracePt t="14715" x="5181600" y="3429000"/>
          <p14:tracePt t="14725" x="5213350" y="3436938"/>
          <p14:tracePt t="14729" x="5237163" y="3444875"/>
          <p14:tracePt t="14737" x="5260975" y="3452813"/>
          <p14:tracePt t="14745" x="5292725" y="3460750"/>
          <p14:tracePt t="14753" x="5326063" y="3468688"/>
          <p14:tracePt t="14761" x="5357813" y="3476625"/>
          <p14:tracePt t="14769" x="5397500" y="3484563"/>
          <p14:tracePt t="14775" x="5429250" y="3484563"/>
          <p14:tracePt t="14783" x="5453063" y="3492500"/>
          <p14:tracePt t="14792" x="5484813" y="3500438"/>
          <p14:tracePt t="14799" x="5500688" y="3500438"/>
          <p14:tracePt t="14808" x="5540375" y="3500438"/>
          <p14:tracePt t="14815" x="5556250" y="3500438"/>
          <p14:tracePt t="14825" x="5572125" y="3500438"/>
          <p14:tracePt t="14829" x="5595938" y="3500438"/>
          <p14:tracePt t="14837" x="5611813" y="3500438"/>
          <p14:tracePt t="14845" x="5635625" y="3500438"/>
          <p14:tracePt t="14853" x="5651500" y="3500438"/>
          <p14:tracePt t="14861" x="5667375" y="3500438"/>
          <p14:tracePt t="14869" x="5692775" y="3492500"/>
          <p14:tracePt t="14875" x="5708650" y="3484563"/>
          <p14:tracePt t="14892" x="5780088" y="3452813"/>
          <p14:tracePt t="14899" x="5811838" y="3444875"/>
          <p14:tracePt t="14908" x="5843588" y="3436938"/>
          <p14:tracePt t="14915" x="5875338" y="3429000"/>
          <p14:tracePt t="14921" x="5899150" y="3413125"/>
          <p14:tracePt t="14929" x="5946775" y="3397250"/>
          <p14:tracePt t="14937" x="5986463" y="3389313"/>
          <p14:tracePt t="14945" x="6018213" y="3381375"/>
          <p14:tracePt t="14953" x="6051550" y="3365500"/>
          <p14:tracePt t="14961" x="6083300" y="3349625"/>
          <p14:tracePt t="14969" x="6130925" y="3325813"/>
          <p14:tracePt t="14975" x="6154738" y="3309938"/>
          <p14:tracePt t="14983" x="6186488" y="3294063"/>
          <p14:tracePt t="14991" x="6218238" y="3278188"/>
          <p14:tracePt t="14999" x="6242050" y="3252788"/>
          <p14:tracePt t="15008" x="6265863" y="3236913"/>
          <p14:tracePt t="15015" x="6297613" y="3205163"/>
          <p14:tracePt t="15025" x="6321425" y="3173413"/>
          <p14:tracePt t="15029" x="6345238" y="3149600"/>
          <p14:tracePt t="15037" x="6369050" y="3125788"/>
          <p14:tracePt t="15045" x="6402388" y="3094038"/>
          <p14:tracePt t="15053" x="6450013" y="3046413"/>
          <p14:tracePt t="15061" x="6473825" y="3014663"/>
          <p14:tracePt t="15069" x="6505575" y="2982913"/>
          <p14:tracePt t="15075" x="6529388" y="2951163"/>
          <p14:tracePt t="15084" x="6553200" y="2927350"/>
          <p14:tracePt t="15091" x="6584950" y="2878138"/>
          <p14:tracePt t="15099" x="6600825" y="2846388"/>
          <p14:tracePt t="15108" x="6616700" y="2806700"/>
          <p14:tracePt t="15115" x="6632575" y="2774950"/>
          <p14:tracePt t="15125" x="6648450" y="2735263"/>
          <p14:tracePt t="15129" x="6664325" y="2687638"/>
          <p14:tracePt t="15137" x="6672263" y="2647950"/>
          <p14:tracePt t="15145" x="6672263" y="2608263"/>
          <p14:tracePt t="15153" x="6680200" y="2566988"/>
          <p14:tracePt t="15161" x="6680200" y="2535238"/>
          <p14:tracePt t="15169" x="6680200" y="2495550"/>
          <p14:tracePt t="15175" x="6672263" y="2447925"/>
          <p14:tracePt t="15183" x="6656388" y="2416175"/>
          <p14:tracePt t="15191" x="6640513" y="2400300"/>
          <p14:tracePt t="15199" x="6624638" y="2376488"/>
          <p14:tracePt t="15209" x="6600825" y="2344738"/>
          <p14:tracePt t="15215" x="6537325" y="2320925"/>
          <p14:tracePt t="15221" x="6489700" y="2297113"/>
          <p14:tracePt t="15229" x="6426200" y="2273300"/>
          <p14:tracePt t="15237" x="6353175" y="2257425"/>
          <p14:tracePt t="15245" x="6273800" y="2233613"/>
          <p14:tracePt t="15253" x="6138863" y="2216150"/>
          <p14:tracePt t="15261" x="6051550" y="2208213"/>
          <p14:tracePt t="15269" x="5954713" y="2208213"/>
          <p14:tracePt t="15275" x="5867400" y="2208213"/>
          <p14:tracePt t="15283" x="5780088" y="2200275"/>
          <p14:tracePt t="15292" x="5700713" y="2200275"/>
          <p14:tracePt t="15299" x="5580063" y="2216150"/>
          <p14:tracePt t="15309" x="5500688" y="2224088"/>
          <p14:tracePt t="15315" x="5429250" y="2241550"/>
          <p14:tracePt t="15321" x="5349875" y="2257425"/>
          <p14:tracePt t="15329" x="5276850" y="2273300"/>
          <p14:tracePt t="15337" x="5165725" y="2289175"/>
          <p14:tracePt t="15345" x="5086350" y="2297113"/>
          <p14:tracePt t="15353" x="5014913" y="2305050"/>
          <p14:tracePt t="15361" x="4943475" y="2312988"/>
          <p14:tracePt t="15369" x="4862513" y="2312988"/>
          <p14:tracePt t="15375" x="4743450" y="2320925"/>
          <p14:tracePt t="15383" x="4656138" y="2320925"/>
          <p14:tracePt t="15391" x="4576763" y="2320925"/>
          <p14:tracePt t="15399" x="4495800" y="2320925"/>
          <p14:tracePt t="15407" x="4408488" y="2320925"/>
          <p14:tracePt t="15415" x="4329113" y="2320925"/>
          <p14:tracePt t="15421" x="4192588" y="2312988"/>
          <p14:tracePt t="15429" x="4113213" y="2297113"/>
          <p14:tracePt t="15437" x="4033838" y="2289175"/>
          <p14:tracePt t="15446" x="3954463" y="2273300"/>
          <p14:tracePt t="15454" x="3875088" y="2265363"/>
          <p14:tracePt t="15463" x="3762375" y="2249488"/>
          <p14:tracePt t="15470" x="3698875" y="2249488"/>
          <p14:tracePt t="15480" x="3635375" y="2233613"/>
          <p14:tracePt t="15485" x="3571875" y="2216150"/>
          <p14:tracePt t="15496" x="3524250" y="2200275"/>
          <p14:tracePt t="15501" x="3459163" y="2192338"/>
          <p14:tracePt t="15513" x="3427413" y="2184400"/>
          <p14:tracePt t="15516" x="3395663" y="2176463"/>
          <p14:tracePt t="15531" x="3324225" y="2168525"/>
          <p14:tracePt t="15547" x="3236913" y="2160588"/>
          <p14:tracePt t="15554" x="3205163" y="2152650"/>
          <p14:tracePt t="15563" x="3165475" y="2152650"/>
          <p14:tracePt t="15567" x="3117850" y="2152650"/>
          <p14:tracePt t="15575" x="3068638" y="2152650"/>
          <p14:tracePt t="15583" x="2981325" y="2144713"/>
          <p14:tracePt t="15591" x="2917825" y="2144713"/>
          <p14:tracePt t="15599" x="2854325" y="2144713"/>
          <p14:tracePt t="15608" x="2790825" y="2136775"/>
          <p14:tracePt t="15615" x="2741613" y="2136775"/>
          <p14:tracePt t="15621" x="2662238" y="2136775"/>
          <p14:tracePt t="15629" x="2622550" y="2136775"/>
          <p14:tracePt t="15637" x="2582863" y="2136775"/>
          <p14:tracePt t="15645" x="2551113" y="2136775"/>
          <p14:tracePt t="15653" x="2535238" y="2136775"/>
          <p14:tracePt t="15661" x="2503488" y="2152650"/>
          <p14:tracePt t="15667" x="2487613" y="2160588"/>
          <p14:tracePt t="15675" x="2471738" y="2168525"/>
          <p14:tracePt t="15683" x="2455863" y="2176463"/>
          <p14:tracePt t="15691" x="2439988" y="2192338"/>
          <p14:tracePt t="15699" x="2424113" y="2208213"/>
          <p14:tracePt t="15708" x="2400300" y="2233613"/>
          <p14:tracePt t="15713" x="2384425" y="2257425"/>
          <p14:tracePt t="15722" x="2359025" y="2281238"/>
          <p14:tracePt t="15729" x="2327275" y="2305050"/>
          <p14:tracePt t="15737" x="2303463" y="2328863"/>
          <p14:tracePt t="15745" x="2263775" y="2360613"/>
          <p14:tracePt t="15753" x="2239963" y="2384425"/>
          <p14:tracePt t="15761" x="2200275" y="2400300"/>
          <p14:tracePt t="15767" x="2160588" y="2408238"/>
          <p14:tracePt t="15775" x="2128838" y="2416175"/>
          <p14:tracePt t="15783" x="2081213" y="2432050"/>
          <p14:tracePt t="15791" x="2057400" y="2439988"/>
          <p14:tracePt t="15799" x="2041525" y="2447925"/>
          <p14:tracePt t="15809" x="2033588" y="2455863"/>
          <p14:tracePt t="15815" x="2025650" y="2463800"/>
          <p14:tracePt t="15821" x="2017713" y="2471738"/>
          <p14:tracePt t="15829" x="2008188" y="2487613"/>
          <p14:tracePt t="15837" x="2000250" y="2495550"/>
          <p14:tracePt t="15845" x="2000250" y="2511425"/>
          <p14:tracePt t="15853" x="1992313" y="2519363"/>
          <p14:tracePt t="15861" x="1992313" y="2527300"/>
          <p14:tracePt t="15867" x="1984375" y="2551113"/>
          <p14:tracePt t="15875" x="1976438" y="2559050"/>
          <p14:tracePt t="15883" x="1968500" y="2566988"/>
          <p14:tracePt t="15892" x="1960563" y="2576513"/>
          <p14:tracePt t="15899" x="1952625" y="2584450"/>
          <p14:tracePt t="15909" x="1944688" y="2592388"/>
          <p14:tracePt t="15915" x="1936750" y="2600325"/>
          <p14:tracePt t="15929" x="1928813" y="2600325"/>
          <p14:tracePt t="15937" x="1928813" y="2608263"/>
          <p14:tracePt t="15953" x="1920875" y="2608263"/>
          <p14:tracePt t="15961" x="1920875" y="2616200"/>
          <p14:tracePt t="15967" x="1920875" y="2624138"/>
          <p14:tracePt t="15975" x="1920875" y="2632075"/>
          <p14:tracePt t="15983" x="1920875" y="2640013"/>
          <p14:tracePt t="15992" x="1912938" y="2647950"/>
          <p14:tracePt t="15999" x="1912938" y="2663825"/>
          <p14:tracePt t="16009" x="1912938" y="2671763"/>
          <p14:tracePt t="16013" x="1912938" y="2687638"/>
          <p14:tracePt t="16021" x="1912938" y="2695575"/>
          <p14:tracePt t="16029" x="1912938" y="2703513"/>
          <p14:tracePt t="16037" x="1912938" y="2711450"/>
          <p14:tracePt t="16045" x="1912938" y="2719388"/>
          <p14:tracePt t="16067" x="1912938" y="2727325"/>
          <p14:tracePt t="16083" x="1920875" y="2735263"/>
          <p14:tracePt t="16092" x="1920875" y="2743200"/>
          <p14:tracePt t="16113" x="1920875" y="2751138"/>
          <p14:tracePt t="33779" x="1912938" y="2798763"/>
          <p14:tracePt t="33788" x="1905000" y="2830513"/>
          <p14:tracePt t="33794" x="1881188" y="2870200"/>
          <p14:tracePt t="33803" x="1857375" y="2919413"/>
          <p14:tracePt t="33808" x="1841500" y="2967038"/>
          <p14:tracePt t="33815" x="1809750" y="3038475"/>
          <p14:tracePt t="33825" x="1785938" y="3101975"/>
          <p14:tracePt t="33831" x="1754188" y="3173413"/>
          <p14:tracePt t="33841" x="1730375" y="3244850"/>
          <p14:tracePt t="33845" x="1698625" y="3341688"/>
          <p14:tracePt t="33853" x="1641475" y="3484563"/>
          <p14:tracePt t="33861" x="1593850" y="3587750"/>
          <p14:tracePt t="33869" x="1554163" y="3684588"/>
          <p14:tracePt t="33877" x="1522413" y="3787775"/>
          <p14:tracePt t="33892" x="1466850" y="3956050"/>
          <p14:tracePt t="33899" x="1435100" y="4059238"/>
          <p14:tracePt t="33908" x="1419225" y="4122738"/>
          <p14:tracePt t="33915" x="1403350" y="4170363"/>
          <p14:tracePt t="33924" x="1395413" y="4217988"/>
          <p14:tracePt t="33931" x="1379538" y="4257675"/>
          <p14:tracePt t="33941" x="1371600" y="4306888"/>
          <p14:tracePt t="33945" x="1363663" y="4330700"/>
          <p14:tracePt t="33953" x="1347788" y="4346575"/>
          <p14:tracePt t="33961" x="1347788" y="4362450"/>
          <p14:tracePt t="33969" x="1339850" y="4378325"/>
          <p14:tracePt t="33977" x="1323975" y="4402138"/>
          <p14:tracePt t="33985" x="1316038" y="4418013"/>
          <p14:tracePt t="33991" x="1308100" y="4433888"/>
          <p14:tracePt t="33999" x="1300163" y="4449763"/>
          <p14:tracePt t="34008" x="1300163" y="4457700"/>
          <p14:tracePt t="34025" x="1292225" y="4465638"/>
          <p14:tracePt t="34031" x="1284288" y="4473575"/>
          <p14:tracePt t="34041" x="1284288" y="4489450"/>
          <p14:tracePt t="34045" x="1274763" y="4505325"/>
          <p14:tracePt t="34053" x="1266825" y="4529138"/>
          <p14:tracePt t="34061" x="1258888" y="4560888"/>
          <p14:tracePt t="34069" x="1250950" y="4584700"/>
          <p14:tracePt t="34077" x="1243013" y="4608513"/>
          <p14:tracePt t="34085" x="1227138" y="4633913"/>
          <p14:tracePt t="34091" x="1219200" y="4657725"/>
          <p14:tracePt t="34099" x="1203325" y="4681538"/>
          <p14:tracePt t="34108" x="1195388" y="4697413"/>
          <p14:tracePt t="34115" x="1187450" y="4697413"/>
          <p14:tracePt t="34125" x="1179513" y="4705350"/>
          <p14:tracePt t="34131" x="1171575" y="4713288"/>
          <p14:tracePt t="34137" x="1163638" y="4721225"/>
          <p14:tracePt t="34145" x="1155700" y="4729163"/>
          <p14:tracePt t="34161" x="1147763" y="4729163"/>
          <p14:tracePt t="34169" x="1147763" y="4737100"/>
          <p14:tracePt t="34177" x="1139825" y="4737100"/>
          <p14:tracePt t="34185" x="1131888" y="4737100"/>
          <p14:tracePt t="34199" x="1123950" y="4737100"/>
          <p14:tracePt t="34253" x="1123950" y="4729163"/>
          <p14:tracePt t="34261" x="1147763" y="4705350"/>
          <p14:tracePt t="34269" x="1147763" y="4697413"/>
          <p14:tracePt t="42734" x="1123950" y="4721225"/>
          <p14:tracePt t="42744" x="1108075" y="4737100"/>
          <p14:tracePt t="42758" x="1076325" y="4768850"/>
          <p14:tracePt t="42773" x="1060450" y="4792663"/>
          <p14:tracePt t="42779" x="1052513" y="4800600"/>
          <p14:tracePt t="42787" x="1044575" y="4808538"/>
          <p14:tracePt t="42795" x="1036638" y="4816475"/>
          <p14:tracePt t="42801" x="1028700" y="4824413"/>
          <p14:tracePt t="42809" x="1012825" y="4832350"/>
          <p14:tracePt t="42817" x="1004888" y="4848225"/>
          <p14:tracePt t="42825" x="996950" y="4856163"/>
          <p14:tracePt t="42833" x="989013" y="4856163"/>
          <p14:tracePt t="42842" x="973138" y="4864100"/>
          <p14:tracePt t="42849" x="965200" y="4872038"/>
          <p14:tracePt t="42859" x="949325" y="4879975"/>
          <p14:tracePt t="42863" x="933450" y="4887913"/>
          <p14:tracePt t="42871" x="925513" y="4887913"/>
          <p14:tracePt t="42879" x="908050" y="4895850"/>
          <p14:tracePt t="42893" x="892175" y="4903788"/>
          <p14:tracePt t="42895" x="876300" y="4919663"/>
          <p14:tracePt t="42901" x="860425" y="4935538"/>
          <p14:tracePt t="42909" x="844550" y="4943475"/>
          <p14:tracePt t="42917" x="836613" y="4959350"/>
          <p14:tracePt t="42925" x="820738" y="4976813"/>
          <p14:tracePt t="42933" x="804863" y="5000625"/>
          <p14:tracePt t="42942" x="788988" y="5008563"/>
          <p14:tracePt t="42949" x="773113" y="5024438"/>
          <p14:tracePt t="42959" x="765175" y="5032375"/>
          <p14:tracePt t="42963" x="749300" y="5048250"/>
          <p14:tracePt t="42971" x="741363" y="5056188"/>
          <p14:tracePt t="42979" x="725488" y="5072063"/>
          <p14:tracePt t="42987" x="717550" y="5080000"/>
          <p14:tracePt t="42995" x="717550" y="5087938"/>
          <p14:tracePt t="43001" x="709613" y="5103813"/>
          <p14:tracePt t="43009" x="701675" y="5111750"/>
          <p14:tracePt t="43017" x="693738" y="5127625"/>
          <p14:tracePt t="43025" x="693738" y="5135563"/>
          <p14:tracePt t="43033" x="685800" y="5143500"/>
          <p14:tracePt t="43047" x="685800" y="5159375"/>
          <p14:tracePt t="43059" x="677863" y="5167313"/>
          <p14:tracePt t="43063" x="677863" y="5175250"/>
          <p14:tracePt t="43071" x="669925" y="5183188"/>
          <p14:tracePt t="43079" x="669925" y="5191125"/>
          <p14:tracePt t="43087" x="669925" y="5207000"/>
          <p14:tracePt t="43095" x="661988" y="5222875"/>
          <p14:tracePt t="43101" x="661988" y="5238750"/>
          <p14:tracePt t="43109" x="661988" y="5246688"/>
          <p14:tracePt t="43117" x="661988" y="5262563"/>
          <p14:tracePt t="43126" x="661988" y="5270500"/>
          <p14:tracePt t="43133" x="661988" y="5278438"/>
          <p14:tracePt t="43142" x="661988" y="5294313"/>
          <p14:tracePt t="43147" x="661988" y="5310188"/>
          <p14:tracePt t="43159" x="661988" y="5327650"/>
          <p14:tracePt t="43163" x="661988" y="5335588"/>
          <p14:tracePt t="43171" x="669925" y="5351463"/>
          <p14:tracePt t="43179" x="677863" y="5359400"/>
          <p14:tracePt t="43187" x="685800" y="5375275"/>
          <p14:tracePt t="43195" x="701675" y="5383213"/>
          <p14:tracePt t="43201" x="717550" y="5399088"/>
          <p14:tracePt t="43209" x="733425" y="5407025"/>
          <p14:tracePt t="43217" x="749300" y="5422900"/>
          <p14:tracePt t="43225" x="773113" y="5430838"/>
          <p14:tracePt t="43233" x="788988" y="5446713"/>
          <p14:tracePt t="43242" x="804863" y="5446713"/>
          <p14:tracePt t="43247" x="820738" y="5454650"/>
          <p14:tracePt t="43259" x="844550" y="5470525"/>
          <p14:tracePt t="43263" x="868363" y="5478463"/>
          <p14:tracePt t="43272" x="884238" y="5486400"/>
          <p14:tracePt t="43279" x="900113" y="5494338"/>
          <p14:tracePt t="43287" x="917575" y="5494338"/>
          <p14:tracePt t="43295" x="933450" y="5510213"/>
          <p14:tracePt t="43301" x="949325" y="5518150"/>
          <p14:tracePt t="43309" x="973138" y="5526088"/>
          <p14:tracePt t="43317" x="981075" y="5534025"/>
          <p14:tracePt t="43325" x="996950" y="5541963"/>
          <p14:tracePt t="43333" x="1012825" y="5549900"/>
          <p14:tracePt t="43342" x="1036638" y="5565775"/>
          <p14:tracePt t="43347" x="1060450" y="5565775"/>
          <p14:tracePt t="43359" x="1076325" y="5573713"/>
          <p14:tracePt t="43363" x="1092200" y="5581650"/>
          <p14:tracePt t="43371" x="1108075" y="5589588"/>
          <p14:tracePt t="43379" x="1131888" y="5597525"/>
          <p14:tracePt t="43387" x="1139825" y="5597525"/>
          <p14:tracePt t="43395" x="1155700" y="5597525"/>
          <p14:tracePt t="43401" x="1163638" y="5605463"/>
          <p14:tracePt t="43409" x="1179513" y="5605463"/>
          <p14:tracePt t="43426" x="1195388" y="5605463"/>
          <p14:tracePt t="43433" x="1203325" y="5605463"/>
          <p14:tracePt t="43443" x="1211263" y="5605463"/>
          <p14:tracePt t="43447" x="1227138" y="5613400"/>
          <p14:tracePt t="43459" x="1235075" y="5613400"/>
          <p14:tracePt t="43463" x="1250950" y="5613400"/>
          <p14:tracePt t="43471" x="1266825" y="5613400"/>
          <p14:tracePt t="43479" x="1284288" y="5613400"/>
          <p14:tracePt t="43487" x="1300163" y="5613400"/>
          <p14:tracePt t="43493" x="1316038" y="5613400"/>
          <p14:tracePt t="43501" x="1339850" y="5605463"/>
          <p14:tracePt t="43509" x="1363663" y="5605463"/>
          <p14:tracePt t="43517" x="1371600" y="5597525"/>
          <p14:tracePt t="43526" x="1387475" y="5589588"/>
          <p14:tracePt t="43534" x="1403350" y="5581650"/>
          <p14:tracePt t="43543" x="1419225" y="5573713"/>
          <p14:tracePt t="43547" x="1443038" y="5565775"/>
          <p14:tracePt t="43555" x="1450975" y="5557838"/>
          <p14:tracePt t="43564" x="1458913" y="5557838"/>
          <p14:tracePt t="43571" x="1466850" y="5549900"/>
          <p14:tracePt t="43579" x="1474788" y="5549900"/>
          <p14:tracePt t="43587" x="1482725" y="5541963"/>
          <p14:tracePt t="43593" x="1498600" y="5534025"/>
          <p14:tracePt t="43601" x="1506538" y="5526088"/>
          <p14:tracePt t="43609" x="1514475" y="5526088"/>
          <p14:tracePt t="43617" x="1530350" y="5518150"/>
          <p14:tracePt t="43626" x="1546225" y="5510213"/>
          <p14:tracePt t="43633" x="1554163" y="5502275"/>
          <p14:tracePt t="43642" x="1562100" y="5494338"/>
          <p14:tracePt t="43647" x="1577975" y="5494338"/>
          <p14:tracePt t="43659" x="1585913" y="5494338"/>
          <p14:tracePt t="43663" x="1585913" y="5486400"/>
          <p14:tracePt t="43672" x="1593850" y="5486400"/>
          <p14:tracePt t="43679" x="1601788" y="5486400"/>
          <p14:tracePt t="43687" x="1601788" y="5478463"/>
          <p14:tracePt t="43693" x="1609725" y="5478463"/>
          <p14:tracePt t="43709" x="1617663" y="5470525"/>
          <p14:tracePt t="43717" x="1625600" y="5462588"/>
          <p14:tracePt t="43726" x="1633538" y="5462588"/>
          <p14:tracePt t="43733" x="1641475" y="5454650"/>
          <p14:tracePt t="43743" x="1651000" y="5454650"/>
          <p14:tracePt t="43747" x="1658938" y="5438775"/>
          <p14:tracePt t="43759" x="1658938" y="5430838"/>
          <p14:tracePt t="43763" x="1666875" y="5422900"/>
          <p14:tracePt t="43771" x="1666875" y="5414963"/>
          <p14:tracePt t="43779" x="1666875" y="5407025"/>
          <p14:tracePt t="43787" x="1674813" y="5391150"/>
          <p14:tracePt t="43793" x="1674813" y="5383213"/>
          <p14:tracePt t="43801" x="1674813" y="5367338"/>
          <p14:tracePt t="43809" x="1674813" y="5359400"/>
          <p14:tracePt t="43817" x="1674813" y="5343525"/>
          <p14:tracePt t="43826" x="1674813" y="5335588"/>
          <p14:tracePt t="43833" x="1674813" y="5319713"/>
          <p14:tracePt t="43843" x="1674813" y="5310188"/>
          <p14:tracePt t="43847" x="1674813" y="5302250"/>
          <p14:tracePt t="43859" x="1674813" y="5294313"/>
          <p14:tracePt t="43872" x="1666875" y="5278438"/>
          <p14:tracePt t="43879" x="1666875" y="5270500"/>
          <p14:tracePt t="43887" x="1658938" y="5262563"/>
          <p14:tracePt t="43893" x="1641475" y="5254625"/>
          <p14:tracePt t="43901" x="1633538" y="5246688"/>
          <p14:tracePt t="43909" x="1609725" y="5230813"/>
          <p14:tracePt t="43917" x="1593850" y="5222875"/>
          <p14:tracePt t="43926" x="1577975" y="5207000"/>
          <p14:tracePt t="43933" x="1570038" y="5199063"/>
          <p14:tracePt t="43943" x="1554163" y="5191125"/>
          <p14:tracePt t="43947" x="1538288" y="5183188"/>
          <p14:tracePt t="43959" x="1522413" y="5167313"/>
          <p14:tracePt t="43963" x="1506538" y="5159375"/>
          <p14:tracePt t="43971" x="1482725" y="5159375"/>
          <p14:tracePt t="43980" x="1458913" y="5151438"/>
          <p14:tracePt t="43987" x="1435100" y="5143500"/>
          <p14:tracePt t="43993" x="1395413" y="5135563"/>
          <p14:tracePt t="44001" x="1371600" y="5135563"/>
          <p14:tracePt t="44009" x="1347788" y="5127625"/>
          <p14:tracePt t="44017" x="1323975" y="5127625"/>
          <p14:tracePt t="44026" x="1300163" y="5127625"/>
          <p14:tracePt t="44033" x="1266825" y="5127625"/>
          <p14:tracePt t="44043" x="1243013" y="5127625"/>
          <p14:tracePt t="44047" x="1227138" y="5127625"/>
          <p14:tracePt t="44059" x="1203325" y="5127625"/>
          <p14:tracePt t="44063" x="1187450" y="5135563"/>
          <p14:tracePt t="44071" x="1163638" y="5135563"/>
          <p14:tracePt t="44079" x="1147763" y="5135563"/>
          <p14:tracePt t="44087" x="1131888" y="5135563"/>
          <p14:tracePt t="44093" x="1116013" y="5135563"/>
          <p14:tracePt t="44101" x="1100138" y="5135563"/>
          <p14:tracePt t="44109" x="1084263" y="5135563"/>
          <p14:tracePt t="44117" x="1052513" y="5143500"/>
          <p14:tracePt t="44126" x="1036638" y="5143500"/>
          <p14:tracePt t="44133" x="1020763" y="5143500"/>
          <p14:tracePt t="44142" x="996950" y="5151438"/>
          <p14:tracePt t="44147" x="989013" y="5159375"/>
          <p14:tracePt t="44155" x="965200" y="5159375"/>
          <p14:tracePt t="44163" x="949325" y="5167313"/>
          <p14:tracePt t="44171" x="941388" y="5175250"/>
          <p14:tracePt t="44179" x="925513" y="5175250"/>
          <p14:tracePt t="44185" x="917575" y="5183188"/>
          <p14:tracePt t="44193" x="892175" y="5191125"/>
          <p14:tracePt t="44201" x="884238" y="5191125"/>
          <p14:tracePt t="44210" x="876300" y="5199063"/>
          <p14:tracePt t="44217" x="868363" y="5199063"/>
          <p14:tracePt t="44226" x="860425" y="5207000"/>
          <p14:tracePt t="44233" x="852488" y="5207000"/>
          <p14:tracePt t="44243" x="844550" y="5222875"/>
          <p14:tracePt t="44247" x="836613" y="5230813"/>
          <p14:tracePt t="44259" x="828675" y="5230813"/>
          <p14:tracePt t="44263" x="812800" y="5246688"/>
          <p14:tracePt t="44271" x="804863" y="5246688"/>
          <p14:tracePt t="44279" x="796925" y="5254625"/>
          <p14:tracePt t="44285" x="796925" y="5262563"/>
          <p14:tracePt t="44293" x="788988" y="5262563"/>
          <p14:tracePt t="44309" x="781050" y="5262563"/>
          <p14:tracePt t="55379" x="812800" y="5222875"/>
          <p14:tracePt t="55390" x="844550" y="5175250"/>
          <p14:tracePt t="55404" x="933450" y="5040313"/>
          <p14:tracePt t="55419" x="1060450" y="4856163"/>
          <p14:tracePt t="55434" x="1211263" y="4649788"/>
          <p14:tracePt t="55440" x="1411288" y="4394200"/>
          <p14:tracePt t="55447" x="1530350" y="4265613"/>
          <p14:tracePt t="55459" x="1658938" y="4130675"/>
          <p14:tracePt t="55463" x="1801813" y="3987800"/>
          <p14:tracePt t="55471" x="1960563" y="3851275"/>
          <p14:tracePt t="55477" x="2112963" y="3708400"/>
          <p14:tracePt t="55485" x="2271713" y="3571875"/>
          <p14:tracePt t="55493" x="2439988" y="3421063"/>
          <p14:tracePt t="55501" x="2806700" y="3117850"/>
          <p14:tracePt t="55509" x="3005138" y="2967038"/>
          <p14:tracePt t="55517" x="3221038" y="2798763"/>
          <p14:tracePt t="55526" x="3459163" y="2647950"/>
          <p14:tracePt t="55531" x="3706813" y="2503488"/>
          <p14:tracePt t="55543" x="3978275" y="2376488"/>
          <p14:tracePt t="55547" x="4265613" y="2249488"/>
          <p14:tracePt t="55560" x="4559300" y="2136775"/>
          <p14:tracePt t="55563" x="5205413" y="1938338"/>
          <p14:tracePt t="55571" x="5524500" y="1849438"/>
          <p14:tracePt t="55577" x="5843588" y="1785938"/>
          <p14:tracePt t="55585" x="6154738" y="1722438"/>
          <p14:tracePt t="55593" x="6442075" y="1682750"/>
          <p14:tracePt t="55601" x="6711950" y="1643063"/>
          <p14:tracePt t="55609" x="6967538" y="1619250"/>
          <p14:tracePt t="55617" x="7199313" y="1611313"/>
          <p14:tracePt t="55626" x="7613650" y="1611313"/>
          <p14:tracePt t="55631" x="7788275" y="1627188"/>
          <p14:tracePt t="55643" x="7956550" y="1658938"/>
          <p14:tracePt t="55647" x="8107363" y="1690688"/>
          <p14:tracePt t="55659" x="8251825" y="1738313"/>
          <p14:tracePt t="55663" x="8386763" y="1785938"/>
          <p14:tracePt t="55671" x="8513763" y="1833563"/>
          <p14:tracePt t="55677" x="8634413" y="1890713"/>
          <p14:tracePt t="55685" x="8864600" y="2009775"/>
          <p14:tracePt t="55693" x="8977313" y="2073275"/>
          <p14:tracePt t="55701" x="9088438" y="213677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000" y="1080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12</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3" name="Rettangolo con angoli arrotondati 42">
            <a:extLst>
              <a:ext uri="{FF2B5EF4-FFF2-40B4-BE49-F238E27FC236}">
                <a16:creationId xmlns:a16="http://schemas.microsoft.com/office/drawing/2014/main" id="{1ED7A2EF-D0C5-44C1-894D-7B881E50F9C7}"/>
              </a:ext>
            </a:extLst>
          </p:cNvPr>
          <p:cNvSpPr/>
          <p:nvPr/>
        </p:nvSpPr>
        <p:spPr bwMode="auto">
          <a:xfrm>
            <a:off x="312159" y="823903"/>
            <a:ext cx="8541969" cy="511425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720000" rIns="91440" bIns="90000" numCol="1" rtlCol="0" anchor="t" anchorCtr="0" compatLnSpc="1">
            <a:prstTxWarp prst="textNoShape">
              <a:avLst/>
            </a:prstTxWarp>
          </a:bodyPr>
          <a:lstStyle/>
          <a:p>
            <a:pPr algn="just"/>
            <a:r>
              <a:rPr lang="en-US" dirty="0">
                <a:latin typeface="Calibri" panose="020F0502020204030204" pitchFamily="34" charset="0"/>
                <a:cs typeface="Calibri" panose="020F0502020204030204" pitchFamily="34" charset="0"/>
              </a:rPr>
              <a:t>Two explanations have been proposed</a:t>
            </a:r>
          </a:p>
          <a:p>
            <a:pPr algn="just"/>
            <a:endParaRPr lang="en-US" dirty="0">
              <a:latin typeface="Calibri" panose="020F0502020204030204" pitchFamily="34" charset="0"/>
              <a:cs typeface="Calibri" panose="020F0502020204030204" pitchFamily="34" charset="0"/>
            </a:endParaRPr>
          </a:p>
        </p:txBody>
      </p:sp>
      <p:sp>
        <p:nvSpPr>
          <p:cNvPr id="44" name="Rettangolo con angoli in alto arrotondati 43">
            <a:extLst>
              <a:ext uri="{FF2B5EF4-FFF2-40B4-BE49-F238E27FC236}">
                <a16:creationId xmlns:a16="http://schemas.microsoft.com/office/drawing/2014/main" id="{FA4D9BC8-FB12-459D-B244-C9564F4E32DF}"/>
              </a:ext>
            </a:extLst>
          </p:cNvPr>
          <p:cNvSpPr/>
          <p:nvPr/>
        </p:nvSpPr>
        <p:spPr bwMode="auto">
          <a:xfrm>
            <a:off x="312160" y="823902"/>
            <a:ext cx="8541968" cy="735746"/>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a:t>
            </a:r>
            <a:r>
              <a:rPr kumimoji="0" lang="it-IT" sz="2400" b="1"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results</a:t>
            </a:r>
            <a:endPar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pic>
        <p:nvPicPr>
          <p:cNvPr id="45" name="Immagine 44">
            <a:extLst>
              <a:ext uri="{FF2B5EF4-FFF2-40B4-BE49-F238E27FC236}">
                <a16:creationId xmlns:a16="http://schemas.microsoft.com/office/drawing/2014/main" id="{217A0A6D-A5F9-490F-A803-8BC35C5C86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3" y="600364"/>
            <a:ext cx="1066667" cy="800000"/>
          </a:xfrm>
          <a:prstGeom prst="rect">
            <a:avLst/>
          </a:prstGeom>
        </p:spPr>
      </p:pic>
      <p:sp>
        <p:nvSpPr>
          <p:cNvPr id="48" name="Rettangolo 47">
            <a:extLst>
              <a:ext uri="{FF2B5EF4-FFF2-40B4-BE49-F238E27FC236}">
                <a16:creationId xmlns:a16="http://schemas.microsoft.com/office/drawing/2014/main" id="{8D9297F9-B2EA-4334-A64E-63CABDF31CFF}"/>
              </a:ext>
            </a:extLst>
          </p:cNvPr>
          <p:cNvSpPr/>
          <p:nvPr/>
        </p:nvSpPr>
        <p:spPr>
          <a:xfrm>
            <a:off x="2438400" y="5630380"/>
            <a:ext cx="4267200" cy="307777"/>
          </a:xfrm>
          <a:prstGeom prst="rect">
            <a:avLst/>
          </a:prstGeom>
        </p:spPr>
        <p:txBody>
          <a:bodyPr wrap="square">
            <a:spAutoFit/>
          </a:bodyPr>
          <a:lstStyle/>
          <a:p>
            <a:r>
              <a:rPr lang="da-DK" sz="1400" dirty="0">
                <a:solidFill>
                  <a:srgbClr val="000000"/>
                </a:solidFill>
                <a:latin typeface="Calibri" panose="020F0502020204030204" pitchFamily="34" charset="0"/>
                <a:cs typeface="Calibri" panose="020F0502020204030204" pitchFamily="34" charset="0"/>
              </a:rPr>
              <a:t>J. Yang </a:t>
            </a:r>
            <a:r>
              <a:rPr lang="da-DK" sz="1400" i="1" dirty="0">
                <a:solidFill>
                  <a:srgbClr val="000000"/>
                </a:solidFill>
                <a:latin typeface="Calibri" panose="020F0502020204030204" pitchFamily="34" charset="0"/>
                <a:cs typeface="Calibri" panose="020F0502020204030204" pitchFamily="34" charset="0"/>
              </a:rPr>
              <a:t>et al.</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Mol. Pharm.</a:t>
            </a:r>
            <a:r>
              <a:rPr lang="da-DK" sz="1400" dirty="0">
                <a:solidFill>
                  <a:srgbClr val="000000"/>
                </a:solidFill>
                <a:latin typeface="Calibri" panose="020F0502020204030204" pitchFamily="34" charset="0"/>
                <a:cs typeface="Calibri" panose="020F0502020204030204" pitchFamily="34" charset="0"/>
              </a:rPr>
              <a:t>, </a:t>
            </a:r>
            <a:r>
              <a:rPr lang="da-DK" sz="1400" b="1" dirty="0">
                <a:solidFill>
                  <a:srgbClr val="000000"/>
                </a:solidFill>
                <a:latin typeface="Calibri" panose="020F0502020204030204" pitchFamily="34" charset="0"/>
                <a:cs typeface="Calibri" panose="020F0502020204030204" pitchFamily="34" charset="0"/>
              </a:rPr>
              <a:t>2012</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9</a:t>
            </a:r>
            <a:r>
              <a:rPr lang="da-DK" sz="1400" dirty="0">
                <a:solidFill>
                  <a:srgbClr val="000000"/>
                </a:solidFill>
                <a:latin typeface="Calibri" panose="020F0502020204030204" pitchFamily="34" charset="0"/>
                <a:cs typeface="Calibri" panose="020F0502020204030204" pitchFamily="34" charset="0"/>
              </a:rPr>
              <a:t>, 2793 (</a:t>
            </a:r>
            <a:r>
              <a:rPr lang="da-DK" sz="1400" dirty="0">
                <a:solidFill>
                  <a:srgbClr val="000000"/>
                </a:solidFill>
                <a:latin typeface="Calibri" panose="020F0502020204030204" pitchFamily="34" charset="0"/>
                <a:cs typeface="Calibri" panose="020F0502020204030204" pitchFamily="34" charset="0"/>
                <a:hlinkClick r:id="rId6"/>
              </a:rPr>
              <a:t>doi</a:t>
            </a:r>
            <a:r>
              <a:rPr lang="da-DK" sz="1400" dirty="0">
                <a:solidFill>
                  <a:srgbClr val="000000"/>
                </a:solidFill>
                <a:latin typeface="Calibri" panose="020F0502020204030204" pitchFamily="34" charset="0"/>
                <a:cs typeface="Calibri" panose="020F0502020204030204" pitchFamily="34" charset="0"/>
              </a:rPr>
              <a:t>)</a:t>
            </a:r>
            <a:endParaRPr lang="it-IT" sz="1400" dirty="0"/>
          </a:p>
        </p:txBody>
      </p:sp>
      <p:sp>
        <p:nvSpPr>
          <p:cNvPr id="12" name="Rettangolo 11">
            <a:extLst>
              <a:ext uri="{FF2B5EF4-FFF2-40B4-BE49-F238E27FC236}">
                <a16:creationId xmlns:a16="http://schemas.microsoft.com/office/drawing/2014/main" id="{ADC9915B-5A9E-494A-8512-AE62E80CB726}"/>
              </a:ext>
            </a:extLst>
          </p:cNvPr>
          <p:cNvSpPr/>
          <p:nvPr/>
        </p:nvSpPr>
        <p:spPr>
          <a:xfrm>
            <a:off x="499498" y="4128861"/>
            <a:ext cx="3627416" cy="1384995"/>
          </a:xfrm>
          <a:prstGeom prst="rect">
            <a:avLst/>
          </a:prstGeom>
        </p:spPr>
        <p:txBody>
          <a:bodyPr wrap="square">
            <a:spAutoFit/>
          </a:bodyPr>
          <a:lstStyle/>
          <a:p>
            <a:pPr algn="just"/>
            <a:r>
              <a:rPr lang="en-US" sz="1400" b="1" i="1" dirty="0">
                <a:solidFill>
                  <a:srgbClr val="000000"/>
                </a:solidFill>
                <a:latin typeface="Calibri" panose="020F0502020204030204" pitchFamily="34" charset="0"/>
                <a:cs typeface="Calibri" panose="020F0502020204030204" pitchFamily="34" charset="0"/>
              </a:rPr>
              <a:t>HDAC inhibitory activities</a:t>
            </a:r>
            <a:r>
              <a:rPr lang="en-US" sz="1400" i="1" dirty="0">
                <a:solidFill>
                  <a:srgbClr val="000000"/>
                </a:solidFill>
                <a:latin typeface="Calibri" panose="020F0502020204030204" pitchFamily="34" charset="0"/>
                <a:cs typeface="Calibri" panose="020F0502020204030204" pitchFamily="34" charset="0"/>
              </a:rPr>
              <a:t> of the nuclear extract of HeLa cells treated with </a:t>
            </a:r>
            <a:r>
              <a:rPr lang="en-US" sz="1400" b="1" i="1" dirty="0">
                <a:solidFill>
                  <a:srgbClr val="C00000"/>
                </a:solidFill>
                <a:latin typeface="Calibri" panose="020F0502020204030204" pitchFamily="34" charset="0"/>
                <a:cs typeface="Calibri" panose="020F0502020204030204" pitchFamily="34" charset="0"/>
              </a:rPr>
              <a:t>5 </a:t>
            </a:r>
            <a:r>
              <a:rPr lang="en-US" sz="1400" b="1" i="1" dirty="0" err="1">
                <a:solidFill>
                  <a:srgbClr val="C00000"/>
                </a:solidFill>
                <a:latin typeface="Calibri" panose="020F0502020204030204" pitchFamily="34" charset="0"/>
                <a:cs typeface="Calibri" panose="020F0502020204030204" pitchFamily="34" charset="0"/>
              </a:rPr>
              <a:t>mM</a:t>
            </a:r>
            <a:r>
              <a:rPr lang="en-US" sz="1400" b="1" i="1" dirty="0">
                <a:solidFill>
                  <a:srgbClr val="C00000"/>
                </a:solidFill>
                <a:latin typeface="Calibri" panose="020F0502020204030204" pitchFamily="34" charset="0"/>
                <a:cs typeface="Calibri" panose="020F0502020204030204" pitchFamily="34" charset="0"/>
              </a:rPr>
              <a:t> </a:t>
            </a:r>
            <a:r>
              <a:rPr lang="en-US" sz="1400" i="1" dirty="0">
                <a:solidFill>
                  <a:srgbClr val="000000"/>
                </a:solidFill>
                <a:latin typeface="Calibri" panose="020F0502020204030204" pitchFamily="34" charset="0"/>
                <a:cs typeface="Calibri" panose="020F0502020204030204" pitchFamily="34" charset="0"/>
              </a:rPr>
              <a:t>VPA-equivalent dose of </a:t>
            </a:r>
            <a:r>
              <a:rPr lang="en-US" sz="1400" b="1" i="1" dirty="0">
                <a:solidFill>
                  <a:srgbClr val="000000"/>
                </a:solidFill>
                <a:latin typeface="Calibri" panose="020F0502020204030204" pitchFamily="34" charset="0"/>
                <a:cs typeface="Calibri" panose="020F0502020204030204" pitchFamily="34" charset="0"/>
              </a:rPr>
              <a:t>VPA</a:t>
            </a:r>
            <a:r>
              <a:rPr lang="en-US" sz="1400" i="1" dirty="0">
                <a:solidFill>
                  <a:srgbClr val="000000"/>
                </a:solidFill>
                <a:latin typeface="Calibri" panose="020F0502020204030204" pitchFamily="34" charset="0"/>
                <a:cs typeface="Calibri" panose="020F0502020204030204" pitchFamily="34" charset="0"/>
              </a:rPr>
              <a:t>, </a:t>
            </a:r>
            <a:r>
              <a:rPr lang="en-US" sz="1400" b="1" i="1" dirty="0">
                <a:solidFill>
                  <a:srgbClr val="000000"/>
                </a:solidFill>
                <a:latin typeface="Calibri" panose="020F0502020204030204" pitchFamily="34" charset="0"/>
                <a:cs typeface="Calibri" panose="020F0502020204030204" pitchFamily="34" charset="0"/>
              </a:rPr>
              <a:t>Pt-(VPA)</a:t>
            </a:r>
            <a:r>
              <a:rPr lang="en-US" sz="1400" b="1" i="1" baseline="-25000" dirty="0">
                <a:solidFill>
                  <a:srgbClr val="000000"/>
                </a:solidFill>
                <a:latin typeface="Calibri" panose="020F0502020204030204" pitchFamily="34" charset="0"/>
                <a:cs typeface="Calibri" panose="020F0502020204030204" pitchFamily="34" charset="0"/>
              </a:rPr>
              <a:t>2</a:t>
            </a:r>
            <a:r>
              <a:rPr lang="en-US" sz="1400" i="1" dirty="0">
                <a:solidFill>
                  <a:srgbClr val="000000"/>
                </a:solidFill>
                <a:latin typeface="Calibri" panose="020F0502020204030204" pitchFamily="34" charset="0"/>
                <a:cs typeface="Calibri" panose="020F0502020204030204" pitchFamily="34" charset="0"/>
              </a:rPr>
              <a:t>, or </a:t>
            </a:r>
            <a:r>
              <a:rPr lang="en-US" sz="1400" b="1" i="1" dirty="0">
                <a:solidFill>
                  <a:srgbClr val="000000"/>
                </a:solidFill>
                <a:latin typeface="Calibri" panose="020F0502020204030204" pitchFamily="34" charset="0"/>
                <a:cs typeface="Calibri" panose="020F0502020204030204" pitchFamily="34" charset="0"/>
              </a:rPr>
              <a:t>Pt-(VPA)</a:t>
            </a:r>
            <a:r>
              <a:rPr lang="en-US" sz="1400" b="1" i="1" baseline="-25000" dirty="0">
                <a:solidFill>
                  <a:srgbClr val="000000"/>
                </a:solidFill>
                <a:latin typeface="Calibri" panose="020F0502020204030204" pitchFamily="34" charset="0"/>
                <a:cs typeface="Calibri" panose="020F0502020204030204" pitchFamily="34" charset="0"/>
              </a:rPr>
              <a:t>2</a:t>
            </a:r>
            <a:r>
              <a:rPr lang="en-US" sz="1400" i="1" dirty="0">
                <a:solidFill>
                  <a:srgbClr val="000000"/>
                </a:solidFill>
                <a:latin typeface="Calibri" panose="020F0502020204030204" pitchFamily="34" charset="0"/>
                <a:cs typeface="Calibri" panose="020F0502020204030204" pitchFamily="34" charset="0"/>
              </a:rPr>
              <a:t> pretreated with 5 </a:t>
            </a:r>
            <a:r>
              <a:rPr lang="en-US" sz="1400" i="1" dirty="0" err="1">
                <a:solidFill>
                  <a:srgbClr val="000000"/>
                </a:solidFill>
                <a:latin typeface="Calibri" panose="020F0502020204030204" pitchFamily="34" charset="0"/>
                <a:cs typeface="Calibri" panose="020F0502020204030204" pitchFamily="34" charset="0"/>
              </a:rPr>
              <a:t>mM</a:t>
            </a:r>
            <a:r>
              <a:rPr lang="en-US" sz="1400" i="1" dirty="0">
                <a:solidFill>
                  <a:srgbClr val="000000"/>
                </a:solidFill>
                <a:latin typeface="Calibri" panose="020F0502020204030204" pitchFamily="34" charset="0"/>
                <a:cs typeface="Calibri" panose="020F0502020204030204" pitchFamily="34" charset="0"/>
              </a:rPr>
              <a:t> ascorbic acid, </a:t>
            </a:r>
            <a:r>
              <a:rPr lang="en-US" sz="1400" b="1" i="1" dirty="0">
                <a:solidFill>
                  <a:srgbClr val="000000"/>
                </a:solidFill>
                <a:latin typeface="Calibri" panose="020F0502020204030204" pitchFamily="34" charset="0"/>
                <a:cs typeface="Calibri" panose="020F0502020204030204" pitchFamily="34" charset="0"/>
              </a:rPr>
              <a:t>AA</a:t>
            </a:r>
            <a:r>
              <a:rPr lang="en-US" sz="1400" i="1" dirty="0">
                <a:solidFill>
                  <a:srgbClr val="000000"/>
                </a:solidFill>
                <a:latin typeface="Calibri" panose="020F0502020204030204" pitchFamily="34" charset="0"/>
                <a:cs typeface="Calibri" panose="020F0502020204030204" pitchFamily="34" charset="0"/>
              </a:rPr>
              <a:t>, at 37 °C for 10 h</a:t>
            </a:r>
            <a:r>
              <a:rPr lang="it-IT" sz="1400" i="1" dirty="0">
                <a:solidFill>
                  <a:srgbClr val="000000"/>
                </a:solidFill>
                <a:latin typeface="Calibri" panose="020F0502020204030204" pitchFamily="34" charset="0"/>
                <a:cs typeface="Calibri" panose="020F0502020204030204" pitchFamily="34" charset="0"/>
              </a:rPr>
              <a:t>. In the case of </a:t>
            </a:r>
            <a:r>
              <a:rPr lang="en-US" sz="1400" b="1" i="1" dirty="0">
                <a:solidFill>
                  <a:srgbClr val="000000"/>
                </a:solidFill>
                <a:latin typeface="Calibri" panose="020F0502020204030204" pitchFamily="34" charset="0"/>
                <a:cs typeface="Calibri" panose="020F0502020204030204" pitchFamily="34" charset="0"/>
              </a:rPr>
              <a:t>Pt-(VPA)</a:t>
            </a:r>
            <a:r>
              <a:rPr lang="en-US" sz="1400" b="1" i="1" baseline="-25000" dirty="0">
                <a:solidFill>
                  <a:srgbClr val="000000"/>
                </a:solidFill>
                <a:latin typeface="Calibri" panose="020F0502020204030204" pitchFamily="34" charset="0"/>
                <a:cs typeface="Calibri" panose="020F0502020204030204" pitchFamily="34" charset="0"/>
              </a:rPr>
              <a:t>2</a:t>
            </a:r>
            <a:r>
              <a:rPr lang="en-US" sz="1400" i="1" dirty="0">
                <a:solidFill>
                  <a:srgbClr val="000000"/>
                </a:solidFill>
                <a:latin typeface="Calibri" panose="020F0502020204030204" pitchFamily="34" charset="0"/>
                <a:cs typeface="Calibri" panose="020F0502020204030204" pitchFamily="34" charset="0"/>
              </a:rPr>
              <a:t>, 5 </a:t>
            </a:r>
            <a:r>
              <a:rPr lang="en-US" sz="1400" i="1" dirty="0" err="1">
                <a:solidFill>
                  <a:srgbClr val="000000"/>
                </a:solidFill>
                <a:latin typeface="Calibri" panose="020F0502020204030204" pitchFamily="34" charset="0"/>
                <a:cs typeface="Calibri" panose="020F0502020204030204" pitchFamily="34" charset="0"/>
              </a:rPr>
              <a:t>mM</a:t>
            </a:r>
            <a:r>
              <a:rPr lang="en-US" sz="1400" i="1" dirty="0">
                <a:solidFill>
                  <a:srgbClr val="000000"/>
                </a:solidFill>
                <a:latin typeface="Calibri" panose="020F0502020204030204" pitchFamily="34" charset="0"/>
                <a:cs typeface="Calibri" panose="020F0502020204030204" pitchFamily="34" charset="0"/>
              </a:rPr>
              <a:t> is </a:t>
            </a:r>
            <a:r>
              <a:rPr lang="en-US" sz="1400" i="1" dirty="0">
                <a:solidFill>
                  <a:srgbClr val="000000"/>
                </a:solidFill>
                <a:latin typeface="Calibri" panose="020F0502020204030204" pitchFamily="34" charset="0"/>
                <a:cs typeface="Calibri" panose="020F0502020204030204" pitchFamily="34" charset="0"/>
                <a:sym typeface="Symbol" panose="05050102010706020507" pitchFamily="18" charset="2"/>
              </a:rPr>
              <a:t>25</a:t>
            </a:r>
            <a:r>
              <a:rPr lang="en-US" sz="1400" i="1" dirty="0">
                <a:solidFill>
                  <a:srgbClr val="000000"/>
                </a:solidFill>
                <a:latin typeface="Calibri" panose="020F0502020204030204" pitchFamily="34" charset="0"/>
                <a:cs typeface="Calibri" panose="020F0502020204030204" pitchFamily="34" charset="0"/>
              </a:rPr>
              <a:t>,000×IC</a:t>
            </a:r>
            <a:r>
              <a:rPr lang="en-US" sz="1400" i="1" baseline="-25000" dirty="0">
                <a:solidFill>
                  <a:srgbClr val="000000"/>
                </a:solidFill>
                <a:latin typeface="Calibri" panose="020F0502020204030204" pitchFamily="34" charset="0"/>
                <a:cs typeface="Calibri" panose="020F0502020204030204" pitchFamily="34" charset="0"/>
              </a:rPr>
              <a:t>50</a:t>
            </a:r>
            <a:r>
              <a:rPr lang="en-US" sz="1400" i="1" dirty="0">
                <a:solidFill>
                  <a:srgbClr val="000000"/>
                </a:solidFill>
                <a:latin typeface="Calibri" panose="020F0502020204030204" pitchFamily="34" charset="0"/>
                <a:cs typeface="Calibri" panose="020F0502020204030204" pitchFamily="34" charset="0"/>
              </a:rPr>
              <a:t>, for </a:t>
            </a:r>
            <a:r>
              <a:rPr lang="en-US" sz="1400" b="1" i="1" dirty="0">
                <a:solidFill>
                  <a:srgbClr val="000000"/>
                </a:solidFill>
                <a:latin typeface="Calibri" panose="020F0502020204030204" pitchFamily="34" charset="0"/>
                <a:cs typeface="Calibri" panose="020F0502020204030204" pitchFamily="34" charset="0"/>
              </a:rPr>
              <a:t>VPA</a:t>
            </a:r>
            <a:r>
              <a:rPr lang="en-US" sz="1400" i="1" dirty="0">
                <a:solidFill>
                  <a:srgbClr val="000000"/>
                </a:solidFill>
                <a:latin typeface="Calibri" panose="020F0502020204030204" pitchFamily="34" charset="0"/>
                <a:cs typeface="Calibri" panose="020F0502020204030204" pitchFamily="34" charset="0"/>
              </a:rPr>
              <a:t> is </a:t>
            </a:r>
            <a:r>
              <a:rPr lang="en-US" sz="1400" i="1" dirty="0">
                <a:solidFill>
                  <a:srgbClr val="000000"/>
                </a:solidFill>
                <a:latin typeface="Calibri" panose="020F0502020204030204" pitchFamily="34" charset="0"/>
                <a:cs typeface="Calibri" panose="020F0502020204030204" pitchFamily="34" charset="0"/>
                <a:sym typeface="Symbol" panose="05050102010706020507" pitchFamily="18" charset="2"/>
              </a:rPr>
              <a:t></a:t>
            </a:r>
            <a:r>
              <a:rPr lang="en-US" sz="1400" i="1" dirty="0">
                <a:solidFill>
                  <a:srgbClr val="000000"/>
                </a:solidFill>
                <a:latin typeface="Calibri" panose="020F0502020204030204" pitchFamily="34" charset="0"/>
                <a:cs typeface="Calibri" panose="020F0502020204030204" pitchFamily="34" charset="0"/>
              </a:rPr>
              <a:t>IC</a:t>
            </a:r>
            <a:r>
              <a:rPr lang="en-US" sz="1400" i="1" baseline="-25000" dirty="0">
                <a:solidFill>
                  <a:srgbClr val="000000"/>
                </a:solidFill>
                <a:latin typeface="Calibri" panose="020F0502020204030204" pitchFamily="34" charset="0"/>
                <a:cs typeface="Calibri" panose="020F0502020204030204" pitchFamily="34" charset="0"/>
              </a:rPr>
              <a:t>50</a:t>
            </a:r>
            <a:r>
              <a:rPr lang="en-US" sz="1400" i="1" dirty="0">
                <a:solidFill>
                  <a:srgbClr val="000000"/>
                </a:solidFill>
                <a:latin typeface="Calibri" panose="020F0502020204030204" pitchFamily="34" charset="0"/>
                <a:cs typeface="Calibri" panose="020F0502020204030204" pitchFamily="34" charset="0"/>
              </a:rPr>
              <a:t>.</a:t>
            </a:r>
            <a:endParaRPr lang="it-IT" sz="1400" i="1" dirty="0">
              <a:latin typeface="Calibri" panose="020F0502020204030204" pitchFamily="34" charset="0"/>
              <a:cs typeface="Calibri" panose="020F0502020204030204" pitchFamily="34" charset="0"/>
            </a:endParaRPr>
          </a:p>
        </p:txBody>
      </p:sp>
      <p:grpSp>
        <p:nvGrpSpPr>
          <p:cNvPr id="13" name="Gruppo 12">
            <a:extLst>
              <a:ext uri="{FF2B5EF4-FFF2-40B4-BE49-F238E27FC236}">
                <a16:creationId xmlns:a16="http://schemas.microsoft.com/office/drawing/2014/main" id="{B090B713-165C-464B-B8D0-9ED2A79899A5}"/>
              </a:ext>
            </a:extLst>
          </p:cNvPr>
          <p:cNvGrpSpPr/>
          <p:nvPr/>
        </p:nvGrpSpPr>
        <p:grpSpPr>
          <a:xfrm>
            <a:off x="4306542" y="2232978"/>
            <a:ext cx="4497107" cy="3339140"/>
            <a:chOff x="4210960" y="2715236"/>
            <a:chExt cx="4497107" cy="3339140"/>
          </a:xfrm>
        </p:grpSpPr>
        <p:grpSp>
          <p:nvGrpSpPr>
            <p:cNvPr id="14" name="Gruppo 13">
              <a:extLst>
                <a:ext uri="{FF2B5EF4-FFF2-40B4-BE49-F238E27FC236}">
                  <a16:creationId xmlns:a16="http://schemas.microsoft.com/office/drawing/2014/main" id="{AEAB02AD-A150-4928-9ED8-F79558E9D6A4}"/>
                </a:ext>
              </a:extLst>
            </p:cNvPr>
            <p:cNvGrpSpPr/>
            <p:nvPr/>
          </p:nvGrpSpPr>
          <p:grpSpPr>
            <a:xfrm>
              <a:off x="4210960" y="2715236"/>
              <a:ext cx="4497107" cy="3339140"/>
              <a:chOff x="4179061" y="2608906"/>
              <a:chExt cx="4497107" cy="3339140"/>
            </a:xfrm>
          </p:grpSpPr>
          <p:sp>
            <p:nvSpPr>
              <p:cNvPr id="16" name="Rettangolo con angoli arrotondati 15">
                <a:extLst>
                  <a:ext uri="{FF2B5EF4-FFF2-40B4-BE49-F238E27FC236}">
                    <a16:creationId xmlns:a16="http://schemas.microsoft.com/office/drawing/2014/main" id="{45393138-1B3F-4B94-8366-04FDE14E0D63}"/>
                  </a:ext>
                </a:extLst>
              </p:cNvPr>
              <p:cNvSpPr/>
              <p:nvPr/>
            </p:nvSpPr>
            <p:spPr bwMode="auto">
              <a:xfrm>
                <a:off x="4179061" y="2608906"/>
                <a:ext cx="4497107" cy="333914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grpSp>
            <p:nvGrpSpPr>
              <p:cNvPr id="17" name="Gruppo 16">
                <a:extLst>
                  <a:ext uri="{FF2B5EF4-FFF2-40B4-BE49-F238E27FC236}">
                    <a16:creationId xmlns:a16="http://schemas.microsoft.com/office/drawing/2014/main" id="{BA22C4F5-5565-445F-9856-D9C3126E1036}"/>
                  </a:ext>
                </a:extLst>
              </p:cNvPr>
              <p:cNvGrpSpPr/>
              <p:nvPr/>
            </p:nvGrpSpPr>
            <p:grpSpPr>
              <a:xfrm>
                <a:off x="4517250" y="2732102"/>
                <a:ext cx="3883075" cy="3001341"/>
                <a:chOff x="4407695" y="2784460"/>
                <a:chExt cx="3883075" cy="3001341"/>
              </a:xfrm>
            </p:grpSpPr>
            <p:pic>
              <p:nvPicPr>
                <p:cNvPr id="18" name="Immagine 17">
                  <a:extLst>
                    <a:ext uri="{FF2B5EF4-FFF2-40B4-BE49-F238E27FC236}">
                      <a16:creationId xmlns:a16="http://schemas.microsoft.com/office/drawing/2014/main" id="{9E340C7D-7C1B-45D7-8971-E4C66C474E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447"/>
                <a:stretch/>
              </p:blipFill>
              <p:spPr>
                <a:xfrm>
                  <a:off x="4407695" y="2784460"/>
                  <a:ext cx="3815464" cy="2934977"/>
                </a:xfrm>
                <a:prstGeom prst="rect">
                  <a:avLst/>
                </a:prstGeom>
              </p:spPr>
            </p:pic>
            <p:sp>
              <p:nvSpPr>
                <p:cNvPr id="19" name="Rettangolo 18">
                  <a:extLst>
                    <a:ext uri="{FF2B5EF4-FFF2-40B4-BE49-F238E27FC236}">
                      <a16:creationId xmlns:a16="http://schemas.microsoft.com/office/drawing/2014/main" id="{56C2CFF3-3D2A-4620-B25B-57B16341A455}"/>
                    </a:ext>
                  </a:extLst>
                </p:cNvPr>
                <p:cNvSpPr/>
                <p:nvPr/>
              </p:nvSpPr>
              <p:spPr>
                <a:xfrm rot="20165600">
                  <a:off x="4649195" y="5374683"/>
                  <a:ext cx="751424" cy="307777"/>
                </a:xfrm>
                <a:prstGeom prst="rect">
                  <a:avLst/>
                </a:prstGeom>
                <a:solidFill>
                  <a:schemeClr val="bg1"/>
                </a:solidFill>
              </p:spPr>
              <p:txBody>
                <a:bodyPr wrap="none">
                  <a:spAutoFit/>
                </a:bodyPr>
                <a:lstStyle/>
                <a:p>
                  <a:pPr algn="r"/>
                  <a:r>
                    <a:rPr lang="en-US" sz="1400" b="1" dirty="0">
                      <a:latin typeface="Calibri" panose="020F0502020204030204" pitchFamily="34" charset="0"/>
                      <a:cs typeface="Calibri" panose="020F0502020204030204" pitchFamily="34" charset="0"/>
                    </a:rPr>
                    <a:t>(-	) CTRL</a:t>
                  </a:r>
                  <a:endParaRPr lang="it-IT" sz="1400" b="1" baseline="-25000" dirty="0"/>
                </a:p>
              </p:txBody>
            </p:sp>
            <p:sp>
              <p:nvSpPr>
                <p:cNvPr id="20" name="Rettangolo 19">
                  <a:extLst>
                    <a:ext uri="{FF2B5EF4-FFF2-40B4-BE49-F238E27FC236}">
                      <a16:creationId xmlns:a16="http://schemas.microsoft.com/office/drawing/2014/main" id="{EBA3401F-AC83-4CD5-A3D2-F12489D82D54}"/>
                    </a:ext>
                  </a:extLst>
                </p:cNvPr>
                <p:cNvSpPr/>
                <p:nvPr/>
              </p:nvSpPr>
              <p:spPr>
                <a:xfrm rot="20165600">
                  <a:off x="7419634" y="5345872"/>
                  <a:ext cx="871136" cy="439929"/>
                </a:xfrm>
                <a:prstGeom prst="rect">
                  <a:avLst/>
                </a:prstGeom>
                <a:solidFill>
                  <a:schemeClr val="bg1"/>
                </a:solidFill>
              </p:spPr>
              <p:txBody>
                <a:bodyPr wrap="none">
                  <a:spAutoFit/>
                </a:bodyPr>
                <a:lstStyle/>
                <a:p>
                  <a:pPr algn="r">
                    <a:lnSpc>
                      <a:spcPct val="80000"/>
                    </a:lnSpc>
                  </a:pPr>
                  <a:r>
                    <a:rPr lang="en-US" sz="1400" b="1" dirty="0">
                      <a:latin typeface="Calibri" panose="020F0502020204030204" pitchFamily="34" charset="0"/>
                      <a:cs typeface="Calibri" panose="020F0502020204030204" pitchFamily="34" charset="0"/>
                    </a:rPr>
                    <a:t>AA</a:t>
                  </a:r>
                  <a:r>
                    <a:rPr lang="en-US" sz="1400" dirty="0">
                      <a:latin typeface="Calibri" panose="020F0502020204030204" pitchFamily="34" charset="0"/>
                      <a:cs typeface="Calibri" panose="020F0502020204030204" pitchFamily="34" charset="0"/>
                    </a:rPr>
                    <a:t> + </a:t>
                  </a:r>
                </a:p>
                <a:p>
                  <a:pPr algn="r">
                    <a:lnSpc>
                      <a:spcPct val="80000"/>
                    </a:lnSpc>
                  </a:pPr>
                  <a:r>
                    <a:rPr lang="en-US" sz="1400" b="1" dirty="0">
                      <a:latin typeface="Calibri" panose="020F0502020204030204" pitchFamily="34" charset="0"/>
                      <a:cs typeface="Calibri" panose="020F0502020204030204" pitchFamily="34" charset="0"/>
                    </a:rPr>
                    <a:t>Pt-(VPA)</a:t>
                  </a:r>
                  <a:r>
                    <a:rPr lang="en-US" sz="1400" b="1" baseline="-25000" dirty="0">
                      <a:latin typeface="Calibri" panose="020F0502020204030204" pitchFamily="34" charset="0"/>
                      <a:cs typeface="Calibri" panose="020F0502020204030204" pitchFamily="34" charset="0"/>
                    </a:rPr>
                    <a:t>2</a:t>
                  </a:r>
                  <a:endParaRPr lang="it-IT" sz="1400" b="1" dirty="0"/>
                </a:p>
              </p:txBody>
            </p:sp>
            <p:sp>
              <p:nvSpPr>
                <p:cNvPr id="21" name="Rettangolo 20">
                  <a:extLst>
                    <a:ext uri="{FF2B5EF4-FFF2-40B4-BE49-F238E27FC236}">
                      <a16:creationId xmlns:a16="http://schemas.microsoft.com/office/drawing/2014/main" id="{CD29B04C-4C4F-4BE6-8298-DD69834A2E57}"/>
                    </a:ext>
                  </a:extLst>
                </p:cNvPr>
                <p:cNvSpPr/>
                <p:nvPr/>
              </p:nvSpPr>
              <p:spPr>
                <a:xfrm rot="20165600">
                  <a:off x="5958704" y="5305634"/>
                  <a:ext cx="483466" cy="307777"/>
                </a:xfrm>
                <a:prstGeom prst="rect">
                  <a:avLst/>
                </a:prstGeom>
                <a:solidFill>
                  <a:schemeClr val="bg1"/>
                </a:solidFill>
              </p:spPr>
              <p:txBody>
                <a:bodyPr wrap="none">
                  <a:spAutoFit/>
                </a:bodyPr>
                <a:lstStyle/>
                <a:p>
                  <a:pPr algn="r"/>
                  <a:r>
                    <a:rPr lang="en-US" sz="1400" b="1" dirty="0">
                      <a:latin typeface="Calibri" panose="020F0502020204030204" pitchFamily="34" charset="0"/>
                      <a:cs typeface="Calibri" panose="020F0502020204030204" pitchFamily="34" charset="0"/>
                    </a:rPr>
                    <a:t>VPA</a:t>
                  </a:r>
                  <a:endParaRPr lang="it-IT" sz="1400" b="1" dirty="0"/>
                </a:p>
              </p:txBody>
            </p:sp>
            <p:sp>
              <p:nvSpPr>
                <p:cNvPr id="22" name="Rettangolo 21">
                  <a:extLst>
                    <a:ext uri="{FF2B5EF4-FFF2-40B4-BE49-F238E27FC236}">
                      <a16:creationId xmlns:a16="http://schemas.microsoft.com/office/drawing/2014/main" id="{7B7B2BC1-5E6B-431E-BE4A-2C1DD205E602}"/>
                    </a:ext>
                  </a:extLst>
                </p:cNvPr>
                <p:cNvSpPr/>
                <p:nvPr/>
              </p:nvSpPr>
              <p:spPr>
                <a:xfrm rot="20165600">
                  <a:off x="5187136" y="5402405"/>
                  <a:ext cx="786689" cy="307777"/>
                </a:xfrm>
                <a:prstGeom prst="rect">
                  <a:avLst/>
                </a:prstGeom>
                <a:solidFill>
                  <a:schemeClr val="bg1"/>
                </a:solidFill>
              </p:spPr>
              <p:txBody>
                <a:bodyPr wrap="none">
                  <a:spAutoFit/>
                </a:bodyPr>
                <a:lstStyle/>
                <a:p>
                  <a:pPr algn="r"/>
                  <a:r>
                    <a:rPr lang="en-US" sz="1400" b="1" dirty="0">
                      <a:latin typeface="Calibri" panose="020F0502020204030204" pitchFamily="34" charset="0"/>
                      <a:cs typeface="Calibri" panose="020F0502020204030204" pitchFamily="34" charset="0"/>
                    </a:rPr>
                    <a:t>(+) CTRL</a:t>
                  </a:r>
                  <a:endParaRPr lang="it-IT" sz="1400" b="1" baseline="-25000" dirty="0"/>
                </a:p>
              </p:txBody>
            </p:sp>
            <p:sp>
              <p:nvSpPr>
                <p:cNvPr id="23" name="Rettangolo 22">
                  <a:extLst>
                    <a:ext uri="{FF2B5EF4-FFF2-40B4-BE49-F238E27FC236}">
                      <a16:creationId xmlns:a16="http://schemas.microsoft.com/office/drawing/2014/main" id="{7C225EEE-3E19-44D3-9DCD-B8A3BB7B06F3}"/>
                    </a:ext>
                  </a:extLst>
                </p:cNvPr>
                <p:cNvSpPr/>
                <p:nvPr/>
              </p:nvSpPr>
              <p:spPr>
                <a:xfrm rot="20165600">
                  <a:off x="6243313" y="5371209"/>
                  <a:ext cx="911210" cy="251415"/>
                </a:xfrm>
                <a:prstGeom prst="rect">
                  <a:avLst/>
                </a:prstGeom>
                <a:solidFill>
                  <a:schemeClr val="bg1"/>
                </a:solidFill>
              </p:spPr>
              <p:txBody>
                <a:bodyPr wrap="none">
                  <a:spAutoFit/>
                </a:bodyPr>
                <a:lstStyle/>
                <a:p>
                  <a:pPr algn="r">
                    <a:lnSpc>
                      <a:spcPct val="70000"/>
                    </a:lnSpc>
                  </a:pPr>
                  <a:r>
                    <a:rPr lang="en-US" sz="1400" b="1" dirty="0">
                      <a:latin typeface="Calibri" panose="020F0502020204030204" pitchFamily="34" charset="0"/>
                      <a:cs typeface="Calibri" panose="020F0502020204030204" pitchFamily="34" charset="0"/>
                    </a:rPr>
                    <a:t>Pt-(VPA)</a:t>
                  </a:r>
                  <a:r>
                    <a:rPr lang="en-US" sz="1400" b="1" baseline="-25000" dirty="0">
                      <a:latin typeface="Calibri" panose="020F0502020204030204" pitchFamily="34" charset="0"/>
                      <a:cs typeface="Calibri" panose="020F0502020204030204" pitchFamily="34" charset="0"/>
                    </a:rPr>
                    <a:t>2</a:t>
                  </a:r>
                  <a:r>
                    <a:rPr lang="en-US" sz="1400" b="1" dirty="0">
                      <a:latin typeface="Calibri" panose="020F0502020204030204" pitchFamily="34" charset="0"/>
                      <a:cs typeface="Calibri" panose="020F0502020204030204" pitchFamily="34" charset="0"/>
                    </a:rPr>
                    <a:t> </a:t>
                  </a:r>
                  <a:endParaRPr lang="it-IT" sz="1400" b="1" dirty="0"/>
                </a:p>
              </p:txBody>
            </p:sp>
            <p:sp>
              <p:nvSpPr>
                <p:cNvPr id="24" name="Rettangolo 23">
                  <a:extLst>
                    <a:ext uri="{FF2B5EF4-FFF2-40B4-BE49-F238E27FC236}">
                      <a16:creationId xmlns:a16="http://schemas.microsoft.com/office/drawing/2014/main" id="{28950FD8-B440-4C31-ABE6-50C9752D5E68}"/>
                    </a:ext>
                  </a:extLst>
                </p:cNvPr>
                <p:cNvSpPr/>
                <p:nvPr/>
              </p:nvSpPr>
              <p:spPr>
                <a:xfrm rot="20165600">
                  <a:off x="6989612" y="5465340"/>
                  <a:ext cx="402674" cy="251415"/>
                </a:xfrm>
                <a:prstGeom prst="rect">
                  <a:avLst/>
                </a:prstGeom>
                <a:solidFill>
                  <a:schemeClr val="bg1"/>
                </a:solidFill>
              </p:spPr>
              <p:txBody>
                <a:bodyPr wrap="none">
                  <a:spAutoFit/>
                </a:bodyPr>
                <a:lstStyle/>
                <a:p>
                  <a:pPr algn="r">
                    <a:lnSpc>
                      <a:spcPct val="70000"/>
                    </a:lnSpc>
                  </a:pPr>
                  <a:r>
                    <a:rPr lang="en-US" sz="1400" b="1" dirty="0">
                      <a:latin typeface="Calibri" panose="020F0502020204030204" pitchFamily="34" charset="0"/>
                      <a:cs typeface="Calibri" panose="020F0502020204030204" pitchFamily="34" charset="0"/>
                    </a:rPr>
                    <a:t>AA</a:t>
                  </a:r>
                  <a:endParaRPr lang="it-IT" sz="1400" b="1" dirty="0"/>
                </a:p>
              </p:txBody>
            </p:sp>
          </p:grpSp>
        </p:grpSp>
        <p:sp>
          <p:nvSpPr>
            <p:cNvPr id="15" name="Rettangolo 14">
              <a:extLst>
                <a:ext uri="{FF2B5EF4-FFF2-40B4-BE49-F238E27FC236}">
                  <a16:creationId xmlns:a16="http://schemas.microsoft.com/office/drawing/2014/main" id="{D41372F2-E75A-46F9-B8E2-15F449E40591}"/>
                </a:ext>
              </a:extLst>
            </p:cNvPr>
            <p:cNvSpPr/>
            <p:nvPr/>
          </p:nvSpPr>
          <p:spPr>
            <a:xfrm rot="16200000">
              <a:off x="3222112" y="3903308"/>
              <a:ext cx="2671309"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HDAC inhibitory efficiency (%)</a:t>
              </a:r>
              <a:endParaRPr lang="it-IT" sz="1600" dirty="0"/>
            </a:p>
          </p:txBody>
        </p:sp>
      </p:grpSp>
      <p:sp>
        <p:nvSpPr>
          <p:cNvPr id="26" name="CasellaDiTesto 25">
            <a:extLst>
              <a:ext uri="{FF2B5EF4-FFF2-40B4-BE49-F238E27FC236}">
                <a16:creationId xmlns:a16="http://schemas.microsoft.com/office/drawing/2014/main" id="{276362BA-DCF1-4180-9748-F678302FA6BC}"/>
              </a:ext>
            </a:extLst>
          </p:cNvPr>
          <p:cNvSpPr txBox="1"/>
          <p:nvPr/>
        </p:nvSpPr>
        <p:spPr>
          <a:xfrm>
            <a:off x="570702" y="2149697"/>
            <a:ext cx="3749471" cy="646331"/>
          </a:xfrm>
          <a:prstGeom prst="rect">
            <a:avLst/>
          </a:prstGeom>
          <a:noFill/>
        </p:spPr>
        <p:txBody>
          <a:bodyPr wrap="square">
            <a:spAutoFit/>
          </a:bodyPr>
          <a:lstStyle/>
          <a:p>
            <a:pPr marL="268288" lvl="0" indent="-268288">
              <a:tabLst>
                <a:tab pos="268288" algn="l"/>
              </a:tabLst>
            </a:pPr>
            <a:r>
              <a:rPr lang="en-US" sz="1800" b="1" dirty="0">
                <a:solidFill>
                  <a:srgbClr val="000000"/>
                </a:solidFill>
                <a:latin typeface="Calibri" panose="020F0502020204030204" pitchFamily="34" charset="0"/>
                <a:cs typeface="Calibri" panose="020F0502020204030204" pitchFamily="34" charset="0"/>
              </a:rPr>
              <a:t>1.	synergism between CDDP and VPA metabolites</a:t>
            </a:r>
            <a:endParaRPr lang="en-US" sz="1800" b="1" dirty="0">
              <a:latin typeface="Calibri" panose="020F0502020204030204" pitchFamily="34" charset="0"/>
              <a:cs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FD2B4B07-A5A8-4DE7-A951-FBB81E86E7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1275034"/>
      </p:ext>
    </p:extLst>
  </p:cSld>
  <p:clrMapOvr>
    <a:masterClrMapping/>
  </p:clrMapOvr>
  <mc:AlternateContent xmlns:mc="http://schemas.openxmlformats.org/markup-compatibility/2006">
    <mc:Choice xmlns:p14="http://schemas.microsoft.com/office/powerpoint/2010/main" Requires="p14">
      <p:transition spd="slow" p14:dur="2000" advTm="51092"/>
    </mc:Choice>
    <mc:Fallback>
      <p:transition spd="slow" advTm="51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40" x="6473825" y="2640013"/>
          <p14:tracePt t="946" x="6273800" y="2624138"/>
          <p14:tracePt t="955" x="6091238" y="2608263"/>
          <p14:tracePt t="962" x="5788025" y="2584450"/>
          <p14:tracePt t="970" x="5667375" y="2576513"/>
          <p14:tracePt t="976" x="5580063" y="2576513"/>
          <p14:tracePt t="984" x="5516563" y="2566988"/>
          <p14:tracePt t="992" x="5500688" y="2566988"/>
          <p14:tracePt t="1038" x="5500688" y="2576513"/>
          <p14:tracePt t="1047" x="5492750" y="2600325"/>
          <p14:tracePt t="1057" x="5484813" y="2616200"/>
          <p14:tracePt t="1063" x="5476875" y="2624138"/>
          <p14:tracePt t="1077" x="5476875" y="2632075"/>
          <p14:tracePt t="1385" x="5461000" y="2632075"/>
          <p14:tracePt t="1393" x="5437188" y="2624138"/>
          <p14:tracePt t="1409" x="5437188" y="2616200"/>
          <p14:tracePt t="1418" x="5453063" y="2600325"/>
          <p14:tracePt t="1425" x="5484813" y="2559050"/>
          <p14:tracePt t="1431" x="5524500" y="2535238"/>
          <p14:tracePt t="1439" x="5611813" y="2495550"/>
          <p14:tracePt t="1446" x="5659438" y="2463800"/>
          <p14:tracePt t="1456" x="5700713" y="2424113"/>
          <p14:tracePt t="1462" x="5740400" y="2392363"/>
          <p14:tracePt t="1468" x="5764213" y="2352675"/>
          <p14:tracePt t="1476" x="5803900" y="2297113"/>
          <p14:tracePt t="1484" x="5819775" y="2249488"/>
          <p14:tracePt t="1492" x="5835650" y="2192338"/>
          <p14:tracePt t="1500" x="5859463" y="2152650"/>
          <p14:tracePt t="1508" x="5875338" y="2112963"/>
          <p14:tracePt t="1516" x="5891213" y="2081213"/>
          <p14:tracePt t="1522" x="5915025" y="2033588"/>
          <p14:tracePt t="1530" x="5930900" y="2009775"/>
          <p14:tracePt t="1540" x="5946775" y="1985963"/>
          <p14:tracePt t="1546" x="5954713" y="1970088"/>
          <p14:tracePt t="1556" x="5962650" y="1954213"/>
          <p14:tracePt t="1562" x="5970588" y="1930400"/>
          <p14:tracePt t="1568" x="5970588" y="1922463"/>
          <p14:tracePt t="1576" x="5978525" y="1914525"/>
          <p14:tracePt t="1584" x="5978525" y="1898650"/>
          <p14:tracePt t="1600" x="5978525" y="1890713"/>
          <p14:tracePt t="1614" x="5986463" y="1890713"/>
          <p14:tracePt t="1630" x="5994400" y="1881188"/>
          <p14:tracePt t="1639" x="6002338" y="1881188"/>
          <p14:tracePt t="1646" x="6010275" y="1881188"/>
          <p14:tracePt t="1656" x="6026150" y="1881188"/>
          <p14:tracePt t="1662" x="6034088" y="1873250"/>
          <p14:tracePt t="1668" x="6043613" y="1865313"/>
          <p14:tracePt t="1676" x="6059488" y="1865313"/>
          <p14:tracePt t="1684" x="6075363" y="1849438"/>
          <p14:tracePt t="1692" x="6091238" y="1825625"/>
          <p14:tracePt t="1700" x="6107113" y="1809750"/>
          <p14:tracePt t="1708" x="6115050" y="1793875"/>
          <p14:tracePt t="1716" x="6122988" y="1785938"/>
          <p14:tracePt t="1723" x="6130925" y="1762125"/>
          <p14:tracePt t="1730" x="6138863" y="1746250"/>
          <p14:tracePt t="1739" x="6138863" y="1738313"/>
          <p14:tracePt t="1746" x="6146800" y="1730375"/>
          <p14:tracePt t="1756" x="6146800" y="1722438"/>
          <p14:tracePt t="1762" x="6154738" y="1722438"/>
          <p14:tracePt t="49839" x="6265863" y="1706563"/>
          <p14:tracePt t="49846" x="6369050" y="1698625"/>
          <p14:tracePt t="49852" x="6481763" y="1698625"/>
          <p14:tracePt t="49858" x="6616700" y="1698625"/>
          <p14:tracePt t="49866" x="6751638" y="1698625"/>
          <p14:tracePt t="49874" x="6911975" y="1698625"/>
          <p14:tracePt t="49882" x="7070725" y="1698625"/>
          <p14:tracePt t="49890" x="7246938" y="1698625"/>
          <p14:tracePt t="49898" x="7613650" y="1730375"/>
          <p14:tracePt t="49905" x="7804150" y="1746250"/>
          <p14:tracePt t="49912" x="8004175" y="1770063"/>
          <p14:tracePt t="49920" x="8202613" y="1793875"/>
          <p14:tracePt t="49928" x="8410575" y="1825625"/>
          <p14:tracePt t="49936" x="8602663" y="1857375"/>
          <p14:tracePt t="49944" x="8793163" y="1898650"/>
          <p14:tracePt t="49950" x="8977313" y="19304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000" y="1080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13</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3" name="Rettangolo con angoli arrotondati 42">
            <a:extLst>
              <a:ext uri="{FF2B5EF4-FFF2-40B4-BE49-F238E27FC236}">
                <a16:creationId xmlns:a16="http://schemas.microsoft.com/office/drawing/2014/main" id="{1ED7A2EF-D0C5-44C1-894D-7B881E50F9C7}"/>
              </a:ext>
            </a:extLst>
          </p:cNvPr>
          <p:cNvSpPr/>
          <p:nvPr/>
        </p:nvSpPr>
        <p:spPr bwMode="auto">
          <a:xfrm>
            <a:off x="312159" y="823903"/>
            <a:ext cx="8541969" cy="511425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720000" rIns="91440" bIns="90000" numCol="1" rtlCol="0" anchor="t" anchorCtr="0" compatLnSpc="1">
            <a:prstTxWarp prst="textNoShape">
              <a:avLst/>
            </a:prstTxWarp>
          </a:bodyPr>
          <a:lstStyle/>
          <a:p>
            <a:pPr algn="just"/>
            <a:r>
              <a:rPr lang="en-US" dirty="0">
                <a:latin typeface="Calibri" panose="020F0502020204030204" pitchFamily="34" charset="0"/>
                <a:cs typeface="Calibri" panose="020F0502020204030204" pitchFamily="34" charset="0"/>
              </a:rPr>
              <a:t>Two explanations have been proposed</a:t>
            </a:r>
          </a:p>
          <a:p>
            <a:pPr algn="just"/>
            <a:endParaRPr lang="en-US" dirty="0">
              <a:latin typeface="Calibri" panose="020F0502020204030204" pitchFamily="34" charset="0"/>
              <a:cs typeface="Calibri" panose="020F0502020204030204" pitchFamily="34" charset="0"/>
            </a:endParaRPr>
          </a:p>
        </p:txBody>
      </p:sp>
      <p:sp>
        <p:nvSpPr>
          <p:cNvPr id="44" name="Rettangolo con angoli in alto arrotondati 43">
            <a:extLst>
              <a:ext uri="{FF2B5EF4-FFF2-40B4-BE49-F238E27FC236}">
                <a16:creationId xmlns:a16="http://schemas.microsoft.com/office/drawing/2014/main" id="{FA4D9BC8-FB12-459D-B244-C9564F4E32DF}"/>
              </a:ext>
            </a:extLst>
          </p:cNvPr>
          <p:cNvSpPr/>
          <p:nvPr/>
        </p:nvSpPr>
        <p:spPr bwMode="auto">
          <a:xfrm>
            <a:off x="312160" y="823902"/>
            <a:ext cx="8541968" cy="735746"/>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a:t>
            </a:r>
            <a:r>
              <a:rPr kumimoji="0" lang="it-IT" sz="2400" b="1"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results</a:t>
            </a:r>
            <a:endPar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pic>
        <p:nvPicPr>
          <p:cNvPr id="45" name="Immagine 44">
            <a:extLst>
              <a:ext uri="{FF2B5EF4-FFF2-40B4-BE49-F238E27FC236}">
                <a16:creationId xmlns:a16="http://schemas.microsoft.com/office/drawing/2014/main" id="{217A0A6D-A5F9-490F-A803-8BC35C5C86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73" y="600364"/>
            <a:ext cx="1066667" cy="800000"/>
          </a:xfrm>
          <a:prstGeom prst="rect">
            <a:avLst/>
          </a:prstGeom>
        </p:spPr>
      </p:pic>
      <p:sp>
        <p:nvSpPr>
          <p:cNvPr id="26" name="CasellaDiTesto 25">
            <a:extLst>
              <a:ext uri="{FF2B5EF4-FFF2-40B4-BE49-F238E27FC236}">
                <a16:creationId xmlns:a16="http://schemas.microsoft.com/office/drawing/2014/main" id="{276362BA-DCF1-4180-9748-F678302FA6BC}"/>
              </a:ext>
            </a:extLst>
          </p:cNvPr>
          <p:cNvSpPr txBox="1"/>
          <p:nvPr/>
        </p:nvSpPr>
        <p:spPr>
          <a:xfrm>
            <a:off x="570702" y="2149697"/>
            <a:ext cx="3749471" cy="369332"/>
          </a:xfrm>
          <a:prstGeom prst="rect">
            <a:avLst/>
          </a:prstGeom>
          <a:noFill/>
        </p:spPr>
        <p:txBody>
          <a:bodyPr wrap="square">
            <a:spAutoFit/>
          </a:bodyPr>
          <a:lstStyle/>
          <a:p>
            <a:pPr marL="268288" lvl="0" indent="-268288">
              <a:tabLst>
                <a:tab pos="268288" algn="l"/>
              </a:tabLst>
            </a:pPr>
            <a:r>
              <a:rPr lang="en-US" sz="1800" b="1" dirty="0">
                <a:solidFill>
                  <a:srgbClr val="000000"/>
                </a:solidFill>
                <a:latin typeface="Calibri" panose="020F0502020204030204" pitchFamily="34" charset="0"/>
                <a:cs typeface="Calibri" panose="020F0502020204030204" pitchFamily="34" charset="0"/>
              </a:rPr>
              <a:t>2.	high lipophilicity</a:t>
            </a:r>
            <a:endParaRPr lang="en-US" sz="1800" b="1" dirty="0">
              <a:latin typeface="Calibri" panose="020F0502020204030204" pitchFamily="34" charset="0"/>
              <a:cs typeface="Calibri" panose="020F0502020204030204" pitchFamily="34" charset="0"/>
            </a:endParaRPr>
          </a:p>
        </p:txBody>
      </p:sp>
      <p:graphicFrame>
        <p:nvGraphicFramePr>
          <p:cNvPr id="25" name="Tabella 24">
            <a:extLst>
              <a:ext uri="{FF2B5EF4-FFF2-40B4-BE49-F238E27FC236}">
                <a16:creationId xmlns:a16="http://schemas.microsoft.com/office/drawing/2014/main" id="{627C0D99-1A69-4212-9455-EDCB091D7C88}"/>
              </a:ext>
            </a:extLst>
          </p:cNvPr>
          <p:cNvGraphicFramePr>
            <a:graphicFrameLocks noGrp="1"/>
          </p:cNvGraphicFramePr>
          <p:nvPr>
            <p:extLst>
              <p:ext uri="{D42A27DB-BD31-4B8C-83A1-F6EECF244321}">
                <p14:modId xmlns:p14="http://schemas.microsoft.com/office/powerpoint/2010/main" val="38683256"/>
              </p:ext>
            </p:extLst>
          </p:nvPr>
        </p:nvGraphicFramePr>
        <p:xfrm>
          <a:off x="533400" y="3243345"/>
          <a:ext cx="6725051" cy="1704920"/>
        </p:xfrm>
        <a:graphic>
          <a:graphicData uri="http://schemas.openxmlformats.org/drawingml/2006/table">
            <a:tbl>
              <a:tblPr firstRow="1" bandRow="1">
                <a:tableStyleId>{073A0DAA-6AF3-43AB-8588-CEC1D06C72B9}</a:tableStyleId>
              </a:tblPr>
              <a:tblGrid>
                <a:gridCol w="868015">
                  <a:extLst>
                    <a:ext uri="{9D8B030D-6E8A-4147-A177-3AD203B41FA5}">
                      <a16:colId xmlns:a16="http://schemas.microsoft.com/office/drawing/2014/main" val="2771749788"/>
                    </a:ext>
                  </a:extLst>
                </a:gridCol>
                <a:gridCol w="1208946">
                  <a:extLst>
                    <a:ext uri="{9D8B030D-6E8A-4147-A177-3AD203B41FA5}">
                      <a16:colId xmlns:a16="http://schemas.microsoft.com/office/drawing/2014/main" val="1008681050"/>
                    </a:ext>
                  </a:extLst>
                </a:gridCol>
                <a:gridCol w="1208946">
                  <a:extLst>
                    <a:ext uri="{9D8B030D-6E8A-4147-A177-3AD203B41FA5}">
                      <a16:colId xmlns:a16="http://schemas.microsoft.com/office/drawing/2014/main" val="2807680236"/>
                    </a:ext>
                  </a:extLst>
                </a:gridCol>
                <a:gridCol w="1208946">
                  <a:extLst>
                    <a:ext uri="{9D8B030D-6E8A-4147-A177-3AD203B41FA5}">
                      <a16:colId xmlns:a16="http://schemas.microsoft.com/office/drawing/2014/main" val="2783742025"/>
                    </a:ext>
                  </a:extLst>
                </a:gridCol>
                <a:gridCol w="1115099">
                  <a:extLst>
                    <a:ext uri="{9D8B030D-6E8A-4147-A177-3AD203B41FA5}">
                      <a16:colId xmlns:a16="http://schemas.microsoft.com/office/drawing/2014/main" val="1291999718"/>
                    </a:ext>
                  </a:extLst>
                </a:gridCol>
                <a:gridCol w="1115099">
                  <a:extLst>
                    <a:ext uri="{9D8B030D-6E8A-4147-A177-3AD203B41FA5}">
                      <a16:colId xmlns:a16="http://schemas.microsoft.com/office/drawing/2014/main" val="2388275087"/>
                    </a:ext>
                  </a:extLst>
                </a:gridCol>
              </a:tblGrid>
              <a:tr h="768920">
                <a:tc>
                  <a:txBody>
                    <a:bodyPr/>
                    <a:lstStyle/>
                    <a:p>
                      <a:pPr indent="0" algn="ctr">
                        <a:lnSpc>
                          <a:spcPct val="100000"/>
                        </a:lnSpc>
                      </a:pPr>
                      <a:r>
                        <a:rPr lang="it-IT" sz="1800" dirty="0"/>
                        <a:t>Cell </a:t>
                      </a:r>
                      <a:r>
                        <a:rPr lang="it-IT" sz="1800" dirty="0" err="1"/>
                        <a:t>lines</a:t>
                      </a:r>
                      <a:endParaRPr lang="it-IT" sz="1800" dirty="0">
                        <a:latin typeface="Calibri" panose="020F0502020204030204" pitchFamily="34" charset="0"/>
                        <a:cs typeface="Calibri" panose="020F0502020204030204" pitchFamily="34" charset="0"/>
                      </a:endParaRPr>
                    </a:p>
                  </a:txBody>
                  <a:tcPr anchor="ctr" anchorCtr="1"/>
                </a:tc>
                <a:tc>
                  <a:txBody>
                    <a:bodyPr/>
                    <a:lstStyle/>
                    <a:p>
                      <a:pPr indent="0" algn="ctr">
                        <a:lnSpc>
                          <a:spcPct val="100000"/>
                        </a:lnSpc>
                      </a:pPr>
                      <a:r>
                        <a:rPr lang="it-IT" sz="1800" dirty="0"/>
                        <a:t>VPA</a:t>
                      </a:r>
                    </a:p>
                    <a:p>
                      <a:pPr indent="0" algn="ctr">
                        <a:lnSpc>
                          <a:spcPct val="100000"/>
                        </a:lnSpc>
                      </a:pPr>
                      <a:r>
                        <a:rPr lang="it-IT" sz="1800" dirty="0"/>
                        <a:t>IC</a:t>
                      </a:r>
                      <a:r>
                        <a:rPr lang="it-IT" sz="1800" baseline="-25000" dirty="0"/>
                        <a:t>50</a:t>
                      </a:r>
                      <a:r>
                        <a:rPr lang="it-IT" sz="1800" dirty="0"/>
                        <a:t> [</a:t>
                      </a:r>
                      <a:r>
                        <a:rPr lang="it-IT" sz="1800" dirty="0" err="1"/>
                        <a:t>mM</a:t>
                      </a:r>
                      <a:r>
                        <a:rPr lang="it-IT" sz="1800" dirty="0"/>
                        <a:t>]</a:t>
                      </a:r>
                      <a:endParaRPr lang="it-IT" sz="1800" dirty="0">
                        <a:latin typeface="Calibri" panose="020F0502020204030204" pitchFamily="34" charset="0"/>
                        <a:cs typeface="Calibri" panose="020F0502020204030204" pitchFamily="34" charset="0"/>
                      </a:endParaRPr>
                    </a:p>
                  </a:txBody>
                  <a:tcPr anchor="ctr" anchorCtr="1"/>
                </a:tc>
                <a:tc>
                  <a:txBody>
                    <a:bodyPr/>
                    <a:lstStyle/>
                    <a:p>
                      <a:pPr indent="0" algn="ctr">
                        <a:lnSpc>
                          <a:spcPct val="100000"/>
                        </a:lnSpc>
                      </a:pPr>
                      <a:r>
                        <a:rPr lang="it-IT" sz="1800" dirty="0"/>
                        <a:t>CDDP</a:t>
                      </a:r>
                    </a:p>
                    <a:p>
                      <a:pPr indent="0" algn="ctr">
                        <a:lnSpc>
                          <a:spcPct val="100000"/>
                        </a:lnSpc>
                      </a:pPr>
                      <a:r>
                        <a:rPr lang="it-IT" sz="1800" dirty="0"/>
                        <a:t>IC</a:t>
                      </a:r>
                      <a:r>
                        <a:rPr lang="it-IT" sz="1800" baseline="-25000" dirty="0"/>
                        <a:t>50</a:t>
                      </a:r>
                      <a:r>
                        <a:rPr lang="it-IT" sz="1800" dirty="0"/>
                        <a:t> [</a:t>
                      </a:r>
                      <a:r>
                        <a:rPr lang="it-IT" sz="1800" dirty="0">
                          <a:sym typeface="Symbol" panose="05050102010706020507" pitchFamily="18" charset="2"/>
                        </a:rPr>
                        <a:t></a:t>
                      </a:r>
                      <a:r>
                        <a:rPr lang="it-IT" sz="1800" dirty="0"/>
                        <a:t>M]</a:t>
                      </a:r>
                      <a:endParaRPr lang="it-IT" sz="1800" dirty="0">
                        <a:latin typeface="Calibri" panose="020F0502020204030204" pitchFamily="34" charset="0"/>
                        <a:cs typeface="Calibri" panose="020F0502020204030204" pitchFamily="34" charset="0"/>
                      </a:endParaRPr>
                    </a:p>
                  </a:txBody>
                  <a:tcPr anchor="ctr" anchorCtr="1"/>
                </a:tc>
                <a:tc>
                  <a:txBody>
                    <a:bodyPr/>
                    <a:lstStyle/>
                    <a:p>
                      <a:pPr indent="0" algn="ctr">
                        <a:lnSpc>
                          <a:spcPct val="100000"/>
                        </a:lnSpc>
                      </a:pPr>
                      <a:r>
                        <a:rPr lang="it-IT" sz="1800" dirty="0" err="1"/>
                        <a:t>Pt</a:t>
                      </a:r>
                      <a:r>
                        <a:rPr lang="it-IT" sz="1800" dirty="0"/>
                        <a:t>-(VPA)</a:t>
                      </a:r>
                      <a:r>
                        <a:rPr lang="it-IT" sz="1800" baseline="-25000" dirty="0"/>
                        <a:t>2</a:t>
                      </a:r>
                    </a:p>
                    <a:p>
                      <a:pPr indent="0" algn="ctr">
                        <a:lnSpc>
                          <a:spcPct val="100000"/>
                        </a:lnSpc>
                      </a:pPr>
                      <a:r>
                        <a:rPr lang="it-IT" sz="1800" dirty="0"/>
                        <a:t>IC</a:t>
                      </a:r>
                      <a:r>
                        <a:rPr lang="it-IT" sz="1800" baseline="-25000" dirty="0"/>
                        <a:t>50</a:t>
                      </a:r>
                      <a:r>
                        <a:rPr lang="it-IT" sz="1800" dirty="0"/>
                        <a:t> [</a:t>
                      </a:r>
                      <a:r>
                        <a:rPr lang="it-IT" sz="1800" dirty="0" err="1"/>
                        <a:t>nM</a:t>
                      </a:r>
                      <a:r>
                        <a:rPr lang="it-IT" sz="1800" dirty="0"/>
                        <a:t>]</a:t>
                      </a:r>
                      <a:endParaRPr lang="it-IT" sz="1800" dirty="0">
                        <a:latin typeface="Calibri" panose="020F0502020204030204" pitchFamily="34" charset="0"/>
                        <a:cs typeface="Calibri" panose="020F0502020204030204" pitchFamily="34" charset="0"/>
                      </a:endParaRPr>
                    </a:p>
                  </a:txBody>
                  <a:tcPr anchor="ctr" anchorCtr="1"/>
                </a:tc>
                <a:tc>
                  <a:txBody>
                    <a:bodyPr/>
                    <a:lstStyle/>
                    <a:p>
                      <a:pPr indent="0" algn="ctr">
                        <a:lnSpc>
                          <a:spcPct val="100000"/>
                        </a:lnSpc>
                      </a:pPr>
                      <a:r>
                        <a:rPr lang="it-IT" sz="1800" dirty="0"/>
                        <a:t>CDDP</a:t>
                      </a:r>
                    </a:p>
                    <a:p>
                      <a:pPr indent="0" algn="ctr">
                        <a:lnSpc>
                          <a:spcPct val="100000"/>
                        </a:lnSpc>
                      </a:pPr>
                      <a:r>
                        <a:rPr lang="it-IT" sz="1800" dirty="0"/>
                        <a:t>AR</a:t>
                      </a:r>
                      <a:endParaRPr lang="it-IT" sz="1800" dirty="0">
                        <a:latin typeface="Calibri" panose="020F0502020204030204" pitchFamily="34" charset="0"/>
                        <a:cs typeface="Calibri" panose="020F0502020204030204" pitchFamily="34" charset="0"/>
                      </a:endParaRPr>
                    </a:p>
                  </a:txBody>
                  <a:tcPr anchor="ctr" anchorCtr="1">
                    <a:solidFill>
                      <a:srgbClr val="C00000"/>
                    </a:solidFill>
                  </a:tcPr>
                </a:tc>
                <a:tc>
                  <a:txBody>
                    <a:bodyPr/>
                    <a:lstStyle/>
                    <a:p>
                      <a:pPr indent="0" algn="ctr">
                        <a:lnSpc>
                          <a:spcPct val="100000"/>
                        </a:lnSpc>
                      </a:pPr>
                      <a:r>
                        <a:rPr lang="it-IT" sz="1800" dirty="0" err="1"/>
                        <a:t>Pt</a:t>
                      </a:r>
                      <a:r>
                        <a:rPr lang="it-IT" sz="1800" dirty="0"/>
                        <a:t>-(VPA)</a:t>
                      </a:r>
                      <a:r>
                        <a:rPr lang="it-IT" sz="1800" baseline="-25000" dirty="0"/>
                        <a:t>2</a:t>
                      </a:r>
                    </a:p>
                    <a:p>
                      <a:pPr indent="0" algn="ctr">
                        <a:lnSpc>
                          <a:spcPct val="100000"/>
                        </a:lnSpc>
                      </a:pPr>
                      <a:r>
                        <a:rPr lang="it-IT" sz="1800" dirty="0"/>
                        <a:t>AR</a:t>
                      </a:r>
                      <a:endParaRPr lang="it-IT" sz="1800" dirty="0">
                        <a:latin typeface="Calibri" panose="020F0502020204030204" pitchFamily="34" charset="0"/>
                        <a:cs typeface="Calibri" panose="020F0502020204030204" pitchFamily="34" charset="0"/>
                      </a:endParaRPr>
                    </a:p>
                  </a:txBody>
                  <a:tcPr anchor="ctr" anchorCtr="1">
                    <a:solidFill>
                      <a:srgbClr val="C00000"/>
                    </a:solidFill>
                  </a:tcPr>
                </a:tc>
                <a:extLst>
                  <a:ext uri="{0D108BD9-81ED-4DB2-BD59-A6C34878D82A}">
                    <a16:rowId xmlns:a16="http://schemas.microsoft.com/office/drawing/2014/main" val="3905888647"/>
                  </a:ext>
                </a:extLst>
              </a:tr>
              <a:tr h="468000">
                <a:tc>
                  <a:txBody>
                    <a:bodyPr/>
                    <a:lstStyle/>
                    <a:p>
                      <a:pPr indent="0" algn="ctr">
                        <a:lnSpc>
                          <a:spcPct val="100000"/>
                        </a:lnSpc>
                        <a:spcAft>
                          <a:spcPts val="0"/>
                        </a:spcAft>
                      </a:pPr>
                      <a:r>
                        <a:rPr lang="en-US" sz="1800" dirty="0">
                          <a:effectLst/>
                        </a:rPr>
                        <a:t>A2780</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1.8±0.7</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0.5±0.1</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solidFill>
                            <a:srgbClr val="000000"/>
                          </a:solidFill>
                          <a:effectLst/>
                        </a:rPr>
                        <a:t>11.1</a:t>
                      </a:r>
                      <a:r>
                        <a:rPr lang="en-US" sz="1800" dirty="0">
                          <a:effectLst/>
                        </a:rPr>
                        <a:t>±0.3</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1.5±0.5</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indent="0" algn="ctr">
                        <a:lnSpc>
                          <a:spcPct val="100000"/>
                        </a:lnSpc>
                        <a:spcAft>
                          <a:spcPts val="0"/>
                        </a:spcAft>
                      </a:pPr>
                      <a:r>
                        <a:rPr lang="en-US" sz="1800" dirty="0">
                          <a:effectLst/>
                        </a:rPr>
                        <a:t>18.6±5.4</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2105432910"/>
                  </a:ext>
                </a:extLst>
              </a:tr>
              <a:tr h="468000">
                <a:tc>
                  <a:txBody>
                    <a:bodyPr/>
                    <a:lstStyle/>
                    <a:p>
                      <a:pPr indent="0" algn="ctr">
                        <a:lnSpc>
                          <a:spcPct val="100000"/>
                        </a:lnSpc>
                        <a:spcAft>
                          <a:spcPts val="0"/>
                        </a:spcAft>
                      </a:pPr>
                      <a:r>
                        <a:rPr lang="en-US" sz="1800" dirty="0">
                          <a:effectLst/>
                        </a:rPr>
                        <a:t>HCT116</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1.3±0.2</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2.3±0.3</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solidFill>
                            <a:srgbClr val="000000"/>
                          </a:solidFill>
                          <a:effectLst/>
                        </a:rPr>
                        <a:t>77.1</a:t>
                      </a:r>
                      <a:r>
                        <a:rPr lang="en-US" sz="1800" dirty="0">
                          <a:effectLst/>
                        </a:rPr>
                        <a:t>±1.3</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effectLst/>
                        </a:rPr>
                        <a:t>2.0±1.2</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indent="0" algn="ctr">
                        <a:lnSpc>
                          <a:spcPct val="100000"/>
                        </a:lnSpc>
                        <a:spcAft>
                          <a:spcPts val="0"/>
                        </a:spcAft>
                      </a:pPr>
                      <a:r>
                        <a:rPr lang="en-US" sz="1800" dirty="0">
                          <a:effectLst/>
                        </a:rPr>
                        <a:t>15.4±2.3</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2043974460"/>
                  </a:ext>
                </a:extLst>
              </a:tr>
            </a:tbl>
          </a:graphicData>
        </a:graphic>
      </p:graphicFrame>
      <p:sp>
        <p:nvSpPr>
          <p:cNvPr id="27" name="Rettangolo 26">
            <a:extLst>
              <a:ext uri="{FF2B5EF4-FFF2-40B4-BE49-F238E27FC236}">
                <a16:creationId xmlns:a16="http://schemas.microsoft.com/office/drawing/2014/main" id="{9616782A-3486-45B0-B236-74C24A44DE52}"/>
              </a:ext>
            </a:extLst>
          </p:cNvPr>
          <p:cNvSpPr/>
          <p:nvPr/>
        </p:nvSpPr>
        <p:spPr>
          <a:xfrm>
            <a:off x="7289499" y="3187864"/>
            <a:ext cx="1510444" cy="1815882"/>
          </a:xfrm>
          <a:prstGeom prst="rect">
            <a:avLst/>
          </a:prstGeom>
        </p:spPr>
        <p:txBody>
          <a:bodyPr wrap="square">
            <a:spAutoFit/>
          </a:bodyPr>
          <a:lstStyle/>
          <a:p>
            <a:pPr lvl="0" algn="just"/>
            <a:r>
              <a:rPr lang="en-US" sz="1400" b="1" i="1" dirty="0">
                <a:solidFill>
                  <a:srgbClr val="000000"/>
                </a:solidFill>
                <a:latin typeface="Calibri" panose="020F0502020204030204" pitchFamily="34" charset="0"/>
                <a:cs typeface="Calibri" panose="020F0502020204030204" pitchFamily="34" charset="0"/>
              </a:rPr>
              <a:t>Accumulation Ratio, AR</a:t>
            </a:r>
            <a:r>
              <a:rPr lang="en-US" sz="1400" i="1" dirty="0">
                <a:solidFill>
                  <a:srgbClr val="000000"/>
                </a:solidFill>
                <a:latin typeface="Calibri" panose="020F0502020204030204" pitchFamily="34" charset="0"/>
                <a:cs typeface="Calibri" panose="020F0502020204030204" pitchFamily="34" charset="0"/>
              </a:rPr>
              <a:t>, is the r</a:t>
            </a:r>
            <a:r>
              <a:rPr lang="it-IT" sz="1400" i="1" dirty="0" err="1">
                <a:solidFill>
                  <a:srgbClr val="000000"/>
                </a:solidFill>
                <a:latin typeface="Calibri" panose="020F0502020204030204" pitchFamily="34" charset="0"/>
                <a:cs typeface="Calibri" panose="020F0502020204030204" pitchFamily="34" charset="0"/>
              </a:rPr>
              <a:t>atio</a:t>
            </a:r>
            <a:r>
              <a:rPr lang="it-IT" sz="1400" i="1" dirty="0">
                <a:solidFill>
                  <a:srgbClr val="000000"/>
                </a:solidFill>
                <a:latin typeface="Calibri" panose="020F0502020204030204" pitchFamily="34" charset="0"/>
                <a:cs typeface="Calibri" panose="020F0502020204030204" pitchFamily="34" charset="0"/>
              </a:rPr>
              <a:t> </a:t>
            </a:r>
            <a:r>
              <a:rPr lang="it-IT" sz="1400" i="1" dirty="0" err="1">
                <a:solidFill>
                  <a:srgbClr val="000000"/>
                </a:solidFill>
                <a:latin typeface="Calibri" panose="020F0502020204030204" pitchFamily="34" charset="0"/>
                <a:cs typeface="Calibri" panose="020F0502020204030204" pitchFamily="34" charset="0"/>
              </a:rPr>
              <a:t>between</a:t>
            </a:r>
            <a:r>
              <a:rPr lang="it-IT" sz="1400" i="1" dirty="0">
                <a:solidFill>
                  <a:srgbClr val="000000"/>
                </a:solidFill>
                <a:latin typeface="Calibri" panose="020F0502020204030204" pitchFamily="34" charset="0"/>
                <a:cs typeface="Calibri" panose="020F0502020204030204" pitchFamily="34" charset="0"/>
              </a:rPr>
              <a:t> </a:t>
            </a:r>
            <a:r>
              <a:rPr lang="en-US" sz="1400" i="1" dirty="0">
                <a:solidFill>
                  <a:srgbClr val="000000"/>
                </a:solidFill>
                <a:latin typeface="Calibri" panose="020F0502020204030204" pitchFamily="34" charset="0"/>
                <a:cs typeface="Calibri" panose="020F0502020204030204" pitchFamily="34" charset="0"/>
              </a:rPr>
              <a:t>intra- and extra-cellular [Pt] after 4 h treatment with 10 </a:t>
            </a:r>
            <a:r>
              <a:rPr lang="en-US" sz="1400" i="1" dirty="0">
                <a:solidFill>
                  <a:srgbClr val="000000"/>
                </a:solidFill>
                <a:latin typeface="Calibri" panose="020F0502020204030204" pitchFamily="34" charset="0"/>
                <a:cs typeface="Calibri" panose="020F0502020204030204" pitchFamily="34" charset="0"/>
                <a:sym typeface="Symbol" panose="05050102010706020507" pitchFamily="18" charset="2"/>
              </a:rPr>
              <a:t>M </a:t>
            </a:r>
            <a:r>
              <a:rPr lang="en-US" sz="1400" i="1" dirty="0">
                <a:solidFill>
                  <a:srgbClr val="000000"/>
                </a:solidFill>
                <a:latin typeface="Calibri" panose="020F0502020204030204" pitchFamily="34" charset="0"/>
                <a:cs typeface="Calibri" panose="020F0502020204030204" pitchFamily="34" charset="0"/>
              </a:rPr>
              <a:t>Pt complexes</a:t>
            </a:r>
            <a:r>
              <a:rPr lang="it-IT" sz="1400" i="1" dirty="0">
                <a:solidFill>
                  <a:srgbClr val="000000"/>
                </a:solidFill>
                <a:latin typeface="Calibri" panose="020F0502020204030204" pitchFamily="34" charset="0"/>
                <a:cs typeface="Calibri" panose="020F0502020204030204" pitchFamily="34" charset="0"/>
              </a:rPr>
              <a:t>.</a:t>
            </a:r>
          </a:p>
        </p:txBody>
      </p:sp>
      <p:sp>
        <p:nvSpPr>
          <p:cNvPr id="28" name="Freccia destra con strisce 27">
            <a:extLst>
              <a:ext uri="{FF2B5EF4-FFF2-40B4-BE49-F238E27FC236}">
                <a16:creationId xmlns:a16="http://schemas.microsoft.com/office/drawing/2014/main" id="{AE2296FC-D1F9-483A-8971-683491E45E68}"/>
              </a:ext>
            </a:extLst>
          </p:cNvPr>
          <p:cNvSpPr/>
          <p:nvPr/>
        </p:nvSpPr>
        <p:spPr bwMode="auto">
          <a:xfrm>
            <a:off x="5049106" y="2047922"/>
            <a:ext cx="2209345" cy="1147008"/>
          </a:xfrm>
          <a:prstGeom prst="stripedRightArrow">
            <a:avLst>
              <a:gd name="adj1" fmla="val 79702"/>
              <a:gd name="adj2" fmla="val 29063"/>
            </a:avLst>
          </a:prstGeom>
          <a:solidFill>
            <a:srgbClr val="CE181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FFFF00"/>
                </a:solidFill>
                <a:effectLst/>
                <a:latin typeface="Calibri" panose="020F0502020204030204" pitchFamily="34" charset="0"/>
                <a:cs typeface="Calibri" panose="020F0502020204030204" pitchFamily="34" charset="0"/>
              </a:rPr>
              <a:t>LIPOPHILICITY </a:t>
            </a:r>
            <a:r>
              <a:rPr kumimoji="0" lang="it-IT" b="0" i="0" u="none" strike="noStrike" cap="none" normalizeH="0" baseline="0" dirty="0">
                <a:ln>
                  <a:noFill/>
                </a:ln>
                <a:solidFill>
                  <a:srgbClr val="FFFF00"/>
                </a:solidFill>
                <a:effectLst/>
                <a:latin typeface="Calibri" panose="020F0502020204030204" pitchFamily="34" charset="0"/>
                <a:cs typeface="Calibri" panose="020F0502020204030204" pitchFamily="34" charset="0"/>
                <a:sym typeface="Symbol" panose="05050102010706020507" pitchFamily="18" charset="2"/>
              </a:rPr>
              <a:t></a:t>
            </a:r>
          </a:p>
          <a:p>
            <a:pPr marL="0" marR="0" indent="0" algn="ctr" defTabSz="914400" rtl="0" eaLnBrk="0" fontAlgn="base" latinLnBrk="0" hangingPunct="0">
              <a:lnSpc>
                <a:spcPct val="100000"/>
              </a:lnSpc>
              <a:spcBef>
                <a:spcPct val="0"/>
              </a:spcBef>
              <a:spcAft>
                <a:spcPct val="0"/>
              </a:spcAft>
              <a:buClrTx/>
              <a:buSzTx/>
              <a:buFontTx/>
              <a:buNone/>
              <a:tabLst/>
            </a:pPr>
            <a:r>
              <a:rPr lang="it-IT" dirty="0">
                <a:solidFill>
                  <a:srgbClr val="FFFF00"/>
                </a:solidFill>
                <a:latin typeface="Calibri" panose="020F0502020204030204" pitchFamily="34" charset="0"/>
                <a:cs typeface="Calibri" panose="020F0502020204030204" pitchFamily="34" charset="0"/>
              </a:rPr>
              <a:t>CELL UPTAKE </a:t>
            </a:r>
            <a:r>
              <a:rPr lang="it-IT" dirty="0">
                <a:solidFill>
                  <a:srgbClr val="FFFF00"/>
                </a:solidFill>
                <a:latin typeface="Calibri" panose="020F0502020204030204" pitchFamily="34" charset="0"/>
                <a:cs typeface="Calibri" panose="020F0502020204030204" pitchFamily="34" charset="0"/>
                <a:sym typeface="Symbol" panose="05050102010706020507" pitchFamily="18" charset="2"/>
              </a:rPr>
              <a:t></a:t>
            </a:r>
          </a:p>
          <a:p>
            <a:pPr marL="0" marR="0" indent="0" algn="ctr" defTabSz="914400" rtl="0" eaLnBrk="0" fontAlgn="base" latinLnBrk="0" hangingPunct="0">
              <a:lnSpc>
                <a:spcPct val="100000"/>
              </a:lnSpc>
              <a:spcBef>
                <a:spcPct val="0"/>
              </a:spcBef>
              <a:spcAft>
                <a:spcPct val="0"/>
              </a:spcAft>
              <a:buClrTx/>
              <a:buSzTx/>
              <a:buFontTx/>
              <a:buNone/>
              <a:tabLst/>
            </a:pPr>
            <a:r>
              <a:rPr lang="it-IT" dirty="0">
                <a:solidFill>
                  <a:srgbClr val="FFFF00"/>
                </a:solidFill>
                <a:latin typeface="Calibri" panose="020F0502020204030204" pitchFamily="34" charset="0"/>
                <a:cs typeface="Calibri" panose="020F0502020204030204" pitchFamily="34" charset="0"/>
              </a:rPr>
              <a:t>POTENCY  </a:t>
            </a:r>
            <a:r>
              <a:rPr lang="it-IT" dirty="0">
                <a:solidFill>
                  <a:srgbClr val="FFFF00"/>
                </a:solidFill>
                <a:latin typeface="Calibri" panose="020F0502020204030204" pitchFamily="34" charset="0"/>
                <a:cs typeface="Calibri" panose="020F0502020204030204" pitchFamily="34" charset="0"/>
                <a:sym typeface="Symbol" panose="05050102010706020507" pitchFamily="18" charset="2"/>
              </a:rPr>
              <a:t></a:t>
            </a:r>
            <a:endParaRPr kumimoji="0" lang="it-IT" b="0" i="0" u="none" strike="noStrike" cap="none" normalizeH="0" baseline="0" dirty="0">
              <a:ln>
                <a:noFill/>
              </a:ln>
              <a:solidFill>
                <a:srgbClr val="FFFF00"/>
              </a:solidFill>
              <a:effectLst/>
              <a:latin typeface="Calibri" panose="020F0502020204030204" pitchFamily="34" charset="0"/>
              <a:cs typeface="Calibri" panose="020F0502020204030204" pitchFamily="34" charset="0"/>
            </a:endParaRPr>
          </a:p>
        </p:txBody>
      </p:sp>
      <p:sp>
        <p:nvSpPr>
          <p:cNvPr id="29" name="Rettangolo 28">
            <a:extLst>
              <a:ext uri="{FF2B5EF4-FFF2-40B4-BE49-F238E27FC236}">
                <a16:creationId xmlns:a16="http://schemas.microsoft.com/office/drawing/2014/main" id="{E9E5115F-3533-48C4-AC2F-C9EBB21CE3CA}"/>
              </a:ext>
            </a:extLst>
          </p:cNvPr>
          <p:cNvSpPr/>
          <p:nvPr/>
        </p:nvSpPr>
        <p:spPr>
          <a:xfrm>
            <a:off x="2438400" y="5630380"/>
            <a:ext cx="4267200" cy="307777"/>
          </a:xfrm>
          <a:prstGeom prst="rect">
            <a:avLst/>
          </a:prstGeom>
        </p:spPr>
        <p:txBody>
          <a:bodyPr wrap="square">
            <a:spAutoFit/>
          </a:bodyPr>
          <a:lstStyle/>
          <a:p>
            <a:r>
              <a:rPr lang="da-DK" sz="1400" dirty="0">
                <a:solidFill>
                  <a:srgbClr val="000000"/>
                </a:solidFill>
                <a:latin typeface="Calibri" panose="020F0502020204030204" pitchFamily="34" charset="0"/>
                <a:cs typeface="Calibri" panose="020F0502020204030204" pitchFamily="34" charset="0"/>
              </a:rPr>
              <a:t>M. Ravera </a:t>
            </a:r>
            <a:r>
              <a:rPr lang="da-DK" sz="1400" i="1" dirty="0">
                <a:solidFill>
                  <a:srgbClr val="000000"/>
                </a:solidFill>
                <a:latin typeface="Calibri" panose="020F0502020204030204" pitchFamily="34" charset="0"/>
                <a:cs typeface="Calibri" panose="020F0502020204030204" pitchFamily="34" charset="0"/>
              </a:rPr>
              <a:t>et al.</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J. Inorg. Biochem.</a:t>
            </a:r>
            <a:r>
              <a:rPr lang="da-DK" sz="1400" dirty="0">
                <a:solidFill>
                  <a:srgbClr val="000000"/>
                </a:solidFill>
                <a:latin typeface="Calibri" panose="020F0502020204030204" pitchFamily="34" charset="0"/>
                <a:cs typeface="Calibri" panose="020F0502020204030204" pitchFamily="34" charset="0"/>
              </a:rPr>
              <a:t>, </a:t>
            </a:r>
            <a:r>
              <a:rPr lang="da-DK" sz="1400" b="1" dirty="0">
                <a:solidFill>
                  <a:srgbClr val="000000"/>
                </a:solidFill>
                <a:latin typeface="Calibri" panose="020F0502020204030204" pitchFamily="34" charset="0"/>
                <a:cs typeface="Calibri" panose="020F0502020204030204" pitchFamily="34" charset="0"/>
              </a:rPr>
              <a:t>2013</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129</a:t>
            </a:r>
            <a:r>
              <a:rPr lang="da-DK" sz="1400" dirty="0">
                <a:solidFill>
                  <a:srgbClr val="000000"/>
                </a:solidFill>
                <a:latin typeface="Calibri" panose="020F0502020204030204" pitchFamily="34" charset="0"/>
                <a:cs typeface="Calibri" panose="020F0502020204030204" pitchFamily="34" charset="0"/>
              </a:rPr>
              <a:t>, 52 (</a:t>
            </a:r>
            <a:r>
              <a:rPr lang="da-DK" sz="1400" dirty="0">
                <a:solidFill>
                  <a:srgbClr val="000000"/>
                </a:solidFill>
                <a:latin typeface="Calibri" panose="020F0502020204030204" pitchFamily="34" charset="0"/>
                <a:cs typeface="Calibri" panose="020F0502020204030204" pitchFamily="34" charset="0"/>
                <a:hlinkClick r:id="rId7"/>
              </a:rPr>
              <a:t>doi</a:t>
            </a:r>
            <a:r>
              <a:rPr lang="da-DK" sz="1400" dirty="0">
                <a:solidFill>
                  <a:srgbClr val="000000"/>
                </a:solidFill>
                <a:latin typeface="Calibri" panose="020F0502020204030204" pitchFamily="34" charset="0"/>
                <a:cs typeface="Calibri" panose="020F0502020204030204" pitchFamily="34" charset="0"/>
              </a:rPr>
              <a:t>)</a:t>
            </a:r>
            <a:endParaRPr lang="it-IT" sz="1400" dirty="0"/>
          </a:p>
        </p:txBody>
      </p:sp>
      <p:pic>
        <p:nvPicPr>
          <p:cNvPr id="3" name="Audio 2">
            <a:hlinkClick r:id="" action="ppaction://media"/>
            <a:extLst>
              <a:ext uri="{FF2B5EF4-FFF2-40B4-BE49-F238E27FC236}">
                <a16:creationId xmlns:a16="http://schemas.microsoft.com/office/drawing/2014/main" id="{2DBC57D5-12F3-45AE-B17B-2E0FD054D88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47466847"/>
      </p:ext>
    </p:extLst>
  </p:cSld>
  <p:clrMapOvr>
    <a:masterClrMapping/>
  </p:clrMapOvr>
  <mc:AlternateContent xmlns:mc="http://schemas.openxmlformats.org/markup-compatibility/2006">
    <mc:Choice xmlns:p14="http://schemas.microsoft.com/office/powerpoint/2010/main" Requires="p14">
      <p:transition spd="slow" p14:dur="2000" advTm="25087"/>
    </mc:Choice>
    <mc:Fallback>
      <p:transition spd="slow" advTm="25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000" y="1080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14</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3" name="Rettangolo con angoli arrotondati 42">
            <a:extLst>
              <a:ext uri="{FF2B5EF4-FFF2-40B4-BE49-F238E27FC236}">
                <a16:creationId xmlns:a16="http://schemas.microsoft.com/office/drawing/2014/main" id="{1ED7A2EF-D0C5-44C1-894D-7B881E50F9C7}"/>
              </a:ext>
            </a:extLst>
          </p:cNvPr>
          <p:cNvSpPr/>
          <p:nvPr/>
        </p:nvSpPr>
        <p:spPr bwMode="auto">
          <a:xfrm>
            <a:off x="312159" y="823903"/>
            <a:ext cx="8541969" cy="511425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720000" rIns="91440" bIns="90000" numCol="1" rtlCol="0" anchor="t" anchorCtr="0" compatLnSpc="1">
            <a:prstTxWarp prst="textNoShape">
              <a:avLst/>
            </a:prstTxWarp>
          </a:bodyPr>
          <a:lstStyle/>
          <a:p>
            <a:pPr algn="just"/>
            <a:r>
              <a:rPr lang="en-US" sz="1800" dirty="0">
                <a:latin typeface="Calibri" panose="020F0502020204030204" pitchFamily="34" charset="0"/>
                <a:cs typeface="Calibri" panose="020F0502020204030204" pitchFamily="34" charset="0"/>
              </a:rPr>
              <a:t>It has been demonstrated that free </a:t>
            </a:r>
            <a:r>
              <a:rPr lang="en-US" sz="1800" b="1" dirty="0">
                <a:latin typeface="Calibri" panose="020F0502020204030204" pitchFamily="34" charset="0"/>
                <a:cs typeface="Calibri" panose="020F0502020204030204" pitchFamily="34" charset="0"/>
              </a:rPr>
              <a:t>VPA</a:t>
            </a:r>
            <a:r>
              <a:rPr lang="en-US" sz="1800" dirty="0">
                <a:latin typeface="Calibri" panose="020F0502020204030204" pitchFamily="34" charset="0"/>
                <a:cs typeface="Calibri" panose="020F0502020204030204" pitchFamily="34" charset="0"/>
              </a:rPr>
              <a:t> hardly enter cells, but, as a result of the high lipophilicity of </a:t>
            </a:r>
            <a:r>
              <a:rPr lang="en-US" sz="1800" b="1" dirty="0">
                <a:latin typeface="Calibri" panose="020F0502020204030204" pitchFamily="34" charset="0"/>
                <a:cs typeface="Calibri" panose="020F0502020204030204" pitchFamily="34" charset="0"/>
              </a:rPr>
              <a:t>Pt-(VPA)</a:t>
            </a:r>
            <a:r>
              <a:rPr lang="en-US" sz="1800" b="1" baseline="-25000" dirty="0">
                <a:latin typeface="Calibri" panose="020F0502020204030204" pitchFamily="34" charset="0"/>
                <a:cs typeface="Calibri" panose="020F0502020204030204" pitchFamily="34" charset="0"/>
              </a:rPr>
              <a:t>2</a:t>
            </a:r>
            <a:r>
              <a:rPr lang="en-US" sz="1800" dirty="0">
                <a:latin typeface="Calibri" panose="020F0502020204030204" pitchFamily="34" charset="0"/>
                <a:cs typeface="Calibri" panose="020F0502020204030204" pitchFamily="34" charset="0"/>
              </a:rPr>
              <a:t>, there was an enhanced uptake of Pt that obviously parallels the enhanced uptake of </a:t>
            </a:r>
            <a:r>
              <a:rPr lang="en-US" sz="1800" b="1" dirty="0">
                <a:latin typeface="Calibri" panose="020F0502020204030204" pitchFamily="34" charset="0"/>
                <a:cs typeface="Calibri" panose="020F0502020204030204" pitchFamily="34" charset="0"/>
              </a:rPr>
              <a:t>VPA</a:t>
            </a:r>
            <a:r>
              <a:rPr lang="en-US" sz="1800" dirty="0">
                <a:latin typeface="Calibri" panose="020F0502020204030204" pitchFamily="34" charset="0"/>
                <a:cs typeface="Calibri" panose="020F0502020204030204" pitchFamily="34" charset="0"/>
              </a:rPr>
              <a:t> (</a:t>
            </a:r>
            <a:r>
              <a:rPr lang="en-US" sz="1800" b="1" dirty="0">
                <a:solidFill>
                  <a:srgbClr val="C00000"/>
                </a:solidFill>
                <a:latin typeface="Calibri" panose="020F0502020204030204" pitchFamily="34" charset="0"/>
                <a:cs typeface="Calibri" panose="020F0502020204030204" pitchFamily="34" charset="0"/>
              </a:rPr>
              <a:t>s</a:t>
            </a:r>
            <a:r>
              <a:rPr lang="en-US" sz="1800" b="1" i="1" dirty="0">
                <a:solidFill>
                  <a:srgbClr val="C00000"/>
                </a:solidFill>
                <a:latin typeface="Calibri" panose="020F0502020204030204" pitchFamily="34" charset="0"/>
                <a:cs typeface="Calibri" panose="020F0502020204030204" pitchFamily="34" charset="0"/>
              </a:rPr>
              <a:t>ynergistic accumulation</a:t>
            </a:r>
            <a:r>
              <a:rPr lang="en-US" sz="1800" dirty="0">
                <a:latin typeface="Calibri" panose="020F0502020204030204" pitchFamily="34" charset="0"/>
                <a:cs typeface="Calibri" panose="020F0502020204030204" pitchFamily="34" charset="0"/>
              </a:rPr>
              <a:t>).</a:t>
            </a:r>
            <a:endParaRPr lang="it-IT" sz="1800"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p:txBody>
      </p:sp>
      <p:sp>
        <p:nvSpPr>
          <p:cNvPr id="44" name="Rettangolo con angoli in alto arrotondati 43">
            <a:extLst>
              <a:ext uri="{FF2B5EF4-FFF2-40B4-BE49-F238E27FC236}">
                <a16:creationId xmlns:a16="http://schemas.microsoft.com/office/drawing/2014/main" id="{FA4D9BC8-FB12-459D-B244-C9564F4E32DF}"/>
              </a:ext>
            </a:extLst>
          </p:cNvPr>
          <p:cNvSpPr/>
          <p:nvPr/>
        </p:nvSpPr>
        <p:spPr bwMode="auto">
          <a:xfrm>
            <a:off x="312160" y="823902"/>
            <a:ext cx="8541968" cy="735746"/>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a:t>
            </a:r>
            <a:r>
              <a:rPr kumimoji="0" lang="it-IT" sz="2400" b="1"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results</a:t>
            </a:r>
            <a:endPar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pic>
        <p:nvPicPr>
          <p:cNvPr id="45" name="Immagine 44">
            <a:extLst>
              <a:ext uri="{FF2B5EF4-FFF2-40B4-BE49-F238E27FC236}">
                <a16:creationId xmlns:a16="http://schemas.microsoft.com/office/drawing/2014/main" id="{217A0A6D-A5F9-490F-A803-8BC35C5C86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3" y="600364"/>
            <a:ext cx="1066667" cy="800000"/>
          </a:xfrm>
          <a:prstGeom prst="rect">
            <a:avLst/>
          </a:prstGeom>
        </p:spPr>
      </p:pic>
      <p:sp>
        <p:nvSpPr>
          <p:cNvPr id="29" name="Rettangolo 28">
            <a:extLst>
              <a:ext uri="{FF2B5EF4-FFF2-40B4-BE49-F238E27FC236}">
                <a16:creationId xmlns:a16="http://schemas.microsoft.com/office/drawing/2014/main" id="{E9E5115F-3533-48C4-AC2F-C9EBB21CE3CA}"/>
              </a:ext>
            </a:extLst>
          </p:cNvPr>
          <p:cNvSpPr/>
          <p:nvPr/>
        </p:nvSpPr>
        <p:spPr>
          <a:xfrm>
            <a:off x="1371600" y="5630380"/>
            <a:ext cx="6400800" cy="307777"/>
          </a:xfrm>
          <a:prstGeom prst="rect">
            <a:avLst/>
          </a:prstGeom>
        </p:spPr>
        <p:txBody>
          <a:bodyPr wrap="square">
            <a:spAutoFit/>
          </a:bodyPr>
          <a:lstStyle/>
          <a:p>
            <a:pPr algn="ctr"/>
            <a:r>
              <a:rPr lang="da-DK" sz="1400" dirty="0">
                <a:solidFill>
                  <a:srgbClr val="000000"/>
                </a:solidFill>
                <a:latin typeface="Calibri" panose="020F0502020204030204" pitchFamily="34" charset="0"/>
                <a:cs typeface="Calibri" panose="020F0502020204030204" pitchFamily="34" charset="0"/>
              </a:rPr>
              <a:t>V. Novohradsky </a:t>
            </a:r>
            <a:r>
              <a:rPr lang="da-DK" sz="1400" i="1" dirty="0">
                <a:solidFill>
                  <a:srgbClr val="000000"/>
                </a:solidFill>
                <a:latin typeface="Calibri" panose="020F0502020204030204" pitchFamily="34" charset="0"/>
                <a:cs typeface="Calibri" panose="020F0502020204030204" pitchFamily="34" charset="0"/>
              </a:rPr>
              <a:t>et al.</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Biochem. Pharmacol.</a:t>
            </a:r>
            <a:r>
              <a:rPr lang="da-DK" sz="1400" dirty="0">
                <a:solidFill>
                  <a:srgbClr val="000000"/>
                </a:solidFill>
                <a:latin typeface="Calibri" panose="020F0502020204030204" pitchFamily="34" charset="0"/>
                <a:cs typeface="Calibri" panose="020F0502020204030204" pitchFamily="34" charset="0"/>
              </a:rPr>
              <a:t>, </a:t>
            </a:r>
            <a:r>
              <a:rPr lang="da-DK" sz="1400" b="1" dirty="0">
                <a:solidFill>
                  <a:srgbClr val="000000"/>
                </a:solidFill>
                <a:latin typeface="Calibri" panose="020F0502020204030204" pitchFamily="34" charset="0"/>
                <a:cs typeface="Calibri" panose="020F0502020204030204" pitchFamily="34" charset="0"/>
              </a:rPr>
              <a:t>2015</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95</a:t>
            </a:r>
            <a:r>
              <a:rPr lang="da-DK" sz="1400" dirty="0">
                <a:solidFill>
                  <a:srgbClr val="000000"/>
                </a:solidFill>
                <a:latin typeface="Calibri" panose="020F0502020204030204" pitchFamily="34" charset="0"/>
                <a:cs typeface="Calibri" panose="020F0502020204030204" pitchFamily="34" charset="0"/>
              </a:rPr>
              <a:t>, 133 (</a:t>
            </a:r>
            <a:r>
              <a:rPr lang="da-DK" sz="1400" dirty="0">
                <a:solidFill>
                  <a:srgbClr val="000000"/>
                </a:solidFill>
                <a:latin typeface="Calibri" panose="020F0502020204030204" pitchFamily="34" charset="0"/>
                <a:cs typeface="Calibri" panose="020F0502020204030204" pitchFamily="34" charset="0"/>
                <a:hlinkClick r:id="rId6"/>
              </a:rPr>
              <a:t>doi</a:t>
            </a:r>
            <a:r>
              <a:rPr lang="da-DK" sz="1400" dirty="0">
                <a:solidFill>
                  <a:srgbClr val="000000"/>
                </a:solidFill>
                <a:latin typeface="Calibri" panose="020F0502020204030204" pitchFamily="34" charset="0"/>
                <a:cs typeface="Calibri" panose="020F0502020204030204" pitchFamily="34" charset="0"/>
              </a:rPr>
              <a:t>)</a:t>
            </a:r>
            <a:endParaRPr lang="it-IT" sz="1400" dirty="0"/>
          </a:p>
        </p:txBody>
      </p:sp>
      <p:graphicFrame>
        <p:nvGraphicFramePr>
          <p:cNvPr id="14" name="Tabella 13">
            <a:extLst>
              <a:ext uri="{FF2B5EF4-FFF2-40B4-BE49-F238E27FC236}">
                <a16:creationId xmlns:a16="http://schemas.microsoft.com/office/drawing/2014/main" id="{E3B737F2-ADFE-4619-9B6D-951868B6ACC9}"/>
              </a:ext>
            </a:extLst>
          </p:cNvPr>
          <p:cNvGraphicFramePr>
            <a:graphicFrameLocks noGrp="1"/>
          </p:cNvGraphicFramePr>
          <p:nvPr>
            <p:extLst>
              <p:ext uri="{D42A27DB-BD31-4B8C-83A1-F6EECF244321}">
                <p14:modId xmlns:p14="http://schemas.microsoft.com/office/powerpoint/2010/main" val="3372100013"/>
              </p:ext>
            </p:extLst>
          </p:nvPr>
        </p:nvGraphicFramePr>
        <p:xfrm>
          <a:off x="484168" y="2948984"/>
          <a:ext cx="8231022" cy="1584000"/>
        </p:xfrm>
        <a:graphic>
          <a:graphicData uri="http://schemas.openxmlformats.org/drawingml/2006/table">
            <a:tbl>
              <a:tblPr firstRow="1" bandRow="1">
                <a:tableStyleId>{073A0DAA-6AF3-43AB-8588-CEC1D06C72B9}</a:tableStyleId>
              </a:tblPr>
              <a:tblGrid>
                <a:gridCol w="2743674">
                  <a:extLst>
                    <a:ext uri="{9D8B030D-6E8A-4147-A177-3AD203B41FA5}">
                      <a16:colId xmlns:a16="http://schemas.microsoft.com/office/drawing/2014/main" val="2771749788"/>
                    </a:ext>
                  </a:extLst>
                </a:gridCol>
                <a:gridCol w="2743674">
                  <a:extLst>
                    <a:ext uri="{9D8B030D-6E8A-4147-A177-3AD203B41FA5}">
                      <a16:colId xmlns:a16="http://schemas.microsoft.com/office/drawing/2014/main" val="2783742025"/>
                    </a:ext>
                  </a:extLst>
                </a:gridCol>
                <a:gridCol w="2743674">
                  <a:extLst>
                    <a:ext uri="{9D8B030D-6E8A-4147-A177-3AD203B41FA5}">
                      <a16:colId xmlns:a16="http://schemas.microsoft.com/office/drawing/2014/main" val="152498683"/>
                    </a:ext>
                  </a:extLst>
                </a:gridCol>
              </a:tblGrid>
              <a:tr h="648000">
                <a:tc>
                  <a:txBody>
                    <a:bodyPr/>
                    <a:lstStyle/>
                    <a:p>
                      <a:pPr indent="0" algn="ctr">
                        <a:lnSpc>
                          <a:spcPct val="100000"/>
                        </a:lnSpc>
                      </a:pPr>
                      <a:r>
                        <a:rPr lang="it-IT" sz="1800" dirty="0" err="1"/>
                        <a:t>Compounds</a:t>
                      </a:r>
                      <a:endParaRPr lang="it-IT" sz="1800" dirty="0">
                        <a:latin typeface="Calibri" panose="020F0502020204030204" pitchFamily="34" charset="0"/>
                        <a:cs typeface="Calibri" panose="020F0502020204030204" pitchFamily="34" charset="0"/>
                      </a:endParaRPr>
                    </a:p>
                  </a:txBody>
                  <a:tcPr anchor="ctr" anchorCtr="1"/>
                </a:tc>
                <a:tc>
                  <a:txBody>
                    <a:bodyPr/>
                    <a:lstStyle/>
                    <a:p>
                      <a:pPr indent="0" algn="ctr">
                        <a:lnSpc>
                          <a:spcPct val="100000"/>
                        </a:lnSpc>
                      </a:pPr>
                      <a:r>
                        <a:rPr lang="it-IT" sz="1800" dirty="0" err="1"/>
                        <a:t>moles</a:t>
                      </a:r>
                      <a:r>
                        <a:rPr lang="it-IT" sz="1800" dirty="0"/>
                        <a:t> </a:t>
                      </a:r>
                      <a:r>
                        <a:rPr lang="it-IT" sz="1800" dirty="0" err="1"/>
                        <a:t>Pt</a:t>
                      </a:r>
                      <a:r>
                        <a:rPr lang="it-IT" sz="1800" dirty="0"/>
                        <a:t> per 10</a:t>
                      </a:r>
                      <a:r>
                        <a:rPr lang="it-IT" sz="1800" baseline="30000" dirty="0"/>
                        <a:t>6</a:t>
                      </a:r>
                      <a:r>
                        <a:rPr lang="it-IT" sz="1800" dirty="0"/>
                        <a:t> </a:t>
                      </a:r>
                      <a:r>
                        <a:rPr lang="it-IT" sz="1800" dirty="0" err="1"/>
                        <a:t>cells</a:t>
                      </a:r>
                      <a:endParaRPr lang="it-IT" sz="1800" dirty="0">
                        <a:latin typeface="Calibri" panose="020F0502020204030204" pitchFamily="34" charset="0"/>
                        <a:cs typeface="Calibri" panose="020F0502020204030204" pitchFamily="34" charset="0"/>
                      </a:endParaRPr>
                    </a:p>
                  </a:txBody>
                  <a:tcPr anchor="ctr" anchorCtr="1"/>
                </a:tc>
                <a:tc>
                  <a:txBody>
                    <a:bodyPr/>
                    <a:lstStyle/>
                    <a:p>
                      <a:pPr indent="0" algn="ctr">
                        <a:lnSpc>
                          <a:spcPct val="100000"/>
                        </a:lnSpc>
                      </a:pPr>
                      <a:r>
                        <a:rPr lang="it-IT" sz="1800" dirty="0" err="1"/>
                        <a:t>moles</a:t>
                      </a:r>
                      <a:r>
                        <a:rPr lang="it-IT" sz="1800" dirty="0"/>
                        <a:t> VPA per 10</a:t>
                      </a:r>
                      <a:r>
                        <a:rPr lang="it-IT" sz="1800" baseline="30000" dirty="0"/>
                        <a:t>6</a:t>
                      </a:r>
                      <a:r>
                        <a:rPr lang="it-IT" sz="1800" dirty="0"/>
                        <a:t> </a:t>
                      </a:r>
                      <a:r>
                        <a:rPr lang="it-IT" sz="1800" dirty="0" err="1"/>
                        <a:t>cells</a:t>
                      </a:r>
                      <a:endParaRPr lang="it-IT" sz="1800" dirty="0">
                        <a:latin typeface="Calibri" panose="020F0502020204030204" pitchFamily="34" charset="0"/>
                        <a:cs typeface="Calibri" panose="020F0502020204030204" pitchFamily="34" charset="0"/>
                      </a:endParaRPr>
                    </a:p>
                  </a:txBody>
                  <a:tcPr anchor="ctr" anchorCtr="1"/>
                </a:tc>
                <a:extLst>
                  <a:ext uri="{0D108BD9-81ED-4DB2-BD59-A6C34878D82A}">
                    <a16:rowId xmlns:a16="http://schemas.microsoft.com/office/drawing/2014/main" val="3905888647"/>
                  </a:ext>
                </a:extLst>
              </a:tr>
              <a:tr h="468000">
                <a:tc>
                  <a:txBody>
                    <a:bodyPr/>
                    <a:lstStyle/>
                    <a:p>
                      <a:pPr indent="0" algn="ctr">
                        <a:lnSpc>
                          <a:spcPct val="100000"/>
                        </a:lnSpc>
                        <a:spcAft>
                          <a:spcPts val="0"/>
                        </a:spcAft>
                      </a:pPr>
                      <a:r>
                        <a:rPr lang="en-US" sz="1800" b="1" dirty="0">
                          <a:effectLst/>
                        </a:rPr>
                        <a:t>Pt-(VPA)</a:t>
                      </a:r>
                      <a:r>
                        <a:rPr lang="en-US" sz="1800" b="1" baseline="-25000" dirty="0">
                          <a:effectLst/>
                        </a:rPr>
                        <a:t>2</a:t>
                      </a:r>
                      <a:endParaRPr lang="it-IT" sz="1800" b="1" baseline="-25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solidFill>
                            <a:srgbClr val="000000"/>
                          </a:solidFill>
                          <a:effectLst/>
                        </a:rPr>
                        <a:t>2.2×10</a:t>
                      </a:r>
                      <a:r>
                        <a:rPr lang="en-US" sz="1800" baseline="30000" dirty="0">
                          <a:solidFill>
                            <a:srgbClr val="000000"/>
                          </a:solidFill>
                          <a:effectLst/>
                        </a:rPr>
                        <a:t>-11</a:t>
                      </a:r>
                      <a:endParaRPr lang="it-IT" sz="1800" baseline="30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solidFill>
                            <a:srgbClr val="000000"/>
                          </a:solidFill>
                          <a:effectLst/>
                        </a:rPr>
                        <a:t>4.4×10</a:t>
                      </a:r>
                      <a:r>
                        <a:rPr lang="en-US" sz="1800" baseline="30000" dirty="0">
                          <a:solidFill>
                            <a:srgbClr val="000000"/>
                          </a:solidFill>
                          <a:effectLst/>
                        </a:rPr>
                        <a:t>-11</a:t>
                      </a:r>
                      <a:endParaRPr lang="it-IT" sz="1800" baseline="30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2105432910"/>
                  </a:ext>
                </a:extLst>
              </a:tr>
              <a:tr h="468000">
                <a:tc>
                  <a:txBody>
                    <a:bodyPr/>
                    <a:lstStyle/>
                    <a:p>
                      <a:pPr indent="0" algn="ctr">
                        <a:lnSpc>
                          <a:spcPct val="100000"/>
                        </a:lnSpc>
                        <a:spcAft>
                          <a:spcPts val="0"/>
                        </a:spcAft>
                      </a:pPr>
                      <a:r>
                        <a:rPr lang="en-US" sz="1800" b="1" dirty="0">
                          <a:effectLst/>
                        </a:rPr>
                        <a:t>VPA</a:t>
                      </a:r>
                      <a:endParaRPr lang="it-IT"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it-IT" sz="1800" dirty="0">
                          <a:effectLst/>
                        </a:rPr>
                        <a:t>-</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tc>
                  <a:txBody>
                    <a:bodyPr/>
                    <a:lstStyle/>
                    <a:p>
                      <a:pPr indent="0" algn="ctr">
                        <a:lnSpc>
                          <a:spcPct val="100000"/>
                        </a:lnSpc>
                        <a:spcAft>
                          <a:spcPts val="0"/>
                        </a:spcAft>
                      </a:pPr>
                      <a:r>
                        <a:rPr lang="en-US" sz="1800" dirty="0">
                          <a:solidFill>
                            <a:srgbClr val="000000"/>
                          </a:solidFill>
                          <a:effectLst/>
                        </a:rPr>
                        <a:t>6.2×10</a:t>
                      </a:r>
                      <a:r>
                        <a:rPr lang="en-US" sz="1800" baseline="30000" dirty="0">
                          <a:solidFill>
                            <a:srgbClr val="000000"/>
                          </a:solidFill>
                          <a:effectLst/>
                        </a:rPr>
                        <a:t>-15</a:t>
                      </a:r>
                      <a:endParaRPr lang="it-IT" sz="1800" baseline="30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2043974460"/>
                  </a:ext>
                </a:extLst>
              </a:tr>
            </a:tbl>
          </a:graphicData>
        </a:graphic>
      </p:graphicFrame>
      <p:sp>
        <p:nvSpPr>
          <p:cNvPr id="15" name="Rettangolo 14">
            <a:extLst>
              <a:ext uri="{FF2B5EF4-FFF2-40B4-BE49-F238E27FC236}">
                <a16:creationId xmlns:a16="http://schemas.microsoft.com/office/drawing/2014/main" id="{F84FA4BB-92C3-4927-B88E-D3F6643868FC}"/>
              </a:ext>
            </a:extLst>
          </p:cNvPr>
          <p:cNvSpPr/>
          <p:nvPr/>
        </p:nvSpPr>
        <p:spPr>
          <a:xfrm>
            <a:off x="340243" y="4606650"/>
            <a:ext cx="8463515" cy="307777"/>
          </a:xfrm>
          <a:prstGeom prst="rect">
            <a:avLst/>
          </a:prstGeom>
        </p:spPr>
        <p:txBody>
          <a:bodyPr wrap="square">
            <a:spAutoFit/>
          </a:bodyPr>
          <a:lstStyle/>
          <a:p>
            <a:pPr algn="ctr"/>
            <a:r>
              <a:rPr lang="en-US" sz="1400" b="1" i="1" dirty="0">
                <a:latin typeface="Calibri" panose="020F0502020204030204" pitchFamily="34" charset="0"/>
                <a:cs typeface="Calibri" panose="020F0502020204030204" pitchFamily="34" charset="0"/>
              </a:rPr>
              <a:t>Uptake of the compounds </a:t>
            </a:r>
            <a:r>
              <a:rPr lang="en-US" sz="1400" i="1" dirty="0">
                <a:latin typeface="Calibri" panose="020F0502020204030204" pitchFamily="34" charset="0"/>
                <a:cs typeface="Calibri" panose="020F0502020204030204" pitchFamily="34" charset="0"/>
              </a:rPr>
              <a:t>(0.35 </a:t>
            </a:r>
            <a:r>
              <a:rPr lang="en-US" sz="1400" i="1" dirty="0">
                <a:latin typeface="Calibri" panose="020F0502020204030204" pitchFamily="34" charset="0"/>
                <a:cs typeface="Calibri" panose="020F0502020204030204" pitchFamily="34" charset="0"/>
                <a:sym typeface="Symbol" panose="05050102010706020507" pitchFamily="18" charset="2"/>
              </a:rPr>
              <a:t></a:t>
            </a:r>
            <a:r>
              <a:rPr lang="en-US" sz="1400" i="1" dirty="0">
                <a:latin typeface="Calibri" panose="020F0502020204030204" pitchFamily="34" charset="0"/>
                <a:cs typeface="Calibri" panose="020F0502020204030204" pitchFamily="34" charset="0"/>
              </a:rPr>
              <a:t>M) into ovarian A2780 cells after 24 h of exposure.</a:t>
            </a:r>
            <a:endParaRPr lang="it-IT" sz="1400" i="1" dirty="0">
              <a:latin typeface="Calibri" panose="020F0502020204030204" pitchFamily="34" charset="0"/>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D5DE6009-28B0-4B35-9FDB-39E611C35A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77300406"/>
      </p:ext>
    </p:extLst>
  </p:cSld>
  <p:clrMapOvr>
    <a:masterClrMapping/>
  </p:clrMapOvr>
  <mc:AlternateContent xmlns:mc="http://schemas.openxmlformats.org/markup-compatibility/2006">
    <mc:Choice xmlns:p14="http://schemas.microsoft.com/office/powerpoint/2010/main" Requires="p14">
      <p:transition spd="slow" p14:dur="2000" advTm="47749"/>
    </mc:Choice>
    <mc:Fallback>
      <p:transition spd="slow" advTm="4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000" y="1080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15</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3" name="Rettangolo con angoli arrotondati 42">
            <a:extLst>
              <a:ext uri="{FF2B5EF4-FFF2-40B4-BE49-F238E27FC236}">
                <a16:creationId xmlns:a16="http://schemas.microsoft.com/office/drawing/2014/main" id="{1ED7A2EF-D0C5-44C1-894D-7B881E50F9C7}"/>
              </a:ext>
            </a:extLst>
          </p:cNvPr>
          <p:cNvSpPr/>
          <p:nvPr/>
        </p:nvSpPr>
        <p:spPr bwMode="auto">
          <a:xfrm>
            <a:off x="312159" y="823903"/>
            <a:ext cx="8541969" cy="511425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720000" rIns="91440" bIns="90000" numCol="1" rtlCol="0" anchor="t" anchorCtr="0" compatLnSpc="1">
            <a:prstTxWarp prst="textNoShape">
              <a:avLst/>
            </a:prstTxWarp>
          </a:bodyPr>
          <a:lstStyle/>
          <a:p>
            <a:pPr algn="just"/>
            <a:r>
              <a:rPr lang="en-US" sz="1800" dirty="0">
                <a:latin typeface="Calibri" panose="020F0502020204030204" pitchFamily="34" charset="0"/>
                <a:cs typeface="Calibri" panose="020F0502020204030204" pitchFamily="34" charset="0"/>
              </a:rPr>
              <a:t>What about HDAC inhibition?</a:t>
            </a:r>
            <a:endParaRPr lang="en-US" dirty="0">
              <a:latin typeface="Calibri" panose="020F0502020204030204" pitchFamily="34" charset="0"/>
              <a:cs typeface="Calibri" panose="020F0502020204030204" pitchFamily="34" charset="0"/>
            </a:endParaRPr>
          </a:p>
        </p:txBody>
      </p:sp>
      <p:sp>
        <p:nvSpPr>
          <p:cNvPr id="44" name="Rettangolo con angoli in alto arrotondati 43">
            <a:extLst>
              <a:ext uri="{FF2B5EF4-FFF2-40B4-BE49-F238E27FC236}">
                <a16:creationId xmlns:a16="http://schemas.microsoft.com/office/drawing/2014/main" id="{FA4D9BC8-FB12-459D-B244-C9564F4E32DF}"/>
              </a:ext>
            </a:extLst>
          </p:cNvPr>
          <p:cNvSpPr/>
          <p:nvPr/>
        </p:nvSpPr>
        <p:spPr bwMode="auto">
          <a:xfrm>
            <a:off x="312160" y="823902"/>
            <a:ext cx="8541968" cy="735746"/>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a:t>
            </a:r>
            <a:r>
              <a:rPr kumimoji="0" lang="it-IT" sz="2400" b="1"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results</a:t>
            </a:r>
            <a:endPar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pic>
        <p:nvPicPr>
          <p:cNvPr id="45" name="Immagine 44">
            <a:extLst>
              <a:ext uri="{FF2B5EF4-FFF2-40B4-BE49-F238E27FC236}">
                <a16:creationId xmlns:a16="http://schemas.microsoft.com/office/drawing/2014/main" id="{217A0A6D-A5F9-490F-A803-8BC35C5C86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3" y="600364"/>
            <a:ext cx="1066667" cy="800000"/>
          </a:xfrm>
          <a:prstGeom prst="rect">
            <a:avLst/>
          </a:prstGeom>
        </p:spPr>
      </p:pic>
      <p:sp>
        <p:nvSpPr>
          <p:cNvPr id="29" name="Rettangolo 28">
            <a:extLst>
              <a:ext uri="{FF2B5EF4-FFF2-40B4-BE49-F238E27FC236}">
                <a16:creationId xmlns:a16="http://schemas.microsoft.com/office/drawing/2014/main" id="{E9E5115F-3533-48C4-AC2F-C9EBB21CE3CA}"/>
              </a:ext>
            </a:extLst>
          </p:cNvPr>
          <p:cNvSpPr/>
          <p:nvPr/>
        </p:nvSpPr>
        <p:spPr>
          <a:xfrm>
            <a:off x="1371600" y="5630380"/>
            <a:ext cx="6400800" cy="307777"/>
          </a:xfrm>
          <a:prstGeom prst="rect">
            <a:avLst/>
          </a:prstGeom>
        </p:spPr>
        <p:txBody>
          <a:bodyPr wrap="square">
            <a:spAutoFit/>
          </a:bodyPr>
          <a:lstStyle/>
          <a:p>
            <a:pPr algn="ctr"/>
            <a:r>
              <a:rPr lang="da-DK" sz="1400" dirty="0">
                <a:solidFill>
                  <a:srgbClr val="000000"/>
                </a:solidFill>
                <a:latin typeface="Calibri" panose="020F0502020204030204" pitchFamily="34" charset="0"/>
                <a:cs typeface="Calibri" panose="020F0502020204030204" pitchFamily="34" charset="0"/>
              </a:rPr>
              <a:t>V. Novohradsky </a:t>
            </a:r>
            <a:r>
              <a:rPr lang="da-DK" sz="1400" i="1" dirty="0">
                <a:solidFill>
                  <a:srgbClr val="000000"/>
                </a:solidFill>
                <a:latin typeface="Calibri" panose="020F0502020204030204" pitchFamily="34" charset="0"/>
                <a:cs typeface="Calibri" panose="020F0502020204030204" pitchFamily="34" charset="0"/>
              </a:rPr>
              <a:t>et al.</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Biochem. Pharmacol.</a:t>
            </a:r>
            <a:r>
              <a:rPr lang="da-DK" sz="1400" dirty="0">
                <a:solidFill>
                  <a:srgbClr val="000000"/>
                </a:solidFill>
                <a:latin typeface="Calibri" panose="020F0502020204030204" pitchFamily="34" charset="0"/>
                <a:cs typeface="Calibri" panose="020F0502020204030204" pitchFamily="34" charset="0"/>
              </a:rPr>
              <a:t>, </a:t>
            </a:r>
            <a:r>
              <a:rPr lang="da-DK" sz="1400" b="1" dirty="0">
                <a:solidFill>
                  <a:srgbClr val="000000"/>
                </a:solidFill>
                <a:latin typeface="Calibri" panose="020F0502020204030204" pitchFamily="34" charset="0"/>
                <a:cs typeface="Calibri" panose="020F0502020204030204" pitchFamily="34" charset="0"/>
              </a:rPr>
              <a:t>2015</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95</a:t>
            </a:r>
            <a:r>
              <a:rPr lang="da-DK" sz="1400" dirty="0">
                <a:solidFill>
                  <a:srgbClr val="000000"/>
                </a:solidFill>
                <a:latin typeface="Calibri" panose="020F0502020204030204" pitchFamily="34" charset="0"/>
                <a:cs typeface="Calibri" panose="020F0502020204030204" pitchFamily="34" charset="0"/>
              </a:rPr>
              <a:t>, 133 (</a:t>
            </a:r>
            <a:r>
              <a:rPr lang="da-DK" sz="1400" dirty="0">
                <a:solidFill>
                  <a:srgbClr val="000000"/>
                </a:solidFill>
                <a:latin typeface="Calibri" panose="020F0502020204030204" pitchFamily="34" charset="0"/>
                <a:cs typeface="Calibri" panose="020F0502020204030204" pitchFamily="34" charset="0"/>
                <a:hlinkClick r:id="rId6"/>
              </a:rPr>
              <a:t>doi</a:t>
            </a:r>
            <a:r>
              <a:rPr lang="da-DK" sz="1400" dirty="0">
                <a:solidFill>
                  <a:srgbClr val="000000"/>
                </a:solidFill>
                <a:latin typeface="Calibri" panose="020F0502020204030204" pitchFamily="34" charset="0"/>
                <a:cs typeface="Calibri" panose="020F0502020204030204" pitchFamily="34" charset="0"/>
              </a:rPr>
              <a:t>)</a:t>
            </a:r>
            <a:endParaRPr lang="it-IT" sz="1400" dirty="0"/>
          </a:p>
        </p:txBody>
      </p:sp>
      <p:grpSp>
        <p:nvGrpSpPr>
          <p:cNvPr id="11" name="Gruppo 10">
            <a:extLst>
              <a:ext uri="{FF2B5EF4-FFF2-40B4-BE49-F238E27FC236}">
                <a16:creationId xmlns:a16="http://schemas.microsoft.com/office/drawing/2014/main" id="{8148FCE8-F4E8-436D-86A9-0B8199C1EB8C}"/>
              </a:ext>
            </a:extLst>
          </p:cNvPr>
          <p:cNvGrpSpPr/>
          <p:nvPr/>
        </p:nvGrpSpPr>
        <p:grpSpPr>
          <a:xfrm>
            <a:off x="4261281" y="1655616"/>
            <a:ext cx="4386263" cy="3942916"/>
            <a:chOff x="4379219" y="1926256"/>
            <a:chExt cx="4386263" cy="3942916"/>
          </a:xfrm>
        </p:grpSpPr>
        <p:sp>
          <p:nvSpPr>
            <p:cNvPr id="12" name="Rettangolo 11">
              <a:extLst>
                <a:ext uri="{FF2B5EF4-FFF2-40B4-BE49-F238E27FC236}">
                  <a16:creationId xmlns:a16="http://schemas.microsoft.com/office/drawing/2014/main" id="{759D51BE-88A9-4BC0-9665-D6F43C8D9CCF}"/>
                </a:ext>
              </a:extLst>
            </p:cNvPr>
            <p:cNvSpPr/>
            <p:nvPr/>
          </p:nvSpPr>
          <p:spPr bwMode="auto">
            <a:xfrm>
              <a:off x="4379219" y="1926256"/>
              <a:ext cx="4386263" cy="39429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grpSp>
          <p:nvGrpSpPr>
            <p:cNvPr id="13" name="Gruppo 12">
              <a:extLst>
                <a:ext uri="{FF2B5EF4-FFF2-40B4-BE49-F238E27FC236}">
                  <a16:creationId xmlns:a16="http://schemas.microsoft.com/office/drawing/2014/main" id="{2DA4F5A6-0431-4BDF-8AA5-212D6AD08CC1}"/>
                </a:ext>
              </a:extLst>
            </p:cNvPr>
            <p:cNvGrpSpPr/>
            <p:nvPr/>
          </p:nvGrpSpPr>
          <p:grpSpPr>
            <a:xfrm>
              <a:off x="4379219" y="1977178"/>
              <a:ext cx="4316090" cy="3834595"/>
              <a:chOff x="4379219" y="1977178"/>
              <a:chExt cx="4316090" cy="3834595"/>
            </a:xfrm>
          </p:grpSpPr>
          <p:sp>
            <p:nvSpPr>
              <p:cNvPr id="16" name="Rettangolo 15">
                <a:extLst>
                  <a:ext uri="{FF2B5EF4-FFF2-40B4-BE49-F238E27FC236}">
                    <a16:creationId xmlns:a16="http://schemas.microsoft.com/office/drawing/2014/main" id="{75AAE91C-4EC8-45C6-A0B1-60B8733BE57E}"/>
                  </a:ext>
                </a:extLst>
              </p:cNvPr>
              <p:cNvSpPr/>
              <p:nvPr/>
            </p:nvSpPr>
            <p:spPr>
              <a:xfrm rot="19740000">
                <a:off x="4920364" y="5162761"/>
                <a:ext cx="568169" cy="369332"/>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VPA</a:t>
                </a:r>
                <a:endParaRPr lang="it-IT" b="1" dirty="0"/>
              </a:p>
            </p:txBody>
          </p:sp>
          <p:sp>
            <p:nvSpPr>
              <p:cNvPr id="17" name="Rettangolo 16">
                <a:extLst>
                  <a:ext uri="{FF2B5EF4-FFF2-40B4-BE49-F238E27FC236}">
                    <a16:creationId xmlns:a16="http://schemas.microsoft.com/office/drawing/2014/main" id="{CC3B14B5-FEC9-4A36-A394-2492EC252327}"/>
                  </a:ext>
                </a:extLst>
              </p:cNvPr>
              <p:cNvSpPr/>
              <p:nvPr/>
            </p:nvSpPr>
            <p:spPr>
              <a:xfrm rot="19740000">
                <a:off x="5393764" y="5162761"/>
                <a:ext cx="568169" cy="369332"/>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VPA</a:t>
                </a:r>
                <a:endParaRPr lang="it-IT" b="1" dirty="0"/>
              </a:p>
            </p:txBody>
          </p:sp>
          <p:sp>
            <p:nvSpPr>
              <p:cNvPr id="18" name="Rettangolo 17">
                <a:extLst>
                  <a:ext uri="{FF2B5EF4-FFF2-40B4-BE49-F238E27FC236}">
                    <a16:creationId xmlns:a16="http://schemas.microsoft.com/office/drawing/2014/main" id="{FAEEC004-50B9-40F5-B684-1678CEB9DD58}"/>
                  </a:ext>
                </a:extLst>
              </p:cNvPr>
              <p:cNvSpPr/>
              <p:nvPr/>
            </p:nvSpPr>
            <p:spPr>
              <a:xfrm rot="19740000">
                <a:off x="5734501" y="5202291"/>
                <a:ext cx="721672" cy="369332"/>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CDDP</a:t>
                </a:r>
                <a:endParaRPr lang="it-IT" b="1" dirty="0"/>
              </a:p>
            </p:txBody>
          </p:sp>
          <p:sp>
            <p:nvSpPr>
              <p:cNvPr id="19" name="Rettangolo 18">
                <a:extLst>
                  <a:ext uri="{FF2B5EF4-FFF2-40B4-BE49-F238E27FC236}">
                    <a16:creationId xmlns:a16="http://schemas.microsoft.com/office/drawing/2014/main" id="{B45A4551-98D9-48DD-9048-8AC9745CDBA4}"/>
                  </a:ext>
                </a:extLst>
              </p:cNvPr>
              <p:cNvSpPr/>
              <p:nvPr/>
            </p:nvSpPr>
            <p:spPr>
              <a:xfrm rot="19740000">
                <a:off x="6068963" y="5195703"/>
                <a:ext cx="918906" cy="369332"/>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Pt-(Ac)</a:t>
                </a:r>
                <a:r>
                  <a:rPr lang="en-US" b="1" baseline="-25000" dirty="0">
                    <a:latin typeface="Calibri" panose="020F0502020204030204" pitchFamily="34" charset="0"/>
                    <a:cs typeface="Calibri" panose="020F0502020204030204" pitchFamily="34" charset="0"/>
                  </a:rPr>
                  <a:t>2</a:t>
                </a:r>
                <a:endParaRPr lang="it-IT" b="1" baseline="-25000" dirty="0"/>
              </a:p>
            </p:txBody>
          </p:sp>
          <p:sp>
            <p:nvSpPr>
              <p:cNvPr id="20" name="Rettangolo 19">
                <a:extLst>
                  <a:ext uri="{FF2B5EF4-FFF2-40B4-BE49-F238E27FC236}">
                    <a16:creationId xmlns:a16="http://schemas.microsoft.com/office/drawing/2014/main" id="{B1C01F12-0C17-4768-9FF6-82E71DA61B19}"/>
                  </a:ext>
                </a:extLst>
              </p:cNvPr>
              <p:cNvSpPr/>
              <p:nvPr/>
            </p:nvSpPr>
            <p:spPr>
              <a:xfrm rot="19740000">
                <a:off x="6239514" y="5331615"/>
                <a:ext cx="1223861" cy="369332"/>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Pt-(Ac)VPA</a:t>
                </a:r>
                <a:endParaRPr lang="it-IT" b="1" dirty="0"/>
              </a:p>
            </p:txBody>
          </p:sp>
          <p:sp>
            <p:nvSpPr>
              <p:cNvPr id="21" name="Rettangolo 20">
                <a:extLst>
                  <a:ext uri="{FF2B5EF4-FFF2-40B4-BE49-F238E27FC236}">
                    <a16:creationId xmlns:a16="http://schemas.microsoft.com/office/drawing/2014/main" id="{0243BB19-F131-419B-9625-79114CB0EF89}"/>
                  </a:ext>
                </a:extLst>
              </p:cNvPr>
              <p:cNvSpPr/>
              <p:nvPr/>
            </p:nvSpPr>
            <p:spPr>
              <a:xfrm rot="19740000">
                <a:off x="6932922" y="5233780"/>
                <a:ext cx="1076320" cy="369332"/>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Pt-(VPA)</a:t>
                </a:r>
                <a:r>
                  <a:rPr lang="en-US" b="1" baseline="-25000" dirty="0">
                    <a:latin typeface="Calibri" panose="020F0502020204030204" pitchFamily="34" charset="0"/>
                    <a:cs typeface="Calibri" panose="020F0502020204030204" pitchFamily="34" charset="0"/>
                  </a:rPr>
                  <a:t>2</a:t>
                </a:r>
                <a:endParaRPr lang="it-IT" b="1" baseline="-25000" dirty="0"/>
              </a:p>
            </p:txBody>
          </p:sp>
          <p:pic>
            <p:nvPicPr>
              <p:cNvPr id="22" name="Immagine 21">
                <a:extLst>
                  <a:ext uri="{FF2B5EF4-FFF2-40B4-BE49-F238E27FC236}">
                    <a16:creationId xmlns:a16="http://schemas.microsoft.com/office/drawing/2014/main" id="{0C07CAA6-B15D-4087-AC0F-44D8A9E7EC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9219" y="1977178"/>
                <a:ext cx="4316090" cy="3220295"/>
              </a:xfrm>
              <a:prstGeom prst="rect">
                <a:avLst/>
              </a:prstGeom>
            </p:spPr>
          </p:pic>
          <p:sp>
            <p:nvSpPr>
              <p:cNvPr id="23" name="Rettangolo 22">
                <a:extLst>
                  <a:ext uri="{FF2B5EF4-FFF2-40B4-BE49-F238E27FC236}">
                    <a16:creationId xmlns:a16="http://schemas.microsoft.com/office/drawing/2014/main" id="{D6C51853-63EF-4CC2-ADD5-BCB3765D3693}"/>
                  </a:ext>
                </a:extLst>
              </p:cNvPr>
              <p:cNvSpPr/>
              <p:nvPr/>
            </p:nvSpPr>
            <p:spPr>
              <a:xfrm rot="19740000">
                <a:off x="7720929" y="5220842"/>
                <a:ext cx="721672" cy="590931"/>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CDDP</a:t>
                </a:r>
              </a:p>
              <a:p>
                <a:pPr>
                  <a:lnSpc>
                    <a:spcPct val="80000"/>
                  </a:lnSpc>
                </a:pPr>
                <a:r>
                  <a:rPr lang="en-US"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VPA</a:t>
                </a:r>
                <a:endParaRPr lang="it-IT" b="1" dirty="0"/>
              </a:p>
            </p:txBody>
          </p:sp>
        </p:grpSp>
      </p:grpSp>
      <p:sp>
        <p:nvSpPr>
          <p:cNvPr id="24" name="Rettangolo 23">
            <a:extLst>
              <a:ext uri="{FF2B5EF4-FFF2-40B4-BE49-F238E27FC236}">
                <a16:creationId xmlns:a16="http://schemas.microsoft.com/office/drawing/2014/main" id="{AB4A2495-C54B-4677-BB64-CFC66431FED6}"/>
              </a:ext>
            </a:extLst>
          </p:cNvPr>
          <p:cNvSpPr/>
          <p:nvPr/>
        </p:nvSpPr>
        <p:spPr>
          <a:xfrm>
            <a:off x="457200" y="3558983"/>
            <a:ext cx="3715906" cy="2031325"/>
          </a:xfrm>
          <a:prstGeom prst="rect">
            <a:avLst/>
          </a:prstGeom>
        </p:spPr>
        <p:txBody>
          <a:bodyPr wrap="square">
            <a:spAutoFit/>
          </a:bodyPr>
          <a:lstStyle/>
          <a:p>
            <a:pPr algn="just"/>
            <a:r>
              <a:rPr lang="en-US" sz="1400" b="1" i="1" dirty="0">
                <a:latin typeface="Calibri" panose="020F0502020204030204" pitchFamily="34" charset="0"/>
                <a:cs typeface="Calibri" panose="020F0502020204030204" pitchFamily="34" charset="0"/>
              </a:rPr>
              <a:t>Effect of several compounds on HDAC activity in A2780 cells. </a:t>
            </a:r>
            <a:r>
              <a:rPr lang="en-US" sz="1400" i="1" dirty="0">
                <a:latin typeface="Calibri" panose="020F0502020204030204" pitchFamily="34" charset="0"/>
                <a:cs typeface="Calibri" panose="020F0502020204030204" pitchFamily="34" charset="0"/>
              </a:rPr>
              <a:t>The cells were treated for 24 h with the equitoxic concentrations of the agents corresponding to their IC</a:t>
            </a:r>
            <a:r>
              <a:rPr lang="en-US" sz="1400" i="1" baseline="-25000" dirty="0">
                <a:latin typeface="Calibri" panose="020F0502020204030204" pitchFamily="34" charset="0"/>
                <a:cs typeface="Calibri" panose="020F0502020204030204" pitchFamily="34" charset="0"/>
              </a:rPr>
              <a:t>50</a:t>
            </a:r>
            <a:r>
              <a:rPr lang="en-US" sz="1400" i="1" dirty="0">
                <a:latin typeface="Calibri" panose="020F0502020204030204" pitchFamily="34" charset="0"/>
                <a:cs typeface="Calibri" panose="020F0502020204030204" pitchFamily="34" charset="0"/>
              </a:rPr>
              <a:t> values (with </a:t>
            </a:r>
            <a:r>
              <a:rPr lang="en-US" sz="1400" b="1" i="1" dirty="0">
                <a:latin typeface="Calibri" panose="020F0502020204030204" pitchFamily="34" charset="0"/>
                <a:cs typeface="Calibri" panose="020F0502020204030204" pitchFamily="34" charset="0"/>
              </a:rPr>
              <a:t>VPA</a:t>
            </a:r>
            <a:r>
              <a:rPr lang="en-US" sz="1400" i="1" dirty="0">
                <a:latin typeface="Calibri" panose="020F0502020204030204" pitchFamily="34" charset="0"/>
                <a:cs typeface="Calibri" panose="020F0502020204030204" pitchFamily="34" charset="0"/>
              </a:rPr>
              <a:t> also at the 5 </a:t>
            </a:r>
            <a:r>
              <a:rPr lang="en-US" sz="1400" i="1" dirty="0">
                <a:latin typeface="Calibri" panose="020F0502020204030204" pitchFamily="34" charset="0"/>
                <a:cs typeface="Calibri" panose="020F0502020204030204" pitchFamily="34" charset="0"/>
                <a:sym typeface="Symbol" panose="05050102010706020507" pitchFamily="18" charset="2"/>
              </a:rPr>
              <a:t></a:t>
            </a:r>
            <a:r>
              <a:rPr lang="en-US" sz="1400" i="1" dirty="0">
                <a:latin typeface="Calibri" panose="020F0502020204030204" pitchFamily="34" charset="0"/>
                <a:cs typeface="Calibri" panose="020F0502020204030204" pitchFamily="34" charset="0"/>
              </a:rPr>
              <a:t>M concentration). The </a:t>
            </a:r>
            <a:r>
              <a:rPr lang="en-US" sz="1400" i="1" dirty="0">
                <a:latin typeface="Calibri" panose="020F0502020204030204" pitchFamily="34" charset="0"/>
                <a:cs typeface="Calibri" panose="020F0502020204030204" pitchFamily="34" charset="0"/>
                <a:sym typeface="Symbol" panose="05050102010706020507" pitchFamily="18" charset="2"/>
              </a:rPr>
              <a:t>c</a:t>
            </a:r>
            <a:r>
              <a:rPr lang="en-US" sz="1400" i="1" dirty="0">
                <a:latin typeface="Calibri" panose="020F0502020204030204" pitchFamily="34" charset="0"/>
                <a:cs typeface="Calibri" panose="020F0502020204030204" pitchFamily="34" charset="0"/>
              </a:rPr>
              <a:t> values were computed by subtracting the concentration of deacetylated product in the control (untreated) cells, from the concentration of deacetylated product in the treated cells.</a:t>
            </a:r>
          </a:p>
        </p:txBody>
      </p:sp>
      <p:sp>
        <p:nvSpPr>
          <p:cNvPr id="25" name="Rettangolo 24">
            <a:extLst>
              <a:ext uri="{FF2B5EF4-FFF2-40B4-BE49-F238E27FC236}">
                <a16:creationId xmlns:a16="http://schemas.microsoft.com/office/drawing/2014/main" id="{F265259F-979D-4CE0-A544-225E181D56B2}"/>
              </a:ext>
            </a:extLst>
          </p:cNvPr>
          <p:cNvSpPr/>
          <p:nvPr/>
        </p:nvSpPr>
        <p:spPr bwMode="auto">
          <a:xfrm>
            <a:off x="4986388" y="2896269"/>
            <a:ext cx="360000" cy="1422000"/>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charset="0"/>
            </a:endParaRPr>
          </a:p>
        </p:txBody>
      </p:sp>
      <p:sp>
        <p:nvSpPr>
          <p:cNvPr id="26" name="Rettangolo 25">
            <a:extLst>
              <a:ext uri="{FF2B5EF4-FFF2-40B4-BE49-F238E27FC236}">
                <a16:creationId xmlns:a16="http://schemas.microsoft.com/office/drawing/2014/main" id="{4C12D74F-10C0-48FD-808F-52BA94C43B6D}"/>
              </a:ext>
            </a:extLst>
          </p:cNvPr>
          <p:cNvSpPr/>
          <p:nvPr/>
        </p:nvSpPr>
        <p:spPr bwMode="auto">
          <a:xfrm>
            <a:off x="7404089" y="2896269"/>
            <a:ext cx="360000" cy="13320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charset="0"/>
            </a:endParaRPr>
          </a:p>
        </p:txBody>
      </p:sp>
      <p:pic>
        <p:nvPicPr>
          <p:cNvPr id="3" name="Audio 2">
            <a:hlinkClick r:id="" action="ppaction://media"/>
            <a:extLst>
              <a:ext uri="{FF2B5EF4-FFF2-40B4-BE49-F238E27FC236}">
                <a16:creationId xmlns:a16="http://schemas.microsoft.com/office/drawing/2014/main" id="{24515489-3DBC-4005-9872-7ED8F0BAE2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4727609"/>
      </p:ext>
    </p:extLst>
  </p:cSld>
  <p:clrMapOvr>
    <a:masterClrMapping/>
  </p:clrMapOvr>
  <mc:AlternateContent xmlns:mc="http://schemas.openxmlformats.org/markup-compatibility/2006">
    <mc:Choice xmlns:p14="http://schemas.microsoft.com/office/powerpoint/2010/main" Requires="p14">
      <p:transition spd="slow" p14:dur="2000" advTm="36673"/>
    </mc:Choice>
    <mc:Fallback>
      <p:transition spd="slow" advTm="36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000" y="1080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16</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18" name="Rettangolo con angoli arrotondati 17">
            <a:extLst>
              <a:ext uri="{FF2B5EF4-FFF2-40B4-BE49-F238E27FC236}">
                <a16:creationId xmlns:a16="http://schemas.microsoft.com/office/drawing/2014/main" id="{9A9BF1C7-2BE5-480D-818F-443F746563CF}"/>
              </a:ext>
            </a:extLst>
          </p:cNvPr>
          <p:cNvSpPr/>
          <p:nvPr/>
        </p:nvSpPr>
        <p:spPr bwMode="auto">
          <a:xfrm>
            <a:off x="344721" y="794997"/>
            <a:ext cx="4225784" cy="1286533"/>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72000" tIns="720000" rIns="72000" bIns="90000" numCol="1" rtlCol="0" anchor="t" anchorCtr="0" compatLnSpc="1">
            <a:prstTxWarp prst="textNoShape">
              <a:avLst/>
            </a:prstTxWarp>
          </a:bodyPr>
          <a:lstStyle/>
          <a:p>
            <a:pPr algn="just">
              <a:spcBef>
                <a:spcPts val="0"/>
              </a:spcBef>
            </a:pPr>
            <a:r>
              <a:rPr lang="en-US" dirty="0">
                <a:latin typeface="Calibri" panose="020F0502020204030204" pitchFamily="34" charset="0"/>
                <a:cs typeface="Calibri" panose="020F0502020204030204" pitchFamily="34" charset="0"/>
              </a:rPr>
              <a:t>HDAC</a:t>
            </a:r>
            <a:endParaRPr kumimoji="0" lang="it-IT" b="0" i="0" u="none" strike="noStrike" cap="none" normalizeH="0" baseline="0" dirty="0">
              <a:ln>
                <a:noFill/>
              </a:ln>
              <a:solidFill>
                <a:schemeClr val="tx1"/>
              </a:solidFill>
              <a:effectLst/>
              <a:latin typeface="Arial" charset="0"/>
            </a:endParaRPr>
          </a:p>
        </p:txBody>
      </p:sp>
      <p:sp>
        <p:nvSpPr>
          <p:cNvPr id="20" name="Rettangolo con angoli in alto arrotondati 19">
            <a:extLst>
              <a:ext uri="{FF2B5EF4-FFF2-40B4-BE49-F238E27FC236}">
                <a16:creationId xmlns:a16="http://schemas.microsoft.com/office/drawing/2014/main" id="{1A6907A9-F77E-4EEB-9370-29C249D458DA}"/>
              </a:ext>
            </a:extLst>
          </p:cNvPr>
          <p:cNvSpPr/>
          <p:nvPr/>
        </p:nvSpPr>
        <p:spPr bwMode="auto">
          <a:xfrm>
            <a:off x="345600" y="773729"/>
            <a:ext cx="4226400" cy="576000"/>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target</a:t>
            </a:r>
          </a:p>
        </p:txBody>
      </p:sp>
      <p:pic>
        <p:nvPicPr>
          <p:cNvPr id="21" name="Immagine 20">
            <a:extLst>
              <a:ext uri="{FF2B5EF4-FFF2-40B4-BE49-F238E27FC236}">
                <a16:creationId xmlns:a16="http://schemas.microsoft.com/office/drawing/2014/main" id="{936522EE-BCAB-4203-A943-016A4183A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26" y="455756"/>
            <a:ext cx="807067" cy="807067"/>
          </a:xfrm>
          <a:prstGeom prst="rect">
            <a:avLst/>
          </a:prstGeom>
        </p:spPr>
      </p:pic>
      <p:sp>
        <p:nvSpPr>
          <p:cNvPr id="22" name="Rettangolo con angoli arrotondati 21">
            <a:extLst>
              <a:ext uri="{FF2B5EF4-FFF2-40B4-BE49-F238E27FC236}">
                <a16:creationId xmlns:a16="http://schemas.microsoft.com/office/drawing/2014/main" id="{A143D0AB-964E-4338-BBDA-F5D7E9EDC901}"/>
              </a:ext>
            </a:extLst>
          </p:cNvPr>
          <p:cNvSpPr/>
          <p:nvPr/>
        </p:nvSpPr>
        <p:spPr bwMode="auto">
          <a:xfrm>
            <a:off x="344721" y="2517470"/>
            <a:ext cx="4226400" cy="3370515"/>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612000" rIns="91440" bIns="90000" numCol="1" rtlCol="0" anchor="t" anchorCtr="0" compatLnSpc="1">
            <a:prstTxWarp prst="textNoShape">
              <a:avLst/>
            </a:prstTxWarp>
          </a:bodyPr>
          <a:lstStyle/>
          <a:p>
            <a:pPr algn="just"/>
            <a:r>
              <a:rPr lang="en-US" sz="1800" dirty="0">
                <a:solidFill>
                  <a:prstClr val="black"/>
                </a:solidFill>
                <a:cs typeface="Calibri" panose="020F0502020204030204" pitchFamily="34" charset="0"/>
              </a:rPr>
              <a:t>2-(2-propynyl)octanoic acid, </a:t>
            </a:r>
            <a:r>
              <a:rPr lang="en-US" sz="1800" b="1" dirty="0">
                <a:solidFill>
                  <a:prstClr val="black"/>
                </a:solidFill>
                <a:cs typeface="Calibri" panose="020F0502020204030204" pitchFamily="34" charset="0"/>
              </a:rPr>
              <a:t>POA</a:t>
            </a:r>
            <a:r>
              <a:rPr lang="en-US" sz="1800" dirty="0">
                <a:solidFill>
                  <a:prstClr val="black"/>
                </a:solidFill>
                <a:cs typeface="Calibri" panose="020F0502020204030204" pitchFamily="34" charset="0"/>
              </a:rPr>
              <a:t>.</a:t>
            </a:r>
            <a:endParaRPr kumimoji="0" lang="it-IT" b="0" i="0" u="none" strike="noStrike" cap="none" normalizeH="0" baseline="0" dirty="0">
              <a:ln>
                <a:noFill/>
              </a:ln>
              <a:solidFill>
                <a:schemeClr val="tx1"/>
              </a:solidFill>
              <a:effectLst/>
            </a:endParaRPr>
          </a:p>
        </p:txBody>
      </p:sp>
      <p:sp>
        <p:nvSpPr>
          <p:cNvPr id="23" name="Rettangolo con angoli in alto arrotondati 22">
            <a:extLst>
              <a:ext uri="{FF2B5EF4-FFF2-40B4-BE49-F238E27FC236}">
                <a16:creationId xmlns:a16="http://schemas.microsoft.com/office/drawing/2014/main" id="{9F540467-D7C7-4F0A-8880-9EFDE3184D50}"/>
              </a:ext>
            </a:extLst>
          </p:cNvPr>
          <p:cNvSpPr/>
          <p:nvPr/>
        </p:nvSpPr>
        <p:spPr bwMode="auto">
          <a:xfrm>
            <a:off x="344721" y="2496203"/>
            <a:ext cx="4226400" cy="576000"/>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a:t>
            </a:r>
            <a:r>
              <a:rPr kumimoji="0" lang="it-IT" sz="2400" b="1" i="1"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bullet</a:t>
            </a: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t>
            </a:r>
          </a:p>
        </p:txBody>
      </p:sp>
      <p:pic>
        <p:nvPicPr>
          <p:cNvPr id="24" name="Immagine 23">
            <a:extLst>
              <a:ext uri="{FF2B5EF4-FFF2-40B4-BE49-F238E27FC236}">
                <a16:creationId xmlns:a16="http://schemas.microsoft.com/office/drawing/2014/main" id="{4089B605-94ED-4FC3-8F30-931D1F9D2F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364" y="2178230"/>
            <a:ext cx="1011614" cy="951498"/>
          </a:xfrm>
          <a:prstGeom prst="rect">
            <a:avLst/>
          </a:prstGeom>
        </p:spPr>
      </p:pic>
      <p:sp>
        <p:nvSpPr>
          <p:cNvPr id="27" name="Rettangolo con angoli arrotondati 26">
            <a:extLst>
              <a:ext uri="{FF2B5EF4-FFF2-40B4-BE49-F238E27FC236}">
                <a16:creationId xmlns:a16="http://schemas.microsoft.com/office/drawing/2014/main" id="{C571AB9C-4BBD-4776-A374-E5AA5EF0869E}"/>
              </a:ext>
            </a:extLst>
          </p:cNvPr>
          <p:cNvSpPr/>
          <p:nvPr/>
        </p:nvSpPr>
        <p:spPr bwMode="auto">
          <a:xfrm>
            <a:off x="4770862" y="748817"/>
            <a:ext cx="4225784" cy="5092987"/>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72000" tIns="3672000" rIns="72000" bIns="90000" numCol="1" rtlCol="0" anchor="t" anchorCtr="0" compatLnSpc="1">
            <a:prstTxWarp prst="textNoShape">
              <a:avLst/>
            </a:prstTxWarp>
          </a:bodyPr>
          <a:lstStyle/>
          <a:p>
            <a:pPr lvl="0" algn="just"/>
            <a:endParaRPr lang="it-IT" sz="1200" dirty="0">
              <a:solidFill>
                <a:srgbClr val="000000"/>
              </a:solidFill>
              <a:latin typeface="Calibri" panose="020F0502020204030204" pitchFamily="34" charset="0"/>
              <a:cs typeface="Calibri" panose="020F0502020204030204" pitchFamily="34" charset="0"/>
            </a:endParaRPr>
          </a:p>
        </p:txBody>
      </p:sp>
      <p:sp>
        <p:nvSpPr>
          <p:cNvPr id="28" name="Rettangolo con angoli in alto arrotondati 27">
            <a:extLst>
              <a:ext uri="{FF2B5EF4-FFF2-40B4-BE49-F238E27FC236}">
                <a16:creationId xmlns:a16="http://schemas.microsoft.com/office/drawing/2014/main" id="{1E829AD7-5040-4FD2-99F6-A45D9038B64C}"/>
              </a:ext>
            </a:extLst>
          </p:cNvPr>
          <p:cNvSpPr/>
          <p:nvPr/>
        </p:nvSpPr>
        <p:spPr bwMode="auto">
          <a:xfrm>
            <a:off x="4771741" y="773730"/>
            <a:ext cx="4226400" cy="576000"/>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a:t>
            </a:r>
            <a:r>
              <a:rPr kumimoji="0" lang="it-IT" sz="2400" b="1"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conjugate</a:t>
            </a:r>
            <a:endPar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pic>
        <p:nvPicPr>
          <p:cNvPr id="29" name="Immagine 28">
            <a:extLst>
              <a:ext uri="{FF2B5EF4-FFF2-40B4-BE49-F238E27FC236}">
                <a16:creationId xmlns:a16="http://schemas.microsoft.com/office/drawing/2014/main" id="{869D36DC-1EB8-4907-B03E-213B10AF5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6690" y="381326"/>
            <a:ext cx="947822" cy="947822"/>
          </a:xfrm>
          <a:prstGeom prst="rect">
            <a:avLst/>
          </a:prstGeom>
        </p:spPr>
      </p:pic>
      <p:sp>
        <p:nvSpPr>
          <p:cNvPr id="31" name="Rettangolo 30">
            <a:extLst>
              <a:ext uri="{FF2B5EF4-FFF2-40B4-BE49-F238E27FC236}">
                <a16:creationId xmlns:a16="http://schemas.microsoft.com/office/drawing/2014/main" id="{4E2E1281-7910-430E-8423-982273C9095C}"/>
              </a:ext>
            </a:extLst>
          </p:cNvPr>
          <p:cNvSpPr/>
          <p:nvPr/>
        </p:nvSpPr>
        <p:spPr>
          <a:xfrm>
            <a:off x="7169718" y="2236668"/>
            <a:ext cx="1507846" cy="2421176"/>
          </a:xfrm>
          <a:prstGeom prst="rect">
            <a:avLst/>
          </a:prstGeom>
        </p:spPr>
        <p:txBody>
          <a:bodyPr wrap="square">
            <a:spAutoFit/>
          </a:bodyPr>
          <a:lstStyle/>
          <a:p>
            <a:pPr algn="ctr"/>
            <a:r>
              <a:rPr lang="en-US" sz="2000" b="1" dirty="0">
                <a:solidFill>
                  <a:srgbClr val="000000"/>
                </a:solidFill>
                <a:latin typeface="+mj-lt"/>
                <a:cs typeface="Calibri" panose="020F0502020204030204" pitchFamily="34" charset="0"/>
              </a:rPr>
              <a:t>Pt-POA</a:t>
            </a:r>
          </a:p>
          <a:p>
            <a:pPr algn="ctr"/>
            <a:r>
              <a:rPr lang="en-US" sz="1400" dirty="0">
                <a:solidFill>
                  <a:srgbClr val="000000"/>
                </a:solidFill>
                <a:latin typeface="+mj-lt"/>
                <a:cs typeface="Calibri" panose="020F0502020204030204" pitchFamily="34" charset="0"/>
              </a:rPr>
              <a:t>L = </a:t>
            </a:r>
            <a:r>
              <a:rPr lang="en-US" sz="1400" i="1" dirty="0" err="1">
                <a:solidFill>
                  <a:srgbClr val="000000"/>
                </a:solidFill>
                <a:latin typeface="+mj-lt"/>
                <a:cs typeface="Calibri" panose="020F0502020204030204" pitchFamily="34" charset="0"/>
              </a:rPr>
              <a:t>rac</a:t>
            </a:r>
            <a:r>
              <a:rPr lang="en-US" sz="1400" dirty="0">
                <a:solidFill>
                  <a:srgbClr val="000000"/>
                </a:solidFill>
                <a:latin typeface="+mj-lt"/>
                <a:cs typeface="Calibri" panose="020F0502020204030204" pitchFamily="34" charset="0"/>
              </a:rPr>
              <a:t>-POA</a:t>
            </a:r>
            <a:r>
              <a:rPr lang="en-US" sz="1400" baseline="30000" dirty="0">
                <a:solidFill>
                  <a:srgbClr val="000000"/>
                </a:solidFill>
                <a:latin typeface="+mj-lt"/>
                <a:cs typeface="Calibri" panose="020F0502020204030204" pitchFamily="34" charset="0"/>
              </a:rPr>
              <a:t>-</a:t>
            </a:r>
          </a:p>
          <a:p>
            <a:pPr algn="ctr"/>
            <a:endParaRPr lang="en-US" sz="2000" b="1" dirty="0">
              <a:solidFill>
                <a:srgbClr val="000000"/>
              </a:solidFill>
              <a:latin typeface="+mj-lt"/>
              <a:cs typeface="Calibri" panose="020F0502020204030204" pitchFamily="34" charset="0"/>
            </a:endParaRPr>
          </a:p>
          <a:p>
            <a:pPr algn="ctr"/>
            <a:r>
              <a:rPr lang="en-US" sz="2000" b="1" dirty="0">
                <a:solidFill>
                  <a:srgbClr val="000000"/>
                </a:solidFill>
                <a:latin typeface="+mj-lt"/>
                <a:cs typeface="Calibri" panose="020F0502020204030204" pitchFamily="34" charset="0"/>
              </a:rPr>
              <a:t>Pt-</a:t>
            </a:r>
            <a:r>
              <a:rPr lang="en-US" sz="2000" b="1" i="1" dirty="0">
                <a:solidFill>
                  <a:srgbClr val="000000"/>
                </a:solidFill>
                <a:latin typeface="+mj-lt"/>
                <a:cs typeface="Calibri" panose="020F0502020204030204" pitchFamily="34" charset="0"/>
              </a:rPr>
              <a:t>R</a:t>
            </a:r>
            <a:r>
              <a:rPr lang="en-US" sz="2000" b="1" dirty="0">
                <a:solidFill>
                  <a:srgbClr val="000000"/>
                </a:solidFill>
                <a:latin typeface="+mj-lt"/>
                <a:cs typeface="Calibri" panose="020F0502020204030204" pitchFamily="34" charset="0"/>
              </a:rPr>
              <a:t>-POA</a:t>
            </a:r>
          </a:p>
          <a:p>
            <a:pPr algn="ctr"/>
            <a:r>
              <a:rPr lang="en-US" sz="1400" dirty="0">
                <a:solidFill>
                  <a:srgbClr val="000000"/>
                </a:solidFill>
                <a:latin typeface="+mj-lt"/>
                <a:cs typeface="Calibri" panose="020F0502020204030204" pitchFamily="34" charset="0"/>
              </a:rPr>
              <a:t>L = </a:t>
            </a:r>
            <a:r>
              <a:rPr lang="en-US" sz="1400" i="1" dirty="0">
                <a:solidFill>
                  <a:srgbClr val="000000"/>
                </a:solidFill>
                <a:latin typeface="+mj-lt"/>
                <a:cs typeface="Calibri" panose="020F0502020204030204" pitchFamily="34" charset="0"/>
              </a:rPr>
              <a:t>R</a:t>
            </a:r>
            <a:r>
              <a:rPr lang="en-US" sz="1400" dirty="0">
                <a:solidFill>
                  <a:srgbClr val="000000"/>
                </a:solidFill>
                <a:latin typeface="+mj-lt"/>
                <a:cs typeface="Calibri" panose="020F0502020204030204" pitchFamily="34" charset="0"/>
              </a:rPr>
              <a:t>-POA</a:t>
            </a:r>
            <a:r>
              <a:rPr lang="en-US" sz="1400" baseline="30000" dirty="0">
                <a:solidFill>
                  <a:srgbClr val="000000"/>
                </a:solidFill>
                <a:latin typeface="+mj-lt"/>
                <a:cs typeface="Calibri" panose="020F0502020204030204" pitchFamily="34" charset="0"/>
              </a:rPr>
              <a:t>-</a:t>
            </a:r>
          </a:p>
          <a:p>
            <a:pPr algn="ctr"/>
            <a:endParaRPr lang="en-US" sz="2000" b="1" dirty="0">
              <a:solidFill>
                <a:srgbClr val="000000"/>
              </a:solidFill>
              <a:latin typeface="+mj-lt"/>
              <a:cs typeface="Calibri" panose="020F0502020204030204" pitchFamily="34" charset="0"/>
            </a:endParaRPr>
          </a:p>
          <a:p>
            <a:pPr algn="ctr"/>
            <a:r>
              <a:rPr lang="en-US" sz="2000" b="1" dirty="0">
                <a:solidFill>
                  <a:srgbClr val="000000"/>
                </a:solidFill>
                <a:latin typeface="+mj-lt"/>
                <a:cs typeface="Calibri" panose="020F0502020204030204" pitchFamily="34" charset="0"/>
              </a:rPr>
              <a:t>Pt-</a:t>
            </a:r>
            <a:r>
              <a:rPr lang="en-US" sz="2000" b="1" i="1" dirty="0">
                <a:solidFill>
                  <a:srgbClr val="000000"/>
                </a:solidFill>
                <a:latin typeface="+mj-lt"/>
                <a:cs typeface="Calibri" panose="020F0502020204030204" pitchFamily="34" charset="0"/>
              </a:rPr>
              <a:t>S</a:t>
            </a:r>
            <a:r>
              <a:rPr lang="en-US" sz="2000" b="1" dirty="0">
                <a:solidFill>
                  <a:srgbClr val="000000"/>
                </a:solidFill>
                <a:latin typeface="+mj-lt"/>
                <a:cs typeface="Calibri" panose="020F0502020204030204" pitchFamily="34" charset="0"/>
              </a:rPr>
              <a:t>-POA</a:t>
            </a:r>
          </a:p>
          <a:p>
            <a:pPr algn="ctr"/>
            <a:r>
              <a:rPr lang="en-US" sz="1400" dirty="0">
                <a:solidFill>
                  <a:srgbClr val="000000"/>
                </a:solidFill>
                <a:latin typeface="+mj-lt"/>
                <a:cs typeface="Calibri" panose="020F0502020204030204" pitchFamily="34" charset="0"/>
              </a:rPr>
              <a:t>L = </a:t>
            </a:r>
            <a:r>
              <a:rPr lang="en-US" sz="1400" i="1" dirty="0">
                <a:solidFill>
                  <a:srgbClr val="000000"/>
                </a:solidFill>
                <a:latin typeface="+mj-lt"/>
                <a:cs typeface="Calibri" panose="020F0502020204030204" pitchFamily="34" charset="0"/>
              </a:rPr>
              <a:t>S</a:t>
            </a:r>
            <a:r>
              <a:rPr lang="en-US" sz="1400" dirty="0">
                <a:solidFill>
                  <a:srgbClr val="000000"/>
                </a:solidFill>
                <a:latin typeface="+mj-lt"/>
                <a:cs typeface="Calibri" panose="020F0502020204030204" pitchFamily="34" charset="0"/>
              </a:rPr>
              <a:t>-POA</a:t>
            </a:r>
            <a:r>
              <a:rPr lang="en-US" sz="1400" baseline="30000" dirty="0">
                <a:solidFill>
                  <a:srgbClr val="000000"/>
                </a:solidFill>
                <a:latin typeface="+mj-lt"/>
                <a:cs typeface="Calibri" panose="020F0502020204030204" pitchFamily="34" charset="0"/>
              </a:rPr>
              <a:t>-</a:t>
            </a:r>
            <a:endParaRPr lang="it-IT" sz="1400" baseline="30000" dirty="0">
              <a:latin typeface="+mj-lt"/>
            </a:endParaRPr>
          </a:p>
          <a:p>
            <a:pPr algn="ctr"/>
            <a:endParaRPr lang="it-IT" sz="1400" baseline="30000" dirty="0">
              <a:latin typeface="+mj-lt"/>
            </a:endParaRPr>
          </a:p>
        </p:txBody>
      </p:sp>
      <p:graphicFrame>
        <p:nvGraphicFramePr>
          <p:cNvPr id="3" name="Oggetto 2">
            <a:extLst>
              <a:ext uri="{FF2B5EF4-FFF2-40B4-BE49-F238E27FC236}">
                <a16:creationId xmlns:a16="http://schemas.microsoft.com/office/drawing/2014/main" id="{B7FCE93E-CEA4-42B2-8FCD-4B8F1E42E700}"/>
              </a:ext>
            </a:extLst>
          </p:cNvPr>
          <p:cNvGraphicFramePr>
            <a:graphicFrameLocks noChangeAspect="1"/>
          </p:cNvGraphicFramePr>
          <p:nvPr>
            <p:extLst>
              <p:ext uri="{D42A27DB-BD31-4B8C-83A1-F6EECF244321}">
                <p14:modId xmlns:p14="http://schemas.microsoft.com/office/powerpoint/2010/main" val="2193205613"/>
              </p:ext>
            </p:extLst>
          </p:nvPr>
        </p:nvGraphicFramePr>
        <p:xfrm>
          <a:off x="805079" y="3809793"/>
          <a:ext cx="3305067" cy="1564929"/>
        </p:xfrm>
        <a:graphic>
          <a:graphicData uri="http://schemas.openxmlformats.org/presentationml/2006/ole">
            <mc:AlternateContent xmlns:mc="http://schemas.openxmlformats.org/markup-compatibility/2006">
              <mc:Choice xmlns:v="urn:schemas-microsoft-com:vml" Requires="v">
                <p:oleObj spid="_x0000_s9287" name="CS ChemDraw Drawing" r:id="rId9" imgW="2203378" imgH="1043286" progId="ChemDraw.Document.6.0">
                  <p:embed/>
                </p:oleObj>
              </mc:Choice>
              <mc:Fallback>
                <p:oleObj name="CS ChemDraw Drawing" r:id="rId9" imgW="2203378" imgH="1043286" progId="ChemDraw.Document.6.0">
                  <p:embed/>
                  <p:pic>
                    <p:nvPicPr>
                      <p:cNvPr id="0" name=""/>
                      <p:cNvPicPr/>
                      <p:nvPr/>
                    </p:nvPicPr>
                    <p:blipFill>
                      <a:blip r:embed="rId10"/>
                      <a:stretch>
                        <a:fillRect/>
                      </a:stretch>
                    </p:blipFill>
                    <p:spPr>
                      <a:xfrm>
                        <a:off x="805079" y="3809793"/>
                        <a:ext cx="3305067" cy="1564929"/>
                      </a:xfrm>
                      <a:prstGeom prst="rect">
                        <a:avLst/>
                      </a:prstGeom>
                    </p:spPr>
                  </p:pic>
                </p:oleObj>
              </mc:Fallback>
            </mc:AlternateContent>
          </a:graphicData>
        </a:graphic>
      </p:graphicFrame>
      <p:sp>
        <p:nvSpPr>
          <p:cNvPr id="33" name="CasellaDiTesto 32">
            <a:extLst>
              <a:ext uri="{FF2B5EF4-FFF2-40B4-BE49-F238E27FC236}">
                <a16:creationId xmlns:a16="http://schemas.microsoft.com/office/drawing/2014/main" id="{9D7D88D4-1113-4DA8-8EA2-9EA521D4CA58}"/>
              </a:ext>
            </a:extLst>
          </p:cNvPr>
          <p:cNvSpPr txBox="1"/>
          <p:nvPr/>
        </p:nvSpPr>
        <p:spPr>
          <a:xfrm>
            <a:off x="675571" y="5157584"/>
            <a:ext cx="1905000" cy="307777"/>
          </a:xfrm>
          <a:prstGeom prst="rect">
            <a:avLst/>
          </a:prstGeom>
          <a:noFill/>
        </p:spPr>
        <p:txBody>
          <a:bodyPr wrap="square">
            <a:spAutoFit/>
          </a:bodyPr>
          <a:lstStyle/>
          <a:p>
            <a:r>
              <a:rPr lang="en-US" sz="1400" i="1" dirty="0" err="1">
                <a:solidFill>
                  <a:prstClr val="black"/>
                </a:solidFill>
                <a:cs typeface="Calibri" panose="020F0502020204030204" pitchFamily="34" charset="0"/>
              </a:rPr>
              <a:t>rac</a:t>
            </a:r>
            <a:r>
              <a:rPr lang="en-US" sz="1400" dirty="0">
                <a:solidFill>
                  <a:prstClr val="black"/>
                </a:solidFill>
                <a:cs typeface="Calibri" panose="020F0502020204030204" pitchFamily="34" charset="0"/>
              </a:rPr>
              <a:t>-</a:t>
            </a:r>
            <a:r>
              <a:rPr lang="en-US" sz="1400" b="1" dirty="0">
                <a:solidFill>
                  <a:prstClr val="black"/>
                </a:solidFill>
                <a:cs typeface="Calibri" panose="020F0502020204030204" pitchFamily="34" charset="0"/>
              </a:rPr>
              <a:t>POA</a:t>
            </a:r>
            <a:r>
              <a:rPr lang="en-US" sz="1400" dirty="0">
                <a:solidFill>
                  <a:prstClr val="black"/>
                </a:solidFill>
                <a:cs typeface="Calibri" panose="020F0502020204030204" pitchFamily="34" charset="0"/>
              </a:rPr>
              <a:t>; </a:t>
            </a:r>
            <a:r>
              <a:rPr lang="en-US" sz="1400" i="1" dirty="0">
                <a:solidFill>
                  <a:prstClr val="black"/>
                </a:solidFill>
                <a:cs typeface="Calibri" panose="020F0502020204030204" pitchFamily="34" charset="0"/>
              </a:rPr>
              <a:t>R</a:t>
            </a:r>
            <a:r>
              <a:rPr lang="en-US" sz="1400" dirty="0">
                <a:solidFill>
                  <a:prstClr val="black"/>
                </a:solidFill>
                <a:cs typeface="Calibri" panose="020F0502020204030204" pitchFamily="34" charset="0"/>
              </a:rPr>
              <a:t>-</a:t>
            </a:r>
            <a:r>
              <a:rPr lang="en-US" sz="1400" b="1" dirty="0">
                <a:solidFill>
                  <a:prstClr val="black"/>
                </a:solidFill>
                <a:cs typeface="Calibri" panose="020F0502020204030204" pitchFamily="34" charset="0"/>
              </a:rPr>
              <a:t>POA</a:t>
            </a:r>
            <a:r>
              <a:rPr lang="en-US" sz="1400" dirty="0">
                <a:solidFill>
                  <a:prstClr val="black"/>
                </a:solidFill>
                <a:cs typeface="Calibri" panose="020F0502020204030204" pitchFamily="34" charset="0"/>
              </a:rPr>
              <a:t>; </a:t>
            </a:r>
            <a:r>
              <a:rPr lang="en-US" sz="1400" i="1" dirty="0">
                <a:solidFill>
                  <a:prstClr val="black"/>
                </a:solidFill>
                <a:cs typeface="Calibri" panose="020F0502020204030204" pitchFamily="34" charset="0"/>
              </a:rPr>
              <a:t>S</a:t>
            </a:r>
            <a:r>
              <a:rPr lang="en-US" sz="1400" dirty="0">
                <a:solidFill>
                  <a:prstClr val="black"/>
                </a:solidFill>
                <a:cs typeface="Calibri" panose="020F0502020204030204" pitchFamily="34" charset="0"/>
              </a:rPr>
              <a:t>-</a:t>
            </a:r>
            <a:r>
              <a:rPr lang="en-US" sz="1400" b="1" dirty="0">
                <a:solidFill>
                  <a:prstClr val="black"/>
                </a:solidFill>
                <a:cs typeface="Calibri" panose="020F0502020204030204" pitchFamily="34" charset="0"/>
              </a:rPr>
              <a:t>POA</a:t>
            </a:r>
            <a:endParaRPr lang="it-IT" sz="1400" dirty="0"/>
          </a:p>
        </p:txBody>
      </p:sp>
      <p:graphicFrame>
        <p:nvGraphicFramePr>
          <p:cNvPr id="34" name="Oggetto 33">
            <a:extLst>
              <a:ext uri="{FF2B5EF4-FFF2-40B4-BE49-F238E27FC236}">
                <a16:creationId xmlns:a16="http://schemas.microsoft.com/office/drawing/2014/main" id="{88F58010-5A46-4E09-B736-9B67513A31D5}"/>
              </a:ext>
            </a:extLst>
          </p:cNvPr>
          <p:cNvGraphicFramePr>
            <a:graphicFrameLocks noChangeAspect="1"/>
          </p:cNvGraphicFramePr>
          <p:nvPr>
            <p:extLst>
              <p:ext uri="{D42A27DB-BD31-4B8C-83A1-F6EECF244321}">
                <p14:modId xmlns:p14="http://schemas.microsoft.com/office/powerpoint/2010/main" val="2288031776"/>
              </p:ext>
            </p:extLst>
          </p:nvPr>
        </p:nvGraphicFramePr>
        <p:xfrm>
          <a:off x="5246688" y="2220913"/>
          <a:ext cx="1803400" cy="2454275"/>
        </p:xfrm>
        <a:graphic>
          <a:graphicData uri="http://schemas.openxmlformats.org/presentationml/2006/ole">
            <mc:AlternateContent xmlns:mc="http://schemas.openxmlformats.org/markup-compatibility/2006">
              <mc:Choice xmlns:v="urn:schemas-microsoft-com:vml" Requires="v">
                <p:oleObj spid="_x0000_s9288" name="CS ChemDraw Drawing" r:id="rId11" imgW="1000926" imgH="1364909" progId="ChemDraw.Document.6.0">
                  <p:embed/>
                </p:oleObj>
              </mc:Choice>
              <mc:Fallback>
                <p:oleObj name="CS ChemDraw Drawing" r:id="rId11" imgW="1000926" imgH="1364909" progId="ChemDraw.Document.6.0">
                  <p:embed/>
                  <p:pic>
                    <p:nvPicPr>
                      <p:cNvPr id="8" name="Oggetto 7">
                        <a:extLst>
                          <a:ext uri="{FF2B5EF4-FFF2-40B4-BE49-F238E27FC236}">
                            <a16:creationId xmlns:a16="http://schemas.microsoft.com/office/drawing/2014/main" id="{2BBC2699-6DC3-461D-80EC-F9852CD111ED}"/>
                          </a:ext>
                        </a:extLst>
                      </p:cNvPr>
                      <p:cNvPicPr/>
                      <p:nvPr/>
                    </p:nvPicPr>
                    <p:blipFill>
                      <a:blip r:embed="rId12"/>
                      <a:stretch>
                        <a:fillRect/>
                      </a:stretch>
                    </p:blipFill>
                    <p:spPr>
                      <a:xfrm>
                        <a:off x="5246688" y="2220913"/>
                        <a:ext cx="1803400" cy="2454275"/>
                      </a:xfrm>
                      <a:prstGeom prst="rect">
                        <a:avLst/>
                      </a:prstGeom>
                    </p:spPr>
                  </p:pic>
                </p:oleObj>
              </mc:Fallback>
            </mc:AlternateContent>
          </a:graphicData>
        </a:graphic>
      </p:graphicFrame>
      <p:sp>
        <p:nvSpPr>
          <p:cNvPr id="19" name="Rettangolo 18">
            <a:extLst>
              <a:ext uri="{FF2B5EF4-FFF2-40B4-BE49-F238E27FC236}">
                <a16:creationId xmlns:a16="http://schemas.microsoft.com/office/drawing/2014/main" id="{390CB3AD-E9C1-42B0-BF57-2BFE2A5F47CB}"/>
              </a:ext>
            </a:extLst>
          </p:cNvPr>
          <p:cNvSpPr/>
          <p:nvPr/>
        </p:nvSpPr>
        <p:spPr>
          <a:xfrm>
            <a:off x="5001492" y="5332632"/>
            <a:ext cx="3786362" cy="523220"/>
          </a:xfrm>
          <a:prstGeom prst="rect">
            <a:avLst/>
          </a:prstGeom>
        </p:spPr>
        <p:txBody>
          <a:bodyPr wrap="square">
            <a:spAutoFit/>
          </a:bodyPr>
          <a:lstStyle/>
          <a:p>
            <a:pPr algn="ctr"/>
            <a:r>
              <a:rPr lang="da-DK" sz="1400" dirty="0">
                <a:solidFill>
                  <a:srgbClr val="000000"/>
                </a:solidFill>
                <a:latin typeface="Calibri" panose="020F0502020204030204" pitchFamily="34" charset="0"/>
                <a:cs typeface="Calibri" panose="020F0502020204030204" pitchFamily="34" charset="0"/>
              </a:rPr>
              <a:t>E. Gabano </a:t>
            </a:r>
            <a:r>
              <a:rPr lang="da-DK" sz="1400" i="1" dirty="0">
                <a:solidFill>
                  <a:srgbClr val="000000"/>
                </a:solidFill>
                <a:latin typeface="Calibri" panose="020F0502020204030204" pitchFamily="34" charset="0"/>
                <a:cs typeface="Calibri" panose="020F0502020204030204" pitchFamily="34" charset="0"/>
              </a:rPr>
              <a:t>et al.</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Dalton Trans.</a:t>
            </a:r>
            <a:r>
              <a:rPr lang="da-DK" sz="1400" dirty="0">
                <a:solidFill>
                  <a:srgbClr val="000000"/>
                </a:solidFill>
                <a:latin typeface="Calibri" panose="020F0502020204030204" pitchFamily="34" charset="0"/>
                <a:cs typeface="Calibri" panose="020F0502020204030204" pitchFamily="34" charset="0"/>
              </a:rPr>
              <a:t>, </a:t>
            </a:r>
            <a:r>
              <a:rPr lang="da-DK" sz="1400" b="1" dirty="0">
                <a:solidFill>
                  <a:srgbClr val="000000"/>
                </a:solidFill>
                <a:latin typeface="Calibri" panose="020F0502020204030204" pitchFamily="34" charset="0"/>
                <a:cs typeface="Calibri" panose="020F0502020204030204" pitchFamily="34" charset="0"/>
              </a:rPr>
              <a:t>2017</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46</a:t>
            </a:r>
            <a:r>
              <a:rPr lang="da-DK" sz="1400" dirty="0">
                <a:solidFill>
                  <a:srgbClr val="000000"/>
                </a:solidFill>
                <a:latin typeface="Calibri" panose="020F0502020204030204" pitchFamily="34" charset="0"/>
                <a:cs typeface="Calibri" panose="020F0502020204030204" pitchFamily="34" charset="0"/>
              </a:rPr>
              <a:t>, 14174 (</a:t>
            </a:r>
            <a:r>
              <a:rPr lang="da-DK" sz="1400" dirty="0">
                <a:solidFill>
                  <a:srgbClr val="000000"/>
                </a:solidFill>
                <a:latin typeface="Calibri" panose="020F0502020204030204" pitchFamily="34" charset="0"/>
                <a:cs typeface="Calibri" panose="020F0502020204030204" pitchFamily="34" charset="0"/>
                <a:hlinkClick r:id="rId13"/>
              </a:rPr>
              <a:t>doi</a:t>
            </a:r>
            <a:r>
              <a:rPr lang="da-DK" sz="1400" dirty="0">
                <a:solidFill>
                  <a:srgbClr val="000000"/>
                </a:solidFill>
                <a:latin typeface="Calibri" panose="020F0502020204030204" pitchFamily="34" charset="0"/>
                <a:cs typeface="Calibri" panose="020F0502020204030204" pitchFamily="34" charset="0"/>
              </a:rPr>
              <a:t>)</a:t>
            </a:r>
            <a:endParaRPr lang="it-IT" sz="1400" dirty="0"/>
          </a:p>
        </p:txBody>
      </p:sp>
      <p:pic>
        <p:nvPicPr>
          <p:cNvPr id="7" name="Audio 6">
            <a:hlinkClick r:id="" action="ppaction://media"/>
            <a:extLst>
              <a:ext uri="{FF2B5EF4-FFF2-40B4-BE49-F238E27FC236}">
                <a16:creationId xmlns:a16="http://schemas.microsoft.com/office/drawing/2014/main" id="{86ECEE6B-8E05-4CFB-AA24-56846BECEF84}"/>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0611055"/>
      </p:ext>
    </p:extLst>
  </p:cSld>
  <p:clrMapOvr>
    <a:masterClrMapping/>
  </p:clrMapOvr>
  <mc:AlternateContent xmlns:mc="http://schemas.openxmlformats.org/markup-compatibility/2006">
    <mc:Choice xmlns:p14="http://schemas.microsoft.com/office/powerpoint/2010/main" Requires="p14">
      <p:transition spd="slow" p14:dur="2000" advTm="47191"/>
    </mc:Choice>
    <mc:Fallback>
      <p:transition spd="slow" advTm="4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7024" x="8959850" y="3429000"/>
          <p14:tracePt t="7031" x="8880475" y="3413125"/>
          <p14:tracePt t="7040" x="8761413" y="3413125"/>
          <p14:tracePt t="7047" x="8674100" y="3405188"/>
          <p14:tracePt t="7055" x="8585200" y="3405188"/>
          <p14:tracePt t="7063" x="8489950" y="3397250"/>
          <p14:tracePt t="7069" x="8394700" y="3389313"/>
          <p14:tracePt t="7077" x="8235950" y="3381375"/>
          <p14:tracePt t="7085" x="8131175" y="3365500"/>
          <p14:tracePt t="7093" x="8012113" y="3357563"/>
          <p14:tracePt t="7101" x="7885113" y="3341688"/>
          <p14:tracePt t="7110" x="7756525" y="3333750"/>
          <p14:tracePt t="7115" x="7566025" y="3325813"/>
          <p14:tracePt t="7125" x="7445375" y="3325813"/>
          <p14:tracePt t="7131" x="7334250" y="3325813"/>
          <p14:tracePt t="7140" x="7223125" y="3325813"/>
          <p14:tracePt t="7147" x="7118350" y="3325813"/>
          <p14:tracePt t="7155" x="6975475" y="3325813"/>
          <p14:tracePt t="7163" x="6880225" y="3325813"/>
          <p14:tracePt t="7169" x="6784975" y="3325813"/>
          <p14:tracePt t="7177" x="6696075" y="3325813"/>
          <p14:tracePt t="7185" x="6616700" y="3325813"/>
          <p14:tracePt t="7193" x="6537325" y="3325813"/>
          <p14:tracePt t="7201" x="6418263" y="3325813"/>
          <p14:tracePt t="7209" x="6345238" y="3333750"/>
          <p14:tracePt t="7215" x="6273800" y="3333750"/>
          <p14:tracePt t="7224" x="6202363" y="3349625"/>
          <p14:tracePt t="7231" x="6130925" y="3357563"/>
          <p14:tracePt t="7239" x="6026150" y="3381375"/>
          <p14:tracePt t="7247" x="5946775" y="3389313"/>
          <p14:tracePt t="7255" x="5875338" y="3405188"/>
          <p14:tracePt t="7263" x="5795963" y="3421063"/>
          <p14:tracePt t="7269" x="5708650" y="3429000"/>
          <p14:tracePt t="7277" x="5588000" y="3436938"/>
          <p14:tracePt t="7285" x="5508625" y="3436938"/>
          <p14:tracePt t="7293" x="5429250" y="3436938"/>
          <p14:tracePt t="7301" x="5349875" y="3436938"/>
          <p14:tracePt t="7309" x="5268913" y="3436938"/>
          <p14:tracePt t="7315" x="5181600" y="3436938"/>
          <p14:tracePt t="7324" x="5078413" y="3444875"/>
          <p14:tracePt t="7331" x="5006975" y="3452813"/>
          <p14:tracePt t="7339" x="4933950" y="3452813"/>
          <p14:tracePt t="7347" x="4854575" y="3452813"/>
          <p14:tracePt t="7355" x="4791075" y="3460750"/>
          <p14:tracePt t="7363" x="4687888" y="3460750"/>
          <p14:tracePt t="7369" x="4624388" y="3468688"/>
          <p14:tracePt t="7377" x="4559300" y="3468688"/>
          <p14:tracePt t="7385" x="4503738" y="3468688"/>
          <p14:tracePt t="7393" x="4448175" y="3468688"/>
          <p14:tracePt t="7401" x="4368800" y="3468688"/>
          <p14:tracePt t="7409" x="4313238" y="3468688"/>
          <p14:tracePt t="7415" x="4249738" y="3468688"/>
          <p14:tracePt t="7425" x="4200525" y="3468688"/>
          <p14:tracePt t="7431" x="4144963" y="3468688"/>
          <p14:tracePt t="7439" x="4081463" y="3468688"/>
          <p14:tracePt t="7447" x="4041775" y="3468688"/>
          <p14:tracePt t="7455" x="4010025" y="3468688"/>
          <p14:tracePt t="7461" x="3978275" y="3476625"/>
          <p14:tracePt t="7469" x="3954463" y="3476625"/>
          <p14:tracePt t="7477" x="3930650" y="3476625"/>
          <p14:tracePt t="7485" x="3898900" y="3476625"/>
          <p14:tracePt t="7493" x="3875088" y="3476625"/>
          <p14:tracePt t="7501" x="3859213" y="3484563"/>
          <p14:tracePt t="7509" x="3833813" y="3484563"/>
          <p14:tracePt t="7515" x="3810000" y="3484563"/>
          <p14:tracePt t="7525" x="3770313" y="3484563"/>
          <p14:tracePt t="7531" x="3746500" y="3484563"/>
          <p14:tracePt t="7540" x="3722688" y="3476625"/>
          <p14:tracePt t="7547" x="3690938" y="3476625"/>
          <p14:tracePt t="7555" x="3659188" y="3468688"/>
          <p14:tracePt t="7561" x="3619500" y="3468688"/>
          <p14:tracePt t="7569" x="3587750" y="3468688"/>
          <p14:tracePt t="7577" x="3563938" y="3468688"/>
          <p14:tracePt t="7585" x="3532188" y="3460750"/>
          <p14:tracePt t="7593" x="3508375" y="3460750"/>
          <p14:tracePt t="7601" x="3459163" y="3460750"/>
          <p14:tracePt t="7609" x="3435350" y="3460750"/>
          <p14:tracePt t="7615" x="3419475" y="3460750"/>
          <p14:tracePt t="7624" x="3395663" y="3468688"/>
          <p14:tracePt t="7631" x="3387725" y="3476625"/>
          <p14:tracePt t="7639" x="3371850" y="3484563"/>
          <p14:tracePt t="7647" x="3363913" y="3500438"/>
          <p14:tracePt t="7655" x="3355975" y="3516313"/>
          <p14:tracePt t="7661" x="3348038" y="3524250"/>
          <p14:tracePt t="7669" x="3340100" y="3540125"/>
          <p14:tracePt t="7677" x="3332163" y="3548063"/>
          <p14:tracePt t="7685" x="3324225" y="3571875"/>
          <p14:tracePt t="7693" x="3324225" y="3587750"/>
          <p14:tracePt t="7701" x="3308350" y="3605213"/>
          <p14:tracePt t="7707" x="3300413" y="3621088"/>
          <p14:tracePt t="7715" x="3284538" y="3636963"/>
          <p14:tracePt t="7724" x="3268663" y="3660775"/>
          <p14:tracePt t="7731" x="3252788" y="3668713"/>
          <p14:tracePt t="7739" x="3236913" y="3684588"/>
          <p14:tracePt t="7747" x="3228975" y="3692525"/>
          <p14:tracePt t="7755" x="3221038" y="3700463"/>
          <p14:tracePt t="7761" x="3213100" y="3708400"/>
          <p14:tracePt t="7769" x="3213100" y="3716338"/>
          <p14:tracePt t="7777" x="3205163" y="3716338"/>
          <p14:tracePt t="7807" x="3197225" y="3716338"/>
          <p14:tracePt t="7815" x="3189288" y="3716338"/>
          <p14:tracePt t="7824" x="3181350" y="3716338"/>
          <p14:tracePt t="8032" x="3189288" y="3716338"/>
          <p14:tracePt t="8041" x="3197225" y="3716338"/>
          <p14:tracePt t="8048" x="3213100" y="3716338"/>
          <p14:tracePt t="8057" x="3221038" y="3724275"/>
          <p14:tracePt t="8062" x="3236913" y="3724275"/>
          <p14:tracePt t="8070" x="3252788" y="3724275"/>
          <p14:tracePt t="8077" x="3260725" y="3732213"/>
          <p14:tracePt t="8085" x="3268663" y="3732213"/>
          <p14:tracePt t="8093" x="3276600" y="3732213"/>
          <p14:tracePt t="8115" x="3284538" y="3732213"/>
          <p14:tracePt t="8131" x="3292475" y="3732213"/>
          <p14:tracePt t="8140" x="3308350" y="3732213"/>
          <p14:tracePt t="8147" x="3316288" y="3724275"/>
          <p14:tracePt t="8155" x="3324225" y="3724275"/>
          <p14:tracePt t="8357" x="3340100" y="3716338"/>
          <p14:tracePt t="8363" x="3355975" y="3684588"/>
          <p14:tracePt t="8370" x="3371850" y="3668713"/>
          <p14:tracePt t="20837" x="3371850" y="3716338"/>
          <p14:tracePt t="20845" x="3371850" y="3748088"/>
          <p14:tracePt t="20852" x="3371850" y="3771900"/>
          <p14:tracePt t="20861" x="3363913" y="3795713"/>
          <p14:tracePt t="20867" x="3363913" y="3811588"/>
          <p14:tracePt t="20879" x="3363913" y="3827463"/>
          <p14:tracePt t="20882" x="3363913" y="3843338"/>
          <p14:tracePt t="20890" x="3363913" y="3851275"/>
          <p14:tracePt t="20897" x="3363913" y="3859213"/>
          <p14:tracePt t="20905" x="3363913" y="3875088"/>
          <p14:tracePt t="20913" x="3363913" y="3890963"/>
          <p14:tracePt t="20919" x="3363913" y="3906838"/>
          <p14:tracePt t="20927" x="3363913" y="3922713"/>
          <p14:tracePt t="20935" x="3363913" y="3956050"/>
          <p14:tracePt t="20943" x="3363913" y="3971925"/>
          <p14:tracePt t="20951" x="3371850" y="3995738"/>
          <p14:tracePt t="20959" x="3371850" y="4027488"/>
          <p14:tracePt t="20965" x="3379788" y="4051300"/>
          <p14:tracePt t="20975" x="3379788" y="4075113"/>
          <p14:tracePt t="20981" x="3387725" y="4098925"/>
          <p14:tracePt t="20990" x="3387725" y="4122738"/>
          <p14:tracePt t="20997" x="3387725" y="4162425"/>
          <p14:tracePt t="21007" x="3387725" y="4186238"/>
          <p14:tracePt t="21014" x="3395663" y="4202113"/>
          <p14:tracePt t="21020" x="3395663" y="4217988"/>
          <p14:tracePt t="21029" x="3395663" y="4225925"/>
          <p14:tracePt t="21036" x="3395663" y="4249738"/>
          <p14:tracePt t="21044" x="3387725" y="4257675"/>
          <p14:tracePt t="21052" x="3387725" y="4265613"/>
          <p14:tracePt t="21060" x="3379788" y="4273550"/>
          <p14:tracePt t="21065" x="3363913" y="4291013"/>
          <p14:tracePt t="21075" x="3355975" y="4306888"/>
          <p14:tracePt t="21081" x="3340100" y="4322763"/>
          <p14:tracePt t="21090" x="3324225" y="4338638"/>
          <p14:tracePt t="21097" x="3308350" y="4346575"/>
          <p14:tracePt t="21105" x="3300413" y="4354513"/>
          <p14:tracePt t="21111" x="3292475" y="4362450"/>
          <p14:tracePt t="21119" x="3284538" y="4362450"/>
          <p14:tracePt t="21127" x="3284538" y="4370388"/>
          <p14:tracePt t="21135" x="3276600" y="4378325"/>
          <p14:tracePt t="21159" x="3268663" y="4394200"/>
          <p14:tracePt t="21165" x="3260725" y="4394200"/>
          <p14:tracePt t="21175" x="3252788" y="4402138"/>
          <p14:tracePt t="21181" x="3244850" y="4410075"/>
          <p14:tracePt t="21189" x="3236913" y="4418013"/>
          <p14:tracePt t="21197" x="3228975" y="4433888"/>
          <p14:tracePt t="21205" x="3221038" y="4441825"/>
          <p14:tracePt t="21211" x="3221038" y="4449763"/>
          <p14:tracePt t="21219" x="3213100" y="4465638"/>
          <p14:tracePt t="21227" x="3213100" y="4473575"/>
          <p14:tracePt t="21265" x="3205163" y="4473575"/>
          <p14:tracePt t="24883" x="3221038" y="4473575"/>
          <p14:tracePt t="24891" x="3292475" y="4473575"/>
          <p14:tracePt t="24898" x="3332163" y="4473575"/>
          <p14:tracePt t="24906" x="3379788" y="4481513"/>
          <p14:tracePt t="24911" x="3435350" y="4481513"/>
          <p14:tracePt t="24919" x="3476625" y="4481513"/>
          <p14:tracePt t="24927" x="3516313" y="4481513"/>
          <p14:tracePt t="24935" x="3532188" y="4473575"/>
          <p14:tracePt t="25136" x="3548063" y="4473575"/>
          <p14:tracePt t="25145" x="3563938" y="4457700"/>
          <p14:tracePt t="25152" x="3579813" y="4449763"/>
          <p14:tracePt t="25161" x="3611563" y="4441825"/>
          <p14:tracePt t="25166" x="3643313" y="4433888"/>
          <p14:tracePt t="25177" x="3683000" y="4433888"/>
          <p14:tracePt t="25182" x="3730625" y="4433888"/>
          <p14:tracePt t="25194" x="3778250" y="4433888"/>
          <p14:tracePt t="25198" x="3825875" y="4433888"/>
          <p14:tracePt t="25208" x="3898900" y="4433888"/>
          <p14:tracePt t="25212" x="3954463" y="4441825"/>
          <p14:tracePt t="25220" x="4002088" y="4449763"/>
          <p14:tracePt t="25227" x="4057650" y="4457700"/>
          <p14:tracePt t="25236" x="4113213" y="4457700"/>
          <p14:tracePt t="25243" x="4184650" y="4465638"/>
          <p14:tracePt t="25252" x="4233863" y="4465638"/>
          <p14:tracePt t="25261" x="4265613" y="4465638"/>
          <p14:tracePt t="25266" x="4305300" y="4457700"/>
          <p14:tracePt t="25277" x="4329113" y="4449763"/>
          <p14:tracePt t="25282" x="4360863" y="4441825"/>
          <p14:tracePt t="25294" x="4368800" y="4433888"/>
          <p14:tracePt t="25298" x="4376738" y="4433888"/>
          <p14:tracePt t="25307" x="4376738" y="4425950"/>
          <p14:tracePt t="25620" x="4400550" y="4418013"/>
          <p14:tracePt t="25630" x="4448175" y="4378325"/>
          <p14:tracePt t="25637" x="4543425" y="4298950"/>
          <p14:tracePt t="25644" x="4608513" y="4249738"/>
          <p14:tracePt t="25652" x="4664075" y="4202113"/>
          <p14:tracePt t="25660" x="4719638" y="4162425"/>
          <p14:tracePt t="25665" x="4775200" y="4122738"/>
          <p14:tracePt t="25675" x="4846638" y="4090988"/>
          <p14:tracePt t="25681" x="4959350" y="4027488"/>
          <p14:tracePt t="25689" x="5038725" y="3987800"/>
          <p14:tracePt t="25697" x="5126038" y="3938588"/>
          <p14:tracePt t="25705" x="5205413" y="3898900"/>
          <p14:tracePt t="25711" x="5284788" y="3859213"/>
          <p14:tracePt t="25719" x="5397500" y="3811588"/>
          <p14:tracePt t="25727" x="5468938" y="3771900"/>
          <p14:tracePt t="25735" x="5524500" y="3748088"/>
          <p14:tracePt t="25744" x="5588000" y="3716338"/>
          <p14:tracePt t="25751" x="5643563" y="3684588"/>
          <p14:tracePt t="25759" x="5700713" y="3644900"/>
          <p14:tracePt t="25765" x="5724525" y="3621088"/>
          <p14:tracePt t="25775" x="5756275" y="3605213"/>
          <p14:tracePt t="25781" x="5780088" y="3587750"/>
          <p14:tracePt t="25790" x="5811838" y="3563938"/>
          <p14:tracePt t="25797" x="5851525" y="3532188"/>
          <p14:tracePt t="25806" x="5891213" y="3500438"/>
          <p14:tracePt t="25811" x="5930900" y="3460750"/>
          <p14:tracePt t="25819" x="5962650" y="3421063"/>
          <p14:tracePt t="25827" x="6002338" y="3373438"/>
          <p14:tracePt t="25835" x="6043613" y="3325813"/>
          <p14:tracePt t="25843" x="6091238" y="3252788"/>
          <p14:tracePt t="25851" x="6130925" y="3205163"/>
          <p14:tracePt t="25859" x="6162675" y="3149600"/>
          <p14:tracePt t="25865" x="6186488" y="3094038"/>
          <p14:tracePt t="25876" x="6210300" y="3038475"/>
          <p14:tracePt t="25881" x="6257925" y="2959100"/>
          <p14:tracePt t="25890" x="6289675" y="2894013"/>
          <p14:tracePt t="25897" x="6329363" y="2838450"/>
          <p14:tracePt t="25905" x="6353175" y="2798763"/>
          <p14:tracePt t="25911" x="6384925" y="2759075"/>
          <p14:tracePt t="25919" x="6410325" y="2703513"/>
          <p14:tracePt t="25927" x="6418263" y="2671763"/>
          <p14:tracePt t="25935" x="6426200" y="2655888"/>
          <p14:tracePt t="25943" x="6426200" y="2632075"/>
          <p14:tracePt t="25951" x="6426200" y="2624138"/>
          <p14:tracePt t="26005" x="6410325" y="2640013"/>
          <p14:tracePt t="26012" x="6402388" y="2647950"/>
          <p14:tracePt t="26020" x="6392863" y="2655888"/>
          <p14:tracePt t="26029" x="6384925" y="2663825"/>
          <p14:tracePt t="26036" x="6376988" y="2671763"/>
          <p14:tracePt t="26044" x="6361113" y="2679700"/>
          <p14:tracePt t="26053" x="6353175" y="2687638"/>
          <p14:tracePt t="26060" x="6345238" y="2687638"/>
          <p14:tracePt t="26066" x="6345238" y="2695575"/>
          <p14:tracePt t="26077" x="6337300" y="2703513"/>
          <p14:tracePt t="26082" x="6321425" y="2711450"/>
          <p14:tracePt t="26094" x="6305550" y="2719388"/>
          <p14:tracePt t="26098" x="6297613" y="2735263"/>
          <p14:tracePt t="26107" x="6281738" y="2751138"/>
          <p14:tracePt t="26111" x="6265863" y="2759075"/>
          <p14:tracePt t="26120" x="6242050" y="2774950"/>
          <p14:tracePt t="26127" x="6210300" y="2806700"/>
          <p14:tracePt t="26137" x="6186488" y="2822575"/>
          <p14:tracePt t="26144" x="6162675" y="2838450"/>
          <p14:tracePt t="26152" x="6138863" y="2862263"/>
          <p14:tracePt t="26160" x="6115050" y="2878138"/>
          <p14:tracePt t="26166" x="6083300" y="2919413"/>
          <p14:tracePt t="26177" x="6067425" y="2943225"/>
          <p14:tracePt t="26182" x="6051550" y="2967038"/>
          <p14:tracePt t="26194" x="6043613" y="2990850"/>
          <p14:tracePt t="26198" x="6018213" y="3022600"/>
          <p14:tracePt t="26207" x="6002338" y="3070225"/>
          <p14:tracePt t="26212" x="5994400" y="3101975"/>
          <p14:tracePt t="26220" x="5986463" y="3117850"/>
          <p14:tracePt t="26229" x="5986463" y="3141663"/>
          <p14:tracePt t="26236" x="5986463" y="3157538"/>
          <p14:tracePt t="26244" x="5986463" y="3173413"/>
          <p14:tracePt t="26252" x="5986463" y="3189288"/>
          <p14:tracePt t="26267" x="5986463" y="3205163"/>
          <p14:tracePt t="26281" x="5994400" y="3213100"/>
          <p14:tracePt t="26290" x="6002338" y="3228975"/>
          <p14:tracePt t="26297" x="6002338" y="3236913"/>
          <p14:tracePt t="26305" x="6010275" y="3244850"/>
          <p14:tracePt t="26311" x="6018213" y="3252788"/>
          <p14:tracePt t="26319" x="6018213" y="3262313"/>
          <p14:tracePt t="26327" x="6034088" y="3270250"/>
          <p14:tracePt t="26336" x="6043613" y="3270250"/>
          <p14:tracePt t="26343" x="6067425" y="3278188"/>
          <p14:tracePt t="26351" x="6099175" y="3278188"/>
          <p14:tracePt t="26358" x="6130925" y="3286125"/>
          <p14:tracePt t="26366" x="6186488" y="3286125"/>
          <p14:tracePt t="26375" x="6218238" y="3286125"/>
          <p14:tracePt t="26381" x="6265863" y="3294063"/>
          <p14:tracePt t="26389" x="6313488" y="3302000"/>
          <p14:tracePt t="26397" x="6361113" y="3309938"/>
          <p14:tracePt t="26405" x="6410325" y="3317875"/>
          <p14:tracePt t="26411" x="6489700" y="3333750"/>
          <p14:tracePt t="26419" x="6553200" y="3341688"/>
          <p14:tracePt t="26427" x="6600825" y="3341688"/>
          <p14:tracePt t="26435" x="6640513" y="3349625"/>
          <p14:tracePt t="26443" x="6680200" y="3349625"/>
          <p14:tracePt t="26451" x="6743700" y="3349625"/>
          <p14:tracePt t="26458" x="6784975" y="3349625"/>
          <p14:tracePt t="26466" x="6824663" y="3349625"/>
          <p14:tracePt t="26475" x="6856413" y="3349625"/>
          <p14:tracePt t="26481" x="6896100" y="3341688"/>
          <p14:tracePt t="26490" x="6943725" y="3333750"/>
          <p14:tracePt t="26497" x="6967538" y="3325813"/>
          <p14:tracePt t="26503" x="6983413" y="3309938"/>
          <p14:tracePt t="26511" x="7007225" y="3302000"/>
          <p14:tracePt t="26519" x="7023100" y="3294063"/>
          <p14:tracePt t="26527" x="7038975" y="3270250"/>
          <p14:tracePt t="26536" x="7054850" y="3252788"/>
          <p14:tracePt t="26543" x="7062788" y="3236913"/>
          <p14:tracePt t="26551" x="7070725" y="3213100"/>
          <p14:tracePt t="26558" x="7086600" y="3197225"/>
          <p14:tracePt t="26565" x="7102475" y="3173413"/>
          <p14:tracePt t="26575" x="7118350" y="3141663"/>
          <p14:tracePt t="26581" x="7126288" y="3125788"/>
          <p14:tracePt t="26589" x="7135813" y="3101975"/>
          <p14:tracePt t="26597" x="7143750" y="3078163"/>
          <p14:tracePt t="26604" x="7151688" y="3062288"/>
          <p14:tracePt t="26611" x="7159625" y="3038475"/>
          <p14:tracePt t="26619" x="7159625" y="3022600"/>
          <p14:tracePt t="26627" x="7167563" y="3014663"/>
          <p14:tracePt t="26635" x="7167563" y="2998788"/>
          <p14:tracePt t="26643" x="7175500" y="2990850"/>
          <p14:tracePt t="26651" x="7175500" y="2967038"/>
          <p14:tracePt t="26657" x="7175500" y="2959100"/>
          <p14:tracePt t="26665" x="7175500" y="2943225"/>
          <p14:tracePt t="26674" x="7175500" y="2919413"/>
          <p14:tracePt t="26681" x="7175500" y="2901950"/>
          <p14:tracePt t="26689" x="7167563" y="2878138"/>
          <p14:tracePt t="26697" x="7159625" y="2862263"/>
          <p14:tracePt t="26703" x="7151688" y="2838450"/>
          <p14:tracePt t="26711" x="7135813" y="2814638"/>
          <p14:tracePt t="26719" x="7118350" y="2790825"/>
          <p14:tracePt t="26727" x="7094538" y="2759075"/>
          <p14:tracePt t="26735" x="7054850" y="2711450"/>
          <p14:tracePt t="26743" x="7023100" y="2679700"/>
          <p14:tracePt t="26749" x="6983413" y="2640013"/>
          <p14:tracePt t="26757" x="6943725" y="2608263"/>
          <p14:tracePt t="26766" x="6904038" y="2576513"/>
          <p14:tracePt t="26777" x="6832600" y="2511425"/>
          <p14:tracePt t="26782" x="6792913" y="2479675"/>
          <p14:tracePt t="26794" x="6743700" y="2447925"/>
          <p14:tracePt t="26799" x="6704013" y="2416175"/>
          <p14:tracePt t="26804" x="6664325" y="2384425"/>
          <p14:tracePt t="26812" x="6616700" y="2344738"/>
          <p14:tracePt t="26820" x="6592888" y="2320925"/>
          <p14:tracePt t="26828" x="6561138" y="2297113"/>
          <p14:tracePt t="26837" x="6537325" y="2281238"/>
          <p14:tracePt t="26843" x="6513513" y="2273300"/>
          <p14:tracePt t="26850" x="6489700" y="2265363"/>
          <p14:tracePt t="26861" x="6465888" y="2257425"/>
          <p14:tracePt t="26866" x="6450013" y="2257425"/>
          <p14:tracePt t="26877" x="6434138" y="2257425"/>
          <p14:tracePt t="26883" x="6418263" y="2257425"/>
          <p14:tracePt t="26893" x="6392863" y="2257425"/>
          <p14:tracePt t="26910" x="6345238" y="2273300"/>
          <p14:tracePt t="26914" x="6321425" y="2273300"/>
          <p14:tracePt t="26920" x="6297613" y="2281238"/>
          <p14:tracePt t="26928" x="6273800" y="2289175"/>
          <p14:tracePt t="26936" x="6242050" y="2289175"/>
          <p14:tracePt t="26943" x="6218238" y="2297113"/>
          <p14:tracePt t="26949" x="6202363" y="2297113"/>
          <p14:tracePt t="26958" x="6186488" y="2297113"/>
          <p14:tracePt t="26966" x="6178550" y="2297113"/>
          <p14:tracePt t="27837" x="6154738" y="2312988"/>
          <p14:tracePt t="27845" x="6115050" y="2336800"/>
          <p14:tracePt t="27850" x="6075363" y="2368550"/>
          <p14:tracePt t="27861" x="6051550" y="2384425"/>
          <p14:tracePt t="27867" x="6026150" y="2416175"/>
          <p14:tracePt t="27875" x="6002338" y="2439988"/>
          <p14:tracePt t="27881" x="5986463" y="2463800"/>
          <p14:tracePt t="27892" x="5978525" y="2479675"/>
          <p14:tracePt t="27897" x="5962650" y="2503488"/>
          <p14:tracePt t="27903" x="5954713" y="2519363"/>
          <p14:tracePt t="27911" x="5954713" y="2527300"/>
          <p14:tracePt t="28213" x="5954713" y="2535238"/>
          <p14:tracePt t="28220" x="5970588" y="2559050"/>
          <p14:tracePt t="28228" x="5986463" y="2592388"/>
          <p14:tracePt t="28235" x="6002338" y="2616200"/>
          <p14:tracePt t="28243" x="6026150" y="2671763"/>
          <p14:tracePt t="28249" x="6043613" y="2719388"/>
          <p14:tracePt t="28257" x="6067425" y="2767013"/>
          <p14:tracePt t="28265" x="6083300" y="2814638"/>
          <p14:tracePt t="28275" x="6099175" y="2854325"/>
          <p14:tracePt t="28281" x="6115050" y="2909888"/>
          <p14:tracePt t="28289" x="6130925" y="2951163"/>
          <p14:tracePt t="28297" x="6146800" y="2982913"/>
          <p14:tracePt t="28303" x="6162675" y="3022600"/>
          <p14:tracePt t="28311" x="6178550" y="3070225"/>
          <p14:tracePt t="28319" x="6186488" y="3101975"/>
          <p14:tracePt t="28327" x="6202363" y="3149600"/>
          <p14:tracePt t="28336" x="6210300" y="3189288"/>
          <p14:tracePt t="28343" x="6218238" y="3221038"/>
          <p14:tracePt t="28349" x="6226175" y="3252788"/>
          <p14:tracePt t="28358" x="6242050" y="3294063"/>
          <p14:tracePt t="28365" x="6249988" y="3333750"/>
          <p14:tracePt t="28375" x="6257925" y="3365500"/>
          <p14:tracePt t="28381" x="6265863" y="3397250"/>
          <p14:tracePt t="28389" x="6273800" y="3421063"/>
          <p14:tracePt t="28395" x="6273800" y="3452813"/>
          <p14:tracePt t="28403" x="6281738" y="3508375"/>
          <p14:tracePt t="28411" x="6289675" y="3548063"/>
          <p14:tracePt t="28419" x="6289675" y="3595688"/>
          <p14:tracePt t="28428" x="6289675" y="3644900"/>
          <p14:tracePt t="28435" x="6297613" y="3692525"/>
          <p14:tracePt t="28443" x="6297613" y="3740150"/>
          <p14:tracePt t="28449" x="6297613" y="3787775"/>
          <p14:tracePt t="28458" x="6305550" y="3819525"/>
          <p14:tracePt t="28465" x="6305550" y="3843338"/>
          <p14:tracePt t="28475" x="6305550" y="3859213"/>
          <p14:tracePt t="28481" x="6305550" y="3867150"/>
          <p14:tracePt t="28489" x="6305550" y="3883025"/>
          <p14:tracePt t="28495" x="6313488" y="3890963"/>
          <p14:tracePt t="28503" x="6313488" y="3898900"/>
          <p14:tracePt t="28511" x="6313488" y="3914775"/>
          <p14:tracePt t="28519" x="6321425" y="3922713"/>
          <p14:tracePt t="28527" x="6329363" y="3930650"/>
          <p14:tracePt t="28535" x="6329363" y="3938588"/>
          <p14:tracePt t="28612" x="6313488" y="3948113"/>
          <p14:tracePt t="28620" x="6297613" y="3963988"/>
          <p14:tracePt t="28628" x="6273800" y="3987800"/>
          <p14:tracePt t="28636" x="6257925" y="4019550"/>
          <p14:tracePt t="28644" x="6226175" y="4059238"/>
          <p14:tracePt t="28650" x="6178550" y="4122738"/>
          <p14:tracePt t="28658" x="6154738" y="4162425"/>
          <p14:tracePt t="28665" x="6115050" y="4194175"/>
          <p14:tracePt t="28675" x="6091238" y="4217988"/>
          <p14:tracePt t="28681" x="6067425" y="4241800"/>
          <p14:tracePt t="28689" x="6034088" y="4265613"/>
          <p14:tracePt t="28695" x="6010275" y="4281488"/>
          <p14:tracePt t="28703" x="5994400" y="4306888"/>
          <p14:tracePt t="28711" x="5978525" y="4330700"/>
          <p14:tracePt t="28719" x="5962650" y="4354513"/>
          <p14:tracePt t="28727" x="5938838" y="4394200"/>
          <p14:tracePt t="28735" x="5915025" y="4418013"/>
          <p14:tracePt t="28742" x="5907088" y="4449763"/>
          <p14:tracePt t="28749" x="5891213" y="4473575"/>
          <p14:tracePt t="28758" x="5875338" y="4497388"/>
          <p14:tracePt t="28765" x="5859463" y="4513263"/>
          <p14:tracePt t="28775" x="5843588" y="4529138"/>
          <p14:tracePt t="28781" x="5835650" y="4545013"/>
          <p14:tracePt t="28790" x="5827713" y="4545013"/>
          <p14:tracePt t="28795" x="5819775" y="4552950"/>
          <p14:tracePt t="28803" x="5811838" y="4560888"/>
          <p14:tracePt t="28811" x="5811838" y="4568825"/>
          <p14:tracePt t="28819" x="5811838" y="4576763"/>
          <p14:tracePt t="28836" x="5811838" y="4592638"/>
          <p14:tracePt t="28841" x="5811838" y="4600575"/>
          <p14:tracePt t="28849" x="5803900" y="4616450"/>
          <p14:tracePt t="28858" x="5803900" y="4624388"/>
          <p14:tracePt t="28866" x="5803900" y="4641850"/>
          <p14:tracePt t="28875" x="5803900" y="4649788"/>
          <p14:tracePt t="28892" x="5803900" y="4665663"/>
          <p14:tracePt t="28895" x="5803900" y="4673600"/>
          <p14:tracePt t="28903" x="5803900" y="4689475"/>
          <p14:tracePt t="28911" x="5803900" y="4705350"/>
          <p14:tracePt t="28919" x="5803900" y="4721225"/>
          <p14:tracePt t="28927" x="5803900" y="4745038"/>
          <p14:tracePt t="28935" x="5803900" y="4776788"/>
          <p14:tracePt t="28942" x="5803900" y="4800600"/>
          <p14:tracePt t="28949" x="5811838" y="4816475"/>
          <p14:tracePt t="28959" x="5811838" y="4832350"/>
          <p14:tracePt t="28965" x="5819775" y="4848225"/>
          <p14:tracePt t="28975" x="5835650" y="4879975"/>
          <p14:tracePt t="28982" x="5843588" y="4895850"/>
          <p14:tracePt t="28990" x="5851525" y="4903788"/>
          <p14:tracePt t="28995" x="5859463" y="4919663"/>
          <p14:tracePt t="29003" x="5867400" y="4927600"/>
          <p14:tracePt t="29011" x="5883275" y="4943475"/>
          <p14:tracePt t="29019" x="5899150" y="4951413"/>
          <p14:tracePt t="29027" x="5915025" y="4959350"/>
          <p14:tracePt t="29035" x="5930900" y="4967288"/>
          <p14:tracePt t="29041" x="5946775" y="4976813"/>
          <p14:tracePt t="29049" x="5970588" y="4984750"/>
          <p14:tracePt t="29058" x="5994400" y="4992688"/>
          <p14:tracePt t="29065" x="6018213" y="4992688"/>
          <p14:tracePt t="29077" x="6051550" y="4992688"/>
          <p14:tracePt t="29082" x="6091238" y="4992688"/>
          <p14:tracePt t="29088" x="6138863" y="4992688"/>
          <p14:tracePt t="29096" x="6210300" y="4967288"/>
          <p14:tracePt t="29104" x="6257925" y="4959350"/>
          <p14:tracePt t="29113" x="6297613" y="4943475"/>
          <p14:tracePt t="29120" x="6329363" y="4935538"/>
          <p14:tracePt t="29128" x="6345238" y="4927600"/>
          <p14:tracePt t="29136" x="6361113" y="4927600"/>
          <p14:tracePt t="29150" x="6369050" y="4919663"/>
          <p14:tracePt t="29166" x="6376988" y="4911725"/>
          <p14:tracePt t="29178" x="6384925" y="4895850"/>
          <p14:tracePt t="29182" x="6384925" y="4887913"/>
          <p14:tracePt t="29188" x="6392863" y="4872038"/>
          <p14:tracePt t="29198" x="6392863" y="4856163"/>
          <p14:tracePt t="29204" x="6402388" y="4840288"/>
          <p14:tracePt t="29213" x="6410325" y="4824413"/>
          <p14:tracePt t="29220" x="6418263" y="4800600"/>
          <p14:tracePt t="29228" x="6418263" y="4784725"/>
          <p14:tracePt t="29236" x="6418263" y="4768850"/>
          <p14:tracePt t="29244" x="6418263" y="4760913"/>
          <p14:tracePt t="29250" x="6426200" y="4745038"/>
          <p14:tracePt t="29261" x="6434138" y="4737100"/>
          <p14:tracePt t="29266" x="6434138" y="4721225"/>
          <p14:tracePt t="29277" x="6434138" y="4713288"/>
          <p14:tracePt t="29282" x="6434138" y="4697413"/>
          <p14:tracePt t="29288" x="6442075" y="4681538"/>
          <p14:tracePt t="29297" x="6442075" y="4657725"/>
          <p14:tracePt t="29304" x="6442075" y="4641850"/>
          <p14:tracePt t="29312" x="6442075" y="4633913"/>
          <p14:tracePt t="29320" x="6442075" y="4616450"/>
          <p14:tracePt t="29328" x="6442075" y="4600575"/>
          <p14:tracePt t="29334" x="6442075" y="4592638"/>
          <p14:tracePt t="29344" x="6442075" y="4584700"/>
          <p14:tracePt t="29382" x="6442075" y="4576763"/>
          <p14:tracePt t="29458" x="6442075" y="4560888"/>
          <p14:tracePt t="29467" x="6442075" y="4537075"/>
          <p14:tracePt t="29476" x="6442075" y="4521200"/>
          <p14:tracePt t="29482" x="6442075" y="4497388"/>
          <p14:tracePt t="29488" x="6442075" y="4481513"/>
          <p14:tracePt t="29497" x="6442075" y="4457700"/>
          <p14:tracePt t="29504" x="6442075" y="4433888"/>
          <p14:tracePt t="29512" x="6450013" y="4425950"/>
          <p14:tracePt t="29520" x="6450013" y="4410075"/>
          <p14:tracePt t="29528" x="6450013" y="4402138"/>
          <p14:tracePt t="29534" x="6457950" y="4394200"/>
          <p14:tracePt t="33234" x="6473825" y="4386263"/>
          <p14:tracePt t="33243" x="6489700" y="4362450"/>
          <p14:tracePt t="33251" x="6521450" y="4338638"/>
          <p14:tracePt t="33261" x="6553200" y="4291013"/>
          <p14:tracePt t="33267" x="6584950" y="4233863"/>
          <p14:tracePt t="33275" x="6616700" y="4170363"/>
          <p14:tracePt t="33281" x="6640513" y="4114800"/>
          <p14:tracePt t="33289" x="6688138" y="4027488"/>
          <p14:tracePt t="33295" x="6719888" y="3963988"/>
          <p14:tracePt t="33303" x="6751638" y="3898900"/>
          <p14:tracePt t="33311" x="6784975" y="3843338"/>
          <p14:tracePt t="33319" x="6808788" y="3779838"/>
          <p14:tracePt t="33327" x="6824663" y="3724275"/>
          <p14:tracePt t="33335" x="6856413" y="3660775"/>
          <p14:tracePt t="33341" x="6888163" y="3587750"/>
          <p14:tracePt t="33349" x="6919913" y="3516313"/>
          <p14:tracePt t="33357" x="6951663" y="3452813"/>
          <p14:tracePt t="33366" x="6975475" y="3397250"/>
          <p14:tracePt t="33377" x="6999288" y="3317875"/>
          <p14:tracePt t="33382" x="7015163" y="3270250"/>
          <p14:tracePt t="33388" x="7031038" y="3221038"/>
          <p14:tracePt t="33397" x="7038975" y="3173413"/>
          <p14:tracePt t="33404" x="7054850" y="3133725"/>
          <p14:tracePt t="33412" x="7070725" y="3078163"/>
          <p14:tracePt t="33420" x="7086600" y="3038475"/>
          <p14:tracePt t="33428" x="7102475" y="2990850"/>
          <p14:tracePt t="33436" x="7118350" y="2951163"/>
          <p14:tracePt t="33444" x="7151688" y="2901950"/>
          <p14:tracePt t="33450" x="7191375" y="2838450"/>
          <p14:tracePt t="33461" x="7223125" y="2790825"/>
          <p14:tracePt t="33466" x="7239000" y="2751138"/>
          <p14:tracePt t="33477" x="7262813" y="2711450"/>
          <p14:tracePt t="33482" x="7278688" y="2679700"/>
          <p14:tracePt t="33488" x="7286625" y="2640013"/>
          <p14:tracePt t="33497" x="7302500" y="2592388"/>
          <p14:tracePt t="33504" x="7318375" y="2559050"/>
          <p14:tracePt t="33512" x="7326313" y="2535238"/>
          <p14:tracePt t="33520" x="7334250" y="2503488"/>
          <p14:tracePt t="33528" x="7342188" y="2479675"/>
          <p14:tracePt t="33536" x="7350125" y="2455863"/>
          <p14:tracePt t="33543" x="7358063" y="2439988"/>
          <p14:tracePt t="33550" x="7358063" y="2424113"/>
          <p14:tracePt t="33561" x="7358063" y="2408238"/>
          <p14:tracePt t="33566" x="7358063" y="2400300"/>
          <p14:tracePt t="33577" x="7358063" y="2392363"/>
          <p14:tracePt t="33596" x="7358063" y="2384425"/>
          <p14:tracePt t="34412" x="7342188" y="2408238"/>
          <p14:tracePt t="34420" x="7326313" y="2432050"/>
          <p14:tracePt t="34429" x="7318375" y="2455863"/>
          <p14:tracePt t="34437" x="7310438" y="2471738"/>
          <p14:tracePt t="34442" x="7302500" y="2495550"/>
          <p14:tracePt t="34449" x="7294563" y="2519363"/>
          <p14:tracePt t="34458" x="7286625" y="2535238"/>
          <p14:tracePt t="34465" x="7286625" y="2543175"/>
          <p14:tracePt t="34475" x="7278688" y="2551113"/>
          <p14:tracePt t="34487" x="7278688" y="2559050"/>
          <p14:tracePt t="34605" x="7270750" y="2566988"/>
          <p14:tracePt t="34612" x="7262813" y="2576513"/>
          <p14:tracePt t="34620" x="7262813" y="2584450"/>
          <p14:tracePt t="34628" x="7262813" y="2592388"/>
          <p14:tracePt t="34644" x="7262813" y="2600325"/>
          <p14:tracePt t="34650" x="7254875" y="2600325"/>
          <p14:tracePt t="34661" x="7254875" y="2608263"/>
          <p14:tracePt t="34766" x="7254875" y="2616200"/>
          <p14:tracePt t="34776" x="7254875" y="2624138"/>
          <p14:tracePt t="34788" x="7254875" y="2632075"/>
          <p14:tracePt t="34797" x="7254875" y="2640013"/>
          <p14:tracePt t="34804" x="7254875" y="2647950"/>
          <p14:tracePt t="34812" x="7254875" y="2655888"/>
          <p14:tracePt t="34820" x="7254875" y="2663825"/>
          <p14:tracePt t="34834" x="7254875" y="2671763"/>
          <p14:tracePt t="34844" x="7254875" y="2679700"/>
          <p14:tracePt t="34861" x="7254875" y="2687638"/>
          <p14:tracePt t="34867" x="7262813" y="2687638"/>
          <p14:tracePt t="34877" x="7262813" y="2695575"/>
          <p14:tracePt t="34897" x="7262813" y="2703513"/>
          <p14:tracePt t="34913" x="7262813" y="2711450"/>
          <p14:tracePt t="34928" x="7270750" y="2719388"/>
          <p14:tracePt t="34934" x="7270750" y="2727325"/>
          <p14:tracePt t="34950" x="7270750" y="2735263"/>
          <p14:tracePt t="34958" x="7278688" y="2743200"/>
          <p14:tracePt t="34965" x="7278688" y="2751138"/>
          <p14:tracePt t="34975" x="7286625" y="2767013"/>
          <p14:tracePt t="34981" x="7286625" y="2774950"/>
          <p14:tracePt t="34987" x="7294563" y="2782888"/>
          <p14:tracePt t="34995" x="7294563" y="2798763"/>
          <p14:tracePt t="35003" x="7302500" y="2806700"/>
          <p14:tracePt t="35011" x="7310438" y="2814638"/>
          <p14:tracePt t="35019" x="7318375" y="2822575"/>
          <p14:tracePt t="35049" x="7326313" y="2830513"/>
          <p14:tracePt t="35065" x="7334250" y="2830513"/>
          <p14:tracePt t="35074" x="7334250" y="2838450"/>
          <p14:tracePt t="35079" x="7342188" y="2846388"/>
          <p14:tracePt t="35087" x="7350125" y="2846388"/>
          <p14:tracePt t="35095" x="7358063" y="2854325"/>
          <p14:tracePt t="35103" x="7366000" y="2862263"/>
          <p14:tracePt t="35119" x="7373938" y="2862263"/>
          <p14:tracePt t="35127" x="7373938" y="2870200"/>
          <p14:tracePt t="35133" x="7381875" y="2870200"/>
          <p14:tracePt t="35142" x="7389813" y="2870200"/>
          <p14:tracePt t="35149" x="7397750" y="2878138"/>
          <p14:tracePt t="35159" x="7397750" y="2886075"/>
          <p14:tracePt t="35165" x="7413625" y="2886075"/>
          <p14:tracePt t="35175" x="7429500" y="2894013"/>
          <p14:tracePt t="35181" x="7445375" y="2901950"/>
          <p14:tracePt t="35187" x="7461250" y="2909888"/>
          <p14:tracePt t="35195" x="7477125" y="2909888"/>
          <p14:tracePt t="35203" x="7493000" y="2919413"/>
          <p14:tracePt t="35211" x="7510463" y="2927350"/>
          <p14:tracePt t="35219" x="7526338" y="2927350"/>
          <p14:tracePt t="35227" x="7534275" y="2935288"/>
          <p14:tracePt t="35233" x="7542213" y="2935288"/>
          <p14:tracePt t="35242" x="7550150" y="2935288"/>
          <p14:tracePt t="35258" x="7566025" y="2943225"/>
          <p14:tracePt t="35275" x="7573963" y="2943225"/>
          <p14:tracePt t="35288" x="7581900" y="2943225"/>
          <p14:tracePt t="35296" x="7589838" y="2943225"/>
          <p14:tracePt t="35304" x="7605713" y="2943225"/>
          <p14:tracePt t="35312" x="7613650" y="2943225"/>
          <p14:tracePt t="35320" x="7621588" y="2943225"/>
          <p14:tracePt t="35328" x="7629525" y="2951163"/>
          <p14:tracePt t="35334" x="7637463" y="2951163"/>
          <p14:tracePt t="35344" x="7645400" y="2951163"/>
          <p14:tracePt t="35350" x="7653338" y="2951163"/>
          <p14:tracePt t="35367" x="7669213" y="2951163"/>
          <p14:tracePt t="35378" x="7677150" y="2951163"/>
          <p14:tracePt t="35380" x="7693025" y="2951163"/>
          <p14:tracePt t="35388" x="7708900" y="2951163"/>
          <p14:tracePt t="35397" x="7724775" y="2951163"/>
          <p14:tracePt t="35404" x="7740650" y="2951163"/>
          <p14:tracePt t="35412" x="7756525" y="2951163"/>
          <p14:tracePt t="35420" x="7788275" y="2951163"/>
          <p14:tracePt t="35429" x="7812088" y="2951163"/>
          <p14:tracePt t="35434" x="7835900" y="2951163"/>
          <p14:tracePt t="35443" x="7851775" y="2951163"/>
          <p14:tracePt t="35451" x="7869238" y="2951163"/>
          <p14:tracePt t="35461" x="7900988" y="2951163"/>
          <p14:tracePt t="35465" x="7916863" y="2951163"/>
          <p14:tracePt t="35471" x="7932738" y="2951163"/>
          <p14:tracePt t="35479" x="7948613" y="2951163"/>
          <p14:tracePt t="35487" x="7964488" y="2951163"/>
          <p14:tracePt t="35495" x="7980363" y="2951163"/>
          <p14:tracePt t="35503" x="8004175" y="2951163"/>
          <p14:tracePt t="35511" x="8012113" y="2951163"/>
          <p14:tracePt t="35519" x="8020050" y="2951163"/>
          <p14:tracePt t="35525" x="8027988" y="2951163"/>
          <p14:tracePt t="35533" x="8035925" y="2951163"/>
          <p14:tracePt t="35541" x="8051800" y="2951163"/>
          <p14:tracePt t="35549" x="8059738" y="2951163"/>
          <p14:tracePt t="35558" x="8075613" y="2951163"/>
          <p14:tracePt t="35565" x="8083550" y="2951163"/>
          <p14:tracePt t="35575" x="8099425" y="2951163"/>
          <p14:tracePt t="35579" x="8115300" y="2951163"/>
          <p14:tracePt t="35587" x="8131175" y="2951163"/>
          <p14:tracePt t="35595" x="8139113" y="2951163"/>
          <p14:tracePt t="35603" x="8162925" y="2951163"/>
          <p14:tracePt t="35611" x="8178800" y="2951163"/>
          <p14:tracePt t="35619" x="8202613" y="2951163"/>
          <p14:tracePt t="35625" x="8218488" y="2951163"/>
          <p14:tracePt t="35633" x="8235950" y="2951163"/>
          <p14:tracePt t="35641" x="8251825" y="2951163"/>
          <p14:tracePt t="35649" x="8267700" y="2951163"/>
          <p14:tracePt t="35658" x="8283575" y="2951163"/>
          <p14:tracePt t="35665" x="8307388" y="2951163"/>
          <p14:tracePt t="35675" x="8315325" y="2951163"/>
          <p14:tracePt t="35679" x="8331200" y="2951163"/>
          <p14:tracePt t="35687" x="8347075" y="2951163"/>
          <p14:tracePt t="35695" x="8362950" y="2951163"/>
          <p14:tracePt t="35703" x="8386763" y="2951163"/>
          <p14:tracePt t="35712" x="8402638" y="2943225"/>
          <p14:tracePt t="35719" x="8410575" y="2943225"/>
          <p14:tracePt t="35726" x="8426450" y="2935288"/>
          <p14:tracePt t="35733" x="8434388" y="2935288"/>
          <p14:tracePt t="35742" x="8450263" y="2927350"/>
          <p14:tracePt t="35749" x="8458200" y="2927350"/>
          <p14:tracePt t="35758" x="8466138" y="2919413"/>
          <p14:tracePt t="35765" x="8474075" y="2919413"/>
          <p14:tracePt t="35775" x="8489950" y="2909888"/>
          <p14:tracePt t="35779" x="8505825" y="2894013"/>
          <p14:tracePt t="35787" x="8521700" y="2878138"/>
          <p14:tracePt t="35795" x="8537575" y="2870200"/>
          <p14:tracePt t="35803" x="8553450" y="2854325"/>
          <p14:tracePt t="35811" x="8569325" y="2838450"/>
          <p14:tracePt t="35819" x="8585200" y="2830513"/>
          <p14:tracePt t="35825" x="8602663" y="2806700"/>
          <p14:tracePt t="35833" x="8618538" y="2798763"/>
          <p14:tracePt t="35841" x="8626475" y="2782888"/>
          <p14:tracePt t="35849" x="8642350" y="2774950"/>
          <p14:tracePt t="35858" x="8650288" y="2759075"/>
          <p14:tracePt t="35866" x="8658225" y="2735263"/>
          <p14:tracePt t="35875" x="8666163" y="2711450"/>
          <p14:tracePt t="35879" x="8674100" y="2695575"/>
          <p14:tracePt t="35887" x="8682038" y="2679700"/>
          <p14:tracePt t="35896" x="8682038" y="2655888"/>
          <p14:tracePt t="35903" x="8689975" y="2624138"/>
          <p14:tracePt t="35911" x="8689975" y="2608263"/>
          <p14:tracePt t="35917" x="8689975" y="2576513"/>
          <p14:tracePt t="35926" x="8689975" y="2551113"/>
          <p14:tracePt t="35933" x="8682038" y="2535238"/>
          <p14:tracePt t="35941" x="8674100" y="2511425"/>
          <p14:tracePt t="35949" x="8658225" y="2471738"/>
          <p14:tracePt t="35959" x="8650288" y="2455863"/>
          <p14:tracePt t="35966" x="8634413" y="2432050"/>
          <p14:tracePt t="35975" x="8610600" y="2400300"/>
          <p14:tracePt t="35979" x="8602663" y="2384425"/>
          <p14:tracePt t="35987" x="8577263" y="2344738"/>
          <p14:tracePt t="35995" x="8561388" y="2328863"/>
          <p14:tracePt t="36003" x="8553450" y="2305050"/>
          <p14:tracePt t="36011" x="8545513" y="2289175"/>
          <p14:tracePt t="36019" x="8529638" y="2265363"/>
          <p14:tracePt t="36025" x="8513763" y="2241550"/>
          <p14:tracePt t="36033" x="8497888" y="2224088"/>
          <p14:tracePt t="36042" x="8482013" y="2200275"/>
          <p14:tracePt t="36049" x="8466138" y="2184400"/>
          <p14:tracePt t="36059" x="8442325" y="2176463"/>
          <p14:tracePt t="36065" x="8426450" y="2152650"/>
          <p14:tracePt t="36071" x="8402638" y="2136775"/>
          <p14:tracePt t="36079" x="8378825" y="2120900"/>
          <p14:tracePt t="36087" x="8362950" y="2105025"/>
          <p14:tracePt t="36095" x="8339138" y="2089150"/>
          <p14:tracePt t="36103" x="8315325" y="2081213"/>
          <p14:tracePt t="36111" x="8283575" y="2065338"/>
          <p14:tracePt t="36119" x="8267700" y="2065338"/>
          <p14:tracePt t="36125" x="8251825" y="2057400"/>
          <p14:tracePt t="36133" x="8235950" y="2057400"/>
          <p14:tracePt t="36142" x="8218488" y="2057400"/>
          <p14:tracePt t="36149" x="8186738" y="2057400"/>
          <p14:tracePt t="36158" x="8162925" y="2057400"/>
          <p14:tracePt t="36165" x="8139113" y="2065338"/>
          <p14:tracePt t="36171" x="8107363" y="2065338"/>
          <p14:tracePt t="36179" x="8075613" y="2073275"/>
          <p14:tracePt t="36187" x="8027988" y="2081213"/>
          <p14:tracePt t="36196" x="7988300" y="2081213"/>
          <p14:tracePt t="36203" x="7948613" y="2089150"/>
          <p14:tracePt t="36211" x="7916863" y="2089150"/>
          <p14:tracePt t="36219" x="7877175" y="2097088"/>
          <p14:tracePt t="36226" x="7843838" y="2105025"/>
          <p14:tracePt t="36233" x="7804150" y="2112963"/>
          <p14:tracePt t="36242" x="7780338" y="2120900"/>
          <p14:tracePt t="36249" x="7764463" y="2120900"/>
          <p14:tracePt t="36258" x="7748588" y="2128838"/>
          <p14:tracePt t="36265" x="7732713" y="2136775"/>
          <p14:tracePt t="36271" x="7708900" y="2144713"/>
          <p14:tracePt t="36279" x="7693025" y="2144713"/>
          <p14:tracePt t="36287" x="7685088" y="2152650"/>
          <p14:tracePt t="36295" x="7677150" y="2160588"/>
          <p14:tracePt t="36303" x="7661275" y="2168525"/>
          <p14:tracePt t="36311" x="7645400" y="2176463"/>
          <p14:tracePt t="36317" x="7629525" y="2192338"/>
          <p14:tracePt t="36325" x="7605713" y="2200275"/>
          <p14:tracePt t="36333" x="7589838" y="2208213"/>
          <p14:tracePt t="36342" x="7573963" y="2216150"/>
          <p14:tracePt t="36349" x="7542213" y="2224088"/>
          <p14:tracePt t="36358" x="7526338" y="2233613"/>
          <p14:tracePt t="36365" x="7518400" y="2233613"/>
          <p14:tracePt t="36371" x="7510463" y="2241550"/>
          <p14:tracePt t="36379" x="7502525" y="2249488"/>
          <p14:tracePt t="36387" x="7493000" y="2249488"/>
          <p14:tracePt t="36395" x="7485063" y="2257425"/>
          <p14:tracePt t="36403" x="7477125" y="2265363"/>
          <p14:tracePt t="36411" x="7477125" y="2273300"/>
          <p14:tracePt t="36417" x="7469188" y="2273300"/>
          <p14:tracePt t="36425" x="7461250" y="2273300"/>
          <p14:tracePt t="36433" x="7461250" y="2281238"/>
          <p14:tracePt t="36457" x="7453313" y="2289175"/>
          <p14:tracePt t="36487" x="7445375" y="2289175"/>
          <p14:tracePt t="36495" x="7445375" y="2297113"/>
          <p14:tracePt t="38157" x="7445375" y="2312988"/>
          <p14:tracePt t="38164" x="7429500" y="2352675"/>
          <p14:tracePt t="38172" x="7421563" y="2384425"/>
          <p14:tracePt t="38180" x="7413625" y="2416175"/>
          <p14:tracePt t="38188" x="7405688" y="2463800"/>
          <p14:tracePt t="38195" x="7397750" y="2503488"/>
          <p14:tracePt t="38203" x="7397750" y="2551113"/>
          <p14:tracePt t="38211" x="7389813" y="2624138"/>
          <p14:tracePt t="38217" x="7389813" y="2655888"/>
          <p14:tracePt t="38225" x="7381875" y="2695575"/>
          <p14:tracePt t="38233" x="7381875" y="2743200"/>
          <p14:tracePt t="38242" x="7381875" y="2782888"/>
          <p14:tracePt t="38249" x="7373938" y="2854325"/>
          <p14:tracePt t="38258" x="7373938" y="2901950"/>
          <p14:tracePt t="38263" x="7373938" y="2935288"/>
          <p14:tracePt t="38271" x="7373938" y="2974975"/>
          <p14:tracePt t="38279" x="7366000" y="3006725"/>
          <p14:tracePt t="38287" x="7358063" y="3046413"/>
          <p14:tracePt t="38295" x="7350125" y="3070225"/>
          <p14:tracePt t="38303" x="7350125" y="3086100"/>
          <p14:tracePt t="38311" x="7342188" y="3101975"/>
          <p14:tracePt t="38317" x="7342188" y="3117850"/>
          <p14:tracePt t="38325" x="7334250" y="3141663"/>
          <p14:tracePt t="38333" x="7326313" y="3157538"/>
          <p14:tracePt t="38342" x="7326313" y="3173413"/>
          <p14:tracePt t="38349" x="7318375" y="3189288"/>
          <p14:tracePt t="38358" x="7310438" y="3205163"/>
          <p14:tracePt t="38366" x="7310438" y="3221038"/>
          <p14:tracePt t="38371" x="7302500" y="3244850"/>
          <p14:tracePt t="38379" x="7302500" y="3262313"/>
          <p14:tracePt t="38387" x="7302500" y="3270250"/>
          <p14:tracePt t="38396" x="7294563" y="3278188"/>
          <p14:tracePt t="38403" x="7294563" y="3286125"/>
          <p14:tracePt t="38411" x="7294563" y="3294063"/>
          <p14:tracePt t="38433" x="7294563" y="3302000"/>
          <p14:tracePt t="38557" x="7294563" y="3309938"/>
          <p14:tracePt t="38563" x="7294563" y="3317875"/>
          <p14:tracePt t="38571" x="7294563" y="3325813"/>
          <p14:tracePt t="38579" x="7294563" y="3333750"/>
          <p14:tracePt t="38587" x="7286625" y="3341688"/>
          <p14:tracePt t="38595" x="7286625" y="3349625"/>
          <p14:tracePt t="38603" x="7286625" y="3357563"/>
          <p14:tracePt t="38611" x="7286625" y="3373438"/>
          <p14:tracePt t="38617" x="7286625" y="3381375"/>
          <p14:tracePt t="38625" x="7286625" y="3405188"/>
          <p14:tracePt t="38633" x="7278688" y="3421063"/>
          <p14:tracePt t="38641" x="7278688" y="3444875"/>
          <p14:tracePt t="38649" x="7270750" y="3476625"/>
          <p14:tracePt t="38658" x="7262813" y="3500438"/>
          <p14:tracePt t="38663" x="7262813" y="3516313"/>
          <p14:tracePt t="38671" x="7254875" y="3532188"/>
          <p14:tracePt t="38679" x="7246938" y="3556000"/>
          <p14:tracePt t="38687" x="7246938" y="3571875"/>
          <p14:tracePt t="38695" x="7239000" y="3595688"/>
          <p14:tracePt t="38703" x="7231063" y="3613150"/>
          <p14:tracePt t="38709" x="7231063" y="3636963"/>
          <p14:tracePt t="38717" x="7215188" y="3660775"/>
          <p14:tracePt t="38725" x="7207250" y="3676650"/>
          <p14:tracePt t="38733" x="7199313" y="3708400"/>
          <p14:tracePt t="38741" x="7199313" y="3732213"/>
          <p14:tracePt t="38749" x="7191375" y="3748088"/>
          <p14:tracePt t="38758" x="7191375" y="3763963"/>
          <p14:tracePt t="38763" x="7191375" y="3787775"/>
          <p14:tracePt t="38771" x="7183438" y="3819525"/>
          <p14:tracePt t="38779" x="7183438" y="3835400"/>
          <p14:tracePt t="38787" x="7183438" y="3859213"/>
          <p14:tracePt t="38795" x="7183438" y="3875088"/>
          <p14:tracePt t="38803" x="7183438" y="3890963"/>
          <p14:tracePt t="38811" x="7175500" y="3906838"/>
          <p14:tracePt t="38817" x="7175500" y="3922713"/>
          <p14:tracePt t="38826" x="7175500" y="3930650"/>
          <p14:tracePt t="38833" x="7167563" y="3938588"/>
          <p14:tracePt t="38842" x="7167563" y="3948113"/>
          <p14:tracePt t="38849" x="7167563" y="3963988"/>
          <p14:tracePt t="38858" x="7151688" y="3979863"/>
          <p14:tracePt t="38863" x="7151688" y="3995738"/>
          <p14:tracePt t="38875" x="7143750" y="4011613"/>
          <p14:tracePt t="38879" x="7143750" y="4027488"/>
          <p14:tracePt t="38887" x="7135813" y="4051300"/>
          <p14:tracePt t="38896" x="7135813" y="4075113"/>
          <p14:tracePt t="38903" x="7135813" y="4083050"/>
          <p14:tracePt t="38911" x="7135813" y="4106863"/>
          <p14:tracePt t="38917" x="7135813" y="4114800"/>
          <p14:tracePt t="38926" x="7135813" y="4130675"/>
          <p14:tracePt t="38933" x="7135813" y="4146550"/>
          <p14:tracePt t="38943" x="7135813" y="4154488"/>
          <p14:tracePt t="39134" x="7151688" y="4130675"/>
          <p14:tracePt t="39142" x="7167563" y="4098925"/>
          <p14:tracePt t="39150" x="7167563" y="4075113"/>
          <p14:tracePt t="39155" x="7175500" y="4059238"/>
          <p14:tracePt t="39163" x="7183438" y="4035425"/>
          <p14:tracePt t="39171" x="7199313" y="4011613"/>
          <p14:tracePt t="39179" x="7207250" y="3987800"/>
          <p14:tracePt t="39187" x="7215188" y="3979863"/>
          <p14:tracePt t="39195" x="7223125" y="3963988"/>
          <p14:tracePt t="39203" x="7231063" y="3948113"/>
          <p14:tracePt t="39211" x="7231063" y="3938588"/>
          <p14:tracePt t="39217" x="7239000" y="3914775"/>
          <p14:tracePt t="39225" x="7239000" y="3906838"/>
          <p14:tracePt t="39233" x="7239000" y="3898900"/>
          <p14:tracePt t="39242" x="7246938" y="3890963"/>
          <p14:tracePt t="39258" x="7246938" y="3875088"/>
          <p14:tracePt t="39263" x="7254875" y="3859213"/>
          <p14:tracePt t="39271" x="7254875" y="3843338"/>
          <p14:tracePt t="39279" x="7254875" y="3827463"/>
          <p14:tracePt t="39287" x="7254875" y="3795713"/>
          <p14:tracePt t="39295" x="7254875" y="3748088"/>
          <p14:tracePt t="39303" x="7254875" y="3676650"/>
          <p14:tracePt t="39309" x="7254875" y="3621088"/>
          <p14:tracePt t="39317" x="7254875" y="3563938"/>
          <p14:tracePt t="39325" x="7254875" y="3500438"/>
          <p14:tracePt t="39333" x="7254875" y="3444875"/>
          <p14:tracePt t="39341" x="7246938" y="3341688"/>
          <p14:tracePt t="39349" x="7246938" y="3278188"/>
          <p14:tracePt t="39358" x="7239000" y="3205163"/>
          <p14:tracePt t="39363" x="7239000" y="3149600"/>
          <p14:tracePt t="39371" x="7239000" y="3101975"/>
          <p14:tracePt t="39379" x="7231063" y="3046413"/>
          <p14:tracePt t="39387" x="7231063" y="3006725"/>
          <p14:tracePt t="39396" x="7231063" y="2982913"/>
          <p14:tracePt t="39403" x="7231063" y="2951163"/>
          <p14:tracePt t="39409" x="7231063" y="2935288"/>
          <p14:tracePt t="39417" x="7231063" y="2909888"/>
          <p14:tracePt t="39426" x="7231063" y="2901950"/>
          <p14:tracePt t="39433" x="7231063" y="2894013"/>
          <p14:tracePt t="39441" x="7231063" y="2886075"/>
          <p14:tracePt t="39449" x="7231063" y="2878138"/>
          <p14:tracePt t="39564" x="7231063" y="2870200"/>
          <p14:tracePt t="44812" x="7262813" y="2814638"/>
          <p14:tracePt t="44820" x="7294563" y="2774950"/>
          <p14:tracePt t="44825" x="7326313" y="2727325"/>
          <p14:tracePt t="44835" x="7366000" y="2655888"/>
          <p14:tracePt t="44842" x="7405688" y="2592388"/>
          <p14:tracePt t="44850" x="7453313" y="2527300"/>
          <p14:tracePt t="44860" x="7518400" y="2455863"/>
          <p14:tracePt t="44867" x="7581900" y="2384425"/>
          <p14:tracePt t="44879" x="7740650" y="2257425"/>
          <p14:tracePt t="44881" x="7835900" y="2208213"/>
          <p14:tracePt t="44888" x="7940675" y="2160588"/>
          <p14:tracePt t="44897" x="8051800" y="2128838"/>
          <p14:tracePt t="44904" x="8170863" y="2097088"/>
          <p14:tracePt t="44912" x="8299450" y="2073275"/>
          <p14:tracePt t="44920" x="8434388" y="2057400"/>
          <p14:tracePt t="44927" x="8569325" y="2049463"/>
          <p14:tracePt t="44934" x="8840788" y="2049463"/>
          <p14:tracePt t="44944" x="8969375" y="2049463"/>
          <p14:tracePt t="44950" x="9104313" y="20574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000" y="1080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17</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3" name="Rettangolo con angoli arrotondati 42">
            <a:extLst>
              <a:ext uri="{FF2B5EF4-FFF2-40B4-BE49-F238E27FC236}">
                <a16:creationId xmlns:a16="http://schemas.microsoft.com/office/drawing/2014/main" id="{1ED7A2EF-D0C5-44C1-894D-7B881E50F9C7}"/>
              </a:ext>
            </a:extLst>
          </p:cNvPr>
          <p:cNvSpPr/>
          <p:nvPr/>
        </p:nvSpPr>
        <p:spPr bwMode="auto">
          <a:xfrm>
            <a:off x="312159" y="823903"/>
            <a:ext cx="8541969" cy="511425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720000" rIns="91440" bIns="90000" numCol="1" rtlCol="0" anchor="t" anchorCtr="0" compatLnSpc="1">
            <a:prstTxWarp prst="textNoShape">
              <a:avLst/>
            </a:prstTxWarp>
          </a:bodyPr>
          <a:lstStyle/>
          <a:p>
            <a:pPr algn="just"/>
            <a:r>
              <a:rPr lang="en-US" dirty="0">
                <a:latin typeface="Calibri" panose="020F0502020204030204" pitchFamily="34" charset="0"/>
                <a:cs typeface="Calibri" panose="020F0502020204030204" pitchFamily="34" charset="0"/>
              </a:rPr>
              <a:t>Also in this case the conjugates are better than the “fragments” </a:t>
            </a:r>
            <a:r>
              <a:rPr lang="en-US" b="1" dirty="0">
                <a:latin typeface="Calibri" panose="020F0502020204030204" pitchFamily="34" charset="0"/>
                <a:cs typeface="Calibri" panose="020F0502020204030204" pitchFamily="34" charset="0"/>
              </a:rPr>
              <a:t>CDDP</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POA</a:t>
            </a:r>
            <a:r>
              <a:rPr lang="en-US" dirty="0">
                <a:latin typeface="Calibri" panose="020F0502020204030204" pitchFamily="34" charset="0"/>
                <a:cs typeface="Calibri" panose="020F0502020204030204" pitchFamily="34" charset="0"/>
              </a:rPr>
              <a:t>.</a:t>
            </a:r>
          </a:p>
        </p:txBody>
      </p:sp>
      <p:sp>
        <p:nvSpPr>
          <p:cNvPr id="44" name="Rettangolo con angoli in alto arrotondati 43">
            <a:extLst>
              <a:ext uri="{FF2B5EF4-FFF2-40B4-BE49-F238E27FC236}">
                <a16:creationId xmlns:a16="http://schemas.microsoft.com/office/drawing/2014/main" id="{FA4D9BC8-FB12-459D-B244-C9564F4E32DF}"/>
              </a:ext>
            </a:extLst>
          </p:cNvPr>
          <p:cNvSpPr/>
          <p:nvPr/>
        </p:nvSpPr>
        <p:spPr bwMode="auto">
          <a:xfrm>
            <a:off x="312160" y="823902"/>
            <a:ext cx="8541968" cy="735746"/>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a:t>
            </a:r>
            <a:r>
              <a:rPr kumimoji="0" lang="it-IT" sz="2400" b="1"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results</a:t>
            </a: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a:t>
            </a:r>
            <a:r>
              <a:rPr kumimoji="0" lang="it-IT" sz="2400" b="1" i="1" u="none" strike="noStrike" cap="none" normalizeH="0" baseline="0" dirty="0">
                <a:ln>
                  <a:noFill/>
                </a:ln>
                <a:solidFill>
                  <a:schemeClr val="bg1"/>
                </a:solidFill>
                <a:effectLst/>
                <a:latin typeface="Calibri" panose="020F0502020204030204" pitchFamily="34" charset="0"/>
                <a:cs typeface="Calibri" panose="020F0502020204030204" pitchFamily="34" charset="0"/>
              </a:rPr>
              <a:t>in vitro</a:t>
            </a: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t>
            </a:r>
          </a:p>
        </p:txBody>
      </p:sp>
      <p:pic>
        <p:nvPicPr>
          <p:cNvPr id="45" name="Immagine 44">
            <a:extLst>
              <a:ext uri="{FF2B5EF4-FFF2-40B4-BE49-F238E27FC236}">
                <a16:creationId xmlns:a16="http://schemas.microsoft.com/office/drawing/2014/main" id="{217A0A6D-A5F9-490F-A803-8BC35C5C86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3" y="600364"/>
            <a:ext cx="1066667" cy="800000"/>
          </a:xfrm>
          <a:prstGeom prst="rect">
            <a:avLst/>
          </a:prstGeom>
        </p:spPr>
      </p:pic>
      <p:sp>
        <p:nvSpPr>
          <p:cNvPr id="47" name="Rettangolo 46">
            <a:extLst>
              <a:ext uri="{FF2B5EF4-FFF2-40B4-BE49-F238E27FC236}">
                <a16:creationId xmlns:a16="http://schemas.microsoft.com/office/drawing/2014/main" id="{70F0D35E-CCCA-4330-BF71-707CFC824CB3}"/>
              </a:ext>
            </a:extLst>
          </p:cNvPr>
          <p:cNvSpPr/>
          <p:nvPr/>
        </p:nvSpPr>
        <p:spPr>
          <a:xfrm>
            <a:off x="529534" y="5093852"/>
            <a:ext cx="8107217" cy="738664"/>
          </a:xfrm>
          <a:prstGeom prst="rect">
            <a:avLst/>
          </a:prstGeom>
        </p:spPr>
        <p:txBody>
          <a:bodyPr wrap="square">
            <a:spAutoFit/>
          </a:bodyPr>
          <a:lstStyle/>
          <a:p>
            <a:pPr algn="just"/>
            <a:r>
              <a:rPr lang="en-US" sz="1400" b="1" i="1" dirty="0">
                <a:latin typeface="Calibri" panose="020F0502020204030204" pitchFamily="34" charset="0"/>
                <a:ea typeface="Calibri" panose="020F0502020204030204" pitchFamily="34" charset="0"/>
                <a:cs typeface="Calibri" panose="020F0502020204030204" pitchFamily="34" charset="0"/>
              </a:rPr>
              <a:t>Antiproliferative activity (IC</a:t>
            </a:r>
            <a:r>
              <a:rPr lang="en-US" sz="1400" b="1" i="1" baseline="-25000" dirty="0">
                <a:latin typeface="Calibri" panose="020F0502020204030204" pitchFamily="34" charset="0"/>
                <a:ea typeface="Calibri" panose="020F0502020204030204" pitchFamily="34" charset="0"/>
                <a:cs typeface="Calibri" panose="020F0502020204030204" pitchFamily="34" charset="0"/>
              </a:rPr>
              <a:t>50</a:t>
            </a:r>
            <a:r>
              <a:rPr lang="en-US" sz="1400" b="1" i="1" dirty="0">
                <a:latin typeface="Calibri" panose="020F0502020204030204" pitchFamily="34" charset="0"/>
                <a:ea typeface="Calibri" panose="020F0502020204030204" pitchFamily="34" charset="0"/>
                <a:cs typeface="Calibri" panose="020F0502020204030204" pitchFamily="34" charset="0"/>
              </a:rPr>
              <a:t>) </a:t>
            </a:r>
            <a:r>
              <a:rPr lang="en-US" sz="1400" i="1" dirty="0">
                <a:latin typeface="Calibri" panose="020F0502020204030204" pitchFamily="34" charset="0"/>
                <a:ea typeface="Calibri" panose="020F0502020204030204" pitchFamily="34" charset="0"/>
                <a:cs typeface="Calibri" panose="020F0502020204030204" pitchFamily="34" charset="0"/>
              </a:rPr>
              <a:t>obtained after 72 h of treatment of ovarian carcinoma A2780, testicular cancer NT2-D1, colorectal cancer HCT 116, lung carcinoma A549, and breast adenocarcinoma MCF-7 cell lines.</a:t>
            </a:r>
            <a:endParaRPr lang="it-IT" sz="1400" i="1" dirty="0">
              <a:latin typeface="Calibri" panose="020F0502020204030204" pitchFamily="34" charset="0"/>
              <a:cs typeface="Calibri" panose="020F0502020204030204" pitchFamily="34" charset="0"/>
            </a:endParaRPr>
          </a:p>
        </p:txBody>
      </p:sp>
      <p:graphicFrame>
        <p:nvGraphicFramePr>
          <p:cNvPr id="11" name="Tabella 10">
            <a:extLst>
              <a:ext uri="{FF2B5EF4-FFF2-40B4-BE49-F238E27FC236}">
                <a16:creationId xmlns:a16="http://schemas.microsoft.com/office/drawing/2014/main" id="{1D9A6CC9-86B5-4EE2-94FB-EA74636CA5A7}"/>
              </a:ext>
            </a:extLst>
          </p:cNvPr>
          <p:cNvGraphicFramePr>
            <a:graphicFrameLocks noGrp="1"/>
          </p:cNvGraphicFramePr>
          <p:nvPr>
            <p:extLst>
              <p:ext uri="{D42A27DB-BD31-4B8C-83A1-F6EECF244321}">
                <p14:modId xmlns:p14="http://schemas.microsoft.com/office/powerpoint/2010/main" val="3884588044"/>
              </p:ext>
            </p:extLst>
          </p:nvPr>
        </p:nvGraphicFramePr>
        <p:xfrm>
          <a:off x="613809" y="2149760"/>
          <a:ext cx="7909303" cy="2925622"/>
        </p:xfrm>
        <a:graphic>
          <a:graphicData uri="http://schemas.openxmlformats.org/drawingml/2006/table">
            <a:tbl>
              <a:tblPr firstRow="1" firstCol="1" bandRow="1">
                <a:tableStyleId>{073A0DAA-6AF3-43AB-8588-CEC1D06C72B9}</a:tableStyleId>
              </a:tblPr>
              <a:tblGrid>
                <a:gridCol w="968486">
                  <a:extLst>
                    <a:ext uri="{9D8B030D-6E8A-4147-A177-3AD203B41FA5}">
                      <a16:colId xmlns:a16="http://schemas.microsoft.com/office/drawing/2014/main" val="1751054715"/>
                    </a:ext>
                  </a:extLst>
                </a:gridCol>
                <a:gridCol w="807072">
                  <a:extLst>
                    <a:ext uri="{9D8B030D-6E8A-4147-A177-3AD203B41FA5}">
                      <a16:colId xmlns:a16="http://schemas.microsoft.com/office/drawing/2014/main" val="3809985755"/>
                    </a:ext>
                  </a:extLst>
                </a:gridCol>
                <a:gridCol w="1226749">
                  <a:extLst>
                    <a:ext uri="{9D8B030D-6E8A-4147-A177-3AD203B41FA5}">
                      <a16:colId xmlns:a16="http://schemas.microsoft.com/office/drawing/2014/main" val="1424561839"/>
                    </a:ext>
                  </a:extLst>
                </a:gridCol>
                <a:gridCol w="1226749">
                  <a:extLst>
                    <a:ext uri="{9D8B030D-6E8A-4147-A177-3AD203B41FA5}">
                      <a16:colId xmlns:a16="http://schemas.microsoft.com/office/drawing/2014/main" val="833740605"/>
                    </a:ext>
                  </a:extLst>
                </a:gridCol>
                <a:gridCol w="1226749">
                  <a:extLst>
                    <a:ext uri="{9D8B030D-6E8A-4147-A177-3AD203B41FA5}">
                      <a16:colId xmlns:a16="http://schemas.microsoft.com/office/drawing/2014/main" val="2731389248"/>
                    </a:ext>
                  </a:extLst>
                </a:gridCol>
                <a:gridCol w="1226749">
                  <a:extLst>
                    <a:ext uri="{9D8B030D-6E8A-4147-A177-3AD203B41FA5}">
                      <a16:colId xmlns:a16="http://schemas.microsoft.com/office/drawing/2014/main" val="3986338727"/>
                    </a:ext>
                  </a:extLst>
                </a:gridCol>
                <a:gridCol w="1226749">
                  <a:extLst>
                    <a:ext uri="{9D8B030D-6E8A-4147-A177-3AD203B41FA5}">
                      <a16:colId xmlns:a16="http://schemas.microsoft.com/office/drawing/2014/main" val="2205619740"/>
                    </a:ext>
                  </a:extLst>
                </a:gridCol>
              </a:tblGrid>
              <a:tr h="369906">
                <a:tc rowSpan="2">
                  <a:txBody>
                    <a:bodyPr/>
                    <a:lstStyle/>
                    <a:p>
                      <a:pPr algn="ctr">
                        <a:lnSpc>
                          <a:spcPct val="100000"/>
                        </a:lnSpc>
                        <a:spcAft>
                          <a:spcPts val="0"/>
                        </a:spcAft>
                      </a:pPr>
                      <a:r>
                        <a:rPr lang="en-US" sz="1600" dirty="0" err="1">
                          <a:effectLst/>
                        </a:rPr>
                        <a:t>Cmpd</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0000"/>
                        </a:lnSpc>
                        <a:spcAft>
                          <a:spcPts val="0"/>
                        </a:spcAft>
                      </a:pPr>
                      <a:r>
                        <a:rPr lang="it-IT" sz="1600" dirty="0">
                          <a:solidFill>
                            <a:schemeClr val="bg1"/>
                          </a:solidFill>
                          <a:effectLst/>
                        </a:rPr>
                        <a:t>Unit</a:t>
                      </a:r>
                      <a:endParaRPr lang="it-IT" sz="160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gridSpan="5">
                  <a:txBody>
                    <a:bodyPr/>
                    <a:lstStyle/>
                    <a:p>
                      <a:pPr algn="ctr">
                        <a:lnSpc>
                          <a:spcPct val="100000"/>
                        </a:lnSpc>
                        <a:spcAft>
                          <a:spcPts val="0"/>
                        </a:spcAft>
                      </a:pPr>
                      <a:r>
                        <a:rPr lang="en-US" sz="1600" dirty="0">
                          <a:effectLst/>
                        </a:rPr>
                        <a:t>IC</a:t>
                      </a:r>
                      <a:r>
                        <a:rPr lang="en-US" sz="1600" baseline="-25000" dirty="0">
                          <a:effectLst/>
                        </a:rPr>
                        <a:t>50</a:t>
                      </a:r>
                      <a:r>
                        <a:rPr lang="en-US" sz="1600" dirty="0">
                          <a:effectLst/>
                        </a:rPr>
                        <a:t> (</a:t>
                      </a:r>
                      <a:r>
                        <a:rPr lang="en-US" sz="1600" dirty="0" err="1">
                          <a:effectLst/>
                        </a:rPr>
                        <a:t>mean</a:t>
                      </a:r>
                      <a:r>
                        <a:rPr lang="en-US" sz="1600" dirty="0" err="1">
                          <a:effectLst/>
                          <a:sym typeface="Symbol" panose="05050102010706020507" pitchFamily="18" charset="2"/>
                        </a:rPr>
                        <a:t>standard</a:t>
                      </a:r>
                      <a:r>
                        <a:rPr lang="en-US" sz="1600" dirty="0">
                          <a:effectLst/>
                          <a:sym typeface="Symbol" panose="05050102010706020507" pitchFamily="18" charset="2"/>
                        </a:rPr>
                        <a:t> deviation, </a:t>
                      </a:r>
                      <a:r>
                        <a:rPr lang="en-US" sz="1600" dirty="0" err="1">
                          <a:effectLst/>
                          <a:sym typeface="Symbol" panose="05050102010706020507" pitchFamily="18" charset="2"/>
                        </a:rPr>
                        <a:t>sd</a:t>
                      </a:r>
                      <a:r>
                        <a:rPr lang="en-US" sz="1600" dirty="0">
                          <a:effectLst/>
                        </a:rPr>
                        <a:t>)</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841100524"/>
                  </a:ext>
                </a:extLst>
              </a:tr>
              <a:tr h="369906">
                <a:tc vMerge="1">
                  <a:txBody>
                    <a:bodyPr/>
                    <a:lstStyle/>
                    <a:p>
                      <a:endParaRPr lang="it-IT"/>
                    </a:p>
                  </a:txBody>
                  <a:tcPr/>
                </a:tc>
                <a:tc vMerge="1">
                  <a:txBody>
                    <a:bodyPr/>
                    <a:lstStyle/>
                    <a:p>
                      <a:endParaRPr lang="it-IT"/>
                    </a:p>
                  </a:txBody>
                  <a:tcPr/>
                </a:tc>
                <a:tc>
                  <a:txBody>
                    <a:bodyPr/>
                    <a:lstStyle/>
                    <a:p>
                      <a:pPr algn="ctr">
                        <a:lnSpc>
                          <a:spcPct val="100000"/>
                        </a:lnSpc>
                        <a:spcAft>
                          <a:spcPts val="0"/>
                        </a:spcAft>
                      </a:pPr>
                      <a:r>
                        <a:rPr lang="en-US" sz="1600" b="1" dirty="0">
                          <a:effectLst/>
                        </a:rPr>
                        <a:t>A2780</a:t>
                      </a:r>
                      <a:endParaRPr lang="it-IT" sz="16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b="1" dirty="0">
                          <a:effectLst/>
                        </a:rPr>
                        <a:t>NT2/D1</a:t>
                      </a:r>
                      <a:endParaRPr lang="it-IT" sz="16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b="1" dirty="0">
                          <a:effectLst/>
                        </a:rPr>
                        <a:t>A549</a:t>
                      </a:r>
                      <a:endParaRPr lang="it-IT" sz="16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b="1" dirty="0">
                          <a:effectLst/>
                        </a:rPr>
                        <a:t>HCT 116</a:t>
                      </a:r>
                      <a:endParaRPr lang="it-IT" sz="16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b="1" dirty="0">
                          <a:effectLst/>
                        </a:rPr>
                        <a:t>MCF-7</a:t>
                      </a:r>
                      <a:endParaRPr lang="it-IT" sz="16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4687518"/>
                  </a:ext>
                </a:extLst>
              </a:tr>
              <a:tr h="437162">
                <a:tc>
                  <a:txBody>
                    <a:bodyPr/>
                    <a:lstStyle/>
                    <a:p>
                      <a:pPr algn="ctr">
                        <a:lnSpc>
                          <a:spcPct val="100000"/>
                        </a:lnSpc>
                        <a:spcAft>
                          <a:spcPts val="0"/>
                        </a:spcAft>
                      </a:pPr>
                      <a:r>
                        <a:rPr lang="en-US" sz="1600" dirty="0">
                          <a:effectLst/>
                        </a:rPr>
                        <a:t>POA</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it-IT" sz="1600" dirty="0">
                          <a:solidFill>
                            <a:schemeClr val="tx1"/>
                          </a:solidFill>
                          <a:effectLst/>
                          <a:sym typeface="Symbol" panose="05050102010706020507" pitchFamily="18" charset="2"/>
                        </a:rPr>
                        <a:t>M</a:t>
                      </a:r>
                      <a:endParaRPr lang="it-IT" sz="16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237±65</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94±18</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521±288</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439±279 </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319±119</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2969493"/>
                  </a:ext>
                </a:extLst>
              </a:tr>
              <a:tr h="437162">
                <a:tc>
                  <a:txBody>
                    <a:bodyPr/>
                    <a:lstStyle/>
                    <a:p>
                      <a:pPr algn="ctr">
                        <a:lnSpc>
                          <a:spcPct val="100000"/>
                        </a:lnSpc>
                        <a:spcAft>
                          <a:spcPts val="0"/>
                        </a:spcAft>
                      </a:pPr>
                      <a:r>
                        <a:rPr lang="en-US" sz="1600" dirty="0">
                          <a:effectLst/>
                        </a:rPr>
                        <a:t>CDDP</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effectLst/>
                          <a:sym typeface="Symbol" panose="05050102010706020507" pitchFamily="18" charset="2"/>
                        </a:rPr>
                        <a:t>M</a:t>
                      </a:r>
                      <a:endParaRPr lang="it-IT" sz="16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0.5±0.1</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0.10±0.04</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3.6±0.9</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2.3±0.3</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3.3±0.2</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5667080"/>
                  </a:ext>
                </a:extLst>
              </a:tr>
              <a:tr h="437162">
                <a:tc>
                  <a:txBody>
                    <a:bodyPr/>
                    <a:lstStyle/>
                    <a:p>
                      <a:pPr algn="ctr">
                        <a:lnSpc>
                          <a:spcPct val="100000"/>
                        </a:lnSpc>
                        <a:spcAft>
                          <a:spcPts val="0"/>
                        </a:spcAft>
                      </a:pPr>
                      <a:r>
                        <a:rPr lang="en-US" sz="1600" dirty="0">
                          <a:effectLst/>
                        </a:rPr>
                        <a:t>Pt-POA</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it-IT" sz="1600" dirty="0" err="1">
                          <a:solidFill>
                            <a:schemeClr val="tx1"/>
                          </a:solidFill>
                          <a:effectLst/>
                        </a:rPr>
                        <a:t>nM</a:t>
                      </a:r>
                      <a:endParaRPr lang="it-IT" sz="16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8±1</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4±1</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129±44</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29±11</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474±56</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62238000"/>
                  </a:ext>
                </a:extLst>
              </a:tr>
              <a:tr h="437162">
                <a:tc>
                  <a:txBody>
                    <a:bodyPr/>
                    <a:lstStyle/>
                    <a:p>
                      <a:pPr algn="ctr">
                        <a:lnSpc>
                          <a:spcPct val="100000"/>
                        </a:lnSpc>
                        <a:spcAft>
                          <a:spcPts val="0"/>
                        </a:spcAft>
                      </a:pPr>
                      <a:r>
                        <a:rPr lang="en-US" sz="1600" dirty="0">
                          <a:effectLst/>
                        </a:rPr>
                        <a:t>Pt-</a:t>
                      </a:r>
                      <a:r>
                        <a:rPr lang="en-US" sz="1600" i="1" dirty="0">
                          <a:effectLst/>
                        </a:rPr>
                        <a:t>R</a:t>
                      </a:r>
                      <a:r>
                        <a:rPr lang="en-US" sz="1600" dirty="0">
                          <a:effectLst/>
                        </a:rPr>
                        <a:t>-POA</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it-IT" sz="1600" dirty="0" err="1">
                          <a:solidFill>
                            <a:schemeClr val="tx1"/>
                          </a:solidFill>
                          <a:effectLst/>
                        </a:rPr>
                        <a:t>nM</a:t>
                      </a:r>
                      <a:endParaRPr lang="it-IT" sz="16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13±4</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5±2</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115±27</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50±24</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215±119</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161326"/>
                  </a:ext>
                </a:extLst>
              </a:tr>
              <a:tr h="4371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Pt-</a:t>
                      </a:r>
                      <a:r>
                        <a:rPr lang="en-US" sz="1600" i="1" dirty="0">
                          <a:effectLst/>
                        </a:rPr>
                        <a:t>S</a:t>
                      </a:r>
                      <a:r>
                        <a:rPr lang="en-US" sz="1600" dirty="0">
                          <a:effectLst/>
                        </a:rPr>
                        <a:t>-POA</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it-IT" sz="1600" dirty="0" err="1">
                          <a:solidFill>
                            <a:schemeClr val="tx1"/>
                          </a:solidFill>
                          <a:effectLst/>
                        </a:rPr>
                        <a:t>nM</a:t>
                      </a:r>
                      <a:endParaRPr lang="it-IT" sz="16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14±5</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4±2</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84±40</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37±2</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dirty="0">
                          <a:effectLst/>
                        </a:rPr>
                        <a:t>301±68</a:t>
                      </a:r>
                      <a:endParaRPr lang="it-IT" sz="16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0953801"/>
                  </a:ext>
                </a:extLst>
              </a:tr>
            </a:tbl>
          </a:graphicData>
        </a:graphic>
      </p:graphicFrame>
      <p:sp>
        <p:nvSpPr>
          <p:cNvPr id="12" name="Rettangolo 11">
            <a:extLst>
              <a:ext uri="{FF2B5EF4-FFF2-40B4-BE49-F238E27FC236}">
                <a16:creationId xmlns:a16="http://schemas.microsoft.com/office/drawing/2014/main" id="{EFC77990-DCA3-4CEC-8BF9-67FCF66C6A94}"/>
              </a:ext>
            </a:extLst>
          </p:cNvPr>
          <p:cNvSpPr/>
          <p:nvPr/>
        </p:nvSpPr>
        <p:spPr>
          <a:xfrm>
            <a:off x="4881265" y="474422"/>
            <a:ext cx="4267200" cy="307777"/>
          </a:xfrm>
          <a:prstGeom prst="rect">
            <a:avLst/>
          </a:prstGeom>
        </p:spPr>
        <p:txBody>
          <a:bodyPr wrap="square">
            <a:spAutoFit/>
          </a:bodyPr>
          <a:lstStyle/>
          <a:p>
            <a:r>
              <a:rPr lang="da-DK" sz="1400" dirty="0">
                <a:solidFill>
                  <a:srgbClr val="000000"/>
                </a:solidFill>
                <a:latin typeface="Calibri" panose="020F0502020204030204" pitchFamily="34" charset="0"/>
                <a:cs typeface="Calibri" panose="020F0502020204030204" pitchFamily="34" charset="0"/>
              </a:rPr>
              <a:t>E. Gabano </a:t>
            </a:r>
            <a:r>
              <a:rPr lang="da-DK" sz="1400" i="1" dirty="0">
                <a:solidFill>
                  <a:srgbClr val="000000"/>
                </a:solidFill>
                <a:latin typeface="Calibri" panose="020F0502020204030204" pitchFamily="34" charset="0"/>
                <a:cs typeface="Calibri" panose="020F0502020204030204" pitchFamily="34" charset="0"/>
              </a:rPr>
              <a:t>et al.</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Dalton Trans.</a:t>
            </a:r>
            <a:r>
              <a:rPr lang="da-DK" sz="1400" dirty="0">
                <a:solidFill>
                  <a:srgbClr val="000000"/>
                </a:solidFill>
                <a:latin typeface="Calibri" panose="020F0502020204030204" pitchFamily="34" charset="0"/>
                <a:cs typeface="Calibri" panose="020F0502020204030204" pitchFamily="34" charset="0"/>
              </a:rPr>
              <a:t>, </a:t>
            </a:r>
            <a:r>
              <a:rPr lang="da-DK" sz="1400" b="1" dirty="0">
                <a:solidFill>
                  <a:srgbClr val="000000"/>
                </a:solidFill>
                <a:latin typeface="Calibri" panose="020F0502020204030204" pitchFamily="34" charset="0"/>
                <a:cs typeface="Calibri" panose="020F0502020204030204" pitchFamily="34" charset="0"/>
              </a:rPr>
              <a:t>2017</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46</a:t>
            </a:r>
            <a:r>
              <a:rPr lang="da-DK" sz="1400" dirty="0">
                <a:solidFill>
                  <a:srgbClr val="000000"/>
                </a:solidFill>
                <a:latin typeface="Calibri" panose="020F0502020204030204" pitchFamily="34" charset="0"/>
                <a:cs typeface="Calibri" panose="020F0502020204030204" pitchFamily="34" charset="0"/>
              </a:rPr>
              <a:t>, 14174 (</a:t>
            </a:r>
            <a:r>
              <a:rPr lang="da-DK" sz="1400" dirty="0">
                <a:solidFill>
                  <a:srgbClr val="000000"/>
                </a:solidFill>
                <a:latin typeface="Calibri" panose="020F0502020204030204" pitchFamily="34" charset="0"/>
                <a:cs typeface="Calibri" panose="020F0502020204030204" pitchFamily="34" charset="0"/>
                <a:hlinkClick r:id="rId6"/>
              </a:rPr>
              <a:t>doi</a:t>
            </a:r>
            <a:r>
              <a:rPr lang="da-DK" sz="1400" dirty="0">
                <a:solidFill>
                  <a:srgbClr val="000000"/>
                </a:solidFill>
                <a:latin typeface="Calibri" panose="020F0502020204030204" pitchFamily="34" charset="0"/>
                <a:cs typeface="Calibri" panose="020F0502020204030204" pitchFamily="34" charset="0"/>
              </a:rPr>
              <a:t>)</a:t>
            </a:r>
            <a:endParaRPr lang="it-IT" sz="1400" dirty="0"/>
          </a:p>
        </p:txBody>
      </p:sp>
      <p:pic>
        <p:nvPicPr>
          <p:cNvPr id="3" name="Audio 2">
            <a:hlinkClick r:id="" action="ppaction://media"/>
            <a:extLst>
              <a:ext uri="{FF2B5EF4-FFF2-40B4-BE49-F238E27FC236}">
                <a16:creationId xmlns:a16="http://schemas.microsoft.com/office/drawing/2014/main" id="{37ABB4E0-2FCC-4F53-AD24-3FE3BB9D27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0342524"/>
      </p:ext>
    </p:extLst>
  </p:cSld>
  <p:clrMapOvr>
    <a:masterClrMapping/>
  </p:clrMapOvr>
  <mc:AlternateContent xmlns:mc="http://schemas.openxmlformats.org/markup-compatibility/2006">
    <mc:Choice xmlns:p14="http://schemas.microsoft.com/office/powerpoint/2010/main" Requires="p14">
      <p:transition spd="slow" p14:dur="2000" advTm="33353"/>
    </mc:Choice>
    <mc:Fallback>
      <p:transition spd="slow" advTm="3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000" y="1080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18</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3" name="Rettangolo con angoli arrotondati 42">
            <a:extLst>
              <a:ext uri="{FF2B5EF4-FFF2-40B4-BE49-F238E27FC236}">
                <a16:creationId xmlns:a16="http://schemas.microsoft.com/office/drawing/2014/main" id="{1ED7A2EF-D0C5-44C1-894D-7B881E50F9C7}"/>
              </a:ext>
            </a:extLst>
          </p:cNvPr>
          <p:cNvSpPr/>
          <p:nvPr/>
        </p:nvSpPr>
        <p:spPr bwMode="auto">
          <a:xfrm>
            <a:off x="312159" y="823903"/>
            <a:ext cx="8541969" cy="511425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720000" rIns="91440" bIns="90000" numCol="1" rtlCol="0" anchor="t" anchorCtr="0" compatLnSpc="1">
            <a:prstTxWarp prst="textNoShape">
              <a:avLst/>
            </a:prstTxWarp>
          </a:bodyPr>
          <a:lstStyle/>
          <a:p>
            <a:pPr algn="just">
              <a:lnSpc>
                <a:spcPct val="120000"/>
              </a:lnSpc>
              <a:spcAft>
                <a:spcPts val="0"/>
              </a:spcAft>
            </a:pPr>
            <a:endParaRPr lang="it-IT" dirty="0">
              <a:effectLst/>
              <a:latin typeface="+mj-lt"/>
              <a:ea typeface="Calibri" panose="020F0502020204030204" pitchFamily="34" charset="0"/>
              <a:cs typeface="Times New Roman" panose="02020603050405020304" pitchFamily="18" charset="0"/>
            </a:endParaRPr>
          </a:p>
        </p:txBody>
      </p:sp>
      <p:sp>
        <p:nvSpPr>
          <p:cNvPr id="44" name="Rettangolo con angoli in alto arrotondati 43">
            <a:extLst>
              <a:ext uri="{FF2B5EF4-FFF2-40B4-BE49-F238E27FC236}">
                <a16:creationId xmlns:a16="http://schemas.microsoft.com/office/drawing/2014/main" id="{FA4D9BC8-FB12-459D-B244-C9564F4E32DF}"/>
              </a:ext>
            </a:extLst>
          </p:cNvPr>
          <p:cNvSpPr/>
          <p:nvPr/>
        </p:nvSpPr>
        <p:spPr bwMode="auto">
          <a:xfrm>
            <a:off x="312160" y="823902"/>
            <a:ext cx="8541968" cy="735746"/>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algn="ctr" eaLnBrk="0" fontAlgn="base" hangingPunct="0">
              <a:spcBef>
                <a:spcPct val="0"/>
              </a:spcBef>
              <a:spcAft>
                <a:spcPct val="0"/>
              </a:spcAf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a:t>
            </a:r>
            <a:r>
              <a:rPr kumimoji="0" lang="it-IT" sz="2400" b="1"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results</a:t>
            </a: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a:t>
            </a:r>
            <a:r>
              <a:rPr kumimoji="0" lang="it-IT" sz="2400" b="1" i="1" u="none" strike="noStrike" cap="none" normalizeH="0" baseline="0" dirty="0">
                <a:ln>
                  <a:noFill/>
                </a:ln>
                <a:solidFill>
                  <a:schemeClr val="bg1"/>
                </a:solidFill>
                <a:effectLst/>
                <a:latin typeface="Calibri" panose="020F0502020204030204" pitchFamily="34" charset="0"/>
                <a:cs typeface="Calibri" panose="020F0502020204030204" pitchFamily="34" charset="0"/>
              </a:rPr>
              <a:t>in vitro</a:t>
            </a: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t>
            </a:r>
          </a:p>
        </p:txBody>
      </p:sp>
      <p:pic>
        <p:nvPicPr>
          <p:cNvPr id="45" name="Immagine 44">
            <a:extLst>
              <a:ext uri="{FF2B5EF4-FFF2-40B4-BE49-F238E27FC236}">
                <a16:creationId xmlns:a16="http://schemas.microsoft.com/office/drawing/2014/main" id="{217A0A6D-A5F9-490F-A803-8BC35C5C86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73" y="600364"/>
            <a:ext cx="1066667" cy="800000"/>
          </a:xfrm>
          <a:prstGeom prst="rect">
            <a:avLst/>
          </a:prstGeom>
        </p:spPr>
      </p:pic>
      <p:graphicFrame>
        <p:nvGraphicFramePr>
          <p:cNvPr id="12" name="Oggetto 11">
            <a:extLst>
              <a:ext uri="{FF2B5EF4-FFF2-40B4-BE49-F238E27FC236}">
                <a16:creationId xmlns:a16="http://schemas.microsoft.com/office/drawing/2014/main" id="{6CE7314F-273D-4D54-8DB0-B1A4BF439356}"/>
              </a:ext>
            </a:extLst>
          </p:cNvPr>
          <p:cNvGraphicFramePr>
            <a:graphicFrameLocks noChangeAspect="1"/>
          </p:cNvGraphicFramePr>
          <p:nvPr>
            <p:extLst>
              <p:ext uri="{D42A27DB-BD31-4B8C-83A1-F6EECF244321}">
                <p14:modId xmlns:p14="http://schemas.microsoft.com/office/powerpoint/2010/main" val="2120194982"/>
              </p:ext>
            </p:extLst>
          </p:nvPr>
        </p:nvGraphicFramePr>
        <p:xfrm>
          <a:off x="18473" y="1345920"/>
          <a:ext cx="6154046" cy="4298979"/>
        </p:xfrm>
        <a:graphic>
          <a:graphicData uri="http://schemas.openxmlformats.org/presentationml/2006/ole">
            <mc:AlternateContent xmlns:mc="http://schemas.openxmlformats.org/markup-compatibility/2006">
              <mc:Choice xmlns:v="urn:schemas-microsoft-com:vml" Requires="v">
                <p:oleObj spid="_x0000_s11297" name="Graph" r:id="rId8" imgW="4153680" imgH="2901600" progId="Origin50.Graph">
                  <p:embed/>
                </p:oleObj>
              </mc:Choice>
              <mc:Fallback>
                <p:oleObj name="Graph" r:id="rId8" imgW="4153680" imgH="2901600" progId="Origin50.Graph">
                  <p:embed/>
                  <p:pic>
                    <p:nvPicPr>
                      <p:cNvPr id="7" name="Oggetto 6">
                        <a:extLst>
                          <a:ext uri="{FF2B5EF4-FFF2-40B4-BE49-F238E27FC236}">
                            <a16:creationId xmlns:a16="http://schemas.microsoft.com/office/drawing/2014/main" id="{C8EE1519-03F6-422E-B9BE-2C73A8272D6E}"/>
                          </a:ext>
                        </a:extLst>
                      </p:cNvPr>
                      <p:cNvPicPr/>
                      <p:nvPr/>
                    </p:nvPicPr>
                    <p:blipFill>
                      <a:blip r:embed="rId9"/>
                      <a:stretch>
                        <a:fillRect/>
                      </a:stretch>
                    </p:blipFill>
                    <p:spPr>
                      <a:xfrm>
                        <a:off x="18473" y="1345920"/>
                        <a:ext cx="6154046" cy="4298979"/>
                      </a:xfrm>
                      <a:prstGeom prst="rect">
                        <a:avLst/>
                      </a:prstGeom>
                    </p:spPr>
                  </p:pic>
                </p:oleObj>
              </mc:Fallback>
            </mc:AlternateContent>
          </a:graphicData>
        </a:graphic>
      </p:graphicFrame>
      <p:sp>
        <p:nvSpPr>
          <p:cNvPr id="13" name="Rettangolo 12">
            <a:extLst>
              <a:ext uri="{FF2B5EF4-FFF2-40B4-BE49-F238E27FC236}">
                <a16:creationId xmlns:a16="http://schemas.microsoft.com/office/drawing/2014/main" id="{93C6F4B2-C873-42E5-AD48-78307F8AE894}"/>
              </a:ext>
            </a:extLst>
          </p:cNvPr>
          <p:cNvSpPr/>
          <p:nvPr/>
        </p:nvSpPr>
        <p:spPr>
          <a:xfrm>
            <a:off x="5449456" y="3971398"/>
            <a:ext cx="3303313" cy="1600438"/>
          </a:xfrm>
          <a:prstGeom prst="rect">
            <a:avLst/>
          </a:prstGeom>
        </p:spPr>
        <p:txBody>
          <a:bodyPr wrap="square">
            <a:spAutoFit/>
          </a:bodyPr>
          <a:lstStyle/>
          <a:p>
            <a:pPr algn="just"/>
            <a:r>
              <a:rPr lang="en-US" sz="1400" b="1" i="1" dirty="0">
                <a:latin typeface="Calibri" panose="020F0502020204030204" pitchFamily="34" charset="0"/>
                <a:ea typeface="Calibri" panose="020F0502020204030204" pitchFamily="34" charset="0"/>
                <a:cs typeface="Calibri" panose="020F0502020204030204" pitchFamily="34" charset="0"/>
              </a:rPr>
              <a:t>HDAC activity</a:t>
            </a:r>
            <a:r>
              <a:rPr lang="en-US" sz="1400" i="1" dirty="0">
                <a:latin typeface="Calibri" panose="020F0502020204030204" pitchFamily="34" charset="0"/>
                <a:ea typeface="Calibri" panose="020F0502020204030204" pitchFamily="34" charset="0"/>
                <a:cs typeface="Calibri" panose="020F0502020204030204" pitchFamily="34" charset="0"/>
              </a:rPr>
              <a:t> after 24 h of treatment of A2780 cells with IC</a:t>
            </a:r>
            <a:r>
              <a:rPr lang="en-US" sz="1400" i="1" baseline="-25000" dirty="0">
                <a:latin typeface="Calibri" panose="020F0502020204030204" pitchFamily="34" charset="0"/>
                <a:ea typeface="Calibri" panose="020F0502020204030204" pitchFamily="34" charset="0"/>
                <a:cs typeface="Calibri" panose="020F0502020204030204" pitchFamily="34" charset="0"/>
              </a:rPr>
              <a:t>50</a:t>
            </a:r>
            <a:r>
              <a:rPr lang="en-US" sz="1400" i="1" dirty="0">
                <a:latin typeface="Calibri" panose="020F0502020204030204" pitchFamily="34" charset="0"/>
                <a:ea typeface="Calibri" panose="020F0502020204030204" pitchFamily="34" charset="0"/>
                <a:cs typeface="Calibri" panose="020F0502020204030204" pitchFamily="34" charset="0"/>
              </a:rPr>
              <a:t> concentrations of the complexes (1 </a:t>
            </a:r>
            <a:r>
              <a:rPr lang="en-US" sz="1400" i="1" dirty="0">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M</a:t>
            </a:r>
            <a:r>
              <a:rPr lang="en-US" sz="1400" i="1" dirty="0">
                <a:latin typeface="Calibri" panose="020F0502020204030204" pitchFamily="34" charset="0"/>
                <a:ea typeface="Calibri" panose="020F0502020204030204" pitchFamily="34" charset="0"/>
                <a:cs typeface="Calibri" panose="020F0502020204030204" pitchFamily="34" charset="0"/>
              </a:rPr>
              <a:t>) and </a:t>
            </a:r>
            <a:r>
              <a:rPr lang="en-US" sz="1400" b="1" i="1" dirty="0">
                <a:latin typeface="Calibri" panose="020F0502020204030204" pitchFamily="34" charset="0"/>
                <a:ea typeface="Calibri" panose="020F0502020204030204" pitchFamily="34" charset="0"/>
                <a:cs typeface="Calibri" panose="020F0502020204030204" pitchFamily="34" charset="0"/>
              </a:rPr>
              <a:t>POA</a:t>
            </a:r>
            <a:r>
              <a:rPr lang="en-US" sz="1400" i="1" dirty="0">
                <a:latin typeface="Calibri" panose="020F0502020204030204" pitchFamily="34" charset="0"/>
                <a:ea typeface="Calibri" panose="020F0502020204030204" pitchFamily="34" charset="0"/>
                <a:cs typeface="Calibri" panose="020F0502020204030204" pitchFamily="34" charset="0"/>
              </a:rPr>
              <a:t>s (5 mM). </a:t>
            </a:r>
          </a:p>
          <a:p>
            <a:pPr algn="just"/>
            <a:r>
              <a:rPr lang="en-US" sz="1400" i="1" dirty="0">
                <a:latin typeface="Calibri" panose="020F0502020204030204" pitchFamily="34" charset="0"/>
                <a:ea typeface="Calibri" panose="020F0502020204030204" pitchFamily="34" charset="0"/>
                <a:cs typeface="Calibri" panose="020F0502020204030204" pitchFamily="34" charset="0"/>
              </a:rPr>
              <a:t>Data are means ± </a:t>
            </a:r>
            <a:r>
              <a:rPr lang="en-US" sz="1400" i="1" dirty="0" err="1">
                <a:latin typeface="Calibri" panose="020F0502020204030204" pitchFamily="34" charset="0"/>
                <a:ea typeface="Calibri" panose="020F0502020204030204" pitchFamily="34" charset="0"/>
                <a:cs typeface="Calibri" panose="020F0502020204030204" pitchFamily="34" charset="0"/>
              </a:rPr>
              <a:t>sd</a:t>
            </a:r>
            <a:r>
              <a:rPr lang="en-US" sz="1400" i="1" dirty="0">
                <a:latin typeface="Calibri" panose="020F0502020204030204" pitchFamily="34" charset="0"/>
                <a:ea typeface="Calibri" panose="020F0502020204030204" pitchFamily="34" charset="0"/>
                <a:cs typeface="Calibri" panose="020F0502020204030204" pitchFamily="34" charset="0"/>
              </a:rPr>
              <a:t> of three experiments performed in triplicate and were compared by means of a two-tailed t-test (* p&lt;0.05; ** p&lt;0.01).</a:t>
            </a:r>
            <a:endParaRPr lang="it-IT" sz="1400" i="1" dirty="0">
              <a:latin typeface="Calibri" panose="020F0502020204030204" pitchFamily="34" charset="0"/>
              <a:cs typeface="Calibri" panose="020F0502020204030204" pitchFamily="34" charset="0"/>
            </a:endParaRPr>
          </a:p>
        </p:txBody>
      </p:sp>
      <p:sp>
        <p:nvSpPr>
          <p:cNvPr id="8" name="Fumetto: rettangolo con angoli arrotondati 7">
            <a:extLst>
              <a:ext uri="{FF2B5EF4-FFF2-40B4-BE49-F238E27FC236}">
                <a16:creationId xmlns:a16="http://schemas.microsoft.com/office/drawing/2014/main" id="{B94F4CE8-D5CA-44E1-849F-C1983007B6BD}"/>
              </a:ext>
            </a:extLst>
          </p:cNvPr>
          <p:cNvSpPr/>
          <p:nvPr/>
        </p:nvSpPr>
        <p:spPr>
          <a:xfrm>
            <a:off x="4135085" y="1642929"/>
            <a:ext cx="4607949" cy="999838"/>
          </a:xfrm>
          <a:prstGeom prst="wedgeRoundRectCallout">
            <a:avLst>
              <a:gd name="adj1" fmla="val -39391"/>
              <a:gd name="adj2" fmla="val 1031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en-US" dirty="0">
                <a:ea typeface="Calibri" panose="020F0502020204030204" pitchFamily="34" charset="0"/>
                <a:cs typeface="Times New Roman" panose="02020603050405020304" pitchFamily="18" charset="0"/>
              </a:rPr>
              <a:t>A robust inhibition of HDAC activity was observed for </a:t>
            </a:r>
            <a:r>
              <a:rPr lang="en-US" b="1" dirty="0">
                <a:ea typeface="Calibri" panose="020F0502020204030204" pitchFamily="34" charset="0"/>
                <a:cs typeface="Times New Roman" panose="02020603050405020304" pitchFamily="18" charset="0"/>
              </a:rPr>
              <a:t>POA</a:t>
            </a:r>
            <a:r>
              <a:rPr lang="en-US" dirty="0">
                <a:ea typeface="Calibri" panose="020F0502020204030204" pitchFamily="34" charset="0"/>
                <a:cs typeface="Times New Roman" panose="02020603050405020304" pitchFamily="18" charset="0"/>
              </a:rPr>
              <a:t>s, whereas the </a:t>
            </a:r>
            <a:r>
              <a:rPr lang="en-US" b="1" dirty="0">
                <a:ea typeface="Calibri" panose="020F0502020204030204" pitchFamily="34" charset="0"/>
                <a:cs typeface="Times New Roman" panose="02020603050405020304" pitchFamily="18" charset="0"/>
              </a:rPr>
              <a:t>Pt-POA</a:t>
            </a:r>
            <a:r>
              <a:rPr lang="en-US" dirty="0">
                <a:ea typeface="Calibri" panose="020F0502020204030204" pitchFamily="34" charset="0"/>
                <a:cs typeface="Times New Roman" panose="02020603050405020304" pitchFamily="18" charset="0"/>
              </a:rPr>
              <a:t> series caused a less important decrease.</a:t>
            </a:r>
            <a:endParaRPr lang="it-IT" dirty="0"/>
          </a:p>
        </p:txBody>
      </p:sp>
      <p:sp>
        <p:nvSpPr>
          <p:cNvPr id="16" name="Rettangolo 15">
            <a:extLst>
              <a:ext uri="{FF2B5EF4-FFF2-40B4-BE49-F238E27FC236}">
                <a16:creationId xmlns:a16="http://schemas.microsoft.com/office/drawing/2014/main" id="{41C0611A-422B-444C-A946-F54F4E7DD6A3}"/>
              </a:ext>
            </a:extLst>
          </p:cNvPr>
          <p:cNvSpPr/>
          <p:nvPr/>
        </p:nvSpPr>
        <p:spPr>
          <a:xfrm>
            <a:off x="4881265" y="474422"/>
            <a:ext cx="4267200" cy="307777"/>
          </a:xfrm>
          <a:prstGeom prst="rect">
            <a:avLst/>
          </a:prstGeom>
        </p:spPr>
        <p:txBody>
          <a:bodyPr wrap="square">
            <a:spAutoFit/>
          </a:bodyPr>
          <a:lstStyle/>
          <a:p>
            <a:r>
              <a:rPr lang="da-DK" sz="1400" dirty="0">
                <a:solidFill>
                  <a:srgbClr val="000000"/>
                </a:solidFill>
                <a:latin typeface="Calibri" panose="020F0502020204030204" pitchFamily="34" charset="0"/>
                <a:cs typeface="Calibri" panose="020F0502020204030204" pitchFamily="34" charset="0"/>
              </a:rPr>
              <a:t>E. Gabano </a:t>
            </a:r>
            <a:r>
              <a:rPr lang="da-DK" sz="1400" i="1" dirty="0">
                <a:solidFill>
                  <a:srgbClr val="000000"/>
                </a:solidFill>
                <a:latin typeface="Calibri" panose="020F0502020204030204" pitchFamily="34" charset="0"/>
                <a:cs typeface="Calibri" panose="020F0502020204030204" pitchFamily="34" charset="0"/>
              </a:rPr>
              <a:t>et al.</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Dalton Trans.</a:t>
            </a:r>
            <a:r>
              <a:rPr lang="da-DK" sz="1400" dirty="0">
                <a:solidFill>
                  <a:srgbClr val="000000"/>
                </a:solidFill>
                <a:latin typeface="Calibri" panose="020F0502020204030204" pitchFamily="34" charset="0"/>
                <a:cs typeface="Calibri" panose="020F0502020204030204" pitchFamily="34" charset="0"/>
              </a:rPr>
              <a:t>, </a:t>
            </a:r>
            <a:r>
              <a:rPr lang="da-DK" sz="1400" b="1" dirty="0">
                <a:solidFill>
                  <a:srgbClr val="000000"/>
                </a:solidFill>
                <a:latin typeface="Calibri" panose="020F0502020204030204" pitchFamily="34" charset="0"/>
                <a:cs typeface="Calibri" panose="020F0502020204030204" pitchFamily="34" charset="0"/>
              </a:rPr>
              <a:t>2017</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46</a:t>
            </a:r>
            <a:r>
              <a:rPr lang="da-DK" sz="1400" dirty="0">
                <a:solidFill>
                  <a:srgbClr val="000000"/>
                </a:solidFill>
                <a:latin typeface="Calibri" panose="020F0502020204030204" pitchFamily="34" charset="0"/>
                <a:cs typeface="Calibri" panose="020F0502020204030204" pitchFamily="34" charset="0"/>
              </a:rPr>
              <a:t>, 14174 (</a:t>
            </a:r>
            <a:r>
              <a:rPr lang="da-DK" sz="1400" dirty="0">
                <a:solidFill>
                  <a:srgbClr val="000000"/>
                </a:solidFill>
                <a:latin typeface="Calibri" panose="020F0502020204030204" pitchFamily="34" charset="0"/>
                <a:cs typeface="Calibri" panose="020F0502020204030204" pitchFamily="34" charset="0"/>
                <a:hlinkClick r:id="rId10"/>
              </a:rPr>
              <a:t>doi</a:t>
            </a:r>
            <a:r>
              <a:rPr lang="da-DK" sz="1400" dirty="0">
                <a:solidFill>
                  <a:srgbClr val="000000"/>
                </a:solidFill>
                <a:latin typeface="Calibri" panose="020F0502020204030204" pitchFamily="34" charset="0"/>
                <a:cs typeface="Calibri" panose="020F0502020204030204" pitchFamily="34" charset="0"/>
              </a:rPr>
              <a:t>)</a:t>
            </a:r>
            <a:endParaRPr lang="it-IT" sz="1400" dirty="0"/>
          </a:p>
        </p:txBody>
      </p:sp>
      <p:pic>
        <p:nvPicPr>
          <p:cNvPr id="3" name="Audio 2">
            <a:hlinkClick r:id="" action="ppaction://media"/>
            <a:extLst>
              <a:ext uri="{FF2B5EF4-FFF2-40B4-BE49-F238E27FC236}">
                <a16:creationId xmlns:a16="http://schemas.microsoft.com/office/drawing/2014/main" id="{9C462D71-59D8-47DD-A314-7FD3B0AFB8D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01131364"/>
      </p:ext>
    </p:extLst>
  </p:cSld>
  <p:clrMapOvr>
    <a:masterClrMapping/>
  </p:clrMapOvr>
  <mc:AlternateContent xmlns:mc="http://schemas.openxmlformats.org/markup-compatibility/2006">
    <mc:Choice xmlns:p14="http://schemas.microsoft.com/office/powerpoint/2010/main" Requires="p14">
      <p:transition spd="slow" p14:dur="2000" advTm="69807"/>
    </mc:Choice>
    <mc:Fallback>
      <p:transition spd="slow" advTm="69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con angoli arrotondati 11">
            <a:extLst>
              <a:ext uri="{FF2B5EF4-FFF2-40B4-BE49-F238E27FC236}">
                <a16:creationId xmlns:a16="http://schemas.microsoft.com/office/drawing/2014/main" id="{CD33B25D-C618-4166-BC52-A5472150FC30}"/>
              </a:ext>
            </a:extLst>
          </p:cNvPr>
          <p:cNvSpPr/>
          <p:nvPr/>
        </p:nvSpPr>
        <p:spPr bwMode="auto">
          <a:xfrm>
            <a:off x="312159" y="823903"/>
            <a:ext cx="8541969" cy="511425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720000" rIns="91440" bIns="90000" numCol="1" rtlCol="0" anchor="t" anchorCtr="0" compatLnSpc="1">
            <a:prstTxWarp prst="textNoShape">
              <a:avLst/>
            </a:prstTxWarp>
          </a:bodyPr>
          <a:lstStyle/>
          <a:p>
            <a:pPr algn="just">
              <a:lnSpc>
                <a:spcPct val="120000"/>
              </a:lnSpc>
              <a:spcAft>
                <a:spcPts val="0"/>
              </a:spcAft>
            </a:pPr>
            <a:endParaRPr lang="it-IT" dirty="0">
              <a:effectLst/>
              <a:latin typeface="+mj-lt"/>
              <a:ea typeface="Calibri" panose="020F0502020204030204" pitchFamily="34" charset="0"/>
              <a:cs typeface="Times New Roman" panose="02020603050405020304" pitchFamily="18" charset="0"/>
            </a:endParaRPr>
          </a:p>
        </p:txBody>
      </p:sp>
      <p:sp>
        <p:nvSpPr>
          <p:cNvPr id="4" name="TextBox 3"/>
          <p:cNvSpPr txBox="1"/>
          <p:nvPr/>
        </p:nvSpPr>
        <p:spPr>
          <a:xfrm>
            <a:off x="108000" y="1080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19</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4" name="Rettangolo con angoli in alto arrotondati 43">
            <a:extLst>
              <a:ext uri="{FF2B5EF4-FFF2-40B4-BE49-F238E27FC236}">
                <a16:creationId xmlns:a16="http://schemas.microsoft.com/office/drawing/2014/main" id="{FA4D9BC8-FB12-459D-B244-C9564F4E32DF}"/>
              </a:ext>
            </a:extLst>
          </p:cNvPr>
          <p:cNvSpPr/>
          <p:nvPr/>
        </p:nvSpPr>
        <p:spPr bwMode="auto">
          <a:xfrm>
            <a:off x="312160" y="823902"/>
            <a:ext cx="8541968" cy="735746"/>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algn="ctr" eaLnBrk="0" fontAlgn="base" hangingPunct="0">
              <a:spcBef>
                <a:spcPct val="0"/>
              </a:spcBef>
              <a:spcAft>
                <a:spcPct val="0"/>
              </a:spcAf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a:t>
            </a:r>
            <a:r>
              <a:rPr kumimoji="0" lang="it-IT" sz="2400" b="1"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results</a:t>
            </a: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a:t>
            </a:r>
            <a:r>
              <a:rPr kumimoji="0" lang="it-IT" sz="2400" b="1" i="1" u="none" strike="noStrike" cap="none" normalizeH="0" baseline="0" dirty="0">
                <a:ln>
                  <a:noFill/>
                </a:ln>
                <a:solidFill>
                  <a:schemeClr val="bg1"/>
                </a:solidFill>
                <a:effectLst/>
                <a:latin typeface="Calibri" panose="020F0502020204030204" pitchFamily="34" charset="0"/>
                <a:cs typeface="Calibri" panose="020F0502020204030204" pitchFamily="34" charset="0"/>
              </a:rPr>
              <a:t>in vivo</a:t>
            </a: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t>
            </a:r>
          </a:p>
        </p:txBody>
      </p:sp>
      <p:pic>
        <p:nvPicPr>
          <p:cNvPr id="45" name="Immagine 44">
            <a:extLst>
              <a:ext uri="{FF2B5EF4-FFF2-40B4-BE49-F238E27FC236}">
                <a16:creationId xmlns:a16="http://schemas.microsoft.com/office/drawing/2014/main" id="{217A0A6D-A5F9-490F-A803-8BC35C5C86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73" y="600364"/>
            <a:ext cx="1066667" cy="800000"/>
          </a:xfrm>
          <a:prstGeom prst="rect">
            <a:avLst/>
          </a:prstGeom>
        </p:spPr>
      </p:pic>
      <p:sp>
        <p:nvSpPr>
          <p:cNvPr id="15" name="Rettangolo 14">
            <a:extLst>
              <a:ext uri="{FF2B5EF4-FFF2-40B4-BE49-F238E27FC236}">
                <a16:creationId xmlns:a16="http://schemas.microsoft.com/office/drawing/2014/main" id="{E31BB77F-B46E-45B8-9F8B-93D9B7C68533}"/>
              </a:ext>
            </a:extLst>
          </p:cNvPr>
          <p:cNvSpPr/>
          <p:nvPr/>
        </p:nvSpPr>
        <p:spPr>
          <a:xfrm>
            <a:off x="593440" y="5101028"/>
            <a:ext cx="8054614" cy="738664"/>
          </a:xfrm>
          <a:prstGeom prst="rect">
            <a:avLst/>
          </a:prstGeom>
        </p:spPr>
        <p:txBody>
          <a:bodyPr wrap="square">
            <a:spAutoFit/>
          </a:bodyPr>
          <a:lstStyle/>
          <a:p>
            <a:pPr algn="just"/>
            <a:r>
              <a:rPr lang="en-US" sz="1400" b="1" i="1" dirty="0"/>
              <a:t>In vivo antitumor activity of Pt-POA and CDDP. </a:t>
            </a:r>
            <a:r>
              <a:rPr lang="en-US" sz="1400" i="1" dirty="0"/>
              <a:t>Lewis lung carcinoma (LLC) was implanted intramuscularly in C57BL mice and from day 7 to 14 animals received daily </a:t>
            </a:r>
            <a:r>
              <a:rPr lang="en-US" sz="1400" b="1" i="1" dirty="0"/>
              <a:t>Pt-POA</a:t>
            </a:r>
            <a:r>
              <a:rPr lang="en-US" sz="1400" i="1" dirty="0"/>
              <a:t> (per </a:t>
            </a:r>
            <a:r>
              <a:rPr lang="en-US" sz="1400" i="1" dirty="0" err="1"/>
              <a:t>os</a:t>
            </a:r>
            <a:r>
              <a:rPr lang="en-US" sz="1400" i="1" dirty="0"/>
              <a:t>) or </a:t>
            </a:r>
            <a:r>
              <a:rPr lang="en-US" sz="1400" b="1" i="1" dirty="0"/>
              <a:t>CDDP</a:t>
            </a:r>
            <a:r>
              <a:rPr lang="en-US" sz="1400" i="1" dirty="0"/>
              <a:t> (</a:t>
            </a:r>
            <a:r>
              <a:rPr lang="en-US" sz="1400" i="1" dirty="0" err="1"/>
              <a:t>ip</a:t>
            </a:r>
            <a:r>
              <a:rPr lang="en-US" sz="1400" i="1" dirty="0"/>
              <a:t>). At day 15 animals were sacrificed and the inhibition of tumor growth was determined.</a:t>
            </a:r>
            <a:endParaRPr lang="it-IT" sz="1400" i="1" dirty="0"/>
          </a:p>
        </p:txBody>
      </p:sp>
      <p:graphicFrame>
        <p:nvGraphicFramePr>
          <p:cNvPr id="17" name="Tabella 16">
            <a:extLst>
              <a:ext uri="{FF2B5EF4-FFF2-40B4-BE49-F238E27FC236}">
                <a16:creationId xmlns:a16="http://schemas.microsoft.com/office/drawing/2014/main" id="{B38C1B2C-F1B9-4B74-A948-165E15C0531F}"/>
              </a:ext>
            </a:extLst>
          </p:cNvPr>
          <p:cNvGraphicFramePr>
            <a:graphicFrameLocks noGrp="1"/>
          </p:cNvGraphicFramePr>
          <p:nvPr>
            <p:extLst>
              <p:ext uri="{D42A27DB-BD31-4B8C-83A1-F6EECF244321}">
                <p14:modId xmlns:p14="http://schemas.microsoft.com/office/powerpoint/2010/main" val="951801300"/>
              </p:ext>
            </p:extLst>
          </p:nvPr>
        </p:nvGraphicFramePr>
        <p:xfrm>
          <a:off x="624747" y="2965867"/>
          <a:ext cx="7992000" cy="2111825"/>
        </p:xfrm>
        <a:graphic>
          <a:graphicData uri="http://schemas.openxmlformats.org/drawingml/2006/table">
            <a:tbl>
              <a:tblPr firstRow="1" firstCol="1" bandRow="1">
                <a:tableStyleId>{073A0DAA-6AF3-43AB-8588-CEC1D06C72B9}</a:tableStyleId>
              </a:tblPr>
              <a:tblGrid>
                <a:gridCol w="972000">
                  <a:extLst>
                    <a:ext uri="{9D8B030D-6E8A-4147-A177-3AD203B41FA5}">
                      <a16:colId xmlns:a16="http://schemas.microsoft.com/office/drawing/2014/main" val="1751054715"/>
                    </a:ext>
                  </a:extLst>
                </a:gridCol>
                <a:gridCol w="2340000">
                  <a:extLst>
                    <a:ext uri="{9D8B030D-6E8A-4147-A177-3AD203B41FA5}">
                      <a16:colId xmlns:a16="http://schemas.microsoft.com/office/drawing/2014/main" val="1424561839"/>
                    </a:ext>
                  </a:extLst>
                </a:gridCol>
                <a:gridCol w="2340000">
                  <a:extLst>
                    <a:ext uri="{9D8B030D-6E8A-4147-A177-3AD203B41FA5}">
                      <a16:colId xmlns:a16="http://schemas.microsoft.com/office/drawing/2014/main" val="833740605"/>
                    </a:ext>
                  </a:extLst>
                </a:gridCol>
                <a:gridCol w="2340000">
                  <a:extLst>
                    <a:ext uri="{9D8B030D-6E8A-4147-A177-3AD203B41FA5}">
                      <a16:colId xmlns:a16="http://schemas.microsoft.com/office/drawing/2014/main" val="2731389248"/>
                    </a:ext>
                  </a:extLst>
                </a:gridCol>
              </a:tblGrid>
              <a:tr h="754223">
                <a:tc>
                  <a:txBody>
                    <a:bodyPr/>
                    <a:lstStyle/>
                    <a:p>
                      <a:pPr algn="ctr">
                        <a:lnSpc>
                          <a:spcPct val="100000"/>
                        </a:lnSpc>
                        <a:spcAft>
                          <a:spcPts val="0"/>
                        </a:spcAft>
                      </a:pPr>
                      <a:r>
                        <a:rPr lang="en-US" sz="1800" dirty="0" err="1">
                          <a:effectLst/>
                        </a:rPr>
                        <a:t>Cmpd</a:t>
                      </a:r>
                      <a:endParaRPr lang="it-IT"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800" dirty="0">
                          <a:effectLst/>
                        </a:rPr>
                        <a:t>Daily dose</a:t>
                      </a:r>
                    </a:p>
                    <a:p>
                      <a:pPr algn="ctr">
                        <a:lnSpc>
                          <a:spcPct val="100000"/>
                        </a:lnSpc>
                        <a:spcAft>
                          <a:spcPts val="0"/>
                        </a:spcAft>
                      </a:pPr>
                      <a:r>
                        <a:rPr lang="en-US" sz="1800" dirty="0">
                          <a:effectLst/>
                        </a:rPr>
                        <a:t>[mg kg</a:t>
                      </a:r>
                      <a:r>
                        <a:rPr lang="en-US" sz="1800" baseline="30000" dirty="0">
                          <a:effectLst/>
                        </a:rPr>
                        <a:t>-1</a:t>
                      </a:r>
                      <a:r>
                        <a:rPr lang="en-US" sz="1800" dirty="0">
                          <a:effectLst/>
                        </a:rPr>
                        <a:t>]</a:t>
                      </a:r>
                      <a:endParaRPr lang="it-IT"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800" dirty="0">
                          <a:effectLst/>
                        </a:rPr>
                        <a:t>Average tumor weight</a:t>
                      </a:r>
                    </a:p>
                    <a:p>
                      <a:pPr algn="ctr">
                        <a:lnSpc>
                          <a:spcPct val="100000"/>
                        </a:lnSpc>
                        <a:spcAft>
                          <a:spcPts val="0"/>
                        </a:spcAft>
                      </a:pPr>
                      <a:r>
                        <a:rPr lang="en-US" sz="1800" dirty="0">
                          <a:effectLst/>
                        </a:rPr>
                        <a:t>[g]</a:t>
                      </a:r>
                      <a:endParaRPr lang="it-IT"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800" dirty="0">
                          <a:effectLst/>
                        </a:rPr>
                        <a:t>Inhibition of tumor growth [%]</a:t>
                      </a:r>
                      <a:endParaRPr lang="it-IT"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1100524"/>
                  </a:ext>
                </a:extLst>
              </a:tr>
              <a:tr h="452534">
                <a:tc>
                  <a:txBody>
                    <a:bodyPr/>
                    <a:lstStyle/>
                    <a:p>
                      <a:pPr algn="ctr">
                        <a:lnSpc>
                          <a:spcPct val="100000"/>
                        </a:lnSpc>
                        <a:spcAft>
                          <a:spcPts val="0"/>
                        </a:spcAft>
                      </a:pPr>
                      <a:r>
                        <a:rPr lang="en-US" sz="1800" dirty="0">
                          <a:effectLst/>
                        </a:rPr>
                        <a:t>control</a:t>
                      </a:r>
                      <a:endParaRPr lang="it-IT"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800" dirty="0">
                          <a:effectLst/>
                        </a:rPr>
                        <a:t>0</a:t>
                      </a:r>
                      <a:endParaRPr lang="it-IT"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800">
                          <a:effectLst/>
                        </a:rPr>
                        <a:t>0.542±0.16</a:t>
                      </a:r>
                      <a:endParaRPr lang="it-IT" sz="18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800" dirty="0">
                          <a:effectLst/>
                        </a:rPr>
                        <a:t>0</a:t>
                      </a:r>
                      <a:endParaRPr lang="it-IT"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2969493"/>
                  </a:ext>
                </a:extLst>
              </a:tr>
              <a:tr h="452534">
                <a:tc>
                  <a:txBody>
                    <a:bodyPr/>
                    <a:lstStyle/>
                    <a:p>
                      <a:pPr algn="ctr">
                        <a:lnSpc>
                          <a:spcPct val="100000"/>
                        </a:lnSpc>
                        <a:spcAft>
                          <a:spcPts val="0"/>
                        </a:spcAft>
                      </a:pPr>
                      <a:r>
                        <a:rPr lang="en-US" sz="1800" dirty="0">
                          <a:effectLst/>
                        </a:rPr>
                        <a:t>CDDP</a:t>
                      </a:r>
                      <a:endParaRPr lang="it-IT"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800">
                          <a:effectLst/>
                        </a:rPr>
                        <a:t>1.5</a:t>
                      </a:r>
                      <a:endParaRPr lang="it-IT" sz="18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800">
                          <a:effectLst/>
                        </a:rPr>
                        <a:t>0.135±0.09</a:t>
                      </a:r>
                      <a:endParaRPr lang="it-IT" sz="18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800">
                          <a:effectLst/>
                        </a:rPr>
                        <a:t>75</a:t>
                      </a:r>
                      <a:endParaRPr lang="it-IT" sz="18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5667080"/>
                  </a:ext>
                </a:extLst>
              </a:tr>
              <a:tr h="452534">
                <a:tc>
                  <a:txBody>
                    <a:bodyPr/>
                    <a:lstStyle/>
                    <a:p>
                      <a:pPr algn="ctr">
                        <a:lnSpc>
                          <a:spcPct val="100000"/>
                        </a:lnSpc>
                        <a:spcAft>
                          <a:spcPts val="0"/>
                        </a:spcAft>
                      </a:pPr>
                      <a:r>
                        <a:rPr lang="en-US" sz="1800" dirty="0">
                          <a:effectLst/>
                        </a:rPr>
                        <a:t>Pt-POA</a:t>
                      </a:r>
                      <a:endParaRPr lang="it-IT"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800">
                          <a:effectLst/>
                        </a:rPr>
                        <a:t>20</a:t>
                      </a:r>
                      <a:endParaRPr lang="it-IT" sz="18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800">
                          <a:effectLst/>
                        </a:rPr>
                        <a:t>0.037±0.02</a:t>
                      </a:r>
                      <a:endParaRPr lang="it-IT" sz="18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800" dirty="0">
                          <a:effectLst/>
                        </a:rPr>
                        <a:t>94</a:t>
                      </a:r>
                      <a:endParaRPr lang="it-IT"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62238000"/>
                  </a:ext>
                </a:extLst>
              </a:tr>
            </a:tbl>
          </a:graphicData>
        </a:graphic>
      </p:graphicFrame>
      <p:sp>
        <p:nvSpPr>
          <p:cNvPr id="18" name="Fumetto: rettangolo con angoli arrotondati 17">
            <a:extLst>
              <a:ext uri="{FF2B5EF4-FFF2-40B4-BE49-F238E27FC236}">
                <a16:creationId xmlns:a16="http://schemas.microsoft.com/office/drawing/2014/main" id="{505D3463-6E9C-4A04-9AEE-022899E45B55}"/>
              </a:ext>
            </a:extLst>
          </p:cNvPr>
          <p:cNvSpPr/>
          <p:nvPr/>
        </p:nvSpPr>
        <p:spPr>
          <a:xfrm>
            <a:off x="1643931" y="1698896"/>
            <a:ext cx="5849060" cy="791412"/>
          </a:xfrm>
          <a:prstGeom prst="wedgeRoundRectCallout">
            <a:avLst>
              <a:gd name="adj1" fmla="val 32595"/>
              <a:gd name="adj2" fmla="val 1223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lnSpc>
                <a:spcPct val="120000"/>
              </a:lnSpc>
            </a:pPr>
            <a:r>
              <a:rPr lang="en-US" b="1" dirty="0">
                <a:ea typeface="Calibri" panose="020F0502020204030204" pitchFamily="34" charset="0"/>
                <a:cs typeface="Times New Roman" panose="02020603050405020304" pitchFamily="18" charset="0"/>
              </a:rPr>
              <a:t>Pt-POA</a:t>
            </a:r>
            <a:r>
              <a:rPr lang="en-US" dirty="0">
                <a:ea typeface="Calibri" panose="020F0502020204030204" pitchFamily="34" charset="0"/>
                <a:cs typeface="Times New Roman" panose="02020603050405020304" pitchFamily="18" charset="0"/>
              </a:rPr>
              <a:t> induced an impressive reduction of the tumor mass of 94%, whereas </a:t>
            </a:r>
            <a:r>
              <a:rPr lang="en-US" b="1" dirty="0">
                <a:ea typeface="Calibri" panose="020F0502020204030204" pitchFamily="34" charset="0"/>
                <a:cs typeface="Times New Roman" panose="02020603050405020304" pitchFamily="18" charset="0"/>
              </a:rPr>
              <a:t>CDDP</a:t>
            </a:r>
            <a:r>
              <a:rPr lang="en-US" dirty="0">
                <a:ea typeface="Calibri" panose="020F0502020204030204" pitchFamily="34" charset="0"/>
                <a:cs typeface="Times New Roman" panose="02020603050405020304" pitchFamily="18" charset="0"/>
              </a:rPr>
              <a:t> induced a tumor regression of 75%.</a:t>
            </a:r>
          </a:p>
        </p:txBody>
      </p:sp>
      <p:sp>
        <p:nvSpPr>
          <p:cNvPr id="19" name="Rettangolo 18">
            <a:extLst>
              <a:ext uri="{FF2B5EF4-FFF2-40B4-BE49-F238E27FC236}">
                <a16:creationId xmlns:a16="http://schemas.microsoft.com/office/drawing/2014/main" id="{553636A5-2524-4300-B510-EA98E7DB2217}"/>
              </a:ext>
            </a:extLst>
          </p:cNvPr>
          <p:cNvSpPr/>
          <p:nvPr/>
        </p:nvSpPr>
        <p:spPr>
          <a:xfrm>
            <a:off x="4881265" y="474422"/>
            <a:ext cx="4267200" cy="307777"/>
          </a:xfrm>
          <a:prstGeom prst="rect">
            <a:avLst/>
          </a:prstGeom>
        </p:spPr>
        <p:txBody>
          <a:bodyPr wrap="square">
            <a:spAutoFit/>
          </a:bodyPr>
          <a:lstStyle/>
          <a:p>
            <a:r>
              <a:rPr lang="da-DK" sz="1400" dirty="0">
                <a:solidFill>
                  <a:srgbClr val="000000"/>
                </a:solidFill>
                <a:latin typeface="Calibri" panose="020F0502020204030204" pitchFamily="34" charset="0"/>
                <a:cs typeface="Calibri" panose="020F0502020204030204" pitchFamily="34" charset="0"/>
              </a:rPr>
              <a:t>E. Gabano </a:t>
            </a:r>
            <a:r>
              <a:rPr lang="da-DK" sz="1400" i="1" dirty="0">
                <a:solidFill>
                  <a:srgbClr val="000000"/>
                </a:solidFill>
                <a:latin typeface="Calibri" panose="020F0502020204030204" pitchFamily="34" charset="0"/>
                <a:cs typeface="Calibri" panose="020F0502020204030204" pitchFamily="34" charset="0"/>
              </a:rPr>
              <a:t>et al.</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Dalton Trans.</a:t>
            </a:r>
            <a:r>
              <a:rPr lang="da-DK" sz="1400" dirty="0">
                <a:solidFill>
                  <a:srgbClr val="000000"/>
                </a:solidFill>
                <a:latin typeface="Calibri" panose="020F0502020204030204" pitchFamily="34" charset="0"/>
                <a:cs typeface="Calibri" panose="020F0502020204030204" pitchFamily="34" charset="0"/>
              </a:rPr>
              <a:t>, </a:t>
            </a:r>
            <a:r>
              <a:rPr lang="da-DK" sz="1400" b="1" dirty="0">
                <a:solidFill>
                  <a:srgbClr val="000000"/>
                </a:solidFill>
                <a:latin typeface="Calibri" panose="020F0502020204030204" pitchFamily="34" charset="0"/>
                <a:cs typeface="Calibri" panose="020F0502020204030204" pitchFamily="34" charset="0"/>
              </a:rPr>
              <a:t>2017</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46</a:t>
            </a:r>
            <a:r>
              <a:rPr lang="da-DK" sz="1400" dirty="0">
                <a:solidFill>
                  <a:srgbClr val="000000"/>
                </a:solidFill>
                <a:latin typeface="Calibri" panose="020F0502020204030204" pitchFamily="34" charset="0"/>
                <a:cs typeface="Calibri" panose="020F0502020204030204" pitchFamily="34" charset="0"/>
              </a:rPr>
              <a:t>, 14174 (</a:t>
            </a:r>
            <a:r>
              <a:rPr lang="da-DK" sz="1400" dirty="0">
                <a:solidFill>
                  <a:srgbClr val="000000"/>
                </a:solidFill>
                <a:latin typeface="Calibri" panose="020F0502020204030204" pitchFamily="34" charset="0"/>
                <a:cs typeface="Calibri" panose="020F0502020204030204" pitchFamily="34" charset="0"/>
                <a:hlinkClick r:id="rId7"/>
              </a:rPr>
              <a:t>doi</a:t>
            </a:r>
            <a:r>
              <a:rPr lang="da-DK" sz="1400" dirty="0">
                <a:solidFill>
                  <a:srgbClr val="000000"/>
                </a:solidFill>
                <a:latin typeface="Calibri" panose="020F0502020204030204" pitchFamily="34" charset="0"/>
                <a:cs typeface="Calibri" panose="020F0502020204030204" pitchFamily="34" charset="0"/>
              </a:rPr>
              <a:t>)</a:t>
            </a:r>
            <a:endParaRPr lang="it-IT" sz="1400" dirty="0"/>
          </a:p>
        </p:txBody>
      </p:sp>
      <p:pic>
        <p:nvPicPr>
          <p:cNvPr id="3" name="Audio 2">
            <a:hlinkClick r:id="" action="ppaction://media"/>
            <a:extLst>
              <a:ext uri="{FF2B5EF4-FFF2-40B4-BE49-F238E27FC236}">
                <a16:creationId xmlns:a16="http://schemas.microsoft.com/office/drawing/2014/main" id="{72822EB4-8D64-4776-B04D-CBCE2B8C577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12862568"/>
      </p:ext>
    </p:extLst>
  </p:cSld>
  <p:clrMapOvr>
    <a:masterClrMapping/>
  </p:clrMapOvr>
  <mc:AlternateContent xmlns:mc="http://schemas.openxmlformats.org/markup-compatibility/2006">
    <mc:Choice xmlns:p14="http://schemas.microsoft.com/office/powerpoint/2010/main" Requires="p14">
      <p:transition spd="slow" p14:dur="2000" advTm="63677"/>
    </mc:Choice>
    <mc:Fallback>
      <p:transition spd="slow" advTm="63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1500" y="312003"/>
            <a:ext cx="8001000" cy="830997"/>
          </a:xfrm>
          <a:prstGeom prst="rect">
            <a:avLst/>
          </a:prstGeom>
        </p:spPr>
        <p:txBody>
          <a:bodyPr wrap="square">
            <a:spAutoFit/>
          </a:bodyPr>
          <a:lstStyle/>
          <a:p>
            <a:pPr algn="ctr"/>
            <a:r>
              <a:rPr lang="en-US" sz="2400" b="1" dirty="0"/>
              <a:t>Dual- and multi-action Pt(IV) antitumor prodrugs or </a:t>
            </a:r>
            <a:r>
              <a:rPr lang="en-US" sz="2400" b="1" i="1" dirty="0"/>
              <a:t>how to kill two birds with one stone</a:t>
            </a:r>
            <a:endParaRPr lang="en-US" sz="2400" b="1" dirty="0"/>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pSp>
        <p:nvGrpSpPr>
          <p:cNvPr id="25" name="Gruppo 24">
            <a:extLst>
              <a:ext uri="{FF2B5EF4-FFF2-40B4-BE49-F238E27FC236}">
                <a16:creationId xmlns:a16="http://schemas.microsoft.com/office/drawing/2014/main" id="{2453CC54-64C4-4F2F-8D91-E54A9DDE8F56}"/>
              </a:ext>
            </a:extLst>
          </p:cNvPr>
          <p:cNvGrpSpPr/>
          <p:nvPr/>
        </p:nvGrpSpPr>
        <p:grpSpPr>
          <a:xfrm>
            <a:off x="341088" y="1447800"/>
            <a:ext cx="8461825" cy="3482975"/>
            <a:chOff x="152400" y="1622425"/>
            <a:chExt cx="8461825" cy="3482975"/>
          </a:xfrm>
        </p:grpSpPr>
        <p:grpSp>
          <p:nvGrpSpPr>
            <p:cNvPr id="18" name="Gruppo 17">
              <a:extLst>
                <a:ext uri="{FF2B5EF4-FFF2-40B4-BE49-F238E27FC236}">
                  <a16:creationId xmlns:a16="http://schemas.microsoft.com/office/drawing/2014/main" id="{EF6160EC-3CEB-439A-B43F-B5DCC0F8D51E}"/>
                </a:ext>
              </a:extLst>
            </p:cNvPr>
            <p:cNvGrpSpPr>
              <a:grpSpLocks noChangeAspect="1"/>
            </p:cNvGrpSpPr>
            <p:nvPr/>
          </p:nvGrpSpPr>
          <p:grpSpPr>
            <a:xfrm>
              <a:off x="6630575" y="2946006"/>
              <a:ext cx="1983650" cy="1831227"/>
              <a:chOff x="3886200" y="2438400"/>
              <a:chExt cx="3136552" cy="2895546"/>
            </a:xfrm>
          </p:grpSpPr>
          <p:pic>
            <p:nvPicPr>
              <p:cNvPr id="11" name="Immagine 10">
                <a:extLst>
                  <a:ext uri="{FF2B5EF4-FFF2-40B4-BE49-F238E27FC236}">
                    <a16:creationId xmlns:a16="http://schemas.microsoft.com/office/drawing/2014/main" id="{2C3722F8-EC9B-44AF-9EA6-959BF71D1A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723696">
                <a:off x="5222327" y="2771074"/>
                <a:ext cx="2045938" cy="1554913"/>
              </a:xfrm>
              <a:prstGeom prst="rect">
                <a:avLst/>
              </a:prstGeom>
              <a:effectLst>
                <a:outerShdw blurRad="101600" dist="127000" dir="2700000" algn="tl" rotWithShape="0">
                  <a:prstClr val="black">
                    <a:alpha val="42000"/>
                  </a:prstClr>
                </a:outerShdw>
              </a:effectLst>
            </p:spPr>
          </p:pic>
          <p:pic>
            <p:nvPicPr>
              <p:cNvPr id="6" name="Immagine 5">
                <a:extLst>
                  <a:ext uri="{FF2B5EF4-FFF2-40B4-BE49-F238E27FC236}">
                    <a16:creationId xmlns:a16="http://schemas.microsoft.com/office/drawing/2014/main" id="{5A4A10CF-B0BF-41C0-A8FB-BE1E2C8429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88416">
                <a:off x="4702417" y="3247717"/>
                <a:ext cx="2370715" cy="1801743"/>
              </a:xfrm>
              <a:prstGeom prst="rect">
                <a:avLst/>
              </a:prstGeom>
              <a:effectLst>
                <a:outerShdw blurRad="101600" dist="127000" dir="2700000" algn="tl" rotWithShape="0">
                  <a:prstClr val="black">
                    <a:alpha val="50000"/>
                  </a:prstClr>
                </a:outerShdw>
              </a:effectLst>
            </p:spPr>
          </p:pic>
          <p:pic>
            <p:nvPicPr>
              <p:cNvPr id="9" name="Immagine 8">
                <a:extLst>
                  <a:ext uri="{FF2B5EF4-FFF2-40B4-BE49-F238E27FC236}">
                    <a16:creationId xmlns:a16="http://schemas.microsoft.com/office/drawing/2014/main" id="{5F1BF7E6-2727-4651-BC00-020E46CDAC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6200" y="2438400"/>
                <a:ext cx="1298398" cy="1110130"/>
              </a:xfrm>
              <a:prstGeom prst="rect">
                <a:avLst/>
              </a:prstGeom>
              <a:effectLst>
                <a:outerShdw blurRad="101600" dist="127000" dir="2700000" algn="tl" rotWithShape="0">
                  <a:prstClr val="black">
                    <a:alpha val="50000"/>
                  </a:prstClr>
                </a:outerShdw>
              </a:effectLst>
            </p:spPr>
          </p:pic>
          <p:pic>
            <p:nvPicPr>
              <p:cNvPr id="15" name="Immagine 14">
                <a:extLst>
                  <a:ext uri="{FF2B5EF4-FFF2-40B4-BE49-F238E27FC236}">
                    <a16:creationId xmlns:a16="http://schemas.microsoft.com/office/drawing/2014/main" id="{642DECAD-8585-40EB-A5C2-27946342B2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953434">
                <a:off x="4811499" y="3992301"/>
                <a:ext cx="194641" cy="219701"/>
              </a:xfrm>
              <a:prstGeom prst="rect">
                <a:avLst/>
              </a:prstGeom>
            </p:spPr>
          </p:pic>
          <p:pic>
            <p:nvPicPr>
              <p:cNvPr id="16" name="Immagine 15">
                <a:extLst>
                  <a:ext uri="{FF2B5EF4-FFF2-40B4-BE49-F238E27FC236}">
                    <a16:creationId xmlns:a16="http://schemas.microsoft.com/office/drawing/2014/main" id="{2F3D6B31-D827-4AD6-B5C2-CDE48F646EE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953434">
                <a:off x="5399115" y="3204859"/>
                <a:ext cx="143563" cy="162047"/>
              </a:xfrm>
              <a:prstGeom prst="rect">
                <a:avLst/>
              </a:prstGeom>
            </p:spPr>
          </p:pic>
        </p:grpSp>
        <p:graphicFrame>
          <p:nvGraphicFramePr>
            <p:cNvPr id="22" name="Oggetto 21">
              <a:extLst>
                <a:ext uri="{FF2B5EF4-FFF2-40B4-BE49-F238E27FC236}">
                  <a16:creationId xmlns:a16="http://schemas.microsoft.com/office/drawing/2014/main" id="{223B9BE9-F6E4-487A-8998-DE9F68E54A34}"/>
                </a:ext>
              </a:extLst>
            </p:cNvPr>
            <p:cNvGraphicFramePr>
              <a:graphicFrameLocks noChangeAspect="1"/>
            </p:cNvGraphicFramePr>
            <p:nvPr>
              <p:extLst>
                <p:ext uri="{D42A27DB-BD31-4B8C-83A1-F6EECF244321}">
                  <p14:modId xmlns:p14="http://schemas.microsoft.com/office/powerpoint/2010/main" val="1357235382"/>
                </p:ext>
              </p:extLst>
            </p:nvPr>
          </p:nvGraphicFramePr>
          <p:xfrm>
            <a:off x="152400" y="1622425"/>
            <a:ext cx="5646737" cy="3482975"/>
          </p:xfrm>
          <a:graphic>
            <a:graphicData uri="http://schemas.openxmlformats.org/presentationml/2006/ole">
              <mc:AlternateContent xmlns:mc="http://schemas.openxmlformats.org/markup-compatibility/2006">
                <mc:Choice xmlns:v="urn:schemas-microsoft-com:vml" Requires="v">
                  <p:oleObj spid="_x0000_s1062" name="CS ChemDraw Drawing" r:id="rId12" imgW="5647426" imgH="3482226" progId="ChemDraw.Document.6.0">
                    <p:embed/>
                  </p:oleObj>
                </mc:Choice>
                <mc:Fallback>
                  <p:oleObj name="CS ChemDraw Drawing" r:id="rId12" imgW="5647426" imgH="3482226" progId="ChemDraw.Document.6.0">
                    <p:embed/>
                    <p:pic>
                      <p:nvPicPr>
                        <p:cNvPr id="0" name=""/>
                        <p:cNvPicPr/>
                        <p:nvPr/>
                      </p:nvPicPr>
                      <p:blipFill>
                        <a:blip r:embed="rId13"/>
                        <a:stretch>
                          <a:fillRect/>
                        </a:stretch>
                      </p:blipFill>
                      <p:spPr>
                        <a:xfrm>
                          <a:off x="152400" y="1622425"/>
                          <a:ext cx="5646737" cy="3482975"/>
                        </a:xfrm>
                        <a:prstGeom prst="rect">
                          <a:avLst/>
                        </a:prstGeom>
                      </p:spPr>
                    </p:pic>
                  </p:oleObj>
                </mc:Fallback>
              </mc:AlternateContent>
            </a:graphicData>
          </a:graphic>
        </p:graphicFrame>
        <p:sp>
          <p:nvSpPr>
            <p:cNvPr id="23" name="Freccia a destra 22">
              <a:extLst>
                <a:ext uri="{FF2B5EF4-FFF2-40B4-BE49-F238E27FC236}">
                  <a16:creationId xmlns:a16="http://schemas.microsoft.com/office/drawing/2014/main" id="{A8631A68-EF8D-4929-AB38-B90852AEDD7D}"/>
                </a:ext>
              </a:extLst>
            </p:cNvPr>
            <p:cNvSpPr/>
            <p:nvPr/>
          </p:nvSpPr>
          <p:spPr>
            <a:xfrm rot="2232018">
              <a:off x="5865001" y="2616975"/>
              <a:ext cx="561028" cy="830997"/>
            </a:xfrm>
            <a:prstGeom prst="rightArrow">
              <a:avLst/>
            </a:prstGeom>
            <a:solidFill>
              <a:srgbClr val="AB0629"/>
            </a:solidFill>
            <a:ln>
              <a:solidFill>
                <a:srgbClr val="1B41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Freccia a destra 23">
              <a:extLst>
                <a:ext uri="{FF2B5EF4-FFF2-40B4-BE49-F238E27FC236}">
                  <a16:creationId xmlns:a16="http://schemas.microsoft.com/office/drawing/2014/main" id="{8E5CF020-453B-437C-8A5B-F954FA09B6A4}"/>
                </a:ext>
              </a:extLst>
            </p:cNvPr>
            <p:cNvSpPr/>
            <p:nvPr/>
          </p:nvSpPr>
          <p:spPr>
            <a:xfrm rot="-2220000">
              <a:off x="5864434" y="4001937"/>
              <a:ext cx="561028" cy="830997"/>
            </a:xfrm>
            <a:prstGeom prst="rightArrow">
              <a:avLst/>
            </a:prstGeom>
            <a:solidFill>
              <a:srgbClr val="D6D227"/>
            </a:solidFill>
            <a:ln>
              <a:solidFill>
                <a:srgbClr val="D588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pic>
        <p:nvPicPr>
          <p:cNvPr id="7" name="Audio 6">
            <a:hlinkClick r:id="" action="ppaction://media"/>
            <a:extLst>
              <a:ext uri="{FF2B5EF4-FFF2-40B4-BE49-F238E27FC236}">
                <a16:creationId xmlns:a16="http://schemas.microsoft.com/office/drawing/2014/main" id="{CCEF34CF-6DCC-4AEC-B4E7-5A5C6B10A75D}"/>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8619649"/>
      </p:ext>
    </p:extLst>
  </p:cSld>
  <p:clrMapOvr>
    <a:masterClrMapping/>
  </p:clrMapOvr>
  <mc:AlternateContent xmlns:mc="http://schemas.openxmlformats.org/markup-compatibility/2006">
    <mc:Choice xmlns:p14="http://schemas.microsoft.com/office/powerpoint/2010/main" Requires="p14">
      <p:transition spd="slow" p14:dur="2000" advTm="23090"/>
    </mc:Choice>
    <mc:Fallback>
      <p:transition spd="slow" advTm="2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con angoli arrotondati 14">
            <a:extLst>
              <a:ext uri="{FF2B5EF4-FFF2-40B4-BE49-F238E27FC236}">
                <a16:creationId xmlns:a16="http://schemas.microsoft.com/office/drawing/2014/main" id="{44DBB088-97C8-4C77-87F0-54774C4F91AB}"/>
              </a:ext>
            </a:extLst>
          </p:cNvPr>
          <p:cNvSpPr/>
          <p:nvPr/>
        </p:nvSpPr>
        <p:spPr bwMode="auto">
          <a:xfrm>
            <a:off x="312159" y="823903"/>
            <a:ext cx="8541969" cy="5114254"/>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720000" rIns="91440" bIns="90000" numCol="1" rtlCol="0" anchor="t" anchorCtr="0" compatLnSpc="1">
            <a:prstTxWarp prst="textNoShape">
              <a:avLst/>
            </a:prstTxWarp>
          </a:bodyPr>
          <a:lstStyle/>
          <a:p>
            <a:pPr algn="just">
              <a:lnSpc>
                <a:spcPct val="120000"/>
              </a:lnSpc>
              <a:spcAft>
                <a:spcPts val="0"/>
              </a:spcAft>
            </a:pPr>
            <a:endParaRPr lang="it-IT" dirty="0">
              <a:effectLst/>
              <a:latin typeface="+mj-lt"/>
              <a:ea typeface="Calibri" panose="020F0502020204030204" pitchFamily="34" charset="0"/>
              <a:cs typeface="Times New Roman" panose="02020603050405020304" pitchFamily="18" charset="0"/>
            </a:endParaRPr>
          </a:p>
        </p:txBody>
      </p:sp>
      <p:sp>
        <p:nvSpPr>
          <p:cNvPr id="4" name="TextBox 3"/>
          <p:cNvSpPr txBox="1"/>
          <p:nvPr/>
        </p:nvSpPr>
        <p:spPr>
          <a:xfrm>
            <a:off x="108000" y="1080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20</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4" name="Rettangolo con angoli in alto arrotondati 43">
            <a:extLst>
              <a:ext uri="{FF2B5EF4-FFF2-40B4-BE49-F238E27FC236}">
                <a16:creationId xmlns:a16="http://schemas.microsoft.com/office/drawing/2014/main" id="{FA4D9BC8-FB12-459D-B244-C9564F4E32DF}"/>
              </a:ext>
            </a:extLst>
          </p:cNvPr>
          <p:cNvSpPr/>
          <p:nvPr/>
        </p:nvSpPr>
        <p:spPr bwMode="auto">
          <a:xfrm>
            <a:off x="312160" y="823902"/>
            <a:ext cx="8541968" cy="735746"/>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algn="ctr" eaLnBrk="0" fontAlgn="base" hangingPunct="0">
              <a:spcBef>
                <a:spcPct val="0"/>
              </a:spcBef>
              <a:spcAft>
                <a:spcPct val="0"/>
              </a:spcAft>
            </a:pP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a:t>
            </a:r>
            <a:r>
              <a:rPr kumimoji="0" lang="it-IT" sz="2400" b="1"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results</a:t>
            </a: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a:t>
            </a:r>
            <a:r>
              <a:rPr kumimoji="0" lang="it-IT" sz="2400" b="1" i="1" u="none" strike="noStrike" cap="none" normalizeH="0" baseline="0" dirty="0">
                <a:ln>
                  <a:noFill/>
                </a:ln>
                <a:solidFill>
                  <a:schemeClr val="bg1"/>
                </a:solidFill>
                <a:effectLst/>
                <a:latin typeface="Calibri" panose="020F0502020204030204" pitchFamily="34" charset="0"/>
                <a:cs typeface="Calibri" panose="020F0502020204030204" pitchFamily="34" charset="0"/>
              </a:rPr>
              <a:t>in vivo</a:t>
            </a:r>
            <a:r>
              <a:rPr kumimoji="0" lang="it-IT"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t>
            </a:r>
          </a:p>
        </p:txBody>
      </p:sp>
      <p:pic>
        <p:nvPicPr>
          <p:cNvPr id="45" name="Immagine 44">
            <a:extLst>
              <a:ext uri="{FF2B5EF4-FFF2-40B4-BE49-F238E27FC236}">
                <a16:creationId xmlns:a16="http://schemas.microsoft.com/office/drawing/2014/main" id="{217A0A6D-A5F9-490F-A803-8BC35C5C86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73" y="600364"/>
            <a:ext cx="1066667" cy="800000"/>
          </a:xfrm>
          <a:prstGeom prst="rect">
            <a:avLst/>
          </a:prstGeom>
        </p:spPr>
      </p:pic>
      <p:graphicFrame>
        <p:nvGraphicFramePr>
          <p:cNvPr id="13" name="Oggetto 12">
            <a:extLst>
              <a:ext uri="{FF2B5EF4-FFF2-40B4-BE49-F238E27FC236}">
                <a16:creationId xmlns:a16="http://schemas.microsoft.com/office/drawing/2014/main" id="{5601F476-1C36-4921-8F08-B17FCCE14E4D}"/>
              </a:ext>
            </a:extLst>
          </p:cNvPr>
          <p:cNvGraphicFramePr>
            <a:graphicFrameLocks noChangeAspect="1"/>
          </p:cNvGraphicFramePr>
          <p:nvPr>
            <p:extLst>
              <p:ext uri="{D42A27DB-BD31-4B8C-83A1-F6EECF244321}">
                <p14:modId xmlns:p14="http://schemas.microsoft.com/office/powerpoint/2010/main" val="978355991"/>
              </p:ext>
            </p:extLst>
          </p:nvPr>
        </p:nvGraphicFramePr>
        <p:xfrm>
          <a:off x="4596621" y="1333425"/>
          <a:ext cx="4752306" cy="3336840"/>
        </p:xfrm>
        <a:graphic>
          <a:graphicData uri="http://schemas.openxmlformats.org/presentationml/2006/ole">
            <mc:AlternateContent xmlns:mc="http://schemas.openxmlformats.org/markup-compatibility/2006">
              <mc:Choice xmlns:v="urn:schemas-microsoft-com:vml" Requires="v">
                <p:oleObj spid="_x0000_s13370" name="Graph" r:id="rId8" imgW="4132440" imgH="2901600" progId="Origin50.Graph">
                  <p:embed/>
                </p:oleObj>
              </mc:Choice>
              <mc:Fallback>
                <p:oleObj name="Graph" r:id="rId8" imgW="4132440" imgH="2901600" progId="Origin50.Graph">
                  <p:embed/>
                  <p:pic>
                    <p:nvPicPr>
                      <p:cNvPr id="2" name="Oggetto 1">
                        <a:extLst>
                          <a:ext uri="{FF2B5EF4-FFF2-40B4-BE49-F238E27FC236}">
                            <a16:creationId xmlns:a16="http://schemas.microsoft.com/office/drawing/2014/main" id="{6CB69EDF-1492-429A-879D-381173369772}"/>
                          </a:ext>
                        </a:extLst>
                      </p:cNvPr>
                      <p:cNvPicPr/>
                      <p:nvPr/>
                    </p:nvPicPr>
                    <p:blipFill>
                      <a:blip r:embed="rId9"/>
                      <a:stretch>
                        <a:fillRect/>
                      </a:stretch>
                    </p:blipFill>
                    <p:spPr>
                      <a:xfrm>
                        <a:off x="4596621" y="1333425"/>
                        <a:ext cx="4752306" cy="3336840"/>
                      </a:xfrm>
                      <a:prstGeom prst="rect">
                        <a:avLst/>
                      </a:prstGeom>
                    </p:spPr>
                  </p:pic>
                </p:oleObj>
              </mc:Fallback>
            </mc:AlternateContent>
          </a:graphicData>
        </a:graphic>
      </p:graphicFrame>
      <p:sp>
        <p:nvSpPr>
          <p:cNvPr id="14" name="Rettangolo 13">
            <a:extLst>
              <a:ext uri="{FF2B5EF4-FFF2-40B4-BE49-F238E27FC236}">
                <a16:creationId xmlns:a16="http://schemas.microsoft.com/office/drawing/2014/main" id="{463F7A6F-54F5-4415-B110-EF87F029D9F1}"/>
              </a:ext>
            </a:extLst>
          </p:cNvPr>
          <p:cNvSpPr/>
          <p:nvPr/>
        </p:nvSpPr>
        <p:spPr>
          <a:xfrm>
            <a:off x="4953000" y="4372465"/>
            <a:ext cx="3733800" cy="738664"/>
          </a:xfrm>
          <a:prstGeom prst="rect">
            <a:avLst/>
          </a:prstGeom>
        </p:spPr>
        <p:txBody>
          <a:bodyPr wrap="square">
            <a:spAutoFit/>
          </a:bodyPr>
          <a:lstStyle/>
          <a:p>
            <a:pPr algn="just"/>
            <a:r>
              <a:rPr lang="en-US" sz="1400" b="1" i="1" dirty="0">
                <a:latin typeface="+mj-lt"/>
              </a:rPr>
              <a:t>Total platinum levels</a:t>
            </a:r>
            <a:r>
              <a:rPr lang="en-US" sz="1400" i="1" dirty="0">
                <a:latin typeface="+mj-lt"/>
              </a:rPr>
              <a:t> determined in organs of mice treated with </a:t>
            </a:r>
            <a:r>
              <a:rPr lang="en-US" sz="1400" b="1" i="1" dirty="0">
                <a:latin typeface="+mj-lt"/>
              </a:rPr>
              <a:t>Pt-POA </a:t>
            </a:r>
            <a:r>
              <a:rPr lang="en-US" sz="1400" i="1" dirty="0">
                <a:latin typeface="+mj-lt"/>
              </a:rPr>
              <a:t>after a single dose oral application (20 mg kg</a:t>
            </a:r>
            <a:r>
              <a:rPr lang="en-US" sz="1400" i="1" baseline="30000" dirty="0">
                <a:latin typeface="+mj-lt"/>
              </a:rPr>
              <a:t>-1</a:t>
            </a:r>
            <a:r>
              <a:rPr lang="en-US" sz="1400" i="1" dirty="0">
                <a:latin typeface="+mj-lt"/>
              </a:rPr>
              <a:t>).</a:t>
            </a:r>
            <a:endParaRPr lang="it-IT" sz="1400" i="1" dirty="0">
              <a:latin typeface="+mj-lt"/>
            </a:endParaRPr>
          </a:p>
        </p:txBody>
      </p:sp>
      <p:graphicFrame>
        <p:nvGraphicFramePr>
          <p:cNvPr id="16" name="Oggetto 15">
            <a:extLst>
              <a:ext uri="{FF2B5EF4-FFF2-40B4-BE49-F238E27FC236}">
                <a16:creationId xmlns:a16="http://schemas.microsoft.com/office/drawing/2014/main" id="{314EB53B-8E9A-423A-A404-A3D803DF7F89}"/>
              </a:ext>
            </a:extLst>
          </p:cNvPr>
          <p:cNvGraphicFramePr>
            <a:graphicFrameLocks noChangeAspect="1"/>
          </p:cNvGraphicFramePr>
          <p:nvPr>
            <p:extLst>
              <p:ext uri="{D42A27DB-BD31-4B8C-83A1-F6EECF244321}">
                <p14:modId xmlns:p14="http://schemas.microsoft.com/office/powerpoint/2010/main" val="25223210"/>
              </p:ext>
            </p:extLst>
          </p:nvPr>
        </p:nvGraphicFramePr>
        <p:xfrm>
          <a:off x="339113" y="1333425"/>
          <a:ext cx="4752306" cy="3336840"/>
        </p:xfrm>
        <a:graphic>
          <a:graphicData uri="http://schemas.openxmlformats.org/presentationml/2006/ole">
            <mc:AlternateContent xmlns:mc="http://schemas.openxmlformats.org/markup-compatibility/2006">
              <mc:Choice xmlns:v="urn:schemas-microsoft-com:vml" Requires="v">
                <p:oleObj spid="_x0000_s13371" name="Graph" r:id="rId10" imgW="4132440" imgH="2901600" progId="Origin50.Graph">
                  <p:embed/>
                </p:oleObj>
              </mc:Choice>
              <mc:Fallback>
                <p:oleObj name="Graph" r:id="rId10" imgW="4132440" imgH="2901600" progId="Origin50.Graph">
                  <p:embed/>
                  <p:pic>
                    <p:nvPicPr>
                      <p:cNvPr id="15" name="Oggetto 14">
                        <a:extLst>
                          <a:ext uri="{FF2B5EF4-FFF2-40B4-BE49-F238E27FC236}">
                            <a16:creationId xmlns:a16="http://schemas.microsoft.com/office/drawing/2014/main" id="{D66A1094-EF00-4BEA-B620-34995218D334}"/>
                          </a:ext>
                        </a:extLst>
                      </p:cNvPr>
                      <p:cNvPicPr/>
                      <p:nvPr/>
                    </p:nvPicPr>
                    <p:blipFill>
                      <a:blip r:embed="rId11"/>
                      <a:stretch>
                        <a:fillRect/>
                      </a:stretch>
                    </p:blipFill>
                    <p:spPr>
                      <a:xfrm>
                        <a:off x="339113" y="1333425"/>
                        <a:ext cx="4752306" cy="3336840"/>
                      </a:xfrm>
                      <a:prstGeom prst="rect">
                        <a:avLst/>
                      </a:prstGeom>
                    </p:spPr>
                  </p:pic>
                </p:oleObj>
              </mc:Fallback>
            </mc:AlternateContent>
          </a:graphicData>
        </a:graphic>
      </p:graphicFrame>
      <p:sp>
        <p:nvSpPr>
          <p:cNvPr id="19" name="Rettangolo 18">
            <a:extLst>
              <a:ext uri="{FF2B5EF4-FFF2-40B4-BE49-F238E27FC236}">
                <a16:creationId xmlns:a16="http://schemas.microsoft.com/office/drawing/2014/main" id="{26DF7779-DC78-4C91-957F-2FB9F06102BE}"/>
              </a:ext>
            </a:extLst>
          </p:cNvPr>
          <p:cNvSpPr/>
          <p:nvPr/>
        </p:nvSpPr>
        <p:spPr>
          <a:xfrm>
            <a:off x="551806" y="4675457"/>
            <a:ext cx="3995574" cy="523220"/>
          </a:xfrm>
          <a:prstGeom prst="rect">
            <a:avLst/>
          </a:prstGeom>
        </p:spPr>
        <p:txBody>
          <a:bodyPr wrap="square">
            <a:spAutoFit/>
          </a:bodyPr>
          <a:lstStyle/>
          <a:p>
            <a:pPr algn="just"/>
            <a:r>
              <a:rPr lang="en-US" sz="1400" b="1" i="1" dirty="0">
                <a:latin typeface="+mj-lt"/>
              </a:rPr>
              <a:t>Body weight changes</a:t>
            </a:r>
            <a:r>
              <a:rPr lang="en-US" sz="1400" i="1" dirty="0">
                <a:latin typeface="+mj-lt"/>
              </a:rPr>
              <a:t> of LLC-bearing C57BL mice treated with vehicle or Pt compounds.</a:t>
            </a:r>
            <a:endParaRPr lang="it-IT" sz="1400" i="1" dirty="0">
              <a:latin typeface="+mj-lt"/>
            </a:endParaRPr>
          </a:p>
        </p:txBody>
      </p:sp>
      <p:sp>
        <p:nvSpPr>
          <p:cNvPr id="20" name="Fumetto: rettangolo con angoli arrotondati 19">
            <a:extLst>
              <a:ext uri="{FF2B5EF4-FFF2-40B4-BE49-F238E27FC236}">
                <a16:creationId xmlns:a16="http://schemas.microsoft.com/office/drawing/2014/main" id="{85021CFA-1814-4B8B-855B-F4965D5FAB60}"/>
              </a:ext>
            </a:extLst>
          </p:cNvPr>
          <p:cNvSpPr/>
          <p:nvPr/>
        </p:nvSpPr>
        <p:spPr>
          <a:xfrm>
            <a:off x="838200" y="5368305"/>
            <a:ext cx="3874852" cy="423652"/>
          </a:xfrm>
          <a:prstGeom prst="wedgeRoundRectCallout">
            <a:avLst>
              <a:gd name="adj1" fmla="val -8022"/>
              <a:gd name="adj2" fmla="val -986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lnSpc>
                <a:spcPct val="120000"/>
              </a:lnSpc>
            </a:pPr>
            <a:r>
              <a:rPr lang="en-US" b="1" dirty="0">
                <a:latin typeface="+mj-lt"/>
              </a:rPr>
              <a:t>Pt-POA</a:t>
            </a:r>
            <a:r>
              <a:rPr lang="en-US" dirty="0">
                <a:latin typeface="+mj-lt"/>
              </a:rPr>
              <a:t> did not induce body weight loss.</a:t>
            </a:r>
          </a:p>
        </p:txBody>
      </p:sp>
      <p:sp>
        <p:nvSpPr>
          <p:cNvPr id="21" name="Fumetto: rettangolo con angoli arrotondati 20">
            <a:extLst>
              <a:ext uri="{FF2B5EF4-FFF2-40B4-BE49-F238E27FC236}">
                <a16:creationId xmlns:a16="http://schemas.microsoft.com/office/drawing/2014/main" id="{377F1D7F-F352-44A1-BC93-8A05A2B5D0CC}"/>
              </a:ext>
            </a:extLst>
          </p:cNvPr>
          <p:cNvSpPr/>
          <p:nvPr/>
        </p:nvSpPr>
        <p:spPr>
          <a:xfrm>
            <a:off x="5036084" y="5105400"/>
            <a:ext cx="3874852" cy="791412"/>
          </a:xfrm>
          <a:prstGeom prst="wedgeRoundRectCallout">
            <a:avLst>
              <a:gd name="adj1" fmla="val 194"/>
              <a:gd name="adj2" fmla="val -772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lnSpc>
                <a:spcPct val="120000"/>
              </a:lnSpc>
            </a:pPr>
            <a:r>
              <a:rPr lang="en-US" dirty="0">
                <a:latin typeface="+mj-lt"/>
              </a:rPr>
              <a:t>A significant Pt content was present into the tumor mass.</a:t>
            </a:r>
          </a:p>
        </p:txBody>
      </p:sp>
      <p:sp>
        <p:nvSpPr>
          <p:cNvPr id="22" name="Rettangolo 21">
            <a:extLst>
              <a:ext uri="{FF2B5EF4-FFF2-40B4-BE49-F238E27FC236}">
                <a16:creationId xmlns:a16="http://schemas.microsoft.com/office/drawing/2014/main" id="{E17312A5-76D4-4688-B052-B856944915AA}"/>
              </a:ext>
            </a:extLst>
          </p:cNvPr>
          <p:cNvSpPr/>
          <p:nvPr/>
        </p:nvSpPr>
        <p:spPr>
          <a:xfrm>
            <a:off x="4881265" y="474422"/>
            <a:ext cx="4267200" cy="307777"/>
          </a:xfrm>
          <a:prstGeom prst="rect">
            <a:avLst/>
          </a:prstGeom>
        </p:spPr>
        <p:txBody>
          <a:bodyPr wrap="square">
            <a:spAutoFit/>
          </a:bodyPr>
          <a:lstStyle/>
          <a:p>
            <a:r>
              <a:rPr lang="da-DK" sz="1400" dirty="0">
                <a:solidFill>
                  <a:srgbClr val="000000"/>
                </a:solidFill>
                <a:latin typeface="Calibri" panose="020F0502020204030204" pitchFamily="34" charset="0"/>
                <a:cs typeface="Calibri" panose="020F0502020204030204" pitchFamily="34" charset="0"/>
              </a:rPr>
              <a:t>E. Gabano </a:t>
            </a:r>
            <a:r>
              <a:rPr lang="da-DK" sz="1400" i="1" dirty="0">
                <a:solidFill>
                  <a:srgbClr val="000000"/>
                </a:solidFill>
                <a:latin typeface="Calibri" panose="020F0502020204030204" pitchFamily="34" charset="0"/>
                <a:cs typeface="Calibri" panose="020F0502020204030204" pitchFamily="34" charset="0"/>
              </a:rPr>
              <a:t>et al.</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Dalton Trans.</a:t>
            </a:r>
            <a:r>
              <a:rPr lang="da-DK" sz="1400" dirty="0">
                <a:solidFill>
                  <a:srgbClr val="000000"/>
                </a:solidFill>
                <a:latin typeface="Calibri" panose="020F0502020204030204" pitchFamily="34" charset="0"/>
                <a:cs typeface="Calibri" panose="020F0502020204030204" pitchFamily="34" charset="0"/>
              </a:rPr>
              <a:t>, </a:t>
            </a:r>
            <a:r>
              <a:rPr lang="da-DK" sz="1400" b="1" dirty="0">
                <a:solidFill>
                  <a:srgbClr val="000000"/>
                </a:solidFill>
                <a:latin typeface="Calibri" panose="020F0502020204030204" pitchFamily="34" charset="0"/>
                <a:cs typeface="Calibri" panose="020F0502020204030204" pitchFamily="34" charset="0"/>
              </a:rPr>
              <a:t>2017</a:t>
            </a:r>
            <a:r>
              <a:rPr lang="da-DK" sz="1400" dirty="0">
                <a:solidFill>
                  <a:srgbClr val="000000"/>
                </a:solidFill>
                <a:latin typeface="Calibri" panose="020F0502020204030204" pitchFamily="34" charset="0"/>
                <a:cs typeface="Calibri" panose="020F0502020204030204" pitchFamily="34" charset="0"/>
              </a:rPr>
              <a:t>, </a:t>
            </a:r>
            <a:r>
              <a:rPr lang="da-DK" sz="1400" i="1" dirty="0">
                <a:solidFill>
                  <a:srgbClr val="000000"/>
                </a:solidFill>
                <a:latin typeface="Calibri" panose="020F0502020204030204" pitchFamily="34" charset="0"/>
                <a:cs typeface="Calibri" panose="020F0502020204030204" pitchFamily="34" charset="0"/>
              </a:rPr>
              <a:t>46</a:t>
            </a:r>
            <a:r>
              <a:rPr lang="da-DK" sz="1400" dirty="0">
                <a:solidFill>
                  <a:srgbClr val="000000"/>
                </a:solidFill>
                <a:latin typeface="Calibri" panose="020F0502020204030204" pitchFamily="34" charset="0"/>
                <a:cs typeface="Calibri" panose="020F0502020204030204" pitchFamily="34" charset="0"/>
              </a:rPr>
              <a:t>, 14174 (</a:t>
            </a:r>
            <a:r>
              <a:rPr lang="da-DK" sz="1400" dirty="0">
                <a:solidFill>
                  <a:srgbClr val="000000"/>
                </a:solidFill>
                <a:latin typeface="Calibri" panose="020F0502020204030204" pitchFamily="34" charset="0"/>
                <a:cs typeface="Calibri" panose="020F0502020204030204" pitchFamily="34" charset="0"/>
                <a:hlinkClick r:id="rId12"/>
              </a:rPr>
              <a:t>doi</a:t>
            </a:r>
            <a:r>
              <a:rPr lang="da-DK" sz="1400" dirty="0">
                <a:solidFill>
                  <a:srgbClr val="000000"/>
                </a:solidFill>
                <a:latin typeface="Calibri" panose="020F0502020204030204" pitchFamily="34" charset="0"/>
                <a:cs typeface="Calibri" panose="020F0502020204030204" pitchFamily="34" charset="0"/>
              </a:rPr>
              <a:t>)</a:t>
            </a:r>
            <a:endParaRPr lang="it-IT" sz="1400" dirty="0"/>
          </a:p>
        </p:txBody>
      </p:sp>
      <p:pic>
        <p:nvPicPr>
          <p:cNvPr id="3" name="Audio 2">
            <a:hlinkClick r:id="" action="ppaction://media"/>
            <a:extLst>
              <a:ext uri="{FF2B5EF4-FFF2-40B4-BE49-F238E27FC236}">
                <a16:creationId xmlns:a16="http://schemas.microsoft.com/office/drawing/2014/main" id="{EC425694-18DD-4445-8D0E-EBBC600F80E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01485680"/>
      </p:ext>
    </p:extLst>
  </p:cSld>
  <p:clrMapOvr>
    <a:masterClrMapping/>
  </p:clrMapOvr>
  <mc:AlternateContent xmlns:mc="http://schemas.openxmlformats.org/markup-compatibility/2006">
    <mc:Choice xmlns:p14="http://schemas.microsoft.com/office/powerpoint/2010/main" Requires="p14">
      <p:transition spd="slow" p14:dur="2000" advTm="49328"/>
    </mc:Choice>
    <mc:Fallback>
      <p:transition spd="slow" advTm="4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000" y="108000"/>
            <a:ext cx="8153400" cy="461665"/>
          </a:xfrm>
          <a:prstGeom prst="rect">
            <a:avLst/>
          </a:prstGeom>
          <a:noFill/>
        </p:spPr>
        <p:txBody>
          <a:bodyPr wrap="square" rtlCol="0">
            <a:spAutoFit/>
          </a:bodyPr>
          <a:lstStyle/>
          <a:p>
            <a:r>
              <a:rPr lang="fr-FR" sz="2400" b="1" dirty="0"/>
              <a:t>Conclusions</a:t>
            </a:r>
          </a:p>
        </p:txBody>
      </p:sp>
      <p:sp>
        <p:nvSpPr>
          <p:cNvPr id="6" name="Slide Number Placeholder 5"/>
          <p:cNvSpPr>
            <a:spLocks noGrp="1"/>
          </p:cNvSpPr>
          <p:nvPr>
            <p:ph type="sldNum" sz="quarter" idx="12"/>
          </p:nvPr>
        </p:nvSpPr>
        <p:spPr/>
        <p:txBody>
          <a:bodyPr/>
          <a:lstStyle/>
          <a:p>
            <a:fld id="{FCAEAE96-855E-42B1-8DE9-9C9E68DE18C5}" type="slidenum">
              <a:rPr lang="fr-FR" smtClean="0"/>
              <a:pPr/>
              <a:t>21</a:t>
            </a:fld>
            <a:endParaRPr lang="fr-FR"/>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pSp>
        <p:nvGrpSpPr>
          <p:cNvPr id="5" name="Gruppo 4">
            <a:extLst>
              <a:ext uri="{FF2B5EF4-FFF2-40B4-BE49-F238E27FC236}">
                <a16:creationId xmlns:a16="http://schemas.microsoft.com/office/drawing/2014/main" id="{504AB8F5-340C-48D3-9A5E-C3EEB3392271}"/>
              </a:ext>
            </a:extLst>
          </p:cNvPr>
          <p:cNvGrpSpPr/>
          <p:nvPr/>
        </p:nvGrpSpPr>
        <p:grpSpPr>
          <a:xfrm>
            <a:off x="184299" y="628327"/>
            <a:ext cx="8751449" cy="5316694"/>
            <a:chOff x="84206" y="628327"/>
            <a:chExt cx="8751449" cy="5316694"/>
          </a:xfrm>
        </p:grpSpPr>
        <p:sp>
          <p:nvSpPr>
            <p:cNvPr id="8" name="Rettangolo con angoli arrotondati 7">
              <a:extLst>
                <a:ext uri="{FF2B5EF4-FFF2-40B4-BE49-F238E27FC236}">
                  <a16:creationId xmlns:a16="http://schemas.microsoft.com/office/drawing/2014/main" id="{6F5C66AB-0DC4-4C6D-A868-3C5678DA0595}"/>
                </a:ext>
              </a:extLst>
            </p:cNvPr>
            <p:cNvSpPr/>
            <p:nvPr/>
          </p:nvSpPr>
          <p:spPr bwMode="auto">
            <a:xfrm>
              <a:off x="293687" y="895928"/>
              <a:ext cx="8541968" cy="5049093"/>
            </a:xfrm>
            <a:prstGeom prst="roundRect">
              <a:avLst/>
            </a:prstGeom>
            <a:solidFill>
              <a:schemeClr val="bg1">
                <a:lumMod val="8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684000" rIns="91440" bIns="90000" numCol="1" rtlCol="0" anchor="t" anchorCtr="0" compatLnSpc="1">
              <a:prstTxWarp prst="textNoShape">
                <a:avLst/>
              </a:prstTxWarp>
            </a:bodyPr>
            <a:lstStyle/>
            <a:p>
              <a:pPr marL="176213" lvl="0" indent="-176213" algn="just" defTabSz="457200" eaLnBrk="1" fontAlgn="auto" hangingPunct="1">
                <a:lnSpc>
                  <a:spcPct val="120000"/>
                </a:lnSpc>
                <a:spcBef>
                  <a:spcPts val="0"/>
                </a:spcBef>
                <a:spcAft>
                  <a:spcPts val="0"/>
                </a:spcAft>
                <a:buFont typeface="Arial" panose="020B0604020202020204" pitchFamily="34" charset="0"/>
                <a:buChar char="•"/>
              </a:pPr>
              <a:r>
                <a:rPr lang="en-US" sz="2000" b="1" dirty="0">
                  <a:solidFill>
                    <a:prstClr val="black"/>
                  </a:solidFill>
                  <a:latin typeface="Century Gothic" panose="020B0502020202020204" pitchFamily="34" charset="0"/>
                  <a:cs typeface="Calibri" panose="020F0502020204030204" pitchFamily="34" charset="0"/>
                </a:rPr>
                <a:t>Active bioligands can be coordinated to the Pt(IV) core</a:t>
              </a:r>
              <a:r>
                <a:rPr lang="en-US" sz="2000" dirty="0">
                  <a:solidFill>
                    <a:prstClr val="black"/>
                  </a:solidFill>
                  <a:latin typeface="Century Gothic" panose="020B0502020202020204" pitchFamily="34" charset="0"/>
                  <a:cs typeface="Calibri" panose="020F0502020204030204" pitchFamily="34" charset="0"/>
                </a:rPr>
                <a:t>. The coordination should not affect its biological activity.</a:t>
              </a:r>
            </a:p>
            <a:p>
              <a:pPr marL="176213" lvl="0" indent="-176213" algn="just" defTabSz="457200" eaLnBrk="1" fontAlgn="auto" hangingPunct="1">
                <a:lnSpc>
                  <a:spcPct val="120000"/>
                </a:lnSpc>
                <a:spcBef>
                  <a:spcPts val="0"/>
                </a:spcBef>
                <a:spcAft>
                  <a:spcPts val="0"/>
                </a:spcAft>
                <a:buFont typeface="Arial" panose="020B0604020202020204" pitchFamily="34" charset="0"/>
                <a:buChar char="•"/>
              </a:pPr>
              <a:r>
                <a:rPr lang="en-US" sz="2000" b="1" dirty="0">
                  <a:solidFill>
                    <a:prstClr val="black"/>
                  </a:solidFill>
                  <a:latin typeface="Century Gothic" panose="020B0502020202020204" pitchFamily="34" charset="0"/>
                  <a:cs typeface="Calibri" panose="020F0502020204030204" pitchFamily="34" charset="0"/>
                </a:rPr>
                <a:t>Activation by reduction</a:t>
              </a:r>
              <a:r>
                <a:rPr lang="en-US" sz="2000" dirty="0">
                  <a:solidFill>
                    <a:prstClr val="black"/>
                  </a:solidFill>
                  <a:latin typeface="Century Gothic" panose="020B0502020202020204" pitchFamily="34" charset="0"/>
                  <a:cs typeface="Calibri" panose="020F0502020204030204" pitchFamily="34" charset="0"/>
                </a:rPr>
                <a:t> will (should) release the two metabolites (Pt(II) and bioligand).</a:t>
              </a:r>
            </a:p>
            <a:p>
              <a:pPr marL="176213" lvl="0" indent="-176213" algn="just" defTabSz="457200" eaLnBrk="1" fontAlgn="auto" hangingPunct="1">
                <a:lnSpc>
                  <a:spcPct val="120000"/>
                </a:lnSpc>
                <a:spcBef>
                  <a:spcPts val="0"/>
                </a:spcBef>
                <a:spcAft>
                  <a:spcPts val="0"/>
                </a:spcAft>
                <a:buFont typeface="Arial" panose="020B0604020202020204" pitchFamily="34" charset="0"/>
                <a:buChar char="•"/>
              </a:pPr>
              <a:r>
                <a:rPr lang="en-US" sz="2000" b="1" dirty="0">
                  <a:solidFill>
                    <a:prstClr val="black"/>
                  </a:solidFill>
                  <a:latin typeface="Century Gothic" panose="020B0502020202020204" pitchFamily="34" charset="0"/>
                  <a:cs typeface="Calibri" panose="020F0502020204030204" pitchFamily="34" charset="0"/>
                </a:rPr>
                <a:t>A strong rationale should support the synergism</a:t>
              </a:r>
              <a:r>
                <a:rPr lang="en-US" sz="2000" dirty="0">
                  <a:solidFill>
                    <a:prstClr val="black"/>
                  </a:solidFill>
                  <a:latin typeface="Century Gothic" panose="020B0502020202020204" pitchFamily="34" charset="0"/>
                  <a:cs typeface="Calibri" panose="020F0502020204030204" pitchFamily="34" charset="0"/>
                </a:rPr>
                <a:t>. The synergism should occur for co-treatment of the components at the same or similar concentrations. Some effect may be enhanced by </a:t>
              </a:r>
              <a:r>
                <a:rPr lang="en-US" sz="2000" b="1" dirty="0">
                  <a:solidFill>
                    <a:prstClr val="black"/>
                  </a:solidFill>
                  <a:latin typeface="Century Gothic" panose="020B0502020202020204" pitchFamily="34" charset="0"/>
                  <a:cs typeface="Calibri" panose="020F0502020204030204" pitchFamily="34" charset="0"/>
                </a:rPr>
                <a:t>synergistic accumulation</a:t>
              </a:r>
              <a:r>
                <a:rPr lang="en-US" sz="2000" dirty="0">
                  <a:solidFill>
                    <a:prstClr val="black"/>
                  </a:solidFill>
                  <a:latin typeface="Century Gothic" panose="020B0502020202020204" pitchFamily="34" charset="0"/>
                  <a:cs typeface="Calibri" panose="020F0502020204030204" pitchFamily="34" charset="0"/>
                </a:rPr>
                <a:t>.</a:t>
              </a:r>
            </a:p>
            <a:p>
              <a:pPr marL="176213" lvl="0" indent="-176213" algn="just" defTabSz="457200" eaLnBrk="1" fontAlgn="auto" hangingPunct="1">
                <a:lnSpc>
                  <a:spcPct val="120000"/>
                </a:lnSpc>
                <a:spcBef>
                  <a:spcPts val="0"/>
                </a:spcBef>
                <a:spcAft>
                  <a:spcPts val="0"/>
                </a:spcAft>
                <a:buFont typeface="Arial" panose="020B0604020202020204" pitchFamily="34" charset="0"/>
                <a:buChar char="•"/>
              </a:pPr>
              <a:r>
                <a:rPr lang="en-US" sz="2000" dirty="0">
                  <a:solidFill>
                    <a:prstClr val="black"/>
                  </a:solidFill>
                  <a:latin typeface="Century Gothic" panose="020B0502020202020204" pitchFamily="34" charset="0"/>
                  <a:cs typeface="Calibri" panose="020F0502020204030204" pitchFamily="34" charset="0"/>
                </a:rPr>
                <a:t>If these constrains are satisfied, </a:t>
              </a:r>
              <a:r>
                <a:rPr lang="en-US" sz="2000" b="1" dirty="0">
                  <a:solidFill>
                    <a:prstClr val="black"/>
                  </a:solidFill>
                  <a:latin typeface="Century Gothic" panose="020B0502020202020204" pitchFamily="34" charset="0"/>
                  <a:cs typeface="Calibri" panose="020F0502020204030204" pitchFamily="34" charset="0"/>
                </a:rPr>
                <a:t>dual-action Pt(IV) antitumor prodrugs may represent an alternative worthy to be further explored in clinical practice</a:t>
              </a:r>
              <a:r>
                <a:rPr lang="en-US" sz="2000" dirty="0">
                  <a:solidFill>
                    <a:prstClr val="black"/>
                  </a:solidFill>
                  <a:latin typeface="Century Gothic" panose="020B0502020202020204" pitchFamily="34" charset="0"/>
                  <a:cs typeface="Calibri" panose="020F0502020204030204" pitchFamily="34" charset="0"/>
                </a:rPr>
                <a:t>.</a:t>
              </a:r>
              <a:endParaRPr kumimoji="0" lang="en-US" sz="2000" i="0" u="none" strike="noStrike" kern="1200" cap="none" spc="0" normalizeH="0" baseline="0" noProof="0" dirty="0">
                <a:ln>
                  <a:noFill/>
                </a:ln>
                <a:solidFill>
                  <a:prstClr val="black"/>
                </a:solidFill>
                <a:effectLst/>
                <a:uLnTx/>
                <a:uFillTx/>
                <a:latin typeface="Century Gothic" panose="020B0502020202020204" pitchFamily="34" charset="0"/>
                <a:cs typeface="Calibri" panose="020F0502020204030204" pitchFamily="34" charset="0"/>
              </a:endParaRPr>
            </a:p>
          </p:txBody>
        </p:sp>
        <p:sp>
          <p:nvSpPr>
            <p:cNvPr id="9" name="Rettangolo con angoli in alto arrotondati 8">
              <a:extLst>
                <a:ext uri="{FF2B5EF4-FFF2-40B4-BE49-F238E27FC236}">
                  <a16:creationId xmlns:a16="http://schemas.microsoft.com/office/drawing/2014/main" id="{C90150C0-E1C2-412A-83C4-B451E3CFC4B1}"/>
                </a:ext>
              </a:extLst>
            </p:cNvPr>
            <p:cNvSpPr/>
            <p:nvPr/>
          </p:nvSpPr>
          <p:spPr bwMode="auto">
            <a:xfrm>
              <a:off x="293687" y="838200"/>
              <a:ext cx="8541968" cy="972000"/>
            </a:xfrm>
            <a:prstGeom prst="round2SameRect">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entury Gothic" panose="020B0502020202020204" pitchFamily="34" charset="0"/>
                  <a:cs typeface="Calibri" panose="020F0502020204030204" pitchFamily="34" charset="0"/>
                </a:rPr>
                <a:t>Dual-action </a:t>
              </a:r>
              <a:r>
                <a:rPr kumimoji="0" lang="it-IT" sz="2800" b="1" i="0" u="none" strike="noStrike" kern="1200" cap="none" spc="0" normalizeH="0" baseline="0" noProof="0" dirty="0" err="1">
                  <a:ln>
                    <a:noFill/>
                  </a:ln>
                  <a:solidFill>
                    <a:prstClr val="white"/>
                  </a:solidFill>
                  <a:effectLst/>
                  <a:uLnTx/>
                  <a:uFillTx/>
                  <a:latin typeface="Century Gothic" panose="020B0502020202020204" pitchFamily="34" charset="0"/>
                  <a:cs typeface="Calibri" panose="020F0502020204030204" pitchFamily="34" charset="0"/>
                </a:rPr>
                <a:t>Pt</a:t>
              </a:r>
              <a:r>
                <a:rPr kumimoji="0" lang="it-IT" sz="2800" b="1" i="0" u="none" strike="noStrike" kern="1200" cap="none" spc="0" normalizeH="0" baseline="0" noProof="0" dirty="0">
                  <a:ln>
                    <a:noFill/>
                  </a:ln>
                  <a:solidFill>
                    <a:prstClr val="white"/>
                  </a:solidFill>
                  <a:effectLst/>
                  <a:uLnTx/>
                  <a:uFillTx/>
                  <a:latin typeface="Century Gothic" panose="020B0502020202020204" pitchFamily="34" charset="0"/>
                  <a:cs typeface="Calibri" panose="020F0502020204030204" pitchFamily="34" charset="0"/>
                </a:rPr>
                <a:t>(IV) </a:t>
              </a:r>
              <a:r>
                <a:rPr kumimoji="0" lang="it-IT" sz="2800" b="1" i="0" u="none" strike="noStrike" kern="1200" cap="none" spc="0" normalizeH="0" baseline="0" noProof="0" dirty="0" err="1">
                  <a:ln>
                    <a:noFill/>
                  </a:ln>
                  <a:solidFill>
                    <a:prstClr val="white"/>
                  </a:solidFill>
                  <a:effectLst/>
                  <a:uLnTx/>
                  <a:uFillTx/>
                  <a:latin typeface="Century Gothic" panose="020B0502020202020204" pitchFamily="34" charset="0"/>
                  <a:cs typeface="Calibri" panose="020F0502020204030204" pitchFamily="34" charset="0"/>
                </a:rPr>
                <a:t>complexes</a:t>
              </a:r>
              <a:endParaRPr kumimoji="0" lang="it-IT" sz="2800" b="1" i="0" u="none" strike="noStrike" kern="1200" cap="none" spc="0" normalizeH="0" baseline="0" noProof="0" dirty="0">
                <a:ln>
                  <a:noFill/>
                </a:ln>
                <a:solidFill>
                  <a:prstClr val="white"/>
                </a:solidFill>
                <a:effectLst/>
                <a:uLnTx/>
                <a:uFillTx/>
                <a:latin typeface="Century Gothic" panose="020B0502020202020204" pitchFamily="34" charset="0"/>
                <a:cs typeface="Calibri" panose="020F0502020204030204" pitchFamily="34" charset="0"/>
              </a:endParaRPr>
            </a:p>
          </p:txBody>
        </p:sp>
        <p:pic>
          <p:nvPicPr>
            <p:cNvPr id="10" name="Immagine 9">
              <a:extLst>
                <a:ext uri="{FF2B5EF4-FFF2-40B4-BE49-F238E27FC236}">
                  <a16:creationId xmlns:a16="http://schemas.microsoft.com/office/drawing/2014/main" id="{BCE96494-629C-4242-9D64-46BC0D375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06" y="628327"/>
              <a:ext cx="972000" cy="972000"/>
            </a:xfrm>
            <a:prstGeom prst="rect">
              <a:avLst/>
            </a:prstGeom>
          </p:spPr>
        </p:pic>
      </p:grpSp>
      <p:pic>
        <p:nvPicPr>
          <p:cNvPr id="11" name="Audio 10">
            <a:hlinkClick r:id="" action="ppaction://media"/>
            <a:extLst>
              <a:ext uri="{FF2B5EF4-FFF2-40B4-BE49-F238E27FC236}">
                <a16:creationId xmlns:a16="http://schemas.microsoft.com/office/drawing/2014/main" id="{003FBAEF-C6A0-4357-BDD5-20EC74226D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971"/>
    </mc:Choice>
    <mc:Fallback>
      <p:transition spd="slow" advTm="7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22</a:t>
            </a:fld>
            <a:endParaRPr lang="fr-FR"/>
          </a:p>
        </p:txBody>
      </p:sp>
      <p:pic>
        <p:nvPicPr>
          <p:cNvPr id="5" name="Picture 4">
            <a:extLst>
              <a:ext uri="{FF2B5EF4-FFF2-40B4-BE49-F238E27FC236}">
                <a16:creationId xmlns:a16="http://schemas.microsoft.com/office/drawing/2014/main" id="{BE90E4F9-57B5-40AD-9E3E-3CC678427C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TextBox 3">
            <a:extLst>
              <a:ext uri="{FF2B5EF4-FFF2-40B4-BE49-F238E27FC236}">
                <a16:creationId xmlns:a16="http://schemas.microsoft.com/office/drawing/2014/main" id="{3028B13D-F52D-4E42-806C-DC1B4C5B3508}"/>
              </a:ext>
            </a:extLst>
          </p:cNvPr>
          <p:cNvSpPr txBox="1"/>
          <p:nvPr/>
        </p:nvSpPr>
        <p:spPr>
          <a:xfrm>
            <a:off x="108000" y="108000"/>
            <a:ext cx="8153400" cy="461665"/>
          </a:xfrm>
          <a:prstGeom prst="rect">
            <a:avLst/>
          </a:prstGeom>
          <a:noFill/>
        </p:spPr>
        <p:txBody>
          <a:bodyPr wrap="square" rtlCol="0">
            <a:spAutoFit/>
          </a:bodyPr>
          <a:lstStyle/>
          <a:p>
            <a:r>
              <a:rPr lang="en-US" sz="2400" b="1" dirty="0"/>
              <a:t>Acknowledgments</a:t>
            </a:r>
          </a:p>
        </p:txBody>
      </p:sp>
      <p:sp>
        <p:nvSpPr>
          <p:cNvPr id="8" name="Rettangolo 7">
            <a:extLst>
              <a:ext uri="{FF2B5EF4-FFF2-40B4-BE49-F238E27FC236}">
                <a16:creationId xmlns:a16="http://schemas.microsoft.com/office/drawing/2014/main" id="{56250D9A-64A8-499F-BC78-7CB96B8A0DF8}"/>
              </a:ext>
            </a:extLst>
          </p:cNvPr>
          <p:cNvSpPr/>
          <p:nvPr/>
        </p:nvSpPr>
        <p:spPr>
          <a:xfrm>
            <a:off x="1216888" y="1657901"/>
            <a:ext cx="2438400" cy="1754326"/>
          </a:xfrm>
          <a:prstGeom prst="rect">
            <a:avLst/>
          </a:prstGeom>
        </p:spPr>
        <p:txBody>
          <a:bodyPr wrap="square">
            <a:spAutoFit/>
          </a:bodyPr>
          <a:lstStyle/>
          <a:p>
            <a:pPr algn="ctr"/>
            <a:r>
              <a:rPr lang="it-IT" dirty="0">
                <a:solidFill>
                  <a:srgbClr val="231F20"/>
                </a:solidFill>
                <a:cs typeface="Calibri" panose="020F0502020204030204" pitchFamily="34" charset="0"/>
              </a:rPr>
              <a:t>Elisabetta </a:t>
            </a:r>
            <a:r>
              <a:rPr lang="it-IT" dirty="0" err="1">
                <a:solidFill>
                  <a:srgbClr val="231F20"/>
                </a:solidFill>
                <a:cs typeface="Calibri" panose="020F0502020204030204" pitchFamily="34" charset="0"/>
              </a:rPr>
              <a:t>Gabano</a:t>
            </a:r>
            <a:endParaRPr lang="it-IT" dirty="0">
              <a:solidFill>
                <a:srgbClr val="231F20"/>
              </a:solidFill>
              <a:cs typeface="Calibri" panose="020F0502020204030204" pitchFamily="34" charset="0"/>
            </a:endParaRPr>
          </a:p>
          <a:p>
            <a:pPr algn="ctr"/>
            <a:r>
              <a:rPr lang="it-IT" dirty="0">
                <a:solidFill>
                  <a:srgbClr val="231F20"/>
                </a:solidFill>
                <a:cs typeface="Calibri" panose="020F0502020204030204" pitchFamily="34" charset="0"/>
              </a:rPr>
              <a:t>Domenico Osella</a:t>
            </a:r>
          </a:p>
          <a:p>
            <a:pPr algn="ctr"/>
            <a:r>
              <a:rPr lang="it-IT" dirty="0">
                <a:solidFill>
                  <a:srgbClr val="231F20"/>
                </a:solidFill>
                <a:cs typeface="Calibri" panose="020F0502020204030204" pitchFamily="34" charset="0"/>
              </a:rPr>
              <a:t>Elena Perin</a:t>
            </a:r>
          </a:p>
          <a:p>
            <a:pPr algn="ctr"/>
            <a:r>
              <a:rPr lang="it-IT" dirty="0">
                <a:solidFill>
                  <a:srgbClr val="231F20"/>
                </a:solidFill>
                <a:cs typeface="Calibri" panose="020F0502020204030204" pitchFamily="34" charset="0"/>
              </a:rPr>
              <a:t>Beatrice Rangone</a:t>
            </a:r>
          </a:p>
          <a:p>
            <a:pPr algn="ctr"/>
            <a:r>
              <a:rPr lang="it-IT" dirty="0">
                <a:solidFill>
                  <a:srgbClr val="231F20"/>
                </a:solidFill>
                <a:cs typeface="Calibri" panose="020F0502020204030204" pitchFamily="34" charset="0"/>
              </a:rPr>
              <a:t>Maurizio Sabbatini</a:t>
            </a:r>
          </a:p>
          <a:p>
            <a:pPr algn="ctr"/>
            <a:r>
              <a:rPr lang="it-IT" dirty="0">
                <a:solidFill>
                  <a:srgbClr val="231F20"/>
                </a:solidFill>
                <a:cs typeface="Calibri" panose="020F0502020204030204" pitchFamily="34" charset="0"/>
              </a:rPr>
              <a:t>Ilaria Zanellato</a:t>
            </a:r>
          </a:p>
        </p:txBody>
      </p:sp>
      <p:pic>
        <p:nvPicPr>
          <p:cNvPr id="9" name="Immagine 8">
            <a:extLst>
              <a:ext uri="{FF2B5EF4-FFF2-40B4-BE49-F238E27FC236}">
                <a16:creationId xmlns:a16="http://schemas.microsoft.com/office/drawing/2014/main" id="{69083137-89BE-4F3D-8F74-5CCA2312AD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1813" y="563335"/>
            <a:ext cx="2326731" cy="1051630"/>
          </a:xfrm>
          <a:prstGeom prst="rect">
            <a:avLst/>
          </a:prstGeom>
        </p:spPr>
      </p:pic>
      <p:sp>
        <p:nvSpPr>
          <p:cNvPr id="10" name="Rettangolo 9">
            <a:extLst>
              <a:ext uri="{FF2B5EF4-FFF2-40B4-BE49-F238E27FC236}">
                <a16:creationId xmlns:a16="http://schemas.microsoft.com/office/drawing/2014/main" id="{EAA2C1C1-1E02-466C-A5DE-59901B0EF12D}"/>
              </a:ext>
            </a:extLst>
          </p:cNvPr>
          <p:cNvSpPr/>
          <p:nvPr/>
        </p:nvSpPr>
        <p:spPr>
          <a:xfrm>
            <a:off x="6798378" y="1657901"/>
            <a:ext cx="2133600" cy="646331"/>
          </a:xfrm>
          <a:prstGeom prst="rect">
            <a:avLst/>
          </a:prstGeom>
        </p:spPr>
        <p:txBody>
          <a:bodyPr wrap="square">
            <a:spAutoFit/>
          </a:bodyPr>
          <a:lstStyle/>
          <a:p>
            <a:pPr algn="ctr"/>
            <a:r>
              <a:rPr lang="it-IT" dirty="0">
                <a:solidFill>
                  <a:srgbClr val="231F20"/>
                </a:solidFill>
                <a:cs typeface="Calibri" panose="020F0502020204030204" pitchFamily="34" charset="0"/>
              </a:rPr>
              <a:t>Cristina Marzano</a:t>
            </a:r>
          </a:p>
          <a:p>
            <a:pPr algn="ctr"/>
            <a:r>
              <a:rPr lang="it-IT" dirty="0">
                <a:solidFill>
                  <a:srgbClr val="231F20"/>
                </a:solidFill>
                <a:cs typeface="Calibri" panose="020F0502020204030204" pitchFamily="34" charset="0"/>
              </a:rPr>
              <a:t>Valentina </a:t>
            </a:r>
            <a:r>
              <a:rPr lang="it-IT" dirty="0" err="1">
                <a:solidFill>
                  <a:srgbClr val="231F20"/>
                </a:solidFill>
                <a:cs typeface="Calibri" panose="020F0502020204030204" pitchFamily="34" charset="0"/>
              </a:rPr>
              <a:t>Gandin</a:t>
            </a:r>
            <a:endParaRPr lang="it-IT" dirty="0">
              <a:solidFill>
                <a:srgbClr val="231F20"/>
              </a:solidFill>
              <a:cs typeface="Calibri" panose="020F0502020204030204" pitchFamily="34" charset="0"/>
            </a:endParaRPr>
          </a:p>
        </p:txBody>
      </p:sp>
      <p:pic>
        <p:nvPicPr>
          <p:cNvPr id="11" name="Immagine 2">
            <a:extLst>
              <a:ext uri="{FF2B5EF4-FFF2-40B4-BE49-F238E27FC236}">
                <a16:creationId xmlns:a16="http://schemas.microsoft.com/office/drawing/2014/main" id="{B67F6236-7874-48B8-8C29-0C16FACEDDF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7632" y="689426"/>
            <a:ext cx="1756913" cy="79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a:extLst>
              <a:ext uri="{FF2B5EF4-FFF2-40B4-BE49-F238E27FC236}">
                <a16:creationId xmlns:a16="http://schemas.microsoft.com/office/drawing/2014/main" id="{474AD891-DF19-4E7A-9E6D-E9362A999827}"/>
              </a:ext>
            </a:extLst>
          </p:cNvPr>
          <p:cNvSpPr/>
          <p:nvPr/>
        </p:nvSpPr>
        <p:spPr>
          <a:xfrm>
            <a:off x="3366000" y="1657901"/>
            <a:ext cx="3492000" cy="2862322"/>
          </a:xfrm>
          <a:prstGeom prst="rect">
            <a:avLst/>
          </a:prstGeom>
        </p:spPr>
        <p:txBody>
          <a:bodyPr wrap="square">
            <a:spAutoFit/>
          </a:bodyPr>
          <a:lstStyle/>
          <a:p>
            <a:pPr algn="ctr"/>
            <a:r>
              <a:rPr lang="it-IT" dirty="0">
                <a:solidFill>
                  <a:srgbClr val="231F20"/>
                </a:solidFill>
                <a:cs typeface="Calibri" panose="020F0502020204030204" pitchFamily="34" charset="0"/>
              </a:rPr>
              <a:t>Valentina </a:t>
            </a:r>
            <a:r>
              <a:rPr lang="it-IT" dirty="0" err="1">
                <a:solidFill>
                  <a:srgbClr val="231F20"/>
                </a:solidFill>
                <a:cs typeface="Calibri" panose="020F0502020204030204" pitchFamily="34" charset="0"/>
              </a:rPr>
              <a:t>Astesana</a:t>
            </a:r>
            <a:endParaRPr lang="it-IT" dirty="0">
              <a:solidFill>
                <a:srgbClr val="231F20"/>
              </a:solidFill>
              <a:cs typeface="Calibri" panose="020F0502020204030204" pitchFamily="34" charset="0"/>
            </a:endParaRPr>
          </a:p>
          <a:p>
            <a:pPr algn="ctr"/>
            <a:r>
              <a:rPr lang="it-IT" dirty="0">
                <a:solidFill>
                  <a:srgbClr val="231F20"/>
                </a:solidFill>
                <a:cs typeface="Calibri" panose="020F0502020204030204" pitchFamily="34" charset="0"/>
              </a:rPr>
              <a:t>Maria Grazia Bottone</a:t>
            </a:r>
          </a:p>
          <a:p>
            <a:pPr algn="ctr"/>
            <a:r>
              <a:rPr lang="it-IT" dirty="0">
                <a:solidFill>
                  <a:srgbClr val="231F20"/>
                </a:solidFill>
                <a:cs typeface="Calibri" panose="020F0502020204030204" pitchFamily="34" charset="0"/>
              </a:rPr>
              <a:t>Serena Camuso</a:t>
            </a:r>
          </a:p>
          <a:p>
            <a:pPr algn="ctr"/>
            <a:r>
              <a:rPr lang="it-IT" dirty="0">
                <a:solidFill>
                  <a:srgbClr val="231F20"/>
                </a:solidFill>
                <a:cs typeface="Calibri" panose="020F0502020204030204" pitchFamily="34" charset="0"/>
              </a:rPr>
              <a:t>Beatrice Ferrari</a:t>
            </a:r>
          </a:p>
          <a:p>
            <a:pPr algn="ctr"/>
            <a:r>
              <a:rPr lang="it-IT" dirty="0">
                <a:solidFill>
                  <a:srgbClr val="231F20"/>
                </a:solidFill>
                <a:cs typeface="Calibri" panose="020F0502020204030204" pitchFamily="34" charset="0"/>
              </a:rPr>
              <a:t>Martina </a:t>
            </a:r>
            <a:r>
              <a:rPr lang="it-IT" dirty="0" err="1">
                <a:solidFill>
                  <a:srgbClr val="231F20"/>
                </a:solidFill>
                <a:cs typeface="Calibri" panose="020F0502020204030204" pitchFamily="34" charset="0"/>
              </a:rPr>
              <a:t>Gilodi</a:t>
            </a:r>
            <a:endParaRPr lang="it-IT" dirty="0">
              <a:solidFill>
                <a:srgbClr val="231F20"/>
              </a:solidFill>
              <a:cs typeface="Calibri" panose="020F0502020204030204" pitchFamily="34" charset="0"/>
            </a:endParaRPr>
          </a:p>
          <a:p>
            <a:pPr algn="ctr"/>
            <a:r>
              <a:rPr lang="it-IT" dirty="0">
                <a:solidFill>
                  <a:srgbClr val="231F20"/>
                </a:solidFill>
                <a:cs typeface="Calibri" panose="020F0502020204030204" pitchFamily="34" charset="0"/>
              </a:rPr>
              <a:t>Irene Masiello</a:t>
            </a:r>
          </a:p>
          <a:p>
            <a:pPr algn="ctr"/>
            <a:r>
              <a:rPr lang="it-IT" dirty="0">
                <a:solidFill>
                  <a:srgbClr val="231F20"/>
                </a:solidFill>
                <a:cs typeface="Calibri" panose="020F0502020204030204" pitchFamily="34" charset="0"/>
              </a:rPr>
              <a:t>Erica Cecilia Priori</a:t>
            </a:r>
          </a:p>
          <a:p>
            <a:pPr algn="ctr"/>
            <a:r>
              <a:rPr lang="it-IT" dirty="0">
                <a:solidFill>
                  <a:srgbClr val="231F20"/>
                </a:solidFill>
                <a:cs typeface="Calibri" panose="020F0502020204030204" pitchFamily="34" charset="0"/>
              </a:rPr>
              <a:t>Elisa Roda</a:t>
            </a:r>
          </a:p>
          <a:p>
            <a:pPr algn="ctr"/>
            <a:r>
              <a:rPr lang="it-IT" dirty="0">
                <a:solidFill>
                  <a:srgbClr val="231F20"/>
                </a:solidFill>
                <a:cs typeface="Calibri" panose="020F0502020204030204" pitchFamily="34" charset="0"/>
              </a:rPr>
              <a:t>Francesca Urselli</a:t>
            </a:r>
          </a:p>
          <a:p>
            <a:pPr algn="ctr"/>
            <a:r>
              <a:rPr lang="it-IT" dirty="0">
                <a:solidFill>
                  <a:srgbClr val="231F20"/>
                </a:solidFill>
                <a:cs typeface="Calibri" panose="020F0502020204030204" pitchFamily="34" charset="0"/>
              </a:rPr>
              <a:t>Paola Veneroni</a:t>
            </a:r>
          </a:p>
        </p:txBody>
      </p:sp>
      <p:pic>
        <p:nvPicPr>
          <p:cNvPr id="13" name="Immagine 12">
            <a:extLst>
              <a:ext uri="{FF2B5EF4-FFF2-40B4-BE49-F238E27FC236}">
                <a16:creationId xmlns:a16="http://schemas.microsoft.com/office/drawing/2014/main" id="{2A3189CC-45DB-401D-8C86-71651E5482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2800" y="609906"/>
            <a:ext cx="2438400" cy="958488"/>
          </a:xfrm>
          <a:prstGeom prst="rect">
            <a:avLst/>
          </a:prstGeom>
        </p:spPr>
      </p:pic>
      <p:pic>
        <p:nvPicPr>
          <p:cNvPr id="14" name="Immagine 2">
            <a:extLst>
              <a:ext uri="{FF2B5EF4-FFF2-40B4-BE49-F238E27FC236}">
                <a16:creationId xmlns:a16="http://schemas.microsoft.com/office/drawing/2014/main" id="{82B9AF39-6085-4BD8-AF71-C4033C4270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3399" y="4847687"/>
            <a:ext cx="1944782" cy="8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14">
            <a:extLst>
              <a:ext uri="{FF2B5EF4-FFF2-40B4-BE49-F238E27FC236}">
                <a16:creationId xmlns:a16="http://schemas.microsoft.com/office/drawing/2014/main" id="{BAAEE872-8108-43B1-BB5B-E6F90135B050}"/>
              </a:ext>
            </a:extLst>
          </p:cNvPr>
          <p:cNvSpPr txBox="1"/>
          <p:nvPr/>
        </p:nvSpPr>
        <p:spPr>
          <a:xfrm>
            <a:off x="4114800" y="4663460"/>
            <a:ext cx="4316285" cy="1200329"/>
          </a:xfrm>
          <a:prstGeom prst="rect">
            <a:avLst/>
          </a:prstGeom>
          <a:noFill/>
        </p:spPr>
        <p:txBody>
          <a:bodyPr wrap="square">
            <a:spAutoFit/>
          </a:bodyPr>
          <a:lstStyle/>
          <a:p>
            <a:pPr algn="ct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HERMES project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Project funded by offer of compensation to the residents of </a:t>
            </a:r>
            <a:r>
              <a:rPr lang="en-US" sz="1600" i="1" dirty="0" err="1">
                <a:effectLst/>
                <a:latin typeface="Times New Roman" panose="02020603050405020304" pitchFamily="18" charset="0"/>
                <a:ea typeface="Times New Roman" panose="02020603050405020304" pitchFamily="18" charset="0"/>
                <a:cs typeface="Times New Roman" panose="02020603050405020304" pitchFamily="18" charset="0"/>
              </a:rPr>
              <a:t>Casale</a:t>
            </a: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 Monferrato (Italy) died or suffering from mesothelioma</a:t>
            </a:r>
            <a:endParaRPr lang="it-IT" sz="1600" i="1" dirty="0">
              <a:latin typeface="Times New Roman" panose="02020603050405020304" pitchFamily="18" charset="0"/>
              <a:cs typeface="Times New Roman" panose="02020603050405020304" pitchFamily="18" charset="0"/>
            </a:endParaRPr>
          </a:p>
        </p:txBody>
      </p:sp>
      <p:cxnSp>
        <p:nvCxnSpPr>
          <p:cNvPr id="17" name="Connettore diritto 16">
            <a:extLst>
              <a:ext uri="{FF2B5EF4-FFF2-40B4-BE49-F238E27FC236}">
                <a16:creationId xmlns:a16="http://schemas.microsoft.com/office/drawing/2014/main" id="{426FB969-7B5F-45C4-9BDD-366C8E52699D}"/>
              </a:ext>
            </a:extLst>
          </p:cNvPr>
          <p:cNvCxnSpPr>
            <a:cxnSpLocks/>
          </p:cNvCxnSpPr>
          <p:nvPr/>
        </p:nvCxnSpPr>
        <p:spPr>
          <a:xfrm>
            <a:off x="266700" y="4607473"/>
            <a:ext cx="8610600" cy="0"/>
          </a:xfrm>
          <a:prstGeom prst="line">
            <a:avLst/>
          </a:prstGeom>
        </p:spPr>
        <p:style>
          <a:lnRef idx="1">
            <a:schemeClr val="dk1"/>
          </a:lnRef>
          <a:fillRef idx="0">
            <a:schemeClr val="dk1"/>
          </a:fillRef>
          <a:effectRef idx="0">
            <a:schemeClr val="dk1"/>
          </a:effectRef>
          <a:fontRef idx="minor">
            <a:schemeClr val="tx1"/>
          </a:fontRef>
        </p:style>
      </p:cxnSp>
      <p:pic>
        <p:nvPicPr>
          <p:cNvPr id="21" name="Immagine 20">
            <a:extLst>
              <a:ext uri="{FF2B5EF4-FFF2-40B4-BE49-F238E27FC236}">
                <a16:creationId xmlns:a16="http://schemas.microsoft.com/office/drawing/2014/main" id="{DF5D8FE1-0D46-4199-8F6F-2FC76828BF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178" y="4694724"/>
            <a:ext cx="1007731" cy="940969"/>
          </a:xfrm>
          <a:prstGeom prst="rect">
            <a:avLst/>
          </a:prstGeom>
        </p:spPr>
      </p:pic>
      <p:pic>
        <p:nvPicPr>
          <p:cNvPr id="24" name="Immagine 23" descr="Immagine che contiene disegnando&#10;&#10;Descrizione generata automaticamente">
            <a:extLst>
              <a:ext uri="{FF2B5EF4-FFF2-40B4-BE49-F238E27FC236}">
                <a16:creationId xmlns:a16="http://schemas.microsoft.com/office/drawing/2014/main" id="{1226FE2F-B511-475A-8378-9372128B7C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000" y="619703"/>
            <a:ext cx="1164087" cy="1056773"/>
          </a:xfrm>
          <a:prstGeom prst="rect">
            <a:avLst/>
          </a:prstGeom>
        </p:spPr>
      </p:pic>
      <p:pic>
        <p:nvPicPr>
          <p:cNvPr id="16" name="Audio 15">
            <a:hlinkClick r:id="" action="ppaction://media"/>
            <a:extLst>
              <a:ext uri="{FF2B5EF4-FFF2-40B4-BE49-F238E27FC236}">
                <a16:creationId xmlns:a16="http://schemas.microsoft.com/office/drawing/2014/main" id="{E9CC45CD-56C8-435B-9696-D3C01DD42B0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888"/>
    </mc:Choice>
    <mc:Fallback>
      <p:transition spd="slow" advTm="32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76200"/>
            <a:ext cx="8839200" cy="5570756"/>
          </a:xfrm>
          <a:prstGeom prst="rect">
            <a:avLst/>
          </a:prstGeom>
          <a:noFill/>
        </p:spPr>
        <p:txBody>
          <a:bodyPr wrap="square" rtlCol="0">
            <a:spAutoFit/>
          </a:bodyPr>
          <a:lstStyle/>
          <a:p>
            <a:pPr algn="just"/>
            <a:r>
              <a:rPr lang="fr-FR" b="1" dirty="0"/>
              <a:t>Abstract: </a:t>
            </a:r>
          </a:p>
          <a:p>
            <a:pPr algn="just"/>
            <a:r>
              <a:rPr lang="en-US" sz="1600" dirty="0">
                <a:effectLst/>
                <a:ea typeface="Times New Roman" panose="02020603050405020304" pitchFamily="18" charset="0"/>
              </a:rPr>
              <a:t>Although targeted- and immuno- therapies are nowadays considered among the most promising tools in fighting cancer, combination protocols including new biologically-smart agents and old cytotoxic drugs (the Pt(II)-based ones, in particular) result to be useful, especially against very aggressive tumors.</a:t>
            </a:r>
            <a:endParaRPr lang="it-IT" sz="1600" dirty="0">
              <a:effectLst/>
              <a:ea typeface="Times New Roman" panose="02020603050405020304" pitchFamily="18" charset="0"/>
            </a:endParaRPr>
          </a:p>
          <a:p>
            <a:pPr algn="just"/>
            <a:r>
              <a:rPr lang="en-US" sz="1600" dirty="0">
                <a:effectLst/>
                <a:ea typeface="Times New Roman" panose="02020603050405020304" pitchFamily="18" charset="0"/>
              </a:rPr>
              <a:t>Octahedral Pt(IV) derivatives are intensively studied as </a:t>
            </a:r>
            <a:r>
              <a:rPr lang="en-US" sz="1600" i="1" dirty="0">
                <a:effectLst/>
                <a:ea typeface="Times New Roman" panose="02020603050405020304" pitchFamily="18" charset="0"/>
              </a:rPr>
              <a:t>prodrugs</a:t>
            </a:r>
            <a:r>
              <a:rPr lang="en-US" sz="1600" dirty="0">
                <a:effectLst/>
                <a:ea typeface="Times New Roman" panose="02020603050405020304" pitchFamily="18" charset="0"/>
              </a:rPr>
              <a:t>, being deprived of most of the heavy side effects of cisplatin and suitable to be administered orally. These complexes reach tumor cells in their intact form and then are reduced (ideally only) in the hypoxic intracellular </a:t>
            </a:r>
            <a:r>
              <a:rPr lang="en-US" sz="1600" i="1" dirty="0">
                <a:effectLst/>
                <a:ea typeface="Times New Roman" panose="02020603050405020304" pitchFamily="18" charset="0"/>
              </a:rPr>
              <a:t>milieu</a:t>
            </a:r>
            <a:r>
              <a:rPr lang="en-US" sz="1600" dirty="0">
                <a:effectLst/>
                <a:ea typeface="Times New Roman" panose="02020603050405020304" pitchFamily="18" charset="0"/>
              </a:rPr>
              <a:t> to cytotoxic cisplatin, with the simultaneous loss of the two remaining ligands from the axial position (</a:t>
            </a:r>
            <a:r>
              <a:rPr lang="en-US" sz="1600" i="1" dirty="0">
                <a:effectLst/>
                <a:ea typeface="Times New Roman" panose="02020603050405020304" pitchFamily="18" charset="0"/>
              </a:rPr>
              <a:t>activation by reduction</a:t>
            </a:r>
            <a:r>
              <a:rPr lang="en-US" sz="1600" dirty="0">
                <a:effectLst/>
                <a:ea typeface="Times New Roman" panose="02020603050405020304" pitchFamily="18" charset="0"/>
              </a:rPr>
              <a:t>). The well-established Pt(IV) chemistry permits to design dual-action drug candidates that can act as </a:t>
            </a:r>
            <a:r>
              <a:rPr lang="en-US" sz="1600" i="1" dirty="0">
                <a:effectLst/>
                <a:ea typeface="Times New Roman" panose="02020603050405020304" pitchFamily="18" charset="0"/>
              </a:rPr>
              <a:t>single-molecule combination-therapy</a:t>
            </a:r>
            <a:r>
              <a:rPr lang="en-US" sz="1600" dirty="0">
                <a:effectLst/>
                <a:ea typeface="Times New Roman" panose="02020603050405020304" pitchFamily="18" charset="0"/>
              </a:rPr>
              <a:t>, often called </a:t>
            </a:r>
            <a:r>
              <a:rPr lang="en-US" sz="1600" i="1" dirty="0">
                <a:effectLst/>
                <a:ea typeface="Times New Roman" panose="02020603050405020304" pitchFamily="18" charset="0"/>
              </a:rPr>
              <a:t>combo</a:t>
            </a:r>
            <a:r>
              <a:rPr lang="en-US" sz="1600" dirty="0">
                <a:effectLst/>
                <a:ea typeface="Times New Roman" panose="02020603050405020304" pitchFamily="18" charset="0"/>
              </a:rPr>
              <a:t>. Indeed, two adjuvant/synergistic drugs (generally in form of carboxylates) are conjugated to the Pt(IV) core (frequently obtained by cisplatin oxidation) in axial positions. These Pt(IV) derivatives are much more lipophilic than their progenitors (</a:t>
            </a:r>
            <a:r>
              <a:rPr lang="en-US" sz="1600" i="1" dirty="0">
                <a:effectLst/>
                <a:ea typeface="Times New Roman" panose="02020603050405020304" pitchFamily="18" charset="0"/>
              </a:rPr>
              <a:t>i.e.</a:t>
            </a:r>
            <a:r>
              <a:rPr lang="en-US" sz="1600" dirty="0">
                <a:effectLst/>
                <a:ea typeface="Times New Roman" panose="02020603050405020304" pitchFamily="18" charset="0"/>
              </a:rPr>
              <a:t>, the hydrophilic cisplatin and the amphiphilic carboxylate anions). Their assembly permits a more efficient cellular uptake (via passive diffusion) than that of the separate components (</a:t>
            </a:r>
            <a:r>
              <a:rPr lang="en-US" sz="1600" i="1" dirty="0">
                <a:effectLst/>
                <a:ea typeface="Times New Roman" panose="02020603050405020304" pitchFamily="18" charset="0"/>
              </a:rPr>
              <a:t>synergistic cellular accumulation</a:t>
            </a:r>
            <a:r>
              <a:rPr lang="en-US" sz="1600" dirty="0">
                <a:effectLst/>
                <a:ea typeface="Times New Roman" panose="02020603050405020304" pitchFamily="18" charset="0"/>
              </a:rPr>
              <a:t>), increasing the intracellular concentration of the two drugs.</a:t>
            </a:r>
            <a:endParaRPr lang="it-IT" sz="1600" dirty="0">
              <a:effectLst/>
              <a:ea typeface="Times New Roman" panose="02020603050405020304" pitchFamily="18" charset="0"/>
            </a:endParaRPr>
          </a:p>
          <a:p>
            <a:pPr algn="just"/>
            <a:r>
              <a:rPr lang="en-US" sz="1600" dirty="0">
                <a:effectLst/>
                <a:ea typeface="Times New Roman" panose="02020603050405020304" pitchFamily="18" charset="0"/>
              </a:rPr>
              <a:t>Nowadays, dozens of dual- or even multi-action antitumor Pt(IV) prodrugs (mitochondria-targeted complexes, glutathione-S-transferase-targeted complexes, cyclooxygenases inhibitors, histone deacetylase inhibitors, etc.) have been designed, synthesized and tested </a:t>
            </a:r>
            <a:r>
              <a:rPr lang="en-US" sz="1600" i="1" dirty="0">
                <a:effectLst/>
                <a:ea typeface="Times New Roman" panose="02020603050405020304" pitchFamily="18" charset="0"/>
              </a:rPr>
              <a:t>in vitro</a:t>
            </a:r>
            <a:r>
              <a:rPr lang="en-US" sz="1600" dirty="0">
                <a:effectLst/>
                <a:ea typeface="Times New Roman" panose="02020603050405020304" pitchFamily="18" charset="0"/>
              </a:rPr>
              <a:t> and </a:t>
            </a:r>
            <a:r>
              <a:rPr lang="en-US" sz="1600" i="1" dirty="0">
                <a:effectLst/>
                <a:ea typeface="Times New Roman" panose="02020603050405020304" pitchFamily="18" charset="0"/>
              </a:rPr>
              <a:t>in vivo</a:t>
            </a:r>
            <a:r>
              <a:rPr lang="en-US" sz="1600" dirty="0">
                <a:effectLst/>
                <a:ea typeface="Times New Roman" panose="02020603050405020304" pitchFamily="18" charset="0"/>
              </a:rPr>
              <a:t>, and a number of them moved into clinical trials. In this presentation some prototypal Pt(IV) prodrugs will be shown as case studies.</a:t>
            </a:r>
            <a:endParaRPr lang="it-IT" sz="1600" dirty="0">
              <a:effectLst/>
              <a:ea typeface="Times New Roman" panose="02020603050405020304" pitchFamily="18" charset="0"/>
            </a:endParaRPr>
          </a:p>
          <a:p>
            <a:pPr algn="just"/>
            <a:endParaRPr lang="en-US" sz="1600" dirty="0"/>
          </a:p>
          <a:p>
            <a:pPr algn="just"/>
            <a:r>
              <a:rPr lang="fr-FR" b="1" dirty="0"/>
              <a:t>Keywords: </a:t>
            </a:r>
            <a:r>
              <a:rPr lang="en-US" dirty="0"/>
              <a:t>anticancer activity; cisplatin; metal-based drugs; prodrugs; Pt complexes.</a:t>
            </a:r>
            <a:endParaRPr lang="fr-FR"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a:extLst>
              <a:ext uri="{FF2B5EF4-FFF2-40B4-BE49-F238E27FC236}">
                <a16:creationId xmlns:a16="http://schemas.microsoft.com/office/drawing/2014/main" id="{DD466382-20B6-490F-8C41-6253E43E3B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4" name="Audio 3">
            <a:hlinkClick r:id="" action="ppaction://media"/>
            <a:extLst>
              <a:ext uri="{FF2B5EF4-FFF2-40B4-BE49-F238E27FC236}">
                <a16:creationId xmlns:a16="http://schemas.microsoft.com/office/drawing/2014/main" id="{4F9C9C61-8A46-4731-ACFA-E08C3D5DC5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17"/>
    </mc:Choice>
    <mc:Fallback>
      <p:transition spd="slow" advTm="3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000" y="108000"/>
            <a:ext cx="7848600" cy="461665"/>
          </a:xfrm>
          <a:prstGeom prst="rect">
            <a:avLst/>
          </a:prstGeom>
          <a:noFill/>
        </p:spPr>
        <p:txBody>
          <a:bodyPr wrap="square" rtlCol="0">
            <a:spAutoFit/>
          </a:bodyPr>
          <a:lstStyle/>
          <a:p>
            <a:r>
              <a:rPr lang="fr-FR" sz="2400" b="1" dirty="0"/>
              <a:t>Introduction</a:t>
            </a:r>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 name="Rectangle 5">
            <a:extLst>
              <a:ext uri="{FF2B5EF4-FFF2-40B4-BE49-F238E27FC236}">
                <a16:creationId xmlns:a16="http://schemas.microsoft.com/office/drawing/2014/main" id="{B6F8D761-2484-4F6C-AF60-F0C86C341556}"/>
              </a:ext>
            </a:extLst>
          </p:cNvPr>
          <p:cNvSpPr>
            <a:spLocks noChangeArrowheads="1"/>
          </p:cNvSpPr>
          <p:nvPr/>
        </p:nvSpPr>
        <p:spPr bwMode="auto">
          <a:xfrm>
            <a:off x="2087974" y="407547"/>
            <a:ext cx="4203539" cy="8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2052638" indent="-2052638" algn="l">
              <a:tabLst>
                <a:tab pos="2052638" algn="l"/>
              </a:tabLst>
              <a:defRPr sz="2400">
                <a:solidFill>
                  <a:schemeClr val="tx1"/>
                </a:solidFill>
                <a:latin typeface="Times New Roman" panose="02020603050405020304" pitchFamily="18" charset="0"/>
              </a:defRPr>
            </a:lvl1pPr>
            <a:lvl2pPr marL="2232025" algn="l">
              <a:tabLst>
                <a:tab pos="2052638" algn="l"/>
              </a:tabLst>
              <a:defRPr sz="2400">
                <a:solidFill>
                  <a:schemeClr val="tx1"/>
                </a:solidFill>
                <a:latin typeface="Times New Roman" panose="02020603050405020304" pitchFamily="18" charset="0"/>
              </a:defRPr>
            </a:lvl2pPr>
            <a:lvl3pPr marL="2411413" algn="l">
              <a:tabLst>
                <a:tab pos="2052638" algn="l"/>
              </a:tabLst>
              <a:defRPr sz="2400">
                <a:solidFill>
                  <a:schemeClr val="tx1"/>
                </a:solidFill>
                <a:latin typeface="Times New Roman" panose="02020603050405020304" pitchFamily="18" charset="0"/>
              </a:defRPr>
            </a:lvl3pPr>
            <a:lvl4pPr marL="2590800" algn="l">
              <a:tabLst>
                <a:tab pos="2052638" algn="l"/>
              </a:tabLst>
              <a:defRPr sz="2400">
                <a:solidFill>
                  <a:schemeClr val="tx1"/>
                </a:solidFill>
                <a:latin typeface="Times New Roman" panose="02020603050405020304" pitchFamily="18" charset="0"/>
              </a:defRPr>
            </a:lvl4pPr>
            <a:lvl5pPr marL="2770188" algn="l">
              <a:tabLst>
                <a:tab pos="2052638" algn="l"/>
              </a:tabLst>
              <a:defRPr sz="2400">
                <a:solidFill>
                  <a:schemeClr val="tx1"/>
                </a:solidFill>
                <a:latin typeface="Times New Roman" panose="02020603050405020304" pitchFamily="18" charset="0"/>
              </a:defRPr>
            </a:lvl5pPr>
            <a:lvl6pPr marL="3227388" eaLnBrk="0" fontAlgn="base" hangingPunct="0">
              <a:spcBef>
                <a:spcPct val="0"/>
              </a:spcBef>
              <a:spcAft>
                <a:spcPct val="0"/>
              </a:spcAft>
              <a:tabLst>
                <a:tab pos="2052638" algn="l"/>
              </a:tabLst>
              <a:defRPr sz="2400">
                <a:solidFill>
                  <a:schemeClr val="tx1"/>
                </a:solidFill>
                <a:latin typeface="Times New Roman" panose="02020603050405020304" pitchFamily="18" charset="0"/>
              </a:defRPr>
            </a:lvl6pPr>
            <a:lvl7pPr marL="3684588" eaLnBrk="0" fontAlgn="base" hangingPunct="0">
              <a:spcBef>
                <a:spcPct val="0"/>
              </a:spcBef>
              <a:spcAft>
                <a:spcPct val="0"/>
              </a:spcAft>
              <a:tabLst>
                <a:tab pos="2052638" algn="l"/>
              </a:tabLst>
              <a:defRPr sz="2400">
                <a:solidFill>
                  <a:schemeClr val="tx1"/>
                </a:solidFill>
                <a:latin typeface="Times New Roman" panose="02020603050405020304" pitchFamily="18" charset="0"/>
              </a:defRPr>
            </a:lvl7pPr>
            <a:lvl8pPr marL="4141788" eaLnBrk="0" fontAlgn="base" hangingPunct="0">
              <a:spcBef>
                <a:spcPct val="0"/>
              </a:spcBef>
              <a:spcAft>
                <a:spcPct val="0"/>
              </a:spcAft>
              <a:tabLst>
                <a:tab pos="2052638" algn="l"/>
              </a:tabLst>
              <a:defRPr sz="2400">
                <a:solidFill>
                  <a:schemeClr val="tx1"/>
                </a:solidFill>
                <a:latin typeface="Times New Roman" panose="02020603050405020304" pitchFamily="18" charset="0"/>
              </a:defRPr>
            </a:lvl8pPr>
            <a:lvl9pPr marL="4598988" eaLnBrk="0" fontAlgn="base" hangingPunct="0">
              <a:spcBef>
                <a:spcPct val="0"/>
              </a:spcBef>
              <a:spcAft>
                <a:spcPct val="0"/>
              </a:spcAft>
              <a:tabLst>
                <a:tab pos="2052638" algn="l"/>
              </a:tabLst>
              <a:defRPr sz="2400">
                <a:solidFill>
                  <a:schemeClr val="tx1"/>
                </a:solidFill>
                <a:latin typeface="Times New Roman" panose="02020603050405020304" pitchFamily="18" charset="0"/>
              </a:defRPr>
            </a:lvl9pPr>
          </a:lstStyle>
          <a:p>
            <a:pPr algn="ctr" eaLnBrk="1" hangingPunct="1">
              <a:lnSpc>
                <a:spcPct val="120000"/>
              </a:lnSpc>
            </a:pPr>
            <a:r>
              <a:rPr kumimoji="0" lang="en-US" altLang="it-IT" sz="2000" b="1" i="1" dirty="0">
                <a:solidFill>
                  <a:srgbClr val="C00000"/>
                </a:solidFill>
                <a:latin typeface="+mn-lt"/>
              </a:rPr>
              <a:t>cis</a:t>
            </a:r>
            <a:r>
              <a:rPr kumimoji="0" lang="en-US" altLang="it-IT" sz="2000" b="1" dirty="0">
                <a:solidFill>
                  <a:srgbClr val="C00000"/>
                </a:solidFill>
                <a:latin typeface="+mn-lt"/>
              </a:rPr>
              <a:t>-</a:t>
            </a:r>
            <a:r>
              <a:rPr kumimoji="0" lang="en-US" altLang="it-IT" sz="2000" b="1" dirty="0" err="1">
                <a:solidFill>
                  <a:srgbClr val="C00000"/>
                </a:solidFill>
                <a:latin typeface="+mn-lt"/>
              </a:rPr>
              <a:t>diamminedichloridoplatinum</a:t>
            </a:r>
            <a:r>
              <a:rPr kumimoji="0" lang="en-US" altLang="it-IT" sz="2000" b="1" dirty="0">
                <a:solidFill>
                  <a:srgbClr val="C00000"/>
                </a:solidFill>
                <a:latin typeface="+mn-lt"/>
              </a:rPr>
              <a:t>(II), </a:t>
            </a:r>
            <a:r>
              <a:rPr lang="en-US" altLang="it-IT" sz="2000" b="1" dirty="0">
                <a:solidFill>
                  <a:srgbClr val="C00000"/>
                </a:solidFill>
                <a:latin typeface="+mn-lt"/>
              </a:rPr>
              <a:t>cisplatin, CDDP</a:t>
            </a:r>
            <a:endParaRPr kumimoji="0" lang="en-US" altLang="it-IT" sz="2000" dirty="0">
              <a:solidFill>
                <a:srgbClr val="C00000"/>
              </a:solidFill>
              <a:latin typeface="+mn-lt"/>
            </a:endParaRPr>
          </a:p>
        </p:txBody>
      </p:sp>
      <p:graphicFrame>
        <p:nvGraphicFramePr>
          <p:cNvPr id="6" name="Oggetto 5">
            <a:extLst>
              <a:ext uri="{FF2B5EF4-FFF2-40B4-BE49-F238E27FC236}">
                <a16:creationId xmlns:a16="http://schemas.microsoft.com/office/drawing/2014/main" id="{81AB8A87-2516-4969-9139-FFA129407BA2}"/>
              </a:ext>
            </a:extLst>
          </p:cNvPr>
          <p:cNvGraphicFramePr>
            <a:graphicFrameLocks noChangeAspect="1"/>
          </p:cNvGraphicFramePr>
          <p:nvPr>
            <p:extLst>
              <p:ext uri="{D42A27DB-BD31-4B8C-83A1-F6EECF244321}">
                <p14:modId xmlns:p14="http://schemas.microsoft.com/office/powerpoint/2010/main" val="3937998925"/>
              </p:ext>
            </p:extLst>
          </p:nvPr>
        </p:nvGraphicFramePr>
        <p:xfrm>
          <a:off x="6400800" y="318953"/>
          <a:ext cx="2142630" cy="983562"/>
        </p:xfrm>
        <a:graphic>
          <a:graphicData uri="http://schemas.openxmlformats.org/presentationml/2006/ole">
            <mc:AlternateContent xmlns:mc="http://schemas.openxmlformats.org/markup-compatibility/2006">
              <mc:Choice xmlns:v="urn:schemas-microsoft-com:vml" Requires="v">
                <p:oleObj spid="_x0000_s3112" name="CS ChemDraw Drawing" r:id="rId6" imgW="1785525" imgH="819635" progId="ChemDraw.Document.6.0">
                  <p:embed/>
                </p:oleObj>
              </mc:Choice>
              <mc:Fallback>
                <p:oleObj name="CS ChemDraw Drawing" r:id="rId6" imgW="1785525" imgH="819635" progId="ChemDraw.Document.6.0">
                  <p:embed/>
                  <p:pic>
                    <p:nvPicPr>
                      <p:cNvPr id="6" name="Oggetto 5">
                        <a:extLst>
                          <a:ext uri="{FF2B5EF4-FFF2-40B4-BE49-F238E27FC236}">
                            <a16:creationId xmlns:a16="http://schemas.microsoft.com/office/drawing/2014/main" id="{81AB8A87-2516-4969-9139-FFA129407BA2}"/>
                          </a:ext>
                        </a:extLst>
                      </p:cNvPr>
                      <p:cNvPicPr/>
                      <p:nvPr/>
                    </p:nvPicPr>
                    <p:blipFill>
                      <a:blip r:embed="rId7"/>
                      <a:stretch>
                        <a:fillRect/>
                      </a:stretch>
                    </p:blipFill>
                    <p:spPr>
                      <a:xfrm>
                        <a:off x="6400800" y="318953"/>
                        <a:ext cx="2142630" cy="983562"/>
                      </a:xfrm>
                      <a:prstGeom prst="rect">
                        <a:avLst/>
                      </a:prstGeom>
                    </p:spPr>
                  </p:pic>
                </p:oleObj>
              </mc:Fallback>
            </mc:AlternateContent>
          </a:graphicData>
        </a:graphic>
      </p:graphicFrame>
      <p:sp>
        <p:nvSpPr>
          <p:cNvPr id="7" name="Rettangolo 6">
            <a:extLst>
              <a:ext uri="{FF2B5EF4-FFF2-40B4-BE49-F238E27FC236}">
                <a16:creationId xmlns:a16="http://schemas.microsoft.com/office/drawing/2014/main" id="{2A0E1662-85D0-43D8-9020-7533FE2FDDEC}"/>
              </a:ext>
            </a:extLst>
          </p:cNvPr>
          <p:cNvSpPr/>
          <p:nvPr/>
        </p:nvSpPr>
        <p:spPr>
          <a:xfrm>
            <a:off x="66964" y="5548899"/>
            <a:ext cx="9010073" cy="461665"/>
          </a:xfrm>
          <a:prstGeom prst="rect">
            <a:avLst/>
          </a:prstGeom>
        </p:spPr>
        <p:txBody>
          <a:bodyPr wrap="square">
            <a:spAutoFit/>
          </a:bodyPr>
          <a:lstStyle/>
          <a:p>
            <a:pPr algn="just"/>
            <a:r>
              <a:rPr lang="it-IT" sz="1200" baseline="30000" dirty="0"/>
              <a:t>1</a:t>
            </a:r>
            <a:r>
              <a:rPr lang="it-IT" sz="1200" dirty="0"/>
              <a:t>K. </a:t>
            </a:r>
            <a:r>
              <a:rPr lang="it-IT" sz="1200" dirty="0" err="1"/>
              <a:t>Sikora</a:t>
            </a:r>
            <a:r>
              <a:rPr lang="it-IT" sz="1200" dirty="0"/>
              <a:t> </a:t>
            </a:r>
            <a:r>
              <a:rPr lang="it-IT" sz="1200" i="1" dirty="0"/>
              <a:t>et al.</a:t>
            </a:r>
            <a:r>
              <a:rPr lang="it-IT" sz="1200" dirty="0"/>
              <a:t>, </a:t>
            </a:r>
            <a:r>
              <a:rPr lang="it-IT" sz="1200" i="1" dirty="0" err="1"/>
              <a:t>Ann</a:t>
            </a:r>
            <a:r>
              <a:rPr lang="it-IT" sz="1200" i="1" dirty="0"/>
              <a:t>. </a:t>
            </a:r>
            <a:r>
              <a:rPr lang="it-IT" sz="1200" i="1" dirty="0" err="1"/>
              <a:t>Oncol</a:t>
            </a:r>
            <a:r>
              <a:rPr lang="it-IT" sz="1200" i="1" dirty="0"/>
              <a:t>.</a:t>
            </a:r>
            <a:r>
              <a:rPr lang="it-IT" sz="1200" dirty="0"/>
              <a:t>, </a:t>
            </a:r>
            <a:r>
              <a:rPr lang="it-IT" sz="1200" b="1" dirty="0"/>
              <a:t>1999</a:t>
            </a:r>
            <a:r>
              <a:rPr lang="it-IT" sz="1200" dirty="0"/>
              <a:t>, </a:t>
            </a:r>
            <a:r>
              <a:rPr lang="it-IT" sz="1200" i="1" dirty="0"/>
              <a:t>10</a:t>
            </a:r>
            <a:r>
              <a:rPr lang="it-IT" sz="1200" dirty="0"/>
              <a:t>, 385 (</a:t>
            </a:r>
            <a:r>
              <a:rPr lang="it-IT" sz="1200" dirty="0" err="1">
                <a:hlinkClick r:id="rId8"/>
              </a:rPr>
              <a:t>doi</a:t>
            </a:r>
            <a:r>
              <a:rPr lang="it-IT" sz="1200" dirty="0"/>
              <a:t>); </a:t>
            </a:r>
            <a:r>
              <a:rPr lang="it-IT" sz="1200" baseline="30000" dirty="0"/>
              <a:t>2</a:t>
            </a:r>
            <a:r>
              <a:rPr lang="it-IT" sz="1200" i="1" dirty="0"/>
              <a:t>WHO Model List of </a:t>
            </a:r>
            <a:r>
              <a:rPr lang="it-IT" sz="1200" i="1" dirty="0" err="1"/>
              <a:t>Essential</a:t>
            </a:r>
            <a:r>
              <a:rPr lang="it-IT" sz="1200" i="1" dirty="0"/>
              <a:t> </a:t>
            </a:r>
            <a:r>
              <a:rPr lang="it-IT" sz="1200" i="1" dirty="0" err="1"/>
              <a:t>Medicines</a:t>
            </a:r>
            <a:r>
              <a:rPr lang="it-IT" sz="1200" dirty="0"/>
              <a:t>, 21st ed., </a:t>
            </a:r>
            <a:r>
              <a:rPr lang="it-IT" sz="1200" dirty="0" err="1"/>
              <a:t>June</a:t>
            </a:r>
            <a:r>
              <a:rPr lang="it-IT" sz="1200" dirty="0"/>
              <a:t> </a:t>
            </a:r>
            <a:r>
              <a:rPr lang="it-IT" sz="1200" b="1" dirty="0"/>
              <a:t>2019</a:t>
            </a:r>
            <a:r>
              <a:rPr lang="it-IT" sz="1200" dirty="0"/>
              <a:t>. </a:t>
            </a:r>
            <a:r>
              <a:rPr lang="it-IT" sz="1200" dirty="0">
                <a:hlinkClick r:id="rId9"/>
              </a:rPr>
              <a:t>http://www.who.int/medicines/publications/essentialmedicines/</a:t>
            </a:r>
            <a:r>
              <a:rPr lang="en-US" sz="1200" dirty="0"/>
              <a:t>; </a:t>
            </a:r>
            <a:r>
              <a:rPr lang="en-US" sz="1200" baseline="30000" dirty="0"/>
              <a:t>3</a:t>
            </a:r>
            <a:r>
              <a:rPr lang="en-US" sz="1200" dirty="0"/>
              <a:t>T.C. Johnstone </a:t>
            </a:r>
            <a:r>
              <a:rPr lang="en-US" sz="1200" i="1" dirty="0"/>
              <a:t>et al.</a:t>
            </a:r>
            <a:r>
              <a:rPr lang="en-US" sz="1200" dirty="0"/>
              <a:t>, </a:t>
            </a:r>
            <a:r>
              <a:rPr lang="en-US" sz="1200" i="1" dirty="0"/>
              <a:t>Chem. Rev.</a:t>
            </a:r>
            <a:r>
              <a:rPr lang="en-US" sz="1200" dirty="0"/>
              <a:t>, </a:t>
            </a:r>
            <a:r>
              <a:rPr lang="en-US" sz="1200" b="1" dirty="0"/>
              <a:t>2016</a:t>
            </a:r>
            <a:r>
              <a:rPr lang="en-US" sz="1200" dirty="0"/>
              <a:t>, </a:t>
            </a:r>
            <a:r>
              <a:rPr lang="en-US" sz="1200" i="1" dirty="0"/>
              <a:t>116</a:t>
            </a:r>
            <a:r>
              <a:rPr lang="en-US" sz="1200" dirty="0"/>
              <a:t>, 3436 (</a:t>
            </a:r>
            <a:r>
              <a:rPr lang="en-US" sz="1200" dirty="0" err="1">
                <a:hlinkClick r:id="rId10"/>
              </a:rPr>
              <a:t>doi</a:t>
            </a:r>
            <a:r>
              <a:rPr lang="en-US" sz="1200" dirty="0"/>
              <a:t>).</a:t>
            </a:r>
            <a:endParaRPr lang="it-IT" sz="1200" dirty="0"/>
          </a:p>
        </p:txBody>
      </p:sp>
      <p:sp>
        <p:nvSpPr>
          <p:cNvPr id="8" name="Rettangolo arrotondato 13">
            <a:extLst>
              <a:ext uri="{FF2B5EF4-FFF2-40B4-BE49-F238E27FC236}">
                <a16:creationId xmlns:a16="http://schemas.microsoft.com/office/drawing/2014/main" id="{8F8C5265-F409-4EF6-88EF-EE7FF6E090F4}"/>
              </a:ext>
            </a:extLst>
          </p:cNvPr>
          <p:cNvSpPr/>
          <p:nvPr/>
        </p:nvSpPr>
        <p:spPr>
          <a:xfrm>
            <a:off x="108001" y="1399308"/>
            <a:ext cx="8884494" cy="410125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1">
            <a:spAutoFit/>
          </a:bodyPr>
          <a:lstStyle/>
          <a:p>
            <a:pPr marL="268288" indent="-268288" algn="just">
              <a:lnSpc>
                <a:spcPct val="120000"/>
              </a:lnSpc>
              <a:buFont typeface="Wingdings" panose="05000000000000000000" pitchFamily="2" charset="2"/>
              <a:buChar char="ü"/>
            </a:pPr>
            <a:r>
              <a:rPr lang="en-US" altLang="it-IT" b="1" dirty="0">
                <a:solidFill>
                  <a:schemeClr val="bg1"/>
                </a:solidFill>
              </a:rPr>
              <a:t>FDA Approval</a:t>
            </a:r>
            <a:r>
              <a:rPr lang="en-US" altLang="it-IT" dirty="0">
                <a:solidFill>
                  <a:schemeClr val="bg1"/>
                </a:solidFill>
              </a:rPr>
              <a:t>: Dec 19, 1978</a:t>
            </a:r>
            <a:r>
              <a:rPr lang="en-US" dirty="0"/>
              <a:t>.</a:t>
            </a:r>
            <a:endParaRPr lang="en-US" altLang="it-IT" dirty="0">
              <a:solidFill>
                <a:schemeClr val="bg1"/>
              </a:solidFill>
            </a:endParaRPr>
          </a:p>
          <a:p>
            <a:pPr marL="268288" indent="-268288" algn="just">
              <a:lnSpc>
                <a:spcPct val="120000"/>
              </a:lnSpc>
              <a:buFont typeface="Wingdings" panose="05000000000000000000" pitchFamily="2" charset="2"/>
              <a:buChar char="ü"/>
            </a:pPr>
            <a:r>
              <a:rPr lang="en-US" b="1" dirty="0"/>
              <a:t>Awards</a:t>
            </a:r>
            <a:r>
              <a:rPr lang="en-US" dirty="0"/>
              <a:t>: </a:t>
            </a:r>
            <a:r>
              <a:rPr lang="en-US" i="1" dirty="0"/>
              <a:t>WHO Model List of Essential Medicines</a:t>
            </a:r>
            <a:r>
              <a:rPr lang="en-US" dirty="0"/>
              <a:t> since 1991.</a:t>
            </a:r>
            <a:r>
              <a:rPr lang="en-US" baseline="30000" dirty="0"/>
              <a:t>1,2</a:t>
            </a:r>
            <a:endParaRPr lang="en-US" dirty="0"/>
          </a:p>
          <a:p>
            <a:pPr marL="268288" indent="-268288" algn="just">
              <a:lnSpc>
                <a:spcPct val="120000"/>
              </a:lnSpc>
              <a:buFont typeface="Wingdings" panose="05000000000000000000" pitchFamily="2" charset="2"/>
              <a:buChar char="ü"/>
            </a:pPr>
            <a:r>
              <a:rPr lang="en-US" b="1" dirty="0">
                <a:effectLst/>
              </a:rPr>
              <a:t>Indications</a:t>
            </a:r>
            <a:r>
              <a:rPr lang="en-US" dirty="0">
                <a:effectLst/>
              </a:rPr>
              <a:t>: cervical, head and neck, nasopharyngeal, non-small cell lung cancers, osteosarcoma, ovarian and testicular germ cells tumors.</a:t>
            </a:r>
            <a:r>
              <a:rPr lang="en-US" baseline="30000" dirty="0"/>
              <a:t> 2</a:t>
            </a:r>
          </a:p>
          <a:p>
            <a:pPr marL="268288" indent="-268288" algn="just">
              <a:lnSpc>
                <a:spcPct val="120000"/>
              </a:lnSpc>
              <a:buFont typeface="Wingdings" panose="05000000000000000000" pitchFamily="2" charset="2"/>
              <a:buChar char="ü"/>
            </a:pPr>
            <a:r>
              <a:rPr lang="en-US" b="1" dirty="0"/>
              <a:t>(Main) Final target</a:t>
            </a:r>
            <a:r>
              <a:rPr lang="en-US" dirty="0"/>
              <a:t>: DNA</a:t>
            </a:r>
            <a:r>
              <a:rPr lang="en-US" b="1" dirty="0"/>
              <a:t> </a:t>
            </a:r>
          </a:p>
          <a:p>
            <a:pPr marL="268288" indent="-268288" algn="just">
              <a:lnSpc>
                <a:spcPct val="120000"/>
              </a:lnSpc>
              <a:buFont typeface="Wingdings" panose="05000000000000000000" pitchFamily="2" charset="2"/>
              <a:buChar char="ü"/>
            </a:pPr>
            <a:r>
              <a:rPr lang="en-US" b="1" dirty="0"/>
              <a:t>Possible side effects</a:t>
            </a:r>
            <a:r>
              <a:rPr lang="en-US" dirty="0"/>
              <a:t>: nausea, vomiting, diarrhea, hair loss, hiccups, nephrotoxicity, ototoxicity, neuropathy and myelosuppression,  etc.</a:t>
            </a:r>
          </a:p>
          <a:p>
            <a:pPr marL="268288" indent="-268288" algn="just">
              <a:lnSpc>
                <a:spcPct val="120000"/>
              </a:lnSpc>
              <a:buFont typeface="Wingdings" panose="05000000000000000000" pitchFamily="2" charset="2"/>
              <a:buChar char="ü"/>
            </a:pPr>
            <a:r>
              <a:rPr lang="en-US" b="1" dirty="0"/>
              <a:t>Resistance</a:t>
            </a:r>
            <a:r>
              <a:rPr lang="en-US" dirty="0"/>
              <a:t>: reduced drug uptake and/or increased drug efflux; improved repair or tolerance of DNA–cisplatin adducts.</a:t>
            </a:r>
          </a:p>
          <a:p>
            <a:pPr marL="268288" indent="-268288" algn="just">
              <a:lnSpc>
                <a:spcPct val="120000"/>
              </a:lnSpc>
              <a:buFont typeface="Wingdings" panose="05000000000000000000" pitchFamily="2" charset="2"/>
              <a:buChar char="ü"/>
            </a:pPr>
            <a:r>
              <a:rPr lang="en-US" b="1" dirty="0"/>
              <a:t>Alternative metal-based compounds</a:t>
            </a:r>
            <a:r>
              <a:rPr lang="en-US" dirty="0"/>
              <a:t>: different DNA-binding modes or different cellular targets, complexes accumulated or activated only in the tumor tissue, etc.</a:t>
            </a:r>
          </a:p>
        </p:txBody>
      </p:sp>
      <p:pic>
        <p:nvPicPr>
          <p:cNvPr id="11" name="Audio 10">
            <a:hlinkClick r:id="" action="ppaction://media"/>
            <a:extLst>
              <a:ext uri="{FF2B5EF4-FFF2-40B4-BE49-F238E27FC236}">
                <a16:creationId xmlns:a16="http://schemas.microsoft.com/office/drawing/2014/main" id="{51619F5B-403D-4028-8D5D-13B392FB5B4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9720673"/>
      </p:ext>
    </p:extLst>
  </p:cSld>
  <p:clrMapOvr>
    <a:masterClrMapping/>
  </p:clrMapOvr>
  <mc:AlternateContent xmlns:mc="http://schemas.openxmlformats.org/markup-compatibility/2006">
    <mc:Choice xmlns:p14="http://schemas.microsoft.com/office/powerpoint/2010/main" Requires="p14">
      <p:transition spd="slow" p14:dur="2000" advTm="95720"/>
    </mc:Choice>
    <mc:Fallback>
      <p:transition spd="slow" advTm="9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a:extLst>
              <a:ext uri="{FF2B5EF4-FFF2-40B4-BE49-F238E27FC236}">
                <a16:creationId xmlns:a16="http://schemas.microsoft.com/office/drawing/2014/main" id="{37D3705F-A0FF-4275-AC15-769C99DEF612}"/>
              </a:ext>
            </a:extLst>
          </p:cNvPr>
          <p:cNvGrpSpPr/>
          <p:nvPr/>
        </p:nvGrpSpPr>
        <p:grpSpPr>
          <a:xfrm>
            <a:off x="-1351" y="1713433"/>
            <a:ext cx="9147507" cy="4322223"/>
            <a:chOff x="-1351" y="1819373"/>
            <a:chExt cx="9147507" cy="4322223"/>
          </a:xfrm>
        </p:grpSpPr>
        <p:grpSp>
          <p:nvGrpSpPr>
            <p:cNvPr id="142" name="Gruppo 141">
              <a:extLst>
                <a:ext uri="{FF2B5EF4-FFF2-40B4-BE49-F238E27FC236}">
                  <a16:creationId xmlns:a16="http://schemas.microsoft.com/office/drawing/2014/main" id="{6E359B90-BB6E-4A7A-B048-01CF444064A4}"/>
                </a:ext>
              </a:extLst>
            </p:cNvPr>
            <p:cNvGrpSpPr/>
            <p:nvPr/>
          </p:nvGrpSpPr>
          <p:grpSpPr>
            <a:xfrm>
              <a:off x="-1351" y="1819373"/>
              <a:ext cx="9147507" cy="4322223"/>
              <a:chOff x="-2434" y="1600152"/>
              <a:chExt cx="9147507" cy="4322223"/>
            </a:xfrm>
          </p:grpSpPr>
          <p:sp>
            <p:nvSpPr>
              <p:cNvPr id="143" name="Rettangolo 142">
                <a:extLst>
                  <a:ext uri="{FF2B5EF4-FFF2-40B4-BE49-F238E27FC236}">
                    <a16:creationId xmlns:a16="http://schemas.microsoft.com/office/drawing/2014/main" id="{689CD3FB-52B6-49AA-9986-122B97F90E22}"/>
                  </a:ext>
                </a:extLst>
              </p:cNvPr>
              <p:cNvSpPr/>
              <p:nvPr/>
            </p:nvSpPr>
            <p:spPr>
              <a:xfrm>
                <a:off x="-2434" y="1602375"/>
                <a:ext cx="1766560" cy="432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kumimoji="0" lang="it-IT" sz="1800">
                  <a:solidFill>
                    <a:prstClr val="white"/>
                  </a:solidFill>
                </a:endParaRPr>
              </a:p>
            </p:txBody>
          </p:sp>
          <p:sp>
            <p:nvSpPr>
              <p:cNvPr id="144" name="Rettangolo 143">
                <a:extLst>
                  <a:ext uri="{FF2B5EF4-FFF2-40B4-BE49-F238E27FC236}">
                    <a16:creationId xmlns:a16="http://schemas.microsoft.com/office/drawing/2014/main" id="{7C898027-53C0-4E7A-873F-713E728D0D15}"/>
                  </a:ext>
                </a:extLst>
              </p:cNvPr>
              <p:cNvSpPr/>
              <p:nvPr/>
            </p:nvSpPr>
            <p:spPr>
              <a:xfrm>
                <a:off x="1745554" y="1602375"/>
                <a:ext cx="1838931" cy="4320000"/>
              </a:xfrm>
              <a:prstGeom prst="rect">
                <a:avLst/>
              </a:prstGeom>
              <a:gradFill flip="none" rotWithShape="1">
                <a:gsLst>
                  <a:gs pos="0">
                    <a:srgbClr val="FFCC99"/>
                  </a:gs>
                  <a:gs pos="45000">
                    <a:srgbClr val="FF33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kumimoji="0" lang="it-IT" sz="1800">
                  <a:solidFill>
                    <a:prstClr val="white"/>
                  </a:solidFill>
                </a:endParaRPr>
              </a:p>
            </p:txBody>
          </p:sp>
          <p:sp>
            <p:nvSpPr>
              <p:cNvPr id="145" name="Rettangolo 144">
                <a:extLst>
                  <a:ext uri="{FF2B5EF4-FFF2-40B4-BE49-F238E27FC236}">
                    <a16:creationId xmlns:a16="http://schemas.microsoft.com/office/drawing/2014/main" id="{9459BB44-BE4B-4265-A1CB-2B56A1F5E260}"/>
                  </a:ext>
                </a:extLst>
              </p:cNvPr>
              <p:cNvSpPr/>
              <p:nvPr/>
            </p:nvSpPr>
            <p:spPr>
              <a:xfrm>
                <a:off x="3508709" y="1602375"/>
                <a:ext cx="360040" cy="432000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kumimoji="0" lang="it-IT" sz="1800">
                  <a:solidFill>
                    <a:prstClr val="white"/>
                  </a:solidFill>
                </a:endParaRPr>
              </a:p>
            </p:txBody>
          </p:sp>
          <p:sp>
            <p:nvSpPr>
              <p:cNvPr id="146" name="Rettangolo 145">
                <a:extLst>
                  <a:ext uri="{FF2B5EF4-FFF2-40B4-BE49-F238E27FC236}">
                    <a16:creationId xmlns:a16="http://schemas.microsoft.com/office/drawing/2014/main" id="{DA797CB6-2697-4BCE-8A1E-26B2A274FCE8}"/>
                  </a:ext>
                </a:extLst>
              </p:cNvPr>
              <p:cNvSpPr/>
              <p:nvPr/>
            </p:nvSpPr>
            <p:spPr>
              <a:xfrm>
                <a:off x="5884973" y="1602375"/>
                <a:ext cx="270661" cy="432000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kumimoji="0" lang="it-IT" sz="1800">
                  <a:solidFill>
                    <a:prstClr val="white"/>
                  </a:solidFill>
                </a:endParaRPr>
              </a:p>
            </p:txBody>
          </p:sp>
          <p:sp>
            <p:nvSpPr>
              <p:cNvPr id="147" name="Rettangolo 146">
                <a:extLst>
                  <a:ext uri="{FF2B5EF4-FFF2-40B4-BE49-F238E27FC236}">
                    <a16:creationId xmlns:a16="http://schemas.microsoft.com/office/drawing/2014/main" id="{F58A939C-EF6A-443D-A56F-6EACA86613F8}"/>
                  </a:ext>
                </a:extLst>
              </p:cNvPr>
              <p:cNvSpPr/>
              <p:nvPr/>
            </p:nvSpPr>
            <p:spPr>
              <a:xfrm>
                <a:off x="3868749" y="1602375"/>
                <a:ext cx="2016224" cy="4320000"/>
              </a:xfrm>
              <a:prstGeom prst="rect">
                <a:avLst/>
              </a:prstGeom>
              <a:gradFill flip="none" rotWithShape="1">
                <a:gsLst>
                  <a:gs pos="17000">
                    <a:srgbClr val="FFCC99"/>
                  </a:gs>
                  <a:gs pos="0">
                    <a:srgbClr val="FF9933"/>
                  </a:gs>
                  <a:gs pos="45000">
                    <a:srgbClr val="FF9966"/>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kumimoji="0" lang="it-IT" sz="1800">
                  <a:solidFill>
                    <a:prstClr val="white"/>
                  </a:solidFill>
                </a:endParaRPr>
              </a:p>
            </p:txBody>
          </p:sp>
          <p:sp>
            <p:nvSpPr>
              <p:cNvPr id="148" name="Rettangolo 147">
                <a:extLst>
                  <a:ext uri="{FF2B5EF4-FFF2-40B4-BE49-F238E27FC236}">
                    <a16:creationId xmlns:a16="http://schemas.microsoft.com/office/drawing/2014/main" id="{D7241C8A-1D05-4CB5-A33E-28285350EE66}"/>
                  </a:ext>
                </a:extLst>
              </p:cNvPr>
              <p:cNvSpPr/>
              <p:nvPr/>
            </p:nvSpPr>
            <p:spPr>
              <a:xfrm>
                <a:off x="6155634" y="1602375"/>
                <a:ext cx="2989439" cy="4320000"/>
              </a:xfrm>
              <a:prstGeom prst="rect">
                <a:avLst/>
              </a:prstGeom>
              <a:gradFill flip="none" rotWithShape="1">
                <a:gsLst>
                  <a:gs pos="0">
                    <a:srgbClr val="8488C4"/>
                  </a:gs>
                  <a:gs pos="53000">
                    <a:srgbClr val="D4DEFF"/>
                  </a:gs>
                  <a:gs pos="83000">
                    <a:srgbClr val="D4DEFF"/>
                  </a:gs>
                  <a:gs pos="100000">
                    <a:srgbClr val="96AB9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kumimoji="0" lang="it-IT" sz="1800">
                  <a:solidFill>
                    <a:prstClr val="white"/>
                  </a:solidFill>
                </a:endParaRPr>
              </a:p>
            </p:txBody>
          </p:sp>
          <p:sp>
            <p:nvSpPr>
              <p:cNvPr id="149" name="CasellaDiTesto 148">
                <a:extLst>
                  <a:ext uri="{FF2B5EF4-FFF2-40B4-BE49-F238E27FC236}">
                    <a16:creationId xmlns:a16="http://schemas.microsoft.com/office/drawing/2014/main" id="{7D132C55-D876-489B-AEFD-967F4E27C73E}"/>
                  </a:ext>
                </a:extLst>
              </p:cNvPr>
              <p:cNvSpPr txBox="1"/>
              <p:nvPr/>
            </p:nvSpPr>
            <p:spPr>
              <a:xfrm>
                <a:off x="213052" y="5586247"/>
                <a:ext cx="1279902" cy="307777"/>
              </a:xfrm>
              <a:prstGeom prst="rect">
                <a:avLst/>
              </a:prstGeom>
              <a:noFill/>
            </p:spPr>
            <p:txBody>
              <a:bodyPr wrap="none" rtlCol="0">
                <a:spAutoFit/>
              </a:bodyPr>
              <a:lstStyle/>
              <a:p>
                <a:pPr algn="l" eaLnBrk="1" fontAlgn="auto" hangingPunct="1">
                  <a:spcBef>
                    <a:spcPts val="0"/>
                  </a:spcBef>
                  <a:spcAft>
                    <a:spcPts val="0"/>
                  </a:spcAft>
                </a:pPr>
                <a:r>
                  <a:rPr kumimoji="0" lang="it-IT" sz="1400" b="1" dirty="0" err="1">
                    <a:solidFill>
                      <a:prstClr val="black"/>
                    </a:solidFill>
                    <a:cs typeface="Arial" pitchFamily="34" charset="0"/>
                  </a:rPr>
                  <a:t>administration</a:t>
                </a:r>
                <a:endParaRPr kumimoji="0" lang="it-IT" sz="1400" b="1" dirty="0">
                  <a:solidFill>
                    <a:prstClr val="black"/>
                  </a:solidFill>
                  <a:cs typeface="Arial" pitchFamily="34" charset="0"/>
                </a:endParaRPr>
              </a:p>
            </p:txBody>
          </p:sp>
          <p:sp>
            <p:nvSpPr>
              <p:cNvPr id="150" name="CasellaDiTesto 149">
                <a:extLst>
                  <a:ext uri="{FF2B5EF4-FFF2-40B4-BE49-F238E27FC236}">
                    <a16:creationId xmlns:a16="http://schemas.microsoft.com/office/drawing/2014/main" id="{96D711A2-43B5-457A-95CF-12DA02F62929}"/>
                  </a:ext>
                </a:extLst>
              </p:cNvPr>
              <p:cNvSpPr txBox="1"/>
              <p:nvPr/>
            </p:nvSpPr>
            <p:spPr>
              <a:xfrm>
                <a:off x="2361117" y="5586247"/>
                <a:ext cx="614271" cy="307777"/>
              </a:xfrm>
              <a:prstGeom prst="rect">
                <a:avLst/>
              </a:prstGeom>
              <a:noFill/>
            </p:spPr>
            <p:txBody>
              <a:bodyPr wrap="none" rtlCol="0">
                <a:spAutoFit/>
              </a:bodyPr>
              <a:lstStyle/>
              <a:p>
                <a:pPr algn="l" eaLnBrk="1" fontAlgn="auto" hangingPunct="1">
                  <a:spcBef>
                    <a:spcPts val="0"/>
                  </a:spcBef>
                  <a:spcAft>
                    <a:spcPts val="0"/>
                  </a:spcAft>
                </a:pPr>
                <a:r>
                  <a:rPr kumimoji="0" lang="it-IT" sz="1400" b="1" dirty="0" err="1">
                    <a:solidFill>
                      <a:prstClr val="black"/>
                    </a:solidFill>
                    <a:cs typeface="Arial" pitchFamily="34" charset="0"/>
                  </a:rPr>
                  <a:t>blood</a:t>
                </a:r>
                <a:endParaRPr kumimoji="0" lang="it-IT" sz="1400" b="1" dirty="0">
                  <a:solidFill>
                    <a:prstClr val="black"/>
                  </a:solidFill>
                  <a:cs typeface="Arial" pitchFamily="34" charset="0"/>
                </a:endParaRPr>
              </a:p>
            </p:txBody>
          </p:sp>
          <p:sp>
            <p:nvSpPr>
              <p:cNvPr id="151" name="CasellaDiTesto 150">
                <a:extLst>
                  <a:ext uri="{FF2B5EF4-FFF2-40B4-BE49-F238E27FC236}">
                    <a16:creationId xmlns:a16="http://schemas.microsoft.com/office/drawing/2014/main" id="{7550A785-0B88-4D75-9101-A3EF9FDD0DA0}"/>
                  </a:ext>
                </a:extLst>
              </p:cNvPr>
              <p:cNvSpPr txBox="1"/>
              <p:nvPr/>
            </p:nvSpPr>
            <p:spPr>
              <a:xfrm>
                <a:off x="4549923" y="5586247"/>
                <a:ext cx="716030" cy="307777"/>
              </a:xfrm>
              <a:prstGeom prst="rect">
                <a:avLst/>
              </a:prstGeom>
              <a:noFill/>
            </p:spPr>
            <p:txBody>
              <a:bodyPr wrap="none" rtlCol="0">
                <a:spAutoFit/>
              </a:bodyPr>
              <a:lstStyle/>
              <a:p>
                <a:pPr algn="l" eaLnBrk="1" fontAlgn="auto" hangingPunct="1">
                  <a:spcBef>
                    <a:spcPts val="0"/>
                  </a:spcBef>
                  <a:spcAft>
                    <a:spcPts val="0"/>
                  </a:spcAft>
                </a:pPr>
                <a:r>
                  <a:rPr kumimoji="0" lang="it-IT" sz="1400" b="1" dirty="0" err="1">
                    <a:solidFill>
                      <a:prstClr val="black"/>
                    </a:solidFill>
                    <a:cs typeface="Arial" pitchFamily="34" charset="0"/>
                  </a:rPr>
                  <a:t>cytosol</a:t>
                </a:r>
                <a:endParaRPr kumimoji="0" lang="it-IT" sz="1400" b="1" dirty="0">
                  <a:solidFill>
                    <a:prstClr val="black"/>
                  </a:solidFill>
                  <a:cs typeface="Arial" pitchFamily="34" charset="0"/>
                </a:endParaRPr>
              </a:p>
            </p:txBody>
          </p:sp>
          <p:sp>
            <p:nvSpPr>
              <p:cNvPr id="152" name="Rettangolo 151">
                <a:extLst>
                  <a:ext uri="{FF2B5EF4-FFF2-40B4-BE49-F238E27FC236}">
                    <a16:creationId xmlns:a16="http://schemas.microsoft.com/office/drawing/2014/main" id="{D6CF9480-5576-4036-AF8D-997D983F4F4D}"/>
                  </a:ext>
                </a:extLst>
              </p:cNvPr>
              <p:cNvSpPr/>
              <p:nvPr/>
            </p:nvSpPr>
            <p:spPr>
              <a:xfrm>
                <a:off x="7223651" y="5586247"/>
                <a:ext cx="755335" cy="307777"/>
              </a:xfrm>
              <a:prstGeom prst="rect">
                <a:avLst/>
              </a:prstGeom>
            </p:spPr>
            <p:txBody>
              <a:bodyPr wrap="none">
                <a:spAutoFit/>
              </a:bodyPr>
              <a:lstStyle/>
              <a:p>
                <a:pPr algn="l" eaLnBrk="1" fontAlgn="auto" hangingPunct="1">
                  <a:spcBef>
                    <a:spcPts val="0"/>
                  </a:spcBef>
                  <a:spcAft>
                    <a:spcPts val="0"/>
                  </a:spcAft>
                </a:pPr>
                <a:r>
                  <a:rPr kumimoji="0" lang="it-IT" sz="1400" b="1" dirty="0" err="1">
                    <a:solidFill>
                      <a:prstClr val="black"/>
                    </a:solidFill>
                    <a:cs typeface="Arial" pitchFamily="34" charset="0"/>
                  </a:rPr>
                  <a:t>nucleus</a:t>
                </a:r>
                <a:endParaRPr kumimoji="0" lang="it-IT" sz="1400" b="1" dirty="0">
                  <a:solidFill>
                    <a:prstClr val="black"/>
                  </a:solidFill>
                  <a:cs typeface="Arial" pitchFamily="34" charset="0"/>
                </a:endParaRPr>
              </a:p>
            </p:txBody>
          </p:sp>
          <p:graphicFrame>
            <p:nvGraphicFramePr>
              <p:cNvPr id="153" name="Object 17">
                <a:extLst>
                  <a:ext uri="{FF2B5EF4-FFF2-40B4-BE49-F238E27FC236}">
                    <a16:creationId xmlns:a16="http://schemas.microsoft.com/office/drawing/2014/main" id="{CCC6F684-EE21-401A-B675-20F895208618}"/>
                  </a:ext>
                </a:extLst>
              </p:cNvPr>
              <p:cNvGraphicFramePr>
                <a:graphicFrameLocks noChangeAspect="1"/>
              </p:cNvGraphicFramePr>
              <p:nvPr>
                <p:extLst>
                  <p:ext uri="{D42A27DB-BD31-4B8C-83A1-F6EECF244321}">
                    <p14:modId xmlns:p14="http://schemas.microsoft.com/office/powerpoint/2010/main" val="128704900"/>
                  </p:ext>
                </p:extLst>
              </p:nvPr>
            </p:nvGraphicFramePr>
            <p:xfrm>
              <a:off x="5600709" y="1698396"/>
              <a:ext cx="466725" cy="142875"/>
            </p:xfrm>
            <a:graphic>
              <a:graphicData uri="http://schemas.openxmlformats.org/presentationml/2006/ole">
                <mc:AlternateContent xmlns:mc="http://schemas.openxmlformats.org/markup-compatibility/2006">
                  <mc:Choice xmlns:v="urn:schemas-microsoft-com:vml" Requires="v">
                    <p:oleObj spid="_x0000_s2197" name="CS ChemDraw Drawing" r:id="rId5" imgW="465979" imgH="143100" progId="">
                      <p:embed/>
                    </p:oleObj>
                  </mc:Choice>
                  <mc:Fallback>
                    <p:oleObj name="CS ChemDraw Drawing" r:id="rId5" imgW="465979" imgH="143100" progId="">
                      <p:embed/>
                      <p:pic>
                        <p:nvPicPr>
                          <p:cNvPr id="33" name="Object 17">
                            <a:extLst>
                              <a:ext uri="{FF2B5EF4-FFF2-40B4-BE49-F238E27FC236}">
                                <a16:creationId xmlns:a16="http://schemas.microsoft.com/office/drawing/2014/main" id="{CC267A68-ABAC-42E8-B151-E0C72F566C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0709" y="1698396"/>
                            <a:ext cx="466725" cy="142875"/>
                          </a:xfrm>
                          <a:prstGeom prst="rect">
                            <a:avLst/>
                          </a:prstGeom>
                          <a:noFill/>
                          <a:ln>
                            <a:noFill/>
                          </a:ln>
                          <a:effectLst/>
                        </p:spPr>
                      </p:pic>
                    </p:oleObj>
                  </mc:Fallback>
                </mc:AlternateContent>
              </a:graphicData>
            </a:graphic>
          </p:graphicFrame>
          <p:graphicFrame>
            <p:nvGraphicFramePr>
              <p:cNvPr id="154" name="Object 18">
                <a:extLst>
                  <a:ext uri="{FF2B5EF4-FFF2-40B4-BE49-F238E27FC236}">
                    <a16:creationId xmlns:a16="http://schemas.microsoft.com/office/drawing/2014/main" id="{7EDF35F9-E0E0-42E7-8D27-8266E33D6168}"/>
                  </a:ext>
                </a:extLst>
              </p:cNvPr>
              <p:cNvGraphicFramePr>
                <a:graphicFrameLocks noChangeAspect="1"/>
              </p:cNvGraphicFramePr>
              <p:nvPr>
                <p:extLst>
                  <p:ext uri="{D42A27DB-BD31-4B8C-83A1-F6EECF244321}">
                    <p14:modId xmlns:p14="http://schemas.microsoft.com/office/powerpoint/2010/main" val="4012704466"/>
                  </p:ext>
                </p:extLst>
              </p:nvPr>
            </p:nvGraphicFramePr>
            <p:xfrm>
              <a:off x="5823004" y="1855479"/>
              <a:ext cx="466725" cy="142875"/>
            </p:xfrm>
            <a:graphic>
              <a:graphicData uri="http://schemas.openxmlformats.org/presentationml/2006/ole">
                <mc:AlternateContent xmlns:mc="http://schemas.openxmlformats.org/markup-compatibility/2006">
                  <mc:Choice xmlns:v="urn:schemas-microsoft-com:vml" Requires="v">
                    <p:oleObj spid="_x0000_s2198" name="CS ChemDraw Drawing" r:id="rId7" imgW="465979" imgH="143100" progId="">
                      <p:embed/>
                    </p:oleObj>
                  </mc:Choice>
                  <mc:Fallback>
                    <p:oleObj name="CS ChemDraw Drawing" r:id="rId7" imgW="465979" imgH="143100" progId="">
                      <p:embed/>
                      <p:pic>
                        <p:nvPicPr>
                          <p:cNvPr id="34" name="Object 18">
                            <a:extLst>
                              <a:ext uri="{FF2B5EF4-FFF2-40B4-BE49-F238E27FC236}">
                                <a16:creationId xmlns:a16="http://schemas.microsoft.com/office/drawing/2014/main" id="{EFBBCFD5-D37F-4FDD-BA2D-B8441E6D10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3004" y="1855479"/>
                            <a:ext cx="466725" cy="14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5" name="Object 16">
                <a:extLst>
                  <a:ext uri="{FF2B5EF4-FFF2-40B4-BE49-F238E27FC236}">
                    <a16:creationId xmlns:a16="http://schemas.microsoft.com/office/drawing/2014/main" id="{B022F796-C32A-4478-B0C1-6A8B84946E21}"/>
                  </a:ext>
                </a:extLst>
              </p:cNvPr>
              <p:cNvGraphicFramePr>
                <a:graphicFrameLocks noChangeAspect="1"/>
              </p:cNvGraphicFramePr>
              <p:nvPr>
                <p:extLst>
                  <p:ext uri="{D42A27DB-BD31-4B8C-83A1-F6EECF244321}">
                    <p14:modId xmlns:p14="http://schemas.microsoft.com/office/powerpoint/2010/main" val="903914916"/>
                  </p:ext>
                </p:extLst>
              </p:nvPr>
            </p:nvGraphicFramePr>
            <p:xfrm>
              <a:off x="1042835" y="2229130"/>
              <a:ext cx="881506" cy="2011571"/>
            </p:xfrm>
            <a:graphic>
              <a:graphicData uri="http://schemas.openxmlformats.org/presentationml/2006/ole">
                <mc:AlternateContent xmlns:mc="http://schemas.openxmlformats.org/markup-compatibility/2006">
                  <mc:Choice xmlns:v="urn:schemas-microsoft-com:vml" Requires="v">
                    <p:oleObj spid="_x0000_s2199" name="CS ChemDraw Drawing" r:id="rId8" imgW="1514365" imgH="3456000" progId="">
                      <p:embed/>
                    </p:oleObj>
                  </mc:Choice>
                  <mc:Fallback>
                    <p:oleObj name="CS ChemDraw Drawing" r:id="rId8" imgW="1514365" imgH="3456000" progId="">
                      <p:embed/>
                      <p:pic>
                        <p:nvPicPr>
                          <p:cNvPr id="39" name="Object 16">
                            <a:extLst>
                              <a:ext uri="{FF2B5EF4-FFF2-40B4-BE49-F238E27FC236}">
                                <a16:creationId xmlns:a16="http://schemas.microsoft.com/office/drawing/2014/main" id="{018C630C-8DA7-41F0-9C4B-25AB45BF9E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2835" y="2229130"/>
                            <a:ext cx="881506" cy="2011571"/>
                          </a:xfrm>
                          <a:prstGeom prst="rect">
                            <a:avLst/>
                          </a:prstGeom>
                          <a:noFill/>
                          <a:ln>
                            <a:noFill/>
                          </a:ln>
                          <a:effectLst/>
                        </p:spPr>
                      </p:pic>
                    </p:oleObj>
                  </mc:Fallback>
                </mc:AlternateContent>
              </a:graphicData>
            </a:graphic>
          </p:graphicFrame>
          <p:sp>
            <p:nvSpPr>
              <p:cNvPr id="156" name="Freccia circolare in giù 155">
                <a:extLst>
                  <a:ext uri="{FF2B5EF4-FFF2-40B4-BE49-F238E27FC236}">
                    <a16:creationId xmlns:a16="http://schemas.microsoft.com/office/drawing/2014/main" id="{D9D4FAF2-5AE6-49D2-AD8A-962A29A05C6D}"/>
                  </a:ext>
                </a:extLst>
              </p:cNvPr>
              <p:cNvSpPr/>
              <p:nvPr/>
            </p:nvSpPr>
            <p:spPr>
              <a:xfrm rot="20835287">
                <a:off x="862708" y="4356298"/>
                <a:ext cx="1240807" cy="3385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57" name="Immagine 156" descr="Immagine che contiene freccia&#10;&#10;Descrizione generata automaticamente">
                <a:extLst>
                  <a:ext uri="{FF2B5EF4-FFF2-40B4-BE49-F238E27FC236}">
                    <a16:creationId xmlns:a16="http://schemas.microsoft.com/office/drawing/2014/main" id="{E88194C9-A89A-4683-9557-A700498F67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658318">
                <a:off x="588547" y="4595079"/>
                <a:ext cx="801962" cy="742082"/>
              </a:xfrm>
              <a:prstGeom prst="rect">
                <a:avLst/>
              </a:prstGeom>
            </p:spPr>
          </p:pic>
          <p:graphicFrame>
            <p:nvGraphicFramePr>
              <p:cNvPr id="159" name="Oggetto 158">
                <a:extLst>
                  <a:ext uri="{FF2B5EF4-FFF2-40B4-BE49-F238E27FC236}">
                    <a16:creationId xmlns:a16="http://schemas.microsoft.com/office/drawing/2014/main" id="{EB4AB725-7ACE-4784-B71C-702CDDD63938}"/>
                  </a:ext>
                </a:extLst>
              </p:cNvPr>
              <p:cNvGraphicFramePr>
                <a:graphicFrameLocks noChangeAspect="1"/>
              </p:cNvGraphicFramePr>
              <p:nvPr>
                <p:extLst>
                  <p:ext uri="{D42A27DB-BD31-4B8C-83A1-F6EECF244321}">
                    <p14:modId xmlns:p14="http://schemas.microsoft.com/office/powerpoint/2010/main" val="2514936183"/>
                  </p:ext>
                </p:extLst>
              </p:nvPr>
            </p:nvGraphicFramePr>
            <p:xfrm>
              <a:off x="4081321" y="1686281"/>
              <a:ext cx="1349375" cy="3948113"/>
            </p:xfrm>
            <a:graphic>
              <a:graphicData uri="http://schemas.openxmlformats.org/presentationml/2006/ole">
                <mc:AlternateContent xmlns:mc="http://schemas.openxmlformats.org/markup-compatibility/2006">
                  <mc:Choice xmlns:v="urn:schemas-microsoft-com:vml" Requires="v">
                    <p:oleObj spid="_x0000_s2200" name="CS ChemDraw Drawing" r:id="rId11" imgW="1349938" imgH="3948596" progId="ChemDraw.Document.6.0">
                      <p:embed/>
                    </p:oleObj>
                  </mc:Choice>
                  <mc:Fallback>
                    <p:oleObj name="CS ChemDraw Drawing" r:id="rId11" imgW="1349938" imgH="3948596" progId="ChemDraw.Document.6.0">
                      <p:embed/>
                      <p:pic>
                        <p:nvPicPr>
                          <p:cNvPr id="57" name="Oggetto 56">
                            <a:extLst>
                              <a:ext uri="{FF2B5EF4-FFF2-40B4-BE49-F238E27FC236}">
                                <a16:creationId xmlns:a16="http://schemas.microsoft.com/office/drawing/2014/main" id="{F23DA733-7000-458A-BE43-AF180A2EE3B2}"/>
                              </a:ext>
                            </a:extLst>
                          </p:cNvPr>
                          <p:cNvPicPr/>
                          <p:nvPr/>
                        </p:nvPicPr>
                        <p:blipFill>
                          <a:blip r:embed="rId12"/>
                          <a:stretch>
                            <a:fillRect/>
                          </a:stretch>
                        </p:blipFill>
                        <p:spPr>
                          <a:xfrm>
                            <a:off x="4081321" y="1686281"/>
                            <a:ext cx="1349375" cy="3948113"/>
                          </a:xfrm>
                          <a:prstGeom prst="rect">
                            <a:avLst/>
                          </a:prstGeom>
                        </p:spPr>
                      </p:pic>
                    </p:oleObj>
                  </mc:Fallback>
                </mc:AlternateContent>
              </a:graphicData>
            </a:graphic>
          </p:graphicFrame>
          <p:graphicFrame>
            <p:nvGraphicFramePr>
              <p:cNvPr id="160" name="Object 18">
                <a:extLst>
                  <a:ext uri="{FF2B5EF4-FFF2-40B4-BE49-F238E27FC236}">
                    <a16:creationId xmlns:a16="http://schemas.microsoft.com/office/drawing/2014/main" id="{B8A30C4E-0F49-4CED-98F8-5FEBE4A62113}"/>
                  </a:ext>
                </a:extLst>
              </p:cNvPr>
              <p:cNvGraphicFramePr>
                <a:graphicFrameLocks noChangeAspect="1"/>
              </p:cNvGraphicFramePr>
              <p:nvPr>
                <p:extLst>
                  <p:ext uri="{D42A27DB-BD31-4B8C-83A1-F6EECF244321}">
                    <p14:modId xmlns:p14="http://schemas.microsoft.com/office/powerpoint/2010/main" val="338331376"/>
                  </p:ext>
                </p:extLst>
              </p:nvPr>
            </p:nvGraphicFramePr>
            <p:xfrm>
              <a:off x="6049511" y="1972736"/>
              <a:ext cx="466725" cy="142875"/>
            </p:xfrm>
            <a:graphic>
              <a:graphicData uri="http://schemas.openxmlformats.org/presentationml/2006/ole">
                <mc:AlternateContent xmlns:mc="http://schemas.openxmlformats.org/markup-compatibility/2006">
                  <mc:Choice xmlns:v="urn:schemas-microsoft-com:vml" Requires="v">
                    <p:oleObj spid="_x0000_s2201" name="CS ChemDraw Drawing" r:id="rId13" imgW="465979" imgH="143100" progId="">
                      <p:embed/>
                    </p:oleObj>
                  </mc:Choice>
                  <mc:Fallback>
                    <p:oleObj name="CS ChemDraw Drawing" r:id="rId13" imgW="465979" imgH="143100" progId="">
                      <p:embed/>
                      <p:pic>
                        <p:nvPicPr>
                          <p:cNvPr id="61" name="Object 18">
                            <a:extLst>
                              <a:ext uri="{FF2B5EF4-FFF2-40B4-BE49-F238E27FC236}">
                                <a16:creationId xmlns:a16="http://schemas.microsoft.com/office/drawing/2014/main" id="{E7CD91D1-FA5B-427C-9B34-C226503E6A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9511" y="1972736"/>
                            <a:ext cx="466725" cy="14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1" name="Oggetto 160">
                <a:extLst>
                  <a:ext uri="{FF2B5EF4-FFF2-40B4-BE49-F238E27FC236}">
                    <a16:creationId xmlns:a16="http://schemas.microsoft.com/office/drawing/2014/main" id="{C51ECC7C-C297-4C51-B26E-FEB968013B04}"/>
                  </a:ext>
                </a:extLst>
              </p:cNvPr>
              <p:cNvGraphicFramePr>
                <a:graphicFrameLocks noChangeAspect="1"/>
              </p:cNvGraphicFramePr>
              <p:nvPr>
                <p:extLst>
                  <p:ext uri="{D42A27DB-BD31-4B8C-83A1-F6EECF244321}">
                    <p14:modId xmlns:p14="http://schemas.microsoft.com/office/powerpoint/2010/main" val="3653290523"/>
                  </p:ext>
                </p:extLst>
              </p:nvPr>
            </p:nvGraphicFramePr>
            <p:xfrm>
              <a:off x="6699455" y="1846141"/>
              <a:ext cx="1822450" cy="3465513"/>
            </p:xfrm>
            <a:graphic>
              <a:graphicData uri="http://schemas.openxmlformats.org/presentationml/2006/ole">
                <mc:AlternateContent xmlns:mc="http://schemas.openxmlformats.org/markup-compatibility/2006">
                  <mc:Choice xmlns:v="urn:schemas-microsoft-com:vml" Requires="v">
                    <p:oleObj spid="_x0000_s2202" name="CS ChemDraw Drawing" r:id="rId14" imgW="1822282" imgH="3465337" progId="ChemDraw.Document.6.0">
                      <p:embed/>
                    </p:oleObj>
                  </mc:Choice>
                  <mc:Fallback>
                    <p:oleObj name="CS ChemDraw Drawing" r:id="rId14" imgW="1822282" imgH="3465337" progId="ChemDraw.Document.6.0">
                      <p:embed/>
                      <p:pic>
                        <p:nvPicPr>
                          <p:cNvPr id="63" name="Oggetto 62">
                            <a:extLst>
                              <a:ext uri="{FF2B5EF4-FFF2-40B4-BE49-F238E27FC236}">
                                <a16:creationId xmlns:a16="http://schemas.microsoft.com/office/drawing/2014/main" id="{66323670-BFBB-4399-A2AF-4655EB825CE5}"/>
                              </a:ext>
                            </a:extLst>
                          </p:cNvPr>
                          <p:cNvPicPr/>
                          <p:nvPr/>
                        </p:nvPicPr>
                        <p:blipFill>
                          <a:blip r:embed="rId15"/>
                          <a:stretch>
                            <a:fillRect/>
                          </a:stretch>
                        </p:blipFill>
                        <p:spPr>
                          <a:xfrm>
                            <a:off x="6699455" y="1846141"/>
                            <a:ext cx="1822450" cy="3465513"/>
                          </a:xfrm>
                          <a:prstGeom prst="rect">
                            <a:avLst/>
                          </a:prstGeom>
                        </p:spPr>
                      </p:pic>
                    </p:oleObj>
                  </mc:Fallback>
                </mc:AlternateContent>
              </a:graphicData>
            </a:graphic>
          </p:graphicFrame>
          <p:graphicFrame>
            <p:nvGraphicFramePr>
              <p:cNvPr id="162" name="Oggetto 161">
                <a:extLst>
                  <a:ext uri="{FF2B5EF4-FFF2-40B4-BE49-F238E27FC236}">
                    <a16:creationId xmlns:a16="http://schemas.microsoft.com/office/drawing/2014/main" id="{BEBC3939-60AA-4E87-9DD0-5B6DC77614FF}"/>
                  </a:ext>
                </a:extLst>
              </p:cNvPr>
              <p:cNvGraphicFramePr>
                <a:graphicFrameLocks noChangeAspect="1"/>
              </p:cNvGraphicFramePr>
              <p:nvPr>
                <p:extLst>
                  <p:ext uri="{D42A27DB-BD31-4B8C-83A1-F6EECF244321}">
                    <p14:modId xmlns:p14="http://schemas.microsoft.com/office/powerpoint/2010/main" val="358321183"/>
                  </p:ext>
                </p:extLst>
              </p:nvPr>
            </p:nvGraphicFramePr>
            <p:xfrm>
              <a:off x="3329487" y="1600152"/>
              <a:ext cx="707255" cy="4320000"/>
            </p:xfrm>
            <a:graphic>
              <a:graphicData uri="http://schemas.openxmlformats.org/presentationml/2006/ole">
                <mc:AlternateContent xmlns:mc="http://schemas.openxmlformats.org/markup-compatibility/2006">
                  <mc:Choice xmlns:v="urn:schemas-microsoft-com:vml" Requires="v">
                    <p:oleObj spid="_x0000_s2203" name="CS ChemDraw Drawing" r:id="rId16" imgW="968842" imgH="5430999" progId="ChemDraw.Document.6.0">
                      <p:embed/>
                    </p:oleObj>
                  </mc:Choice>
                  <mc:Fallback>
                    <p:oleObj name="CS ChemDraw Drawing" r:id="rId16" imgW="968842" imgH="5430999" progId="ChemDraw.Document.6.0">
                      <p:embed/>
                      <p:pic>
                        <p:nvPicPr>
                          <p:cNvPr id="65" name="Oggetto 64">
                            <a:extLst>
                              <a:ext uri="{FF2B5EF4-FFF2-40B4-BE49-F238E27FC236}">
                                <a16:creationId xmlns:a16="http://schemas.microsoft.com/office/drawing/2014/main" id="{41C85282-DBBB-4014-9B4B-7ABA5CAD8064}"/>
                              </a:ext>
                            </a:extLst>
                          </p:cNvPr>
                          <p:cNvPicPr/>
                          <p:nvPr/>
                        </p:nvPicPr>
                        <p:blipFill>
                          <a:blip r:embed="rId17"/>
                          <a:stretch>
                            <a:fillRect/>
                          </a:stretch>
                        </p:blipFill>
                        <p:spPr>
                          <a:xfrm>
                            <a:off x="3329487" y="1600152"/>
                            <a:ext cx="707255" cy="4320000"/>
                          </a:xfrm>
                          <a:prstGeom prst="rect">
                            <a:avLst/>
                          </a:prstGeom>
                        </p:spPr>
                      </p:pic>
                    </p:oleObj>
                  </mc:Fallback>
                </mc:AlternateContent>
              </a:graphicData>
            </a:graphic>
          </p:graphicFrame>
          <p:graphicFrame>
            <p:nvGraphicFramePr>
              <p:cNvPr id="163" name="Oggetto 162">
                <a:extLst>
                  <a:ext uri="{FF2B5EF4-FFF2-40B4-BE49-F238E27FC236}">
                    <a16:creationId xmlns:a16="http://schemas.microsoft.com/office/drawing/2014/main" id="{BEFD2EC9-AD30-4083-B2F5-0E0010F6FA95}"/>
                  </a:ext>
                </a:extLst>
              </p:cNvPr>
              <p:cNvGraphicFramePr>
                <a:graphicFrameLocks noChangeAspect="1"/>
              </p:cNvGraphicFramePr>
              <p:nvPr>
                <p:extLst>
                  <p:ext uri="{D42A27DB-BD31-4B8C-83A1-F6EECF244321}">
                    <p14:modId xmlns:p14="http://schemas.microsoft.com/office/powerpoint/2010/main" val="3590839480"/>
                  </p:ext>
                </p:extLst>
              </p:nvPr>
            </p:nvGraphicFramePr>
            <p:xfrm>
              <a:off x="3135116" y="4837496"/>
              <a:ext cx="1184275" cy="115887"/>
            </p:xfrm>
            <a:graphic>
              <a:graphicData uri="http://schemas.openxmlformats.org/presentationml/2006/ole">
                <mc:AlternateContent xmlns:mc="http://schemas.openxmlformats.org/markup-compatibility/2006">
                  <mc:Choice xmlns:v="urn:schemas-microsoft-com:vml" Requires="v">
                    <p:oleObj spid="_x0000_s2204" name="CS ChemDraw Drawing" r:id="rId18" imgW="1183928" imgH="115153" progId="ChemDraw.Document.6.0">
                      <p:embed/>
                    </p:oleObj>
                  </mc:Choice>
                  <mc:Fallback>
                    <p:oleObj name="CS ChemDraw Drawing" r:id="rId18" imgW="1183928" imgH="115153" progId="ChemDraw.Document.6.0">
                      <p:embed/>
                      <p:pic>
                        <p:nvPicPr>
                          <p:cNvPr id="51" name="Oggetto 50">
                            <a:extLst>
                              <a:ext uri="{FF2B5EF4-FFF2-40B4-BE49-F238E27FC236}">
                                <a16:creationId xmlns:a16="http://schemas.microsoft.com/office/drawing/2014/main" id="{8532E96D-AE07-4BAF-9DF9-89C3349D4BE8}"/>
                              </a:ext>
                            </a:extLst>
                          </p:cNvPr>
                          <p:cNvPicPr/>
                          <p:nvPr/>
                        </p:nvPicPr>
                        <p:blipFill>
                          <a:blip r:embed="rId19"/>
                          <a:stretch>
                            <a:fillRect/>
                          </a:stretch>
                        </p:blipFill>
                        <p:spPr>
                          <a:xfrm>
                            <a:off x="3135116" y="4837496"/>
                            <a:ext cx="1184275" cy="115887"/>
                          </a:xfrm>
                          <a:prstGeom prst="rect">
                            <a:avLst/>
                          </a:prstGeom>
                        </p:spPr>
                      </p:pic>
                    </p:oleObj>
                  </mc:Fallback>
                </mc:AlternateContent>
              </a:graphicData>
            </a:graphic>
          </p:graphicFrame>
        </p:grpSp>
        <p:graphicFrame>
          <p:nvGraphicFramePr>
            <p:cNvPr id="12" name="Oggetto 11">
              <a:extLst>
                <a:ext uri="{FF2B5EF4-FFF2-40B4-BE49-F238E27FC236}">
                  <a16:creationId xmlns:a16="http://schemas.microsoft.com/office/drawing/2014/main" id="{7F183887-1ACC-4BBB-9F4F-71E7B56CEFEA}"/>
                </a:ext>
              </a:extLst>
            </p:cNvPr>
            <p:cNvGraphicFramePr>
              <a:graphicFrameLocks noChangeAspect="1"/>
            </p:cNvGraphicFramePr>
            <p:nvPr>
              <p:extLst>
                <p:ext uri="{D42A27DB-BD31-4B8C-83A1-F6EECF244321}">
                  <p14:modId xmlns:p14="http://schemas.microsoft.com/office/powerpoint/2010/main" val="424090947"/>
                </p:ext>
              </p:extLst>
            </p:nvPr>
          </p:nvGraphicFramePr>
          <p:xfrm>
            <a:off x="1993739" y="4417139"/>
            <a:ext cx="1165225" cy="1381125"/>
          </p:xfrm>
          <a:graphic>
            <a:graphicData uri="http://schemas.openxmlformats.org/presentationml/2006/ole">
              <mc:AlternateContent xmlns:mc="http://schemas.openxmlformats.org/markup-compatibility/2006">
                <mc:Choice xmlns:v="urn:schemas-microsoft-com:vml" Requires="v">
                  <p:oleObj spid="_x0000_s2205" name="CS ChemDraw Drawing" r:id="rId20" imgW="1165525" imgH="1381836" progId="ChemDraw.Document.6.0">
                    <p:embed/>
                  </p:oleObj>
                </mc:Choice>
                <mc:Fallback>
                  <p:oleObj name="CS ChemDraw Drawing" r:id="rId20" imgW="1165525" imgH="1381836" progId="ChemDraw.Document.6.0">
                    <p:embed/>
                    <p:pic>
                      <p:nvPicPr>
                        <p:cNvPr id="0" name=""/>
                        <p:cNvPicPr/>
                        <p:nvPr/>
                      </p:nvPicPr>
                      <p:blipFill>
                        <a:blip r:embed="rId21"/>
                        <a:stretch>
                          <a:fillRect/>
                        </a:stretch>
                      </p:blipFill>
                      <p:spPr>
                        <a:xfrm>
                          <a:off x="1993739" y="4417139"/>
                          <a:ext cx="1165225" cy="1381125"/>
                        </a:xfrm>
                        <a:prstGeom prst="rect">
                          <a:avLst/>
                        </a:prstGeom>
                      </p:spPr>
                    </p:pic>
                  </p:oleObj>
                </mc:Fallback>
              </mc:AlternateContent>
            </a:graphicData>
          </a:graphic>
        </p:graphicFrame>
      </p:grpSp>
      <p:sp>
        <p:nvSpPr>
          <p:cNvPr id="3" name="TextBox 2"/>
          <p:cNvSpPr txBox="1"/>
          <p:nvPr/>
        </p:nvSpPr>
        <p:spPr>
          <a:xfrm>
            <a:off x="108000" y="108000"/>
            <a:ext cx="7848600" cy="461665"/>
          </a:xfrm>
          <a:prstGeom prst="rect">
            <a:avLst/>
          </a:prstGeom>
          <a:noFill/>
        </p:spPr>
        <p:txBody>
          <a:bodyPr wrap="square" rtlCol="0">
            <a:spAutoFit/>
          </a:bodyPr>
          <a:lstStyle/>
          <a:p>
            <a:r>
              <a:rPr lang="fr-FR" sz="2400" b="1" dirty="0"/>
              <a:t>Introduction</a:t>
            </a:r>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Rettangolo 6">
            <a:extLst>
              <a:ext uri="{FF2B5EF4-FFF2-40B4-BE49-F238E27FC236}">
                <a16:creationId xmlns:a16="http://schemas.microsoft.com/office/drawing/2014/main" id="{2A0E1662-85D0-43D8-9020-7533FE2FDDEC}"/>
              </a:ext>
            </a:extLst>
          </p:cNvPr>
          <p:cNvSpPr/>
          <p:nvPr/>
        </p:nvSpPr>
        <p:spPr>
          <a:xfrm>
            <a:off x="64147" y="1755559"/>
            <a:ext cx="3200400" cy="276999"/>
          </a:xfrm>
          <a:prstGeom prst="rect">
            <a:avLst/>
          </a:prstGeom>
        </p:spPr>
        <p:txBody>
          <a:bodyPr wrap="square">
            <a:spAutoFit/>
          </a:bodyPr>
          <a:lstStyle/>
          <a:p>
            <a:pPr algn="just"/>
            <a:r>
              <a:rPr lang="en-US" sz="1200" baseline="30000" dirty="0"/>
              <a:t>4</a:t>
            </a:r>
            <a:r>
              <a:rPr lang="en-US" sz="1200" dirty="0"/>
              <a:t>D. Gibson, </a:t>
            </a:r>
            <a:r>
              <a:rPr lang="en-US" sz="1200" i="1" dirty="0"/>
              <a:t>Dalton Trans.</a:t>
            </a:r>
            <a:r>
              <a:rPr lang="en-US" sz="1200" dirty="0"/>
              <a:t>, </a:t>
            </a:r>
            <a:r>
              <a:rPr lang="en-US" sz="1200" b="1" dirty="0"/>
              <a:t>2016</a:t>
            </a:r>
            <a:r>
              <a:rPr lang="en-US" sz="1200" dirty="0"/>
              <a:t>, </a:t>
            </a:r>
            <a:r>
              <a:rPr lang="en-US" sz="1200" i="1" dirty="0"/>
              <a:t>45</a:t>
            </a:r>
            <a:r>
              <a:rPr lang="en-US" sz="1200" dirty="0"/>
              <a:t>, 12983 (</a:t>
            </a:r>
            <a:r>
              <a:rPr lang="en-US" sz="1200" dirty="0" err="1">
                <a:hlinkClick r:id="rId23"/>
              </a:rPr>
              <a:t>doi</a:t>
            </a:r>
            <a:r>
              <a:rPr lang="en-US" sz="1200" dirty="0"/>
              <a:t>)</a:t>
            </a:r>
            <a:r>
              <a:rPr lang="en-US" sz="1200" dirty="0">
                <a:latin typeface="+mj-lt"/>
              </a:rPr>
              <a:t>.</a:t>
            </a:r>
            <a:endParaRPr lang="en-US" sz="1200" dirty="0"/>
          </a:p>
        </p:txBody>
      </p:sp>
      <p:sp>
        <p:nvSpPr>
          <p:cNvPr id="11" name="Rectangle 4">
            <a:extLst>
              <a:ext uri="{FF2B5EF4-FFF2-40B4-BE49-F238E27FC236}">
                <a16:creationId xmlns:a16="http://schemas.microsoft.com/office/drawing/2014/main" id="{BC6758B8-9EC1-4D76-ADC3-F30FAB3293A4}"/>
              </a:ext>
            </a:extLst>
          </p:cNvPr>
          <p:cNvSpPr>
            <a:spLocks noChangeArrowheads="1"/>
          </p:cNvSpPr>
          <p:nvPr/>
        </p:nvSpPr>
        <p:spPr bwMode="auto">
          <a:xfrm>
            <a:off x="88900" y="494144"/>
            <a:ext cx="8966200" cy="122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spcBef>
                <a:spcPct val="75000"/>
              </a:spcBef>
              <a:buClr>
                <a:schemeClr val="accent1"/>
              </a:buClr>
              <a:buSzPct val="70000"/>
              <a:buFont typeface="Monotype Sorts" pitchFamily="2" charset="2"/>
              <a:buChar char="n"/>
              <a:defRPr kumimoji="1" sz="2400">
                <a:solidFill>
                  <a:schemeClr val="tx1"/>
                </a:solidFill>
                <a:latin typeface="Arial" panose="020B0604020202020204" pitchFamily="34" charset="0"/>
              </a:defRPr>
            </a:lvl1pPr>
            <a:lvl2pPr marL="1266825" indent="-457200">
              <a:spcBef>
                <a:spcPct val="75000"/>
              </a:spcBef>
              <a:buChar char="–"/>
              <a:defRPr kumimoji="1" sz="2000">
                <a:solidFill>
                  <a:schemeClr val="tx1"/>
                </a:solidFill>
                <a:latin typeface="Arial" panose="020B0604020202020204" pitchFamily="34" charset="0"/>
              </a:defRPr>
            </a:lvl2pPr>
            <a:lvl3pPr marL="1903413" indent="-457200">
              <a:spcBef>
                <a:spcPct val="75000"/>
              </a:spcBef>
              <a:buChar char="•"/>
              <a:defRPr kumimoji="1">
                <a:solidFill>
                  <a:schemeClr val="tx1"/>
                </a:solidFill>
                <a:latin typeface="Arial" panose="020B0604020202020204" pitchFamily="34" charset="0"/>
              </a:defRPr>
            </a:lvl3pPr>
            <a:lvl4pPr marL="2540000" indent="-457200">
              <a:spcBef>
                <a:spcPct val="75000"/>
              </a:spcBef>
              <a:buChar char="–"/>
              <a:defRPr kumimoji="1" sz="1600">
                <a:solidFill>
                  <a:schemeClr val="tx1"/>
                </a:solidFill>
                <a:latin typeface="Arial" panose="020B0604020202020204" pitchFamily="34" charset="0"/>
              </a:defRPr>
            </a:lvl4pPr>
            <a:lvl5pPr marL="3176588" indent="-457200">
              <a:spcBef>
                <a:spcPct val="75000"/>
              </a:spcBef>
              <a:buChar char="»"/>
              <a:defRPr kumimoji="1" sz="1600">
                <a:solidFill>
                  <a:schemeClr val="tx1"/>
                </a:solidFill>
                <a:latin typeface="Arial" panose="020B0604020202020204" pitchFamily="34" charset="0"/>
              </a:defRPr>
            </a:lvl5pPr>
            <a:lvl6pPr marL="3633788" indent="-457200" eaLnBrk="0" fontAlgn="base" hangingPunct="0">
              <a:spcBef>
                <a:spcPct val="75000"/>
              </a:spcBef>
              <a:spcAft>
                <a:spcPct val="0"/>
              </a:spcAft>
              <a:buChar char="»"/>
              <a:defRPr kumimoji="1" sz="1600">
                <a:solidFill>
                  <a:schemeClr val="tx1"/>
                </a:solidFill>
                <a:latin typeface="Arial" panose="020B0604020202020204" pitchFamily="34" charset="0"/>
              </a:defRPr>
            </a:lvl6pPr>
            <a:lvl7pPr marL="4090988" indent="-457200" eaLnBrk="0" fontAlgn="base" hangingPunct="0">
              <a:spcBef>
                <a:spcPct val="75000"/>
              </a:spcBef>
              <a:spcAft>
                <a:spcPct val="0"/>
              </a:spcAft>
              <a:buChar char="»"/>
              <a:defRPr kumimoji="1" sz="1600">
                <a:solidFill>
                  <a:schemeClr val="tx1"/>
                </a:solidFill>
                <a:latin typeface="Arial" panose="020B0604020202020204" pitchFamily="34" charset="0"/>
              </a:defRPr>
            </a:lvl7pPr>
            <a:lvl8pPr marL="4548188" indent="-457200" eaLnBrk="0" fontAlgn="base" hangingPunct="0">
              <a:spcBef>
                <a:spcPct val="75000"/>
              </a:spcBef>
              <a:spcAft>
                <a:spcPct val="0"/>
              </a:spcAft>
              <a:buChar char="»"/>
              <a:defRPr kumimoji="1" sz="1600">
                <a:solidFill>
                  <a:schemeClr val="tx1"/>
                </a:solidFill>
                <a:latin typeface="Arial" panose="020B0604020202020204" pitchFamily="34" charset="0"/>
              </a:defRPr>
            </a:lvl8pPr>
            <a:lvl9pPr marL="5005388" indent="-457200" eaLnBrk="0" fontAlgn="base" hangingPunct="0">
              <a:spcBef>
                <a:spcPct val="75000"/>
              </a:spcBef>
              <a:spcAft>
                <a:spcPct val="0"/>
              </a:spcAft>
              <a:buChar char="»"/>
              <a:defRPr kumimoji="1" sz="1600">
                <a:solidFill>
                  <a:schemeClr val="tx1"/>
                </a:solidFill>
                <a:latin typeface="Arial" panose="020B0604020202020204" pitchFamily="34" charset="0"/>
              </a:defRPr>
            </a:lvl9pPr>
          </a:lstStyle>
          <a:p>
            <a:pPr marL="0" indent="0" algn="just">
              <a:lnSpc>
                <a:spcPct val="120000"/>
              </a:lnSpc>
              <a:spcBef>
                <a:spcPts val="0"/>
              </a:spcBef>
              <a:buClrTx/>
              <a:buSzTx/>
              <a:buNone/>
            </a:pPr>
            <a:r>
              <a:rPr kumimoji="0" lang="en-US" altLang="it-IT" sz="1800" b="1" dirty="0">
                <a:solidFill>
                  <a:srgbClr val="C00000"/>
                </a:solidFill>
                <a:latin typeface="Calibri" panose="020F0502020204030204" pitchFamily="34" charset="0"/>
                <a:cs typeface="Calibri" panose="020F0502020204030204" pitchFamily="34" charset="0"/>
              </a:rPr>
              <a:t>Why Pt(IV) complexes?</a:t>
            </a:r>
            <a:endParaRPr kumimoji="0" lang="en-US" altLang="it-IT" sz="1800" baseline="30000" dirty="0">
              <a:latin typeface="Calibri" panose="020F0502020204030204" pitchFamily="34" charset="0"/>
              <a:cs typeface="Calibri" panose="020F0502020204030204" pitchFamily="34" charset="0"/>
            </a:endParaRPr>
          </a:p>
          <a:p>
            <a:pPr marL="268288" indent="-268288" algn="just">
              <a:lnSpc>
                <a:spcPct val="120000"/>
              </a:lnSpc>
              <a:spcBef>
                <a:spcPts val="600"/>
              </a:spcBef>
              <a:buClrTx/>
              <a:buSzTx/>
              <a:buFont typeface="Wingdings" panose="05000000000000000000" pitchFamily="2" charset="2"/>
              <a:buChar char="ü"/>
            </a:pPr>
            <a:r>
              <a:rPr kumimoji="0" lang="en-US" altLang="it-IT" sz="1800" b="1" dirty="0">
                <a:latin typeface="Calibri" panose="020F0502020204030204" pitchFamily="34" charset="0"/>
                <a:cs typeface="Calibri" panose="020F0502020204030204" pitchFamily="34" charset="0"/>
              </a:rPr>
              <a:t>kinetic inertness</a:t>
            </a:r>
            <a:r>
              <a:rPr kumimoji="0" lang="en-US" altLang="it-IT" sz="1800" dirty="0">
                <a:latin typeface="Calibri" panose="020F0502020204030204" pitchFamily="34" charset="0"/>
                <a:cs typeface="Calibri" panose="020F0502020204030204" pitchFamily="34" charset="0"/>
              </a:rPr>
              <a:t>: limited ligand substitution, fewer side effects, administration </a:t>
            </a:r>
            <a:r>
              <a:rPr kumimoji="0" lang="en-US" altLang="it-IT" sz="1800" i="1" dirty="0">
                <a:latin typeface="Calibri" panose="020F0502020204030204" pitchFamily="34" charset="0"/>
                <a:cs typeface="Calibri" panose="020F0502020204030204" pitchFamily="34" charset="0"/>
              </a:rPr>
              <a:t>per </a:t>
            </a:r>
            <a:r>
              <a:rPr kumimoji="0" lang="en-US" altLang="it-IT" sz="1800" i="1" dirty="0" err="1">
                <a:latin typeface="Calibri" panose="020F0502020204030204" pitchFamily="34" charset="0"/>
                <a:cs typeface="Calibri" panose="020F0502020204030204" pitchFamily="34" charset="0"/>
              </a:rPr>
              <a:t>os</a:t>
            </a:r>
            <a:r>
              <a:rPr kumimoji="0" lang="en-US" altLang="it-IT" sz="1800" dirty="0">
                <a:latin typeface="Calibri" panose="020F0502020204030204" pitchFamily="34" charset="0"/>
                <a:cs typeface="Calibri" panose="020F0502020204030204" pitchFamily="34" charset="0"/>
              </a:rPr>
              <a:t>. </a:t>
            </a:r>
          </a:p>
          <a:p>
            <a:pPr marL="268288" indent="-268288" algn="just">
              <a:lnSpc>
                <a:spcPct val="120000"/>
              </a:lnSpc>
              <a:spcBef>
                <a:spcPts val="600"/>
              </a:spcBef>
              <a:buClrTx/>
              <a:buSzTx/>
              <a:buFont typeface="Wingdings" panose="05000000000000000000" pitchFamily="2" charset="2"/>
              <a:buChar char="ü"/>
            </a:pPr>
            <a:r>
              <a:rPr kumimoji="0" lang="en-US" altLang="it-IT" sz="1800" b="1" dirty="0">
                <a:latin typeface="Calibri" panose="020F0502020204030204" pitchFamily="34" charset="0"/>
                <a:cs typeface="Calibri" panose="020F0502020204030204" pitchFamily="34" charset="0"/>
              </a:rPr>
              <a:t>redox properties</a:t>
            </a:r>
            <a:r>
              <a:rPr kumimoji="0" lang="en-US" altLang="it-IT" sz="1800" dirty="0">
                <a:latin typeface="Calibri" panose="020F0502020204030204" pitchFamily="34" charset="0"/>
                <a:cs typeface="Calibri" panose="020F0502020204030204" pitchFamily="34" charset="0"/>
              </a:rPr>
              <a:t>: </a:t>
            </a:r>
            <a:r>
              <a:rPr kumimoji="0" lang="en-US" altLang="it-IT" sz="1800" i="1" dirty="0">
                <a:latin typeface="Calibri" panose="020F0502020204030204" pitchFamily="34" charset="0"/>
                <a:cs typeface="Calibri" panose="020F0502020204030204" pitchFamily="34" charset="0"/>
              </a:rPr>
              <a:t>in vivo</a:t>
            </a:r>
            <a:r>
              <a:rPr kumimoji="0" lang="en-US" altLang="it-IT" sz="1800" dirty="0">
                <a:latin typeface="Calibri" panose="020F0502020204030204" pitchFamily="34" charset="0"/>
                <a:cs typeface="Calibri" panose="020F0502020204030204" pitchFamily="34" charset="0"/>
              </a:rPr>
              <a:t> reduction under the hypoxic conditions of the tumor site.</a:t>
            </a:r>
            <a:r>
              <a:rPr kumimoji="0" lang="en-US" altLang="it-IT" sz="1800" baseline="30000" dirty="0">
                <a:latin typeface="Calibri" panose="020F0502020204030204" pitchFamily="34" charset="0"/>
                <a:cs typeface="Calibri" panose="020F0502020204030204" pitchFamily="34" charset="0"/>
              </a:rPr>
              <a:t>4</a:t>
            </a:r>
            <a:endParaRPr kumimoji="0" lang="en-US" altLang="it-IT" sz="1800" dirty="0">
              <a:latin typeface="Calibri" panose="020F0502020204030204" pitchFamily="34" charset="0"/>
              <a:cs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77F46334-AA59-4C84-893C-6CCF36A747D4}"/>
              </a:ext>
            </a:extLst>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880"/>
    </mc:Choice>
    <mc:Fallback>
      <p:transition spd="slow" advTm="67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7898" x="717550" y="3149600"/>
          <p14:tracePt t="59374" x="7938" y="2951163"/>
          <p14:tracePt t="59380" x="15875" y="2943225"/>
          <p14:tracePt t="59388" x="31750" y="2943225"/>
          <p14:tracePt t="59397" x="47625" y="2927350"/>
          <p14:tracePt t="59405" x="71438" y="2901950"/>
          <p14:tracePt t="59412" x="87313" y="2894013"/>
          <p14:tracePt t="59419" x="103188" y="2878138"/>
          <p14:tracePt t="59427" x="127000" y="2862263"/>
          <p14:tracePt t="59433" x="158750" y="2846388"/>
          <p14:tracePt t="59441" x="192088" y="2822575"/>
          <p14:tracePt t="59449" x="231775" y="2814638"/>
          <p14:tracePt t="59457" x="271463" y="2798763"/>
          <p14:tracePt t="59465" x="327025" y="2782888"/>
          <p14:tracePt t="59473" x="398463" y="2774950"/>
          <p14:tracePt t="59480" x="517525" y="2759075"/>
          <p14:tracePt t="59487" x="622300" y="2751138"/>
          <p14:tracePt t="59496" x="741363" y="2751138"/>
          <p14:tracePt t="59503" x="860425" y="2751138"/>
          <p14:tracePt t="59511" x="973138" y="2759075"/>
          <p14:tracePt t="59519" x="1092200" y="2767013"/>
          <p14:tracePt t="59527" x="1274763" y="2782888"/>
          <p14:tracePt t="59533" x="1387475" y="2790825"/>
          <p14:tracePt t="59541" x="1506538" y="2814638"/>
          <p14:tracePt t="59549" x="1609725" y="2838450"/>
          <p14:tracePt t="59557" x="1722438" y="2854325"/>
          <p14:tracePt t="59565" x="1881188" y="2886075"/>
          <p14:tracePt t="59573" x="1992313" y="2909888"/>
          <p14:tracePt t="59580" x="2097088" y="2935288"/>
          <p14:tracePt t="59587" x="2216150" y="2951163"/>
          <p14:tracePt t="59596" x="2335213" y="2967038"/>
          <p14:tracePt t="59603" x="2535238" y="2990850"/>
          <p14:tracePt t="59611" x="2678113" y="3006725"/>
          <p14:tracePt t="59619" x="2822575" y="3022600"/>
          <p14:tracePt t="59625" x="2957513" y="3038475"/>
          <p14:tracePt t="59633" x="3100388" y="3046413"/>
          <p14:tracePt t="59641" x="3221038" y="3070225"/>
          <p14:tracePt t="59649" x="3403600" y="3109913"/>
          <p14:tracePt t="59657" x="3524250" y="3133725"/>
          <p14:tracePt t="59665" x="3643313" y="3165475"/>
          <p14:tracePt t="59671" x="3762375" y="3189288"/>
          <p14:tracePt t="59680" x="3883025" y="3205163"/>
          <p14:tracePt t="59687" x="4033838" y="3236913"/>
          <p14:tracePt t="59696" x="4129088" y="3252788"/>
          <p14:tracePt t="59703" x="4217988" y="3270250"/>
          <p14:tracePt t="59711" x="4305300" y="3294063"/>
          <p14:tracePt t="59719" x="4392613" y="3309938"/>
          <p14:tracePt t="59725" x="4503738" y="3333750"/>
          <p14:tracePt t="59733" x="4584700" y="3349625"/>
          <p14:tracePt t="59741" x="4664075" y="3373438"/>
          <p14:tracePt t="59749" x="4735513" y="3389313"/>
          <p14:tracePt t="59757" x="4806950" y="3405188"/>
          <p14:tracePt t="59765" x="4870450" y="3421063"/>
          <p14:tracePt t="59771" x="4951413" y="3436938"/>
          <p14:tracePt t="59780" x="4991100" y="3436938"/>
          <p14:tracePt t="59787" x="5014913" y="3436938"/>
          <p14:tracePt t="59796" x="5030788" y="3436938"/>
          <p14:tracePt t="59803" x="5038725" y="3436938"/>
          <p14:tracePt t="59812" x="5054600" y="3436938"/>
          <p14:tracePt t="59825" x="5054600" y="3444875"/>
          <p14:tracePt t="59880" x="5046663" y="3452813"/>
          <p14:tracePt t="59888" x="5030788" y="3468688"/>
          <p14:tracePt t="59898" x="4999038" y="3484563"/>
          <p14:tracePt t="59905" x="4975225" y="3500438"/>
          <p14:tracePt t="59913" x="4943475" y="3508375"/>
          <p14:tracePt t="59921" x="4910138" y="3524250"/>
          <p14:tracePt t="59926" x="4878388" y="3532188"/>
          <p14:tracePt t="59934" x="4814888" y="3556000"/>
          <p14:tracePt t="59942" x="4767263" y="3571875"/>
          <p14:tracePt t="59950" x="4719638" y="3587750"/>
          <p14:tracePt t="59958" x="4672013" y="3605213"/>
          <p14:tracePt t="59966" x="4624388" y="3621088"/>
          <p14:tracePt t="59972" x="4543425" y="3644900"/>
          <p14:tracePt t="59982" x="4487863" y="3668713"/>
          <p14:tracePt t="59988" x="4432300" y="3692525"/>
          <p14:tracePt t="59999" x="4384675" y="3716338"/>
          <p14:tracePt t="60004" x="4337050" y="3748088"/>
          <p14:tracePt t="60016" x="4257675" y="3787775"/>
          <p14:tracePt t="60021" x="4210050" y="3819525"/>
          <p14:tracePt t="60026" x="4160838" y="3843338"/>
          <p14:tracePt t="60034" x="4113213" y="3867150"/>
          <p14:tracePt t="60042" x="4073525" y="3890963"/>
          <p14:tracePt t="60050" x="4033838" y="3914775"/>
          <p14:tracePt t="60058" x="3986213" y="3948113"/>
          <p14:tracePt t="60066" x="3946525" y="3963988"/>
          <p14:tracePt t="60072" x="3914775" y="3987800"/>
          <p14:tracePt t="60083" x="3883025" y="4011613"/>
          <p14:tracePt t="60088" x="3859213" y="4043363"/>
          <p14:tracePt t="60099" x="3810000" y="4083050"/>
          <p14:tracePt t="60104" x="3786188" y="4106863"/>
          <p14:tracePt t="60115" x="3762375" y="4138613"/>
          <p14:tracePt t="60118" x="3738563" y="4162425"/>
          <p14:tracePt t="60126" x="3722688" y="4186238"/>
          <p14:tracePt t="60134" x="3698875" y="4217988"/>
          <p14:tracePt t="60142" x="3675063" y="4249738"/>
          <p14:tracePt t="60151" x="3659188" y="4281488"/>
          <p14:tracePt t="60158" x="3643313" y="4314825"/>
          <p14:tracePt t="60165" x="3627438" y="4346575"/>
          <p14:tracePt t="60172" x="3619500" y="4378325"/>
          <p14:tracePt t="60182" x="3611563" y="4425950"/>
          <p14:tracePt t="60188" x="3603625" y="4465638"/>
          <p14:tracePt t="60199" x="3595688" y="4505325"/>
          <p14:tracePt t="60204" x="3587750" y="4537075"/>
          <p14:tracePt t="60212" x="3579813" y="4576763"/>
          <p14:tracePt t="60217" x="3571875" y="4633913"/>
          <p14:tracePt t="60225" x="3563938" y="4673600"/>
          <p14:tracePt t="60233" x="3556000" y="4705350"/>
          <p14:tracePt t="60241" x="3548063" y="4737100"/>
          <p14:tracePt t="60249" x="3540125" y="4784725"/>
          <p14:tracePt t="60257" x="3524250" y="4832350"/>
          <p14:tracePt t="60263" x="3508375" y="4872038"/>
          <p14:tracePt t="60271" x="3500438" y="4911725"/>
          <p14:tracePt t="60280" x="3492500" y="4943475"/>
          <p14:tracePt t="60287" x="3484563" y="4984750"/>
          <p14:tracePt t="60296" x="3476625" y="5016500"/>
          <p14:tracePt t="60304" x="3476625" y="5064125"/>
          <p14:tracePt t="60311" x="3476625" y="5087938"/>
          <p14:tracePt t="60317" x="3476625" y="5119688"/>
          <p14:tracePt t="60325" x="3476625" y="5143500"/>
          <p14:tracePt t="60334" x="3476625" y="5167313"/>
          <p14:tracePt t="60341" x="3484563" y="5207000"/>
          <p14:tracePt t="60349" x="3500438" y="5230813"/>
          <p14:tracePt t="60357" x="3508375" y="5262563"/>
          <p14:tracePt t="60363" x="3524250" y="5286375"/>
          <p14:tracePt t="60371" x="3532188" y="5319713"/>
          <p14:tracePt t="60380" x="3563938" y="5359400"/>
          <p14:tracePt t="60387" x="3587750" y="5391150"/>
          <p14:tracePt t="60396" x="3603625" y="5422900"/>
          <p14:tracePt t="60403" x="3627438" y="5446713"/>
          <p14:tracePt t="60411" x="3651250" y="5478463"/>
          <p14:tracePt t="60417" x="3675063" y="5510213"/>
          <p14:tracePt t="60425" x="3714750" y="5565775"/>
          <p14:tracePt t="60433" x="3746500" y="5597525"/>
          <p14:tracePt t="60441" x="3778250" y="5637213"/>
          <p14:tracePt t="60449" x="3810000" y="5670550"/>
          <p14:tracePt t="60457" x="3851275" y="5702300"/>
          <p14:tracePt t="60463" x="3898900" y="5749925"/>
          <p14:tracePt t="60471" x="3938588" y="5773738"/>
          <p14:tracePt t="60480" x="3970338" y="5805488"/>
          <p14:tracePt t="60487" x="4002088" y="5837238"/>
          <p14:tracePt t="60496" x="4041775" y="5861050"/>
          <p14:tracePt t="60503" x="4089400" y="5892800"/>
          <p14:tracePt t="60511" x="4121150" y="5924550"/>
          <p14:tracePt t="60517" x="4152900" y="5948363"/>
          <p14:tracePt t="60525" x="4184650" y="5972175"/>
          <p14:tracePt t="60533" x="4217988" y="5988050"/>
          <p14:tracePt t="60541" x="4241800" y="6013450"/>
          <p14:tracePt t="60549" x="4289425" y="6037263"/>
          <p14:tracePt t="60557" x="4313238" y="6053138"/>
          <p14:tracePt t="60563" x="4337050" y="6061075"/>
          <p14:tracePt t="60571" x="4360863" y="6076950"/>
          <p14:tracePt t="60580" x="4384675" y="6084888"/>
          <p14:tracePt t="60587" x="4416425" y="6100763"/>
          <p14:tracePt t="60596" x="4432300" y="6108700"/>
          <p14:tracePt t="60603" x="4448175" y="6116638"/>
          <p14:tracePt t="60609" x="4464050" y="6124575"/>
          <p14:tracePt t="60617" x="4487863" y="6132513"/>
          <p14:tracePt t="60625" x="4527550" y="6140450"/>
          <p14:tracePt t="60633" x="4559300" y="6140450"/>
          <p14:tracePt t="60641" x="4592638" y="6148388"/>
          <p14:tracePt t="60649" x="4632325" y="6156325"/>
          <p14:tracePt t="60657" x="4664075" y="6156325"/>
          <p14:tracePt t="60663" x="4703763" y="6156325"/>
          <p14:tracePt t="60671" x="4767263" y="6164263"/>
          <p14:tracePt t="60680" x="4814888" y="6164263"/>
          <p14:tracePt t="60687" x="4862513" y="6164263"/>
          <p14:tracePt t="60697" x="4902200" y="6164263"/>
          <p14:tracePt t="60703" x="4951413" y="6164263"/>
          <p14:tracePt t="60711" x="5014913" y="6164263"/>
          <p14:tracePt t="60717" x="5054600" y="6164263"/>
          <p14:tracePt t="60725" x="5094288" y="6164263"/>
          <p14:tracePt t="60733" x="5133975" y="6164263"/>
          <p14:tracePt t="60741" x="5173663" y="6156325"/>
          <p14:tracePt t="60749" x="5221288" y="6156325"/>
          <p14:tracePt t="60757" x="5253038" y="6156325"/>
          <p14:tracePt t="60763" x="5284788" y="6148388"/>
          <p14:tracePt t="60771" x="5310188" y="6148388"/>
          <p14:tracePt t="60780" x="5334000" y="6140450"/>
          <p14:tracePt t="60787" x="5349875" y="6132513"/>
          <p14:tracePt t="60796" x="5389563" y="6124575"/>
          <p14:tracePt t="60803" x="5405438" y="6116638"/>
          <p14:tracePt t="60811" x="5421313" y="6108700"/>
          <p14:tracePt t="60817" x="5437188" y="6100763"/>
          <p14:tracePt t="60825" x="5453063" y="6092825"/>
          <p14:tracePt t="60833" x="5484813" y="6084888"/>
          <p14:tracePt t="60841" x="5508625" y="6069013"/>
          <p14:tracePt t="60849" x="5532438" y="6061075"/>
          <p14:tracePt t="60857" x="5548313" y="6053138"/>
          <p14:tracePt t="60863" x="5580063" y="6037263"/>
          <p14:tracePt t="60880" x="5651500" y="5995988"/>
          <p14:tracePt t="60887" x="5692775" y="5964238"/>
          <p14:tracePt t="60897" x="5732463" y="5932488"/>
          <p14:tracePt t="60903" x="5764213" y="5900738"/>
          <p14:tracePt t="60909" x="5795963" y="5868988"/>
          <p14:tracePt t="60917" x="5827713" y="5821363"/>
          <p14:tracePt t="60925" x="5843588" y="5789613"/>
          <p14:tracePt t="60933" x="5859463" y="5749925"/>
          <p14:tracePt t="60941" x="5875338" y="5718175"/>
          <p14:tracePt t="60949" x="5883275" y="5686425"/>
          <p14:tracePt t="60957" x="5891213" y="5629275"/>
          <p14:tracePt t="60963" x="5899150" y="5597525"/>
          <p14:tracePt t="60971" x="5899150" y="5557838"/>
          <p14:tracePt t="60980" x="5907088" y="5526088"/>
          <p14:tracePt t="60987" x="5907088" y="5494338"/>
          <p14:tracePt t="60997" x="5907088" y="5446713"/>
          <p14:tracePt t="61003" x="5907088" y="5407025"/>
          <p14:tracePt t="61009" x="5891213" y="5367338"/>
          <p14:tracePt t="61017" x="5891213" y="5327650"/>
          <p14:tracePt t="61025" x="5883275" y="5294313"/>
          <p14:tracePt t="61033" x="5875338" y="5246688"/>
          <p14:tracePt t="61041" x="5867400" y="5199063"/>
          <p14:tracePt t="61049" x="5859463" y="5151438"/>
          <p14:tracePt t="61055" x="5859463" y="5103813"/>
          <p14:tracePt t="61063" x="5851525" y="5064125"/>
          <p14:tracePt t="61071" x="5851525" y="5024438"/>
          <p14:tracePt t="61080" x="5835650" y="4959350"/>
          <p14:tracePt t="61087" x="5827713" y="4919663"/>
          <p14:tracePt t="61096" x="5827713" y="4887913"/>
          <p14:tracePt t="61103" x="5819775" y="4848225"/>
          <p14:tracePt t="61109" x="5819775" y="4816475"/>
          <p14:tracePt t="61118" x="5811838" y="4760913"/>
          <p14:tracePt t="61126" x="5803900" y="4721225"/>
          <p14:tracePt t="61135" x="5795963" y="4689475"/>
          <p14:tracePt t="61142" x="5788025" y="4657725"/>
          <p14:tracePt t="61149" x="5780088" y="4616450"/>
          <p14:tracePt t="61156" x="5764213" y="4560888"/>
          <p14:tracePt t="61165" x="5740400" y="4529138"/>
          <p14:tracePt t="61172" x="5716588" y="4497388"/>
          <p14:tracePt t="61182" x="5692775" y="4457700"/>
          <p14:tracePt t="61188" x="5667375" y="4425950"/>
          <p14:tracePt t="61199" x="5627688" y="4394200"/>
          <p14:tracePt t="61203" x="5580063" y="4346575"/>
          <p14:tracePt t="61210" x="5540375" y="4322763"/>
          <p14:tracePt t="61219" x="5500688" y="4298950"/>
          <p14:tracePt t="61226" x="5453063" y="4265613"/>
          <p14:tracePt t="61234" x="5413375" y="4241800"/>
          <p14:tracePt t="61242" x="5357813" y="4194175"/>
          <p14:tracePt t="61250" x="5318125" y="4170363"/>
          <p14:tracePt t="61256" x="5284788" y="4154488"/>
          <p14:tracePt t="61264" x="5253038" y="4130675"/>
          <p14:tracePt t="61271" x="5221288" y="4106863"/>
          <p14:tracePt t="61280" x="5165725" y="4083050"/>
          <p14:tracePt t="61287" x="5126038" y="4067175"/>
          <p14:tracePt t="61296" x="5086350" y="4051300"/>
          <p14:tracePt t="61301" x="5038725" y="4035425"/>
          <p14:tracePt t="61309" x="4991100" y="4019550"/>
          <p14:tracePt t="61317" x="4943475" y="4011613"/>
          <p14:tracePt t="61325" x="4870450" y="4003675"/>
          <p14:tracePt t="61333" x="4822825" y="3995738"/>
          <p14:tracePt t="61341" x="4783138" y="3987800"/>
          <p14:tracePt t="61349" x="4743450" y="3987800"/>
          <p14:tracePt t="61355" x="4711700" y="3987800"/>
          <p14:tracePt t="61363" x="4656138" y="3987800"/>
          <p14:tracePt t="61371" x="4616450" y="3987800"/>
          <p14:tracePt t="61380" x="4576763" y="3987800"/>
          <p14:tracePt t="61387" x="4527550" y="3987800"/>
          <p14:tracePt t="61396" x="4487863" y="3987800"/>
          <p14:tracePt t="61401" x="4416425" y="3987800"/>
          <p14:tracePt t="61409" x="4368800" y="3987800"/>
          <p14:tracePt t="61417" x="4321175" y="3995738"/>
          <p14:tracePt t="61425" x="4281488" y="3995738"/>
          <p14:tracePt t="61433" x="4233863" y="4003675"/>
          <p14:tracePt t="61441" x="4184650" y="4019550"/>
          <p14:tracePt t="61450" x="4113213" y="4043363"/>
          <p14:tracePt t="61456" x="4065588" y="4067175"/>
          <p14:tracePt t="61465" x="4017963" y="4083050"/>
          <p14:tracePt t="61472" x="3970338" y="4106863"/>
          <p14:tracePt t="61482" x="3938588" y="4138613"/>
          <p14:tracePt t="61488" x="3883025" y="4178300"/>
          <p14:tracePt t="61500" x="3851275" y="4210050"/>
          <p14:tracePt t="61502" x="3817938" y="4241800"/>
          <p14:tracePt t="61510" x="3786188" y="4273550"/>
          <p14:tracePt t="61518" x="3754438" y="4314825"/>
          <p14:tracePt t="61526" x="3706813" y="4370388"/>
          <p14:tracePt t="61534" x="3683000" y="4410075"/>
          <p14:tracePt t="61542" x="3651250" y="4449763"/>
          <p14:tracePt t="61549" x="3635375" y="4489450"/>
          <p14:tracePt t="61556" x="3611563" y="4529138"/>
          <p14:tracePt t="61566" x="3595688" y="4568825"/>
          <p14:tracePt t="61572" x="3571875" y="4616450"/>
          <p14:tracePt t="61583" x="3563938" y="4657725"/>
          <p14:tracePt t="61588" x="3548063" y="4697413"/>
          <p14:tracePt t="61599" x="3540125" y="4729163"/>
          <p14:tracePt t="61602" x="3532188" y="4760913"/>
          <p14:tracePt t="61610" x="3524250" y="4816475"/>
          <p14:tracePt t="61618" x="3516313" y="4848225"/>
          <p14:tracePt t="61626" x="3508375" y="4887913"/>
          <p14:tracePt t="61634" x="3508375" y="4919663"/>
          <p14:tracePt t="61642" x="3508375" y="4959350"/>
          <p14:tracePt t="61649" x="3500438" y="5016500"/>
          <p14:tracePt t="61655" x="3500438" y="5056188"/>
          <p14:tracePt t="61663" x="3500438" y="5095875"/>
          <p14:tracePt t="61671" x="3508375" y="5135563"/>
          <p14:tracePt t="61680" x="3516313" y="5175250"/>
          <p14:tracePt t="61687" x="3516313" y="5214938"/>
          <p14:tracePt t="61696" x="3524250" y="5278438"/>
          <p14:tracePt t="61701" x="3524250" y="5319713"/>
          <p14:tracePt t="61709" x="3532188" y="5359400"/>
          <p14:tracePt t="61717" x="3540125" y="5399088"/>
          <p14:tracePt t="61725" x="3548063" y="5438775"/>
          <p14:tracePt t="61733" x="3563938" y="5494338"/>
          <p14:tracePt t="61741" x="3571875" y="5534025"/>
          <p14:tracePt t="61749" x="3579813" y="5573713"/>
          <p14:tracePt t="61756" x="3595688" y="5605463"/>
          <p14:tracePt t="61766" x="3603625" y="5637213"/>
          <p14:tracePt t="61772" x="3627438" y="5686425"/>
          <p14:tracePt t="61780" x="3651250" y="5718175"/>
          <p14:tracePt t="61787" x="3675063" y="5749925"/>
          <p14:tracePt t="61796" x="3698875" y="5781675"/>
          <p14:tracePt t="61801" x="3722688" y="5813425"/>
          <p14:tracePt t="61809" x="3754438" y="5837238"/>
          <p14:tracePt t="61817" x="3802063" y="5876925"/>
          <p14:tracePt t="61825" x="3833813" y="5892800"/>
          <p14:tracePt t="61833" x="3875088" y="5916613"/>
          <p14:tracePt t="61841" x="3906838" y="5932488"/>
          <p14:tracePt t="61847" x="3938588" y="5948363"/>
          <p14:tracePt t="61855" x="3986213" y="5972175"/>
          <p14:tracePt t="61863" x="4017963" y="5980113"/>
          <p14:tracePt t="61871" x="4041775" y="5995988"/>
          <p14:tracePt t="61882" x="4065588" y="6005513"/>
          <p14:tracePt t="61887" x="4097338" y="6021388"/>
          <p14:tracePt t="61896" x="4129088" y="6037263"/>
          <p14:tracePt t="61901" x="4152900" y="6045200"/>
          <p14:tracePt t="61909" x="4184650" y="6053138"/>
          <p14:tracePt t="61917" x="4210050" y="6061075"/>
          <p14:tracePt t="61925" x="4241800" y="6069013"/>
          <p14:tracePt t="61933" x="4281488" y="6076950"/>
          <p14:tracePt t="61941" x="4321175" y="6084888"/>
          <p14:tracePt t="61947" x="4352925" y="6084888"/>
          <p14:tracePt t="61955" x="4384675" y="6092825"/>
          <p14:tracePt t="61963" x="4416425" y="6092825"/>
          <p14:tracePt t="61971" x="4448175" y="6100763"/>
          <p14:tracePt t="61980" x="4503738" y="6108700"/>
          <p14:tracePt t="61987" x="4551363" y="6108700"/>
          <p14:tracePt t="61993" x="4592638" y="6116638"/>
          <p14:tracePt t="62001" x="4632325" y="6124575"/>
          <p14:tracePt t="62009" x="4672013" y="6132513"/>
          <p14:tracePt t="62017" x="4727575" y="6132513"/>
          <p14:tracePt t="62025" x="4759325" y="6140450"/>
          <p14:tracePt t="62033" x="4783138" y="6140450"/>
          <p14:tracePt t="62041" x="4806950" y="6140450"/>
          <p14:tracePt t="62047" x="4830763" y="6132513"/>
          <p14:tracePt t="62055" x="4870450" y="6132513"/>
          <p14:tracePt t="62063" x="4894263" y="6116638"/>
          <p14:tracePt t="62071" x="4926013" y="6108700"/>
          <p14:tracePt t="62080" x="4959350" y="6100763"/>
          <p14:tracePt t="62087" x="4999038" y="6084888"/>
          <p14:tracePt t="62093" x="5030788" y="6076950"/>
          <p14:tracePt t="62101" x="5078413" y="6053138"/>
          <p14:tracePt t="62109" x="5110163" y="6037263"/>
          <p14:tracePt t="62117" x="5141913" y="6029325"/>
          <p14:tracePt t="62125" x="5173663" y="6013450"/>
          <p14:tracePt t="62133" x="5205413" y="5995988"/>
          <p14:tracePt t="62139" x="5253038" y="5972175"/>
          <p14:tracePt t="62147" x="5284788" y="5940425"/>
          <p14:tracePt t="62155" x="5318125" y="5916613"/>
          <p14:tracePt t="62164" x="5357813" y="5892800"/>
          <p14:tracePt t="62171" x="5397500" y="5868988"/>
          <p14:tracePt t="62180" x="5461000" y="5829300"/>
          <p14:tracePt t="62187" x="5500688" y="5813425"/>
          <p14:tracePt t="62193" x="5548313" y="5797550"/>
          <p14:tracePt t="62201" x="5580063" y="5773738"/>
          <p14:tracePt t="62209" x="5603875" y="5757863"/>
          <p14:tracePt t="62217" x="5635625" y="5741988"/>
          <p14:tracePt t="62225" x="5659438" y="5710238"/>
          <p14:tracePt t="62233" x="5684838" y="5678488"/>
          <p14:tracePt t="62239" x="5708650" y="5637213"/>
          <p14:tracePt t="62247" x="5732463" y="5589588"/>
          <p14:tracePt t="62255" x="5748338" y="5534025"/>
          <p14:tracePt t="62263" x="5780088" y="5430838"/>
          <p14:tracePt t="62271" x="5795963" y="5351463"/>
          <p14:tracePt t="62280" x="5811838" y="5270500"/>
          <p14:tracePt t="62287" x="5819775" y="5183188"/>
          <p14:tracePt t="62293" x="5819775" y="5095875"/>
          <p14:tracePt t="62301" x="5819775" y="4943475"/>
          <p14:tracePt t="62309" x="5803900" y="4856163"/>
          <p14:tracePt t="62317" x="5780088" y="4760913"/>
          <p14:tracePt t="62325" x="5748338" y="4673600"/>
          <p14:tracePt t="62333" x="5700713" y="4576763"/>
          <p14:tracePt t="62339" x="5651500" y="4489450"/>
          <p14:tracePt t="62347" x="5588000" y="4346575"/>
          <p14:tracePt t="62355" x="5564188" y="4249738"/>
          <p14:tracePt t="62363" x="5540375" y="4154488"/>
          <p14:tracePt t="62371" x="5524500" y="4059238"/>
          <p14:tracePt t="62380" x="5508625" y="3979863"/>
          <p14:tracePt t="62387" x="5500688" y="3867150"/>
          <p14:tracePt t="62393" x="5484813" y="3795713"/>
          <p14:tracePt t="62401" x="5476875" y="3716338"/>
          <p14:tracePt t="62409" x="5461000" y="3644900"/>
          <p14:tracePt t="62417" x="5445125" y="3579813"/>
          <p14:tracePt t="62425" x="5429250" y="3500438"/>
          <p14:tracePt t="62433" x="5413375" y="3468688"/>
          <p14:tracePt t="62439" x="5405438" y="3429000"/>
          <p14:tracePt t="62447" x="5389563" y="3389313"/>
          <p14:tracePt t="62455" x="5373688" y="3357563"/>
          <p14:tracePt t="62463" x="5357813" y="3317875"/>
          <p14:tracePt t="62471" x="5318125" y="3270250"/>
          <p14:tracePt t="62480" x="5292725" y="3236913"/>
          <p14:tracePt t="62485" x="5268913" y="3205163"/>
          <p14:tracePt t="62493" x="5253038" y="3181350"/>
          <p14:tracePt t="62501" x="5245100" y="3165475"/>
          <p14:tracePt t="62509" x="5229225" y="3141663"/>
          <p14:tracePt t="62517" x="5213350" y="3125788"/>
          <p14:tracePt t="62525" x="5205413" y="3117850"/>
          <p14:tracePt t="62533" x="5197475" y="3109913"/>
          <p14:tracePt t="62539" x="5181600" y="3101975"/>
          <p14:tracePt t="62547" x="5165725" y="3094038"/>
          <p14:tracePt t="62555" x="5165725" y="3086100"/>
          <p14:tracePt t="62563" x="5157788" y="3086100"/>
          <p14:tracePt t="62571" x="5149850" y="3086100"/>
          <p14:tracePt t="62580" x="5141913" y="3078163"/>
          <p14:tracePt t="62585" x="5133975" y="3078163"/>
          <p14:tracePt t="62593" x="5110163" y="3078163"/>
          <p14:tracePt t="62601" x="5086350" y="3078163"/>
          <p14:tracePt t="62609" x="5054600" y="3078163"/>
          <p14:tracePt t="62617" x="5014913" y="3078163"/>
          <p14:tracePt t="62625" x="4983163" y="3078163"/>
          <p14:tracePt t="62633" x="4918075" y="3086100"/>
          <p14:tracePt t="62639" x="4870450" y="3086100"/>
          <p14:tracePt t="62647" x="4830763" y="3094038"/>
          <p14:tracePt t="62655" x="4791075" y="3094038"/>
          <p14:tracePt t="62664" x="4743450" y="3094038"/>
          <p14:tracePt t="62671" x="4679950" y="3094038"/>
          <p14:tracePt t="62680" x="4632325" y="3094038"/>
          <p14:tracePt t="62685" x="4592638" y="3094038"/>
          <p14:tracePt t="62693" x="4543425" y="3094038"/>
          <p14:tracePt t="62701" x="4495800" y="3094038"/>
          <p14:tracePt t="62709" x="4448175" y="3094038"/>
          <p14:tracePt t="62717" x="4400550" y="3094038"/>
          <p14:tracePt t="62725" x="4360863" y="3101975"/>
          <p14:tracePt t="62731" x="4313238" y="3109913"/>
          <p14:tracePt t="62739" x="4273550" y="3117850"/>
          <p14:tracePt t="62747" x="4241800" y="3133725"/>
          <p14:tracePt t="62755" x="4192588" y="3157538"/>
          <p14:tracePt t="62763" x="4168775" y="3181350"/>
          <p14:tracePt t="62771" x="4144963" y="3205163"/>
          <p14:tracePt t="62780" x="4113213" y="3221038"/>
          <p14:tracePt t="62785" x="4089400" y="3244850"/>
          <p14:tracePt t="62793" x="4057650" y="3294063"/>
          <p14:tracePt t="62801" x="4041775" y="3325813"/>
          <p14:tracePt t="62809" x="4025900" y="3357563"/>
          <p14:tracePt t="62817" x="4002088" y="3397250"/>
          <p14:tracePt t="62825" x="3994150" y="3429000"/>
          <p14:tracePt t="62831" x="3978275" y="3476625"/>
          <p14:tracePt t="62839" x="3970338" y="3508375"/>
          <p14:tracePt t="62847" x="3970338" y="3540125"/>
          <p14:tracePt t="62855" x="3962400" y="3571875"/>
          <p14:tracePt t="62863" x="3954463" y="3613150"/>
          <p14:tracePt t="62871" x="3954463" y="3644900"/>
          <p14:tracePt t="62881" x="3946525" y="3700463"/>
          <p14:tracePt t="62885" x="3946525" y="3740150"/>
          <p14:tracePt t="62893" x="3938588" y="3763963"/>
          <p14:tracePt t="62901" x="3938588" y="3787775"/>
          <p14:tracePt t="62909" x="3930650" y="3811588"/>
          <p14:tracePt t="62917" x="3922713" y="3835400"/>
          <p14:tracePt t="62925" x="3922713" y="3843338"/>
          <p14:tracePt t="62995" x="3906838" y="3843338"/>
          <p14:tracePt t="63002" x="3898900" y="3851275"/>
          <p14:tracePt t="63010" x="3890963" y="3851275"/>
          <p14:tracePt t="63018" x="3883025" y="3851275"/>
          <p14:tracePt t="63026" x="3875088" y="3851275"/>
          <p14:tracePt t="63033" x="3859213" y="3851275"/>
          <p14:tracePt t="63050" x="3859213" y="3835400"/>
          <p14:tracePt t="63056" x="3859213" y="3819525"/>
          <p14:tracePt t="63065" x="3867150" y="3803650"/>
          <p14:tracePt t="63072" x="3883025" y="3771900"/>
          <p14:tracePt t="63082" x="3930650" y="3724275"/>
          <p14:tracePt t="63086" x="3962400" y="3692525"/>
          <p14:tracePt t="63094" x="4002088" y="3668713"/>
          <p14:tracePt t="63103" x="4041775" y="3629025"/>
          <p14:tracePt t="63110" x="4089400" y="3605213"/>
          <p14:tracePt t="63118" x="4129088" y="3579813"/>
          <p14:tracePt t="63126" x="4184650" y="3540125"/>
          <p14:tracePt t="63133" x="4192588" y="3540125"/>
          <p14:tracePt t="63186" x="4192588" y="3532188"/>
          <p14:tracePt t="64971" x="4210050" y="3524250"/>
          <p14:tracePt t="64977" x="4321175" y="3436938"/>
          <p14:tracePt t="64985" x="4416425" y="3373438"/>
          <p14:tracePt t="64993" x="4527550" y="3294063"/>
          <p14:tracePt t="65001" x="4656138" y="3197225"/>
          <p14:tracePt t="65009" x="4791075" y="3078163"/>
          <p14:tracePt t="65017" x="4943475" y="2959100"/>
          <p14:tracePt t="65025" x="5094288" y="2838450"/>
          <p14:tracePt t="65031" x="5253038" y="2711450"/>
          <p14:tracePt t="65039" x="5588000" y="2463800"/>
          <p14:tracePt t="65047" x="5780088" y="2344738"/>
          <p14:tracePt t="65055" x="5970588" y="2233613"/>
          <p14:tracePt t="65064" x="6194425" y="2128838"/>
          <p14:tracePt t="65071" x="6418263" y="2025650"/>
          <p14:tracePt t="65077" x="6656388" y="1938338"/>
          <p14:tracePt t="65085" x="6911975" y="1849438"/>
          <p14:tracePt t="65093" x="7191375" y="1762125"/>
          <p14:tracePt t="65101" x="7804150" y="1587500"/>
          <p14:tracePt t="65109" x="8115300" y="1514475"/>
          <p14:tracePt t="65117" x="8434388" y="1458913"/>
          <p14:tracePt t="65125" x="8745538" y="1411288"/>
          <p14:tracePt t="65131" x="9040813" y="13716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000" y="108000"/>
            <a:ext cx="7848600" cy="461665"/>
          </a:xfrm>
          <a:prstGeom prst="rect">
            <a:avLst/>
          </a:prstGeom>
          <a:noFill/>
        </p:spPr>
        <p:txBody>
          <a:bodyPr wrap="square" rtlCol="0">
            <a:spAutoFit/>
          </a:bodyPr>
          <a:lstStyle/>
          <a:p>
            <a:r>
              <a:rPr lang="fr-FR" sz="2400" b="1" dirty="0"/>
              <a:t>Introduction</a:t>
            </a:r>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Rettangolo 6">
            <a:extLst>
              <a:ext uri="{FF2B5EF4-FFF2-40B4-BE49-F238E27FC236}">
                <a16:creationId xmlns:a16="http://schemas.microsoft.com/office/drawing/2014/main" id="{2A0E1662-85D0-43D8-9020-7533FE2FDDEC}"/>
              </a:ext>
            </a:extLst>
          </p:cNvPr>
          <p:cNvSpPr/>
          <p:nvPr/>
        </p:nvSpPr>
        <p:spPr>
          <a:xfrm>
            <a:off x="66964" y="5724329"/>
            <a:ext cx="9010073" cy="276999"/>
          </a:xfrm>
          <a:prstGeom prst="rect">
            <a:avLst/>
          </a:prstGeom>
        </p:spPr>
        <p:txBody>
          <a:bodyPr wrap="square">
            <a:spAutoFit/>
          </a:bodyPr>
          <a:lstStyle/>
          <a:p>
            <a:pPr algn="just"/>
            <a:r>
              <a:rPr lang="en-US" sz="1200" baseline="30000" dirty="0"/>
              <a:t>4</a:t>
            </a:r>
            <a:r>
              <a:rPr lang="en-US" sz="1200" dirty="0"/>
              <a:t>D. Gibson, </a:t>
            </a:r>
            <a:r>
              <a:rPr lang="en-US" sz="1200" i="1" dirty="0"/>
              <a:t>Dalton Trans.</a:t>
            </a:r>
            <a:r>
              <a:rPr lang="en-US" sz="1200" dirty="0"/>
              <a:t>, </a:t>
            </a:r>
            <a:r>
              <a:rPr lang="en-US" sz="1200" b="1" dirty="0"/>
              <a:t>2016</a:t>
            </a:r>
            <a:r>
              <a:rPr lang="en-US" sz="1200" dirty="0"/>
              <a:t>, </a:t>
            </a:r>
            <a:r>
              <a:rPr lang="en-US" sz="1200" i="1" dirty="0"/>
              <a:t>45</a:t>
            </a:r>
            <a:r>
              <a:rPr lang="en-US" sz="1200" dirty="0"/>
              <a:t>, 12983 (</a:t>
            </a:r>
            <a:r>
              <a:rPr lang="en-US" sz="1200" dirty="0" err="1">
                <a:hlinkClick r:id="rId7"/>
              </a:rPr>
              <a:t>doi</a:t>
            </a:r>
            <a:r>
              <a:rPr lang="en-US" sz="1200" dirty="0"/>
              <a:t>); </a:t>
            </a:r>
            <a:r>
              <a:rPr lang="en-US" sz="1200" baseline="30000" dirty="0"/>
              <a:t>5</a:t>
            </a:r>
            <a:r>
              <a:rPr lang="en-US" altLang="it-IT" sz="1200" dirty="0">
                <a:latin typeface="+mj-lt"/>
                <a:cs typeface="Calibri" panose="020F0502020204030204" pitchFamily="34" charset="0"/>
              </a:rPr>
              <a:t>Figure a</a:t>
            </a:r>
            <a:r>
              <a:rPr lang="en-US" sz="1200" dirty="0">
                <a:latin typeface="+mj-lt"/>
              </a:rPr>
              <a:t>dapted from: J.J. Wilson, S.J. Lippard, </a:t>
            </a:r>
            <a:r>
              <a:rPr lang="en-US" sz="1200" i="1" dirty="0">
                <a:latin typeface="+mj-lt"/>
              </a:rPr>
              <a:t>Chem. Rev.</a:t>
            </a:r>
            <a:r>
              <a:rPr lang="en-US" sz="1200" dirty="0">
                <a:latin typeface="+mj-lt"/>
              </a:rPr>
              <a:t>, </a:t>
            </a:r>
            <a:r>
              <a:rPr lang="en-US" sz="1200" b="1" dirty="0">
                <a:latin typeface="+mj-lt"/>
              </a:rPr>
              <a:t>2014</a:t>
            </a:r>
            <a:r>
              <a:rPr lang="en-US" sz="1200" dirty="0">
                <a:latin typeface="+mj-lt"/>
              </a:rPr>
              <a:t>, </a:t>
            </a:r>
            <a:r>
              <a:rPr lang="en-US" sz="1200" i="1" dirty="0">
                <a:latin typeface="+mj-lt"/>
              </a:rPr>
              <a:t>114</a:t>
            </a:r>
            <a:r>
              <a:rPr lang="en-US" sz="1200" dirty="0">
                <a:latin typeface="+mj-lt"/>
              </a:rPr>
              <a:t>, 4470 (</a:t>
            </a:r>
            <a:r>
              <a:rPr lang="en-US" sz="1200" dirty="0" err="1">
                <a:latin typeface="+mj-lt"/>
                <a:hlinkClick r:id="rId8"/>
              </a:rPr>
              <a:t>doi</a:t>
            </a:r>
            <a:r>
              <a:rPr lang="en-US" sz="1200" dirty="0">
                <a:latin typeface="+mj-lt"/>
              </a:rPr>
              <a:t>).</a:t>
            </a:r>
            <a:endParaRPr lang="en-US" sz="1200" dirty="0"/>
          </a:p>
        </p:txBody>
      </p:sp>
      <p:sp>
        <p:nvSpPr>
          <p:cNvPr id="11" name="Rectangle 4">
            <a:extLst>
              <a:ext uri="{FF2B5EF4-FFF2-40B4-BE49-F238E27FC236}">
                <a16:creationId xmlns:a16="http://schemas.microsoft.com/office/drawing/2014/main" id="{BC6758B8-9EC1-4D76-ADC3-F30FAB3293A4}"/>
              </a:ext>
            </a:extLst>
          </p:cNvPr>
          <p:cNvSpPr>
            <a:spLocks noChangeArrowheads="1"/>
          </p:cNvSpPr>
          <p:nvPr/>
        </p:nvSpPr>
        <p:spPr bwMode="auto">
          <a:xfrm>
            <a:off x="88900" y="493200"/>
            <a:ext cx="8966200" cy="163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spcBef>
                <a:spcPct val="75000"/>
              </a:spcBef>
              <a:buClr>
                <a:schemeClr val="accent1"/>
              </a:buClr>
              <a:buSzPct val="70000"/>
              <a:buFont typeface="Monotype Sorts" pitchFamily="2" charset="2"/>
              <a:buChar char="n"/>
              <a:defRPr kumimoji="1" sz="2400">
                <a:solidFill>
                  <a:schemeClr val="tx1"/>
                </a:solidFill>
                <a:latin typeface="Arial" panose="020B0604020202020204" pitchFamily="34" charset="0"/>
              </a:defRPr>
            </a:lvl1pPr>
            <a:lvl2pPr marL="1266825" indent="-457200">
              <a:spcBef>
                <a:spcPct val="75000"/>
              </a:spcBef>
              <a:buChar char="–"/>
              <a:defRPr kumimoji="1" sz="2000">
                <a:solidFill>
                  <a:schemeClr val="tx1"/>
                </a:solidFill>
                <a:latin typeface="Arial" panose="020B0604020202020204" pitchFamily="34" charset="0"/>
              </a:defRPr>
            </a:lvl2pPr>
            <a:lvl3pPr marL="1903413" indent="-457200">
              <a:spcBef>
                <a:spcPct val="75000"/>
              </a:spcBef>
              <a:buChar char="•"/>
              <a:defRPr kumimoji="1">
                <a:solidFill>
                  <a:schemeClr val="tx1"/>
                </a:solidFill>
                <a:latin typeface="Arial" panose="020B0604020202020204" pitchFamily="34" charset="0"/>
              </a:defRPr>
            </a:lvl3pPr>
            <a:lvl4pPr marL="2540000" indent="-457200">
              <a:spcBef>
                <a:spcPct val="75000"/>
              </a:spcBef>
              <a:buChar char="–"/>
              <a:defRPr kumimoji="1" sz="1600">
                <a:solidFill>
                  <a:schemeClr val="tx1"/>
                </a:solidFill>
                <a:latin typeface="Arial" panose="020B0604020202020204" pitchFamily="34" charset="0"/>
              </a:defRPr>
            </a:lvl4pPr>
            <a:lvl5pPr marL="3176588" indent="-457200">
              <a:spcBef>
                <a:spcPct val="75000"/>
              </a:spcBef>
              <a:buChar char="»"/>
              <a:defRPr kumimoji="1" sz="1600">
                <a:solidFill>
                  <a:schemeClr val="tx1"/>
                </a:solidFill>
                <a:latin typeface="Arial" panose="020B0604020202020204" pitchFamily="34" charset="0"/>
              </a:defRPr>
            </a:lvl5pPr>
            <a:lvl6pPr marL="3633788" indent="-457200" eaLnBrk="0" fontAlgn="base" hangingPunct="0">
              <a:spcBef>
                <a:spcPct val="75000"/>
              </a:spcBef>
              <a:spcAft>
                <a:spcPct val="0"/>
              </a:spcAft>
              <a:buChar char="»"/>
              <a:defRPr kumimoji="1" sz="1600">
                <a:solidFill>
                  <a:schemeClr val="tx1"/>
                </a:solidFill>
                <a:latin typeface="Arial" panose="020B0604020202020204" pitchFamily="34" charset="0"/>
              </a:defRPr>
            </a:lvl6pPr>
            <a:lvl7pPr marL="4090988" indent="-457200" eaLnBrk="0" fontAlgn="base" hangingPunct="0">
              <a:spcBef>
                <a:spcPct val="75000"/>
              </a:spcBef>
              <a:spcAft>
                <a:spcPct val="0"/>
              </a:spcAft>
              <a:buChar char="»"/>
              <a:defRPr kumimoji="1" sz="1600">
                <a:solidFill>
                  <a:schemeClr val="tx1"/>
                </a:solidFill>
                <a:latin typeface="Arial" panose="020B0604020202020204" pitchFamily="34" charset="0"/>
              </a:defRPr>
            </a:lvl7pPr>
            <a:lvl8pPr marL="4548188" indent="-457200" eaLnBrk="0" fontAlgn="base" hangingPunct="0">
              <a:spcBef>
                <a:spcPct val="75000"/>
              </a:spcBef>
              <a:spcAft>
                <a:spcPct val="0"/>
              </a:spcAft>
              <a:buChar char="»"/>
              <a:defRPr kumimoji="1" sz="1600">
                <a:solidFill>
                  <a:schemeClr val="tx1"/>
                </a:solidFill>
                <a:latin typeface="Arial" panose="020B0604020202020204" pitchFamily="34" charset="0"/>
              </a:defRPr>
            </a:lvl8pPr>
            <a:lvl9pPr marL="5005388" indent="-457200" eaLnBrk="0" fontAlgn="base" hangingPunct="0">
              <a:spcBef>
                <a:spcPct val="75000"/>
              </a:spcBef>
              <a:spcAft>
                <a:spcPct val="0"/>
              </a:spcAft>
              <a:buChar char="»"/>
              <a:defRPr kumimoji="1" sz="1600">
                <a:solidFill>
                  <a:schemeClr val="tx1"/>
                </a:solidFill>
                <a:latin typeface="Arial" panose="020B0604020202020204" pitchFamily="34" charset="0"/>
              </a:defRPr>
            </a:lvl9pPr>
          </a:lstStyle>
          <a:p>
            <a:pPr marL="0" indent="0" algn="just">
              <a:lnSpc>
                <a:spcPct val="120000"/>
              </a:lnSpc>
              <a:spcBef>
                <a:spcPts val="0"/>
              </a:spcBef>
              <a:buClrTx/>
              <a:buSzTx/>
              <a:buNone/>
            </a:pPr>
            <a:r>
              <a:rPr kumimoji="0" lang="en-US" altLang="it-IT" sz="1800" b="1" dirty="0">
                <a:solidFill>
                  <a:srgbClr val="C00000"/>
                </a:solidFill>
                <a:latin typeface="Calibri" panose="020F0502020204030204" pitchFamily="34" charset="0"/>
                <a:cs typeface="Calibri" panose="020F0502020204030204" pitchFamily="34" charset="0"/>
              </a:rPr>
              <a:t>Why Pt(IV) complexes?</a:t>
            </a:r>
          </a:p>
          <a:p>
            <a:pPr marL="268288" indent="-268288" algn="just">
              <a:lnSpc>
                <a:spcPct val="120000"/>
              </a:lnSpc>
              <a:spcBef>
                <a:spcPts val="600"/>
              </a:spcBef>
              <a:buClrTx/>
              <a:buSzTx/>
              <a:buFont typeface="Wingdings" panose="05000000000000000000" pitchFamily="2" charset="2"/>
              <a:buChar char="ü"/>
            </a:pPr>
            <a:r>
              <a:rPr kumimoji="0" lang="en-US" altLang="it-IT" sz="1800" b="1" dirty="0">
                <a:latin typeface="Calibri" panose="020F0502020204030204" pitchFamily="34" charset="0"/>
                <a:cs typeface="Calibri" panose="020F0502020204030204" pitchFamily="34" charset="0"/>
              </a:rPr>
              <a:t>kinetic inertness</a:t>
            </a:r>
            <a:r>
              <a:rPr kumimoji="0" lang="en-US" altLang="it-IT" sz="1800" dirty="0">
                <a:latin typeface="Calibri" panose="020F0502020204030204" pitchFamily="34" charset="0"/>
                <a:cs typeface="Calibri" panose="020F0502020204030204" pitchFamily="34" charset="0"/>
              </a:rPr>
              <a:t>: limited ligand substitution, fewer side effects, administration </a:t>
            </a:r>
            <a:r>
              <a:rPr kumimoji="0" lang="en-US" altLang="it-IT" sz="1800" i="1" dirty="0">
                <a:latin typeface="Calibri" panose="020F0502020204030204" pitchFamily="34" charset="0"/>
                <a:cs typeface="Calibri" panose="020F0502020204030204" pitchFamily="34" charset="0"/>
              </a:rPr>
              <a:t>per </a:t>
            </a:r>
            <a:r>
              <a:rPr kumimoji="0" lang="en-US" altLang="it-IT" sz="1800" i="1" dirty="0" err="1">
                <a:latin typeface="Calibri" panose="020F0502020204030204" pitchFamily="34" charset="0"/>
                <a:cs typeface="Calibri" panose="020F0502020204030204" pitchFamily="34" charset="0"/>
              </a:rPr>
              <a:t>os</a:t>
            </a:r>
            <a:r>
              <a:rPr kumimoji="0" lang="en-US" altLang="it-IT" sz="1800" dirty="0">
                <a:latin typeface="Calibri" panose="020F0502020204030204" pitchFamily="34" charset="0"/>
                <a:cs typeface="Calibri" panose="020F0502020204030204" pitchFamily="34" charset="0"/>
              </a:rPr>
              <a:t>. </a:t>
            </a:r>
          </a:p>
          <a:p>
            <a:pPr marL="268288" indent="-268288" algn="just">
              <a:lnSpc>
                <a:spcPct val="120000"/>
              </a:lnSpc>
              <a:spcBef>
                <a:spcPts val="600"/>
              </a:spcBef>
              <a:buClrTx/>
              <a:buSzTx/>
              <a:buFont typeface="Wingdings" panose="05000000000000000000" pitchFamily="2" charset="2"/>
              <a:buChar char="ü"/>
            </a:pPr>
            <a:r>
              <a:rPr kumimoji="0" lang="en-US" altLang="it-IT" sz="1800" b="1" dirty="0">
                <a:latin typeface="Calibri" panose="020F0502020204030204" pitchFamily="34" charset="0"/>
                <a:cs typeface="Calibri" panose="020F0502020204030204" pitchFamily="34" charset="0"/>
              </a:rPr>
              <a:t>redox properties</a:t>
            </a:r>
            <a:r>
              <a:rPr kumimoji="0" lang="en-US" altLang="it-IT" sz="1800" dirty="0">
                <a:latin typeface="Calibri" panose="020F0502020204030204" pitchFamily="34" charset="0"/>
                <a:cs typeface="Calibri" panose="020F0502020204030204" pitchFamily="34" charset="0"/>
              </a:rPr>
              <a:t>: </a:t>
            </a:r>
            <a:r>
              <a:rPr kumimoji="0" lang="en-US" altLang="it-IT" sz="1800" i="1" dirty="0">
                <a:latin typeface="Calibri" panose="020F0502020204030204" pitchFamily="34" charset="0"/>
                <a:cs typeface="Calibri" panose="020F0502020204030204" pitchFamily="34" charset="0"/>
              </a:rPr>
              <a:t>in vivo</a:t>
            </a:r>
            <a:r>
              <a:rPr kumimoji="0" lang="en-US" altLang="it-IT" sz="1800" dirty="0">
                <a:latin typeface="Calibri" panose="020F0502020204030204" pitchFamily="34" charset="0"/>
                <a:cs typeface="Calibri" panose="020F0502020204030204" pitchFamily="34" charset="0"/>
              </a:rPr>
              <a:t> reduction under the hypoxic conditions of the tumor site.</a:t>
            </a:r>
            <a:r>
              <a:rPr kumimoji="0" lang="en-US" altLang="it-IT" sz="1800" baseline="30000" dirty="0">
                <a:latin typeface="Calibri" panose="020F0502020204030204" pitchFamily="34" charset="0"/>
                <a:cs typeface="Calibri" panose="020F0502020204030204" pitchFamily="34" charset="0"/>
              </a:rPr>
              <a:t>4</a:t>
            </a:r>
            <a:endParaRPr kumimoji="0" lang="en-US" altLang="it-IT" sz="1800" dirty="0">
              <a:latin typeface="Calibri" panose="020F0502020204030204" pitchFamily="34" charset="0"/>
              <a:cs typeface="Calibri" panose="020F0502020204030204" pitchFamily="34" charset="0"/>
            </a:endParaRPr>
          </a:p>
          <a:p>
            <a:pPr marL="268288" indent="-268288" algn="just">
              <a:lnSpc>
                <a:spcPct val="120000"/>
              </a:lnSpc>
              <a:spcBef>
                <a:spcPts val="600"/>
              </a:spcBef>
              <a:buClrTx/>
              <a:buSzTx/>
              <a:buFont typeface="Wingdings" panose="05000000000000000000" pitchFamily="2" charset="2"/>
              <a:buChar char="ü"/>
            </a:pPr>
            <a:r>
              <a:rPr kumimoji="0" lang="en-US" altLang="it-IT" sz="1800" b="1" dirty="0">
                <a:latin typeface="Calibri" panose="020F0502020204030204" pitchFamily="34" charset="0"/>
                <a:cs typeface="Calibri" panose="020F0502020204030204" pitchFamily="34" charset="0"/>
              </a:rPr>
              <a:t>modular platform</a:t>
            </a:r>
            <a:r>
              <a:rPr kumimoji="0" lang="en-US" altLang="it-IT" sz="1800" dirty="0">
                <a:latin typeface="Calibri" panose="020F0502020204030204" pitchFamily="34" charset="0"/>
                <a:cs typeface="Calibri" panose="020F0502020204030204" pitchFamily="34" charset="0"/>
              </a:rPr>
              <a:t>:</a:t>
            </a:r>
          </a:p>
        </p:txBody>
      </p:sp>
      <p:sp>
        <p:nvSpPr>
          <p:cNvPr id="38" name="CasellaDiTesto 37">
            <a:extLst>
              <a:ext uri="{FF2B5EF4-FFF2-40B4-BE49-F238E27FC236}">
                <a16:creationId xmlns:a16="http://schemas.microsoft.com/office/drawing/2014/main" id="{532D733C-4C15-4BC2-B834-D8F226704C3A}"/>
              </a:ext>
            </a:extLst>
          </p:cNvPr>
          <p:cNvSpPr txBox="1"/>
          <p:nvPr/>
        </p:nvSpPr>
        <p:spPr>
          <a:xfrm>
            <a:off x="132647" y="2723018"/>
            <a:ext cx="2689020" cy="1399742"/>
          </a:xfrm>
          <a:prstGeom prst="rect">
            <a:avLst/>
          </a:prstGeom>
          <a:noFill/>
        </p:spPr>
        <p:txBody>
          <a:bodyPr wrap="square" rtlCol="0">
            <a:spAutoFit/>
          </a:bodyPr>
          <a:lstStyle/>
          <a:p>
            <a:pPr algn="r">
              <a:lnSpc>
                <a:spcPct val="120000"/>
              </a:lnSpc>
            </a:pPr>
            <a:r>
              <a:rPr lang="en-US" b="1" dirty="0">
                <a:solidFill>
                  <a:srgbClr val="002060"/>
                </a:solidFill>
                <a:latin typeface="+mj-lt"/>
                <a:cs typeface="Calibri" panose="020F0502020204030204" pitchFamily="34" charset="0"/>
              </a:rPr>
              <a:t>Carrier ligands:</a:t>
            </a:r>
          </a:p>
          <a:p>
            <a:pPr marL="180975" indent="-180975" algn="r">
              <a:lnSpc>
                <a:spcPct val="120000"/>
              </a:lnSpc>
              <a:buFont typeface="Arial" panose="020B0604020202020204" pitchFamily="34" charset="0"/>
              <a:buChar char="•"/>
            </a:pPr>
            <a:r>
              <a:rPr lang="en-US" dirty="0">
                <a:solidFill>
                  <a:srgbClr val="002060"/>
                </a:solidFill>
                <a:latin typeface="+mj-lt"/>
                <a:cs typeface="Calibri" panose="020F0502020204030204" pitchFamily="34" charset="0"/>
              </a:rPr>
              <a:t>Nature of Pt-DNA adduct</a:t>
            </a:r>
          </a:p>
          <a:p>
            <a:pPr marL="180975" indent="-180975" algn="r">
              <a:lnSpc>
                <a:spcPct val="120000"/>
              </a:lnSpc>
              <a:buFont typeface="Arial" panose="020B0604020202020204" pitchFamily="34" charset="0"/>
              <a:buChar char="•"/>
            </a:pPr>
            <a:r>
              <a:rPr lang="en-US" dirty="0">
                <a:solidFill>
                  <a:srgbClr val="002060"/>
                </a:solidFill>
                <a:latin typeface="+mj-lt"/>
                <a:cs typeface="Calibri" panose="020F0502020204030204" pitchFamily="34" charset="0"/>
              </a:rPr>
              <a:t>Selectivity</a:t>
            </a:r>
          </a:p>
          <a:p>
            <a:pPr marL="180975" indent="-180975" algn="r">
              <a:lnSpc>
                <a:spcPct val="120000"/>
              </a:lnSpc>
              <a:buFont typeface="Arial" panose="020B0604020202020204" pitchFamily="34" charset="0"/>
              <a:buChar char="•"/>
            </a:pPr>
            <a:r>
              <a:rPr lang="en-US" dirty="0">
                <a:solidFill>
                  <a:srgbClr val="002060"/>
                </a:solidFill>
                <a:latin typeface="+mj-lt"/>
                <a:cs typeface="Calibri" panose="020F0502020204030204" pitchFamily="34" charset="0"/>
              </a:rPr>
              <a:t>Resistance profile</a:t>
            </a:r>
          </a:p>
        </p:txBody>
      </p:sp>
      <p:sp>
        <p:nvSpPr>
          <p:cNvPr id="39" name="CasellaDiTesto 38">
            <a:extLst>
              <a:ext uri="{FF2B5EF4-FFF2-40B4-BE49-F238E27FC236}">
                <a16:creationId xmlns:a16="http://schemas.microsoft.com/office/drawing/2014/main" id="{2BEEE95B-C9C0-4F81-99E8-D8B8875E4BDB}"/>
              </a:ext>
            </a:extLst>
          </p:cNvPr>
          <p:cNvSpPr txBox="1"/>
          <p:nvPr/>
        </p:nvSpPr>
        <p:spPr>
          <a:xfrm>
            <a:off x="5060925" y="2107734"/>
            <a:ext cx="3945124" cy="1067343"/>
          </a:xfrm>
          <a:prstGeom prst="rect">
            <a:avLst/>
          </a:prstGeom>
          <a:noFill/>
        </p:spPr>
        <p:txBody>
          <a:bodyPr wrap="square" rtlCol="0">
            <a:spAutoFit/>
          </a:bodyPr>
          <a:lstStyle/>
          <a:p>
            <a:pPr>
              <a:lnSpc>
                <a:spcPct val="120000"/>
              </a:lnSpc>
            </a:pPr>
            <a:r>
              <a:rPr lang="en-US" b="1" dirty="0">
                <a:solidFill>
                  <a:srgbClr val="FF0000"/>
                </a:solidFill>
                <a:latin typeface="+mj-lt"/>
                <a:cs typeface="Calibri" panose="020F0502020204030204" pitchFamily="34" charset="0"/>
              </a:rPr>
              <a:t>Leaving ligands:</a:t>
            </a:r>
          </a:p>
          <a:p>
            <a:pPr marL="180975" indent="-180975">
              <a:lnSpc>
                <a:spcPct val="120000"/>
              </a:lnSpc>
              <a:buFont typeface="Arial" panose="020B0604020202020204" pitchFamily="34" charset="0"/>
              <a:buChar char="•"/>
            </a:pPr>
            <a:r>
              <a:rPr lang="en-US" dirty="0">
                <a:solidFill>
                  <a:srgbClr val="FF0000"/>
                </a:solidFill>
                <a:latin typeface="+mj-lt"/>
                <a:cs typeface="Calibri" panose="020F0502020204030204" pitchFamily="34" charset="0"/>
              </a:rPr>
              <a:t>Activation kinetics</a:t>
            </a:r>
          </a:p>
          <a:p>
            <a:pPr marL="180975" indent="-180975">
              <a:lnSpc>
                <a:spcPct val="120000"/>
              </a:lnSpc>
              <a:buFont typeface="Arial" panose="020B0604020202020204" pitchFamily="34" charset="0"/>
              <a:buChar char="•"/>
            </a:pPr>
            <a:r>
              <a:rPr lang="en-US" dirty="0">
                <a:solidFill>
                  <a:srgbClr val="FF0000"/>
                </a:solidFill>
                <a:latin typeface="+mj-lt"/>
                <a:cs typeface="Calibri" panose="020F0502020204030204" pitchFamily="34" charset="0"/>
              </a:rPr>
              <a:t>Systemic toxicity (off-target reactions)</a:t>
            </a:r>
          </a:p>
        </p:txBody>
      </p:sp>
      <p:sp>
        <p:nvSpPr>
          <p:cNvPr id="40" name="CasellaDiTesto 39">
            <a:extLst>
              <a:ext uri="{FF2B5EF4-FFF2-40B4-BE49-F238E27FC236}">
                <a16:creationId xmlns:a16="http://schemas.microsoft.com/office/drawing/2014/main" id="{69E11924-B702-4D90-AD18-F8BA0ADD37E9}"/>
              </a:ext>
            </a:extLst>
          </p:cNvPr>
          <p:cNvSpPr txBox="1"/>
          <p:nvPr/>
        </p:nvSpPr>
        <p:spPr>
          <a:xfrm>
            <a:off x="4918363" y="3379232"/>
            <a:ext cx="4100945" cy="1732141"/>
          </a:xfrm>
          <a:prstGeom prst="rect">
            <a:avLst/>
          </a:prstGeom>
          <a:noFill/>
        </p:spPr>
        <p:txBody>
          <a:bodyPr wrap="square" rtlCol="0">
            <a:spAutoFit/>
          </a:bodyPr>
          <a:lstStyle/>
          <a:p>
            <a:pPr>
              <a:lnSpc>
                <a:spcPct val="120000"/>
              </a:lnSpc>
            </a:pPr>
            <a:r>
              <a:rPr lang="en-US" b="1" dirty="0">
                <a:solidFill>
                  <a:srgbClr val="008080"/>
                </a:solidFill>
                <a:latin typeface="+mj-lt"/>
                <a:cs typeface="Calibri" panose="020F0502020204030204" pitchFamily="34" charset="0"/>
              </a:rPr>
              <a:t>Axial ligands:</a:t>
            </a:r>
          </a:p>
          <a:p>
            <a:pPr marL="180975" indent="-180975">
              <a:lnSpc>
                <a:spcPct val="120000"/>
              </a:lnSpc>
              <a:buFont typeface="Arial" panose="020B0604020202020204" pitchFamily="34" charset="0"/>
              <a:buChar char="•"/>
            </a:pPr>
            <a:r>
              <a:rPr lang="en-US" dirty="0">
                <a:solidFill>
                  <a:srgbClr val="008080"/>
                </a:solidFill>
                <a:latin typeface="+mj-lt"/>
                <a:cs typeface="Calibri" panose="020F0502020204030204" pitchFamily="34" charset="0"/>
              </a:rPr>
              <a:t>Lipophilicity / solubility</a:t>
            </a:r>
          </a:p>
          <a:p>
            <a:pPr marL="180975" indent="-180975">
              <a:lnSpc>
                <a:spcPct val="120000"/>
              </a:lnSpc>
              <a:buFont typeface="Arial" panose="020B0604020202020204" pitchFamily="34" charset="0"/>
              <a:buChar char="•"/>
            </a:pPr>
            <a:r>
              <a:rPr lang="en-US" dirty="0">
                <a:solidFill>
                  <a:srgbClr val="008080"/>
                </a:solidFill>
                <a:latin typeface="+mj-lt"/>
                <a:cs typeface="Calibri" panose="020F0502020204030204" pitchFamily="34" charset="0"/>
              </a:rPr>
              <a:t>Reduction (thermodynamic / kinetics)</a:t>
            </a:r>
          </a:p>
          <a:p>
            <a:pPr marL="180975" indent="-180975">
              <a:lnSpc>
                <a:spcPct val="120000"/>
              </a:lnSpc>
              <a:buFont typeface="Arial" panose="020B0604020202020204" pitchFamily="34" charset="0"/>
              <a:buChar char="•"/>
            </a:pPr>
            <a:r>
              <a:rPr lang="en-US" dirty="0">
                <a:solidFill>
                  <a:srgbClr val="008080"/>
                </a:solidFill>
                <a:latin typeface="+mj-lt"/>
                <a:cs typeface="Calibri" panose="020F0502020204030204" pitchFamily="34" charset="0"/>
              </a:rPr>
              <a:t>Vectors for drug targeting and delivery</a:t>
            </a:r>
          </a:p>
          <a:p>
            <a:pPr marL="180975" indent="-180975">
              <a:lnSpc>
                <a:spcPct val="120000"/>
              </a:lnSpc>
              <a:buFont typeface="Arial" panose="020B0604020202020204" pitchFamily="34" charset="0"/>
              <a:buChar char="•"/>
            </a:pPr>
            <a:r>
              <a:rPr lang="en-US" b="1" dirty="0">
                <a:solidFill>
                  <a:srgbClr val="008080"/>
                </a:solidFill>
                <a:latin typeface="+mj-lt"/>
                <a:cs typeface="Calibri" panose="020F0502020204030204" pitchFamily="34" charset="0"/>
              </a:rPr>
              <a:t>Second drug</a:t>
            </a:r>
          </a:p>
        </p:txBody>
      </p:sp>
      <p:sp>
        <p:nvSpPr>
          <p:cNvPr id="41" name="Rettangolo 40">
            <a:extLst>
              <a:ext uri="{FF2B5EF4-FFF2-40B4-BE49-F238E27FC236}">
                <a16:creationId xmlns:a16="http://schemas.microsoft.com/office/drawing/2014/main" id="{E3AE1E91-358A-4DD3-8B31-1BBDD42C7BDA}"/>
              </a:ext>
            </a:extLst>
          </p:cNvPr>
          <p:cNvSpPr/>
          <p:nvPr/>
        </p:nvSpPr>
        <p:spPr>
          <a:xfrm>
            <a:off x="219364" y="5213255"/>
            <a:ext cx="6029036" cy="307777"/>
          </a:xfrm>
          <a:prstGeom prst="rect">
            <a:avLst/>
          </a:prstGeom>
        </p:spPr>
        <p:txBody>
          <a:bodyPr wrap="square">
            <a:spAutoFit/>
          </a:bodyPr>
          <a:lstStyle/>
          <a:p>
            <a:pPr>
              <a:spcBef>
                <a:spcPts val="0"/>
              </a:spcBef>
              <a:buClrTx/>
              <a:buSzTx/>
              <a:tabLst>
                <a:tab pos="442913" algn="l"/>
              </a:tabLst>
            </a:pPr>
            <a:r>
              <a:rPr lang="en-US" altLang="it-IT" sz="1400" dirty="0">
                <a:latin typeface="+mj-lt"/>
                <a:cs typeface="Calibri" panose="020F0502020204030204" pitchFamily="34" charset="0"/>
              </a:rPr>
              <a:t>Am = am(m)</a:t>
            </a:r>
            <a:r>
              <a:rPr lang="en-US" altLang="it-IT" sz="1400" dirty="0" err="1">
                <a:latin typeface="+mj-lt"/>
                <a:cs typeface="Calibri" panose="020F0502020204030204" pitchFamily="34" charset="0"/>
              </a:rPr>
              <a:t>ine</a:t>
            </a:r>
            <a:r>
              <a:rPr lang="en-US" altLang="it-IT" sz="1400" dirty="0">
                <a:latin typeface="+mj-lt"/>
                <a:cs typeface="Calibri" panose="020F0502020204030204" pitchFamily="34" charset="0"/>
              </a:rPr>
              <a:t>/s; X = </a:t>
            </a:r>
            <a:r>
              <a:rPr lang="en-US" altLang="it-IT" sz="1400" dirty="0" err="1">
                <a:latin typeface="+mj-lt"/>
                <a:cs typeface="Calibri" panose="020F0502020204030204" pitchFamily="34" charset="0"/>
              </a:rPr>
              <a:t>carboxylatos</a:t>
            </a:r>
            <a:r>
              <a:rPr lang="en-US" altLang="it-IT" sz="1400" dirty="0">
                <a:latin typeface="+mj-lt"/>
                <a:cs typeface="Calibri" panose="020F0502020204030204" pitchFamily="34" charset="0"/>
              </a:rPr>
              <a:t>, </a:t>
            </a:r>
            <a:r>
              <a:rPr lang="en-US" altLang="it-IT" sz="1400" dirty="0" err="1">
                <a:latin typeface="+mj-lt"/>
                <a:cs typeface="Calibri" panose="020F0502020204030204" pitchFamily="34" charset="0"/>
              </a:rPr>
              <a:t>halidos</a:t>
            </a:r>
            <a:r>
              <a:rPr lang="en-US" altLang="it-IT" sz="1400" dirty="0">
                <a:latin typeface="+mj-lt"/>
                <a:cs typeface="Calibri" panose="020F0502020204030204" pitchFamily="34" charset="0"/>
              </a:rPr>
              <a:t>, etc.</a:t>
            </a:r>
            <a:r>
              <a:rPr lang="en-US" altLang="it-IT" sz="1400" baseline="30000" dirty="0">
                <a:latin typeface="+mj-lt"/>
                <a:cs typeface="Calibri" panose="020F0502020204030204" pitchFamily="34" charset="0"/>
              </a:rPr>
              <a:t>5</a:t>
            </a:r>
          </a:p>
        </p:txBody>
      </p:sp>
      <p:sp>
        <p:nvSpPr>
          <p:cNvPr id="42" name="Ovale 41">
            <a:extLst>
              <a:ext uri="{FF2B5EF4-FFF2-40B4-BE49-F238E27FC236}">
                <a16:creationId xmlns:a16="http://schemas.microsoft.com/office/drawing/2014/main" id="{5CB4BF95-3FDD-46E2-B81D-E9A0AFDDC8FC}"/>
              </a:ext>
            </a:extLst>
          </p:cNvPr>
          <p:cNvSpPr/>
          <p:nvPr/>
        </p:nvSpPr>
        <p:spPr>
          <a:xfrm>
            <a:off x="3124155" y="2847445"/>
            <a:ext cx="664846" cy="1154162"/>
          </a:xfrm>
          <a:prstGeom prst="ellipse">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dirty="0">
              <a:latin typeface="+mj-lt"/>
              <a:cs typeface="Calibri" panose="020F0502020204030204" pitchFamily="34" charset="0"/>
            </a:endParaRPr>
          </a:p>
        </p:txBody>
      </p:sp>
      <p:sp>
        <p:nvSpPr>
          <p:cNvPr id="43" name="Ovale 42">
            <a:extLst>
              <a:ext uri="{FF2B5EF4-FFF2-40B4-BE49-F238E27FC236}">
                <a16:creationId xmlns:a16="http://schemas.microsoft.com/office/drawing/2014/main" id="{A69B5171-86BF-4C35-87B9-25635BAE3578}"/>
              </a:ext>
            </a:extLst>
          </p:cNvPr>
          <p:cNvSpPr/>
          <p:nvPr/>
        </p:nvSpPr>
        <p:spPr>
          <a:xfrm>
            <a:off x="4336432" y="2815642"/>
            <a:ext cx="441012" cy="121776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dirty="0">
              <a:latin typeface="+mj-lt"/>
              <a:cs typeface="Calibri" panose="020F0502020204030204" pitchFamily="34" charset="0"/>
            </a:endParaRPr>
          </a:p>
        </p:txBody>
      </p:sp>
      <p:sp>
        <p:nvSpPr>
          <p:cNvPr id="44" name="Ovale 43">
            <a:extLst>
              <a:ext uri="{FF2B5EF4-FFF2-40B4-BE49-F238E27FC236}">
                <a16:creationId xmlns:a16="http://schemas.microsoft.com/office/drawing/2014/main" id="{794C88EF-3F7A-4BCF-8371-0AE378FAEAF9}"/>
              </a:ext>
            </a:extLst>
          </p:cNvPr>
          <p:cNvSpPr>
            <a:spLocks noChangeAspect="1"/>
          </p:cNvSpPr>
          <p:nvPr/>
        </p:nvSpPr>
        <p:spPr>
          <a:xfrm>
            <a:off x="3663667" y="4177288"/>
            <a:ext cx="792013" cy="792013"/>
          </a:xfrm>
          <a:prstGeom prst="ellipse">
            <a:avLst/>
          </a:prstGeom>
          <a:noFill/>
          <a:ln w="25400">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dirty="0">
              <a:latin typeface="+mj-lt"/>
              <a:cs typeface="Calibri" panose="020F0502020204030204" pitchFamily="34" charset="0"/>
            </a:endParaRPr>
          </a:p>
        </p:txBody>
      </p:sp>
      <p:sp>
        <p:nvSpPr>
          <p:cNvPr id="45" name="Ovale 44">
            <a:extLst>
              <a:ext uri="{FF2B5EF4-FFF2-40B4-BE49-F238E27FC236}">
                <a16:creationId xmlns:a16="http://schemas.microsoft.com/office/drawing/2014/main" id="{1DCD4317-6BF1-4EA0-AEC3-D78CE185E7F5}"/>
              </a:ext>
            </a:extLst>
          </p:cNvPr>
          <p:cNvSpPr>
            <a:spLocks noChangeAspect="1"/>
          </p:cNvSpPr>
          <p:nvPr/>
        </p:nvSpPr>
        <p:spPr>
          <a:xfrm>
            <a:off x="3666503" y="1905000"/>
            <a:ext cx="792013" cy="792013"/>
          </a:xfrm>
          <a:prstGeom prst="ellipse">
            <a:avLst/>
          </a:prstGeom>
          <a:noFill/>
          <a:ln w="25400">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dirty="0">
              <a:latin typeface="+mj-lt"/>
              <a:cs typeface="Calibri" panose="020F0502020204030204" pitchFamily="34" charset="0"/>
            </a:endParaRPr>
          </a:p>
        </p:txBody>
      </p:sp>
      <p:cxnSp>
        <p:nvCxnSpPr>
          <p:cNvPr id="46" name="Connettore diritto 45">
            <a:extLst>
              <a:ext uri="{FF2B5EF4-FFF2-40B4-BE49-F238E27FC236}">
                <a16:creationId xmlns:a16="http://schemas.microsoft.com/office/drawing/2014/main" id="{8318D0F4-945C-4B80-BE7A-85AAE19A0EA5}"/>
              </a:ext>
            </a:extLst>
          </p:cNvPr>
          <p:cNvCxnSpPr>
            <a:cxnSpLocks/>
            <a:stCxn id="38" idx="3"/>
            <a:endCxn id="42" idx="2"/>
          </p:cNvCxnSpPr>
          <p:nvPr/>
        </p:nvCxnSpPr>
        <p:spPr>
          <a:xfrm>
            <a:off x="2821667" y="3422889"/>
            <a:ext cx="302488" cy="1637"/>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Connettore diritto 46">
            <a:extLst>
              <a:ext uri="{FF2B5EF4-FFF2-40B4-BE49-F238E27FC236}">
                <a16:creationId xmlns:a16="http://schemas.microsoft.com/office/drawing/2014/main" id="{AE4AFD52-425D-4521-AFB6-EC3EDBC63B55}"/>
              </a:ext>
            </a:extLst>
          </p:cNvPr>
          <p:cNvCxnSpPr>
            <a:cxnSpLocks/>
            <a:stCxn id="39" idx="1"/>
            <a:endCxn id="43" idx="7"/>
          </p:cNvCxnSpPr>
          <p:nvPr/>
        </p:nvCxnSpPr>
        <p:spPr>
          <a:xfrm flipH="1">
            <a:off x="4712859" y="2641406"/>
            <a:ext cx="348066" cy="3525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ttore diritto 47">
            <a:extLst>
              <a:ext uri="{FF2B5EF4-FFF2-40B4-BE49-F238E27FC236}">
                <a16:creationId xmlns:a16="http://schemas.microsoft.com/office/drawing/2014/main" id="{A8E1F88E-860E-4A07-9C45-F58696609EB0}"/>
              </a:ext>
            </a:extLst>
          </p:cNvPr>
          <p:cNvCxnSpPr>
            <a:cxnSpLocks/>
            <a:stCxn id="40" idx="1"/>
            <a:endCxn id="44" idx="6"/>
          </p:cNvCxnSpPr>
          <p:nvPr/>
        </p:nvCxnSpPr>
        <p:spPr>
          <a:xfrm flipH="1">
            <a:off x="4455680" y="4245303"/>
            <a:ext cx="462683" cy="327992"/>
          </a:xfrm>
          <a:prstGeom prst="line">
            <a:avLst/>
          </a:prstGeom>
          <a:ln w="25400">
            <a:solidFill>
              <a:srgbClr val="008080"/>
            </a:solidFill>
          </a:ln>
        </p:spPr>
        <p:style>
          <a:lnRef idx="1">
            <a:schemeClr val="accent1"/>
          </a:lnRef>
          <a:fillRef idx="0">
            <a:schemeClr val="accent1"/>
          </a:fillRef>
          <a:effectRef idx="0">
            <a:schemeClr val="accent1"/>
          </a:effectRef>
          <a:fontRef idx="minor">
            <a:schemeClr val="tx1"/>
          </a:fontRef>
        </p:style>
      </p:cxnSp>
      <p:graphicFrame>
        <p:nvGraphicFramePr>
          <p:cNvPr id="49" name="Oggetto 48">
            <a:extLst>
              <a:ext uri="{FF2B5EF4-FFF2-40B4-BE49-F238E27FC236}">
                <a16:creationId xmlns:a16="http://schemas.microsoft.com/office/drawing/2014/main" id="{CF33207C-2F10-4882-8BED-F4A26806DEFD}"/>
              </a:ext>
            </a:extLst>
          </p:cNvPr>
          <p:cNvGraphicFramePr>
            <a:graphicFrameLocks noChangeAspect="1"/>
          </p:cNvGraphicFramePr>
          <p:nvPr>
            <p:extLst>
              <p:ext uri="{D42A27DB-BD31-4B8C-83A1-F6EECF244321}">
                <p14:modId xmlns:p14="http://schemas.microsoft.com/office/powerpoint/2010/main" val="4168357882"/>
              </p:ext>
            </p:extLst>
          </p:nvPr>
        </p:nvGraphicFramePr>
        <p:xfrm>
          <a:off x="3239574" y="1965256"/>
          <a:ext cx="1430259" cy="2970947"/>
        </p:xfrm>
        <a:graphic>
          <a:graphicData uri="http://schemas.openxmlformats.org/presentationml/2006/ole">
            <mc:AlternateContent xmlns:mc="http://schemas.openxmlformats.org/markup-compatibility/2006">
              <mc:Choice xmlns:v="urn:schemas-microsoft-com:vml" Requires="v">
                <p:oleObj spid="_x0000_s15374" name="CS ChemDraw Drawing" r:id="rId9" imgW="953506" imgH="1980631" progId="ChemDraw.Document.6.0">
                  <p:embed/>
                </p:oleObj>
              </mc:Choice>
              <mc:Fallback>
                <p:oleObj name="CS ChemDraw Drawing" r:id="rId9" imgW="953506" imgH="1980631" progId="ChemDraw.Document.6.0">
                  <p:embed/>
                  <p:pic>
                    <p:nvPicPr>
                      <p:cNvPr id="49" name="Oggetto 48">
                        <a:extLst>
                          <a:ext uri="{FF2B5EF4-FFF2-40B4-BE49-F238E27FC236}">
                            <a16:creationId xmlns:a16="http://schemas.microsoft.com/office/drawing/2014/main" id="{CF33207C-2F10-4882-8BED-F4A26806DEFD}"/>
                          </a:ext>
                        </a:extLst>
                      </p:cNvPr>
                      <p:cNvPicPr/>
                      <p:nvPr/>
                    </p:nvPicPr>
                    <p:blipFill>
                      <a:blip r:embed="rId10"/>
                      <a:stretch>
                        <a:fillRect/>
                      </a:stretch>
                    </p:blipFill>
                    <p:spPr>
                      <a:xfrm>
                        <a:off x="3239574" y="1965256"/>
                        <a:ext cx="1430259" cy="2970947"/>
                      </a:xfrm>
                      <a:prstGeom prst="rect">
                        <a:avLst/>
                      </a:prstGeom>
                    </p:spPr>
                  </p:pic>
                </p:oleObj>
              </mc:Fallback>
            </mc:AlternateContent>
          </a:graphicData>
        </a:graphic>
      </p:graphicFrame>
      <p:pic>
        <p:nvPicPr>
          <p:cNvPr id="4" name="Audio 3">
            <a:hlinkClick r:id="" action="ppaction://media"/>
            <a:extLst>
              <a:ext uri="{FF2B5EF4-FFF2-40B4-BE49-F238E27FC236}">
                <a16:creationId xmlns:a16="http://schemas.microsoft.com/office/drawing/2014/main" id="{A2BBE623-9F24-46AB-A5D8-875D4CB08F5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49773815"/>
      </p:ext>
    </p:extLst>
  </p:cSld>
  <p:clrMapOvr>
    <a:masterClrMapping/>
  </p:clrMapOvr>
  <mc:AlternateContent xmlns:mc="http://schemas.openxmlformats.org/markup-compatibility/2006">
    <mc:Choice xmlns:p14="http://schemas.microsoft.com/office/powerpoint/2010/main" Requires="p14">
      <p:transition spd="slow" p14:dur="2000" advTm="54691"/>
    </mc:Choice>
    <mc:Fallback>
      <p:transition spd="slow" advTm="54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left)">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up)">
                                      <p:cBhvr>
                                        <p:cTn id="24" dur="500"/>
                                        <p:tgtEl>
                                          <p:spTgt spid="39"/>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up)">
                                      <p:cBhvr>
                                        <p:cTn id="28" dur="500"/>
                                        <p:tgtEl>
                                          <p:spTgt spid="47"/>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up)">
                                      <p:cBhvr>
                                        <p:cTn id="37" dur="500"/>
                                        <p:tgtEl>
                                          <p:spTgt spid="40"/>
                                        </p:tgtEl>
                                      </p:cBhvr>
                                    </p:animEffect>
                                  </p:childTnLst>
                                </p:cTn>
                              </p:par>
                            </p:childTnLst>
                          </p:cTn>
                        </p:par>
                        <p:par>
                          <p:cTn id="38" fill="hold">
                            <p:stCondLst>
                              <p:cond delay="500"/>
                            </p:stCondLst>
                            <p:childTnLst>
                              <p:par>
                                <p:cTn id="39" presetID="22" presetClass="entr" presetSubtype="2"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right)">
                                      <p:cBhvr>
                                        <p:cTn id="41" dur="500"/>
                                        <p:tgtEl>
                                          <p:spTgt spid="48"/>
                                        </p:tgtEl>
                                      </p:cBhvr>
                                    </p:animEffect>
                                  </p:childTnLst>
                                </p:cTn>
                              </p:par>
                            </p:childTnLst>
                          </p:cTn>
                        </p:par>
                        <p:par>
                          <p:cTn id="42" fill="hold">
                            <p:stCondLst>
                              <p:cond delay="1000"/>
                            </p:stCondLst>
                            <p:childTnLst>
                              <p:par>
                                <p:cTn id="43" presetID="22" presetClass="entr" presetSubtype="2" fill="hold" grpId="0"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right)">
                                      <p:cBhvr>
                                        <p:cTn id="45" dur="500"/>
                                        <p:tgtEl>
                                          <p:spTgt spid="44"/>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right)">
                                      <p:cBhvr>
                                        <p:cTn id="4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bldLst>
      <p:bldP spid="38" grpId="0"/>
      <p:bldP spid="39" grpId="0"/>
      <p:bldP spid="40" grpId="0"/>
      <p:bldP spid="42"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000" y="108000"/>
            <a:ext cx="7848600" cy="461665"/>
          </a:xfrm>
          <a:prstGeom prst="rect">
            <a:avLst/>
          </a:prstGeom>
          <a:noFill/>
        </p:spPr>
        <p:txBody>
          <a:bodyPr wrap="square" rtlCol="0">
            <a:spAutoFit/>
          </a:bodyPr>
          <a:lstStyle/>
          <a:p>
            <a:r>
              <a:rPr lang="fr-FR" sz="2400" b="1" dirty="0"/>
              <a:t>Introduction</a:t>
            </a:r>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Rettangolo 6">
            <a:extLst>
              <a:ext uri="{FF2B5EF4-FFF2-40B4-BE49-F238E27FC236}">
                <a16:creationId xmlns:a16="http://schemas.microsoft.com/office/drawing/2014/main" id="{2A0E1662-85D0-43D8-9020-7533FE2FDDEC}"/>
              </a:ext>
            </a:extLst>
          </p:cNvPr>
          <p:cNvSpPr/>
          <p:nvPr/>
        </p:nvSpPr>
        <p:spPr>
          <a:xfrm>
            <a:off x="66964" y="5722017"/>
            <a:ext cx="9010073" cy="276999"/>
          </a:xfrm>
          <a:prstGeom prst="rect">
            <a:avLst/>
          </a:prstGeom>
        </p:spPr>
        <p:txBody>
          <a:bodyPr wrap="square">
            <a:spAutoFit/>
          </a:bodyPr>
          <a:lstStyle/>
          <a:p>
            <a:pPr algn="just"/>
            <a:r>
              <a:rPr lang="it-IT" sz="1200" baseline="30000" dirty="0"/>
              <a:t>6</a:t>
            </a:r>
            <a:r>
              <a:rPr lang="it-IT" sz="1200" dirty="0"/>
              <a:t>E. </a:t>
            </a:r>
            <a:r>
              <a:rPr lang="it-IT" sz="1200" dirty="0" err="1"/>
              <a:t>Gabano</a:t>
            </a:r>
            <a:r>
              <a:rPr lang="it-IT" sz="1200" dirty="0"/>
              <a:t> </a:t>
            </a:r>
            <a:r>
              <a:rPr lang="it-IT" sz="1200" i="1" dirty="0"/>
              <a:t>et al.</a:t>
            </a:r>
            <a:r>
              <a:rPr lang="it-IT" sz="1200" dirty="0"/>
              <a:t>, </a:t>
            </a:r>
            <a:r>
              <a:rPr lang="it-IT" sz="1200" i="1" dirty="0"/>
              <a:t>Dalton Trans.</a:t>
            </a:r>
            <a:r>
              <a:rPr lang="it-IT" sz="1200" dirty="0"/>
              <a:t>, </a:t>
            </a:r>
            <a:r>
              <a:rPr lang="it-IT" sz="1200" b="1" dirty="0"/>
              <a:t>2014</a:t>
            </a:r>
            <a:r>
              <a:rPr lang="it-IT" sz="1200" dirty="0"/>
              <a:t>, </a:t>
            </a:r>
            <a:r>
              <a:rPr lang="it-IT" sz="1200" i="1" dirty="0"/>
              <a:t>43</a:t>
            </a:r>
            <a:r>
              <a:rPr lang="it-IT" sz="1200" dirty="0"/>
              <a:t>, 9813 (</a:t>
            </a:r>
            <a:r>
              <a:rPr lang="it-IT" sz="1200" dirty="0" err="1">
                <a:hlinkClick r:id="rId6"/>
              </a:rPr>
              <a:t>doi</a:t>
            </a:r>
            <a:r>
              <a:rPr lang="it-IT" sz="1200" dirty="0"/>
              <a:t>); </a:t>
            </a:r>
            <a:r>
              <a:rPr lang="it-IT" sz="1200" baseline="30000" dirty="0"/>
              <a:t>7</a:t>
            </a:r>
            <a:r>
              <a:rPr lang="it-IT" sz="1200" dirty="0"/>
              <a:t>R.G. Kenny </a:t>
            </a:r>
            <a:r>
              <a:rPr lang="it-IT" sz="1200" i="1" dirty="0"/>
              <a:t>et al.</a:t>
            </a:r>
            <a:r>
              <a:rPr lang="it-IT" sz="1200" dirty="0"/>
              <a:t>, </a:t>
            </a:r>
            <a:r>
              <a:rPr lang="it-IT" sz="1200" i="1" dirty="0"/>
              <a:t>Eur. J. </a:t>
            </a:r>
            <a:r>
              <a:rPr lang="it-IT" sz="1200" i="1" dirty="0" err="1"/>
              <a:t>Inorg</a:t>
            </a:r>
            <a:r>
              <a:rPr lang="it-IT" sz="1200" i="1" dirty="0"/>
              <a:t>. </a:t>
            </a:r>
            <a:r>
              <a:rPr lang="it-IT" sz="1200" i="1" dirty="0" err="1"/>
              <a:t>Chem</a:t>
            </a:r>
            <a:r>
              <a:rPr lang="it-IT" sz="1200" i="1" dirty="0"/>
              <a:t>.</a:t>
            </a:r>
            <a:r>
              <a:rPr lang="it-IT" sz="1200" dirty="0"/>
              <a:t>, </a:t>
            </a:r>
            <a:r>
              <a:rPr lang="it-IT" sz="1200" b="1" dirty="0"/>
              <a:t>2017</a:t>
            </a:r>
            <a:r>
              <a:rPr lang="it-IT" sz="1200" dirty="0"/>
              <a:t>, 1596 (</a:t>
            </a:r>
            <a:r>
              <a:rPr lang="it-IT" sz="1200" dirty="0" err="1">
                <a:hlinkClick r:id="rId7"/>
              </a:rPr>
              <a:t>doi</a:t>
            </a:r>
            <a:r>
              <a:rPr lang="it-IT" sz="1200" dirty="0"/>
              <a:t>)</a:t>
            </a:r>
          </a:p>
        </p:txBody>
      </p:sp>
      <p:sp>
        <p:nvSpPr>
          <p:cNvPr id="32" name="Rettangolo 31">
            <a:extLst>
              <a:ext uri="{FF2B5EF4-FFF2-40B4-BE49-F238E27FC236}">
                <a16:creationId xmlns:a16="http://schemas.microsoft.com/office/drawing/2014/main" id="{D3C6F3B5-8ED3-4968-A6DE-AC5F03CBEEC3}"/>
              </a:ext>
            </a:extLst>
          </p:cNvPr>
          <p:cNvSpPr/>
          <p:nvPr/>
        </p:nvSpPr>
        <p:spPr>
          <a:xfrm>
            <a:off x="90000" y="493200"/>
            <a:ext cx="8856000" cy="2218428"/>
          </a:xfrm>
          <a:prstGeom prst="rect">
            <a:avLst/>
          </a:prstGeom>
        </p:spPr>
        <p:txBody>
          <a:bodyPr wrap="square">
            <a:spAutoFit/>
          </a:bodyPr>
          <a:lstStyle/>
          <a:p>
            <a:pPr algn="just">
              <a:lnSpc>
                <a:spcPct val="120000"/>
              </a:lnSpc>
              <a:spcBef>
                <a:spcPts val="600"/>
              </a:spcBef>
            </a:pPr>
            <a:r>
              <a:rPr lang="en-US" altLang="it-IT" b="1" dirty="0">
                <a:solidFill>
                  <a:srgbClr val="C00000"/>
                </a:solidFill>
                <a:cs typeface="Calibri" panose="020F0502020204030204" pitchFamily="34" charset="0"/>
              </a:rPr>
              <a:t>Why </a:t>
            </a:r>
            <a:r>
              <a:rPr lang="en-GB" b="1" dirty="0">
                <a:solidFill>
                  <a:srgbClr val="C00000"/>
                </a:solidFill>
                <a:ea typeface="Times New Roman" panose="02020603050405020304" pitchFamily="18" charset="0"/>
                <a:cs typeface="Calibri" panose="020F0502020204030204" pitchFamily="34" charset="0"/>
              </a:rPr>
              <a:t>bifunctional or dual-action compound</a:t>
            </a:r>
            <a:r>
              <a:rPr lang="en-US" altLang="it-IT" b="1" dirty="0">
                <a:solidFill>
                  <a:srgbClr val="C00000"/>
                </a:solidFill>
                <a:cs typeface="Calibri" panose="020F0502020204030204" pitchFamily="34" charset="0"/>
              </a:rPr>
              <a:t>?</a:t>
            </a:r>
          </a:p>
          <a:p>
            <a:pPr marL="342900" indent="-342900" algn="just">
              <a:lnSpc>
                <a:spcPct val="120000"/>
              </a:lnSpc>
              <a:spcBef>
                <a:spcPts val="600"/>
              </a:spcBef>
              <a:buFont typeface="Wingdings" panose="05000000000000000000" pitchFamily="2" charset="2"/>
              <a:buChar char="ü"/>
            </a:pPr>
            <a:r>
              <a:rPr lang="en-US" dirty="0"/>
              <a:t>Treatment of cancer by attacking one pathway at a time and disregarding its complexity and redundancy is destined to fail (</a:t>
            </a:r>
            <a:r>
              <a:rPr lang="en-US" b="1" dirty="0"/>
              <a:t>combination therapy</a:t>
            </a:r>
            <a:r>
              <a:rPr lang="en-US" dirty="0"/>
              <a:t>).</a:t>
            </a:r>
            <a:r>
              <a:rPr lang="en-US" b="1" dirty="0"/>
              <a:t> </a:t>
            </a:r>
            <a:endParaRPr lang="en-US" dirty="0"/>
          </a:p>
          <a:p>
            <a:pPr marL="342900" indent="-342900" algn="just">
              <a:lnSpc>
                <a:spcPct val="120000"/>
              </a:lnSpc>
              <a:spcBef>
                <a:spcPts val="600"/>
              </a:spcBef>
              <a:buFont typeface="Wingdings" panose="05000000000000000000" pitchFamily="2" charset="2"/>
              <a:buChar char="ü"/>
            </a:pPr>
            <a:r>
              <a:rPr lang="en-GB" dirty="0">
                <a:ea typeface="Times New Roman" panose="02020603050405020304" pitchFamily="18" charset="0"/>
                <a:cs typeface="Calibri" panose="020F0502020204030204" pitchFamily="34" charset="0"/>
              </a:rPr>
              <a:t>A drug       with a complementary mode of action can be coordinated to the Pt(IV) core, so that the final conjugate can operate on multiple targets with greater potency than a single-target drug (a sort of </a:t>
            </a:r>
            <a:r>
              <a:rPr lang="en-US" b="1" dirty="0">
                <a:cs typeface="Calibri" panose="020F0502020204030204" pitchFamily="34" charset="0"/>
              </a:rPr>
              <a:t>intramolecular combination therapy</a:t>
            </a:r>
            <a:r>
              <a:rPr lang="en-GB" dirty="0">
                <a:ea typeface="Times New Roman" panose="02020603050405020304" pitchFamily="18" charset="0"/>
                <a:cs typeface="Calibri" panose="020F0502020204030204" pitchFamily="34" charset="0"/>
              </a:rPr>
              <a:t>).</a:t>
            </a:r>
            <a:r>
              <a:rPr lang="en-GB" baseline="30000" dirty="0">
                <a:ea typeface="Times New Roman" panose="02020603050405020304" pitchFamily="18" charset="0"/>
                <a:cs typeface="Calibri" panose="020F0502020204030204" pitchFamily="34" charset="0"/>
              </a:rPr>
              <a:t>6,7</a:t>
            </a:r>
            <a:endParaRPr lang="it-IT" dirty="0">
              <a:cs typeface="Calibri" panose="020F0502020204030204" pitchFamily="34" charset="0"/>
            </a:endParaRPr>
          </a:p>
        </p:txBody>
      </p:sp>
      <p:graphicFrame>
        <p:nvGraphicFramePr>
          <p:cNvPr id="35" name="Oggetto 34">
            <a:extLst>
              <a:ext uri="{FF2B5EF4-FFF2-40B4-BE49-F238E27FC236}">
                <a16:creationId xmlns:a16="http://schemas.microsoft.com/office/drawing/2014/main" id="{FAA4C899-F5E5-41A4-A363-86A6AC1D7D76}"/>
              </a:ext>
            </a:extLst>
          </p:cNvPr>
          <p:cNvGraphicFramePr>
            <a:graphicFrameLocks noChangeAspect="1"/>
          </p:cNvGraphicFramePr>
          <p:nvPr>
            <p:extLst>
              <p:ext uri="{D42A27DB-BD31-4B8C-83A1-F6EECF244321}">
                <p14:modId xmlns:p14="http://schemas.microsoft.com/office/powerpoint/2010/main" val="4127851092"/>
              </p:ext>
            </p:extLst>
          </p:nvPr>
        </p:nvGraphicFramePr>
        <p:xfrm>
          <a:off x="1212760" y="1662784"/>
          <a:ext cx="344487" cy="415925"/>
        </p:xfrm>
        <a:graphic>
          <a:graphicData uri="http://schemas.openxmlformats.org/presentationml/2006/ole">
            <mc:AlternateContent xmlns:mc="http://schemas.openxmlformats.org/markup-compatibility/2006">
              <mc:Choice xmlns:v="urn:schemas-microsoft-com:vml" Requires="v">
                <p:oleObj spid="_x0000_s4180" name="CS ChemDraw Drawing" r:id="rId8" imgW="343906" imgH="415702" progId="ChemDraw.Document.6.0">
                  <p:embed/>
                </p:oleObj>
              </mc:Choice>
              <mc:Fallback>
                <p:oleObj name="CS ChemDraw Drawing" r:id="rId8" imgW="343906" imgH="415702" progId="ChemDraw.Document.6.0">
                  <p:embed/>
                  <p:pic>
                    <p:nvPicPr>
                      <p:cNvPr id="4" name="Oggetto 3">
                        <a:extLst>
                          <a:ext uri="{FF2B5EF4-FFF2-40B4-BE49-F238E27FC236}">
                            <a16:creationId xmlns:a16="http://schemas.microsoft.com/office/drawing/2014/main" id="{27BB3535-53BB-4EA1-89B3-471937A6278C}"/>
                          </a:ext>
                        </a:extLst>
                      </p:cNvPr>
                      <p:cNvPicPr/>
                      <p:nvPr/>
                    </p:nvPicPr>
                    <p:blipFill>
                      <a:blip r:embed="rId9"/>
                      <a:stretch>
                        <a:fillRect/>
                      </a:stretch>
                    </p:blipFill>
                    <p:spPr>
                      <a:xfrm>
                        <a:off x="1212760" y="1662784"/>
                        <a:ext cx="344487" cy="415925"/>
                      </a:xfrm>
                      <a:prstGeom prst="rect">
                        <a:avLst/>
                      </a:prstGeom>
                    </p:spPr>
                  </p:pic>
                </p:oleObj>
              </mc:Fallback>
            </mc:AlternateContent>
          </a:graphicData>
        </a:graphic>
      </p:graphicFrame>
      <p:graphicFrame>
        <p:nvGraphicFramePr>
          <p:cNvPr id="44" name="Oggetto 43">
            <a:extLst>
              <a:ext uri="{FF2B5EF4-FFF2-40B4-BE49-F238E27FC236}">
                <a16:creationId xmlns:a16="http://schemas.microsoft.com/office/drawing/2014/main" id="{9BCC2D3C-8DA3-448A-AABA-D72BAE6DB621}"/>
              </a:ext>
            </a:extLst>
          </p:cNvPr>
          <p:cNvGraphicFramePr>
            <a:graphicFrameLocks noChangeAspect="1"/>
          </p:cNvGraphicFramePr>
          <p:nvPr>
            <p:extLst>
              <p:ext uri="{D42A27DB-BD31-4B8C-83A1-F6EECF244321}">
                <p14:modId xmlns:p14="http://schemas.microsoft.com/office/powerpoint/2010/main" val="3922596266"/>
              </p:ext>
            </p:extLst>
          </p:nvPr>
        </p:nvGraphicFramePr>
        <p:xfrm>
          <a:off x="613569" y="2762276"/>
          <a:ext cx="7916862" cy="2874963"/>
        </p:xfrm>
        <a:graphic>
          <a:graphicData uri="http://schemas.openxmlformats.org/presentationml/2006/ole">
            <mc:AlternateContent xmlns:mc="http://schemas.openxmlformats.org/markup-compatibility/2006">
              <mc:Choice xmlns:v="urn:schemas-microsoft-com:vml" Requires="v">
                <p:oleObj spid="_x0000_s4181" name="CS ChemDraw Drawing" r:id="rId10" imgW="7916749" imgH="2875370" progId="ChemDraw.Document.6.0">
                  <p:embed/>
                </p:oleObj>
              </mc:Choice>
              <mc:Fallback>
                <p:oleObj name="CS ChemDraw Drawing" r:id="rId10" imgW="7916749" imgH="2875370" progId="ChemDraw.Document.6.0">
                  <p:embed/>
                  <p:pic>
                    <p:nvPicPr>
                      <p:cNvPr id="0" name=""/>
                      <p:cNvPicPr/>
                      <p:nvPr/>
                    </p:nvPicPr>
                    <p:blipFill>
                      <a:blip r:embed="rId11"/>
                      <a:stretch>
                        <a:fillRect/>
                      </a:stretch>
                    </p:blipFill>
                    <p:spPr>
                      <a:xfrm>
                        <a:off x="613569" y="2762276"/>
                        <a:ext cx="7916862" cy="2874963"/>
                      </a:xfrm>
                      <a:prstGeom prst="rect">
                        <a:avLst/>
                      </a:prstGeom>
                    </p:spPr>
                  </p:pic>
                </p:oleObj>
              </mc:Fallback>
            </mc:AlternateContent>
          </a:graphicData>
        </a:graphic>
      </p:graphicFrame>
      <p:grpSp>
        <p:nvGrpSpPr>
          <p:cNvPr id="2" name="Gruppo 1">
            <a:extLst>
              <a:ext uri="{FF2B5EF4-FFF2-40B4-BE49-F238E27FC236}">
                <a16:creationId xmlns:a16="http://schemas.microsoft.com/office/drawing/2014/main" id="{C2223026-96A7-41C2-B81C-E7D78371C645}"/>
              </a:ext>
            </a:extLst>
          </p:cNvPr>
          <p:cNvGrpSpPr>
            <a:grpSpLocks noChangeAspect="1"/>
          </p:cNvGrpSpPr>
          <p:nvPr/>
        </p:nvGrpSpPr>
        <p:grpSpPr>
          <a:xfrm>
            <a:off x="7492782" y="4896125"/>
            <a:ext cx="1194693" cy="1102891"/>
            <a:chOff x="6819263" y="2771381"/>
            <a:chExt cx="1983650" cy="1831227"/>
          </a:xfrm>
        </p:grpSpPr>
        <p:pic>
          <p:nvPicPr>
            <p:cNvPr id="8" name="Immagine 7">
              <a:extLst>
                <a:ext uri="{FF2B5EF4-FFF2-40B4-BE49-F238E27FC236}">
                  <a16:creationId xmlns:a16="http://schemas.microsoft.com/office/drawing/2014/main" id="{47B2A82B-2674-4938-B9DB-C677112904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4723696">
              <a:off x="7664271" y="2981773"/>
              <a:ext cx="1293910" cy="983374"/>
            </a:xfrm>
            <a:prstGeom prst="rect">
              <a:avLst/>
            </a:prstGeom>
            <a:effectLst>
              <a:outerShdw blurRad="101600" dist="127000" dir="2700000" algn="tl" rotWithShape="0">
                <a:prstClr val="black">
                  <a:alpha val="42000"/>
                </a:prstClr>
              </a:outerShdw>
            </a:effectLst>
          </p:spPr>
        </p:pic>
        <p:pic>
          <p:nvPicPr>
            <p:cNvPr id="9" name="Immagine 8">
              <a:extLst>
                <a:ext uri="{FF2B5EF4-FFF2-40B4-BE49-F238E27FC236}">
                  <a16:creationId xmlns:a16="http://schemas.microsoft.com/office/drawing/2014/main" id="{B5D8C7E8-68F1-4781-88A2-4B57C784300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3588416">
              <a:off x="7335465" y="3283215"/>
              <a:ext cx="1499309" cy="1139477"/>
            </a:xfrm>
            <a:prstGeom prst="rect">
              <a:avLst/>
            </a:prstGeom>
            <a:effectLst>
              <a:outerShdw blurRad="101600" dist="127000" dir="2700000" algn="tl" rotWithShape="0">
                <a:prstClr val="black">
                  <a:alpha val="50000"/>
                </a:prstClr>
              </a:outerShdw>
            </a:effectLst>
          </p:spPr>
        </p:pic>
        <p:pic>
          <p:nvPicPr>
            <p:cNvPr id="10" name="Immagine 9">
              <a:extLst>
                <a:ext uri="{FF2B5EF4-FFF2-40B4-BE49-F238E27FC236}">
                  <a16:creationId xmlns:a16="http://schemas.microsoft.com/office/drawing/2014/main" id="{121EEFDB-FB01-4729-B817-4AD70460BA4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9263" y="2771381"/>
              <a:ext cx="821146" cy="702078"/>
            </a:xfrm>
            <a:prstGeom prst="rect">
              <a:avLst/>
            </a:prstGeom>
            <a:effectLst>
              <a:outerShdw blurRad="101600" dist="127000" dir="2700000" algn="tl" rotWithShape="0">
                <a:prstClr val="black">
                  <a:alpha val="50000"/>
                </a:prstClr>
              </a:outerShdw>
            </a:effectLst>
          </p:spPr>
        </p:pic>
        <p:pic>
          <p:nvPicPr>
            <p:cNvPr id="11" name="Immagine 10">
              <a:extLst>
                <a:ext uri="{FF2B5EF4-FFF2-40B4-BE49-F238E27FC236}">
                  <a16:creationId xmlns:a16="http://schemas.microsoft.com/office/drawing/2014/main" id="{A40E76B5-2C2E-46A8-BD32-195ACC50923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953434">
              <a:off x="7404450" y="3754113"/>
              <a:ext cx="123097" cy="138946"/>
            </a:xfrm>
            <a:prstGeom prst="rect">
              <a:avLst/>
            </a:prstGeom>
          </p:spPr>
        </p:pic>
        <p:pic>
          <p:nvPicPr>
            <p:cNvPr id="12" name="Immagine 11">
              <a:extLst>
                <a:ext uri="{FF2B5EF4-FFF2-40B4-BE49-F238E27FC236}">
                  <a16:creationId xmlns:a16="http://schemas.microsoft.com/office/drawing/2014/main" id="{0DCC6A40-B03A-4D51-A725-0134415E0C2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7953434">
              <a:off x="7776076" y="3256112"/>
              <a:ext cx="90793" cy="102483"/>
            </a:xfrm>
            <a:prstGeom prst="rect">
              <a:avLst/>
            </a:prstGeom>
          </p:spPr>
        </p:pic>
      </p:grpSp>
      <p:pic>
        <p:nvPicPr>
          <p:cNvPr id="4" name="Audio 3">
            <a:hlinkClick r:id="" action="ppaction://media"/>
            <a:extLst>
              <a:ext uri="{FF2B5EF4-FFF2-40B4-BE49-F238E27FC236}">
                <a16:creationId xmlns:a16="http://schemas.microsoft.com/office/drawing/2014/main" id="{B7A044F4-AD56-44A8-AD84-9A23C5224472}"/>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3976356"/>
      </p:ext>
    </p:extLst>
  </p:cSld>
  <p:clrMapOvr>
    <a:masterClrMapping/>
  </p:clrMapOvr>
  <mc:AlternateContent xmlns:mc="http://schemas.openxmlformats.org/markup-compatibility/2006">
    <mc:Choice xmlns:p14="http://schemas.microsoft.com/office/powerpoint/2010/main" Requires="p14">
      <p:transition spd="slow" p14:dur="2000" advTm="70829"/>
    </mc:Choice>
    <mc:Fallback>
      <p:transition spd="slow" advTm="70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0377" x="8959850" y="3948113"/>
          <p14:tracePt t="50385" x="8832850" y="3956050"/>
          <p14:tracePt t="50393" x="8721725" y="3963988"/>
          <p14:tracePt t="50401" x="8602663" y="3971925"/>
          <p14:tracePt t="50407" x="8497888" y="3971925"/>
          <p14:tracePt t="50415" x="8299450" y="3971925"/>
          <p14:tracePt t="50424" x="8194675" y="3971925"/>
          <p14:tracePt t="50431" x="8099425" y="3971925"/>
          <p14:tracePt t="50441" x="8004175" y="3971925"/>
          <p14:tracePt t="50447" x="7916863" y="3971925"/>
          <p14:tracePt t="50456" x="7827963" y="3971925"/>
          <p14:tracePt t="50461" x="7740650" y="3971925"/>
          <p14:tracePt t="50469" x="7653338" y="3971925"/>
          <p14:tracePt t="50477" x="7485063" y="3971925"/>
          <p14:tracePt t="50485" x="7413625" y="3963988"/>
          <p14:tracePt t="50493" x="7334250" y="3963988"/>
          <p14:tracePt t="50501" x="7262813" y="3956050"/>
          <p14:tracePt t="50507" x="7191375" y="3948113"/>
          <p14:tracePt t="50515" x="7118350" y="3948113"/>
          <p14:tracePt t="50524" x="7038975" y="3938588"/>
          <p14:tracePt t="50531" x="6959600" y="3930650"/>
          <p14:tracePt t="50541" x="6792913" y="3922713"/>
          <p14:tracePt t="50547" x="6696075" y="3922713"/>
          <p14:tracePt t="50553" x="6600825" y="3922713"/>
          <p14:tracePt t="50561" x="6497638" y="3922713"/>
          <p14:tracePt t="50569" x="6384925" y="3922713"/>
          <p14:tracePt t="50577" x="6273800" y="3922713"/>
          <p14:tracePt t="50585" x="6154738" y="3922713"/>
          <p14:tracePt t="50593" x="6010275" y="3930650"/>
          <p14:tracePt t="50601" x="5732463" y="3930650"/>
          <p14:tracePt t="50607" x="5588000" y="3938588"/>
          <p14:tracePt t="50615" x="5453063" y="3938588"/>
          <p14:tracePt t="50624" x="5310188" y="3938588"/>
          <p14:tracePt t="50631" x="5165725" y="3948113"/>
          <p14:tracePt t="50640" x="5030788" y="3948113"/>
          <p14:tracePt t="50647" x="4894263" y="3948113"/>
          <p14:tracePt t="50653" x="4759325" y="3948113"/>
          <p14:tracePt t="50661" x="4495800" y="3948113"/>
          <p14:tracePt t="50669" x="4384675" y="3948113"/>
          <p14:tracePt t="50678" x="4273550" y="3948113"/>
          <p14:tracePt t="50686" x="4176713" y="3938588"/>
          <p14:tracePt t="50695" x="4081463" y="3938588"/>
          <p14:tracePt t="50702" x="3986213" y="3930650"/>
          <p14:tracePt t="50709" x="3906838" y="3930650"/>
          <p14:tracePt t="50716" x="3825875" y="3922713"/>
          <p14:tracePt t="50726" x="3690938" y="3914775"/>
          <p14:tracePt t="50732" x="3627438" y="3906838"/>
          <p14:tracePt t="50743" x="3571875" y="3906838"/>
          <p14:tracePt t="50748" x="3524250" y="3898900"/>
          <p14:tracePt t="50754" x="3484563" y="3898900"/>
          <p14:tracePt t="50763" x="3427413" y="3898900"/>
          <p14:tracePt t="50770" x="3379788" y="3898900"/>
          <p14:tracePt t="50778" x="3324225" y="3898900"/>
          <p14:tracePt t="50786" x="3268663" y="3898900"/>
          <p14:tracePt t="50794" x="3173413" y="3898900"/>
          <p14:tracePt t="50800" x="3092450" y="3890963"/>
          <p14:tracePt t="50809" x="3013075" y="3890963"/>
          <p14:tracePt t="50816" x="2933700" y="3883025"/>
          <p14:tracePt t="50826" x="2838450" y="3875088"/>
          <p14:tracePt t="50832" x="2751138" y="3875088"/>
          <p14:tracePt t="50843" x="2598738" y="3859213"/>
          <p14:tracePt t="50846" x="2487613" y="3851275"/>
          <p14:tracePt t="50854" x="2392363" y="3843338"/>
          <p14:tracePt t="50861" x="2295525" y="3843338"/>
          <p14:tracePt t="50869" x="2208213" y="3835400"/>
          <p14:tracePt t="50877" x="2089150" y="3827463"/>
          <p14:tracePt t="50885" x="2008188" y="3819525"/>
          <p14:tracePt t="50893" x="1928813" y="3811588"/>
          <p14:tracePt t="50899" x="1865313" y="3811588"/>
          <p14:tracePt t="50907" x="1793875" y="3803650"/>
          <p14:tracePt t="50915" x="1698625" y="3795713"/>
          <p14:tracePt t="50924" x="1641475" y="3787775"/>
          <p14:tracePt t="50931" x="1601788" y="3787775"/>
          <p14:tracePt t="50940" x="1570038" y="3787775"/>
          <p14:tracePt t="50945" x="1538288" y="3779838"/>
          <p14:tracePt t="50953" x="1522413" y="3779838"/>
          <p14:tracePt t="50961" x="1490663" y="3779838"/>
          <p14:tracePt t="50969" x="1466850" y="3779838"/>
          <p14:tracePt t="50978" x="1450975" y="3787775"/>
          <p14:tracePt t="50986" x="1427163" y="3787775"/>
          <p14:tracePt t="50994" x="1395413" y="3787775"/>
          <p14:tracePt t="51000" x="1355725" y="3787775"/>
          <p14:tracePt t="51009" x="1323975" y="3787775"/>
          <p14:tracePt t="51016" x="1292225" y="3795713"/>
          <p14:tracePt t="51026" x="1266825" y="3795713"/>
          <p14:tracePt t="51033" x="1235075" y="3795713"/>
          <p14:tracePt t="51043" x="1171575" y="3795713"/>
          <p14:tracePt t="51048" x="1139825" y="3803650"/>
          <p14:tracePt t="51054" x="1100138" y="3803650"/>
          <p14:tracePt t="51062" x="1060450" y="3803650"/>
          <p14:tracePt t="51070" x="1028700" y="3811588"/>
          <p14:tracePt t="51078" x="965200" y="3819525"/>
          <p14:tracePt t="51086" x="925513" y="3819525"/>
          <p14:tracePt t="51093" x="884238" y="3827463"/>
          <p14:tracePt t="51100" x="836613" y="3827463"/>
          <p14:tracePt t="51109" x="796925" y="3835400"/>
          <p14:tracePt t="51116" x="749300" y="3835400"/>
          <p14:tracePt t="51126" x="685800" y="3843338"/>
          <p14:tracePt t="51133" x="654050" y="3851275"/>
          <p14:tracePt t="51143" x="606425" y="3859213"/>
          <p14:tracePt t="51148" x="574675" y="3867150"/>
          <p14:tracePt t="51154" x="533400" y="3875088"/>
          <p14:tracePt t="51163" x="493713" y="3883025"/>
          <p14:tracePt t="51170" x="461963" y="3883025"/>
          <p14:tracePt t="51179" x="438150" y="3883025"/>
          <p14:tracePt t="51187" x="414338" y="3890963"/>
          <p14:tracePt t="51193" x="382588" y="3890963"/>
          <p14:tracePt t="51200" x="350838" y="3898900"/>
          <p14:tracePt t="51209" x="327025" y="3906838"/>
          <p14:tracePt t="51216" x="311150" y="3906838"/>
          <p14:tracePt t="51226" x="295275" y="3906838"/>
          <p14:tracePt t="51232" x="295275" y="3914775"/>
          <p14:tracePt t="51246" x="287338" y="3914775"/>
          <p14:tracePt t="51254" x="287338" y="3922713"/>
          <p14:tracePt t="51263" x="279400" y="3922713"/>
          <p14:tracePt t="51270" x="271463" y="3930650"/>
          <p14:tracePt t="51278" x="263525" y="3938588"/>
          <p14:tracePt t="51286" x="247650" y="3956050"/>
          <p14:tracePt t="51295" x="231775" y="3971925"/>
          <p14:tracePt t="51300" x="223838" y="3987800"/>
          <p14:tracePt t="51309" x="215900" y="4003675"/>
          <p14:tracePt t="51316" x="207963" y="4019550"/>
          <p14:tracePt t="51326" x="192088" y="4043363"/>
          <p14:tracePt t="51332" x="192088" y="4059238"/>
          <p14:tracePt t="51343" x="184150" y="4075113"/>
          <p14:tracePt t="51346" x="184150" y="4083050"/>
          <p14:tracePt t="51354" x="174625" y="4098925"/>
          <p14:tracePt t="51362" x="174625" y="4114800"/>
          <p14:tracePt t="51370" x="174625" y="4130675"/>
          <p14:tracePt t="51378" x="174625" y="4146550"/>
          <p14:tracePt t="51386" x="174625" y="4162425"/>
          <p14:tracePt t="51394" x="174625" y="4178300"/>
          <p14:tracePt t="51399" x="184150" y="4194175"/>
          <p14:tracePt t="51407" x="192088" y="4217988"/>
          <p14:tracePt t="51415" x="192088" y="4233863"/>
          <p14:tracePt t="51424" x="200025" y="4249738"/>
          <p14:tracePt t="51431" x="207963" y="4265613"/>
          <p14:tracePt t="51437" x="215900" y="4281488"/>
          <p14:tracePt t="51445" x="223838" y="4306888"/>
          <p14:tracePt t="51453" x="231775" y="4330700"/>
          <p14:tracePt t="51463" x="247650" y="4346575"/>
          <p14:tracePt t="51470" x="255588" y="4354513"/>
          <p14:tracePt t="51479" x="263525" y="4370388"/>
          <p14:tracePt t="51486" x="279400" y="4394200"/>
          <p14:tracePt t="51493" x="287338" y="4410075"/>
          <p14:tracePt t="51500" x="295275" y="4425950"/>
          <p14:tracePt t="51509" x="303213" y="4433888"/>
          <p14:tracePt t="51516" x="311150" y="4449763"/>
          <p14:tracePt t="51526" x="319088" y="4465638"/>
          <p14:tracePt t="51532" x="334963" y="4473575"/>
          <p14:tracePt t="51538" x="342900" y="4489450"/>
          <p14:tracePt t="51546" x="358775" y="4497388"/>
          <p14:tracePt t="51554" x="366713" y="4505325"/>
          <p14:tracePt t="51563" x="382588" y="4521200"/>
          <p14:tracePt t="51570" x="406400" y="4529138"/>
          <p14:tracePt t="51579" x="430213" y="4545013"/>
          <p14:tracePt t="51586" x="446088" y="4552950"/>
          <p14:tracePt t="51593" x="469900" y="4560888"/>
          <p14:tracePt t="51600" x="485775" y="4568825"/>
          <p14:tracePt t="51609" x="509588" y="4576763"/>
          <p14:tracePt t="51616" x="533400" y="4576763"/>
          <p14:tracePt t="51626" x="558800" y="4584700"/>
          <p14:tracePt t="51632" x="582613" y="4584700"/>
          <p14:tracePt t="51643" x="606425" y="4592638"/>
          <p14:tracePt t="51646" x="630238" y="4592638"/>
          <p14:tracePt t="51654" x="669925" y="4600575"/>
          <p14:tracePt t="51662" x="701675" y="4600575"/>
          <p14:tracePt t="51670" x="725488" y="4600575"/>
          <p14:tracePt t="51679" x="757238" y="4600575"/>
          <p14:tracePt t="51686" x="788988" y="4608513"/>
          <p14:tracePt t="51693" x="820738" y="4608513"/>
          <p14:tracePt t="51701" x="844550" y="4608513"/>
          <p14:tracePt t="51709" x="868363" y="4608513"/>
          <p14:tracePt t="51716" x="892175" y="4608513"/>
          <p14:tracePt t="51726" x="917575" y="4608513"/>
          <p14:tracePt t="51732" x="949325" y="4608513"/>
          <p14:tracePt t="51743" x="973138" y="4608513"/>
          <p14:tracePt t="51746" x="996950" y="4608513"/>
          <p14:tracePt t="51754" x="1020763" y="4608513"/>
          <p14:tracePt t="51762" x="1044575" y="4592638"/>
          <p14:tracePt t="51770" x="1068388" y="4592638"/>
          <p14:tracePt t="51778" x="1092200" y="4584700"/>
          <p14:tracePt t="51786" x="1116013" y="4576763"/>
          <p14:tracePt t="51793" x="1131888" y="4568825"/>
          <p14:tracePt t="51800" x="1155700" y="4568825"/>
          <p14:tracePt t="51810" x="1179513" y="4560888"/>
          <p14:tracePt t="51816" x="1211263" y="4552950"/>
          <p14:tracePt t="51826" x="1243013" y="4552950"/>
          <p14:tracePt t="51833" x="1274763" y="4552950"/>
          <p14:tracePt t="51838" x="1308100" y="4545013"/>
          <p14:tracePt t="51846" x="1339850" y="4545013"/>
          <p14:tracePt t="51854" x="1387475" y="4545013"/>
          <p14:tracePt t="51862" x="1419225" y="4545013"/>
          <p14:tracePt t="51870" x="1443038" y="4545013"/>
          <p14:tracePt t="51878" x="1474788" y="4545013"/>
          <p14:tracePt t="51894" x="1514475" y="4537075"/>
          <p14:tracePt t="51900" x="1522413" y="4537075"/>
          <p14:tracePt t="51910" x="1538288" y="4529138"/>
          <p14:tracePt t="51916" x="1546225" y="4521200"/>
          <p14:tracePt t="51926" x="1562100" y="4513263"/>
          <p14:tracePt t="51932" x="1577975" y="4505325"/>
          <p14:tracePt t="51937" x="1601788" y="4489450"/>
          <p14:tracePt t="51945" x="1609725" y="4481513"/>
          <p14:tracePt t="51953" x="1617663" y="4473575"/>
          <p14:tracePt t="51961" x="1625600" y="4457700"/>
          <p14:tracePt t="51969" x="1641475" y="4449763"/>
          <p14:tracePt t="51977" x="1658938" y="4425950"/>
          <p14:tracePt t="51985" x="1666875" y="4402138"/>
          <p14:tracePt t="51992" x="1682750" y="4378325"/>
          <p14:tracePt t="51999" x="1690688" y="4354513"/>
          <p14:tracePt t="52007" x="1698625" y="4322763"/>
          <p14:tracePt t="52015" x="1714500" y="4291013"/>
          <p14:tracePt t="52024" x="1722438" y="4265613"/>
          <p14:tracePt t="52031" x="1730375" y="4241800"/>
          <p14:tracePt t="52037" x="1738313" y="4217988"/>
          <p14:tracePt t="52045" x="1738313" y="4194175"/>
          <p14:tracePt t="52053" x="1746250" y="4170363"/>
          <p14:tracePt t="52061" x="1746250" y="4138613"/>
          <p14:tracePt t="52069" x="1746250" y="4122738"/>
          <p14:tracePt t="52077" x="1746250" y="4098925"/>
          <p14:tracePt t="52083" x="1746250" y="4083050"/>
          <p14:tracePt t="52091" x="1738313" y="4059238"/>
          <p14:tracePt t="52099" x="1730375" y="4035425"/>
          <p14:tracePt t="52107" x="1722438" y="4019550"/>
          <p14:tracePt t="52115" x="1706563" y="4003675"/>
          <p14:tracePt t="52124" x="1690688" y="3995738"/>
          <p14:tracePt t="52131" x="1682750" y="3979863"/>
          <p14:tracePt t="52137" x="1658938" y="3971925"/>
          <p14:tracePt t="52145" x="1641475" y="3963988"/>
          <p14:tracePt t="52153" x="1617663" y="3956050"/>
          <p14:tracePt t="52161" x="1601788" y="3956050"/>
          <p14:tracePt t="52169" x="1577975" y="3948113"/>
          <p14:tracePt t="52177" x="1538288" y="3948113"/>
          <p14:tracePt t="52185" x="1514475" y="3938588"/>
          <p14:tracePt t="52191" x="1482725" y="3938588"/>
          <p14:tracePt t="52199" x="1443038" y="3930650"/>
          <p14:tracePt t="52207" x="1411288" y="3930650"/>
          <p14:tracePt t="52215" x="1379538" y="3930650"/>
          <p14:tracePt t="52224" x="1331913" y="3930650"/>
          <p14:tracePt t="52231" x="1308100" y="3930650"/>
          <p14:tracePt t="52237" x="1292225" y="3930650"/>
          <p14:tracePt t="52245" x="1274763" y="3930650"/>
          <p14:tracePt t="52253" x="1258888" y="3930650"/>
          <p14:tracePt t="52261" x="1243013" y="3938588"/>
          <p14:tracePt t="52270" x="1235075" y="3948113"/>
          <p14:tracePt t="52278" x="1235075" y="3956050"/>
          <p14:tracePt t="52284" x="1227138" y="3956050"/>
          <p14:tracePt t="52293" x="1227138" y="3963988"/>
          <p14:tracePt t="52300" x="1227138" y="3971925"/>
          <p14:tracePt t="52309" x="1219200" y="3979863"/>
          <p14:tracePt t="52346" x="1227138" y="3979863"/>
          <p14:tracePt t="52354" x="1243013" y="3979863"/>
          <p14:tracePt t="52362" x="1250950" y="3971925"/>
          <p14:tracePt t="52370" x="1258888" y="3956050"/>
          <p14:tracePt t="52378" x="1274763" y="3948113"/>
          <p14:tracePt t="52384" x="1284288" y="3914775"/>
          <p14:tracePt t="52393" x="1292225" y="3898900"/>
          <p14:tracePt t="52400" x="1292225" y="3875088"/>
          <p14:tracePt t="52409" x="1292225" y="3851275"/>
          <p14:tracePt t="52416" x="1284288" y="3827463"/>
          <p14:tracePt t="52426" x="1258888" y="3795713"/>
          <p14:tracePt t="52432" x="1243013" y="3779838"/>
          <p14:tracePt t="52438" x="1219200" y="3748088"/>
          <p14:tracePt t="52446" x="1187450" y="3724275"/>
          <p14:tracePt t="52454" x="1163638" y="3708400"/>
          <p14:tracePt t="52464" x="1123950" y="3684588"/>
          <p14:tracePt t="52470" x="1052513" y="3644900"/>
          <p14:tracePt t="52478" x="1004888" y="3613150"/>
          <p14:tracePt t="52483" x="941388" y="3579813"/>
          <p14:tracePt t="52492" x="884238" y="3548063"/>
          <p14:tracePt t="52499" x="820738" y="3516313"/>
          <p14:tracePt t="52507" x="733425" y="3468688"/>
          <p14:tracePt t="52515" x="677863" y="3436938"/>
          <p14:tracePt t="52524" x="630238" y="3405188"/>
          <p14:tracePt t="52529" x="590550" y="3373438"/>
          <p14:tracePt t="52537" x="550863" y="3349625"/>
          <p14:tracePt t="52545" x="509588" y="3309938"/>
          <p14:tracePt t="52553" x="493713" y="3286125"/>
          <p14:tracePt t="52561" x="485775" y="3262313"/>
          <p14:tracePt t="52569" x="485775" y="3236913"/>
          <p14:tracePt t="52575" x="485775" y="3213100"/>
          <p14:tracePt t="52583" x="485775" y="3181350"/>
          <p14:tracePt t="52592" x="485775" y="3133725"/>
          <p14:tracePt t="52599" x="501650" y="3101975"/>
          <p14:tracePt t="52607" x="517525" y="3062288"/>
          <p14:tracePt t="52615" x="533400" y="3030538"/>
          <p14:tracePt t="52624" x="558800" y="2998788"/>
          <p14:tracePt t="52629" x="598488" y="2951163"/>
          <p14:tracePt t="52637" x="622300" y="2919413"/>
          <p14:tracePt t="52645" x="654050" y="2901950"/>
          <p14:tracePt t="52653" x="685800" y="2870200"/>
          <p14:tracePt t="52661" x="709613" y="2854325"/>
          <p14:tracePt t="52669" x="765175" y="2830513"/>
          <p14:tracePt t="52677" x="788988" y="2814638"/>
          <p14:tracePt t="52683" x="812800" y="2806700"/>
          <p14:tracePt t="52692" x="836613" y="2798763"/>
          <p14:tracePt t="52699" x="860425" y="2790825"/>
          <p14:tracePt t="52707" x="884238" y="2790825"/>
          <p14:tracePt t="52715" x="900113" y="2782888"/>
          <p14:tracePt t="52724" x="925513" y="2782888"/>
          <p14:tracePt t="52729" x="941388" y="2782888"/>
          <p14:tracePt t="52737" x="957263" y="2782888"/>
          <p14:tracePt t="52745" x="981075" y="2782888"/>
          <p14:tracePt t="52753" x="1012825" y="2782888"/>
          <p14:tracePt t="52761" x="1052513" y="2782888"/>
          <p14:tracePt t="52769" x="1084263" y="2782888"/>
          <p14:tracePt t="52778" x="1116013" y="2790825"/>
          <p14:tracePt t="52784" x="1139825" y="2798763"/>
          <p14:tracePt t="52793" x="1179513" y="2806700"/>
          <p14:tracePt t="52800" x="1195388" y="2822575"/>
          <p14:tracePt t="52809" x="1219200" y="2838450"/>
          <p14:tracePt t="52816" x="1235075" y="2854325"/>
          <p14:tracePt t="52826" x="1258888" y="2870200"/>
          <p14:tracePt t="52830" x="1292225" y="2919413"/>
          <p14:tracePt t="52839" x="1300163" y="2951163"/>
          <p14:tracePt t="52847" x="1316038" y="2982913"/>
          <p14:tracePt t="52854" x="1331913" y="3030538"/>
          <p14:tracePt t="52864" x="1339850" y="3070225"/>
          <p14:tracePt t="52870" x="1347788" y="3117850"/>
          <p14:tracePt t="52876" x="1355725" y="3181350"/>
          <p14:tracePt t="52894" x="1371600" y="3278188"/>
          <p14:tracePt t="52900" x="1371600" y="3317875"/>
          <p14:tracePt t="52909" x="1379538" y="3349625"/>
          <p14:tracePt t="52916" x="1395413" y="3397250"/>
          <p14:tracePt t="52923" x="1403350" y="3421063"/>
          <p14:tracePt t="52930" x="1403350" y="3444875"/>
          <p14:tracePt t="52940" x="1403350" y="3452813"/>
          <p14:tracePt t="52947" x="1403350" y="3468688"/>
          <p14:tracePt t="52954" x="1403350" y="3476625"/>
          <p14:tracePt t="52962" x="1403350" y="3484563"/>
          <p14:tracePt t="52970" x="1403350" y="3492500"/>
          <p14:tracePt t="52976" x="1395413" y="3500438"/>
          <p14:tracePt t="52984" x="1387475" y="3500438"/>
          <p14:tracePt t="52993" x="1379538" y="3508375"/>
          <p14:tracePt t="53000" x="1355725" y="3524250"/>
          <p14:tracePt t="53009" x="1331913" y="3532188"/>
          <p14:tracePt t="53017" x="1316038" y="3532188"/>
          <p14:tracePt t="53024" x="1292225" y="3540125"/>
          <p14:tracePt t="53029" x="1274763" y="3548063"/>
          <p14:tracePt t="53037" x="1250950" y="3556000"/>
          <p14:tracePt t="53045" x="1243013" y="3563938"/>
          <p14:tracePt t="53053" x="1227138" y="3563938"/>
          <p14:tracePt t="53061" x="1219200" y="3563938"/>
          <p14:tracePt t="53069" x="1211263" y="3571875"/>
          <p14:tracePt t="53075" x="1211263" y="3579813"/>
          <p14:tracePt t="53099" x="1203325" y="3579813"/>
          <p14:tracePt t="56700" x="1195388" y="3579813"/>
          <p14:tracePt t="56708" x="1187450" y="3579813"/>
          <p14:tracePt t="56715" x="1179513" y="3579813"/>
          <p14:tracePt t="57093" x="1179513" y="3571875"/>
          <p14:tracePt t="57108" x="1187450" y="3563938"/>
          <p14:tracePt t="57116" x="1195388" y="3556000"/>
          <p14:tracePt t="57438" x="1211263" y="3548063"/>
          <p14:tracePt t="57446" x="1227138" y="3532188"/>
          <p14:tracePt t="57454" x="1235075" y="3524250"/>
          <p14:tracePt t="57463" x="1250950" y="3508375"/>
          <p14:tracePt t="57470" x="1266825" y="3500438"/>
          <p14:tracePt t="57477" x="1284288" y="3492500"/>
          <p14:tracePt t="57484" x="1308100" y="3476625"/>
          <p14:tracePt t="57493" x="1331913" y="3468688"/>
          <p14:tracePt t="57500" x="1347788" y="3460750"/>
          <p14:tracePt t="57509" x="1355725" y="3452813"/>
          <p14:tracePt t="57516" x="1371600" y="3444875"/>
          <p14:tracePt t="57623" x="1379538" y="3444875"/>
          <p14:tracePt t="57630" x="1387475" y="3444875"/>
          <p14:tracePt t="57641" x="1395413" y="3444875"/>
          <p14:tracePt t="57646" x="1411288" y="3452813"/>
          <p14:tracePt t="57662" x="1419225" y="3452813"/>
          <p14:tracePt t="57699" x="1419225" y="3460750"/>
          <p14:tracePt t="57754" x="1427163" y="3460750"/>
          <p14:tracePt t="57763" x="1450975" y="3468688"/>
          <p14:tracePt t="57770" x="1482725" y="3484563"/>
          <p14:tracePt t="57776" x="1498600" y="3492500"/>
          <p14:tracePt t="57784" x="1514475" y="3492500"/>
          <p14:tracePt t="57793" x="1522413" y="3500438"/>
          <p14:tracePt t="57800" x="1538288" y="3508375"/>
          <p14:tracePt t="57809" x="1554163" y="3508375"/>
          <p14:tracePt t="57816" x="1570038" y="3516313"/>
          <p14:tracePt t="57823" x="1577975" y="3524250"/>
          <p14:tracePt t="57831" x="1593850" y="3524250"/>
          <p14:tracePt t="57839" x="1601788" y="3532188"/>
          <p14:tracePt t="57846" x="1609725" y="3532188"/>
          <p14:tracePt t="57854" x="1617663" y="3532188"/>
          <p14:tracePt t="58323" x="1625600" y="3516313"/>
          <p14:tracePt t="58330" x="1625600" y="3500438"/>
          <p14:tracePt t="58338" x="1633538" y="3484563"/>
          <p14:tracePt t="58346" x="1641475" y="3468688"/>
          <p14:tracePt t="58354" x="1651000" y="3452813"/>
          <p14:tracePt t="58363" x="1651000" y="3436938"/>
          <p14:tracePt t="58368" x="1658938" y="3421063"/>
          <p14:tracePt t="58377" x="1658938" y="3397250"/>
          <p14:tracePt t="58384" x="1658938" y="3381375"/>
          <p14:tracePt t="58391" x="1651000" y="3365500"/>
          <p14:tracePt t="58399" x="1651000" y="3349625"/>
          <p14:tracePt t="58407" x="1641475" y="3333750"/>
          <p14:tracePt t="58415" x="1633538" y="3325813"/>
          <p14:tracePt t="58421" x="1625600" y="3309938"/>
          <p14:tracePt t="58429" x="1617663" y="3302000"/>
          <p14:tracePt t="58437" x="1617663" y="3294063"/>
          <p14:tracePt t="58445" x="1609725" y="3286125"/>
          <p14:tracePt t="58453" x="1593850" y="3278188"/>
          <p14:tracePt t="58461" x="1570038" y="3244850"/>
          <p14:tracePt t="58467" x="1546225" y="3228975"/>
          <p14:tracePt t="58475" x="1530350" y="3205163"/>
          <p14:tracePt t="58484" x="1514475" y="3181350"/>
          <p14:tracePt t="58494" x="1498600" y="3165475"/>
          <p14:tracePt t="58500" x="1474788" y="3141663"/>
          <p14:tracePt t="58509" x="1458913" y="3117850"/>
          <p14:tracePt t="58516" x="1443038" y="3101975"/>
          <p14:tracePt t="58523" x="1427163" y="3086100"/>
          <p14:tracePt t="58532" x="1411288" y="3078163"/>
          <p14:tracePt t="58538" x="1387475" y="3062288"/>
          <p14:tracePt t="58547" x="1379538" y="3062288"/>
          <p14:tracePt t="58554" x="1363663" y="3062288"/>
          <p14:tracePt t="58562" x="1347788" y="3054350"/>
          <p14:tracePt t="58568" x="1339850" y="3054350"/>
          <p14:tracePt t="58577" x="1323975" y="3046413"/>
          <p14:tracePt t="58584" x="1292225" y="3046413"/>
          <p14:tracePt t="58593" x="1274763" y="3046413"/>
          <p14:tracePt t="58600" x="1258888" y="3046413"/>
          <p14:tracePt t="58609" x="1243013" y="3046413"/>
          <p14:tracePt t="58616" x="1219200" y="3054350"/>
          <p14:tracePt t="58626" x="1187450" y="3054350"/>
          <p14:tracePt t="58630" x="1163638" y="3062288"/>
          <p14:tracePt t="58639" x="1139825" y="3070225"/>
          <p14:tracePt t="58646" x="1116013" y="3078163"/>
          <p14:tracePt t="58654" x="1092200" y="3086100"/>
          <p14:tracePt t="58663" x="1060450" y="3101975"/>
          <p14:tracePt t="58669" x="1036638" y="3109913"/>
          <p14:tracePt t="58676" x="1020763" y="3125788"/>
          <p14:tracePt t="58684" x="996950" y="3141663"/>
          <p14:tracePt t="58693" x="973138" y="3157538"/>
          <p14:tracePt t="58700" x="949325" y="3165475"/>
          <p14:tracePt t="58710" x="908050" y="3181350"/>
          <p14:tracePt t="58714" x="892175" y="3197225"/>
          <p14:tracePt t="58724" x="868363" y="3205163"/>
          <p14:tracePt t="58731" x="844550" y="3221038"/>
          <p14:tracePt t="58738" x="820738" y="3236913"/>
          <p14:tracePt t="58747" x="788988" y="3244850"/>
          <p14:tracePt t="58754" x="773113" y="3262313"/>
          <p14:tracePt t="58764" x="765175" y="3270250"/>
          <p14:tracePt t="58768" x="749300" y="3286125"/>
          <p14:tracePt t="58776" x="733425" y="3294063"/>
          <p14:tracePt t="58784" x="709613" y="3309938"/>
          <p14:tracePt t="58793" x="701675" y="3325813"/>
          <p14:tracePt t="58800" x="693738" y="3333750"/>
          <p14:tracePt t="58810" x="677863" y="3349625"/>
          <p14:tracePt t="58814" x="669925" y="3357563"/>
          <p14:tracePt t="58823" x="661988" y="3373438"/>
          <p14:tracePt t="58831" x="654050" y="3389313"/>
          <p14:tracePt t="58839" x="654050" y="3405188"/>
          <p14:tracePt t="58848" x="646113" y="3421063"/>
          <p14:tracePt t="58854" x="646113" y="3436938"/>
          <p14:tracePt t="58862" x="638175" y="3452813"/>
          <p14:tracePt t="58869" x="630238" y="3484563"/>
          <p14:tracePt t="58877" x="622300" y="3508375"/>
          <p14:tracePt t="58893" x="622300" y="3556000"/>
          <p14:tracePt t="58900" x="622300" y="3579813"/>
          <p14:tracePt t="58909" x="622300" y="3613150"/>
          <p14:tracePt t="58914" x="622300" y="3629025"/>
          <p14:tracePt t="58923" x="622300" y="3652838"/>
          <p14:tracePt t="58929" x="622300" y="3668713"/>
          <p14:tracePt t="58937" x="622300" y="3684588"/>
          <p14:tracePt t="58945" x="622300" y="3716338"/>
          <p14:tracePt t="58953" x="622300" y="3732213"/>
          <p14:tracePt t="58961" x="622300" y="3756025"/>
          <p14:tracePt t="58967" x="622300" y="3779838"/>
          <p14:tracePt t="58975" x="630238" y="3803650"/>
          <p14:tracePt t="58983" x="638175" y="3827463"/>
          <p14:tracePt t="58992" x="654050" y="3867150"/>
          <p14:tracePt t="58999" x="677863" y="3898900"/>
          <p14:tracePt t="59007" x="685800" y="3930650"/>
          <p14:tracePt t="59013" x="709613" y="3956050"/>
          <p14:tracePt t="59021" x="725488" y="3979863"/>
          <p14:tracePt t="59029" x="749300" y="4011613"/>
          <p14:tracePt t="59037" x="773113" y="4027488"/>
          <p14:tracePt t="59045" x="788988" y="4035425"/>
          <p14:tracePt t="59053" x="812800" y="4043363"/>
          <p14:tracePt t="59059" x="844550" y="4043363"/>
          <p14:tracePt t="59067" x="908050" y="4043363"/>
          <p14:tracePt t="59075" x="957263" y="4043363"/>
          <p14:tracePt t="59083" x="1020763" y="4043363"/>
          <p14:tracePt t="59091" x="1084263" y="4035425"/>
          <p14:tracePt t="59099" x="1163638" y="4027488"/>
          <p14:tracePt t="59106" x="1243013" y="4011613"/>
          <p14:tracePt t="59113" x="1379538" y="3995738"/>
          <p14:tracePt t="59121" x="1458913" y="3987800"/>
          <p14:tracePt t="59129" x="1530350" y="3971925"/>
          <p14:tracePt t="59137" x="1609725" y="3956050"/>
          <p14:tracePt t="59145" x="1674813" y="3938588"/>
          <p14:tracePt t="59153" x="1778000" y="3914775"/>
          <p14:tracePt t="59159" x="1825625" y="3898900"/>
          <p14:tracePt t="59167" x="1889125" y="3883025"/>
          <p14:tracePt t="59176" x="1952625" y="3867150"/>
          <p14:tracePt t="59184" x="2017713" y="3851275"/>
          <p14:tracePt t="59191" x="2128838" y="3827463"/>
          <p14:tracePt t="59199" x="2200275" y="3811588"/>
          <p14:tracePt t="59207" x="2271713" y="3803650"/>
          <p14:tracePt t="59213" x="2335213" y="3787775"/>
          <p14:tracePt t="59221" x="2384425" y="3771900"/>
          <p14:tracePt t="59229" x="2432050" y="3763963"/>
          <p14:tracePt t="59237" x="2495550" y="3748088"/>
          <p14:tracePt t="59245" x="2527300" y="3740150"/>
          <p14:tracePt t="59253" x="2566988" y="3732213"/>
          <p14:tracePt t="59259" x="2598738" y="3724275"/>
          <p14:tracePt t="59267" x="2638425" y="3716338"/>
          <p14:tracePt t="59275" x="2693988" y="3700463"/>
          <p14:tracePt t="59283" x="2725738" y="3692525"/>
          <p14:tracePt t="59291" x="2759075" y="3684588"/>
          <p14:tracePt t="59299" x="2774950" y="3684588"/>
          <p14:tracePt t="59308" x="2790825" y="3676650"/>
          <p14:tracePt t="59313" x="2814638" y="3668713"/>
          <p14:tracePt t="59321" x="2822575" y="3660775"/>
          <p14:tracePt t="59329" x="2838450" y="3652838"/>
          <p14:tracePt t="59337" x="2846388" y="3644900"/>
          <p14:tracePt t="59345" x="2854325" y="3636963"/>
          <p14:tracePt t="59353" x="2870200" y="3629025"/>
          <p14:tracePt t="59359" x="2886075" y="3613150"/>
          <p14:tracePt t="59367" x="2894013" y="3595688"/>
          <p14:tracePt t="59376" x="2909888" y="3587750"/>
          <p14:tracePt t="59383" x="2909888" y="3571875"/>
          <p14:tracePt t="59391" x="2917825" y="3556000"/>
          <p14:tracePt t="59399" x="2925763" y="3524250"/>
          <p14:tracePt t="59406" x="2933700" y="3500438"/>
          <p14:tracePt t="59413" x="2933700" y="3476625"/>
          <p14:tracePt t="59421" x="2933700" y="3444875"/>
          <p14:tracePt t="59429" x="2933700" y="3413125"/>
          <p14:tracePt t="59437" x="2933700" y="3365500"/>
          <p14:tracePt t="59445" x="2925763" y="3341688"/>
          <p14:tracePt t="59452" x="2917825" y="3325813"/>
          <p14:tracePt t="59459" x="2909888" y="3309938"/>
          <p14:tracePt t="59467" x="2901950" y="3294063"/>
          <p14:tracePt t="59475" x="2894013" y="3286125"/>
          <p14:tracePt t="59483" x="2878138" y="3278188"/>
          <p14:tracePt t="59491" x="2870200" y="3278188"/>
          <p14:tracePt t="59499" x="2854325" y="3278188"/>
          <p14:tracePt t="59505" x="2830513" y="3278188"/>
          <p14:tracePt t="59513" x="2806700" y="3286125"/>
          <p14:tracePt t="59521" x="2759075" y="3302000"/>
          <p14:tracePt t="59529" x="2709863" y="3309938"/>
          <p14:tracePt t="59537" x="2670175" y="3325813"/>
          <p14:tracePt t="59545" x="2622550" y="3341688"/>
          <p14:tracePt t="59553" x="2582863" y="3365500"/>
          <p14:tracePt t="59559" x="2519363" y="3397250"/>
          <p14:tracePt t="59567" x="2487613" y="3413125"/>
          <p14:tracePt t="59576" x="2447925" y="3429000"/>
          <p14:tracePt t="59583" x="2416175" y="3452813"/>
          <p14:tracePt t="59591" x="2384425" y="3468688"/>
          <p14:tracePt t="59599" x="2351088" y="3492500"/>
          <p14:tracePt t="59605" x="2335213" y="3508375"/>
          <p14:tracePt t="59613" x="2319338" y="3524250"/>
          <p14:tracePt t="59621" x="2303463" y="3540125"/>
          <p14:tracePt t="59629" x="2295525" y="3556000"/>
          <p14:tracePt t="59637" x="2295525" y="3563938"/>
          <p14:tracePt t="59645" x="2287588" y="3579813"/>
          <p14:tracePt t="59653" x="2287588" y="3595688"/>
          <p14:tracePt t="59659" x="2287588" y="3605213"/>
          <p14:tracePt t="59667" x="2279650" y="3621088"/>
          <p14:tracePt t="59675" x="2279650" y="3636963"/>
          <p14:tracePt t="59683" x="2271713" y="3652838"/>
          <p14:tracePt t="59691" x="2271713" y="3660775"/>
          <p14:tracePt t="59699" x="2271713" y="3676650"/>
          <p14:tracePt t="59705" x="2263775" y="3692525"/>
          <p14:tracePt t="59713" x="2263775" y="3700463"/>
          <p14:tracePt t="59721" x="2263775" y="3724275"/>
          <p14:tracePt t="59729" x="2263775" y="3732213"/>
          <p14:tracePt t="59737" x="2263775" y="3748088"/>
          <p14:tracePt t="59745" x="2263775" y="3771900"/>
          <p14:tracePt t="59751" x="2263775" y="3787775"/>
          <p14:tracePt t="59759" x="2271713" y="3803650"/>
          <p14:tracePt t="59767" x="2279650" y="3835400"/>
          <p14:tracePt t="59775" x="2295525" y="3859213"/>
          <p14:tracePt t="59783" x="2311400" y="3875088"/>
          <p14:tracePt t="59792" x="2319338" y="3898900"/>
          <p14:tracePt t="59797" x="2343150" y="3914775"/>
          <p14:tracePt t="59805" x="2366963" y="3948113"/>
          <p14:tracePt t="59813" x="2384425" y="3963988"/>
          <p14:tracePt t="59821" x="2408238" y="3979863"/>
          <p14:tracePt t="59829" x="2424113" y="4003675"/>
          <p14:tracePt t="59837" x="2447925" y="4019550"/>
          <p14:tracePt t="59845" x="2487613" y="4051300"/>
          <p14:tracePt t="59853" x="2503488" y="4059238"/>
          <p14:tracePt t="59859" x="2535238" y="4075113"/>
          <p14:tracePt t="59868" x="2559050" y="4083050"/>
          <p14:tracePt t="59875" x="2582863" y="4098925"/>
          <p14:tracePt t="59883" x="2606675" y="4106863"/>
          <p14:tracePt t="59891" x="2646363" y="4106863"/>
          <p14:tracePt t="59899" x="2662238" y="4114800"/>
          <p14:tracePt t="59905" x="2686050" y="4122738"/>
          <p14:tracePt t="59913" x="2709863" y="4130675"/>
          <p14:tracePt t="59921" x="2733675" y="4130675"/>
          <p14:tracePt t="59929" x="2767013" y="4138613"/>
          <p14:tracePt t="59937" x="2782888" y="4138613"/>
          <p14:tracePt t="59945" x="2806700" y="4138613"/>
          <p14:tracePt t="59951" x="2822575" y="4138613"/>
          <p14:tracePt t="59959" x="2854325" y="4146550"/>
          <p14:tracePt t="59967" x="2886075" y="4146550"/>
          <p14:tracePt t="59975" x="2909888" y="4146550"/>
          <p14:tracePt t="59983" x="2933700" y="4146550"/>
          <p14:tracePt t="59992" x="2957513" y="4146550"/>
          <p14:tracePt t="59999" x="2973388" y="4146550"/>
          <p14:tracePt t="60005" x="3005138" y="4146550"/>
          <p14:tracePt t="60013" x="3044825" y="4138613"/>
          <p14:tracePt t="60021" x="3068638" y="4138613"/>
          <p14:tracePt t="60029" x="3092450" y="4138613"/>
          <p14:tracePt t="60038" x="3125788" y="4130675"/>
          <p14:tracePt t="60046" x="3157538" y="4130675"/>
          <p14:tracePt t="60053" x="3205163" y="4130675"/>
          <p14:tracePt t="60060" x="3236913" y="4130675"/>
          <p14:tracePt t="60073" x="3268663" y="4130675"/>
          <p14:tracePt t="60077" x="3300413" y="4130675"/>
          <p14:tracePt t="60084" x="3324225" y="4122738"/>
          <p14:tracePt t="60093" x="3355975" y="4122738"/>
          <p14:tracePt t="60097" x="3379788" y="4114800"/>
          <p14:tracePt t="60105" x="3403600" y="4106863"/>
          <p14:tracePt t="60113" x="3419475" y="4098925"/>
          <p14:tracePt t="60121" x="3451225" y="4090988"/>
          <p14:tracePt t="60129" x="3476625" y="4083050"/>
          <p14:tracePt t="60137" x="3508375" y="4067175"/>
          <p14:tracePt t="60145" x="3524250" y="4059238"/>
          <p14:tracePt t="60151" x="3540125" y="4051300"/>
          <p14:tracePt t="60159" x="3563938" y="4043363"/>
          <p14:tracePt t="60168" x="3595688" y="4027488"/>
          <p14:tracePt t="60175" x="3627438" y="4019550"/>
          <p14:tracePt t="60183" x="3651250" y="4011613"/>
          <p14:tracePt t="60191" x="3675063" y="4003675"/>
          <p14:tracePt t="60199" x="3683000" y="3987800"/>
          <p14:tracePt t="60205" x="3714750" y="3979863"/>
          <p14:tracePt t="60213" x="3738563" y="3963988"/>
          <p14:tracePt t="60221" x="3762375" y="3948113"/>
          <p14:tracePt t="60229" x="3786188" y="3930650"/>
          <p14:tracePt t="60237" x="3810000" y="3914775"/>
          <p14:tracePt t="60245" x="3825875" y="3898900"/>
          <p14:tracePt t="60251" x="3851275" y="3890963"/>
          <p14:tracePt t="60259" x="3867150" y="3867150"/>
          <p14:tracePt t="60267" x="3883025" y="3851275"/>
          <p14:tracePt t="60276" x="3898900" y="3835400"/>
          <p14:tracePt t="60283" x="3906838" y="3819525"/>
          <p14:tracePt t="60291" x="3922713" y="3795713"/>
          <p14:tracePt t="60297" x="3922713" y="3763963"/>
          <p14:tracePt t="60305" x="3922713" y="3740150"/>
          <p14:tracePt t="60313" x="3922713" y="3716338"/>
          <p14:tracePt t="60321" x="3922713" y="3684588"/>
          <p14:tracePt t="60329" x="3914775" y="3660775"/>
          <p14:tracePt t="60337" x="3890963" y="3613150"/>
          <p14:tracePt t="60345" x="3875088" y="3579813"/>
          <p14:tracePt t="60351" x="3859213" y="3548063"/>
          <p14:tracePt t="60359" x="3833813" y="3516313"/>
          <p14:tracePt t="60368" x="3810000" y="3484563"/>
          <p14:tracePt t="60375" x="3786188" y="3460750"/>
          <p14:tracePt t="60383" x="3754438" y="3413125"/>
          <p14:tracePt t="60391" x="3738563" y="3397250"/>
          <p14:tracePt t="60397" x="3722688" y="3373438"/>
          <p14:tracePt t="60405" x="3706813" y="3357563"/>
          <p14:tracePt t="60413" x="3690938" y="3341688"/>
          <p14:tracePt t="60421" x="3675063" y="3309938"/>
          <p14:tracePt t="60429" x="3659188" y="3294063"/>
          <p14:tracePt t="60437" x="3643313" y="3278188"/>
          <p14:tracePt t="60443" x="3627438" y="3262313"/>
          <p14:tracePt t="60451" x="3611563" y="3244850"/>
          <p14:tracePt t="60459" x="3571875" y="3228975"/>
          <p14:tracePt t="60467" x="3548063" y="3213100"/>
          <p14:tracePt t="60476" x="3516313" y="3197225"/>
          <p14:tracePt t="60483" x="3484563" y="3189288"/>
          <p14:tracePt t="60492" x="3451225" y="3173413"/>
          <p14:tracePt t="60497" x="3419475" y="3157538"/>
          <p14:tracePt t="60505" x="3355975" y="3141663"/>
          <p14:tracePt t="60513" x="3316288" y="3133725"/>
          <p14:tracePt t="60521" x="3276600" y="3125788"/>
          <p14:tracePt t="60529" x="3228975" y="3125788"/>
          <p14:tracePt t="60537" x="3189288" y="3117850"/>
          <p14:tracePt t="60543" x="3109913" y="3109913"/>
          <p14:tracePt t="60551" x="3060700" y="3109913"/>
          <p14:tracePt t="60559" x="3013075" y="3101975"/>
          <p14:tracePt t="60567" x="2965450" y="3101975"/>
          <p14:tracePt t="60575" x="2925763" y="3101975"/>
          <p14:tracePt t="60583" x="2870200" y="3094038"/>
          <p14:tracePt t="60591" x="2846388" y="3094038"/>
          <p14:tracePt t="60597" x="2814638" y="3094038"/>
          <p14:tracePt t="60605" x="2790825" y="3086100"/>
          <p14:tracePt t="60613" x="2767013" y="3086100"/>
          <p14:tracePt t="60621" x="2751138" y="3086100"/>
          <p14:tracePt t="60629" x="2725738" y="3094038"/>
          <p14:tracePt t="60637" x="2709863" y="3094038"/>
          <p14:tracePt t="60643" x="2701925" y="3101975"/>
          <p14:tracePt t="60651" x="2686050" y="3109913"/>
          <p14:tracePt t="60659" x="2678113" y="3117850"/>
          <p14:tracePt t="60669" x="2654300" y="3133725"/>
          <p14:tracePt t="60676" x="2638425" y="3141663"/>
          <p14:tracePt t="60684" x="2622550" y="3157538"/>
          <p14:tracePt t="60693" x="2598738" y="3173413"/>
          <p14:tracePt t="60698" x="2574925" y="3189288"/>
          <p14:tracePt t="60709" x="2559050" y="3213100"/>
          <p14:tracePt t="60714" x="2543175" y="3228975"/>
          <p14:tracePt t="60723" x="2527300" y="3244850"/>
          <p14:tracePt t="60731" x="2519363" y="3262313"/>
          <p14:tracePt t="60738" x="2503488" y="3270250"/>
          <p14:tracePt t="60744" x="2495550" y="3286125"/>
          <p14:tracePt t="60752" x="2487613" y="3302000"/>
          <p14:tracePt t="60760" x="2479675" y="3309938"/>
          <p14:tracePt t="60769" x="2479675" y="3317875"/>
          <p14:tracePt t="60776" x="2479675" y="3325813"/>
          <p14:tracePt t="60794" x="2479675" y="3333750"/>
          <p14:tracePt t="61038" x="2479675" y="3341688"/>
          <p14:tracePt t="61044" x="2479675" y="3357563"/>
          <p14:tracePt t="61052" x="2479675" y="3389313"/>
          <p14:tracePt t="61060" x="2471738" y="3413125"/>
          <p14:tracePt t="61067" x="2471738" y="3436938"/>
          <p14:tracePt t="61075" x="2463800" y="3460750"/>
          <p14:tracePt t="61083" x="2463800" y="3492500"/>
          <p14:tracePt t="61091" x="2447925" y="3540125"/>
          <p14:tracePt t="61097" x="2447925" y="3571875"/>
          <p14:tracePt t="61105" x="2439988" y="3605213"/>
          <p14:tracePt t="61113" x="2439988" y="3636963"/>
          <p14:tracePt t="61121" x="2432050" y="3660775"/>
          <p14:tracePt t="61129" x="2424113" y="3708400"/>
          <p14:tracePt t="61138" x="2424113" y="3732213"/>
          <p14:tracePt t="61143" x="2424113" y="3756025"/>
          <p14:tracePt t="61151" x="2424113" y="3787775"/>
          <p14:tracePt t="61159" x="2432050" y="3811588"/>
          <p14:tracePt t="61167" x="2439988" y="3843338"/>
          <p14:tracePt t="61175" x="2455863" y="3890963"/>
          <p14:tracePt t="61183" x="2463800" y="3930650"/>
          <p14:tracePt t="61189" x="2479675" y="3971925"/>
          <p14:tracePt t="61197" x="2495550" y="4011613"/>
          <p14:tracePt t="61205" x="2511425" y="4051300"/>
          <p14:tracePt t="61213" x="2551113" y="4106863"/>
          <p14:tracePt t="61221" x="2574925" y="4146550"/>
          <p14:tracePt t="61229" x="2606675" y="4170363"/>
          <p14:tracePt t="61237" x="2638425" y="4194175"/>
          <p14:tracePt t="61243" x="2654300" y="4210050"/>
          <p14:tracePt t="61251" x="2686050" y="4225925"/>
          <p14:tracePt t="61259" x="2701925" y="4233863"/>
          <p14:tracePt t="61267" x="2725738" y="4233863"/>
          <p14:tracePt t="61275" x="2751138" y="4241800"/>
          <p14:tracePt t="61283" x="2767013" y="4241800"/>
          <p14:tracePt t="61291" x="2782888" y="4241800"/>
          <p14:tracePt t="61297" x="2814638" y="4241800"/>
          <p14:tracePt t="61305" x="2830513" y="4241800"/>
          <p14:tracePt t="61313" x="2854325" y="4241800"/>
          <p14:tracePt t="61321" x="2870200" y="4241800"/>
          <p14:tracePt t="61329" x="2886075" y="4241800"/>
          <p14:tracePt t="61335" x="2901950" y="4241800"/>
          <p14:tracePt t="61343" x="2909888" y="4241800"/>
          <p14:tracePt t="61351" x="2917825" y="4241800"/>
          <p14:tracePt t="61359" x="2917825" y="4249738"/>
          <p14:tracePt t="61375" x="2925763" y="4257675"/>
          <p14:tracePt t="61391" x="2925763" y="4265613"/>
          <p14:tracePt t="61405" x="2925763" y="4273550"/>
          <p14:tracePt t="61421" x="2917825" y="4291013"/>
          <p14:tracePt t="61429" x="2909888" y="4291013"/>
          <p14:tracePt t="61435" x="2901950" y="4298950"/>
          <p14:tracePt t="61443" x="2886075" y="4314825"/>
          <p14:tracePt t="61451" x="2878138" y="4330700"/>
          <p14:tracePt t="61459" x="2854325" y="4346575"/>
          <p14:tracePt t="61468" x="2838450" y="4354513"/>
          <p14:tracePt t="61475" x="2814638" y="4378325"/>
          <p14:tracePt t="61483" x="2790825" y="4394200"/>
          <p14:tracePt t="61491" x="2774950" y="4418013"/>
          <p14:tracePt t="61497" x="2741613" y="4449763"/>
          <p14:tracePt t="61505" x="2725738" y="4473575"/>
          <p14:tracePt t="61513" x="2709863" y="4497388"/>
          <p14:tracePt t="61521" x="2693988" y="4521200"/>
          <p14:tracePt t="61529" x="2686050" y="4545013"/>
          <p14:tracePt t="61535" x="2670175" y="4560888"/>
          <p14:tracePt t="61543" x="2654300" y="4600575"/>
          <p14:tracePt t="61551" x="2638425" y="4624388"/>
          <p14:tracePt t="61559" x="2630488" y="4641850"/>
          <p14:tracePt t="61567" x="2614613" y="4665663"/>
          <p14:tracePt t="61576" x="2614613" y="4681538"/>
          <p14:tracePt t="61583" x="2598738" y="4713288"/>
          <p14:tracePt t="61590" x="2590800" y="4729163"/>
          <p14:tracePt t="61597" x="2590800" y="4752975"/>
          <p14:tracePt t="61606" x="2582863" y="4768850"/>
          <p14:tracePt t="61613" x="2574925" y="4784725"/>
          <p14:tracePt t="61621" x="2574925" y="4808538"/>
          <p14:tracePt t="61629" x="2566988" y="4824413"/>
          <p14:tracePt t="61635" x="2566988" y="4840288"/>
          <p14:tracePt t="61643" x="2566988" y="4856163"/>
          <p14:tracePt t="61651" x="2566988" y="4872038"/>
          <p14:tracePt t="61660" x="2566988" y="4895850"/>
          <p14:tracePt t="61668" x="2566988" y="4919663"/>
          <p14:tracePt t="61676" x="2566988" y="4943475"/>
          <p14:tracePt t="61683" x="2574925" y="4959350"/>
          <p14:tracePt t="61693" x="2574925" y="4976813"/>
          <p14:tracePt t="61699" x="2582863" y="5000625"/>
          <p14:tracePt t="61709" x="2598738" y="5024438"/>
          <p14:tracePt t="61714" x="2606675" y="5048250"/>
          <p14:tracePt t="61723" x="2622550" y="5064125"/>
          <p14:tracePt t="61730" x="2638425" y="5080000"/>
          <p14:tracePt t="61736" x="2654300" y="5095875"/>
          <p14:tracePt t="61744" x="2686050" y="5119688"/>
          <p14:tracePt t="61752" x="2701925" y="5135563"/>
          <p14:tracePt t="61760" x="2717800" y="5143500"/>
          <p14:tracePt t="61769" x="2733675" y="5159375"/>
          <p14:tracePt t="61777" x="2751138" y="5167313"/>
          <p14:tracePt t="61782" x="2767013" y="5175250"/>
          <p14:tracePt t="61793" x="2790825" y="5183188"/>
          <p14:tracePt t="61798" x="2806700" y="5191125"/>
          <p14:tracePt t="61809" x="2822575" y="5199063"/>
          <p14:tracePt t="61814" x="2846388" y="5207000"/>
          <p14:tracePt t="61823" x="2870200" y="5214938"/>
          <p14:tracePt t="61831" x="2909888" y="5230813"/>
          <p14:tracePt t="61836" x="2933700" y="5238750"/>
          <p14:tracePt t="61844" x="2957513" y="5254625"/>
          <p14:tracePt t="61852" x="2989263" y="5254625"/>
          <p14:tracePt t="61859" x="3013075" y="5270500"/>
          <p14:tracePt t="61868" x="3044825" y="5278438"/>
          <p14:tracePt t="61876" x="3076575" y="5286375"/>
          <p14:tracePt t="61882" x="3109913" y="5302250"/>
          <p14:tracePt t="61893" x="3133725" y="5310188"/>
          <p14:tracePt t="61898" x="3165475" y="5319713"/>
          <p14:tracePt t="61910" x="3189288" y="5327650"/>
          <p14:tracePt t="61914" x="3228975" y="5335588"/>
          <p14:tracePt t="61927" x="3252788" y="5335588"/>
          <p14:tracePt t="61929" x="3276600" y="5343525"/>
          <p14:tracePt t="61935" x="3292475" y="5343525"/>
          <p14:tracePt t="61943" x="3308350" y="5343525"/>
          <p14:tracePt t="61951" x="3332163" y="5343525"/>
          <p14:tracePt t="61959" x="3348038" y="5343525"/>
          <p14:tracePt t="61967" x="3363913" y="5343525"/>
          <p14:tracePt t="61975" x="3379788" y="5335588"/>
          <p14:tracePt t="61981" x="3395663" y="5335588"/>
          <p14:tracePt t="61993" x="3419475" y="5327650"/>
          <p14:tracePt t="61998" x="3435350" y="5319713"/>
          <p14:tracePt t="62009" x="3451225" y="5319713"/>
          <p14:tracePt t="62014" x="3459163" y="5310188"/>
          <p14:tracePt t="62023" x="3476625" y="5302250"/>
          <p14:tracePt t="62028" x="3492500" y="5286375"/>
          <p14:tracePt t="62036" x="3508375" y="5270500"/>
          <p14:tracePt t="62045" x="3524250" y="5254625"/>
          <p14:tracePt t="62052" x="3540125" y="5238750"/>
          <p14:tracePt t="62060" x="3556000" y="5230813"/>
          <p14:tracePt t="62068" x="3579813" y="5214938"/>
          <p14:tracePt t="62077" x="3611563" y="5199063"/>
          <p14:tracePt t="62082" x="3627438" y="5183188"/>
          <p14:tracePt t="62093" x="3643313" y="5167313"/>
          <p14:tracePt t="62098" x="3667125" y="5151438"/>
          <p14:tracePt t="62109" x="3683000" y="5135563"/>
          <p14:tracePt t="62114" x="3698875" y="5111750"/>
          <p14:tracePt t="62126" x="3714750" y="5087938"/>
          <p14:tracePt t="62129" x="3722688" y="5064125"/>
          <p14:tracePt t="62136" x="3730625" y="5040313"/>
          <p14:tracePt t="62143" x="3730625" y="5008563"/>
          <p14:tracePt t="62151" x="3738563" y="4967288"/>
          <p14:tracePt t="62159" x="3738563" y="4919663"/>
          <p14:tracePt t="62167" x="3738563" y="4879975"/>
          <p14:tracePt t="62175" x="3730625" y="4848225"/>
          <p14:tracePt t="62181" x="3722688" y="4800600"/>
          <p14:tracePt t="62190" x="3698875" y="4768850"/>
          <p14:tracePt t="62197" x="3659188" y="4705350"/>
          <p14:tracePt t="62206" x="3635375" y="4673600"/>
          <p14:tracePt t="62213" x="3603625" y="4633913"/>
          <p14:tracePt t="62221" x="3571875" y="4608513"/>
          <p14:tracePt t="62228" x="3540125" y="4576763"/>
          <p14:tracePt t="62235" x="3500438" y="4537075"/>
          <p14:tracePt t="62243" x="3476625" y="4513263"/>
          <p14:tracePt t="62251" x="3451225" y="4489450"/>
          <p14:tracePt t="62259" x="3435350" y="4465638"/>
          <p14:tracePt t="62267" x="3411538" y="4449763"/>
          <p14:tracePt t="62274" x="3387725" y="4425950"/>
          <p14:tracePt t="62281" x="3355975" y="4402138"/>
          <p14:tracePt t="62290" x="3324225" y="4386263"/>
          <p14:tracePt t="62297" x="3284538" y="4370388"/>
          <p14:tracePt t="62305" x="3252788" y="4362450"/>
          <p14:tracePt t="62313" x="3213100" y="4362450"/>
          <p14:tracePt t="62321" x="3165475" y="4362450"/>
          <p14:tracePt t="62327" x="3133725" y="4362450"/>
          <p14:tracePt t="62335" x="3092450" y="4354513"/>
          <p14:tracePt t="62343" x="3052763" y="4354513"/>
          <p14:tracePt t="62351" x="3021013" y="4354513"/>
          <p14:tracePt t="62359" x="2957513" y="4354513"/>
          <p14:tracePt t="62367" x="2917825" y="4346575"/>
          <p14:tracePt t="62375" x="2878138" y="4346575"/>
          <p14:tracePt t="62381" x="2846388" y="4338638"/>
          <p14:tracePt t="62391" x="2814638" y="4338638"/>
          <p14:tracePt t="62397" x="2774950" y="4330700"/>
          <p14:tracePt t="62406" x="2733675" y="4330700"/>
          <p14:tracePt t="62413" x="2686050" y="4330700"/>
          <p14:tracePt t="62421" x="2646363" y="4330700"/>
          <p14:tracePt t="62427" x="2622550" y="4330700"/>
          <p14:tracePt t="62475" x="2630488" y="4322763"/>
          <p14:tracePt t="62482" x="2646363" y="4306888"/>
          <p14:tracePt t="68475" x="2654300" y="4257675"/>
          <p14:tracePt t="68483" x="2662238" y="4217988"/>
          <p14:tracePt t="68492" x="2662238" y="4170363"/>
          <p14:tracePt t="68498" x="2654300" y="4106863"/>
          <p14:tracePt t="68504" x="2646363" y="4035425"/>
          <p14:tracePt t="68512" x="2638425" y="3956050"/>
          <p14:tracePt t="68520" x="2622550" y="3867150"/>
          <p14:tracePt t="68529" x="2614613" y="3771900"/>
          <p14:tracePt t="68536" x="2606675" y="3563938"/>
          <p14:tracePt t="68545" x="2606675" y="3452813"/>
          <p14:tracePt t="68552" x="2606675" y="3341688"/>
          <p14:tracePt t="68558" x="2630488" y="3221038"/>
          <p14:tracePt t="68565" x="2662238" y="3109913"/>
          <p14:tracePt t="68574" x="2717800" y="2990850"/>
          <p14:tracePt t="68581" x="2798763" y="2878138"/>
          <p14:tracePt t="68590" x="2901950" y="2759075"/>
          <p14:tracePt t="68597" x="3189288" y="2527300"/>
          <p14:tracePt t="68603" x="3371850" y="2416175"/>
          <p14:tracePt t="68611" x="3571875" y="2305050"/>
          <p14:tracePt t="68619" x="3794125" y="2200275"/>
          <p14:tracePt t="68627" x="4025900" y="2105025"/>
          <p14:tracePt t="68635" x="4265613" y="2009775"/>
          <p14:tracePt t="68643" x="4519613" y="1922463"/>
          <p14:tracePt t="68651" x="4791075" y="1849438"/>
          <p14:tracePt t="68657" x="5341938" y="1706563"/>
          <p14:tracePt t="68665" x="5619750" y="1651000"/>
          <p14:tracePt t="68674" x="5907088" y="1595438"/>
          <p14:tracePt t="68681" x="6186488" y="1555750"/>
          <p14:tracePt t="68691" x="6465888" y="1522413"/>
          <p14:tracePt t="68697" x="6735763" y="1490663"/>
          <p14:tracePt t="68703" x="7007225" y="1474788"/>
          <p14:tracePt t="68711" x="7270750" y="1466850"/>
          <p14:tracePt t="68719" x="7796213" y="1474788"/>
          <p14:tracePt t="68727" x="8051800" y="1482725"/>
          <p14:tracePt t="68735" x="8283575" y="1498600"/>
          <p14:tracePt t="68743" x="8505825" y="1514475"/>
          <p14:tracePt t="68749" x="8721725" y="1538288"/>
          <p14:tracePt t="68757" x="8912225" y="1563688"/>
          <p14:tracePt t="68765" x="9088438" y="159543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000" y="108000"/>
            <a:ext cx="7848600" cy="461665"/>
          </a:xfrm>
          <a:prstGeom prst="rect">
            <a:avLst/>
          </a:prstGeom>
          <a:noFill/>
        </p:spPr>
        <p:txBody>
          <a:bodyPr wrap="square" rtlCol="0">
            <a:spAutoFit/>
          </a:bodyPr>
          <a:lstStyle/>
          <a:p>
            <a:r>
              <a:rPr lang="fr-FR" sz="2400" b="1" dirty="0"/>
              <a:t>Introduction</a:t>
            </a:r>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Rettangolo 6">
            <a:extLst>
              <a:ext uri="{FF2B5EF4-FFF2-40B4-BE49-F238E27FC236}">
                <a16:creationId xmlns:a16="http://schemas.microsoft.com/office/drawing/2014/main" id="{2A0E1662-85D0-43D8-9020-7533FE2FDDEC}"/>
              </a:ext>
            </a:extLst>
          </p:cNvPr>
          <p:cNvSpPr/>
          <p:nvPr/>
        </p:nvSpPr>
        <p:spPr>
          <a:xfrm>
            <a:off x="66964" y="5722017"/>
            <a:ext cx="9010073" cy="276999"/>
          </a:xfrm>
          <a:prstGeom prst="rect">
            <a:avLst/>
          </a:prstGeom>
        </p:spPr>
        <p:txBody>
          <a:bodyPr wrap="square">
            <a:spAutoFit/>
          </a:bodyPr>
          <a:lstStyle/>
          <a:p>
            <a:pPr algn="just"/>
            <a:r>
              <a:rPr lang="it-IT" sz="1200" baseline="30000" dirty="0"/>
              <a:t>6</a:t>
            </a:r>
            <a:r>
              <a:rPr lang="it-IT" sz="1200" dirty="0"/>
              <a:t>E. </a:t>
            </a:r>
            <a:r>
              <a:rPr lang="it-IT" sz="1200" dirty="0" err="1"/>
              <a:t>Gabano</a:t>
            </a:r>
            <a:r>
              <a:rPr lang="it-IT" sz="1200" dirty="0"/>
              <a:t> </a:t>
            </a:r>
            <a:r>
              <a:rPr lang="it-IT" sz="1200" i="1" dirty="0"/>
              <a:t>et al.</a:t>
            </a:r>
            <a:r>
              <a:rPr lang="it-IT" sz="1200" dirty="0"/>
              <a:t>, </a:t>
            </a:r>
            <a:r>
              <a:rPr lang="it-IT" sz="1200" i="1" dirty="0"/>
              <a:t>Dalton Trans.</a:t>
            </a:r>
            <a:r>
              <a:rPr lang="it-IT" sz="1200" dirty="0"/>
              <a:t>, </a:t>
            </a:r>
            <a:r>
              <a:rPr lang="it-IT" sz="1200" b="1" dirty="0"/>
              <a:t>2014</a:t>
            </a:r>
            <a:r>
              <a:rPr lang="it-IT" sz="1200" dirty="0"/>
              <a:t>, </a:t>
            </a:r>
            <a:r>
              <a:rPr lang="it-IT" sz="1200" i="1" dirty="0"/>
              <a:t>43</a:t>
            </a:r>
            <a:r>
              <a:rPr lang="it-IT" sz="1200" dirty="0"/>
              <a:t>, 9813 (</a:t>
            </a:r>
            <a:r>
              <a:rPr lang="it-IT" sz="1200" dirty="0" err="1">
                <a:hlinkClick r:id="rId5"/>
              </a:rPr>
              <a:t>doi</a:t>
            </a:r>
            <a:r>
              <a:rPr lang="it-IT" sz="1200" dirty="0"/>
              <a:t>); </a:t>
            </a:r>
            <a:r>
              <a:rPr lang="it-IT" sz="1200" baseline="30000" dirty="0"/>
              <a:t>7</a:t>
            </a:r>
            <a:r>
              <a:rPr lang="it-IT" sz="1200" dirty="0"/>
              <a:t>R.G. Kenny </a:t>
            </a:r>
            <a:r>
              <a:rPr lang="it-IT" sz="1200" i="1" dirty="0"/>
              <a:t>et al.</a:t>
            </a:r>
            <a:r>
              <a:rPr lang="it-IT" sz="1200" dirty="0"/>
              <a:t>, </a:t>
            </a:r>
            <a:r>
              <a:rPr lang="it-IT" sz="1200" i="1" dirty="0"/>
              <a:t>Eur. J. </a:t>
            </a:r>
            <a:r>
              <a:rPr lang="it-IT" sz="1200" i="1" dirty="0" err="1"/>
              <a:t>Inorg</a:t>
            </a:r>
            <a:r>
              <a:rPr lang="it-IT" sz="1200" i="1" dirty="0"/>
              <a:t>. </a:t>
            </a:r>
            <a:r>
              <a:rPr lang="it-IT" sz="1200" i="1" dirty="0" err="1"/>
              <a:t>Chem</a:t>
            </a:r>
            <a:r>
              <a:rPr lang="it-IT" sz="1200" i="1" dirty="0"/>
              <a:t>.</a:t>
            </a:r>
            <a:r>
              <a:rPr lang="it-IT" sz="1200" dirty="0"/>
              <a:t>, </a:t>
            </a:r>
            <a:r>
              <a:rPr lang="it-IT" sz="1200" b="1" dirty="0"/>
              <a:t>2017</a:t>
            </a:r>
            <a:r>
              <a:rPr lang="it-IT" sz="1200" dirty="0"/>
              <a:t>, 1596 (</a:t>
            </a:r>
            <a:r>
              <a:rPr lang="it-IT" sz="1200" dirty="0" err="1">
                <a:hlinkClick r:id="rId6"/>
              </a:rPr>
              <a:t>doi</a:t>
            </a:r>
            <a:r>
              <a:rPr lang="it-IT" sz="1200" dirty="0"/>
              <a:t>)</a:t>
            </a:r>
          </a:p>
        </p:txBody>
      </p:sp>
      <p:sp>
        <p:nvSpPr>
          <p:cNvPr id="32" name="Rettangolo 31">
            <a:extLst>
              <a:ext uri="{FF2B5EF4-FFF2-40B4-BE49-F238E27FC236}">
                <a16:creationId xmlns:a16="http://schemas.microsoft.com/office/drawing/2014/main" id="{D3C6F3B5-8ED3-4968-A6DE-AC5F03CBEEC3}"/>
              </a:ext>
            </a:extLst>
          </p:cNvPr>
          <p:cNvSpPr/>
          <p:nvPr/>
        </p:nvSpPr>
        <p:spPr>
          <a:xfrm>
            <a:off x="90000" y="608400"/>
            <a:ext cx="8856000" cy="402546"/>
          </a:xfrm>
          <a:prstGeom prst="rect">
            <a:avLst/>
          </a:prstGeom>
        </p:spPr>
        <p:txBody>
          <a:bodyPr wrap="square">
            <a:spAutoFit/>
          </a:bodyPr>
          <a:lstStyle/>
          <a:p>
            <a:pPr algn="just">
              <a:lnSpc>
                <a:spcPct val="120000"/>
              </a:lnSpc>
              <a:spcBef>
                <a:spcPts val="600"/>
              </a:spcBef>
            </a:pPr>
            <a:r>
              <a:rPr lang="en-US" altLang="it-IT" b="1" dirty="0">
                <a:solidFill>
                  <a:srgbClr val="C00000"/>
                </a:solidFill>
                <a:cs typeface="Calibri" panose="020F0502020204030204" pitchFamily="34" charset="0"/>
              </a:rPr>
              <a:t>Which </a:t>
            </a:r>
            <a:r>
              <a:rPr lang="en-GB" b="1" dirty="0">
                <a:solidFill>
                  <a:srgbClr val="C00000"/>
                </a:solidFill>
                <a:ea typeface="Times New Roman" panose="02020603050405020304" pitchFamily="18" charset="0"/>
                <a:cs typeface="Calibri" panose="020F0502020204030204" pitchFamily="34" charset="0"/>
              </a:rPr>
              <a:t>bifunctional or dual-action compound</a:t>
            </a:r>
            <a:r>
              <a:rPr lang="en-US" altLang="it-IT" b="1" dirty="0">
                <a:solidFill>
                  <a:srgbClr val="C00000"/>
                </a:solidFill>
                <a:cs typeface="Calibri" panose="020F0502020204030204" pitchFamily="34" charset="0"/>
              </a:rPr>
              <a:t>?</a:t>
            </a:r>
          </a:p>
        </p:txBody>
      </p:sp>
      <p:graphicFrame>
        <p:nvGraphicFramePr>
          <p:cNvPr id="8" name="Diagramma 7">
            <a:extLst>
              <a:ext uri="{FF2B5EF4-FFF2-40B4-BE49-F238E27FC236}">
                <a16:creationId xmlns:a16="http://schemas.microsoft.com/office/drawing/2014/main" id="{5EB80916-AE92-4F7C-A46A-4D7E5E41E5C5}"/>
              </a:ext>
            </a:extLst>
          </p:cNvPr>
          <p:cNvGraphicFramePr/>
          <p:nvPr>
            <p:extLst>
              <p:ext uri="{D42A27DB-BD31-4B8C-83A1-F6EECF244321}">
                <p14:modId xmlns:p14="http://schemas.microsoft.com/office/powerpoint/2010/main" val="1553808194"/>
              </p:ext>
            </p:extLst>
          </p:nvPr>
        </p:nvGraphicFramePr>
        <p:xfrm>
          <a:off x="1219200" y="1105866"/>
          <a:ext cx="6705600" cy="43825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ttangolo 8">
            <a:extLst>
              <a:ext uri="{FF2B5EF4-FFF2-40B4-BE49-F238E27FC236}">
                <a16:creationId xmlns:a16="http://schemas.microsoft.com/office/drawing/2014/main" id="{41CBDEDC-6407-42AB-B5FE-65EDDBB251EA}"/>
              </a:ext>
            </a:extLst>
          </p:cNvPr>
          <p:cNvSpPr/>
          <p:nvPr/>
        </p:nvSpPr>
        <p:spPr>
          <a:xfrm>
            <a:off x="6705600" y="5119120"/>
            <a:ext cx="2080762" cy="369332"/>
          </a:xfrm>
          <a:prstGeom prst="rect">
            <a:avLst/>
          </a:prstGeom>
        </p:spPr>
        <p:txBody>
          <a:bodyPr wrap="none">
            <a:spAutoFit/>
          </a:bodyPr>
          <a:lstStyle/>
          <a:p>
            <a:r>
              <a:rPr lang="en-US" dirty="0">
                <a:solidFill>
                  <a:prstClr val="black"/>
                </a:solidFill>
                <a:latin typeface="Calibri" panose="020F0502020204030204" pitchFamily="34" charset="0"/>
                <a:cs typeface="Calibri" panose="020F0502020204030204" pitchFamily="34" charset="0"/>
              </a:rPr>
              <a:t>…and many others…</a:t>
            </a:r>
            <a:endParaRPr lang="it-IT" dirty="0"/>
          </a:p>
        </p:txBody>
      </p:sp>
      <p:pic>
        <p:nvPicPr>
          <p:cNvPr id="4" name="Audio 3">
            <a:hlinkClick r:id="" action="ppaction://media"/>
            <a:extLst>
              <a:ext uri="{FF2B5EF4-FFF2-40B4-BE49-F238E27FC236}">
                <a16:creationId xmlns:a16="http://schemas.microsoft.com/office/drawing/2014/main" id="{AD0D68AC-F3BC-48A0-BB21-ED85BF6063A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7180723"/>
      </p:ext>
    </p:extLst>
  </p:cSld>
  <p:clrMapOvr>
    <a:masterClrMapping/>
  </p:clrMapOvr>
  <mc:AlternateContent xmlns:mc="http://schemas.openxmlformats.org/markup-compatibility/2006">
    <mc:Choice xmlns:p14="http://schemas.microsoft.com/office/powerpoint/2010/main" Requires="p14">
      <p:transition spd="slow" p14:dur="2000" advTm="16751"/>
    </mc:Choice>
    <mc:Fallback>
      <p:transition spd="slow" advTm="16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a:extLst>
              <a:ext uri="{FF2B5EF4-FFF2-40B4-BE49-F238E27FC236}">
                <a16:creationId xmlns:a16="http://schemas.microsoft.com/office/drawing/2014/main" id="{27EF7A4F-79FA-4E4E-A472-03BB229450AB}"/>
              </a:ext>
            </a:extLst>
          </p:cNvPr>
          <p:cNvGrpSpPr/>
          <p:nvPr/>
        </p:nvGrpSpPr>
        <p:grpSpPr>
          <a:xfrm>
            <a:off x="27708" y="1894580"/>
            <a:ext cx="9169498" cy="3326276"/>
            <a:chOff x="381000" y="1659732"/>
            <a:chExt cx="9169498" cy="3326276"/>
          </a:xfrm>
        </p:grpSpPr>
        <p:pic>
          <p:nvPicPr>
            <p:cNvPr id="2" name="Immagine 1">
              <a:extLst>
                <a:ext uri="{FF2B5EF4-FFF2-40B4-BE49-F238E27FC236}">
                  <a16:creationId xmlns:a16="http://schemas.microsoft.com/office/drawing/2014/main" id="{A31EFE27-3245-461C-887C-6D563DDA09C6}"/>
                </a:ext>
              </a:extLst>
            </p:cNvPr>
            <p:cNvPicPr>
              <a:picLocks noChangeAspect="1"/>
            </p:cNvPicPr>
            <p:nvPr/>
          </p:nvPicPr>
          <p:blipFill>
            <a:blip r:embed="rId5"/>
            <a:stretch>
              <a:fillRect/>
            </a:stretch>
          </p:blipFill>
          <p:spPr>
            <a:xfrm>
              <a:off x="838200" y="1659732"/>
              <a:ext cx="7467600" cy="3326276"/>
            </a:xfrm>
            <a:prstGeom prst="rect">
              <a:avLst/>
            </a:prstGeom>
          </p:spPr>
        </p:pic>
        <p:sp>
          <p:nvSpPr>
            <p:cNvPr id="12" name="Rettangolo 11">
              <a:extLst>
                <a:ext uri="{FF2B5EF4-FFF2-40B4-BE49-F238E27FC236}">
                  <a16:creationId xmlns:a16="http://schemas.microsoft.com/office/drawing/2014/main" id="{9F13846D-61B8-4667-82F3-251F964EE7AE}"/>
                </a:ext>
              </a:extLst>
            </p:cNvPr>
            <p:cNvSpPr/>
            <p:nvPr/>
          </p:nvSpPr>
          <p:spPr>
            <a:xfrm>
              <a:off x="3086100" y="1732586"/>
              <a:ext cx="2971800" cy="402546"/>
            </a:xfrm>
            <a:prstGeom prst="rect">
              <a:avLst/>
            </a:prstGeom>
          </p:spPr>
          <p:txBody>
            <a:bodyPr wrap="square">
              <a:spAutoFit/>
            </a:bodyPr>
            <a:lstStyle/>
            <a:p>
              <a:pPr algn="ctr" eaLnBrk="0" fontAlgn="base" hangingPunct="0">
                <a:lnSpc>
                  <a:spcPct val="120000"/>
                </a:lnSpc>
                <a:spcBef>
                  <a:spcPct val="0"/>
                </a:spcBef>
                <a:spcAft>
                  <a:spcPct val="0"/>
                </a:spcAft>
              </a:pPr>
              <a:r>
                <a:rPr lang="en-US" b="1" dirty="0">
                  <a:solidFill>
                    <a:srgbClr val="000000"/>
                  </a:solidFill>
                  <a:ea typeface="Calibri" panose="020F0502020204030204" pitchFamily="34" charset="0"/>
                  <a:cs typeface="Calibri" panose="020F0502020204030204" pitchFamily="34" charset="0"/>
                </a:rPr>
                <a:t>Condensed chromatin</a:t>
              </a:r>
              <a:endParaRPr lang="it-IT" b="1" dirty="0">
                <a:solidFill>
                  <a:srgbClr val="000000"/>
                </a:solidFill>
                <a:cs typeface="Arial" panose="020B0604020202020204" pitchFamily="34" charset="0"/>
              </a:endParaRPr>
            </a:p>
          </p:txBody>
        </p:sp>
        <p:sp>
          <p:nvSpPr>
            <p:cNvPr id="13" name="Rettangolo 12">
              <a:extLst>
                <a:ext uri="{FF2B5EF4-FFF2-40B4-BE49-F238E27FC236}">
                  <a16:creationId xmlns:a16="http://schemas.microsoft.com/office/drawing/2014/main" id="{908160FC-EBE3-4848-B590-7BF1E928FE05}"/>
                </a:ext>
              </a:extLst>
            </p:cNvPr>
            <p:cNvSpPr/>
            <p:nvPr/>
          </p:nvSpPr>
          <p:spPr>
            <a:xfrm>
              <a:off x="381000" y="2839338"/>
              <a:ext cx="1463322" cy="1067343"/>
            </a:xfrm>
            <a:prstGeom prst="rect">
              <a:avLst/>
            </a:prstGeom>
          </p:spPr>
          <p:txBody>
            <a:bodyPr wrap="square">
              <a:spAutoFit/>
            </a:bodyPr>
            <a:lstStyle/>
            <a:p>
              <a:pPr algn="r" eaLnBrk="0" fontAlgn="base" hangingPunct="0">
                <a:lnSpc>
                  <a:spcPct val="120000"/>
                </a:lnSpc>
                <a:spcBef>
                  <a:spcPct val="0"/>
                </a:spcBef>
                <a:spcAft>
                  <a:spcPct val="0"/>
                </a:spcAft>
              </a:pPr>
              <a:r>
                <a:rPr lang="en-US" b="1" dirty="0">
                  <a:solidFill>
                    <a:srgbClr val="000000"/>
                  </a:solidFill>
                  <a:ea typeface="Calibri" panose="020F0502020204030204" pitchFamily="34" charset="0"/>
                  <a:cs typeface="Calibri" panose="020F0502020204030204" pitchFamily="34" charset="0"/>
                </a:rPr>
                <a:t>histone deacetylase (HDAC) </a:t>
              </a:r>
              <a:endParaRPr lang="it-IT" b="1" dirty="0">
                <a:solidFill>
                  <a:srgbClr val="000000"/>
                </a:solidFill>
                <a:cs typeface="Arial" panose="020B0604020202020204" pitchFamily="34" charset="0"/>
              </a:endParaRPr>
            </a:p>
          </p:txBody>
        </p:sp>
        <p:sp>
          <p:nvSpPr>
            <p:cNvPr id="15" name="Rettangolo 14">
              <a:extLst>
                <a:ext uri="{FF2B5EF4-FFF2-40B4-BE49-F238E27FC236}">
                  <a16:creationId xmlns:a16="http://schemas.microsoft.com/office/drawing/2014/main" id="{66E3FF65-CCC3-412E-9C46-951F72D94467}"/>
                </a:ext>
              </a:extLst>
            </p:cNvPr>
            <p:cNvSpPr/>
            <p:nvPr/>
          </p:nvSpPr>
          <p:spPr>
            <a:xfrm>
              <a:off x="7596912" y="2447388"/>
              <a:ext cx="1953586" cy="1067343"/>
            </a:xfrm>
            <a:prstGeom prst="rect">
              <a:avLst/>
            </a:prstGeom>
          </p:spPr>
          <p:txBody>
            <a:bodyPr wrap="square">
              <a:spAutoFit/>
            </a:bodyPr>
            <a:lstStyle/>
            <a:p>
              <a:pPr eaLnBrk="0" fontAlgn="base" hangingPunct="0">
                <a:lnSpc>
                  <a:spcPct val="120000"/>
                </a:lnSpc>
                <a:spcBef>
                  <a:spcPct val="0"/>
                </a:spcBef>
                <a:spcAft>
                  <a:spcPct val="0"/>
                </a:spcAft>
              </a:pPr>
              <a:r>
                <a:rPr lang="en-US" b="1" dirty="0">
                  <a:solidFill>
                    <a:srgbClr val="000000"/>
                  </a:solidFill>
                  <a:ea typeface="Calibri" panose="020F0502020204030204" pitchFamily="34" charset="0"/>
                  <a:cs typeface="Calibri" panose="020F0502020204030204" pitchFamily="34" charset="0"/>
                </a:rPr>
                <a:t>histone acetyltransferase (HAT) </a:t>
              </a:r>
              <a:endParaRPr lang="it-IT" b="1" dirty="0">
                <a:solidFill>
                  <a:srgbClr val="000000"/>
                </a:solidFill>
                <a:cs typeface="Arial" panose="020B0604020202020204" pitchFamily="34" charset="0"/>
              </a:endParaRPr>
            </a:p>
          </p:txBody>
        </p:sp>
        <p:sp>
          <p:nvSpPr>
            <p:cNvPr id="16" name="Rettangolo 15">
              <a:extLst>
                <a:ext uri="{FF2B5EF4-FFF2-40B4-BE49-F238E27FC236}">
                  <a16:creationId xmlns:a16="http://schemas.microsoft.com/office/drawing/2014/main" id="{C9236790-8D36-4F79-B40F-C212E4B7EA2A}"/>
                </a:ext>
              </a:extLst>
            </p:cNvPr>
            <p:cNvSpPr/>
            <p:nvPr/>
          </p:nvSpPr>
          <p:spPr>
            <a:xfrm>
              <a:off x="3086100" y="4491785"/>
              <a:ext cx="2971800" cy="402546"/>
            </a:xfrm>
            <a:prstGeom prst="rect">
              <a:avLst/>
            </a:prstGeom>
          </p:spPr>
          <p:txBody>
            <a:bodyPr wrap="square">
              <a:spAutoFit/>
            </a:bodyPr>
            <a:lstStyle/>
            <a:p>
              <a:pPr algn="ctr" eaLnBrk="0" fontAlgn="base" hangingPunct="0">
                <a:lnSpc>
                  <a:spcPct val="120000"/>
                </a:lnSpc>
                <a:spcBef>
                  <a:spcPct val="0"/>
                </a:spcBef>
                <a:spcAft>
                  <a:spcPct val="0"/>
                </a:spcAft>
              </a:pPr>
              <a:r>
                <a:rPr lang="en-US" b="1" dirty="0">
                  <a:solidFill>
                    <a:srgbClr val="000000"/>
                  </a:solidFill>
                  <a:ea typeface="Calibri" panose="020F0502020204030204" pitchFamily="34" charset="0"/>
                  <a:cs typeface="Calibri" panose="020F0502020204030204" pitchFamily="34" charset="0"/>
                </a:rPr>
                <a:t>Decondensed chromatin</a:t>
              </a:r>
              <a:endParaRPr lang="it-IT" b="1" dirty="0">
                <a:solidFill>
                  <a:srgbClr val="000000"/>
                </a:solidFill>
                <a:cs typeface="Arial" panose="020B0604020202020204" pitchFamily="34" charset="0"/>
              </a:endParaRPr>
            </a:p>
          </p:txBody>
        </p:sp>
        <p:sp>
          <p:nvSpPr>
            <p:cNvPr id="17" name="Rettangolo 16">
              <a:extLst>
                <a:ext uri="{FF2B5EF4-FFF2-40B4-BE49-F238E27FC236}">
                  <a16:creationId xmlns:a16="http://schemas.microsoft.com/office/drawing/2014/main" id="{7FB0D2E2-9269-4887-B405-F0CDFCC26CDC}"/>
                </a:ext>
              </a:extLst>
            </p:cNvPr>
            <p:cNvSpPr/>
            <p:nvPr/>
          </p:nvSpPr>
          <p:spPr>
            <a:xfrm>
              <a:off x="5371897" y="3055194"/>
              <a:ext cx="1704790" cy="663515"/>
            </a:xfrm>
            <a:prstGeom prst="rect">
              <a:avLst/>
            </a:prstGeom>
          </p:spPr>
          <p:txBody>
            <a:bodyPr wrap="square">
              <a:spAutoFit/>
            </a:bodyPr>
            <a:lstStyle/>
            <a:p>
              <a:pPr algn="ctr" eaLnBrk="0" fontAlgn="base" hangingPunct="0">
                <a:lnSpc>
                  <a:spcPct val="120000"/>
                </a:lnSpc>
                <a:spcBef>
                  <a:spcPct val="0"/>
                </a:spcBef>
                <a:spcAft>
                  <a:spcPct val="0"/>
                </a:spcAft>
              </a:pPr>
              <a:r>
                <a:rPr lang="en-US" sz="1600" b="1" dirty="0">
                  <a:solidFill>
                    <a:srgbClr val="000000"/>
                  </a:solidFill>
                  <a:ea typeface="Calibri" panose="020F0502020204030204" pitchFamily="34" charset="0"/>
                  <a:cs typeface="Calibri" panose="020F0502020204030204" pitchFamily="34" charset="0"/>
                </a:rPr>
                <a:t>acetyl groups on histone</a:t>
              </a:r>
              <a:endParaRPr lang="it-IT" sz="1600" b="1" dirty="0">
                <a:solidFill>
                  <a:srgbClr val="000000"/>
                </a:solidFill>
                <a:cs typeface="Arial" panose="020B0604020202020204" pitchFamily="34" charset="0"/>
              </a:endParaRPr>
            </a:p>
          </p:txBody>
        </p:sp>
      </p:grpSp>
      <p:sp>
        <p:nvSpPr>
          <p:cNvPr id="4" name="TextBox 3"/>
          <p:cNvSpPr txBox="1"/>
          <p:nvPr/>
        </p:nvSpPr>
        <p:spPr>
          <a:xfrm>
            <a:off x="108000" y="1080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9</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Rettangolo 7">
            <a:extLst>
              <a:ext uri="{FF2B5EF4-FFF2-40B4-BE49-F238E27FC236}">
                <a16:creationId xmlns:a16="http://schemas.microsoft.com/office/drawing/2014/main" id="{AA317A77-9EEF-4FEB-B414-7ABECF8F009D}"/>
              </a:ext>
            </a:extLst>
          </p:cNvPr>
          <p:cNvSpPr/>
          <p:nvPr/>
        </p:nvSpPr>
        <p:spPr>
          <a:xfrm>
            <a:off x="84205" y="5163128"/>
            <a:ext cx="8931349" cy="734945"/>
          </a:xfrm>
          <a:prstGeom prst="rect">
            <a:avLst/>
          </a:prstGeom>
        </p:spPr>
        <p:txBody>
          <a:bodyPr wrap="square">
            <a:spAutoFit/>
          </a:bodyPr>
          <a:lstStyle/>
          <a:p>
            <a:pPr algn="just" eaLnBrk="0" fontAlgn="base" hangingPunct="0">
              <a:lnSpc>
                <a:spcPct val="120000"/>
              </a:lnSpc>
              <a:spcBef>
                <a:spcPct val="0"/>
              </a:spcBef>
              <a:spcAft>
                <a:spcPct val="0"/>
              </a:spcAft>
            </a:pPr>
            <a:r>
              <a:rPr lang="en-US" dirty="0">
                <a:solidFill>
                  <a:srgbClr val="000000"/>
                </a:solidFill>
                <a:ea typeface="Calibri" panose="020F0502020204030204" pitchFamily="34" charset="0"/>
                <a:cs typeface="Calibri" panose="020F0502020204030204" pitchFamily="34" charset="0"/>
              </a:rPr>
              <a:t>Inhibitors of HDAC (</a:t>
            </a:r>
            <a:r>
              <a:rPr lang="en-US" dirty="0" err="1">
                <a:solidFill>
                  <a:srgbClr val="000000"/>
                </a:solidFill>
                <a:ea typeface="Calibri" panose="020F0502020204030204" pitchFamily="34" charset="0"/>
                <a:cs typeface="Calibri" panose="020F0502020204030204" pitchFamily="34" charset="0"/>
              </a:rPr>
              <a:t>HDACi</a:t>
            </a:r>
            <a:r>
              <a:rPr lang="en-US" dirty="0">
                <a:solidFill>
                  <a:srgbClr val="000000"/>
                </a:solidFill>
                <a:ea typeface="Calibri" panose="020F0502020204030204" pitchFamily="34" charset="0"/>
                <a:cs typeface="Calibri" panose="020F0502020204030204" pitchFamily="34" charset="0"/>
              </a:rPr>
              <a:t>) decrease expression of chromatin maintenance proteins. The chromatin’s morphology transforms into a more chemo-sensitive conformation.</a:t>
            </a:r>
            <a:endParaRPr lang="it-IT" dirty="0">
              <a:solidFill>
                <a:srgbClr val="000000"/>
              </a:solidFill>
              <a:cs typeface="Calibri" panose="020F0502020204030204" pitchFamily="34" charset="0"/>
            </a:endParaRPr>
          </a:p>
        </p:txBody>
      </p:sp>
      <p:sp>
        <p:nvSpPr>
          <p:cNvPr id="10" name="Rettangolo 9">
            <a:extLst>
              <a:ext uri="{FF2B5EF4-FFF2-40B4-BE49-F238E27FC236}">
                <a16:creationId xmlns:a16="http://schemas.microsoft.com/office/drawing/2014/main" id="{750DA7D6-FCE5-4749-99C8-0D1FB9584E6C}"/>
              </a:ext>
            </a:extLst>
          </p:cNvPr>
          <p:cNvSpPr/>
          <p:nvPr/>
        </p:nvSpPr>
        <p:spPr>
          <a:xfrm>
            <a:off x="120992" y="999293"/>
            <a:ext cx="8857775" cy="1067343"/>
          </a:xfrm>
          <a:prstGeom prst="rect">
            <a:avLst/>
          </a:prstGeom>
        </p:spPr>
        <p:txBody>
          <a:bodyPr wrap="square">
            <a:spAutoFit/>
          </a:bodyPr>
          <a:lstStyle/>
          <a:p>
            <a:pPr algn="just" eaLnBrk="0" fontAlgn="base" hangingPunct="0">
              <a:lnSpc>
                <a:spcPct val="120000"/>
              </a:lnSpc>
              <a:spcBef>
                <a:spcPct val="0"/>
              </a:spcBef>
              <a:spcAft>
                <a:spcPct val="0"/>
              </a:spcAft>
            </a:pPr>
            <a:r>
              <a:rPr lang="en-US" dirty="0">
                <a:solidFill>
                  <a:srgbClr val="000000"/>
                </a:solidFill>
                <a:ea typeface="Calibri" panose="020F0502020204030204" pitchFamily="34" charset="0"/>
                <a:cs typeface="Calibri" panose="020F0502020204030204" pitchFamily="34" charset="0"/>
              </a:rPr>
              <a:t>Histones are a family of positively charged proteins that are bound to the negatively charged DNA. The </a:t>
            </a:r>
            <a:r>
              <a:rPr lang="en-US" i="1" dirty="0">
                <a:solidFill>
                  <a:srgbClr val="000000"/>
                </a:solidFill>
                <a:ea typeface="Calibri" panose="020F0502020204030204" pitchFamily="34" charset="0"/>
                <a:cs typeface="Calibri" panose="020F0502020204030204" pitchFamily="34" charset="0"/>
              </a:rPr>
              <a:t>N</a:t>
            </a:r>
            <a:r>
              <a:rPr lang="en-US" dirty="0">
                <a:solidFill>
                  <a:srgbClr val="000000"/>
                </a:solidFill>
                <a:ea typeface="Calibri" panose="020F0502020204030204" pitchFamily="34" charset="0"/>
                <a:cs typeface="Calibri" panose="020F0502020204030204" pitchFamily="34" charset="0"/>
              </a:rPr>
              <a:t>-ε-Lys acetylation and deacetylation of histone are controlled by two groups of enzymes: </a:t>
            </a:r>
            <a:r>
              <a:rPr lang="en-US" b="1" dirty="0">
                <a:solidFill>
                  <a:srgbClr val="000000"/>
                </a:solidFill>
                <a:ea typeface="Calibri" panose="020F0502020204030204" pitchFamily="34" charset="0"/>
                <a:cs typeface="Calibri" panose="020F0502020204030204" pitchFamily="34" charset="0"/>
              </a:rPr>
              <a:t>HAT</a:t>
            </a:r>
            <a:r>
              <a:rPr lang="en-US" dirty="0">
                <a:solidFill>
                  <a:srgbClr val="000000"/>
                </a:solidFill>
                <a:ea typeface="Calibri" panose="020F0502020204030204" pitchFamily="34" charset="0"/>
                <a:cs typeface="Calibri" panose="020F0502020204030204" pitchFamily="34" charset="0"/>
              </a:rPr>
              <a:t> and </a:t>
            </a:r>
            <a:r>
              <a:rPr lang="en-US" b="1" dirty="0">
                <a:solidFill>
                  <a:srgbClr val="000000"/>
                </a:solidFill>
                <a:ea typeface="Calibri" panose="020F0502020204030204" pitchFamily="34" charset="0"/>
                <a:cs typeface="Calibri" panose="020F0502020204030204" pitchFamily="34" charset="0"/>
              </a:rPr>
              <a:t>HDAC</a:t>
            </a:r>
            <a:r>
              <a:rPr lang="en-US" dirty="0">
                <a:solidFill>
                  <a:srgbClr val="000000"/>
                </a:solidFill>
                <a:ea typeface="Calibri" panose="020F0502020204030204" pitchFamily="34" charset="0"/>
                <a:cs typeface="Calibri" panose="020F0502020204030204" pitchFamily="34" charset="0"/>
              </a:rPr>
              <a:t>.</a:t>
            </a:r>
            <a:endParaRPr lang="it-IT" dirty="0">
              <a:solidFill>
                <a:srgbClr val="000000"/>
              </a:solidFill>
              <a:cs typeface="Calibri" panose="020F0502020204030204" pitchFamily="34" charset="0"/>
            </a:endParaRPr>
          </a:p>
        </p:txBody>
      </p:sp>
      <p:pic>
        <p:nvPicPr>
          <p:cNvPr id="11" name="Immagine 10">
            <a:extLst>
              <a:ext uri="{FF2B5EF4-FFF2-40B4-BE49-F238E27FC236}">
                <a16:creationId xmlns:a16="http://schemas.microsoft.com/office/drawing/2014/main" id="{68359D0F-002D-4EF6-B33E-C5B121AC6E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718475">
            <a:off x="1646168" y="2220432"/>
            <a:ext cx="1530077" cy="1530077"/>
          </a:xfrm>
          <a:prstGeom prst="rect">
            <a:avLst/>
          </a:prstGeom>
        </p:spPr>
      </p:pic>
      <p:sp>
        <p:nvSpPr>
          <p:cNvPr id="14" name="Rettangolo 13">
            <a:extLst>
              <a:ext uri="{FF2B5EF4-FFF2-40B4-BE49-F238E27FC236}">
                <a16:creationId xmlns:a16="http://schemas.microsoft.com/office/drawing/2014/main" id="{6BB42D01-78EB-4B15-AC0F-4E958DFEBA5F}"/>
              </a:ext>
            </a:extLst>
          </p:cNvPr>
          <p:cNvSpPr/>
          <p:nvPr/>
        </p:nvSpPr>
        <p:spPr>
          <a:xfrm>
            <a:off x="90000" y="608400"/>
            <a:ext cx="8856000" cy="402546"/>
          </a:xfrm>
          <a:prstGeom prst="rect">
            <a:avLst/>
          </a:prstGeom>
        </p:spPr>
        <p:txBody>
          <a:bodyPr wrap="square">
            <a:spAutoFit/>
          </a:bodyPr>
          <a:lstStyle/>
          <a:p>
            <a:pPr algn="just">
              <a:lnSpc>
                <a:spcPct val="120000"/>
              </a:lnSpc>
              <a:spcBef>
                <a:spcPts val="600"/>
              </a:spcBef>
            </a:pPr>
            <a:r>
              <a:rPr lang="en-US" altLang="it-IT" b="1" dirty="0">
                <a:solidFill>
                  <a:srgbClr val="C00000"/>
                </a:solidFill>
                <a:cs typeface="Calibri" panose="020F0502020204030204" pitchFamily="34" charset="0"/>
              </a:rPr>
              <a:t>Inhibition of histone deacetylase</a:t>
            </a:r>
          </a:p>
        </p:txBody>
      </p:sp>
      <p:pic>
        <p:nvPicPr>
          <p:cNvPr id="3" name="Audio 2">
            <a:hlinkClick r:id="" action="ppaction://media"/>
            <a:extLst>
              <a:ext uri="{FF2B5EF4-FFF2-40B4-BE49-F238E27FC236}">
                <a16:creationId xmlns:a16="http://schemas.microsoft.com/office/drawing/2014/main" id="{4386AFB6-8528-4B9F-937D-D1CD4EE2F8A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1208"/>
    </mc:Choice>
    <mc:Fallback>
      <p:transition spd="slow" advTm="81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8" grpId="0"/>
    </p:bldLst>
  </p:timing>
  <p:extLst>
    <p:ext uri="{3A86A75C-4F4B-4683-9AE1-C65F6400EC91}">
      <p14:laserTraceLst xmlns:p14="http://schemas.microsoft.com/office/powerpoint/2010/main">
        <p14:tracePtLst>
          <p14:tracePt t="23318" x="9001125" y="2990850"/>
          <p14:tracePt t="23327" x="8920163" y="2967038"/>
          <p14:tracePt t="23336" x="8848725" y="2951163"/>
          <p14:tracePt t="23343" x="8824913" y="2935288"/>
          <p14:tracePt t="23354" x="8816975" y="2935288"/>
          <p14:tracePt t="23357" x="8809038" y="2927350"/>
          <p14:tracePt t="23364" x="8809038" y="2919413"/>
          <p14:tracePt t="23374" x="8793163" y="2909888"/>
          <p14:tracePt t="23380" x="8785225" y="2909888"/>
          <p14:tracePt t="23390" x="8777288" y="2901950"/>
          <p14:tracePt t="23396" x="8777288" y="2894013"/>
          <p14:tracePt t="23404" x="8769350" y="2886075"/>
          <p14:tracePt t="23410" x="8769350" y="2878138"/>
          <p14:tracePt t="23420" x="8753475" y="2862263"/>
          <p14:tracePt t="23426" x="8745538" y="2846388"/>
          <p14:tracePt t="23437" x="8729663" y="2830513"/>
          <p14:tracePt t="23442" x="8705850" y="2806700"/>
          <p14:tracePt t="23449" x="8674100" y="2782888"/>
          <p14:tracePt t="23457" x="8642350" y="2751138"/>
          <p14:tracePt t="23464" x="8618538" y="2735263"/>
          <p14:tracePt t="23474" x="8593138" y="2711450"/>
          <p14:tracePt t="23480" x="8561388" y="2695575"/>
          <p14:tracePt t="23489" x="8529638" y="2679700"/>
          <p14:tracePt t="23496" x="8474075" y="2663825"/>
          <p14:tracePt t="23503" x="8442325" y="2647950"/>
          <p14:tracePt t="23511" x="8410575" y="2640013"/>
          <p14:tracePt t="23520" x="8378825" y="2632075"/>
          <p14:tracePt t="23526" x="8355013" y="2624138"/>
          <p14:tracePt t="23536" x="8339138" y="2624138"/>
          <p14:tracePt t="23542" x="8315325" y="2624138"/>
          <p14:tracePt t="23549" x="8299450" y="2624138"/>
          <p14:tracePt t="23556" x="8275638" y="2624138"/>
          <p14:tracePt t="23565" x="8259763" y="2624138"/>
          <p14:tracePt t="23572" x="8243888" y="2624138"/>
          <p14:tracePt t="23580" x="8218488" y="2624138"/>
          <p14:tracePt t="23588" x="8210550" y="2624138"/>
          <p14:tracePt t="23596" x="8186738" y="2632075"/>
          <p14:tracePt t="23602" x="8170863" y="2632075"/>
          <p14:tracePt t="23609" x="8147050" y="2640013"/>
          <p14:tracePt t="23618" x="8099425" y="2640013"/>
          <p14:tracePt t="23625" x="8067675" y="2640013"/>
          <p14:tracePt t="23634" x="8035925" y="2640013"/>
          <p14:tracePt t="23642" x="8004175" y="2647950"/>
          <p14:tracePt t="23647" x="7972425" y="2647950"/>
          <p14:tracePt t="23655" x="7932738" y="2647950"/>
          <p14:tracePt t="23663" x="7916863" y="2647950"/>
          <p14:tracePt t="23671" x="7893050" y="2655888"/>
          <p14:tracePt t="23679" x="7885113" y="2655888"/>
          <p14:tracePt t="23819" x="7877175" y="2655888"/>
          <p14:tracePt t="23864" x="7859713" y="2640013"/>
          <p14:tracePt t="23873" x="7835900" y="2632075"/>
          <p14:tracePt t="23880" x="7812088" y="2624138"/>
          <p14:tracePt t="23889" x="7780338" y="2608263"/>
          <p14:tracePt t="23905" x="7700963" y="2584450"/>
          <p14:tracePt t="23910" x="7669213" y="2566988"/>
          <p14:tracePt t="23920" x="7637463" y="2559050"/>
          <p14:tracePt t="23927" x="7605713" y="2551113"/>
          <p14:tracePt t="23936" x="7589838" y="2543175"/>
          <p14:tracePt t="23943" x="7558088" y="2535238"/>
          <p14:tracePt t="23949" x="7534275" y="2535238"/>
          <p14:tracePt t="23957" x="7518400" y="2535238"/>
          <p14:tracePt t="23964" x="7502525" y="2527300"/>
          <p14:tracePt t="23973" x="7485063" y="2527300"/>
          <p14:tracePt t="23980" x="7469188" y="2527300"/>
          <p14:tracePt t="23988" x="7453313" y="2527300"/>
          <p14:tracePt t="23994" x="7437438" y="2527300"/>
          <p14:tracePt t="24004" x="7429500" y="2527300"/>
          <p14:tracePt t="24010" x="7405688" y="2527300"/>
          <p14:tracePt t="24020" x="7397750" y="2535238"/>
          <p14:tracePt t="24026" x="7373938" y="2543175"/>
          <p14:tracePt t="24036" x="7358063" y="2551113"/>
          <p14:tracePt t="24043" x="7342188" y="2566988"/>
          <p14:tracePt t="24049" x="7326313" y="2576513"/>
          <p14:tracePt t="24057" x="7310438" y="2592388"/>
          <p14:tracePt t="24065" x="7294563" y="2616200"/>
          <p14:tracePt t="24074" x="7278688" y="2632075"/>
          <p14:tracePt t="24081" x="7262813" y="2647950"/>
          <p14:tracePt t="24090" x="7246938" y="2663825"/>
          <p14:tracePt t="24094" x="7231063" y="2679700"/>
          <p14:tracePt t="24103" x="7215188" y="2703513"/>
          <p14:tracePt t="24111" x="7199313" y="2719388"/>
          <p14:tracePt t="24119" x="7191375" y="2727325"/>
          <p14:tracePt t="24126" x="7183438" y="2743200"/>
          <p14:tracePt t="24137" x="7175500" y="2759075"/>
          <p14:tracePt t="24141" x="7167563" y="2767013"/>
          <p14:tracePt t="24147" x="7159625" y="2790825"/>
          <p14:tracePt t="24155" x="7151688" y="2798763"/>
          <p14:tracePt t="24163" x="7151688" y="2814638"/>
          <p14:tracePt t="24171" x="7143750" y="2830513"/>
          <p14:tracePt t="24179" x="7143750" y="2846388"/>
          <p14:tracePt t="24188" x="7135813" y="2862263"/>
          <p14:tracePt t="24193" x="7126288" y="2878138"/>
          <p14:tracePt t="24201" x="7126288" y="2894013"/>
          <p14:tracePt t="24209" x="7126288" y="2901950"/>
          <p14:tracePt t="24218" x="7126288" y="2919413"/>
          <p14:tracePt t="24225" x="7110413" y="2943225"/>
          <p14:tracePt t="24234" x="7110413" y="2967038"/>
          <p14:tracePt t="24239" x="7102475" y="2982913"/>
          <p14:tracePt t="24248" x="7094538" y="2998788"/>
          <p14:tracePt t="24255" x="7086600" y="3022600"/>
          <p14:tracePt t="24263" x="7078663" y="3038475"/>
          <p14:tracePt t="24271" x="7070725" y="3062288"/>
          <p14:tracePt t="24279" x="7062788" y="3078163"/>
          <p14:tracePt t="24288" x="7062788" y="3094038"/>
          <p14:tracePt t="24294" x="7062788" y="3109913"/>
          <p14:tracePt t="24302" x="7062788" y="3125788"/>
          <p14:tracePt t="24309" x="7062788" y="3149600"/>
          <p14:tracePt t="24318" x="7054850" y="3157538"/>
          <p14:tracePt t="24325" x="7054850" y="3173413"/>
          <p14:tracePt t="24334" x="7054850" y="3181350"/>
          <p14:tracePt t="24339" x="7054850" y="3189288"/>
          <p14:tracePt t="24347" x="7046913" y="3205163"/>
          <p14:tracePt t="24355" x="7046913" y="3213100"/>
          <p14:tracePt t="24363" x="7046913" y="3228975"/>
          <p14:tracePt t="24371" x="7046913" y="3236913"/>
          <p14:tracePt t="24380" x="7046913" y="3244850"/>
          <p14:tracePt t="24389" x="7046913" y="3262313"/>
          <p14:tracePt t="24394" x="7046913" y="3270250"/>
          <p14:tracePt t="24404" x="7046913" y="3286125"/>
          <p14:tracePt t="24410" x="7038975" y="3302000"/>
          <p14:tracePt t="24420" x="7038975" y="3309938"/>
          <p14:tracePt t="24426" x="7038975" y="3325813"/>
          <p14:tracePt t="24436" x="7031038" y="3341688"/>
          <p14:tracePt t="24441" x="7031038" y="3357563"/>
          <p14:tracePt t="24448" x="7031038" y="3365500"/>
          <p14:tracePt t="24456" x="7031038" y="3381375"/>
          <p14:tracePt t="24464" x="7031038" y="3397250"/>
          <p14:tracePt t="24472" x="7031038" y="3421063"/>
          <p14:tracePt t="24480" x="7031038" y="3429000"/>
          <p14:tracePt t="24487" x="7031038" y="3444875"/>
          <p14:tracePt t="24495" x="7031038" y="3460750"/>
          <p14:tracePt t="24504" x="7031038" y="3476625"/>
          <p14:tracePt t="24510" x="7031038" y="3500438"/>
          <p14:tracePt t="24520" x="7031038" y="3516313"/>
          <p14:tracePt t="24526" x="7031038" y="3540125"/>
          <p14:tracePt t="24537" x="7031038" y="3556000"/>
          <p14:tracePt t="24540" x="7031038" y="3571875"/>
          <p14:tracePt t="24549" x="7031038" y="3587750"/>
          <p14:tracePt t="24556" x="7031038" y="3613150"/>
          <p14:tracePt t="24564" x="7031038" y="3629025"/>
          <p14:tracePt t="24573" x="7031038" y="3644900"/>
          <p14:tracePt t="24580" x="7038975" y="3660775"/>
          <p14:tracePt t="24587" x="7038975" y="3676650"/>
          <p14:tracePt t="24595" x="7046913" y="3700463"/>
          <p14:tracePt t="24603" x="7046913" y="3716338"/>
          <p14:tracePt t="24610" x="7046913" y="3724275"/>
          <p14:tracePt t="24620" x="7054850" y="3732213"/>
          <p14:tracePt t="24627" x="7054850" y="3748088"/>
          <p14:tracePt t="24636" x="7054850" y="3771900"/>
          <p14:tracePt t="24640" x="7062788" y="3779838"/>
          <p14:tracePt t="24648" x="7070725" y="3795713"/>
          <p14:tracePt t="24657" x="7070725" y="3803650"/>
          <p14:tracePt t="24664" x="7078663" y="3819525"/>
          <p14:tracePt t="24673" x="7086600" y="3835400"/>
          <p14:tracePt t="24679" x="7094538" y="3851275"/>
          <p14:tracePt t="24686" x="7102475" y="3859213"/>
          <p14:tracePt t="24693" x="7102475" y="3875088"/>
          <p14:tracePt t="24702" x="7110413" y="3883025"/>
          <p14:tracePt t="24709" x="7118350" y="3898900"/>
          <p14:tracePt t="24718" x="7135813" y="3914775"/>
          <p14:tracePt t="24725" x="7143750" y="3922713"/>
          <p14:tracePt t="24731" x="7151688" y="3938588"/>
          <p14:tracePt t="24739" x="7159625" y="3948113"/>
          <p14:tracePt t="24747" x="7167563" y="3956050"/>
          <p14:tracePt t="24755" x="7191375" y="3971925"/>
          <p14:tracePt t="24763" x="7207250" y="3979863"/>
          <p14:tracePt t="24771" x="7231063" y="3995738"/>
          <p14:tracePt t="24779" x="7254875" y="4003675"/>
          <p14:tracePt t="24786" x="7278688" y="4019550"/>
          <p14:tracePt t="24794" x="7302500" y="4027488"/>
          <p14:tracePt t="24802" x="7342188" y="4043363"/>
          <p14:tracePt t="24809" x="7373938" y="4059238"/>
          <p14:tracePt t="24818" x="7397750" y="4067175"/>
          <p14:tracePt t="24825" x="7437438" y="4083050"/>
          <p14:tracePt t="24831" x="7469188" y="4098925"/>
          <p14:tracePt t="24839" x="7518400" y="4114800"/>
          <p14:tracePt t="24847" x="7550150" y="4130675"/>
          <p14:tracePt t="24855" x="7581900" y="4138613"/>
          <p14:tracePt t="24863" x="7613650" y="4154488"/>
          <p14:tracePt t="24871" x="7653338" y="4170363"/>
          <p14:tracePt t="24879" x="7708900" y="4186238"/>
          <p14:tracePt t="24885" x="7740650" y="4202113"/>
          <p14:tracePt t="24894" x="7772400" y="4210050"/>
          <p14:tracePt t="24901" x="7796213" y="4217988"/>
          <p14:tracePt t="24910" x="7820025" y="4225925"/>
          <p14:tracePt t="24918" x="7843838" y="4233863"/>
          <p14:tracePt t="24925" x="7851775" y="4233863"/>
          <p14:tracePt t="24939" x="7859713" y="4233863"/>
          <p14:tracePt t="24955" x="7869238" y="4233863"/>
          <p14:tracePt t="24963" x="7877175" y="4233863"/>
          <p14:tracePt t="24971" x="7885113" y="4225925"/>
          <p14:tracePt t="24979" x="7885113" y="4217988"/>
          <p14:tracePt t="24985" x="7900988" y="4217988"/>
          <p14:tracePt t="24993" x="7908925" y="4210050"/>
          <p14:tracePt t="25001" x="7932738" y="4202113"/>
          <p14:tracePt t="25009" x="7956550" y="4202113"/>
          <p14:tracePt t="25018" x="7980363" y="4202113"/>
          <p14:tracePt t="25025" x="8012113" y="4194175"/>
          <p14:tracePt t="25031" x="8043863" y="4194175"/>
          <p14:tracePt t="25039" x="8099425" y="4186238"/>
          <p14:tracePt t="25047" x="8131175" y="4178300"/>
          <p14:tracePt t="25055" x="8178800" y="4170363"/>
          <p14:tracePt t="25063" x="8218488" y="4170363"/>
          <p14:tracePt t="25071" x="8267700" y="4170363"/>
          <p14:tracePt t="25078" x="8315325" y="4162425"/>
          <p14:tracePt t="25085" x="8386763" y="4162425"/>
          <p14:tracePt t="25094" x="8434388" y="4162425"/>
          <p14:tracePt t="25102" x="8482013" y="4154488"/>
          <p14:tracePt t="25109" x="8521700" y="4154488"/>
          <p14:tracePt t="25117" x="8553450" y="4146550"/>
          <p14:tracePt t="25125" x="8585200" y="4130675"/>
          <p14:tracePt t="25131" x="8593138" y="4122738"/>
          <p14:tracePt t="25139" x="8602663" y="4106863"/>
          <p14:tracePt t="25147" x="8602663" y="4098925"/>
          <p14:tracePt t="25155" x="8602663" y="4090988"/>
          <p14:tracePt t="25171" x="8602663" y="4083050"/>
          <p14:tracePt t="25185" x="8602663" y="4075113"/>
          <p14:tracePt t="25256" x="8593138" y="4075113"/>
          <p14:tracePt t="42203" x="8569325" y="4075113"/>
          <p14:tracePt t="42217" x="8561388" y="4075113"/>
          <p14:tracePt t="42308" x="8577263" y="4075113"/>
          <p14:tracePt t="42318" x="8642350" y="4075113"/>
          <p14:tracePt t="42324" x="8705850" y="4067175"/>
          <p14:tracePt t="42334" x="8769350" y="4051300"/>
          <p14:tracePt t="42340" x="8832850" y="4019550"/>
          <p14:tracePt t="42350" x="8896350" y="3963988"/>
          <p14:tracePt t="42354" x="8977313" y="3867150"/>
          <p14:tracePt t="42363" x="9001125" y="3811588"/>
          <p14:tracePt t="42369" x="9009063" y="3763963"/>
          <p14:tracePt t="42379" x="8993188" y="3708400"/>
          <p14:tracePt t="42387" x="8951913" y="3652838"/>
          <p14:tracePt t="42394" x="8896350" y="3605213"/>
          <p14:tracePt t="42404" x="8761413" y="3540125"/>
          <p14:tracePt t="42408" x="8658225" y="3508375"/>
          <p14:tracePt t="42416" x="8537575" y="3484563"/>
          <p14:tracePt t="42423" x="8410575" y="3468688"/>
          <p14:tracePt t="42431" x="8275638" y="3460750"/>
          <p14:tracePt t="42439" x="8043863" y="3452813"/>
          <p14:tracePt t="42447" x="7877175" y="3444875"/>
          <p14:tracePt t="42455" x="7708900" y="3444875"/>
          <p14:tracePt t="42461" x="7534275" y="3444875"/>
          <p14:tracePt t="42469" x="7358063" y="3444875"/>
          <p14:tracePt t="42477" x="7102475" y="3444875"/>
          <p14:tracePt t="42485" x="6935788" y="3444875"/>
          <p14:tracePt t="42493" x="6784975" y="3444875"/>
          <p14:tracePt t="42501" x="6640513" y="3452813"/>
          <p14:tracePt t="42507" x="6505575" y="3452813"/>
          <p14:tracePt t="42516" x="6313488" y="3460750"/>
          <p14:tracePt t="42523" x="6186488" y="3460750"/>
          <p14:tracePt t="42531" x="6059488" y="3460750"/>
          <p14:tracePt t="42539" x="5922963" y="3460750"/>
          <p14:tracePt t="42547" x="5780088" y="3460750"/>
          <p14:tracePt t="42555" x="5643563" y="3460750"/>
          <p14:tracePt t="42561" x="5453063" y="3460750"/>
          <p14:tracePt t="42569" x="5334000" y="3460750"/>
          <p14:tracePt t="42577" x="5229225" y="3468688"/>
          <p14:tracePt t="42585" x="5126038" y="3484563"/>
          <p14:tracePt t="42593" x="5022850" y="3492500"/>
          <p14:tracePt t="42602" x="4854575" y="3516313"/>
          <p14:tracePt t="42608" x="4727575" y="3540125"/>
          <p14:tracePt t="42616" x="4584700" y="3556000"/>
          <p14:tracePt t="42624" x="4432300" y="3571875"/>
          <p14:tracePt t="42631" x="4265613" y="3571875"/>
          <p14:tracePt t="42639" x="3994150" y="3571875"/>
          <p14:tracePt t="42647" x="3802063" y="3571875"/>
          <p14:tracePt t="42655" x="3611563" y="3571875"/>
          <p14:tracePt t="42661" x="3419475" y="3571875"/>
          <p14:tracePt t="42669" x="3228975" y="3556000"/>
          <p14:tracePt t="42678" x="3052763" y="3548063"/>
          <p14:tracePt t="42685" x="2798763" y="3548063"/>
          <p14:tracePt t="42693" x="2622550" y="3540125"/>
          <p14:tracePt t="42701" x="2447925" y="3532188"/>
          <p14:tracePt t="42707" x="2271713" y="3532188"/>
          <p14:tracePt t="42716" x="2097088" y="3524250"/>
          <p14:tracePt t="42723" x="1857375" y="3516313"/>
          <p14:tracePt t="42731" x="1730375" y="3508375"/>
          <p14:tracePt t="42739" x="1625600" y="3508375"/>
          <p14:tracePt t="42747" x="1546225" y="3500438"/>
          <p14:tracePt t="42753" x="1498600" y="3492500"/>
          <p14:tracePt t="42761" x="1443038" y="3468688"/>
          <p14:tracePt t="42769" x="1411288" y="3460750"/>
          <p14:tracePt t="42778" x="1387475" y="3436938"/>
          <p14:tracePt t="42786" x="1379538" y="3421063"/>
          <p14:tracePt t="42794" x="1371600" y="3405188"/>
          <p14:tracePt t="42801" x="1371600" y="3381375"/>
          <p14:tracePt t="42807" x="1371600" y="3373438"/>
          <p14:tracePt t="42816" x="1371600" y="3365500"/>
          <p14:tracePt t="42823" x="1371600" y="3349625"/>
          <p14:tracePt t="42831" x="1379538" y="3333750"/>
          <p14:tracePt t="42839" x="1379538" y="3309938"/>
          <p14:tracePt t="42847" x="1379538" y="3278188"/>
          <p14:tracePt t="42853" x="1371600" y="3244850"/>
          <p14:tracePt t="42861" x="1363663" y="3221038"/>
          <p14:tracePt t="42869" x="1347788" y="3197225"/>
          <p14:tracePt t="42878" x="1331913" y="3173413"/>
          <p14:tracePt t="42885" x="1308100" y="3141663"/>
          <p14:tracePt t="42894" x="1292225" y="3117850"/>
          <p14:tracePt t="42901" x="1284288" y="3101975"/>
          <p14:tracePt t="42907" x="1266825" y="3094038"/>
          <p14:tracePt t="42916" x="1258888" y="3086100"/>
          <p14:tracePt t="42924" x="1250950" y="3070225"/>
          <p14:tracePt t="42953" x="1250950" y="3062288"/>
          <p14:tracePt t="42986" x="1243013" y="3062288"/>
          <p14:tracePt t="54071" x="1243013" y="3054350"/>
          <p14:tracePt t="54200" x="1243013" y="3062288"/>
          <p14:tracePt t="54208" x="1227138" y="3070225"/>
          <p14:tracePt t="54218" x="1219200" y="3086100"/>
          <p14:tracePt t="54223" x="1203325" y="3109913"/>
          <p14:tracePt t="54229" x="1195388" y="3125788"/>
          <p14:tracePt t="54237" x="1187450" y="3149600"/>
          <p14:tracePt t="54245" x="1171575" y="3173413"/>
          <p14:tracePt t="54254" x="1155700" y="3197225"/>
          <p14:tracePt t="54261" x="1139825" y="3221038"/>
          <p14:tracePt t="54268" x="1116013" y="3262313"/>
          <p14:tracePt t="54275" x="1092200" y="3286125"/>
          <p14:tracePt t="54284" x="1060450" y="3309938"/>
          <p14:tracePt t="54291" x="1028700" y="3333750"/>
          <p14:tracePt t="54301" x="1004888" y="3357563"/>
          <p14:tracePt t="54307" x="957263" y="3389313"/>
          <p14:tracePt t="54316" x="925513" y="3405188"/>
          <p14:tracePt t="54321" x="900113" y="3421063"/>
          <p14:tracePt t="54329" x="868363" y="3436938"/>
          <p14:tracePt t="54337" x="836613" y="3452813"/>
          <p14:tracePt t="54345" x="788988" y="3476625"/>
          <p14:tracePt t="54353" x="757238" y="3500438"/>
          <p14:tracePt t="54361" x="717550" y="3516313"/>
          <p14:tracePt t="54368" x="685800" y="3532188"/>
          <p14:tracePt t="54375" x="646113" y="3548063"/>
          <p14:tracePt t="54384" x="590550" y="3571875"/>
          <p14:tracePt t="54392" x="550863" y="3587750"/>
          <p14:tracePt t="54401" x="525463" y="3605213"/>
          <p14:tracePt t="54407" x="501650" y="3613150"/>
          <p14:tracePt t="54416" x="477838" y="3636963"/>
          <p14:tracePt t="54421" x="461963" y="3652838"/>
          <p14:tracePt t="54429" x="438150" y="3692525"/>
          <p14:tracePt t="54438" x="422275" y="3716338"/>
          <p14:tracePt t="54445" x="406400" y="3748088"/>
          <p14:tracePt t="54453" x="398463" y="3771900"/>
          <p14:tracePt t="54461" x="390525" y="3803650"/>
          <p14:tracePt t="54468" x="382588" y="3851275"/>
          <p14:tracePt t="54475" x="374650" y="3875088"/>
          <p14:tracePt t="54485" x="374650" y="3906838"/>
          <p14:tracePt t="54491" x="374650" y="3930650"/>
          <p14:tracePt t="54501" x="374650" y="3956050"/>
          <p14:tracePt t="54507" x="374650" y="4003675"/>
          <p14:tracePt t="54513" x="382588" y="4027488"/>
          <p14:tracePt t="54521" x="390525" y="4059238"/>
          <p14:tracePt t="54529" x="406400" y="4090988"/>
          <p14:tracePt t="54537" x="414338" y="4114800"/>
          <p14:tracePt t="54545" x="430213" y="4146550"/>
          <p14:tracePt t="54553" x="446088" y="4186238"/>
          <p14:tracePt t="54561" x="461963" y="4217988"/>
          <p14:tracePt t="54568" x="477838" y="4241800"/>
          <p14:tracePt t="54575" x="493713" y="4273550"/>
          <p14:tracePt t="54584" x="509588" y="4298950"/>
          <p14:tracePt t="54592" x="525463" y="4322763"/>
          <p14:tracePt t="54601" x="541338" y="4346575"/>
          <p14:tracePt t="54607" x="558800" y="4362450"/>
          <p14:tracePt t="54613" x="574675" y="4386263"/>
          <p14:tracePt t="54621" x="590550" y="4402138"/>
          <p14:tracePt t="54629" x="630238" y="4425950"/>
          <p14:tracePt t="54638" x="654050" y="4449763"/>
          <p14:tracePt t="54645" x="677863" y="4473575"/>
          <p14:tracePt t="54653" x="709613" y="4489450"/>
          <p14:tracePt t="54661" x="741363" y="4505325"/>
          <p14:tracePt t="54668" x="788988" y="4529138"/>
          <p14:tracePt t="54675" x="820738" y="4537075"/>
          <p14:tracePt t="54684" x="860425" y="4545013"/>
          <p14:tracePt t="54692" x="900113" y="4552950"/>
          <p14:tracePt t="54701" x="933450" y="4560888"/>
          <p14:tracePt t="54708" x="973138" y="4560888"/>
          <p14:tracePt t="54713" x="1028700" y="4560888"/>
          <p14:tracePt t="54721" x="1052513" y="4560888"/>
          <p14:tracePt t="54729" x="1076325" y="4552950"/>
          <p14:tracePt t="54737" x="1092200" y="4537075"/>
          <p14:tracePt t="54745" x="1116013" y="4521200"/>
          <p14:tracePt t="54753" x="1147763" y="4497388"/>
          <p14:tracePt t="54762" x="1179513" y="4473575"/>
          <p14:tracePt t="54768" x="1211263" y="4449763"/>
          <p14:tracePt t="54775" x="1235075" y="4425950"/>
          <p14:tracePt t="54784" x="1258888" y="4402138"/>
          <p14:tracePt t="54791" x="1284288" y="4354513"/>
          <p14:tracePt t="54801" x="1300163" y="4314825"/>
          <p14:tracePt t="54807" x="1316038" y="4281488"/>
          <p14:tracePt t="54813" x="1331913" y="4241800"/>
          <p14:tracePt t="54821" x="1347788" y="4210050"/>
          <p14:tracePt t="54829" x="1355725" y="4178300"/>
          <p14:tracePt t="54837" x="1355725" y="4138613"/>
          <p14:tracePt t="54845" x="1355725" y="4122738"/>
          <p14:tracePt t="54853" x="1355725" y="4106863"/>
          <p14:tracePt t="54861" x="1355725" y="4098925"/>
          <p14:tracePt t="54884" x="1363663" y="4098925"/>
          <p14:tracePt t="75473" x="1411288" y="4051300"/>
          <p14:tracePt t="75481" x="1466850" y="4019550"/>
          <p14:tracePt t="75487" x="1530350" y="3971925"/>
          <p14:tracePt t="75495" x="1601788" y="3914775"/>
          <p14:tracePt t="75504" x="1690688" y="3867150"/>
          <p14:tracePt t="75513" x="1778000" y="3803650"/>
          <p14:tracePt t="75521" x="1865313" y="3740150"/>
          <p14:tracePt t="75528" x="1960563" y="3684588"/>
          <p14:tracePt t="75534" x="2136775" y="3579813"/>
          <p14:tracePt t="75541" x="2224088" y="3540125"/>
          <p14:tracePt t="75551" x="2311400" y="3508375"/>
          <p14:tracePt t="75557" x="2400300" y="3476625"/>
          <p14:tracePt t="75565" x="2487613" y="3452813"/>
          <p14:tracePt t="75573" x="2574925" y="3429000"/>
          <p14:tracePt t="75579" x="2662238" y="3413125"/>
          <p14:tracePt t="75587" x="2751138" y="3389313"/>
          <p14:tracePt t="75595" x="2925763" y="3357563"/>
          <p14:tracePt t="75603" x="3028950" y="3349625"/>
          <p14:tracePt t="75611" x="3133725" y="3333750"/>
          <p14:tracePt t="75619" x="3252788" y="3325813"/>
          <p14:tracePt t="75627" x="3371850" y="3317875"/>
          <p14:tracePt t="75634" x="3508375" y="3309938"/>
          <p14:tracePt t="75642" x="3635375" y="3302000"/>
          <p14:tracePt t="75650" x="3762375" y="3302000"/>
          <p14:tracePt t="75657" x="4002088" y="3294063"/>
          <p14:tracePt t="75665" x="4129088" y="3294063"/>
          <p14:tracePt t="75673" x="4249738" y="3294063"/>
          <p14:tracePt t="75679" x="4384675" y="3302000"/>
          <p14:tracePt t="75688" x="4527550" y="3302000"/>
          <p14:tracePt t="75695" x="4672013" y="3302000"/>
          <p14:tracePt t="75703" x="4822825" y="3309938"/>
          <p14:tracePt t="75711" x="4983163" y="3309938"/>
          <p14:tracePt t="75719" x="5292725" y="3309938"/>
          <p14:tracePt t="75727" x="5437188" y="3302000"/>
          <p14:tracePt t="75734" x="5588000" y="3294063"/>
          <p14:tracePt t="75741" x="5740400" y="3294063"/>
          <p14:tracePt t="75751" x="5899150" y="3286125"/>
          <p14:tracePt t="75757" x="6059488" y="3278188"/>
          <p14:tracePt t="75766" x="6234113" y="3278188"/>
          <p14:tracePt t="75773" x="6418263" y="3270250"/>
          <p14:tracePt t="75780" x="6777038" y="3262313"/>
          <p14:tracePt t="75787" x="6967538" y="3252788"/>
          <p14:tracePt t="75795" x="7159625" y="3244850"/>
          <p14:tracePt t="75803" x="7350125" y="3236913"/>
          <p14:tracePt t="75812" x="7526338" y="3228975"/>
          <p14:tracePt t="75820" x="7708900" y="3213100"/>
          <p14:tracePt t="75828" x="7893050" y="3205163"/>
          <p14:tracePt t="75834" x="8075613" y="3197225"/>
          <p14:tracePt t="75841" x="8418513" y="3189288"/>
          <p14:tracePt t="75851" x="8593138" y="3189288"/>
          <p14:tracePt t="75858" x="8761413" y="3189288"/>
          <p14:tracePt t="75866" x="8920163" y="3181350"/>
          <p14:tracePt t="75873" x="9080500" y="31813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4|12.8|8.1"/>
</p:tagLst>
</file>

<file path=ppt/tags/tag2.xml><?xml version="1.0" encoding="utf-8"?>
<p:tagLst xmlns:a="http://schemas.openxmlformats.org/drawingml/2006/main" xmlns:r="http://schemas.openxmlformats.org/officeDocument/2006/relationships" xmlns:p="http://schemas.openxmlformats.org/presentationml/2006/main">
  <p:tag name="TIMING" val="|78.4"/>
</p:tagLst>
</file>

<file path=ppt/tags/tag3.xml><?xml version="1.0" encoding="utf-8"?>
<p:tagLst xmlns:a="http://schemas.openxmlformats.org/drawingml/2006/main" xmlns:r="http://schemas.openxmlformats.org/officeDocument/2006/relationships" xmlns:p="http://schemas.openxmlformats.org/presentationml/2006/main">
  <p:tag name="TIMING" val="|13.1"/>
</p:tagLst>
</file>

<file path=ppt/tags/tag4.xml><?xml version="1.0" encoding="utf-8"?>
<p:tagLst xmlns:a="http://schemas.openxmlformats.org/drawingml/2006/main" xmlns:r="http://schemas.openxmlformats.org/officeDocument/2006/relationships" xmlns:p="http://schemas.openxmlformats.org/presentationml/2006/main">
  <p:tag name="TIMING" val="|54.1"/>
</p:tagLst>
</file>

<file path=ppt/tags/tag5.xml><?xml version="1.0" encoding="utf-8"?>
<p:tagLst xmlns:a="http://schemas.openxmlformats.org/drawingml/2006/main" xmlns:r="http://schemas.openxmlformats.org/officeDocument/2006/relationships" xmlns:p="http://schemas.openxmlformats.org/presentationml/2006/main">
  <p:tag name="TIMING" val="|37.8"/>
</p:tagLst>
</file>

<file path=ppt/tags/tag6.xml><?xml version="1.0" encoding="utf-8"?>
<p:tagLst xmlns:a="http://schemas.openxmlformats.org/drawingml/2006/main" xmlns:r="http://schemas.openxmlformats.org/officeDocument/2006/relationships" xmlns:p="http://schemas.openxmlformats.org/presentationml/2006/main">
  <p:tag name="TIMING" val="|8|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TotalTime>
  <Words>2516</Words>
  <Application>Microsoft Office PowerPoint</Application>
  <PresentationFormat>Presentazione su schermo (4:3)</PresentationFormat>
  <Paragraphs>358</Paragraphs>
  <Slides>22</Slides>
  <Notes>2</Notes>
  <HiddenSlides>0</HiddenSlides>
  <MMClips>22</MMClips>
  <ScaleCrop>false</ScaleCrop>
  <HeadingPairs>
    <vt:vector size="8" baseType="variant">
      <vt:variant>
        <vt:lpstr>Caratteri utilizzati</vt:lpstr>
      </vt:variant>
      <vt:variant>
        <vt:i4>8</vt:i4>
      </vt:variant>
      <vt:variant>
        <vt:lpstr>Tema</vt:lpstr>
      </vt:variant>
      <vt:variant>
        <vt:i4>2</vt:i4>
      </vt:variant>
      <vt:variant>
        <vt:lpstr>Server OLE incorporati</vt:lpstr>
      </vt:variant>
      <vt:variant>
        <vt:i4>2</vt:i4>
      </vt:variant>
      <vt:variant>
        <vt:lpstr>Titoli diapositive</vt:lpstr>
      </vt:variant>
      <vt:variant>
        <vt:i4>22</vt:i4>
      </vt:variant>
    </vt:vector>
  </HeadingPairs>
  <TitlesOfParts>
    <vt:vector size="34" baseType="lpstr">
      <vt:lpstr>Arial</vt:lpstr>
      <vt:lpstr>Calibri</vt:lpstr>
      <vt:lpstr>Calibri Light</vt:lpstr>
      <vt:lpstr>Century Gothic</vt:lpstr>
      <vt:lpstr>Monotype Sorts</vt:lpstr>
      <vt:lpstr>Symbol</vt:lpstr>
      <vt:lpstr>Times New Roman</vt:lpstr>
      <vt:lpstr>Wingdings</vt:lpstr>
      <vt:lpstr>Office Theme</vt:lpstr>
      <vt:lpstr>Custom Design</vt:lpstr>
      <vt:lpstr>CS ChemDraw Drawing</vt:lpstr>
      <vt:lpstr>Graph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Mauro Ravera</cp:lastModifiedBy>
  <cp:revision>155</cp:revision>
  <dcterms:created xsi:type="dcterms:W3CDTF">2015-04-04T09:45:50Z</dcterms:created>
  <dcterms:modified xsi:type="dcterms:W3CDTF">2020-10-28T11:36:31Z</dcterms:modified>
</cp:coreProperties>
</file>