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5340" autoAdjust="0"/>
    <p:restoredTop sz="99876" autoAdjust="0"/>
  </p:normalViewPr>
  <p:slideViewPr>
    <p:cSldViewPr>
      <p:cViewPr>
        <p:scale>
          <a:sx n="50" d="100"/>
          <a:sy n="50" d="100"/>
        </p:scale>
        <p:origin x="-708" y="1080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do\AppData\Local\Temp\CItokini_2019_05_novo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IL-1β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('Poster Atene'!$A$2,'Poster Atene'!$A$4:$A$5,'Poster Atene'!$A$7,'Poster Atene'!$A$9,'Poster Atene'!$A$11)</c:f>
              <c:strCache>
                <c:ptCount val="6"/>
                <c:pt idx="0">
                  <c:v>NC</c:v>
                </c:pt>
                <c:pt idx="1">
                  <c:v>1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'Poster Atene'!$A$2:$A$12</c15:sqref>
                  </c15:fullRef>
                </c:ext>
              </c:extLst>
            </c:strRef>
          </c:cat>
          <c:val>
            <c:numRef>
              <c:f>('Poster Atene'!$C$2,'Poster Atene'!$C$4:$C$5,'Poster Atene'!$C$7,'Poster Atene'!$C$9,'Poster Atene'!$C$11)</c:f>
              <c:numCache>
                <c:formatCode>General</c:formatCode>
                <c:ptCount val="6"/>
                <c:pt idx="0">
                  <c:v>4.4160000000000004</c:v>
                </c:pt>
                <c:pt idx="1">
                  <c:v>55.587000000000003</c:v>
                </c:pt>
                <c:pt idx="2">
                  <c:v>4.6559999999999997</c:v>
                </c:pt>
                <c:pt idx="3">
                  <c:v>4.367</c:v>
                </c:pt>
                <c:pt idx="4">
                  <c:v>4.5720000000000001</c:v>
                </c:pt>
                <c:pt idx="5">
                  <c:v>4.3970000000000002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'Poster Atene'!$C$2:$C$12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25-419D-9074-FF2F42331B3F}"/>
            </c:ext>
          </c:extLst>
        </c:ser>
        <c:ser>
          <c:idx val="2"/>
          <c:order val="1"/>
          <c:tx>
            <c:v>IL-6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('Poster Atene'!$A$2,'Poster Atene'!$A$4:$A$5,'Poster Atene'!$A$7,'Poster Atene'!$A$9,'Poster Atene'!$A$11)</c:f>
              <c:strCache>
                <c:ptCount val="6"/>
                <c:pt idx="0">
                  <c:v>NC</c:v>
                </c:pt>
                <c:pt idx="1">
                  <c:v>1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'Poster Atene'!$A$2:$A$12</c15:sqref>
                  </c15:fullRef>
                </c:ext>
              </c:extLst>
            </c:strRef>
          </c:cat>
          <c:val>
            <c:numRef>
              <c:f>('Poster Atene'!$D$2,'Poster Atene'!$D$4:$D$5,'Poster Atene'!$D$7,'Poster Atene'!$D$9,'Poster Atene'!$D$11)</c:f>
              <c:numCache>
                <c:formatCode>General</c:formatCode>
                <c:ptCount val="6"/>
                <c:pt idx="0">
                  <c:v>6.3380000000000001</c:v>
                </c:pt>
                <c:pt idx="1">
                  <c:v>496.34399999999999</c:v>
                </c:pt>
                <c:pt idx="2">
                  <c:v>10.138999999999999</c:v>
                </c:pt>
                <c:pt idx="3">
                  <c:v>12.182</c:v>
                </c:pt>
                <c:pt idx="4">
                  <c:v>25.768999999999998</c:v>
                </c:pt>
                <c:pt idx="5">
                  <c:v>10.198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'Poster Atene'!$D$2:$D$12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25-419D-9074-FF2F42331B3F}"/>
            </c:ext>
          </c:extLst>
        </c:ser>
        <c:ser>
          <c:idx val="0"/>
          <c:order val="2"/>
          <c:tx>
            <c:v>IL-8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('Poster Atene'!$A$2,'Poster Atene'!$A$4:$A$5,'Poster Atene'!$A$7,'Poster Atene'!$A$9,'Poster Atene'!$A$11)</c:f>
              <c:strCache>
                <c:ptCount val="6"/>
                <c:pt idx="0">
                  <c:v>NC</c:v>
                </c:pt>
                <c:pt idx="1">
                  <c:v>1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'Poster Atene'!$A$2:$A$12</c15:sqref>
                  </c15:fullRef>
                </c:ext>
              </c:extLst>
            </c:strRef>
          </c:cat>
          <c:val>
            <c:numRef>
              <c:f>('Poster Atene'!$B$2,'Poster Atene'!$B$4:$B$5,'Poster Atene'!$B$7,'Poster Atene'!$B$9,'Poster Atene'!$B$11)</c:f>
              <c:numCache>
                <c:formatCode>General</c:formatCode>
                <c:ptCount val="6"/>
                <c:pt idx="0">
                  <c:v>78.917000000000002</c:v>
                </c:pt>
                <c:pt idx="1">
                  <c:v>1661.098</c:v>
                </c:pt>
                <c:pt idx="2">
                  <c:v>73.650999999999996</c:v>
                </c:pt>
                <c:pt idx="3">
                  <c:v>142.15700000000001</c:v>
                </c:pt>
                <c:pt idx="4">
                  <c:v>613.86300000000006</c:v>
                </c:pt>
                <c:pt idx="5">
                  <c:v>146.422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'Poster Atene'!$B$2:$B$12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25-419D-9074-FF2F42331B3F}"/>
            </c:ext>
          </c:extLst>
        </c:ser>
        <c:ser>
          <c:idx val="3"/>
          <c:order val="3"/>
          <c:tx>
            <c:v>IL-10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('Poster Atene'!$A$2,'Poster Atene'!$A$4:$A$5,'Poster Atene'!$A$7,'Poster Atene'!$A$9,'Poster Atene'!$A$11)</c:f>
              <c:strCache>
                <c:ptCount val="6"/>
                <c:pt idx="0">
                  <c:v>NC</c:v>
                </c:pt>
                <c:pt idx="1">
                  <c:v>1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'Poster Atene'!$A$2:$A$12</c15:sqref>
                  </c15:fullRef>
                </c:ext>
              </c:extLst>
            </c:strRef>
          </c:cat>
          <c:val>
            <c:numRef>
              <c:f>('Poster Atene'!$E$2,'Poster Atene'!$E$4:$E$5,'Poster Atene'!$E$7,'Poster Atene'!$E$9,'Poster Atene'!$E$11)</c:f>
              <c:numCache>
                <c:formatCode>General</c:formatCode>
                <c:ptCount val="6"/>
                <c:pt idx="0">
                  <c:v>3.5310000000000001</c:v>
                </c:pt>
                <c:pt idx="1">
                  <c:v>12.481</c:v>
                </c:pt>
                <c:pt idx="2">
                  <c:v>3.3719999999999999</c:v>
                </c:pt>
                <c:pt idx="3">
                  <c:v>3.4590000000000001</c:v>
                </c:pt>
                <c:pt idx="4">
                  <c:v>4.3029999999999999</c:v>
                </c:pt>
                <c:pt idx="5">
                  <c:v>3.419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'Poster Atene'!$E$2:$E$12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B25-419D-9074-FF2F42331B3F}"/>
            </c:ext>
          </c:extLst>
        </c:ser>
        <c:ser>
          <c:idx val="5"/>
          <c:order val="4"/>
          <c:tx>
            <c:v>IL-12p70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('Poster Atene'!$A$2,'Poster Atene'!$A$4:$A$5,'Poster Atene'!$A$7,'Poster Atene'!$A$9,'Poster Atene'!$A$11)</c:f>
              <c:strCache>
                <c:ptCount val="6"/>
                <c:pt idx="0">
                  <c:v>NC</c:v>
                </c:pt>
                <c:pt idx="1">
                  <c:v>1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'Poster Atene'!$A$2:$A$12</c15:sqref>
                  </c15:fullRef>
                </c:ext>
              </c:extLst>
            </c:strRef>
          </c:cat>
          <c:val>
            <c:numRef>
              <c:f>('Poster Atene'!$G$2,'Poster Atene'!$G$4:$G$5,'Poster Atene'!$G$7,'Poster Atene'!$G$9,'Poster Atene'!$G$11)</c:f>
              <c:numCache>
                <c:formatCode>General</c:formatCode>
                <c:ptCount val="6"/>
                <c:pt idx="0">
                  <c:v>2.0750000000000002</c:v>
                </c:pt>
                <c:pt idx="1">
                  <c:v>2.2770000000000001</c:v>
                </c:pt>
                <c:pt idx="2">
                  <c:v>2.0880000000000001</c:v>
                </c:pt>
                <c:pt idx="3">
                  <c:v>2.0329999999999999</c:v>
                </c:pt>
                <c:pt idx="4">
                  <c:v>2.1349999999999998</c:v>
                </c:pt>
                <c:pt idx="5">
                  <c:v>2.2360000000000002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'Poster Atene'!$G$2:$G$12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B25-419D-9074-FF2F42331B3F}"/>
            </c:ext>
          </c:extLst>
        </c:ser>
        <c:ser>
          <c:idx val="4"/>
          <c:order val="5"/>
          <c:tx>
            <c:v>TNFα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('Poster Atene'!$A$2,'Poster Atene'!$A$4:$A$5,'Poster Atene'!$A$7,'Poster Atene'!$A$9,'Poster Atene'!$A$11)</c:f>
              <c:strCache>
                <c:ptCount val="6"/>
                <c:pt idx="0">
                  <c:v>NC</c:v>
                </c:pt>
                <c:pt idx="1">
                  <c:v>1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'Poster Atene'!$A$2:$A$12</c15:sqref>
                  </c15:fullRef>
                </c:ext>
              </c:extLst>
            </c:strRef>
          </c:cat>
          <c:val>
            <c:numRef>
              <c:f>('Poster Atene'!$F$2,'Poster Atene'!$F$4:$F$5,'Poster Atene'!$F$7,'Poster Atene'!$F$9,'Poster Atene'!$F$11)</c:f>
              <c:numCache>
                <c:formatCode>General</c:formatCode>
                <c:ptCount val="6"/>
                <c:pt idx="0">
                  <c:v>3.0190000000000001</c:v>
                </c:pt>
                <c:pt idx="1">
                  <c:v>3.9079999999999999</c:v>
                </c:pt>
                <c:pt idx="2">
                  <c:v>3.173</c:v>
                </c:pt>
                <c:pt idx="3">
                  <c:v>3.09</c:v>
                </c:pt>
                <c:pt idx="4">
                  <c:v>3.3370000000000002</c:v>
                </c:pt>
                <c:pt idx="5">
                  <c:v>3.0960000000000001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'Poster Atene'!$F$2:$F$12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B25-419D-9074-FF2F42331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48448"/>
        <c:axId val="45854720"/>
      </c:barChart>
      <c:catAx>
        <c:axId val="45848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Compound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l-SI"/>
          </a:p>
        </c:txPr>
        <c:crossAx val="45854720"/>
        <c:crosses val="autoZero"/>
        <c:auto val="1"/>
        <c:lblAlgn val="ctr"/>
        <c:lblOffset val="100"/>
        <c:noMultiLvlLbl val="0"/>
      </c:catAx>
      <c:valAx>
        <c:axId val="4585472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Cytokine [pg/mL]</a:t>
                </a:r>
              </a:p>
            </c:rich>
          </c:tx>
          <c:layout>
            <c:manualLayout>
              <c:xMode val="edge"/>
              <c:yMode val="edge"/>
              <c:x val="2.1505881331019071E-2"/>
              <c:y val="0.334584216472339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l-SI"/>
          </a:p>
        </c:txPr>
        <c:crossAx val="458484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2942441890970131"/>
          <c:y val="0.31041356155232391"/>
          <c:w val="0.16410614560712597"/>
          <c:h val="0.383753897474595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l-SI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sl-S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27/10/2020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27/10/2020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27/10/2020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27/10/2020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13" Type="http://schemas.openxmlformats.org/officeDocument/2006/relationships/image" Target="../media/image13.png"/><Relationship Id="rId1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.emf"/><Relationship Id="rId25" Type="http://schemas.openxmlformats.org/officeDocument/2006/relationships/image" Target="../media/image4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image" Target="../media/image11.png"/><Relationship Id="rId24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10" Type="http://schemas.openxmlformats.org/officeDocument/2006/relationships/image" Target="../media/image10.tiff"/><Relationship Id="rId19" Type="http://schemas.openxmlformats.org/officeDocument/2006/relationships/image" Target="../media/image3.emf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chart" Target="../charts/chart1.xml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2089196"/>
          </a:xfrm>
        </p:spPr>
        <p:txBody>
          <a:bodyPr>
            <a:normAutofit/>
          </a:bodyPr>
          <a:lstStyle/>
          <a:p>
            <a:r>
              <a:rPr lang="en-US" b="1" dirty="0"/>
              <a:t>Discovery of novel selective TLR7 agonists based on </a:t>
            </a:r>
            <a:r>
              <a:rPr lang="en-US" b="1" dirty="0" err="1"/>
              <a:t>chromeno</a:t>
            </a:r>
            <a:r>
              <a:rPr lang="en-US" b="1" dirty="0"/>
              <a:t>[3,4-</a:t>
            </a:r>
            <a:r>
              <a:rPr lang="en-US" b="1" i="1" dirty="0"/>
              <a:t>d</a:t>
            </a:r>
            <a:r>
              <a:rPr lang="en-US" b="1" dirty="0"/>
              <a:t>]imidazol-4(1</a:t>
            </a:r>
            <a:r>
              <a:rPr lang="en-US" b="1" i="1" dirty="0"/>
              <a:t>H</a:t>
            </a:r>
            <a:r>
              <a:rPr lang="en-US" b="1" dirty="0"/>
              <a:t>)-one and 2-(</a:t>
            </a:r>
            <a:r>
              <a:rPr lang="en-US" b="1" dirty="0" err="1"/>
              <a:t>trifluoromethyl</a:t>
            </a:r>
            <a:r>
              <a:rPr lang="en-US" b="1" dirty="0"/>
              <a:t>)</a:t>
            </a:r>
            <a:r>
              <a:rPr lang="en-US" b="1" dirty="0" err="1"/>
              <a:t>quinoline</a:t>
            </a:r>
            <a:r>
              <a:rPr lang="en-US" b="1" dirty="0"/>
              <a:t>/ quinazoline-4-amine scaffold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85391" y="7613650"/>
            <a:ext cx="27444414" cy="31623000"/>
          </a:xfrm>
        </p:spPr>
        <p:txBody>
          <a:bodyPr/>
          <a:lstStyle/>
          <a:p>
            <a:r>
              <a:rPr lang="sl-SI" dirty="0" err="1" smtClean="0"/>
              <a:t>bbbb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6616" y="4489450"/>
            <a:ext cx="27423189" cy="2816156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5400" dirty="0" smtClean="0">
                <a:solidFill>
                  <a:schemeClr val="bg1"/>
                </a:solidFill>
              </a:rPr>
              <a:t>Ana Dolšak,</a:t>
            </a:r>
            <a:r>
              <a:rPr lang="sl-SI" sz="5400" baseline="30000" dirty="0" smtClean="0">
                <a:solidFill>
                  <a:schemeClr val="bg1"/>
                </a:solidFill>
              </a:rPr>
              <a:t>1</a:t>
            </a:r>
            <a:r>
              <a:rPr lang="sl-SI" sz="5400" dirty="0" smtClean="0">
                <a:solidFill>
                  <a:schemeClr val="bg1"/>
                </a:solidFill>
              </a:rPr>
              <a:t> Urban Švajger,</a:t>
            </a:r>
            <a:r>
              <a:rPr lang="sl-SI" sz="5400" baseline="30000" dirty="0" smtClean="0">
                <a:solidFill>
                  <a:schemeClr val="bg1"/>
                </a:solidFill>
              </a:rPr>
              <a:t>2</a:t>
            </a:r>
            <a:r>
              <a:rPr lang="sl-SI" sz="5400" dirty="0" smtClean="0">
                <a:solidFill>
                  <a:schemeClr val="bg1"/>
                </a:solidFill>
              </a:rPr>
              <a:t> </a:t>
            </a:r>
            <a:r>
              <a:rPr lang="sl-SI" sz="5400" dirty="0" smtClean="0">
                <a:solidFill>
                  <a:schemeClr val="bg1"/>
                </a:solidFill>
              </a:rPr>
              <a:t>Samo Lešnik,</a:t>
            </a:r>
            <a:r>
              <a:rPr lang="sl-SI" sz="5400" baseline="30000" dirty="0" smtClean="0">
                <a:solidFill>
                  <a:schemeClr val="bg1"/>
                </a:solidFill>
              </a:rPr>
              <a:t>3 </a:t>
            </a:r>
            <a:r>
              <a:rPr lang="sl-SI" sz="5400" dirty="0" smtClean="0">
                <a:solidFill>
                  <a:schemeClr val="bg1"/>
                </a:solidFill>
              </a:rPr>
              <a:t>Janez Konc,</a:t>
            </a:r>
            <a:r>
              <a:rPr lang="sl-SI" sz="5400" baseline="30000" dirty="0">
                <a:solidFill>
                  <a:schemeClr val="bg1"/>
                </a:solidFill>
              </a:rPr>
              <a:t>3</a:t>
            </a:r>
            <a:r>
              <a:rPr lang="sl-SI" sz="5400" dirty="0" smtClean="0">
                <a:solidFill>
                  <a:schemeClr val="bg1"/>
                </a:solidFill>
              </a:rPr>
              <a:t> Stanislav </a:t>
            </a:r>
            <a:r>
              <a:rPr lang="sl-SI" sz="5400" dirty="0" smtClean="0">
                <a:solidFill>
                  <a:schemeClr val="bg1"/>
                </a:solidFill>
              </a:rPr>
              <a:t>Gobec,</a:t>
            </a:r>
            <a:r>
              <a:rPr lang="sl-SI" sz="5400" baseline="30000" dirty="0" smtClean="0">
                <a:solidFill>
                  <a:schemeClr val="bg1"/>
                </a:solidFill>
              </a:rPr>
              <a:t>1 </a:t>
            </a:r>
            <a:r>
              <a:rPr lang="sl-SI" sz="5400" dirty="0" smtClean="0">
                <a:solidFill>
                  <a:schemeClr val="bg1"/>
                </a:solidFill>
              </a:rPr>
              <a:t> Matej Sova</a:t>
            </a:r>
            <a:r>
              <a:rPr lang="sl-SI" sz="5400" baseline="30000" dirty="0">
                <a:solidFill>
                  <a:schemeClr val="bg1"/>
                </a:solidFill>
              </a:rPr>
              <a:t>1</a:t>
            </a:r>
            <a:endParaRPr lang="sl-SI" sz="5400" dirty="0" smtClean="0">
              <a:solidFill>
                <a:schemeClr val="bg1"/>
              </a:solidFill>
            </a:endParaRPr>
          </a:p>
          <a:p>
            <a:pPr algn="ctr"/>
            <a:r>
              <a:rPr lang="sl-SI" sz="32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1 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University of Ljubljana, Faculty of Pharmacy, </a:t>
            </a:r>
            <a:r>
              <a:rPr lang="en-US" sz="3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Aškerčeva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7, SI-1000 Ljubljana, Slovenia </a:t>
            </a:r>
            <a:endParaRPr lang="sl-SI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sl-SI" sz="32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2 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Blood Transfusion Centre of Slovenia, </a:t>
            </a:r>
            <a:r>
              <a:rPr lang="en-US" sz="3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Šlajmerjeva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6, SI-1000 Ljubljana, </a:t>
            </a:r>
            <a:r>
              <a:rPr lang="en-US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Slovenia</a:t>
            </a:r>
            <a:endParaRPr lang="sl-SI" sz="32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sl-SI" sz="32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3</a:t>
            </a:r>
            <a:r>
              <a:rPr lang="sl-SI" sz="3200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National Institute of Chemistry, </a:t>
            </a:r>
            <a:r>
              <a:rPr lang="en-US" sz="3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Hajdrihova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19, SI-1001 Ljubljana, </a:t>
            </a:r>
            <a:r>
              <a:rPr lang="en-US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Slovenia </a:t>
            </a:r>
            <a:r>
              <a:rPr lang="en-US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sl-SI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73137" y="7689849"/>
            <a:ext cx="27247692" cy="31318201"/>
          </a:xfrm>
        </p:spPr>
        <p:txBody>
          <a:bodyPr numCol="2"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SzPts val="3200"/>
              <a:buNone/>
            </a:pPr>
            <a:r>
              <a:rPr lang="sl-SI" sz="3600" b="1" i="1" dirty="0" smtClean="0">
                <a:solidFill>
                  <a:srgbClr val="7030A0"/>
                </a:solidFill>
                <a:latin typeface="+mj-lt"/>
                <a:cs typeface="Times New Roman"/>
              </a:rPr>
              <a:t>TOLL-LIKE RECEPTORS (</a:t>
            </a:r>
            <a:r>
              <a:rPr lang="sl-SI" sz="3600" b="1" i="1" dirty="0" err="1" smtClean="0">
                <a:solidFill>
                  <a:srgbClr val="7030A0"/>
                </a:solidFill>
                <a:latin typeface="+mj-lt"/>
                <a:cs typeface="Times New Roman"/>
              </a:rPr>
              <a:t>TLRs</a:t>
            </a:r>
            <a:r>
              <a:rPr lang="sl-SI" sz="3600" b="1" i="1" dirty="0" smtClean="0">
                <a:solidFill>
                  <a:srgbClr val="7030A0"/>
                </a:solidFill>
                <a:latin typeface="+mj-lt"/>
                <a:cs typeface="Times New Roman"/>
              </a:rPr>
              <a:t>) AS TARGETS</a:t>
            </a:r>
            <a:endParaRPr lang="en-US" sz="3600" dirty="0">
              <a:solidFill>
                <a:srgbClr val="7030A0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dirty="0">
                <a:solidFill>
                  <a:srgbClr val="000000"/>
                </a:solidFill>
                <a:latin typeface="+mj-lt"/>
                <a:cs typeface="Times New Roman"/>
              </a:rPr>
              <a:t>13 </a:t>
            </a:r>
            <a:r>
              <a:rPr lang="sl-SI" dirty="0" err="1" smtClean="0">
                <a:solidFill>
                  <a:srgbClr val="000000"/>
                </a:solidFill>
                <a:latin typeface="+mj-lt"/>
                <a:cs typeface="Times New Roman"/>
              </a:rPr>
              <a:t>types</a:t>
            </a:r>
            <a:r>
              <a:rPr lang="sl-SI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dirty="0" err="1">
                <a:solidFill>
                  <a:srgbClr val="000000"/>
                </a:solidFill>
                <a:latin typeface="+mj-lt"/>
                <a:cs typeface="Times New Roman"/>
              </a:rPr>
              <a:t>I</a:t>
            </a:r>
            <a:r>
              <a:rPr lang="sl-SI" dirty="0" err="1" smtClean="0">
                <a:solidFill>
                  <a:srgbClr val="000000"/>
                </a:solidFill>
                <a:latin typeface="+mj-lt"/>
                <a:cs typeface="Times New Roman"/>
              </a:rPr>
              <a:t>ntracellular</a:t>
            </a:r>
            <a:r>
              <a:rPr lang="sl-SI" dirty="0" smtClean="0">
                <a:solidFill>
                  <a:srgbClr val="000000"/>
                </a:solidFill>
                <a:latin typeface="+mj-lt"/>
                <a:cs typeface="Times New Roman"/>
              </a:rPr>
              <a:t> on </a:t>
            </a:r>
            <a:r>
              <a:rPr lang="sl-SI" dirty="0" err="1" smtClean="0">
                <a:solidFill>
                  <a:srgbClr val="000000"/>
                </a:solidFill>
                <a:latin typeface="+mj-lt"/>
                <a:cs typeface="Times New Roman"/>
              </a:rPr>
              <a:t>endosome</a:t>
            </a:r>
            <a:r>
              <a:rPr lang="sl-SI" dirty="0" smtClean="0">
                <a:solidFill>
                  <a:srgbClr val="000000"/>
                </a:solidFill>
                <a:latin typeface="+mj-lt"/>
                <a:cs typeface="Times New Roman"/>
              </a:rPr>
              <a:t>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b="1" dirty="0" smtClean="0">
                <a:solidFill>
                  <a:srgbClr val="0070C0"/>
                </a:solidFill>
                <a:latin typeface="+mj-lt"/>
                <a:cs typeface="Times New Roman"/>
              </a:rPr>
              <a:t>TLR3, TLR7</a:t>
            </a:r>
            <a:r>
              <a:rPr lang="sl-SI" b="1" dirty="0">
                <a:solidFill>
                  <a:srgbClr val="0070C0"/>
                </a:solidFill>
                <a:latin typeface="+mj-lt"/>
                <a:cs typeface="Times New Roman"/>
              </a:rPr>
              <a:t>, </a:t>
            </a:r>
            <a:r>
              <a:rPr lang="sl-SI" b="1" dirty="0" smtClean="0">
                <a:solidFill>
                  <a:srgbClr val="0070C0"/>
                </a:solidFill>
                <a:latin typeface="+mj-lt"/>
                <a:cs typeface="Times New Roman"/>
              </a:rPr>
              <a:t>TLR8, TLR9</a:t>
            </a:r>
            <a:endParaRPr lang="en-US" b="1" dirty="0">
              <a:solidFill>
                <a:srgbClr val="0070C0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dirty="0" smtClean="0">
                <a:solidFill>
                  <a:srgbClr val="000000"/>
                </a:solidFill>
                <a:latin typeface="+mj-lt"/>
                <a:cs typeface="Times New Roman"/>
              </a:rPr>
              <a:t>Drug </a:t>
            </a:r>
            <a:r>
              <a:rPr lang="sl-SI" dirty="0">
                <a:solidFill>
                  <a:srgbClr val="000000"/>
                </a:solidFill>
                <a:latin typeface="+mj-lt"/>
                <a:cs typeface="Times New Roman"/>
              </a:rPr>
              <a:t>on </a:t>
            </a:r>
            <a:r>
              <a:rPr lang="sl-SI" dirty="0" err="1">
                <a:solidFill>
                  <a:srgbClr val="000000"/>
                </a:solidFill>
                <a:latin typeface="+mj-lt"/>
                <a:cs typeface="Times New Roman"/>
              </a:rPr>
              <a:t>the</a:t>
            </a:r>
            <a:r>
              <a:rPr lang="sl-SI" dirty="0">
                <a:solidFill>
                  <a:srgbClr val="000000"/>
                </a:solidFill>
                <a:latin typeface="+mj-lt"/>
                <a:cs typeface="Times New Roman"/>
              </a:rPr>
              <a:t> market - </a:t>
            </a:r>
            <a:r>
              <a:rPr lang="sl-SI" b="1" dirty="0">
                <a:solidFill>
                  <a:srgbClr val="000000"/>
                </a:solidFill>
                <a:latin typeface="+mj-lt"/>
                <a:cs typeface="Times New Roman"/>
              </a:rPr>
              <a:t>TLR7 </a:t>
            </a:r>
            <a:r>
              <a:rPr lang="sl-SI" b="1" dirty="0" smtClean="0">
                <a:solidFill>
                  <a:srgbClr val="000000"/>
                </a:solidFill>
                <a:latin typeface="+mj-lt"/>
                <a:cs typeface="Times New Roman"/>
              </a:rPr>
              <a:t>agonist IMIQUIMOD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b="1" dirty="0" smtClean="0">
                <a:solidFill>
                  <a:srgbClr val="000000"/>
                </a:solidFill>
                <a:latin typeface="+mj-lt"/>
                <a:cs typeface="Times New Roman"/>
              </a:rPr>
              <a:t>                               </a:t>
            </a:r>
            <a:r>
              <a:rPr lang="sl-SI" dirty="0" smtClean="0">
                <a:solidFill>
                  <a:srgbClr val="000000"/>
                </a:solidFill>
                <a:latin typeface="+mj-lt"/>
                <a:cs typeface="Times New Roman"/>
              </a:rPr>
              <a:t>- 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/>
              </a:rPr>
              <a:t>used </a:t>
            </a:r>
            <a:r>
              <a:rPr lang="sl-SI" sz="2800" dirty="0" err="1" smtClean="0">
                <a:solidFill>
                  <a:srgbClr val="000000"/>
                </a:solidFill>
                <a:latin typeface="+mj-lt"/>
                <a:cs typeface="Times New Roman"/>
              </a:rPr>
              <a:t>only</a:t>
            </a:r>
            <a:r>
              <a:rPr lang="sl-SI" sz="2800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sl-SI" sz="2800" dirty="0" smtClean="0">
                <a:solidFill>
                  <a:srgbClr val="000000"/>
                </a:solidFill>
                <a:latin typeface="+mj-lt"/>
                <a:cs typeface="Times New Roman"/>
              </a:rPr>
              <a:t>l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  <a:cs typeface="Times New Roman"/>
              </a:rPr>
              <a:t>ocally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/>
              </a:rPr>
              <a:t> on the skin </a:t>
            </a:r>
            <a:endParaRPr lang="sl-SI" sz="2800" dirty="0" smtClean="0">
              <a:latin typeface="+mj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2800" dirty="0" smtClean="0">
                <a:solidFill>
                  <a:srgbClr val="000000"/>
                </a:solidFill>
                <a:latin typeface="+mj-lt"/>
                <a:cs typeface="Times New Roman"/>
              </a:rPr>
              <a:t>                                   - 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/>
              </a:rPr>
              <a:t>unfavorable </a:t>
            </a:r>
            <a:r>
              <a:rPr lang="en-US" sz="2800" dirty="0">
                <a:solidFill>
                  <a:srgbClr val="000000"/>
                </a:solidFill>
                <a:latin typeface="+mj-lt"/>
                <a:cs typeface="Times New Roman"/>
              </a:rPr>
              <a:t>pharmacokinetic properties</a:t>
            </a:r>
            <a:r>
              <a:rPr lang="sl-SI" sz="28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2800" dirty="0" smtClean="0">
                <a:solidFill>
                  <a:srgbClr val="000000"/>
                </a:solidFill>
                <a:latin typeface="+mj-lt"/>
                <a:cs typeface="Times New Roman"/>
              </a:rPr>
              <a:t>                                   (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/>
              </a:rPr>
              <a:t>induce</a:t>
            </a:r>
            <a:r>
              <a:rPr lang="sl-SI" sz="2800" dirty="0" smtClean="0">
                <a:latin typeface="+mj-lt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/>
              </a:rPr>
              <a:t>strong 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/>
              </a:rPr>
              <a:t>local </a:t>
            </a:r>
            <a:r>
              <a:rPr lang="en-US" sz="2800" dirty="0">
                <a:solidFill>
                  <a:srgbClr val="000000"/>
                </a:solidFill>
                <a:latin typeface="+mj-lt"/>
                <a:cs typeface="Times New Roman"/>
              </a:rPr>
              <a:t>and 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/>
              </a:rPr>
              <a:t>systemic</a:t>
            </a:r>
            <a:r>
              <a:rPr lang="sl-SI" sz="28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/>
              </a:rPr>
              <a:t>inflammatory reactions</a:t>
            </a:r>
            <a:r>
              <a:rPr lang="sl-SI" sz="2800" dirty="0" smtClean="0">
                <a:solidFill>
                  <a:srgbClr val="000000"/>
                </a:solidFill>
                <a:latin typeface="+mj-lt"/>
                <a:cs typeface="Times New Roman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2800" dirty="0" smtClean="0">
                <a:solidFill>
                  <a:srgbClr val="000000"/>
                </a:solidFill>
                <a:latin typeface="+mj-lt"/>
                <a:cs typeface="Times New Roman"/>
              </a:rPr>
              <a:t>                                        </a:t>
            </a:r>
            <a:r>
              <a:rPr lang="sl-SI" b="1" dirty="0" err="1" smtClean="0">
                <a:solidFill>
                  <a:srgbClr val="000000"/>
                </a:solidFill>
                <a:latin typeface="+mj-lt"/>
                <a:cs typeface="Times New Roman"/>
              </a:rPr>
              <a:t>the</a:t>
            </a:r>
            <a:r>
              <a:rPr lang="sl-SI" b="1" dirty="0" smtClean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sl-SI" b="1" dirty="0" err="1">
                <a:solidFill>
                  <a:srgbClr val="000000"/>
                </a:solidFill>
                <a:latin typeface="+mj-lt"/>
                <a:cs typeface="Times New Roman"/>
              </a:rPr>
              <a:t>need</a:t>
            </a:r>
            <a:r>
              <a:rPr lang="sl-SI" b="1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sl-SI" b="1" dirty="0" err="1">
                <a:solidFill>
                  <a:srgbClr val="000000"/>
                </a:solidFill>
                <a:latin typeface="+mj-lt"/>
                <a:cs typeface="Times New Roman"/>
              </a:rPr>
              <a:t>for</a:t>
            </a:r>
            <a:r>
              <a:rPr lang="sl-SI" b="1" dirty="0">
                <a:solidFill>
                  <a:srgbClr val="000000"/>
                </a:solidFill>
                <a:latin typeface="+mj-lt"/>
                <a:cs typeface="Times New Roman"/>
              </a:rPr>
              <a:t> novel  </a:t>
            </a:r>
            <a:r>
              <a:rPr lang="sl-SI" b="1" dirty="0" err="1">
                <a:solidFill>
                  <a:srgbClr val="000000"/>
                </a:solidFill>
                <a:latin typeface="+mj-lt"/>
                <a:cs typeface="Times New Roman"/>
              </a:rPr>
              <a:t>small</a:t>
            </a:r>
            <a:r>
              <a:rPr lang="sl-SI" b="1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sl-SI" b="1" dirty="0" err="1">
                <a:solidFill>
                  <a:srgbClr val="000000"/>
                </a:solidFill>
                <a:latin typeface="+mj-lt"/>
                <a:cs typeface="Times New Roman"/>
              </a:rPr>
              <a:t>molecule</a:t>
            </a:r>
            <a:r>
              <a:rPr lang="sl-SI" b="1" dirty="0">
                <a:solidFill>
                  <a:srgbClr val="000000"/>
                </a:solidFill>
                <a:latin typeface="+mj-lt"/>
                <a:cs typeface="Times New Roman"/>
              </a:rPr>
              <a:t> TLR </a:t>
            </a:r>
            <a:r>
              <a:rPr lang="sl-SI" b="1" dirty="0" err="1">
                <a:solidFill>
                  <a:srgbClr val="000000"/>
                </a:solidFill>
                <a:latin typeface="+mj-lt"/>
                <a:cs typeface="Times New Roman"/>
              </a:rPr>
              <a:t>modulators</a:t>
            </a:r>
            <a:r>
              <a:rPr lang="sl-SI" b="1" dirty="0">
                <a:solidFill>
                  <a:srgbClr val="000000"/>
                </a:solidFill>
                <a:latin typeface="+mj-lt"/>
                <a:cs typeface="Times New Roman"/>
              </a:rPr>
              <a:t>! </a:t>
            </a:r>
            <a:endParaRPr lang="en-US" b="1" dirty="0">
              <a:latin typeface="+mj-lt"/>
            </a:endParaRPr>
          </a:p>
          <a:p>
            <a:pPr marL="0" indent="0">
              <a:buNone/>
            </a:pPr>
            <a:endParaRPr lang="sl-SI" sz="4000" dirty="0">
              <a:latin typeface="+mj-lt"/>
            </a:endParaRPr>
          </a:p>
          <a:p>
            <a:pPr marL="0" indent="0" algn="ctr">
              <a:buNone/>
            </a:pPr>
            <a:r>
              <a:rPr lang="sl-SI" sz="3600" b="1" i="1" dirty="0" smtClean="0">
                <a:solidFill>
                  <a:srgbClr val="7030A0"/>
                </a:solidFill>
                <a:latin typeface="+mj-lt"/>
                <a:cs typeface="Times New Roman"/>
              </a:rPr>
              <a:t>IN SILICO DESIGN</a:t>
            </a:r>
            <a:endParaRPr lang="en-US" sz="3600" dirty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sl-SI" dirty="0" err="1" smtClean="0">
                <a:latin typeface="+mj-lt"/>
              </a:rPr>
              <a:t>Ligand</a:t>
            </a:r>
            <a:r>
              <a:rPr lang="sl-SI" dirty="0" smtClean="0">
                <a:latin typeface="+mj-lt"/>
              </a:rPr>
              <a:t>-</a:t>
            </a:r>
            <a:r>
              <a:rPr lang="sl-SI" dirty="0" err="1" smtClean="0">
                <a:latin typeface="+mj-lt"/>
              </a:rPr>
              <a:t>based</a:t>
            </a:r>
            <a:r>
              <a:rPr lang="sl-SI" dirty="0" smtClean="0">
                <a:latin typeface="+mj-lt"/>
              </a:rPr>
              <a:t> </a:t>
            </a:r>
            <a:r>
              <a:rPr lang="sl-SI" dirty="0" err="1" smtClean="0">
                <a:latin typeface="+mj-lt"/>
              </a:rPr>
              <a:t>virtual</a:t>
            </a:r>
            <a:r>
              <a:rPr lang="sl-SI" dirty="0" smtClean="0">
                <a:latin typeface="+mj-lt"/>
              </a:rPr>
              <a:t> </a:t>
            </a:r>
            <a:r>
              <a:rPr lang="sl-SI" dirty="0" err="1" smtClean="0">
                <a:latin typeface="+mj-lt"/>
              </a:rPr>
              <a:t>screening</a:t>
            </a:r>
            <a:r>
              <a:rPr lang="sl-SI" dirty="0" smtClean="0">
                <a:latin typeface="+mj-lt"/>
              </a:rPr>
              <a:t> (ROCS, </a:t>
            </a:r>
            <a:r>
              <a:rPr lang="sl-SI" dirty="0" err="1" smtClean="0">
                <a:latin typeface="+mj-lt"/>
              </a:rPr>
              <a:t>LiSiCA</a:t>
            </a:r>
            <a:r>
              <a:rPr lang="sl-SI" dirty="0" smtClean="0">
                <a:latin typeface="+mj-lt"/>
              </a:rPr>
              <a:t>)</a:t>
            </a:r>
          </a:p>
          <a:p>
            <a:pPr marL="0" indent="0">
              <a:buNone/>
            </a:pPr>
            <a:endParaRPr lang="sl-SI" dirty="0">
              <a:latin typeface="+mj-lt"/>
            </a:endParaRPr>
          </a:p>
          <a:p>
            <a:pPr marL="0" indent="0">
              <a:buNone/>
            </a:pP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>
              <a:latin typeface="+mj-lt"/>
            </a:endParaRPr>
          </a:p>
          <a:p>
            <a:pPr marL="0" indent="0">
              <a:buNone/>
            </a:pP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>
              <a:latin typeface="+mj-lt"/>
            </a:endParaRPr>
          </a:p>
          <a:p>
            <a:pPr marL="0" indent="0">
              <a:buNone/>
            </a:pP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>
              <a:latin typeface="+mj-lt"/>
            </a:endParaRPr>
          </a:p>
          <a:p>
            <a:pPr marL="0" indent="0">
              <a:buNone/>
            </a:pP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sz="2400" dirty="0">
              <a:latin typeface="+mj-lt"/>
            </a:endParaRPr>
          </a:p>
          <a:p>
            <a:pPr marL="0" indent="0" algn="ctr">
              <a:buNone/>
            </a:pPr>
            <a:r>
              <a:rPr lang="sl-SI" sz="3600" b="1" i="1" dirty="0" smtClean="0">
                <a:solidFill>
                  <a:srgbClr val="7030A0"/>
                </a:solidFill>
                <a:latin typeface="+mj-lt"/>
                <a:cs typeface="Times New Roman"/>
              </a:rPr>
              <a:t>SYNTHESIS</a:t>
            </a:r>
          </a:p>
          <a:p>
            <a:pPr marL="0" indent="0">
              <a:buNone/>
            </a:pPr>
            <a:r>
              <a:rPr lang="sl-SI" dirty="0" err="1" smtClean="0">
                <a:latin typeface="+mj-lt"/>
              </a:rPr>
              <a:t>Three</a:t>
            </a:r>
            <a:r>
              <a:rPr lang="sl-SI" dirty="0" smtClean="0">
                <a:latin typeface="+mj-lt"/>
              </a:rPr>
              <a:t> </a:t>
            </a:r>
            <a:r>
              <a:rPr lang="sl-SI" dirty="0" err="1" smtClean="0">
                <a:latin typeface="+mj-lt"/>
              </a:rPr>
              <a:t>scaffolds</a:t>
            </a:r>
            <a:r>
              <a:rPr lang="sl-SI" dirty="0" smtClean="0">
                <a:latin typeface="+mj-lt"/>
              </a:rPr>
              <a:t> – </a:t>
            </a:r>
            <a:r>
              <a:rPr lang="sl-SI" dirty="0" err="1" smtClean="0">
                <a:latin typeface="+mj-lt"/>
              </a:rPr>
              <a:t>development</a:t>
            </a:r>
            <a:r>
              <a:rPr lang="sl-SI" dirty="0" smtClean="0">
                <a:latin typeface="+mj-lt"/>
              </a:rPr>
              <a:t> and </a:t>
            </a:r>
            <a:r>
              <a:rPr lang="sl-SI" dirty="0" err="1" smtClean="0">
                <a:latin typeface="+mj-lt"/>
              </a:rPr>
              <a:t>optimization</a:t>
            </a:r>
            <a:r>
              <a:rPr lang="sl-SI" dirty="0" smtClean="0">
                <a:latin typeface="+mj-lt"/>
              </a:rPr>
              <a:t> of </a:t>
            </a:r>
            <a:r>
              <a:rPr lang="sl-SI" dirty="0" err="1" smtClean="0">
                <a:latin typeface="+mj-lt"/>
              </a:rPr>
              <a:t>synthetic</a:t>
            </a:r>
            <a:r>
              <a:rPr lang="sl-SI" dirty="0" smtClean="0">
                <a:latin typeface="+mj-lt"/>
              </a:rPr>
              <a:t> </a:t>
            </a:r>
            <a:r>
              <a:rPr lang="sl-SI" dirty="0" err="1" smtClean="0">
                <a:latin typeface="+mj-lt"/>
              </a:rPr>
              <a:t>procedures</a:t>
            </a: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>
              <a:latin typeface="+mj-lt"/>
            </a:endParaRPr>
          </a:p>
          <a:p>
            <a:pPr marL="0" indent="0">
              <a:buNone/>
            </a:pP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>
              <a:latin typeface="+mj-lt"/>
            </a:endParaRPr>
          </a:p>
          <a:p>
            <a:pPr marL="0" indent="0">
              <a:buNone/>
            </a:pP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>
              <a:latin typeface="+mj-lt"/>
            </a:endParaRPr>
          </a:p>
          <a:p>
            <a:pPr marL="0" indent="0">
              <a:buNone/>
            </a:pP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>
              <a:latin typeface="+mj-lt"/>
            </a:endParaRPr>
          </a:p>
          <a:p>
            <a:pPr marL="0" indent="0">
              <a:buNone/>
            </a:pP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>
              <a:latin typeface="+mj-lt"/>
            </a:endParaRPr>
          </a:p>
          <a:p>
            <a:pPr marL="0" indent="0">
              <a:buNone/>
            </a:pP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>
              <a:latin typeface="+mj-lt"/>
            </a:endParaRPr>
          </a:p>
          <a:p>
            <a:pPr marL="0" indent="0">
              <a:buNone/>
            </a:pPr>
            <a:endParaRPr lang="sl-SI" b="1" i="1" dirty="0" smtClean="0">
              <a:solidFill>
                <a:srgbClr val="7030A0"/>
              </a:solidFill>
              <a:latin typeface="+mj-lt"/>
              <a:cs typeface="Times New Roman"/>
            </a:endParaRPr>
          </a:p>
          <a:p>
            <a:pPr marL="0" indent="0" algn="ctr">
              <a:buNone/>
            </a:pPr>
            <a:r>
              <a:rPr lang="sl-SI" sz="3600" b="1" i="1" dirty="0" smtClean="0">
                <a:solidFill>
                  <a:srgbClr val="7030A0"/>
                </a:solidFill>
                <a:latin typeface="+mj-lt"/>
                <a:cs typeface="Times New Roman"/>
              </a:rPr>
              <a:t>RESULTS</a:t>
            </a:r>
            <a:endParaRPr lang="sl-SI" sz="3600" b="1" i="1" dirty="0">
              <a:solidFill>
                <a:srgbClr val="7030A0"/>
              </a:solidFill>
              <a:latin typeface="+mj-lt"/>
              <a:cs typeface="Times New Roman"/>
            </a:endParaRPr>
          </a:p>
          <a:p>
            <a:pPr marL="0" indent="0" algn="ctr">
              <a:buNone/>
            </a:pPr>
            <a:r>
              <a:rPr lang="sl-SI" i="1" dirty="0" smtClean="0">
                <a:latin typeface="+mj-lt"/>
              </a:rPr>
              <a:t>CHROMENOIMIDAZOLONE</a:t>
            </a:r>
            <a:r>
              <a:rPr lang="sl-SI" dirty="0" smtClean="0">
                <a:latin typeface="+mj-lt"/>
              </a:rPr>
              <a:t> </a:t>
            </a:r>
            <a:r>
              <a:rPr lang="sl-SI" dirty="0" err="1" smtClean="0">
                <a:latin typeface="+mj-lt"/>
              </a:rPr>
              <a:t>series</a:t>
            </a:r>
            <a:endParaRPr lang="sl-SI" dirty="0" smtClean="0">
              <a:latin typeface="+mj-lt"/>
            </a:endParaRPr>
          </a:p>
          <a:p>
            <a:pPr marL="0" indent="0" algn="ctr">
              <a:buNone/>
            </a:pPr>
            <a:endParaRPr lang="sl-SI" sz="2800" dirty="0">
              <a:latin typeface="+mj-lt"/>
            </a:endParaRPr>
          </a:p>
          <a:p>
            <a:pPr marL="0" indent="0" algn="ctr">
              <a:buNone/>
            </a:pPr>
            <a:endParaRPr lang="sl-SI" dirty="0" smtClean="0">
              <a:latin typeface="+mj-lt"/>
            </a:endParaRPr>
          </a:p>
          <a:p>
            <a:pPr marL="0" indent="0" algn="ctr">
              <a:buNone/>
            </a:pPr>
            <a:endParaRPr lang="sl-SI" dirty="0">
              <a:latin typeface="+mj-lt"/>
            </a:endParaRPr>
          </a:p>
          <a:p>
            <a:pPr marL="0" indent="0" algn="ctr">
              <a:buNone/>
            </a:pPr>
            <a:endParaRPr lang="sl-SI" dirty="0" smtClean="0">
              <a:latin typeface="+mj-lt"/>
            </a:endParaRPr>
          </a:p>
          <a:p>
            <a:pPr marL="0" indent="0" algn="ctr">
              <a:buNone/>
            </a:pPr>
            <a:endParaRPr lang="sl-SI" dirty="0" smtClean="0">
              <a:latin typeface="+mj-lt"/>
            </a:endParaRPr>
          </a:p>
          <a:p>
            <a:pPr marL="0" indent="0" algn="ctr">
              <a:buNone/>
            </a:pPr>
            <a:endParaRPr lang="sl-SI" b="1" i="1" dirty="0" smtClean="0">
              <a:solidFill>
                <a:srgbClr val="7030A0"/>
              </a:solidFill>
              <a:latin typeface="+mj-lt"/>
              <a:cs typeface="Times New Roman"/>
            </a:endParaRPr>
          </a:p>
          <a:p>
            <a:pPr marL="0" indent="0" algn="ctr">
              <a:buNone/>
            </a:pPr>
            <a:endParaRPr lang="sl-SI" sz="400" b="1" i="1" dirty="0" smtClean="0">
              <a:solidFill>
                <a:srgbClr val="7030A0"/>
              </a:solidFill>
              <a:latin typeface="+mj-lt"/>
              <a:cs typeface="Times New Roman"/>
            </a:endParaRPr>
          </a:p>
          <a:p>
            <a:pPr marL="0" indent="0" algn="ctr">
              <a:buNone/>
            </a:pPr>
            <a:r>
              <a:rPr lang="sl-SI" sz="3600" b="1" i="1" dirty="0" smtClean="0">
                <a:solidFill>
                  <a:srgbClr val="7030A0"/>
                </a:solidFill>
                <a:latin typeface="+mj-lt"/>
                <a:cs typeface="Times New Roman"/>
              </a:rPr>
              <a:t>RES</a:t>
            </a:r>
          </a:p>
          <a:p>
            <a:pPr marL="0" indent="0" algn="ctr">
              <a:buNone/>
            </a:pPr>
            <a:endParaRPr lang="sl-SI" sz="3600" b="1" i="1" dirty="0" smtClean="0">
              <a:solidFill>
                <a:srgbClr val="7030A0"/>
              </a:solidFill>
              <a:latin typeface="+mj-lt"/>
              <a:cs typeface="Times New Roman"/>
            </a:endParaRPr>
          </a:p>
          <a:p>
            <a:pPr marL="0" indent="0" algn="ctr">
              <a:buNone/>
            </a:pPr>
            <a:r>
              <a:rPr lang="sl-SI" i="1" dirty="0" smtClean="0">
                <a:latin typeface="+mj-lt"/>
              </a:rPr>
              <a:t>QUINOLINES</a:t>
            </a:r>
          </a:p>
          <a:p>
            <a:pPr marL="0" indent="0" algn="ctr">
              <a:buNone/>
            </a:pPr>
            <a:endParaRPr lang="sl-SI" sz="3600" i="1" dirty="0">
              <a:latin typeface="+mj-lt"/>
            </a:endParaRPr>
          </a:p>
          <a:p>
            <a:pPr marL="0" indent="0" algn="ctr">
              <a:buNone/>
            </a:pPr>
            <a:endParaRPr lang="sl-SI" i="1" dirty="0" smtClean="0">
              <a:latin typeface="+mj-lt"/>
            </a:endParaRPr>
          </a:p>
          <a:p>
            <a:pPr marL="0" indent="0" algn="ctr">
              <a:buNone/>
            </a:pPr>
            <a:endParaRPr lang="sl-SI" i="1" dirty="0">
              <a:latin typeface="+mj-lt"/>
            </a:endParaRPr>
          </a:p>
          <a:p>
            <a:pPr marL="0" indent="0" algn="ctr">
              <a:buNone/>
            </a:pPr>
            <a:endParaRPr lang="sl-SI" sz="4400" i="1" dirty="0" smtClean="0">
              <a:latin typeface="+mj-lt"/>
            </a:endParaRPr>
          </a:p>
          <a:p>
            <a:pPr marL="0" indent="0" algn="ctr">
              <a:buNone/>
            </a:pPr>
            <a:endParaRPr lang="sl-SI" sz="500" i="1" dirty="0">
              <a:latin typeface="+mj-lt"/>
            </a:endParaRPr>
          </a:p>
          <a:p>
            <a:pPr marL="0" indent="0" algn="ctr">
              <a:buNone/>
            </a:pPr>
            <a:r>
              <a:rPr lang="sl-SI" sz="3600" b="1" i="1" dirty="0" smtClean="0">
                <a:solidFill>
                  <a:srgbClr val="7030A0"/>
                </a:solidFill>
                <a:latin typeface="+mj-lt"/>
                <a:cs typeface="Times New Roman"/>
              </a:rPr>
              <a:t>RESULTS</a:t>
            </a:r>
          </a:p>
          <a:p>
            <a:pPr marL="0" indent="0" algn="ctr">
              <a:buNone/>
            </a:pPr>
            <a:r>
              <a:rPr lang="sl-SI" i="1" dirty="0" smtClean="0">
                <a:latin typeface="+mj-lt"/>
              </a:rPr>
              <a:t>QUINAZOLINE </a:t>
            </a:r>
            <a:r>
              <a:rPr lang="sl-SI" i="1" dirty="0" err="1" smtClean="0">
                <a:latin typeface="+mj-lt"/>
              </a:rPr>
              <a:t>series</a:t>
            </a:r>
            <a:r>
              <a:rPr lang="sl-SI" dirty="0" smtClean="0">
                <a:latin typeface="+mj-lt"/>
              </a:rPr>
              <a:t> </a:t>
            </a:r>
          </a:p>
          <a:p>
            <a:pPr marL="0" indent="0" algn="ctr">
              <a:buNone/>
            </a:pPr>
            <a:endParaRPr lang="sl-SI" dirty="0">
              <a:latin typeface="+mj-lt"/>
            </a:endParaRPr>
          </a:p>
          <a:p>
            <a:pPr marL="0" indent="0" algn="ctr">
              <a:buNone/>
            </a:pPr>
            <a:endParaRPr lang="sl-SI" dirty="0" smtClean="0">
              <a:latin typeface="+mj-lt"/>
            </a:endParaRPr>
          </a:p>
          <a:p>
            <a:pPr marL="0" indent="0" algn="ctr">
              <a:buNone/>
            </a:pPr>
            <a:endParaRPr lang="sl-SI" dirty="0">
              <a:latin typeface="+mj-lt"/>
            </a:endParaRPr>
          </a:p>
          <a:p>
            <a:pPr marL="0" indent="0" algn="ctr">
              <a:buNone/>
            </a:pPr>
            <a:endParaRPr lang="sl-SI" dirty="0" smtClean="0">
              <a:latin typeface="+mj-lt"/>
            </a:endParaRPr>
          </a:p>
          <a:p>
            <a:pPr marL="0" indent="0" algn="ctr">
              <a:buNone/>
            </a:pPr>
            <a:endParaRPr lang="sl-SI" dirty="0">
              <a:latin typeface="+mj-lt"/>
            </a:endParaRPr>
          </a:p>
          <a:p>
            <a:pPr marL="0" indent="0" algn="ctr">
              <a:buNone/>
            </a:pPr>
            <a:endParaRPr lang="sl-SI" dirty="0" smtClean="0">
              <a:latin typeface="+mj-lt"/>
            </a:endParaRPr>
          </a:p>
          <a:p>
            <a:pPr marL="0" indent="0" algn="ctr">
              <a:buNone/>
            </a:pPr>
            <a:endParaRPr lang="sl-SI" dirty="0">
              <a:latin typeface="+mj-lt"/>
            </a:endParaRPr>
          </a:p>
          <a:p>
            <a:pPr marL="0" indent="0" algn="ctr">
              <a:buNone/>
            </a:pPr>
            <a:endParaRPr lang="sl-SI" dirty="0" smtClean="0">
              <a:latin typeface="+mj-lt"/>
            </a:endParaRPr>
          </a:p>
          <a:p>
            <a:pPr marL="0" indent="0" algn="ctr">
              <a:buNone/>
            </a:pPr>
            <a:endParaRPr lang="sl-SI" dirty="0">
              <a:latin typeface="+mj-lt"/>
            </a:endParaRPr>
          </a:p>
          <a:p>
            <a:pPr marL="0" indent="0" algn="ctr">
              <a:buNone/>
            </a:pPr>
            <a:endParaRPr lang="sl-SI" dirty="0" smtClean="0">
              <a:latin typeface="+mj-lt"/>
            </a:endParaRPr>
          </a:p>
          <a:p>
            <a:pPr marL="0" indent="0" algn="ctr">
              <a:buNone/>
            </a:pPr>
            <a:endParaRPr lang="sl-SI" dirty="0">
              <a:latin typeface="+mj-lt"/>
            </a:endParaRPr>
          </a:p>
          <a:p>
            <a:pPr marL="0" indent="0" algn="ctr">
              <a:buNone/>
            </a:pPr>
            <a:endParaRPr lang="sl-SI" dirty="0" smtClean="0">
              <a:latin typeface="+mj-lt"/>
            </a:endParaRPr>
          </a:p>
          <a:p>
            <a:pPr marL="0" indent="0" algn="ctr">
              <a:buNone/>
            </a:pPr>
            <a:endParaRPr lang="sl-SI" sz="1800" dirty="0">
              <a:latin typeface="+mj-lt"/>
            </a:endParaRPr>
          </a:p>
          <a:p>
            <a:pPr marL="0" indent="0" algn="ctr">
              <a:buNone/>
            </a:pPr>
            <a:r>
              <a:rPr lang="sl-SI" sz="3600" b="1" i="1" dirty="0" smtClean="0">
                <a:solidFill>
                  <a:srgbClr val="7030A0"/>
                </a:solidFill>
                <a:latin typeface="+mj-lt"/>
                <a:cs typeface="Times New Roman"/>
              </a:rPr>
              <a:t>BIOLOGICAL EVALUATION</a:t>
            </a:r>
          </a:p>
          <a:p>
            <a:pPr marL="0" indent="0">
              <a:buNone/>
            </a:pPr>
            <a:r>
              <a:rPr lang="sl-SI" i="1" dirty="0" smtClean="0">
                <a:latin typeface="+mj-lt"/>
              </a:rPr>
              <a:t>      - </a:t>
            </a:r>
            <a:r>
              <a:rPr lang="sl-SI" b="1" i="1" dirty="0" smtClean="0">
                <a:latin typeface="+mj-lt"/>
              </a:rPr>
              <a:t>TLR7</a:t>
            </a:r>
            <a:r>
              <a:rPr lang="sl-SI" i="1" dirty="0" smtClean="0">
                <a:latin typeface="+mj-lt"/>
              </a:rPr>
              <a:t> and </a:t>
            </a:r>
            <a:r>
              <a:rPr lang="sl-SI" b="1" i="1" dirty="0" smtClean="0">
                <a:latin typeface="+mj-lt"/>
              </a:rPr>
              <a:t>TLR8</a:t>
            </a:r>
            <a:r>
              <a:rPr lang="sl-SI" i="1" dirty="0" smtClean="0">
                <a:latin typeface="+mj-lt"/>
              </a:rPr>
              <a:t> agonist </a:t>
            </a:r>
            <a:r>
              <a:rPr lang="sl-SI" i="1" dirty="0" err="1" smtClean="0">
                <a:latin typeface="+mj-lt"/>
              </a:rPr>
              <a:t>activity</a:t>
            </a:r>
            <a:r>
              <a:rPr lang="sl-SI" i="1" dirty="0" smtClean="0">
                <a:latin typeface="+mj-lt"/>
              </a:rPr>
              <a:t> </a:t>
            </a:r>
            <a:r>
              <a:rPr lang="sl-SI" i="1" dirty="0" err="1" smtClean="0">
                <a:latin typeface="+mj-lt"/>
              </a:rPr>
              <a:t>evaluation</a:t>
            </a:r>
            <a:endParaRPr lang="sl-SI" i="1" dirty="0" smtClean="0">
              <a:latin typeface="+mj-lt"/>
            </a:endParaRP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      - </a:t>
            </a:r>
            <a:r>
              <a:rPr lang="sl-SI" b="1" dirty="0" smtClean="0">
                <a:latin typeface="+mj-lt"/>
              </a:rPr>
              <a:t>HEK293 </a:t>
            </a:r>
            <a:r>
              <a:rPr lang="sl-SI" b="1" dirty="0" err="1" smtClean="0">
                <a:latin typeface="+mj-lt"/>
              </a:rPr>
              <a:t>cell</a:t>
            </a:r>
            <a:r>
              <a:rPr lang="sl-SI" b="1" dirty="0" smtClean="0">
                <a:latin typeface="+mj-lt"/>
              </a:rPr>
              <a:t> line</a:t>
            </a:r>
            <a:r>
              <a:rPr lang="sl-SI" dirty="0" smtClean="0">
                <a:latin typeface="+mj-lt"/>
              </a:rPr>
              <a:t>, </a:t>
            </a:r>
            <a:r>
              <a:rPr lang="sl-SI" dirty="0" err="1" smtClean="0">
                <a:latin typeface="+mj-lt"/>
              </a:rPr>
              <a:t>co</a:t>
            </a:r>
            <a:r>
              <a:rPr lang="sl-SI" dirty="0" smtClean="0">
                <a:latin typeface="+mj-lt"/>
              </a:rPr>
              <a:t>-</a:t>
            </a:r>
            <a:r>
              <a:rPr lang="sl-SI" dirty="0" err="1" smtClean="0">
                <a:latin typeface="+mj-lt"/>
              </a:rPr>
              <a:t>transfected</a:t>
            </a:r>
            <a:r>
              <a:rPr lang="sl-SI" dirty="0" smtClean="0">
                <a:latin typeface="+mj-lt"/>
              </a:rPr>
              <a:t> </a:t>
            </a:r>
            <a:r>
              <a:rPr lang="sl-SI" dirty="0" err="1" smtClean="0">
                <a:latin typeface="+mj-lt"/>
              </a:rPr>
              <a:t>with</a:t>
            </a:r>
            <a:r>
              <a:rPr lang="sl-SI" dirty="0" smtClean="0">
                <a:latin typeface="+mj-lt"/>
              </a:rPr>
              <a:t>  </a:t>
            </a:r>
            <a:r>
              <a:rPr lang="sl-SI" dirty="0">
                <a:latin typeface="+mj-lt"/>
              </a:rPr>
              <a:t>hTLR7 or hTLR8 gene and </a:t>
            </a:r>
            <a:r>
              <a:rPr lang="sl-SI" dirty="0" err="1">
                <a:latin typeface="+mj-lt"/>
              </a:rPr>
              <a:t>an</a:t>
            </a:r>
            <a:r>
              <a:rPr lang="sl-SI" dirty="0">
                <a:latin typeface="+mj-lt"/>
              </a:rPr>
              <a:t> </a:t>
            </a:r>
            <a:r>
              <a:rPr lang="sl-SI" dirty="0" err="1" smtClean="0">
                <a:latin typeface="+mj-lt"/>
              </a:rPr>
              <a:t>inducible</a:t>
            </a:r>
            <a:endParaRPr lang="sl-SI" dirty="0" smtClean="0">
              <a:latin typeface="+mj-lt"/>
            </a:endParaRP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      SEAP </a:t>
            </a:r>
            <a:r>
              <a:rPr lang="sl-SI" dirty="0">
                <a:latin typeface="+mj-lt"/>
              </a:rPr>
              <a:t>reporter </a:t>
            </a:r>
            <a:r>
              <a:rPr lang="sl-SI" dirty="0" smtClean="0">
                <a:latin typeface="+mj-lt"/>
              </a:rPr>
              <a:t>gene</a:t>
            </a:r>
          </a:p>
          <a:p>
            <a:pPr marL="0" indent="0">
              <a:buNone/>
            </a:pPr>
            <a:r>
              <a:rPr lang="sl-SI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    -  </a:t>
            </a:r>
            <a:r>
              <a:rPr lang="sl-SI" b="1" dirty="0" smtClean="0">
                <a:latin typeface="+mj-lt"/>
              </a:rPr>
              <a:t>EC</a:t>
            </a:r>
            <a:r>
              <a:rPr lang="sl-SI" b="1" baseline="-25000" dirty="0" smtClean="0">
                <a:latin typeface="+mj-lt"/>
              </a:rPr>
              <a:t>50</a:t>
            </a:r>
            <a:r>
              <a:rPr lang="sl-SI" b="1" dirty="0" smtClean="0">
                <a:latin typeface="+mj-lt"/>
              </a:rPr>
              <a:t> </a:t>
            </a:r>
            <a:r>
              <a:rPr lang="sl-SI" b="1" dirty="0" err="1" smtClean="0">
                <a:latin typeface="+mj-lt"/>
              </a:rPr>
              <a:t>determination</a:t>
            </a:r>
            <a:endParaRPr lang="sl-SI" b="1" dirty="0">
              <a:latin typeface="+mj-lt"/>
            </a:endParaRPr>
          </a:p>
          <a:p>
            <a:pPr marL="0" indent="0" algn="ctr">
              <a:buNone/>
            </a:pPr>
            <a:endParaRPr lang="sl-SI" dirty="0" smtClean="0">
              <a:latin typeface="+mj-lt"/>
            </a:endParaRPr>
          </a:p>
          <a:p>
            <a:pPr marL="0" indent="0" algn="ctr">
              <a:buNone/>
            </a:pPr>
            <a:endParaRPr lang="sl-SI" dirty="0">
              <a:latin typeface="+mj-lt"/>
            </a:endParaRPr>
          </a:p>
          <a:p>
            <a:pPr marL="0" indent="0" algn="ctr">
              <a:buNone/>
            </a:pPr>
            <a:endParaRPr lang="sl-SI" dirty="0" smtClean="0">
              <a:latin typeface="+mj-lt"/>
            </a:endParaRPr>
          </a:p>
          <a:p>
            <a:pPr marL="0" indent="0" algn="ctr">
              <a:buNone/>
            </a:pPr>
            <a:endParaRPr lang="sl-SI" dirty="0">
              <a:latin typeface="+mj-lt"/>
            </a:endParaRPr>
          </a:p>
          <a:p>
            <a:pPr marL="0" indent="0" algn="ctr">
              <a:buNone/>
            </a:pPr>
            <a:endParaRPr lang="sl-SI" sz="4400" dirty="0" smtClean="0">
              <a:latin typeface="+mj-lt"/>
            </a:endParaRP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      </a:t>
            </a:r>
            <a:r>
              <a:rPr lang="sl-SI" b="1" i="1" dirty="0" smtClean="0">
                <a:solidFill>
                  <a:srgbClr val="7030A0"/>
                </a:solidFill>
                <a:latin typeface="+mj-lt"/>
                <a:cs typeface="Times New Roman"/>
              </a:rPr>
              <a:t>RESULTS</a:t>
            </a:r>
            <a:r>
              <a:rPr lang="sl-SI" dirty="0" smtClean="0">
                <a:latin typeface="+mj-lt"/>
              </a:rPr>
              <a:t>: </a:t>
            </a:r>
            <a:r>
              <a:rPr lang="sl-SI" b="1" dirty="0" err="1" smtClean="0">
                <a:latin typeface="+mj-lt"/>
              </a:rPr>
              <a:t>selective</a:t>
            </a:r>
            <a:r>
              <a:rPr lang="sl-SI" b="1" dirty="0" smtClean="0">
                <a:latin typeface="+mj-lt"/>
              </a:rPr>
              <a:t> agonist </a:t>
            </a:r>
            <a:r>
              <a:rPr lang="sl-SI" b="1" dirty="0" err="1" smtClean="0">
                <a:latin typeface="+mj-lt"/>
              </a:rPr>
              <a:t>activity</a:t>
            </a:r>
            <a:r>
              <a:rPr lang="sl-SI" b="1" dirty="0" smtClean="0">
                <a:latin typeface="+mj-lt"/>
              </a:rPr>
              <a:t> on TLR7</a:t>
            </a:r>
            <a:endParaRPr lang="sl-SI" b="1" dirty="0">
              <a:latin typeface="+mj-lt"/>
            </a:endParaRPr>
          </a:p>
          <a:p>
            <a:pPr marL="0" indent="0" algn="ctr">
              <a:buNone/>
            </a:pPr>
            <a:endParaRPr lang="sl-SI" sz="2000" dirty="0" smtClean="0">
              <a:latin typeface="+mj-lt"/>
            </a:endParaRPr>
          </a:p>
          <a:p>
            <a:pPr marL="0" indent="0" algn="ctr">
              <a:buNone/>
            </a:pPr>
            <a:r>
              <a:rPr lang="sl-SI" dirty="0" smtClean="0">
                <a:latin typeface="+mj-lt"/>
              </a:rPr>
              <a:t>      </a:t>
            </a:r>
            <a:r>
              <a:rPr lang="sl-SI" b="1" i="1" dirty="0" smtClean="0">
                <a:latin typeface="+mj-lt"/>
              </a:rPr>
              <a:t>CYTOKINE SECRETION ASSAY</a:t>
            </a:r>
          </a:p>
          <a:p>
            <a:pPr marL="0" indent="0" algn="ctr">
              <a:buNone/>
            </a:pPr>
            <a:endParaRPr lang="sl-SI" dirty="0">
              <a:latin typeface="+mj-lt"/>
            </a:endParaRPr>
          </a:p>
          <a:p>
            <a:pPr marL="0" indent="0" algn="ctr">
              <a:buNone/>
            </a:pPr>
            <a:endParaRPr lang="sl-SI" dirty="0" smtClean="0">
              <a:latin typeface="+mj-lt"/>
            </a:endParaRPr>
          </a:p>
          <a:p>
            <a:pPr marL="0" indent="0" algn="ctr">
              <a:buNone/>
            </a:pPr>
            <a:endParaRPr lang="sl-SI" dirty="0">
              <a:latin typeface="+mj-lt"/>
            </a:endParaRPr>
          </a:p>
          <a:p>
            <a:pPr marL="0" indent="0" algn="ctr">
              <a:buNone/>
            </a:pPr>
            <a:endParaRPr lang="sl-SI" dirty="0" smtClean="0">
              <a:latin typeface="+mj-lt"/>
            </a:endParaRPr>
          </a:p>
          <a:p>
            <a:pPr marL="0" indent="0" algn="ctr">
              <a:buNone/>
            </a:pPr>
            <a:endParaRPr lang="sl-SI" dirty="0">
              <a:latin typeface="+mj-lt"/>
            </a:endParaRPr>
          </a:p>
          <a:p>
            <a:pPr marL="0" indent="0" algn="ctr">
              <a:buNone/>
            </a:pPr>
            <a:endParaRPr lang="sl-SI" dirty="0" smtClean="0">
              <a:latin typeface="+mj-lt"/>
            </a:endParaRPr>
          </a:p>
          <a:p>
            <a:pPr marL="0" indent="0" algn="ctr">
              <a:buNone/>
            </a:pPr>
            <a:endParaRPr lang="sl-SI" dirty="0">
              <a:latin typeface="+mj-lt"/>
            </a:endParaRPr>
          </a:p>
          <a:p>
            <a:pPr marL="0" indent="0" algn="ctr">
              <a:buNone/>
            </a:pP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  <a:latin typeface="+mj-lt"/>
            </a:endParaRPr>
          </a:p>
          <a:p>
            <a:pPr marL="0" indent="0" algn="r">
              <a:buNone/>
            </a:pPr>
            <a:endParaRPr lang="sl-SI" dirty="0" smtClean="0">
              <a:latin typeface="+mj-lt"/>
            </a:endParaRPr>
          </a:p>
          <a:p>
            <a:pPr marL="0" indent="0" algn="r">
              <a:buNone/>
            </a:pPr>
            <a:endParaRPr lang="sl-SI" dirty="0">
              <a:latin typeface="+mj-lt"/>
            </a:endParaRPr>
          </a:p>
          <a:p>
            <a:pPr marL="0" indent="0" algn="r">
              <a:buNone/>
            </a:pPr>
            <a:endParaRPr lang="sl-SI" dirty="0" smtClean="0">
              <a:latin typeface="+mj-lt"/>
            </a:endParaRPr>
          </a:p>
          <a:p>
            <a:pPr marL="0" indent="0" algn="r">
              <a:buNone/>
            </a:pPr>
            <a:endParaRPr lang="sl-SI" dirty="0" smtClean="0">
              <a:latin typeface="+mj-lt"/>
            </a:endParaRPr>
          </a:p>
          <a:p>
            <a:pPr marL="0" indent="0" algn="r">
              <a:buNone/>
            </a:pPr>
            <a:endParaRPr lang="sl-SI" sz="1400" dirty="0">
              <a:latin typeface="+mj-lt"/>
            </a:endParaRPr>
          </a:p>
          <a:p>
            <a:pPr marL="0" indent="0" algn="ctr">
              <a:buNone/>
            </a:pPr>
            <a:r>
              <a:rPr lang="sl-SI" sz="3600" b="1" i="1" dirty="0" smtClean="0">
                <a:solidFill>
                  <a:srgbClr val="7030A0"/>
                </a:solidFill>
                <a:latin typeface="+mj-lt"/>
                <a:cs typeface="Times New Roman"/>
              </a:rPr>
              <a:t>MOLECULAR DOCKING STUDY</a:t>
            </a:r>
          </a:p>
          <a:p>
            <a:pPr marL="0" indent="0" algn="ctr">
              <a:buNone/>
            </a:pPr>
            <a:endParaRPr lang="sl-SI" b="1" i="1" dirty="0">
              <a:solidFill>
                <a:srgbClr val="7030A0"/>
              </a:solidFill>
              <a:latin typeface="+mj-lt"/>
              <a:cs typeface="Times New Roman"/>
            </a:endParaRPr>
          </a:p>
          <a:p>
            <a:pPr marL="0" indent="0" algn="ctr">
              <a:buNone/>
            </a:pPr>
            <a:endParaRPr lang="sl-SI" b="1" i="1" dirty="0" smtClean="0">
              <a:solidFill>
                <a:srgbClr val="7030A0"/>
              </a:solidFill>
              <a:latin typeface="+mj-lt"/>
              <a:cs typeface="Times New Roman"/>
            </a:endParaRPr>
          </a:p>
          <a:p>
            <a:pPr marL="0" indent="0" algn="ctr">
              <a:buNone/>
            </a:pPr>
            <a:endParaRPr lang="sl-SI" b="1" i="1" dirty="0">
              <a:solidFill>
                <a:srgbClr val="7030A0"/>
              </a:solidFill>
              <a:latin typeface="+mj-lt"/>
              <a:cs typeface="Times New Roman"/>
            </a:endParaRPr>
          </a:p>
          <a:p>
            <a:pPr marL="0" indent="0" algn="ctr">
              <a:buNone/>
            </a:pPr>
            <a:endParaRPr lang="sl-SI" b="1" i="1" dirty="0" smtClean="0">
              <a:solidFill>
                <a:srgbClr val="7030A0"/>
              </a:solidFill>
              <a:latin typeface="+mj-lt"/>
              <a:cs typeface="Times New Roman"/>
            </a:endParaRPr>
          </a:p>
          <a:p>
            <a:pPr marL="0" indent="0" algn="ctr">
              <a:buNone/>
            </a:pPr>
            <a:endParaRPr lang="sl-SI" b="1" i="1" dirty="0">
              <a:solidFill>
                <a:srgbClr val="7030A0"/>
              </a:solidFill>
              <a:latin typeface="+mj-lt"/>
              <a:cs typeface="Times New Roman"/>
            </a:endParaRPr>
          </a:p>
          <a:p>
            <a:pPr marL="0" indent="0" algn="ctr">
              <a:buNone/>
            </a:pPr>
            <a:endParaRPr lang="sl-SI" b="1" i="1" dirty="0" smtClean="0">
              <a:solidFill>
                <a:srgbClr val="7030A0"/>
              </a:solidFill>
              <a:latin typeface="+mj-lt"/>
              <a:cs typeface="Times New Roman"/>
            </a:endParaRPr>
          </a:p>
          <a:p>
            <a:pPr marL="0" indent="0" algn="ctr">
              <a:buNone/>
            </a:pPr>
            <a:endParaRPr lang="sl-SI" b="1" i="1" dirty="0" smtClean="0">
              <a:solidFill>
                <a:srgbClr val="7030A0"/>
              </a:solidFill>
              <a:latin typeface="+mj-lt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7B0486F5-5AD3-4420-B86E-89AEE9430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06" y="8058843"/>
            <a:ext cx="14609443" cy="6113664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536569" y="7759700"/>
            <a:ext cx="13402390" cy="671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Predm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171718"/>
              </p:ext>
            </p:extLst>
          </p:nvPr>
        </p:nvGraphicFramePr>
        <p:xfrm>
          <a:off x="2163955" y="11545425"/>
          <a:ext cx="2297145" cy="2621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CS ChemDraw Drawing" r:id="rId5" imgW="1029865" imgH="1176016" progId="ChemDraw.Document.6.0">
                  <p:embed/>
                </p:oleObj>
              </mc:Choice>
              <mc:Fallback>
                <p:oleObj name="CS ChemDraw Drawing" r:id="rId5" imgW="1029865" imgH="11760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3955" y="11545425"/>
                        <a:ext cx="2297145" cy="2621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ravokotnik 12"/>
          <p:cNvSpPr/>
          <p:nvPr/>
        </p:nvSpPr>
        <p:spPr>
          <a:xfrm>
            <a:off x="1506614" y="14852650"/>
            <a:ext cx="13402390" cy="609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55" y="16528636"/>
            <a:ext cx="13118815" cy="402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avokotnik 14"/>
          <p:cNvSpPr/>
          <p:nvPr/>
        </p:nvSpPr>
        <p:spPr>
          <a:xfrm>
            <a:off x="1523752" y="21401561"/>
            <a:ext cx="13402390" cy="7789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36" y="22877223"/>
            <a:ext cx="13159345" cy="624044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05" y="23384367"/>
            <a:ext cx="297657" cy="34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" r="2" b="67812"/>
          <a:stretch/>
        </p:blipFill>
        <p:spPr>
          <a:xfrm>
            <a:off x="1480980" y="30930850"/>
            <a:ext cx="13428023" cy="4546496"/>
          </a:xfrm>
          <a:prstGeom prst="rect">
            <a:avLst/>
          </a:prstGeom>
        </p:spPr>
      </p:pic>
      <p:sp>
        <p:nvSpPr>
          <p:cNvPr id="19" name="Pravokotnik 18"/>
          <p:cNvSpPr/>
          <p:nvPr/>
        </p:nvSpPr>
        <p:spPr>
          <a:xfrm>
            <a:off x="1536567" y="29635450"/>
            <a:ext cx="13402390" cy="937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sl-SI" sz="3200" b="1" dirty="0" smtClean="0">
                <a:solidFill>
                  <a:srgbClr val="00486B"/>
                </a:solidFill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20" name="Pravokotnik 19"/>
          <p:cNvSpPr/>
          <p:nvPr/>
        </p:nvSpPr>
        <p:spPr>
          <a:xfrm>
            <a:off x="15510946" y="37739570"/>
            <a:ext cx="15135225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Reference:</a:t>
            </a:r>
            <a:r>
              <a:rPr lang="sl-SI" sz="2600" b="1" dirty="0">
                <a:solidFill>
                  <a:srgbClr val="00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Dolšak</a:t>
            </a:r>
            <a:r>
              <a:rPr lang="sl-SI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sl-SI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l-SI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sl-SI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sl-SI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Med </a:t>
            </a:r>
            <a:r>
              <a:rPr lang="en-US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sl-SI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sl-SI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18;</a:t>
            </a:r>
            <a:r>
              <a:rPr lang="sl-SI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179:</a:t>
            </a:r>
            <a:r>
              <a:rPr lang="sl-SI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109-122</a:t>
            </a:r>
            <a:endParaRPr lang="sl-SI" sz="2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r>
              <a:rPr lang="en-US" sz="2600" b="1" dirty="0" smtClean="0">
                <a:solidFill>
                  <a:srgbClr val="00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l-SI" sz="2600" b="1" dirty="0">
                <a:solidFill>
                  <a:srgbClr val="00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l-SI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Slovenian</a:t>
            </a:r>
            <a:r>
              <a:rPr lang="sl-SI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sl-SI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r>
              <a:rPr lang="sl-SI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l-SI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sl-SI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sl-SI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r>
              <a:rPr lang="sl-SI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No.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P1-0208</a:t>
            </a:r>
            <a:r>
              <a:rPr lang="sl-SI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grant</a:t>
            </a:r>
            <a:r>
              <a:rPr lang="sl-SI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BI-US/18-20-087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sl-SI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junior</a:t>
            </a:r>
            <a:r>
              <a:rPr lang="sl-SI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researcher</a:t>
            </a:r>
            <a:r>
              <a:rPr lang="sl-SI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's </a:t>
            </a:r>
            <a:r>
              <a:rPr lang="sl-SI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sl-SI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sl-SI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 </a:t>
            </a:r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Dolšak)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Pravokotnik 2"/>
          <p:cNvSpPr/>
          <p:nvPr/>
        </p:nvSpPr>
        <p:spPr>
          <a:xfrm>
            <a:off x="15531174" y="7759700"/>
            <a:ext cx="13402390" cy="82527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ravokotnik 12"/>
          <p:cNvSpPr/>
          <p:nvPr/>
        </p:nvSpPr>
        <p:spPr>
          <a:xfrm>
            <a:off x="15553106" y="16376650"/>
            <a:ext cx="13402390" cy="1623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8561" y="18518152"/>
            <a:ext cx="6450343" cy="391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9" descr="https://lh6.googleusercontent.com/ydMDQzg3nyA9MEoxgUE9zNbAS9g7L6eEmU5gtrmm-2MspXfVWpamQqXDltV6hbcCfnJYYrGoD8aOAAs2KYuMltrQTk6HKPKDbq7jVrQdWgfXhnr56b5BjSytqRxt-a1tR1V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308736" y="19244268"/>
            <a:ext cx="2113121" cy="316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0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619" y="19768904"/>
            <a:ext cx="2367679" cy="211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Slika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6" b="48360"/>
          <a:stretch/>
        </p:blipFill>
        <p:spPr>
          <a:xfrm>
            <a:off x="1813502" y="36497696"/>
            <a:ext cx="12983668" cy="2419495"/>
          </a:xfrm>
          <a:prstGeom prst="rect">
            <a:avLst/>
          </a:prstGeom>
        </p:spPr>
      </p:pic>
      <p:graphicFrame>
        <p:nvGraphicFramePr>
          <p:cNvPr id="30" name="Grafikon 66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7E7352BC-D0F2-4DB1-AC19-4ED3A40D8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952774"/>
              </p:ext>
            </p:extLst>
          </p:nvPr>
        </p:nvGraphicFramePr>
        <p:xfrm>
          <a:off x="19862006" y="24254931"/>
          <a:ext cx="8610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31" name="Picture 33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601" y="24834850"/>
            <a:ext cx="2895600" cy="402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8455"/>
              </p:ext>
            </p:extLst>
          </p:nvPr>
        </p:nvGraphicFramePr>
        <p:xfrm>
          <a:off x="17339102" y="30016450"/>
          <a:ext cx="2208212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CS ChemDraw Drawing" r:id="rId16" imgW="1261513" imgH="1386774" progId="ChemDraw.Document.6.0">
                  <p:embed/>
                </p:oleObj>
              </mc:Choice>
              <mc:Fallback>
                <p:oleObj name="CS ChemDraw Drawing" r:id="rId16" imgW="1261513" imgH="1386774" progId="ChemDraw.Document.6.0">
                  <p:embed/>
                  <p:pic>
                    <p:nvPicPr>
                      <p:cNvPr id="0" name="Predmet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9102" y="30016450"/>
                        <a:ext cx="2208212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084042"/>
              </p:ext>
            </p:extLst>
          </p:nvPr>
        </p:nvGraphicFramePr>
        <p:xfrm>
          <a:off x="19938206" y="30168850"/>
          <a:ext cx="6532563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CS ChemDraw Drawing" r:id="rId18" imgW="3731828" imgH="1357741" progId="ChemDraw.Document.6.0">
                  <p:embed/>
                </p:oleObj>
              </mc:Choice>
              <mc:Fallback>
                <p:oleObj name="CS ChemDraw Drawing" r:id="rId18" imgW="3731828" imgH="1357741" progId="ChemDraw.Document.6.0">
                  <p:embed/>
                  <p:pic>
                    <p:nvPicPr>
                      <p:cNvPr id="0" name="Predme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8206" y="30168850"/>
                        <a:ext cx="6532563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ravokotnik 14"/>
          <p:cNvSpPr/>
          <p:nvPr/>
        </p:nvSpPr>
        <p:spPr>
          <a:xfrm>
            <a:off x="15553106" y="33009973"/>
            <a:ext cx="13402390" cy="46974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1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619" y="34027373"/>
            <a:ext cx="3045387" cy="355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1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164" y="34042044"/>
            <a:ext cx="2911412" cy="340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890" y="34027373"/>
            <a:ext cx="3619319" cy="34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689031" y="34005094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 err="1" smtClean="0"/>
              <a:t>Compound</a:t>
            </a:r>
            <a:r>
              <a:rPr lang="sl-SI" sz="2400" i="1" dirty="0" smtClean="0"/>
              <a:t> </a:t>
            </a:r>
            <a:r>
              <a:rPr lang="sl-SI" sz="2400" b="1" i="1" dirty="0" smtClean="0"/>
              <a:t>5</a:t>
            </a:r>
            <a:endParaRPr lang="sl-SI" sz="2400" b="1" i="1" dirty="0"/>
          </a:p>
        </p:txBody>
      </p:sp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406" y="34042044"/>
            <a:ext cx="3369020" cy="344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118880" y="34005095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 err="1" smtClean="0"/>
              <a:t>Compound</a:t>
            </a:r>
            <a:r>
              <a:rPr lang="sl-SI" sz="2400" i="1" dirty="0" smtClean="0"/>
              <a:t> </a:t>
            </a:r>
            <a:r>
              <a:rPr lang="sl-SI" sz="2400" b="1" i="1" dirty="0" smtClean="0"/>
              <a:t>4</a:t>
            </a:r>
            <a:endParaRPr lang="sl-SI" sz="2400" b="1" i="1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046199"/>
              </p:ext>
            </p:extLst>
          </p:nvPr>
        </p:nvGraphicFramePr>
        <p:xfrm>
          <a:off x="16256601" y="9171377"/>
          <a:ext cx="12166794" cy="6841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CS ChemDraw Drawing" r:id="rId24" imgW="6985638" imgH="3927150" progId="ChemDraw.Document.6.0">
                  <p:embed/>
                </p:oleObj>
              </mc:Choice>
              <mc:Fallback>
                <p:oleObj name="CS ChemDraw Drawing" r:id="rId24" imgW="6985638" imgH="39271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6256601" y="9171377"/>
                        <a:ext cx="12166794" cy="6841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270</Words>
  <Application>Microsoft Office PowerPoint</Application>
  <PresentationFormat>Custom</PresentationFormat>
  <Paragraphs>116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Custom Design</vt:lpstr>
      <vt:lpstr>CS ChemDraw Drawing</vt:lpstr>
      <vt:lpstr>Discovery of novel selective TLR7 agonists based on chromeno[3,4-d]imidazol-4(1H)-one and 2-(trifluoromethyl)quinoline/ quinazoline-4-amine scaffold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Sova, Matej</cp:lastModifiedBy>
  <cp:revision>98</cp:revision>
  <dcterms:created xsi:type="dcterms:W3CDTF">2015-04-04T09:45:50Z</dcterms:created>
  <dcterms:modified xsi:type="dcterms:W3CDTF">2020-10-27T12:42:44Z</dcterms:modified>
</cp:coreProperties>
</file>