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5" r:id="rId3"/>
  </p:sldIdLst>
  <p:sldSz cx="30275213" cy="42811700"/>
  <p:notesSz cx="6858000" cy="9144000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6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99"/>
    <a:srgbClr val="6A4E9D"/>
    <a:srgbClr val="5E4197"/>
    <a:srgbClr val="603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40" autoAdjust="0"/>
    <p:restoredTop sz="94660"/>
  </p:normalViewPr>
  <p:slideViewPr>
    <p:cSldViewPr>
      <p:cViewPr>
        <p:scale>
          <a:sx n="30" d="100"/>
          <a:sy n="30" d="100"/>
        </p:scale>
        <p:origin x="132" y="24"/>
      </p:cViewPr>
      <p:guideLst>
        <p:guide orient="horz" pos="13486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15/10/2020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15/10/2020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15/10/2020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15/10/2020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9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15/10/2020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15/10/2020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15/10/2020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15/10/2020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15/10/2020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15/10/2020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15/10/2020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15/10/2020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15/10/2020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0" y="230333"/>
            <a:ext cx="27247692" cy="1538922"/>
          </a:xfrm>
        </p:spPr>
        <p:txBody>
          <a:bodyPr>
            <a:normAutofit fontScale="90000"/>
          </a:bodyPr>
          <a:lstStyle/>
          <a:p>
            <a:r>
              <a:rPr 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and antibacterial, antimycobacterial and antifungal activities of Fe(II), </a:t>
            </a:r>
            <a:br>
              <a:rPr 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Fe(III), Cu(II), Zn(II) and Ni(II) complexes </a:t>
            </a:r>
            <a:r>
              <a:rPr lang="fr-BE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aliphatic hydroxamic acids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2167" y="1934093"/>
            <a:ext cx="29413200" cy="1754326"/>
          </a:xfrm>
          <a:prstGeom prst="rect">
            <a:avLst/>
          </a:prstGeom>
          <a:solidFill>
            <a:srgbClr val="66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Ibrahima Sory Sow</a:t>
            </a:r>
            <a:r>
              <a:rPr lang="fr-BE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B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Michel Gelbcke</a:t>
            </a:r>
            <a:r>
              <a:rPr lang="fr-BE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B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Franck Meyer</a:t>
            </a:r>
            <a:r>
              <a:rPr lang="fr-BE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B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Dong Yang</a:t>
            </a:r>
            <a:r>
              <a:rPr lang="fr-FR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Koen Robeyns</a:t>
            </a:r>
            <a:r>
              <a:rPr lang="fr-FR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B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Véronique Fontaine</a:t>
            </a:r>
            <a:r>
              <a:rPr lang="fr-BE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fr-B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François Dufrasne</a:t>
            </a:r>
            <a:r>
              <a:rPr lang="fr-BE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fr-BE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Microbiology, Bio-Organic and Macromolecular Chemistry</a:t>
            </a:r>
            <a:r>
              <a:rPr lang="fr-B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Université Libre de Bruxelles, </a:t>
            </a:r>
            <a:r>
              <a:rPr lang="fr-B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Belgique; </a:t>
            </a:r>
            <a:r>
              <a:rPr lang="fr-BE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fr-B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Condensed Matter and Nanosciences, Molecular Structural Analysis, </a:t>
            </a:r>
            <a:r>
              <a:rPr lang="fr-B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Université catholique de Louvain</a:t>
            </a:r>
            <a:r>
              <a:rPr lang="fr-B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B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Belgique</a:t>
            </a:r>
            <a:endParaRPr 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250" y="40663969"/>
            <a:ext cx="29450491" cy="220980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946A3547-5450-4475-B8E6-9CDDD659B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70" y="3950687"/>
            <a:ext cx="29413200" cy="3410021"/>
          </a:xfrm>
          <a:prstGeom prst="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29041" tIns="164521" rIns="329041" bIns="164521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3290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4000" b="1" dirty="0">
                <a:ln>
                  <a:solidFill>
                    <a:srgbClr val="92D050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Introduction: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Hydroxamic acids show interesting biological properties described in the literature [1], particularly against bacteria, tumoral cells, fungi [2,3,4] and mycobacteria [5,6]. In the present project we aim at more deeply and systematically exploring the biological properties of Fe(II), Fe(III), Cu(II), Zn(II) and Ni(II) complexes of aliphatic hydroxamic acids with variable chain lengths [7]. We investigate the effect of lipophilicity on the biological activity. The synthesis of Fe(II), Fe(III), Cu(II), Zn(II), Ni(II) complexes with C</a:t>
            </a:r>
            <a:r>
              <a:rPr lang="en-US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</a:t>
            </a:r>
            <a:r>
              <a:rPr lang="en-US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hydroxamic acids and their effects on bacteria, mycobacteria and yeasts are described. </a:t>
            </a:r>
          </a:p>
        </p:txBody>
      </p:sp>
      <p:graphicFrame>
        <p:nvGraphicFramePr>
          <p:cNvPr id="11" name="Objet 10">
            <a:extLst>
              <a:ext uri="{FF2B5EF4-FFF2-40B4-BE49-F238E27FC236}">
                <a16:creationId xmlns:a16="http://schemas.microsoft.com/office/drawing/2014/main" id="{480C0B15-DF8A-420D-AE10-4CC7F5A5C0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074947"/>
              </p:ext>
            </p:extLst>
          </p:nvPr>
        </p:nvGraphicFramePr>
        <p:xfrm>
          <a:off x="440048" y="7741642"/>
          <a:ext cx="24910651" cy="6975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S ChemDraw Drawing" r:id="rId4" imgW="12421840" imgH="3087014" progId="ChemDraw.Document.6.0">
                  <p:embed/>
                </p:oleObj>
              </mc:Choice>
              <mc:Fallback>
                <p:oleObj name="CS ChemDraw Drawing" r:id="rId4" imgW="12421840" imgH="3087014" progId="ChemDraw.Document.6.0">
                  <p:embed/>
                  <p:pic>
                    <p:nvPicPr>
                      <p:cNvPr id="8" name="Obje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0048" y="7741642"/>
                        <a:ext cx="24910651" cy="6975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EA9B851A-9467-40EE-8BD1-649DF7CE8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20" y="7611022"/>
            <a:ext cx="4555414" cy="947808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29041" tIns="164521" rIns="329041" bIns="164521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3290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40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Synthesis:</a:t>
            </a:r>
            <a:endParaRPr lang="fr-FR" altLang="en-US" sz="36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234F2C1-AC03-47E0-B1AC-A1E75C96C149}"/>
              </a:ext>
            </a:extLst>
          </p:cNvPr>
          <p:cNvSpPr txBox="1"/>
          <p:nvPr/>
        </p:nvSpPr>
        <p:spPr>
          <a:xfrm>
            <a:off x="454055" y="14716997"/>
            <a:ext cx="1633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Scheme 1</a:t>
            </a:r>
            <a:r>
              <a:rPr lang="fr-B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Synthetic routes for preparation of hydroxamic acids and complexes </a:t>
            </a:r>
            <a:r>
              <a:rPr lang="fr-B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B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fr-B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fr-B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EFFD60F-888E-4AA2-88BF-160D9CB31C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67028" y="11247248"/>
            <a:ext cx="11767370" cy="425128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D7EEB20-EDD4-4905-9F4D-1D46176AB9C5}"/>
              </a:ext>
            </a:extLst>
          </p:cNvPr>
          <p:cNvSpPr txBox="1"/>
          <p:nvPr/>
        </p:nvSpPr>
        <p:spPr>
          <a:xfrm>
            <a:off x="21686583" y="10674592"/>
            <a:ext cx="4354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</a:t>
            </a:r>
            <a:r>
              <a:rPr lang="fr-B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 of R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F35901-4ABE-40C6-BC29-AA36998CAFF5}"/>
              </a:ext>
            </a:extLst>
          </p:cNvPr>
          <p:cNvSpPr/>
          <p:nvPr/>
        </p:nvSpPr>
        <p:spPr>
          <a:xfrm>
            <a:off x="287519" y="7530651"/>
            <a:ext cx="29446879" cy="98521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03D334B-BDAB-41B4-9135-6E3008A865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992" y="19482930"/>
            <a:ext cx="23076188" cy="16614714"/>
          </a:xfrm>
          <a:prstGeom prst="rect">
            <a:avLst/>
          </a:prstGeom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id="{0548B57D-FF4A-43F3-B8C4-989658DAA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70" y="17858013"/>
            <a:ext cx="25562755" cy="1624917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29041" tIns="164521" rIns="329041" bIns="164521" numCol="1" anchor="ctr" anchorCtr="0" compatLnSpc="1">
            <a:prstTxWarp prst="textNoShape">
              <a:avLst/>
            </a:prstTxWarp>
            <a:spAutoFit/>
          </a:bodyPr>
          <a:lstStyle/>
          <a:p>
            <a:pPr defTabSz="3290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4400" b="1" dirty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Results. </a:t>
            </a: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2: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Minimum inhibitory concentration (µM) values biological assays against: Gram-positive/-negative bacteria, mycobacteria and yeasts of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hydroxamic acids and their complexes (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(see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 1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59D012C-AA62-497D-AD22-4F3E8F95F5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49180" y="19611682"/>
            <a:ext cx="5930963" cy="518525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8F306FF-BD5B-427C-9978-DEB975012050}"/>
              </a:ext>
            </a:extLst>
          </p:cNvPr>
          <p:cNvSpPr txBox="1"/>
          <p:nvPr/>
        </p:nvSpPr>
        <p:spPr>
          <a:xfrm>
            <a:off x="23906496" y="25311893"/>
            <a:ext cx="57316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</a:t>
            </a:r>
            <a:r>
              <a:rPr lang="fr-B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 structure obtained by X-ray diffraction of A8Fe3 (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fr-B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15566E-8682-4DDA-8FB8-6A3622FABAA7}"/>
              </a:ext>
            </a:extLst>
          </p:cNvPr>
          <p:cNvSpPr/>
          <p:nvPr/>
        </p:nvSpPr>
        <p:spPr>
          <a:xfrm>
            <a:off x="23629034" y="28924392"/>
            <a:ext cx="5944907" cy="6986528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S.a MSSA: methicillin-sensitive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aureus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S.a MRSA: methicillin-resistant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aureus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C.g: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Corynebacterium glutamicum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E.c: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P.a: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Pseudomonas aeruginosa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K.p: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Klebsiella pneumoniae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M.s: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 smegmatis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C.a: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 albicans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C.t: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 tropicalis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Van: Vancomycin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Cetr: Cetrimide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(49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Rifa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Rifampicin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7AD5CF64-FF0E-4507-8B0B-E91ECD238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20" y="36370926"/>
            <a:ext cx="29510222" cy="199424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29041" tIns="164521" rIns="329041" bIns="164521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Conclusion and perspective : </a:t>
            </a:r>
            <a:r>
              <a:rPr lang="en-US" alt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results of the </a:t>
            </a:r>
            <a:r>
              <a:rPr lang="en-US" altLang="en-US" sz="36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vitro </a:t>
            </a:r>
            <a:r>
              <a:rPr lang="en-US" alt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carried out support the hypothesis that the length of the R</a:t>
            </a:r>
            <a:r>
              <a:rPr lang="en-US" altLang="en-US" sz="3600" baseline="-25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 chain and the type of coordination metal have an effect on antimicrobial activity. 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toxicity of compounds with significant antibacterial and antifungal activity will be investigated on cervical cancer cells and the cell penetration of the most promising compounds will be determined.</a:t>
            </a: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3D705F6C-F60A-4BEF-A051-D3F4754B5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15" y="38542703"/>
            <a:ext cx="29480226" cy="1994249"/>
          </a:xfrm>
          <a:prstGeom prst="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29041" tIns="164521" rIns="329041" bIns="164521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Alam et </a:t>
            </a:r>
            <a:r>
              <a:rPr lang="fr-FR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Cur. Org. Chem.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2019, [2] Karger,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Horst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Kehl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N.Y 1982.; [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3] 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Maehr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 </a:t>
            </a:r>
            <a:r>
              <a:rPr lang="fr-FR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</a:t>
            </a:r>
            <a:r>
              <a:rPr lang="fr-FR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1971; [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4]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Chem. Pharm. Bull.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1971; [5] Urbanski,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1950; [6] Urbanski et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1952; [7] O’Brien et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of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Inorg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Biochem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2000; [8] Brown et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Inorg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1983; [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9] Aliyu et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Asian J. of Chem.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2011; [10] Bayer et al. from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Patentschrift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1967; [11] Zhu et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N.P.C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2011; [12] Darren et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of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Inorg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Biochem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2011; [13] Reddy et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Tetrahedron letters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2000; [14]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Cerniauskaite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Eur. J. Org. Chem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2011; [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15] Brown et </a:t>
            </a:r>
            <a:r>
              <a:rPr lang="fr-FR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M.R. In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1988; [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16] 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Devlin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fr-FR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fr-FR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fr-FR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Soc. 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1975.</a:t>
            </a:r>
            <a:endParaRPr lang="fr-B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6C5025-6A6F-407E-8F70-104FD269A322}"/>
              </a:ext>
            </a:extLst>
          </p:cNvPr>
          <p:cNvSpPr/>
          <p:nvPr/>
        </p:nvSpPr>
        <p:spPr>
          <a:xfrm>
            <a:off x="287519" y="17715309"/>
            <a:ext cx="29480487" cy="18473341"/>
          </a:xfrm>
          <a:prstGeom prst="rect">
            <a:avLst/>
          </a:prstGeom>
          <a:noFill/>
          <a:ln w="76200" cmpd="dbl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9E6DC84-C628-4B43-8264-3F0D529B5566}"/>
              </a:ext>
            </a:extLst>
          </p:cNvPr>
          <p:cNvSpPr txBox="1"/>
          <p:nvPr/>
        </p:nvSpPr>
        <p:spPr>
          <a:xfrm>
            <a:off x="317515" y="15406985"/>
            <a:ext cx="181682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/>
              <a:t>Reagents and conditions: a = Et</a:t>
            </a:r>
            <a:r>
              <a:rPr lang="fr-BE" sz="3600" baseline="-25000" dirty="0"/>
              <a:t>2</a:t>
            </a:r>
            <a:r>
              <a:rPr lang="fr-BE" sz="3600" dirty="0"/>
              <a:t>O, b = ClCOOEt, c = O(CH</a:t>
            </a:r>
            <a:r>
              <a:rPr lang="fr-BE" sz="3600" baseline="-25000" dirty="0"/>
              <a:t>2</a:t>
            </a:r>
            <a:r>
              <a:rPr lang="fr-BE" sz="3600" dirty="0"/>
              <a:t>CH</a:t>
            </a:r>
            <a:r>
              <a:rPr lang="fr-BE" sz="3600" baseline="-25000" dirty="0"/>
              <a:t>2</a:t>
            </a:r>
            <a:r>
              <a:rPr lang="fr-BE" sz="3600" dirty="0"/>
              <a:t>)NCH</a:t>
            </a:r>
            <a:r>
              <a:rPr lang="fr-BE" sz="3600" baseline="-25000" dirty="0"/>
              <a:t>3</a:t>
            </a:r>
            <a:r>
              <a:rPr lang="fr-BE" sz="3600" dirty="0"/>
              <a:t>, d = NH</a:t>
            </a:r>
            <a:r>
              <a:rPr lang="fr-BE" sz="3600" baseline="-25000" dirty="0"/>
              <a:t>2</a:t>
            </a:r>
            <a:r>
              <a:rPr lang="fr-BE" sz="3600" dirty="0"/>
              <a:t>OH, e = FeCl</a:t>
            </a:r>
            <a:r>
              <a:rPr lang="fr-BE" sz="3600" baseline="-25000" dirty="0"/>
              <a:t>2</a:t>
            </a:r>
            <a:r>
              <a:rPr lang="fr-BE" sz="3600" dirty="0"/>
              <a:t> (</a:t>
            </a:r>
            <a:r>
              <a:rPr lang="fr-BE" sz="3600" b="1" dirty="0"/>
              <a:t>43</a:t>
            </a:r>
            <a:r>
              <a:rPr lang="fr-BE" sz="3600" dirty="0"/>
              <a:t>), </a:t>
            </a:r>
          </a:p>
          <a:p>
            <a:r>
              <a:rPr lang="fr-BE" sz="3600" dirty="0"/>
              <a:t>f = FeCl</a:t>
            </a:r>
            <a:r>
              <a:rPr lang="fr-BE" sz="3600" baseline="-25000" dirty="0"/>
              <a:t>3</a:t>
            </a:r>
            <a:r>
              <a:rPr lang="fr-BE" sz="3600" dirty="0"/>
              <a:t> (</a:t>
            </a:r>
            <a:r>
              <a:rPr lang="fr-BE" sz="3600" b="1" dirty="0"/>
              <a:t>44</a:t>
            </a:r>
            <a:r>
              <a:rPr lang="fr-BE" sz="3600" dirty="0"/>
              <a:t>), g = CuCl</a:t>
            </a:r>
            <a:r>
              <a:rPr lang="fr-BE" sz="3600" baseline="-25000" dirty="0"/>
              <a:t>2·</a:t>
            </a:r>
            <a:r>
              <a:rPr lang="fr-BE" sz="3600" dirty="0"/>
              <a:t>2H</a:t>
            </a:r>
            <a:r>
              <a:rPr lang="fr-BE" sz="3600" baseline="-25000" dirty="0"/>
              <a:t>2</a:t>
            </a:r>
            <a:r>
              <a:rPr lang="fr-BE" sz="3600" dirty="0"/>
              <a:t>O (</a:t>
            </a:r>
            <a:r>
              <a:rPr lang="fr-BE" sz="3600" b="1" dirty="0"/>
              <a:t>45</a:t>
            </a:r>
            <a:r>
              <a:rPr lang="fr-BE" sz="3600" dirty="0"/>
              <a:t>), h = ZnCl</a:t>
            </a:r>
            <a:r>
              <a:rPr lang="fr-BE" sz="3600" baseline="-25000" dirty="0"/>
              <a:t>2</a:t>
            </a:r>
            <a:r>
              <a:rPr lang="fr-BE" sz="3600" dirty="0"/>
              <a:t> (</a:t>
            </a:r>
            <a:r>
              <a:rPr lang="fr-BE" sz="3600" b="1" dirty="0"/>
              <a:t>46</a:t>
            </a:r>
            <a:r>
              <a:rPr lang="fr-BE" sz="3600" dirty="0"/>
              <a:t>), i = NiCl</a:t>
            </a:r>
            <a:r>
              <a:rPr lang="fr-BE" sz="3600" baseline="-25000" dirty="0"/>
              <a:t>2·</a:t>
            </a:r>
            <a:r>
              <a:rPr lang="fr-BE" sz="3600" dirty="0"/>
              <a:t>6H</a:t>
            </a:r>
            <a:r>
              <a:rPr lang="fr-BE" sz="3600" baseline="-25000" dirty="0"/>
              <a:t>2</a:t>
            </a:r>
            <a:r>
              <a:rPr lang="fr-BE" sz="3600" dirty="0"/>
              <a:t>O (</a:t>
            </a:r>
            <a:r>
              <a:rPr lang="fr-BE" sz="3600" b="1" dirty="0"/>
              <a:t>47</a:t>
            </a:r>
            <a:r>
              <a:rPr lang="fr-BE" sz="3600" dirty="0"/>
              <a:t>), j = MeOH, k = NaOH (1 M),</a:t>
            </a:r>
          </a:p>
          <a:p>
            <a:r>
              <a:rPr lang="fr-BE" sz="3600" dirty="0"/>
              <a:t>0°C and room temperature (r.t).</a:t>
            </a:r>
          </a:p>
          <a:p>
            <a:endParaRPr lang="fr-BE" sz="3600" dirty="0"/>
          </a:p>
        </p:txBody>
      </p:sp>
    </p:spTree>
    <p:extLst>
      <p:ext uri="{BB962C8B-B14F-4D97-AF65-F5344CB8AC3E}">
        <p14:creationId xmlns:p14="http://schemas.microsoft.com/office/powerpoint/2010/main" val="108845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609</Words>
  <Application>Microsoft Office PowerPoint</Application>
  <PresentationFormat>Personnalisé</PresentationFormat>
  <Paragraphs>27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Custom Design</vt:lpstr>
      <vt:lpstr>CS ChemDraw Drawing</vt:lpstr>
      <vt:lpstr> Synthesis and antibacterial, antimycobacterial and antifungal activities of Fe(II),  Fe(III), Cu(II), Zn(II) and Ni(II) complexes of aliphatic hydroxamic acids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Ibrahima</cp:lastModifiedBy>
  <cp:revision>79</cp:revision>
  <cp:lastPrinted>2020-10-15T06:40:21Z</cp:lastPrinted>
  <dcterms:created xsi:type="dcterms:W3CDTF">2015-04-04T09:45:50Z</dcterms:created>
  <dcterms:modified xsi:type="dcterms:W3CDTF">2020-10-15T09:17:50Z</dcterms:modified>
</cp:coreProperties>
</file>