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3268"/>
    <a:srgbClr val="663399"/>
    <a:srgbClr val="6A4E9D"/>
    <a:srgbClr val="5E4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60"/>
  </p:normalViewPr>
  <p:slideViewPr>
    <p:cSldViewPr>
      <p:cViewPr varScale="1">
        <p:scale>
          <a:sx n="12" d="100"/>
          <a:sy n="12" d="100"/>
        </p:scale>
        <p:origin x="2813" y="91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28/10/2020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28/10/2020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28/10/2020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2587123"/>
          </a:xfrm>
        </p:spPr>
        <p:txBody>
          <a:bodyPr>
            <a:normAutofit/>
          </a:bodyPr>
          <a:lstStyle/>
          <a:p>
            <a:r>
              <a:rPr lang="en-US" sz="6600" b="1" i="0" dirty="0">
                <a:effectLst/>
                <a:latin typeface="Source Sans Pro" panose="020B0503030403020204" pitchFamily="34" charset="0"/>
              </a:rPr>
              <a:t>Synthesis and biological evaluation of mono- and tri-heterocyclic azole derivatives as anticancer agents</a:t>
            </a:r>
            <a:endParaRPr lang="en-US" sz="6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3761" y="8451850"/>
            <a:ext cx="27416044" cy="31348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6711" y="4180351"/>
            <a:ext cx="27423189" cy="4096186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l-PL" sz="5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Agnieszka Zagórska </a:t>
            </a:r>
            <a:r>
              <a:rPr lang="pl-PL" sz="5400" b="0" i="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5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*, Anna Czopek</a:t>
            </a:r>
            <a:r>
              <a:rPr lang="pl-PL" sz="5400" b="0" i="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pl-PL" sz="5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Magdalena Mielczarek-</a:t>
            </a:r>
            <a:r>
              <a:rPr lang="pl-PL" sz="54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Puta</a:t>
            </a:r>
            <a:r>
              <a:rPr lang="pl-PL" sz="5400" b="0" i="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pl-PL" sz="5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Marta Struga</a:t>
            </a:r>
            <a:r>
              <a:rPr lang="pl-PL" sz="5400" b="0" i="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pl-PL" sz="54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Marek Bajda</a:t>
            </a:r>
            <a:r>
              <a:rPr lang="pl-PL" sz="5400" b="0" i="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</a:p>
          <a:p>
            <a:pPr algn="r">
              <a:lnSpc>
                <a:spcPct val="150000"/>
              </a:lnSpc>
            </a:pPr>
            <a:r>
              <a:rPr lang="pl-PL" sz="4000" b="0" i="0" baseline="30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Medicinal</a:t>
            </a:r>
            <a:r>
              <a:rPr lang="pl-PL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Chemistry</a:t>
            </a:r>
            <a:r>
              <a:rPr lang="pl-PL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Jagielonian</a:t>
            </a:r>
            <a:r>
              <a:rPr lang="pl-PL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 </a:t>
            </a:r>
            <a:r>
              <a:rPr lang="pl-PL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lang="pl-PL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College</a:t>
            </a:r>
          </a:p>
          <a:p>
            <a:pPr algn="r">
              <a:lnSpc>
                <a:spcPct val="150000"/>
              </a:lnSpc>
            </a:pPr>
            <a:r>
              <a:rPr lang="pl-PL" sz="4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l-PL" sz="1100" b="0" i="0" dirty="0">
                <a:solidFill>
                  <a:srgbClr val="111111"/>
                </a:solidFill>
                <a:effectLst/>
                <a:latin typeface="Roboto"/>
              </a:rPr>
              <a:t> </a:t>
            </a:r>
            <a:r>
              <a:rPr lang="pl-PL" sz="40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40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40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Biochemistry</a:t>
            </a:r>
            <a:r>
              <a:rPr lang="pl-PL" sz="40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40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lang="pl-PL" sz="40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University of </a:t>
            </a:r>
            <a:r>
              <a:rPr lang="pl-PL" sz="40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Warsaw</a:t>
            </a:r>
            <a:endParaRPr lang="pl-PL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pl-PL" sz="4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200" b="0" i="0" u="none" strike="noStrike" baseline="0" dirty="0">
                <a:latin typeface="AdvGulliv-I"/>
              </a:rPr>
              <a:t> </a:t>
            </a:r>
            <a:r>
              <a:rPr lang="en-US" sz="4000" b="0" i="0" u="none" strike="noStrike" baseline="0" dirty="0">
                <a:solidFill>
                  <a:schemeClr val="bg1"/>
                </a:solidFill>
              </a:rPr>
              <a:t>Department of Physicochemical Drug Analysis, Jagiellonian University Medical College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44716" y="8451850"/>
            <a:ext cx="27371005" cy="31623000"/>
          </a:xfrm>
        </p:spPr>
        <p:txBody>
          <a:bodyPr>
            <a:normAutofit fontScale="25000" lnSpcReduction="20000"/>
          </a:bodyPr>
          <a:lstStyle/>
          <a:p>
            <a:r>
              <a:rPr lang="en-US" sz="16000" b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Background</a:t>
            </a:r>
            <a:r>
              <a:rPr lang="en-US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endParaRPr lang="pl-PL" sz="14400" kern="200" spc="-1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Angiogenesis is well known </a:t>
            </a:r>
            <a:r>
              <a:rPr lang="pl-PL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as a </a:t>
            </a:r>
            <a:r>
              <a:rPr lang="en-US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vital step in the process of cancer growth. Thymidine phosphorylase (TP)</a:t>
            </a:r>
            <a:r>
              <a:rPr lang="pl-PL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is identical to the angiogenic factor platelet-derived endothelial-cell growth factor (PD-ECGF) and </a:t>
            </a:r>
            <a:r>
              <a:rPr lang="en-US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catalyzes the 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conversion of thymidine to thymine and 2-deoxy-α-D-ribose-1-phosphate (dRib-1-P). TP is overexpressed in several human cancers, has been shown to promote </a:t>
            </a:r>
            <a:r>
              <a:rPr lang="en-GB" sz="14400" kern="0" spc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tumor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angiogenesis, invasion, metastasis, evasion of the immune</a:t>
            </a:r>
            <a:r>
              <a:rPr lang="pl-PL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response and resistance to apoptosis. Given its various biological functions in cancer progression, TP is a promising target in cancer treatment. TP inhibitors (TPI</a:t>
            </a:r>
            <a:r>
              <a:rPr lang="pl-PL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GB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suppress the formation of new blood vessels and stop </a:t>
            </a:r>
            <a:r>
              <a:rPr lang="en-GB" sz="14400" kern="200" spc="-1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tumor</a:t>
            </a:r>
            <a:r>
              <a:rPr lang="en-GB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growth. 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most potent TPIs known up to now is t</a:t>
            </a:r>
            <a:r>
              <a:rPr lang="pl-PL" sz="14400" kern="0" dirty="0"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4400" kern="0" spc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piracil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(5-chloro-6-[1-(2-iminopyrrolidinyl)methyl] uracil hydrochloride), while 7-deazaxanthine (7DX) is the first purine </a:t>
            </a:r>
            <a:r>
              <a:rPr lang="en-GB" sz="14400" kern="0" spc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analog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4400" kern="0" dirty="0" err="1">
                <a:ea typeface="Calibri" panose="020F0502020204030204" pitchFamily="34" charset="0"/>
                <a:cs typeface="Calibri" panose="020F0502020204030204" pitchFamily="34" charset="0"/>
              </a:rPr>
              <a:t>classified</a:t>
            </a:r>
            <a:r>
              <a:rPr lang="en-GB" sz="14400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as a TP inhibitor. </a:t>
            </a:r>
            <a:endParaRPr lang="pl-PL" sz="14400" kern="200" spc="-1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6000" b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Objective</a:t>
            </a:r>
            <a:r>
              <a:rPr lang="pl-PL" sz="16000" b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60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l-PL" sz="16000" kern="200" spc="-1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14400" b="0" i="0" dirty="0">
                <a:effectLst/>
              </a:rPr>
              <a:t>The aim of the presented work was to biologically evaluate a series of synthesized mono- and tri-heterocyclic azole derivatives. Acetylphenyl-piperazin-1-yl-alkyl derivatives of spiro[imidazolidine-naphthalene/indene]-2,5-dione, </a:t>
            </a:r>
            <a:r>
              <a:rPr lang="en-US" sz="14400" b="0" i="0" dirty="0" err="1">
                <a:effectLst/>
              </a:rPr>
              <a:t>imidazo</a:t>
            </a:r>
            <a:r>
              <a:rPr lang="en-US" sz="14400" b="0" i="0" dirty="0">
                <a:effectLst/>
              </a:rPr>
              <a:t>[2,1-</a:t>
            </a:r>
            <a:r>
              <a:rPr lang="en-US" sz="14400" b="0" i="1" dirty="0">
                <a:effectLst/>
              </a:rPr>
              <a:t>f</a:t>
            </a:r>
            <a:r>
              <a:rPr lang="en-US" sz="14400" b="0" i="0" dirty="0">
                <a:effectLst/>
              </a:rPr>
              <a:t>]purine-2,4-dione and </a:t>
            </a:r>
            <a:r>
              <a:rPr lang="en-US" sz="14400" b="0" i="0" dirty="0" err="1">
                <a:effectLst/>
              </a:rPr>
              <a:t>pyrimido</a:t>
            </a:r>
            <a:r>
              <a:rPr lang="en-US" sz="14400" b="0" i="0" dirty="0">
                <a:effectLst/>
              </a:rPr>
              <a:t>[2,1-</a:t>
            </a:r>
            <a:r>
              <a:rPr lang="en-US" sz="14400" b="0" i="1" dirty="0">
                <a:effectLst/>
              </a:rPr>
              <a:t>f</a:t>
            </a:r>
            <a:r>
              <a:rPr lang="en-US" sz="14400" b="0" i="0" dirty="0">
                <a:effectLst/>
              </a:rPr>
              <a:t>]purine-1,3,9-trione were designed as structural counterparts of </a:t>
            </a:r>
            <a:r>
              <a:rPr lang="en-US" sz="14400" b="0" i="0" dirty="0" err="1">
                <a:effectLst/>
              </a:rPr>
              <a:t>tipiracil</a:t>
            </a:r>
            <a:r>
              <a:rPr lang="en-US" sz="14400" b="0" i="0" dirty="0">
                <a:effectLst/>
              </a:rPr>
              <a:t> and 7-deazaxanthine, potent thymidine phosphorylase inhibitors (TPIs)</a:t>
            </a:r>
            <a:r>
              <a:rPr lang="pl-PL" sz="14400" b="0" i="0" dirty="0">
                <a:effectLst/>
              </a:rPr>
              <a:t> and </a:t>
            </a:r>
            <a:r>
              <a:rPr lang="en-GB" sz="1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evaluated for their cytotoxicity against a series of human cancer cell lines as well as normal human 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l-PL" sz="1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aCaT</a:t>
            </a:r>
            <a:r>
              <a:rPr lang="pl-PL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Chinese hamster fibroblast cell lines.</a:t>
            </a:r>
            <a:endParaRPr lang="pl-PL" sz="14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4400" b="0" i="0" dirty="0">
              <a:effectLst/>
            </a:endParaRPr>
          </a:p>
          <a:p>
            <a:pPr algn="just"/>
            <a:endParaRPr lang="pl-PL" sz="12800" b="0" i="0" dirty="0">
              <a:effectLst/>
            </a:endParaRPr>
          </a:p>
          <a:p>
            <a:pPr algn="just"/>
            <a:endParaRPr lang="pl-PL" sz="6700" b="0" i="0" dirty="0">
              <a:effectLst/>
            </a:endParaRPr>
          </a:p>
          <a:p>
            <a:pPr algn="just"/>
            <a:endParaRPr lang="pl-PL" sz="6700" dirty="0"/>
          </a:p>
          <a:p>
            <a:pPr algn="just"/>
            <a:endParaRPr lang="pl-PL" sz="6700" b="0" i="0" dirty="0">
              <a:effectLst/>
            </a:endParaRPr>
          </a:p>
          <a:p>
            <a:pPr marL="0" indent="0" algn="just">
              <a:buNone/>
            </a:pPr>
            <a:endParaRPr lang="pl-PL" sz="6700" dirty="0"/>
          </a:p>
          <a:p>
            <a:pPr algn="just"/>
            <a:endParaRPr lang="pl-PL" sz="6700" b="0" i="0" dirty="0">
              <a:effectLst/>
            </a:endParaRPr>
          </a:p>
          <a:p>
            <a:pPr algn="just"/>
            <a:endParaRPr lang="pl-PL" sz="6700" b="0" i="0" dirty="0">
              <a:effectLst/>
            </a:endParaRPr>
          </a:p>
          <a:p>
            <a:pPr marL="0" indent="0" algn="just">
              <a:buNone/>
            </a:pPr>
            <a:endParaRPr lang="pl-PL" sz="4300" dirty="0">
              <a:latin typeface="+mj-lt"/>
            </a:endParaRPr>
          </a:p>
          <a:p>
            <a:pPr marL="0" indent="0" algn="just">
              <a:buNone/>
            </a:pPr>
            <a:endParaRPr lang="pl-PL" sz="4300" dirty="0">
              <a:latin typeface="+mj-lt"/>
            </a:endParaRPr>
          </a:p>
          <a:p>
            <a:pPr marL="0" indent="0" algn="just">
              <a:buNone/>
            </a:pPr>
            <a:endParaRPr lang="pl-PL" sz="4300" dirty="0">
              <a:latin typeface="+mj-lt"/>
            </a:endParaRPr>
          </a:p>
          <a:p>
            <a:pPr marL="0" indent="0" algn="just">
              <a:buNone/>
            </a:pPr>
            <a:endParaRPr lang="pl-PL" dirty="0"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marL="0" indent="0" algn="just">
              <a:buNone/>
            </a:pPr>
            <a:endParaRPr lang="pl-PL" dirty="0">
              <a:latin typeface="+mj-lt"/>
            </a:endParaRPr>
          </a:p>
          <a:p>
            <a:pPr algn="just"/>
            <a:endParaRPr lang="pl-PL" b="0" i="0" dirty="0">
              <a:effectLst/>
              <a:latin typeface="+mj-lt"/>
            </a:endParaRPr>
          </a:p>
          <a:p>
            <a:r>
              <a:rPr lang="en-US" sz="16000" b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Method</a:t>
            </a:r>
            <a:r>
              <a:rPr lang="pl-PL" sz="16000" b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60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l-PL" sz="16000" kern="200" spc="-1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library of compounds was obtained via a multistep synthesis according to the synthetic route published elsewhere</a:t>
            </a:r>
            <a:r>
              <a:rPr lang="pl-PL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[1,2]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TP inhibitory activity was determined spectrophotometrically according to a modified method of </a:t>
            </a:r>
            <a:r>
              <a:rPr lang="en-GB" sz="1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Krenitsky</a:t>
            </a:r>
            <a:r>
              <a:rPr lang="pl-PL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[3]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To establish their cytotoxic effects, the compounds were screened for their </a:t>
            </a:r>
            <a:r>
              <a:rPr lang="en-GB" sz="14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vitro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antiproliferative activity against a panel of different human cancer cell lines, namely prostate (PC3) and colon (SW480, SW620), in contrast to normal cell lines – </a:t>
            </a:r>
            <a:r>
              <a:rPr lang="pl-PL" sz="14400" dirty="0" err="1"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l-PL" sz="14400" b="0" i="0" dirty="0" err="1">
                <a:effectLst/>
              </a:rPr>
              <a:t>uman</a:t>
            </a:r>
            <a:r>
              <a:rPr lang="pl-PL" sz="14400" b="0" i="0" dirty="0">
                <a:effectLst/>
              </a:rPr>
              <a:t> </a:t>
            </a:r>
            <a:r>
              <a:rPr lang="pl-PL" sz="14400" b="0" i="0" dirty="0" err="1">
                <a:effectLst/>
              </a:rPr>
              <a:t>immortalized</a:t>
            </a:r>
            <a:r>
              <a:rPr lang="pl-PL" sz="14400" b="0" i="0" dirty="0">
                <a:effectLst/>
              </a:rPr>
              <a:t> </a:t>
            </a:r>
            <a:r>
              <a:rPr lang="pl-PL" sz="14400" b="0" i="0" dirty="0" err="1">
                <a:effectLst/>
              </a:rPr>
              <a:t>keratinocytes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(H</a:t>
            </a:r>
            <a:r>
              <a:rPr lang="pl-PL" sz="14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aCaT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and Chinese hamster fibroblast (V79), by the MTT method, using doxorubicin as a reference compound.</a:t>
            </a:r>
            <a:endParaRPr lang="pl-PL" sz="1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0" b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Results</a:t>
            </a:r>
            <a:r>
              <a:rPr lang="en-US" sz="160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l-PL" sz="16000" kern="200" spc="-1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anticancer profile of the tested derivatives, expressed as IC</a:t>
            </a:r>
            <a:r>
              <a:rPr lang="en-GB" sz="144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values, showed that the series of spiro[imidazolidine-naphthalene/indene]-2,5-dione derivatives was incomparably more potent than the purine derivatives. The most active compound</a:t>
            </a:r>
            <a:r>
              <a:rPr lang="pl-PL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ACz</a:t>
            </a:r>
            <a:r>
              <a:rPr lang="en-GB" sz="1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512 </a:t>
            </a:r>
            <a:r>
              <a:rPr lang="pl-PL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1-(5-(4-(4-acetylphenyl)piperazin-1-yl)pentyl)-3',4'-dihydro-2'H-spiro[imidazolidine-4,1'-naphthalene]-2,5-dione</a:t>
            </a:r>
            <a:r>
              <a:rPr lang="pl-PL" sz="14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),</a:t>
            </a:r>
            <a:r>
              <a:rPr lang="en-US" sz="14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exhibited growth-inhibitory potency on SW480 (IC</a:t>
            </a:r>
            <a:r>
              <a:rPr lang="en-GB" sz="144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16.8 ± 2.37 µM), SW620 (IC</a:t>
            </a:r>
            <a:r>
              <a:rPr lang="en-GB" sz="144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12.9 ± 3.16 µM) and PC3 (IC</a:t>
            </a:r>
            <a:r>
              <a:rPr lang="en-GB" sz="144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20.58 ± 3.35 µM). Furthermore, the highest selectivity index (SI) was achieved for compound </a:t>
            </a:r>
            <a:r>
              <a:rPr lang="en-GB" sz="1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ACz 512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Evaluation of potential </a:t>
            </a:r>
            <a:r>
              <a:rPr lang="pl-PL" sz="14400" kern="200" spc="-10" dirty="0"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4400" kern="200" spc="-1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hymidine</a:t>
            </a:r>
            <a:r>
              <a:rPr lang="en-US" sz="14400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phosphorylase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inhibitory activity from the selected compounds demonstrated that </a:t>
            </a:r>
            <a:r>
              <a:rPr lang="en-GB" sz="1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ACz 512 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exhibited 21.21% </a:t>
            </a:r>
            <a:r>
              <a:rPr lang="pl-PL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inhibitory activity at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pl-PL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M. </a:t>
            </a:r>
            <a:endParaRPr lang="pl-PL" sz="1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9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9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9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9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9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9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9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80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0" b="1" kern="200" spc="-10" dirty="0">
                <a:effectLst/>
                <a:ea typeface="Times New Roman" panose="02020603050405020304" pitchFamily="18" charset="0"/>
              </a:rPr>
              <a:t>Conclusion</a:t>
            </a:r>
            <a:r>
              <a:rPr lang="pl-PL" sz="16000" b="1" kern="200" spc="-10" dirty="0">
                <a:effectLst/>
                <a:ea typeface="Times New Roman" panose="02020603050405020304" pitchFamily="18" charset="0"/>
              </a:rPr>
              <a:t>s</a:t>
            </a:r>
            <a:r>
              <a:rPr lang="en-US" sz="16000" kern="200" spc="-10" dirty="0">
                <a:effectLst/>
                <a:ea typeface="Times New Roman" panose="02020603050405020304" pitchFamily="18" charset="0"/>
              </a:rPr>
              <a:t>:</a:t>
            </a:r>
            <a:endParaRPr lang="pl-PL" sz="16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1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data allowed the identification of a lead-like structure for anticancer activity based on TP inhibition.</a:t>
            </a:r>
            <a:endParaRPr lang="pl-PL" sz="1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2800" b="0" i="0" dirty="0">
                <a:effectLst/>
              </a:rPr>
              <a:t>1. Zagórska A., Kołaczkowski M., Bucki A. et al. </a:t>
            </a:r>
            <a:r>
              <a:rPr lang="pl-PL" sz="12800" b="0" i="1" dirty="0" err="1">
                <a:effectLst/>
              </a:rPr>
              <a:t>Eur</a:t>
            </a:r>
            <a:r>
              <a:rPr lang="pl-PL" sz="12800" b="0" i="1" dirty="0">
                <a:effectLst/>
              </a:rPr>
              <a:t> J </a:t>
            </a:r>
            <a:r>
              <a:rPr lang="pl-PL" sz="12800" b="0" i="1" dirty="0" err="1">
                <a:effectLst/>
              </a:rPr>
              <a:t>Med</a:t>
            </a:r>
            <a:r>
              <a:rPr lang="pl-PL" sz="12800" b="0" i="1" dirty="0">
                <a:effectLst/>
              </a:rPr>
              <a:t> Chem.</a:t>
            </a:r>
            <a:r>
              <a:rPr lang="pl-PL" sz="12800" b="0" i="0" dirty="0">
                <a:effectLst/>
              </a:rPr>
              <a:t> 97 (2015) 142-154, 2.Czopek A., Kołaczkowski M., Bucki A. et al. </a:t>
            </a:r>
            <a:r>
              <a:rPr lang="pl-PL" sz="12800" b="0" i="1" dirty="0" err="1">
                <a:effectLst/>
              </a:rPr>
              <a:t>Bioorg</a:t>
            </a:r>
            <a:r>
              <a:rPr lang="pl-PL" sz="12800" b="0" i="1" dirty="0">
                <a:effectLst/>
              </a:rPr>
              <a:t> </a:t>
            </a:r>
            <a:r>
              <a:rPr lang="pl-PL" sz="12800" b="0" i="1" dirty="0" err="1">
                <a:effectLst/>
              </a:rPr>
              <a:t>Med</a:t>
            </a:r>
            <a:r>
              <a:rPr lang="pl-PL" sz="12800" b="0" i="1" dirty="0">
                <a:effectLst/>
              </a:rPr>
              <a:t> Chem.</a:t>
            </a:r>
            <a:r>
              <a:rPr lang="pl-PL" sz="12800" b="0" i="0" dirty="0">
                <a:effectLst/>
              </a:rPr>
              <a:t> 23:13 (2015) 3436-3447, 3. </a:t>
            </a:r>
            <a:r>
              <a:rPr lang="pl-PL" sz="12800" b="0" i="0" dirty="0" err="1">
                <a:effectLst/>
              </a:rPr>
              <a:t>Shahzad</a:t>
            </a:r>
            <a:r>
              <a:rPr lang="pl-PL" sz="12800" b="0" i="0" dirty="0">
                <a:effectLst/>
              </a:rPr>
              <a:t> S.A., </a:t>
            </a:r>
            <a:r>
              <a:rPr lang="pl-PL" sz="12800" b="0" i="0" dirty="0" err="1">
                <a:effectLst/>
              </a:rPr>
              <a:t>Yar</a:t>
            </a:r>
            <a:r>
              <a:rPr lang="pl-PL" sz="12800" b="0" i="0" dirty="0">
                <a:effectLst/>
              </a:rPr>
              <a:t> M., Bajda M. et al. </a:t>
            </a:r>
            <a:r>
              <a:rPr lang="pl-PL" sz="12800" b="0" i="1" dirty="0" err="1">
                <a:effectLst/>
              </a:rPr>
              <a:t>Bioorg</a:t>
            </a:r>
            <a:r>
              <a:rPr lang="pl-PL" sz="12800" b="0" i="1" dirty="0">
                <a:effectLst/>
              </a:rPr>
              <a:t> </a:t>
            </a:r>
            <a:r>
              <a:rPr lang="pl-PL" sz="12800" b="0" i="1" dirty="0" err="1">
                <a:effectLst/>
              </a:rPr>
              <a:t>Med</a:t>
            </a:r>
            <a:r>
              <a:rPr lang="pl-PL" sz="12800" b="0" i="1" dirty="0">
                <a:effectLst/>
              </a:rPr>
              <a:t> Chem</a:t>
            </a:r>
            <a:r>
              <a:rPr lang="pl-PL" sz="12800" b="0" i="0" dirty="0">
                <a:effectLst/>
              </a:rPr>
              <a:t>. 22 (2014) 1008-1015.</a:t>
            </a:r>
            <a:endParaRPr lang="pl-PL" sz="1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2800" i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p</a:t>
            </a:r>
            <a:r>
              <a:rPr lang="en-US" sz="12800" i="1" kern="200" spc="-1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roject</a:t>
            </a:r>
            <a:r>
              <a:rPr lang="en-US" sz="12800" i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was financially supported by </a:t>
            </a:r>
            <a:r>
              <a:rPr lang="en-GB" sz="12800" i="1" kern="0" spc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Jagiellonian University Medical College</a:t>
            </a:r>
            <a:r>
              <a:rPr lang="en-US" sz="12800" i="1" kern="2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funding grant no N42/DBS/000178</a:t>
            </a:r>
            <a:endParaRPr lang="pl-PL" sz="12800" b="0" i="0" dirty="0">
              <a:effectLst/>
            </a:endParaRPr>
          </a:p>
          <a:p>
            <a:pPr marL="0" indent="0">
              <a:buNone/>
            </a:pPr>
            <a:endParaRPr lang="pl-PL" sz="6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2536" y="40074850"/>
            <a:ext cx="27437269" cy="2508534"/>
          </a:xfrm>
          <a:prstGeom prst="rect">
            <a:avLst/>
          </a:prstGeom>
        </p:spPr>
      </p:pic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4A82FB16-3589-42CA-8F1C-04B0E4B5F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221916"/>
              </p:ext>
            </p:extLst>
          </p:nvPr>
        </p:nvGraphicFramePr>
        <p:xfrm>
          <a:off x="1955006" y="27714574"/>
          <a:ext cx="26441400" cy="9320379"/>
        </p:xfrm>
        <a:graphic>
          <a:graphicData uri="http://schemas.openxmlformats.org/drawingml/2006/table">
            <a:tbl>
              <a:tblPr firstRow="1" firstCol="1" bandRow="1" bandCol="1">
                <a:tableStyleId>{00A15C55-8517-42AA-B614-E9B94910E393}</a:tableStyleId>
              </a:tblPr>
              <a:tblGrid>
                <a:gridCol w="3248531">
                  <a:extLst>
                    <a:ext uri="{9D8B030D-6E8A-4147-A177-3AD203B41FA5}">
                      <a16:colId xmlns:a16="http://schemas.microsoft.com/office/drawing/2014/main" val="1060810283"/>
                    </a:ext>
                  </a:extLst>
                </a:gridCol>
                <a:gridCol w="3480221">
                  <a:extLst>
                    <a:ext uri="{9D8B030D-6E8A-4147-A177-3AD203B41FA5}">
                      <a16:colId xmlns:a16="http://schemas.microsoft.com/office/drawing/2014/main" val="321947655"/>
                    </a:ext>
                  </a:extLst>
                </a:gridCol>
                <a:gridCol w="2028833">
                  <a:extLst>
                    <a:ext uri="{9D8B030D-6E8A-4147-A177-3AD203B41FA5}">
                      <a16:colId xmlns:a16="http://schemas.microsoft.com/office/drawing/2014/main" val="2285431070"/>
                    </a:ext>
                  </a:extLst>
                </a:gridCol>
                <a:gridCol w="3480221">
                  <a:extLst>
                    <a:ext uri="{9D8B030D-6E8A-4147-A177-3AD203B41FA5}">
                      <a16:colId xmlns:a16="http://schemas.microsoft.com/office/drawing/2014/main" val="950963168"/>
                    </a:ext>
                  </a:extLst>
                </a:gridCol>
                <a:gridCol w="2028833">
                  <a:extLst>
                    <a:ext uri="{9D8B030D-6E8A-4147-A177-3AD203B41FA5}">
                      <a16:colId xmlns:a16="http://schemas.microsoft.com/office/drawing/2014/main" val="782953542"/>
                    </a:ext>
                  </a:extLst>
                </a:gridCol>
                <a:gridCol w="3480221">
                  <a:extLst>
                    <a:ext uri="{9D8B030D-6E8A-4147-A177-3AD203B41FA5}">
                      <a16:colId xmlns:a16="http://schemas.microsoft.com/office/drawing/2014/main" val="3701523193"/>
                    </a:ext>
                  </a:extLst>
                </a:gridCol>
                <a:gridCol w="1253916">
                  <a:extLst>
                    <a:ext uri="{9D8B030D-6E8A-4147-A177-3AD203B41FA5}">
                      <a16:colId xmlns:a16="http://schemas.microsoft.com/office/drawing/2014/main" val="1709630863"/>
                    </a:ext>
                  </a:extLst>
                </a:gridCol>
                <a:gridCol w="3720312">
                  <a:extLst>
                    <a:ext uri="{9D8B030D-6E8A-4147-A177-3AD203B41FA5}">
                      <a16:colId xmlns:a16="http://schemas.microsoft.com/office/drawing/2014/main" val="2516626020"/>
                    </a:ext>
                  </a:extLst>
                </a:gridCol>
                <a:gridCol w="3720312">
                  <a:extLst>
                    <a:ext uri="{9D8B030D-6E8A-4147-A177-3AD203B41FA5}">
                      <a16:colId xmlns:a16="http://schemas.microsoft.com/office/drawing/2014/main" val="1635899525"/>
                    </a:ext>
                  </a:extLst>
                </a:gridCol>
              </a:tblGrid>
              <a:tr h="5381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Compound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Cell lines</a:t>
                      </a: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extLst>
                  <a:ext uri="{0D108BD9-81ED-4DB2-BD59-A6C34878D82A}">
                    <a16:rowId xmlns:a16="http://schemas.microsoft.com/office/drawing/2014/main" val="869309124"/>
                  </a:ext>
                </a:extLst>
              </a:tr>
              <a:tr h="5381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effectLst/>
                        </a:rPr>
                        <a:t>SW480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effectLst/>
                        </a:rPr>
                        <a:t>SW 620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effectLst/>
                        </a:rPr>
                        <a:t>PC3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 err="1">
                          <a:effectLst/>
                        </a:rPr>
                        <a:t>HaCaT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>
                          <a:effectLst/>
                        </a:rPr>
                        <a:t>V 79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1764255"/>
                  </a:ext>
                </a:extLst>
              </a:tr>
              <a:tr h="5381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IC</a:t>
                      </a:r>
                      <a:r>
                        <a:rPr lang="en-US" sz="3200" baseline="-25000" dirty="0">
                          <a:effectLst/>
                        </a:rPr>
                        <a:t>50</a:t>
                      </a:r>
                      <a:r>
                        <a:rPr lang="pl-PL" sz="3200" baseline="-25000" dirty="0">
                          <a:effectLst/>
                        </a:rPr>
                        <a:t> </a:t>
                      </a:r>
                      <a:r>
                        <a:rPr lang="pl-PL" sz="3200" baseline="0" dirty="0">
                          <a:effectLst/>
                        </a:rPr>
                        <a:t>(µM)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SI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IC</a:t>
                      </a:r>
                      <a:r>
                        <a:rPr lang="en-US" sz="3200" baseline="-25000" dirty="0">
                          <a:effectLst/>
                        </a:rPr>
                        <a:t>50</a:t>
                      </a:r>
                      <a:r>
                        <a:rPr lang="pl-PL" sz="3200" baseline="-25000">
                          <a:effectLst/>
                        </a:rPr>
                        <a:t> </a:t>
                      </a:r>
                      <a:r>
                        <a:rPr lang="pl-PL" sz="3200" baseline="0">
                          <a:effectLst/>
                        </a:rPr>
                        <a:t>(</a:t>
                      </a:r>
                      <a:r>
                        <a:rPr lang="pl-PL" sz="3200" baseline="0" dirty="0">
                          <a:effectLst/>
                        </a:rPr>
                        <a:t>µM)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SI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IC</a:t>
                      </a:r>
                      <a:r>
                        <a:rPr lang="en-US" sz="3200" baseline="-25000" dirty="0">
                          <a:effectLst/>
                        </a:rPr>
                        <a:t>50</a:t>
                      </a:r>
                      <a:r>
                        <a:rPr lang="pl-PL" sz="3200" baseline="-25000" dirty="0">
                          <a:effectLst/>
                        </a:rPr>
                        <a:t> </a:t>
                      </a:r>
                      <a:r>
                        <a:rPr lang="pl-PL" sz="3200" baseline="0" dirty="0">
                          <a:effectLst/>
                        </a:rPr>
                        <a:t>(µM)</a:t>
                      </a:r>
                      <a:r>
                        <a:rPr lang="en-US" sz="3200" dirty="0">
                          <a:effectLst/>
                        </a:rPr>
                        <a:t>       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effectLst/>
                        </a:rPr>
                        <a:t>SI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IC</a:t>
                      </a:r>
                      <a:r>
                        <a:rPr lang="en-US" sz="3200" baseline="-25000" dirty="0">
                          <a:effectLst/>
                        </a:rPr>
                        <a:t>50</a:t>
                      </a:r>
                      <a:r>
                        <a:rPr lang="pl-PL" sz="3200" baseline="-25000" dirty="0">
                          <a:effectLst/>
                        </a:rPr>
                        <a:t> </a:t>
                      </a:r>
                      <a:r>
                        <a:rPr lang="pl-PL" sz="3200" baseline="0" dirty="0">
                          <a:effectLst/>
                        </a:rPr>
                        <a:t>(µM)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effectLst/>
                        </a:rPr>
                        <a:t>IC</a:t>
                      </a:r>
                      <a:r>
                        <a:rPr lang="en-US" sz="3200" baseline="-25000" dirty="0">
                          <a:effectLst/>
                        </a:rPr>
                        <a:t>50</a:t>
                      </a:r>
                      <a:r>
                        <a:rPr lang="pl-PL" sz="3200" baseline="-25000" dirty="0">
                          <a:effectLst/>
                        </a:rPr>
                        <a:t> </a:t>
                      </a:r>
                      <a:r>
                        <a:rPr lang="pl-PL" sz="3200" baseline="0" dirty="0">
                          <a:effectLst/>
                        </a:rPr>
                        <a:t>(µM)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7199323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ACz</a:t>
                      </a:r>
                      <a:r>
                        <a:rPr lang="en-US" sz="3200" dirty="0">
                          <a:effectLst/>
                        </a:rPr>
                        <a:t> 509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54.18 ± 3.89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0.77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67.05 ± 5.24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0.62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57.62 ± 5.86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0.72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41.75 ± 7.62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106.57 ± 10.96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3955271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ACz</a:t>
                      </a:r>
                      <a:r>
                        <a:rPr lang="en-US" sz="3200" dirty="0">
                          <a:effectLst/>
                        </a:rPr>
                        <a:t> 510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40.68 ± 3.54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0.55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43.12 ± 4.41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0.52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36.23 ± 4.98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0.62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22.55 ± 2.69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59.39 ± 6.72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2235405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ACz</a:t>
                      </a:r>
                      <a:r>
                        <a:rPr lang="en-US" sz="3200" dirty="0">
                          <a:effectLst/>
                        </a:rPr>
                        <a:t> 511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129.35 ± 10.85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0.88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104.15 ± 7.36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1.09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64.45 </a:t>
                      </a:r>
                      <a:r>
                        <a:rPr lang="en-US" sz="3200" dirty="0">
                          <a:effectLst/>
                        </a:rPr>
                        <a:t>± 6.76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1.76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113.53 </a:t>
                      </a:r>
                      <a:r>
                        <a:rPr lang="en-US" sz="3200" dirty="0">
                          <a:effectLst/>
                        </a:rPr>
                        <a:t>±</a:t>
                      </a:r>
                      <a:r>
                        <a:rPr lang="pl-PL" sz="3200" dirty="0">
                          <a:effectLst/>
                        </a:rPr>
                        <a:t> 8.93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63.6 </a:t>
                      </a:r>
                      <a:r>
                        <a:rPr lang="en-US" sz="3200" dirty="0">
                          <a:effectLst/>
                        </a:rPr>
                        <a:t>± 6.73 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8959518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err="1">
                          <a:effectLst/>
                        </a:rPr>
                        <a:t>ACz</a:t>
                      </a:r>
                      <a:r>
                        <a:rPr lang="pl-PL" sz="3200" b="1" dirty="0">
                          <a:effectLst/>
                        </a:rPr>
                        <a:t> 512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effectLst/>
                        </a:rPr>
                        <a:t>16.8 ± 2.37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effectLst/>
                        </a:rPr>
                        <a:t>2.19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effectLst/>
                        </a:rPr>
                        <a:t>12.9 ± 3.16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effectLst/>
                        </a:rPr>
                        <a:t>2.85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effectLst/>
                        </a:rPr>
                        <a:t>20.58 ± 3.35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effectLst/>
                        </a:rPr>
                        <a:t>1.79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effectLst/>
                        </a:rPr>
                        <a:t>36.78 </a:t>
                      </a:r>
                      <a:r>
                        <a:rPr lang="en-US" sz="3200" b="1" dirty="0">
                          <a:effectLst/>
                        </a:rPr>
                        <a:t>± 5.32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effectLst/>
                        </a:rPr>
                        <a:t>32.98 </a:t>
                      </a:r>
                      <a:r>
                        <a:rPr lang="en-US" sz="3200" b="1" dirty="0">
                          <a:effectLst/>
                        </a:rPr>
                        <a:t>± 4.13</a:t>
                      </a:r>
                      <a:endParaRPr lang="pl-PL" sz="3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2187613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err="1">
                          <a:effectLst/>
                        </a:rPr>
                        <a:t>ACz</a:t>
                      </a:r>
                      <a:r>
                        <a:rPr lang="pl-PL" sz="3200" dirty="0">
                          <a:effectLst/>
                        </a:rPr>
                        <a:t> 521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102.09 </a:t>
                      </a:r>
                      <a:r>
                        <a:rPr lang="en-US" sz="3200">
                          <a:effectLst/>
                        </a:rPr>
                        <a:t>± 2.37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&gt; 200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&gt; 200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&gt; 200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171.64 </a:t>
                      </a:r>
                      <a:r>
                        <a:rPr lang="en-US" sz="3200" dirty="0">
                          <a:effectLst/>
                        </a:rPr>
                        <a:t>± 18.21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1168292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err="1">
                          <a:effectLst/>
                        </a:rPr>
                        <a:t>ACz</a:t>
                      </a:r>
                      <a:r>
                        <a:rPr lang="pl-PL" sz="3200" dirty="0">
                          <a:effectLst/>
                        </a:rPr>
                        <a:t> 522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53.67 </a:t>
                      </a:r>
                      <a:r>
                        <a:rPr lang="en-US" sz="3200" dirty="0">
                          <a:effectLst/>
                        </a:rPr>
                        <a:t>± 7.78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2.95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78.34 </a:t>
                      </a:r>
                      <a:r>
                        <a:rPr lang="en-US" sz="3200" dirty="0">
                          <a:effectLst/>
                        </a:rPr>
                        <a:t>± </a:t>
                      </a:r>
                      <a:r>
                        <a:rPr lang="pl-PL" sz="3200" dirty="0">
                          <a:effectLst/>
                        </a:rPr>
                        <a:t>4.76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2.02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95.12 ± 8.4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1.67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158.51 </a:t>
                      </a:r>
                      <a:r>
                        <a:rPr lang="en-US" sz="3200" dirty="0">
                          <a:effectLst/>
                        </a:rPr>
                        <a:t>± 14.12</a:t>
                      </a:r>
                      <a:r>
                        <a:rPr lang="pl-PL" sz="3200" dirty="0">
                          <a:effectLst/>
                        </a:rPr>
                        <a:t>  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103.87 </a:t>
                      </a:r>
                      <a:r>
                        <a:rPr lang="en-US" sz="3200" dirty="0">
                          <a:effectLst/>
                        </a:rPr>
                        <a:t>± 15.43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6147299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err="1">
                          <a:effectLst/>
                        </a:rPr>
                        <a:t>ACz</a:t>
                      </a:r>
                      <a:r>
                        <a:rPr lang="pl-PL" sz="3200" dirty="0">
                          <a:effectLst/>
                        </a:rPr>
                        <a:t> 523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103.33 </a:t>
                      </a:r>
                      <a:r>
                        <a:rPr lang="en-US" sz="3200">
                          <a:effectLst/>
                        </a:rPr>
                        <a:t>± 9.36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1.61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79.92 </a:t>
                      </a:r>
                      <a:r>
                        <a:rPr lang="en-US" sz="3200">
                          <a:effectLst/>
                        </a:rPr>
                        <a:t>± 5.12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2.08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88.9 ± 3.64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1.87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166.61 ± 1.58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38.76 </a:t>
                      </a:r>
                      <a:r>
                        <a:rPr lang="en-US" sz="3200" dirty="0">
                          <a:effectLst/>
                        </a:rPr>
                        <a:t>± 1,01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4339607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err="1">
                          <a:effectLst/>
                        </a:rPr>
                        <a:t>ACz</a:t>
                      </a:r>
                      <a:r>
                        <a:rPr lang="pl-PL" sz="3200" dirty="0">
                          <a:effectLst/>
                        </a:rPr>
                        <a:t> 524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62.17 </a:t>
                      </a:r>
                      <a:r>
                        <a:rPr lang="en-US" sz="3200" dirty="0">
                          <a:effectLst/>
                        </a:rPr>
                        <a:t>± 7.48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1.42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84.3 </a:t>
                      </a:r>
                      <a:r>
                        <a:rPr lang="en-US" sz="3200">
                          <a:effectLst/>
                        </a:rPr>
                        <a:t>± 4.87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1.05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42.8 ± 3.64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2.06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88.32 </a:t>
                      </a:r>
                      <a:r>
                        <a:rPr lang="en-US" sz="3200" dirty="0">
                          <a:effectLst/>
                        </a:rPr>
                        <a:t>± 3.27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61.28 </a:t>
                      </a:r>
                      <a:r>
                        <a:rPr lang="en-US" sz="3200" dirty="0">
                          <a:effectLst/>
                        </a:rPr>
                        <a:t>± 5.34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6289069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Az 221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&gt; 200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169.28 </a:t>
                      </a:r>
                      <a:r>
                        <a:rPr lang="en-US" sz="3200">
                          <a:effectLst/>
                        </a:rPr>
                        <a:t>± 22.91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0.49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71.85 </a:t>
                      </a:r>
                      <a:r>
                        <a:rPr lang="en-US" sz="3200" dirty="0">
                          <a:effectLst/>
                        </a:rPr>
                        <a:t>± 9.85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1.17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83.91 </a:t>
                      </a:r>
                      <a:r>
                        <a:rPr lang="en-US" sz="3200" dirty="0">
                          <a:effectLst/>
                        </a:rPr>
                        <a:t>± 4.2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46.87 </a:t>
                      </a:r>
                      <a:r>
                        <a:rPr lang="en-US" sz="3200" dirty="0">
                          <a:effectLst/>
                        </a:rPr>
                        <a:t>± 9.53 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578875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Az 222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&gt; 200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&gt; 200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94.2 ± 8.36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1.33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125.84 ± 14.35 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38.1 ± 5.76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0180049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Az 223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&gt; 200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&gt; 200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90.97 ± 5.86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1.06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96.45 ± 4.93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40.92 ± 5.39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4948428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Az 225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153.34 ± 11.29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0.47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144.64 ± 3.76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0.5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101.26 ± 15.37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0.72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72.78 ± 6.08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54.46 ± 8.0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4435889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Az 226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&gt; 200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97.69 ± 10.74  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0.6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60.28 ± 0.4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0.97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58.65 ± 4.91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44.59 ± 0.43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9098469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Az 227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&gt; 200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130.67 ± 12.64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0.73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86.12 ± 9.85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1.11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96.06 ± 5.32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68.85 ± 4.86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508505"/>
                  </a:ext>
                </a:extLst>
              </a:tr>
              <a:tr h="513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Doxorubicin</a:t>
                      </a:r>
                      <a:r>
                        <a:rPr lang="en-US" sz="3200" baseline="30000" dirty="0">
                          <a:effectLst/>
                        </a:rPr>
                        <a:t>*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0.29 ± 0.08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0.81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0.31 ± 0.07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0.76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0.59 ± 0.02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0.4</a:t>
                      </a:r>
                      <a:endParaRPr lang="pl-PL" sz="3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0.235 ± 0.03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5" marR="73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2.01 ± 0.03</a:t>
                      </a:r>
                      <a:endParaRPr lang="pl-PL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1008318"/>
                  </a:ext>
                </a:extLst>
              </a:tr>
            </a:tbl>
          </a:graphicData>
        </a:graphic>
      </p:graphicFrame>
      <p:grpSp>
        <p:nvGrpSpPr>
          <p:cNvPr id="18" name="Grupa 17">
            <a:extLst>
              <a:ext uri="{FF2B5EF4-FFF2-40B4-BE49-F238E27FC236}">
                <a16:creationId xmlns:a16="http://schemas.microsoft.com/office/drawing/2014/main" id="{C1084476-E28C-4F22-ACA0-2A661FB995E1}"/>
              </a:ext>
            </a:extLst>
          </p:cNvPr>
          <p:cNvGrpSpPr/>
          <p:nvPr/>
        </p:nvGrpSpPr>
        <p:grpSpPr>
          <a:xfrm>
            <a:off x="1647414" y="14712550"/>
            <a:ext cx="27157734" cy="6477000"/>
            <a:chOff x="89047" y="1318404"/>
            <a:chExt cx="12489370" cy="3185501"/>
          </a:xfrm>
        </p:grpSpPr>
        <p:graphicFrame>
          <p:nvGraphicFramePr>
            <p:cNvPr id="19" name="Obiekt 18">
              <a:extLst>
                <a:ext uri="{FF2B5EF4-FFF2-40B4-BE49-F238E27FC236}">
                  <a16:creationId xmlns:a16="http://schemas.microsoft.com/office/drawing/2014/main" id="{034446CE-AAF4-4780-AE9C-BAEC6050A9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8586729"/>
                </p:ext>
              </p:extLst>
            </p:nvPr>
          </p:nvGraphicFramePr>
          <p:xfrm>
            <a:off x="89047" y="1318404"/>
            <a:ext cx="1592015" cy="3185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CS ChemDraw Drawing" r:id="rId5" imgW="1286114" imgH="2647543" progId="ChemDraw.Document.6.0">
                    <p:embed/>
                  </p:oleObj>
                </mc:Choice>
                <mc:Fallback>
                  <p:oleObj name="CS ChemDraw Drawing" r:id="rId5" imgW="1286114" imgH="2647543" progId="ChemDraw.Document.6.0">
                    <p:embed/>
                    <p:pic>
                      <p:nvPicPr>
                        <p:cNvPr id="5" name="Obiekt 4">
                          <a:extLst>
                            <a:ext uri="{FF2B5EF4-FFF2-40B4-BE49-F238E27FC236}">
                              <a16:creationId xmlns:a16="http://schemas.microsoft.com/office/drawing/2014/main" id="{3077A954-5AE9-4431-A55F-D3F88776604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9047" y="1318404"/>
                          <a:ext cx="1592015" cy="3185501"/>
                        </a:xfrm>
                        <a:prstGeom prst="rect">
                          <a:avLst/>
                        </a:prstGeom>
                        <a:noFill/>
                        <a:ln w="22225">
                          <a:solidFill>
                            <a:srgbClr val="7030A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Symbol zastępczy zawartości 2">
              <a:extLst>
                <a:ext uri="{FF2B5EF4-FFF2-40B4-BE49-F238E27FC236}">
                  <a16:creationId xmlns:a16="http://schemas.microsoft.com/office/drawing/2014/main" id="{A846B31D-249E-47C4-9981-A05BA200513B}"/>
                </a:ext>
              </a:extLst>
            </p:cNvPr>
            <p:cNvSpPr txBox="1">
              <a:spLocks/>
            </p:cNvSpPr>
            <p:nvPr/>
          </p:nvSpPr>
          <p:spPr>
            <a:xfrm>
              <a:off x="1736071" y="1393356"/>
              <a:ext cx="4206450" cy="30730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GB" sz="3600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Imidazolidine </a:t>
              </a:r>
              <a:r>
                <a:rPr lang="en-GB" sz="3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lang="en-GB" sz="3600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3600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cyclic guanidine </a:t>
              </a:r>
              <a:r>
                <a:rPr lang="en-GB" sz="3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scaffold</a:t>
              </a:r>
              <a:endPara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GB" sz="3600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Pyrimidine ring </a:t>
              </a:r>
              <a:r>
                <a:rPr lang="en-GB" sz="3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from 7-deazaxanthine and </a:t>
              </a:r>
              <a:r>
                <a:rPr lang="en-GB" sz="36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tipiracil</a:t>
              </a:r>
              <a:r>
                <a:rPr lang="en-GB" sz="3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GB" sz="3600" dirty="0">
                  <a:solidFill>
                    <a:srgbClr val="7030A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More nitrogen </a:t>
              </a:r>
              <a:r>
                <a:rPr lang="en-GB" sz="3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atoms</a:t>
              </a:r>
              <a:r>
                <a:rPr lang="pl-PL" sz="3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3600" dirty="0">
                  <a:solidFill>
                    <a:srgbClr val="2E2E2E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and additional presence of polar functional groups would generate extra hydrogen bonding sites</a:t>
              </a:r>
              <a:endPara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3600" dirty="0">
                  <a:solidFill>
                    <a:srgbClr val="2E2E2E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Incorporation of </a:t>
              </a:r>
              <a:r>
                <a:rPr lang="en-GB" sz="3600" dirty="0">
                  <a:solidFill>
                    <a:srgbClr val="7030A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substituted aromatic </a:t>
              </a:r>
              <a:r>
                <a:rPr lang="en-GB" sz="3600" dirty="0">
                  <a:solidFill>
                    <a:srgbClr val="2E2E2E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moiety together should provide a close contact between the designed scaffold and Phe210 of TP through additional stabilizing interactions</a:t>
              </a:r>
              <a:endParaRPr lang="pl-PL" sz="5400" dirty="0"/>
            </a:p>
          </p:txBody>
        </p:sp>
        <p:graphicFrame>
          <p:nvGraphicFramePr>
            <p:cNvPr id="21" name="Obiekt 20">
              <a:extLst>
                <a:ext uri="{FF2B5EF4-FFF2-40B4-BE49-F238E27FC236}">
                  <a16:creationId xmlns:a16="http://schemas.microsoft.com/office/drawing/2014/main" id="{42C11CD9-3035-4C0A-91B0-1CC14DD9B6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9931086"/>
                </p:ext>
              </p:extLst>
            </p:nvPr>
          </p:nvGraphicFramePr>
          <p:xfrm>
            <a:off x="5977564" y="1762072"/>
            <a:ext cx="6600853" cy="1923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CS ChemDraw Drawing" r:id="rId7" imgW="5987831" imgH="1592619" progId="ChemDraw.Document.6.0">
                    <p:embed/>
                  </p:oleObj>
                </mc:Choice>
                <mc:Fallback>
                  <p:oleObj name="CS ChemDraw Drawing" r:id="rId7" imgW="5987831" imgH="1592619" progId="ChemDraw.Document.6.0">
                    <p:embed/>
                    <p:pic>
                      <p:nvPicPr>
                        <p:cNvPr id="18" name="Obiekt 17">
                          <a:extLst>
                            <a:ext uri="{FF2B5EF4-FFF2-40B4-BE49-F238E27FC236}">
                              <a16:creationId xmlns:a16="http://schemas.microsoft.com/office/drawing/2014/main" id="{2C26DA49-03AD-4DD0-80B2-8ABDDE5B54F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977564" y="1762072"/>
                          <a:ext cx="6600853" cy="1923491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n w="22225">
                          <a:solidFill>
                            <a:srgbClr val="7030A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71eefcfe-1d88-41b3-aab5-38196529f3b1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1046</Words>
  <Application>Microsoft Office PowerPoint</Application>
  <PresentationFormat>Niestandardowy</PresentationFormat>
  <Paragraphs>239</Paragraphs>
  <Slides>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11" baseType="lpstr">
      <vt:lpstr>AdvGulliv-I</vt:lpstr>
      <vt:lpstr>Arial</vt:lpstr>
      <vt:lpstr>Calibri</vt:lpstr>
      <vt:lpstr>Calibri Light</vt:lpstr>
      <vt:lpstr>Roboto</vt:lpstr>
      <vt:lpstr>Source Sans Pro</vt:lpstr>
      <vt:lpstr>Symbol</vt:lpstr>
      <vt:lpstr>Office Theme</vt:lpstr>
      <vt:lpstr>Custom Design</vt:lpstr>
      <vt:lpstr>CS ChemDraw Drawing</vt:lpstr>
      <vt:lpstr>Synthesis and biological evaluation of mono- and tri-heterocyclic azole derivatives as anticancer agents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Agnieszka Zagórska</cp:lastModifiedBy>
  <cp:revision>115</cp:revision>
  <dcterms:created xsi:type="dcterms:W3CDTF">2015-04-04T09:45:50Z</dcterms:created>
  <dcterms:modified xsi:type="dcterms:W3CDTF">2020-10-28T09:11:58Z</dcterms:modified>
</cp:coreProperties>
</file>