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handoutMasterIdLst>
    <p:handoutMasterId r:id="rId17"/>
  </p:handoutMasterIdLst>
  <p:sldIdLst>
    <p:sldId id="256" r:id="rId3"/>
    <p:sldId id="267" r:id="rId4"/>
    <p:sldId id="258" r:id="rId5"/>
    <p:sldId id="259" r:id="rId6"/>
    <p:sldId id="281" r:id="rId7"/>
    <p:sldId id="268" r:id="rId8"/>
    <p:sldId id="269" r:id="rId9"/>
    <p:sldId id="270" r:id="rId10"/>
    <p:sldId id="277" r:id="rId11"/>
    <p:sldId id="278" r:id="rId12"/>
    <p:sldId id="282" r:id="rId13"/>
    <p:sldId id="265" r:id="rId14"/>
    <p:sldId id="264"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EA86D"/>
    <a:srgbClr val="957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38" autoAdjust="0"/>
  </p:normalViewPr>
  <p:slideViewPr>
    <p:cSldViewPr>
      <p:cViewPr>
        <p:scale>
          <a:sx n="110" d="100"/>
          <a:sy n="110" d="100"/>
        </p:scale>
        <p:origin x="246" y="-16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10/30/2020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30/10/2020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30/10/2020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30/10/2020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30/10/2020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30/10/2020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30/10/2020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30/10/2020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10/30/2020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doi.org/10.3390/ph13050089" TargetMode="External"/><Relationship Id="rId3" Type="http://schemas.openxmlformats.org/officeDocument/2006/relationships/image" Target="../media/image3.png"/><Relationship Id="rId7" Type="http://schemas.openxmlformats.org/officeDocument/2006/relationships/image" Target="../media/image12.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0.bin"/><Relationship Id="rId5" Type="http://schemas.openxmlformats.org/officeDocument/2006/relationships/image" Target="../media/image11.emf"/><Relationship Id="rId4" Type="http://schemas.openxmlformats.org/officeDocument/2006/relationships/oleObject" Target="../embeddings/oleObject9.bin"/></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6.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9.e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10.e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2400" y="2355574"/>
            <a:ext cx="8763000" cy="3785652"/>
          </a:xfrm>
          <a:prstGeom prst="rect">
            <a:avLst/>
          </a:prstGeom>
          <a:noFill/>
        </p:spPr>
        <p:txBody>
          <a:bodyPr wrap="square" rtlCol="0">
            <a:spAutoFit/>
          </a:bodyPr>
          <a:lstStyle/>
          <a:p>
            <a:pPr algn="ctr"/>
            <a:r>
              <a:rPr lang="en-US" sz="2400" b="1" dirty="0"/>
              <a:t>Exploring Kinase Inhibition Properties </a:t>
            </a:r>
            <a:r>
              <a:rPr lang="en-US" sz="2400" b="1" dirty="0" smtClean="0"/>
              <a:t>of 9</a:t>
            </a:r>
            <a:r>
              <a:rPr lang="en-US" sz="2400" b="1" i="1" dirty="0" smtClean="0"/>
              <a:t>H</a:t>
            </a:r>
            <a:r>
              <a:rPr lang="en-US" sz="2400" b="1" dirty="0" smtClean="0"/>
              <a:t>-pyrimido[5,4-</a:t>
            </a:r>
            <a:r>
              <a:rPr lang="en-US" sz="2400" b="1" i="1" dirty="0" smtClean="0"/>
              <a:t>b</a:t>
            </a:r>
            <a:r>
              <a:rPr lang="en-US" sz="2400" b="1" dirty="0"/>
              <a:t>]- and</a:t>
            </a:r>
          </a:p>
          <a:p>
            <a:pPr algn="ctr"/>
            <a:r>
              <a:rPr lang="en-US" sz="2400" b="1" dirty="0"/>
              <a:t>[4,5-</a:t>
            </a:r>
            <a:r>
              <a:rPr lang="en-US" sz="2400" b="1" i="1" dirty="0"/>
              <a:t>b</a:t>
            </a:r>
            <a:r>
              <a:rPr lang="en-US" sz="2400" b="1" dirty="0"/>
              <a:t>]indol-4-amine </a:t>
            </a:r>
            <a:r>
              <a:rPr lang="en-US" sz="2400" b="1" dirty="0" smtClean="0"/>
              <a:t>Derivatives</a:t>
            </a:r>
            <a:endParaRPr lang="fr-FR" dirty="0"/>
          </a:p>
          <a:p>
            <a:pPr algn="ctr"/>
            <a:r>
              <a:rPr lang="fr-FR" sz="2000" b="1" dirty="0" err="1"/>
              <a:t>Yvonnick</a:t>
            </a:r>
            <a:r>
              <a:rPr lang="fr-FR" sz="2000" b="1" dirty="0"/>
              <a:t> </a:t>
            </a:r>
            <a:r>
              <a:rPr lang="fr-FR" sz="2000" b="1" dirty="0" err="1"/>
              <a:t>Loidreau</a:t>
            </a:r>
            <a:r>
              <a:rPr lang="fr-FR" sz="2000" b="1" dirty="0"/>
              <a:t> </a:t>
            </a:r>
            <a:r>
              <a:rPr lang="fr-FR" sz="2000" b="1" baseline="30000" dirty="0"/>
              <a:t>1</a:t>
            </a:r>
            <a:r>
              <a:rPr lang="fr-FR" sz="2000" b="1" dirty="0"/>
              <a:t>, Carole </a:t>
            </a:r>
            <a:r>
              <a:rPr lang="fr-FR" sz="2000" b="1" dirty="0" err="1" smtClean="0"/>
              <a:t>Dubouilh-Benard</a:t>
            </a:r>
            <a:r>
              <a:rPr lang="fr-FR" sz="2000" b="1" baseline="30000" dirty="0"/>
              <a:t> </a:t>
            </a:r>
            <a:r>
              <a:rPr lang="fr-FR" sz="2000" b="1" baseline="30000" dirty="0" smtClean="0"/>
              <a:t>1</a:t>
            </a:r>
            <a:r>
              <a:rPr lang="fr-FR" sz="2000" b="1" dirty="0" smtClean="0"/>
              <a:t>, Marie-Renée </a:t>
            </a:r>
            <a:r>
              <a:rPr lang="fr-FR" sz="2000" b="1" dirty="0"/>
              <a:t>Nourrisson </a:t>
            </a:r>
            <a:r>
              <a:rPr lang="fr-FR" sz="2000" b="1" baseline="30000" dirty="0"/>
              <a:t>2</a:t>
            </a:r>
            <a:r>
              <a:rPr lang="fr-FR" sz="2000" b="1" dirty="0"/>
              <a:t>, Nadège </a:t>
            </a:r>
            <a:r>
              <a:rPr lang="fr-FR" sz="2000" b="1" dirty="0" err="1"/>
              <a:t>Loaëc</a:t>
            </a:r>
            <a:r>
              <a:rPr lang="fr-FR" sz="2000" b="1" dirty="0"/>
              <a:t> </a:t>
            </a:r>
            <a:r>
              <a:rPr lang="fr-FR" sz="2000" b="1" baseline="30000" dirty="0" smtClean="0"/>
              <a:t>3</a:t>
            </a:r>
            <a:r>
              <a:rPr lang="fr-FR" sz="2000" b="1" dirty="0" smtClean="0"/>
              <a:t>, </a:t>
            </a:r>
            <a:r>
              <a:rPr lang="fr-FR" sz="2000" b="1" dirty="0"/>
              <a:t>Laurent </a:t>
            </a:r>
            <a:r>
              <a:rPr lang="fr-FR" sz="2000" b="1" dirty="0" err="1"/>
              <a:t>Meijer</a:t>
            </a:r>
            <a:r>
              <a:rPr lang="fr-FR" sz="2000" b="1" dirty="0"/>
              <a:t> </a:t>
            </a:r>
            <a:r>
              <a:rPr lang="fr-FR" sz="2000" b="1" baseline="30000" dirty="0"/>
              <a:t>3,4</a:t>
            </a:r>
            <a:r>
              <a:rPr lang="fr-FR" sz="2000" b="1" dirty="0"/>
              <a:t>, Thierry Besson </a:t>
            </a:r>
            <a:r>
              <a:rPr lang="fr-FR" sz="2000" b="1" baseline="30000" dirty="0"/>
              <a:t>1</a:t>
            </a:r>
            <a:r>
              <a:rPr lang="fr-FR" sz="2000" b="1" baseline="30000" dirty="0" smtClean="0"/>
              <a:t>,* </a:t>
            </a:r>
            <a:r>
              <a:rPr lang="fr-FR" sz="2000" b="1" dirty="0" smtClean="0"/>
              <a:t>and Pascal </a:t>
            </a:r>
            <a:r>
              <a:rPr lang="fr-FR" sz="2000" b="1" dirty="0"/>
              <a:t>Marchand </a:t>
            </a:r>
            <a:r>
              <a:rPr lang="fr-FR" sz="2000" b="1" baseline="30000" dirty="0"/>
              <a:t>2</a:t>
            </a:r>
            <a:r>
              <a:rPr lang="fr-FR" sz="2000" b="1" baseline="30000" dirty="0" smtClean="0"/>
              <a:t>,*</a:t>
            </a:r>
          </a:p>
          <a:p>
            <a:pPr algn="ctr"/>
            <a:endParaRPr lang="fr-FR" baseline="30000" dirty="0"/>
          </a:p>
          <a:p>
            <a:r>
              <a:rPr lang="en-US" baseline="30000" dirty="0"/>
              <a:t>1</a:t>
            </a:r>
            <a:r>
              <a:rPr lang="en-US" dirty="0"/>
              <a:t> </a:t>
            </a:r>
            <a:r>
              <a:rPr lang="en-US" dirty="0" err="1"/>
              <a:t>Normandie</a:t>
            </a:r>
            <a:r>
              <a:rPr lang="en-US" dirty="0"/>
              <a:t> </a:t>
            </a:r>
            <a:r>
              <a:rPr lang="en-US" dirty="0" err="1"/>
              <a:t>Univ</a:t>
            </a:r>
            <a:r>
              <a:rPr lang="en-US" dirty="0"/>
              <a:t>, UNIROUEN, INSA Rouen, CNRS, COBRA UMR 6014, 76000 Rouen, </a:t>
            </a:r>
            <a:r>
              <a:rPr lang="en-US" dirty="0" smtClean="0"/>
              <a:t>France.</a:t>
            </a:r>
            <a:endParaRPr lang="fr-FR" dirty="0"/>
          </a:p>
          <a:p>
            <a:r>
              <a:rPr lang="en-US" baseline="30000" dirty="0"/>
              <a:t>2</a:t>
            </a:r>
            <a:r>
              <a:rPr lang="en-US" dirty="0"/>
              <a:t> </a:t>
            </a:r>
            <a:r>
              <a:rPr lang="fr-FR" dirty="0"/>
              <a:t>Université de Nantes, Cibles et médicaments des infections et du cancer, </a:t>
            </a:r>
            <a:r>
              <a:rPr lang="fr-FR" dirty="0" err="1"/>
              <a:t>IICiMed</a:t>
            </a:r>
            <a:r>
              <a:rPr lang="fr-FR" dirty="0"/>
              <a:t>, EA 1155, F-44000 Nantes, </a:t>
            </a:r>
            <a:r>
              <a:rPr lang="fr-FR" dirty="0" smtClean="0"/>
              <a:t>France</a:t>
            </a:r>
            <a:r>
              <a:rPr lang="en-US" dirty="0" smtClean="0"/>
              <a:t>. </a:t>
            </a:r>
          </a:p>
          <a:p>
            <a:r>
              <a:rPr lang="en-US" baseline="30000" dirty="0" smtClean="0"/>
              <a:t>3</a:t>
            </a:r>
            <a:r>
              <a:rPr lang="en-US" dirty="0" smtClean="0"/>
              <a:t> </a:t>
            </a:r>
            <a:r>
              <a:rPr lang="fr-FR" dirty="0"/>
              <a:t>Station Biologique de Roscoff, </a:t>
            </a:r>
            <a:r>
              <a:rPr lang="fr-FR" dirty="0" err="1"/>
              <a:t>Protein</a:t>
            </a:r>
            <a:r>
              <a:rPr lang="fr-FR" dirty="0"/>
              <a:t> Phosphorylation &amp; </a:t>
            </a:r>
            <a:r>
              <a:rPr lang="fr-FR" dirty="0" err="1"/>
              <a:t>Human</a:t>
            </a:r>
            <a:r>
              <a:rPr lang="fr-FR" dirty="0"/>
              <a:t> </a:t>
            </a:r>
            <a:r>
              <a:rPr lang="fr-FR" dirty="0" err="1"/>
              <a:t>Disease</a:t>
            </a:r>
            <a:r>
              <a:rPr lang="fr-FR" dirty="0"/>
              <a:t> group, 29680 Roscoff, </a:t>
            </a:r>
            <a:r>
              <a:rPr lang="fr-FR" dirty="0" smtClean="0"/>
              <a:t>France</a:t>
            </a:r>
          </a:p>
          <a:p>
            <a:r>
              <a:rPr lang="fr-FR" baseline="30000" dirty="0" smtClean="0"/>
              <a:t>4</a:t>
            </a:r>
            <a:r>
              <a:rPr lang="fr-FR" dirty="0" smtClean="0"/>
              <a:t> </a:t>
            </a:r>
            <a:r>
              <a:rPr lang="fr-FR" dirty="0" err="1" smtClean="0"/>
              <a:t>Perha</a:t>
            </a:r>
            <a:r>
              <a:rPr lang="fr-FR" dirty="0" smtClean="0"/>
              <a:t> </a:t>
            </a:r>
            <a:r>
              <a:rPr lang="fr-FR" dirty="0"/>
              <a:t>Pharmaceuticals, </a:t>
            </a:r>
            <a:r>
              <a:rPr lang="fr-FR" dirty="0" err="1"/>
              <a:t>Perharidy</a:t>
            </a:r>
            <a:r>
              <a:rPr lang="fr-FR" dirty="0"/>
              <a:t> </a:t>
            </a:r>
            <a:r>
              <a:rPr lang="fr-FR" dirty="0" err="1"/>
              <a:t>Peninsula</a:t>
            </a:r>
            <a:r>
              <a:rPr lang="fr-FR" dirty="0"/>
              <a:t>, 29680 Roscoff, </a:t>
            </a:r>
            <a:r>
              <a:rPr lang="fr-FR" dirty="0" smtClean="0"/>
              <a:t>France</a:t>
            </a:r>
          </a:p>
          <a:p>
            <a:endParaRPr lang="fr-FR" dirty="0"/>
          </a:p>
          <a:p>
            <a:r>
              <a:rPr lang="en-US" sz="1400" b="1" dirty="0" smtClean="0"/>
              <a:t>*</a:t>
            </a:r>
            <a:r>
              <a:rPr lang="en-US" sz="1400" dirty="0" smtClean="0"/>
              <a:t> </a:t>
            </a:r>
            <a:r>
              <a:rPr lang="en-US" sz="1400" dirty="0"/>
              <a:t>Corresponding </a:t>
            </a:r>
            <a:r>
              <a:rPr lang="en-US" sz="1400" dirty="0" smtClean="0"/>
              <a:t>authors: pascal.marchand@univ-nantes.fr; thierry.besson@univ-rouen.fr</a:t>
            </a:r>
            <a:endParaRPr lang="fr-FR" sz="1400" dirty="0"/>
          </a:p>
        </p:txBody>
      </p:sp>
      <p:sp>
        <p:nvSpPr>
          <p:cNvPr id="5" name="Slide Number Placeholder 4"/>
          <p:cNvSpPr>
            <a:spLocks noGrp="1"/>
          </p:cNvSpPr>
          <p:nvPr>
            <p:ph type="sldNum" sz="quarter" idx="12"/>
          </p:nvPr>
        </p:nvSpPr>
        <p:spPr/>
        <p:txBody>
          <a:bodyPr/>
          <a:lstStyle/>
          <a:p>
            <a:fld id="{FCAEAE96-855E-42B1-8DE9-9C9E68DE18C5}" type="slidenum">
              <a:rPr lang="fr-FR" smtClean="0"/>
              <a:pPr/>
              <a:t>1</a:t>
            </a:fld>
            <a:endParaRPr lang="fr-F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10</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Rectangle 3"/>
          <p:cNvSpPr/>
          <p:nvPr/>
        </p:nvSpPr>
        <p:spPr>
          <a:xfrm>
            <a:off x="-7776" y="1524000"/>
            <a:ext cx="8915398" cy="3785652"/>
          </a:xfrm>
          <a:prstGeom prst="rect">
            <a:avLst/>
          </a:prstGeom>
        </p:spPr>
        <p:txBody>
          <a:bodyPr wrap="square">
            <a:spAutoFit/>
          </a:bodyPr>
          <a:lstStyle/>
          <a:p>
            <a:pPr marL="285750" indent="-285750" algn="just">
              <a:buFont typeface="Arial" panose="020B0604020202020204" pitchFamily="34" charset="0"/>
              <a:buChar char="•"/>
            </a:pPr>
            <a:r>
              <a:rPr lang="en-GB" sz="1600" dirty="0" smtClean="0">
                <a:solidFill>
                  <a:srgbClr val="000000"/>
                </a:solidFill>
                <a:ea typeface="Times New Roman" panose="02020603050405020304" pitchFamily="18" charset="0"/>
                <a:cs typeface="Times New Roman" panose="02020603050405020304" pitchFamily="18" charset="0"/>
              </a:rPr>
              <a:t>No activity </a:t>
            </a:r>
            <a:r>
              <a:rPr lang="en-GB" sz="1600" dirty="0">
                <a:solidFill>
                  <a:srgbClr val="000000"/>
                </a:solidFill>
                <a:ea typeface="Times New Roman" panose="02020603050405020304" pitchFamily="18" charset="0"/>
                <a:cs typeface="Times New Roman" panose="02020603050405020304" pitchFamily="18" charset="0"/>
              </a:rPr>
              <a:t>against </a:t>
            </a:r>
            <a:r>
              <a:rPr lang="en-US" sz="1600" dirty="0">
                <a:solidFill>
                  <a:srgbClr val="000000"/>
                </a:solidFill>
                <a:ea typeface="Times New Roman" panose="02020603050405020304" pitchFamily="18" charset="0"/>
                <a:cs typeface="Times New Roman" panose="02020603050405020304" pitchFamily="18" charset="0"/>
              </a:rPr>
              <a:t>CDK-5/p25 and GSK3α/β</a:t>
            </a:r>
            <a:r>
              <a:rPr lang="en-GB" sz="1600" dirty="0">
                <a:solidFill>
                  <a:srgbClr val="000000"/>
                </a:solidFill>
                <a:ea typeface="Times New Roman" panose="02020603050405020304" pitchFamily="18" charset="0"/>
                <a:cs typeface="Times New Roman" panose="02020603050405020304" pitchFamily="18" charset="0"/>
              </a:rPr>
              <a:t>. </a:t>
            </a:r>
            <a:endParaRPr lang="en-GB"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smtClean="0">
                <a:solidFill>
                  <a:srgbClr val="000000"/>
                </a:solidFill>
                <a:ea typeface="Times New Roman" panose="02020603050405020304" pitchFamily="18" charset="0"/>
                <a:cs typeface="Times New Roman" panose="02020603050405020304" pitchFamily="18" charset="0"/>
              </a:rPr>
              <a:t>8-Nitro-5</a:t>
            </a:r>
            <a:r>
              <a:rPr lang="en-US" sz="1600" i="1" dirty="0" smtClean="0">
                <a:solidFill>
                  <a:srgbClr val="000000"/>
                </a:solidFill>
                <a:ea typeface="Times New Roman" panose="02020603050405020304" pitchFamily="18" charset="0"/>
                <a:cs typeface="Times New Roman" panose="02020603050405020304" pitchFamily="18" charset="0"/>
              </a:rPr>
              <a:t>H</a:t>
            </a:r>
            <a:r>
              <a:rPr lang="en-US" sz="1600" dirty="0" smtClean="0">
                <a:solidFill>
                  <a:srgbClr val="000000"/>
                </a:solidFill>
                <a:ea typeface="Times New Roman" panose="02020603050405020304" pitchFamily="18" charset="0"/>
                <a:cs typeface="Times New Roman" panose="02020603050405020304" pitchFamily="18" charset="0"/>
              </a:rPr>
              <a:t>-pyrimido[5,4-</a:t>
            </a:r>
            <a:r>
              <a:rPr lang="en-US" sz="1600" i="1" dirty="0" smtClean="0">
                <a:solidFill>
                  <a:srgbClr val="000000"/>
                </a:solidFill>
                <a:ea typeface="Times New Roman" panose="02020603050405020304" pitchFamily="18" charset="0"/>
                <a:cs typeface="Times New Roman" panose="02020603050405020304" pitchFamily="18" charset="0"/>
              </a:rPr>
              <a:t>b</a:t>
            </a:r>
            <a:r>
              <a:rPr lang="en-US" sz="1600" dirty="0" smtClean="0">
                <a:solidFill>
                  <a:srgbClr val="000000"/>
                </a:solidFill>
                <a:ea typeface="Times New Roman" panose="02020603050405020304" pitchFamily="18" charset="0"/>
                <a:cs typeface="Times New Roman" panose="02020603050405020304" pitchFamily="18" charset="0"/>
              </a:rPr>
              <a:t>]indol-4-amines </a:t>
            </a:r>
            <a:r>
              <a:rPr lang="en-GB" sz="1600" dirty="0">
                <a:solidFill>
                  <a:srgbClr val="000000"/>
                </a:solidFill>
                <a:ea typeface="Times New Roman" panose="02020603050405020304" pitchFamily="18" charset="0"/>
                <a:cs typeface="Times New Roman" panose="02020603050405020304" pitchFamily="18" charset="0"/>
              </a:rPr>
              <a:t>(</a:t>
            </a:r>
            <a:r>
              <a:rPr lang="en-GB" sz="1600" b="1" dirty="0">
                <a:solidFill>
                  <a:srgbClr val="000000"/>
                </a:solidFill>
                <a:ea typeface="Times New Roman" panose="02020603050405020304" pitchFamily="18" charset="0"/>
                <a:cs typeface="Times New Roman" panose="02020603050405020304" pitchFamily="18" charset="0"/>
              </a:rPr>
              <a:t>2a-d)</a:t>
            </a:r>
            <a:r>
              <a:rPr lang="en-GB" sz="1600" dirty="0">
                <a:solidFill>
                  <a:srgbClr val="000000"/>
                </a:solidFill>
                <a:ea typeface="Times New Roman" panose="02020603050405020304" pitchFamily="18" charset="0"/>
                <a:cs typeface="Times New Roman" panose="02020603050405020304" pitchFamily="18" charset="0"/>
              </a:rPr>
              <a:t> </a:t>
            </a:r>
            <a:r>
              <a:rPr lang="en-GB" sz="1600" dirty="0" smtClean="0">
                <a:solidFill>
                  <a:srgbClr val="000000"/>
                </a:solidFill>
                <a:ea typeface="Times New Roman" panose="02020603050405020304" pitchFamily="18" charset="0"/>
                <a:cs typeface="Times New Roman" panose="02020603050405020304" pitchFamily="18" charset="0"/>
              </a:rPr>
              <a:t>also </a:t>
            </a:r>
            <a:r>
              <a:rPr lang="en-GB" sz="1600" dirty="0">
                <a:solidFill>
                  <a:srgbClr val="000000"/>
                </a:solidFill>
                <a:ea typeface="Times New Roman" panose="02020603050405020304" pitchFamily="18" charset="0"/>
                <a:cs typeface="Times New Roman" panose="02020603050405020304" pitchFamily="18" charset="0"/>
              </a:rPr>
              <a:t>inactive against the two other tested </a:t>
            </a:r>
            <a:r>
              <a:rPr lang="en-GB" sz="1600" dirty="0" smtClean="0">
                <a:solidFill>
                  <a:srgbClr val="000000"/>
                </a:solidFill>
                <a:ea typeface="Times New Roman" panose="02020603050405020304" pitchFamily="18" charset="0"/>
                <a:cs typeface="Times New Roman" panose="02020603050405020304" pitchFamily="18" charset="0"/>
              </a:rPr>
              <a:t>kinases.</a:t>
            </a:r>
          </a:p>
          <a:p>
            <a:pPr marL="285750" indent="-285750" algn="just">
              <a:buFont typeface="Arial" panose="020B0604020202020204" pitchFamily="34" charset="0"/>
              <a:buChar char="•"/>
            </a:pPr>
            <a:endParaRPr lang="en-GB"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smtClean="0">
                <a:solidFill>
                  <a:srgbClr val="000000"/>
                </a:solidFill>
                <a:ea typeface="Times New Roman" panose="02020603050405020304" pitchFamily="18" charset="0"/>
                <a:cs typeface="Times New Roman" panose="02020603050405020304" pitchFamily="18" charset="0"/>
              </a:rPr>
              <a:t>Similar </a:t>
            </a:r>
            <a:r>
              <a:rPr lang="en-GB" sz="1600" dirty="0">
                <a:solidFill>
                  <a:srgbClr val="000000"/>
                </a:solidFill>
                <a:ea typeface="Times New Roman" panose="02020603050405020304" pitchFamily="18" charset="0"/>
                <a:cs typeface="Times New Roman" panose="02020603050405020304" pitchFamily="18" charset="0"/>
              </a:rPr>
              <a:t>inhibitory activity </a:t>
            </a:r>
            <a:r>
              <a:rPr lang="en-GB" sz="1600" dirty="0" smtClean="0">
                <a:solidFill>
                  <a:srgbClr val="000000"/>
                </a:solidFill>
                <a:ea typeface="Times New Roman" panose="02020603050405020304" pitchFamily="18" charset="0"/>
                <a:cs typeface="Times New Roman" panose="02020603050405020304" pitchFamily="18" charset="0"/>
              </a:rPr>
              <a:t>for all the series against </a:t>
            </a:r>
            <a:r>
              <a:rPr lang="en-GB" sz="1600" dirty="0">
                <a:solidFill>
                  <a:srgbClr val="000000"/>
                </a:solidFill>
                <a:ea typeface="Times New Roman" panose="02020603050405020304" pitchFamily="18" charset="0"/>
                <a:cs typeface="Times New Roman" panose="02020603050405020304" pitchFamily="18" charset="0"/>
              </a:rPr>
              <a:t>the array of four kinases. </a:t>
            </a:r>
            <a:endParaRPr lang="en-GB"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GB"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GB" sz="1600" dirty="0" smtClean="0">
                <a:solidFill>
                  <a:srgbClr val="000000"/>
                </a:solidFill>
                <a:ea typeface="Times New Roman" panose="02020603050405020304" pitchFamily="18" charset="0"/>
                <a:cs typeface="Times New Roman" panose="02020603050405020304" pitchFamily="18" charset="0"/>
              </a:rPr>
              <a:t>Values </a:t>
            </a:r>
            <a:r>
              <a:rPr lang="en-GB" sz="1600" dirty="0">
                <a:solidFill>
                  <a:srgbClr val="000000"/>
                </a:solidFill>
                <a:ea typeface="Times New Roman" panose="02020603050405020304" pitchFamily="18" charset="0"/>
                <a:cs typeface="Times New Roman" panose="02020603050405020304" pitchFamily="18" charset="0"/>
              </a:rPr>
              <a:t>are mainly in the </a:t>
            </a:r>
            <a:r>
              <a:rPr lang="en-GB" sz="1600" dirty="0" err="1">
                <a:solidFill>
                  <a:srgbClr val="000000"/>
                </a:solidFill>
                <a:ea typeface="Times New Roman" panose="02020603050405020304" pitchFamily="18" charset="0"/>
                <a:cs typeface="Times New Roman" panose="02020603050405020304" pitchFamily="18" charset="0"/>
              </a:rPr>
              <a:t>micromolar</a:t>
            </a:r>
            <a:r>
              <a:rPr lang="en-GB" sz="1600" dirty="0">
                <a:solidFill>
                  <a:srgbClr val="000000"/>
                </a:solidFill>
                <a:ea typeface="Times New Roman" panose="02020603050405020304" pitchFamily="18" charset="0"/>
                <a:cs typeface="Times New Roman" panose="02020603050405020304" pitchFamily="18" charset="0"/>
              </a:rPr>
              <a:t> range against CK</a:t>
            </a:r>
            <a:r>
              <a:rPr lang="en-US" sz="1600" dirty="0">
                <a:solidFill>
                  <a:srgbClr val="000000"/>
                </a:solidFill>
                <a:ea typeface="Times New Roman" panose="02020603050405020304" pitchFamily="18" charset="0"/>
                <a:cs typeface="Times New Roman" panose="02020603050405020304" pitchFamily="18" charset="0"/>
              </a:rPr>
              <a:t>1δ/ε</a:t>
            </a:r>
            <a:r>
              <a:rPr lang="en-GB" sz="1600" dirty="0">
                <a:solidFill>
                  <a:srgbClr val="000000"/>
                </a:solidFill>
                <a:ea typeface="Times New Roman" panose="02020603050405020304" pitchFamily="18" charset="0"/>
                <a:cs typeface="Times New Roman" panose="02020603050405020304" pitchFamily="18" charset="0"/>
              </a:rPr>
              <a:t>, except compounds </a:t>
            </a:r>
            <a:r>
              <a:rPr lang="en-GB" sz="1600" b="1" dirty="0">
                <a:solidFill>
                  <a:srgbClr val="000000"/>
                </a:solidFill>
                <a:ea typeface="Times New Roman" panose="02020603050405020304" pitchFamily="18" charset="0"/>
                <a:cs typeface="Times New Roman" panose="02020603050405020304" pitchFamily="18" charset="0"/>
              </a:rPr>
              <a:t>1d</a:t>
            </a:r>
            <a:r>
              <a:rPr lang="en-GB" sz="1600" dirty="0">
                <a:solidFill>
                  <a:srgbClr val="000000"/>
                </a:solidFill>
                <a:ea typeface="Times New Roman" panose="02020603050405020304" pitchFamily="18" charset="0"/>
                <a:cs typeface="Times New Roman" panose="02020603050405020304" pitchFamily="18" charset="0"/>
              </a:rPr>
              <a:t> and </a:t>
            </a:r>
            <a:r>
              <a:rPr lang="en-GB" sz="1600" b="1" dirty="0">
                <a:solidFill>
                  <a:srgbClr val="000000"/>
                </a:solidFill>
                <a:ea typeface="Times New Roman" panose="02020603050405020304" pitchFamily="18" charset="0"/>
                <a:cs typeface="Times New Roman" panose="02020603050405020304" pitchFamily="18" charset="0"/>
              </a:rPr>
              <a:t>3a </a:t>
            </a:r>
            <a:r>
              <a:rPr lang="en-GB" sz="1600" dirty="0">
                <a:solidFill>
                  <a:srgbClr val="000000"/>
                </a:solidFill>
                <a:ea typeface="Times New Roman" panose="02020603050405020304" pitchFamily="18" charset="0"/>
                <a:cs typeface="Times New Roman" panose="02020603050405020304" pitchFamily="18" charset="0"/>
              </a:rPr>
              <a:t>which disclose </a:t>
            </a:r>
            <a:r>
              <a:rPr lang="en-GB" sz="1600" dirty="0" err="1">
                <a:solidFill>
                  <a:srgbClr val="000000"/>
                </a:solidFill>
                <a:ea typeface="Times New Roman" panose="02020603050405020304" pitchFamily="18" charset="0"/>
                <a:cs typeface="Times New Roman" panose="02020603050405020304" pitchFamily="18" charset="0"/>
              </a:rPr>
              <a:t>submicromolar</a:t>
            </a:r>
            <a:r>
              <a:rPr lang="en-GB" sz="1600" dirty="0">
                <a:solidFill>
                  <a:srgbClr val="000000"/>
                </a:solidFill>
                <a:ea typeface="Times New Roman" panose="02020603050405020304" pitchFamily="18" charset="0"/>
                <a:cs typeface="Times New Roman" panose="02020603050405020304" pitchFamily="18" charset="0"/>
              </a:rPr>
              <a:t> IC</a:t>
            </a:r>
            <a:r>
              <a:rPr lang="en-GB" sz="1600" baseline="-25000" dirty="0">
                <a:solidFill>
                  <a:srgbClr val="000000"/>
                </a:solidFill>
                <a:ea typeface="Times New Roman" panose="02020603050405020304" pitchFamily="18" charset="0"/>
                <a:cs typeface="Times New Roman" panose="02020603050405020304" pitchFamily="18" charset="0"/>
              </a:rPr>
              <a:t>50</a:t>
            </a:r>
            <a:r>
              <a:rPr lang="en-GB" sz="1600" dirty="0">
                <a:solidFill>
                  <a:srgbClr val="000000"/>
                </a:solidFill>
                <a:ea typeface="Times New Roman" panose="02020603050405020304" pitchFamily="18" charset="0"/>
                <a:cs typeface="Times New Roman" panose="02020603050405020304" pitchFamily="18" charset="0"/>
              </a:rPr>
              <a:t> values </a:t>
            </a:r>
            <a:r>
              <a:rPr lang="en-US" sz="1600" dirty="0">
                <a:solidFill>
                  <a:srgbClr val="000000"/>
                </a:solidFill>
                <a:ea typeface="Times New Roman" panose="02020603050405020304" pitchFamily="18" charset="0"/>
                <a:cs typeface="Times New Roman" panose="02020603050405020304" pitchFamily="18" charset="0"/>
              </a:rPr>
              <a:t>(0.6 and 0.7 </a:t>
            </a:r>
            <a:r>
              <a:rPr lang="en-US" sz="1600" dirty="0" err="1">
                <a:solidFill>
                  <a:srgbClr val="000000"/>
                </a:solidFill>
                <a:latin typeface="Symbol" panose="05050102010706020507" pitchFamily="18" charset="2"/>
                <a:ea typeface="Times New Roman" panose="02020603050405020304" pitchFamily="18" charset="0"/>
                <a:cs typeface="Times New Roman" panose="02020603050405020304" pitchFamily="18" charset="0"/>
              </a:rPr>
              <a:t>m</a:t>
            </a:r>
            <a:r>
              <a:rPr lang="en-US" sz="1600" dirty="0" err="1" smtClean="0">
                <a:solidFill>
                  <a:srgbClr val="000000"/>
                </a:solidFill>
                <a:ea typeface="Times New Roman" panose="02020603050405020304" pitchFamily="18" charset="0"/>
                <a:cs typeface="Times New Roman" panose="02020603050405020304" pitchFamily="18" charset="0"/>
              </a:rPr>
              <a:t>M</a:t>
            </a:r>
            <a:r>
              <a:rPr lang="en-US" sz="1600" dirty="0">
                <a:solidFill>
                  <a:srgbClr val="000000"/>
                </a:solidFill>
                <a:ea typeface="Times New Roman" panose="02020603050405020304" pitchFamily="18" charset="0"/>
                <a:cs typeface="Times New Roman" panose="02020603050405020304" pitchFamily="18" charset="0"/>
              </a:rPr>
              <a:t>, respectively). </a:t>
            </a:r>
            <a:endParaRPr lang="en-US"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smtClean="0">
                <a:solidFill>
                  <a:srgbClr val="000000"/>
                </a:solidFill>
                <a:ea typeface="Times New Roman" panose="02020603050405020304" pitchFamily="18" charset="0"/>
                <a:cs typeface="Times New Roman" panose="02020603050405020304" pitchFamily="18" charset="0"/>
              </a:rPr>
              <a:t>It </a:t>
            </a:r>
            <a:r>
              <a:rPr lang="en-US" sz="1600" dirty="0">
                <a:solidFill>
                  <a:srgbClr val="000000"/>
                </a:solidFill>
                <a:ea typeface="Times New Roman" panose="02020603050405020304" pitchFamily="18" charset="0"/>
                <a:cs typeface="Times New Roman" panose="02020603050405020304" pitchFamily="18" charset="0"/>
              </a:rPr>
              <a:t>can be denoted that </a:t>
            </a:r>
            <a:r>
              <a:rPr lang="en-US" sz="1600" b="1" dirty="0">
                <a:solidFill>
                  <a:srgbClr val="000000"/>
                </a:solidFill>
                <a:ea typeface="Times New Roman" panose="02020603050405020304" pitchFamily="18" charset="0"/>
                <a:cs typeface="Times New Roman" panose="02020603050405020304" pitchFamily="18" charset="0"/>
              </a:rPr>
              <a:t>1d</a:t>
            </a:r>
            <a:r>
              <a:rPr lang="en-US" sz="1600" dirty="0">
                <a:solidFill>
                  <a:srgbClr val="000000"/>
                </a:solidFill>
                <a:ea typeface="Times New Roman" panose="02020603050405020304" pitchFamily="18" charset="0"/>
                <a:cs typeface="Times New Roman" panose="02020603050405020304" pitchFamily="18" charset="0"/>
              </a:rPr>
              <a:t> seems more specific for </a:t>
            </a:r>
            <a:r>
              <a:rPr lang="en-US" sz="1600" dirty="0" smtClean="0">
                <a:solidFill>
                  <a:srgbClr val="000000"/>
                </a:solidFill>
                <a:ea typeface="Times New Roman" panose="02020603050405020304" pitchFamily="18" charset="0"/>
                <a:cs typeface="Times New Roman" panose="02020603050405020304" pitchFamily="18" charset="0"/>
              </a:rPr>
              <a:t>CK1δ/ε.</a:t>
            </a:r>
          </a:p>
          <a:p>
            <a:pPr marL="285750" indent="-285750" algn="just">
              <a:buFont typeface="Arial" panose="020B0604020202020204" pitchFamily="34" charset="0"/>
              <a:buChar char="•"/>
            </a:pPr>
            <a:endParaRPr lang="en-US"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solidFill>
                  <a:srgbClr val="000000"/>
                </a:solidFill>
                <a:ea typeface="Times New Roman" panose="02020603050405020304" pitchFamily="18" charset="0"/>
                <a:cs typeface="Times New Roman" panose="02020603050405020304" pitchFamily="18" charset="0"/>
              </a:rPr>
              <a:t>Considering CK1δ/ε kinase inhibition, the introduction of a nitro group is deleterious for series </a:t>
            </a:r>
            <a:r>
              <a:rPr lang="en-US" sz="1600" b="1" dirty="0">
                <a:solidFill>
                  <a:srgbClr val="000000"/>
                </a:solidFill>
                <a:ea typeface="Times New Roman" panose="02020603050405020304" pitchFamily="18" charset="0"/>
                <a:cs typeface="Times New Roman" panose="02020603050405020304" pitchFamily="18" charset="0"/>
              </a:rPr>
              <a:t>1</a:t>
            </a:r>
            <a:r>
              <a:rPr lang="en-US" sz="1600" dirty="0">
                <a:solidFill>
                  <a:srgbClr val="000000"/>
                </a:solidFill>
                <a:ea typeface="Times New Roman" panose="02020603050405020304" pitchFamily="18" charset="0"/>
                <a:cs typeface="Times New Roman" panose="02020603050405020304" pitchFamily="18" charset="0"/>
              </a:rPr>
              <a:t> </a:t>
            </a:r>
            <a:r>
              <a:rPr lang="en-US" sz="1600" i="1" dirty="0">
                <a:solidFill>
                  <a:srgbClr val="000000"/>
                </a:solidFill>
                <a:ea typeface="Times New Roman" panose="02020603050405020304" pitchFamily="18" charset="0"/>
                <a:cs typeface="Times New Roman" panose="02020603050405020304" pitchFamily="18" charset="0"/>
              </a:rPr>
              <a:t>vs</a:t>
            </a:r>
            <a:r>
              <a:rPr lang="en-US" sz="1600" dirty="0">
                <a:solidFill>
                  <a:srgbClr val="000000"/>
                </a:solidFill>
                <a:ea typeface="Times New Roman" panose="02020603050405020304" pitchFamily="18" charset="0"/>
                <a:cs typeface="Times New Roman" panose="02020603050405020304" pitchFamily="18" charset="0"/>
              </a:rPr>
              <a:t> </a:t>
            </a:r>
            <a:r>
              <a:rPr lang="en-US" sz="1600" b="1" dirty="0">
                <a:solidFill>
                  <a:srgbClr val="000000"/>
                </a:solidFill>
                <a:ea typeface="Times New Roman" panose="02020603050405020304" pitchFamily="18" charset="0"/>
                <a:cs typeface="Times New Roman" panose="02020603050405020304" pitchFamily="18" charset="0"/>
              </a:rPr>
              <a:t>2</a:t>
            </a:r>
            <a:r>
              <a:rPr lang="en-US" sz="1600" dirty="0">
                <a:solidFill>
                  <a:srgbClr val="000000"/>
                </a:solidFill>
                <a:ea typeface="Times New Roman" panose="02020603050405020304" pitchFamily="18" charset="0"/>
                <a:cs typeface="Times New Roman" panose="02020603050405020304" pitchFamily="18" charset="0"/>
              </a:rPr>
              <a:t> whereas inhibitory activity remains for series </a:t>
            </a:r>
            <a:r>
              <a:rPr lang="en-US" sz="1600" b="1" dirty="0">
                <a:solidFill>
                  <a:srgbClr val="000000"/>
                </a:solidFill>
                <a:ea typeface="Times New Roman" panose="02020603050405020304" pitchFamily="18" charset="0"/>
                <a:cs typeface="Times New Roman" panose="02020603050405020304" pitchFamily="18" charset="0"/>
              </a:rPr>
              <a:t>3</a:t>
            </a:r>
            <a:r>
              <a:rPr lang="en-US" sz="1600" dirty="0">
                <a:solidFill>
                  <a:srgbClr val="000000"/>
                </a:solidFill>
                <a:ea typeface="Times New Roman" panose="02020603050405020304" pitchFamily="18" charset="0"/>
                <a:cs typeface="Times New Roman" panose="02020603050405020304" pitchFamily="18" charset="0"/>
              </a:rPr>
              <a:t> </a:t>
            </a:r>
            <a:r>
              <a:rPr lang="en-US" sz="1600" i="1" dirty="0">
                <a:solidFill>
                  <a:srgbClr val="000000"/>
                </a:solidFill>
                <a:ea typeface="Times New Roman" panose="02020603050405020304" pitchFamily="18" charset="0"/>
                <a:cs typeface="Times New Roman" panose="02020603050405020304" pitchFamily="18" charset="0"/>
              </a:rPr>
              <a:t>vs</a:t>
            </a:r>
            <a:r>
              <a:rPr lang="en-US" sz="1600" dirty="0">
                <a:solidFill>
                  <a:srgbClr val="000000"/>
                </a:solidFill>
                <a:ea typeface="Times New Roman" panose="02020603050405020304" pitchFamily="18" charset="0"/>
                <a:cs typeface="Times New Roman" panose="02020603050405020304" pitchFamily="18" charset="0"/>
              </a:rPr>
              <a:t> </a:t>
            </a:r>
            <a:r>
              <a:rPr lang="en-US" sz="1600" b="1" dirty="0">
                <a:solidFill>
                  <a:srgbClr val="000000"/>
                </a:solidFill>
                <a:ea typeface="Times New Roman" panose="02020603050405020304" pitchFamily="18" charset="0"/>
                <a:cs typeface="Times New Roman" panose="02020603050405020304" pitchFamily="18" charset="0"/>
              </a:rPr>
              <a:t>4</a:t>
            </a:r>
            <a:r>
              <a:rPr lang="en-US" sz="1600" dirty="0">
                <a:solidFill>
                  <a:srgbClr val="000000"/>
                </a:solidFill>
                <a:ea typeface="Times New Roman" panose="02020603050405020304" pitchFamily="18" charset="0"/>
                <a:cs typeface="Times New Roman" panose="02020603050405020304" pitchFamily="18" charset="0"/>
              </a:rPr>
              <a:t>, depending of the orientation of the </a:t>
            </a:r>
            <a:r>
              <a:rPr lang="en-US" sz="1600" dirty="0" err="1">
                <a:solidFill>
                  <a:srgbClr val="000000"/>
                </a:solidFill>
                <a:ea typeface="Times New Roman" panose="02020603050405020304" pitchFamily="18" charset="0"/>
                <a:cs typeface="Times New Roman" panose="02020603050405020304" pitchFamily="18" charset="0"/>
              </a:rPr>
              <a:t>aminopyrimidine</a:t>
            </a:r>
            <a:r>
              <a:rPr lang="en-US" sz="1600" dirty="0">
                <a:solidFill>
                  <a:srgbClr val="000000"/>
                </a:solidFill>
                <a:ea typeface="Times New Roman" panose="02020603050405020304" pitchFamily="18" charset="0"/>
                <a:cs typeface="Times New Roman" panose="02020603050405020304" pitchFamily="18" charset="0"/>
              </a:rPr>
              <a:t> ring in the fused system and its relative position to the nitro group. </a:t>
            </a:r>
          </a:p>
          <a:p>
            <a:pPr algn="just"/>
            <a:endParaRPr lang="en-US" sz="1600" dirty="0" smtClean="0">
              <a:solidFill>
                <a:srgbClr val="000000"/>
              </a:solidFill>
              <a:ea typeface="Times New Roman" panose="02020603050405020304" pitchFamily="18" charset="0"/>
              <a:cs typeface="Times New Roman" panose="02020603050405020304" pitchFamily="18" charset="0"/>
            </a:endParaRPr>
          </a:p>
        </p:txBody>
      </p:sp>
      <p:sp>
        <p:nvSpPr>
          <p:cNvPr id="8" name="TextBox 3"/>
          <p:cNvSpPr txBox="1"/>
          <p:nvPr/>
        </p:nvSpPr>
        <p:spPr>
          <a:xfrm>
            <a:off x="491761" y="167470"/>
            <a:ext cx="8153400" cy="461665"/>
          </a:xfrm>
          <a:prstGeom prst="rect">
            <a:avLst/>
          </a:prstGeom>
          <a:noFill/>
        </p:spPr>
        <p:txBody>
          <a:bodyPr wrap="square" rtlCol="0">
            <a:spAutoFit/>
          </a:bodyPr>
          <a:lstStyle/>
          <a:p>
            <a:r>
              <a:rPr lang="fr-FR" sz="2400" b="1" dirty="0" smtClean="0"/>
              <a:t>General trends for kinase inhibition</a:t>
            </a:r>
            <a:endParaRPr lang="fr-FR" sz="2400" b="1" dirty="0"/>
          </a:p>
        </p:txBody>
      </p:sp>
      <p:sp>
        <p:nvSpPr>
          <p:cNvPr id="9" name="Rectangle 8"/>
          <p:cNvSpPr/>
          <p:nvPr/>
        </p:nvSpPr>
        <p:spPr>
          <a:xfrm>
            <a:off x="304800" y="859423"/>
            <a:ext cx="2260555" cy="338554"/>
          </a:xfrm>
          <a:prstGeom prst="rect">
            <a:avLst/>
          </a:prstGeom>
          <a:solidFill>
            <a:srgbClr val="957EB7"/>
          </a:solidFill>
        </p:spPr>
        <p:txBody>
          <a:bodyPr wrap="none">
            <a:spAutoFit/>
          </a:bodyPr>
          <a:lstStyle/>
          <a:p>
            <a:r>
              <a:rPr lang="en-US" sz="1600" b="1" dirty="0">
                <a:solidFill>
                  <a:schemeClr val="bg1"/>
                </a:solidFill>
                <a:ea typeface="Times New Roman" panose="02020603050405020304" pitchFamily="18" charset="0"/>
                <a:cs typeface="Times New Roman" panose="02020603050405020304" pitchFamily="18" charset="0"/>
              </a:rPr>
              <a:t>CK1δ/ε kinase inhibition</a:t>
            </a:r>
            <a:endParaRPr lang="fr-FR" sz="1600" b="1" dirty="0">
              <a:solidFill>
                <a:schemeClr val="bg1"/>
              </a:solidFill>
            </a:endParaRPr>
          </a:p>
        </p:txBody>
      </p:sp>
    </p:spTree>
    <p:extLst>
      <p:ext uri="{BB962C8B-B14F-4D97-AF65-F5344CB8AC3E}">
        <p14:creationId xmlns:p14="http://schemas.microsoft.com/office/powerpoint/2010/main" val="558054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11</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Rectangle 3"/>
          <p:cNvSpPr/>
          <p:nvPr/>
        </p:nvSpPr>
        <p:spPr>
          <a:xfrm>
            <a:off x="76200" y="1323408"/>
            <a:ext cx="8763000" cy="3293209"/>
          </a:xfrm>
          <a:prstGeom prst="rect">
            <a:avLst/>
          </a:prstGeom>
        </p:spPr>
        <p:txBody>
          <a:bodyPr wrap="square">
            <a:spAutoFit/>
          </a:bodyPr>
          <a:lstStyle/>
          <a:p>
            <a:pPr marL="285750" indent="-285750" algn="just">
              <a:buFont typeface="Arial" panose="020B0604020202020204" pitchFamily="34" charset="0"/>
              <a:buChar char="•"/>
            </a:pPr>
            <a:r>
              <a:rPr lang="en-US" sz="1600" dirty="0" smtClean="0">
                <a:solidFill>
                  <a:srgbClr val="000000"/>
                </a:solidFill>
                <a:ea typeface="Times New Roman" panose="02020603050405020304" pitchFamily="18" charset="0"/>
                <a:cs typeface="Times New Roman" panose="02020603050405020304" pitchFamily="18" charset="0"/>
              </a:rPr>
              <a:t>A </a:t>
            </a:r>
            <a:r>
              <a:rPr lang="en-US" sz="1600" dirty="0">
                <a:solidFill>
                  <a:srgbClr val="000000"/>
                </a:solidFill>
                <a:ea typeface="Times New Roman" panose="02020603050405020304" pitchFamily="18" charset="0"/>
                <a:cs typeface="Times New Roman" panose="02020603050405020304" pitchFamily="18" charset="0"/>
              </a:rPr>
              <a:t>loss of DYRK1A inhibitory activity was observed for the compounds bearing a </a:t>
            </a:r>
            <a:r>
              <a:rPr lang="en-US" sz="1600" i="1" dirty="0">
                <a:solidFill>
                  <a:srgbClr val="000000"/>
                </a:solidFill>
                <a:ea typeface="Times New Roman" panose="02020603050405020304" pitchFamily="18" charset="0"/>
                <a:cs typeface="Times New Roman" panose="02020603050405020304" pitchFamily="18" charset="0"/>
              </a:rPr>
              <a:t>N</a:t>
            </a:r>
            <a:r>
              <a:rPr lang="en-US" sz="1600" dirty="0">
                <a:solidFill>
                  <a:srgbClr val="000000"/>
                </a:solidFill>
                <a:ea typeface="Times New Roman" panose="02020603050405020304" pitchFamily="18" charset="0"/>
                <a:cs typeface="Times New Roman" panose="02020603050405020304" pitchFamily="18" charset="0"/>
              </a:rPr>
              <a:t>-methyl or a </a:t>
            </a:r>
            <a:r>
              <a:rPr lang="en-US" sz="1600" i="1" dirty="0">
                <a:solidFill>
                  <a:srgbClr val="000000"/>
                </a:solidFill>
                <a:ea typeface="Times New Roman" panose="02020603050405020304" pitchFamily="18" charset="0"/>
                <a:cs typeface="Times New Roman" panose="02020603050405020304" pitchFamily="18" charset="0"/>
              </a:rPr>
              <a:t>N</a:t>
            </a:r>
            <a:r>
              <a:rPr lang="en-US" sz="1600" dirty="0">
                <a:solidFill>
                  <a:srgbClr val="000000"/>
                </a:solidFill>
                <a:ea typeface="Times New Roman" panose="02020603050405020304" pitchFamily="18" charset="0"/>
                <a:cs typeface="Times New Roman" panose="02020603050405020304" pitchFamily="18" charset="0"/>
              </a:rPr>
              <a:t>-benzyl chain compared to their NH or </a:t>
            </a:r>
            <a:r>
              <a:rPr lang="en-US" sz="1600" i="1" dirty="0">
                <a:solidFill>
                  <a:srgbClr val="000000"/>
                </a:solidFill>
                <a:ea typeface="Times New Roman" panose="02020603050405020304" pitchFamily="18" charset="0"/>
                <a:cs typeface="Times New Roman" panose="02020603050405020304" pitchFamily="18" charset="0"/>
              </a:rPr>
              <a:t>N</a:t>
            </a:r>
            <a:r>
              <a:rPr lang="en-US" sz="1600" dirty="0">
                <a:solidFill>
                  <a:srgbClr val="000000"/>
                </a:solidFill>
                <a:ea typeface="Times New Roman" panose="02020603050405020304" pitchFamily="18" charset="0"/>
                <a:cs typeface="Times New Roman" panose="02020603050405020304" pitchFamily="18" charset="0"/>
              </a:rPr>
              <a:t>-ethyl analogues, except for the inactive series </a:t>
            </a:r>
            <a:r>
              <a:rPr lang="en-US" sz="1600" b="1" dirty="0">
                <a:solidFill>
                  <a:srgbClr val="000000"/>
                </a:solidFill>
                <a:ea typeface="Times New Roman" panose="02020603050405020304" pitchFamily="18" charset="0"/>
                <a:cs typeface="Times New Roman" panose="02020603050405020304" pitchFamily="18" charset="0"/>
              </a:rPr>
              <a:t>2 </a:t>
            </a:r>
            <a:r>
              <a:rPr lang="en-US" sz="1600" dirty="0">
                <a:solidFill>
                  <a:srgbClr val="000000"/>
                </a:solidFill>
                <a:ea typeface="Times New Roman" panose="02020603050405020304" pitchFamily="18" charset="0"/>
                <a:cs typeface="Times New Roman" panose="02020603050405020304" pitchFamily="18" charset="0"/>
              </a:rPr>
              <a:t>and the very active compounds </a:t>
            </a:r>
            <a:r>
              <a:rPr lang="en-US" sz="1600" b="1" dirty="0">
                <a:solidFill>
                  <a:srgbClr val="000000"/>
                </a:solidFill>
                <a:ea typeface="Times New Roman" panose="02020603050405020304" pitchFamily="18" charset="0"/>
                <a:cs typeface="Times New Roman" panose="02020603050405020304" pitchFamily="18" charset="0"/>
              </a:rPr>
              <a:t>11a-d</a:t>
            </a:r>
            <a:r>
              <a:rPr lang="en-US" sz="1600" dirty="0">
                <a:solidFill>
                  <a:srgbClr val="000000"/>
                </a:solidFill>
                <a:ea typeface="Times New Roman" panose="02020603050405020304" pitchFamily="18" charset="0"/>
                <a:cs typeface="Times New Roman" panose="02020603050405020304" pitchFamily="18" charset="0"/>
              </a:rPr>
              <a:t>. </a:t>
            </a:r>
            <a:endParaRPr lang="en-US" sz="1600" dirty="0" smtClean="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fr-FR" sz="1600" dirty="0">
              <a:solidFill>
                <a:srgbClr val="000000"/>
              </a:solidFill>
              <a:ea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600" dirty="0">
                <a:solidFill>
                  <a:srgbClr val="000000"/>
                </a:solidFill>
                <a:ea typeface="Times New Roman" panose="02020603050405020304" pitchFamily="18" charset="0"/>
              </a:rPr>
              <a:t>Tested as a positive control under the same conditions as series </a:t>
            </a:r>
            <a:r>
              <a:rPr lang="en-US" sz="1600" b="1" dirty="0">
                <a:solidFill>
                  <a:srgbClr val="000000"/>
                </a:solidFill>
                <a:ea typeface="Times New Roman" panose="02020603050405020304" pitchFamily="18" charset="0"/>
              </a:rPr>
              <a:t>1</a:t>
            </a:r>
            <a:r>
              <a:rPr lang="en-US" sz="1600" dirty="0">
                <a:solidFill>
                  <a:srgbClr val="000000"/>
                </a:solidFill>
                <a:ea typeface="Times New Roman" panose="02020603050405020304" pitchFamily="18" charset="0"/>
              </a:rPr>
              <a:t>-</a:t>
            </a:r>
            <a:r>
              <a:rPr lang="en-US" sz="1600" b="1" dirty="0">
                <a:solidFill>
                  <a:srgbClr val="000000"/>
                </a:solidFill>
                <a:ea typeface="Times New Roman" panose="02020603050405020304" pitchFamily="18" charset="0"/>
              </a:rPr>
              <a:t>4</a:t>
            </a:r>
            <a:r>
              <a:rPr lang="en-US" sz="1600" dirty="0">
                <a:solidFill>
                  <a:srgbClr val="000000"/>
                </a:solidFill>
                <a:ea typeface="Times New Roman" panose="02020603050405020304" pitchFamily="18" charset="0"/>
              </a:rPr>
              <a:t>, </a:t>
            </a:r>
            <a:r>
              <a:rPr lang="en-US" sz="1600" dirty="0" err="1">
                <a:solidFill>
                  <a:srgbClr val="000000"/>
                </a:solidFill>
                <a:ea typeface="Times New Roman" panose="02020603050405020304" pitchFamily="18" charset="0"/>
              </a:rPr>
              <a:t>harmine</a:t>
            </a:r>
            <a:r>
              <a:rPr lang="en-US" sz="1600" dirty="0">
                <a:solidFill>
                  <a:srgbClr val="000000"/>
                </a:solidFill>
                <a:ea typeface="Times New Roman" panose="02020603050405020304" pitchFamily="18" charset="0"/>
              </a:rPr>
              <a:t> (</a:t>
            </a:r>
            <a:r>
              <a:rPr lang="en-US" sz="1600" b="1" dirty="0">
                <a:solidFill>
                  <a:srgbClr val="000000"/>
                </a:solidFill>
                <a:ea typeface="Times New Roman" panose="02020603050405020304" pitchFamily="18" charset="0"/>
              </a:rPr>
              <a:t>11a</a:t>
            </a:r>
            <a:r>
              <a:rPr lang="en-US" sz="1600" dirty="0">
                <a:solidFill>
                  <a:srgbClr val="000000"/>
                </a:solidFill>
                <a:ea typeface="Times New Roman" panose="02020603050405020304" pitchFamily="18" charset="0"/>
              </a:rPr>
              <a:t>) was definitely inactive against CDK5/p25 and GSK3α/β. This natural product shows interesting activity against DYRK1A and a weak inhibition of CK1δ/ε (IC</a:t>
            </a:r>
            <a:r>
              <a:rPr lang="en-US" sz="1600" baseline="-25000" dirty="0">
                <a:solidFill>
                  <a:srgbClr val="000000"/>
                </a:solidFill>
                <a:ea typeface="Times New Roman" panose="02020603050405020304" pitchFamily="18" charset="0"/>
              </a:rPr>
              <a:t>50</a:t>
            </a:r>
            <a:r>
              <a:rPr lang="en-US" sz="1600" dirty="0">
                <a:solidFill>
                  <a:srgbClr val="000000"/>
                </a:solidFill>
                <a:ea typeface="Times New Roman" panose="02020603050405020304" pitchFamily="18" charset="0"/>
              </a:rPr>
              <a:t> = 1.5 </a:t>
            </a:r>
            <a:r>
              <a:rPr lang="en-US" sz="1600" dirty="0">
                <a:solidFill>
                  <a:srgbClr val="000000"/>
                </a:solidFill>
                <a:ea typeface="Times New Roman" panose="02020603050405020304" pitchFamily="18" charset="0"/>
                <a:cs typeface="Times New Roman" panose="02020603050405020304" pitchFamily="18" charset="0"/>
              </a:rPr>
              <a:t>µ</a:t>
            </a:r>
            <a:r>
              <a:rPr lang="en-US" sz="1600" dirty="0" smtClean="0">
                <a:solidFill>
                  <a:srgbClr val="000000"/>
                </a:solidFill>
                <a:ea typeface="Times New Roman" panose="02020603050405020304" pitchFamily="18" charset="0"/>
              </a:rPr>
              <a:t>M</a:t>
            </a:r>
            <a:r>
              <a:rPr lang="en-US" sz="1600" dirty="0">
                <a:solidFill>
                  <a:srgbClr val="000000"/>
                </a:solidFill>
                <a:ea typeface="Times New Roman" panose="02020603050405020304" pitchFamily="18" charset="0"/>
              </a:rPr>
              <a:t>) as previously mentioned in various papers relating the use of </a:t>
            </a:r>
            <a:r>
              <a:rPr lang="en-US" sz="1600" dirty="0" err="1">
                <a:solidFill>
                  <a:srgbClr val="000000"/>
                </a:solidFill>
                <a:ea typeface="Times New Roman" panose="02020603050405020304" pitchFamily="18" charset="0"/>
              </a:rPr>
              <a:t>harmine</a:t>
            </a:r>
            <a:r>
              <a:rPr lang="en-US" sz="1600" dirty="0">
                <a:solidFill>
                  <a:srgbClr val="000000"/>
                </a:solidFill>
                <a:ea typeface="Times New Roman" panose="02020603050405020304" pitchFamily="18" charset="0"/>
              </a:rPr>
              <a:t> for treatment of neurodegenerative </a:t>
            </a:r>
            <a:r>
              <a:rPr lang="en-US" sz="1600" dirty="0" smtClean="0">
                <a:solidFill>
                  <a:srgbClr val="000000"/>
                </a:solidFill>
                <a:ea typeface="Times New Roman" panose="02020603050405020304" pitchFamily="18" charset="0"/>
              </a:rPr>
              <a:t>diseases.</a:t>
            </a:r>
          </a:p>
          <a:p>
            <a:pPr algn="just"/>
            <a:r>
              <a:rPr lang="en-US" sz="1600" dirty="0" smtClean="0">
                <a:solidFill>
                  <a:srgbClr val="000000"/>
                </a:solidFill>
                <a:ea typeface="Times New Roman" panose="02020603050405020304" pitchFamily="18" charset="0"/>
              </a:rPr>
              <a:t> </a:t>
            </a:r>
          </a:p>
          <a:p>
            <a:pPr marL="285750" indent="-285750" algn="just">
              <a:buFont typeface="Arial" panose="020B0604020202020204" pitchFamily="34" charset="0"/>
              <a:buChar char="•"/>
            </a:pPr>
            <a:r>
              <a:rPr lang="en-US" sz="1600" dirty="0" smtClean="0">
                <a:solidFill>
                  <a:srgbClr val="000000"/>
                </a:solidFill>
                <a:ea typeface="Times New Roman" panose="02020603050405020304" pitchFamily="18" charset="0"/>
              </a:rPr>
              <a:t>The </a:t>
            </a:r>
            <a:r>
              <a:rPr lang="en-US" sz="1600" i="1" dirty="0">
                <a:solidFill>
                  <a:srgbClr val="000000"/>
                </a:solidFill>
                <a:ea typeface="Times New Roman" panose="02020603050405020304" pitchFamily="18" charset="0"/>
              </a:rPr>
              <a:t>N</a:t>
            </a:r>
            <a:r>
              <a:rPr lang="en-US" sz="1600" dirty="0">
                <a:solidFill>
                  <a:srgbClr val="000000"/>
                </a:solidFill>
                <a:ea typeface="Times New Roman" panose="02020603050405020304" pitchFamily="18" charset="0"/>
              </a:rPr>
              <a:t>-methyl, </a:t>
            </a:r>
            <a:r>
              <a:rPr lang="en-US" sz="1600" i="1" dirty="0">
                <a:solidFill>
                  <a:srgbClr val="000000"/>
                </a:solidFill>
                <a:ea typeface="Times New Roman" panose="02020603050405020304" pitchFamily="18" charset="0"/>
              </a:rPr>
              <a:t>N</a:t>
            </a:r>
            <a:r>
              <a:rPr lang="en-US" sz="1600" dirty="0">
                <a:solidFill>
                  <a:srgbClr val="000000"/>
                </a:solidFill>
                <a:ea typeface="Times New Roman" panose="02020603050405020304" pitchFamily="18" charset="0"/>
              </a:rPr>
              <a:t>-ethyl and </a:t>
            </a:r>
            <a:r>
              <a:rPr lang="en-US" sz="1600" i="1" dirty="0">
                <a:solidFill>
                  <a:srgbClr val="000000"/>
                </a:solidFill>
                <a:ea typeface="Times New Roman" panose="02020603050405020304" pitchFamily="18" charset="0"/>
              </a:rPr>
              <a:t>N</a:t>
            </a:r>
            <a:r>
              <a:rPr lang="en-US" sz="1600" dirty="0">
                <a:solidFill>
                  <a:srgbClr val="000000"/>
                </a:solidFill>
                <a:ea typeface="Times New Roman" panose="02020603050405020304" pitchFamily="18" charset="0"/>
              </a:rPr>
              <a:t>-benzyl derivatives (</a:t>
            </a:r>
            <a:r>
              <a:rPr lang="en-US" sz="1600" b="1" dirty="0">
                <a:solidFill>
                  <a:srgbClr val="000000"/>
                </a:solidFill>
                <a:ea typeface="Times New Roman" panose="02020603050405020304" pitchFamily="18" charset="0"/>
              </a:rPr>
              <a:t>11b</a:t>
            </a:r>
            <a:r>
              <a:rPr lang="en-US" sz="1600" dirty="0">
                <a:solidFill>
                  <a:srgbClr val="000000"/>
                </a:solidFill>
                <a:ea typeface="Times New Roman" panose="02020603050405020304" pitchFamily="18" charset="0"/>
              </a:rPr>
              <a:t>, </a:t>
            </a:r>
            <a:r>
              <a:rPr lang="en-US" sz="1600" b="1" dirty="0">
                <a:solidFill>
                  <a:srgbClr val="000000"/>
                </a:solidFill>
                <a:ea typeface="Times New Roman" panose="02020603050405020304" pitchFamily="18" charset="0"/>
              </a:rPr>
              <a:t>11c</a:t>
            </a:r>
            <a:r>
              <a:rPr lang="en-US" sz="1600" dirty="0">
                <a:solidFill>
                  <a:srgbClr val="000000"/>
                </a:solidFill>
                <a:ea typeface="Times New Roman" panose="02020603050405020304" pitchFamily="18" charset="0"/>
              </a:rPr>
              <a:t> and </a:t>
            </a:r>
            <a:r>
              <a:rPr lang="en-US" sz="1600" b="1" dirty="0">
                <a:solidFill>
                  <a:srgbClr val="000000"/>
                </a:solidFill>
                <a:ea typeface="Times New Roman" panose="02020603050405020304" pitchFamily="18" charset="0"/>
              </a:rPr>
              <a:t>11d</a:t>
            </a:r>
            <a:r>
              <a:rPr lang="en-US" sz="1600" dirty="0">
                <a:solidFill>
                  <a:srgbClr val="000000"/>
                </a:solidFill>
                <a:ea typeface="Times New Roman" panose="02020603050405020304" pitchFamily="18" charset="0"/>
              </a:rPr>
              <a:t>) are totally inactive against the three kinases CDK5/p25, CK1δ/ε and GSK3α/β. Their affinity is focused on DYRK1A with interesting IC</a:t>
            </a:r>
            <a:r>
              <a:rPr lang="en-US" sz="1600" baseline="-25000" dirty="0">
                <a:solidFill>
                  <a:srgbClr val="000000"/>
                </a:solidFill>
                <a:ea typeface="Times New Roman" panose="02020603050405020304" pitchFamily="18" charset="0"/>
              </a:rPr>
              <a:t>50</a:t>
            </a:r>
            <a:r>
              <a:rPr lang="en-US" sz="1600" dirty="0">
                <a:solidFill>
                  <a:srgbClr val="000000"/>
                </a:solidFill>
                <a:ea typeface="Times New Roman" panose="02020603050405020304" pitchFamily="18" charset="0"/>
              </a:rPr>
              <a:t> values, quite close to the </a:t>
            </a:r>
            <a:r>
              <a:rPr lang="en-US" sz="1600" dirty="0" err="1">
                <a:solidFill>
                  <a:srgbClr val="000000"/>
                </a:solidFill>
                <a:ea typeface="Times New Roman" panose="02020603050405020304" pitchFamily="18" charset="0"/>
              </a:rPr>
              <a:t>nanomolar</a:t>
            </a:r>
            <a:r>
              <a:rPr lang="en-US" sz="1600" dirty="0">
                <a:solidFill>
                  <a:srgbClr val="000000"/>
                </a:solidFill>
                <a:ea typeface="Times New Roman" panose="02020603050405020304" pitchFamily="18" charset="0"/>
              </a:rPr>
              <a:t> range IC</a:t>
            </a:r>
            <a:r>
              <a:rPr lang="en-US" sz="1600" baseline="-25000" dirty="0">
                <a:solidFill>
                  <a:srgbClr val="000000"/>
                </a:solidFill>
                <a:ea typeface="Times New Roman" panose="02020603050405020304" pitchFamily="18" charset="0"/>
              </a:rPr>
              <a:t>50</a:t>
            </a:r>
            <a:r>
              <a:rPr lang="en-US" sz="1600" dirty="0">
                <a:solidFill>
                  <a:srgbClr val="000000"/>
                </a:solidFill>
                <a:ea typeface="Times New Roman" panose="02020603050405020304" pitchFamily="18" charset="0"/>
              </a:rPr>
              <a:t> obtained for the lead </a:t>
            </a:r>
            <a:r>
              <a:rPr lang="en-US" sz="1600" dirty="0" err="1">
                <a:solidFill>
                  <a:srgbClr val="000000"/>
                </a:solidFill>
                <a:ea typeface="Times New Roman" panose="02020603050405020304" pitchFamily="18" charset="0"/>
              </a:rPr>
              <a:t>harmine</a:t>
            </a:r>
            <a:r>
              <a:rPr lang="en-US" sz="1600" dirty="0">
                <a:solidFill>
                  <a:srgbClr val="000000"/>
                </a:solidFill>
                <a:ea typeface="Times New Roman" panose="02020603050405020304" pitchFamily="18" charset="0"/>
              </a:rPr>
              <a:t> (</a:t>
            </a:r>
            <a:r>
              <a:rPr lang="en-US" sz="1600" b="1" dirty="0">
                <a:solidFill>
                  <a:srgbClr val="000000"/>
                </a:solidFill>
                <a:ea typeface="Times New Roman" panose="02020603050405020304" pitchFamily="18" charset="0"/>
              </a:rPr>
              <a:t>11a</a:t>
            </a:r>
            <a:r>
              <a:rPr lang="en-US" sz="1600" dirty="0" smtClean="0">
                <a:solidFill>
                  <a:srgbClr val="000000"/>
                </a:solidFill>
                <a:ea typeface="Times New Roman" panose="02020603050405020304" pitchFamily="18" charset="0"/>
              </a:rPr>
              <a:t>), </a:t>
            </a:r>
            <a:r>
              <a:rPr lang="en-US" sz="1600" dirty="0">
                <a:solidFill>
                  <a:srgbClr val="000000"/>
                </a:solidFill>
                <a:ea typeface="Times New Roman" panose="02020603050405020304" pitchFamily="18" charset="0"/>
              </a:rPr>
              <a:t>confirming recently published </a:t>
            </a:r>
            <a:r>
              <a:rPr lang="en-US" sz="1600" dirty="0" smtClean="0">
                <a:solidFill>
                  <a:srgbClr val="000000"/>
                </a:solidFill>
                <a:ea typeface="Times New Roman" panose="02020603050405020304" pitchFamily="18" charset="0"/>
              </a:rPr>
              <a:t>results.</a:t>
            </a:r>
            <a:endParaRPr lang="fr-FR" sz="1600" dirty="0"/>
          </a:p>
        </p:txBody>
      </p:sp>
      <p:sp>
        <p:nvSpPr>
          <p:cNvPr id="8" name="TextBox 3"/>
          <p:cNvSpPr txBox="1"/>
          <p:nvPr/>
        </p:nvSpPr>
        <p:spPr>
          <a:xfrm>
            <a:off x="491761" y="71735"/>
            <a:ext cx="8153400" cy="461665"/>
          </a:xfrm>
          <a:prstGeom prst="rect">
            <a:avLst/>
          </a:prstGeom>
          <a:noFill/>
        </p:spPr>
        <p:txBody>
          <a:bodyPr wrap="square" rtlCol="0">
            <a:spAutoFit/>
          </a:bodyPr>
          <a:lstStyle/>
          <a:p>
            <a:r>
              <a:rPr lang="fr-FR" sz="2400" b="1" dirty="0" smtClean="0"/>
              <a:t>General trends for kinase inhibition</a:t>
            </a:r>
            <a:endParaRPr lang="fr-FR" sz="2400" b="1" dirty="0"/>
          </a:p>
        </p:txBody>
      </p:sp>
      <p:sp>
        <p:nvSpPr>
          <p:cNvPr id="7" name="Rectangle 6"/>
          <p:cNvSpPr/>
          <p:nvPr/>
        </p:nvSpPr>
        <p:spPr>
          <a:xfrm>
            <a:off x="304800" y="727979"/>
            <a:ext cx="4383508" cy="338554"/>
          </a:xfrm>
          <a:prstGeom prst="rect">
            <a:avLst/>
          </a:prstGeom>
          <a:solidFill>
            <a:srgbClr val="957EB7"/>
          </a:solidFill>
        </p:spPr>
        <p:txBody>
          <a:bodyPr wrap="none">
            <a:spAutoFit/>
          </a:bodyPr>
          <a:lstStyle/>
          <a:p>
            <a:r>
              <a:rPr lang="en-US" sz="1600" b="1" dirty="0" smtClean="0">
                <a:solidFill>
                  <a:schemeClr val="bg1"/>
                </a:solidFill>
                <a:ea typeface="Times New Roman" panose="02020603050405020304" pitchFamily="18" charset="0"/>
                <a:cs typeface="Times New Roman" panose="02020603050405020304" pitchFamily="18" charset="0"/>
              </a:rPr>
              <a:t>DYRK1A </a:t>
            </a:r>
            <a:r>
              <a:rPr lang="en-US" sz="1600" b="1" dirty="0">
                <a:solidFill>
                  <a:schemeClr val="bg1"/>
                </a:solidFill>
                <a:ea typeface="Times New Roman" panose="02020603050405020304" pitchFamily="18" charset="0"/>
                <a:cs typeface="Times New Roman" panose="02020603050405020304" pitchFamily="18" charset="0"/>
              </a:rPr>
              <a:t>kinase </a:t>
            </a:r>
            <a:r>
              <a:rPr lang="en-US" sz="1600" b="1" dirty="0" smtClean="0">
                <a:solidFill>
                  <a:schemeClr val="bg1"/>
                </a:solidFill>
                <a:ea typeface="Times New Roman" panose="02020603050405020304" pitchFamily="18" charset="0"/>
                <a:cs typeface="Times New Roman" panose="02020603050405020304" pitchFamily="18" charset="0"/>
              </a:rPr>
              <a:t>inhibition for </a:t>
            </a:r>
            <a:r>
              <a:rPr lang="en-US" sz="1600" b="1" dirty="0" err="1" smtClean="0">
                <a:solidFill>
                  <a:schemeClr val="bg1"/>
                </a:solidFill>
                <a:ea typeface="Times New Roman" panose="02020603050405020304" pitchFamily="18" charset="0"/>
                <a:cs typeface="Times New Roman" panose="02020603050405020304" pitchFamily="18" charset="0"/>
              </a:rPr>
              <a:t>harmine</a:t>
            </a:r>
            <a:r>
              <a:rPr lang="en-US" sz="1600" b="1" dirty="0" smtClean="0">
                <a:solidFill>
                  <a:schemeClr val="bg1"/>
                </a:solidFill>
                <a:ea typeface="Times New Roman" panose="02020603050405020304" pitchFamily="18" charset="0"/>
                <a:cs typeface="Times New Roman" panose="02020603050405020304" pitchFamily="18" charset="0"/>
              </a:rPr>
              <a:t> derivatives</a:t>
            </a:r>
            <a:endParaRPr lang="fr-FR" sz="1600" b="1" dirty="0">
              <a:solidFill>
                <a:schemeClr val="bg1"/>
              </a:solidFill>
            </a:endParaRPr>
          </a:p>
        </p:txBody>
      </p:sp>
      <p:sp>
        <p:nvSpPr>
          <p:cNvPr id="9" name="Rectangle 8"/>
          <p:cNvSpPr/>
          <p:nvPr/>
        </p:nvSpPr>
        <p:spPr>
          <a:xfrm>
            <a:off x="320351" y="4800600"/>
            <a:ext cx="6934200" cy="592470"/>
          </a:xfrm>
          <a:prstGeom prst="rect">
            <a:avLst/>
          </a:prstGeom>
        </p:spPr>
        <p:txBody>
          <a:bodyPr wrap="square">
            <a:spAutoFit/>
          </a:bodyPr>
          <a:lstStyle/>
          <a:p>
            <a:pPr marL="171450" indent="-171450" algn="just">
              <a:lnSpc>
                <a:spcPts val="1300"/>
              </a:lnSpc>
              <a:buFont typeface="Arial" panose="020B0604020202020204" pitchFamily="34" charset="0"/>
              <a:buChar char="•"/>
            </a:pPr>
            <a:r>
              <a:rPr lang="en-GB" sz="1100" dirty="0" smtClean="0"/>
              <a:t>Patel </a:t>
            </a:r>
            <a:r>
              <a:rPr lang="en-GB" sz="1100" i="1" dirty="0" smtClean="0"/>
              <a:t>et al. Asian </a:t>
            </a:r>
            <a:r>
              <a:rPr lang="en-GB" sz="1100" i="1" dirty="0"/>
              <a:t>Pac. J. Trop. Biomed.</a:t>
            </a:r>
            <a:r>
              <a:rPr lang="en-GB" sz="1100" dirty="0"/>
              <a:t> </a:t>
            </a:r>
            <a:r>
              <a:rPr lang="en-GB" sz="1100" b="1" dirty="0"/>
              <a:t>2012</a:t>
            </a:r>
            <a:r>
              <a:rPr lang="en-GB" sz="1100" dirty="0"/>
              <a:t>, </a:t>
            </a:r>
            <a:r>
              <a:rPr lang="en-GB" sz="1100" i="1" dirty="0"/>
              <a:t>2</a:t>
            </a:r>
            <a:r>
              <a:rPr lang="en-GB" sz="1100" dirty="0"/>
              <a:t>, 660-664. </a:t>
            </a:r>
            <a:r>
              <a:rPr lang="en-GB" sz="1100" dirty="0" err="1"/>
              <a:t>Doi</a:t>
            </a:r>
            <a:r>
              <a:rPr lang="en-GB" sz="1100" dirty="0"/>
              <a:t>: 10.1016/S2221-1691(12)60116-6</a:t>
            </a:r>
            <a:endParaRPr lang="fr-FR" sz="1100" dirty="0"/>
          </a:p>
          <a:p>
            <a:pPr marL="171450" indent="-171450" algn="just">
              <a:lnSpc>
                <a:spcPts val="1300"/>
              </a:lnSpc>
              <a:buFont typeface="Arial" panose="020B0604020202020204" pitchFamily="34" charset="0"/>
              <a:buChar char="•"/>
            </a:pPr>
            <a:r>
              <a:rPr lang="en-GB" sz="1100" dirty="0" err="1" smtClean="0"/>
              <a:t>Adayev</a:t>
            </a:r>
            <a:r>
              <a:rPr lang="en-GB" sz="1100" dirty="0" smtClean="0"/>
              <a:t> </a:t>
            </a:r>
            <a:r>
              <a:rPr lang="en-GB" sz="1100" i="1" dirty="0" smtClean="0"/>
              <a:t>et al. Arch</a:t>
            </a:r>
            <a:r>
              <a:rPr lang="en-GB" sz="1100" i="1" dirty="0"/>
              <a:t>. </a:t>
            </a:r>
            <a:r>
              <a:rPr lang="en-GB" sz="1100" i="1" dirty="0" err="1"/>
              <a:t>Biochem</a:t>
            </a:r>
            <a:r>
              <a:rPr lang="en-GB" sz="1100" i="1" dirty="0"/>
              <a:t>. </a:t>
            </a:r>
            <a:r>
              <a:rPr lang="en-GB" sz="1100" i="1" dirty="0" err="1"/>
              <a:t>Biophys</a:t>
            </a:r>
            <a:r>
              <a:rPr lang="en-GB" sz="1100" dirty="0"/>
              <a:t>. </a:t>
            </a:r>
            <a:r>
              <a:rPr lang="en-GB" sz="1100" b="1" dirty="0"/>
              <a:t>2011</a:t>
            </a:r>
            <a:r>
              <a:rPr lang="en-GB" sz="1100" dirty="0"/>
              <a:t>, </a:t>
            </a:r>
            <a:r>
              <a:rPr lang="en-GB" sz="1100" i="1" dirty="0"/>
              <a:t>507</a:t>
            </a:r>
            <a:r>
              <a:rPr lang="en-GB" sz="1100" dirty="0"/>
              <a:t>, 212-218. </a:t>
            </a:r>
            <a:r>
              <a:rPr lang="en-GB" sz="1100" dirty="0" err="1"/>
              <a:t>Doi</a:t>
            </a:r>
            <a:r>
              <a:rPr lang="en-GB" sz="1100" dirty="0"/>
              <a:t>: </a:t>
            </a:r>
            <a:r>
              <a:rPr lang="en-GB" sz="1100" dirty="0" smtClean="0"/>
              <a:t>10.1016/j.abb.2010.12.024</a:t>
            </a:r>
          </a:p>
          <a:p>
            <a:pPr marL="171450" lvl="0" indent="-171450" algn="just">
              <a:lnSpc>
                <a:spcPts val="1300"/>
              </a:lnSpc>
              <a:buFont typeface="Arial" panose="020B0604020202020204" pitchFamily="34" charset="0"/>
              <a:buChar char="•"/>
            </a:pPr>
            <a:r>
              <a:rPr lang="en-GB" sz="1100" dirty="0" err="1" smtClean="0"/>
              <a:t>Bálint</a:t>
            </a:r>
            <a:r>
              <a:rPr lang="en-GB" sz="1100" dirty="0" smtClean="0"/>
              <a:t> </a:t>
            </a:r>
            <a:r>
              <a:rPr lang="en-GB" sz="1100" i="1" dirty="0" smtClean="0"/>
              <a:t>et al. </a:t>
            </a:r>
            <a:r>
              <a:rPr lang="en-GB" sz="1100" i="1" dirty="0" err="1" smtClean="0"/>
              <a:t>ChemMedChem</a:t>
            </a:r>
            <a:r>
              <a:rPr lang="en-GB" sz="1100" dirty="0" smtClean="0"/>
              <a:t> </a:t>
            </a:r>
            <a:r>
              <a:rPr lang="en-GB" sz="1100" b="1" dirty="0"/>
              <a:t>2017</a:t>
            </a:r>
            <a:r>
              <a:rPr lang="en-GB" sz="1100" dirty="0"/>
              <a:t>, </a:t>
            </a:r>
            <a:r>
              <a:rPr lang="en-GB" sz="1100" i="1" dirty="0"/>
              <a:t>12</a:t>
            </a:r>
            <a:r>
              <a:rPr lang="en-GB" sz="1100" dirty="0"/>
              <a:t>, 932-939. </a:t>
            </a:r>
            <a:r>
              <a:rPr lang="en-GB" sz="1100" dirty="0" err="1"/>
              <a:t>Doi</a:t>
            </a:r>
            <a:r>
              <a:rPr lang="en-GB" sz="1100" dirty="0"/>
              <a:t>: 10.1002/cmdc.201600539 </a:t>
            </a:r>
            <a:endParaRPr lang="fr-FR" sz="1100" dirty="0"/>
          </a:p>
        </p:txBody>
      </p:sp>
    </p:spTree>
    <p:extLst>
      <p:ext uri="{BB962C8B-B14F-4D97-AF65-F5344CB8AC3E}">
        <p14:creationId xmlns:p14="http://schemas.microsoft.com/office/powerpoint/2010/main" val="2487911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 y="304800"/>
            <a:ext cx="9143998" cy="461665"/>
          </a:xfrm>
          <a:prstGeom prst="rect">
            <a:avLst/>
          </a:prstGeom>
          <a:noFill/>
        </p:spPr>
        <p:txBody>
          <a:bodyPr wrap="square" rtlCol="0">
            <a:spAutoFit/>
          </a:bodyPr>
          <a:lstStyle/>
          <a:p>
            <a:pPr algn="ctr"/>
            <a:r>
              <a:rPr lang="fr-FR" sz="2400" b="1" dirty="0" smtClean="0"/>
              <a:t>Conclusion</a:t>
            </a:r>
            <a:endParaRPr lang="fr-FR" sz="24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12</a:t>
            </a:fld>
            <a:endParaRPr lang="fr-FR"/>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1"/>
          <p:cNvSpPr/>
          <p:nvPr/>
        </p:nvSpPr>
        <p:spPr>
          <a:xfrm>
            <a:off x="1056967" y="1039149"/>
            <a:ext cx="7231919" cy="1077218"/>
          </a:xfrm>
          <a:prstGeom prst="rect">
            <a:avLst/>
          </a:prstGeom>
        </p:spPr>
        <p:txBody>
          <a:bodyPr wrap="square">
            <a:spAutoFit/>
          </a:bodyPr>
          <a:lstStyle/>
          <a:p>
            <a:pPr algn="just">
              <a:spcAft>
                <a:spcPts val="0"/>
              </a:spcAft>
            </a:pPr>
            <a:r>
              <a:rPr lang="en-US" sz="1600" dirty="0">
                <a:solidFill>
                  <a:srgbClr val="000000"/>
                </a:solidFill>
                <a:ea typeface="Times New Roman" panose="02020603050405020304" pitchFamily="18" charset="0"/>
                <a:cs typeface="Times New Roman" panose="02020603050405020304" pitchFamily="18" charset="0"/>
              </a:rPr>
              <a:t>This </a:t>
            </a:r>
            <a:r>
              <a:rPr lang="en-US" sz="1600" dirty="0" smtClean="0">
                <a:solidFill>
                  <a:srgbClr val="000000"/>
                </a:solidFill>
                <a:ea typeface="Times New Roman" panose="02020603050405020304" pitchFamily="18" charset="0"/>
                <a:cs typeface="Times New Roman" panose="02020603050405020304" pitchFamily="18" charset="0"/>
              </a:rPr>
              <a:t>medicinal chemistry work allowed us to highlight very promising compounds as kinase inhibitors with good activity against CK1</a:t>
            </a:r>
            <a:r>
              <a:rPr lang="en-US" sz="1600" dirty="0" smtClean="0">
                <a:solidFill>
                  <a:srgbClr val="000000"/>
                </a:solidFill>
                <a:latin typeface="Symbol" panose="05050102010706020507" pitchFamily="18" charset="2"/>
                <a:ea typeface="Times New Roman" panose="02020603050405020304" pitchFamily="18" charset="0"/>
                <a:cs typeface="Times New Roman" panose="02020603050405020304" pitchFamily="18" charset="0"/>
              </a:rPr>
              <a:t>d/e</a:t>
            </a:r>
            <a:r>
              <a:rPr lang="en-US" sz="1600" dirty="0" smtClean="0">
                <a:solidFill>
                  <a:srgbClr val="000000"/>
                </a:solidFill>
                <a:ea typeface="Times New Roman" panose="02020603050405020304" pitchFamily="18" charset="0"/>
                <a:cs typeface="Times New Roman" panose="02020603050405020304" pitchFamily="18" charset="0"/>
              </a:rPr>
              <a:t> and DYRKA protein kinases.</a:t>
            </a:r>
          </a:p>
          <a:p>
            <a:pPr algn="just">
              <a:spcAft>
                <a:spcPts val="0"/>
              </a:spcAft>
            </a:pPr>
            <a:r>
              <a:rPr lang="en-US" sz="1600" dirty="0" smtClean="0">
                <a:solidFill>
                  <a:srgbClr val="000000"/>
                </a:solidFill>
                <a:ea typeface="Times New Roman" panose="02020603050405020304" pitchFamily="18" charset="0"/>
                <a:cs typeface="Times New Roman" panose="02020603050405020304" pitchFamily="18" charset="0"/>
              </a:rPr>
              <a:t>Interestingly, that kinases play a central role in cancer and neurodegenerative diseases and showed the biological interest of such series of compounds.</a:t>
            </a:r>
            <a:endParaRPr lang="en-US" sz="1600" dirty="0">
              <a:solidFill>
                <a:srgbClr val="000000"/>
              </a:solidFill>
              <a:ea typeface="Times New Roman" panose="02020603050405020304" pitchFamily="18" charset="0"/>
              <a:cs typeface="Times New Roman" panose="02020603050405020304" pitchFamily="18" charset="0"/>
            </a:endParaRPr>
          </a:p>
        </p:txBody>
      </p:sp>
      <p:graphicFrame>
        <p:nvGraphicFramePr>
          <p:cNvPr id="9" name="Objet 8"/>
          <p:cNvGraphicFramePr>
            <a:graphicFrameLocks noChangeAspect="1"/>
          </p:cNvGraphicFramePr>
          <p:nvPr>
            <p:extLst>
              <p:ext uri="{D42A27DB-BD31-4B8C-83A1-F6EECF244321}">
                <p14:modId xmlns:p14="http://schemas.microsoft.com/office/powerpoint/2010/main" val="3427448272"/>
              </p:ext>
            </p:extLst>
          </p:nvPr>
        </p:nvGraphicFramePr>
        <p:xfrm>
          <a:off x="6172200" y="2706762"/>
          <a:ext cx="1713317" cy="1938337"/>
        </p:xfrm>
        <a:graphic>
          <a:graphicData uri="http://schemas.openxmlformats.org/presentationml/2006/ole">
            <mc:AlternateContent xmlns:mc="http://schemas.openxmlformats.org/markup-compatibility/2006">
              <mc:Choice xmlns:v="urn:schemas-microsoft-com:vml" Requires="v">
                <p:oleObj spid="_x0000_s11376" name="CS ChemDraw Drawing" r:id="rId4" imgW="1839050" imgH="2063116" progId="ChemDraw.Document.6.0">
                  <p:embed/>
                </p:oleObj>
              </mc:Choice>
              <mc:Fallback>
                <p:oleObj name="CS ChemDraw Drawing" r:id="rId4" imgW="1839050" imgH="2063116" progId="ChemDraw.Document.6.0">
                  <p:embed/>
                  <p:pic>
                    <p:nvPicPr>
                      <p:cNvPr id="0" name=""/>
                      <p:cNvPicPr>
                        <a:picLocks noChangeAspect="1" noChangeArrowheads="1"/>
                      </p:cNvPicPr>
                      <p:nvPr/>
                    </p:nvPicPr>
                    <p:blipFill>
                      <a:blip r:embed="rId5"/>
                      <a:srcRect/>
                      <a:stretch>
                        <a:fillRect/>
                      </a:stretch>
                    </p:blipFill>
                    <p:spPr bwMode="auto">
                      <a:xfrm>
                        <a:off x="6172200" y="2706762"/>
                        <a:ext cx="1713317" cy="1938337"/>
                      </a:xfrm>
                      <a:prstGeom prst="rect">
                        <a:avLst/>
                      </a:prstGeom>
                      <a:noFill/>
                    </p:spPr>
                  </p:pic>
                </p:oleObj>
              </mc:Fallback>
            </mc:AlternateContent>
          </a:graphicData>
        </a:graphic>
      </p:graphicFrame>
      <p:graphicFrame>
        <p:nvGraphicFramePr>
          <p:cNvPr id="10" name="Objet 9"/>
          <p:cNvGraphicFramePr>
            <a:graphicFrameLocks noChangeAspect="1"/>
          </p:cNvGraphicFramePr>
          <p:nvPr>
            <p:extLst>
              <p:ext uri="{D42A27DB-BD31-4B8C-83A1-F6EECF244321}">
                <p14:modId xmlns:p14="http://schemas.microsoft.com/office/powerpoint/2010/main" val="4258770137"/>
              </p:ext>
            </p:extLst>
          </p:nvPr>
        </p:nvGraphicFramePr>
        <p:xfrm>
          <a:off x="1524000" y="2723868"/>
          <a:ext cx="3757612" cy="1879600"/>
        </p:xfrm>
        <a:graphic>
          <a:graphicData uri="http://schemas.openxmlformats.org/presentationml/2006/ole">
            <mc:AlternateContent xmlns:mc="http://schemas.openxmlformats.org/markup-compatibility/2006">
              <mc:Choice xmlns:v="urn:schemas-microsoft-com:vml" Requires="v">
                <p:oleObj spid="_x0000_s11377" name="CS ChemDraw Drawing" r:id="rId6" imgW="3168032" imgH="1584352" progId="ChemDraw.Document.6.0">
                  <p:embed/>
                </p:oleObj>
              </mc:Choice>
              <mc:Fallback>
                <p:oleObj name="CS ChemDraw Drawing" r:id="rId6" imgW="3168032" imgH="1584352" progId="ChemDraw.Document.6.0">
                  <p:embed/>
                  <p:pic>
                    <p:nvPicPr>
                      <p:cNvPr id="0" name=""/>
                      <p:cNvPicPr>
                        <a:picLocks noChangeAspect="1" noChangeArrowheads="1"/>
                      </p:cNvPicPr>
                      <p:nvPr/>
                    </p:nvPicPr>
                    <p:blipFill>
                      <a:blip r:embed="rId7"/>
                      <a:srcRect/>
                      <a:stretch>
                        <a:fillRect/>
                      </a:stretch>
                    </p:blipFill>
                    <p:spPr bwMode="auto">
                      <a:xfrm>
                        <a:off x="1524000" y="2723868"/>
                        <a:ext cx="3757612" cy="1879600"/>
                      </a:xfrm>
                      <a:prstGeom prst="rect">
                        <a:avLst/>
                      </a:prstGeom>
                      <a:noFill/>
                    </p:spPr>
                  </p:pic>
                </p:oleObj>
              </mc:Fallback>
            </mc:AlternateContent>
          </a:graphicData>
        </a:graphic>
      </p:graphicFrame>
      <p:sp>
        <p:nvSpPr>
          <p:cNvPr id="11" name="ZoneTexte 10"/>
          <p:cNvSpPr txBox="1"/>
          <p:nvPr/>
        </p:nvSpPr>
        <p:spPr>
          <a:xfrm>
            <a:off x="1123447" y="5639455"/>
            <a:ext cx="6890028" cy="246221"/>
          </a:xfrm>
          <a:prstGeom prst="rect">
            <a:avLst/>
          </a:prstGeom>
          <a:noFill/>
        </p:spPr>
        <p:txBody>
          <a:bodyPr wrap="none" rtlCol="0">
            <a:spAutoFit/>
          </a:bodyPr>
          <a:lstStyle/>
          <a:p>
            <a:r>
              <a:rPr lang="fr-FR" sz="1000" dirty="0" smtClean="0"/>
              <a:t>For </a:t>
            </a:r>
            <a:r>
              <a:rPr lang="fr-FR" sz="1000" dirty="0" err="1" smtClean="0"/>
              <a:t>details</a:t>
            </a:r>
            <a:r>
              <a:rPr lang="fr-FR" sz="1000" dirty="0" smtClean="0"/>
              <a:t> on the </a:t>
            </a:r>
            <a:r>
              <a:rPr lang="fr-FR" sz="1000" dirty="0" err="1" smtClean="0"/>
              <a:t>experimental</a:t>
            </a:r>
            <a:r>
              <a:rPr lang="fr-FR" sz="1000" dirty="0" smtClean="0"/>
              <a:t> part </a:t>
            </a:r>
            <a:r>
              <a:rPr lang="fr-FR" sz="1000" dirty="0" err="1" smtClean="0"/>
              <a:t>see</a:t>
            </a:r>
            <a:r>
              <a:rPr lang="fr-FR" sz="1000" dirty="0" smtClean="0"/>
              <a:t>: </a:t>
            </a:r>
            <a:r>
              <a:rPr lang="fr-FR" sz="1000" dirty="0" err="1" smtClean="0"/>
              <a:t>Loidreau</a:t>
            </a:r>
            <a:r>
              <a:rPr lang="fr-FR" sz="1000" dirty="0" smtClean="0"/>
              <a:t>, Y. </a:t>
            </a:r>
            <a:r>
              <a:rPr lang="fr-FR" sz="1000" i="1" dirty="0" smtClean="0"/>
              <a:t>et al. </a:t>
            </a:r>
            <a:r>
              <a:rPr lang="fr-FR" sz="1000" i="1" dirty="0"/>
              <a:t>Pharmaceuticals</a:t>
            </a:r>
            <a:r>
              <a:rPr lang="fr-FR" sz="1000" dirty="0"/>
              <a:t> </a:t>
            </a:r>
            <a:r>
              <a:rPr lang="fr-FR" sz="1000" b="1" dirty="0"/>
              <a:t>2020</a:t>
            </a:r>
            <a:r>
              <a:rPr lang="fr-FR" sz="1000"/>
              <a:t>, </a:t>
            </a:r>
            <a:r>
              <a:rPr lang="fr-FR" sz="1000" i="1" smtClean="0"/>
              <a:t>13</a:t>
            </a:r>
            <a:r>
              <a:rPr lang="fr-FR" sz="1000" smtClean="0"/>
              <a:t>, </a:t>
            </a:r>
            <a:r>
              <a:rPr lang="fr-FR" sz="1000" dirty="0"/>
              <a:t>89; </a:t>
            </a:r>
            <a:r>
              <a:rPr lang="fr-FR" sz="1000" dirty="0">
                <a:hlinkClick r:id="rId8"/>
              </a:rPr>
              <a:t>https://doi.org/10.3390/ph13050089</a:t>
            </a:r>
            <a:endParaRPr lang="fr-FR" sz="1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0524" y="685800"/>
            <a:ext cx="7835874" cy="2062103"/>
          </a:xfrm>
          <a:prstGeom prst="rect">
            <a:avLst/>
          </a:prstGeom>
          <a:noFill/>
        </p:spPr>
        <p:txBody>
          <a:bodyPr wrap="square" rtlCol="0">
            <a:spAutoFit/>
          </a:bodyPr>
          <a:lstStyle/>
          <a:p>
            <a:pPr algn="just"/>
            <a:r>
              <a:rPr lang="fr-FR" sz="2400" b="1" dirty="0" err="1"/>
              <a:t>Acknowledgments</a:t>
            </a:r>
            <a:endParaRPr lang="fr-FR" sz="2400" b="1" dirty="0"/>
          </a:p>
          <a:p>
            <a:pPr algn="just"/>
            <a:endParaRPr lang="fr-FR" sz="2400" b="1" dirty="0"/>
          </a:p>
          <a:p>
            <a:pPr algn="just"/>
            <a:r>
              <a:rPr lang="en-US" sz="1600" dirty="0"/>
              <a:t>Financial support from the MESR (French: </a:t>
            </a:r>
            <a:r>
              <a:rPr lang="en-US" sz="1600" i="1" dirty="0" err="1"/>
              <a:t>Ministère</a:t>
            </a:r>
            <a:r>
              <a:rPr lang="en-US" sz="1600" i="1" dirty="0"/>
              <a:t> de </a:t>
            </a:r>
            <a:r>
              <a:rPr lang="en-US" sz="1600" i="1" dirty="0" err="1"/>
              <a:t>l’Enseignement</a:t>
            </a:r>
            <a:r>
              <a:rPr lang="en-US" sz="1600" i="1" dirty="0"/>
              <a:t> </a:t>
            </a:r>
            <a:r>
              <a:rPr lang="en-US" sz="1600" i="1" dirty="0" err="1"/>
              <a:t>Supérieur</a:t>
            </a:r>
            <a:r>
              <a:rPr lang="en-US" sz="1600" i="1" dirty="0"/>
              <a:t> &amp; de la </a:t>
            </a:r>
            <a:r>
              <a:rPr lang="en-US" sz="1600" i="1" dirty="0" err="1"/>
              <a:t>Recherche</a:t>
            </a:r>
            <a:r>
              <a:rPr lang="en-US" sz="1600" dirty="0"/>
              <a:t>) is gratefully acknowledged for the doctoral fellowships to </a:t>
            </a:r>
            <a:r>
              <a:rPr lang="en-US" sz="1600" dirty="0" smtClean="0"/>
              <a:t>YL TB </a:t>
            </a:r>
            <a:r>
              <a:rPr lang="en-US" sz="1600" dirty="0"/>
              <a:t>and his co-workers thank </a:t>
            </a:r>
            <a:r>
              <a:rPr lang="en-US" sz="1600" dirty="0" smtClean="0"/>
              <a:t>the </a:t>
            </a:r>
            <a:r>
              <a:rPr lang="en-US" sz="1600" dirty="0"/>
              <a:t>LABEX </a:t>
            </a:r>
            <a:r>
              <a:rPr lang="en-US" sz="1600" dirty="0" err="1"/>
              <a:t>SynOrg</a:t>
            </a:r>
            <a:r>
              <a:rPr lang="en-US" sz="1600" dirty="0"/>
              <a:t> (ANR-11-LABX-0029</a:t>
            </a:r>
            <a:r>
              <a:rPr lang="en-US" sz="1600" dirty="0" smtClean="0"/>
              <a:t>) for financial support. Universities </a:t>
            </a:r>
            <a:r>
              <a:rPr lang="en-US" sz="1600" dirty="0"/>
              <a:t>of </a:t>
            </a:r>
            <a:r>
              <a:rPr lang="en-US" sz="1600" dirty="0" smtClean="0"/>
              <a:t>Rouen-</a:t>
            </a:r>
            <a:r>
              <a:rPr lang="en-US" sz="1600" dirty="0" err="1" smtClean="0"/>
              <a:t>Normandie</a:t>
            </a:r>
            <a:r>
              <a:rPr lang="en-US" sz="1600" dirty="0" smtClean="0"/>
              <a:t> and Nantes are also </a:t>
            </a:r>
            <a:r>
              <a:rPr lang="fr-FR" sz="1600" dirty="0" err="1" smtClean="0"/>
              <a:t>acknowledged</a:t>
            </a:r>
            <a:r>
              <a:rPr lang="fr-FR" sz="1600" dirty="0" smtClean="0"/>
              <a:t> </a:t>
            </a:r>
            <a:r>
              <a:rPr lang="en-US" sz="1600" dirty="0" smtClean="0"/>
              <a:t>for multiform support. LM is </a:t>
            </a:r>
            <a:r>
              <a:rPr lang="en-US" sz="1600" dirty="0"/>
              <a:t>supported by the </a:t>
            </a:r>
            <a:r>
              <a:rPr lang="en-US" sz="1600" dirty="0" err="1"/>
              <a:t>Fondation</a:t>
            </a:r>
            <a:r>
              <a:rPr lang="en-US" sz="1600" dirty="0"/>
              <a:t> J. Lejeune</a:t>
            </a:r>
            <a:r>
              <a:rPr lang="en-US" sz="1600" dirty="0" smtClean="0"/>
              <a:t>.</a:t>
            </a:r>
            <a:endParaRPr lang="en-US" sz="1600"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13</a:t>
            </a:fld>
            <a:endParaRPr lang="fr-FR"/>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3162" y="4138863"/>
            <a:ext cx="704383" cy="704383"/>
          </a:xfrm>
          <a:prstGeom prst="rect">
            <a:avLst/>
          </a:prstGeom>
        </p:spPr>
      </p:pic>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4138863"/>
            <a:ext cx="1905000" cy="677617"/>
          </a:xfrm>
          <a:prstGeom prst="rect">
            <a:avLst/>
          </a:prstGeom>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9042" y="4152739"/>
            <a:ext cx="1185716" cy="698461"/>
          </a:xfrm>
          <a:prstGeom prst="rect">
            <a:avLst/>
          </a:prstGeom>
        </p:spPr>
      </p:pic>
      <p:pic>
        <p:nvPicPr>
          <p:cNvPr id="12" name="Imag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0377" y="4138863"/>
            <a:ext cx="1305097" cy="7069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3261" y="1480937"/>
            <a:ext cx="7010400" cy="369332"/>
          </a:xfrm>
          <a:prstGeom prst="rect">
            <a:avLst/>
          </a:prstGeom>
          <a:noFill/>
        </p:spPr>
        <p:txBody>
          <a:bodyPr wrap="square" rtlCol="0">
            <a:spAutoFit/>
          </a:bodyPr>
          <a:lstStyle/>
          <a:p>
            <a:pPr algn="ctr"/>
            <a:r>
              <a:rPr lang="fr-FR" b="1" dirty="0" err="1"/>
              <a:t>Graphical</a:t>
            </a:r>
            <a:r>
              <a:rPr lang="fr-FR" b="1" dirty="0"/>
              <a:t> </a:t>
            </a:r>
            <a:r>
              <a:rPr lang="fr-FR" b="1" dirty="0" smtClean="0"/>
              <a:t>Abstract</a:t>
            </a:r>
            <a:endParaRPr lang="fr-FR" dirty="0"/>
          </a:p>
        </p:txBody>
      </p:sp>
      <p:sp>
        <p:nvSpPr>
          <p:cNvPr id="5" name="Rectangle 4"/>
          <p:cNvSpPr/>
          <p:nvPr/>
        </p:nvSpPr>
        <p:spPr>
          <a:xfrm>
            <a:off x="76200" y="378594"/>
            <a:ext cx="8839200" cy="830997"/>
          </a:xfrm>
          <a:prstGeom prst="rect">
            <a:avLst/>
          </a:prstGeom>
        </p:spPr>
        <p:txBody>
          <a:bodyPr wrap="square">
            <a:spAutoFit/>
          </a:bodyPr>
          <a:lstStyle/>
          <a:p>
            <a:pPr algn="ctr"/>
            <a:r>
              <a:rPr lang="en-US" sz="2400" b="1" dirty="0"/>
              <a:t>Exploring Kinase Inhibition Properties of 9</a:t>
            </a:r>
            <a:r>
              <a:rPr lang="en-US" sz="2400" b="1" i="1" dirty="0"/>
              <a:t>H</a:t>
            </a:r>
            <a:r>
              <a:rPr lang="en-US" sz="2400" b="1" dirty="0"/>
              <a:t>-pyrimido[5,4-</a:t>
            </a:r>
            <a:r>
              <a:rPr lang="en-US" sz="2400" b="1" i="1" dirty="0"/>
              <a:t>b</a:t>
            </a:r>
            <a:r>
              <a:rPr lang="en-US" sz="2400" b="1" dirty="0"/>
              <a:t>]- and</a:t>
            </a:r>
          </a:p>
          <a:p>
            <a:pPr algn="ctr"/>
            <a:r>
              <a:rPr lang="en-US" sz="2400" b="1" dirty="0"/>
              <a:t>[4,5-</a:t>
            </a:r>
            <a:r>
              <a:rPr lang="en-US" sz="2400" b="1" i="1" dirty="0"/>
              <a:t>b</a:t>
            </a:r>
            <a:r>
              <a:rPr lang="en-US" sz="2400" b="1" dirty="0"/>
              <a:t>]indol-4-amine Derivatives</a:t>
            </a:r>
            <a:endParaRPr lang="fr-FR" sz="2400" dirty="0"/>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p:cNvSpPr>
            <a:spLocks noChangeArrowheads="1"/>
          </p:cNvSpPr>
          <p:nvPr/>
        </p:nvSpPr>
        <p:spPr bwMode="auto">
          <a:xfrm>
            <a:off x="1762125" y="216842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8" name="Rectangle 47"/>
          <p:cNvSpPr>
            <a:spLocks noChangeArrowheads="1"/>
          </p:cNvSpPr>
          <p:nvPr/>
        </p:nvSpPr>
        <p:spPr bwMode="auto">
          <a:xfrm>
            <a:off x="2286000" y="267413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289914713"/>
              </p:ext>
            </p:extLst>
          </p:nvPr>
        </p:nvGraphicFramePr>
        <p:xfrm>
          <a:off x="1585913" y="2212975"/>
          <a:ext cx="5818187" cy="1657350"/>
        </p:xfrm>
        <a:graphic>
          <a:graphicData uri="http://schemas.openxmlformats.org/presentationml/2006/ole">
            <mc:AlternateContent xmlns:mc="http://schemas.openxmlformats.org/markup-compatibility/2006">
              <mc:Choice xmlns:v="urn:schemas-microsoft-com:vml" Requires="v">
                <p:oleObj spid="_x0000_s1134" name="CS ChemDraw Drawing" r:id="rId5" imgW="3969875" imgH="1130262" progId="ChemDraw.Document.6.0">
                  <p:embed/>
                </p:oleObj>
              </mc:Choice>
              <mc:Fallback>
                <p:oleObj name="CS ChemDraw Drawing" r:id="rId5" imgW="3969875" imgH="1130262" progId="ChemDraw.Document.6.0">
                  <p:embed/>
                  <p:pic>
                    <p:nvPicPr>
                      <p:cNvPr id="0" name="Object 46"/>
                      <p:cNvPicPr>
                        <a:picLocks noChangeAspect="1" noChangeArrowheads="1"/>
                      </p:cNvPicPr>
                      <p:nvPr/>
                    </p:nvPicPr>
                    <p:blipFill>
                      <a:blip r:embed="rId6"/>
                      <a:srcRect/>
                      <a:stretch>
                        <a:fillRect/>
                      </a:stretch>
                    </p:blipFill>
                    <p:spPr bwMode="auto">
                      <a:xfrm>
                        <a:off x="1585913" y="2212975"/>
                        <a:ext cx="5818187" cy="1657350"/>
                      </a:xfrm>
                      <a:prstGeom prst="rect">
                        <a:avLst/>
                      </a:prstGeom>
                      <a:noFill/>
                    </p:spPr>
                  </p:pic>
                </p:oleObj>
              </mc:Fallback>
            </mc:AlternateContent>
          </a:graphicData>
        </a:graphic>
      </p:graphicFrame>
      <p:sp>
        <p:nvSpPr>
          <p:cNvPr id="10" name="Rectangle 9"/>
          <p:cNvSpPr/>
          <p:nvPr/>
        </p:nvSpPr>
        <p:spPr>
          <a:xfrm>
            <a:off x="838200" y="4473450"/>
            <a:ext cx="7848599" cy="388696"/>
          </a:xfrm>
          <a:prstGeom prst="rect">
            <a:avLst/>
          </a:prstGeom>
        </p:spPr>
        <p:txBody>
          <a:bodyPr wrap="square">
            <a:spAutoFit/>
          </a:bodyPr>
          <a:lstStyle/>
          <a:p>
            <a:pPr algn="ctr">
              <a:lnSpc>
                <a:spcPct val="107000"/>
              </a:lnSpc>
              <a:spcAft>
                <a:spcPts val="800"/>
              </a:spcAft>
            </a:pPr>
            <a:r>
              <a:rPr lang="en-GB" dirty="0">
                <a:ea typeface="Calibri" panose="020F0502020204030204" pitchFamily="34" charset="0"/>
                <a:cs typeface="Times New Roman" panose="02020603050405020304" pitchFamily="18" charset="0"/>
              </a:rPr>
              <a:t>Kinase inhibitory potency: 0.6 to 4.0 µM for CK1</a:t>
            </a:r>
            <a:r>
              <a:rPr lang="fr-FR" dirty="0">
                <a:latin typeface="Symbol" panose="05050102010706020507" pitchFamily="18" charset="2"/>
                <a:ea typeface="Calibri" panose="020F0502020204030204" pitchFamily="34" charset="0"/>
                <a:cs typeface="Times New Roman" panose="02020603050405020304" pitchFamily="18" charset="0"/>
              </a:rPr>
              <a:t>d</a:t>
            </a:r>
            <a:r>
              <a:rPr lang="en-GB" dirty="0" smtClean="0">
                <a:latin typeface="Symbol" panose="05050102010706020507" pitchFamily="18" charset="2"/>
                <a:ea typeface="Calibri" panose="020F0502020204030204" pitchFamily="34" charset="0"/>
                <a:cs typeface="Times New Roman" panose="02020603050405020304" pitchFamily="18" charset="0"/>
              </a:rPr>
              <a:t>/</a:t>
            </a:r>
            <a:r>
              <a:rPr lang="fr-FR" dirty="0" smtClean="0">
                <a:latin typeface="Symbol" panose="05050102010706020507" pitchFamily="18" charset="2"/>
                <a:ea typeface="Calibri" panose="020F0502020204030204" pitchFamily="34" charset="0"/>
                <a:cs typeface="Times New Roman" panose="02020603050405020304" pitchFamily="18" charset="0"/>
              </a:rPr>
              <a:t>e</a:t>
            </a:r>
            <a:r>
              <a:rPr lang="en-GB" dirty="0" smtClean="0">
                <a:ea typeface="Calibri" panose="020F0502020204030204" pitchFamily="34" charset="0"/>
                <a:cs typeface="Times New Roman" panose="02020603050405020304" pitchFamily="18" charset="0"/>
              </a:rPr>
              <a:t> </a:t>
            </a:r>
            <a:r>
              <a:rPr lang="en-GB" dirty="0">
                <a:ea typeface="Calibri" panose="020F0502020204030204" pitchFamily="34" charset="0"/>
                <a:cs typeface="Times New Roman" panose="02020603050405020304" pitchFamily="18" charset="0"/>
              </a:rPr>
              <a:t>and 2.2 to 7.6 µM for DYRK1A</a:t>
            </a:r>
            <a:endParaRPr lang="fr-FR"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8619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6060" y="787714"/>
            <a:ext cx="8080739" cy="4216539"/>
          </a:xfrm>
          <a:prstGeom prst="rect">
            <a:avLst/>
          </a:prstGeom>
          <a:noFill/>
        </p:spPr>
        <p:txBody>
          <a:bodyPr wrap="square" rtlCol="0">
            <a:spAutoFit/>
          </a:bodyPr>
          <a:lstStyle/>
          <a:p>
            <a:pPr algn="just"/>
            <a:r>
              <a:rPr lang="fr-FR" b="1" dirty="0" smtClean="0"/>
              <a:t>Abstract: </a:t>
            </a:r>
            <a:r>
              <a:rPr lang="en-US" sz="1600" dirty="0"/>
              <a:t>We previously highlighted the interest of 6,5,6-fused tricyclic analogues of </a:t>
            </a:r>
            <a:r>
              <a:rPr lang="en-US" sz="1600" dirty="0" smtClean="0"/>
              <a:t>                4-aminoquinazolines </a:t>
            </a:r>
            <a:r>
              <a:rPr lang="en-US" sz="1600" dirty="0"/>
              <a:t>as kinase inhibitors in the </a:t>
            </a:r>
            <a:r>
              <a:rPr lang="en-US" sz="1600" dirty="0" err="1"/>
              <a:t>micromolar</a:t>
            </a:r>
            <a:r>
              <a:rPr lang="en-US" sz="1600" dirty="0"/>
              <a:t> to the </a:t>
            </a:r>
            <a:r>
              <a:rPr lang="en-US" sz="1600" dirty="0" err="1"/>
              <a:t>nanomolar</a:t>
            </a:r>
            <a:r>
              <a:rPr lang="en-US" sz="1600" dirty="0"/>
              <a:t> range of IC</a:t>
            </a:r>
            <a:r>
              <a:rPr lang="en-US" sz="1600" baseline="-25000" dirty="0"/>
              <a:t>50</a:t>
            </a:r>
            <a:r>
              <a:rPr lang="en-US" sz="1600" dirty="0"/>
              <a:t> values. For the generation of the chemical libraries, the </a:t>
            </a:r>
            <a:r>
              <a:rPr lang="en-US" sz="1600" dirty="0" err="1"/>
              <a:t>formamide</a:t>
            </a:r>
            <a:r>
              <a:rPr lang="en-US" sz="1600" dirty="0"/>
              <a:t>-mediated cyclization of the </a:t>
            </a:r>
            <a:r>
              <a:rPr lang="en-US" sz="1600" dirty="0" err="1"/>
              <a:t>cyanoamidine</a:t>
            </a:r>
            <a:r>
              <a:rPr lang="en-US" sz="1600" dirty="0"/>
              <a:t> precursors was carried out under microwave irradiation in an eco-friendly approach. In order to explore more in depth the pharmacological interest of such tricyclic </a:t>
            </a:r>
            <a:r>
              <a:rPr lang="en-US" sz="1600" dirty="0" smtClean="0"/>
              <a:t>skeletons, </a:t>
            </a:r>
            <a:r>
              <a:rPr lang="en-US" sz="1600" dirty="0"/>
              <a:t>the central five member ring, </a:t>
            </a:r>
            <a:r>
              <a:rPr lang="en-US" sz="1600" i="1" dirty="0"/>
              <a:t>i.e.</a:t>
            </a:r>
            <a:r>
              <a:rPr lang="en-US" sz="1600" dirty="0"/>
              <a:t> </a:t>
            </a:r>
            <a:r>
              <a:rPr lang="en-US" sz="1600" dirty="0" err="1" smtClean="0"/>
              <a:t>thiophene</a:t>
            </a:r>
            <a:r>
              <a:rPr lang="en-US" sz="1600" dirty="0" smtClean="0"/>
              <a:t> </a:t>
            </a:r>
            <a:r>
              <a:rPr lang="en-US" sz="1600" dirty="0"/>
              <a:t>or furan, was replaced by a </a:t>
            </a:r>
            <a:r>
              <a:rPr lang="en-US" sz="1600" dirty="0" err="1"/>
              <a:t>pyrrole</a:t>
            </a:r>
            <a:r>
              <a:rPr lang="en-US" sz="1600" dirty="0"/>
              <a:t> to afford 9</a:t>
            </a:r>
            <a:r>
              <a:rPr lang="en-US" sz="1600" i="1" dirty="0"/>
              <a:t>H</a:t>
            </a:r>
            <a:r>
              <a:rPr lang="en-US" sz="1600" dirty="0"/>
              <a:t>-pyrimido[5,4-</a:t>
            </a:r>
            <a:r>
              <a:rPr lang="en-US" sz="1600" i="1" dirty="0"/>
              <a:t>b</a:t>
            </a:r>
            <a:r>
              <a:rPr lang="en-US" sz="1600" dirty="0"/>
              <a:t>]- and [4,5-</a:t>
            </a:r>
            <a:r>
              <a:rPr lang="en-US" sz="1600" i="1" dirty="0"/>
              <a:t>b</a:t>
            </a:r>
            <a:r>
              <a:rPr lang="en-US" sz="1600" dirty="0"/>
              <a:t>]indol-4-amine derivatives inspired from </a:t>
            </a:r>
            <a:r>
              <a:rPr lang="en-US" sz="1600" dirty="0" err="1"/>
              <a:t>harmine</a:t>
            </a:r>
            <a:r>
              <a:rPr lang="en-US" sz="1600" dirty="0"/>
              <a:t>. The inhibitory potency of the final products was determined against four protein kinases (CDK5/p25, </a:t>
            </a:r>
            <a:r>
              <a:rPr lang="en-US" sz="1600" dirty="0" smtClean="0"/>
              <a:t>CK1</a:t>
            </a:r>
            <a:r>
              <a:rPr lang="en-US" sz="1600" dirty="0" smtClean="0">
                <a:latin typeface="Symbol" panose="05050102010706020507" pitchFamily="18" charset="2"/>
              </a:rPr>
              <a:t>d/e</a:t>
            </a:r>
            <a:r>
              <a:rPr lang="en-US" sz="1600" dirty="0" smtClean="0"/>
              <a:t>, </a:t>
            </a:r>
            <a:r>
              <a:rPr lang="en-US" sz="1600" dirty="0"/>
              <a:t>GSK3</a:t>
            </a:r>
            <a:r>
              <a:rPr lang="en-US" sz="1600" dirty="0">
                <a:latin typeface="Symbol" panose="05050102010706020507" pitchFamily="18" charset="2"/>
              </a:rPr>
              <a:t>a/b</a:t>
            </a:r>
            <a:r>
              <a:rPr lang="en-US" sz="1600" dirty="0"/>
              <a:t> and DYRK1A). As a result, we have identified promising compounds targeting </a:t>
            </a:r>
            <a:r>
              <a:rPr lang="en-US" sz="1600" dirty="0" smtClean="0"/>
              <a:t>CK1</a:t>
            </a:r>
            <a:r>
              <a:rPr lang="en-US" sz="1600" dirty="0" smtClean="0">
                <a:latin typeface="Symbol" panose="05050102010706020507" pitchFamily="18" charset="2"/>
              </a:rPr>
              <a:t>d/e</a:t>
            </a:r>
            <a:r>
              <a:rPr lang="en-US" sz="1600" dirty="0" smtClean="0"/>
              <a:t> </a:t>
            </a:r>
            <a:r>
              <a:rPr lang="en-US" sz="1600" dirty="0"/>
              <a:t>and DYRK1A and displaying </a:t>
            </a:r>
            <a:r>
              <a:rPr lang="en-US" sz="1600" dirty="0" err="1"/>
              <a:t>micromolar</a:t>
            </a:r>
            <a:r>
              <a:rPr lang="en-US" sz="1600" dirty="0"/>
              <a:t> and </a:t>
            </a:r>
            <a:r>
              <a:rPr lang="en-US" sz="1600" dirty="0" err="1"/>
              <a:t>submicromolar</a:t>
            </a:r>
            <a:r>
              <a:rPr lang="en-US" sz="1600" dirty="0"/>
              <a:t> IC</a:t>
            </a:r>
            <a:r>
              <a:rPr lang="en-US" sz="1600" baseline="-25000" dirty="0"/>
              <a:t>50</a:t>
            </a:r>
            <a:r>
              <a:rPr lang="en-US" sz="1600" dirty="0"/>
              <a:t> values. </a:t>
            </a:r>
            <a:endParaRPr lang="fr-FR" sz="1600" dirty="0"/>
          </a:p>
          <a:p>
            <a:pPr algn="just"/>
            <a:r>
              <a:rPr lang="en-US" dirty="0"/>
              <a:t> </a:t>
            </a:r>
            <a:endParaRPr lang="fr-FR" dirty="0"/>
          </a:p>
          <a:p>
            <a:pPr algn="just"/>
            <a:endParaRPr lang="fr-FR" b="1" dirty="0" smtClean="0"/>
          </a:p>
          <a:p>
            <a:pPr algn="just"/>
            <a:endParaRPr lang="fr-FR" b="1" dirty="0"/>
          </a:p>
          <a:p>
            <a:pPr algn="just"/>
            <a:endParaRPr lang="fr-FR" b="1" dirty="0" smtClean="0"/>
          </a:p>
          <a:p>
            <a:pPr algn="just"/>
            <a:r>
              <a:rPr lang="fr-FR" b="1" dirty="0" smtClean="0"/>
              <a:t>Keywords</a:t>
            </a:r>
            <a:r>
              <a:rPr lang="fr-FR" b="1" dirty="0"/>
              <a:t>: </a:t>
            </a:r>
            <a:r>
              <a:rPr lang="en-US" sz="1600" dirty="0"/>
              <a:t>Microwave-assisted chemistry; protein kinases; CK1; DYRK1A; CDK5; GSK-3</a:t>
            </a:r>
            <a:endParaRPr lang="fr-FR"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3</a:t>
            </a:fld>
            <a:endParaRPr lang="fr-FR"/>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1" y="111144"/>
            <a:ext cx="3962399" cy="461665"/>
          </a:xfrm>
          <a:prstGeom prst="rect">
            <a:avLst/>
          </a:prstGeom>
          <a:noFill/>
        </p:spPr>
        <p:txBody>
          <a:bodyPr wrap="square" rtlCol="0">
            <a:spAutoFit/>
          </a:bodyPr>
          <a:lstStyle/>
          <a:p>
            <a:pPr algn="just"/>
            <a:r>
              <a:rPr lang="fr-FR" sz="2400" b="1" dirty="0" smtClean="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4" name="ZoneTexte 3"/>
          <p:cNvSpPr txBox="1"/>
          <p:nvPr/>
        </p:nvSpPr>
        <p:spPr>
          <a:xfrm>
            <a:off x="304801" y="4615041"/>
            <a:ext cx="6082259" cy="1277273"/>
          </a:xfrm>
          <a:prstGeom prst="rect">
            <a:avLst/>
          </a:prstGeom>
          <a:noFill/>
        </p:spPr>
        <p:txBody>
          <a:bodyPr wrap="square" rtlCol="0">
            <a:spAutoFit/>
          </a:bodyPr>
          <a:lstStyle/>
          <a:p>
            <a:pPr marL="171450" indent="-171450">
              <a:buFont typeface="Arial" panose="020B0604020202020204" pitchFamily="34" charset="0"/>
              <a:buChar char="•"/>
            </a:pPr>
            <a:r>
              <a:rPr lang="en-GB" sz="1100" dirty="0" smtClean="0"/>
              <a:t>Manning </a:t>
            </a:r>
            <a:r>
              <a:rPr lang="en-GB" sz="1100" i="1" dirty="0" smtClean="0"/>
              <a:t>et al. Science </a:t>
            </a:r>
            <a:r>
              <a:rPr lang="en-GB" sz="1100" b="1" dirty="0"/>
              <a:t>2002</a:t>
            </a:r>
            <a:r>
              <a:rPr lang="en-GB" sz="1100" dirty="0"/>
              <a:t>, </a:t>
            </a:r>
            <a:r>
              <a:rPr lang="en-GB" sz="1100" i="1" dirty="0"/>
              <a:t>298</a:t>
            </a:r>
            <a:r>
              <a:rPr lang="en-GB" sz="1100" dirty="0"/>
              <a:t>, 1912−1934. </a:t>
            </a:r>
            <a:r>
              <a:rPr lang="en-GB" sz="1100" dirty="0" err="1"/>
              <a:t>Doi</a:t>
            </a:r>
            <a:r>
              <a:rPr lang="en-GB" sz="1100" dirty="0"/>
              <a:t>: </a:t>
            </a:r>
            <a:r>
              <a:rPr lang="en-GB" sz="1100" dirty="0" smtClean="0"/>
              <a:t>10.1126/science.1075762</a:t>
            </a:r>
            <a:endParaRPr lang="fr-FR" sz="1100" dirty="0"/>
          </a:p>
          <a:p>
            <a:pPr marL="171450" indent="-171450">
              <a:buFont typeface="Arial" panose="020B0604020202020204" pitchFamily="34" charset="0"/>
              <a:buChar char="•"/>
            </a:pPr>
            <a:r>
              <a:rPr lang="en-GB" sz="1100" dirty="0" err="1" smtClean="0"/>
              <a:t>Ionescu</a:t>
            </a:r>
            <a:r>
              <a:rPr lang="en-GB" sz="1100" dirty="0" smtClean="0"/>
              <a:t> </a:t>
            </a:r>
            <a:r>
              <a:rPr lang="en-GB" sz="1100" i="1" dirty="0" smtClean="0"/>
              <a:t>et al.</a:t>
            </a:r>
            <a:r>
              <a:rPr lang="en-GB" sz="1100" dirty="0" smtClean="0"/>
              <a:t> </a:t>
            </a:r>
            <a:r>
              <a:rPr lang="en-GB" sz="1100" i="1" dirty="0" smtClean="0"/>
              <a:t>Mini-Rev</a:t>
            </a:r>
            <a:r>
              <a:rPr lang="en-GB" sz="1100" i="1" dirty="0"/>
              <a:t>. Med. Chem.</a:t>
            </a:r>
            <a:r>
              <a:rPr lang="en-GB" sz="1100" dirty="0"/>
              <a:t> </a:t>
            </a:r>
            <a:r>
              <a:rPr lang="en-GB" sz="1100" b="1" dirty="0"/>
              <a:t>2012</a:t>
            </a:r>
            <a:r>
              <a:rPr lang="en-GB" sz="1100" dirty="0"/>
              <a:t>, </a:t>
            </a:r>
            <a:r>
              <a:rPr lang="en-GB" sz="1100" i="1" dirty="0"/>
              <a:t>12</a:t>
            </a:r>
            <a:r>
              <a:rPr lang="en-GB" sz="1100" dirty="0"/>
              <a:t>, 1315−1329. </a:t>
            </a:r>
            <a:r>
              <a:rPr lang="en-GB" sz="1100" dirty="0" err="1"/>
              <a:t>Doi</a:t>
            </a:r>
            <a:r>
              <a:rPr lang="en-GB" sz="1100" dirty="0"/>
              <a:t>: </a:t>
            </a:r>
            <a:r>
              <a:rPr lang="en-GB" sz="1100" dirty="0" smtClean="0"/>
              <a:t>10.2174/138955712804586639</a:t>
            </a:r>
            <a:endParaRPr lang="fr-FR" sz="1100" dirty="0"/>
          </a:p>
          <a:p>
            <a:pPr marL="171450" indent="-171450">
              <a:buFont typeface="Arial" panose="020B0604020202020204" pitchFamily="34" charset="0"/>
              <a:buChar char="•"/>
            </a:pPr>
            <a:r>
              <a:rPr lang="en-GB" sz="1100" dirty="0" smtClean="0"/>
              <a:t>Fernandez-Martinez </a:t>
            </a:r>
            <a:r>
              <a:rPr lang="en-GB" sz="1100" i="1" dirty="0" smtClean="0"/>
              <a:t>et al. Mol</a:t>
            </a:r>
            <a:r>
              <a:rPr lang="en-GB" sz="1100" i="1" dirty="0"/>
              <a:t>. Cell. </a:t>
            </a:r>
            <a:r>
              <a:rPr lang="en-GB" sz="1100" i="1" dirty="0" err="1"/>
              <a:t>Oncol</a:t>
            </a:r>
            <a:r>
              <a:rPr lang="en-GB" sz="1100" i="1" dirty="0"/>
              <a:t>.</a:t>
            </a:r>
            <a:r>
              <a:rPr lang="en-GB" sz="1100" dirty="0"/>
              <a:t> </a:t>
            </a:r>
            <a:r>
              <a:rPr lang="en-GB" sz="1100" b="1" dirty="0"/>
              <a:t>2015</a:t>
            </a:r>
            <a:r>
              <a:rPr lang="en-GB" sz="1100" dirty="0"/>
              <a:t>, </a:t>
            </a:r>
            <a:r>
              <a:rPr lang="en-GB" sz="1100" i="1" dirty="0"/>
              <a:t>2</a:t>
            </a:r>
            <a:r>
              <a:rPr lang="en-GB" sz="1100" dirty="0"/>
              <a:t>, </a:t>
            </a:r>
            <a:r>
              <a:rPr lang="en-GB" sz="1100" dirty="0" smtClean="0"/>
              <a:t>e970048. </a:t>
            </a:r>
            <a:r>
              <a:rPr lang="en-GB" sz="1100" dirty="0" err="1" smtClean="0"/>
              <a:t>Doi</a:t>
            </a:r>
            <a:r>
              <a:rPr lang="en-GB" sz="1100" dirty="0"/>
              <a:t>: 10.4161/23723548.2014.970048</a:t>
            </a:r>
            <a:endParaRPr lang="fr-FR" sz="1100" dirty="0"/>
          </a:p>
          <a:p>
            <a:pPr marL="171450" indent="-171450">
              <a:buFont typeface="Arial" panose="020B0604020202020204" pitchFamily="34" charset="0"/>
              <a:buChar char="•"/>
            </a:pPr>
            <a:r>
              <a:rPr lang="en-GB" sz="1100" dirty="0" err="1" smtClean="0"/>
              <a:t>Duchon</a:t>
            </a:r>
            <a:r>
              <a:rPr lang="en-GB" sz="1100" dirty="0" smtClean="0"/>
              <a:t> </a:t>
            </a:r>
            <a:r>
              <a:rPr lang="en-GB" sz="1100" i="1" dirty="0" smtClean="0"/>
              <a:t>et al. Front</a:t>
            </a:r>
            <a:r>
              <a:rPr lang="en-GB" sz="1100" i="1" dirty="0"/>
              <a:t>.</a:t>
            </a:r>
            <a:r>
              <a:rPr lang="en-GB" sz="1100" dirty="0"/>
              <a:t> </a:t>
            </a:r>
            <a:r>
              <a:rPr lang="en-GB" sz="1100" i="1" dirty="0" err="1"/>
              <a:t>Behav</a:t>
            </a:r>
            <a:r>
              <a:rPr lang="en-GB" sz="1100" i="1" dirty="0"/>
              <a:t>. </a:t>
            </a:r>
            <a:r>
              <a:rPr lang="en-GB" sz="1100" i="1" dirty="0" err="1"/>
              <a:t>Neurosci</a:t>
            </a:r>
            <a:r>
              <a:rPr lang="en-GB" sz="1100" i="1" dirty="0"/>
              <a:t>.</a:t>
            </a:r>
            <a:r>
              <a:rPr lang="en-GB" sz="1100" dirty="0"/>
              <a:t> </a:t>
            </a:r>
            <a:r>
              <a:rPr lang="en-GB" sz="1100" b="1" dirty="0"/>
              <a:t>2016</a:t>
            </a:r>
            <a:r>
              <a:rPr lang="en-GB" sz="1100" dirty="0"/>
              <a:t>, </a:t>
            </a:r>
            <a:r>
              <a:rPr lang="en-GB" sz="1100" i="1" dirty="0"/>
              <a:t>10</a:t>
            </a:r>
            <a:r>
              <a:rPr lang="en-GB" sz="1100" dirty="0"/>
              <a:t>, 104-120. </a:t>
            </a:r>
            <a:r>
              <a:rPr lang="en-GB" sz="1100" dirty="0" err="1"/>
              <a:t>Doi</a:t>
            </a:r>
            <a:r>
              <a:rPr lang="en-GB" sz="1100" dirty="0"/>
              <a:t>: 10.3389/fnbeh.2016.00104</a:t>
            </a:r>
            <a:endParaRPr lang="fr-FR" sz="1100" dirty="0"/>
          </a:p>
          <a:p>
            <a:pPr marL="171450" indent="-171450">
              <a:buFont typeface="Arial" panose="020B0604020202020204" pitchFamily="34" charset="0"/>
              <a:buChar char="•"/>
            </a:pPr>
            <a:r>
              <a:rPr lang="en-GB" sz="1100" dirty="0" err="1" smtClean="0"/>
              <a:t>Branca</a:t>
            </a:r>
            <a:r>
              <a:rPr lang="en-GB" sz="1100" dirty="0" smtClean="0"/>
              <a:t> </a:t>
            </a:r>
            <a:r>
              <a:rPr lang="en-GB" sz="1100" i="1" dirty="0" smtClean="0"/>
              <a:t>et al. Aging </a:t>
            </a:r>
            <a:r>
              <a:rPr lang="en-GB" sz="1100" i="1" dirty="0"/>
              <a:t>Cell</a:t>
            </a:r>
            <a:r>
              <a:rPr lang="en-GB" sz="1100" dirty="0"/>
              <a:t> </a:t>
            </a:r>
            <a:r>
              <a:rPr lang="en-GB" sz="1100" b="1" dirty="0"/>
              <a:t>2017</a:t>
            </a:r>
            <a:r>
              <a:rPr lang="en-GB" sz="1100" dirty="0"/>
              <a:t>, </a:t>
            </a:r>
            <a:r>
              <a:rPr lang="en-GB" sz="1100" i="1" dirty="0"/>
              <a:t>16</a:t>
            </a:r>
            <a:r>
              <a:rPr lang="en-GB" sz="1100" dirty="0"/>
              <a:t>, 1146-1154. </a:t>
            </a:r>
            <a:r>
              <a:rPr lang="en-GB" sz="1100" dirty="0" err="1"/>
              <a:t>Doi</a:t>
            </a:r>
            <a:r>
              <a:rPr lang="en-GB" sz="1100" dirty="0"/>
              <a:t>: 10.1111/acel.12648</a:t>
            </a:r>
            <a:endParaRPr lang="fr-FR" sz="1100" dirty="0"/>
          </a:p>
          <a:p>
            <a:pPr marL="171450" indent="-171450">
              <a:buFont typeface="Arial" panose="020B0604020202020204" pitchFamily="34" charset="0"/>
              <a:buChar char="•"/>
            </a:pPr>
            <a:r>
              <a:rPr lang="en-GB" sz="1100" dirty="0" err="1" smtClean="0"/>
              <a:t>Stotani</a:t>
            </a:r>
            <a:r>
              <a:rPr lang="en-GB" sz="1100" dirty="0"/>
              <a:t> </a:t>
            </a:r>
            <a:r>
              <a:rPr lang="en-GB" sz="1100" i="1" dirty="0" smtClean="0"/>
              <a:t>et al. Future </a:t>
            </a:r>
            <a:r>
              <a:rPr lang="en-GB" sz="1100" i="1" dirty="0"/>
              <a:t>Med. Chem.</a:t>
            </a:r>
            <a:r>
              <a:rPr lang="en-GB" sz="1100" dirty="0"/>
              <a:t> </a:t>
            </a:r>
            <a:r>
              <a:rPr lang="en-GB" sz="1100" b="1" dirty="0"/>
              <a:t>2016</a:t>
            </a:r>
            <a:r>
              <a:rPr lang="en-GB" sz="1100" dirty="0"/>
              <a:t>, </a:t>
            </a:r>
            <a:r>
              <a:rPr lang="en-GB" sz="1100" i="1" dirty="0"/>
              <a:t>8</a:t>
            </a:r>
            <a:r>
              <a:rPr lang="en-GB" sz="1100" dirty="0"/>
              <a:t>, 681−696. </a:t>
            </a:r>
            <a:r>
              <a:rPr lang="en-GB" sz="1100" dirty="0" err="1"/>
              <a:t>Doi</a:t>
            </a:r>
            <a:r>
              <a:rPr lang="en-GB" sz="1100" dirty="0"/>
              <a:t>: 10.4155/fmc-2016-0013</a:t>
            </a:r>
            <a:endParaRPr lang="fr-FR" sz="1100" dirty="0"/>
          </a:p>
          <a:p>
            <a:pPr marL="171450" indent="-171450">
              <a:buFont typeface="Arial" panose="020B0604020202020204" pitchFamily="34" charset="0"/>
              <a:buChar char="•"/>
            </a:pPr>
            <a:r>
              <a:rPr lang="en-GB" sz="1100" dirty="0" err="1" smtClean="0"/>
              <a:t>Roskoski</a:t>
            </a:r>
            <a:r>
              <a:rPr lang="en-GB" sz="1100" dirty="0" smtClean="0"/>
              <a:t> </a:t>
            </a:r>
            <a:r>
              <a:rPr lang="en-GB" sz="1100" i="1" dirty="0" smtClean="0"/>
              <a:t>et al. </a:t>
            </a:r>
            <a:r>
              <a:rPr lang="en-GB" sz="1100" i="1" dirty="0" err="1" smtClean="0"/>
              <a:t>Pharmacol</a:t>
            </a:r>
            <a:r>
              <a:rPr lang="en-GB" sz="1100" i="1" dirty="0"/>
              <a:t>. Res.</a:t>
            </a:r>
            <a:r>
              <a:rPr lang="en-GB" sz="1100" dirty="0"/>
              <a:t> </a:t>
            </a:r>
            <a:r>
              <a:rPr lang="en-GB" sz="1100" b="1" dirty="0"/>
              <a:t>2020</a:t>
            </a:r>
            <a:r>
              <a:rPr lang="en-GB" sz="1100" dirty="0"/>
              <a:t>, </a:t>
            </a:r>
            <a:r>
              <a:rPr lang="en-GB" sz="1100" i="1" dirty="0"/>
              <a:t>152</a:t>
            </a:r>
            <a:r>
              <a:rPr lang="en-GB" sz="1100" dirty="0"/>
              <a:t>, 104609. </a:t>
            </a:r>
            <a:r>
              <a:rPr lang="en-GB" sz="1100" dirty="0" err="1"/>
              <a:t>Doi</a:t>
            </a:r>
            <a:r>
              <a:rPr lang="en-GB" sz="1100" dirty="0"/>
              <a:t>: </a:t>
            </a:r>
            <a:r>
              <a:rPr lang="en-GB" sz="1100" dirty="0" smtClean="0"/>
              <a:t>10.1016/j.phrs.2019.104609</a:t>
            </a:r>
          </a:p>
        </p:txBody>
      </p:sp>
      <p:sp>
        <p:nvSpPr>
          <p:cNvPr id="2" name="Rectangle 1"/>
          <p:cNvSpPr/>
          <p:nvPr/>
        </p:nvSpPr>
        <p:spPr>
          <a:xfrm>
            <a:off x="308976" y="640864"/>
            <a:ext cx="8459243" cy="1077218"/>
          </a:xfrm>
          <a:prstGeom prst="rect">
            <a:avLst/>
          </a:prstGeom>
        </p:spPr>
        <p:txBody>
          <a:bodyPr wrap="square">
            <a:spAutoFit/>
          </a:bodyPr>
          <a:lstStyle/>
          <a:p>
            <a:pPr algn="just"/>
            <a:r>
              <a:rPr lang="en-US" sz="1600" dirty="0"/>
              <a:t>Protein kinases are an important family of enzymes able to </a:t>
            </a:r>
            <a:r>
              <a:rPr lang="en-US" sz="1600" dirty="0" smtClean="0"/>
              <a:t>phosphorylate tyrosine </a:t>
            </a:r>
            <a:r>
              <a:rPr lang="en-US" sz="1600" dirty="0"/>
              <a:t>(Tyr) and serine (</a:t>
            </a:r>
            <a:r>
              <a:rPr lang="en-US" sz="1600" dirty="0" err="1">
                <a:solidFill>
                  <a:srgbClr val="FF0000"/>
                </a:solidFill>
              </a:rPr>
              <a:t>Ser</a:t>
            </a:r>
            <a:r>
              <a:rPr lang="en-US" sz="1600" dirty="0"/>
              <a:t>)/threonine (</a:t>
            </a:r>
            <a:r>
              <a:rPr lang="en-US" sz="1600" dirty="0" err="1">
                <a:solidFill>
                  <a:srgbClr val="0000FF"/>
                </a:solidFill>
              </a:rPr>
              <a:t>Thr</a:t>
            </a:r>
            <a:r>
              <a:rPr lang="en-US" sz="1600" dirty="0"/>
              <a:t>) residues present in various proteins. Abnormal protein kinase regulation and phosphorylation are now associated with numerous diseases including cancer and neurodegenerative </a:t>
            </a:r>
            <a:r>
              <a:rPr lang="en-US" sz="1600" dirty="0" smtClean="0"/>
              <a:t>disorders.</a:t>
            </a:r>
            <a:endParaRPr lang="en-US" sz="1600" dirty="0"/>
          </a:p>
        </p:txBody>
      </p:sp>
      <p:sp>
        <p:nvSpPr>
          <p:cNvPr id="7" name="Rectangle 6"/>
          <p:cNvSpPr/>
          <p:nvPr/>
        </p:nvSpPr>
        <p:spPr>
          <a:xfrm>
            <a:off x="277661" y="3654920"/>
            <a:ext cx="8355904" cy="830997"/>
          </a:xfrm>
          <a:prstGeom prst="rect">
            <a:avLst/>
          </a:prstGeom>
        </p:spPr>
        <p:txBody>
          <a:bodyPr wrap="square">
            <a:spAutoFit/>
          </a:bodyPr>
          <a:lstStyle/>
          <a:p>
            <a:pPr algn="just"/>
            <a:r>
              <a:rPr lang="en-US" sz="1600" dirty="0" smtClean="0"/>
              <a:t>In </a:t>
            </a:r>
            <a:r>
              <a:rPr lang="en-US" sz="1600" dirty="0"/>
              <a:t>the last decade, about 300 protein kinase inhibitors were involved in clinical trials and 49 have been recently approved by the US Food and Drug Administration (FDA), mostly tyrosine kinase inhibitors and mainly for cancer therapy. </a:t>
            </a:r>
          </a:p>
        </p:txBody>
      </p:sp>
      <p:sp>
        <p:nvSpPr>
          <p:cNvPr id="8" name="Rectangle 2"/>
          <p:cNvSpPr>
            <a:spLocks noChangeArrowheads="1"/>
          </p:cNvSpPr>
          <p:nvPr/>
        </p:nvSpPr>
        <p:spPr bwMode="auto">
          <a:xfrm>
            <a:off x="2286000" y="1927577"/>
            <a:ext cx="97104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2804651242"/>
              </p:ext>
            </p:extLst>
          </p:nvPr>
        </p:nvGraphicFramePr>
        <p:xfrm>
          <a:off x="1600200" y="1795297"/>
          <a:ext cx="6249988" cy="1709903"/>
        </p:xfrm>
        <a:graphic>
          <a:graphicData uri="http://schemas.openxmlformats.org/presentationml/2006/ole">
            <mc:AlternateContent xmlns:mc="http://schemas.openxmlformats.org/markup-compatibility/2006">
              <mc:Choice xmlns:v="urn:schemas-microsoft-com:vml" Requires="v">
                <p:oleObj spid="_x0000_s13327" name="CS ChemDraw Drawing" r:id="rId4" imgW="6133768" imgH="1689684" progId="ChemDraw.Document.6.0">
                  <p:embed/>
                </p:oleObj>
              </mc:Choice>
              <mc:Fallback>
                <p:oleObj name="CS ChemDraw Drawing" r:id="rId4" imgW="6133768" imgH="1689684" progId="ChemDraw.Document.6.0">
                  <p:embed/>
                  <p:pic>
                    <p:nvPicPr>
                      <p:cNvPr id="0" name="Object 1"/>
                      <p:cNvPicPr>
                        <a:picLocks noChangeAspect="1" noChangeArrowheads="1"/>
                      </p:cNvPicPr>
                      <p:nvPr/>
                    </p:nvPicPr>
                    <p:blipFill>
                      <a:blip r:embed="rId5"/>
                      <a:srcRect/>
                      <a:stretch>
                        <a:fillRect/>
                      </a:stretch>
                    </p:blipFill>
                    <p:spPr bwMode="auto">
                      <a:xfrm>
                        <a:off x="1600200" y="1795297"/>
                        <a:ext cx="6249988" cy="1709903"/>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561" y="450475"/>
            <a:ext cx="8305800" cy="1815882"/>
          </a:xfrm>
          <a:prstGeom prst="rect">
            <a:avLst/>
          </a:prstGeom>
          <a:noFill/>
        </p:spPr>
        <p:txBody>
          <a:bodyPr wrap="square" rtlCol="0">
            <a:spAutoFit/>
          </a:bodyPr>
          <a:lstStyle/>
          <a:p>
            <a:pPr algn="just"/>
            <a:r>
              <a:rPr lang="en-US" sz="1600" dirty="0" smtClean="0"/>
              <a:t>Our </a:t>
            </a:r>
            <a:r>
              <a:rPr lang="en-US" sz="1600" dirty="0"/>
              <a:t>groups have been particularly invested in the development of efficient and eco-compatible chemical methodologies allowing rapid access to libraries of potent bioactive </a:t>
            </a:r>
            <a:r>
              <a:rPr lang="en-US" sz="1600" dirty="0" err="1"/>
              <a:t>arenes</a:t>
            </a:r>
            <a:r>
              <a:rPr lang="en-US" sz="1600" dirty="0"/>
              <a:t> and their </a:t>
            </a:r>
            <a:r>
              <a:rPr lang="en-US" sz="1600" dirty="0" err="1"/>
              <a:t>heteroarenes</a:t>
            </a:r>
            <a:r>
              <a:rPr lang="en-US" sz="1600" dirty="0"/>
              <a:t> analogues. Studying ancestral thermal-sensitives reactions for which usual methods require forcing conditions or prolonged reaction times (e.g. </a:t>
            </a:r>
            <a:r>
              <a:rPr lang="en-US" sz="1600" b="1" dirty="0" err="1"/>
              <a:t>Niementowski</a:t>
            </a:r>
            <a:r>
              <a:rPr lang="en-US" sz="1600" b="1" dirty="0"/>
              <a:t> reaction </a:t>
            </a:r>
            <a:r>
              <a:rPr lang="en-US" sz="1600" dirty="0" smtClean="0"/>
              <a:t>and </a:t>
            </a:r>
            <a:r>
              <a:rPr lang="en-US" sz="1600" b="1" dirty="0" err="1"/>
              <a:t>Dimroth</a:t>
            </a:r>
            <a:r>
              <a:rPr lang="en-US" sz="1600" b="1" dirty="0"/>
              <a:t> </a:t>
            </a:r>
            <a:r>
              <a:rPr lang="en-US" sz="1600" b="1" dirty="0" smtClean="0"/>
              <a:t>transposition</a:t>
            </a:r>
            <a:r>
              <a:rPr lang="en-US" sz="1600" dirty="0" smtClean="0"/>
              <a:t>), </a:t>
            </a:r>
            <a:r>
              <a:rPr lang="en-US" sz="1600" dirty="0"/>
              <a:t>microwave-assisted syntheses of novel benzo[</a:t>
            </a:r>
            <a:r>
              <a:rPr lang="en-US" sz="1600" i="1" dirty="0"/>
              <a:t>b</a:t>
            </a:r>
            <a:r>
              <a:rPr lang="en-US" sz="1600" dirty="0"/>
              <a:t>]</a:t>
            </a:r>
            <a:r>
              <a:rPr lang="en-US" sz="1600" dirty="0" err="1"/>
              <a:t>thieno</a:t>
            </a:r>
            <a:r>
              <a:rPr lang="en-US" sz="1600" dirty="0"/>
              <a:t>[3,2-</a:t>
            </a:r>
            <a:r>
              <a:rPr lang="en-US" sz="1600" i="1" dirty="0"/>
              <a:t>d</a:t>
            </a:r>
            <a:r>
              <a:rPr lang="en-US" sz="1600" dirty="0"/>
              <a:t>]pyrimidin-4-amines (</a:t>
            </a:r>
            <a:r>
              <a:rPr lang="en-US" sz="1600" b="1" dirty="0"/>
              <a:t>series A</a:t>
            </a:r>
            <a:r>
              <a:rPr lang="en-US" sz="1600" dirty="0"/>
              <a:t>) </a:t>
            </a:r>
            <a:r>
              <a:rPr lang="en-US" sz="1600" dirty="0" smtClean="0"/>
              <a:t>and </a:t>
            </a:r>
            <a:r>
              <a:rPr lang="en-US" sz="1600" dirty="0"/>
              <a:t>their </a:t>
            </a:r>
            <a:r>
              <a:rPr lang="en-US" sz="1600" dirty="0" err="1"/>
              <a:t>pyrido</a:t>
            </a:r>
            <a:r>
              <a:rPr lang="en-US" sz="1600" dirty="0"/>
              <a:t> (</a:t>
            </a:r>
            <a:r>
              <a:rPr lang="en-US" sz="1600" b="1" dirty="0"/>
              <a:t>series B</a:t>
            </a:r>
            <a:r>
              <a:rPr lang="en-US" sz="1600" dirty="0"/>
              <a:t>) and </a:t>
            </a:r>
            <a:r>
              <a:rPr lang="en-US" sz="1600" dirty="0" err="1"/>
              <a:t>pyrazino</a:t>
            </a:r>
            <a:r>
              <a:rPr lang="en-US" sz="1600" dirty="0"/>
              <a:t> analogues (</a:t>
            </a:r>
            <a:r>
              <a:rPr lang="en-US" sz="1600" b="1" dirty="0"/>
              <a:t>series </a:t>
            </a:r>
            <a:r>
              <a:rPr lang="en-US" sz="1600" b="1" dirty="0" smtClean="0"/>
              <a:t>C</a:t>
            </a:r>
            <a:r>
              <a:rPr lang="en-US" sz="1600" dirty="0" smtClean="0"/>
              <a:t>) have </a:t>
            </a:r>
            <a:r>
              <a:rPr lang="en-US" sz="1600" dirty="0"/>
              <a:t>been successfully </a:t>
            </a:r>
            <a:r>
              <a:rPr lang="en-US" sz="1600" dirty="0" smtClean="0"/>
              <a:t>described.</a:t>
            </a:r>
          </a:p>
        </p:txBody>
      </p:sp>
      <p:sp>
        <p:nvSpPr>
          <p:cNvPr id="6" name="Slide Number Placeholder 5"/>
          <p:cNvSpPr>
            <a:spLocks noGrp="1"/>
          </p:cNvSpPr>
          <p:nvPr>
            <p:ph type="sldNum" sz="quarter" idx="12"/>
          </p:nvPr>
        </p:nvSpPr>
        <p:spPr/>
        <p:txBody>
          <a:bodyPr/>
          <a:lstStyle/>
          <a:p>
            <a:fld id="{FCAEAE96-855E-42B1-8DE9-9C9E68DE18C5}" type="slidenum">
              <a:rPr lang="fr-FR" smtClean="0"/>
              <a:pPr/>
              <a:t>5</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Rectangle 2"/>
          <p:cNvSpPr>
            <a:spLocks noChangeArrowheads="1"/>
          </p:cNvSpPr>
          <p:nvPr/>
        </p:nvSpPr>
        <p:spPr bwMode="auto">
          <a:xfrm>
            <a:off x="2895600" y="4427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Rectangle 8"/>
          <p:cNvSpPr/>
          <p:nvPr/>
        </p:nvSpPr>
        <p:spPr>
          <a:xfrm>
            <a:off x="152400" y="4513169"/>
            <a:ext cx="6248400" cy="1259319"/>
          </a:xfrm>
          <a:prstGeom prst="rect">
            <a:avLst/>
          </a:prstGeom>
        </p:spPr>
        <p:txBody>
          <a:bodyPr wrap="square">
            <a:spAutoFit/>
          </a:bodyPr>
          <a:lstStyle/>
          <a:p>
            <a:pPr marL="171450" indent="-171450" algn="just">
              <a:lnSpc>
                <a:spcPts val="1300"/>
              </a:lnSpc>
              <a:buFont typeface="Arial" panose="020B0604020202020204" pitchFamily="34" charset="0"/>
              <a:buChar char="•"/>
            </a:pPr>
            <a:r>
              <a:rPr lang="en-GB" sz="1100" dirty="0" smtClean="0"/>
              <a:t>Alexandre </a:t>
            </a:r>
            <a:r>
              <a:rPr lang="en-GB" sz="1100" i="1" dirty="0"/>
              <a:t>et al. Tetrahedron Lett.</a:t>
            </a:r>
            <a:r>
              <a:rPr lang="en-GB" sz="1100" dirty="0"/>
              <a:t> </a:t>
            </a:r>
            <a:r>
              <a:rPr lang="en-GB" sz="1100" b="1" dirty="0"/>
              <a:t>2003</a:t>
            </a:r>
            <a:r>
              <a:rPr lang="en-GB" sz="1100" dirty="0"/>
              <a:t>, </a:t>
            </a:r>
            <a:r>
              <a:rPr lang="en-GB" sz="1100" i="1" dirty="0"/>
              <a:t>44</a:t>
            </a:r>
            <a:r>
              <a:rPr lang="en-GB" sz="1100" dirty="0"/>
              <a:t>, 4455-4458. </a:t>
            </a:r>
            <a:r>
              <a:rPr lang="fr-FR" sz="1100" dirty="0"/>
              <a:t>Doi:10.1016/S0040-4039(03)01026-8</a:t>
            </a:r>
          </a:p>
          <a:p>
            <a:pPr marL="171450" indent="-171450" algn="just">
              <a:lnSpc>
                <a:spcPts val="1300"/>
              </a:lnSpc>
              <a:buFont typeface="Arial" panose="020B0604020202020204" pitchFamily="34" charset="0"/>
              <a:buChar char="•"/>
            </a:pPr>
            <a:r>
              <a:rPr lang="en-GB" sz="1100" dirty="0" err="1"/>
              <a:t>Loidreau</a:t>
            </a:r>
            <a:r>
              <a:rPr lang="en-GB" sz="1100" dirty="0"/>
              <a:t> </a:t>
            </a:r>
            <a:r>
              <a:rPr lang="en-GB" sz="1100" i="1" dirty="0"/>
              <a:t>et al. Tetrahedron </a:t>
            </a:r>
            <a:r>
              <a:rPr lang="en-GB" sz="1100" b="1" dirty="0"/>
              <a:t>2011</a:t>
            </a:r>
            <a:r>
              <a:rPr lang="en-GB" sz="1100" dirty="0"/>
              <a:t>, </a:t>
            </a:r>
            <a:r>
              <a:rPr lang="en-GB" sz="1100" i="1" dirty="0"/>
              <a:t>67</a:t>
            </a:r>
            <a:r>
              <a:rPr lang="en-GB" sz="1100" dirty="0"/>
              <a:t>, 4852-4857. </a:t>
            </a:r>
            <a:r>
              <a:rPr lang="en-GB" sz="1100" dirty="0" err="1"/>
              <a:t>Doi</a:t>
            </a:r>
            <a:r>
              <a:rPr lang="en-GB" sz="1100" dirty="0"/>
              <a:t>: 10.1016/j.tet.2011.05.010 </a:t>
            </a:r>
            <a:endParaRPr lang="fr-FR" sz="1100" dirty="0"/>
          </a:p>
          <a:p>
            <a:pPr marL="171450" lvl="0" indent="-171450" algn="just">
              <a:lnSpc>
                <a:spcPts val="1300"/>
              </a:lnSpc>
              <a:spcAft>
                <a:spcPts val="0"/>
              </a:spcAft>
              <a:buFont typeface="Arial" panose="020B0604020202020204" pitchFamily="34" charset="0"/>
              <a:buChar char="•"/>
            </a:pPr>
            <a:r>
              <a:rPr lang="fr-FR" sz="1100" dirty="0" err="1" smtClean="0">
                <a:solidFill>
                  <a:srgbClr val="000000"/>
                </a:solidFill>
                <a:ea typeface="Times New Roman" panose="02020603050405020304" pitchFamily="18" charset="0"/>
                <a:cs typeface="Times New Roman" panose="02020603050405020304" pitchFamily="18" charset="0"/>
              </a:rPr>
              <a:t>Foucourt</a:t>
            </a:r>
            <a:r>
              <a:rPr lang="fr-FR" sz="1100" dirty="0" smtClean="0">
                <a:solidFill>
                  <a:srgbClr val="000000"/>
                </a:solidFill>
                <a:ea typeface="Times New Roman" panose="02020603050405020304" pitchFamily="18" charset="0"/>
                <a:cs typeface="Times New Roman" panose="02020603050405020304" pitchFamily="18" charset="0"/>
              </a:rPr>
              <a:t> </a:t>
            </a:r>
            <a:r>
              <a:rPr lang="fr-FR" sz="1100" i="1" dirty="0" smtClean="0">
                <a:solidFill>
                  <a:srgbClr val="000000"/>
                </a:solidFill>
                <a:ea typeface="Times New Roman" panose="02020603050405020304" pitchFamily="18" charset="0"/>
                <a:cs typeface="Times New Roman" panose="02020603050405020304" pitchFamily="18" charset="0"/>
              </a:rPr>
              <a:t>et al, </a:t>
            </a:r>
            <a:r>
              <a:rPr lang="fr-FR" sz="1100" i="1" dirty="0" err="1" smtClean="0">
                <a:solidFill>
                  <a:srgbClr val="000000"/>
                </a:solidFill>
                <a:ea typeface="Times New Roman" panose="02020603050405020304" pitchFamily="18" charset="0"/>
                <a:cs typeface="Times New Roman" panose="02020603050405020304" pitchFamily="18" charset="0"/>
              </a:rPr>
              <a:t>Tetrahedron</a:t>
            </a:r>
            <a:r>
              <a:rPr lang="fr-FR" sz="1100" i="1" dirty="0" smtClean="0">
                <a:solidFill>
                  <a:srgbClr val="000000"/>
                </a:solidFill>
                <a:ea typeface="Times New Roman" panose="02020603050405020304" pitchFamily="18" charset="0"/>
                <a:cs typeface="Times New Roman" panose="02020603050405020304" pitchFamily="18" charset="0"/>
              </a:rPr>
              <a:t> </a:t>
            </a:r>
            <a:r>
              <a:rPr lang="fr-FR" sz="1100" b="1" dirty="0">
                <a:solidFill>
                  <a:srgbClr val="000000"/>
                </a:solidFill>
                <a:ea typeface="Times New Roman" panose="02020603050405020304" pitchFamily="18" charset="0"/>
                <a:cs typeface="Times New Roman" panose="02020603050405020304" pitchFamily="18" charset="0"/>
              </a:rPr>
              <a:t>2010</a:t>
            </a:r>
            <a:r>
              <a:rPr lang="fr-FR" sz="1100" dirty="0">
                <a:solidFill>
                  <a:srgbClr val="000000"/>
                </a:solidFill>
                <a:ea typeface="Times New Roman" panose="02020603050405020304" pitchFamily="18" charset="0"/>
                <a:cs typeface="Times New Roman" panose="02020603050405020304" pitchFamily="18" charset="0"/>
              </a:rPr>
              <a:t>, </a:t>
            </a:r>
            <a:r>
              <a:rPr lang="fr-FR" sz="1100" i="1" dirty="0">
                <a:solidFill>
                  <a:srgbClr val="000000"/>
                </a:solidFill>
                <a:ea typeface="Times New Roman" panose="02020603050405020304" pitchFamily="18" charset="0"/>
                <a:cs typeface="Times New Roman" panose="02020603050405020304" pitchFamily="18" charset="0"/>
              </a:rPr>
              <a:t>66</a:t>
            </a:r>
            <a:r>
              <a:rPr lang="fr-FR" sz="1100" dirty="0">
                <a:solidFill>
                  <a:srgbClr val="000000"/>
                </a:solidFill>
                <a:ea typeface="Times New Roman" panose="02020603050405020304" pitchFamily="18" charset="0"/>
                <a:cs typeface="Times New Roman" panose="02020603050405020304" pitchFamily="18" charset="0"/>
              </a:rPr>
              <a:t>, 4495-4502. </a:t>
            </a:r>
            <a:r>
              <a:rPr lang="fr-FR" sz="1100" dirty="0" err="1">
                <a:solidFill>
                  <a:srgbClr val="000000"/>
                </a:solidFill>
                <a:ea typeface="Times New Roman" panose="02020603050405020304" pitchFamily="18" charset="0"/>
                <a:cs typeface="Times New Roman" panose="02020603050405020304" pitchFamily="18" charset="0"/>
              </a:rPr>
              <a:t>Doi</a:t>
            </a:r>
            <a:r>
              <a:rPr lang="fr-FR" sz="1100" dirty="0">
                <a:solidFill>
                  <a:srgbClr val="000000"/>
                </a:solidFill>
                <a:ea typeface="Times New Roman" panose="02020603050405020304" pitchFamily="18" charset="0"/>
                <a:cs typeface="Times New Roman" panose="02020603050405020304" pitchFamily="18" charset="0"/>
              </a:rPr>
              <a:t>: 10.1016/j.tet.2010.04.066</a:t>
            </a:r>
          </a:p>
          <a:p>
            <a:pPr marL="171450" indent="-171450" algn="just">
              <a:lnSpc>
                <a:spcPts val="1300"/>
              </a:lnSpc>
              <a:buFont typeface="Arial" panose="020B0604020202020204" pitchFamily="34" charset="0"/>
              <a:buChar char="•"/>
            </a:pPr>
            <a:r>
              <a:rPr lang="en-GB" sz="1100" dirty="0" err="1" smtClean="0"/>
              <a:t>Loidreau</a:t>
            </a:r>
            <a:r>
              <a:rPr lang="en-GB" sz="1100" dirty="0"/>
              <a:t> </a:t>
            </a:r>
            <a:r>
              <a:rPr lang="en-GB" sz="1100" i="1" dirty="0" smtClean="0"/>
              <a:t>et al. </a:t>
            </a:r>
            <a:r>
              <a:rPr lang="fr-FR" sz="1100" i="1" dirty="0" smtClean="0"/>
              <a:t>J</a:t>
            </a:r>
            <a:r>
              <a:rPr lang="fr-FR" sz="1100" i="1" dirty="0"/>
              <a:t>. </a:t>
            </a:r>
            <a:r>
              <a:rPr lang="fr-FR" sz="1100" i="1" dirty="0" err="1"/>
              <a:t>Heterocycl</a:t>
            </a:r>
            <a:r>
              <a:rPr lang="fr-FR" sz="1100" i="1" dirty="0"/>
              <a:t>. </a:t>
            </a:r>
            <a:r>
              <a:rPr lang="fr-FR" sz="1100" i="1" dirty="0" err="1"/>
              <a:t>Chem</a:t>
            </a:r>
            <a:r>
              <a:rPr lang="fr-FR" sz="1100" i="1" dirty="0"/>
              <a:t>.</a:t>
            </a:r>
            <a:r>
              <a:rPr lang="fr-FR" sz="1100" dirty="0"/>
              <a:t> </a:t>
            </a:r>
            <a:r>
              <a:rPr lang="fr-FR" sz="1100" b="1" dirty="0"/>
              <a:t>2013</a:t>
            </a:r>
            <a:r>
              <a:rPr lang="fr-FR" sz="1100" dirty="0"/>
              <a:t>, </a:t>
            </a:r>
            <a:r>
              <a:rPr lang="fr-FR" sz="1100" i="1" dirty="0"/>
              <a:t>50</a:t>
            </a:r>
            <a:r>
              <a:rPr lang="fr-FR" sz="1100" dirty="0"/>
              <a:t>, 1187-1197. </a:t>
            </a:r>
            <a:r>
              <a:rPr lang="fr-FR" sz="1100" dirty="0" err="1"/>
              <a:t>Doi</a:t>
            </a:r>
            <a:r>
              <a:rPr lang="fr-FR" sz="1100" dirty="0"/>
              <a:t>: 10.1002/jhet.1716</a:t>
            </a:r>
          </a:p>
          <a:p>
            <a:pPr marL="171450" indent="-171450" algn="just">
              <a:lnSpc>
                <a:spcPts val="1300"/>
              </a:lnSpc>
              <a:buFont typeface="Arial" panose="020B0604020202020204" pitchFamily="34" charset="0"/>
              <a:buChar char="•"/>
            </a:pPr>
            <a:r>
              <a:rPr lang="en-GB" sz="1100" dirty="0" err="1" smtClean="0"/>
              <a:t>Loidreau</a:t>
            </a:r>
            <a:r>
              <a:rPr lang="en-GB" sz="1100" dirty="0" smtClean="0"/>
              <a:t> </a:t>
            </a:r>
            <a:r>
              <a:rPr lang="en-GB" sz="1100" i="1" dirty="0" smtClean="0"/>
              <a:t>et al. Eur</a:t>
            </a:r>
            <a:r>
              <a:rPr lang="en-GB" sz="1100" i="1" dirty="0"/>
              <a:t>. J. Med. Chem</a:t>
            </a:r>
            <a:r>
              <a:rPr lang="en-GB" sz="1100" dirty="0"/>
              <a:t>. </a:t>
            </a:r>
            <a:r>
              <a:rPr lang="en-GB" sz="1100" b="1" dirty="0"/>
              <a:t>2013</a:t>
            </a:r>
            <a:r>
              <a:rPr lang="en-GB" sz="1100" dirty="0"/>
              <a:t>, </a:t>
            </a:r>
            <a:r>
              <a:rPr lang="en-GB" sz="1100" i="1" dirty="0"/>
              <a:t>59</a:t>
            </a:r>
            <a:r>
              <a:rPr lang="en-GB" sz="1100" dirty="0"/>
              <a:t>, 283-295. </a:t>
            </a:r>
            <a:r>
              <a:rPr lang="en-GB" sz="1100" dirty="0" err="1"/>
              <a:t>Doi</a:t>
            </a:r>
            <a:r>
              <a:rPr lang="en-GB" sz="1100" dirty="0"/>
              <a:t>: 10.1016/j.ejmech.2012.11.030</a:t>
            </a:r>
            <a:endParaRPr lang="fr-FR" sz="1100" dirty="0"/>
          </a:p>
          <a:p>
            <a:pPr marL="171450" indent="-171450" algn="just">
              <a:lnSpc>
                <a:spcPts val="1300"/>
              </a:lnSpc>
              <a:buFont typeface="Arial" panose="020B0604020202020204" pitchFamily="34" charset="0"/>
              <a:buChar char="•"/>
            </a:pPr>
            <a:r>
              <a:rPr lang="en-GB" sz="1100" dirty="0" err="1" smtClean="0"/>
              <a:t>Loidreau</a:t>
            </a:r>
            <a:r>
              <a:rPr lang="en-GB" sz="1100" dirty="0" smtClean="0"/>
              <a:t> </a:t>
            </a:r>
            <a:r>
              <a:rPr lang="en-GB" sz="1100" i="1" dirty="0" smtClean="0"/>
              <a:t>et al. Eur</a:t>
            </a:r>
            <a:r>
              <a:rPr lang="en-GB" sz="1100" i="1" dirty="0"/>
              <a:t>. J. Med. Chem. </a:t>
            </a:r>
            <a:r>
              <a:rPr lang="en-GB" sz="1100" b="1" dirty="0"/>
              <a:t>2012</a:t>
            </a:r>
            <a:r>
              <a:rPr lang="en-GB" sz="1100" dirty="0"/>
              <a:t>, </a:t>
            </a:r>
            <a:r>
              <a:rPr lang="en-GB" sz="1100" i="1" dirty="0"/>
              <a:t>58</a:t>
            </a:r>
            <a:r>
              <a:rPr lang="en-GB" sz="1100" dirty="0"/>
              <a:t>, 171-183. </a:t>
            </a:r>
            <a:r>
              <a:rPr lang="en-GB" sz="1100" dirty="0" err="1"/>
              <a:t>Doi</a:t>
            </a:r>
            <a:r>
              <a:rPr lang="en-GB" sz="1100" dirty="0"/>
              <a:t>: 10.1016/j.ejmech.2012.10.006</a:t>
            </a:r>
            <a:endParaRPr lang="fr-FR" sz="1100" dirty="0"/>
          </a:p>
          <a:p>
            <a:pPr marL="171450" indent="-171450" algn="just">
              <a:lnSpc>
                <a:spcPts val="1300"/>
              </a:lnSpc>
              <a:buFont typeface="Arial" panose="020B0604020202020204" pitchFamily="34" charset="0"/>
              <a:buChar char="•"/>
            </a:pPr>
            <a:r>
              <a:rPr lang="en-GB" sz="1100" dirty="0" err="1" smtClean="0"/>
              <a:t>Loidreau</a:t>
            </a:r>
            <a:r>
              <a:rPr lang="en-GB" sz="1100" dirty="0" smtClean="0"/>
              <a:t> </a:t>
            </a:r>
            <a:r>
              <a:rPr lang="en-GB" sz="1100" i="1" dirty="0" smtClean="0"/>
              <a:t>et al. Eur</a:t>
            </a:r>
            <a:r>
              <a:rPr lang="en-GB" sz="1100" i="1" dirty="0"/>
              <a:t>. J. Med. Chem.</a:t>
            </a:r>
            <a:r>
              <a:rPr lang="en-GB" sz="1100" dirty="0"/>
              <a:t> </a:t>
            </a:r>
            <a:r>
              <a:rPr lang="en-GB" sz="1100" b="1" dirty="0"/>
              <a:t>2015</a:t>
            </a:r>
            <a:r>
              <a:rPr lang="en-GB" sz="1100" dirty="0"/>
              <a:t>, </a:t>
            </a:r>
            <a:r>
              <a:rPr lang="en-GB" sz="1100" i="1" dirty="0"/>
              <a:t>92</a:t>
            </a:r>
            <a:r>
              <a:rPr lang="en-GB" sz="1100" dirty="0"/>
              <a:t>, 124-134. </a:t>
            </a:r>
            <a:r>
              <a:rPr lang="en-GB" sz="1100" dirty="0" err="1"/>
              <a:t>Doi</a:t>
            </a:r>
            <a:r>
              <a:rPr lang="en-GB" sz="1100" dirty="0"/>
              <a:t>: </a:t>
            </a:r>
            <a:r>
              <a:rPr lang="en-GB" sz="1100" dirty="0" smtClean="0"/>
              <a:t>10.1016/j.ejmech.2014.12.038</a:t>
            </a:r>
            <a:endParaRPr lang="fr-FR" sz="1100" dirty="0"/>
          </a:p>
        </p:txBody>
      </p:sp>
      <p:graphicFrame>
        <p:nvGraphicFramePr>
          <p:cNvPr id="10" name="Objet 9"/>
          <p:cNvGraphicFramePr>
            <a:graphicFrameLocks noChangeAspect="1"/>
          </p:cNvGraphicFramePr>
          <p:nvPr>
            <p:extLst>
              <p:ext uri="{D42A27DB-BD31-4B8C-83A1-F6EECF244321}">
                <p14:modId xmlns:p14="http://schemas.microsoft.com/office/powerpoint/2010/main" val="227608046"/>
              </p:ext>
            </p:extLst>
          </p:nvPr>
        </p:nvGraphicFramePr>
        <p:xfrm>
          <a:off x="2922740" y="2238293"/>
          <a:ext cx="2897187" cy="1939925"/>
        </p:xfrm>
        <a:graphic>
          <a:graphicData uri="http://schemas.openxmlformats.org/presentationml/2006/ole">
            <mc:AlternateContent xmlns:mc="http://schemas.openxmlformats.org/markup-compatibility/2006">
              <mc:Choice xmlns:v="urn:schemas-microsoft-com:vml" Requires="v">
                <p:oleObj spid="_x0000_s12340" name="CS ChemDraw Drawing" r:id="rId4" imgW="2896949" imgH="1939643" progId="ChemDraw.Document.6.0">
                  <p:embed/>
                </p:oleObj>
              </mc:Choice>
              <mc:Fallback>
                <p:oleObj name="CS ChemDraw Drawing" r:id="rId4" imgW="2896949" imgH="1939643" progId="ChemDraw.Document.6.0">
                  <p:embed/>
                  <p:pic>
                    <p:nvPicPr>
                      <p:cNvPr id="0" name=""/>
                      <p:cNvPicPr/>
                      <p:nvPr/>
                    </p:nvPicPr>
                    <p:blipFill>
                      <a:blip r:embed="rId5"/>
                      <a:stretch>
                        <a:fillRect/>
                      </a:stretch>
                    </p:blipFill>
                    <p:spPr>
                      <a:xfrm>
                        <a:off x="2922740" y="2238293"/>
                        <a:ext cx="2897187" cy="1939925"/>
                      </a:xfrm>
                      <a:prstGeom prst="rect">
                        <a:avLst/>
                      </a:prstGeom>
                    </p:spPr>
                  </p:pic>
                </p:oleObj>
              </mc:Fallback>
            </mc:AlternateContent>
          </a:graphicData>
        </a:graphic>
      </p:graphicFrame>
      <p:sp>
        <p:nvSpPr>
          <p:cNvPr id="11" name="Rectangle 10"/>
          <p:cNvSpPr/>
          <p:nvPr/>
        </p:nvSpPr>
        <p:spPr>
          <a:xfrm>
            <a:off x="843445" y="3075353"/>
            <a:ext cx="1670201" cy="338554"/>
          </a:xfrm>
          <a:prstGeom prst="rect">
            <a:avLst/>
          </a:prstGeom>
          <a:solidFill>
            <a:srgbClr val="957EB7"/>
          </a:solidFill>
        </p:spPr>
        <p:txBody>
          <a:bodyPr wrap="none">
            <a:spAutoFit/>
          </a:bodyPr>
          <a:lstStyle/>
          <a:p>
            <a:r>
              <a:rPr lang="en-GB" sz="1600" b="1" dirty="0" smtClean="0">
                <a:solidFill>
                  <a:schemeClr val="bg1"/>
                </a:solidFill>
                <a:ea typeface="Times New Roman" panose="02020603050405020304" pitchFamily="18" charset="0"/>
              </a:rPr>
              <a:t>&gt; 100 derivatives </a:t>
            </a:r>
            <a:endParaRPr lang="fr-FR" sz="1600" b="1" dirty="0">
              <a:solidFill>
                <a:schemeClr val="bg1"/>
              </a:solidFill>
            </a:endParaRPr>
          </a:p>
        </p:txBody>
      </p:sp>
      <p:sp>
        <p:nvSpPr>
          <p:cNvPr id="12" name="Rectangle 11"/>
          <p:cNvSpPr/>
          <p:nvPr/>
        </p:nvSpPr>
        <p:spPr>
          <a:xfrm>
            <a:off x="6104471" y="2743200"/>
            <a:ext cx="2616889" cy="954107"/>
          </a:xfrm>
          <a:prstGeom prst="rect">
            <a:avLst/>
          </a:prstGeom>
          <a:solidFill>
            <a:srgbClr val="EEA86D"/>
          </a:solidFill>
        </p:spPr>
        <p:txBody>
          <a:bodyPr wrap="square">
            <a:spAutoFit/>
          </a:bodyPr>
          <a:lstStyle/>
          <a:p>
            <a:r>
              <a:rPr lang="en-GB" sz="1400" b="1" dirty="0" smtClean="0">
                <a:solidFill>
                  <a:schemeClr val="bg1"/>
                </a:solidFill>
                <a:ea typeface="Times New Roman" panose="02020603050405020304" pitchFamily="18" charset="0"/>
              </a:rPr>
              <a:t>Inhibitory </a:t>
            </a:r>
            <a:r>
              <a:rPr lang="en-GB" sz="1400" b="1" dirty="0">
                <a:solidFill>
                  <a:schemeClr val="bg1"/>
                </a:solidFill>
                <a:ea typeface="Times New Roman" panose="02020603050405020304" pitchFamily="18" charset="0"/>
              </a:rPr>
              <a:t>potency towards CK1</a:t>
            </a:r>
            <a:r>
              <a:rPr lang="en-GB" sz="1400" b="1" dirty="0">
                <a:solidFill>
                  <a:schemeClr val="bg1"/>
                </a:solidFill>
                <a:latin typeface="Symbol" panose="05050102010706020507" pitchFamily="18" charset="2"/>
                <a:ea typeface="Times New Roman" panose="02020603050405020304" pitchFamily="18" charset="0"/>
                <a:cs typeface="Times New Roman" panose="02020603050405020304" pitchFamily="18" charset="0"/>
              </a:rPr>
              <a:t>d/</a:t>
            </a:r>
            <a:r>
              <a:rPr lang="fr-FR" sz="1400" b="1" dirty="0">
                <a:solidFill>
                  <a:schemeClr val="bg1"/>
                </a:solidFill>
                <a:latin typeface="Symbol" panose="05050102010706020507" pitchFamily="18" charset="2"/>
                <a:ea typeface="Times New Roman" panose="02020603050405020304" pitchFamily="18" charset="0"/>
                <a:cs typeface="Times New Roman" panose="02020603050405020304" pitchFamily="18" charset="0"/>
              </a:rPr>
              <a:t>e</a:t>
            </a:r>
            <a:r>
              <a:rPr lang="fr-FR" sz="1400" b="1" dirty="0">
                <a:solidFill>
                  <a:schemeClr val="bg1"/>
                </a:solidFill>
                <a:latin typeface="Symbol" panose="05050102010706020507" pitchFamily="18" charset="2"/>
                <a:ea typeface="Times New Roman" panose="02020603050405020304" pitchFamily="18" charset="0"/>
              </a:rPr>
              <a:t> </a:t>
            </a:r>
            <a:r>
              <a:rPr lang="en-GB" sz="1400" b="1" dirty="0">
                <a:solidFill>
                  <a:schemeClr val="bg1"/>
                </a:solidFill>
                <a:ea typeface="Times New Roman" panose="02020603050405020304" pitchFamily="18" charset="0"/>
              </a:rPr>
              <a:t>over the other tested enzymes (CDK5/p25, GSK3</a:t>
            </a:r>
            <a:r>
              <a:rPr lang="en-GB" sz="1400" b="1" dirty="0">
                <a:solidFill>
                  <a:schemeClr val="bg1"/>
                </a:solidFill>
                <a:latin typeface="Symbol" panose="05050102010706020507" pitchFamily="18" charset="2"/>
                <a:ea typeface="Times New Roman" panose="02020603050405020304" pitchFamily="18" charset="0"/>
                <a:cs typeface="Times New Roman" panose="02020603050405020304" pitchFamily="18" charset="0"/>
              </a:rPr>
              <a:t>a</a:t>
            </a:r>
            <a:r>
              <a:rPr lang="en-GB" sz="1400" b="1" dirty="0">
                <a:solidFill>
                  <a:schemeClr val="bg1"/>
                </a:solidFill>
                <a:latin typeface="Symbol" panose="05050102010706020507" pitchFamily="18" charset="2"/>
                <a:ea typeface="Times New Roman" panose="02020603050405020304" pitchFamily="18" charset="0"/>
              </a:rPr>
              <a:t>/</a:t>
            </a:r>
            <a:r>
              <a:rPr lang="en-GB" sz="1400" b="1" dirty="0">
                <a:solidFill>
                  <a:schemeClr val="bg1"/>
                </a:solidFill>
                <a:latin typeface="Symbol" panose="05050102010706020507" pitchFamily="18" charset="2"/>
                <a:ea typeface="Times New Roman" panose="02020603050405020304" pitchFamily="18" charset="0"/>
                <a:cs typeface="Times New Roman" panose="02020603050405020304" pitchFamily="18" charset="0"/>
              </a:rPr>
              <a:t>b</a:t>
            </a:r>
            <a:r>
              <a:rPr lang="en-GB" sz="1400" b="1" dirty="0">
                <a:solidFill>
                  <a:schemeClr val="bg1"/>
                </a:solidFill>
                <a:ea typeface="Times New Roman" panose="02020603050405020304" pitchFamily="18" charset="0"/>
              </a:rPr>
              <a:t>, Dyrk1A) </a:t>
            </a:r>
            <a:endParaRPr lang="fr-FR" sz="1400" b="1" dirty="0">
              <a:solidFill>
                <a:schemeClr val="bg1"/>
              </a:solidFill>
            </a:endParaRPr>
          </a:p>
        </p:txBody>
      </p:sp>
      <p:sp>
        <p:nvSpPr>
          <p:cNvPr id="13" name="Rectangle 12"/>
          <p:cNvSpPr/>
          <p:nvPr/>
        </p:nvSpPr>
        <p:spPr>
          <a:xfrm>
            <a:off x="4827740" y="3413907"/>
            <a:ext cx="304800" cy="291829"/>
          </a:xfrm>
          <a:prstGeom prst="rect">
            <a:avLst/>
          </a:prstGeom>
          <a:solidFill>
            <a:srgbClr val="EEA8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smtClean="0">
                <a:solidFill>
                  <a:schemeClr val="bg1"/>
                </a:solidFill>
              </a:rPr>
              <a:t>B</a:t>
            </a:r>
            <a:endParaRPr lang="fr-FR" sz="1400" b="1" dirty="0">
              <a:solidFill>
                <a:schemeClr val="bg1"/>
              </a:solidFill>
            </a:endParaRPr>
          </a:p>
        </p:txBody>
      </p:sp>
    </p:spTree>
    <p:extLst>
      <p:ext uri="{BB962C8B-B14F-4D97-AF65-F5344CB8AC3E}">
        <p14:creationId xmlns:p14="http://schemas.microsoft.com/office/powerpoint/2010/main" val="35543967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5560" y="349553"/>
            <a:ext cx="8305800" cy="1077218"/>
          </a:xfrm>
          <a:prstGeom prst="rect">
            <a:avLst/>
          </a:prstGeom>
          <a:noFill/>
        </p:spPr>
        <p:txBody>
          <a:bodyPr wrap="square" rtlCol="0">
            <a:spAutoFit/>
          </a:bodyPr>
          <a:lstStyle/>
          <a:p>
            <a:pPr algn="just"/>
            <a:r>
              <a:rPr lang="en-GB" sz="1600" dirty="0"/>
              <a:t>In an effort to expand the chemical space and to highlight efficient kinase inhibitors, the synthesis of indole counterparts of the previous described series has been </a:t>
            </a:r>
            <a:r>
              <a:rPr lang="en-GB" sz="1600" dirty="0" smtClean="0"/>
              <a:t>envisaged and novel compounds were derived from </a:t>
            </a:r>
            <a:r>
              <a:rPr lang="en-GB" sz="1600" b="1" dirty="0" err="1" smtClean="0"/>
              <a:t>harmine</a:t>
            </a:r>
            <a:r>
              <a:rPr lang="en-GB" sz="1600" dirty="0" smtClean="0"/>
              <a:t> </a:t>
            </a:r>
            <a:r>
              <a:rPr lang="en-GB" sz="1600" b="1" dirty="0" smtClean="0"/>
              <a:t>11a</a:t>
            </a:r>
            <a:r>
              <a:rPr lang="en-GB" sz="1600" dirty="0" smtClean="0"/>
              <a:t>, a </a:t>
            </a:r>
            <a:r>
              <a:rPr lang="en-US" sz="1600" dirty="0" smtClean="0"/>
              <a:t>natural </a:t>
            </a:r>
            <a:r>
              <a:rPr lang="en-US" sz="1600" dirty="0"/>
              <a:t>alkaloid that still generates a lot of work in the hope of developing therapies for Alzheimer's disease (AD) and Down syndrome (DS</a:t>
            </a:r>
            <a:r>
              <a:rPr lang="en-US" sz="1600" dirty="0" smtClean="0"/>
              <a:t>).</a:t>
            </a:r>
            <a:endParaRPr lang="en-US" sz="1600" b="1" dirty="0"/>
          </a:p>
        </p:txBody>
      </p:sp>
      <p:sp>
        <p:nvSpPr>
          <p:cNvPr id="6" name="Slide Number Placeholder 5"/>
          <p:cNvSpPr>
            <a:spLocks noGrp="1"/>
          </p:cNvSpPr>
          <p:nvPr>
            <p:ph type="sldNum" sz="quarter" idx="12"/>
          </p:nvPr>
        </p:nvSpPr>
        <p:spPr/>
        <p:txBody>
          <a:bodyPr/>
          <a:lstStyle/>
          <a:p>
            <a:fld id="{FCAEAE96-855E-42B1-8DE9-9C9E68DE18C5}" type="slidenum">
              <a:rPr lang="fr-FR" smtClean="0"/>
              <a:pPr/>
              <a:t>6</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3" name="Rectangle 2"/>
          <p:cNvSpPr>
            <a:spLocks noChangeArrowheads="1"/>
          </p:cNvSpPr>
          <p:nvPr/>
        </p:nvSpPr>
        <p:spPr bwMode="auto">
          <a:xfrm>
            <a:off x="2895600" y="44271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4" name="Objet 13"/>
          <p:cNvGraphicFramePr>
            <a:graphicFrameLocks noChangeAspect="1"/>
          </p:cNvGraphicFramePr>
          <p:nvPr>
            <p:extLst>
              <p:ext uri="{D42A27DB-BD31-4B8C-83A1-F6EECF244321}">
                <p14:modId xmlns:p14="http://schemas.microsoft.com/office/powerpoint/2010/main" val="2585372288"/>
              </p:ext>
            </p:extLst>
          </p:nvPr>
        </p:nvGraphicFramePr>
        <p:xfrm>
          <a:off x="4733318" y="1727624"/>
          <a:ext cx="3267682" cy="2126255"/>
        </p:xfrm>
        <a:graphic>
          <a:graphicData uri="http://schemas.openxmlformats.org/presentationml/2006/ole">
            <mc:AlternateContent xmlns:mc="http://schemas.openxmlformats.org/markup-compatibility/2006">
              <mc:Choice xmlns:v="urn:schemas-microsoft-com:vml" Requires="v">
                <p:oleObj spid="_x0000_s3238" name="CS ChemDraw Drawing" r:id="rId4" imgW="2980566" imgH="1939643" progId="ChemDraw.Document.6.0">
                  <p:embed/>
                </p:oleObj>
              </mc:Choice>
              <mc:Fallback>
                <p:oleObj name="CS ChemDraw Drawing" r:id="rId4" imgW="2980566" imgH="1939643" progId="ChemDraw.Document.6.0">
                  <p:embed/>
                  <p:pic>
                    <p:nvPicPr>
                      <p:cNvPr id="0" name=""/>
                      <p:cNvPicPr/>
                      <p:nvPr/>
                    </p:nvPicPr>
                    <p:blipFill>
                      <a:blip r:embed="rId5"/>
                      <a:stretch>
                        <a:fillRect/>
                      </a:stretch>
                    </p:blipFill>
                    <p:spPr>
                      <a:xfrm>
                        <a:off x="4733318" y="1727624"/>
                        <a:ext cx="3267682" cy="2126255"/>
                      </a:xfrm>
                      <a:prstGeom prst="rect">
                        <a:avLst/>
                      </a:prstGeom>
                    </p:spPr>
                  </p:pic>
                </p:oleObj>
              </mc:Fallback>
            </mc:AlternateContent>
          </a:graphicData>
        </a:graphic>
      </p:graphicFrame>
      <p:sp>
        <p:nvSpPr>
          <p:cNvPr id="15" name="ZoneTexte 14"/>
          <p:cNvSpPr txBox="1"/>
          <p:nvPr/>
        </p:nvSpPr>
        <p:spPr>
          <a:xfrm>
            <a:off x="685800" y="4114800"/>
            <a:ext cx="184731" cy="369332"/>
          </a:xfrm>
          <a:prstGeom prst="rect">
            <a:avLst/>
          </a:prstGeom>
          <a:noFill/>
        </p:spPr>
        <p:txBody>
          <a:bodyPr wrap="none" rtlCol="0">
            <a:spAutoFit/>
          </a:bodyPr>
          <a:lstStyle/>
          <a:p>
            <a:endParaRPr lang="fr-FR" dirty="0"/>
          </a:p>
        </p:txBody>
      </p:sp>
      <p:sp>
        <p:nvSpPr>
          <p:cNvPr id="17" name="TextBox 3"/>
          <p:cNvSpPr txBox="1"/>
          <p:nvPr/>
        </p:nvSpPr>
        <p:spPr>
          <a:xfrm>
            <a:off x="415560" y="4273701"/>
            <a:ext cx="8305800" cy="830997"/>
          </a:xfrm>
          <a:prstGeom prst="rect">
            <a:avLst/>
          </a:prstGeom>
          <a:noFill/>
        </p:spPr>
        <p:txBody>
          <a:bodyPr wrap="square" rtlCol="0">
            <a:spAutoFit/>
          </a:bodyPr>
          <a:lstStyle/>
          <a:p>
            <a:pPr algn="just"/>
            <a:r>
              <a:rPr lang="en-US" sz="1600" dirty="0"/>
              <a:t>Kinase inhibition of the products obtained was evaluated on an array of four </a:t>
            </a:r>
            <a:r>
              <a:rPr lang="en-US" sz="1600" dirty="0" err="1"/>
              <a:t>Ser</a:t>
            </a:r>
            <a:r>
              <a:rPr lang="en-US" sz="1600" dirty="0"/>
              <a:t>/</a:t>
            </a:r>
            <a:r>
              <a:rPr lang="en-US" sz="1600" dirty="0" err="1"/>
              <a:t>Thr</a:t>
            </a:r>
            <a:r>
              <a:rPr lang="en-US" sz="1600" dirty="0"/>
              <a:t> kinases (CDK5/p25, CK1</a:t>
            </a:r>
            <a:r>
              <a:rPr lang="en-US" sz="1600" dirty="0">
                <a:latin typeface="Symbol" panose="05050102010706020507" pitchFamily="18" charset="2"/>
              </a:rPr>
              <a:t>d/e</a:t>
            </a:r>
            <a:r>
              <a:rPr lang="en-US" sz="1600" dirty="0"/>
              <a:t>, DYRK1A and GSK3</a:t>
            </a:r>
            <a:r>
              <a:rPr lang="en-US" sz="1600" dirty="0">
                <a:latin typeface="Symbol" panose="05050102010706020507" pitchFamily="18" charset="2"/>
              </a:rPr>
              <a:t>a/b</a:t>
            </a:r>
            <a:r>
              <a:rPr lang="en-US" sz="1600" dirty="0"/>
              <a:t>), all members of the CMGC kinase family, chosen for their strong implication in various cellular regulation </a:t>
            </a:r>
            <a:r>
              <a:rPr lang="en-US" sz="1600" dirty="0" smtClean="0"/>
              <a:t>processes.</a:t>
            </a:r>
            <a:endParaRPr lang="en-US" sz="1600" dirty="0"/>
          </a:p>
        </p:txBody>
      </p:sp>
      <p:graphicFrame>
        <p:nvGraphicFramePr>
          <p:cNvPr id="20" name="Objet 19"/>
          <p:cNvGraphicFramePr>
            <a:graphicFrameLocks noChangeAspect="1"/>
          </p:cNvGraphicFramePr>
          <p:nvPr>
            <p:extLst>
              <p:ext uri="{D42A27DB-BD31-4B8C-83A1-F6EECF244321}">
                <p14:modId xmlns:p14="http://schemas.microsoft.com/office/powerpoint/2010/main" val="624562575"/>
              </p:ext>
            </p:extLst>
          </p:nvPr>
        </p:nvGraphicFramePr>
        <p:xfrm>
          <a:off x="923317" y="2028737"/>
          <a:ext cx="1481137" cy="1349375"/>
        </p:xfrm>
        <a:graphic>
          <a:graphicData uri="http://schemas.openxmlformats.org/presentationml/2006/ole">
            <mc:AlternateContent xmlns:mc="http://schemas.openxmlformats.org/markup-compatibility/2006">
              <mc:Choice xmlns:v="urn:schemas-microsoft-com:vml" Requires="v">
                <p:oleObj spid="_x0000_s3239" name="CS ChemDraw Drawing" r:id="rId6" imgW="1481112" imgH="1349833" progId="ChemDraw.Document.6.0">
                  <p:embed/>
                </p:oleObj>
              </mc:Choice>
              <mc:Fallback>
                <p:oleObj name="CS ChemDraw Drawing" r:id="rId6" imgW="1481112" imgH="1349833" progId="ChemDraw.Document.6.0">
                  <p:embed/>
                  <p:pic>
                    <p:nvPicPr>
                      <p:cNvPr id="0" name=""/>
                      <p:cNvPicPr/>
                      <p:nvPr/>
                    </p:nvPicPr>
                    <p:blipFill>
                      <a:blip r:embed="rId7"/>
                      <a:stretch>
                        <a:fillRect/>
                      </a:stretch>
                    </p:blipFill>
                    <p:spPr>
                      <a:xfrm>
                        <a:off x="923317" y="2028737"/>
                        <a:ext cx="1481137" cy="1349375"/>
                      </a:xfrm>
                      <a:prstGeom prst="rect">
                        <a:avLst/>
                      </a:prstGeom>
                    </p:spPr>
                  </p:pic>
                </p:oleObj>
              </mc:Fallback>
            </mc:AlternateContent>
          </a:graphicData>
        </a:graphic>
      </p:graphicFrame>
      <p:sp>
        <p:nvSpPr>
          <p:cNvPr id="21" name="Rectangle 20"/>
          <p:cNvSpPr/>
          <p:nvPr/>
        </p:nvSpPr>
        <p:spPr>
          <a:xfrm>
            <a:off x="384458" y="5345464"/>
            <a:ext cx="5638800" cy="425758"/>
          </a:xfrm>
          <a:prstGeom prst="rect">
            <a:avLst/>
          </a:prstGeom>
        </p:spPr>
        <p:txBody>
          <a:bodyPr wrap="square">
            <a:spAutoFit/>
          </a:bodyPr>
          <a:lstStyle/>
          <a:p>
            <a:pPr marL="171450" indent="-171450" algn="just">
              <a:lnSpc>
                <a:spcPts val="1300"/>
              </a:lnSpc>
              <a:buFont typeface="Arial" panose="020B0604020202020204" pitchFamily="34" charset="0"/>
              <a:buChar char="•"/>
            </a:pPr>
            <a:r>
              <a:rPr lang="en-GB" sz="1100" dirty="0" err="1" smtClean="0"/>
              <a:t>Jarhad</a:t>
            </a:r>
            <a:r>
              <a:rPr lang="en-GB" sz="1100" dirty="0" smtClean="0"/>
              <a:t> </a:t>
            </a:r>
            <a:r>
              <a:rPr lang="en-GB" sz="1100" i="1" dirty="0" smtClean="0"/>
              <a:t>et al. J</a:t>
            </a:r>
            <a:r>
              <a:rPr lang="en-GB" sz="1100" i="1" dirty="0"/>
              <a:t>. Med. Chem.</a:t>
            </a:r>
            <a:r>
              <a:rPr lang="en-GB" sz="1100" dirty="0"/>
              <a:t> </a:t>
            </a:r>
            <a:r>
              <a:rPr lang="en-GB" sz="1100" b="1" dirty="0"/>
              <a:t>2018</a:t>
            </a:r>
            <a:r>
              <a:rPr lang="en-GB" sz="1100" dirty="0"/>
              <a:t>, </a:t>
            </a:r>
            <a:r>
              <a:rPr lang="en-GB" sz="1100" i="1" dirty="0"/>
              <a:t>61</a:t>
            </a:r>
            <a:r>
              <a:rPr lang="en-GB" sz="1100" dirty="0"/>
              <a:t>, 9791-9810. </a:t>
            </a:r>
            <a:r>
              <a:rPr lang="en-GB" sz="1100" dirty="0" err="1"/>
              <a:t>Doi</a:t>
            </a:r>
            <a:r>
              <a:rPr lang="en-GB" sz="1100" dirty="0"/>
              <a:t>: </a:t>
            </a:r>
            <a:r>
              <a:rPr lang="en-GB" sz="1100" dirty="0" smtClean="0"/>
              <a:t>10.1021/acs.jmedchem.8b00185</a:t>
            </a:r>
          </a:p>
          <a:p>
            <a:pPr marL="171450" lvl="0" indent="-171450" algn="just">
              <a:lnSpc>
                <a:spcPts val="1300"/>
              </a:lnSpc>
              <a:buFont typeface="Arial" panose="020B0604020202020204" pitchFamily="34" charset="0"/>
              <a:buChar char="•"/>
            </a:pPr>
            <a:r>
              <a:rPr lang="en-GB" sz="1100" dirty="0" err="1" smtClean="0"/>
              <a:t>Czarna</a:t>
            </a:r>
            <a:r>
              <a:rPr lang="en-GB" sz="1100" dirty="0" smtClean="0"/>
              <a:t> </a:t>
            </a:r>
            <a:r>
              <a:rPr lang="en-GB" sz="1100" i="1" dirty="0" smtClean="0"/>
              <a:t>et al. J</a:t>
            </a:r>
            <a:r>
              <a:rPr lang="en-GB" sz="1100" i="1" dirty="0"/>
              <a:t>. </a:t>
            </a:r>
            <a:r>
              <a:rPr lang="en-GB" sz="1100" i="1" dirty="0" err="1"/>
              <a:t>Med.Chem</a:t>
            </a:r>
            <a:r>
              <a:rPr lang="en-GB" sz="1100" i="1" dirty="0"/>
              <a:t>.</a:t>
            </a:r>
            <a:r>
              <a:rPr lang="en-GB" sz="1100" dirty="0"/>
              <a:t> </a:t>
            </a:r>
            <a:r>
              <a:rPr lang="en-GB" sz="1100" b="1" dirty="0"/>
              <a:t>2018</a:t>
            </a:r>
            <a:r>
              <a:rPr lang="en-GB" sz="1100" dirty="0"/>
              <a:t>, </a:t>
            </a:r>
            <a:r>
              <a:rPr lang="en-GB" sz="1100" i="1" dirty="0"/>
              <a:t>61</a:t>
            </a:r>
            <a:r>
              <a:rPr lang="en-GB" sz="1100" dirty="0"/>
              <a:t>, 7560-7572. </a:t>
            </a:r>
            <a:r>
              <a:rPr lang="en-GB" sz="1100" dirty="0" err="1"/>
              <a:t>Doi</a:t>
            </a:r>
            <a:r>
              <a:rPr lang="en-GB" sz="1100" dirty="0"/>
              <a:t>: 10.1021/acs.jmedchem.7b01847 </a:t>
            </a:r>
            <a:endParaRPr lang="fr-FR" sz="1100" dirty="0"/>
          </a:p>
        </p:txBody>
      </p:sp>
      <p:sp>
        <p:nvSpPr>
          <p:cNvPr id="22" name="Flèche droite 21"/>
          <p:cNvSpPr/>
          <p:nvPr/>
        </p:nvSpPr>
        <p:spPr>
          <a:xfrm>
            <a:off x="2922915" y="2452328"/>
            <a:ext cx="1291942" cy="251097"/>
          </a:xfrm>
          <a:prstGeom prst="rightArrow">
            <a:avLst/>
          </a:prstGeom>
          <a:solidFill>
            <a:srgbClr val="EEA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122067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7</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p:cNvSpPr>
            <a:spLocks noChangeArrowheads="1"/>
          </p:cNvSpPr>
          <p:nvPr/>
        </p:nvSpPr>
        <p:spPr bwMode="auto">
          <a:xfrm>
            <a:off x="1295400" y="1904999"/>
            <a:ext cx="1146933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9" name="TextBox 3"/>
          <p:cNvSpPr txBox="1"/>
          <p:nvPr/>
        </p:nvSpPr>
        <p:spPr>
          <a:xfrm>
            <a:off x="491761" y="193339"/>
            <a:ext cx="8153400" cy="461665"/>
          </a:xfrm>
          <a:prstGeom prst="rect">
            <a:avLst/>
          </a:prstGeom>
          <a:noFill/>
        </p:spPr>
        <p:txBody>
          <a:bodyPr wrap="square" rtlCol="0">
            <a:spAutoFit/>
          </a:bodyPr>
          <a:lstStyle/>
          <a:p>
            <a:r>
              <a:rPr lang="fr-FR" sz="2400" b="1" dirty="0" err="1" smtClean="0"/>
              <a:t>Results</a:t>
            </a:r>
            <a:r>
              <a:rPr lang="fr-FR" sz="2400" b="1" dirty="0" smtClean="0"/>
              <a:t> and discussion: </a:t>
            </a:r>
            <a:r>
              <a:rPr lang="fr-FR" sz="2400" b="1" dirty="0" err="1" smtClean="0"/>
              <a:t>chemistry</a:t>
            </a:r>
            <a:endParaRPr lang="fr-FR" sz="2400" b="1" dirty="0"/>
          </a:p>
        </p:txBody>
      </p:sp>
      <p:sp>
        <p:nvSpPr>
          <p:cNvPr id="7" name="Rectangle 69"/>
          <p:cNvSpPr>
            <a:spLocks noChangeArrowheads="1"/>
          </p:cNvSpPr>
          <p:nvPr/>
        </p:nvSpPr>
        <p:spPr bwMode="auto">
          <a:xfrm>
            <a:off x="1981200" y="2600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10" name="Objet 9"/>
          <p:cNvGraphicFramePr>
            <a:graphicFrameLocks noChangeAspect="1"/>
          </p:cNvGraphicFramePr>
          <p:nvPr>
            <p:extLst>
              <p:ext uri="{D42A27DB-BD31-4B8C-83A1-F6EECF244321}">
                <p14:modId xmlns:p14="http://schemas.microsoft.com/office/powerpoint/2010/main" val="3164910465"/>
              </p:ext>
            </p:extLst>
          </p:nvPr>
        </p:nvGraphicFramePr>
        <p:xfrm>
          <a:off x="1375972" y="2648568"/>
          <a:ext cx="6384978" cy="3325246"/>
        </p:xfrm>
        <a:graphic>
          <a:graphicData uri="http://schemas.openxmlformats.org/presentationml/2006/ole">
            <mc:AlternateContent xmlns:mc="http://schemas.openxmlformats.org/markup-compatibility/2006">
              <mc:Choice xmlns:v="urn:schemas-microsoft-com:vml" Requires="v">
                <p:oleObj spid="_x0000_s4208" name="CS ChemDraw Drawing" r:id="rId4" imgW="6409423" imgH="3328168" progId="ChemDraw.Document.6.0">
                  <p:embed/>
                </p:oleObj>
              </mc:Choice>
              <mc:Fallback>
                <p:oleObj name="CS ChemDraw Drawing" r:id="rId4" imgW="6409423" imgH="3328168" progId="ChemDraw.Document.6.0">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5972" y="2648568"/>
                        <a:ext cx="6384978" cy="3325246"/>
                      </a:xfrm>
                      <a:prstGeom prst="rect">
                        <a:avLst/>
                      </a:prstGeom>
                      <a:noFill/>
                    </p:spPr>
                  </p:pic>
                </p:oleObj>
              </mc:Fallback>
            </mc:AlternateContent>
          </a:graphicData>
        </a:graphic>
      </p:graphicFrame>
      <p:sp>
        <p:nvSpPr>
          <p:cNvPr id="14" name="TextBox 3"/>
          <p:cNvSpPr txBox="1"/>
          <p:nvPr/>
        </p:nvSpPr>
        <p:spPr>
          <a:xfrm>
            <a:off x="371475" y="709624"/>
            <a:ext cx="8305800" cy="1815882"/>
          </a:xfrm>
          <a:prstGeom prst="rect">
            <a:avLst/>
          </a:prstGeom>
          <a:noFill/>
        </p:spPr>
        <p:txBody>
          <a:bodyPr wrap="square" rtlCol="0">
            <a:spAutoFit/>
          </a:bodyPr>
          <a:lstStyle/>
          <a:p>
            <a:pPr algn="just"/>
            <a:r>
              <a:rPr lang="en-US" sz="1600" dirty="0"/>
              <a:t>The </a:t>
            </a:r>
            <a:r>
              <a:rPr lang="en-US" sz="1600" i="1" dirty="0"/>
              <a:t>N’</a:t>
            </a:r>
            <a:r>
              <a:rPr lang="en-US" sz="1600" dirty="0"/>
              <a:t>-(cyano-1</a:t>
            </a:r>
            <a:r>
              <a:rPr lang="en-US" sz="1600" i="1" dirty="0"/>
              <a:t>H</a:t>
            </a:r>
            <a:r>
              <a:rPr lang="en-US" sz="1600" dirty="0"/>
              <a:t>-indolyl)-</a:t>
            </a:r>
            <a:r>
              <a:rPr lang="en-US" sz="1600" i="1" dirty="0"/>
              <a:t>N,N</a:t>
            </a:r>
            <a:r>
              <a:rPr lang="en-US" sz="1600" dirty="0"/>
              <a:t>-dimethyl </a:t>
            </a:r>
            <a:r>
              <a:rPr lang="en-US" sz="1600" dirty="0" err="1"/>
              <a:t>formimidamide</a:t>
            </a:r>
            <a:r>
              <a:rPr lang="en-US" sz="1600" dirty="0"/>
              <a:t> precursors (</a:t>
            </a:r>
            <a:r>
              <a:rPr lang="en-US" sz="1600" b="1" dirty="0"/>
              <a:t>7a-d</a:t>
            </a:r>
            <a:r>
              <a:rPr lang="en-US" sz="1600" dirty="0"/>
              <a:t>, </a:t>
            </a:r>
            <a:r>
              <a:rPr lang="en-US" sz="1600" b="1" dirty="0"/>
              <a:t>8a-d, 9a-d</a:t>
            </a:r>
            <a:r>
              <a:rPr lang="en-US" sz="1600" dirty="0"/>
              <a:t> and </a:t>
            </a:r>
            <a:r>
              <a:rPr lang="en-US" sz="1600" b="1" dirty="0"/>
              <a:t>10a-d</a:t>
            </a:r>
            <a:r>
              <a:rPr lang="en-US" sz="1600" dirty="0"/>
              <a:t>) were heated at 170-200 °C under microwaves </a:t>
            </a:r>
            <a:r>
              <a:rPr lang="en-GB" sz="1600" dirty="0"/>
              <a:t>in the presence of an excess of </a:t>
            </a:r>
            <a:r>
              <a:rPr lang="en-US" sz="1600" dirty="0" err="1"/>
              <a:t>formamide</a:t>
            </a:r>
            <a:r>
              <a:rPr lang="en-US" sz="1600" dirty="0"/>
              <a:t> (40 equiv.). Functionalized indoles (</a:t>
            </a:r>
            <a:r>
              <a:rPr lang="en-US" sz="1600" b="1" dirty="0"/>
              <a:t>7a-d</a:t>
            </a:r>
            <a:r>
              <a:rPr lang="en-US" sz="1600" dirty="0"/>
              <a:t>, </a:t>
            </a:r>
            <a:r>
              <a:rPr lang="en-US" sz="1600" b="1" dirty="0"/>
              <a:t>8a-d, 9a-d</a:t>
            </a:r>
            <a:r>
              <a:rPr lang="en-US" sz="1600" dirty="0"/>
              <a:t> and </a:t>
            </a:r>
            <a:r>
              <a:rPr lang="en-US" sz="1600" b="1" dirty="0"/>
              <a:t>10a-d)</a:t>
            </a:r>
            <a:r>
              <a:rPr lang="en-US" sz="1600" dirty="0"/>
              <a:t> were previously obtained from 3-amino-1</a:t>
            </a:r>
            <a:r>
              <a:rPr lang="en-US" sz="1600" i="1" dirty="0"/>
              <a:t>H</a:t>
            </a:r>
            <a:r>
              <a:rPr lang="en-US" sz="1600" dirty="0"/>
              <a:t>-indole-2-carbonitriles (</a:t>
            </a:r>
            <a:r>
              <a:rPr lang="en-US" sz="1600" b="1" dirty="0"/>
              <a:t>5a </a:t>
            </a:r>
            <a:r>
              <a:rPr lang="en-US" sz="1600" dirty="0"/>
              <a:t>and </a:t>
            </a:r>
            <a:r>
              <a:rPr lang="en-US" sz="1600" b="1" dirty="0"/>
              <a:t>5b</a:t>
            </a:r>
            <a:r>
              <a:rPr lang="en-US" sz="1600" dirty="0"/>
              <a:t>) or their 5-nitro-3-amino-1</a:t>
            </a:r>
            <a:r>
              <a:rPr lang="en-US" sz="1600" i="1" dirty="0"/>
              <a:t>H</a:t>
            </a:r>
            <a:r>
              <a:rPr lang="en-US" sz="1600" dirty="0"/>
              <a:t>-indole-2-carbonitrile isomers (</a:t>
            </a:r>
            <a:r>
              <a:rPr lang="en-US" sz="1600" b="1" dirty="0"/>
              <a:t>6a </a:t>
            </a:r>
            <a:r>
              <a:rPr lang="en-US" sz="1600" dirty="0"/>
              <a:t>and </a:t>
            </a:r>
            <a:r>
              <a:rPr lang="en-US" sz="1600" b="1" dirty="0"/>
              <a:t>6b</a:t>
            </a:r>
            <a:r>
              <a:rPr lang="en-US" sz="1600" dirty="0"/>
              <a:t>) which were condensed with 10 equiv. of DMF-</a:t>
            </a:r>
            <a:r>
              <a:rPr lang="en-US" sz="1600" dirty="0" err="1"/>
              <a:t>dialkylacetals</a:t>
            </a:r>
            <a:r>
              <a:rPr lang="en-US" sz="1600" dirty="0"/>
              <a:t> like </a:t>
            </a:r>
            <a:r>
              <a:rPr lang="en-US" sz="1600" i="1" dirty="0"/>
              <a:t>N,N</a:t>
            </a:r>
            <a:r>
              <a:rPr lang="en-US" sz="1600" dirty="0"/>
              <a:t>-</a:t>
            </a:r>
            <a:r>
              <a:rPr lang="en-US" sz="1600" dirty="0" err="1"/>
              <a:t>dimethylformamide</a:t>
            </a:r>
            <a:r>
              <a:rPr lang="en-US" sz="1600" dirty="0"/>
              <a:t> dimethyl </a:t>
            </a:r>
            <a:r>
              <a:rPr lang="en-US" sz="1600" dirty="0" err="1"/>
              <a:t>acetal</a:t>
            </a:r>
            <a:r>
              <a:rPr lang="en-US" sz="1600" dirty="0"/>
              <a:t> (DMF-DMA), </a:t>
            </a:r>
            <a:r>
              <a:rPr lang="en-US" sz="1600" i="1" dirty="0"/>
              <a:t>N,N</a:t>
            </a:r>
            <a:r>
              <a:rPr lang="en-US" sz="1600" dirty="0"/>
              <a:t>-</a:t>
            </a:r>
            <a:r>
              <a:rPr lang="en-US" sz="1600" dirty="0" err="1"/>
              <a:t>dimethylformamide</a:t>
            </a:r>
            <a:r>
              <a:rPr lang="en-US" sz="1600" dirty="0"/>
              <a:t> diethyl </a:t>
            </a:r>
            <a:r>
              <a:rPr lang="en-US" sz="1600" dirty="0" err="1"/>
              <a:t>acetal</a:t>
            </a:r>
            <a:r>
              <a:rPr lang="en-US" sz="1600" dirty="0"/>
              <a:t> (DMF-DEA) and </a:t>
            </a:r>
            <a:r>
              <a:rPr lang="en-US" sz="1600" i="1" dirty="0"/>
              <a:t>N,N</a:t>
            </a:r>
            <a:r>
              <a:rPr lang="en-US" sz="1600" dirty="0"/>
              <a:t>-</a:t>
            </a:r>
            <a:r>
              <a:rPr lang="en-US" sz="1600" dirty="0" err="1"/>
              <a:t>dimethylformamide</a:t>
            </a:r>
            <a:r>
              <a:rPr lang="en-US" sz="1600" dirty="0"/>
              <a:t> </a:t>
            </a:r>
            <a:r>
              <a:rPr lang="en-US" sz="1600" dirty="0" err="1"/>
              <a:t>dibenzyl</a:t>
            </a:r>
            <a:r>
              <a:rPr lang="en-US" sz="1600" dirty="0"/>
              <a:t> </a:t>
            </a:r>
            <a:r>
              <a:rPr lang="en-US" sz="1600" dirty="0" err="1"/>
              <a:t>acetal</a:t>
            </a:r>
            <a:r>
              <a:rPr lang="en-US" sz="1600" dirty="0"/>
              <a:t> (DMF-DBA), </a:t>
            </a:r>
            <a:r>
              <a:rPr lang="en-US" sz="1600" dirty="0" smtClean="0"/>
              <a:t>respectively.</a:t>
            </a:r>
            <a:endParaRPr lang="en-US" sz="1600" dirty="0"/>
          </a:p>
        </p:txBody>
      </p:sp>
    </p:spTree>
    <p:extLst>
      <p:ext uri="{BB962C8B-B14F-4D97-AF65-F5344CB8AC3E}">
        <p14:creationId xmlns:p14="http://schemas.microsoft.com/office/powerpoint/2010/main" val="4266216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8</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Rectangle 2"/>
          <p:cNvSpPr>
            <a:spLocks noChangeArrowheads="1"/>
          </p:cNvSpPr>
          <p:nvPr/>
        </p:nvSpPr>
        <p:spPr bwMode="auto">
          <a:xfrm>
            <a:off x="1752599" y="1600199"/>
            <a:ext cx="1076998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7" name="Rectangle 6"/>
          <p:cNvSpPr/>
          <p:nvPr/>
        </p:nvSpPr>
        <p:spPr>
          <a:xfrm>
            <a:off x="588780" y="609600"/>
            <a:ext cx="7959361" cy="1815882"/>
          </a:xfrm>
          <a:prstGeom prst="rect">
            <a:avLst/>
          </a:prstGeom>
        </p:spPr>
        <p:txBody>
          <a:bodyPr wrap="square">
            <a:spAutoFit/>
          </a:bodyPr>
          <a:lstStyle/>
          <a:p>
            <a:pPr algn="just"/>
            <a:r>
              <a:rPr lang="en-US" sz="1600" dirty="0" smtClean="0"/>
              <a:t>To </a:t>
            </a:r>
            <a:r>
              <a:rPr lang="en-US" sz="1600" dirty="0"/>
              <a:t>compare the biological results of </a:t>
            </a:r>
            <a:r>
              <a:rPr lang="en-US" sz="1600" dirty="0" err="1"/>
              <a:t>harmine</a:t>
            </a:r>
            <a:r>
              <a:rPr lang="en-US" sz="1600" dirty="0"/>
              <a:t> (</a:t>
            </a:r>
            <a:r>
              <a:rPr lang="en-US" sz="1600" b="1" dirty="0"/>
              <a:t>11a</a:t>
            </a:r>
            <a:r>
              <a:rPr lang="en-US" sz="1600" dirty="0"/>
              <a:t>) and some of its </a:t>
            </a:r>
            <a:r>
              <a:rPr lang="en-US" sz="1600" i="1" dirty="0"/>
              <a:t>N9</a:t>
            </a:r>
            <a:r>
              <a:rPr lang="en-US" sz="1600" dirty="0"/>
              <a:t>-alkylated derivatives (</a:t>
            </a:r>
            <a:r>
              <a:rPr lang="en-US" sz="1600" b="1" dirty="0"/>
              <a:t>11b-d</a:t>
            </a:r>
            <a:r>
              <a:rPr lang="en-US" sz="1600" dirty="0"/>
              <a:t>) with the </a:t>
            </a:r>
            <a:r>
              <a:rPr lang="en-US" sz="1600" dirty="0" err="1"/>
              <a:t>pyrimidoindoles</a:t>
            </a:r>
            <a:r>
              <a:rPr lang="en-US" sz="1600" dirty="0"/>
              <a:t> prepared in this work (series </a:t>
            </a:r>
            <a:r>
              <a:rPr lang="en-US" sz="1600" b="1" dirty="0"/>
              <a:t>1</a:t>
            </a:r>
            <a:r>
              <a:rPr lang="en-US" sz="1600" dirty="0"/>
              <a:t>, </a:t>
            </a:r>
            <a:r>
              <a:rPr lang="en-US" sz="1600" b="1" dirty="0"/>
              <a:t>2</a:t>
            </a:r>
            <a:r>
              <a:rPr lang="en-US" sz="1600" dirty="0"/>
              <a:t>, </a:t>
            </a:r>
            <a:r>
              <a:rPr lang="en-US" sz="1600" b="1" dirty="0"/>
              <a:t>3</a:t>
            </a:r>
            <a:r>
              <a:rPr lang="en-US" sz="1600" dirty="0"/>
              <a:t>, and </a:t>
            </a:r>
            <a:r>
              <a:rPr lang="en-US" sz="1600" b="1" dirty="0" smtClean="0"/>
              <a:t>4</a:t>
            </a:r>
            <a:r>
              <a:rPr lang="en-US" sz="1600" dirty="0" smtClean="0"/>
              <a:t>), </a:t>
            </a:r>
            <a:r>
              <a:rPr lang="en-US" sz="1600" dirty="0"/>
              <a:t>we decided to explore the capacity of DMF-</a:t>
            </a:r>
            <a:r>
              <a:rPr lang="en-US" sz="1600" dirty="0" err="1"/>
              <a:t>dialkylacetals</a:t>
            </a:r>
            <a:r>
              <a:rPr lang="en-US" sz="1600" dirty="0"/>
              <a:t> to transfer an </a:t>
            </a:r>
            <a:r>
              <a:rPr lang="en-US" sz="1600" dirty="0" err="1"/>
              <a:t>alkylgroup</a:t>
            </a:r>
            <a:r>
              <a:rPr lang="en-US" sz="1600" dirty="0"/>
              <a:t> to nucleophilic atoms, as an interesting alternative to previous methods </a:t>
            </a:r>
            <a:r>
              <a:rPr lang="en-US" sz="1600" dirty="0" smtClean="0"/>
              <a:t>[see refs]. </a:t>
            </a:r>
            <a:r>
              <a:rPr lang="en-US" sz="1600" dirty="0"/>
              <a:t>Then, </a:t>
            </a:r>
            <a:r>
              <a:rPr lang="en-US" sz="1600" dirty="0" err="1"/>
              <a:t>harmine</a:t>
            </a:r>
            <a:r>
              <a:rPr lang="en-US" sz="1600" dirty="0"/>
              <a:t> was heated under controlled microwave-assisted heating in sealed vials (10 mL) in the presence of 10 equiv. of DMF-DMA, DMF-DEA or DMF-DBA. The corresponding </a:t>
            </a:r>
            <a:r>
              <a:rPr lang="en-US" sz="1600" i="1" dirty="0"/>
              <a:t>N9</a:t>
            </a:r>
            <a:r>
              <a:rPr lang="en-US" sz="1600" dirty="0"/>
              <a:t>-alkylated 7-methoxy-1-methyl-β-</a:t>
            </a:r>
            <a:r>
              <a:rPr lang="en-US" sz="1600" dirty="0" err="1"/>
              <a:t>carbolines</a:t>
            </a:r>
            <a:r>
              <a:rPr lang="en-US" sz="1600" dirty="0"/>
              <a:t> (</a:t>
            </a:r>
            <a:r>
              <a:rPr lang="en-US" sz="1600" b="1" dirty="0"/>
              <a:t>11b-d</a:t>
            </a:r>
            <a:r>
              <a:rPr lang="en-US" sz="1600" dirty="0"/>
              <a:t>) were obtained in good </a:t>
            </a:r>
            <a:r>
              <a:rPr lang="en-US" sz="1600" dirty="0" smtClean="0"/>
              <a:t>yields. </a:t>
            </a:r>
            <a:endParaRPr lang="en-US" sz="1600" dirty="0"/>
          </a:p>
        </p:txBody>
      </p:sp>
      <p:sp>
        <p:nvSpPr>
          <p:cNvPr id="8"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9" name="Objet 8"/>
          <p:cNvGraphicFramePr>
            <a:graphicFrameLocks noChangeAspect="1"/>
          </p:cNvGraphicFramePr>
          <p:nvPr>
            <p:extLst>
              <p:ext uri="{D42A27DB-BD31-4B8C-83A1-F6EECF244321}">
                <p14:modId xmlns:p14="http://schemas.microsoft.com/office/powerpoint/2010/main" val="2435352571"/>
              </p:ext>
            </p:extLst>
          </p:nvPr>
        </p:nvGraphicFramePr>
        <p:xfrm>
          <a:off x="1752599" y="2812185"/>
          <a:ext cx="4953000" cy="1563336"/>
        </p:xfrm>
        <a:graphic>
          <a:graphicData uri="http://schemas.openxmlformats.org/presentationml/2006/ole">
            <mc:AlternateContent xmlns:mc="http://schemas.openxmlformats.org/markup-compatibility/2006">
              <mc:Choice xmlns:v="urn:schemas-microsoft-com:vml" Requires="v">
                <p:oleObj spid="_x0000_s5231" name="CS ChemDraw Drawing" r:id="rId4" imgW="5012030" imgH="1569597" progId="ChemDraw.Document.6.0">
                  <p:embed/>
                </p:oleObj>
              </mc:Choice>
              <mc:Fallback>
                <p:oleObj name="CS ChemDraw Drawing" r:id="rId4" imgW="5012030" imgH="1569597" progId="ChemDraw.Document.6.0">
                  <p:embed/>
                  <p:pic>
                    <p:nvPicPr>
                      <p:cNvPr id="0" name="Object 6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599" y="2812185"/>
                        <a:ext cx="4953000" cy="1563336"/>
                      </a:xfrm>
                      <a:prstGeom prst="rect">
                        <a:avLst/>
                      </a:prstGeom>
                      <a:noFill/>
                    </p:spPr>
                  </p:pic>
                </p:oleObj>
              </mc:Fallback>
            </mc:AlternateContent>
          </a:graphicData>
        </a:graphic>
      </p:graphicFrame>
      <p:sp>
        <p:nvSpPr>
          <p:cNvPr id="10" name="Rectangle 9"/>
          <p:cNvSpPr/>
          <p:nvPr/>
        </p:nvSpPr>
        <p:spPr>
          <a:xfrm>
            <a:off x="560205" y="5016452"/>
            <a:ext cx="5638800" cy="759182"/>
          </a:xfrm>
          <a:prstGeom prst="rect">
            <a:avLst/>
          </a:prstGeom>
        </p:spPr>
        <p:txBody>
          <a:bodyPr wrap="square">
            <a:spAutoFit/>
          </a:bodyPr>
          <a:lstStyle/>
          <a:p>
            <a:pPr marL="171450" lvl="0" indent="-171450" algn="just">
              <a:lnSpc>
                <a:spcPts val="1300"/>
              </a:lnSpc>
              <a:buFont typeface="Arial" panose="020B0604020202020204" pitchFamily="34" charset="0"/>
              <a:buChar char="•"/>
            </a:pPr>
            <a:r>
              <a:rPr lang="en-GB" sz="1100" dirty="0" smtClean="0"/>
              <a:t>Cao </a:t>
            </a:r>
            <a:r>
              <a:rPr lang="en-GB" sz="1100" i="1" dirty="0" smtClean="0"/>
              <a:t>et al. Eur</a:t>
            </a:r>
            <a:r>
              <a:rPr lang="en-GB" sz="1100" i="1" dirty="0"/>
              <a:t>. J. Med. Chem.</a:t>
            </a:r>
            <a:r>
              <a:rPr lang="en-GB" sz="1100" dirty="0"/>
              <a:t>, </a:t>
            </a:r>
            <a:r>
              <a:rPr lang="en-GB" sz="1100" b="1" dirty="0"/>
              <a:t>2013</a:t>
            </a:r>
            <a:r>
              <a:rPr lang="en-GB" sz="1100" dirty="0"/>
              <a:t>, </a:t>
            </a:r>
            <a:r>
              <a:rPr lang="en-GB" sz="1100" i="1" dirty="0"/>
              <a:t>60</a:t>
            </a:r>
            <a:r>
              <a:rPr lang="en-GB" sz="1100" dirty="0"/>
              <a:t>, 135-143. </a:t>
            </a:r>
            <a:r>
              <a:rPr lang="en-GB" sz="1100" dirty="0" err="1"/>
              <a:t>Doi</a:t>
            </a:r>
            <a:r>
              <a:rPr lang="en-GB" sz="1100" dirty="0"/>
              <a:t>: </a:t>
            </a:r>
            <a:r>
              <a:rPr lang="en-GB" sz="1100" dirty="0" smtClean="0"/>
              <a:t>10.1016/j.ejmech.2012.11.045</a:t>
            </a:r>
          </a:p>
          <a:p>
            <a:pPr marL="171450" indent="-171450" algn="just">
              <a:lnSpc>
                <a:spcPts val="1300"/>
              </a:lnSpc>
              <a:buFont typeface="Arial" panose="020B0604020202020204" pitchFamily="34" charset="0"/>
              <a:buChar char="•"/>
            </a:pPr>
            <a:r>
              <a:rPr lang="en-US" sz="1100" dirty="0" smtClean="0"/>
              <a:t>Cao </a:t>
            </a:r>
            <a:r>
              <a:rPr lang="en-US" sz="1100" i="1" dirty="0" smtClean="0"/>
              <a:t>et al. </a:t>
            </a:r>
            <a:r>
              <a:rPr lang="en-US" sz="1100" i="1" dirty="0" err="1" smtClean="0"/>
              <a:t>Bioorg</a:t>
            </a:r>
            <a:r>
              <a:rPr lang="en-US" sz="1100" i="1" dirty="0"/>
              <a:t>. Med. Chem.</a:t>
            </a:r>
            <a:r>
              <a:rPr lang="en-US" sz="1100" dirty="0"/>
              <a:t> </a:t>
            </a:r>
            <a:r>
              <a:rPr lang="en-US" sz="1100" b="1" dirty="0"/>
              <a:t>2004</a:t>
            </a:r>
            <a:r>
              <a:rPr lang="en-US" sz="1100" dirty="0"/>
              <a:t>, </a:t>
            </a:r>
            <a:r>
              <a:rPr lang="en-US" sz="1100" i="1" dirty="0"/>
              <a:t>12</a:t>
            </a:r>
            <a:r>
              <a:rPr lang="en-US" sz="1100" dirty="0"/>
              <a:t>, 4613-4623. </a:t>
            </a:r>
            <a:r>
              <a:rPr lang="en-US" sz="1100" dirty="0" err="1"/>
              <a:t>Doi</a:t>
            </a:r>
            <a:r>
              <a:rPr lang="en-US" sz="1100" dirty="0"/>
              <a:t>: </a:t>
            </a:r>
            <a:r>
              <a:rPr lang="en-GB" sz="1100" dirty="0" smtClean="0"/>
              <a:t>10.1016/j.bmc.2004.06.038</a:t>
            </a:r>
            <a:endParaRPr lang="fr-FR" sz="1100" dirty="0"/>
          </a:p>
          <a:p>
            <a:pPr marL="171450" lvl="0" indent="-171450" algn="just">
              <a:lnSpc>
                <a:spcPts val="1300"/>
              </a:lnSpc>
              <a:buFont typeface="Arial" panose="020B0604020202020204" pitchFamily="34" charset="0"/>
              <a:buChar char="•"/>
            </a:pPr>
            <a:r>
              <a:rPr lang="en-GB" sz="1100" dirty="0" err="1" smtClean="0"/>
              <a:t>Bálint</a:t>
            </a:r>
            <a:r>
              <a:rPr lang="en-GB" sz="1100" dirty="0" smtClean="0"/>
              <a:t> </a:t>
            </a:r>
            <a:r>
              <a:rPr lang="en-GB" sz="1100" i="1" dirty="0" smtClean="0"/>
              <a:t>et al. </a:t>
            </a:r>
            <a:r>
              <a:rPr lang="en-GB" sz="1100" i="1" dirty="0" err="1" smtClean="0"/>
              <a:t>ChemMedChem</a:t>
            </a:r>
            <a:r>
              <a:rPr lang="en-GB" sz="1100" dirty="0" smtClean="0"/>
              <a:t> </a:t>
            </a:r>
            <a:r>
              <a:rPr lang="en-GB" sz="1100" b="1" dirty="0"/>
              <a:t>2017</a:t>
            </a:r>
            <a:r>
              <a:rPr lang="en-GB" sz="1100" dirty="0"/>
              <a:t>, </a:t>
            </a:r>
            <a:r>
              <a:rPr lang="en-GB" sz="1100" i="1" dirty="0"/>
              <a:t>12</a:t>
            </a:r>
            <a:r>
              <a:rPr lang="en-GB" sz="1100" dirty="0"/>
              <a:t>, 932-939. </a:t>
            </a:r>
            <a:r>
              <a:rPr lang="en-GB" sz="1100" dirty="0" err="1"/>
              <a:t>Doi</a:t>
            </a:r>
            <a:r>
              <a:rPr lang="en-GB" sz="1100" dirty="0"/>
              <a:t>: 10.1002/cmdc.201600539 </a:t>
            </a:r>
            <a:endParaRPr lang="fr-FR" sz="1100" dirty="0"/>
          </a:p>
          <a:p>
            <a:pPr marL="171450" lvl="0" indent="-171450" algn="just">
              <a:lnSpc>
                <a:spcPts val="1300"/>
              </a:lnSpc>
              <a:buFont typeface="Arial" panose="020B0604020202020204" pitchFamily="34" charset="0"/>
              <a:buChar char="•"/>
            </a:pPr>
            <a:r>
              <a:rPr lang="en-GB" sz="1100" dirty="0" smtClean="0"/>
              <a:t>Du </a:t>
            </a:r>
            <a:r>
              <a:rPr lang="en-GB" sz="1100" i="1" dirty="0" smtClean="0"/>
              <a:t>et al. </a:t>
            </a:r>
            <a:r>
              <a:rPr lang="en-GB" sz="1100" i="1" dirty="0" err="1" smtClean="0"/>
              <a:t>Bioorg</a:t>
            </a:r>
            <a:r>
              <a:rPr lang="en-GB" sz="1100" i="1" dirty="0"/>
              <a:t>. Med. Chem. Lett</a:t>
            </a:r>
            <a:r>
              <a:rPr lang="en-GB" sz="1100" dirty="0"/>
              <a:t>. </a:t>
            </a:r>
            <a:r>
              <a:rPr lang="en-GB" sz="1100" b="1" dirty="0"/>
              <a:t>2016</a:t>
            </a:r>
            <a:r>
              <a:rPr lang="en-GB" sz="1100" dirty="0"/>
              <a:t>, </a:t>
            </a:r>
            <a:r>
              <a:rPr lang="en-GB" sz="1100" i="1" dirty="0"/>
              <a:t>26</a:t>
            </a:r>
            <a:r>
              <a:rPr lang="en-GB" sz="1100" dirty="0"/>
              <a:t>, 4015-4019. </a:t>
            </a:r>
            <a:r>
              <a:rPr lang="en-GB" sz="1100" dirty="0" err="1"/>
              <a:t>Doi</a:t>
            </a:r>
            <a:r>
              <a:rPr lang="en-GB" sz="1100" dirty="0"/>
              <a:t>: 10.1016/j.bmcl.2016.06.087 </a:t>
            </a:r>
            <a:endParaRPr lang="fr-FR" sz="1100" dirty="0"/>
          </a:p>
        </p:txBody>
      </p:sp>
    </p:spTree>
    <p:extLst>
      <p:ext uri="{BB962C8B-B14F-4D97-AF65-F5344CB8AC3E}">
        <p14:creationId xmlns:p14="http://schemas.microsoft.com/office/powerpoint/2010/main" val="2827013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FCAEAE96-855E-42B1-8DE9-9C9E68DE18C5}" type="slidenum">
              <a:rPr lang="fr-FR" smtClean="0"/>
              <a:pPr/>
              <a:t>9</a:t>
            </a:fld>
            <a:endParaRPr lang="fr-FR"/>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Box 3"/>
          <p:cNvSpPr txBox="1"/>
          <p:nvPr/>
        </p:nvSpPr>
        <p:spPr>
          <a:xfrm>
            <a:off x="304800" y="69568"/>
            <a:ext cx="8153400" cy="461665"/>
          </a:xfrm>
          <a:prstGeom prst="rect">
            <a:avLst/>
          </a:prstGeom>
          <a:noFill/>
        </p:spPr>
        <p:txBody>
          <a:bodyPr wrap="square" rtlCol="0">
            <a:spAutoFit/>
          </a:bodyPr>
          <a:lstStyle/>
          <a:p>
            <a:r>
              <a:rPr lang="fr-FR" sz="2400" b="1" dirty="0" err="1" smtClean="0"/>
              <a:t>Results</a:t>
            </a:r>
            <a:r>
              <a:rPr lang="fr-FR" sz="2400" b="1" dirty="0" smtClean="0"/>
              <a:t> and discussion: kinase inhibition</a:t>
            </a:r>
            <a:endParaRPr lang="fr-FR" sz="2400" b="1" dirty="0"/>
          </a:p>
        </p:txBody>
      </p:sp>
      <p:graphicFrame>
        <p:nvGraphicFramePr>
          <p:cNvPr id="8" name="Tableau 7"/>
          <p:cNvGraphicFramePr>
            <a:graphicFrameLocks noGrp="1"/>
          </p:cNvGraphicFramePr>
          <p:nvPr>
            <p:extLst>
              <p:ext uri="{D42A27DB-BD31-4B8C-83A1-F6EECF244321}">
                <p14:modId xmlns:p14="http://schemas.microsoft.com/office/powerpoint/2010/main" val="3556022514"/>
              </p:ext>
            </p:extLst>
          </p:nvPr>
        </p:nvGraphicFramePr>
        <p:xfrm>
          <a:off x="844996" y="1066800"/>
          <a:ext cx="7765529" cy="4648029"/>
        </p:xfrm>
        <a:graphic>
          <a:graphicData uri="http://schemas.openxmlformats.org/drawingml/2006/table">
            <a:tbl>
              <a:tblPr firstRow="1" firstCol="1" bandRow="1">
                <a:tableStyleId>{5C22544A-7EE6-4342-B048-85BDC9FD1C3A}</a:tableStyleId>
              </a:tblPr>
              <a:tblGrid>
                <a:gridCol w="1438527">
                  <a:extLst>
                    <a:ext uri="{9D8B030D-6E8A-4147-A177-3AD203B41FA5}">
                      <a16:colId xmlns:a16="http://schemas.microsoft.com/office/drawing/2014/main" val="20000"/>
                    </a:ext>
                  </a:extLst>
                </a:gridCol>
                <a:gridCol w="863928">
                  <a:extLst>
                    <a:ext uri="{9D8B030D-6E8A-4147-A177-3AD203B41FA5}">
                      <a16:colId xmlns:a16="http://schemas.microsoft.com/office/drawing/2014/main" val="20001"/>
                    </a:ext>
                  </a:extLst>
                </a:gridCol>
                <a:gridCol w="831440">
                  <a:extLst>
                    <a:ext uri="{9D8B030D-6E8A-4147-A177-3AD203B41FA5}">
                      <a16:colId xmlns:a16="http://schemas.microsoft.com/office/drawing/2014/main" val="20002"/>
                    </a:ext>
                  </a:extLst>
                </a:gridCol>
                <a:gridCol w="1279141">
                  <a:extLst>
                    <a:ext uri="{9D8B030D-6E8A-4147-A177-3AD203B41FA5}">
                      <a16:colId xmlns:a16="http://schemas.microsoft.com/office/drawing/2014/main" val="20003"/>
                    </a:ext>
                  </a:extLst>
                </a:gridCol>
                <a:gridCol w="1239545">
                  <a:extLst>
                    <a:ext uri="{9D8B030D-6E8A-4147-A177-3AD203B41FA5}">
                      <a16:colId xmlns:a16="http://schemas.microsoft.com/office/drawing/2014/main" val="20004"/>
                    </a:ext>
                  </a:extLst>
                </a:gridCol>
                <a:gridCol w="1162929">
                  <a:extLst>
                    <a:ext uri="{9D8B030D-6E8A-4147-A177-3AD203B41FA5}">
                      <a16:colId xmlns:a16="http://schemas.microsoft.com/office/drawing/2014/main" val="20005"/>
                    </a:ext>
                  </a:extLst>
                </a:gridCol>
                <a:gridCol w="950019">
                  <a:extLst>
                    <a:ext uri="{9D8B030D-6E8A-4147-A177-3AD203B41FA5}">
                      <a16:colId xmlns:a16="http://schemas.microsoft.com/office/drawing/2014/main" val="20006"/>
                    </a:ext>
                  </a:extLst>
                </a:gridCol>
              </a:tblGrid>
              <a:tr h="330029">
                <a:tc>
                  <a:txBody>
                    <a:bodyPr/>
                    <a:lstStyle/>
                    <a:p>
                      <a:pPr marL="23495" marR="23495" algn="ctr">
                        <a:lnSpc>
                          <a:spcPts val="1700"/>
                        </a:lnSpc>
                        <a:spcAft>
                          <a:spcPts val="0"/>
                        </a:spcAft>
                      </a:pPr>
                      <a:r>
                        <a:rPr lang="en-US" sz="1200" dirty="0">
                          <a:effectLst/>
                        </a:rPr>
                        <a:t>Compound</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13335" algn="ctr">
                        <a:lnSpc>
                          <a:spcPts val="1700"/>
                        </a:lnSpc>
                        <a:spcAft>
                          <a:spcPts val="0"/>
                        </a:spcAft>
                      </a:pPr>
                      <a:r>
                        <a:rPr lang="en-US" sz="1200" dirty="0">
                          <a:effectLst/>
                        </a:rPr>
                        <a:t>R</a:t>
                      </a:r>
                      <a:r>
                        <a:rPr lang="en-US" sz="1200" baseline="30000" dirty="0">
                          <a:effectLst/>
                        </a:rPr>
                        <a:t>1</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13335" algn="ctr">
                        <a:lnSpc>
                          <a:spcPts val="1700"/>
                        </a:lnSpc>
                        <a:spcAft>
                          <a:spcPts val="0"/>
                        </a:spcAft>
                      </a:pPr>
                      <a:r>
                        <a:rPr lang="en-US" sz="1200" smtClean="0">
                          <a:effectLst/>
                        </a:rPr>
                        <a:t>R</a:t>
                      </a:r>
                      <a:r>
                        <a:rPr lang="en-US" sz="1200" baseline="30000" smtClean="0">
                          <a:effectLst/>
                        </a:rPr>
                        <a:t>2</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13335" algn="ctr">
                        <a:lnSpc>
                          <a:spcPts val="1700"/>
                        </a:lnSpc>
                        <a:spcAft>
                          <a:spcPts val="0"/>
                        </a:spcAft>
                      </a:pPr>
                      <a:r>
                        <a:rPr lang="en-US" sz="1200" dirty="0">
                          <a:effectLst/>
                        </a:rPr>
                        <a:t>CDK5/p25</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13335" algn="ctr">
                        <a:lnSpc>
                          <a:spcPts val="1700"/>
                        </a:lnSpc>
                        <a:spcAft>
                          <a:spcPts val="0"/>
                        </a:spcAft>
                      </a:pPr>
                      <a:r>
                        <a:rPr lang="en-US" sz="1200" dirty="0">
                          <a:effectLst/>
                        </a:rPr>
                        <a:t>CK1δ/ε</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indent="-635" algn="ctr">
                        <a:lnSpc>
                          <a:spcPts val="1700"/>
                        </a:lnSpc>
                        <a:spcAft>
                          <a:spcPts val="0"/>
                        </a:spcAft>
                      </a:pPr>
                      <a:r>
                        <a:rPr lang="en-US" sz="1200" dirty="0">
                          <a:effectLst/>
                        </a:rPr>
                        <a:t>DYRK1A</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13335" indent="-22860" algn="ctr">
                        <a:lnSpc>
                          <a:spcPts val="1700"/>
                        </a:lnSpc>
                        <a:spcAft>
                          <a:spcPts val="0"/>
                        </a:spcAft>
                      </a:pPr>
                      <a:r>
                        <a:rPr lang="en-US" sz="1200" dirty="0">
                          <a:effectLst/>
                        </a:rPr>
                        <a:t>GSK-3α/β</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extLst>
                  <a:ext uri="{0D108BD9-81ED-4DB2-BD59-A6C34878D82A}">
                    <a16:rowId xmlns:a16="http://schemas.microsoft.com/office/drawing/2014/main" val="10000"/>
                  </a:ext>
                </a:extLst>
              </a:tr>
              <a:tr h="213068">
                <a:tc>
                  <a:txBody>
                    <a:bodyPr/>
                    <a:lstStyle/>
                    <a:p>
                      <a:pPr marL="55245" algn="ctr">
                        <a:lnSpc>
                          <a:spcPts val="1700"/>
                        </a:lnSpc>
                        <a:spcAft>
                          <a:spcPts val="0"/>
                        </a:spcAft>
                      </a:pPr>
                      <a:r>
                        <a:rPr lang="en-US" sz="1200" dirty="0">
                          <a:effectLst/>
                        </a:rPr>
                        <a:t>1a</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dirty="0">
                          <a:effectLst/>
                        </a:rPr>
                        <a:t>H</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smtClean="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2.0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2.2</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algn="ctr">
                        <a:lnSpc>
                          <a:spcPts val="1700"/>
                        </a:lnSpc>
                        <a:spcAft>
                          <a:spcPts val="0"/>
                        </a:spcAft>
                        <a:tabLst>
                          <a:tab pos="584835" algn="l"/>
                        </a:tabLst>
                      </a:pPr>
                      <a:r>
                        <a:rPr lang="en-US" sz="1200" dirty="0" smtClean="0">
                          <a:effectLst/>
                        </a:rPr>
                        <a:t>&gt;10</a:t>
                      </a:r>
                      <a:endParaRPr lang="fr-FR" sz="1200" dirty="0" smtClean="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1"/>
                  </a:ext>
                </a:extLst>
              </a:tr>
              <a:tr h="213068">
                <a:tc>
                  <a:txBody>
                    <a:bodyPr/>
                    <a:lstStyle/>
                    <a:p>
                      <a:pPr marL="55245" algn="ctr">
                        <a:lnSpc>
                          <a:spcPts val="1700"/>
                        </a:lnSpc>
                        <a:spcAft>
                          <a:spcPts val="0"/>
                        </a:spcAft>
                      </a:pPr>
                      <a:r>
                        <a:rPr lang="en-US" sz="1200" dirty="0">
                          <a:effectLst/>
                        </a:rPr>
                        <a:t>1b</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smtClean="0">
                          <a:effectLst/>
                        </a:rPr>
                        <a:t>Me</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4.0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5.8</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2"/>
                  </a:ext>
                </a:extLst>
              </a:tr>
              <a:tr h="213068">
                <a:tc>
                  <a:txBody>
                    <a:bodyPr/>
                    <a:lstStyle/>
                    <a:p>
                      <a:pPr marL="55245" algn="ctr">
                        <a:lnSpc>
                          <a:spcPts val="1700"/>
                        </a:lnSpc>
                        <a:spcAft>
                          <a:spcPts val="0"/>
                        </a:spcAft>
                      </a:pPr>
                      <a:r>
                        <a:rPr lang="en-US" sz="1200">
                          <a:effectLst/>
                        </a:rPr>
                        <a:t>1c</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dirty="0">
                          <a:effectLst/>
                        </a:rPr>
                        <a:t>H</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smtClean="0">
                          <a:effectLst/>
                        </a:rPr>
                        <a:t>Et</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2.8</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4.1</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3"/>
                  </a:ext>
                </a:extLst>
              </a:tr>
              <a:tr h="213068">
                <a:tc>
                  <a:txBody>
                    <a:bodyPr/>
                    <a:lstStyle/>
                    <a:p>
                      <a:pPr marL="55245" algn="ctr">
                        <a:lnSpc>
                          <a:spcPts val="1700"/>
                        </a:lnSpc>
                        <a:spcAft>
                          <a:spcPts val="0"/>
                        </a:spcAft>
                      </a:pPr>
                      <a:r>
                        <a:rPr lang="en-US" sz="1200" dirty="0">
                          <a:effectLst/>
                        </a:rPr>
                        <a:t>1d</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smtClean="0">
                          <a:effectLst/>
                        </a:rPr>
                        <a:t>Bn</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b="1" dirty="0">
                          <a:effectLst/>
                        </a:rPr>
                        <a:t>0.6</a:t>
                      </a:r>
                      <a:endParaRPr lang="fr-FR" sz="1200" b="1"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4"/>
                  </a:ext>
                </a:extLst>
              </a:tr>
              <a:tr h="213068">
                <a:tc>
                  <a:txBody>
                    <a:bodyPr/>
                    <a:lstStyle/>
                    <a:p>
                      <a:pPr marL="55245" algn="ctr">
                        <a:lnSpc>
                          <a:spcPts val="1700"/>
                        </a:lnSpc>
                        <a:spcAft>
                          <a:spcPts val="0"/>
                        </a:spcAft>
                      </a:pPr>
                      <a:r>
                        <a:rPr lang="en-US" sz="1200">
                          <a:effectLst/>
                        </a:rPr>
                        <a:t>2a</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dirty="0">
                          <a:effectLst/>
                        </a:rPr>
                        <a:t>NO</a:t>
                      </a:r>
                      <a:r>
                        <a:rPr lang="en-US" sz="1200" baseline="-25000" dirty="0">
                          <a:effectLst/>
                        </a:rPr>
                        <a:t>2</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7.6</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5"/>
                  </a:ext>
                </a:extLst>
              </a:tr>
              <a:tr h="213068">
                <a:tc>
                  <a:txBody>
                    <a:bodyPr/>
                    <a:lstStyle/>
                    <a:p>
                      <a:pPr marL="55245" algn="ctr">
                        <a:lnSpc>
                          <a:spcPts val="1700"/>
                        </a:lnSpc>
                        <a:spcAft>
                          <a:spcPts val="0"/>
                        </a:spcAft>
                      </a:pPr>
                      <a:r>
                        <a:rPr lang="en-US" sz="1200">
                          <a:effectLst/>
                        </a:rPr>
                        <a:t>2b</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dirty="0">
                          <a:effectLst/>
                        </a:rPr>
                        <a:t>NO</a:t>
                      </a:r>
                      <a:r>
                        <a:rPr lang="en-US" sz="1200" baseline="-25000" dirty="0">
                          <a:effectLst/>
                        </a:rPr>
                        <a:t>2</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Me</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6"/>
                  </a:ext>
                </a:extLst>
              </a:tr>
              <a:tr h="213068">
                <a:tc>
                  <a:txBody>
                    <a:bodyPr/>
                    <a:lstStyle/>
                    <a:p>
                      <a:pPr marL="55245" algn="ctr">
                        <a:lnSpc>
                          <a:spcPts val="1700"/>
                        </a:lnSpc>
                        <a:spcAft>
                          <a:spcPts val="0"/>
                        </a:spcAft>
                      </a:pPr>
                      <a:r>
                        <a:rPr lang="en-US" sz="1200" dirty="0">
                          <a:effectLst/>
                        </a:rPr>
                        <a:t>2c</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NO</a:t>
                      </a:r>
                      <a:r>
                        <a:rPr lang="en-US" sz="1200" baseline="-25000">
                          <a:effectLst/>
                        </a:rPr>
                        <a:t>2</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Et</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7"/>
                  </a:ext>
                </a:extLst>
              </a:tr>
              <a:tr h="213068">
                <a:tc>
                  <a:txBody>
                    <a:bodyPr/>
                    <a:lstStyle/>
                    <a:p>
                      <a:pPr marL="55245" algn="ctr">
                        <a:lnSpc>
                          <a:spcPts val="1700"/>
                        </a:lnSpc>
                        <a:spcAft>
                          <a:spcPts val="0"/>
                        </a:spcAft>
                      </a:pPr>
                      <a:r>
                        <a:rPr lang="en-US" sz="1200">
                          <a:effectLst/>
                        </a:rPr>
                        <a:t>2d</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NO</a:t>
                      </a:r>
                      <a:r>
                        <a:rPr lang="en-US" sz="1200" baseline="-25000">
                          <a:effectLst/>
                        </a:rPr>
                        <a:t>2</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Bn</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8"/>
                  </a:ext>
                </a:extLst>
              </a:tr>
              <a:tr h="213068">
                <a:tc>
                  <a:txBody>
                    <a:bodyPr/>
                    <a:lstStyle/>
                    <a:p>
                      <a:pPr marL="55245" algn="ctr">
                        <a:lnSpc>
                          <a:spcPts val="1700"/>
                        </a:lnSpc>
                        <a:spcAft>
                          <a:spcPts val="0"/>
                        </a:spcAft>
                      </a:pPr>
                      <a:r>
                        <a:rPr lang="en-US" sz="1200">
                          <a:effectLst/>
                        </a:rPr>
                        <a:t>3a</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6</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b="1" dirty="0">
                          <a:effectLst/>
                        </a:rPr>
                        <a:t>0.7</a:t>
                      </a:r>
                      <a:endParaRPr lang="fr-FR" sz="1200" b="1"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3.1</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09"/>
                  </a:ext>
                </a:extLst>
              </a:tr>
              <a:tr h="213068">
                <a:tc>
                  <a:txBody>
                    <a:bodyPr/>
                    <a:lstStyle/>
                    <a:p>
                      <a:pPr marL="55245" algn="ctr">
                        <a:lnSpc>
                          <a:spcPts val="1700"/>
                        </a:lnSpc>
                        <a:spcAft>
                          <a:spcPts val="0"/>
                        </a:spcAft>
                      </a:pPr>
                      <a:r>
                        <a:rPr lang="en-US" sz="1200" dirty="0">
                          <a:effectLst/>
                        </a:rPr>
                        <a:t>3b</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Me</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2.5</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0"/>
                  </a:ext>
                </a:extLst>
              </a:tr>
              <a:tr h="213068">
                <a:tc>
                  <a:txBody>
                    <a:bodyPr/>
                    <a:lstStyle/>
                    <a:p>
                      <a:pPr marL="55245" algn="ctr">
                        <a:lnSpc>
                          <a:spcPts val="1700"/>
                        </a:lnSpc>
                        <a:spcAft>
                          <a:spcPts val="0"/>
                        </a:spcAft>
                      </a:pPr>
                      <a:r>
                        <a:rPr lang="en-US" sz="1200" dirty="0">
                          <a:effectLst/>
                        </a:rPr>
                        <a:t>3c</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Et</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1.6</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9.8</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1"/>
                  </a:ext>
                </a:extLst>
              </a:tr>
              <a:tr h="213068">
                <a:tc>
                  <a:txBody>
                    <a:bodyPr/>
                    <a:lstStyle/>
                    <a:p>
                      <a:pPr marL="55245" algn="ctr">
                        <a:lnSpc>
                          <a:spcPts val="1700"/>
                        </a:lnSpc>
                        <a:spcAft>
                          <a:spcPts val="0"/>
                        </a:spcAft>
                      </a:pPr>
                      <a:r>
                        <a:rPr lang="en-US" sz="1200" dirty="0">
                          <a:effectLst/>
                        </a:rPr>
                        <a:t>3d</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Bn</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2.7</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2"/>
                  </a:ext>
                </a:extLst>
              </a:tr>
              <a:tr h="213068">
                <a:tc>
                  <a:txBody>
                    <a:bodyPr/>
                    <a:lstStyle/>
                    <a:p>
                      <a:pPr marL="55245" algn="ctr">
                        <a:lnSpc>
                          <a:spcPts val="1700"/>
                        </a:lnSpc>
                        <a:spcAft>
                          <a:spcPts val="0"/>
                        </a:spcAft>
                      </a:pPr>
                      <a:r>
                        <a:rPr lang="en-US" sz="1200" dirty="0">
                          <a:effectLst/>
                        </a:rPr>
                        <a:t>4a</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NO</a:t>
                      </a:r>
                      <a:r>
                        <a:rPr lang="en-US" sz="1200" baseline="-25000">
                          <a:effectLst/>
                        </a:rPr>
                        <a:t>2</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3.5</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7.6</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3"/>
                  </a:ext>
                </a:extLst>
              </a:tr>
              <a:tr h="213068">
                <a:tc>
                  <a:txBody>
                    <a:bodyPr/>
                    <a:lstStyle/>
                    <a:p>
                      <a:pPr marL="55245" algn="ctr">
                        <a:lnSpc>
                          <a:spcPts val="1700"/>
                        </a:lnSpc>
                        <a:spcAft>
                          <a:spcPts val="0"/>
                        </a:spcAft>
                      </a:pPr>
                      <a:r>
                        <a:rPr lang="en-US" sz="1200" dirty="0">
                          <a:effectLst/>
                        </a:rPr>
                        <a:t>4b</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NO</a:t>
                      </a:r>
                      <a:r>
                        <a:rPr lang="en-US" sz="1200" baseline="-25000">
                          <a:effectLst/>
                        </a:rPr>
                        <a:t>2</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Me</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2.8</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4"/>
                  </a:ext>
                </a:extLst>
              </a:tr>
              <a:tr h="213068">
                <a:tc>
                  <a:txBody>
                    <a:bodyPr/>
                    <a:lstStyle/>
                    <a:p>
                      <a:pPr marL="55245" algn="ctr">
                        <a:lnSpc>
                          <a:spcPts val="1700"/>
                        </a:lnSpc>
                        <a:spcAft>
                          <a:spcPts val="0"/>
                        </a:spcAft>
                      </a:pPr>
                      <a:r>
                        <a:rPr lang="en-US" sz="1200" dirty="0">
                          <a:effectLst/>
                        </a:rPr>
                        <a:t>4c</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NO</a:t>
                      </a:r>
                      <a:r>
                        <a:rPr lang="en-US" sz="1200" baseline="-25000">
                          <a:effectLst/>
                        </a:rPr>
                        <a:t>2</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Et</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1.6</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5.9</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5"/>
                  </a:ext>
                </a:extLst>
              </a:tr>
              <a:tr h="213068">
                <a:tc>
                  <a:txBody>
                    <a:bodyPr/>
                    <a:lstStyle/>
                    <a:p>
                      <a:pPr marL="55245" algn="ctr">
                        <a:lnSpc>
                          <a:spcPts val="1700"/>
                        </a:lnSpc>
                        <a:spcAft>
                          <a:spcPts val="0"/>
                        </a:spcAft>
                      </a:pPr>
                      <a:r>
                        <a:rPr lang="en-US" sz="1200" dirty="0">
                          <a:effectLst/>
                        </a:rPr>
                        <a:t>4d</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a:txBody>
                    <a:bodyPr/>
                    <a:lstStyle/>
                    <a:p>
                      <a:pPr marL="55245" algn="ctr">
                        <a:lnSpc>
                          <a:spcPts val="1700"/>
                        </a:lnSpc>
                        <a:spcAft>
                          <a:spcPts val="0"/>
                        </a:spcAft>
                      </a:pPr>
                      <a:r>
                        <a:rPr lang="en-US" sz="1200">
                          <a:effectLst/>
                        </a:rPr>
                        <a:t>NO</a:t>
                      </a:r>
                      <a:r>
                        <a:rPr lang="en-US" sz="1200" baseline="-25000">
                          <a:effectLst/>
                        </a:rPr>
                        <a:t>2</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tc>
                <a:tc>
                  <a:txBody>
                    <a:bodyPr/>
                    <a:lstStyle/>
                    <a:p>
                      <a:pPr marL="55245" algn="ctr">
                        <a:lnSpc>
                          <a:spcPts val="1700"/>
                        </a:lnSpc>
                        <a:spcAft>
                          <a:spcPts val="0"/>
                        </a:spcAft>
                      </a:pPr>
                      <a:r>
                        <a:rPr lang="en-US" sz="1200" smtClean="0">
                          <a:effectLst/>
                        </a:rPr>
                        <a:t>Bn</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6"/>
                  </a:ext>
                </a:extLst>
              </a:tr>
              <a:tr h="213068">
                <a:tc>
                  <a:txBody>
                    <a:bodyPr/>
                    <a:lstStyle/>
                    <a:p>
                      <a:pPr marL="55245" algn="ctr">
                        <a:lnSpc>
                          <a:spcPts val="1700"/>
                        </a:lnSpc>
                        <a:spcAft>
                          <a:spcPts val="0"/>
                        </a:spcAft>
                      </a:pPr>
                      <a:r>
                        <a:rPr lang="en-US" sz="1200" dirty="0">
                          <a:effectLst/>
                        </a:rPr>
                        <a:t>11a (</a:t>
                      </a:r>
                      <a:r>
                        <a:rPr lang="en-US" sz="1200" dirty="0" err="1">
                          <a:effectLst/>
                        </a:rPr>
                        <a:t>Harmine</a:t>
                      </a:r>
                      <a:r>
                        <a:rPr lang="en-US" sz="1200" dirty="0">
                          <a:effectLst/>
                        </a:rPr>
                        <a:t>) </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gridSpan="2">
                  <a:txBody>
                    <a:bodyPr/>
                    <a:lstStyle/>
                    <a:p>
                      <a:pPr marL="55245" algn="ctr">
                        <a:lnSpc>
                          <a:spcPts val="1700"/>
                        </a:lnSpc>
                        <a:spcAft>
                          <a:spcPts val="0"/>
                        </a:spcAft>
                      </a:pPr>
                      <a:r>
                        <a:rPr lang="en-US" sz="1200" smtClean="0">
                          <a:effectLst/>
                        </a:rPr>
                        <a:t>R = H</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hMerge="1">
                  <a:txBody>
                    <a:bodyPr/>
                    <a:lstStyle/>
                    <a:p>
                      <a:endParaRPr lang="fr-FR"/>
                    </a:p>
                  </a:txBody>
                  <a:tcP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1.5</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b="1" dirty="0">
                          <a:effectLst/>
                        </a:rPr>
                        <a:t>0.029</a:t>
                      </a:r>
                      <a:endParaRPr lang="fr-FR" sz="1200" b="1"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marR="1587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7"/>
                  </a:ext>
                </a:extLst>
              </a:tr>
              <a:tr h="213068">
                <a:tc>
                  <a:txBody>
                    <a:bodyPr/>
                    <a:lstStyle/>
                    <a:p>
                      <a:pPr marL="55245" algn="ctr">
                        <a:lnSpc>
                          <a:spcPts val="1700"/>
                        </a:lnSpc>
                        <a:spcAft>
                          <a:spcPts val="0"/>
                        </a:spcAft>
                      </a:pPr>
                      <a:r>
                        <a:rPr lang="en-US" sz="1200" dirty="0">
                          <a:effectLst/>
                        </a:rPr>
                        <a:t>11b</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gridSpan="2">
                  <a:txBody>
                    <a:bodyPr/>
                    <a:lstStyle/>
                    <a:p>
                      <a:pPr marL="55245" algn="ctr">
                        <a:lnSpc>
                          <a:spcPts val="1700"/>
                        </a:lnSpc>
                        <a:spcAft>
                          <a:spcPts val="0"/>
                        </a:spcAft>
                      </a:pPr>
                      <a:r>
                        <a:rPr lang="en-US" sz="1200" smtClean="0">
                          <a:effectLst/>
                        </a:rPr>
                        <a:t>R = Me</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hMerge="1">
                  <a:txBody>
                    <a:bodyPr/>
                    <a:lstStyle/>
                    <a:p>
                      <a:endParaRPr lang="fr-FR"/>
                    </a:p>
                  </a:txBody>
                  <a:tcP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b="1" dirty="0">
                          <a:effectLst/>
                        </a:rPr>
                        <a:t>0.13</a:t>
                      </a:r>
                      <a:endParaRPr lang="fr-FR" sz="1200" b="1"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indent="4508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8"/>
                  </a:ext>
                </a:extLst>
              </a:tr>
              <a:tr h="213068">
                <a:tc>
                  <a:txBody>
                    <a:bodyPr/>
                    <a:lstStyle/>
                    <a:p>
                      <a:pPr marL="55245" algn="ctr">
                        <a:lnSpc>
                          <a:spcPts val="1700"/>
                        </a:lnSpc>
                        <a:spcAft>
                          <a:spcPts val="0"/>
                        </a:spcAft>
                      </a:pPr>
                      <a:r>
                        <a:rPr lang="en-US" sz="1200" dirty="0">
                          <a:effectLst/>
                        </a:rPr>
                        <a:t>11c</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gridSpan="2">
                  <a:txBody>
                    <a:bodyPr/>
                    <a:lstStyle/>
                    <a:p>
                      <a:pPr marL="55245" algn="ctr">
                        <a:lnSpc>
                          <a:spcPts val="1700"/>
                        </a:lnSpc>
                        <a:spcAft>
                          <a:spcPts val="0"/>
                        </a:spcAft>
                      </a:pPr>
                      <a:r>
                        <a:rPr lang="en-US" sz="1200" smtClean="0">
                          <a:effectLst/>
                        </a:rPr>
                        <a:t>R = Et</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hMerge="1">
                  <a:txBody>
                    <a:bodyPr/>
                    <a:lstStyle/>
                    <a:p>
                      <a:endParaRPr lang="fr-FR"/>
                    </a:p>
                  </a:txBody>
                  <a:tcP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dirty="0">
                          <a:effectLst/>
                        </a:rPr>
                        <a:t>&gt;10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b="1" dirty="0">
                          <a:effectLst/>
                        </a:rPr>
                        <a:t>0.037</a:t>
                      </a:r>
                      <a:endParaRPr lang="fr-FR" sz="1200" b="1"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indent="4508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19"/>
                  </a:ext>
                </a:extLst>
              </a:tr>
              <a:tr h="213068">
                <a:tc>
                  <a:txBody>
                    <a:bodyPr/>
                    <a:lstStyle/>
                    <a:p>
                      <a:pPr marL="55245" algn="ctr">
                        <a:lnSpc>
                          <a:spcPts val="1700"/>
                        </a:lnSpc>
                        <a:spcAft>
                          <a:spcPts val="0"/>
                        </a:spcAft>
                      </a:pPr>
                      <a:r>
                        <a:rPr lang="en-US" sz="1200" dirty="0">
                          <a:effectLst/>
                        </a:rPr>
                        <a:t>11d</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solidFill>
                      <a:srgbClr val="957EB7"/>
                    </a:solidFill>
                  </a:tcPr>
                </a:tc>
                <a:tc gridSpan="2">
                  <a:txBody>
                    <a:bodyPr/>
                    <a:lstStyle/>
                    <a:p>
                      <a:pPr marL="55245" marR="19050" algn="ctr">
                        <a:lnSpc>
                          <a:spcPts val="1700"/>
                        </a:lnSpc>
                        <a:spcAft>
                          <a:spcPts val="0"/>
                        </a:spcAft>
                      </a:pPr>
                      <a:r>
                        <a:rPr lang="en-US" sz="1200" dirty="0" smtClean="0">
                          <a:effectLst/>
                        </a:rPr>
                        <a:t>R = </a:t>
                      </a:r>
                      <a:r>
                        <a:rPr lang="en-US" sz="1200" dirty="0" err="1" smtClean="0">
                          <a:effectLst/>
                        </a:rPr>
                        <a:t>Bn</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hMerge="1">
                  <a:txBody>
                    <a:bodyPr/>
                    <a:lstStyle/>
                    <a:p>
                      <a:endParaRPr lang="fr-FR"/>
                    </a:p>
                  </a:txBody>
                  <a:tcPr/>
                </a:tc>
                <a:tc>
                  <a:txBody>
                    <a:bodyPr/>
                    <a:lstStyle/>
                    <a:p>
                      <a:pPr marL="55245" marR="19050"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a:effectLst/>
                        </a:rPr>
                        <a:t>&gt;10</a:t>
                      </a:r>
                      <a:endParaRPr lang="fr-FR" sz="120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5245" algn="ctr">
                        <a:lnSpc>
                          <a:spcPts val="1700"/>
                        </a:lnSpc>
                        <a:spcAft>
                          <a:spcPts val="0"/>
                        </a:spcAft>
                      </a:pPr>
                      <a:r>
                        <a:rPr lang="en-US" sz="1200" b="1" dirty="0">
                          <a:effectLst/>
                        </a:rPr>
                        <a:t>0.059</a:t>
                      </a:r>
                      <a:endParaRPr lang="fr-FR" sz="1200" b="1"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tc>
                  <a:txBody>
                    <a:bodyPr/>
                    <a:lstStyle/>
                    <a:p>
                      <a:pPr marL="52705" indent="45085" algn="ctr">
                        <a:lnSpc>
                          <a:spcPts val="1700"/>
                        </a:lnSpc>
                        <a:spcAft>
                          <a:spcPts val="0"/>
                        </a:spcAft>
                      </a:pPr>
                      <a:r>
                        <a:rPr lang="en-US" sz="1200" dirty="0">
                          <a:effectLst/>
                        </a:rPr>
                        <a:t>&gt;</a:t>
                      </a:r>
                      <a:r>
                        <a:rPr lang="en-US" sz="1200" dirty="0" smtClean="0">
                          <a:effectLst/>
                        </a:rPr>
                        <a:t>10</a:t>
                      </a:r>
                      <a:endParaRPr lang="fr-FR" sz="1200" dirty="0">
                        <a:solidFill>
                          <a:srgbClr val="000000"/>
                        </a:solidFill>
                        <a:effectLst/>
                        <a:latin typeface="Times New Roman" panose="02020603050405020304" pitchFamily="18" charset="0"/>
                        <a:ea typeface="Times New Roman" panose="02020603050405020304" pitchFamily="18" charset="0"/>
                      </a:endParaRPr>
                    </a:p>
                  </a:txBody>
                  <a:tcPr marL="22463" marR="22463" marT="0" marB="0" anchor="ctr"/>
                </a:tc>
                <a:extLst>
                  <a:ext uri="{0D108BD9-81ED-4DB2-BD59-A6C34878D82A}">
                    <a16:rowId xmlns:a16="http://schemas.microsoft.com/office/drawing/2014/main" val="10020"/>
                  </a:ext>
                </a:extLst>
              </a:tr>
            </a:tbl>
          </a:graphicData>
        </a:graphic>
      </p:graphicFrame>
      <p:sp>
        <p:nvSpPr>
          <p:cNvPr id="9" name="Rectangle 8"/>
          <p:cNvSpPr/>
          <p:nvPr/>
        </p:nvSpPr>
        <p:spPr>
          <a:xfrm>
            <a:off x="304800" y="445419"/>
            <a:ext cx="5223239" cy="584775"/>
          </a:xfrm>
          <a:prstGeom prst="rect">
            <a:avLst/>
          </a:prstGeom>
        </p:spPr>
        <p:txBody>
          <a:bodyPr wrap="square">
            <a:spAutoFit/>
          </a:bodyPr>
          <a:lstStyle/>
          <a:p>
            <a:r>
              <a:rPr lang="en-GB" sz="1600" dirty="0">
                <a:solidFill>
                  <a:srgbClr val="000000"/>
                </a:solidFill>
                <a:latin typeface="+mj-lt"/>
                <a:ea typeface="Times New Roman" panose="02020603050405020304" pitchFamily="18" charset="0"/>
              </a:rPr>
              <a:t>Kinases inhibitory potencies (IC</a:t>
            </a:r>
            <a:r>
              <a:rPr lang="en-GB" sz="1600" baseline="-25000" dirty="0">
                <a:solidFill>
                  <a:srgbClr val="000000"/>
                </a:solidFill>
                <a:latin typeface="+mj-lt"/>
                <a:ea typeface="Times New Roman" panose="02020603050405020304" pitchFamily="18" charset="0"/>
              </a:rPr>
              <a:t>50</a:t>
            </a:r>
            <a:r>
              <a:rPr lang="en-GB" sz="1600" dirty="0">
                <a:solidFill>
                  <a:srgbClr val="000000"/>
                </a:solidFill>
                <a:latin typeface="+mj-lt"/>
                <a:ea typeface="Times New Roman" panose="02020603050405020304" pitchFamily="18" charset="0"/>
              </a:rPr>
              <a:t> in </a:t>
            </a:r>
            <a:r>
              <a:rPr lang="en-GB" sz="1600" dirty="0">
                <a:solidFill>
                  <a:srgbClr val="000000"/>
                </a:solidFill>
                <a:latin typeface="+mj-lt"/>
                <a:ea typeface="Times New Roman" panose="02020603050405020304" pitchFamily="18" charset="0"/>
                <a:cs typeface="Times New Roman" panose="02020603050405020304" pitchFamily="18" charset="0"/>
              </a:rPr>
              <a:t>µ</a:t>
            </a:r>
            <a:r>
              <a:rPr lang="en-GB" sz="1600" dirty="0" smtClean="0">
                <a:solidFill>
                  <a:srgbClr val="000000"/>
                </a:solidFill>
                <a:latin typeface="+mj-lt"/>
                <a:ea typeface="Times New Roman" panose="02020603050405020304" pitchFamily="18" charset="0"/>
              </a:rPr>
              <a:t>M)</a:t>
            </a:r>
            <a:r>
              <a:rPr lang="en-GB" sz="1600" baseline="30000" dirty="0" smtClean="0">
                <a:solidFill>
                  <a:srgbClr val="000000"/>
                </a:solidFill>
                <a:latin typeface="+mj-lt"/>
                <a:ea typeface="Times New Roman" panose="02020603050405020304" pitchFamily="18" charset="0"/>
              </a:rPr>
              <a:t>1</a:t>
            </a:r>
            <a:r>
              <a:rPr lang="en-GB" sz="1600" dirty="0" smtClean="0">
                <a:solidFill>
                  <a:srgbClr val="000000"/>
                </a:solidFill>
                <a:latin typeface="+mj-lt"/>
                <a:ea typeface="Times New Roman" panose="02020603050405020304" pitchFamily="18" charset="0"/>
              </a:rPr>
              <a:t> </a:t>
            </a:r>
            <a:r>
              <a:rPr lang="en-GB" sz="1600" dirty="0">
                <a:solidFill>
                  <a:srgbClr val="000000"/>
                </a:solidFill>
                <a:latin typeface="+mj-lt"/>
                <a:ea typeface="Times New Roman" panose="02020603050405020304" pitchFamily="18" charset="0"/>
              </a:rPr>
              <a:t>for compounds of the</a:t>
            </a:r>
            <a:r>
              <a:rPr lang="en-GB" sz="1600" b="1" dirty="0">
                <a:solidFill>
                  <a:srgbClr val="000000"/>
                </a:solidFill>
                <a:latin typeface="+mj-lt"/>
                <a:ea typeface="Times New Roman" panose="02020603050405020304" pitchFamily="18" charset="0"/>
              </a:rPr>
              <a:t> </a:t>
            </a:r>
            <a:r>
              <a:rPr lang="en-GB" sz="1600" dirty="0">
                <a:solidFill>
                  <a:srgbClr val="000000"/>
                </a:solidFill>
                <a:latin typeface="+mj-lt"/>
                <a:ea typeface="Times New Roman" panose="02020603050405020304" pitchFamily="18" charset="0"/>
              </a:rPr>
              <a:t>series </a:t>
            </a:r>
            <a:r>
              <a:rPr lang="en-GB" sz="1600" b="1" dirty="0">
                <a:solidFill>
                  <a:srgbClr val="000000"/>
                </a:solidFill>
                <a:latin typeface="+mj-lt"/>
                <a:ea typeface="Times New Roman" panose="02020603050405020304" pitchFamily="18" charset="0"/>
              </a:rPr>
              <a:t>1</a:t>
            </a:r>
            <a:r>
              <a:rPr lang="en-GB" sz="1600" dirty="0">
                <a:solidFill>
                  <a:srgbClr val="000000"/>
                </a:solidFill>
                <a:latin typeface="+mj-lt"/>
                <a:ea typeface="Times New Roman" panose="02020603050405020304" pitchFamily="18" charset="0"/>
              </a:rPr>
              <a:t>, </a:t>
            </a:r>
            <a:r>
              <a:rPr lang="en-GB" sz="1600" b="1" dirty="0">
                <a:solidFill>
                  <a:srgbClr val="000000"/>
                </a:solidFill>
                <a:latin typeface="+mj-lt"/>
                <a:ea typeface="Times New Roman" panose="02020603050405020304" pitchFamily="18" charset="0"/>
              </a:rPr>
              <a:t>2</a:t>
            </a:r>
            <a:r>
              <a:rPr lang="en-GB" sz="1600" dirty="0">
                <a:solidFill>
                  <a:srgbClr val="000000"/>
                </a:solidFill>
                <a:latin typeface="+mj-lt"/>
                <a:ea typeface="Times New Roman" panose="02020603050405020304" pitchFamily="18" charset="0"/>
              </a:rPr>
              <a:t>, </a:t>
            </a:r>
            <a:r>
              <a:rPr lang="en-GB" sz="1600" b="1" dirty="0">
                <a:solidFill>
                  <a:srgbClr val="000000"/>
                </a:solidFill>
                <a:latin typeface="+mj-lt"/>
                <a:ea typeface="Times New Roman" panose="02020603050405020304" pitchFamily="18" charset="0"/>
              </a:rPr>
              <a:t>3</a:t>
            </a:r>
            <a:r>
              <a:rPr lang="en-GB" sz="1600" dirty="0">
                <a:solidFill>
                  <a:srgbClr val="000000"/>
                </a:solidFill>
                <a:latin typeface="+mj-lt"/>
                <a:ea typeface="Times New Roman" panose="02020603050405020304" pitchFamily="18" charset="0"/>
              </a:rPr>
              <a:t> and </a:t>
            </a:r>
            <a:r>
              <a:rPr lang="en-GB" sz="1600" b="1" dirty="0">
                <a:solidFill>
                  <a:srgbClr val="000000"/>
                </a:solidFill>
                <a:latin typeface="+mj-lt"/>
                <a:ea typeface="Times New Roman" panose="02020603050405020304" pitchFamily="18" charset="0"/>
              </a:rPr>
              <a:t>4</a:t>
            </a:r>
            <a:r>
              <a:rPr lang="en-GB" sz="1600" dirty="0">
                <a:solidFill>
                  <a:srgbClr val="000000"/>
                </a:solidFill>
                <a:latin typeface="+mj-lt"/>
                <a:ea typeface="Times New Roman" panose="02020603050405020304" pitchFamily="18" charset="0"/>
              </a:rPr>
              <a:t>.</a:t>
            </a:r>
            <a:endParaRPr lang="fr-FR" sz="1600" dirty="0">
              <a:latin typeface="+mj-lt"/>
            </a:endParaRPr>
          </a:p>
        </p:txBody>
      </p:sp>
      <p:sp>
        <p:nvSpPr>
          <p:cNvPr id="10" name="Rectangle 9"/>
          <p:cNvSpPr/>
          <p:nvPr/>
        </p:nvSpPr>
        <p:spPr>
          <a:xfrm>
            <a:off x="844996" y="5731400"/>
            <a:ext cx="4211820" cy="259045"/>
          </a:xfrm>
          <a:prstGeom prst="rect">
            <a:avLst/>
          </a:prstGeom>
        </p:spPr>
        <p:txBody>
          <a:bodyPr wrap="square">
            <a:spAutoFit/>
          </a:bodyPr>
          <a:lstStyle/>
          <a:p>
            <a:pPr>
              <a:lnSpc>
                <a:spcPts val="1300"/>
              </a:lnSpc>
              <a:spcAft>
                <a:spcPts val="1200"/>
              </a:spcAft>
            </a:pPr>
            <a:r>
              <a:rPr lang="en-GB" sz="1000" baseline="30000" dirty="0">
                <a:solidFill>
                  <a:srgbClr val="000000"/>
                </a:solidFill>
                <a:ea typeface="Times New Roman" panose="02020603050405020304" pitchFamily="18" charset="0"/>
                <a:cs typeface="Times New Roman" panose="02020603050405020304" pitchFamily="18" charset="0"/>
              </a:rPr>
              <a:t>1</a:t>
            </a:r>
            <a:r>
              <a:rPr lang="en-GB" sz="1000" dirty="0">
                <a:solidFill>
                  <a:srgbClr val="000000"/>
                </a:solidFill>
                <a:ea typeface="Times New Roman" panose="02020603050405020304" pitchFamily="18" charset="0"/>
                <a:cs typeface="Times New Roman" panose="02020603050405020304" pitchFamily="18" charset="0"/>
              </a:rPr>
              <a:t> Average of triplicate determination (&lt;10% variation among values).</a:t>
            </a:r>
            <a:endParaRPr lang="fr-FR" sz="1000" dirty="0">
              <a:solidFill>
                <a:srgbClr val="000000"/>
              </a:solidFill>
              <a:effectLst/>
              <a:ea typeface="Times New Roman" panose="02020603050405020304" pitchFamily="18" charset="0"/>
              <a:cs typeface="Times New Roman" panose="02020603050405020304" pitchFamily="18" charset="0"/>
            </a:endParaRPr>
          </a:p>
        </p:txBody>
      </p:sp>
      <p:graphicFrame>
        <p:nvGraphicFramePr>
          <p:cNvPr id="12" name="Objet 11"/>
          <p:cNvGraphicFramePr>
            <a:graphicFrameLocks noChangeAspect="1"/>
          </p:cNvGraphicFramePr>
          <p:nvPr>
            <p:extLst>
              <p:ext uri="{D42A27DB-BD31-4B8C-83A1-F6EECF244321}">
                <p14:modId xmlns:p14="http://schemas.microsoft.com/office/powerpoint/2010/main" val="1477040594"/>
              </p:ext>
            </p:extLst>
          </p:nvPr>
        </p:nvGraphicFramePr>
        <p:xfrm>
          <a:off x="5715000" y="165513"/>
          <a:ext cx="2852737" cy="871537"/>
        </p:xfrm>
        <a:graphic>
          <a:graphicData uri="http://schemas.openxmlformats.org/presentationml/2006/ole">
            <mc:AlternateContent xmlns:mc="http://schemas.openxmlformats.org/markup-compatibility/2006">
              <mc:Choice xmlns:v="urn:schemas-microsoft-com:vml" Requires="v">
                <p:oleObj spid="_x0000_s10331" name="CS ChemDraw Drawing" r:id="rId4" imgW="4167779" imgH="1275297" progId="ChemDraw.Document.6.0">
                  <p:embed/>
                </p:oleObj>
              </mc:Choice>
              <mc:Fallback>
                <p:oleObj name="CS ChemDraw Drawing" r:id="rId4" imgW="4167779" imgH="1275297" progId="ChemDraw.Document.6.0">
                  <p:embed/>
                  <p:pic>
                    <p:nvPicPr>
                      <p:cNvPr id="0" name="Object 54"/>
                      <p:cNvPicPr>
                        <a:picLocks noChangeAspect="1" noChangeArrowheads="1"/>
                      </p:cNvPicPr>
                      <p:nvPr/>
                    </p:nvPicPr>
                    <p:blipFill>
                      <a:blip r:embed="rId5"/>
                      <a:srcRect/>
                      <a:stretch>
                        <a:fillRect/>
                      </a:stretch>
                    </p:blipFill>
                    <p:spPr bwMode="auto">
                      <a:xfrm>
                        <a:off x="5715000" y="165513"/>
                        <a:ext cx="2852737" cy="871537"/>
                      </a:xfrm>
                      <a:prstGeom prst="rect">
                        <a:avLst/>
                      </a:prstGeom>
                      <a:noFill/>
                    </p:spPr>
                  </p:pic>
                </p:oleObj>
              </mc:Fallback>
            </mc:AlternateContent>
          </a:graphicData>
        </a:graphic>
      </p:graphicFrame>
    </p:spTree>
    <p:extLst>
      <p:ext uri="{BB962C8B-B14F-4D97-AF65-F5344CB8AC3E}">
        <p14:creationId xmlns:p14="http://schemas.microsoft.com/office/powerpoint/2010/main" val="130159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1711</TotalTime>
  <Words>1849</Words>
  <Application>Microsoft Office PowerPoint</Application>
  <PresentationFormat>Affichage à l'écran (4:3)</PresentationFormat>
  <Paragraphs>242</Paragraphs>
  <Slides>13</Slides>
  <Notes>2</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13</vt:i4>
      </vt:variant>
    </vt:vector>
  </HeadingPairs>
  <TitlesOfParts>
    <vt:vector size="21" baseType="lpstr">
      <vt:lpstr>Arial</vt:lpstr>
      <vt:lpstr>Calibri</vt:lpstr>
      <vt:lpstr>Calibri Light</vt:lpstr>
      <vt:lpstr>Symbol</vt:lpstr>
      <vt:lpstr>Times New Roman</vt:lpstr>
      <vt:lpstr>Office Theme</vt:lpstr>
      <vt:lpstr>Custom Design</vt:lpstr>
      <vt:lpstr>CS ChemDraw Drawing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THIERRY BESSON (Personnel)</cp:lastModifiedBy>
  <cp:revision>215</cp:revision>
  <dcterms:created xsi:type="dcterms:W3CDTF">2015-04-04T09:45:50Z</dcterms:created>
  <dcterms:modified xsi:type="dcterms:W3CDTF">2020-10-30T09:50:53Z</dcterms:modified>
</cp:coreProperties>
</file>