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58" r:id="rId5"/>
    <p:sldId id="259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7" r:id="rId14"/>
    <p:sldId id="278" r:id="rId15"/>
    <p:sldId id="280" r:id="rId16"/>
    <p:sldId id="279" r:id="rId17"/>
    <p:sldId id="265" r:id="rId18"/>
    <p:sldId id="26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77" d="100"/>
          <a:sy n="77" d="100"/>
        </p:scale>
        <p:origin x="12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23/10/2020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23/10/2020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23/10/2020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355574"/>
            <a:ext cx="876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Synthesis </a:t>
            </a:r>
            <a:r>
              <a:rPr lang="en-US" sz="2400" b="1" dirty="0"/>
              <a:t>of </a:t>
            </a:r>
            <a:r>
              <a:rPr lang="en-US" sz="2400" b="1" dirty="0" smtClean="0"/>
              <a:t>potential bioactive benzo-</a:t>
            </a:r>
            <a:r>
              <a:rPr lang="en-US" sz="2400" b="1" dirty="0"/>
              <a:t>, </a:t>
            </a:r>
            <a:r>
              <a:rPr lang="en-US" sz="2400" b="1" dirty="0" err="1" smtClean="0"/>
              <a:t>pyrido</a:t>
            </a:r>
            <a:r>
              <a:rPr lang="en-US" sz="2400" b="1" dirty="0" smtClean="0"/>
              <a:t>- </a:t>
            </a:r>
            <a:r>
              <a:rPr lang="en-US" sz="2400" b="1" dirty="0"/>
              <a:t>or </a:t>
            </a:r>
            <a:r>
              <a:rPr lang="en-US" sz="2400" b="1" dirty="0" err="1" smtClean="0"/>
              <a:t>pyrazinothieno</a:t>
            </a:r>
            <a:r>
              <a:rPr lang="en-US" sz="2400" b="1" dirty="0" smtClean="0"/>
              <a:t>[3,2-</a:t>
            </a:r>
            <a:r>
              <a:rPr lang="en-US" sz="2400" b="1" i="1" dirty="0" smtClean="0"/>
              <a:t>d</a:t>
            </a:r>
            <a:r>
              <a:rPr lang="en-US" sz="2400" b="1" dirty="0" smtClean="0"/>
              <a:t>]pyrimidin-4-amine analogs </a:t>
            </a:r>
            <a:r>
              <a:rPr lang="en-US" sz="2400" b="1" dirty="0"/>
              <a:t>of </a:t>
            </a:r>
            <a:r>
              <a:rPr lang="en-US" sz="2400" b="1" dirty="0" smtClean="0"/>
              <a:t>MPC-6827</a:t>
            </a:r>
          </a:p>
          <a:p>
            <a:pPr algn="ctr"/>
            <a:endParaRPr lang="fr-FR" dirty="0"/>
          </a:p>
          <a:p>
            <a:pPr algn="ctr"/>
            <a:r>
              <a:rPr lang="fr-FR" sz="2000" b="1" dirty="0" err="1"/>
              <a:t>Yvonnick</a:t>
            </a:r>
            <a:r>
              <a:rPr lang="fr-FR" sz="2000" b="1" dirty="0"/>
              <a:t> </a:t>
            </a:r>
            <a:r>
              <a:rPr lang="fr-FR" sz="2000" b="1" dirty="0" err="1"/>
              <a:t>Loidreau</a:t>
            </a:r>
            <a:r>
              <a:rPr lang="fr-FR" sz="2000" b="1" dirty="0"/>
              <a:t> </a:t>
            </a:r>
            <a:r>
              <a:rPr lang="fr-FR" sz="2000" b="1" baseline="30000" dirty="0"/>
              <a:t>1</a:t>
            </a:r>
            <a:r>
              <a:rPr lang="fr-FR" sz="2000" b="1" dirty="0"/>
              <a:t>, Marie-Renée Nourrisson </a:t>
            </a:r>
            <a:r>
              <a:rPr lang="fr-FR" sz="2000" b="1" baseline="30000" dirty="0"/>
              <a:t>2</a:t>
            </a:r>
            <a:r>
              <a:rPr lang="fr-FR" sz="2000" b="1" dirty="0"/>
              <a:t>, Corinne Fruit </a:t>
            </a:r>
            <a:r>
              <a:rPr lang="fr-FR" sz="2000" b="1" baseline="30000" dirty="0"/>
              <a:t>1</a:t>
            </a:r>
            <a:r>
              <a:rPr lang="fr-FR" sz="2000" b="1" dirty="0"/>
              <a:t>, Cécile Corbière </a:t>
            </a:r>
            <a:r>
              <a:rPr lang="fr-FR" sz="2000" b="1" baseline="30000" dirty="0"/>
              <a:t>3</a:t>
            </a:r>
            <a:r>
              <a:rPr lang="fr-FR" sz="2000" b="1" dirty="0"/>
              <a:t>, Pascal Marchand </a:t>
            </a:r>
            <a:r>
              <a:rPr lang="fr-FR" sz="2000" b="1" baseline="30000" dirty="0"/>
              <a:t>2</a:t>
            </a:r>
            <a:r>
              <a:rPr lang="fr-FR" sz="2000" b="1" dirty="0"/>
              <a:t>,* and Thierry Besson </a:t>
            </a:r>
            <a:r>
              <a:rPr lang="fr-FR" sz="2000" b="1" baseline="30000" dirty="0"/>
              <a:t>1,*</a:t>
            </a:r>
            <a:endParaRPr lang="it-IT" sz="2000" b="1" baseline="30000" dirty="0" smtClean="0"/>
          </a:p>
          <a:p>
            <a:endParaRPr lang="fr-FR" dirty="0"/>
          </a:p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Normandie</a:t>
            </a:r>
            <a:r>
              <a:rPr lang="en-US" dirty="0"/>
              <a:t> </a:t>
            </a:r>
            <a:r>
              <a:rPr lang="en-US" dirty="0" err="1"/>
              <a:t>Univ</a:t>
            </a:r>
            <a:r>
              <a:rPr lang="en-US" dirty="0"/>
              <a:t>, UNIROUEN, INSA Rouen, CNRS, COBRA UMR 6014, 76000 Rouen, </a:t>
            </a:r>
            <a:r>
              <a:rPr lang="en-US" dirty="0" smtClean="0"/>
              <a:t>France.</a:t>
            </a:r>
            <a:endParaRPr lang="fr-FR" dirty="0"/>
          </a:p>
          <a:p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fr-FR" dirty="0"/>
              <a:t>Université de Nantes, Cibles et médicaments des infections et du cancer, </a:t>
            </a:r>
            <a:r>
              <a:rPr lang="fr-FR" dirty="0" err="1"/>
              <a:t>IICiMed</a:t>
            </a:r>
            <a:r>
              <a:rPr lang="fr-FR" dirty="0"/>
              <a:t>, EA 1155, F-44000 Nantes, </a:t>
            </a:r>
            <a:r>
              <a:rPr lang="fr-FR" dirty="0" smtClean="0"/>
              <a:t>France</a:t>
            </a:r>
            <a:r>
              <a:rPr lang="en-US" dirty="0" smtClean="0"/>
              <a:t>. 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fr-FR" dirty="0"/>
              <a:t>Normandie </a:t>
            </a:r>
            <a:r>
              <a:rPr lang="fr-FR" dirty="0" err="1"/>
              <a:t>Univ</a:t>
            </a:r>
            <a:r>
              <a:rPr lang="fr-FR" dirty="0"/>
              <a:t>, UNIROUEN, ABTE, 76000 Rouen, </a:t>
            </a:r>
            <a:r>
              <a:rPr lang="fr-FR" dirty="0" smtClean="0"/>
              <a:t>France.</a:t>
            </a:r>
            <a:endParaRPr lang="en-US" dirty="0"/>
          </a:p>
          <a:p>
            <a:endParaRPr lang="fr-FR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</a:t>
            </a:r>
            <a:r>
              <a:rPr lang="en-US" sz="1400" dirty="0" smtClean="0"/>
              <a:t>authors: pascal.marchand@univ-nantes.fr; thierry.besson@univ-rouen.fr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3564127"/>
            <a:ext cx="14221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 For all </a:t>
            </a:r>
            <a:r>
              <a:rPr lang="fr-FR" sz="1400" dirty="0" err="1"/>
              <a:t>series</a:t>
            </a:r>
            <a:r>
              <a:rPr lang="fr-FR" sz="1400" dirty="0"/>
              <a:t>:</a:t>
            </a:r>
          </a:p>
          <a:p>
            <a:endParaRPr lang="fr-FR" sz="1400" dirty="0"/>
          </a:p>
          <a:p>
            <a:r>
              <a:rPr lang="fr-FR" sz="1400" dirty="0"/>
              <a:t>a : X = CH, Y = CH</a:t>
            </a:r>
          </a:p>
          <a:p>
            <a:r>
              <a:rPr lang="fr-FR" sz="1400" dirty="0"/>
              <a:t>b : X = CH, Y = N</a:t>
            </a:r>
          </a:p>
          <a:p>
            <a:r>
              <a:rPr lang="fr-FR" sz="1400" dirty="0"/>
              <a:t>c : X = N, Y = CH</a:t>
            </a:r>
          </a:p>
          <a:p>
            <a:r>
              <a:rPr lang="fr-FR" sz="1400" dirty="0"/>
              <a:t>d : X = N, Y = N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55241"/>
              </p:ext>
            </p:extLst>
          </p:nvPr>
        </p:nvGraphicFramePr>
        <p:xfrm>
          <a:off x="812391" y="1085244"/>
          <a:ext cx="7512140" cy="214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CS ChemDraw Drawing" r:id="rId4" imgW="6362221" imgH="1799471" progId="ChemDraw.Document.6.0">
                  <p:embed/>
                </p:oleObj>
              </mc:Choice>
              <mc:Fallback>
                <p:oleObj name="CS ChemDraw Drawing" r:id="rId4" imgW="6362221" imgH="179947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91" y="1085244"/>
                        <a:ext cx="7512140" cy="2143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81000"/>
            <a:ext cx="717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ea typeface="DengXian"/>
                <a:cs typeface="Times New Roman" panose="02020603050405020304" pitchFamily="18" charset="0"/>
              </a:rPr>
              <a:t>Second approach: </a:t>
            </a:r>
            <a:r>
              <a:rPr lang="en-GB" dirty="0" smtClean="0">
                <a:ea typeface="DengXian"/>
                <a:cs typeface="Times New Roman" panose="02020603050405020304" pitchFamily="18" charset="0"/>
              </a:rPr>
              <a:t>alternative two-step procedure from </a:t>
            </a:r>
            <a:r>
              <a:rPr lang="en-GB" dirty="0" err="1" smtClean="0">
                <a:ea typeface="DengXian"/>
                <a:cs typeface="Times New Roman" panose="02020603050405020304" pitchFamily="18" charset="0"/>
              </a:rPr>
              <a:t>acetimidamides</a:t>
            </a:r>
            <a:r>
              <a:rPr lang="en-GB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ea typeface="DengXian"/>
                <a:cs typeface="Times New Roman" panose="02020603050405020304" pitchFamily="18" charset="0"/>
              </a:rPr>
              <a:t>2</a:t>
            </a:r>
            <a:r>
              <a:rPr lang="en-GB" dirty="0" smtClean="0">
                <a:ea typeface="DengXian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89985"/>
              </p:ext>
            </p:extLst>
          </p:nvPr>
        </p:nvGraphicFramePr>
        <p:xfrm>
          <a:off x="2124917" y="3570373"/>
          <a:ext cx="6553199" cy="1372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2255073554"/>
                    </a:ext>
                  </a:extLst>
                </a:gridCol>
                <a:gridCol w="637118">
                  <a:extLst>
                    <a:ext uri="{9D8B030D-6E8A-4147-A177-3AD203B41FA5}">
                      <a16:colId xmlns:a16="http://schemas.microsoft.com/office/drawing/2014/main" val="3899430791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3517478444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4179496865"/>
                    </a:ext>
                  </a:extLst>
                </a:gridCol>
                <a:gridCol w="937471">
                  <a:extLst>
                    <a:ext uri="{9D8B030D-6E8A-4147-A177-3AD203B41FA5}">
                      <a16:colId xmlns:a16="http://schemas.microsoft.com/office/drawing/2014/main" val="2478812221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3710093951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val="3678196956"/>
                    </a:ext>
                  </a:extLst>
                </a:gridCol>
                <a:gridCol w="964777">
                  <a:extLst>
                    <a:ext uri="{9D8B030D-6E8A-4147-A177-3AD203B41FA5}">
                      <a16:colId xmlns:a16="http://schemas.microsoft.com/office/drawing/2014/main" val="1905735915"/>
                    </a:ext>
                  </a:extLst>
                </a:gridCol>
                <a:gridCol w="491489">
                  <a:extLst>
                    <a:ext uri="{9D8B030D-6E8A-4147-A177-3AD203B41FA5}">
                      <a16:colId xmlns:a16="http://schemas.microsoft.com/office/drawing/2014/main" val="1425660281"/>
                    </a:ext>
                  </a:extLst>
                </a:gridCol>
              </a:tblGrid>
              <a:tr h="46469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Compound 2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Temp.</a:t>
                      </a:r>
                      <a:r>
                        <a:rPr lang="en-US" sz="1000" b="1" baseline="30000" dirty="0">
                          <a:effectLst/>
                        </a:rPr>
                        <a:t>1</a:t>
                      </a:r>
                      <a:endParaRPr lang="fr-FR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(°C)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Time</a:t>
                      </a:r>
                      <a:r>
                        <a:rPr lang="en-US" sz="1000" b="1" baseline="30000" dirty="0">
                          <a:effectLst/>
                        </a:rPr>
                        <a:t>2</a:t>
                      </a:r>
                      <a:endParaRPr lang="fr-FR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(min)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Yield</a:t>
                      </a:r>
                      <a:r>
                        <a:rPr lang="en-US" sz="1000" b="1" baseline="30000">
                          <a:effectLst/>
                        </a:rPr>
                        <a:t>3</a:t>
                      </a:r>
                      <a:endParaRPr lang="fr-FR" sz="1000" b="1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(%)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Compound 3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Temp.</a:t>
                      </a:r>
                      <a:r>
                        <a:rPr lang="en-US" sz="1000" b="1" baseline="30000" dirty="0" smtClean="0">
                          <a:effectLst/>
                        </a:rPr>
                        <a:t>1</a:t>
                      </a:r>
                      <a:endParaRPr lang="fr-FR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(°C)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Yield</a:t>
                      </a:r>
                      <a:r>
                        <a:rPr lang="en-US" sz="1000" b="1" baseline="30000">
                          <a:effectLst/>
                        </a:rPr>
                        <a:t>3</a:t>
                      </a:r>
                      <a:r>
                        <a:rPr lang="en-US" sz="1000" b="1">
                          <a:effectLst/>
                        </a:rPr>
                        <a:t> (%)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Compound 4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Yield</a:t>
                      </a:r>
                      <a:r>
                        <a:rPr lang="en-US" sz="1000" b="1" baseline="30000" dirty="0">
                          <a:effectLst/>
                        </a:rPr>
                        <a:t>3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smtClean="0">
                          <a:effectLst/>
                        </a:rPr>
                        <a:t>(%)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1813279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115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72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160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78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86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509301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115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74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160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37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90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9158265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115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83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160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27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83</a:t>
                      </a:r>
                      <a:endParaRPr lang="fr-FR" sz="10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814652"/>
                  </a:ext>
                </a:extLst>
              </a:tr>
              <a:tr h="2269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100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61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140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59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74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495784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962401" y="5072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aseline="30000" dirty="0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 Temperature; </a:t>
            </a:r>
            <a:r>
              <a:rPr lang="en-US" sz="1100" baseline="30000" dirty="0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 Reaction time; </a:t>
            </a:r>
            <a:r>
              <a:rPr lang="en-US" sz="1100" baseline="30000" dirty="0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3</a:t>
            </a:r>
            <a:r>
              <a:rPr lang="en-US" sz="1100" dirty="0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 Isolated yields</a:t>
            </a:r>
            <a:endParaRPr lang="fr-FR" sz="1100" dirty="0">
              <a:ea typeface="Microsoft Yi Baiti" panose="03000500000000000000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5800" y="5658008"/>
            <a:ext cx="7265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For </a:t>
            </a:r>
            <a:r>
              <a:rPr lang="fr-FR" sz="1100" dirty="0" err="1" smtClean="0"/>
              <a:t>experimental</a:t>
            </a:r>
            <a:r>
              <a:rPr lang="fr-FR" sz="1100" dirty="0" smtClean="0"/>
              <a:t> </a:t>
            </a:r>
            <a:r>
              <a:rPr lang="fr-FR" sz="1100" dirty="0" err="1" smtClean="0"/>
              <a:t>details</a:t>
            </a:r>
            <a:r>
              <a:rPr lang="fr-FR" sz="1100" dirty="0" smtClean="0"/>
              <a:t> </a:t>
            </a:r>
            <a:r>
              <a:rPr lang="fr-FR" sz="1100" dirty="0" err="1" smtClean="0"/>
              <a:t>see</a:t>
            </a:r>
            <a:r>
              <a:rPr lang="fr-FR" sz="1100" dirty="0" smtClean="0"/>
              <a:t>: </a:t>
            </a:r>
            <a:r>
              <a:rPr lang="fr-FR" sz="1100" dirty="0" err="1"/>
              <a:t>Loidreau</a:t>
            </a:r>
            <a:r>
              <a:rPr lang="fr-FR" sz="1100" dirty="0"/>
              <a:t>, Y</a:t>
            </a:r>
            <a:r>
              <a:rPr lang="fr-FR" sz="1100" dirty="0" smtClean="0"/>
              <a:t>. </a:t>
            </a:r>
            <a:r>
              <a:rPr lang="fr-FR" sz="1100" i="1" dirty="0" smtClean="0"/>
              <a:t>et al. Pharmaceuticals </a:t>
            </a:r>
            <a:r>
              <a:rPr lang="fr-FR" sz="1100" b="1" dirty="0"/>
              <a:t>2020</a:t>
            </a:r>
            <a:r>
              <a:rPr lang="fr-FR" sz="1100" dirty="0"/>
              <a:t>, </a:t>
            </a:r>
            <a:r>
              <a:rPr lang="fr-FR" sz="1100" i="1" dirty="0"/>
              <a:t>13</a:t>
            </a:r>
            <a:r>
              <a:rPr lang="fr-FR" sz="1100" dirty="0"/>
              <a:t>, </a:t>
            </a:r>
            <a:r>
              <a:rPr lang="fr-FR" sz="1100" dirty="0" smtClean="0"/>
              <a:t>89, </a:t>
            </a:r>
            <a:r>
              <a:rPr lang="fr-FR" sz="1100" dirty="0" err="1" smtClean="0"/>
              <a:t>doi</a:t>
            </a:r>
            <a:r>
              <a:rPr lang="fr-FR" sz="1100" dirty="0" smtClean="0"/>
              <a:t> </a:t>
            </a:r>
            <a:r>
              <a:rPr lang="fr-FR" sz="1100" dirty="0"/>
              <a:t>: https://</a:t>
            </a:r>
            <a:r>
              <a:rPr lang="fr-FR" sz="1100" dirty="0" smtClean="0"/>
              <a:t>doi.org/10.3390/ph13050089.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269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318" y="40930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Comments</a:t>
            </a:r>
            <a:r>
              <a:rPr lang="fr-FR" i="1" dirty="0" smtClean="0"/>
              <a:t> on </a:t>
            </a:r>
            <a:r>
              <a:rPr lang="fr-FR" i="1" dirty="0" err="1" smtClean="0"/>
              <a:t>chemistry</a:t>
            </a:r>
            <a:r>
              <a:rPr lang="fr-FR" i="1" dirty="0" smtClean="0"/>
              <a:t> part:</a:t>
            </a:r>
            <a:endParaRPr lang="fr-FR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13415"/>
              </p:ext>
            </p:extLst>
          </p:nvPr>
        </p:nvGraphicFramePr>
        <p:xfrm>
          <a:off x="791749" y="3125926"/>
          <a:ext cx="7553423" cy="223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CS ChemDraw Drawing" r:id="rId4" imgW="6729586" imgH="1996246" progId="ChemDraw.Document.6.0">
                  <p:embed/>
                </p:oleObj>
              </mc:Choice>
              <mc:Fallback>
                <p:oleObj name="CS ChemDraw Drawing" r:id="rId4" imgW="6729586" imgH="199624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49" y="3125926"/>
                        <a:ext cx="7553423" cy="2238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1761" y="9144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Microwave-assisted heating is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still an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efficient technology allowing reproducible and safe operating conditions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traditional multistep processes would need long reaction times and unstable and toxic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reagents. </a:t>
            </a:r>
          </a:p>
          <a:p>
            <a:pPr algn="just"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innovative conditions previously described for the synthesis of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MPC-6827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failed and a more traditional approach was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investigate to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provide compounds </a:t>
            </a:r>
            <a:r>
              <a:rPr lang="en-US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4a-d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crucial part of our synthetic pathway is the cyclization step in which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cyanoenamines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were converted into tricyclic compounds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/>
              <a:t>Suggested mechanism is described </a:t>
            </a:r>
            <a:r>
              <a:rPr lang="en-US" sz="1600" dirty="0" smtClean="0"/>
              <a:t>below.</a:t>
            </a:r>
            <a:endParaRPr lang="fr-FR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5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061" y="5334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Results </a:t>
            </a:r>
            <a:r>
              <a:rPr lang="en-US" sz="2400" b="1" dirty="0"/>
              <a:t>and </a:t>
            </a:r>
            <a:r>
              <a:rPr lang="en-US" sz="2400" b="1" dirty="0" smtClean="0"/>
              <a:t>discussion:</a:t>
            </a:r>
            <a:endParaRPr lang="fr-FR" sz="2400" b="1" dirty="0"/>
          </a:p>
          <a:p>
            <a:pPr algn="ctr"/>
            <a:r>
              <a:rPr lang="en-US" b="1" dirty="0" err="1" smtClean="0"/>
              <a:t>Antiproliferative</a:t>
            </a:r>
            <a:r>
              <a:rPr lang="en-US" b="1" dirty="0" smtClean="0"/>
              <a:t> </a:t>
            </a:r>
            <a:r>
              <a:rPr lang="en-US" b="1" dirty="0"/>
              <a:t>activity on colorectal cancer cell lines (Caco-2 and </a:t>
            </a:r>
            <a:r>
              <a:rPr lang="en-US" b="1" dirty="0" smtClean="0"/>
              <a:t>HT29)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2260" y="1373948"/>
            <a:ext cx="77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P</a:t>
            </a:r>
            <a:r>
              <a:rPr lang="en-US" i="1" dirty="0" smtClean="0"/>
              <a:t>reliminary results: </a:t>
            </a:r>
          </a:p>
          <a:p>
            <a:pPr algn="just"/>
            <a:endParaRPr lang="en-US" dirty="0"/>
          </a:p>
          <a:p>
            <a:pPr algn="just"/>
            <a:r>
              <a:rPr lang="en-US" sz="1600" dirty="0" smtClean="0"/>
              <a:t>Anti-proliferative effects </a:t>
            </a:r>
            <a:r>
              <a:rPr lang="en-US" sz="1600" dirty="0"/>
              <a:t>of compounds (</a:t>
            </a:r>
            <a:r>
              <a:rPr lang="en-US" sz="1600" b="1" dirty="0"/>
              <a:t>3b-d</a:t>
            </a:r>
            <a:r>
              <a:rPr lang="en-US" sz="1600" dirty="0"/>
              <a:t>) and (</a:t>
            </a:r>
            <a:r>
              <a:rPr lang="en-US" sz="1600" b="1" dirty="0"/>
              <a:t>4a-d</a:t>
            </a:r>
            <a:r>
              <a:rPr lang="en-US" sz="1600" dirty="0"/>
              <a:t>) was evaluated on Caco-2 cells and compared to </a:t>
            </a:r>
            <a:r>
              <a:rPr lang="en-US" sz="1600" b="1" dirty="0"/>
              <a:t>MPC-6827</a:t>
            </a:r>
            <a:r>
              <a:rPr lang="en-US" sz="1600" dirty="0"/>
              <a:t>. </a:t>
            </a:r>
            <a:r>
              <a:rPr lang="en-US" sz="1600" dirty="0" smtClean="0"/>
              <a:t>Each </a:t>
            </a:r>
            <a:r>
              <a:rPr lang="en-US" sz="1600" dirty="0"/>
              <a:t>molecule was tested at two concentrations (5 and 10 µM), for 1, 24, 48 and 72 h. </a:t>
            </a:r>
            <a:r>
              <a:rPr lang="en-US" sz="1600" dirty="0" smtClean="0"/>
              <a:t>The </a:t>
            </a:r>
            <a:r>
              <a:rPr lang="en-US" sz="1600" dirty="0"/>
              <a:t>benzo[4,5]</a:t>
            </a:r>
            <a:r>
              <a:rPr lang="en-US" sz="1600" dirty="0" err="1"/>
              <a:t>thieno</a:t>
            </a:r>
            <a:r>
              <a:rPr lang="en-US" sz="1600" dirty="0"/>
              <a:t>[3,2-</a:t>
            </a:r>
            <a:r>
              <a:rPr lang="en-US" sz="1600" i="1" dirty="0"/>
              <a:t>d</a:t>
            </a:r>
            <a:r>
              <a:rPr lang="en-US" sz="1600" dirty="0"/>
              <a:t>] pyrimidine </a:t>
            </a:r>
            <a:r>
              <a:rPr lang="en-US" sz="1600" b="1" dirty="0"/>
              <a:t>3a</a:t>
            </a:r>
            <a:r>
              <a:rPr lang="en-US" sz="1600" dirty="0"/>
              <a:t> was not tested because of its insolubility in the conditions used. </a:t>
            </a:r>
            <a:r>
              <a:rPr lang="en-US" sz="1600" dirty="0" smtClean="0"/>
              <a:t>Proliferation </a:t>
            </a:r>
            <a:r>
              <a:rPr lang="en-US" sz="1600" dirty="0"/>
              <a:t>of Caco-2 cells was not altered with molecules </a:t>
            </a:r>
            <a:r>
              <a:rPr lang="en-US" sz="1600" b="1" dirty="0"/>
              <a:t>3b</a:t>
            </a:r>
            <a:r>
              <a:rPr lang="en-US" sz="1600" dirty="0"/>
              <a:t>, </a:t>
            </a:r>
            <a:r>
              <a:rPr lang="en-US" sz="1600" b="1" dirty="0"/>
              <a:t>3c</a:t>
            </a:r>
            <a:r>
              <a:rPr lang="en-US" sz="1600" dirty="0"/>
              <a:t>, </a:t>
            </a:r>
            <a:r>
              <a:rPr lang="en-US" sz="1600" b="1" dirty="0"/>
              <a:t>3d</a:t>
            </a:r>
            <a:r>
              <a:rPr lang="en-US" sz="1600" dirty="0"/>
              <a:t>, </a:t>
            </a:r>
            <a:r>
              <a:rPr lang="en-US" sz="1600" b="1" dirty="0"/>
              <a:t>4b</a:t>
            </a:r>
            <a:r>
              <a:rPr lang="en-US" sz="1600" dirty="0"/>
              <a:t> and </a:t>
            </a:r>
            <a:r>
              <a:rPr lang="en-US" sz="1600" b="1" dirty="0"/>
              <a:t>4d</a:t>
            </a:r>
            <a:r>
              <a:rPr lang="en-US" sz="1600" dirty="0"/>
              <a:t> (data not shown). </a:t>
            </a:r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two most interesting compounds (</a:t>
            </a:r>
            <a:r>
              <a:rPr lang="en-US" sz="1600" b="1" dirty="0"/>
              <a:t>4a</a:t>
            </a:r>
            <a:r>
              <a:rPr lang="en-US" sz="1600" dirty="0"/>
              <a:t> and </a:t>
            </a:r>
            <a:r>
              <a:rPr lang="en-US" sz="1600" b="1" dirty="0"/>
              <a:t>4c</a:t>
            </a:r>
            <a:r>
              <a:rPr lang="en-US" sz="1600" dirty="0"/>
              <a:t>) were also tested on HT29 cells. </a:t>
            </a:r>
            <a:endParaRPr lang="fr-FR" sz="16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144537"/>
              </p:ext>
            </p:extLst>
          </p:nvPr>
        </p:nvGraphicFramePr>
        <p:xfrm>
          <a:off x="2413063" y="3420662"/>
          <a:ext cx="4505479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CS ChemDraw Drawing" r:id="rId4" imgW="3811031" imgH="1255255" progId="ChemDraw.Document.6.0">
                  <p:embed/>
                </p:oleObj>
              </mc:Choice>
              <mc:Fallback>
                <p:oleObj name="CS ChemDraw Drawing" r:id="rId4" imgW="3811031" imgH="12552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063" y="3420662"/>
                        <a:ext cx="4505479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5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845" y="381000"/>
            <a:ext cx="6565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1) Results </a:t>
            </a:r>
            <a:r>
              <a:rPr lang="en-US" i="1" dirty="0"/>
              <a:t>obtained on Caco-2 </a:t>
            </a:r>
            <a:r>
              <a:rPr lang="en-US" i="1" dirty="0" smtClean="0"/>
              <a:t>cells </a:t>
            </a:r>
            <a:r>
              <a:rPr lang="en-US" i="1" dirty="0"/>
              <a:t>for </a:t>
            </a:r>
            <a:r>
              <a:rPr lang="en-US" b="1" i="1" dirty="0"/>
              <a:t>4a</a:t>
            </a:r>
            <a:r>
              <a:rPr lang="en-US" i="1" dirty="0"/>
              <a:t>, </a:t>
            </a:r>
            <a:r>
              <a:rPr lang="en-US" b="1" i="1" dirty="0" smtClean="0"/>
              <a:t>4c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b="1" i="1" dirty="0" smtClean="0"/>
              <a:t>MPC-6827</a:t>
            </a:r>
            <a:r>
              <a:rPr lang="en-US" i="1" dirty="0" smtClean="0"/>
              <a:t>.</a:t>
            </a:r>
            <a:endParaRPr lang="fr-FR" i="1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51816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1361570"/>
            <a:ext cx="228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Proliferation of Caco-2 cells treated with </a:t>
            </a:r>
            <a:r>
              <a:rPr lang="en-US" sz="14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MPC-6827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(5 and 10 µM), </a:t>
            </a:r>
            <a:r>
              <a:rPr lang="en-US" sz="14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4a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(5 and 10 µM) and </a:t>
            </a:r>
            <a:r>
              <a:rPr lang="en-US" sz="14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4c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(5 and 10 µM) after 1, 24, 48 and 72 h of treatment. Proliferation was evaluated with MTT assay. Data are reported as the mean 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SD in percentage from three independent experiments. *P &lt; 0.05 vs control that represented 100% of proliferation.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580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845" y="381000"/>
            <a:ext cx="6565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2) Results </a:t>
            </a:r>
            <a:r>
              <a:rPr lang="en-US" i="1" dirty="0"/>
              <a:t>obtained on </a:t>
            </a:r>
            <a:r>
              <a:rPr lang="en-US" i="1" dirty="0" smtClean="0"/>
              <a:t>HT-29 cells </a:t>
            </a:r>
            <a:r>
              <a:rPr lang="en-US" i="1" dirty="0"/>
              <a:t>for </a:t>
            </a:r>
            <a:r>
              <a:rPr lang="en-US" b="1" i="1" dirty="0"/>
              <a:t>4a</a:t>
            </a:r>
            <a:r>
              <a:rPr lang="en-US" i="1" dirty="0"/>
              <a:t>, </a:t>
            </a:r>
            <a:r>
              <a:rPr lang="en-US" b="1" i="1" dirty="0" smtClean="0"/>
              <a:t>4c</a:t>
            </a:r>
            <a:r>
              <a:rPr lang="en-US" i="1" dirty="0"/>
              <a:t> </a:t>
            </a:r>
            <a:r>
              <a:rPr lang="en-US" i="1" dirty="0" smtClean="0"/>
              <a:t>and </a:t>
            </a:r>
            <a:r>
              <a:rPr lang="en-US" b="1" i="1" dirty="0" smtClean="0"/>
              <a:t>MPC-6827</a:t>
            </a:r>
            <a:r>
              <a:rPr lang="en-US" i="1" dirty="0" smtClean="0"/>
              <a:t>.</a:t>
            </a:r>
            <a:endParaRPr lang="fr-FR" i="1" dirty="0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5169"/>
            <a:ext cx="4926965" cy="4195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9800" y="1255169"/>
            <a:ext cx="228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Proliferation of HT-29 cells treated with </a:t>
            </a:r>
            <a:r>
              <a:rPr lang="en-US" sz="14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MPC-6827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(5 and 10 µM), </a:t>
            </a:r>
            <a:r>
              <a:rPr lang="en-US" sz="14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4a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(5 and 10 µM) and </a:t>
            </a:r>
            <a:r>
              <a:rPr lang="en-US" sz="14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4c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(5 and 10 µM) after 1, 24, 48 and 72 h of treatment. Proliferation was evaluated with MTT assay. Data are reported as the mean 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14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SD in percentage from three independent experiments. *P &lt; 0.05 vs control that represented 100% of proliferation.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6397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45" y="381000"/>
            <a:ext cx="6565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Comments on biological part</a:t>
            </a:r>
            <a:endParaRPr lang="fr-FR" i="1" dirty="0"/>
          </a:p>
        </p:txBody>
      </p:sp>
      <p:sp>
        <p:nvSpPr>
          <p:cNvPr id="3" name="Rectangle 2"/>
          <p:cNvSpPr/>
          <p:nvPr/>
        </p:nvSpPr>
        <p:spPr>
          <a:xfrm>
            <a:off x="415561" y="898779"/>
            <a:ext cx="8305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results of the biological evaluation highlighted the interest of two compounds (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that possess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antiproliferative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properties on Caco-2 and HT-29 as interesting as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MPC-6827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Azixa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Verubulin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Overall, the number of surviving Caco-2 cancer cells decreased in a time-dependent manner. More precisely, inhibition of the proliferation of Caco-2 colon cancer cells was 25% after 24 h of treatment with 10 µM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Higher inhibitory effects measured after 48 h incubation are close to the final results observed after 72 h of experiment. In this case, proliferation of Caco-2 cells was significantly inhibited in the presence of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in a manner equivalent to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MPC-6827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with inhibitory effects of 30% and 45% at 5 µM and 10 µM,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fr-FR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Caco-2 cells, HT-29 cancer cell proliferation was significantly inhibited in the presence of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MPC-6827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compounds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after 72 hours of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treatment. The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growth inhibition of this HT-29 colorectal cancer cell line appeared also time-dependent. In addition, more important effects were observed compared to those described for Caco-2 cells (around 50% and 60% inhibition at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µM and 10 µM concentration, respectively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fr-FR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3400" y="5486400"/>
            <a:ext cx="7265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For </a:t>
            </a:r>
            <a:r>
              <a:rPr lang="fr-FR" sz="1100" dirty="0" err="1" smtClean="0"/>
              <a:t>experimental</a:t>
            </a:r>
            <a:r>
              <a:rPr lang="fr-FR" sz="1100" dirty="0" smtClean="0"/>
              <a:t> </a:t>
            </a:r>
            <a:r>
              <a:rPr lang="fr-FR" sz="1100" dirty="0" err="1" smtClean="0"/>
              <a:t>details</a:t>
            </a:r>
            <a:r>
              <a:rPr lang="fr-FR" sz="1100" dirty="0" smtClean="0"/>
              <a:t> </a:t>
            </a:r>
            <a:r>
              <a:rPr lang="fr-FR" sz="1100" dirty="0" err="1" smtClean="0"/>
              <a:t>see</a:t>
            </a:r>
            <a:r>
              <a:rPr lang="fr-FR" sz="1100" dirty="0"/>
              <a:t> </a:t>
            </a:r>
            <a:r>
              <a:rPr lang="fr-FR" sz="1100" dirty="0" smtClean="0"/>
              <a:t>: </a:t>
            </a:r>
            <a:r>
              <a:rPr lang="fr-FR" sz="1100" dirty="0" err="1"/>
              <a:t>Loidreau</a:t>
            </a:r>
            <a:r>
              <a:rPr lang="fr-FR" sz="1100" dirty="0"/>
              <a:t>, Y.; </a:t>
            </a:r>
            <a:r>
              <a:rPr lang="fr-FR" sz="1100" dirty="0" smtClean="0"/>
              <a:t>et al. </a:t>
            </a:r>
            <a:r>
              <a:rPr lang="fr-FR" sz="1100" i="1" dirty="0" smtClean="0"/>
              <a:t>Pharmaceuticals </a:t>
            </a:r>
            <a:r>
              <a:rPr lang="fr-FR" sz="1100" b="1" dirty="0"/>
              <a:t>2020</a:t>
            </a:r>
            <a:r>
              <a:rPr lang="fr-FR" sz="1100" dirty="0"/>
              <a:t>, </a:t>
            </a:r>
            <a:r>
              <a:rPr lang="fr-FR" sz="1100" i="1" dirty="0"/>
              <a:t>13</a:t>
            </a:r>
            <a:r>
              <a:rPr lang="fr-FR" sz="1100" dirty="0"/>
              <a:t>, </a:t>
            </a:r>
            <a:r>
              <a:rPr lang="fr-FR" sz="1100" dirty="0" smtClean="0"/>
              <a:t>89, </a:t>
            </a:r>
            <a:r>
              <a:rPr lang="fr-FR" sz="1100" dirty="0" err="1" smtClean="0"/>
              <a:t>doi</a:t>
            </a:r>
            <a:r>
              <a:rPr lang="fr-FR" sz="1100" dirty="0" smtClean="0"/>
              <a:t> </a:t>
            </a:r>
            <a:r>
              <a:rPr lang="fr-FR" sz="1100" dirty="0"/>
              <a:t>: https://</a:t>
            </a:r>
            <a:r>
              <a:rPr lang="fr-FR" sz="1100" dirty="0" smtClean="0"/>
              <a:t>doi.org/10.3390/ph13050089.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0990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304800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Conclusion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6967" y="766465"/>
            <a:ext cx="7231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This work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described the convenient microwave-assisted synthesis of novel </a:t>
            </a:r>
            <a:r>
              <a:rPr lang="en-US" sz="16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thieno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[3,2-</a:t>
            </a:r>
            <a:r>
              <a:rPr lang="en-US" sz="16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]pyrimidin-4-amines (</a:t>
            </a:r>
            <a:r>
              <a:rPr lang="en-US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It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demonstrates that </a:t>
            </a:r>
            <a:r>
              <a:rPr lang="en-US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exhibit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similar inhibitory effect on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cancer cells proliferation as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MPC-6827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P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reliminary SAR results are summarized below:</a:t>
            </a: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28654"/>
              </p:ext>
            </p:extLst>
          </p:nvPr>
        </p:nvGraphicFramePr>
        <p:xfrm>
          <a:off x="1147763" y="2187575"/>
          <a:ext cx="68453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S ChemDraw Drawing" r:id="rId4" imgW="4940719" imgH="1848349" progId="ChemDraw.Document.6.0">
                  <p:embed/>
                </p:oleObj>
              </mc:Choice>
              <mc:Fallback>
                <p:oleObj name="CS ChemDraw Drawing" r:id="rId4" imgW="4940719" imgH="1848349" progId="ChemDraw.Document.6.0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187575"/>
                        <a:ext cx="6845300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3040" y="4825425"/>
            <a:ext cx="7679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such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compounds is </a:t>
            </a:r>
            <a:r>
              <a:rPr lang="en-US" sz="160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course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the hope of identifying new leads. </a:t>
            </a:r>
            <a:endParaRPr lang="fr-FR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/>
              <a:t>Acknowledgments</a:t>
            </a:r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r>
              <a:rPr lang="en-US" sz="1600" dirty="0"/>
              <a:t>Financial support from the MESR (French: </a:t>
            </a:r>
            <a:r>
              <a:rPr lang="en-US" sz="1600" i="1" dirty="0" err="1"/>
              <a:t>Ministère</a:t>
            </a:r>
            <a:r>
              <a:rPr lang="en-US" sz="1600" i="1" dirty="0"/>
              <a:t> de </a:t>
            </a:r>
            <a:r>
              <a:rPr lang="en-US" sz="1600" i="1" dirty="0" err="1"/>
              <a:t>l’Enseignement</a:t>
            </a:r>
            <a:r>
              <a:rPr lang="en-US" sz="1600" i="1" dirty="0"/>
              <a:t> </a:t>
            </a:r>
            <a:r>
              <a:rPr lang="en-US" sz="1600" i="1" dirty="0" err="1"/>
              <a:t>Supérieur</a:t>
            </a:r>
            <a:r>
              <a:rPr lang="en-US" sz="1600" i="1" dirty="0"/>
              <a:t> &amp; de la </a:t>
            </a:r>
            <a:r>
              <a:rPr lang="en-US" sz="1600" i="1" dirty="0" err="1"/>
              <a:t>Recherche</a:t>
            </a:r>
            <a:r>
              <a:rPr lang="en-US" sz="1600" dirty="0"/>
              <a:t>) is gratefully acknowledged for the doctoral fellowships to Y.L. T.B. and his co-workers thank </a:t>
            </a:r>
            <a:r>
              <a:rPr lang="en-US" sz="1600" dirty="0" smtClean="0"/>
              <a:t>the </a:t>
            </a:r>
            <a:r>
              <a:rPr lang="en-US" sz="1600" dirty="0"/>
              <a:t>LABEX </a:t>
            </a:r>
            <a:r>
              <a:rPr lang="en-US" sz="1600" dirty="0" err="1"/>
              <a:t>SynOrg</a:t>
            </a:r>
            <a:r>
              <a:rPr lang="en-US" sz="1600" dirty="0"/>
              <a:t> (ANR-11-LABX-0029) </a:t>
            </a:r>
            <a:r>
              <a:rPr lang="en-US" sz="1600" dirty="0" smtClean="0"/>
              <a:t>and the </a:t>
            </a:r>
            <a:r>
              <a:rPr lang="en-US" sz="1600" dirty="0"/>
              <a:t>University of Rouen-</a:t>
            </a:r>
            <a:r>
              <a:rPr lang="en-US" sz="1600" dirty="0" err="1"/>
              <a:t>Normandie</a:t>
            </a:r>
            <a:r>
              <a:rPr lang="en-US" sz="1600" dirty="0"/>
              <a:t> for </a:t>
            </a:r>
            <a:r>
              <a:rPr lang="en-US" sz="1600" dirty="0" smtClean="0"/>
              <a:t>financial support</a:t>
            </a:r>
            <a:r>
              <a:rPr lang="en-US" sz="1600" dirty="0"/>
              <a:t>. The authors thank Carole </a:t>
            </a:r>
            <a:r>
              <a:rPr lang="en-US" sz="1600" dirty="0" err="1"/>
              <a:t>Dubouilh-Benard</a:t>
            </a:r>
            <a:r>
              <a:rPr lang="en-US" sz="1600" dirty="0"/>
              <a:t> and Catherine </a:t>
            </a:r>
            <a:r>
              <a:rPr lang="en-US" sz="1600" dirty="0" err="1"/>
              <a:t>Buquet</a:t>
            </a:r>
            <a:r>
              <a:rPr lang="en-US" sz="1600" dirty="0"/>
              <a:t> for technical support on chemistry and biological experiments, respectively.</a:t>
            </a:r>
            <a:endParaRPr lang="fr-F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62" y="4138863"/>
            <a:ext cx="704383" cy="7043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2035489" cy="7240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42" y="4152739"/>
            <a:ext cx="1185716" cy="6984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94" y="4152739"/>
            <a:ext cx="1279480" cy="6930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3261" y="148093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Graphical</a:t>
            </a:r>
            <a:r>
              <a:rPr lang="fr-FR" b="1" dirty="0"/>
              <a:t> </a:t>
            </a:r>
            <a:r>
              <a:rPr lang="fr-FR" b="1" dirty="0" smtClean="0"/>
              <a:t>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6200" y="378594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Synthesis </a:t>
            </a:r>
            <a:r>
              <a:rPr lang="en-US" sz="2400" b="1" dirty="0"/>
              <a:t>of </a:t>
            </a:r>
            <a:r>
              <a:rPr lang="en-US" sz="2400" b="1" dirty="0" smtClean="0"/>
              <a:t>potential </a:t>
            </a:r>
            <a:r>
              <a:rPr lang="en-US" sz="2400" b="1" dirty="0"/>
              <a:t>b</a:t>
            </a:r>
            <a:r>
              <a:rPr lang="en-US" sz="2400" b="1" dirty="0" smtClean="0"/>
              <a:t>ioactive </a:t>
            </a:r>
            <a:r>
              <a:rPr lang="en-US" sz="2400" b="1" dirty="0"/>
              <a:t>b</a:t>
            </a:r>
            <a:r>
              <a:rPr lang="en-US" sz="2400" b="1" dirty="0" smtClean="0"/>
              <a:t>enzo-</a:t>
            </a:r>
            <a:r>
              <a:rPr lang="en-US" sz="2400" b="1" dirty="0"/>
              <a:t>, </a:t>
            </a:r>
            <a:r>
              <a:rPr lang="en-US" sz="2400" b="1" dirty="0" err="1"/>
              <a:t>p</a:t>
            </a:r>
            <a:r>
              <a:rPr lang="en-US" sz="2400" b="1" dirty="0" err="1" smtClean="0"/>
              <a:t>yrido</a:t>
            </a:r>
            <a:r>
              <a:rPr lang="en-US" sz="2400" b="1" dirty="0" smtClean="0"/>
              <a:t>- </a:t>
            </a:r>
            <a:r>
              <a:rPr lang="en-US" sz="2400" b="1" dirty="0"/>
              <a:t>or </a:t>
            </a:r>
            <a:r>
              <a:rPr lang="en-US" sz="2400" b="1" dirty="0" err="1"/>
              <a:t>p</a:t>
            </a:r>
            <a:r>
              <a:rPr lang="en-US" sz="2400" b="1" smtClean="0"/>
              <a:t>yrazinothieno</a:t>
            </a:r>
            <a:r>
              <a:rPr lang="en-US" sz="2400" b="1" dirty="0" smtClean="0"/>
              <a:t>[3,2-</a:t>
            </a:r>
            <a:r>
              <a:rPr lang="en-US" sz="2400" b="1" i="1" dirty="0" smtClean="0"/>
              <a:t>d</a:t>
            </a:r>
            <a:r>
              <a:rPr lang="en-US" sz="2400" b="1" dirty="0" smtClean="0"/>
              <a:t>]pyrimidin-4-amine </a:t>
            </a:r>
            <a:r>
              <a:rPr lang="en-US" sz="2400" b="1" dirty="0"/>
              <a:t>Analogs of </a:t>
            </a:r>
            <a:r>
              <a:rPr lang="en-US" sz="2400" b="1" dirty="0" smtClean="0"/>
              <a:t>MPC-6827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2125" y="21684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959434"/>
              </p:ext>
            </p:extLst>
          </p:nvPr>
        </p:nvGraphicFramePr>
        <p:xfrm>
          <a:off x="881063" y="2286000"/>
          <a:ext cx="737711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S ChemDraw Drawing" r:id="rId5" imgW="6758866" imgH="1653487" progId="ChemDraw.Document.6.0">
                  <p:embed/>
                </p:oleObj>
              </mc:Choice>
              <mc:Fallback>
                <p:oleObj name="CS ChemDraw Drawing" r:id="rId5" imgW="6758866" imgH="165348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2286000"/>
                        <a:ext cx="7377112" cy="180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061" y="787714"/>
            <a:ext cx="7924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Abstract: </a:t>
            </a:r>
            <a:r>
              <a:rPr lang="en-US" sz="1600" dirty="0" smtClean="0"/>
              <a:t>Efficient </a:t>
            </a:r>
            <a:r>
              <a:rPr lang="en-US" sz="1600" dirty="0"/>
              <a:t>microwave-assisted chemical processes were applied to the synthesis of an array of novel </a:t>
            </a:r>
            <a:r>
              <a:rPr lang="en-US" sz="1600" i="1" dirty="0"/>
              <a:t>N</a:t>
            </a:r>
            <a:r>
              <a:rPr lang="en-US" sz="1600" dirty="0"/>
              <a:t>-(4-methoxyphenylamino)-2-methyl benzo-, </a:t>
            </a:r>
            <a:r>
              <a:rPr lang="en-US" sz="1600" dirty="0" err="1"/>
              <a:t>pyrido</a:t>
            </a:r>
            <a:r>
              <a:rPr lang="en-US" sz="1600" dirty="0"/>
              <a:t>- or </a:t>
            </a:r>
            <a:r>
              <a:rPr lang="en-US" sz="1600" dirty="0" err="1"/>
              <a:t>pyrazino-thieno</a:t>
            </a:r>
            <a:r>
              <a:rPr lang="en-US" sz="1600" dirty="0"/>
              <a:t>[3,2-</a:t>
            </a:r>
            <a:r>
              <a:rPr lang="en-US" sz="1600" i="1" dirty="0"/>
              <a:t>d</a:t>
            </a:r>
            <a:r>
              <a:rPr lang="en-US" sz="1600" dirty="0"/>
              <a:t>]pyrimidin-4-amine derivatives. These </a:t>
            </a:r>
            <a:r>
              <a:rPr lang="en-US" sz="1600" dirty="0" err="1"/>
              <a:t>heteroaromatic</a:t>
            </a:r>
            <a:r>
              <a:rPr lang="en-US" sz="1600" dirty="0"/>
              <a:t> systems were envisioned as potent </a:t>
            </a:r>
            <a:r>
              <a:rPr lang="en-US" sz="1600" dirty="0" err="1"/>
              <a:t>bioisosteric</a:t>
            </a:r>
            <a:r>
              <a:rPr lang="en-US" sz="1600" dirty="0"/>
              <a:t> analogues of MPC-6827,  an anticancer agent previously developed until phase II clinical studies. A brief evaluation and comparison of their </a:t>
            </a:r>
            <a:r>
              <a:rPr lang="en-US" sz="1600" dirty="0" err="1"/>
              <a:t>antiproliferative</a:t>
            </a:r>
            <a:r>
              <a:rPr lang="en-US" sz="1600" dirty="0"/>
              <a:t> activity on HT-29 and Caco-2, two human colorectal cancer cell lines, were also reported. At the tested concentrations (5 and 10 µM), </a:t>
            </a:r>
            <a:r>
              <a:rPr lang="en-US" sz="1600" dirty="0" err="1"/>
              <a:t>thieno</a:t>
            </a:r>
            <a:r>
              <a:rPr lang="en-US" sz="1600" dirty="0"/>
              <a:t>[3,2-</a:t>
            </a:r>
            <a:r>
              <a:rPr lang="en-US" sz="1600" i="1" dirty="0"/>
              <a:t>d</a:t>
            </a:r>
            <a:r>
              <a:rPr lang="en-US" sz="1600" dirty="0"/>
              <a:t>]pyrimidin-4-amines </a:t>
            </a:r>
            <a:r>
              <a:rPr lang="en-US" sz="1600" b="1" dirty="0"/>
              <a:t>4a</a:t>
            </a:r>
            <a:r>
              <a:rPr lang="en-US" sz="1600" dirty="0"/>
              <a:t> and </a:t>
            </a:r>
            <a:r>
              <a:rPr lang="en-US" sz="1600" b="1" dirty="0"/>
              <a:t>4c </a:t>
            </a:r>
            <a:r>
              <a:rPr lang="en-US" sz="1600" dirty="0"/>
              <a:t>exhibited an inhibitory effect similar to </a:t>
            </a:r>
            <a:r>
              <a:rPr lang="en-US" sz="1600" b="1" dirty="0"/>
              <a:t>MPC-6827</a:t>
            </a:r>
            <a:r>
              <a:rPr lang="en-US" sz="1600" dirty="0"/>
              <a:t> on human colorectal cancer cell proliferation.</a:t>
            </a:r>
            <a:r>
              <a:rPr lang="fr-FR" sz="1600" dirty="0"/>
              <a:t> </a:t>
            </a:r>
            <a:r>
              <a:rPr lang="en-US" sz="1600" dirty="0"/>
              <a:t> </a:t>
            </a:r>
            <a:endParaRPr lang="fr-FR" sz="1600" dirty="0"/>
          </a:p>
          <a:p>
            <a:pPr algn="just"/>
            <a:r>
              <a:rPr lang="en-US" dirty="0"/>
              <a:t> </a:t>
            </a:r>
            <a:endParaRPr lang="fr-FR" dirty="0"/>
          </a:p>
          <a:p>
            <a:pPr algn="just"/>
            <a:endParaRPr lang="fr-FR" b="1" dirty="0" smtClean="0"/>
          </a:p>
          <a:p>
            <a:pPr algn="just"/>
            <a:endParaRPr lang="fr-FR" b="1" dirty="0"/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Keywords</a:t>
            </a:r>
            <a:r>
              <a:rPr lang="fr-FR" b="1" dirty="0"/>
              <a:t>: </a:t>
            </a:r>
            <a:r>
              <a:rPr lang="en-US" sz="1600" dirty="0"/>
              <a:t>M</a:t>
            </a:r>
            <a:r>
              <a:rPr lang="en-US" sz="1600" dirty="0" smtClean="0"/>
              <a:t>icrowave-assisted chemistry; </a:t>
            </a:r>
            <a:r>
              <a:rPr lang="en-US" sz="1600" dirty="0" err="1" smtClean="0"/>
              <a:t>thieno</a:t>
            </a:r>
            <a:r>
              <a:rPr lang="en-US" sz="1600" dirty="0" smtClean="0"/>
              <a:t>[3,2-</a:t>
            </a:r>
            <a:r>
              <a:rPr lang="en-US" sz="1600" i="1" dirty="0" smtClean="0"/>
              <a:t>d</a:t>
            </a:r>
            <a:r>
              <a:rPr lang="en-US" sz="1600" dirty="0" smtClean="0"/>
              <a:t>]pyrimidines</a:t>
            </a:r>
            <a:r>
              <a:rPr lang="en-US" sz="1600" dirty="0"/>
              <a:t>; colorectal cancer; </a:t>
            </a:r>
            <a:r>
              <a:rPr lang="en-US" sz="1600" dirty="0" smtClean="0"/>
              <a:t>     HT-29 </a:t>
            </a:r>
            <a:r>
              <a:rPr lang="en-US" sz="1600" dirty="0"/>
              <a:t>cells; caco-2 cells; </a:t>
            </a:r>
            <a:r>
              <a:rPr lang="en-US" sz="1600" dirty="0" err="1"/>
              <a:t>antiproliferative</a:t>
            </a:r>
            <a:r>
              <a:rPr lang="en-US" sz="1600" dirty="0"/>
              <a:t> activity</a:t>
            </a:r>
            <a:endParaRPr lang="fr-FR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941" y="457200"/>
            <a:ext cx="82920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</a:p>
          <a:p>
            <a:endParaRPr lang="fr-FR" sz="2400" b="1" dirty="0"/>
          </a:p>
          <a:p>
            <a:r>
              <a:rPr lang="en-US" sz="1600" b="1" dirty="0" smtClean="0"/>
              <a:t>MPC-6827 </a:t>
            </a:r>
            <a:r>
              <a:rPr lang="en-US" sz="1600" dirty="0"/>
              <a:t>(</a:t>
            </a:r>
            <a:r>
              <a:rPr lang="en-US" sz="1600" i="1" dirty="0" smtClean="0"/>
              <a:t>N</a:t>
            </a:r>
            <a:r>
              <a:rPr lang="en-US" sz="1600" dirty="0" smtClean="0"/>
              <a:t>-</a:t>
            </a:r>
            <a:r>
              <a:rPr lang="en-US" sz="1600" dirty="0"/>
              <a:t>(4-methoxyphenylamino)-</a:t>
            </a:r>
            <a:r>
              <a:rPr lang="en-US" sz="1600" i="1" dirty="0"/>
              <a:t>N</a:t>
            </a:r>
            <a:r>
              <a:rPr lang="en-US" sz="1600" dirty="0"/>
              <a:t>,2-dimethylquinazoline) has been extensively studied for its therapeutic use against </a:t>
            </a:r>
            <a:r>
              <a:rPr lang="en-US" sz="1600" dirty="0" smtClean="0"/>
              <a:t>cancer.</a:t>
            </a:r>
          </a:p>
          <a:p>
            <a:endParaRPr lang="en-US" sz="1600" dirty="0" smtClean="0"/>
          </a:p>
          <a:p>
            <a:r>
              <a:rPr lang="en-US" sz="1600" dirty="0"/>
              <a:t>Also named </a:t>
            </a:r>
            <a:r>
              <a:rPr lang="en-US" sz="1600" dirty="0" err="1" smtClean="0"/>
              <a:t>Azixa</a:t>
            </a:r>
            <a:r>
              <a:rPr lang="en-US" sz="1600" dirty="0" smtClean="0"/>
              <a:t> </a:t>
            </a:r>
            <a:r>
              <a:rPr lang="en-US" sz="1600" dirty="0"/>
              <a:t>or </a:t>
            </a:r>
            <a:r>
              <a:rPr lang="en-US" sz="1600" dirty="0" err="1" smtClean="0"/>
              <a:t>Verubulin</a:t>
            </a:r>
            <a:r>
              <a:rPr lang="en-US" sz="1600" dirty="0" smtClean="0"/>
              <a:t>, </a:t>
            </a:r>
            <a:r>
              <a:rPr lang="en-US" sz="1600" b="1" dirty="0"/>
              <a:t>MPC-6827</a:t>
            </a:r>
            <a:r>
              <a:rPr lang="en-US" sz="1600" dirty="0"/>
              <a:t> </a:t>
            </a:r>
            <a:r>
              <a:rPr lang="en-US" sz="1600" dirty="0" smtClean="0"/>
              <a:t>is </a:t>
            </a:r>
            <a:r>
              <a:rPr lang="en-US" sz="1600" dirty="0"/>
              <a:t>a microtubule destabilizing agent </a:t>
            </a:r>
            <a:r>
              <a:rPr lang="en-US" sz="1600" dirty="0" smtClean="0"/>
              <a:t>with </a:t>
            </a:r>
            <a:r>
              <a:rPr lang="en-US" sz="1600" dirty="0"/>
              <a:t>a dual mode of </a:t>
            </a:r>
            <a:r>
              <a:rPr lang="en-US" sz="1600" dirty="0" smtClean="0"/>
              <a:t>action :</a:t>
            </a: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It leads to </a:t>
            </a:r>
            <a:r>
              <a:rPr lang="en-US" sz="1600" dirty="0"/>
              <a:t>apoptosis by blocking cell cycle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and </a:t>
            </a:r>
            <a:r>
              <a:rPr lang="en-US" sz="1600" dirty="0"/>
              <a:t>to growth inhibition on several </a:t>
            </a:r>
            <a:r>
              <a:rPr lang="en-US" sz="1600" dirty="0" smtClean="0"/>
              <a:t>types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/>
              <a:t>of cancer such as breast, colon or </a:t>
            </a:r>
            <a:r>
              <a:rPr lang="en-US" sz="1600" dirty="0" smtClean="0"/>
              <a:t>ovarian.</a:t>
            </a: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It reduces </a:t>
            </a:r>
            <a:r>
              <a:rPr lang="en-US" sz="1600" dirty="0"/>
              <a:t>blood supply to the </a:t>
            </a:r>
            <a:r>
              <a:rPr lang="en-US" sz="1600" dirty="0" smtClean="0"/>
              <a:t>tumors.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594841"/>
              </p:ext>
            </p:extLst>
          </p:nvPr>
        </p:nvGraphicFramePr>
        <p:xfrm>
          <a:off x="5410200" y="2743200"/>
          <a:ext cx="2765425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S ChemDraw Drawing" r:id="rId4" imgW="1665357" imgH="1066409" progId="ChemDraw.Document.6.0">
                  <p:embed/>
                </p:oleObj>
              </mc:Choice>
              <mc:Fallback>
                <p:oleObj name="CS ChemDraw Drawing" r:id="rId4" imgW="1665357" imgH="10664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2743200"/>
                        <a:ext cx="2765425" cy="177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70941" y="4724400"/>
            <a:ext cx="5167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1" dirty="0" smtClean="0"/>
              <a:t>Cancer </a:t>
            </a:r>
            <a:r>
              <a:rPr lang="en-US" sz="1100" i="1" dirty="0"/>
              <a:t>Res.</a:t>
            </a:r>
            <a:r>
              <a:rPr lang="en-US" sz="1100" dirty="0"/>
              <a:t> </a:t>
            </a:r>
            <a:r>
              <a:rPr lang="en-US" sz="1100" b="1" dirty="0"/>
              <a:t>2007</a:t>
            </a:r>
            <a:r>
              <a:rPr lang="en-US" sz="1100" dirty="0"/>
              <a:t>, </a:t>
            </a:r>
            <a:r>
              <a:rPr lang="en-US" sz="1100" i="1" dirty="0"/>
              <a:t>67</a:t>
            </a:r>
            <a:r>
              <a:rPr lang="en-US" sz="1100" dirty="0"/>
              <a:t>, 5865–5871, doi:10.1158/0008-5472.CAN-07-0127.</a:t>
            </a:r>
            <a:endParaRPr lang="fr-FR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1" dirty="0" smtClean="0"/>
              <a:t>J</a:t>
            </a:r>
            <a:r>
              <a:rPr lang="en-US" sz="1100" i="1" dirty="0"/>
              <a:t>. Med. Chem.</a:t>
            </a:r>
            <a:r>
              <a:rPr lang="en-US" sz="1100" dirty="0"/>
              <a:t> </a:t>
            </a:r>
            <a:r>
              <a:rPr lang="en-US" sz="1100" b="1" dirty="0"/>
              <a:t>2008</a:t>
            </a:r>
            <a:r>
              <a:rPr lang="en-US" sz="1100" dirty="0"/>
              <a:t>, </a:t>
            </a:r>
            <a:r>
              <a:rPr lang="en-US" sz="1100" i="1" dirty="0"/>
              <a:t>51</a:t>
            </a:r>
            <a:r>
              <a:rPr lang="en-US" sz="1100" dirty="0"/>
              <a:t>, 4771–4779, doi:10.1021/jm8003653.</a:t>
            </a:r>
            <a:endParaRPr lang="fr-FR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1" dirty="0" err="1" smtClean="0"/>
              <a:t>Bioorg</a:t>
            </a:r>
            <a:r>
              <a:rPr lang="en-US" sz="1100" i="1" dirty="0"/>
              <a:t>. Med. Chem. Lett.</a:t>
            </a:r>
            <a:r>
              <a:rPr lang="en-US" sz="1100" dirty="0"/>
              <a:t> </a:t>
            </a:r>
            <a:r>
              <a:rPr lang="en-US" sz="1100" b="1" dirty="0"/>
              <a:t>2009</a:t>
            </a:r>
            <a:r>
              <a:rPr lang="en-US" sz="1100" dirty="0"/>
              <a:t>, </a:t>
            </a:r>
            <a:r>
              <a:rPr lang="en-US" sz="1100" i="1" dirty="0"/>
              <a:t>19</a:t>
            </a:r>
            <a:r>
              <a:rPr lang="en-US" sz="1100" dirty="0"/>
              <a:t>, 3536–3540, doi:10.1016/j.bmcl.2009.04.145.</a:t>
            </a:r>
            <a:endParaRPr lang="fr-FR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1" dirty="0" smtClean="0"/>
              <a:t>J</a:t>
            </a:r>
            <a:r>
              <a:rPr lang="en-US" sz="1100" i="1" dirty="0"/>
              <a:t>. Med. Chem.</a:t>
            </a:r>
            <a:r>
              <a:rPr lang="en-US" sz="1100" dirty="0"/>
              <a:t> </a:t>
            </a:r>
            <a:r>
              <a:rPr lang="en-US" sz="1100" b="1" dirty="0"/>
              <a:t>2009</a:t>
            </a:r>
            <a:r>
              <a:rPr lang="en-US" sz="1100" dirty="0"/>
              <a:t>, </a:t>
            </a:r>
            <a:r>
              <a:rPr lang="en-US" sz="1100" i="1" dirty="0"/>
              <a:t>52</a:t>
            </a:r>
            <a:r>
              <a:rPr lang="en-US" sz="1100" dirty="0"/>
              <a:t>, 2341–2351, doi:10.1021/jm801315b.</a:t>
            </a:r>
            <a:endParaRPr lang="fr-FR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1" dirty="0" err="1" smtClean="0"/>
              <a:t>Bioorg</a:t>
            </a:r>
            <a:r>
              <a:rPr lang="en-US" sz="1100" i="1" dirty="0"/>
              <a:t>. Med. Chem. Lett.</a:t>
            </a:r>
            <a:r>
              <a:rPr lang="en-US" sz="1100" dirty="0"/>
              <a:t> </a:t>
            </a:r>
            <a:r>
              <a:rPr lang="en-US" sz="1100" b="1" dirty="0"/>
              <a:t>2010</a:t>
            </a:r>
            <a:r>
              <a:rPr lang="en-US" sz="1100" dirty="0"/>
              <a:t>, </a:t>
            </a:r>
            <a:r>
              <a:rPr lang="en-US" sz="1100" i="1" dirty="0"/>
              <a:t>20</a:t>
            </a:r>
            <a:r>
              <a:rPr lang="en-US" sz="1100" dirty="0"/>
              <a:t>, 2330–2334, doi:10.1016/j.bmcl.2010.01.155.</a:t>
            </a:r>
            <a:endParaRPr lang="fr-FR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1" dirty="0" err="1" smtClean="0"/>
              <a:t>ChemMedChem</a:t>
            </a:r>
            <a:r>
              <a:rPr lang="en-US" sz="1100" dirty="0" smtClean="0"/>
              <a:t> </a:t>
            </a:r>
            <a:r>
              <a:rPr lang="en-US" sz="1100" b="1" dirty="0"/>
              <a:t>2014</a:t>
            </a:r>
            <a:r>
              <a:rPr lang="en-US" sz="1100" dirty="0"/>
              <a:t>, </a:t>
            </a:r>
            <a:r>
              <a:rPr lang="en-US" sz="1100" i="1" dirty="0"/>
              <a:t>9</a:t>
            </a:r>
            <a:r>
              <a:rPr lang="en-US" sz="1100" dirty="0"/>
              <a:t>, 847–854, doi:10.1002/cmdc.201300531</a:t>
            </a:r>
            <a:r>
              <a:rPr lang="en-US" sz="1100" dirty="0" smtClean="0"/>
              <a:t>.</a:t>
            </a:r>
            <a:endParaRPr lang="fr-FR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560" y="349553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MPC 6827  </a:t>
            </a:r>
            <a:r>
              <a:rPr lang="en-US" sz="1600" dirty="0" smtClean="0"/>
              <a:t>was </a:t>
            </a:r>
            <a:r>
              <a:rPr lang="en-US" sz="1600" dirty="0"/>
              <a:t>as a good candidate for phase I and phase II clinical trials in patients with metastatic melanoma and multiform </a:t>
            </a:r>
            <a:r>
              <a:rPr lang="en-US" sz="1600" dirty="0" smtClean="0"/>
              <a:t>glioblastoma. These </a:t>
            </a:r>
            <a:r>
              <a:rPr lang="en-US" sz="1600" dirty="0"/>
              <a:t>investigations revealed some cardiotoxicity, leading to suspend its clinical development in Phase </a:t>
            </a:r>
            <a:r>
              <a:rPr lang="en-US" sz="1600" dirty="0" smtClean="0"/>
              <a:t>II. </a:t>
            </a:r>
          </a:p>
          <a:p>
            <a:pPr algn="just"/>
            <a:endParaRPr lang="en-US" sz="1600" b="1" dirty="0"/>
          </a:p>
          <a:p>
            <a:pPr algn="just"/>
            <a:r>
              <a:rPr lang="en-US" sz="1600" b="1" dirty="0" smtClean="0"/>
              <a:t>MPC</a:t>
            </a:r>
            <a:r>
              <a:rPr lang="en-US" sz="1600" dirty="0" smtClean="0"/>
              <a:t> </a:t>
            </a:r>
            <a:r>
              <a:rPr lang="fr-FR" sz="1600" b="1" dirty="0" smtClean="0"/>
              <a:t>6727 </a:t>
            </a:r>
            <a:r>
              <a:rPr lang="en-US" sz="1600" dirty="0"/>
              <a:t>remains an excellent model for the design </a:t>
            </a:r>
            <a:r>
              <a:rPr lang="en-US" sz="1600" dirty="0" smtClean="0"/>
              <a:t>of potential </a:t>
            </a:r>
            <a:r>
              <a:rPr lang="en-US" sz="1600" dirty="0"/>
              <a:t>cytotoxic </a:t>
            </a:r>
            <a:r>
              <a:rPr lang="en-US" sz="1600" dirty="0" smtClean="0"/>
              <a:t>agents.</a:t>
            </a:r>
            <a:endParaRPr lang="fr-FR" sz="16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560" y="1850227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B</a:t>
            </a:r>
            <a:r>
              <a:rPr lang="en-US" sz="1600" dirty="0" err="1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ioisosteric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analogs of </a:t>
            </a:r>
            <a:r>
              <a:rPr lang="en-US" sz="16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MPC-6827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were envisioned by extending and replacing the 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benzene 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part of this small molecule into an </a:t>
            </a:r>
            <a:r>
              <a:rPr lang="en-US" sz="1600" dirty="0" err="1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arylthiophene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ring.</a:t>
            </a:r>
            <a:endParaRPr lang="fr-FR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95600" y="4427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11379"/>
              </p:ext>
            </p:extLst>
          </p:nvPr>
        </p:nvGraphicFramePr>
        <p:xfrm>
          <a:off x="1784350" y="2649538"/>
          <a:ext cx="5565775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S ChemDraw Drawing" r:id="rId4" imgW="5094599" imgH="1617069" progId="ChemDraw.Document.6.0">
                  <p:embed/>
                </p:oleObj>
              </mc:Choice>
              <mc:Fallback>
                <p:oleObj name="CS ChemDraw Drawing" r:id="rId4" imgW="5094599" imgH="161706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649538"/>
                        <a:ext cx="5565775" cy="170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800600" y="4346261"/>
            <a:ext cx="357432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ctr">
              <a:lnSpc>
                <a:spcPts val="1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2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(4-methoxyphenylamino)-2-methyl benzo- </a:t>
            </a:r>
            <a:r>
              <a:rPr lang="en-US" sz="1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pyrido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2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pyrazino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thieno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[3,2-</a:t>
            </a:r>
            <a:r>
              <a:rPr lang="en-US" sz="12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]pyrimidine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derivatives envisioned in this work.</a:t>
            </a:r>
            <a:endParaRPr lang="fr-FR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976037"/>
            <a:ext cx="480060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Mol. Cancer </a:t>
            </a:r>
            <a:r>
              <a:rPr lang="en-US" sz="11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3410–3419, doi:10.1158/1535-7163.MCT-10-0516.</a:t>
            </a:r>
            <a:endParaRPr lang="fr-FR" sz="11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1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Neurooncol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257–264, doi:10.1007/s11060-012-0964-7.</a:t>
            </a:r>
            <a:endParaRPr lang="fr-FR" sz="11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1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Neurooncol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335–343, doi:10.1007/s11060-014-1437-y.</a:t>
            </a:r>
            <a:endParaRPr lang="fr-FR" sz="11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Oncologist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1120–1130, doi:10.1634/theoncologist.2010-0432.</a:t>
            </a:r>
            <a:endParaRPr lang="fr-FR" sz="11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Bioorg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Chem.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380–390, doi:10.1016/j.bioorg.2018.10.027.</a:t>
            </a:r>
            <a:endParaRPr lang="fr-FR" sz="11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6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95400" y="1904999"/>
            <a:ext cx="114693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98971"/>
              </p:ext>
            </p:extLst>
          </p:nvPr>
        </p:nvGraphicFramePr>
        <p:xfrm>
          <a:off x="654050" y="2665413"/>
          <a:ext cx="74993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S ChemDraw Drawing" r:id="rId4" imgW="6524496" imgH="1744770" progId="ChemDraw.Document.6.0">
                  <p:embed/>
                </p:oleObj>
              </mc:Choice>
              <mc:Fallback>
                <p:oleObj name="CS ChemDraw Drawing" r:id="rId4" imgW="6524496" imgH="174477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665413"/>
                        <a:ext cx="7499350" cy="2039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91761" y="1245249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Initial 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work 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of </a:t>
            </a:r>
            <a:r>
              <a:rPr lang="en-US" sz="1600" dirty="0" err="1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Sirisoma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et al. 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described synthetic route 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of </a:t>
            </a:r>
            <a:r>
              <a:rPr lang="en-US" sz="1600" b="1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MPC-6827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, from </a:t>
            </a:r>
            <a:r>
              <a:rPr lang="en-US" sz="1600" dirty="0" err="1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anthranilic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acid methyl 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ester. 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In 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the last 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step, 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4-chloro-2-methylquinazoline was reacted with </a:t>
            </a:r>
            <a:r>
              <a:rPr lang="en-US" sz="1600" i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-methyl-4-methoxyaniline in anhydrous propanol to give the target product in an overall yield of 55</a:t>
            </a:r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%.</a:t>
            </a:r>
            <a:endParaRPr lang="fr-FR" sz="1600" dirty="0"/>
          </a:p>
        </p:txBody>
      </p:sp>
      <p:sp>
        <p:nvSpPr>
          <p:cNvPr id="9" name="TextBox 3"/>
          <p:cNvSpPr txBox="1"/>
          <p:nvPr/>
        </p:nvSpPr>
        <p:spPr>
          <a:xfrm>
            <a:off x="500679" y="54425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Results</a:t>
            </a:r>
            <a:r>
              <a:rPr lang="fr-FR" sz="2400" b="1" dirty="0" smtClean="0"/>
              <a:t> and discussion: </a:t>
            </a:r>
            <a:r>
              <a:rPr lang="fr-FR" sz="2400" b="1" dirty="0" err="1" smtClean="0"/>
              <a:t>chemistry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5562600"/>
            <a:ext cx="533400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300"/>
              </a:lnSpc>
              <a:spcAft>
                <a:spcPts val="0"/>
              </a:spcAft>
            </a:pPr>
            <a:r>
              <a:rPr lang="en-US" sz="11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Sirisoma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1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1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1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1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Med. Chem.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2341–2351, doi:10.1021/jm801315b.</a:t>
            </a:r>
            <a:endParaRPr lang="fr-FR" sz="11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1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52599" y="1600199"/>
            <a:ext cx="107699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88907"/>
              </p:ext>
            </p:extLst>
          </p:nvPr>
        </p:nvGraphicFramePr>
        <p:xfrm>
          <a:off x="792163" y="3044825"/>
          <a:ext cx="7554912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S ChemDraw Drawing" r:id="rId4" imgW="6455842" imgH="1557475" progId="ChemDraw.Document.6.0">
                  <p:embed/>
                </p:oleObj>
              </mc:Choice>
              <mc:Fallback>
                <p:oleObj name="CS ChemDraw Drawing" r:id="rId4" imgW="6455842" imgH="155747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044825"/>
                        <a:ext cx="7554912" cy="185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88780" y="774918"/>
            <a:ext cx="79593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Developing </a:t>
            </a:r>
            <a:r>
              <a:rPr lang="en-US" sz="1600" dirty="0"/>
              <a:t>sustainable and convenient multicomponent processes </a:t>
            </a:r>
            <a:r>
              <a:rPr lang="en-US" sz="1600" dirty="0" smtClean="0"/>
              <a:t>our </a:t>
            </a:r>
            <a:r>
              <a:rPr lang="en-US" sz="1600" dirty="0"/>
              <a:t>group investigated a novel and efficient two-step synthesis of </a:t>
            </a:r>
            <a:r>
              <a:rPr lang="en-US" sz="1600" b="1" dirty="0" smtClean="0"/>
              <a:t>MPC-6827</a:t>
            </a:r>
            <a:r>
              <a:rPr lang="en-US" sz="1600" dirty="0" smtClean="0"/>
              <a:t>: reaction </a:t>
            </a:r>
            <a:r>
              <a:rPr lang="en-US" sz="1600" dirty="0"/>
              <a:t>of </a:t>
            </a:r>
            <a:r>
              <a:rPr lang="en-US" sz="1600" dirty="0" err="1"/>
              <a:t>anthranilonitrile</a:t>
            </a:r>
            <a:r>
              <a:rPr lang="en-US" sz="1600" dirty="0"/>
              <a:t> with </a:t>
            </a:r>
            <a:r>
              <a:rPr lang="en-US" sz="1600" i="1" dirty="0"/>
              <a:t>N,N-</a:t>
            </a:r>
            <a:r>
              <a:rPr lang="en-US" sz="1600" dirty="0" err="1"/>
              <a:t>dimethylacetamide</a:t>
            </a:r>
            <a:r>
              <a:rPr lang="en-US" sz="1600" dirty="0"/>
              <a:t> </a:t>
            </a:r>
            <a:r>
              <a:rPr lang="en-US" sz="1600" dirty="0" err="1"/>
              <a:t>dimethylacetal</a:t>
            </a:r>
            <a:r>
              <a:rPr lang="en-US" sz="1600" dirty="0"/>
              <a:t> (DMA-DMA) at 115°C for 2 min </a:t>
            </a:r>
            <a:r>
              <a:rPr lang="en-US" sz="1600" dirty="0" smtClean="0"/>
              <a:t>and intense heating </a:t>
            </a:r>
            <a:r>
              <a:rPr lang="en-US" sz="1600" dirty="0"/>
              <a:t>(200°C for 2 h) with </a:t>
            </a:r>
            <a:r>
              <a:rPr lang="en-US" sz="1600" i="1" dirty="0" smtClean="0"/>
              <a:t>N</a:t>
            </a:r>
            <a:r>
              <a:rPr lang="en-US" sz="1600" dirty="0" smtClean="0"/>
              <a:t>-methyl-</a:t>
            </a: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anisidine</a:t>
            </a:r>
            <a:r>
              <a:rPr lang="en-US" sz="1600" dirty="0" smtClean="0"/>
              <a:t>, </a:t>
            </a:r>
            <a:r>
              <a:rPr lang="en-US" sz="1600" dirty="0"/>
              <a:t>in </a:t>
            </a:r>
            <a:r>
              <a:rPr lang="en-US" sz="1600" i="1" dirty="0"/>
              <a:t>N</a:t>
            </a:r>
            <a:r>
              <a:rPr lang="en-US" sz="1600" dirty="0"/>
              <a:t>-</a:t>
            </a:r>
            <a:r>
              <a:rPr lang="en-US" sz="1600" dirty="0" err="1"/>
              <a:t>methylpyrrolidone</a:t>
            </a:r>
            <a:r>
              <a:rPr lang="en-US" sz="1600" dirty="0"/>
              <a:t> (NMP), in the presence of aluminum chloride (</a:t>
            </a:r>
            <a:r>
              <a:rPr lang="en-US" sz="1600" dirty="0" smtClean="0"/>
              <a:t>AlCl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).</a:t>
            </a:r>
          </a:p>
          <a:p>
            <a:pPr algn="just"/>
            <a:r>
              <a:rPr lang="en-US" sz="1600" dirty="0" smtClean="0"/>
              <a:t> </a:t>
            </a:r>
          </a:p>
          <a:p>
            <a:pPr algn="just"/>
            <a:r>
              <a:rPr lang="en-US" sz="1600" b="1" dirty="0" smtClean="0"/>
              <a:t>MPC-6827</a:t>
            </a:r>
            <a:r>
              <a:rPr lang="en-US" sz="1600" dirty="0" smtClean="0"/>
              <a:t> </a:t>
            </a:r>
            <a:r>
              <a:rPr lang="en-US" sz="1600" dirty="0"/>
              <a:t>was obtained in 71% yield, </a:t>
            </a:r>
            <a:r>
              <a:rPr lang="en-US" sz="1600" i="1" dirty="0"/>
              <a:t>i.e.</a:t>
            </a:r>
            <a:r>
              <a:rPr lang="en-US" sz="1600" dirty="0"/>
              <a:t> 64% over the two </a:t>
            </a:r>
            <a:r>
              <a:rPr lang="en-US" sz="1600" dirty="0" smtClean="0"/>
              <a:t>steps.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304800" y="5562600"/>
            <a:ext cx="541020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300"/>
              </a:lnSpc>
              <a:spcAft>
                <a:spcPts val="0"/>
              </a:spcAft>
            </a:pPr>
            <a:r>
              <a:rPr lang="en-US" sz="11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Foucourt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 al. Tetrahedron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4495–4502, doi:10.1016/j.tet.2010.04.066.</a:t>
            </a:r>
            <a:endParaRPr lang="fr-FR" sz="11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1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21027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retrosynthetic route to the novel </a:t>
            </a:r>
            <a:r>
              <a:rPr lang="en-US" sz="1600" dirty="0" err="1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heteroarenes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was envisioned </a:t>
            </a:r>
            <a:r>
              <a:rPr lang="en-US" sz="1600" i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via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intramolecular cyclization of the key </a:t>
            </a:r>
            <a:r>
              <a:rPr lang="en-US" sz="1600" i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N,N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dimethylacetamidamidines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itselves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obtained by formylation of the corresponding </a:t>
            </a:r>
            <a:r>
              <a:rPr lang="en-US" sz="1600" dirty="0" err="1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cyanoenamines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). </a:t>
            </a:r>
            <a:endParaRPr lang="fr-FR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2743199"/>
            <a:ext cx="10386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87021"/>
              </p:ext>
            </p:extLst>
          </p:nvPr>
        </p:nvGraphicFramePr>
        <p:xfrm>
          <a:off x="843956" y="2648336"/>
          <a:ext cx="7449010" cy="175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CS ChemDraw Drawing" r:id="rId4" imgW="6478205" imgH="1526467" progId="ChemDraw.Document.6.0">
                  <p:embed/>
                </p:oleObj>
              </mc:Choice>
              <mc:Fallback>
                <p:oleObj name="CS ChemDraw Drawing" r:id="rId4" imgW="6478205" imgH="152646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56" y="2648336"/>
                        <a:ext cx="7449010" cy="1756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95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258" y="451089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First </a:t>
            </a:r>
            <a:r>
              <a:rPr lang="fr-FR" i="1" dirty="0" err="1" smtClean="0"/>
              <a:t>approach</a:t>
            </a:r>
            <a:r>
              <a:rPr lang="fr-FR" i="1" dirty="0" smtClean="0"/>
              <a:t>: via</a:t>
            </a:r>
            <a:r>
              <a:rPr lang="fr-FR" dirty="0" smtClean="0"/>
              <a:t> </a:t>
            </a:r>
            <a:r>
              <a:rPr lang="fr-FR" dirty="0" err="1" smtClean="0"/>
              <a:t>previous</a:t>
            </a:r>
            <a:r>
              <a:rPr lang="fr-FR" dirty="0" smtClean="0"/>
              <a:t> « </a:t>
            </a:r>
            <a:r>
              <a:rPr lang="fr-FR" b="1" dirty="0" smtClean="0"/>
              <a:t>MPC-6827</a:t>
            </a:r>
            <a:r>
              <a:rPr lang="fr-FR" dirty="0" smtClean="0"/>
              <a:t> route »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02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66339"/>
              </p:ext>
            </p:extLst>
          </p:nvPr>
        </p:nvGraphicFramePr>
        <p:xfrm>
          <a:off x="695325" y="1471613"/>
          <a:ext cx="7747000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S ChemDraw Drawing" r:id="rId4" imgW="6856402" imgH="1580651" progId="ChemDraw.Document.6.0">
                  <p:embed/>
                </p:oleObj>
              </mc:Choice>
              <mc:Fallback>
                <p:oleObj name="CS ChemDraw Drawing" r:id="rId4" imgW="6856402" imgH="158065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471613"/>
                        <a:ext cx="7747000" cy="1798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1761" y="406488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According preceding works on </a:t>
            </a:r>
            <a:r>
              <a:rPr lang="en-US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MPC-6827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compound </a:t>
            </a:r>
            <a:r>
              <a:rPr lang="en-US" sz="1600" b="1" dirty="0" smtClean="0"/>
              <a:t>2</a:t>
            </a:r>
            <a:r>
              <a:rPr lang="en-US" sz="1600" dirty="0" smtClean="0"/>
              <a:t> was </a:t>
            </a:r>
            <a:r>
              <a:rPr lang="en-US" sz="1600" dirty="0"/>
              <a:t>heated at </a:t>
            </a:r>
            <a:r>
              <a:rPr lang="en-US" sz="1600" dirty="0" smtClean="0"/>
              <a:t>200°C </a:t>
            </a:r>
            <a:r>
              <a:rPr lang="en-US" sz="1600" dirty="0"/>
              <a:t>for 2 h under microwave </a:t>
            </a:r>
            <a:r>
              <a:rPr lang="en-US" sz="1600" dirty="0" smtClean="0"/>
              <a:t>irradiation in the presence of </a:t>
            </a:r>
            <a:r>
              <a:rPr lang="en-US" sz="1600" i="1" dirty="0" smtClean="0"/>
              <a:t>N</a:t>
            </a:r>
            <a:r>
              <a:rPr lang="en-US" sz="1600" dirty="0" smtClean="0"/>
              <a:t>-methyl-</a:t>
            </a: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anisidine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AlCl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in </a:t>
            </a:r>
            <a:r>
              <a:rPr lang="en-US" sz="1600" i="1" dirty="0"/>
              <a:t>N</a:t>
            </a:r>
            <a:r>
              <a:rPr lang="en-US" sz="1600" dirty="0"/>
              <a:t>-</a:t>
            </a:r>
            <a:r>
              <a:rPr lang="en-US" sz="1600" dirty="0" err="1"/>
              <a:t>methylpyrrolidone</a:t>
            </a:r>
            <a:r>
              <a:rPr lang="en-US" sz="1600" dirty="0"/>
              <a:t> (NMP</a:t>
            </a:r>
            <a:r>
              <a:rPr lang="en-US" sz="1600" dirty="0" smtClean="0"/>
              <a:t>). These </a:t>
            </a:r>
            <a:r>
              <a:rPr lang="en-US" sz="1600" dirty="0"/>
              <a:t>operating conditions </a:t>
            </a:r>
            <a:r>
              <a:rPr lang="en-US" sz="1600" dirty="0" smtClean="0"/>
              <a:t>were </a:t>
            </a:r>
            <a:r>
              <a:rPr lang="en-US" sz="1600" dirty="0"/>
              <a:t>unable to generate </a:t>
            </a:r>
            <a:r>
              <a:rPr lang="en-US" sz="1600" dirty="0" smtClean="0"/>
              <a:t>the target compounds.</a:t>
            </a:r>
            <a:endParaRPr lang="en-US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78837"/>
            <a:ext cx="459122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300"/>
              </a:lnSpc>
              <a:spcAft>
                <a:spcPts val="0"/>
              </a:spcAft>
            </a:pPr>
            <a:r>
              <a:rPr lang="en-US" sz="1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Foucourt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 al. Tetrahedron</a:t>
            </a:r>
            <a:r>
              <a:rPr lang="en-US" sz="1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4495–4502, doi:10.1016/j.tet.2010.04.066. </a:t>
            </a:r>
            <a:r>
              <a:rPr lang="en-US" sz="10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Loidreau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10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 al. Tetrahedron </a:t>
            </a:r>
            <a:r>
              <a:rPr lang="en-US" sz="1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sz="1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67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4852–4857, doi:10.1016/j.tet.2011.05.010.</a:t>
            </a:r>
            <a:endParaRPr lang="fr-FR" sz="1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2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1644</Words>
  <Application>Microsoft Office PowerPoint</Application>
  <PresentationFormat>Affichage à l'écran (4:3)</PresentationFormat>
  <Paragraphs>166</Paragraphs>
  <Slides>17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DengXian</vt:lpstr>
      <vt:lpstr>Microsoft Yi Baiti</vt:lpstr>
      <vt:lpstr>Palatino Linotype</vt:lpstr>
      <vt:lpstr>Symbol</vt:lpstr>
      <vt:lpstr>Times New Roman</vt:lpstr>
      <vt:lpstr>Office Theme</vt:lpstr>
      <vt:lpstr>Custom Design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THIERRY BESSON (Personnel)</cp:lastModifiedBy>
  <cp:revision>165</cp:revision>
  <dcterms:created xsi:type="dcterms:W3CDTF">2015-04-04T09:45:50Z</dcterms:created>
  <dcterms:modified xsi:type="dcterms:W3CDTF">2020-10-23T04:43:02Z</dcterms:modified>
</cp:coreProperties>
</file>