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67" r:id="rId4"/>
    <p:sldId id="258" r:id="rId5"/>
    <p:sldId id="259" r:id="rId6"/>
    <p:sldId id="262" r:id="rId7"/>
    <p:sldId id="266" r:id="rId8"/>
    <p:sldId id="269" r:id="rId9"/>
    <p:sldId id="268" r:id="rId10"/>
    <p:sldId id="270" r:id="rId11"/>
    <p:sldId id="271" r:id="rId12"/>
    <p:sldId id="272" r:id="rId13"/>
    <p:sldId id="273" r:id="rId14"/>
    <p:sldId id="274" r:id="rId15"/>
    <p:sldId id="275" r:id="rId16"/>
    <p:sldId id="276" r:id="rId17"/>
    <p:sldId id="277" r:id="rId18"/>
    <p:sldId id="279" r:id="rId19"/>
    <p:sldId id="280" r:id="rId20"/>
    <p:sldId id="281" r:id="rId21"/>
    <p:sldId id="282" r:id="rId22"/>
    <p:sldId id="283" r:id="rId23"/>
    <p:sldId id="284" r:id="rId24"/>
    <p:sldId id="285" r:id="rId25"/>
    <p:sldId id="286" r:id="rId26"/>
    <p:sldId id="287" r:id="rId27"/>
    <p:sldId id="261" r:id="rId28"/>
    <p:sldId id="265" r:id="rId29"/>
    <p:sldId id="26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4GB%20flash\Thesis\Thesis-1\Thesis\Excell%20files\proposa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Sheet6!$E$8:$E$12</c:f>
              <c:strCache>
                <c:ptCount val="5"/>
                <c:pt idx="0">
                  <c:v>M1</c:v>
                </c:pt>
                <c:pt idx="1">
                  <c:v>M2</c:v>
                </c:pt>
                <c:pt idx="2">
                  <c:v>M3</c:v>
                </c:pt>
                <c:pt idx="3">
                  <c:v>M4</c:v>
                </c:pt>
                <c:pt idx="4">
                  <c:v>M5</c:v>
                </c:pt>
              </c:strCache>
            </c:strRef>
          </c:cat>
          <c:val>
            <c:numRef>
              <c:f>Sheet6!$F$8:$F$12</c:f>
              <c:numCache>
                <c:formatCode>General</c:formatCode>
                <c:ptCount val="5"/>
                <c:pt idx="0">
                  <c:v>8</c:v>
                </c:pt>
                <c:pt idx="1">
                  <c:v>49</c:v>
                </c:pt>
                <c:pt idx="2">
                  <c:v>21</c:v>
                </c:pt>
                <c:pt idx="3">
                  <c:v>59</c:v>
                </c:pt>
                <c:pt idx="4">
                  <c:v>4</c:v>
                </c:pt>
              </c:numCache>
            </c:numRef>
          </c:val>
          <c:extLst>
            <c:ext xmlns:c16="http://schemas.microsoft.com/office/drawing/2014/chart" uri="{C3380CC4-5D6E-409C-BE32-E72D297353CC}">
              <c16:uniqueId val="{00000000-0062-463F-B151-C44C32F4B24D}"/>
            </c:ext>
          </c:extLst>
        </c:ser>
        <c:ser>
          <c:idx val="1"/>
          <c:order val="1"/>
          <c:invertIfNegative val="0"/>
          <c:cat>
            <c:strRef>
              <c:f>Sheet6!$E$8:$E$12</c:f>
              <c:strCache>
                <c:ptCount val="5"/>
                <c:pt idx="0">
                  <c:v>M1</c:v>
                </c:pt>
                <c:pt idx="1">
                  <c:v>M2</c:v>
                </c:pt>
                <c:pt idx="2">
                  <c:v>M3</c:v>
                </c:pt>
                <c:pt idx="3">
                  <c:v>M4</c:v>
                </c:pt>
                <c:pt idx="4">
                  <c:v>M5</c:v>
                </c:pt>
              </c:strCache>
            </c:strRef>
          </c:cat>
          <c:val>
            <c:numRef>
              <c:f>Sheet6!$G$8:$G$12</c:f>
              <c:numCache>
                <c:formatCode>General</c:formatCode>
                <c:ptCount val="5"/>
                <c:pt idx="0">
                  <c:v>-7</c:v>
                </c:pt>
                <c:pt idx="1">
                  <c:v>1</c:v>
                </c:pt>
                <c:pt idx="2">
                  <c:v>39</c:v>
                </c:pt>
                <c:pt idx="3">
                  <c:v>19</c:v>
                </c:pt>
                <c:pt idx="4">
                  <c:v>12</c:v>
                </c:pt>
              </c:numCache>
            </c:numRef>
          </c:val>
          <c:extLst>
            <c:ext xmlns:c16="http://schemas.microsoft.com/office/drawing/2014/chart" uri="{C3380CC4-5D6E-409C-BE32-E72D297353CC}">
              <c16:uniqueId val="{00000001-0062-463F-B151-C44C32F4B24D}"/>
            </c:ext>
          </c:extLst>
        </c:ser>
        <c:ser>
          <c:idx val="2"/>
          <c:order val="2"/>
          <c:invertIfNegative val="0"/>
          <c:cat>
            <c:strRef>
              <c:f>Sheet6!$E$8:$E$12</c:f>
              <c:strCache>
                <c:ptCount val="5"/>
                <c:pt idx="0">
                  <c:v>M1</c:v>
                </c:pt>
                <c:pt idx="1">
                  <c:v>M2</c:v>
                </c:pt>
                <c:pt idx="2">
                  <c:v>M3</c:v>
                </c:pt>
                <c:pt idx="3">
                  <c:v>M4</c:v>
                </c:pt>
                <c:pt idx="4">
                  <c:v>M5</c:v>
                </c:pt>
              </c:strCache>
            </c:strRef>
          </c:cat>
          <c:val>
            <c:numRef>
              <c:f>Sheet6!$H$8:$H$12</c:f>
              <c:numCache>
                <c:formatCode>General</c:formatCode>
                <c:ptCount val="5"/>
                <c:pt idx="0">
                  <c:v>1</c:v>
                </c:pt>
                <c:pt idx="1">
                  <c:v>-1</c:v>
                </c:pt>
                <c:pt idx="2">
                  <c:v>8</c:v>
                </c:pt>
                <c:pt idx="3">
                  <c:v>40</c:v>
                </c:pt>
                <c:pt idx="4">
                  <c:v>25</c:v>
                </c:pt>
              </c:numCache>
            </c:numRef>
          </c:val>
          <c:extLst>
            <c:ext xmlns:c16="http://schemas.microsoft.com/office/drawing/2014/chart" uri="{C3380CC4-5D6E-409C-BE32-E72D297353CC}">
              <c16:uniqueId val="{00000002-0062-463F-B151-C44C32F4B24D}"/>
            </c:ext>
          </c:extLst>
        </c:ser>
        <c:dLbls>
          <c:showLegendKey val="0"/>
          <c:showVal val="0"/>
          <c:showCatName val="0"/>
          <c:showSerName val="0"/>
          <c:showPercent val="0"/>
          <c:showBubbleSize val="0"/>
        </c:dLbls>
        <c:gapWidth val="150"/>
        <c:shape val="box"/>
        <c:axId val="119516544"/>
        <c:axId val="119531776"/>
        <c:axId val="0"/>
      </c:bar3DChart>
      <c:catAx>
        <c:axId val="119516544"/>
        <c:scaling>
          <c:orientation val="minMax"/>
        </c:scaling>
        <c:delete val="0"/>
        <c:axPos val="b"/>
        <c:title>
          <c:tx>
            <c:rich>
              <a:bodyPr/>
              <a:lstStyle/>
              <a:p>
                <a:pPr>
                  <a:defRPr sz="1200" b="1" i="0" u="none" strike="noStrike" baseline="0">
                    <a:solidFill>
                      <a:srgbClr val="000000"/>
                    </a:solidFill>
                    <a:latin typeface="Times New Roman"/>
                    <a:ea typeface="Times New Roman"/>
                    <a:cs typeface="Times New Roman"/>
                  </a:defRPr>
                </a:pPr>
                <a:r>
                  <a:rPr lang="en-US"/>
                  <a:t>Muscarinic receptor subtypes</a:t>
                </a:r>
              </a:p>
            </c:rich>
          </c:tx>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531776"/>
        <c:crosses val="autoZero"/>
        <c:auto val="1"/>
        <c:lblAlgn val="ctr"/>
        <c:lblOffset val="100"/>
        <c:noMultiLvlLbl val="0"/>
      </c:catAx>
      <c:valAx>
        <c:axId val="119531776"/>
        <c:scaling>
          <c:orientation val="minMax"/>
        </c:scaling>
        <c:delete val="0"/>
        <c:axPos val="l"/>
        <c:title>
          <c:tx>
            <c:rich>
              <a:bodyPr/>
              <a:lstStyle/>
              <a:p>
                <a:pPr>
                  <a:defRPr sz="1200" b="1" i="0" u="none" strike="noStrike" baseline="0">
                    <a:solidFill>
                      <a:srgbClr val="000000"/>
                    </a:solidFill>
                    <a:latin typeface="Times New Roman"/>
                    <a:ea typeface="Times New Roman"/>
                    <a:cs typeface="Times New Roman"/>
                  </a:defRPr>
                </a:pPr>
                <a:r>
                  <a:rPr lang="en-US"/>
                  <a:t>% Specific binding</a:t>
                </a:r>
              </a:p>
            </c:rich>
          </c:tx>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516544"/>
        <c:crosses val="autoZero"/>
        <c:crossBetween val="between"/>
      </c:valAx>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0.40625</cdr:x>
      <cdr:y>0.02083</cdr:y>
    </cdr:from>
    <cdr:to>
      <cdr:x>0.63333</cdr:x>
      <cdr:y>0.29514</cdr:y>
    </cdr:to>
    <cdr:sp macro="" textlink="">
      <cdr:nvSpPr>
        <cdr:cNvPr id="3" name="TextBox 2"/>
        <cdr:cNvSpPr txBox="1"/>
      </cdr:nvSpPr>
      <cdr:spPr>
        <a:xfrm xmlns:a="http://schemas.openxmlformats.org/drawingml/2006/main">
          <a:off x="1857360" y="57143"/>
          <a:ext cx="1038240" cy="7524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defRPr sz="1000"/>
          </a:pPr>
          <a:r>
            <a:rPr lang="en-US" sz="1200" b="1" dirty="0">
              <a:solidFill>
                <a:srgbClr val="000000"/>
              </a:solidFill>
              <a:latin typeface="Times New Roman"/>
              <a:cs typeface="Times New Roman"/>
            </a:rPr>
            <a:t>39</a:t>
          </a:r>
          <a:r>
            <a:rPr lang="en-US" sz="1200" b="0" i="0" u="none" strike="noStrike" baseline="0" dirty="0">
              <a:solidFill>
                <a:srgbClr val="000000"/>
              </a:solidFill>
              <a:latin typeface="Times New Roman"/>
              <a:cs typeface="Times New Roman"/>
            </a:rPr>
            <a:t> = Blue</a:t>
          </a:r>
        </a:p>
        <a:p xmlns:a="http://schemas.openxmlformats.org/drawingml/2006/main">
          <a:pPr algn="l" rtl="0">
            <a:defRPr sz="1000"/>
          </a:pPr>
          <a:r>
            <a:rPr lang="en-US" sz="1200" b="1" dirty="0">
              <a:solidFill>
                <a:srgbClr val="000000"/>
              </a:solidFill>
              <a:latin typeface="Times New Roman"/>
              <a:cs typeface="Times New Roman"/>
            </a:rPr>
            <a:t>41</a:t>
          </a:r>
          <a:r>
            <a:rPr lang="en-US" sz="1200" b="0" i="0" u="none" strike="noStrike" baseline="0" dirty="0">
              <a:solidFill>
                <a:srgbClr val="000000"/>
              </a:solidFill>
              <a:latin typeface="Times New Roman"/>
              <a:cs typeface="Times New Roman"/>
            </a:rPr>
            <a:t> = Maroon</a:t>
          </a:r>
        </a:p>
        <a:p xmlns:a="http://schemas.openxmlformats.org/drawingml/2006/main">
          <a:pPr algn="l" rtl="0">
            <a:defRPr sz="1000"/>
          </a:pPr>
          <a:r>
            <a:rPr lang="en-US" sz="1200" b="1" dirty="0">
              <a:solidFill>
                <a:srgbClr val="000000"/>
              </a:solidFill>
              <a:latin typeface="Times New Roman"/>
              <a:cs typeface="Times New Roman"/>
            </a:rPr>
            <a:t>44</a:t>
          </a:r>
          <a:r>
            <a:rPr lang="en-US" sz="1200" b="0" i="0" u="none" strike="noStrike" baseline="0" dirty="0">
              <a:solidFill>
                <a:srgbClr val="000000"/>
              </a:solidFill>
              <a:latin typeface="Times New Roman"/>
              <a:cs typeface="Times New Roman"/>
            </a:rPr>
            <a:t> = Green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11/3/2020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03/11/2020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Muscarinic receptors are widely distributed in human body. They are present centrally and peripherally thereby mediating different types of physiological functions according to their location. For </a:t>
            </a:r>
            <a:r>
              <a:rPr lang="en-US" altLang="en-US" dirty="0" err="1"/>
              <a:t>eg</a:t>
            </a:r>
            <a:r>
              <a:rPr lang="en-US" altLang="en-US" dirty="0"/>
              <a:t>: </a:t>
            </a:r>
            <a:endParaRPr lang="en-US" altLang="zh-CN" dirty="0"/>
          </a:p>
          <a:p>
            <a:pPr eaLnBrk="1" hangingPunct="1">
              <a:spcBef>
                <a:spcPct val="0"/>
              </a:spcBef>
            </a:pPr>
            <a:endParaRPr lang="en-US" altLang="zh-CN" dirty="0"/>
          </a:p>
          <a:p>
            <a:pPr eaLnBrk="1" hangingPunct="1">
              <a:spcBef>
                <a:spcPct val="0"/>
              </a:spcBef>
            </a:pPr>
            <a:r>
              <a:rPr lang="en-US" altLang="zh-CN" dirty="0"/>
              <a:t>This wide range of effects of muscarinic receptors afford numerous therapeutic opportunities for subtype selective muscarinic ligands. They could be u</a:t>
            </a:r>
            <a:r>
              <a:rPr lang="en-US" altLang="en-US" dirty="0"/>
              <a:t>sed in treating variety of disorders like … gastrointestinal tract </a:t>
            </a:r>
            <a:r>
              <a:rPr lang="en-US" altLang="en-US" dirty="0" err="1"/>
              <a:t>eg</a:t>
            </a:r>
            <a:r>
              <a:rPr lang="en-US" altLang="en-US" dirty="0"/>
              <a:t> peptic ulcers for which we have M1 antagonist </a:t>
            </a:r>
            <a:r>
              <a:rPr lang="en-US" altLang="en-US" dirty="0" err="1"/>
              <a:t>pirenzepine</a:t>
            </a:r>
            <a:r>
              <a:rPr lang="en-US" altLang="en-US" dirty="0"/>
              <a:t>.</a:t>
            </a:r>
          </a:p>
          <a:p>
            <a:pPr eaLnBrk="1" hangingPunct="1">
              <a:spcBef>
                <a:spcPct val="0"/>
              </a:spcBef>
            </a:pPr>
            <a:r>
              <a:rPr lang="en-US" altLang="en-US" dirty="0" err="1"/>
              <a:t>Thn</a:t>
            </a:r>
            <a:r>
              <a:rPr lang="en-US" altLang="en-US" dirty="0"/>
              <a:t> other disorders like glaucoma </a:t>
            </a:r>
            <a:r>
              <a:rPr lang="en-US" altLang="en-US" dirty="0" err="1"/>
              <a:t>etc</a:t>
            </a:r>
            <a:endParaRPr lang="en-US" altLang="en-US" dirty="0"/>
          </a:p>
          <a:p>
            <a:pPr eaLnBrk="1" hangingPunct="1">
              <a:spcBef>
                <a:spcPct val="0"/>
              </a:spcBef>
            </a:pPr>
            <a:r>
              <a:rPr lang="en-US" altLang="en-US" dirty="0"/>
              <a:t>For overactive bladder we have </a:t>
            </a:r>
            <a:r>
              <a:rPr lang="en-US" altLang="en-US" dirty="0" err="1"/>
              <a:t>selcetive</a:t>
            </a:r>
            <a:r>
              <a:rPr lang="en-US" altLang="en-US" dirty="0"/>
              <a:t> M3 antagonist </a:t>
            </a:r>
            <a:r>
              <a:rPr lang="en-US" altLang="en-US" dirty="0" err="1"/>
              <a:t>darifenacin</a:t>
            </a:r>
            <a:endParaRPr lang="en-US" altLang="en-US" dirty="0"/>
          </a:p>
          <a:p>
            <a:pPr eaLnBrk="1" hangingPunct="1">
              <a:spcBef>
                <a:spcPct val="0"/>
              </a:spcBef>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7BDDABF8-DCCD-408E-9E80-02A1926257AC}" type="slidenum">
              <a:rPr lang="en-US" smtClean="0"/>
              <a:t>5</a:t>
            </a:fld>
            <a:endParaRPr lang="en-US"/>
          </a:p>
        </p:txBody>
      </p:sp>
    </p:spTree>
    <p:extLst>
      <p:ext uri="{BB962C8B-B14F-4D97-AF65-F5344CB8AC3E}">
        <p14:creationId xmlns:p14="http://schemas.microsoft.com/office/powerpoint/2010/main" val="41267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I would like to present some background data regarding how exactly the project was conceived and led to the design of lactone based ligands. This is </a:t>
            </a:r>
            <a:r>
              <a:rPr lang="en-US" altLang="en-US" dirty="0" err="1"/>
              <a:t>benactyzine</a:t>
            </a:r>
            <a:r>
              <a:rPr lang="en-US" altLang="en-US" dirty="0"/>
              <a:t>, a muscarinic non-selective antagonist. Kaiser et. al applied the principle of conformational rigidity in an attempt to attain affinity and subtype selectivity and reported a series of constrained analogs of </a:t>
            </a:r>
            <a:r>
              <a:rPr lang="en-US" altLang="en-US" dirty="0" err="1"/>
              <a:t>benactyzine</a:t>
            </a:r>
            <a:r>
              <a:rPr lang="en-US" altLang="en-US" dirty="0"/>
              <a:t> (non-selective muscarinic antagonist, </a:t>
            </a:r>
            <a:r>
              <a:rPr lang="en-US" altLang="en-US" b="1" dirty="0"/>
              <a:t>Figure 4</a:t>
            </a:r>
            <a:r>
              <a:rPr lang="en-US" altLang="en-US" dirty="0"/>
              <a:t>) as potential leads for the treatment of urinary incontinence. These biphenyl lactone based compounds with N-substituted imidazole ring when evaluated in functional assay led to the discovery of </a:t>
            </a:r>
            <a:r>
              <a:rPr lang="en-US" altLang="en-US" b="1" dirty="0"/>
              <a:t>26</a:t>
            </a:r>
            <a:r>
              <a:rPr lang="en-US" altLang="en-US" dirty="0"/>
              <a:t> as M</a:t>
            </a:r>
            <a:r>
              <a:rPr lang="en-US" altLang="en-US" baseline="-25000" dirty="0"/>
              <a:t>3</a:t>
            </a:r>
            <a:r>
              <a:rPr lang="en-US" altLang="en-US" dirty="0"/>
              <a:t> antagonist. </a:t>
            </a:r>
          </a:p>
          <a:p>
            <a:endParaRPr lang="en-US" altLang="en-US" dirty="0"/>
          </a:p>
          <a:p>
            <a:r>
              <a:rPr lang="en-US" altLang="en-US" dirty="0"/>
              <a:t>Our interest in developing novel muscarinic receptor ligands led to the design of lactone based ligands using an approach similar to that reported by Kaiser et al. </a:t>
            </a:r>
          </a:p>
          <a:p>
            <a:endParaRPr lang="en-US" dirty="0"/>
          </a:p>
        </p:txBody>
      </p:sp>
      <p:sp>
        <p:nvSpPr>
          <p:cNvPr id="4" name="Slide Number Placeholder 3"/>
          <p:cNvSpPr>
            <a:spLocks noGrp="1"/>
          </p:cNvSpPr>
          <p:nvPr>
            <p:ph type="sldNum" sz="quarter" idx="10"/>
          </p:nvPr>
        </p:nvSpPr>
        <p:spPr/>
        <p:txBody>
          <a:bodyPr/>
          <a:lstStyle/>
          <a:p>
            <a:fld id="{7BDDABF8-DCCD-408E-9E80-02A1926257AC}" type="slidenum">
              <a:rPr lang="en-US" smtClean="0"/>
              <a:t>6</a:t>
            </a:fld>
            <a:endParaRPr lang="en-US"/>
          </a:p>
        </p:txBody>
      </p:sp>
    </p:spTree>
    <p:extLst>
      <p:ext uri="{BB962C8B-B14F-4D97-AF65-F5344CB8AC3E}">
        <p14:creationId xmlns:p14="http://schemas.microsoft.com/office/powerpoint/2010/main" val="65450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03/11/2020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03/11/2020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03/11/2020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03/11/2020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Bhandareh@ajman.ac.a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7.jp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image" Target="../media/image25.emf"/><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28.wmf"/><Relationship Id="rId9"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2.emf"/><Relationship Id="rId5" Type="http://schemas.openxmlformats.org/officeDocument/2006/relationships/oleObject" Target="../embeddings/oleObject28.bin"/><Relationship Id="rId4" Type="http://schemas.openxmlformats.org/officeDocument/2006/relationships/image" Target="../media/image29.wmf"/><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5.emf"/><Relationship Id="rId5" Type="http://schemas.openxmlformats.org/officeDocument/2006/relationships/oleObject" Target="../embeddings/oleObject31.bin"/><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2.bin"/><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emf"/><Relationship Id="rId5" Type="http://schemas.openxmlformats.org/officeDocument/2006/relationships/oleObject" Target="../embeddings/oleObject33.bin"/><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pn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png"/><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jpg"/><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2.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099" y="2322281"/>
            <a:ext cx="8305800" cy="4185761"/>
          </a:xfrm>
          <a:prstGeom prst="rect">
            <a:avLst/>
          </a:prstGeom>
          <a:noFill/>
        </p:spPr>
        <p:txBody>
          <a:bodyPr wrap="square" rtlCol="0">
            <a:spAutoFit/>
          </a:bodyPr>
          <a:lstStyle/>
          <a:p>
            <a:pPr algn="ctr"/>
            <a:r>
              <a:rPr lang="en-US" b="1" dirty="0"/>
              <a:t>Identification of N3-Substituted oxazolidinones as subtype selective 5-HT2b ligands</a:t>
            </a:r>
          </a:p>
          <a:p>
            <a:pPr algn="ctr"/>
            <a:endParaRPr lang="en-US" b="1" dirty="0"/>
          </a:p>
          <a:p>
            <a:pPr algn="ctr"/>
            <a:endParaRPr lang="fr-FR" dirty="0"/>
          </a:p>
          <a:p>
            <a:r>
              <a:rPr lang="fr-FR" dirty="0"/>
              <a:t>Richie R. </a:t>
            </a:r>
            <a:r>
              <a:rPr lang="fr-FR"/>
              <a:t>Bhandare</a:t>
            </a:r>
            <a:r>
              <a:rPr lang="fr-FR" baseline="30000"/>
              <a:t>1*</a:t>
            </a:r>
            <a:r>
              <a:rPr lang="fr-FR"/>
              <a:t>, </a:t>
            </a:r>
            <a:r>
              <a:rPr lang="fr-FR" dirty="0"/>
              <a:t>Benjamin Blass</a:t>
            </a:r>
            <a:r>
              <a:rPr lang="fr-FR" baseline="30000" dirty="0"/>
              <a:t>2</a:t>
            </a:r>
            <a:r>
              <a:rPr lang="fr-FR" dirty="0"/>
              <a:t>, John Gordon</a:t>
            </a:r>
            <a:r>
              <a:rPr lang="fr-FR" baseline="30000" dirty="0"/>
              <a:t>2</a:t>
            </a:r>
            <a:r>
              <a:rPr lang="fr-FR" dirty="0"/>
              <a:t>, Daniel J. Canney</a:t>
            </a:r>
            <a:r>
              <a:rPr lang="fr-FR" baseline="30000" dirty="0"/>
              <a:t>2*</a:t>
            </a:r>
            <a:r>
              <a:rPr lang="fr-FR" dirty="0"/>
              <a:t> and </a:t>
            </a:r>
            <a:r>
              <a:rPr lang="fr-FR" dirty="0" err="1"/>
              <a:t>Afzal</a:t>
            </a:r>
            <a:r>
              <a:rPr lang="fr-FR" dirty="0"/>
              <a:t> Basha Shaikh</a:t>
            </a:r>
            <a:r>
              <a:rPr lang="fr-FR" baseline="30000" dirty="0"/>
              <a:t>3</a:t>
            </a:r>
          </a:p>
          <a:p>
            <a:endParaRPr lang="fr-FR" dirty="0"/>
          </a:p>
          <a:p>
            <a:r>
              <a:rPr lang="fr-FR" dirty="0"/>
              <a:t>1. </a:t>
            </a:r>
            <a:r>
              <a:rPr lang="fr-FR" dirty="0" err="1"/>
              <a:t>Department</a:t>
            </a:r>
            <a:r>
              <a:rPr lang="fr-FR" dirty="0"/>
              <a:t> of Pharmaceutical Sciences, </a:t>
            </a:r>
            <a:r>
              <a:rPr lang="fr-FR" dirty="0" err="1"/>
              <a:t>College</a:t>
            </a:r>
            <a:r>
              <a:rPr lang="fr-FR" dirty="0"/>
              <a:t> of Pharmacy &amp; </a:t>
            </a:r>
            <a:r>
              <a:rPr lang="fr-FR" dirty="0" err="1"/>
              <a:t>Health</a:t>
            </a:r>
            <a:r>
              <a:rPr lang="fr-FR" dirty="0"/>
              <a:t> Sciences, Ajman </a:t>
            </a:r>
            <a:r>
              <a:rPr lang="fr-FR" dirty="0" err="1"/>
              <a:t>University</a:t>
            </a:r>
            <a:r>
              <a:rPr lang="fr-FR" dirty="0"/>
              <a:t>, Ajman, UAE.</a:t>
            </a:r>
          </a:p>
          <a:p>
            <a:r>
              <a:rPr lang="fr-FR" dirty="0"/>
              <a:t>2. </a:t>
            </a:r>
            <a:r>
              <a:rPr lang="fr-FR" dirty="0" err="1"/>
              <a:t>Moulder</a:t>
            </a:r>
            <a:r>
              <a:rPr lang="fr-FR" dirty="0"/>
              <a:t> Center for Drug Discovery Research, </a:t>
            </a:r>
            <a:r>
              <a:rPr lang="fr-FR" dirty="0" err="1"/>
              <a:t>Department</a:t>
            </a:r>
            <a:r>
              <a:rPr lang="fr-FR" dirty="0"/>
              <a:t> of Pharmaceutical Sciences</a:t>
            </a:r>
          </a:p>
          <a:p>
            <a:r>
              <a:rPr lang="fr-FR" dirty="0"/>
              <a:t>Temple </a:t>
            </a:r>
            <a:r>
              <a:rPr lang="fr-FR" dirty="0" err="1"/>
              <a:t>University</a:t>
            </a:r>
            <a:r>
              <a:rPr lang="fr-FR" dirty="0"/>
              <a:t>, </a:t>
            </a:r>
            <a:r>
              <a:rPr lang="fr-FR" dirty="0" err="1"/>
              <a:t>School</a:t>
            </a:r>
            <a:r>
              <a:rPr lang="fr-FR" dirty="0"/>
              <a:t> of Pharmacy, 3307 North Broad Street, 	 Philadelphia, PA  19140.</a:t>
            </a:r>
          </a:p>
          <a:p>
            <a:r>
              <a:rPr lang="fr-FR" dirty="0"/>
              <a:t>3. </a:t>
            </a:r>
            <a:r>
              <a:rPr lang="fr-FR" dirty="0" err="1"/>
              <a:t>Vignan</a:t>
            </a:r>
            <a:r>
              <a:rPr lang="fr-FR" dirty="0"/>
              <a:t> Pharmacy </a:t>
            </a:r>
            <a:r>
              <a:rPr lang="fr-FR" dirty="0" err="1"/>
              <a:t>College</a:t>
            </a:r>
            <a:r>
              <a:rPr lang="fr-FR" dirty="0"/>
              <a:t>, Vadlamudi-522213, Andhra Pradesh, </a:t>
            </a:r>
            <a:r>
              <a:rPr lang="fr-FR" dirty="0" err="1"/>
              <a:t>India</a:t>
            </a:r>
            <a:r>
              <a:rPr lang="fr-FR" dirty="0"/>
              <a:t>.</a:t>
            </a:r>
          </a:p>
          <a:p>
            <a:endParaRPr lang="fr-FR" dirty="0"/>
          </a:p>
          <a:p>
            <a:pPr marL="285750" indent="-285750">
              <a:buFont typeface="Arial" panose="020B0604020202020204" pitchFamily="34" charset="0"/>
              <a:buChar char="•"/>
            </a:pPr>
            <a:r>
              <a:rPr lang="en-US" sz="1400" dirty="0"/>
              <a:t>Corresponding author: </a:t>
            </a:r>
            <a:r>
              <a:rPr lang="en-US" sz="1400" dirty="0">
                <a:hlinkClick r:id="rId3"/>
              </a:rPr>
              <a:t>r.bhandareh@ajman.ac.ae</a:t>
            </a:r>
            <a:r>
              <a:rPr lang="en-US" sz="1400" dirty="0"/>
              <a:t>; canney@temple.edu </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63D86-AD46-4319-8FB9-F8754F38F2AD}"/>
              </a:ext>
            </a:extLst>
          </p:cNvPr>
          <p:cNvSpPr>
            <a:spLocks noGrp="1"/>
          </p:cNvSpPr>
          <p:nvPr>
            <p:ph type="sldNum" sz="quarter" idx="12"/>
          </p:nvPr>
        </p:nvSpPr>
        <p:spPr/>
        <p:txBody>
          <a:bodyPr/>
          <a:lstStyle/>
          <a:p>
            <a:fld id="{FCAEAE96-855E-42B1-8DE9-9C9E68DE18C5}" type="slidenum">
              <a:rPr lang="fr-FR" smtClean="0"/>
              <a:pPr/>
              <a:t>10</a:t>
            </a:fld>
            <a:endParaRPr lang="fr-FR"/>
          </a:p>
        </p:txBody>
      </p:sp>
      <p:sp>
        <p:nvSpPr>
          <p:cNvPr id="3" name="Rectangle 4">
            <a:extLst>
              <a:ext uri="{FF2B5EF4-FFF2-40B4-BE49-F238E27FC236}">
                <a16:creationId xmlns:a16="http://schemas.microsoft.com/office/drawing/2014/main" id="{628DF5B8-294F-4C81-80E3-4B15A7559C26}"/>
              </a:ext>
            </a:extLst>
          </p:cNvPr>
          <p:cNvSpPr txBox="1">
            <a:spLocks noChangeArrowheads="1"/>
          </p:cNvSpPr>
          <p:nvPr/>
        </p:nvSpPr>
        <p:spPr>
          <a:xfrm>
            <a:off x="457200" y="76200"/>
            <a:ext cx="8229600" cy="6397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Proposed ligand scaffold</a:t>
            </a:r>
            <a:endParaRPr lang="en-US" altLang="en-US" sz="2400" u="sng" dirty="0">
              <a:latin typeface="Times New Roman" panose="02020603050405020304" pitchFamily="18" charset="0"/>
              <a:cs typeface="Times New Roman" panose="02020603050405020304" pitchFamily="18" charset="0"/>
            </a:endParaRPr>
          </a:p>
        </p:txBody>
      </p:sp>
      <p:sp>
        <p:nvSpPr>
          <p:cNvPr id="4" name="Rectangle 9">
            <a:extLst>
              <a:ext uri="{FF2B5EF4-FFF2-40B4-BE49-F238E27FC236}">
                <a16:creationId xmlns:a16="http://schemas.microsoft.com/office/drawing/2014/main" id="{94B53D57-214F-4C6F-A3A5-0504B83D7788}"/>
              </a:ext>
            </a:extLst>
          </p:cNvPr>
          <p:cNvSpPr>
            <a:spLocks noChangeArrowheads="1"/>
          </p:cNvSpPr>
          <p:nvPr/>
        </p:nvSpPr>
        <p:spPr bwMode="auto">
          <a:xfrm>
            <a:off x="457200" y="5135563"/>
            <a:ext cx="8229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latin typeface="Times New Roman" panose="02020603050405020304" pitchFamily="18" charset="0"/>
                <a:cs typeface="Times New Roman" panose="02020603050405020304" pitchFamily="18" charset="0"/>
              </a:rPr>
              <a:t>An important distinction between the newly designed ligands and the lead lactones is the presence of substituted or unsubstituted aromatic systems that provide opportunities for interactions with auxiliary binding sites of mAChR’s</a:t>
            </a:r>
          </a:p>
        </p:txBody>
      </p:sp>
      <p:sp>
        <p:nvSpPr>
          <p:cNvPr id="5" name="TextBox 4">
            <a:extLst>
              <a:ext uri="{FF2B5EF4-FFF2-40B4-BE49-F238E27FC236}">
                <a16:creationId xmlns:a16="http://schemas.microsoft.com/office/drawing/2014/main" id="{DBFC22CF-8A7B-46F2-AF25-B9425A0EFE39}"/>
              </a:ext>
            </a:extLst>
          </p:cNvPr>
          <p:cNvSpPr txBox="1">
            <a:spLocks noChangeArrowheads="1"/>
          </p:cNvSpPr>
          <p:nvPr/>
        </p:nvSpPr>
        <p:spPr bwMode="auto">
          <a:xfrm>
            <a:off x="76200" y="3200400"/>
            <a:ext cx="911701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Hypothesis:</a:t>
            </a:r>
          </a:p>
          <a:p>
            <a:pPr eaLnBrk="1" hangingPunct="1">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appropriately positioned functional groups (eg. substituted  and   unsubstituted </a:t>
            </a:r>
          </a:p>
          <a:p>
            <a:pPr eaLnBrk="1" hangingPunct="1">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aromatic rings and N-containing heterocycles) exhibiting a wide range of </a:t>
            </a:r>
          </a:p>
          <a:p>
            <a:pPr eaLnBrk="1" hangingPunct="1">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physicochemical properties on lead molecules may provide improved affinity </a:t>
            </a:r>
          </a:p>
          <a:p>
            <a:pPr eaLnBrk="1" hangingPunct="1">
              <a:buFont typeface="Arial" panose="020B0604020202020204" pitchFamily="34" charset="0"/>
              <a:buNone/>
            </a:pPr>
            <a:r>
              <a:rPr lang="en-US" altLang="en-US" sz="2200">
                <a:latin typeface="Times New Roman" panose="02020603050405020304" pitchFamily="18" charset="0"/>
                <a:cs typeface="Times New Roman" panose="02020603050405020304" pitchFamily="18" charset="0"/>
              </a:rPr>
              <a:t>towards muscarinic receptor</a:t>
            </a:r>
            <a:endParaRPr lang="en-US" altLang="en-US" sz="2200"/>
          </a:p>
        </p:txBody>
      </p:sp>
      <p:graphicFrame>
        <p:nvGraphicFramePr>
          <p:cNvPr id="6" name="Object 10">
            <a:extLst>
              <a:ext uri="{FF2B5EF4-FFF2-40B4-BE49-F238E27FC236}">
                <a16:creationId xmlns:a16="http://schemas.microsoft.com/office/drawing/2014/main" id="{D4FA9B2D-7025-45DB-B62B-5673A2C8FEA4}"/>
              </a:ext>
            </a:extLst>
          </p:cNvPr>
          <p:cNvGraphicFramePr>
            <a:graphicFrameLocks noChangeAspect="1"/>
          </p:cNvGraphicFramePr>
          <p:nvPr/>
        </p:nvGraphicFramePr>
        <p:xfrm>
          <a:off x="1143000" y="1066800"/>
          <a:ext cx="6629400" cy="1731963"/>
        </p:xfrm>
        <a:graphic>
          <a:graphicData uri="http://schemas.openxmlformats.org/presentationml/2006/ole">
            <mc:AlternateContent xmlns:mc="http://schemas.openxmlformats.org/markup-compatibility/2006">
              <mc:Choice xmlns:v="urn:schemas-microsoft-com:vml" Requires="v">
                <p:oleObj spid="_x0000_s5161" name="CS ChemDraw Drawing" r:id="rId3" imgW="6090840" imgH="1591200" progId="ChemDraw.Document.6.0">
                  <p:embed/>
                </p:oleObj>
              </mc:Choice>
              <mc:Fallback>
                <p:oleObj name="CS ChemDraw Drawing" r:id="rId3" imgW="6090840" imgH="1591200" progId="ChemDraw.Document.6.0">
                  <p:embed/>
                  <p:pic>
                    <p:nvPicPr>
                      <p:cNvPr id="9"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66294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6151EF-F652-4548-BCCA-6F558F5FA4A6}"/>
              </a:ext>
            </a:extLst>
          </p:cNvPr>
          <p:cNvSpPr>
            <a:spLocks noGrp="1"/>
          </p:cNvSpPr>
          <p:nvPr>
            <p:ph type="sldNum" sz="quarter" idx="12"/>
          </p:nvPr>
        </p:nvSpPr>
        <p:spPr/>
        <p:txBody>
          <a:bodyPr/>
          <a:lstStyle/>
          <a:p>
            <a:fld id="{FCAEAE96-855E-42B1-8DE9-9C9E68DE18C5}" type="slidenum">
              <a:rPr lang="fr-FR" smtClean="0"/>
              <a:pPr/>
              <a:t>11</a:t>
            </a:fld>
            <a:endParaRPr lang="fr-FR"/>
          </a:p>
        </p:txBody>
      </p:sp>
      <p:sp>
        <p:nvSpPr>
          <p:cNvPr id="3" name="Title 1">
            <a:extLst>
              <a:ext uri="{FF2B5EF4-FFF2-40B4-BE49-F238E27FC236}">
                <a16:creationId xmlns:a16="http://schemas.microsoft.com/office/drawing/2014/main" id="{159F5077-7945-4910-95E5-6EE1AAB83385}"/>
              </a:ext>
            </a:extLst>
          </p:cNvPr>
          <p:cNvSpPr txBox="1">
            <a:spLocks/>
          </p:cNvSpPr>
          <p:nvPr/>
        </p:nvSpPr>
        <p:spPr>
          <a:xfrm>
            <a:off x="457200" y="457200"/>
            <a:ext cx="82296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Specific aims</a:t>
            </a:r>
            <a:endParaRPr lang="en-US" altLang="en-US" sz="2400" u="sng"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F510995-A996-45B1-BA02-D66BCFE27599}"/>
              </a:ext>
            </a:extLst>
          </p:cNvPr>
          <p:cNvSpPr txBox="1">
            <a:spLocks/>
          </p:cNvSpPr>
          <p:nvPr/>
        </p:nvSpPr>
        <p:spPr>
          <a:xfrm>
            <a:off x="228600" y="1295400"/>
            <a:ext cx="8686800" cy="46919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en-US" sz="2000" dirty="0">
                <a:latin typeface="Times New Roman" panose="02020603050405020304" pitchFamily="18" charset="0"/>
                <a:cs typeface="Times New Roman" panose="02020603050405020304" pitchFamily="18" charset="0"/>
              </a:rPr>
              <a:t>1:Modification of lead lactone </a:t>
            </a:r>
            <a:r>
              <a:rPr lang="en-US" altLang="en-US" sz="2000" b="1" dirty="0">
                <a:latin typeface="Times New Roman" panose="02020603050405020304" pitchFamily="18" charset="0"/>
                <a:cs typeface="Times New Roman" panose="02020603050405020304" pitchFamily="18" charset="0"/>
              </a:rPr>
              <a:t>7</a:t>
            </a:r>
            <a:r>
              <a:rPr lang="en-US" altLang="en-US" sz="2000" dirty="0">
                <a:latin typeface="Times New Roman" panose="02020603050405020304" pitchFamily="18" charset="0"/>
                <a:cs typeface="Times New Roman" panose="02020603050405020304" pitchFamily="18" charset="0"/>
              </a:rPr>
              <a:t> by incorporating aromatic and heteroaromatic ring systems to improve the affinity and evaluate higher affinity ligands for subtype selectivity</a:t>
            </a:r>
          </a:p>
          <a:p>
            <a:pPr>
              <a:buFont typeface="Arial"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itchFamily="34" charset="0"/>
              <a:buNone/>
            </a:pPr>
            <a:r>
              <a:rPr lang="en-US" altLang="en-US" sz="2000" dirty="0">
                <a:latin typeface="Times New Roman" panose="02020603050405020304" pitchFamily="18" charset="0"/>
                <a:cs typeface="Times New Roman" panose="02020603050405020304" pitchFamily="18" charset="0"/>
              </a:rPr>
              <a:t>2: Modification of lead lactone by evaluation of </a:t>
            </a:r>
            <a:r>
              <a:rPr lang="en-US" altLang="en-US" sz="2000" dirty="0" err="1">
                <a:latin typeface="Times New Roman" panose="02020603050405020304" pitchFamily="18" charset="0"/>
                <a:cs typeface="Times New Roman" panose="02020603050405020304" pitchFamily="18" charset="0"/>
              </a:rPr>
              <a:t>bioisosteric</a:t>
            </a:r>
            <a:r>
              <a:rPr lang="en-US" altLang="en-US" sz="2000" dirty="0">
                <a:latin typeface="Times New Roman" panose="02020603050405020304" pitchFamily="18" charset="0"/>
                <a:cs typeface="Times New Roman" panose="02020603050405020304" pitchFamily="18" charset="0"/>
              </a:rPr>
              <a:t> replacements for the  </a:t>
            </a:r>
          </a:p>
          <a:p>
            <a:pPr>
              <a:buFont typeface="Arial" pitchFamily="34" charset="0"/>
              <a:buNone/>
            </a:pPr>
            <a:r>
              <a:rPr lang="en-US" altLang="en-US" sz="2000" dirty="0">
                <a:latin typeface="Times New Roman" panose="02020603050405020304" pitchFamily="18" charset="0"/>
                <a:cs typeface="Times New Roman" panose="02020603050405020304" pitchFamily="18" charset="0"/>
              </a:rPr>
              <a:t>       hydrogen bonding lactone fragment</a:t>
            </a:r>
          </a:p>
          <a:p>
            <a:pPr>
              <a:buFont typeface="Arial" pitchFamily="34" charset="0"/>
              <a:buNone/>
            </a:pPr>
            <a:r>
              <a:rPr lang="en-US" altLang="en-US" sz="2000" dirty="0">
                <a:latin typeface="Times New Roman" panose="02020603050405020304" pitchFamily="18" charset="0"/>
                <a:cs typeface="Times New Roman" panose="02020603050405020304" pitchFamily="18" charset="0"/>
              </a:rPr>
              <a:t>3:  </a:t>
            </a:r>
            <a:r>
              <a:rPr lang="en-US" altLang="en-US" sz="2000" i="1" dirty="0">
                <a:latin typeface="Times New Roman" panose="02020603050405020304" pitchFamily="18" charset="0"/>
                <a:cs typeface="Times New Roman" panose="02020603050405020304" pitchFamily="18" charset="0"/>
              </a:rPr>
              <a:t>In-vitro</a:t>
            </a:r>
            <a:r>
              <a:rPr lang="en-US" altLang="en-US" sz="2000" dirty="0">
                <a:latin typeface="Times New Roman" panose="02020603050405020304" pitchFamily="18" charset="0"/>
                <a:cs typeface="Times New Roman" panose="02020603050405020304" pitchFamily="18" charset="0"/>
              </a:rPr>
              <a:t> evaluation of target ligands in muscarinic receptor binding (CEREP, France) assay/subtype selectivity assays and solubility assays</a:t>
            </a:r>
          </a:p>
          <a:p>
            <a:pPr>
              <a:buFont typeface="Arial" pitchFamily="34" charset="0"/>
              <a:buNone/>
            </a:pPr>
            <a:r>
              <a:rPr lang="en-US" altLang="en-US" sz="2000" dirty="0">
                <a:latin typeface="Times New Roman" panose="02020603050405020304" pitchFamily="18" charset="0"/>
                <a:cs typeface="Times New Roman" panose="02020603050405020304" pitchFamily="18" charset="0"/>
              </a:rPr>
              <a:t>4: Use the information from the preliminary data  in the design of new ligands</a:t>
            </a:r>
          </a:p>
        </p:txBody>
      </p:sp>
      <p:graphicFrame>
        <p:nvGraphicFramePr>
          <p:cNvPr id="5" name="Object 6">
            <a:extLst>
              <a:ext uri="{FF2B5EF4-FFF2-40B4-BE49-F238E27FC236}">
                <a16:creationId xmlns:a16="http://schemas.microsoft.com/office/drawing/2014/main" id="{6366A0BA-4BD1-4B60-BF87-4B4E3781B2D9}"/>
              </a:ext>
            </a:extLst>
          </p:cNvPr>
          <p:cNvGraphicFramePr>
            <a:graphicFrameLocks noChangeAspect="1"/>
          </p:cNvGraphicFramePr>
          <p:nvPr>
            <p:extLst>
              <p:ext uri="{D42A27DB-BD31-4B8C-83A1-F6EECF244321}">
                <p14:modId xmlns:p14="http://schemas.microsoft.com/office/powerpoint/2010/main" val="1447195092"/>
              </p:ext>
            </p:extLst>
          </p:nvPr>
        </p:nvGraphicFramePr>
        <p:xfrm>
          <a:off x="457200" y="2286000"/>
          <a:ext cx="7913687" cy="1458913"/>
        </p:xfrm>
        <a:graphic>
          <a:graphicData uri="http://schemas.openxmlformats.org/presentationml/2006/ole">
            <mc:AlternateContent xmlns:mc="http://schemas.openxmlformats.org/markup-compatibility/2006">
              <mc:Choice xmlns:v="urn:schemas-microsoft-com:vml" Requires="v">
                <p:oleObj spid="_x0000_s6184" name="CS ChemDraw Drawing" r:id="rId3" imgW="6490416" imgH="1196225" progId="ChemDraw.Document.6.0">
                  <p:embed/>
                </p:oleObj>
              </mc:Choice>
              <mc:Fallback>
                <p:oleObj name="CS ChemDraw Drawing" r:id="rId3" imgW="6490416" imgH="1196225" progId="ChemDraw.Document.6.0">
                  <p:embed/>
                  <p:pic>
                    <p:nvPicPr>
                      <p:cNvPr id="8" name="Object 6"/>
                      <p:cNvPicPr>
                        <a:picLocks noChangeAspect="1" noChangeArrowheads="1"/>
                      </p:cNvPicPr>
                      <p:nvPr/>
                    </p:nvPicPr>
                    <p:blipFill>
                      <a:blip r:embed="rId4"/>
                      <a:srcRect/>
                      <a:stretch>
                        <a:fillRect/>
                      </a:stretch>
                    </p:blipFill>
                    <p:spPr bwMode="auto">
                      <a:xfrm>
                        <a:off x="457200" y="2286000"/>
                        <a:ext cx="7913687"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C4B2B3A2-00C0-410A-BFFA-BC1C3C70E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4439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blinds(horizontal)">
                                      <p:cBhvr>
                                        <p:cTn id="15" dur="500"/>
                                        <p:tgtEl>
                                          <p:spTgt spid="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linds(horizontal)">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linds(horizontal)">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8CB679-CBAD-4DCB-A029-9C73B4BF132C}"/>
              </a:ext>
            </a:extLst>
          </p:cNvPr>
          <p:cNvSpPr>
            <a:spLocks noGrp="1"/>
          </p:cNvSpPr>
          <p:nvPr>
            <p:ph type="sldNum" sz="quarter" idx="12"/>
          </p:nvPr>
        </p:nvSpPr>
        <p:spPr/>
        <p:txBody>
          <a:bodyPr/>
          <a:lstStyle/>
          <a:p>
            <a:fld id="{FCAEAE96-855E-42B1-8DE9-9C9E68DE18C5}" type="slidenum">
              <a:rPr lang="fr-FR" smtClean="0"/>
              <a:pPr/>
              <a:t>12</a:t>
            </a:fld>
            <a:endParaRPr lang="fr-FR"/>
          </a:p>
        </p:txBody>
      </p:sp>
      <p:sp>
        <p:nvSpPr>
          <p:cNvPr id="3" name="Title 1">
            <a:extLst>
              <a:ext uri="{FF2B5EF4-FFF2-40B4-BE49-F238E27FC236}">
                <a16:creationId xmlns:a16="http://schemas.microsoft.com/office/drawing/2014/main" id="{B186A4AB-453E-43D8-9F56-E754B2E5CE8C}"/>
              </a:ext>
            </a:extLst>
          </p:cNvPr>
          <p:cNvSpPr txBox="1">
            <a:spLocks/>
          </p:cNvSpPr>
          <p:nvPr/>
        </p:nvSpPr>
        <p:spPr>
          <a:xfrm>
            <a:off x="457200" y="146685"/>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Proposed bioisostere based scaffold</a:t>
            </a:r>
            <a:endParaRPr lang="en-US" altLang="en-US" sz="2400" u="sng"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419AB70A-74BB-440F-A36E-C275A2B3979C}"/>
              </a:ext>
            </a:extLst>
          </p:cNvPr>
          <p:cNvSpPr txBox="1">
            <a:spLocks/>
          </p:cNvSpPr>
          <p:nvPr/>
        </p:nvSpPr>
        <p:spPr bwMode="auto">
          <a:xfrm>
            <a:off x="533400" y="3545523"/>
            <a:ext cx="8229600" cy="563562"/>
          </a:xfrm>
          <a:prstGeom prst="rect">
            <a:avLst/>
          </a:prstGeom>
          <a:noFill/>
          <a:ln w="9525">
            <a:noFill/>
            <a:miter lim="800000"/>
            <a:headEnd/>
            <a:tailEnd/>
          </a:ln>
        </p:spPr>
        <p:txBody>
          <a:bodyPr anchor="ctr"/>
          <a:lstStyle/>
          <a:p>
            <a:pPr algn="ctr" eaLnBrk="0" hangingPunct="0">
              <a:defRPr/>
            </a:pPr>
            <a:r>
              <a:rPr lang="en-US" sz="2400" u="sng" dirty="0">
                <a:latin typeface="Times New Roman" pitchFamily="18" charset="0"/>
                <a:ea typeface="+mj-ea"/>
                <a:cs typeface="Times New Roman" pitchFamily="18" charset="0"/>
              </a:rPr>
              <a:t>Proposed </a:t>
            </a:r>
            <a:r>
              <a:rPr lang="en-US" sz="2400" u="sng" dirty="0" err="1">
                <a:latin typeface="Times New Roman" pitchFamily="18" charset="0"/>
                <a:ea typeface="+mj-ea"/>
                <a:cs typeface="Times New Roman" pitchFamily="18" charset="0"/>
              </a:rPr>
              <a:t>bioisosteres</a:t>
            </a:r>
            <a:r>
              <a:rPr lang="en-US" sz="2400" u="sng" dirty="0">
                <a:latin typeface="Times New Roman" pitchFamily="18" charset="0"/>
                <a:ea typeface="+mj-ea"/>
                <a:cs typeface="Times New Roman" pitchFamily="18" charset="0"/>
              </a:rPr>
              <a:t> for </a:t>
            </a:r>
            <a:r>
              <a:rPr lang="en-US" sz="2400" u="sng" dirty="0" err="1">
                <a:latin typeface="Times New Roman" pitchFamily="18" charset="0"/>
                <a:ea typeface="+mj-ea"/>
                <a:cs typeface="Times New Roman" pitchFamily="18" charset="0"/>
              </a:rPr>
              <a:t>lactone</a:t>
            </a:r>
            <a:r>
              <a:rPr lang="en-US" sz="2400" u="sng" dirty="0">
                <a:latin typeface="Times New Roman" pitchFamily="18" charset="0"/>
                <a:ea typeface="+mj-ea"/>
                <a:cs typeface="Times New Roman" pitchFamily="18" charset="0"/>
              </a:rPr>
              <a:t> ring</a:t>
            </a:r>
          </a:p>
        </p:txBody>
      </p:sp>
      <p:graphicFrame>
        <p:nvGraphicFramePr>
          <p:cNvPr id="5" name="Object 8">
            <a:extLst>
              <a:ext uri="{FF2B5EF4-FFF2-40B4-BE49-F238E27FC236}">
                <a16:creationId xmlns:a16="http://schemas.microsoft.com/office/drawing/2014/main" id="{A55BDF22-D66E-408F-9546-2125E2AFA23F}"/>
              </a:ext>
            </a:extLst>
          </p:cNvPr>
          <p:cNvGraphicFramePr>
            <a:graphicFrameLocks noChangeAspect="1"/>
          </p:cNvGraphicFramePr>
          <p:nvPr>
            <p:extLst>
              <p:ext uri="{D42A27DB-BD31-4B8C-83A1-F6EECF244321}">
                <p14:modId xmlns:p14="http://schemas.microsoft.com/office/powerpoint/2010/main" val="4184516910"/>
              </p:ext>
            </p:extLst>
          </p:nvPr>
        </p:nvGraphicFramePr>
        <p:xfrm>
          <a:off x="1143000" y="1137285"/>
          <a:ext cx="6946900" cy="2209800"/>
        </p:xfrm>
        <a:graphic>
          <a:graphicData uri="http://schemas.openxmlformats.org/presentationml/2006/ole">
            <mc:AlternateContent xmlns:mc="http://schemas.openxmlformats.org/markup-compatibility/2006">
              <mc:Choice xmlns:v="urn:schemas-microsoft-com:vml" Requires="v">
                <p:oleObj spid="_x0000_s7246" name="CS ChemDraw Drawing" r:id="rId3" imgW="6257301" imgH="1991468" progId="ChemDraw.Document.6.0">
                  <p:embed/>
                </p:oleObj>
              </mc:Choice>
              <mc:Fallback>
                <p:oleObj name="CS ChemDraw Drawing" r:id="rId3" imgW="6257301" imgH="1991468" progId="ChemDraw.Document.6.0">
                  <p:embed/>
                  <p:pic>
                    <p:nvPicPr>
                      <p:cNvPr id="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37285"/>
                        <a:ext cx="69469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53B31554-2F0F-4E8F-B7B7-3EDBB9C11B87}"/>
              </a:ext>
            </a:extLst>
          </p:cNvPr>
          <p:cNvGraphicFramePr>
            <a:graphicFrameLocks noChangeAspect="1"/>
          </p:cNvGraphicFramePr>
          <p:nvPr>
            <p:extLst>
              <p:ext uri="{D42A27DB-BD31-4B8C-83A1-F6EECF244321}">
                <p14:modId xmlns:p14="http://schemas.microsoft.com/office/powerpoint/2010/main" val="2853687361"/>
              </p:ext>
            </p:extLst>
          </p:nvPr>
        </p:nvGraphicFramePr>
        <p:xfrm>
          <a:off x="1143000" y="4642485"/>
          <a:ext cx="7086600" cy="1265238"/>
        </p:xfrm>
        <a:graphic>
          <a:graphicData uri="http://schemas.openxmlformats.org/presentationml/2006/ole">
            <mc:AlternateContent xmlns:mc="http://schemas.openxmlformats.org/markup-compatibility/2006">
              <mc:Choice xmlns:v="urn:schemas-microsoft-com:vml" Requires="v">
                <p:oleObj spid="_x0000_s7247" name="CS ChemDraw Drawing" r:id="rId5" imgW="5621040" imgH="1004040" progId="ChemDraw.Document.6.0">
                  <p:embed/>
                </p:oleObj>
              </mc:Choice>
              <mc:Fallback>
                <p:oleObj name="CS ChemDraw Drawing" r:id="rId5" imgW="5621040" imgH="1004040" progId="ChemDraw.Document.6.0">
                  <p:embed/>
                  <p:pic>
                    <p:nvPicPr>
                      <p:cNvPr id="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642485"/>
                        <a:ext cx="70866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E64C038A-D685-48CC-BA34-143BBB4C67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34834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C9B99-4485-40F9-BE71-6DCBF6016480}"/>
              </a:ext>
            </a:extLst>
          </p:cNvPr>
          <p:cNvSpPr>
            <a:spLocks noGrp="1"/>
          </p:cNvSpPr>
          <p:nvPr>
            <p:ph type="sldNum" sz="quarter" idx="12"/>
          </p:nvPr>
        </p:nvSpPr>
        <p:spPr/>
        <p:txBody>
          <a:bodyPr/>
          <a:lstStyle/>
          <a:p>
            <a:fld id="{FCAEAE96-855E-42B1-8DE9-9C9E68DE18C5}" type="slidenum">
              <a:rPr lang="fr-FR" smtClean="0"/>
              <a:pPr/>
              <a:t>13</a:t>
            </a:fld>
            <a:endParaRPr lang="fr-FR"/>
          </a:p>
        </p:txBody>
      </p:sp>
      <p:pic>
        <p:nvPicPr>
          <p:cNvPr id="3" name="Picture 2">
            <a:extLst>
              <a:ext uri="{FF2B5EF4-FFF2-40B4-BE49-F238E27FC236}">
                <a16:creationId xmlns:a16="http://schemas.microsoft.com/office/drawing/2014/main" id="{AC3BBFD1-C0B1-4ADA-85AE-4DAE81182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 y="10"/>
            <a:ext cx="9141406" cy="6857990"/>
          </a:xfrm>
          <a:prstGeom prst="rect">
            <a:avLst/>
          </a:prstGeom>
        </p:spPr>
      </p:pic>
      <p:sp>
        <p:nvSpPr>
          <p:cNvPr id="4" name="Title 1">
            <a:extLst>
              <a:ext uri="{FF2B5EF4-FFF2-40B4-BE49-F238E27FC236}">
                <a16:creationId xmlns:a16="http://schemas.microsoft.com/office/drawing/2014/main" id="{209AA709-53FB-40C3-A497-716FBF52A1D8}"/>
              </a:ext>
            </a:extLst>
          </p:cNvPr>
          <p:cNvSpPr txBox="1">
            <a:spLocks/>
          </p:cNvSpPr>
          <p:nvPr/>
        </p:nvSpPr>
        <p:spPr>
          <a:xfrm>
            <a:off x="457200" y="76200"/>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Proposed lactone bioisostere based ligands</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5" name="Object 9">
            <a:extLst>
              <a:ext uri="{FF2B5EF4-FFF2-40B4-BE49-F238E27FC236}">
                <a16:creationId xmlns:a16="http://schemas.microsoft.com/office/drawing/2014/main" id="{D2BC5A0B-012E-41A2-A87A-467C8CE66429}"/>
              </a:ext>
            </a:extLst>
          </p:cNvPr>
          <p:cNvGraphicFramePr>
            <a:graphicFrameLocks noChangeAspect="1"/>
          </p:cNvGraphicFramePr>
          <p:nvPr>
            <p:extLst>
              <p:ext uri="{D42A27DB-BD31-4B8C-83A1-F6EECF244321}">
                <p14:modId xmlns:p14="http://schemas.microsoft.com/office/powerpoint/2010/main" val="2940853646"/>
              </p:ext>
            </p:extLst>
          </p:nvPr>
        </p:nvGraphicFramePr>
        <p:xfrm>
          <a:off x="1892300" y="928688"/>
          <a:ext cx="6273800" cy="815975"/>
        </p:xfrm>
        <a:graphic>
          <a:graphicData uri="http://schemas.openxmlformats.org/presentationml/2006/ole">
            <mc:AlternateContent xmlns:mc="http://schemas.openxmlformats.org/markup-compatibility/2006">
              <mc:Choice xmlns:v="urn:schemas-microsoft-com:vml" Requires="v">
                <p:oleObj spid="_x0000_s8346" name="CS ChemDraw Drawing" r:id="rId4" imgW="6709795" imgH="872750" progId="ChemDraw.Document.6.0">
                  <p:embed/>
                </p:oleObj>
              </mc:Choice>
              <mc:Fallback>
                <p:oleObj name="CS ChemDraw Drawing" r:id="rId4" imgW="6709795" imgH="872750" progId="ChemDraw.Document.6.0">
                  <p:embed/>
                  <p:pic>
                    <p:nvPicPr>
                      <p:cNvPr id="7" name="Object 9"/>
                      <p:cNvPicPr>
                        <a:picLocks noChangeAspect="1" noChangeArrowheads="1"/>
                      </p:cNvPicPr>
                      <p:nvPr/>
                    </p:nvPicPr>
                    <p:blipFill>
                      <a:blip r:embed="rId5"/>
                      <a:srcRect/>
                      <a:stretch>
                        <a:fillRect/>
                      </a:stretch>
                    </p:blipFill>
                    <p:spPr bwMode="auto">
                      <a:xfrm>
                        <a:off x="1892300" y="928688"/>
                        <a:ext cx="62738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4">
            <a:extLst>
              <a:ext uri="{FF2B5EF4-FFF2-40B4-BE49-F238E27FC236}">
                <a16:creationId xmlns:a16="http://schemas.microsoft.com/office/drawing/2014/main" id="{0897762D-EDC7-4FCB-9AB9-4F1CA5F869C9}"/>
              </a:ext>
            </a:extLst>
          </p:cNvPr>
          <p:cNvGraphicFramePr>
            <a:graphicFrameLocks noChangeAspect="1"/>
          </p:cNvGraphicFramePr>
          <p:nvPr>
            <p:extLst>
              <p:ext uri="{D42A27DB-BD31-4B8C-83A1-F6EECF244321}">
                <p14:modId xmlns:p14="http://schemas.microsoft.com/office/powerpoint/2010/main" val="13480264"/>
              </p:ext>
            </p:extLst>
          </p:nvPr>
        </p:nvGraphicFramePr>
        <p:xfrm>
          <a:off x="3163888" y="3175000"/>
          <a:ext cx="4586287" cy="844550"/>
        </p:xfrm>
        <a:graphic>
          <a:graphicData uri="http://schemas.openxmlformats.org/presentationml/2006/ole">
            <mc:AlternateContent xmlns:mc="http://schemas.openxmlformats.org/markup-compatibility/2006">
              <mc:Choice xmlns:v="urn:schemas-microsoft-com:vml" Requires="v">
                <p:oleObj spid="_x0000_s8347" name="CS ChemDraw Drawing" r:id="rId6" imgW="3887344" imgH="694310" progId="ChemDraw.Document.6.0">
                  <p:embed/>
                </p:oleObj>
              </mc:Choice>
              <mc:Fallback>
                <p:oleObj name="CS ChemDraw Drawing" r:id="rId6" imgW="3887344" imgH="694310" progId="ChemDraw.Document.6.0">
                  <p:embed/>
                  <p:pic>
                    <p:nvPicPr>
                      <p:cNvPr id="8" name="Object 14"/>
                      <p:cNvPicPr>
                        <a:picLocks noChangeAspect="1" noChangeArrowheads="1"/>
                      </p:cNvPicPr>
                      <p:nvPr/>
                    </p:nvPicPr>
                    <p:blipFill>
                      <a:blip r:embed="rId7"/>
                      <a:srcRect/>
                      <a:stretch>
                        <a:fillRect/>
                      </a:stretch>
                    </p:blipFill>
                    <p:spPr bwMode="auto">
                      <a:xfrm>
                        <a:off x="3163888" y="3175000"/>
                        <a:ext cx="45862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5">
            <a:extLst>
              <a:ext uri="{FF2B5EF4-FFF2-40B4-BE49-F238E27FC236}">
                <a16:creationId xmlns:a16="http://schemas.microsoft.com/office/drawing/2014/main" id="{57224CFC-A05E-4861-B919-0554E58960B1}"/>
              </a:ext>
            </a:extLst>
          </p:cNvPr>
          <p:cNvGraphicFramePr>
            <a:graphicFrameLocks noChangeAspect="1"/>
          </p:cNvGraphicFramePr>
          <p:nvPr>
            <p:extLst>
              <p:ext uri="{D42A27DB-BD31-4B8C-83A1-F6EECF244321}">
                <p14:modId xmlns:p14="http://schemas.microsoft.com/office/powerpoint/2010/main" val="2866192788"/>
              </p:ext>
            </p:extLst>
          </p:nvPr>
        </p:nvGraphicFramePr>
        <p:xfrm>
          <a:off x="1870075" y="4432300"/>
          <a:ext cx="6245225" cy="2024063"/>
        </p:xfrm>
        <a:graphic>
          <a:graphicData uri="http://schemas.openxmlformats.org/presentationml/2006/ole">
            <mc:AlternateContent xmlns:mc="http://schemas.openxmlformats.org/markup-compatibility/2006">
              <mc:Choice xmlns:v="urn:schemas-microsoft-com:vml" Requires="v">
                <p:oleObj spid="_x0000_s8348" name="CS ChemDraw Drawing" r:id="rId8" imgW="6304302" imgH="2037262" progId="ChemDraw.Document.6.0">
                  <p:embed/>
                </p:oleObj>
              </mc:Choice>
              <mc:Fallback>
                <p:oleObj name="CS ChemDraw Drawing" r:id="rId8" imgW="6304302" imgH="2037262" progId="ChemDraw.Document.6.0">
                  <p:embed/>
                  <p:pic>
                    <p:nvPicPr>
                      <p:cNvPr id="9" name="Object 15"/>
                      <p:cNvPicPr>
                        <a:picLocks noChangeAspect="1" noChangeArrowheads="1"/>
                      </p:cNvPicPr>
                      <p:nvPr/>
                    </p:nvPicPr>
                    <p:blipFill>
                      <a:blip r:embed="rId9"/>
                      <a:srcRect/>
                      <a:stretch>
                        <a:fillRect/>
                      </a:stretch>
                    </p:blipFill>
                    <p:spPr bwMode="auto">
                      <a:xfrm>
                        <a:off x="1870075" y="4432300"/>
                        <a:ext cx="624522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9">
            <a:extLst>
              <a:ext uri="{FF2B5EF4-FFF2-40B4-BE49-F238E27FC236}">
                <a16:creationId xmlns:a16="http://schemas.microsoft.com/office/drawing/2014/main" id="{F4F22CFD-BF5C-4886-A75C-49A634B43DB1}"/>
              </a:ext>
            </a:extLst>
          </p:cNvPr>
          <p:cNvSpPr txBox="1">
            <a:spLocks noChangeArrowheads="1"/>
          </p:cNvSpPr>
          <p:nvPr/>
        </p:nvSpPr>
        <p:spPr bwMode="auto">
          <a:xfrm>
            <a:off x="76200" y="609600"/>
            <a:ext cx="184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imes New Roman" panose="02020603050405020304" pitchFamily="18" charset="0"/>
              </a:rPr>
              <a:t>Tetrahydrofuran</a:t>
            </a:r>
          </a:p>
        </p:txBody>
      </p:sp>
      <p:sp>
        <p:nvSpPr>
          <p:cNvPr id="9" name="Text Box 10">
            <a:extLst>
              <a:ext uri="{FF2B5EF4-FFF2-40B4-BE49-F238E27FC236}">
                <a16:creationId xmlns:a16="http://schemas.microsoft.com/office/drawing/2014/main" id="{7C32E1A1-AC18-47DE-A7AD-A1302733CF96}"/>
              </a:ext>
            </a:extLst>
          </p:cNvPr>
          <p:cNvSpPr txBox="1">
            <a:spLocks noChangeArrowheads="1"/>
          </p:cNvSpPr>
          <p:nvPr/>
        </p:nvSpPr>
        <p:spPr bwMode="auto">
          <a:xfrm>
            <a:off x="138113" y="2133600"/>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imes New Roman" panose="02020603050405020304" pitchFamily="18" charset="0"/>
              </a:rPr>
              <a:t>1,3-Benzodioxole</a:t>
            </a:r>
          </a:p>
        </p:txBody>
      </p:sp>
      <p:sp>
        <p:nvSpPr>
          <p:cNvPr id="10" name="Text Box 11">
            <a:extLst>
              <a:ext uri="{FF2B5EF4-FFF2-40B4-BE49-F238E27FC236}">
                <a16:creationId xmlns:a16="http://schemas.microsoft.com/office/drawing/2014/main" id="{7BD683EC-C14E-4706-90CA-18EE36026A84}"/>
              </a:ext>
            </a:extLst>
          </p:cNvPr>
          <p:cNvSpPr txBox="1">
            <a:spLocks noChangeArrowheads="1"/>
          </p:cNvSpPr>
          <p:nvPr/>
        </p:nvSpPr>
        <p:spPr bwMode="auto">
          <a:xfrm>
            <a:off x="74613" y="3336925"/>
            <a:ext cx="167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imes New Roman" panose="02020603050405020304" pitchFamily="18" charset="0"/>
              </a:rPr>
              <a:t>Oxazolidinone</a:t>
            </a:r>
          </a:p>
        </p:txBody>
      </p:sp>
      <p:sp>
        <p:nvSpPr>
          <p:cNvPr id="11" name="Text Box 12">
            <a:extLst>
              <a:ext uri="{FF2B5EF4-FFF2-40B4-BE49-F238E27FC236}">
                <a16:creationId xmlns:a16="http://schemas.microsoft.com/office/drawing/2014/main" id="{D1B792C8-650F-45AE-B86A-C51F57A809B9}"/>
              </a:ext>
            </a:extLst>
          </p:cNvPr>
          <p:cNvSpPr txBox="1">
            <a:spLocks noChangeArrowheads="1"/>
          </p:cNvSpPr>
          <p:nvPr/>
        </p:nvSpPr>
        <p:spPr bwMode="auto">
          <a:xfrm>
            <a:off x="76200" y="4556125"/>
            <a:ext cx="1255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imes New Roman" panose="02020603050405020304" pitchFamily="18" charset="0"/>
              </a:rPr>
              <a:t>Chromone</a:t>
            </a:r>
          </a:p>
        </p:txBody>
      </p:sp>
      <p:graphicFrame>
        <p:nvGraphicFramePr>
          <p:cNvPr id="12" name="Object 12">
            <a:extLst>
              <a:ext uri="{FF2B5EF4-FFF2-40B4-BE49-F238E27FC236}">
                <a16:creationId xmlns:a16="http://schemas.microsoft.com/office/drawing/2014/main" id="{76869D97-4009-496D-8110-10AC2FFCC10D}"/>
              </a:ext>
            </a:extLst>
          </p:cNvPr>
          <p:cNvGraphicFramePr>
            <a:graphicFrameLocks noChangeAspect="1"/>
          </p:cNvGraphicFramePr>
          <p:nvPr>
            <p:extLst>
              <p:ext uri="{D42A27DB-BD31-4B8C-83A1-F6EECF244321}">
                <p14:modId xmlns:p14="http://schemas.microsoft.com/office/powerpoint/2010/main" val="2467872709"/>
              </p:ext>
            </p:extLst>
          </p:nvPr>
        </p:nvGraphicFramePr>
        <p:xfrm>
          <a:off x="2347913" y="2035175"/>
          <a:ext cx="5348287" cy="950913"/>
        </p:xfrm>
        <a:graphic>
          <a:graphicData uri="http://schemas.openxmlformats.org/presentationml/2006/ole">
            <mc:AlternateContent xmlns:mc="http://schemas.openxmlformats.org/markup-compatibility/2006">
              <mc:Choice xmlns:v="urn:schemas-microsoft-com:vml" Requires="v">
                <p:oleObj spid="_x0000_s8349" name="CS ChemDraw Drawing" r:id="rId10" imgW="5348888" imgH="950553" progId="ChemDraw.Document.6.0">
                  <p:embed/>
                </p:oleObj>
              </mc:Choice>
              <mc:Fallback>
                <p:oleObj name="CS ChemDraw Drawing" r:id="rId10" imgW="5348888" imgH="950553" progId="ChemDraw.Document.6.0">
                  <p:embed/>
                  <p:pic>
                    <p:nvPicPr>
                      <p:cNvPr id="14" name="Object 12"/>
                      <p:cNvPicPr>
                        <a:picLocks noChangeAspect="1" noChangeArrowheads="1"/>
                      </p:cNvPicPr>
                      <p:nvPr/>
                    </p:nvPicPr>
                    <p:blipFill>
                      <a:blip r:embed="rId11"/>
                      <a:srcRect/>
                      <a:stretch>
                        <a:fillRect/>
                      </a:stretch>
                    </p:blipFill>
                    <p:spPr bwMode="auto">
                      <a:xfrm>
                        <a:off x="2347913" y="2035175"/>
                        <a:ext cx="534828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7499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A8020D-FC1F-4AB0-9527-32833889A021}"/>
              </a:ext>
            </a:extLst>
          </p:cNvPr>
          <p:cNvSpPr>
            <a:spLocks noGrp="1"/>
          </p:cNvSpPr>
          <p:nvPr>
            <p:ph type="sldNum" sz="quarter" idx="12"/>
          </p:nvPr>
        </p:nvSpPr>
        <p:spPr/>
        <p:txBody>
          <a:bodyPr/>
          <a:lstStyle/>
          <a:p>
            <a:fld id="{FCAEAE96-855E-42B1-8DE9-9C9E68DE18C5}" type="slidenum">
              <a:rPr lang="fr-FR" smtClean="0"/>
              <a:pPr/>
              <a:t>14</a:t>
            </a:fld>
            <a:endParaRPr lang="fr-FR"/>
          </a:p>
        </p:txBody>
      </p:sp>
      <p:sp>
        <p:nvSpPr>
          <p:cNvPr id="3" name="Title 1">
            <a:extLst>
              <a:ext uri="{FF2B5EF4-FFF2-40B4-BE49-F238E27FC236}">
                <a16:creationId xmlns:a16="http://schemas.microsoft.com/office/drawing/2014/main" id="{791821A8-6AC4-469E-BEA7-30F950F625E5}"/>
              </a:ext>
            </a:extLst>
          </p:cNvPr>
          <p:cNvSpPr txBox="1">
            <a:spLocks/>
          </p:cNvSpPr>
          <p:nvPr/>
        </p:nvSpPr>
        <p:spPr>
          <a:xfrm>
            <a:off x="457200" y="76200"/>
            <a:ext cx="8229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i="1" u="sng">
                <a:latin typeface="Times New Roman" panose="02020603050405020304" pitchFamily="18" charset="0"/>
                <a:cs typeface="Times New Roman" panose="02020603050405020304" pitchFamily="18" charset="0"/>
              </a:rPr>
              <a:t>In-vitro</a:t>
            </a:r>
            <a:r>
              <a:rPr lang="en-US" altLang="en-US" sz="2400" u="sng">
                <a:latin typeface="Times New Roman" panose="02020603050405020304" pitchFamily="18" charset="0"/>
                <a:cs typeface="Times New Roman" panose="02020603050405020304" pitchFamily="18" charset="0"/>
              </a:rPr>
              <a:t> evaluation of target ligands</a:t>
            </a:r>
            <a:endParaRPr lang="en-US" altLang="en-US" sz="2400" u="sng" dirty="0"/>
          </a:p>
        </p:txBody>
      </p:sp>
      <p:sp>
        <p:nvSpPr>
          <p:cNvPr id="4" name="Content Placeholder 2">
            <a:extLst>
              <a:ext uri="{FF2B5EF4-FFF2-40B4-BE49-F238E27FC236}">
                <a16:creationId xmlns:a16="http://schemas.microsoft.com/office/drawing/2014/main" id="{C44284D3-9674-4D86-9E73-E6A1B8C47A54}"/>
              </a:ext>
            </a:extLst>
          </p:cNvPr>
          <p:cNvSpPr txBox="1">
            <a:spLocks/>
          </p:cNvSpPr>
          <p:nvPr/>
        </p:nvSpPr>
        <p:spPr>
          <a:xfrm>
            <a:off x="457200" y="838200"/>
            <a:ext cx="82296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a:latin typeface="Times New Roman" panose="02020603050405020304" pitchFamily="18" charset="0"/>
                <a:cs typeface="Times New Roman" panose="02020603050405020304" pitchFamily="18" charset="0"/>
              </a:rPr>
              <a:t>The target compounds were evaluated in radioligand binding assays performed by CEREP, France using rat cerebral cortex membranes expressing muscarinic receptor subtypes M</a:t>
            </a:r>
            <a:r>
              <a:rPr lang="en-US" altLang="en-US" sz="2000" baseline="-25000">
                <a:latin typeface="Times New Roman" panose="02020603050405020304" pitchFamily="18" charset="0"/>
                <a:cs typeface="Times New Roman" panose="02020603050405020304" pitchFamily="18" charset="0"/>
              </a:rPr>
              <a:t>1</a:t>
            </a:r>
            <a:r>
              <a:rPr lang="en-US" altLang="en-US" sz="2000">
                <a:latin typeface="Times New Roman" panose="02020603050405020304" pitchFamily="18" charset="0"/>
                <a:cs typeface="Times New Roman" panose="02020603050405020304" pitchFamily="18" charset="0"/>
              </a:rPr>
              <a:t> - M</a:t>
            </a:r>
            <a:r>
              <a:rPr lang="en-US" altLang="en-US" sz="2000" baseline="-25000">
                <a:latin typeface="Times New Roman" panose="02020603050405020304" pitchFamily="18" charset="0"/>
                <a:cs typeface="Times New Roman" panose="02020603050405020304" pitchFamily="18" charset="0"/>
              </a:rPr>
              <a:t>5</a:t>
            </a:r>
          </a:p>
          <a:p>
            <a:pPr>
              <a:buFont typeface="Arial" pitchFamily="34" charset="0"/>
              <a:buNone/>
            </a:pPr>
            <a:endParaRPr lang="en-US" altLang="en-US" sz="2000">
              <a:latin typeface="Times New Roman" panose="02020603050405020304" pitchFamily="18" charset="0"/>
              <a:cs typeface="Times New Roman" panose="02020603050405020304" pitchFamily="18" charset="0"/>
            </a:endParaRPr>
          </a:p>
          <a:p>
            <a:r>
              <a:rPr lang="en-US" altLang="en-US" sz="2000" baseline="-250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The test compounds were evaluated at a concentration of 10 μM</a:t>
            </a:r>
          </a:p>
          <a:p>
            <a:pPr>
              <a:buFont typeface="Arial" pitchFamily="34" charset="0"/>
              <a:buNone/>
            </a:pPr>
            <a:endParaRPr lang="en-US" altLang="en-US" sz="2000">
              <a:latin typeface="Times New Roman" panose="02020603050405020304" pitchFamily="18" charset="0"/>
              <a:cs typeface="Times New Roman" panose="02020603050405020304" pitchFamily="18" charset="0"/>
            </a:endParaRPr>
          </a:p>
          <a:p>
            <a:r>
              <a:rPr lang="en-US" altLang="en-US" sz="2000">
                <a:latin typeface="Times New Roman" panose="02020603050405020304" pitchFamily="18" charset="0"/>
                <a:cs typeface="Times New Roman" panose="02020603050405020304" pitchFamily="18" charset="0"/>
              </a:rPr>
              <a:t> For interpretation of this type of preliminary data, CEREP suggests the following guidelines:</a:t>
            </a:r>
          </a:p>
          <a:p>
            <a:pPr>
              <a:buFont typeface="Arial" pitchFamily="34" charset="0"/>
              <a:buNone/>
            </a:pPr>
            <a:r>
              <a:rPr lang="en-US" altLang="en-US" sz="2000">
                <a:latin typeface="Times New Roman" panose="02020603050405020304" pitchFamily="18" charset="0"/>
                <a:cs typeface="Times New Roman" panose="02020603050405020304" pitchFamily="18" charset="0"/>
              </a:rPr>
              <a:t>     i. 50 % inhibition or higher represent significant effects (i.e. 50 % is a  </a:t>
            </a:r>
          </a:p>
          <a:p>
            <a:pPr>
              <a:buFont typeface="Arial" pitchFamily="34" charset="0"/>
              <a:buNone/>
            </a:pPr>
            <a:r>
              <a:rPr lang="en-US" altLang="en-US" sz="2000">
                <a:latin typeface="Times New Roman" panose="02020603050405020304" pitchFamily="18" charset="0"/>
                <a:cs typeface="Times New Roman" panose="02020603050405020304" pitchFamily="18" charset="0"/>
              </a:rPr>
              <a:t>        common cut-off value for further investigation).</a:t>
            </a:r>
          </a:p>
          <a:p>
            <a:pPr>
              <a:buFont typeface="Arial" pitchFamily="34" charset="0"/>
              <a:buNone/>
            </a:pPr>
            <a:r>
              <a:rPr lang="en-US" altLang="en-US" sz="2000">
                <a:latin typeface="Times New Roman" panose="02020603050405020304" pitchFamily="18" charset="0"/>
                <a:cs typeface="Times New Roman" panose="02020603050405020304" pitchFamily="18" charset="0"/>
              </a:rPr>
              <a:t>    ii. Results showing an inhibition between 20 and 50 % indicate weak to  </a:t>
            </a:r>
          </a:p>
          <a:p>
            <a:pPr>
              <a:buFont typeface="Arial" pitchFamily="34" charset="0"/>
              <a:buNone/>
            </a:pPr>
            <a:r>
              <a:rPr lang="en-US" altLang="en-US" sz="2000">
                <a:latin typeface="Times New Roman" panose="02020603050405020304" pitchFamily="18" charset="0"/>
                <a:cs typeface="Times New Roman" panose="02020603050405020304" pitchFamily="18" charset="0"/>
              </a:rPr>
              <a:t>        moderate effects.</a:t>
            </a:r>
          </a:p>
          <a:p>
            <a:pPr>
              <a:buFont typeface="Arial" pitchFamily="34" charset="0"/>
              <a:buNone/>
            </a:pPr>
            <a:r>
              <a:rPr lang="en-US" altLang="en-US" sz="2000">
                <a:latin typeface="Times New Roman" panose="02020603050405020304" pitchFamily="18" charset="0"/>
                <a:cs typeface="Times New Roman" panose="02020603050405020304" pitchFamily="18" charset="0"/>
              </a:rPr>
              <a:t>   iii. inhibition less than 20 % are considered inactive </a:t>
            </a:r>
          </a:p>
          <a:p>
            <a:pPr>
              <a:buFont typeface="Arial" pitchFamily="34" charset="0"/>
              <a:buNone/>
            </a:pPr>
            <a:endParaRPr lang="en-US" altLang="en-US" sz="2000">
              <a:latin typeface="Times New Roman" panose="02020603050405020304" pitchFamily="18" charset="0"/>
              <a:cs typeface="Times New Roman" panose="02020603050405020304" pitchFamily="18" charset="0"/>
            </a:endParaRPr>
          </a:p>
          <a:p>
            <a:r>
              <a:rPr lang="en-US" altLang="en-US" sz="2000">
                <a:latin typeface="Times New Roman" panose="02020603050405020304" pitchFamily="18" charset="0"/>
                <a:cs typeface="Times New Roman" panose="02020603050405020304" pitchFamily="18" charset="0"/>
              </a:rPr>
              <a:t> Solubility assay</a:t>
            </a:r>
            <a:endParaRPr lang="en-US" alt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8D1E22-55C9-4B55-87CE-4ACF4C44B3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72200"/>
            <a:ext cx="9136918" cy="685037"/>
          </a:xfrm>
          <a:prstGeom prst="rect">
            <a:avLst/>
          </a:prstGeom>
        </p:spPr>
      </p:pic>
    </p:spTree>
    <p:extLst>
      <p:ext uri="{BB962C8B-B14F-4D97-AF65-F5344CB8AC3E}">
        <p14:creationId xmlns:p14="http://schemas.microsoft.com/office/powerpoint/2010/main" val="22795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FF208-6488-4A96-B3B6-49924D6E6C26}"/>
              </a:ext>
            </a:extLst>
          </p:cNvPr>
          <p:cNvSpPr>
            <a:spLocks noGrp="1"/>
          </p:cNvSpPr>
          <p:nvPr>
            <p:ph type="sldNum" sz="quarter" idx="12"/>
          </p:nvPr>
        </p:nvSpPr>
        <p:spPr/>
        <p:txBody>
          <a:bodyPr/>
          <a:lstStyle/>
          <a:p>
            <a:fld id="{FCAEAE96-855E-42B1-8DE9-9C9E68DE18C5}" type="slidenum">
              <a:rPr lang="fr-FR" smtClean="0"/>
              <a:pPr/>
              <a:t>15</a:t>
            </a:fld>
            <a:endParaRPr lang="fr-FR"/>
          </a:p>
        </p:txBody>
      </p:sp>
      <p:sp>
        <p:nvSpPr>
          <p:cNvPr id="3" name="Title 1">
            <a:extLst>
              <a:ext uri="{FF2B5EF4-FFF2-40B4-BE49-F238E27FC236}">
                <a16:creationId xmlns:a16="http://schemas.microsoft.com/office/drawing/2014/main" id="{87022F26-4A74-4444-AEB3-C48F9E0C9F63}"/>
              </a:ext>
            </a:extLst>
          </p:cNvPr>
          <p:cNvSpPr txBox="1">
            <a:spLocks/>
          </p:cNvSpPr>
          <p:nvPr/>
        </p:nvSpPr>
        <p:spPr>
          <a:xfrm>
            <a:off x="457199" y="579831"/>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dirty="0">
                <a:latin typeface="Times New Roman" panose="02020603050405020304" pitchFamily="18" charset="0"/>
                <a:cs typeface="Times New Roman" panose="02020603050405020304" pitchFamily="18" charset="0"/>
              </a:rPr>
              <a:t>Preliminary binding data</a:t>
            </a:r>
          </a:p>
        </p:txBody>
      </p:sp>
      <p:graphicFrame>
        <p:nvGraphicFramePr>
          <p:cNvPr id="4" name="Object 3">
            <a:extLst>
              <a:ext uri="{FF2B5EF4-FFF2-40B4-BE49-F238E27FC236}">
                <a16:creationId xmlns:a16="http://schemas.microsoft.com/office/drawing/2014/main" id="{D78817D6-0C99-4EC3-A37F-516A95D9CB10}"/>
              </a:ext>
            </a:extLst>
          </p:cNvPr>
          <p:cNvGraphicFramePr>
            <a:graphicFrameLocks noChangeAspect="1"/>
          </p:cNvGraphicFramePr>
          <p:nvPr>
            <p:extLst>
              <p:ext uri="{D42A27DB-BD31-4B8C-83A1-F6EECF244321}">
                <p14:modId xmlns:p14="http://schemas.microsoft.com/office/powerpoint/2010/main" val="1335586315"/>
              </p:ext>
            </p:extLst>
          </p:nvPr>
        </p:nvGraphicFramePr>
        <p:xfrm>
          <a:off x="2671944" y="1213642"/>
          <a:ext cx="3317875" cy="1160463"/>
        </p:xfrm>
        <a:graphic>
          <a:graphicData uri="http://schemas.openxmlformats.org/presentationml/2006/ole">
            <mc:AlternateContent xmlns:mc="http://schemas.openxmlformats.org/markup-compatibility/2006">
              <mc:Choice xmlns:v="urn:schemas-microsoft-com:vml" Requires="v">
                <p:oleObj spid="_x0000_s9290" name="CS ChemDraw Drawing" r:id="rId3" imgW="4196799" imgH="1468606" progId="ChemDraw.Document.6.0">
                  <p:embed/>
                </p:oleObj>
              </mc:Choice>
              <mc:Fallback>
                <p:oleObj name="CS ChemDraw Drawing" r:id="rId3" imgW="4196799" imgH="1468606" progId="ChemDraw.Document.6.0">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944" y="1213642"/>
                        <a:ext cx="33178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356BE094-2098-41AA-9080-42993585A78A}"/>
              </a:ext>
            </a:extLst>
          </p:cNvPr>
          <p:cNvGraphicFramePr>
            <a:graphicFrameLocks noChangeAspect="1"/>
          </p:cNvGraphicFramePr>
          <p:nvPr>
            <p:extLst>
              <p:ext uri="{D42A27DB-BD31-4B8C-83A1-F6EECF244321}">
                <p14:modId xmlns:p14="http://schemas.microsoft.com/office/powerpoint/2010/main" val="2826504325"/>
              </p:ext>
            </p:extLst>
          </p:nvPr>
        </p:nvGraphicFramePr>
        <p:xfrm>
          <a:off x="818116" y="2514600"/>
          <a:ext cx="7507767" cy="3302793"/>
        </p:xfrm>
        <a:graphic>
          <a:graphicData uri="http://schemas.openxmlformats.org/presentationml/2006/ole">
            <mc:AlternateContent xmlns:mc="http://schemas.openxmlformats.org/markup-compatibility/2006">
              <mc:Choice xmlns:v="urn:schemas-microsoft-com:vml" Requires="v">
                <p:oleObj spid="_x0000_s9291" name="Worksheet" r:id="rId5" imgW="5486579" imgH="2638546" progId="Excel.Sheet.8">
                  <p:embed/>
                </p:oleObj>
              </mc:Choice>
              <mc:Fallback>
                <p:oleObj name="Worksheet" r:id="rId5" imgW="5486579" imgH="2638546" progId="Excel.Sheet.8">
                  <p:embed/>
                  <p:pic>
                    <p:nvPicPr>
                      <p:cNvPr id="9" name="Object 8"/>
                      <p:cNvPicPr>
                        <a:picLocks noChangeAspect="1" noChangeArrowheads="1"/>
                      </p:cNvPicPr>
                      <p:nvPr/>
                    </p:nvPicPr>
                    <p:blipFill>
                      <a:blip r:embed="rId6"/>
                      <a:srcRect/>
                      <a:stretch>
                        <a:fillRect/>
                      </a:stretch>
                    </p:blipFill>
                    <p:spPr bwMode="auto">
                      <a:xfrm>
                        <a:off x="818116" y="2514600"/>
                        <a:ext cx="7507767" cy="3302793"/>
                      </a:xfrm>
                      <a:prstGeom prst="rect">
                        <a:avLst/>
                      </a:prstGeom>
                      <a:noFill/>
                      <a:extLst/>
                    </p:spPr>
                  </p:pic>
                </p:oleObj>
              </mc:Fallback>
            </mc:AlternateContent>
          </a:graphicData>
        </a:graphic>
      </p:graphicFrame>
      <p:sp>
        <p:nvSpPr>
          <p:cNvPr id="6" name="TextBox 5">
            <a:extLst>
              <a:ext uri="{FF2B5EF4-FFF2-40B4-BE49-F238E27FC236}">
                <a16:creationId xmlns:a16="http://schemas.microsoft.com/office/drawing/2014/main" id="{969E3A21-C6C5-4CF2-8B02-15BC12AC1B7E}"/>
              </a:ext>
            </a:extLst>
          </p:cNvPr>
          <p:cNvSpPr txBox="1"/>
          <p:nvPr/>
        </p:nvSpPr>
        <p:spPr>
          <a:xfrm>
            <a:off x="76200" y="67217"/>
            <a:ext cx="3200400" cy="461665"/>
          </a:xfrm>
          <a:prstGeom prst="rect">
            <a:avLst/>
          </a:prstGeom>
          <a:noFill/>
        </p:spPr>
        <p:txBody>
          <a:bodyPr wrap="square" rtlCol="0">
            <a:spAutoFit/>
          </a:bodyPr>
          <a:lstStyle/>
          <a:p>
            <a:r>
              <a:rPr lang="fr-FR" sz="2400" b="1" dirty="0" err="1"/>
              <a:t>Results</a:t>
            </a:r>
            <a:r>
              <a:rPr lang="fr-FR" sz="2400" b="1" dirty="0"/>
              <a:t> and discussion</a:t>
            </a:r>
          </a:p>
        </p:txBody>
      </p:sp>
      <p:pic>
        <p:nvPicPr>
          <p:cNvPr id="7" name="Picture 6">
            <a:extLst>
              <a:ext uri="{FF2B5EF4-FFF2-40B4-BE49-F238E27FC236}">
                <a16:creationId xmlns:a16="http://schemas.microsoft.com/office/drawing/2014/main" id="{AEBEE707-6F73-40D6-B1BF-5F186FE152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347977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7C289-0DEF-4B89-A322-727AB762B26D}"/>
              </a:ext>
            </a:extLst>
          </p:cNvPr>
          <p:cNvSpPr>
            <a:spLocks noGrp="1"/>
          </p:cNvSpPr>
          <p:nvPr>
            <p:ph type="sldNum" sz="quarter" idx="12"/>
          </p:nvPr>
        </p:nvSpPr>
        <p:spPr/>
        <p:txBody>
          <a:bodyPr/>
          <a:lstStyle/>
          <a:p>
            <a:fld id="{FCAEAE96-855E-42B1-8DE9-9C9E68DE18C5}" type="slidenum">
              <a:rPr lang="fr-FR" smtClean="0"/>
              <a:pPr/>
              <a:t>16</a:t>
            </a:fld>
            <a:endParaRPr lang="fr-FR"/>
          </a:p>
        </p:txBody>
      </p:sp>
      <p:sp>
        <p:nvSpPr>
          <p:cNvPr id="3" name="Title 1">
            <a:extLst>
              <a:ext uri="{FF2B5EF4-FFF2-40B4-BE49-F238E27FC236}">
                <a16:creationId xmlns:a16="http://schemas.microsoft.com/office/drawing/2014/main" id="{EF2CCCFD-70DF-47FE-9411-40BF747BD604}"/>
              </a:ext>
            </a:extLst>
          </p:cNvPr>
          <p:cNvSpPr txBox="1">
            <a:spLocks/>
          </p:cNvSpPr>
          <p:nvPr/>
        </p:nvSpPr>
        <p:spPr>
          <a:xfrm>
            <a:off x="697042" y="66675"/>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Preliminary binding data</a:t>
            </a:r>
            <a:endParaRPr lang="en-US" altLang="en-US" sz="2400" u="sng" dirty="0">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a16="http://schemas.microsoft.com/office/drawing/2014/main" id="{652B91FE-4D90-45BA-AD6D-DF7CB975A465}"/>
              </a:ext>
            </a:extLst>
          </p:cNvPr>
          <p:cNvSpPr txBox="1">
            <a:spLocks noChangeArrowheads="1"/>
          </p:cNvSpPr>
          <p:nvPr/>
        </p:nvSpPr>
        <p:spPr bwMode="auto">
          <a:xfrm>
            <a:off x="6096000" y="5513388"/>
            <a:ext cx="2593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Times New Roman" panose="02020603050405020304" pitchFamily="18" charset="0"/>
                <a:cs typeface="Times New Roman" panose="02020603050405020304" pitchFamily="18" charset="0"/>
              </a:rPr>
              <a:t>IC</a:t>
            </a:r>
            <a:r>
              <a:rPr lang="en-US" altLang="en-US" sz="2200" baseline="-25000" dirty="0">
                <a:latin typeface="Times New Roman" panose="02020603050405020304" pitchFamily="18" charset="0"/>
                <a:cs typeface="Times New Roman" panose="02020603050405020304" pitchFamily="18" charset="0"/>
              </a:rPr>
              <a:t>50</a:t>
            </a:r>
            <a:r>
              <a:rPr lang="en-US" altLang="en-US" sz="2200" dirty="0">
                <a:latin typeface="Times New Roman" panose="02020603050405020304" pitchFamily="18" charset="0"/>
                <a:cs typeface="Times New Roman" panose="02020603050405020304" pitchFamily="18" charset="0"/>
              </a:rPr>
              <a:t> for 37 = </a:t>
            </a:r>
            <a:r>
              <a:rPr lang="en-US" altLang="en-US" sz="2200" dirty="0">
                <a:solidFill>
                  <a:srgbClr val="FF0000"/>
                </a:solidFill>
                <a:latin typeface="Times New Roman" panose="02020603050405020304" pitchFamily="18" charset="0"/>
                <a:cs typeface="Times New Roman" panose="02020603050405020304" pitchFamily="18" charset="0"/>
              </a:rPr>
              <a:t>340 </a:t>
            </a:r>
            <a:r>
              <a:rPr lang="en-US" altLang="en-US" sz="2200" dirty="0" err="1">
                <a:solidFill>
                  <a:srgbClr val="FF0000"/>
                </a:solidFill>
                <a:latin typeface="Times New Roman" panose="02020603050405020304" pitchFamily="18" charset="0"/>
                <a:cs typeface="Times New Roman" panose="02020603050405020304" pitchFamily="18" charset="0"/>
              </a:rPr>
              <a:t>nM</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CF21FFF0-7D18-491C-954F-76870F0C2D7C}"/>
              </a:ext>
            </a:extLst>
          </p:cNvPr>
          <p:cNvGraphicFramePr>
            <a:graphicFrameLocks noChangeAspect="1"/>
          </p:cNvGraphicFramePr>
          <p:nvPr>
            <p:extLst>
              <p:ext uri="{D42A27DB-BD31-4B8C-83A1-F6EECF244321}">
                <p14:modId xmlns:p14="http://schemas.microsoft.com/office/powerpoint/2010/main" val="3350449497"/>
              </p:ext>
            </p:extLst>
          </p:nvPr>
        </p:nvGraphicFramePr>
        <p:xfrm>
          <a:off x="6096000" y="3434080"/>
          <a:ext cx="2009775" cy="1338263"/>
        </p:xfrm>
        <a:graphic>
          <a:graphicData uri="http://schemas.openxmlformats.org/presentationml/2006/ole">
            <mc:AlternateContent xmlns:mc="http://schemas.openxmlformats.org/markup-compatibility/2006">
              <mc:Choice xmlns:v="urn:schemas-microsoft-com:vml" Requires="v">
                <p:oleObj spid="_x0000_s10348" name="CS ChemDraw Drawing" r:id="rId3" imgW="2009792" imgH="1337553" progId="ChemDraw.Document.6.0">
                  <p:embed/>
                </p:oleObj>
              </mc:Choice>
              <mc:Fallback>
                <p:oleObj name="CS ChemDraw Drawing" r:id="rId3" imgW="2009792" imgH="1337553" progId="ChemDraw.Document.6.0">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34080"/>
                        <a:ext cx="2009775"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5C44756C-3785-4B89-8F2A-1529DA79EE34}"/>
              </a:ext>
            </a:extLst>
          </p:cNvPr>
          <p:cNvGraphicFramePr>
            <a:graphicFrameLocks noChangeAspect="1"/>
          </p:cNvGraphicFramePr>
          <p:nvPr>
            <p:extLst>
              <p:ext uri="{D42A27DB-BD31-4B8C-83A1-F6EECF244321}">
                <p14:modId xmlns:p14="http://schemas.microsoft.com/office/powerpoint/2010/main" val="2580162956"/>
              </p:ext>
            </p:extLst>
          </p:nvPr>
        </p:nvGraphicFramePr>
        <p:xfrm>
          <a:off x="228600" y="838200"/>
          <a:ext cx="5543550" cy="5067300"/>
        </p:xfrm>
        <a:graphic>
          <a:graphicData uri="http://schemas.openxmlformats.org/presentationml/2006/ole">
            <mc:AlternateContent xmlns:mc="http://schemas.openxmlformats.org/markup-compatibility/2006">
              <mc:Choice xmlns:v="urn:schemas-microsoft-com:vml" Requires="v">
                <p:oleObj spid="_x0000_s10349" name="Worksheet" r:id="rId5" imgW="7858061" imgH="7724936" progId="Excel.Sheet.8">
                  <p:embed/>
                </p:oleObj>
              </mc:Choice>
              <mc:Fallback>
                <p:oleObj name="Worksheet" r:id="rId5" imgW="7858061" imgH="7724936" progId="Excel.Sheet.8">
                  <p:embed/>
                  <p:pic>
                    <p:nvPicPr>
                      <p:cNvPr id="10" name="Object 9"/>
                      <p:cNvPicPr>
                        <a:picLocks noChangeAspect="1" noChangeArrowheads="1"/>
                      </p:cNvPicPr>
                      <p:nvPr/>
                    </p:nvPicPr>
                    <p:blipFill>
                      <a:blip r:embed="rId6"/>
                      <a:srcRect/>
                      <a:stretch>
                        <a:fillRect/>
                      </a:stretch>
                    </p:blipFill>
                    <p:spPr bwMode="auto">
                      <a:xfrm>
                        <a:off x="228600" y="838200"/>
                        <a:ext cx="5543550" cy="506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a:extLst>
              <a:ext uri="{FF2B5EF4-FFF2-40B4-BE49-F238E27FC236}">
                <a16:creationId xmlns:a16="http://schemas.microsoft.com/office/drawing/2014/main" id="{4B01EA06-5976-41ED-A842-8B4F20D72109}"/>
              </a:ext>
            </a:extLst>
          </p:cNvPr>
          <p:cNvGraphicFramePr>
            <a:graphicFrameLocks noChangeAspect="1"/>
          </p:cNvGraphicFramePr>
          <p:nvPr>
            <p:extLst>
              <p:ext uri="{D42A27DB-BD31-4B8C-83A1-F6EECF244321}">
                <p14:modId xmlns:p14="http://schemas.microsoft.com/office/powerpoint/2010/main" val="3779696122"/>
              </p:ext>
            </p:extLst>
          </p:nvPr>
        </p:nvGraphicFramePr>
        <p:xfrm>
          <a:off x="6553200" y="913725"/>
          <a:ext cx="2024062" cy="1935163"/>
        </p:xfrm>
        <a:graphic>
          <a:graphicData uri="http://schemas.openxmlformats.org/presentationml/2006/ole">
            <mc:AlternateContent xmlns:mc="http://schemas.openxmlformats.org/markup-compatibility/2006">
              <mc:Choice xmlns:v="urn:schemas-microsoft-com:vml" Requires="v">
                <p:oleObj spid="_x0000_s10350" name="CS ChemDraw Drawing" r:id="rId7" imgW="1299431" imgH="1229630" progId="ChemDraw.Document.6.0">
                  <p:embed/>
                </p:oleObj>
              </mc:Choice>
              <mc:Fallback>
                <p:oleObj name="CS ChemDraw Drawing" r:id="rId7" imgW="1299431" imgH="1229630" progId="ChemDraw.Document.6.0">
                  <p:embed/>
                  <p:pic>
                    <p:nvPicPr>
                      <p:cNvPr id="6" name="Object 10">
                        <a:extLst>
                          <a:ext uri="{FF2B5EF4-FFF2-40B4-BE49-F238E27FC236}">
                            <a16:creationId xmlns:a16="http://schemas.microsoft.com/office/drawing/2014/main" id="{485EC212-8820-400A-988D-FFC5514B2A78}"/>
                          </a:ext>
                        </a:extLst>
                      </p:cNvPr>
                      <p:cNvPicPr>
                        <a:picLocks noChangeAspect="1" noChangeArrowheads="1"/>
                      </p:cNvPicPr>
                      <p:nvPr/>
                    </p:nvPicPr>
                    <p:blipFill>
                      <a:blip r:embed="rId8"/>
                      <a:srcRect/>
                      <a:stretch>
                        <a:fillRect/>
                      </a:stretch>
                    </p:blipFill>
                    <p:spPr bwMode="auto">
                      <a:xfrm>
                        <a:off x="6553200" y="913725"/>
                        <a:ext cx="2024062"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a:extLst>
              <a:ext uri="{FF2B5EF4-FFF2-40B4-BE49-F238E27FC236}">
                <a16:creationId xmlns:a16="http://schemas.microsoft.com/office/drawing/2014/main" id="{B05F4827-A04A-42EA-AAE8-27D499C4AF4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4739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BE5A2A-8CC5-4825-82FC-39CCA53D2C93}"/>
              </a:ext>
            </a:extLst>
          </p:cNvPr>
          <p:cNvSpPr>
            <a:spLocks noGrp="1"/>
          </p:cNvSpPr>
          <p:nvPr>
            <p:ph type="sldNum" sz="quarter" idx="12"/>
          </p:nvPr>
        </p:nvSpPr>
        <p:spPr/>
        <p:txBody>
          <a:bodyPr/>
          <a:lstStyle/>
          <a:p>
            <a:fld id="{FCAEAE96-855E-42B1-8DE9-9C9E68DE18C5}" type="slidenum">
              <a:rPr lang="fr-FR" smtClean="0"/>
              <a:pPr/>
              <a:t>17</a:t>
            </a:fld>
            <a:endParaRPr lang="fr-FR"/>
          </a:p>
        </p:txBody>
      </p:sp>
      <p:sp>
        <p:nvSpPr>
          <p:cNvPr id="3" name="Title 1">
            <a:extLst>
              <a:ext uri="{FF2B5EF4-FFF2-40B4-BE49-F238E27FC236}">
                <a16:creationId xmlns:a16="http://schemas.microsoft.com/office/drawing/2014/main" id="{714C3973-A4B1-4EC5-BA69-53E6A1429011}"/>
              </a:ext>
            </a:extLst>
          </p:cNvPr>
          <p:cNvSpPr txBox="1">
            <a:spLocks/>
          </p:cNvSpPr>
          <p:nvPr/>
        </p:nvSpPr>
        <p:spPr>
          <a:xfrm>
            <a:off x="457200" y="0"/>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Preliminary binding data</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8">
            <a:extLst>
              <a:ext uri="{FF2B5EF4-FFF2-40B4-BE49-F238E27FC236}">
                <a16:creationId xmlns:a16="http://schemas.microsoft.com/office/drawing/2014/main" id="{4C754DAD-1E8D-459C-B295-EF9BB24B31B5}"/>
              </a:ext>
            </a:extLst>
          </p:cNvPr>
          <p:cNvGraphicFramePr>
            <a:graphicFrameLocks noChangeAspect="1"/>
          </p:cNvGraphicFramePr>
          <p:nvPr/>
        </p:nvGraphicFramePr>
        <p:xfrm>
          <a:off x="3735388" y="609600"/>
          <a:ext cx="1263650" cy="533400"/>
        </p:xfrm>
        <a:graphic>
          <a:graphicData uri="http://schemas.openxmlformats.org/presentationml/2006/ole">
            <mc:AlternateContent xmlns:mc="http://schemas.openxmlformats.org/markup-compatibility/2006">
              <mc:Choice xmlns:v="urn:schemas-microsoft-com:vml" Requires="v">
                <p:oleObj spid="_x0000_s12392" name="CS ChemDraw Drawing" r:id="rId3" imgW="981720" imgH="414720" progId="ChemDraw.Document.6.0">
                  <p:embed/>
                </p:oleObj>
              </mc:Choice>
              <mc:Fallback>
                <p:oleObj name="CS ChemDraw Drawing" r:id="rId3" imgW="981720" imgH="414720" progId="ChemDraw.Document.6.0">
                  <p:embed/>
                  <p:pic>
                    <p:nvPicPr>
                      <p:cNvPr id="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609600"/>
                        <a:ext cx="1263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11">
            <a:extLst>
              <a:ext uri="{FF2B5EF4-FFF2-40B4-BE49-F238E27FC236}">
                <a16:creationId xmlns:a16="http://schemas.microsoft.com/office/drawing/2014/main" id="{54A699C2-4802-4619-8232-2DB12D060DA5}"/>
              </a:ext>
            </a:extLst>
          </p:cNvPr>
          <p:cNvSpPr txBox="1">
            <a:spLocks noChangeArrowheads="1"/>
          </p:cNvSpPr>
          <p:nvPr/>
        </p:nvSpPr>
        <p:spPr bwMode="auto">
          <a:xfrm>
            <a:off x="3124200" y="645795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latin typeface="Times New Roman" panose="02020603050405020304" pitchFamily="18" charset="0"/>
                <a:cs typeface="Times New Roman" panose="02020603050405020304" pitchFamily="18" charset="0"/>
              </a:rPr>
              <a:t>IC</a:t>
            </a:r>
            <a:r>
              <a:rPr lang="en-US" altLang="en-US" sz="2000" baseline="-25000" dirty="0">
                <a:latin typeface="Times New Roman" panose="02020603050405020304" pitchFamily="18" charset="0"/>
                <a:cs typeface="Times New Roman" panose="02020603050405020304" pitchFamily="18" charset="0"/>
              </a:rPr>
              <a:t>50 </a:t>
            </a:r>
            <a:r>
              <a:rPr lang="en-US" altLang="en-US" sz="2000" dirty="0">
                <a:latin typeface="Times New Roman" panose="02020603050405020304" pitchFamily="18" charset="0"/>
                <a:cs typeface="Times New Roman" panose="02020603050405020304" pitchFamily="18" charset="0"/>
              </a:rPr>
              <a:t> for </a:t>
            </a:r>
            <a:r>
              <a:rPr lang="en-US" altLang="en-US" sz="2000" b="1" dirty="0">
                <a:solidFill>
                  <a:srgbClr val="FF0000"/>
                </a:solidFill>
                <a:latin typeface="Times New Roman" panose="02020603050405020304" pitchFamily="18" charset="0"/>
                <a:cs typeface="Times New Roman" panose="02020603050405020304" pitchFamily="18" charset="0"/>
              </a:rPr>
              <a:t>40 </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0070C0"/>
                </a:solidFill>
                <a:latin typeface="Times New Roman" panose="02020603050405020304" pitchFamily="18" charset="0"/>
                <a:cs typeface="Times New Roman" panose="02020603050405020304" pitchFamily="18" charset="0"/>
              </a:rPr>
              <a:t>280 </a:t>
            </a:r>
            <a:r>
              <a:rPr lang="en-US" altLang="en-US" sz="2000" dirty="0" err="1">
                <a:solidFill>
                  <a:srgbClr val="0070C0"/>
                </a:solidFill>
                <a:latin typeface="Times New Roman" panose="02020603050405020304" pitchFamily="18" charset="0"/>
                <a:cs typeface="Times New Roman" panose="02020603050405020304" pitchFamily="18" charset="0"/>
              </a:rPr>
              <a:t>nM</a:t>
            </a:r>
            <a:endParaRPr lang="en-US" alt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CF1E7615-7C96-4E91-BEB5-FBD6DB258381}"/>
              </a:ext>
            </a:extLst>
          </p:cNvPr>
          <p:cNvGraphicFramePr>
            <a:graphicFrameLocks noChangeAspect="1"/>
          </p:cNvGraphicFramePr>
          <p:nvPr/>
        </p:nvGraphicFramePr>
        <p:xfrm>
          <a:off x="381000" y="228600"/>
          <a:ext cx="1312863" cy="762000"/>
        </p:xfrm>
        <a:graphic>
          <a:graphicData uri="http://schemas.openxmlformats.org/presentationml/2006/ole">
            <mc:AlternateContent xmlns:mc="http://schemas.openxmlformats.org/markup-compatibility/2006">
              <mc:Choice xmlns:v="urn:schemas-microsoft-com:vml" Requires="v">
                <p:oleObj spid="_x0000_s12393" name="CS ChemDraw Drawing" r:id="rId5" imgW="1799640" imgH="1044000" progId="ChemDraw.Document.6.0">
                  <p:embed/>
                </p:oleObj>
              </mc:Choice>
              <mc:Fallback>
                <p:oleObj name="CS ChemDraw Drawing" r:id="rId5" imgW="1799640" imgH="1044000" progId="ChemDraw.Document.6.0">
                  <p:embed/>
                  <p:pic>
                    <p:nvPicPr>
                      <p:cNvPr id="1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8600"/>
                        <a:ext cx="1312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5">
            <a:extLst>
              <a:ext uri="{FF2B5EF4-FFF2-40B4-BE49-F238E27FC236}">
                <a16:creationId xmlns:a16="http://schemas.microsoft.com/office/drawing/2014/main" id="{857C06EB-DCA4-48C2-84FF-06F2A5C91ADC}"/>
              </a:ext>
            </a:extLst>
          </p:cNvPr>
          <p:cNvSpPr txBox="1">
            <a:spLocks noChangeArrowheads="1"/>
          </p:cNvSpPr>
          <p:nvPr/>
        </p:nvSpPr>
        <p:spPr bwMode="auto">
          <a:xfrm>
            <a:off x="246063" y="987425"/>
            <a:ext cx="2116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latin typeface="Times New Roman" panose="02020603050405020304" pitchFamily="18" charset="0"/>
                <a:cs typeface="Times New Roman" panose="02020603050405020304" pitchFamily="18" charset="0"/>
              </a:rPr>
              <a:t>% inhibition of </a:t>
            </a:r>
            <a:r>
              <a:rPr lang="en-US" altLang="en-US" sz="1000" b="1">
                <a:solidFill>
                  <a:srgbClr val="FF0000"/>
                </a:solidFill>
                <a:latin typeface="Times New Roman" panose="02020603050405020304" pitchFamily="18" charset="0"/>
                <a:cs typeface="Times New Roman" panose="02020603050405020304" pitchFamily="18" charset="0"/>
              </a:rPr>
              <a:t>97 %</a:t>
            </a:r>
            <a:r>
              <a:rPr lang="en-US" altLang="en-US" sz="1000">
                <a:latin typeface="Times New Roman" panose="02020603050405020304" pitchFamily="18" charset="0"/>
                <a:cs typeface="Times New Roman" panose="02020603050405020304" pitchFamily="18" charset="0"/>
              </a:rPr>
              <a:t>; IC</a:t>
            </a:r>
            <a:r>
              <a:rPr lang="en-US" altLang="en-US" sz="1000" baseline="-25000">
                <a:latin typeface="Times New Roman" panose="02020603050405020304" pitchFamily="18" charset="0"/>
                <a:cs typeface="Times New Roman" panose="02020603050405020304" pitchFamily="18" charset="0"/>
              </a:rPr>
              <a:t>50</a:t>
            </a:r>
            <a:r>
              <a:rPr lang="en-US" altLang="en-US" sz="1000">
                <a:latin typeface="Times New Roman" panose="02020603050405020304" pitchFamily="18" charset="0"/>
                <a:cs typeface="Times New Roman" panose="02020603050405020304" pitchFamily="18" charset="0"/>
              </a:rPr>
              <a:t> = </a:t>
            </a:r>
            <a:r>
              <a:rPr lang="en-US" altLang="en-US" sz="1000" b="1">
                <a:solidFill>
                  <a:schemeClr val="accent1"/>
                </a:solidFill>
                <a:latin typeface="Times New Roman" panose="02020603050405020304" pitchFamily="18" charset="0"/>
                <a:cs typeface="Times New Roman" panose="02020603050405020304" pitchFamily="18" charset="0"/>
              </a:rPr>
              <a:t>340 nM</a:t>
            </a:r>
          </a:p>
        </p:txBody>
      </p:sp>
      <p:graphicFrame>
        <p:nvGraphicFramePr>
          <p:cNvPr id="8" name="Object 23">
            <a:extLst>
              <a:ext uri="{FF2B5EF4-FFF2-40B4-BE49-F238E27FC236}">
                <a16:creationId xmlns:a16="http://schemas.microsoft.com/office/drawing/2014/main" id="{8E5F2EF2-3BDC-43B4-8CF1-0D13E1459E46}"/>
              </a:ext>
            </a:extLst>
          </p:cNvPr>
          <p:cNvGraphicFramePr>
            <a:graphicFrameLocks noChangeAspect="1"/>
          </p:cNvGraphicFramePr>
          <p:nvPr>
            <p:extLst>
              <p:ext uri="{D42A27DB-BD31-4B8C-83A1-F6EECF244321}">
                <p14:modId xmlns:p14="http://schemas.microsoft.com/office/powerpoint/2010/main" val="1973320220"/>
              </p:ext>
            </p:extLst>
          </p:nvPr>
        </p:nvGraphicFramePr>
        <p:xfrm>
          <a:off x="4738688" y="1295400"/>
          <a:ext cx="4405312" cy="4876800"/>
        </p:xfrm>
        <a:graphic>
          <a:graphicData uri="http://schemas.openxmlformats.org/presentationml/2006/ole">
            <mc:AlternateContent xmlns:mc="http://schemas.openxmlformats.org/markup-compatibility/2006">
              <mc:Choice xmlns:v="urn:schemas-microsoft-com:vml" Requires="v">
                <p:oleObj spid="_x0000_s12394" name="Worksheet" r:id="rId7" imgW="4076827" imgH="5114720" progId="Excel.Sheet.8">
                  <p:embed/>
                </p:oleObj>
              </mc:Choice>
              <mc:Fallback>
                <p:oleObj name="Worksheet" r:id="rId7" imgW="4076827" imgH="5114720" progId="Excel.Sheet.8">
                  <p:embed/>
                  <p:pic>
                    <p:nvPicPr>
                      <p:cNvPr id="13" name="Object 23"/>
                      <p:cNvPicPr>
                        <a:picLocks noChangeAspect="1" noChangeArrowheads="1"/>
                      </p:cNvPicPr>
                      <p:nvPr/>
                    </p:nvPicPr>
                    <p:blipFill>
                      <a:blip r:embed="rId8"/>
                      <a:srcRect/>
                      <a:stretch>
                        <a:fillRect/>
                      </a:stretch>
                    </p:blipFill>
                    <p:spPr bwMode="auto">
                      <a:xfrm>
                        <a:off x="4738688" y="1295400"/>
                        <a:ext cx="4405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a:extLst>
              <a:ext uri="{FF2B5EF4-FFF2-40B4-BE49-F238E27FC236}">
                <a16:creationId xmlns:a16="http://schemas.microsoft.com/office/drawing/2014/main" id="{F4ED92E3-C5BA-4D80-8A57-AC323F53505D}"/>
              </a:ext>
            </a:extLst>
          </p:cNvPr>
          <p:cNvPicPr>
            <a:picLocks noChangeAspect="1"/>
          </p:cNvPicPr>
          <p:nvPr/>
        </p:nvPicPr>
        <p:blipFill>
          <a:blip r:embed="rId9"/>
          <a:stretch>
            <a:fillRect/>
          </a:stretch>
        </p:blipFill>
        <p:spPr>
          <a:xfrm>
            <a:off x="246063" y="1458427"/>
            <a:ext cx="3906212" cy="4555342"/>
          </a:xfrm>
          <a:prstGeom prst="rect">
            <a:avLst/>
          </a:prstGeom>
        </p:spPr>
      </p:pic>
    </p:spTree>
    <p:extLst>
      <p:ext uri="{BB962C8B-B14F-4D97-AF65-F5344CB8AC3E}">
        <p14:creationId xmlns:p14="http://schemas.microsoft.com/office/powerpoint/2010/main" val="18672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F487D-B30A-4AF2-878A-1DCCC168E04B}"/>
              </a:ext>
            </a:extLst>
          </p:cNvPr>
          <p:cNvSpPr>
            <a:spLocks noGrp="1"/>
          </p:cNvSpPr>
          <p:nvPr>
            <p:ph type="sldNum" sz="quarter" idx="12"/>
          </p:nvPr>
        </p:nvSpPr>
        <p:spPr/>
        <p:txBody>
          <a:bodyPr/>
          <a:lstStyle/>
          <a:p>
            <a:fld id="{FCAEAE96-855E-42B1-8DE9-9C9E68DE18C5}" type="slidenum">
              <a:rPr lang="fr-FR" smtClean="0"/>
              <a:pPr/>
              <a:t>18</a:t>
            </a:fld>
            <a:endParaRPr lang="fr-FR"/>
          </a:p>
        </p:txBody>
      </p:sp>
      <p:sp>
        <p:nvSpPr>
          <p:cNvPr id="3" name="Title 1">
            <a:extLst>
              <a:ext uri="{FF2B5EF4-FFF2-40B4-BE49-F238E27FC236}">
                <a16:creationId xmlns:a16="http://schemas.microsoft.com/office/drawing/2014/main" id="{CF8893AF-1A13-41F0-B8C6-37C965583600}"/>
              </a:ext>
            </a:extLst>
          </p:cNvPr>
          <p:cNvSpPr txBox="1">
            <a:spLocks/>
          </p:cNvSpPr>
          <p:nvPr/>
        </p:nvSpPr>
        <p:spPr>
          <a:xfrm>
            <a:off x="457200" y="0"/>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Preliminary binding data</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5">
            <a:extLst>
              <a:ext uri="{FF2B5EF4-FFF2-40B4-BE49-F238E27FC236}">
                <a16:creationId xmlns:a16="http://schemas.microsoft.com/office/drawing/2014/main" id="{ECDB6AD2-5C39-412E-AA13-BF70C7E870B5}"/>
              </a:ext>
            </a:extLst>
          </p:cNvPr>
          <p:cNvGraphicFramePr>
            <a:graphicFrameLocks noChangeAspect="1"/>
          </p:cNvGraphicFramePr>
          <p:nvPr>
            <p:extLst>
              <p:ext uri="{D42A27DB-BD31-4B8C-83A1-F6EECF244321}">
                <p14:modId xmlns:p14="http://schemas.microsoft.com/office/powerpoint/2010/main" val="2406034144"/>
              </p:ext>
            </p:extLst>
          </p:nvPr>
        </p:nvGraphicFramePr>
        <p:xfrm>
          <a:off x="381000" y="228600"/>
          <a:ext cx="1762593" cy="1023028"/>
        </p:xfrm>
        <a:graphic>
          <a:graphicData uri="http://schemas.openxmlformats.org/presentationml/2006/ole">
            <mc:AlternateContent xmlns:mc="http://schemas.openxmlformats.org/markup-compatibility/2006">
              <mc:Choice xmlns:v="urn:schemas-microsoft-com:vml" Requires="v">
                <p:oleObj spid="_x0000_s13410" name="CS ChemDraw Drawing" r:id="rId3" imgW="1799640" imgH="1044000" progId="ChemDraw.Document.6.0">
                  <p:embed/>
                </p:oleObj>
              </mc:Choice>
              <mc:Fallback>
                <p:oleObj name="CS ChemDraw Drawing" r:id="rId3" imgW="1799640" imgH="1044000" progId="ChemDraw.Document.6.0">
                  <p:embed/>
                  <p:pic>
                    <p:nvPicPr>
                      <p:cNvPr id="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1762593" cy="1023028"/>
                      </a:xfrm>
                      <a:prstGeom prst="rect">
                        <a:avLst/>
                      </a:prstGeom>
                      <a:noFill/>
                      <a:ln>
                        <a:noFill/>
                      </a:ln>
                      <a:effectLst/>
                      <a:extLst/>
                    </p:spPr>
                  </p:pic>
                </p:oleObj>
              </mc:Fallback>
            </mc:AlternateContent>
          </a:graphicData>
        </a:graphic>
      </p:graphicFrame>
      <p:sp>
        <p:nvSpPr>
          <p:cNvPr id="5" name="TextBox 5">
            <a:extLst>
              <a:ext uri="{FF2B5EF4-FFF2-40B4-BE49-F238E27FC236}">
                <a16:creationId xmlns:a16="http://schemas.microsoft.com/office/drawing/2014/main" id="{F21FA189-E26B-40CD-8822-62F3A4EB2CE2}"/>
              </a:ext>
            </a:extLst>
          </p:cNvPr>
          <p:cNvSpPr txBox="1">
            <a:spLocks noChangeArrowheads="1"/>
          </p:cNvSpPr>
          <p:nvPr/>
        </p:nvSpPr>
        <p:spPr bwMode="auto">
          <a:xfrm>
            <a:off x="276043" y="1369194"/>
            <a:ext cx="23322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Times New Roman" panose="02020603050405020304" pitchFamily="18" charset="0"/>
                <a:cs typeface="Times New Roman" panose="02020603050405020304" pitchFamily="18" charset="0"/>
              </a:rPr>
              <a:t>% inhibition of </a:t>
            </a:r>
            <a:r>
              <a:rPr lang="en-US" altLang="en-US" sz="1000" b="1" dirty="0">
                <a:solidFill>
                  <a:srgbClr val="FF0000"/>
                </a:solidFill>
                <a:latin typeface="Times New Roman" panose="02020603050405020304" pitchFamily="18" charset="0"/>
                <a:cs typeface="Times New Roman" panose="02020603050405020304" pitchFamily="18" charset="0"/>
              </a:rPr>
              <a:t>97 %</a:t>
            </a:r>
            <a:r>
              <a:rPr lang="en-US" altLang="en-US" sz="1000" dirty="0">
                <a:latin typeface="Times New Roman" panose="02020603050405020304" pitchFamily="18" charset="0"/>
                <a:cs typeface="Times New Roman" panose="02020603050405020304" pitchFamily="18" charset="0"/>
              </a:rPr>
              <a:t>; IC</a:t>
            </a:r>
            <a:r>
              <a:rPr lang="en-US" altLang="en-US" sz="1000" baseline="-25000" dirty="0">
                <a:latin typeface="Times New Roman" panose="02020603050405020304" pitchFamily="18" charset="0"/>
                <a:cs typeface="Times New Roman" panose="02020603050405020304" pitchFamily="18" charset="0"/>
              </a:rPr>
              <a:t>50</a:t>
            </a:r>
            <a:r>
              <a:rPr lang="en-US" altLang="en-US" sz="1000" dirty="0">
                <a:latin typeface="Times New Roman" panose="02020603050405020304" pitchFamily="18" charset="0"/>
                <a:cs typeface="Times New Roman" panose="02020603050405020304" pitchFamily="18" charset="0"/>
              </a:rPr>
              <a:t> = </a:t>
            </a:r>
            <a:r>
              <a:rPr lang="en-US" altLang="en-US" sz="1000" b="1" dirty="0">
                <a:solidFill>
                  <a:schemeClr val="accent1"/>
                </a:solidFill>
                <a:latin typeface="Times New Roman" panose="02020603050405020304" pitchFamily="18" charset="0"/>
                <a:cs typeface="Times New Roman" panose="02020603050405020304" pitchFamily="18" charset="0"/>
              </a:rPr>
              <a:t>340 </a:t>
            </a:r>
            <a:r>
              <a:rPr lang="en-US" altLang="en-US" sz="1000" b="1" dirty="0" err="1">
                <a:solidFill>
                  <a:schemeClr val="accent1"/>
                </a:solidFill>
                <a:latin typeface="Times New Roman" panose="02020603050405020304" pitchFamily="18" charset="0"/>
                <a:cs typeface="Times New Roman" panose="02020603050405020304" pitchFamily="18" charset="0"/>
              </a:rPr>
              <a:t>nM</a:t>
            </a:r>
            <a:endParaRPr lang="en-US" altLang="en-US" sz="10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6" name="Object 7">
            <a:extLst>
              <a:ext uri="{FF2B5EF4-FFF2-40B4-BE49-F238E27FC236}">
                <a16:creationId xmlns:a16="http://schemas.microsoft.com/office/drawing/2014/main" id="{8E476448-E5A2-4E30-AB5E-3E87BC0F2A7C}"/>
              </a:ext>
            </a:extLst>
          </p:cNvPr>
          <p:cNvGraphicFramePr>
            <a:graphicFrameLocks noChangeAspect="1"/>
          </p:cNvGraphicFramePr>
          <p:nvPr>
            <p:extLst>
              <p:ext uri="{D42A27DB-BD31-4B8C-83A1-F6EECF244321}">
                <p14:modId xmlns:p14="http://schemas.microsoft.com/office/powerpoint/2010/main" val="336877305"/>
              </p:ext>
            </p:extLst>
          </p:nvPr>
        </p:nvGraphicFramePr>
        <p:xfrm>
          <a:off x="1120703" y="2895600"/>
          <a:ext cx="6902594" cy="2751137"/>
        </p:xfrm>
        <a:graphic>
          <a:graphicData uri="http://schemas.openxmlformats.org/presentationml/2006/ole">
            <mc:AlternateContent xmlns:mc="http://schemas.openxmlformats.org/markup-compatibility/2006">
              <mc:Choice xmlns:v="urn:schemas-microsoft-com:vml" Requires="v">
                <p:oleObj spid="_x0000_s13411" name="Worksheet" r:id="rId5" imgW="6619686" imgH="2638546" progId="Excel.Sheet.8">
                  <p:embed/>
                </p:oleObj>
              </mc:Choice>
              <mc:Fallback>
                <p:oleObj name="Worksheet" r:id="rId5" imgW="6619686" imgH="2638546" progId="Excel.Sheet.8">
                  <p:embed/>
                  <p:pic>
                    <p:nvPicPr>
                      <p:cNvPr id="9" name="Object 7"/>
                      <p:cNvPicPr>
                        <a:picLocks noChangeAspect="1" noChangeArrowheads="1"/>
                      </p:cNvPicPr>
                      <p:nvPr/>
                    </p:nvPicPr>
                    <p:blipFill>
                      <a:blip r:embed="rId6"/>
                      <a:srcRect/>
                      <a:stretch>
                        <a:fillRect/>
                      </a:stretch>
                    </p:blipFill>
                    <p:spPr bwMode="auto">
                      <a:xfrm>
                        <a:off x="1120703" y="2895600"/>
                        <a:ext cx="6902594" cy="2751137"/>
                      </a:xfrm>
                      <a:prstGeom prst="rect">
                        <a:avLst/>
                      </a:prstGeom>
                      <a:noFill/>
                      <a:ln>
                        <a:noFill/>
                      </a:ln>
                      <a:effectLst/>
                      <a:extLst/>
                    </p:spPr>
                  </p:pic>
                </p:oleObj>
              </mc:Fallback>
            </mc:AlternateContent>
          </a:graphicData>
        </a:graphic>
      </p:graphicFrame>
      <p:graphicFrame>
        <p:nvGraphicFramePr>
          <p:cNvPr id="7" name="Object 6">
            <a:extLst>
              <a:ext uri="{FF2B5EF4-FFF2-40B4-BE49-F238E27FC236}">
                <a16:creationId xmlns:a16="http://schemas.microsoft.com/office/drawing/2014/main" id="{8A3B7847-B291-434A-A6DA-E273F191273E}"/>
              </a:ext>
            </a:extLst>
          </p:cNvPr>
          <p:cNvGraphicFramePr>
            <a:graphicFrameLocks noChangeAspect="1"/>
          </p:cNvGraphicFramePr>
          <p:nvPr>
            <p:extLst>
              <p:ext uri="{D42A27DB-BD31-4B8C-83A1-F6EECF244321}">
                <p14:modId xmlns:p14="http://schemas.microsoft.com/office/powerpoint/2010/main" val="1921551954"/>
              </p:ext>
            </p:extLst>
          </p:nvPr>
        </p:nvGraphicFramePr>
        <p:xfrm>
          <a:off x="3200399" y="987425"/>
          <a:ext cx="2382803" cy="1298575"/>
        </p:xfrm>
        <a:graphic>
          <a:graphicData uri="http://schemas.openxmlformats.org/presentationml/2006/ole">
            <mc:AlternateContent xmlns:mc="http://schemas.openxmlformats.org/markup-compatibility/2006">
              <mc:Choice xmlns:v="urn:schemas-microsoft-com:vml" Requires="v">
                <p:oleObj spid="_x0000_s13412" name="CS ChemDraw Drawing" r:id="rId7" imgW="1646957" imgH="896604" progId="ChemDraw.Document.6.0">
                  <p:embed/>
                </p:oleObj>
              </mc:Choice>
              <mc:Fallback>
                <p:oleObj name="CS ChemDraw Drawing" r:id="rId7" imgW="1646957" imgH="896604" progId="ChemDraw.Document.6.0">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399" y="987425"/>
                        <a:ext cx="2382803" cy="1298575"/>
                      </a:xfrm>
                      <a:prstGeom prst="rect">
                        <a:avLst/>
                      </a:prstGeom>
                      <a:noFill/>
                      <a:ln>
                        <a:noFill/>
                      </a:ln>
                      <a:effectLst/>
                      <a:extLst/>
                    </p:spPr>
                  </p:pic>
                </p:oleObj>
              </mc:Fallback>
            </mc:AlternateContent>
          </a:graphicData>
        </a:graphic>
      </p:graphicFrame>
      <p:pic>
        <p:nvPicPr>
          <p:cNvPr id="8" name="Picture 7">
            <a:extLst>
              <a:ext uri="{FF2B5EF4-FFF2-40B4-BE49-F238E27FC236}">
                <a16:creationId xmlns:a16="http://schemas.microsoft.com/office/drawing/2014/main" id="{BDECCD76-E03B-4F36-A062-D6709B3A084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1697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0FF97-8EE6-4B71-8168-931F42513696}"/>
              </a:ext>
            </a:extLst>
          </p:cNvPr>
          <p:cNvSpPr>
            <a:spLocks noGrp="1"/>
          </p:cNvSpPr>
          <p:nvPr>
            <p:ph type="sldNum" sz="quarter" idx="12"/>
          </p:nvPr>
        </p:nvSpPr>
        <p:spPr/>
        <p:txBody>
          <a:bodyPr/>
          <a:lstStyle/>
          <a:p>
            <a:fld id="{FCAEAE96-855E-42B1-8DE9-9C9E68DE18C5}" type="slidenum">
              <a:rPr lang="fr-FR" smtClean="0"/>
              <a:pPr/>
              <a:t>19</a:t>
            </a:fld>
            <a:endParaRPr lang="fr-FR"/>
          </a:p>
        </p:txBody>
      </p:sp>
      <p:sp>
        <p:nvSpPr>
          <p:cNvPr id="3" name="Title 1">
            <a:extLst>
              <a:ext uri="{FF2B5EF4-FFF2-40B4-BE49-F238E27FC236}">
                <a16:creationId xmlns:a16="http://schemas.microsoft.com/office/drawing/2014/main" id="{1AC620B2-17E7-4F9F-8718-486E107D27D1}"/>
              </a:ext>
            </a:extLst>
          </p:cNvPr>
          <p:cNvSpPr txBox="1">
            <a:spLocks/>
          </p:cNvSpPr>
          <p:nvPr/>
        </p:nvSpPr>
        <p:spPr>
          <a:xfrm>
            <a:off x="3390900" y="5555"/>
            <a:ext cx="8229600" cy="4873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Preliminary binding data</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CE9DF73A-9B74-4B8E-818E-E3CDD432FBE3}"/>
              </a:ext>
            </a:extLst>
          </p:cNvPr>
          <p:cNvGraphicFramePr>
            <a:graphicFrameLocks noChangeAspect="1"/>
          </p:cNvGraphicFramePr>
          <p:nvPr>
            <p:extLst>
              <p:ext uri="{D42A27DB-BD31-4B8C-83A1-F6EECF244321}">
                <p14:modId xmlns:p14="http://schemas.microsoft.com/office/powerpoint/2010/main" val="1022725375"/>
              </p:ext>
            </p:extLst>
          </p:nvPr>
        </p:nvGraphicFramePr>
        <p:xfrm>
          <a:off x="177800" y="249236"/>
          <a:ext cx="5765800" cy="5824537"/>
        </p:xfrm>
        <a:graphic>
          <a:graphicData uri="http://schemas.openxmlformats.org/presentationml/2006/ole">
            <mc:AlternateContent xmlns:mc="http://schemas.openxmlformats.org/markup-compatibility/2006">
              <mc:Choice xmlns:v="urn:schemas-microsoft-com:vml" Requires="v">
                <p:oleObj spid="_x0000_s14400" name="Worksheet" r:id="rId3" imgW="11753827" imgH="12811325" progId="Excel.Sheet.8">
                  <p:embed/>
                </p:oleObj>
              </mc:Choice>
              <mc:Fallback>
                <p:oleObj name="Worksheet" r:id="rId3" imgW="11753827" imgH="12811325" progId="Excel.Sheet.8">
                  <p:embed/>
                  <p:pic>
                    <p:nvPicPr>
                      <p:cNvPr id="7" name="Object 3"/>
                      <p:cNvPicPr>
                        <a:picLocks noChangeAspect="1" noChangeArrowheads="1"/>
                      </p:cNvPicPr>
                      <p:nvPr/>
                    </p:nvPicPr>
                    <p:blipFill>
                      <a:blip r:embed="rId4"/>
                      <a:srcRect/>
                      <a:stretch>
                        <a:fillRect/>
                      </a:stretch>
                    </p:blipFill>
                    <p:spPr bwMode="auto">
                      <a:xfrm>
                        <a:off x="177800" y="249236"/>
                        <a:ext cx="5765800" cy="582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a:extLst>
              <a:ext uri="{FF2B5EF4-FFF2-40B4-BE49-F238E27FC236}">
                <a16:creationId xmlns:a16="http://schemas.microsoft.com/office/drawing/2014/main" id="{EE378F2B-4973-45FA-A426-B30E05BDA625}"/>
              </a:ext>
            </a:extLst>
          </p:cNvPr>
          <p:cNvGraphicFramePr>
            <a:graphicFrameLocks noChangeAspect="1"/>
          </p:cNvGraphicFramePr>
          <p:nvPr>
            <p:extLst>
              <p:ext uri="{D42A27DB-BD31-4B8C-83A1-F6EECF244321}">
                <p14:modId xmlns:p14="http://schemas.microsoft.com/office/powerpoint/2010/main" val="2244139659"/>
              </p:ext>
            </p:extLst>
          </p:nvPr>
        </p:nvGraphicFramePr>
        <p:xfrm>
          <a:off x="6324600" y="752475"/>
          <a:ext cx="2286000" cy="2830513"/>
        </p:xfrm>
        <a:graphic>
          <a:graphicData uri="http://schemas.openxmlformats.org/presentationml/2006/ole">
            <mc:AlternateContent xmlns:mc="http://schemas.openxmlformats.org/markup-compatibility/2006">
              <mc:Choice xmlns:v="urn:schemas-microsoft-com:vml" Requires="v">
                <p:oleObj spid="_x0000_s14401" name="CS ChemDraw Drawing" r:id="rId5" imgW="2666654" imgH="3302411" progId="ChemDraw.Document.6.0">
                  <p:embed/>
                </p:oleObj>
              </mc:Choice>
              <mc:Fallback>
                <p:oleObj name="CS ChemDraw Drawing" r:id="rId5" imgW="2666654" imgH="3302411" progId="ChemDraw.Document.6.0">
                  <p:embed/>
                  <p:pic>
                    <p:nvPicPr>
                      <p:cNvPr id="9" name="Object 9"/>
                      <p:cNvPicPr>
                        <a:picLocks noChangeAspect="1" noChangeArrowheads="1"/>
                      </p:cNvPicPr>
                      <p:nvPr/>
                    </p:nvPicPr>
                    <p:blipFill>
                      <a:blip r:embed="rId6"/>
                      <a:srcRect/>
                      <a:stretch>
                        <a:fillRect/>
                      </a:stretch>
                    </p:blipFill>
                    <p:spPr bwMode="auto">
                      <a:xfrm>
                        <a:off x="6324600" y="752475"/>
                        <a:ext cx="2286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3012B099-CD7C-4124-AA7C-F8ED48DD03C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172200"/>
            <a:ext cx="9136918" cy="685037"/>
          </a:xfrm>
          <a:prstGeom prst="rect">
            <a:avLst/>
          </a:prstGeom>
        </p:spPr>
      </p:pic>
    </p:spTree>
    <p:extLst>
      <p:ext uri="{BB962C8B-B14F-4D97-AF65-F5344CB8AC3E}">
        <p14:creationId xmlns:p14="http://schemas.microsoft.com/office/powerpoint/2010/main" val="34552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0"/>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152399" y="228600"/>
            <a:ext cx="8458200" cy="1200329"/>
          </a:xfrm>
          <a:prstGeom prst="rect">
            <a:avLst/>
          </a:prstGeom>
        </p:spPr>
        <p:txBody>
          <a:bodyPr wrap="square">
            <a:spAutoFit/>
          </a:bodyPr>
          <a:lstStyle/>
          <a:p>
            <a:pPr algn="ctr"/>
            <a:r>
              <a:rPr lang="en-US" sz="2400" b="1" dirty="0"/>
              <a:t>Identification of N3-Substituted oxazolidinones as subtype selective 5-HT2b ligands</a:t>
            </a:r>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6" name="Object 5">
            <a:extLst>
              <a:ext uri="{FF2B5EF4-FFF2-40B4-BE49-F238E27FC236}">
                <a16:creationId xmlns:a16="http://schemas.microsoft.com/office/drawing/2014/main" id="{1C7CD44E-2A10-484D-8B2A-9400CD3A070E}"/>
              </a:ext>
            </a:extLst>
          </p:cNvPr>
          <p:cNvGraphicFramePr>
            <a:graphicFrameLocks noChangeAspect="1"/>
          </p:cNvGraphicFramePr>
          <p:nvPr>
            <p:extLst>
              <p:ext uri="{D42A27DB-BD31-4B8C-83A1-F6EECF244321}">
                <p14:modId xmlns:p14="http://schemas.microsoft.com/office/powerpoint/2010/main" val="1541110347"/>
              </p:ext>
            </p:extLst>
          </p:nvPr>
        </p:nvGraphicFramePr>
        <p:xfrm>
          <a:off x="3040856" y="1295400"/>
          <a:ext cx="2681287" cy="4610100"/>
        </p:xfrm>
        <a:graphic>
          <a:graphicData uri="http://schemas.openxmlformats.org/presentationml/2006/ole">
            <mc:AlternateContent xmlns:mc="http://schemas.openxmlformats.org/markup-compatibility/2006">
              <mc:Choice xmlns:v="urn:schemas-microsoft-com:vml" Requires="v">
                <p:oleObj spid="_x0000_s21518" name="CS ChemDraw Drawing" r:id="rId5" imgW="2681640" imgH="4609440" progId="ChemDraw.Document.6.0">
                  <p:embed/>
                </p:oleObj>
              </mc:Choice>
              <mc:Fallback>
                <p:oleObj name="CS ChemDraw Drawing" r:id="rId5" imgW="2681640" imgH="4609440" progId="ChemDraw.Document.6.0">
                  <p:embed/>
                  <p:pic>
                    <p:nvPicPr>
                      <p:cNvPr id="3" name="Object 2">
                        <a:extLst>
                          <a:ext uri="{FF2B5EF4-FFF2-40B4-BE49-F238E27FC236}">
                            <a16:creationId xmlns:a16="http://schemas.microsoft.com/office/drawing/2014/main" id="{FA767590-67CD-44D8-A079-3E84FDF92BB1}"/>
                          </a:ext>
                        </a:extLst>
                      </p:cNvPr>
                      <p:cNvPicPr/>
                      <p:nvPr/>
                    </p:nvPicPr>
                    <p:blipFill>
                      <a:blip r:embed="rId6"/>
                      <a:stretch>
                        <a:fillRect/>
                      </a:stretch>
                    </p:blipFill>
                    <p:spPr>
                      <a:xfrm>
                        <a:off x="3040856" y="1295400"/>
                        <a:ext cx="2681287" cy="4610100"/>
                      </a:xfrm>
                      <a:prstGeom prst="rect">
                        <a:avLst/>
                      </a:prstGeom>
                    </p:spPr>
                  </p:pic>
                </p:oleObj>
              </mc:Fallback>
            </mc:AlternateContent>
          </a:graphicData>
        </a:graphic>
      </p:graphicFrame>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80507-D380-47E5-849E-C6C577019450}"/>
              </a:ext>
            </a:extLst>
          </p:cNvPr>
          <p:cNvSpPr>
            <a:spLocks noGrp="1"/>
          </p:cNvSpPr>
          <p:nvPr>
            <p:ph type="sldNum" sz="quarter" idx="12"/>
          </p:nvPr>
        </p:nvSpPr>
        <p:spPr/>
        <p:txBody>
          <a:bodyPr/>
          <a:lstStyle/>
          <a:p>
            <a:fld id="{FCAEAE96-855E-42B1-8DE9-9C9E68DE18C5}" type="slidenum">
              <a:rPr lang="fr-FR" smtClean="0"/>
              <a:pPr/>
              <a:t>20</a:t>
            </a:fld>
            <a:endParaRPr lang="fr-FR"/>
          </a:p>
        </p:txBody>
      </p:sp>
      <p:sp>
        <p:nvSpPr>
          <p:cNvPr id="3" name="Title 1">
            <a:extLst>
              <a:ext uri="{FF2B5EF4-FFF2-40B4-BE49-F238E27FC236}">
                <a16:creationId xmlns:a16="http://schemas.microsoft.com/office/drawing/2014/main" id="{C09715D2-4A6E-408E-8357-200B67EB99EC}"/>
              </a:ext>
            </a:extLst>
          </p:cNvPr>
          <p:cNvSpPr txBox="1">
            <a:spLocks/>
          </p:cNvSpPr>
          <p:nvPr/>
        </p:nvSpPr>
        <p:spPr>
          <a:xfrm>
            <a:off x="457200" y="76200"/>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Subtype selectivity</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A78C399C-F3F9-47F4-A4F9-C04475587490}"/>
              </a:ext>
            </a:extLst>
          </p:cNvPr>
          <p:cNvGraphicFramePr>
            <a:graphicFrameLocks noChangeAspect="1"/>
          </p:cNvGraphicFramePr>
          <p:nvPr>
            <p:extLst>
              <p:ext uri="{D42A27DB-BD31-4B8C-83A1-F6EECF244321}">
                <p14:modId xmlns:p14="http://schemas.microsoft.com/office/powerpoint/2010/main" val="2524180370"/>
              </p:ext>
            </p:extLst>
          </p:nvPr>
        </p:nvGraphicFramePr>
        <p:xfrm>
          <a:off x="1387475" y="1165225"/>
          <a:ext cx="6043613" cy="946150"/>
        </p:xfrm>
        <a:graphic>
          <a:graphicData uri="http://schemas.openxmlformats.org/presentationml/2006/ole">
            <mc:AlternateContent xmlns:mc="http://schemas.openxmlformats.org/markup-compatibility/2006">
              <mc:Choice xmlns:v="urn:schemas-microsoft-com:vml" Requires="v">
                <p:oleObj spid="_x0000_s15424" name="CS ChemDraw Drawing" r:id="rId3" imgW="5656692" imgH="885012" progId="ChemDraw.Document.6.0">
                  <p:embed/>
                </p:oleObj>
              </mc:Choice>
              <mc:Fallback>
                <p:oleObj name="CS ChemDraw Drawing" r:id="rId3" imgW="5656692" imgH="885012" progId="ChemDraw.Document.6.0">
                  <p:embed/>
                  <p:pic>
                    <p:nvPicPr>
                      <p:cNvPr id="7" name="Object 6"/>
                      <p:cNvPicPr>
                        <a:picLocks noChangeAspect="1" noChangeArrowheads="1"/>
                      </p:cNvPicPr>
                      <p:nvPr/>
                    </p:nvPicPr>
                    <p:blipFill>
                      <a:blip r:embed="rId4"/>
                      <a:srcRect/>
                      <a:stretch>
                        <a:fillRect/>
                      </a:stretch>
                    </p:blipFill>
                    <p:spPr bwMode="auto">
                      <a:xfrm>
                        <a:off x="1387475" y="1165225"/>
                        <a:ext cx="6043613"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a:extLst>
              <a:ext uri="{FF2B5EF4-FFF2-40B4-BE49-F238E27FC236}">
                <a16:creationId xmlns:a16="http://schemas.microsoft.com/office/drawing/2014/main" id="{CCCA405F-7D19-4CB7-A666-673BB40EC7BA}"/>
              </a:ext>
            </a:extLst>
          </p:cNvPr>
          <p:cNvGraphicFramePr>
            <a:graphicFrameLocks noChangeAspect="1"/>
          </p:cNvGraphicFramePr>
          <p:nvPr>
            <p:extLst>
              <p:ext uri="{D42A27DB-BD31-4B8C-83A1-F6EECF244321}">
                <p14:modId xmlns:p14="http://schemas.microsoft.com/office/powerpoint/2010/main" val="3267749757"/>
              </p:ext>
            </p:extLst>
          </p:nvPr>
        </p:nvGraphicFramePr>
        <p:xfrm>
          <a:off x="4572000" y="2300212"/>
          <a:ext cx="4285373" cy="2385672"/>
        </p:xfrm>
        <a:graphic>
          <a:graphicData uri="http://schemas.openxmlformats.org/presentationml/2006/ole">
            <mc:AlternateContent xmlns:mc="http://schemas.openxmlformats.org/markup-compatibility/2006">
              <mc:Choice xmlns:v="urn:schemas-microsoft-com:vml" Requires="v">
                <p:oleObj spid="_x0000_s15425" name="Worksheet" r:id="rId5" imgW="7391512" imgH="4114694" progId="Excel.Sheet.8">
                  <p:embed/>
                </p:oleObj>
              </mc:Choice>
              <mc:Fallback>
                <p:oleObj name="Worksheet" r:id="rId5" imgW="7391512" imgH="4114694" progId="Excel.Sheet.8">
                  <p:embed/>
                  <p:pic>
                    <p:nvPicPr>
                      <p:cNvPr id="8" name="Object 9"/>
                      <p:cNvPicPr>
                        <a:picLocks noChangeAspect="1" noChangeArrowheads="1"/>
                      </p:cNvPicPr>
                      <p:nvPr/>
                    </p:nvPicPr>
                    <p:blipFill>
                      <a:blip r:embed="rId6"/>
                      <a:srcRect/>
                      <a:stretch>
                        <a:fillRect/>
                      </a:stretch>
                    </p:blipFill>
                    <p:spPr bwMode="auto">
                      <a:xfrm>
                        <a:off x="4572000" y="2300212"/>
                        <a:ext cx="4285373" cy="2385672"/>
                      </a:xfrm>
                      <a:prstGeom prst="rect">
                        <a:avLst/>
                      </a:prstGeom>
                      <a:noFill/>
                      <a:ln>
                        <a:noFill/>
                      </a:ln>
                      <a:effectLst/>
                      <a:extLst/>
                    </p:spPr>
                  </p:pic>
                </p:oleObj>
              </mc:Fallback>
            </mc:AlternateContent>
          </a:graphicData>
        </a:graphic>
      </p:graphicFrame>
      <p:sp>
        <p:nvSpPr>
          <p:cNvPr id="6" name="TextBox 5">
            <a:extLst>
              <a:ext uri="{FF2B5EF4-FFF2-40B4-BE49-F238E27FC236}">
                <a16:creationId xmlns:a16="http://schemas.microsoft.com/office/drawing/2014/main" id="{398FF6BB-F533-4438-9B7D-C3A21605F5AE}"/>
              </a:ext>
            </a:extLst>
          </p:cNvPr>
          <p:cNvSpPr txBox="1">
            <a:spLocks noChangeArrowheads="1"/>
          </p:cNvSpPr>
          <p:nvPr/>
        </p:nvSpPr>
        <p:spPr bwMode="auto">
          <a:xfrm>
            <a:off x="4495800" y="4800600"/>
            <a:ext cx="453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latin typeface="Times New Roman" panose="02020603050405020304" pitchFamily="18" charset="0"/>
                <a:cs typeface="Times New Roman" panose="02020603050405020304" pitchFamily="18" charset="0"/>
              </a:rPr>
              <a:t>Compounds </a:t>
            </a:r>
            <a:r>
              <a:rPr lang="en-US" altLang="en-US" sz="1000" b="1">
                <a:latin typeface="Times New Roman" panose="02020603050405020304" pitchFamily="18" charset="0"/>
                <a:cs typeface="Times New Roman" panose="02020603050405020304" pitchFamily="18" charset="0"/>
              </a:rPr>
              <a:t>146</a:t>
            </a:r>
            <a:r>
              <a:rPr lang="en-US" altLang="en-US" sz="1000">
                <a:latin typeface="Times New Roman" panose="02020603050405020304" pitchFamily="18" charset="0"/>
                <a:cs typeface="Times New Roman" panose="02020603050405020304" pitchFamily="18" charset="0"/>
              </a:rPr>
              <a:t>, </a:t>
            </a:r>
            <a:r>
              <a:rPr lang="en-US" altLang="en-US" sz="1000" b="1">
                <a:latin typeface="Times New Roman" panose="02020603050405020304" pitchFamily="18" charset="0"/>
                <a:cs typeface="Times New Roman" panose="02020603050405020304" pitchFamily="18" charset="0"/>
              </a:rPr>
              <a:t>148</a:t>
            </a:r>
            <a:r>
              <a:rPr lang="en-US" altLang="en-US" sz="1000">
                <a:latin typeface="Times New Roman" panose="02020603050405020304" pitchFamily="18" charset="0"/>
                <a:cs typeface="Times New Roman" panose="02020603050405020304" pitchFamily="18" charset="0"/>
              </a:rPr>
              <a:t> and </a:t>
            </a:r>
            <a:r>
              <a:rPr lang="en-US" altLang="en-US" sz="1000" b="1">
                <a:latin typeface="Times New Roman" panose="02020603050405020304" pitchFamily="18" charset="0"/>
                <a:cs typeface="Times New Roman" panose="02020603050405020304" pitchFamily="18" charset="0"/>
              </a:rPr>
              <a:t>151</a:t>
            </a:r>
            <a:r>
              <a:rPr lang="en-US" altLang="en-US" sz="1000">
                <a:latin typeface="Times New Roman" panose="02020603050405020304" pitchFamily="18" charset="0"/>
                <a:cs typeface="Times New Roman" panose="02020603050405020304" pitchFamily="18" charset="0"/>
              </a:rPr>
              <a:t> were tested at concentration of 500, 100 and 500 nM, </a:t>
            </a:r>
          </a:p>
          <a:p>
            <a:pPr eaLnBrk="1" hangingPunct="1"/>
            <a:r>
              <a:rPr lang="en-US" altLang="en-US" sz="1000">
                <a:latin typeface="Times New Roman" panose="02020603050405020304" pitchFamily="18" charset="0"/>
                <a:cs typeface="Times New Roman" panose="02020603050405020304" pitchFamily="18" charset="0"/>
              </a:rPr>
              <a:t>respectively</a:t>
            </a:r>
          </a:p>
        </p:txBody>
      </p:sp>
      <p:graphicFrame>
        <p:nvGraphicFramePr>
          <p:cNvPr id="7" name="Chart 6">
            <a:extLst>
              <a:ext uri="{FF2B5EF4-FFF2-40B4-BE49-F238E27FC236}">
                <a16:creationId xmlns:a16="http://schemas.microsoft.com/office/drawing/2014/main" id="{23EB5E4D-7FF5-4971-80D6-2DD17F4D8AE4}"/>
              </a:ext>
            </a:extLst>
          </p:cNvPr>
          <p:cNvGraphicFramePr>
            <a:graphicFrameLocks/>
          </p:cNvGraphicFramePr>
          <p:nvPr>
            <p:extLst>
              <p:ext uri="{D42A27DB-BD31-4B8C-83A1-F6EECF244321}">
                <p14:modId xmlns:p14="http://schemas.microsoft.com/office/powerpoint/2010/main" val="2155320525"/>
              </p:ext>
            </p:extLst>
          </p:nvPr>
        </p:nvGraphicFramePr>
        <p:xfrm>
          <a:off x="0" y="2286000"/>
          <a:ext cx="4572000" cy="2743200"/>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EAF205AE-96FF-4B9C-8EA0-3C937D9C82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9158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ABB58-6ACB-4606-8572-8BC8EEE8986D}"/>
              </a:ext>
            </a:extLst>
          </p:cNvPr>
          <p:cNvSpPr>
            <a:spLocks noGrp="1"/>
          </p:cNvSpPr>
          <p:nvPr>
            <p:ph type="sldNum" sz="quarter" idx="12"/>
          </p:nvPr>
        </p:nvSpPr>
        <p:spPr/>
        <p:txBody>
          <a:bodyPr/>
          <a:lstStyle/>
          <a:p>
            <a:fld id="{FCAEAE96-855E-42B1-8DE9-9C9E68DE18C5}" type="slidenum">
              <a:rPr lang="fr-FR" smtClean="0"/>
              <a:pPr/>
              <a:t>21</a:t>
            </a:fld>
            <a:endParaRPr lang="fr-FR"/>
          </a:p>
        </p:txBody>
      </p:sp>
      <p:sp>
        <p:nvSpPr>
          <p:cNvPr id="3" name="Rectangle 3">
            <a:extLst>
              <a:ext uri="{FF2B5EF4-FFF2-40B4-BE49-F238E27FC236}">
                <a16:creationId xmlns:a16="http://schemas.microsoft.com/office/drawing/2014/main" id="{2BFB7DA4-2944-4BC8-9E53-DE3B5B14BA35}"/>
              </a:ext>
            </a:extLst>
          </p:cNvPr>
          <p:cNvSpPr txBox="1">
            <a:spLocks/>
          </p:cNvSpPr>
          <p:nvPr/>
        </p:nvSpPr>
        <p:spPr>
          <a:xfrm>
            <a:off x="410980" y="1957284"/>
            <a:ext cx="8229600" cy="3306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000">
                <a:latin typeface="Times New Roman" panose="02020603050405020304" pitchFamily="18" charset="0"/>
              </a:rPr>
              <a:t>The test compounds were evaluated in solubility assay (kinetic) to  </a:t>
            </a:r>
          </a:p>
          <a:p>
            <a:pPr algn="just">
              <a:buFont typeface="Arial" panose="020B0604020202020204" pitchFamily="34" charset="0"/>
              <a:buNone/>
            </a:pPr>
            <a:r>
              <a:rPr lang="en-US" altLang="en-US" sz="2000">
                <a:latin typeface="Times New Roman" panose="02020603050405020304" pitchFamily="18" charset="0"/>
              </a:rPr>
              <a:t>      determine the influence of solubility on binding characteristics.</a:t>
            </a:r>
          </a:p>
          <a:p>
            <a:pPr algn="just">
              <a:buFont typeface="Arial" panose="020B0604020202020204" pitchFamily="34" charset="0"/>
              <a:buNone/>
            </a:pPr>
            <a:endParaRPr lang="en-US" altLang="en-US" sz="2000">
              <a:latin typeface="Times New Roman" panose="02020603050405020304" pitchFamily="18" charset="0"/>
            </a:endParaRPr>
          </a:p>
          <a:p>
            <a:pPr algn="just"/>
            <a:r>
              <a:rPr lang="en-US" altLang="en-US" sz="2000">
                <a:latin typeface="Times New Roman" panose="02020603050405020304" pitchFamily="18" charset="0"/>
              </a:rPr>
              <a:t>The test compounds are dissolved in DMSO and diluted with universal </a:t>
            </a:r>
          </a:p>
          <a:p>
            <a:pPr algn="just">
              <a:buFont typeface="Arial" panose="020B0604020202020204" pitchFamily="34" charset="0"/>
              <a:buNone/>
            </a:pPr>
            <a:r>
              <a:rPr lang="en-US" altLang="en-US" sz="2000">
                <a:latin typeface="Times New Roman" panose="02020603050405020304" pitchFamily="18" charset="0"/>
              </a:rPr>
              <a:t>      buffer (45 mM ethanolamine, 45 mM potassium dihydrogen phosphate and </a:t>
            </a:r>
          </a:p>
          <a:p>
            <a:pPr algn="just">
              <a:buFont typeface="Arial" panose="020B0604020202020204" pitchFamily="34" charset="0"/>
              <a:buNone/>
            </a:pPr>
            <a:r>
              <a:rPr lang="en-US" altLang="en-US" sz="2000">
                <a:latin typeface="Times New Roman" panose="02020603050405020304" pitchFamily="18" charset="0"/>
              </a:rPr>
              <a:t>      45 mM potassium acetate) at pH 7.4.</a:t>
            </a:r>
          </a:p>
          <a:p>
            <a:pPr algn="just"/>
            <a:endParaRPr lang="en-US" altLang="en-US" sz="2000">
              <a:latin typeface="Times New Roman" panose="02020603050405020304" pitchFamily="18" charset="0"/>
            </a:endParaRPr>
          </a:p>
          <a:p>
            <a:pPr algn="just"/>
            <a:r>
              <a:rPr lang="en-US" altLang="en-US" sz="2000">
                <a:latin typeface="Times New Roman" panose="02020603050405020304" pitchFamily="18" charset="0"/>
              </a:rPr>
              <a:t>After 90 mins, the solution is filtered and the sample concentration is </a:t>
            </a:r>
          </a:p>
          <a:p>
            <a:pPr algn="just">
              <a:buFont typeface="Arial" panose="020B0604020202020204" pitchFamily="34" charset="0"/>
              <a:buNone/>
            </a:pPr>
            <a:r>
              <a:rPr lang="en-US" altLang="en-US" sz="2000">
                <a:latin typeface="Times New Roman" panose="02020603050405020304" pitchFamily="18" charset="0"/>
              </a:rPr>
              <a:t>      analyzed by UV or Mass spec.</a:t>
            </a:r>
          </a:p>
        </p:txBody>
      </p:sp>
      <p:sp>
        <p:nvSpPr>
          <p:cNvPr id="4" name="Title 1">
            <a:extLst>
              <a:ext uri="{FF2B5EF4-FFF2-40B4-BE49-F238E27FC236}">
                <a16:creationId xmlns:a16="http://schemas.microsoft.com/office/drawing/2014/main" id="{D66E0213-7CC3-49AC-8167-F1A452FAC2BA}"/>
              </a:ext>
            </a:extLst>
          </p:cNvPr>
          <p:cNvSpPr txBox="1">
            <a:spLocks/>
          </p:cNvSpPr>
          <p:nvPr/>
        </p:nvSpPr>
        <p:spPr>
          <a:xfrm>
            <a:off x="410980" y="247603"/>
            <a:ext cx="8229600" cy="4873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rPr>
              <a:t>Solubility assay</a:t>
            </a:r>
            <a:endParaRPr lang="en-US" altLang="en-US" sz="2400" u="sng" dirty="0">
              <a:latin typeface="Times New Roman" panose="02020603050405020304" pitchFamily="18" charset="0"/>
            </a:endParaRPr>
          </a:p>
        </p:txBody>
      </p:sp>
      <p:pic>
        <p:nvPicPr>
          <p:cNvPr id="5" name="Picture 4">
            <a:extLst>
              <a:ext uri="{FF2B5EF4-FFF2-40B4-BE49-F238E27FC236}">
                <a16:creationId xmlns:a16="http://schemas.microsoft.com/office/drawing/2014/main" id="{8CE95D97-166A-4D43-A04C-00F7C58B5D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12340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CB1A4-D06A-412C-A01F-CC66B92AE969}"/>
              </a:ext>
            </a:extLst>
          </p:cNvPr>
          <p:cNvSpPr>
            <a:spLocks noGrp="1"/>
          </p:cNvSpPr>
          <p:nvPr>
            <p:ph type="sldNum" sz="quarter" idx="12"/>
          </p:nvPr>
        </p:nvSpPr>
        <p:spPr/>
        <p:txBody>
          <a:bodyPr/>
          <a:lstStyle/>
          <a:p>
            <a:fld id="{FCAEAE96-855E-42B1-8DE9-9C9E68DE18C5}" type="slidenum">
              <a:rPr lang="fr-FR" smtClean="0"/>
              <a:pPr/>
              <a:t>22</a:t>
            </a:fld>
            <a:endParaRPr lang="fr-FR"/>
          </a:p>
        </p:txBody>
      </p:sp>
      <p:sp>
        <p:nvSpPr>
          <p:cNvPr id="3" name="Title 1">
            <a:extLst>
              <a:ext uri="{FF2B5EF4-FFF2-40B4-BE49-F238E27FC236}">
                <a16:creationId xmlns:a16="http://schemas.microsoft.com/office/drawing/2014/main" id="{A70B9AE3-AFC2-4043-9DEC-EE4613FD9E50}"/>
              </a:ext>
            </a:extLst>
          </p:cNvPr>
          <p:cNvSpPr txBox="1">
            <a:spLocks/>
          </p:cNvSpPr>
          <p:nvPr/>
        </p:nvSpPr>
        <p:spPr>
          <a:xfrm>
            <a:off x="457210" y="167402"/>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Solubility profile for oxazolidinone based compounds</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1">
            <a:extLst>
              <a:ext uri="{FF2B5EF4-FFF2-40B4-BE49-F238E27FC236}">
                <a16:creationId xmlns:a16="http://schemas.microsoft.com/office/drawing/2014/main" id="{8AC763DF-CF18-4084-8F57-B3D7BD67C46B}"/>
              </a:ext>
            </a:extLst>
          </p:cNvPr>
          <p:cNvGraphicFramePr>
            <a:graphicFrameLocks noChangeAspect="1"/>
          </p:cNvGraphicFramePr>
          <p:nvPr>
            <p:extLst>
              <p:ext uri="{D42A27DB-BD31-4B8C-83A1-F6EECF244321}">
                <p14:modId xmlns:p14="http://schemas.microsoft.com/office/powerpoint/2010/main" val="2079504400"/>
              </p:ext>
            </p:extLst>
          </p:nvPr>
        </p:nvGraphicFramePr>
        <p:xfrm>
          <a:off x="246202" y="1349115"/>
          <a:ext cx="8606376" cy="4107305"/>
        </p:xfrm>
        <a:graphic>
          <a:graphicData uri="http://schemas.openxmlformats.org/presentationml/2006/ole">
            <mc:AlternateContent xmlns:mc="http://schemas.openxmlformats.org/markup-compatibility/2006">
              <mc:Choice xmlns:v="urn:schemas-microsoft-com:vml" Requires="v">
                <p:oleObj spid="_x0000_s16416" name="Worksheet" r:id="rId3" imgW="9410556" imgH="4848329" progId="Excel.Sheet.8">
                  <p:embed/>
                </p:oleObj>
              </mc:Choice>
              <mc:Fallback>
                <p:oleObj name="Worksheet" r:id="rId3" imgW="9410556" imgH="4848329" progId="Excel.Sheet.8">
                  <p:embed/>
                  <p:pic>
                    <p:nvPicPr>
                      <p:cNvPr id="7" name="Object 1"/>
                      <p:cNvPicPr>
                        <a:picLocks noChangeAspect="1" noChangeArrowheads="1"/>
                      </p:cNvPicPr>
                      <p:nvPr/>
                    </p:nvPicPr>
                    <p:blipFill>
                      <a:blip r:embed="rId4"/>
                      <a:srcRect/>
                      <a:stretch>
                        <a:fillRect/>
                      </a:stretch>
                    </p:blipFill>
                    <p:spPr bwMode="auto">
                      <a:xfrm>
                        <a:off x="246202" y="1349115"/>
                        <a:ext cx="8606376" cy="4107305"/>
                      </a:xfrm>
                      <a:prstGeom prst="rect">
                        <a:avLst/>
                      </a:prstGeom>
                      <a:noFill/>
                      <a:extLst/>
                    </p:spPr>
                  </p:pic>
                </p:oleObj>
              </mc:Fallback>
            </mc:AlternateContent>
          </a:graphicData>
        </a:graphic>
      </p:graphicFrame>
      <p:pic>
        <p:nvPicPr>
          <p:cNvPr id="5" name="Picture 4">
            <a:extLst>
              <a:ext uri="{FF2B5EF4-FFF2-40B4-BE49-F238E27FC236}">
                <a16:creationId xmlns:a16="http://schemas.microsoft.com/office/drawing/2014/main" id="{C2ABC5EA-E127-4C7B-91EE-071CBD1A9D6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8108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9E75C-6128-46EC-ACB2-BE16EEDA8134}"/>
              </a:ext>
            </a:extLst>
          </p:cNvPr>
          <p:cNvSpPr>
            <a:spLocks noGrp="1"/>
          </p:cNvSpPr>
          <p:nvPr>
            <p:ph type="sldNum" sz="quarter" idx="12"/>
          </p:nvPr>
        </p:nvSpPr>
        <p:spPr/>
        <p:txBody>
          <a:bodyPr/>
          <a:lstStyle/>
          <a:p>
            <a:fld id="{FCAEAE96-855E-42B1-8DE9-9C9E68DE18C5}" type="slidenum">
              <a:rPr lang="fr-FR" smtClean="0"/>
              <a:pPr/>
              <a:t>23</a:t>
            </a:fld>
            <a:endParaRPr lang="fr-FR"/>
          </a:p>
        </p:txBody>
      </p:sp>
      <p:sp>
        <p:nvSpPr>
          <p:cNvPr id="3" name="Title 1">
            <a:extLst>
              <a:ext uri="{FF2B5EF4-FFF2-40B4-BE49-F238E27FC236}">
                <a16:creationId xmlns:a16="http://schemas.microsoft.com/office/drawing/2014/main" id="{7218D31F-41B1-4B2F-BB9F-830C49A94C81}"/>
              </a:ext>
            </a:extLst>
          </p:cNvPr>
          <p:cNvSpPr txBox="1">
            <a:spLocks/>
          </p:cNvSpPr>
          <p:nvPr/>
        </p:nvSpPr>
        <p:spPr>
          <a:xfrm>
            <a:off x="494506" y="10"/>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Solubility profile for chromone based compounds</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7">
            <a:extLst>
              <a:ext uri="{FF2B5EF4-FFF2-40B4-BE49-F238E27FC236}">
                <a16:creationId xmlns:a16="http://schemas.microsoft.com/office/drawing/2014/main" id="{BF015836-79E2-4A0F-AFE6-1E1547C7EB09}"/>
              </a:ext>
            </a:extLst>
          </p:cNvPr>
          <p:cNvGraphicFramePr>
            <a:graphicFrameLocks noChangeAspect="1"/>
          </p:cNvGraphicFramePr>
          <p:nvPr>
            <p:extLst>
              <p:ext uri="{D42A27DB-BD31-4B8C-83A1-F6EECF244321}">
                <p14:modId xmlns:p14="http://schemas.microsoft.com/office/powerpoint/2010/main" val="1445638008"/>
              </p:ext>
            </p:extLst>
          </p:nvPr>
        </p:nvGraphicFramePr>
        <p:xfrm>
          <a:off x="1439056" y="597619"/>
          <a:ext cx="6325849" cy="5640173"/>
        </p:xfrm>
        <a:graphic>
          <a:graphicData uri="http://schemas.openxmlformats.org/presentationml/2006/ole">
            <mc:AlternateContent xmlns:mc="http://schemas.openxmlformats.org/markup-compatibility/2006">
              <mc:Choice xmlns:v="urn:schemas-microsoft-com:vml" Requires="v">
                <p:oleObj spid="_x0000_s17440" name="Worksheet" r:id="rId3" imgW="9925107" imgH="8848855" progId="Excel.Sheet.8">
                  <p:embed/>
                </p:oleObj>
              </mc:Choice>
              <mc:Fallback>
                <p:oleObj name="Worksheet" r:id="rId3" imgW="9925107" imgH="8848855" progId="Excel.Sheet.8">
                  <p:embed/>
                  <p:pic>
                    <p:nvPicPr>
                      <p:cNvPr id="7" name="Object 7"/>
                      <p:cNvPicPr>
                        <a:picLocks noChangeAspect="1" noChangeArrowheads="1"/>
                      </p:cNvPicPr>
                      <p:nvPr/>
                    </p:nvPicPr>
                    <p:blipFill>
                      <a:blip r:embed="rId4"/>
                      <a:srcRect/>
                      <a:stretch>
                        <a:fillRect/>
                      </a:stretch>
                    </p:blipFill>
                    <p:spPr bwMode="auto">
                      <a:xfrm>
                        <a:off x="1439056" y="597619"/>
                        <a:ext cx="6325849" cy="5640173"/>
                      </a:xfrm>
                      <a:prstGeom prst="rect">
                        <a:avLst/>
                      </a:prstGeom>
                      <a:noFill/>
                      <a:ln>
                        <a:noFill/>
                      </a:ln>
                      <a:effectLst/>
                      <a:extLst/>
                    </p:spPr>
                  </p:pic>
                </p:oleObj>
              </mc:Fallback>
            </mc:AlternateContent>
          </a:graphicData>
        </a:graphic>
      </p:graphicFrame>
      <p:pic>
        <p:nvPicPr>
          <p:cNvPr id="5" name="Picture 4">
            <a:extLst>
              <a:ext uri="{FF2B5EF4-FFF2-40B4-BE49-F238E27FC236}">
                <a16:creationId xmlns:a16="http://schemas.microsoft.com/office/drawing/2014/main" id="{B403B8D3-2C88-4BE7-AFE2-85AE6BBD6C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293674"/>
            <a:ext cx="9136918" cy="563563"/>
          </a:xfrm>
          <a:prstGeom prst="rect">
            <a:avLst/>
          </a:prstGeom>
        </p:spPr>
      </p:pic>
    </p:spTree>
    <p:extLst>
      <p:ext uri="{BB962C8B-B14F-4D97-AF65-F5344CB8AC3E}">
        <p14:creationId xmlns:p14="http://schemas.microsoft.com/office/powerpoint/2010/main" val="20853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8D17AA-CE90-4D43-9FC7-C34BAF030987}"/>
              </a:ext>
            </a:extLst>
          </p:cNvPr>
          <p:cNvSpPr>
            <a:spLocks noGrp="1"/>
          </p:cNvSpPr>
          <p:nvPr>
            <p:ph type="sldNum" sz="quarter" idx="12"/>
          </p:nvPr>
        </p:nvSpPr>
        <p:spPr/>
        <p:txBody>
          <a:bodyPr/>
          <a:lstStyle/>
          <a:p>
            <a:fld id="{FCAEAE96-855E-42B1-8DE9-9C9E68DE18C5}" type="slidenum">
              <a:rPr lang="fr-FR" smtClean="0"/>
              <a:pPr/>
              <a:t>24</a:t>
            </a:fld>
            <a:endParaRPr lang="fr-FR"/>
          </a:p>
        </p:txBody>
      </p:sp>
      <p:sp>
        <p:nvSpPr>
          <p:cNvPr id="3" name="Title 1">
            <a:extLst>
              <a:ext uri="{FF2B5EF4-FFF2-40B4-BE49-F238E27FC236}">
                <a16:creationId xmlns:a16="http://schemas.microsoft.com/office/drawing/2014/main" id="{A81597FF-588E-4FFC-BBB3-247CFEEB4753}"/>
              </a:ext>
            </a:extLst>
          </p:cNvPr>
          <p:cNvSpPr txBox="1">
            <a:spLocks/>
          </p:cNvSpPr>
          <p:nvPr/>
        </p:nvSpPr>
        <p:spPr>
          <a:xfrm>
            <a:off x="457210" y="53181"/>
            <a:ext cx="8229600" cy="563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Solubility profile for chromone based compounds</a:t>
            </a:r>
            <a:endParaRPr lang="en-US" altLang="en-US" sz="2400" u="sng"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025B7445-D3B8-42DB-85C4-80BE9BBC3F10}"/>
              </a:ext>
            </a:extLst>
          </p:cNvPr>
          <p:cNvGraphicFramePr>
            <a:graphicFrameLocks noChangeAspect="1"/>
          </p:cNvGraphicFramePr>
          <p:nvPr>
            <p:extLst>
              <p:ext uri="{D42A27DB-BD31-4B8C-83A1-F6EECF244321}">
                <p14:modId xmlns:p14="http://schemas.microsoft.com/office/powerpoint/2010/main" val="3368711166"/>
              </p:ext>
            </p:extLst>
          </p:nvPr>
        </p:nvGraphicFramePr>
        <p:xfrm>
          <a:off x="929390" y="844446"/>
          <a:ext cx="7026275" cy="4754563"/>
        </p:xfrm>
        <a:graphic>
          <a:graphicData uri="http://schemas.openxmlformats.org/presentationml/2006/ole">
            <mc:AlternateContent xmlns:mc="http://schemas.openxmlformats.org/markup-compatibility/2006">
              <mc:Choice xmlns:v="urn:schemas-microsoft-com:vml" Requires="v">
                <p:oleObj spid="_x0000_s18464" name="Worksheet" r:id="rId3" imgW="11220327" imgH="7582015" progId="Excel.Sheet.8">
                  <p:embed/>
                </p:oleObj>
              </mc:Choice>
              <mc:Fallback>
                <p:oleObj name="Worksheet" r:id="rId3" imgW="11220327" imgH="7582015" progId="Excel.Sheet.8">
                  <p:embed/>
                  <p:pic>
                    <p:nvPicPr>
                      <p:cNvPr id="7" name="Object 6"/>
                      <p:cNvPicPr>
                        <a:picLocks noChangeAspect="1" noChangeArrowheads="1"/>
                      </p:cNvPicPr>
                      <p:nvPr/>
                    </p:nvPicPr>
                    <p:blipFill>
                      <a:blip r:embed="rId4"/>
                      <a:srcRect/>
                      <a:stretch>
                        <a:fillRect/>
                      </a:stretch>
                    </p:blipFill>
                    <p:spPr bwMode="auto">
                      <a:xfrm>
                        <a:off x="929390" y="844446"/>
                        <a:ext cx="702627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09DBDAD9-4473-4CC7-BECB-22EAE0FD3B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7665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B78-185D-4CF3-8C4D-004EB364A471}"/>
              </a:ext>
            </a:extLst>
          </p:cNvPr>
          <p:cNvSpPr>
            <a:spLocks noGrp="1"/>
          </p:cNvSpPr>
          <p:nvPr>
            <p:ph type="title"/>
          </p:nvPr>
        </p:nvSpPr>
        <p:spPr/>
        <p:txBody>
          <a:bodyPr>
            <a:normAutofit/>
          </a:bodyPr>
          <a:lstStyle/>
          <a:p>
            <a:r>
              <a:rPr lang="en-US" sz="2800" dirty="0"/>
              <a:t>PDSP Analysis</a:t>
            </a:r>
          </a:p>
        </p:txBody>
      </p:sp>
      <p:sp>
        <p:nvSpPr>
          <p:cNvPr id="3" name="Content Placeholder 2">
            <a:extLst>
              <a:ext uri="{FF2B5EF4-FFF2-40B4-BE49-F238E27FC236}">
                <a16:creationId xmlns:a16="http://schemas.microsoft.com/office/drawing/2014/main" id="{BBC132A6-DB67-4DA4-BC18-83F249F85129}"/>
              </a:ext>
            </a:extLst>
          </p:cNvPr>
          <p:cNvSpPr>
            <a:spLocks noGrp="1"/>
          </p:cNvSpPr>
          <p:nvPr>
            <p:ph idx="1"/>
          </p:nvPr>
        </p:nvSpPr>
        <p:spPr>
          <a:xfrm>
            <a:off x="457200" y="1600201"/>
            <a:ext cx="8229600" cy="3733800"/>
          </a:xfrm>
        </p:spPr>
        <p:txBody>
          <a:bodyPr>
            <a:normAutofit/>
          </a:bodyPr>
          <a:lstStyle/>
          <a:p>
            <a:r>
              <a:rPr lang="en-US" sz="2000" dirty="0"/>
              <a:t> Compounds were chosen from the solubility study and sent to Psychoactive Drug Screening </a:t>
            </a:r>
            <a:r>
              <a:rPr lang="en-US" sz="2000" dirty="0" err="1"/>
              <a:t>Laboratoty</a:t>
            </a:r>
            <a:r>
              <a:rPr lang="en-US" sz="2000" dirty="0"/>
              <a:t> (PDSP) at University of North Carolina, Chapel Hill.</a:t>
            </a:r>
          </a:p>
          <a:p>
            <a:r>
              <a:rPr lang="en-US" sz="2000" dirty="0"/>
              <a:t> Compounds having solubility of more than 10 µM were chosen.</a:t>
            </a:r>
          </a:p>
          <a:p>
            <a:r>
              <a:rPr lang="en-US" sz="2000" dirty="0"/>
              <a:t> Oxazolidinones and chromones were screened against serotonin subtypes.</a:t>
            </a:r>
          </a:p>
          <a:p>
            <a:r>
              <a:rPr lang="en-US" sz="2000" dirty="0"/>
              <a:t>Compounds were initially screened at a dose of 10 µM in the preliminary binding assay.</a:t>
            </a:r>
          </a:p>
          <a:p>
            <a:r>
              <a:rPr lang="en-US" sz="2000" dirty="0"/>
              <a:t> Compounds with more than 50% inhibition in the preliminary </a:t>
            </a:r>
            <a:r>
              <a:rPr lang="en-US" sz="2000" dirty="0" err="1"/>
              <a:t>binsing</a:t>
            </a:r>
            <a:r>
              <a:rPr lang="en-US" sz="2000" dirty="0"/>
              <a:t> assay were evaluated for secondary binding and Ki was determined.</a:t>
            </a:r>
          </a:p>
        </p:txBody>
      </p:sp>
      <p:sp>
        <p:nvSpPr>
          <p:cNvPr id="4" name="Slide Number Placeholder 3">
            <a:extLst>
              <a:ext uri="{FF2B5EF4-FFF2-40B4-BE49-F238E27FC236}">
                <a16:creationId xmlns:a16="http://schemas.microsoft.com/office/drawing/2014/main" id="{92CB2F10-01DE-409E-8BBB-44961E1D2709}"/>
              </a:ext>
            </a:extLst>
          </p:cNvPr>
          <p:cNvSpPr>
            <a:spLocks noGrp="1"/>
          </p:cNvSpPr>
          <p:nvPr>
            <p:ph type="sldNum" sz="quarter" idx="12"/>
          </p:nvPr>
        </p:nvSpPr>
        <p:spPr/>
        <p:txBody>
          <a:bodyPr/>
          <a:lstStyle/>
          <a:p>
            <a:fld id="{FCAEAE96-855E-42B1-8DE9-9C9E68DE18C5}" type="slidenum">
              <a:rPr lang="fr-FR" smtClean="0"/>
              <a:pPr/>
              <a:t>25</a:t>
            </a:fld>
            <a:endParaRPr lang="fr-FR"/>
          </a:p>
        </p:txBody>
      </p:sp>
      <p:pic>
        <p:nvPicPr>
          <p:cNvPr id="5" name="Picture 4">
            <a:extLst>
              <a:ext uri="{FF2B5EF4-FFF2-40B4-BE49-F238E27FC236}">
                <a16:creationId xmlns:a16="http://schemas.microsoft.com/office/drawing/2014/main" id="{40FE82E7-C3C2-41E3-9F62-B92A923DAA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15447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Table 6">
            <a:extLst>
              <a:ext uri="{FF2B5EF4-FFF2-40B4-BE49-F238E27FC236}">
                <a16:creationId xmlns:a16="http://schemas.microsoft.com/office/drawing/2014/main" id="{A5B3F154-ADEC-4DCC-A59D-D43984CAECE1}"/>
              </a:ext>
            </a:extLst>
          </p:cNvPr>
          <p:cNvGraphicFramePr>
            <a:graphicFrameLocks noGrp="1"/>
          </p:cNvGraphicFramePr>
          <p:nvPr>
            <p:extLst>
              <p:ext uri="{D42A27DB-BD31-4B8C-83A1-F6EECF244321}">
                <p14:modId xmlns:p14="http://schemas.microsoft.com/office/powerpoint/2010/main" val="3237323528"/>
              </p:ext>
            </p:extLst>
          </p:nvPr>
        </p:nvGraphicFramePr>
        <p:xfrm>
          <a:off x="124808" y="990600"/>
          <a:ext cx="8866793" cy="2752090"/>
        </p:xfrm>
        <a:graphic>
          <a:graphicData uri="http://schemas.openxmlformats.org/drawingml/2006/table">
            <a:tbl>
              <a:tblPr>
                <a:tableStyleId>{5C22544A-7EE6-4342-B048-85BDC9FD1C3A}</a:tableStyleId>
              </a:tblPr>
              <a:tblGrid>
                <a:gridCol w="682061">
                  <a:extLst>
                    <a:ext uri="{9D8B030D-6E8A-4147-A177-3AD203B41FA5}">
                      <a16:colId xmlns:a16="http://schemas.microsoft.com/office/drawing/2014/main" val="1533399137"/>
                    </a:ext>
                  </a:extLst>
                </a:gridCol>
                <a:gridCol w="682061">
                  <a:extLst>
                    <a:ext uri="{9D8B030D-6E8A-4147-A177-3AD203B41FA5}">
                      <a16:colId xmlns:a16="http://schemas.microsoft.com/office/drawing/2014/main" val="429481380"/>
                    </a:ext>
                  </a:extLst>
                </a:gridCol>
                <a:gridCol w="682061">
                  <a:extLst>
                    <a:ext uri="{9D8B030D-6E8A-4147-A177-3AD203B41FA5}">
                      <a16:colId xmlns:a16="http://schemas.microsoft.com/office/drawing/2014/main" val="1416587513"/>
                    </a:ext>
                  </a:extLst>
                </a:gridCol>
                <a:gridCol w="682061">
                  <a:extLst>
                    <a:ext uri="{9D8B030D-6E8A-4147-A177-3AD203B41FA5}">
                      <a16:colId xmlns:a16="http://schemas.microsoft.com/office/drawing/2014/main" val="598734983"/>
                    </a:ext>
                  </a:extLst>
                </a:gridCol>
                <a:gridCol w="682061">
                  <a:extLst>
                    <a:ext uri="{9D8B030D-6E8A-4147-A177-3AD203B41FA5}">
                      <a16:colId xmlns:a16="http://schemas.microsoft.com/office/drawing/2014/main" val="4199594111"/>
                    </a:ext>
                  </a:extLst>
                </a:gridCol>
                <a:gridCol w="682061">
                  <a:extLst>
                    <a:ext uri="{9D8B030D-6E8A-4147-A177-3AD203B41FA5}">
                      <a16:colId xmlns:a16="http://schemas.microsoft.com/office/drawing/2014/main" val="1794007268"/>
                    </a:ext>
                  </a:extLst>
                </a:gridCol>
                <a:gridCol w="682061">
                  <a:extLst>
                    <a:ext uri="{9D8B030D-6E8A-4147-A177-3AD203B41FA5}">
                      <a16:colId xmlns:a16="http://schemas.microsoft.com/office/drawing/2014/main" val="1202188129"/>
                    </a:ext>
                  </a:extLst>
                </a:gridCol>
                <a:gridCol w="682061">
                  <a:extLst>
                    <a:ext uri="{9D8B030D-6E8A-4147-A177-3AD203B41FA5}">
                      <a16:colId xmlns:a16="http://schemas.microsoft.com/office/drawing/2014/main" val="1480858772"/>
                    </a:ext>
                  </a:extLst>
                </a:gridCol>
                <a:gridCol w="682061">
                  <a:extLst>
                    <a:ext uri="{9D8B030D-6E8A-4147-A177-3AD203B41FA5}">
                      <a16:colId xmlns:a16="http://schemas.microsoft.com/office/drawing/2014/main" val="3821880340"/>
                    </a:ext>
                  </a:extLst>
                </a:gridCol>
                <a:gridCol w="682061">
                  <a:extLst>
                    <a:ext uri="{9D8B030D-6E8A-4147-A177-3AD203B41FA5}">
                      <a16:colId xmlns:a16="http://schemas.microsoft.com/office/drawing/2014/main" val="2801296690"/>
                    </a:ext>
                  </a:extLst>
                </a:gridCol>
                <a:gridCol w="682061">
                  <a:extLst>
                    <a:ext uri="{9D8B030D-6E8A-4147-A177-3AD203B41FA5}">
                      <a16:colId xmlns:a16="http://schemas.microsoft.com/office/drawing/2014/main" val="1839481064"/>
                    </a:ext>
                  </a:extLst>
                </a:gridCol>
                <a:gridCol w="682061">
                  <a:extLst>
                    <a:ext uri="{9D8B030D-6E8A-4147-A177-3AD203B41FA5}">
                      <a16:colId xmlns:a16="http://schemas.microsoft.com/office/drawing/2014/main" val="2915554517"/>
                    </a:ext>
                  </a:extLst>
                </a:gridCol>
                <a:gridCol w="682061">
                  <a:extLst>
                    <a:ext uri="{9D8B030D-6E8A-4147-A177-3AD203B41FA5}">
                      <a16:colId xmlns:a16="http://schemas.microsoft.com/office/drawing/2014/main" val="391199631"/>
                    </a:ext>
                  </a:extLst>
                </a:gridCol>
              </a:tblGrid>
              <a:tr h="175515">
                <a:tc>
                  <a:txBody>
                    <a:bodyPr/>
                    <a:lstStyle/>
                    <a:p>
                      <a:pPr algn="ctr" fontAlgn="b"/>
                      <a:r>
                        <a:rPr lang="en-US" sz="1600" u="none" strike="noStrike" dirty="0" err="1">
                          <a:effectLst/>
                        </a:rPr>
                        <a:t>Cmpd</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en-US" sz="1600" u="none" strike="noStrike" dirty="0">
                          <a:effectLst/>
                        </a:rPr>
                        <a:t>5-HT1A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5-HT1B</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5-HT1e</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5-HT2B</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5-HT2C</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5-HT5a</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5-HT6</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5-HT7</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51565702"/>
                  </a:ext>
                </a:extLst>
              </a:tr>
              <a:tr h="175515">
                <a:tc>
                  <a:txBody>
                    <a:bodyPr/>
                    <a:lstStyle/>
                    <a:p>
                      <a:pPr algn="ctr" fontAlgn="b"/>
                      <a:r>
                        <a:rPr lang="en-US" sz="1600" b="1" u="none" strike="noStrike" dirty="0">
                          <a:effectLst/>
                        </a:rPr>
                        <a:t>43</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156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1362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6884541"/>
                  </a:ext>
                </a:extLst>
              </a:tr>
              <a:tr h="175515">
                <a:tc>
                  <a:txBody>
                    <a:bodyPr/>
                    <a:lstStyle/>
                    <a:p>
                      <a:pPr algn="ctr" fontAlgn="b"/>
                      <a:r>
                        <a:rPr lang="en-US" sz="1600" b="1" u="none" strike="noStrike" dirty="0">
                          <a:effectLst/>
                        </a:rPr>
                        <a:t>44</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201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4498</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8401985"/>
                  </a:ext>
                </a:extLst>
              </a:tr>
              <a:tr h="175515">
                <a:tc>
                  <a:txBody>
                    <a:bodyPr/>
                    <a:lstStyle/>
                    <a:p>
                      <a:pPr algn="ctr" fontAlgn="b"/>
                      <a:r>
                        <a:rPr lang="en-US" sz="1600" b="1" u="none" strike="noStrike" dirty="0">
                          <a:effectLst/>
                        </a:rPr>
                        <a:t>45</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937</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126</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502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353</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7867620"/>
                  </a:ext>
                </a:extLst>
              </a:tr>
              <a:tr h="200782">
                <a:tc>
                  <a:txBody>
                    <a:bodyPr/>
                    <a:lstStyle/>
                    <a:p>
                      <a:pPr algn="ctr" fontAlgn="b"/>
                      <a:r>
                        <a:rPr lang="en-US" sz="1600" b="1" u="none" strike="noStrike" dirty="0">
                          <a:effectLst/>
                        </a:rPr>
                        <a:t>46</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&gt;10000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915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125</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2345</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305</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8067803"/>
                  </a:ext>
                </a:extLst>
              </a:tr>
              <a:tr h="175515">
                <a:tc>
                  <a:txBody>
                    <a:bodyPr/>
                    <a:lstStyle/>
                    <a:p>
                      <a:pPr algn="ctr" fontAlgn="b"/>
                      <a:r>
                        <a:rPr lang="en-US" sz="1600" b="1" u="none" strike="noStrike" dirty="0">
                          <a:effectLst/>
                        </a:rPr>
                        <a:t>47</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274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873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881</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1151711"/>
                  </a:ext>
                </a:extLst>
              </a:tr>
              <a:tr h="175515">
                <a:tc>
                  <a:txBody>
                    <a:bodyPr/>
                    <a:lstStyle/>
                    <a:p>
                      <a:pPr algn="ctr" fontAlgn="b"/>
                      <a:r>
                        <a:rPr lang="en-US" sz="1600" b="1" u="none" strike="noStrike" dirty="0">
                          <a:effectLst/>
                        </a:rPr>
                        <a:t>48</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1871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9503148"/>
                  </a:ext>
                </a:extLst>
              </a:tr>
              <a:tr h="175515">
                <a:tc>
                  <a:txBody>
                    <a:bodyPr/>
                    <a:lstStyle/>
                    <a:p>
                      <a:pPr algn="ctr" fontAlgn="b"/>
                      <a:r>
                        <a:rPr lang="en-US" sz="1600" b="1" u="none" strike="noStrike" dirty="0">
                          <a:effectLst/>
                        </a:rPr>
                        <a:t>49</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298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420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1267</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0573797"/>
                  </a:ext>
                </a:extLst>
              </a:tr>
              <a:tr h="175515">
                <a:tc>
                  <a:txBody>
                    <a:bodyPr/>
                    <a:lstStyle/>
                    <a:p>
                      <a:pPr algn="ctr" fontAlgn="b"/>
                      <a:r>
                        <a:rPr lang="en-US" sz="1600" b="1" u="none" strike="noStrike" dirty="0">
                          <a:effectLst/>
                        </a:rPr>
                        <a:t>50</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162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2967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824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190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756</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349</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36531567"/>
                  </a:ext>
                </a:extLst>
              </a:tr>
              <a:tr h="175515">
                <a:tc>
                  <a:txBody>
                    <a:bodyPr/>
                    <a:lstStyle/>
                    <a:p>
                      <a:pPr algn="ctr" fontAlgn="b"/>
                      <a:r>
                        <a:rPr lang="en-US" sz="1600" b="1" u="none" strike="noStrike" dirty="0">
                          <a:effectLst/>
                        </a:rPr>
                        <a:t>51</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1211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1227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216</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35849431"/>
                  </a:ext>
                </a:extLst>
              </a:tr>
              <a:tr h="200782">
                <a:tc>
                  <a:txBody>
                    <a:bodyPr/>
                    <a:lstStyle/>
                    <a:p>
                      <a:pPr algn="ctr" fontAlgn="b"/>
                      <a:r>
                        <a:rPr lang="en-US" sz="1600" b="1" u="none" strike="noStrike" dirty="0">
                          <a:effectLst/>
                        </a:rPr>
                        <a:t>52</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2386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&gt;10000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159</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237</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3777873"/>
                  </a:ext>
                </a:extLst>
              </a:tr>
            </a:tbl>
          </a:graphicData>
        </a:graphic>
      </p:graphicFrame>
      <p:sp>
        <p:nvSpPr>
          <p:cNvPr id="8" name="TextBox 7">
            <a:extLst>
              <a:ext uri="{FF2B5EF4-FFF2-40B4-BE49-F238E27FC236}">
                <a16:creationId xmlns:a16="http://schemas.microsoft.com/office/drawing/2014/main" id="{5AA92A52-E7D3-4445-B200-B1E63F2A29B4}"/>
              </a:ext>
            </a:extLst>
          </p:cNvPr>
          <p:cNvSpPr txBox="1"/>
          <p:nvPr/>
        </p:nvSpPr>
        <p:spPr>
          <a:xfrm>
            <a:off x="506165" y="211762"/>
            <a:ext cx="8104077" cy="769441"/>
          </a:xfrm>
          <a:prstGeom prst="rect">
            <a:avLst/>
          </a:prstGeom>
          <a:noFill/>
        </p:spPr>
        <p:txBody>
          <a:bodyPr wrap="none" rtlCol="0">
            <a:spAutoFit/>
          </a:bodyPr>
          <a:lstStyle/>
          <a:p>
            <a:pPr algn="ctr"/>
            <a:r>
              <a:rPr lang="en-US" sz="2200" dirty="0"/>
              <a:t>Oxazolidinones &amp; Chromones* evaluated against a panel of Serotonin</a:t>
            </a:r>
          </a:p>
          <a:p>
            <a:pPr algn="ctr"/>
            <a:r>
              <a:rPr lang="en-US" sz="2200" dirty="0"/>
              <a:t> Receptors at PDSP Lab</a:t>
            </a:r>
          </a:p>
        </p:txBody>
      </p:sp>
      <p:sp>
        <p:nvSpPr>
          <p:cNvPr id="9" name="TextBox 8">
            <a:extLst>
              <a:ext uri="{FF2B5EF4-FFF2-40B4-BE49-F238E27FC236}">
                <a16:creationId xmlns:a16="http://schemas.microsoft.com/office/drawing/2014/main" id="{2E918FCB-8514-48E1-B8C9-5DE0BC2EF23E}"/>
              </a:ext>
            </a:extLst>
          </p:cNvPr>
          <p:cNvSpPr txBox="1"/>
          <p:nvPr/>
        </p:nvSpPr>
        <p:spPr>
          <a:xfrm>
            <a:off x="304800" y="5666601"/>
            <a:ext cx="7221079" cy="276999"/>
          </a:xfrm>
          <a:prstGeom prst="rect">
            <a:avLst/>
          </a:prstGeom>
          <a:noFill/>
        </p:spPr>
        <p:txBody>
          <a:bodyPr wrap="none" rtlCol="0">
            <a:spAutoFit/>
          </a:bodyPr>
          <a:lstStyle/>
          <a:p>
            <a:r>
              <a:rPr lang="en-US" sz="1200" dirty="0"/>
              <a:t>*(Values are indicator of IC</a:t>
            </a:r>
            <a:r>
              <a:rPr lang="en-US" sz="1200" baseline="-25000" dirty="0"/>
              <a:t>50</a:t>
            </a:r>
            <a:r>
              <a:rPr lang="en-US" sz="1200" dirty="0"/>
              <a:t> in </a:t>
            </a:r>
            <a:r>
              <a:rPr lang="en-US" sz="1200" dirty="0" err="1"/>
              <a:t>nM</a:t>
            </a:r>
            <a:r>
              <a:rPr lang="en-US" sz="1200" dirty="0"/>
              <a:t>;      “</a:t>
            </a:r>
            <a:r>
              <a:rPr lang="en-US" sz="1200" b="1" dirty="0"/>
              <a:t>-”</a:t>
            </a:r>
            <a:r>
              <a:rPr lang="en-US" sz="1200" dirty="0"/>
              <a:t> indicates % inhibition in preliminary binding assay to be less than 50%)</a:t>
            </a:r>
          </a:p>
        </p:txBody>
      </p:sp>
      <p:graphicFrame>
        <p:nvGraphicFramePr>
          <p:cNvPr id="10" name="Table 9">
            <a:extLst>
              <a:ext uri="{FF2B5EF4-FFF2-40B4-BE49-F238E27FC236}">
                <a16:creationId xmlns:a16="http://schemas.microsoft.com/office/drawing/2014/main" id="{B8397F1D-B6FC-46C2-9609-0CF12EDC7627}"/>
              </a:ext>
            </a:extLst>
          </p:cNvPr>
          <p:cNvGraphicFramePr>
            <a:graphicFrameLocks noGrp="1"/>
          </p:cNvGraphicFramePr>
          <p:nvPr>
            <p:extLst>
              <p:ext uri="{D42A27DB-BD31-4B8C-83A1-F6EECF244321}">
                <p14:modId xmlns:p14="http://schemas.microsoft.com/office/powerpoint/2010/main" val="1639745925"/>
              </p:ext>
            </p:extLst>
          </p:nvPr>
        </p:nvGraphicFramePr>
        <p:xfrm>
          <a:off x="124808" y="4038600"/>
          <a:ext cx="8915400" cy="137287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376813451"/>
                    </a:ext>
                  </a:extLst>
                </a:gridCol>
                <a:gridCol w="685800">
                  <a:extLst>
                    <a:ext uri="{9D8B030D-6E8A-4147-A177-3AD203B41FA5}">
                      <a16:colId xmlns:a16="http://schemas.microsoft.com/office/drawing/2014/main" val="3716546332"/>
                    </a:ext>
                  </a:extLst>
                </a:gridCol>
                <a:gridCol w="685800">
                  <a:extLst>
                    <a:ext uri="{9D8B030D-6E8A-4147-A177-3AD203B41FA5}">
                      <a16:colId xmlns:a16="http://schemas.microsoft.com/office/drawing/2014/main" val="317752714"/>
                    </a:ext>
                  </a:extLst>
                </a:gridCol>
                <a:gridCol w="685800">
                  <a:extLst>
                    <a:ext uri="{9D8B030D-6E8A-4147-A177-3AD203B41FA5}">
                      <a16:colId xmlns:a16="http://schemas.microsoft.com/office/drawing/2014/main" val="4282618357"/>
                    </a:ext>
                  </a:extLst>
                </a:gridCol>
                <a:gridCol w="685800">
                  <a:extLst>
                    <a:ext uri="{9D8B030D-6E8A-4147-A177-3AD203B41FA5}">
                      <a16:colId xmlns:a16="http://schemas.microsoft.com/office/drawing/2014/main" val="3050430654"/>
                    </a:ext>
                  </a:extLst>
                </a:gridCol>
                <a:gridCol w="685800">
                  <a:extLst>
                    <a:ext uri="{9D8B030D-6E8A-4147-A177-3AD203B41FA5}">
                      <a16:colId xmlns:a16="http://schemas.microsoft.com/office/drawing/2014/main" val="2337717344"/>
                    </a:ext>
                  </a:extLst>
                </a:gridCol>
                <a:gridCol w="685800">
                  <a:extLst>
                    <a:ext uri="{9D8B030D-6E8A-4147-A177-3AD203B41FA5}">
                      <a16:colId xmlns:a16="http://schemas.microsoft.com/office/drawing/2014/main" val="3276695319"/>
                    </a:ext>
                  </a:extLst>
                </a:gridCol>
                <a:gridCol w="685800">
                  <a:extLst>
                    <a:ext uri="{9D8B030D-6E8A-4147-A177-3AD203B41FA5}">
                      <a16:colId xmlns:a16="http://schemas.microsoft.com/office/drawing/2014/main" val="796478387"/>
                    </a:ext>
                  </a:extLst>
                </a:gridCol>
                <a:gridCol w="685800">
                  <a:extLst>
                    <a:ext uri="{9D8B030D-6E8A-4147-A177-3AD203B41FA5}">
                      <a16:colId xmlns:a16="http://schemas.microsoft.com/office/drawing/2014/main" val="2866234431"/>
                    </a:ext>
                  </a:extLst>
                </a:gridCol>
                <a:gridCol w="685800">
                  <a:extLst>
                    <a:ext uri="{9D8B030D-6E8A-4147-A177-3AD203B41FA5}">
                      <a16:colId xmlns:a16="http://schemas.microsoft.com/office/drawing/2014/main" val="604125163"/>
                    </a:ext>
                  </a:extLst>
                </a:gridCol>
                <a:gridCol w="685800">
                  <a:extLst>
                    <a:ext uri="{9D8B030D-6E8A-4147-A177-3AD203B41FA5}">
                      <a16:colId xmlns:a16="http://schemas.microsoft.com/office/drawing/2014/main" val="3770327314"/>
                    </a:ext>
                  </a:extLst>
                </a:gridCol>
                <a:gridCol w="685800">
                  <a:extLst>
                    <a:ext uri="{9D8B030D-6E8A-4147-A177-3AD203B41FA5}">
                      <a16:colId xmlns:a16="http://schemas.microsoft.com/office/drawing/2014/main" val="1539984883"/>
                    </a:ext>
                  </a:extLst>
                </a:gridCol>
                <a:gridCol w="685800">
                  <a:extLst>
                    <a:ext uri="{9D8B030D-6E8A-4147-A177-3AD203B41FA5}">
                      <a16:colId xmlns:a16="http://schemas.microsoft.com/office/drawing/2014/main" val="2072764325"/>
                    </a:ext>
                  </a:extLst>
                </a:gridCol>
              </a:tblGrid>
              <a:tr h="184150">
                <a:tc>
                  <a:txBody>
                    <a:bodyPr/>
                    <a:lstStyle/>
                    <a:p>
                      <a:pPr algn="ctr" fontAlgn="b"/>
                      <a:r>
                        <a:rPr lang="en-US" sz="1600" u="none" strike="noStrike" dirty="0" err="1">
                          <a:effectLst/>
                        </a:rPr>
                        <a:t>cmpd</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en-US" sz="1600" u="none" strike="noStrike" dirty="0">
                          <a:effectLst/>
                        </a:rPr>
                        <a:t>5-HT1A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5-HT1B</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5-HT1e</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5-HT2B</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5-HT2C</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5-HT5a</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5-HT6</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5-HT7</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85849314"/>
                  </a:ext>
                </a:extLst>
              </a:tr>
              <a:tr h="184150">
                <a:tc>
                  <a:txBody>
                    <a:bodyPr/>
                    <a:lstStyle/>
                    <a:p>
                      <a:pPr algn="ctr" fontAlgn="b"/>
                      <a:r>
                        <a:rPr lang="en-US" sz="1800" b="1" u="none" strike="noStrike" dirty="0">
                          <a:effectLst/>
                        </a:rPr>
                        <a:t>55</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819</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387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278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489</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0861486"/>
                  </a:ext>
                </a:extLst>
              </a:tr>
              <a:tr h="184150">
                <a:tc>
                  <a:txBody>
                    <a:bodyPr/>
                    <a:lstStyle/>
                    <a:p>
                      <a:pPr algn="ctr" fontAlgn="b"/>
                      <a:r>
                        <a:rPr lang="en-US" sz="1800" b="1" u="none" strike="noStrike" dirty="0">
                          <a:effectLst/>
                        </a:rPr>
                        <a:t>56</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1723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&gt;10000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113</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&gt;10000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870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8518692"/>
                  </a:ext>
                </a:extLst>
              </a:tr>
              <a:tr h="184150">
                <a:tc>
                  <a:txBody>
                    <a:bodyPr/>
                    <a:lstStyle/>
                    <a:p>
                      <a:pPr algn="ctr" fontAlgn="b"/>
                      <a:r>
                        <a:rPr lang="en-US" sz="1800" b="1" u="none" strike="noStrike" dirty="0">
                          <a:effectLst/>
                        </a:rPr>
                        <a:t>57</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153</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2580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2042077"/>
                  </a:ext>
                </a:extLst>
              </a:tr>
              <a:tr h="184150">
                <a:tc>
                  <a:txBody>
                    <a:bodyPr/>
                    <a:lstStyle/>
                    <a:p>
                      <a:pPr algn="ctr" fontAlgn="b"/>
                      <a:r>
                        <a:rPr lang="en-US" sz="1800" b="1" u="none" strike="noStrike" dirty="0">
                          <a:effectLst/>
                        </a:rPr>
                        <a:t>63</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601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1586</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437901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6065"/>
            <a:ext cx="8153400" cy="584775"/>
          </a:xfrm>
          <a:prstGeom prst="rect">
            <a:avLst/>
          </a:prstGeom>
          <a:noFill/>
        </p:spPr>
        <p:txBody>
          <a:bodyPr wrap="square" rtlCol="0">
            <a:spAutoFit/>
          </a:bodyPr>
          <a:lstStyle/>
          <a:p>
            <a:pPr algn="ctr"/>
            <a:r>
              <a:rPr lang="fr-FR" sz="32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Content Placeholder 2">
            <a:extLst>
              <a:ext uri="{FF2B5EF4-FFF2-40B4-BE49-F238E27FC236}">
                <a16:creationId xmlns:a16="http://schemas.microsoft.com/office/drawing/2014/main" id="{B33BCA42-A4B5-4EFA-9378-10034CB4C444}"/>
              </a:ext>
            </a:extLst>
          </p:cNvPr>
          <p:cNvSpPr txBox="1">
            <a:spLocks/>
          </p:cNvSpPr>
          <p:nvPr/>
        </p:nvSpPr>
        <p:spPr>
          <a:xfrm>
            <a:off x="279400" y="1632412"/>
            <a:ext cx="8229600" cy="3437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t>Oxazolidinone </a:t>
            </a:r>
            <a:r>
              <a:rPr lang="en-US" sz="2400" b="1" dirty="0"/>
              <a:t>51</a:t>
            </a:r>
            <a:r>
              <a:rPr lang="en-US" sz="2400" dirty="0"/>
              <a:t> having cyclopropyl substituent was found to be the most potent compound having an affinity of 41nM and having better affinity over other 5-HT subtypes.</a:t>
            </a:r>
          </a:p>
          <a:p>
            <a:pPr algn="just"/>
            <a:r>
              <a:rPr lang="en-US" sz="2400" dirty="0"/>
              <a:t> Among chromones, compound </a:t>
            </a:r>
            <a:r>
              <a:rPr lang="en-US" sz="2400" b="1" dirty="0"/>
              <a:t>56</a:t>
            </a:r>
            <a:r>
              <a:rPr lang="en-US" sz="2400" dirty="0"/>
              <a:t> was found to have affinity of 113 </a:t>
            </a:r>
            <a:r>
              <a:rPr lang="en-US" sz="2400" dirty="0" err="1"/>
              <a:t>nM</a:t>
            </a:r>
            <a:r>
              <a:rPr lang="en-US" sz="2400" dirty="0"/>
              <a:t> and better selectivity over other subtypes. </a:t>
            </a:r>
          </a:p>
          <a:p>
            <a:pPr algn="just"/>
            <a:r>
              <a:rPr lang="en-US" sz="2400" dirty="0"/>
              <a:t> Further studies needs to be to done to assess the binding characteristics to understand the influence of other substituents attached to nitrogen of oxazolidinone.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161" y="914400"/>
            <a:ext cx="8610600" cy="3416320"/>
          </a:xfrm>
          <a:prstGeom prst="rect">
            <a:avLst/>
          </a:prstGeom>
          <a:noFill/>
        </p:spPr>
        <p:txBody>
          <a:bodyPr wrap="square" rtlCol="0">
            <a:spAutoFit/>
          </a:bodyPr>
          <a:lstStyle/>
          <a:p>
            <a:pPr algn="ctr"/>
            <a:r>
              <a:rPr lang="fr-FR" sz="2400" b="1" dirty="0" err="1"/>
              <a:t>Acknowledgments</a:t>
            </a:r>
            <a:endParaRPr lang="fr-FR" sz="2400" b="1" dirty="0"/>
          </a:p>
          <a:p>
            <a:endParaRPr lang="fr-FR" sz="2400" b="1" dirty="0"/>
          </a:p>
          <a:p>
            <a:r>
              <a:rPr lang="fr-FR" sz="2400" dirty="0"/>
              <a:t>RRB </a:t>
            </a:r>
            <a:r>
              <a:rPr lang="fr-FR" sz="2400" dirty="0" err="1"/>
              <a:t>would</a:t>
            </a:r>
            <a:r>
              <a:rPr lang="fr-FR" sz="2400" dirty="0"/>
              <a:t> like to </a:t>
            </a:r>
            <a:r>
              <a:rPr lang="fr-FR" sz="2400" dirty="0" err="1"/>
              <a:t>thank</a:t>
            </a:r>
            <a:r>
              <a:rPr lang="fr-FR" sz="2400" dirty="0"/>
              <a:t> Ajman </a:t>
            </a:r>
            <a:r>
              <a:rPr lang="fr-FR" sz="2400" dirty="0" err="1"/>
              <a:t>University</a:t>
            </a:r>
            <a:r>
              <a:rPr lang="fr-FR" sz="2400" dirty="0"/>
              <a:t> for </a:t>
            </a:r>
            <a:r>
              <a:rPr lang="fr-FR" sz="2400" dirty="0" err="1"/>
              <a:t>extending</a:t>
            </a:r>
            <a:r>
              <a:rPr lang="fr-FR" sz="2400" dirty="0"/>
              <a:t> support for this </a:t>
            </a:r>
            <a:r>
              <a:rPr lang="fr-FR" sz="2400" dirty="0" err="1"/>
              <a:t>conference</a:t>
            </a:r>
            <a:r>
              <a:rPr lang="fr-FR" sz="2400" dirty="0"/>
              <a:t>.</a:t>
            </a:r>
          </a:p>
          <a:p>
            <a:pPr algn="just"/>
            <a:r>
              <a:rPr lang="fr-FR" sz="2400" dirty="0"/>
              <a:t>BB, JG, DJC </a:t>
            </a:r>
            <a:r>
              <a:rPr lang="fr-FR" sz="2400" dirty="0" err="1"/>
              <a:t>would</a:t>
            </a:r>
            <a:r>
              <a:rPr lang="fr-FR" sz="2400" dirty="0"/>
              <a:t> like to </a:t>
            </a:r>
            <a:r>
              <a:rPr lang="fr-FR" sz="2400" dirty="0" err="1"/>
              <a:t>thank</a:t>
            </a:r>
            <a:r>
              <a:rPr lang="fr-FR" sz="2400" dirty="0"/>
              <a:t> the </a:t>
            </a:r>
            <a:r>
              <a:rPr lang="fr-FR" sz="2400" dirty="0" err="1"/>
              <a:t>Moulder</a:t>
            </a:r>
            <a:r>
              <a:rPr lang="fr-FR" sz="2400" dirty="0"/>
              <a:t> Center for Drug Discovery, </a:t>
            </a:r>
            <a:r>
              <a:rPr lang="fr-FR" sz="2400" dirty="0" err="1"/>
              <a:t>School</a:t>
            </a:r>
            <a:r>
              <a:rPr lang="fr-FR" sz="2400" dirty="0"/>
              <a:t> of Pharmacy, Temple </a:t>
            </a:r>
            <a:r>
              <a:rPr lang="fr-FR" sz="2400" dirty="0" err="1"/>
              <a:t>University</a:t>
            </a:r>
            <a:r>
              <a:rPr lang="fr-FR" sz="2400" dirty="0"/>
              <a:t> for all the </a:t>
            </a:r>
            <a:r>
              <a:rPr lang="fr-FR" sz="2400" dirty="0" err="1"/>
              <a:t>resources</a:t>
            </a:r>
            <a:r>
              <a:rPr lang="fr-FR" sz="2400" dirty="0"/>
              <a:t> for this </a:t>
            </a:r>
            <a:r>
              <a:rPr lang="fr-FR" sz="2400" dirty="0" err="1"/>
              <a:t>project</a:t>
            </a:r>
            <a:r>
              <a:rPr lang="fr-FR" sz="2400" dirty="0"/>
              <a:t>.</a:t>
            </a:r>
          </a:p>
          <a:p>
            <a:r>
              <a:rPr lang="fr-FR" sz="2400" dirty="0"/>
              <a:t>ABS </a:t>
            </a:r>
            <a:r>
              <a:rPr lang="fr-FR" sz="2400" dirty="0" err="1"/>
              <a:t>would</a:t>
            </a:r>
            <a:r>
              <a:rPr lang="fr-FR" sz="2400" dirty="0"/>
              <a:t> like to </a:t>
            </a:r>
            <a:r>
              <a:rPr lang="fr-FR" sz="2400" dirty="0" err="1"/>
              <a:t>thank</a:t>
            </a:r>
            <a:r>
              <a:rPr lang="fr-FR" sz="2400" dirty="0"/>
              <a:t> </a:t>
            </a:r>
            <a:r>
              <a:rPr lang="fr-FR" sz="2400" dirty="0" err="1"/>
              <a:t>Vignan</a:t>
            </a:r>
            <a:r>
              <a:rPr lang="fr-FR" sz="2400" dirty="0"/>
              <a:t> </a:t>
            </a:r>
            <a:r>
              <a:rPr lang="fr-FR" sz="2400" dirty="0" err="1"/>
              <a:t>College</a:t>
            </a:r>
            <a:r>
              <a:rPr lang="fr-FR" sz="2400" dirty="0"/>
              <a:t> of Pharmacy for </a:t>
            </a:r>
            <a:r>
              <a:rPr lang="fr-FR" sz="2400" dirty="0" err="1"/>
              <a:t>extending</a:t>
            </a:r>
            <a:r>
              <a:rPr lang="fr-FR" sz="2400" dirty="0"/>
              <a:t> the support for this </a:t>
            </a:r>
            <a:r>
              <a:rPr lang="fr-FR" sz="2400" dirty="0" err="1"/>
              <a:t>conference</a:t>
            </a:r>
            <a:r>
              <a:rPr lang="fr-FR" sz="2400" dirty="0"/>
              <a:t>.</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28</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2" y="166092"/>
            <a:ext cx="9136918" cy="6463308"/>
          </a:xfrm>
          <a:prstGeom prst="rect">
            <a:avLst/>
          </a:prstGeom>
          <a:noFill/>
        </p:spPr>
        <p:txBody>
          <a:bodyPr wrap="square" rtlCol="0">
            <a:spAutoFit/>
          </a:bodyPr>
          <a:lstStyle/>
          <a:p>
            <a:pPr algn="just"/>
            <a:r>
              <a:rPr lang="fr-FR" b="1" dirty="0"/>
              <a:t>Abstract: </a:t>
            </a:r>
            <a:r>
              <a:rPr lang="en-US" dirty="0"/>
              <a:t>The purpose of this study was to evaluate the binding of N3-substituted oxazolidinone-based compounds against a panel of receptor subtypes.  Literature reports suggests that the oxazolidinone nucleus is a suitable fragment for binding to GPCR receptors including adenosine, muscarinic and serotonin receptors.  Previous studies involving oxazolidinone-based and Chromone-based compounds previously synthesized in our laboratory exhibited low to moderate affinity for muscarinic receptors. Based on these reports, we decided to screen our oxazolidinone and chromone based compounds in GPCR receptor panels using a receptor radioligand binding assay. Test compounds were evaluated for affinity in the binding assays and those ligands exhibiting % specific inhibition &gt;50% were selected for further evaluation (IC</a:t>
            </a:r>
            <a:r>
              <a:rPr lang="en-US" baseline="-25000" dirty="0"/>
              <a:t>50</a:t>
            </a:r>
            <a:r>
              <a:rPr lang="en-US" dirty="0"/>
              <a:t> and ultimately subtype selectivity). Preliminary binding evaluation of oxazolidinone-based compounds indicate that the oxazolidinone nucleus represents a novel chemical entity in serotonergic (5-HT) ligands. The novel ligands evaluated for 5-HT subtype selectivity were found to be selective towards the serotonin subtype 2b. A </a:t>
            </a:r>
            <a:r>
              <a:rPr lang="en-US" dirty="0" err="1"/>
              <a:t>cyclopentyl</a:t>
            </a:r>
            <a:r>
              <a:rPr lang="en-US" dirty="0"/>
              <a:t> substituted oxazolidinone-based ligand containing a </a:t>
            </a:r>
            <a:r>
              <a:rPr lang="en-US" dirty="0" err="1"/>
              <a:t>diphenylmethylpiperazine</a:t>
            </a:r>
            <a:r>
              <a:rPr lang="en-US" dirty="0"/>
              <a:t> fragment (Compound 51) was identified as a 5-HT2b ligand with an IC</a:t>
            </a:r>
            <a:r>
              <a:rPr lang="en-US" baseline="-25000" dirty="0"/>
              <a:t>50</a:t>
            </a:r>
            <a:r>
              <a:rPr lang="en-US" dirty="0"/>
              <a:t> of 41 </a:t>
            </a:r>
            <a:r>
              <a:rPr lang="en-US" dirty="0" err="1"/>
              <a:t>nM.</a:t>
            </a:r>
            <a:r>
              <a:rPr lang="en-US" dirty="0"/>
              <a:t> The synthesis and evaluation of our novel oxazolidinone-based 5-HT ligands will be presented along with a discussion of the structure-activity relationship data for the series.  The compounds reported herein represent an interesting series of novel 5-HT ligands that warrant further study.  The data provided herein will assist in the design of future 5-HT2b ligands possessing improved affinity and selectivity. Such compounds will be useful research tools with which to better understand the physiological role of the 5-HT2b receptor subtype.   </a:t>
            </a:r>
          </a:p>
          <a:p>
            <a:pPr algn="just"/>
            <a:endParaRPr lang="en-US" dirty="0"/>
          </a:p>
          <a:p>
            <a:pPr algn="just"/>
            <a:r>
              <a:rPr lang="fr-FR" b="1" dirty="0"/>
              <a:t>Keywords: </a:t>
            </a:r>
            <a:r>
              <a:rPr lang="fr-FR" dirty="0"/>
              <a:t>GPCR, </a:t>
            </a:r>
            <a:r>
              <a:rPr lang="fr-FR" dirty="0" err="1"/>
              <a:t>Oxazolidinones</a:t>
            </a:r>
            <a:r>
              <a:rPr lang="fr-FR" dirty="0"/>
              <a:t>, </a:t>
            </a:r>
            <a:r>
              <a:rPr lang="fr-FR" dirty="0" err="1"/>
              <a:t>Chromones</a:t>
            </a:r>
            <a:r>
              <a:rPr lang="fr-FR" dirty="0"/>
              <a:t>, 5-HT2b</a:t>
            </a: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Content Placeholder 2">
            <a:extLst>
              <a:ext uri="{FF2B5EF4-FFF2-40B4-BE49-F238E27FC236}">
                <a16:creationId xmlns:a16="http://schemas.microsoft.com/office/drawing/2014/main" id="{9F72AF0C-BA04-4B21-A9D0-21A5ECCC0B37}"/>
              </a:ext>
            </a:extLst>
          </p:cNvPr>
          <p:cNvSpPr txBox="1">
            <a:spLocks/>
          </p:cNvSpPr>
          <p:nvPr/>
        </p:nvSpPr>
        <p:spPr>
          <a:xfrm>
            <a:off x="457200" y="1160417"/>
            <a:ext cx="8229600" cy="3657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a:latin typeface="Times New Roman" panose="02020603050405020304" pitchFamily="18" charset="0"/>
                <a:cs typeface="Times New Roman" panose="02020603050405020304" pitchFamily="18" charset="0"/>
              </a:rPr>
              <a:t> The G-protein coupled receptor (GPCR) superfamily is one of the  </a:t>
            </a:r>
          </a:p>
          <a:p>
            <a:pPr>
              <a:buFont typeface="Arial" pitchFamily="34" charset="0"/>
              <a:buNone/>
            </a:pPr>
            <a:r>
              <a:rPr lang="en-US" altLang="en-US" sz="2000">
                <a:latin typeface="Times New Roman" panose="02020603050405020304" pitchFamily="18" charset="0"/>
                <a:cs typeface="Times New Roman" panose="02020603050405020304" pitchFamily="18" charset="0"/>
              </a:rPr>
              <a:t>      largest families of proteins found in nature.</a:t>
            </a:r>
          </a:p>
          <a:p>
            <a:r>
              <a:rPr lang="en-US" altLang="en-US" sz="2000">
                <a:latin typeface="Times New Roman" panose="02020603050405020304" pitchFamily="18" charset="0"/>
                <a:cs typeface="Times New Roman" panose="02020603050405020304" pitchFamily="18" charset="0"/>
              </a:rPr>
              <a:t> Designing ligands for GPCRs for therapeutic purposes  has been fruitful  </a:t>
            </a:r>
          </a:p>
          <a:p>
            <a:pPr>
              <a:buFont typeface="Arial" pitchFamily="34" charset="0"/>
              <a:buNone/>
            </a:pPr>
            <a:r>
              <a:rPr lang="en-US" altLang="en-US" sz="2000">
                <a:latin typeface="Times New Roman" panose="02020603050405020304" pitchFamily="18" charset="0"/>
                <a:cs typeface="Times New Roman" panose="02020603050405020304" pitchFamily="18" charset="0"/>
              </a:rPr>
              <a:t>       with more than 50 % of drugs in the market.</a:t>
            </a:r>
          </a:p>
          <a:p>
            <a:r>
              <a:rPr lang="en-US" altLang="en-US" sz="2000">
                <a:latin typeface="Times New Roman" panose="02020603050405020304" pitchFamily="18" charset="0"/>
                <a:cs typeface="Times New Roman" panose="02020603050405020304" pitchFamily="18" charset="0"/>
              </a:rPr>
              <a:t> The GPCR superfamily is characterized by the presence of seven </a:t>
            </a:r>
          </a:p>
          <a:p>
            <a:pPr>
              <a:buFont typeface="Arial" pitchFamily="34" charset="0"/>
              <a:buNone/>
            </a:pPr>
            <a:r>
              <a:rPr lang="en-US" altLang="en-US" sz="2000">
                <a:latin typeface="Times New Roman" panose="02020603050405020304" pitchFamily="18" charset="0"/>
                <a:cs typeface="Times New Roman" panose="02020603050405020304" pitchFamily="18" charset="0"/>
              </a:rPr>
              <a:t>      transmembrane helical domains (TM I - VII) which are connected </a:t>
            </a:r>
          </a:p>
          <a:p>
            <a:pPr>
              <a:buFont typeface="Arial" pitchFamily="34" charset="0"/>
              <a:buNone/>
            </a:pPr>
            <a:r>
              <a:rPr lang="en-US" altLang="en-US" sz="2000">
                <a:latin typeface="Times New Roman" panose="02020603050405020304" pitchFamily="18" charset="0"/>
                <a:cs typeface="Times New Roman" panose="02020603050405020304" pitchFamily="18" charset="0"/>
              </a:rPr>
              <a:t>      by three intracellular and three extracellular loops.</a:t>
            </a:r>
          </a:p>
          <a:p>
            <a:r>
              <a:rPr lang="en-US" altLang="en-US" sz="2000">
                <a:latin typeface="Times New Roman" panose="02020603050405020304" pitchFamily="18" charset="0"/>
                <a:cs typeface="Times New Roman" panose="02020603050405020304" pitchFamily="18" charset="0"/>
              </a:rPr>
              <a:t> The human GPCRs can be classified into five distinct families: </a:t>
            </a:r>
          </a:p>
          <a:p>
            <a:pPr>
              <a:buFont typeface="Arial" pitchFamily="34" charset="0"/>
              <a:buNone/>
            </a:pPr>
            <a:r>
              <a:rPr lang="en-US" altLang="en-US" sz="2000">
                <a:latin typeface="Times New Roman" panose="02020603050405020304" pitchFamily="18" charset="0"/>
                <a:cs typeface="Times New Roman" panose="02020603050405020304" pitchFamily="18" charset="0"/>
              </a:rPr>
              <a:t>      rhodopsin, glutamate receptor, adhesion receptor, taste2 receptor </a:t>
            </a:r>
          </a:p>
          <a:p>
            <a:pPr>
              <a:buFont typeface="Arial" pitchFamily="34" charset="0"/>
              <a:buNone/>
            </a:pPr>
            <a:r>
              <a:rPr lang="en-US" altLang="en-US" sz="2000">
                <a:latin typeface="Times New Roman" panose="02020603050405020304" pitchFamily="18" charset="0"/>
                <a:cs typeface="Times New Roman" panose="02020603050405020304" pitchFamily="18" charset="0"/>
              </a:rPr>
              <a:t>      and secretin receptor.</a:t>
            </a:r>
            <a:endParaRPr lang="en-US" altLang="en-US" sz="20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5DF1D97-3BEB-4D64-8322-353AFCA3827B}"/>
              </a:ext>
            </a:extLst>
          </p:cNvPr>
          <p:cNvSpPr txBox="1">
            <a:spLocks/>
          </p:cNvSpPr>
          <p:nvPr/>
        </p:nvSpPr>
        <p:spPr>
          <a:xfrm>
            <a:off x="1828800" y="204093"/>
            <a:ext cx="5572411" cy="4099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G-protein coupled receptors (GPCRs)</a:t>
            </a:r>
            <a:endParaRPr lang="en-US" altLang="en-US" sz="2400" u="sng" dirty="0">
              <a:latin typeface="Times New Roman" panose="02020603050405020304" pitchFamily="18" charset="0"/>
              <a:cs typeface="Times New Roman" panose="02020603050405020304" pitchFamily="18" charset="0"/>
            </a:endParaRPr>
          </a:p>
        </p:txBody>
      </p:sp>
      <p:pic>
        <p:nvPicPr>
          <p:cNvPr id="8" name="Picture 4">
            <a:extLst>
              <a:ext uri="{FF2B5EF4-FFF2-40B4-BE49-F238E27FC236}">
                <a16:creationId xmlns:a16="http://schemas.microsoft.com/office/drawing/2014/main" id="{36B13424-8BB3-4209-8FB4-98D29EEB5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02755"/>
            <a:ext cx="2418257" cy="13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 y="10"/>
            <a:ext cx="9141406" cy="6857990"/>
          </a:xfrm>
          <a:prstGeom prst="rect">
            <a:avLst/>
          </a:prstGeom>
        </p:spPr>
      </p:pic>
      <p:sp>
        <p:nvSpPr>
          <p:cNvPr id="2" name="Slide Number Placeholder 1"/>
          <p:cNvSpPr>
            <a:spLocks noGrp="1"/>
          </p:cNvSpPr>
          <p:nvPr>
            <p:ph type="sldNum" sz="quarter" idx="12"/>
          </p:nvPr>
        </p:nvSpPr>
        <p:spPr/>
        <p:txBody>
          <a:bodyPr/>
          <a:lstStyle/>
          <a:p>
            <a:fld id="{2CFAC7DC-90C9-47C8-AD7E-9428F36BDF7A}" type="slidenum">
              <a:rPr lang="en-US" smtClean="0"/>
              <a:t>5</a:t>
            </a:fld>
            <a:endParaRPr lang="en-US"/>
          </a:p>
        </p:txBody>
      </p:sp>
      <p:sp>
        <p:nvSpPr>
          <p:cNvPr id="6" name="Title 1"/>
          <p:cNvSpPr>
            <a:spLocks noGrp="1"/>
          </p:cNvSpPr>
          <p:nvPr>
            <p:ph type="title"/>
          </p:nvPr>
        </p:nvSpPr>
        <p:spPr>
          <a:xfrm>
            <a:off x="457200" y="0"/>
            <a:ext cx="8229600" cy="457200"/>
          </a:xfrm>
        </p:spPr>
        <p:txBody>
          <a:bodyPr/>
          <a:lstStyle/>
          <a:p>
            <a:r>
              <a:rPr lang="en-US" altLang="en-US" sz="2400" u="sng" dirty="0">
                <a:latin typeface="Times New Roman" panose="02020603050405020304" pitchFamily="18" charset="0"/>
                <a:cs typeface="Times New Roman" panose="02020603050405020304" pitchFamily="18" charset="0"/>
              </a:rPr>
              <a:t>Distribution and functional role of muscarinic receptors</a:t>
            </a:r>
            <a:endParaRPr lang="en-US" altLang="en-US" sz="2400" dirty="0"/>
          </a:p>
        </p:txBody>
      </p:sp>
      <p:graphicFrame>
        <p:nvGraphicFramePr>
          <p:cNvPr id="7" name="Object 3"/>
          <p:cNvGraphicFramePr>
            <a:graphicFrameLocks noChangeAspect="1"/>
          </p:cNvGraphicFramePr>
          <p:nvPr/>
        </p:nvGraphicFramePr>
        <p:xfrm>
          <a:off x="1528763" y="512763"/>
          <a:ext cx="6005512" cy="3221037"/>
        </p:xfrm>
        <a:graphic>
          <a:graphicData uri="http://schemas.openxmlformats.org/presentationml/2006/ole">
            <mc:AlternateContent xmlns:mc="http://schemas.openxmlformats.org/markup-compatibility/2006">
              <mc:Choice xmlns:v="urn:schemas-microsoft-com:vml" Requires="v">
                <p:oleObj spid="_x0000_s1112" name="Microsoft Office Word 2007 Document" r:id="rId5" imgW="6084422" imgH="3267718" progId="Word.Document.12">
                  <p:embed/>
                </p:oleObj>
              </mc:Choice>
              <mc:Fallback>
                <p:oleObj name="Microsoft Office Word 2007 Document" r:id="rId5" imgW="6084422" imgH="3267718" progId="Word.Document.12">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512763"/>
                        <a:ext cx="6005512" cy="32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nvPr>
        </p:nvGraphicFramePr>
        <p:xfrm>
          <a:off x="2276170" y="3578940"/>
          <a:ext cx="6459538" cy="3429000"/>
        </p:xfrm>
        <a:graphic>
          <a:graphicData uri="http://schemas.openxmlformats.org/presentationml/2006/ole">
            <mc:AlternateContent xmlns:mc="http://schemas.openxmlformats.org/markup-compatibility/2006">
              <mc:Choice xmlns:v="urn:schemas-microsoft-com:vml" Requires="v">
                <p:oleObj spid="_x0000_s1113" name="Document" r:id="rId7" imgW="6084422" imgH="3230585" progId="Word.Document.12">
                  <p:embed/>
                </p:oleObj>
              </mc:Choice>
              <mc:Fallback>
                <p:oleObj name="Document" r:id="rId7" imgW="6084422" imgH="3230585" progId="Word.Document.12">
                  <p:embed/>
                  <p:pic>
                    <p:nvPicPr>
                      <p:cNvPr id="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170" y="3578940"/>
                        <a:ext cx="64595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753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 y="10"/>
            <a:ext cx="9141406" cy="6857990"/>
          </a:xfrm>
          <a:prstGeom prst="rect">
            <a:avLst/>
          </a:prstGeom>
        </p:spPr>
      </p:pic>
      <p:sp>
        <p:nvSpPr>
          <p:cNvPr id="2" name="Slide Number Placeholder 1"/>
          <p:cNvSpPr>
            <a:spLocks noGrp="1"/>
          </p:cNvSpPr>
          <p:nvPr>
            <p:ph type="sldNum" sz="quarter" idx="12"/>
          </p:nvPr>
        </p:nvSpPr>
        <p:spPr/>
        <p:txBody>
          <a:bodyPr/>
          <a:lstStyle/>
          <a:p>
            <a:fld id="{2CFAC7DC-90C9-47C8-AD7E-9428F36BDF7A}" type="slidenum">
              <a:rPr lang="en-US" smtClean="0"/>
              <a:t>6</a:t>
            </a:fld>
            <a:endParaRPr lang="en-US"/>
          </a:p>
        </p:txBody>
      </p:sp>
      <p:sp>
        <p:nvSpPr>
          <p:cNvPr id="6" name="Title 1"/>
          <p:cNvSpPr>
            <a:spLocks noGrp="1"/>
          </p:cNvSpPr>
          <p:nvPr>
            <p:ph type="title"/>
          </p:nvPr>
        </p:nvSpPr>
        <p:spPr>
          <a:xfrm>
            <a:off x="457200" y="76200"/>
            <a:ext cx="8229600" cy="639763"/>
          </a:xfrm>
        </p:spPr>
        <p:txBody>
          <a:bodyPr/>
          <a:lstStyle/>
          <a:p>
            <a:r>
              <a:rPr lang="en-US" altLang="en-US" sz="2400" u="sng" dirty="0">
                <a:latin typeface="Times New Roman" panose="02020603050405020304" pitchFamily="18" charset="0"/>
                <a:cs typeface="Times New Roman" panose="02020603050405020304" pitchFamily="18" charset="0"/>
              </a:rPr>
              <a:t>Lactone based muscarinic ligands designed by Kaiser </a:t>
            </a:r>
          </a:p>
        </p:txBody>
      </p:sp>
      <p:graphicFrame>
        <p:nvGraphicFramePr>
          <p:cNvPr id="7" name="Object 11"/>
          <p:cNvGraphicFramePr>
            <a:graphicFrameLocks noChangeAspect="1"/>
          </p:cNvGraphicFramePr>
          <p:nvPr/>
        </p:nvGraphicFramePr>
        <p:xfrm>
          <a:off x="60325" y="3657600"/>
          <a:ext cx="9007475" cy="1600200"/>
        </p:xfrm>
        <a:graphic>
          <a:graphicData uri="http://schemas.openxmlformats.org/presentationml/2006/ole">
            <mc:AlternateContent xmlns:mc="http://schemas.openxmlformats.org/markup-compatibility/2006">
              <mc:Choice xmlns:v="urn:schemas-microsoft-com:vml" Requires="v">
                <p:oleObj spid="_x0000_s2222" name="Document" r:id="rId5" imgW="6084422" imgH="1081548" progId="Word.Document.12">
                  <p:embed/>
                </p:oleObj>
              </mc:Choice>
              <mc:Fallback>
                <p:oleObj name="Document" r:id="rId5" imgW="6084422" imgH="1081548" progId="Word.Document.12">
                  <p:embed/>
                  <p:pic>
                    <p:nvPicPr>
                      <p:cNvPr id="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 y="3657600"/>
                        <a:ext cx="90074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nvPr>
        </p:nvGraphicFramePr>
        <p:xfrm>
          <a:off x="4732338" y="1419225"/>
          <a:ext cx="2293937" cy="1552575"/>
        </p:xfrm>
        <a:graphic>
          <a:graphicData uri="http://schemas.openxmlformats.org/presentationml/2006/ole">
            <mc:AlternateContent xmlns:mc="http://schemas.openxmlformats.org/markup-compatibility/2006">
              <mc:Choice xmlns:v="urn:schemas-microsoft-com:vml" Requires="v">
                <p:oleObj spid="_x0000_s2223" name="CS ChemDraw Drawing" r:id="rId7" imgW="2059888" imgH="1395808" progId="ChemDraw.Document.6.0">
                  <p:embed/>
                </p:oleObj>
              </mc:Choice>
              <mc:Fallback>
                <p:oleObj name="CS ChemDraw Drawing" r:id="rId7" imgW="2059888" imgH="1395808" progId="ChemDraw.Document.6.0">
                  <p:embed/>
                  <p:pic>
                    <p:nvPicPr>
                      <p:cNvPr id="8" name="Object 8"/>
                      <p:cNvPicPr>
                        <a:picLocks noChangeAspect="1" noChangeArrowheads="1"/>
                      </p:cNvPicPr>
                      <p:nvPr/>
                    </p:nvPicPr>
                    <p:blipFill>
                      <a:blip r:embed="rId8"/>
                      <a:srcRect/>
                      <a:stretch>
                        <a:fillRect/>
                      </a:stretch>
                    </p:blipFill>
                    <p:spPr bwMode="auto">
                      <a:xfrm>
                        <a:off x="4732338" y="1419225"/>
                        <a:ext cx="22939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457200" y="1600200"/>
          <a:ext cx="2514600" cy="1243013"/>
        </p:xfrm>
        <a:graphic>
          <a:graphicData uri="http://schemas.openxmlformats.org/presentationml/2006/ole">
            <mc:AlternateContent xmlns:mc="http://schemas.openxmlformats.org/markup-compatibility/2006">
              <mc:Choice xmlns:v="urn:schemas-microsoft-com:vml" Requires="v">
                <p:oleObj spid="_x0000_s2224" name="CS ChemDraw Drawing" r:id="rId9" imgW="2306880" imgH="1140480" progId="ChemDraw.Document.6.0">
                  <p:embed/>
                </p:oleObj>
              </mc:Choice>
              <mc:Fallback>
                <p:oleObj name="CS ChemDraw Drawing" r:id="rId9" imgW="2306880" imgH="1140480" progId="ChemDraw.Document.6.0">
                  <p:embed/>
                  <p:pic>
                    <p:nvPicPr>
                      <p:cNvPr id="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600200"/>
                        <a:ext cx="2514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3352800" y="2133600"/>
          <a:ext cx="1074738" cy="61913"/>
        </p:xfrm>
        <a:graphic>
          <a:graphicData uri="http://schemas.openxmlformats.org/presentationml/2006/ole">
            <mc:AlternateContent xmlns:mc="http://schemas.openxmlformats.org/markup-compatibility/2006">
              <mc:Choice xmlns:v="urn:schemas-microsoft-com:vml" Requires="v">
                <p:oleObj spid="_x0000_s2225" name="CS ChemDraw Drawing" r:id="rId11" imgW="1074960" imgH="61560" progId="ChemDraw.Document.6.0">
                  <p:embed/>
                </p:oleObj>
              </mc:Choice>
              <mc:Fallback>
                <p:oleObj name="CS ChemDraw Drawing" r:id="rId11" imgW="1074960" imgH="61560" progId="ChemDraw.Document.6.0">
                  <p:embed/>
                  <p:pic>
                    <p:nvPicPr>
                      <p:cNvPr id="1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2133600"/>
                        <a:ext cx="1074738"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a:extLst>
              <a:ext uri="{FF2B5EF4-FFF2-40B4-BE49-F238E27FC236}">
                <a16:creationId xmlns:a16="http://schemas.microsoft.com/office/drawing/2014/main" id="{884C2DE6-7FB8-4A20-9E6E-F8597944BA0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397" y="5257800"/>
            <a:ext cx="9136918" cy="835799"/>
          </a:xfrm>
          <a:prstGeom prst="rect">
            <a:avLst/>
          </a:prstGeom>
        </p:spPr>
      </p:pic>
    </p:spTree>
    <p:extLst>
      <p:ext uri="{BB962C8B-B14F-4D97-AF65-F5344CB8AC3E}">
        <p14:creationId xmlns:p14="http://schemas.microsoft.com/office/powerpoint/2010/main" val="9949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 y="10"/>
            <a:ext cx="9141406" cy="6857990"/>
          </a:xfrm>
          <a:prstGeom prst="rect">
            <a:avLst/>
          </a:prstGeom>
        </p:spPr>
      </p:pic>
      <p:sp>
        <p:nvSpPr>
          <p:cNvPr id="2" name="Slide Number Placeholder 1"/>
          <p:cNvSpPr>
            <a:spLocks noGrp="1"/>
          </p:cNvSpPr>
          <p:nvPr>
            <p:ph type="sldNum" sz="quarter" idx="12"/>
          </p:nvPr>
        </p:nvSpPr>
        <p:spPr/>
        <p:txBody>
          <a:bodyPr/>
          <a:lstStyle/>
          <a:p>
            <a:fld id="{2CFAC7DC-90C9-47C8-AD7E-9428F36BDF7A}" type="slidenum">
              <a:rPr lang="en-US" smtClean="0"/>
              <a:t>7</a:t>
            </a:fld>
            <a:endParaRPr lang="en-US"/>
          </a:p>
        </p:txBody>
      </p:sp>
      <p:sp>
        <p:nvSpPr>
          <p:cNvPr id="7" name="Title 5"/>
          <p:cNvSpPr>
            <a:spLocks noGrp="1"/>
          </p:cNvSpPr>
          <p:nvPr>
            <p:ph type="title"/>
          </p:nvPr>
        </p:nvSpPr>
        <p:spPr>
          <a:xfrm>
            <a:off x="457200" y="-76200"/>
            <a:ext cx="8229600" cy="1143000"/>
          </a:xfrm>
        </p:spPr>
        <p:txBody>
          <a:bodyPr/>
          <a:lstStyle/>
          <a:p>
            <a:pPr algn="ctr"/>
            <a:r>
              <a:rPr lang="en-US" altLang="en-US" sz="2400" u="sng" dirty="0">
                <a:latin typeface="Times New Roman" panose="02020603050405020304" pitchFamily="18" charset="0"/>
                <a:cs typeface="Times New Roman" panose="02020603050405020304" pitchFamily="18" charset="0"/>
              </a:rPr>
              <a:t>Structure of representative lactone - based muscarinic ligands reported by our lab</a:t>
            </a:r>
          </a:p>
        </p:txBody>
      </p:sp>
      <p:graphicFrame>
        <p:nvGraphicFramePr>
          <p:cNvPr id="8" name="Object 8"/>
          <p:cNvGraphicFramePr>
            <a:graphicFrameLocks noChangeAspect="1"/>
          </p:cNvGraphicFramePr>
          <p:nvPr>
            <p:extLst/>
          </p:nvPr>
        </p:nvGraphicFramePr>
        <p:xfrm>
          <a:off x="1524000" y="1830388"/>
          <a:ext cx="5948363" cy="4335462"/>
        </p:xfrm>
        <a:graphic>
          <a:graphicData uri="http://schemas.openxmlformats.org/presentationml/2006/ole">
            <mc:AlternateContent xmlns:mc="http://schemas.openxmlformats.org/markup-compatibility/2006">
              <mc:Choice xmlns:v="urn:schemas-microsoft-com:vml" Requires="v">
                <p:oleObj spid="_x0000_s3160" name="Worksheet" r:id="rId4" imgW="10915471" imgH="7962997" progId="Excel.Sheet.8">
                  <p:embed/>
                </p:oleObj>
              </mc:Choice>
              <mc:Fallback>
                <p:oleObj name="Worksheet" r:id="rId4" imgW="10915471" imgH="7962997" progId="Excel.Sheet.8">
                  <p:embed/>
                  <p:pic>
                    <p:nvPicPr>
                      <p:cNvPr id="8" name="Object 8"/>
                      <p:cNvPicPr>
                        <a:picLocks noChangeAspect="1" noChangeArrowheads="1"/>
                      </p:cNvPicPr>
                      <p:nvPr/>
                    </p:nvPicPr>
                    <p:blipFill>
                      <a:blip r:embed="rId5"/>
                      <a:srcRect/>
                      <a:stretch>
                        <a:fillRect/>
                      </a:stretch>
                    </p:blipFill>
                    <p:spPr bwMode="auto">
                      <a:xfrm>
                        <a:off x="1524000" y="1830388"/>
                        <a:ext cx="5948363" cy="43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9"/>
          <p:cNvGraphicFramePr>
            <a:graphicFrameLocks noChangeAspect="1"/>
          </p:cNvGraphicFramePr>
          <p:nvPr/>
        </p:nvGraphicFramePr>
        <p:xfrm>
          <a:off x="3733800" y="990600"/>
          <a:ext cx="1287463" cy="814388"/>
        </p:xfrm>
        <a:graphic>
          <a:graphicData uri="http://schemas.openxmlformats.org/presentationml/2006/ole">
            <mc:AlternateContent xmlns:mc="http://schemas.openxmlformats.org/markup-compatibility/2006">
              <mc:Choice xmlns:v="urn:schemas-microsoft-com:vml" Requires="v">
                <p:oleObj spid="_x0000_s3161" name="CS ChemDraw Drawing" r:id="rId6" imgW="1287443" imgH="814962" progId="ChemDraw.Document.6.0">
                  <p:embed/>
                </p:oleObj>
              </mc:Choice>
              <mc:Fallback>
                <p:oleObj name="CS ChemDraw Drawing" r:id="rId6" imgW="1287443" imgH="814962" progId="ChemDraw.Document.6.0">
                  <p:embed/>
                  <p:pic>
                    <p:nvPicPr>
                      <p:cNvPr id="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990600"/>
                        <a:ext cx="128746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8">
            <a:extLst>
              <a:ext uri="{FF2B5EF4-FFF2-40B4-BE49-F238E27FC236}">
                <a16:creationId xmlns:a16="http://schemas.microsoft.com/office/drawing/2014/main" id="{3AB98948-2BFF-4B7C-BA2F-25A6F762BBC1}"/>
              </a:ext>
            </a:extLst>
          </p:cNvPr>
          <p:cNvSpPr txBox="1">
            <a:spLocks noChangeArrowheads="1"/>
          </p:cNvSpPr>
          <p:nvPr/>
        </p:nvSpPr>
        <p:spPr bwMode="auto">
          <a:xfrm>
            <a:off x="990600" y="6453188"/>
            <a:ext cx="7773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i="1" dirty="0">
                <a:latin typeface="Times New Roman" panose="02020603050405020304" pitchFamily="18" charset="0"/>
                <a:cs typeface="Times New Roman" panose="02020603050405020304" pitchFamily="18" charset="0"/>
              </a:rPr>
              <a:t>In-vivo</a:t>
            </a:r>
            <a:r>
              <a:rPr lang="en-US" altLang="en-US" sz="2200" dirty="0">
                <a:latin typeface="Times New Roman" panose="02020603050405020304" pitchFamily="18" charset="0"/>
                <a:cs typeface="Times New Roman" panose="02020603050405020304" pitchFamily="18" charset="0"/>
              </a:rPr>
              <a:t> functional analysis revealed these lactones to be M</a:t>
            </a:r>
            <a:r>
              <a:rPr lang="en-US" altLang="en-US" sz="2200" baseline="-25000" dirty="0">
                <a:latin typeface="Times New Roman" panose="02020603050405020304" pitchFamily="18" charset="0"/>
                <a:cs typeface="Times New Roman" panose="02020603050405020304" pitchFamily="18" charset="0"/>
              </a:rPr>
              <a:t>1</a:t>
            </a:r>
            <a:r>
              <a:rPr lang="en-US" altLang="en-US" sz="2200" dirty="0">
                <a:latin typeface="Times New Roman" panose="02020603050405020304" pitchFamily="18" charset="0"/>
                <a:cs typeface="Times New Roman" panose="02020603050405020304" pitchFamily="18" charset="0"/>
              </a:rPr>
              <a:t> agonist</a:t>
            </a:r>
          </a:p>
        </p:txBody>
      </p:sp>
    </p:spTree>
    <p:extLst>
      <p:ext uri="{BB962C8B-B14F-4D97-AF65-F5344CB8AC3E}">
        <p14:creationId xmlns:p14="http://schemas.microsoft.com/office/powerpoint/2010/main" val="231044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EFF537-94E3-4167-A13D-0C7A1B673382}"/>
              </a:ext>
            </a:extLst>
          </p:cNvPr>
          <p:cNvSpPr>
            <a:spLocks noGrp="1"/>
          </p:cNvSpPr>
          <p:nvPr>
            <p:ph type="sldNum" sz="quarter" idx="12"/>
          </p:nvPr>
        </p:nvSpPr>
        <p:spPr/>
        <p:txBody>
          <a:bodyPr/>
          <a:lstStyle/>
          <a:p>
            <a:fld id="{FCAEAE96-855E-42B1-8DE9-9C9E68DE18C5}" type="slidenum">
              <a:rPr lang="fr-FR" smtClean="0"/>
              <a:pPr/>
              <a:t>8</a:t>
            </a:fld>
            <a:endParaRPr lang="fr-FR"/>
          </a:p>
        </p:txBody>
      </p:sp>
      <p:sp>
        <p:nvSpPr>
          <p:cNvPr id="3" name="Rectangle 4">
            <a:extLst>
              <a:ext uri="{FF2B5EF4-FFF2-40B4-BE49-F238E27FC236}">
                <a16:creationId xmlns:a16="http://schemas.microsoft.com/office/drawing/2014/main" id="{5FA6A6FF-27B0-4AED-9B87-D19510B0AC7D}"/>
              </a:ext>
            </a:extLst>
          </p:cNvPr>
          <p:cNvSpPr txBox="1">
            <a:spLocks noChangeArrowheads="1"/>
          </p:cNvSpPr>
          <p:nvPr/>
        </p:nvSpPr>
        <p:spPr>
          <a:xfrm>
            <a:off x="304800" y="533400"/>
            <a:ext cx="8229600" cy="6397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Challenges in developing subtype selective ligands</a:t>
            </a:r>
            <a:endParaRPr lang="en-US" altLang="en-US" sz="2400" u="sng"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1A0DCDB-384D-4F41-B3A0-5506A6FCF90C}"/>
              </a:ext>
            </a:extLst>
          </p:cNvPr>
          <p:cNvSpPr txBox="1">
            <a:spLocks noChangeArrowheads="1"/>
          </p:cNvSpPr>
          <p:nvPr/>
        </p:nvSpPr>
        <p:spPr>
          <a:xfrm>
            <a:off x="320040" y="1485900"/>
            <a:ext cx="8229600" cy="3886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200" dirty="0">
                <a:latin typeface="Times New Roman" panose="02020603050405020304" pitchFamily="18" charset="0"/>
                <a:cs typeface="Times New Roman" panose="02020603050405020304" pitchFamily="18" charset="0"/>
              </a:rPr>
              <a:t>No truly selective ligands on which to base design</a:t>
            </a:r>
          </a:p>
          <a:p>
            <a:pPr>
              <a:lnSpc>
                <a:spcPct val="90000"/>
              </a:lnSpc>
            </a:pPr>
            <a:r>
              <a:rPr lang="en-US" altLang="en-US" sz="2200" dirty="0">
                <a:latin typeface="Times New Roman" panose="02020603050405020304" pitchFamily="18" charset="0"/>
                <a:cs typeface="Times New Roman" panose="02020603050405020304" pitchFamily="18" charset="0"/>
              </a:rPr>
              <a:t>Homology of subtypes</a:t>
            </a:r>
          </a:p>
          <a:p>
            <a:pPr>
              <a:lnSpc>
                <a:spcPct val="90000"/>
              </a:lnSpc>
            </a:pPr>
            <a:r>
              <a:rPr lang="en-US" altLang="en-US" sz="2200" dirty="0">
                <a:latin typeface="Times New Roman" panose="02020603050405020304" pitchFamily="18" charset="0"/>
                <a:cs typeface="Times New Roman" panose="02020603050405020304" pitchFamily="18" charset="0"/>
              </a:rPr>
              <a:t>Crystal structure based on rhodopsin until recent availability of M</a:t>
            </a:r>
            <a:r>
              <a:rPr lang="en-US" altLang="en-US" sz="2200" baseline="-25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a:t>
            </a:r>
          </a:p>
          <a:p>
            <a:pPr>
              <a:lnSpc>
                <a:spcPct val="90000"/>
              </a:lnSpc>
              <a:buFont typeface="Arial" pitchFamily="34" charset="0"/>
              <a:buNone/>
            </a:pPr>
            <a:r>
              <a:rPr lang="en-US" altLang="en-US" sz="2200" dirty="0">
                <a:latin typeface="Times New Roman" panose="02020603050405020304" pitchFamily="18" charset="0"/>
                <a:cs typeface="Times New Roman" panose="02020603050405020304" pitchFamily="18" charset="0"/>
              </a:rPr>
              <a:t>      and M</a:t>
            </a:r>
            <a:r>
              <a:rPr lang="en-US" altLang="en-US" sz="2200" baseline="-25000" dirty="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 crystal structure</a:t>
            </a:r>
          </a:p>
          <a:p>
            <a:pPr>
              <a:lnSpc>
                <a:spcPct val="90000"/>
              </a:lnSpc>
              <a:buFont typeface="Arial" pitchFamily="34" charset="0"/>
              <a:buNone/>
            </a:pPr>
            <a:endParaRPr lang="en-US" altLang="en-US" sz="2200" dirty="0">
              <a:latin typeface="Times New Roman" panose="02020603050405020304" pitchFamily="18" charset="0"/>
              <a:cs typeface="Times New Roman" panose="02020603050405020304" pitchFamily="18" charset="0"/>
            </a:endParaRPr>
          </a:p>
          <a:p>
            <a:pPr>
              <a:lnSpc>
                <a:spcPct val="90000"/>
              </a:lnSpc>
              <a:buFont typeface="Arial" pitchFamily="34" charset="0"/>
              <a:buNone/>
            </a:pPr>
            <a:r>
              <a:rPr lang="en-US" altLang="en-US" sz="2200" dirty="0">
                <a:latin typeface="Times New Roman" panose="02020603050405020304" pitchFamily="18" charset="0"/>
                <a:cs typeface="Times New Roman" panose="02020603050405020304" pitchFamily="18" charset="0"/>
              </a:rPr>
              <a:t>But……………….</a:t>
            </a:r>
          </a:p>
          <a:p>
            <a:pPr>
              <a:lnSpc>
                <a:spcPct val="90000"/>
              </a:lnSpc>
            </a:pPr>
            <a:endParaRPr lang="en-US" altLang="en-US" sz="2200" dirty="0">
              <a:latin typeface="Times New Roman" panose="02020603050405020304" pitchFamily="18" charset="0"/>
              <a:cs typeface="Times New Roman" panose="02020603050405020304" pitchFamily="18" charset="0"/>
            </a:endParaRPr>
          </a:p>
          <a:p>
            <a:pPr>
              <a:lnSpc>
                <a:spcPct val="90000"/>
              </a:lnSpc>
            </a:pPr>
            <a:r>
              <a:rPr lang="en-US" altLang="en-US" sz="2200" dirty="0">
                <a:latin typeface="Times New Roman" panose="02020603050405020304" pitchFamily="18" charset="0"/>
                <a:cs typeface="Times New Roman" panose="02020603050405020304" pitchFamily="18" charset="0"/>
              </a:rPr>
              <a:t>SAR data from available ligands may be useful in design</a:t>
            </a:r>
          </a:p>
          <a:p>
            <a:pPr>
              <a:lnSpc>
                <a:spcPct val="90000"/>
              </a:lnSpc>
            </a:pPr>
            <a:r>
              <a:rPr lang="en-US" altLang="en-US" sz="2200" dirty="0">
                <a:latin typeface="Times New Roman" panose="02020603050405020304" pitchFamily="18" charset="0"/>
                <a:cs typeface="Times New Roman" panose="02020603050405020304" pitchFamily="18" charset="0"/>
              </a:rPr>
              <a:t>Pharmacophore/homology model</a:t>
            </a:r>
          </a:p>
          <a:p>
            <a:pPr>
              <a:lnSpc>
                <a:spcPct val="90000"/>
              </a:lnSpc>
            </a:pPr>
            <a:r>
              <a:rPr lang="en-US" altLang="en-US" sz="2200" dirty="0">
                <a:latin typeface="Times New Roman" panose="02020603050405020304" pitchFamily="18" charset="0"/>
                <a:cs typeface="Times New Roman" panose="02020603050405020304" pitchFamily="18" charset="0"/>
              </a:rPr>
              <a:t> Use of crystal structure for the design of new ligands   </a:t>
            </a:r>
          </a:p>
          <a:p>
            <a:pPr>
              <a:lnSpc>
                <a:spcPct val="90000"/>
              </a:lnSpc>
              <a:buFont typeface="Arial" pitchFamily="34" charset="0"/>
              <a:buNone/>
            </a:pPr>
            <a:endParaRPr lang="en-US" altLang="en-US" sz="2200" dirty="0">
              <a:latin typeface="Times New Roman" panose="02020603050405020304" pitchFamily="18" charset="0"/>
              <a:cs typeface="Times New Roman" panose="02020603050405020304" pitchFamily="18" charset="0"/>
            </a:endParaRPr>
          </a:p>
          <a:p>
            <a:pPr>
              <a:lnSpc>
                <a:spcPct val="90000"/>
              </a:lnSpc>
              <a:buFont typeface="Arial" pitchFamily="34" charset="0"/>
              <a:buNone/>
            </a:pPr>
            <a:endParaRPr lang="en-US" alt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0E4205A-6543-4A5E-9759-AF023D8F02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3294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linds(horizontal)">
                                      <p:cBhvr>
                                        <p:cTn id="7" dur="500"/>
                                        <p:tgtEl>
                                          <p:spTgt spid="4">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blinds(horizontal)">
                                      <p:cBhvr>
                                        <p:cTn id="10" dur="500"/>
                                        <p:tgtEl>
                                          <p:spTgt spid="4">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blinds(horizontal)">
                                      <p:cBhvr>
                                        <p:cTn id="13" dur="500"/>
                                        <p:tgtEl>
                                          <p:spTgt spid="4">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blinds(horizontal)">
                                      <p:cBhvr>
                                        <p:cTn id="1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6C1C0-6E00-4E4F-A8DD-C7F25E7FF00C}"/>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3" name="Title 1">
            <a:extLst>
              <a:ext uri="{FF2B5EF4-FFF2-40B4-BE49-F238E27FC236}">
                <a16:creationId xmlns:a16="http://schemas.microsoft.com/office/drawing/2014/main" id="{DCB0535B-2D74-462D-BC59-A26107F002D1}"/>
              </a:ext>
            </a:extLst>
          </p:cNvPr>
          <p:cNvSpPr txBox="1">
            <a:spLocks/>
          </p:cNvSpPr>
          <p:nvPr/>
        </p:nvSpPr>
        <p:spPr>
          <a:xfrm>
            <a:off x="486568" y="377825"/>
            <a:ext cx="8229600"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u="sng">
                <a:latin typeface="Times New Roman" panose="02020603050405020304" pitchFamily="18" charset="0"/>
                <a:cs typeface="Times New Roman" panose="02020603050405020304" pitchFamily="18" charset="0"/>
              </a:rPr>
              <a:t>Pharmacophoric requirements</a:t>
            </a:r>
            <a:endParaRPr lang="en-US" altLang="en-US" sz="2400" u="sng"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F071D20-73A0-418C-896F-017ECB9401B9}"/>
              </a:ext>
            </a:extLst>
          </p:cNvPr>
          <p:cNvSpPr txBox="1">
            <a:spLocks/>
          </p:cNvSpPr>
          <p:nvPr/>
        </p:nvSpPr>
        <p:spPr>
          <a:xfrm>
            <a:off x="486568" y="1749425"/>
            <a:ext cx="8229600" cy="137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a:latin typeface="Times New Roman" panose="02020603050405020304" pitchFamily="18" charset="0"/>
                <a:cs typeface="Times New Roman" panose="02020603050405020304" pitchFamily="18" charset="0"/>
              </a:rPr>
              <a:t> Suitable hydrogen bonding center</a:t>
            </a:r>
          </a:p>
          <a:p>
            <a:r>
              <a:rPr lang="en-US" altLang="en-US" sz="2200">
                <a:latin typeface="Times New Roman" panose="02020603050405020304" pitchFamily="18" charset="0"/>
                <a:cs typeface="Times New Roman" panose="02020603050405020304" pitchFamily="18" charset="0"/>
              </a:rPr>
              <a:t> Quaternary ammonium group or its equivalent</a:t>
            </a:r>
          </a:p>
          <a:p>
            <a:r>
              <a:rPr lang="en-US" altLang="en-US" sz="2200">
                <a:latin typeface="Times New Roman" panose="02020603050405020304" pitchFamily="18" charset="0"/>
                <a:cs typeface="Times New Roman" panose="02020603050405020304" pitchFamily="18" charset="0"/>
              </a:rPr>
              <a:t> Presence of suitably located lipophilic/alkyl groups</a:t>
            </a:r>
            <a:endParaRPr lang="en-US" altLang="en-US" sz="22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7A1EA697-1799-48F5-B67C-F06637CA2401}"/>
              </a:ext>
            </a:extLst>
          </p:cNvPr>
          <p:cNvGraphicFramePr>
            <a:graphicFrameLocks noChangeAspect="1"/>
          </p:cNvGraphicFramePr>
          <p:nvPr>
            <p:extLst>
              <p:ext uri="{D42A27DB-BD31-4B8C-83A1-F6EECF244321}">
                <p14:modId xmlns:p14="http://schemas.microsoft.com/office/powerpoint/2010/main" val="3009662236"/>
              </p:ext>
            </p:extLst>
          </p:nvPr>
        </p:nvGraphicFramePr>
        <p:xfrm>
          <a:off x="2942431" y="3505200"/>
          <a:ext cx="3259137" cy="1954213"/>
        </p:xfrm>
        <a:graphic>
          <a:graphicData uri="http://schemas.openxmlformats.org/presentationml/2006/ole">
            <mc:AlternateContent xmlns:mc="http://schemas.openxmlformats.org/markup-compatibility/2006">
              <mc:Choice xmlns:v="urn:schemas-microsoft-com:vml" Requires="v">
                <p:oleObj spid="_x0000_s4138" name="CS ChemDraw Drawing" r:id="rId3" imgW="3316680" imgH="1986840" progId="ChemDraw.Document.6.0">
                  <p:embed/>
                </p:oleObj>
              </mc:Choice>
              <mc:Fallback>
                <p:oleObj name="CS ChemDraw Drawing" r:id="rId3" imgW="3316680" imgH="1986840" progId="ChemDraw.Document.6.0">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431" y="3505200"/>
                        <a:ext cx="3259137"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FDA832A8-2109-401C-8BF4-9DE25FC7C1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8982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334</TotalTime>
  <Words>1947</Words>
  <Application>Microsoft Office PowerPoint</Application>
  <PresentationFormat>On-screen Show (4:3)</PresentationFormat>
  <Paragraphs>381</Paragraphs>
  <Slides>28</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4</vt:i4>
      </vt:variant>
      <vt:variant>
        <vt:lpstr>Slide Titles</vt:lpstr>
      </vt:variant>
      <vt:variant>
        <vt:i4>28</vt:i4>
      </vt:variant>
    </vt:vector>
  </HeadingPairs>
  <TitlesOfParts>
    <vt:vector size="39" baseType="lpstr">
      <vt:lpstr>宋体</vt:lpstr>
      <vt:lpstr>Arial</vt:lpstr>
      <vt:lpstr>Calibri</vt:lpstr>
      <vt:lpstr>Calibri Light</vt:lpstr>
      <vt:lpstr>Times New Roman</vt:lpstr>
      <vt:lpstr>Office Theme</vt:lpstr>
      <vt:lpstr>Custom Design</vt:lpstr>
      <vt:lpstr>CS ChemDraw Drawing</vt:lpstr>
      <vt:lpstr>Worksheet</vt:lpstr>
      <vt:lpstr>Microsoft Office Word 2007 Document</vt:lpstr>
      <vt:lpstr>Document</vt:lpstr>
      <vt:lpstr>PowerPoint Presentation</vt:lpstr>
      <vt:lpstr>PowerPoint Presentation</vt:lpstr>
      <vt:lpstr>PowerPoint Presentation</vt:lpstr>
      <vt:lpstr>PowerPoint Presentation</vt:lpstr>
      <vt:lpstr>Distribution and functional role of muscarinic receptors</vt:lpstr>
      <vt:lpstr>Lactone based muscarinic ligands designed by Kaiser </vt:lpstr>
      <vt:lpstr>Structure of representative lactone - based muscarinic ligands reported by our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PDSP Analysis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Dr. Richie Rashmin Bhandare</cp:lastModifiedBy>
  <cp:revision>116</cp:revision>
  <dcterms:created xsi:type="dcterms:W3CDTF">2015-04-04T09:45:50Z</dcterms:created>
  <dcterms:modified xsi:type="dcterms:W3CDTF">2020-11-03T07:56:01Z</dcterms:modified>
</cp:coreProperties>
</file>