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7" r:id="rId4"/>
    <p:sldId id="258" r:id="rId5"/>
    <p:sldId id="259" r:id="rId6"/>
    <p:sldId id="261" r:id="rId7"/>
    <p:sldId id="276" r:id="rId8"/>
    <p:sldId id="277" r:id="rId9"/>
    <p:sldId id="268" r:id="rId10"/>
    <p:sldId id="269" r:id="rId11"/>
    <p:sldId id="270" r:id="rId12"/>
    <p:sldId id="265" r:id="rId13"/>
    <p:sldId id="282" r:id="rId14"/>
    <p:sldId id="281" r:id="rId15"/>
    <p:sldId id="280" r:id="rId16"/>
    <p:sldId id="279" r:id="rId17"/>
    <p:sldId id="264" r:id="rId18"/>
    <p:sldId id="27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  <p:cmAuthor id="2" name="Maria Eugénia Ribeiro Pinto" initials="MERP" lastIdx="5" clrIdx="2">
    <p:extLst>
      <p:ext uri="{19B8F6BF-5375-455C-9EA6-DF929625EA0E}">
        <p15:presenceInfo xmlns:p15="http://schemas.microsoft.com/office/powerpoint/2012/main" userId="S-1-5-21-2817911613-982258801-2466182667-1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B92BE-36CA-4C70-BED7-A77CCE625E72}" v="4" dt="2020-10-26T19:27:11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85158" autoAdjust="0"/>
  </p:normalViewPr>
  <p:slideViewPr>
    <p:cSldViewPr>
      <p:cViewPr varScale="1">
        <p:scale>
          <a:sx n="58" d="100"/>
          <a:sy n="58" d="100"/>
        </p:scale>
        <p:origin x="18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373844@ms.uporto.pt" userId="526293b2-44d3-4621-99f1-e8ae31f0dc3e" providerId="ADAL" clId="{097B92BE-36CA-4C70-BED7-A77CCE625E72}"/>
    <pc:docChg chg="undo custSel modSld">
      <pc:chgData name="up373844@ms.uporto.pt" userId="526293b2-44d3-4621-99f1-e8ae31f0dc3e" providerId="ADAL" clId="{097B92BE-36CA-4C70-BED7-A77CCE625E72}" dt="2020-10-26T19:30:38.722" v="221" actId="20577"/>
      <pc:docMkLst>
        <pc:docMk/>
      </pc:docMkLst>
      <pc:sldChg chg="modSp">
        <pc:chgData name="up373844@ms.uporto.pt" userId="526293b2-44d3-4621-99f1-e8ae31f0dc3e" providerId="ADAL" clId="{097B92BE-36CA-4C70-BED7-A77CCE625E72}" dt="2020-10-26T19:27:05.637" v="146"/>
        <pc:sldMkLst>
          <pc:docMk/>
          <pc:sldMk cId="0" sldId="256"/>
        </pc:sldMkLst>
        <pc:spChg chg="mod">
          <ac:chgData name="up373844@ms.uporto.pt" userId="526293b2-44d3-4621-99f1-e8ae31f0dc3e" providerId="ADAL" clId="{097B92BE-36CA-4C70-BED7-A77CCE625E72}" dt="2020-10-26T19:27:05.637" v="146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up373844@ms.uporto.pt" userId="526293b2-44d3-4621-99f1-e8ae31f0dc3e" providerId="ADAL" clId="{097B92BE-36CA-4C70-BED7-A77CCE625E72}" dt="2020-10-26T19:27:05.637" v="146"/>
        <pc:sldMkLst>
          <pc:docMk/>
          <pc:sldMk cId="0" sldId="258"/>
        </pc:sldMkLst>
        <pc:spChg chg="mod">
          <ac:chgData name="up373844@ms.uporto.pt" userId="526293b2-44d3-4621-99f1-e8ae31f0dc3e" providerId="ADAL" clId="{097B92BE-36CA-4C70-BED7-A77CCE625E72}" dt="2020-10-26T19:27:05.637" v="146"/>
          <ac:spMkLst>
            <pc:docMk/>
            <pc:sldMk cId="0" sldId="258"/>
            <ac:spMk id="3" creationId="{00000000-0000-0000-0000-000000000000}"/>
          </ac:spMkLst>
        </pc:spChg>
      </pc:sldChg>
      <pc:sldChg chg="addSp modSp mod">
        <pc:chgData name="up373844@ms.uporto.pt" userId="526293b2-44d3-4621-99f1-e8ae31f0dc3e" providerId="ADAL" clId="{097B92BE-36CA-4C70-BED7-A77CCE625E72}" dt="2020-10-26T19:25:08.188" v="138" actId="1076"/>
        <pc:sldMkLst>
          <pc:docMk/>
          <pc:sldMk cId="0" sldId="259"/>
        </pc:sldMkLst>
        <pc:spChg chg="add mod">
          <ac:chgData name="up373844@ms.uporto.pt" userId="526293b2-44d3-4621-99f1-e8ae31f0dc3e" providerId="ADAL" clId="{097B92BE-36CA-4C70-BED7-A77CCE625E72}" dt="2020-10-26T19:20:50.068" v="58" actId="1076"/>
          <ac:spMkLst>
            <pc:docMk/>
            <pc:sldMk cId="0" sldId="259"/>
            <ac:spMk id="2" creationId="{DE1C9F28-4758-4BAC-8E32-83921858BDEA}"/>
          </ac:spMkLst>
        </pc:spChg>
        <pc:spChg chg="mod">
          <ac:chgData name="up373844@ms.uporto.pt" userId="526293b2-44d3-4621-99f1-e8ae31f0dc3e" providerId="ADAL" clId="{097B92BE-36CA-4C70-BED7-A77CCE625E72}" dt="2020-10-26T19:21:00.481" v="66" actId="20577"/>
          <ac:spMkLst>
            <pc:docMk/>
            <pc:sldMk cId="0" sldId="259"/>
            <ac:spMk id="25" creationId="{FF81204C-D7A3-4B39-8CB9-A1717DA389C3}"/>
          </ac:spMkLst>
        </pc:spChg>
        <pc:spChg chg="add mod">
          <ac:chgData name="up373844@ms.uporto.pt" userId="526293b2-44d3-4621-99f1-e8ae31f0dc3e" providerId="ADAL" clId="{097B92BE-36CA-4C70-BED7-A77CCE625E72}" dt="2020-10-26T19:25:08.188" v="138" actId="1076"/>
          <ac:spMkLst>
            <pc:docMk/>
            <pc:sldMk cId="0" sldId="259"/>
            <ac:spMk id="30" creationId="{390224E9-157C-417E-8A39-DD38F361360F}"/>
          </ac:spMkLst>
        </pc:spChg>
        <pc:picChg chg="add mod">
          <ac:chgData name="up373844@ms.uporto.pt" userId="526293b2-44d3-4621-99f1-e8ae31f0dc3e" providerId="ADAL" clId="{097B92BE-36CA-4C70-BED7-A77CCE625E72}" dt="2020-10-26T19:23:03.240" v="69" actId="1076"/>
          <ac:picMkLst>
            <pc:docMk/>
            <pc:sldMk cId="0" sldId="259"/>
            <ac:picMk id="7" creationId="{8DBA6DBF-9028-4437-A007-E1266786A9C0}"/>
          </ac:picMkLst>
        </pc:picChg>
        <pc:picChg chg="add mod">
          <ac:chgData name="up373844@ms.uporto.pt" userId="526293b2-44d3-4621-99f1-e8ae31f0dc3e" providerId="ADAL" clId="{097B92BE-36CA-4C70-BED7-A77CCE625E72}" dt="2020-10-26T19:23:10.795" v="82" actId="1037"/>
          <ac:picMkLst>
            <pc:docMk/>
            <pc:sldMk cId="0" sldId="259"/>
            <ac:picMk id="8" creationId="{0F4A2556-56A3-421D-8AB9-B006A93CB361}"/>
          </ac:picMkLst>
        </pc:picChg>
        <pc:picChg chg="add mod">
          <ac:chgData name="up373844@ms.uporto.pt" userId="526293b2-44d3-4621-99f1-e8ae31f0dc3e" providerId="ADAL" clId="{097B92BE-36CA-4C70-BED7-A77CCE625E72}" dt="2020-10-26T19:23:17.053" v="119" actId="1037"/>
          <ac:picMkLst>
            <pc:docMk/>
            <pc:sldMk cId="0" sldId="259"/>
            <ac:picMk id="9" creationId="{111A5A79-22D7-4FB2-9231-1BFBE9ACB6C4}"/>
          </ac:picMkLst>
        </pc:picChg>
      </pc:sldChg>
      <pc:sldChg chg="addSp mod">
        <pc:chgData name="up373844@ms.uporto.pt" userId="526293b2-44d3-4621-99f1-e8ae31f0dc3e" providerId="ADAL" clId="{097B92BE-36CA-4C70-BED7-A77CCE625E72}" dt="2020-10-26T19:23:37.368" v="120" actId="22"/>
        <pc:sldMkLst>
          <pc:docMk/>
          <pc:sldMk cId="0" sldId="261"/>
        </pc:sldMkLst>
        <pc:spChg chg="add">
          <ac:chgData name="up373844@ms.uporto.pt" userId="526293b2-44d3-4621-99f1-e8ae31f0dc3e" providerId="ADAL" clId="{097B92BE-36CA-4C70-BED7-A77CCE625E72}" dt="2020-10-26T19:23:37.368" v="120" actId="22"/>
          <ac:spMkLst>
            <pc:docMk/>
            <pc:sldMk cId="0" sldId="261"/>
            <ac:spMk id="2" creationId="{A354C54D-6C69-4FDA-8897-3BD9D53C9F13}"/>
          </ac:spMkLst>
        </pc:spChg>
      </pc:sldChg>
      <pc:sldChg chg="modSp">
        <pc:chgData name="up373844@ms.uporto.pt" userId="526293b2-44d3-4621-99f1-e8ae31f0dc3e" providerId="ADAL" clId="{097B92BE-36CA-4C70-BED7-A77CCE625E72}" dt="2020-10-26T19:27:05.637" v="146"/>
        <pc:sldMkLst>
          <pc:docMk/>
          <pc:sldMk cId="0" sldId="264"/>
        </pc:sldMkLst>
        <pc:spChg chg="mod">
          <ac:chgData name="up373844@ms.uporto.pt" userId="526293b2-44d3-4621-99f1-e8ae31f0dc3e" providerId="ADAL" clId="{097B92BE-36CA-4C70-BED7-A77CCE625E72}" dt="2020-10-26T19:27:05.637" v="146"/>
          <ac:spMkLst>
            <pc:docMk/>
            <pc:sldMk cId="0" sldId="264"/>
            <ac:spMk id="7" creationId="{5744DCC4-69F7-47E8-BD7A-7B87ABB93506}"/>
          </ac:spMkLst>
        </pc:spChg>
      </pc:sldChg>
      <pc:sldChg chg="addSp delSp modSp mod">
        <pc:chgData name="up373844@ms.uporto.pt" userId="526293b2-44d3-4621-99f1-e8ae31f0dc3e" providerId="ADAL" clId="{097B92BE-36CA-4C70-BED7-A77CCE625E72}" dt="2020-10-26T19:30:38.722" v="221" actId="20577"/>
        <pc:sldMkLst>
          <pc:docMk/>
          <pc:sldMk cId="0" sldId="265"/>
        </pc:sldMkLst>
        <pc:spChg chg="mod">
          <ac:chgData name="up373844@ms.uporto.pt" userId="526293b2-44d3-4621-99f1-e8ae31f0dc3e" providerId="ADAL" clId="{097B92BE-36CA-4C70-BED7-A77CCE625E72}" dt="2020-10-26T19:29:18.542" v="170" actId="207"/>
          <ac:spMkLst>
            <pc:docMk/>
            <pc:sldMk cId="0" sldId="265"/>
            <ac:spMk id="3" creationId="{9DAD0B91-A8CB-4E9B-A21F-B3AD9D224FB1}"/>
          </ac:spMkLst>
        </pc:spChg>
        <pc:spChg chg="del">
          <ac:chgData name="up373844@ms.uporto.pt" userId="526293b2-44d3-4621-99f1-e8ae31f0dc3e" providerId="ADAL" clId="{097B92BE-36CA-4C70-BED7-A77CCE625E72}" dt="2020-10-26T19:29:55.595" v="179" actId="478"/>
          <ac:spMkLst>
            <pc:docMk/>
            <pc:sldMk cId="0" sldId="265"/>
            <ac:spMk id="10" creationId="{ECB27D9E-3FB4-4BB5-BA45-F421E0A44762}"/>
          </ac:spMkLst>
        </pc:spChg>
        <pc:spChg chg="mod">
          <ac:chgData name="up373844@ms.uporto.pt" userId="526293b2-44d3-4621-99f1-e8ae31f0dc3e" providerId="ADAL" clId="{097B92BE-36CA-4C70-BED7-A77CCE625E72}" dt="2020-10-26T19:29:34.719" v="178" actId="20577"/>
          <ac:spMkLst>
            <pc:docMk/>
            <pc:sldMk cId="0" sldId="265"/>
            <ac:spMk id="11" creationId="{ECB9E072-4B7C-4455-BBDC-D6465E70B8B9}"/>
          </ac:spMkLst>
        </pc:spChg>
        <pc:spChg chg="mod">
          <ac:chgData name="up373844@ms.uporto.pt" userId="526293b2-44d3-4621-99f1-e8ae31f0dc3e" providerId="ADAL" clId="{097B92BE-36CA-4C70-BED7-A77CCE625E72}" dt="2020-10-26T19:30:38.722" v="221" actId="20577"/>
          <ac:spMkLst>
            <pc:docMk/>
            <pc:sldMk cId="0" sldId="265"/>
            <ac:spMk id="12" creationId="{14C9340B-5AFF-464D-A2C6-FE165354B77D}"/>
          </ac:spMkLst>
        </pc:spChg>
        <pc:spChg chg="add del">
          <ac:chgData name="up373844@ms.uporto.pt" userId="526293b2-44d3-4621-99f1-e8ae31f0dc3e" providerId="ADAL" clId="{097B92BE-36CA-4C70-BED7-A77CCE625E72}" dt="2020-10-26T19:28:35.387" v="166" actId="22"/>
          <ac:spMkLst>
            <pc:docMk/>
            <pc:sldMk cId="0" sldId="265"/>
            <ac:spMk id="13" creationId="{07827D7A-9E3D-41A4-BAC2-EF70AE5F583F}"/>
          </ac:spMkLst>
        </pc:spChg>
        <pc:spChg chg="add">
          <ac:chgData name="up373844@ms.uporto.pt" userId="526293b2-44d3-4621-99f1-e8ae31f0dc3e" providerId="ADAL" clId="{097B92BE-36CA-4C70-BED7-A77CCE625E72}" dt="2020-10-26T19:28:46.263" v="167" actId="22"/>
          <ac:spMkLst>
            <pc:docMk/>
            <pc:sldMk cId="0" sldId="265"/>
            <ac:spMk id="15" creationId="{1694FD5B-B398-42ED-AD0A-B7F6CFD6C0A3}"/>
          </ac:spMkLst>
        </pc:spChg>
        <pc:spChg chg="add mod">
          <ac:chgData name="up373844@ms.uporto.pt" userId="526293b2-44d3-4621-99f1-e8ae31f0dc3e" providerId="ADAL" clId="{097B92BE-36CA-4C70-BED7-A77CCE625E72}" dt="2020-10-26T19:30:22.877" v="203" actId="207"/>
          <ac:spMkLst>
            <pc:docMk/>
            <pc:sldMk cId="0" sldId="265"/>
            <ac:spMk id="17" creationId="{56790264-D918-43D6-85BD-F4214FDF5ECD}"/>
          </ac:spMkLst>
        </pc:spChg>
      </pc:sldChg>
      <pc:sldChg chg="addSp modSp mod">
        <pc:chgData name="up373844@ms.uporto.pt" userId="526293b2-44d3-4621-99f1-e8ae31f0dc3e" providerId="ADAL" clId="{097B92BE-36CA-4C70-BED7-A77CCE625E72}" dt="2020-10-26T19:20:37.983" v="56" actId="207"/>
        <pc:sldMkLst>
          <pc:docMk/>
          <pc:sldMk cId="2558619649" sldId="267"/>
        </pc:sldMkLst>
        <pc:spChg chg="add mod">
          <ac:chgData name="up373844@ms.uporto.pt" userId="526293b2-44d3-4621-99f1-e8ae31f0dc3e" providerId="ADAL" clId="{097B92BE-36CA-4C70-BED7-A77CCE625E72}" dt="2020-10-26T19:20:37.983" v="56" actId="207"/>
          <ac:spMkLst>
            <pc:docMk/>
            <pc:sldMk cId="2558619649" sldId="267"/>
            <ac:spMk id="3" creationId="{51DB2C5A-2DFB-433A-A37F-E95427EE7D45}"/>
          </ac:spMkLst>
        </pc:spChg>
      </pc:sldChg>
      <pc:sldChg chg="modSp mod">
        <pc:chgData name="up373844@ms.uporto.pt" userId="526293b2-44d3-4621-99f1-e8ae31f0dc3e" providerId="ADAL" clId="{097B92BE-36CA-4C70-BED7-A77CCE625E72}" dt="2020-10-26T19:27:05.637" v="146"/>
        <pc:sldMkLst>
          <pc:docMk/>
          <pc:sldMk cId="3429272777" sldId="268"/>
        </pc:sldMkLst>
        <pc:spChg chg="mod">
          <ac:chgData name="up373844@ms.uporto.pt" userId="526293b2-44d3-4621-99f1-e8ae31f0dc3e" providerId="ADAL" clId="{097B92BE-36CA-4C70-BED7-A77CCE625E72}" dt="2020-10-26T19:27:05.637" v="146"/>
          <ac:spMkLst>
            <pc:docMk/>
            <pc:sldMk cId="3429272777" sldId="268"/>
            <ac:spMk id="7" creationId="{79FB7439-637A-4A75-B43B-4D025CE574DE}"/>
          </ac:spMkLst>
        </pc:spChg>
      </pc:sldChg>
      <pc:sldChg chg="modSp mod">
        <pc:chgData name="up373844@ms.uporto.pt" userId="526293b2-44d3-4621-99f1-e8ae31f0dc3e" providerId="ADAL" clId="{097B92BE-36CA-4C70-BED7-A77CCE625E72}" dt="2020-10-26T19:27:44.762" v="158" actId="313"/>
        <pc:sldMkLst>
          <pc:docMk/>
          <pc:sldMk cId="1852493895" sldId="269"/>
        </pc:sldMkLst>
        <pc:graphicFrameChg chg="mod modGraphic">
          <ac:chgData name="up373844@ms.uporto.pt" userId="526293b2-44d3-4621-99f1-e8ae31f0dc3e" providerId="ADAL" clId="{097B92BE-36CA-4C70-BED7-A77CCE625E72}" dt="2020-10-26T19:27:44.762" v="158" actId="313"/>
          <ac:graphicFrameMkLst>
            <pc:docMk/>
            <pc:sldMk cId="1852493895" sldId="269"/>
            <ac:graphicFrameMk id="8" creationId="{0A92371A-CDC0-4AD6-936A-1E220DF52B1A}"/>
          </ac:graphicFrameMkLst>
        </pc:graphicFrameChg>
      </pc:sldChg>
      <pc:sldChg chg="modSp mod">
        <pc:chgData name="up373844@ms.uporto.pt" userId="526293b2-44d3-4621-99f1-e8ae31f0dc3e" providerId="ADAL" clId="{097B92BE-36CA-4C70-BED7-A77CCE625E72}" dt="2020-10-26T19:28:26.754" v="164" actId="207"/>
        <pc:sldMkLst>
          <pc:docMk/>
          <pc:sldMk cId="279969557" sldId="270"/>
        </pc:sldMkLst>
        <pc:spChg chg="mod">
          <ac:chgData name="up373844@ms.uporto.pt" userId="526293b2-44d3-4621-99f1-e8ae31f0dc3e" providerId="ADAL" clId="{097B92BE-36CA-4C70-BED7-A77CCE625E72}" dt="2020-10-26T19:28:07.722" v="160" actId="207"/>
          <ac:spMkLst>
            <pc:docMk/>
            <pc:sldMk cId="279969557" sldId="270"/>
            <ac:spMk id="7" creationId="{6865F1F2-58C3-4B30-BE3F-97A8A5492474}"/>
          </ac:spMkLst>
        </pc:spChg>
        <pc:spChg chg="mod">
          <ac:chgData name="up373844@ms.uporto.pt" userId="526293b2-44d3-4621-99f1-e8ae31f0dc3e" providerId="ADAL" clId="{097B92BE-36CA-4C70-BED7-A77CCE625E72}" dt="2020-10-26T19:28:26.754" v="164" actId="207"/>
          <ac:spMkLst>
            <pc:docMk/>
            <pc:sldMk cId="279969557" sldId="270"/>
            <ac:spMk id="10" creationId="{08A0DB6F-26CE-4715-89D8-46EC4E372FB5}"/>
          </ac:spMkLst>
        </pc:spChg>
        <pc:graphicFrameChg chg="modGraphic">
          <ac:chgData name="up373844@ms.uporto.pt" userId="526293b2-44d3-4621-99f1-e8ae31f0dc3e" providerId="ADAL" clId="{097B92BE-36CA-4C70-BED7-A77CCE625E72}" dt="2020-10-26T19:28:20.478" v="162" actId="113"/>
          <ac:graphicFrameMkLst>
            <pc:docMk/>
            <pc:sldMk cId="279969557" sldId="270"/>
            <ac:graphicFrameMk id="8" creationId="{4AA38EF7-C463-4F9D-9986-4138F54C0C0A}"/>
          </ac:graphicFrameMkLst>
        </pc:graphicFrameChg>
      </pc:sldChg>
      <pc:sldChg chg="modSp mod">
        <pc:chgData name="up373844@ms.uporto.pt" userId="526293b2-44d3-4621-99f1-e8ae31f0dc3e" providerId="ADAL" clId="{097B92BE-36CA-4C70-BED7-A77CCE625E72}" dt="2020-10-26T19:27:05.637" v="146"/>
        <pc:sldMkLst>
          <pc:docMk/>
          <pc:sldMk cId="4031538671" sldId="276"/>
        </pc:sldMkLst>
        <pc:spChg chg="mod">
          <ac:chgData name="up373844@ms.uporto.pt" userId="526293b2-44d3-4621-99f1-e8ae31f0dc3e" providerId="ADAL" clId="{097B92BE-36CA-4C70-BED7-A77CCE625E72}" dt="2020-10-26T19:27:05.637" v="146"/>
          <ac:spMkLst>
            <pc:docMk/>
            <pc:sldMk cId="4031538671" sldId="276"/>
            <ac:spMk id="7" creationId="{2B27B3DE-AAB1-4122-98CD-429C16527481}"/>
          </ac:spMkLst>
        </pc:spChg>
        <pc:graphicFrameChg chg="modGraphic">
          <ac:chgData name="up373844@ms.uporto.pt" userId="526293b2-44d3-4621-99f1-e8ae31f0dc3e" providerId="ADAL" clId="{097B92BE-36CA-4C70-BED7-A77CCE625E72}" dt="2020-10-26T19:23:53.329" v="122" actId="207"/>
          <ac:graphicFrameMkLst>
            <pc:docMk/>
            <pc:sldMk cId="4031538671" sldId="276"/>
            <ac:graphicFrameMk id="2" creationId="{87172C38-1076-4226-8239-3A1680F32CA5}"/>
          </ac:graphicFrameMkLst>
        </pc:graphicFrameChg>
      </pc:sldChg>
      <pc:sldChg chg="modSp mod">
        <pc:chgData name="up373844@ms.uporto.pt" userId="526293b2-44d3-4621-99f1-e8ae31f0dc3e" providerId="ADAL" clId="{097B92BE-36CA-4C70-BED7-A77CCE625E72}" dt="2020-10-26T19:27:05.637" v="146"/>
        <pc:sldMkLst>
          <pc:docMk/>
          <pc:sldMk cId="2498354260" sldId="277"/>
        </pc:sldMkLst>
        <pc:spChg chg="mod">
          <ac:chgData name="up373844@ms.uporto.pt" userId="526293b2-44d3-4621-99f1-e8ae31f0dc3e" providerId="ADAL" clId="{097B92BE-36CA-4C70-BED7-A77CCE625E72}" dt="2020-10-26T19:27:05.637" v="146"/>
          <ac:spMkLst>
            <pc:docMk/>
            <pc:sldMk cId="2498354260" sldId="277"/>
            <ac:spMk id="7" creationId="{2B27B3DE-AAB1-4122-98CD-429C16527481}"/>
          </ac:spMkLst>
        </pc:spChg>
        <pc:graphicFrameChg chg="modGraphic">
          <ac:chgData name="up373844@ms.uporto.pt" userId="526293b2-44d3-4621-99f1-e8ae31f0dc3e" providerId="ADAL" clId="{097B92BE-36CA-4C70-BED7-A77CCE625E72}" dt="2020-10-26T19:24:24.558" v="129" actId="113"/>
          <ac:graphicFrameMkLst>
            <pc:docMk/>
            <pc:sldMk cId="2498354260" sldId="277"/>
            <ac:graphicFrameMk id="2" creationId="{87172C38-1076-4226-8239-3A1680F32CA5}"/>
          </ac:graphicFrameMkLst>
        </pc:graphicFrameChg>
      </pc:sldChg>
      <pc:sldChg chg="modSp">
        <pc:chgData name="up373844@ms.uporto.pt" userId="526293b2-44d3-4621-99f1-e8ae31f0dc3e" providerId="ADAL" clId="{097B92BE-36CA-4C70-BED7-A77CCE625E72}" dt="2020-10-26T19:27:05.637" v="146"/>
        <pc:sldMkLst>
          <pc:docMk/>
          <pc:sldMk cId="1116976206" sldId="278"/>
        </pc:sldMkLst>
        <pc:spChg chg="mod">
          <ac:chgData name="up373844@ms.uporto.pt" userId="526293b2-44d3-4621-99f1-e8ae31f0dc3e" providerId="ADAL" clId="{097B92BE-36CA-4C70-BED7-A77CCE625E72}" dt="2020-10-26T19:27:05.637" v="146"/>
          <ac:spMkLst>
            <pc:docMk/>
            <pc:sldMk cId="1116976206" sldId="278"/>
            <ac:spMk id="8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3100A-8A72-460F-8D5A-54D1E8721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E079F-1A5F-425D-8548-7D6E0BA76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BEE4-A35F-451C-BCBF-73654C02E910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FF8A4-6C72-4FA9-92D5-35F646DB1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C330F-8964-486B-B51A-F7EA85350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2DDE-B420-4AB0-A81B-677338ED35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07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2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B184-61E8-4ECE-B6CC-369C92C12441}" type="datetime1">
              <a:rPr lang="fr-FR" smtClean="0"/>
              <a:t>28/10/2020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5EC5-3278-4D10-84BB-CE5FE77C5FEB}" type="datetime1">
              <a:rPr lang="fr-FR" smtClean="0"/>
              <a:t>28/10/2020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7B671-7A6E-450A-BDFC-65346A1B78B2}" type="datetime1">
              <a:rPr lang="fr-FR" smtClean="0"/>
              <a:t>28/10/2020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43E7-00F4-4BDC-A195-D664E0FB6505}" type="datetime1">
              <a:rPr lang="fr-FR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DEBC-29C5-45DF-B6D9-B5FE1A4DDFB8}" type="datetime1">
              <a:rPr lang="fr-FR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E565-878E-4758-853D-9A21DDF11654}" type="datetime1">
              <a:rPr lang="fr-FR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9FBF-32D4-481B-B3B3-E598C6ABEE50}" type="datetime1">
              <a:rPr lang="fr-FR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5A09-AE01-4951-99F9-379D26103043}" type="datetime1">
              <a:rPr lang="fr-FR" smtClean="0"/>
              <a:t>28/10/2020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5A0E-AB95-4E22-8A40-4F2C8E7536EB}" type="datetime1">
              <a:rPr lang="fr-FR" smtClean="0"/>
              <a:t>28/10/2020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8D77-FB6D-4467-B993-77692B86EBA1}" type="datetime1">
              <a:rPr lang="fr-FR" smtClean="0"/>
              <a:t>28/10/2020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FF8EA-EBDD-4660-80C3-BBCBDAF49160}" type="datetime1">
              <a:rPr lang="fr-FR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1B54-CDC6-48F6-8D3C-D53C1DCBD0F4}" type="datetime1">
              <a:rPr lang="fr-FR" smtClean="0"/>
              <a:t>28/10/2020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1E62-2FCF-4594-B2CA-A47F57202E60}" type="datetime1">
              <a:rPr lang="fr-FR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0721-E05D-4F0A-AB0A-C164DCF9F4BF}" type="datetime1">
              <a:rPr lang="fr-FR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B142-9203-4208-B37E-B84F3ECD18CA}" type="datetime1">
              <a:rPr lang="fr-FR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562A-A0FA-471A-9455-364A58607046}" type="datetime1">
              <a:rPr lang="fr-FR" smtClean="0"/>
              <a:t>28/10/2020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1894-2A53-47A0-85E1-1CB08ECAC33F}" type="datetime1">
              <a:rPr lang="fr-FR" smtClean="0"/>
              <a:t>28/10/2020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E1FB-BC91-4872-B102-6B0ABFA9E3AC}" type="datetime1">
              <a:rPr lang="fr-FR" smtClean="0"/>
              <a:t>28/10/2020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D39B-C616-4C66-BF0B-9BEE9A523DC5}" type="datetime1">
              <a:rPr lang="fr-FR" smtClean="0"/>
              <a:t>28/10/2020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1287-3009-4A96-975E-19D97593BAEB}" type="datetime1">
              <a:rPr lang="fr-FR" smtClean="0"/>
              <a:t>28/10/2020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A542-0CB3-4291-A3C5-5AA23BA73C32}" type="datetime1">
              <a:rPr lang="fr-FR" smtClean="0"/>
              <a:t>28/10/2020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53EA-914F-4170-9405-05772BB87F61}" type="datetime1">
              <a:rPr lang="fr-FR" smtClean="0"/>
              <a:t>28/10/2020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36D50-AF30-4EEB-9882-A022B911A110}" type="datetime1">
              <a:rPr lang="fr-FR" smtClean="0"/>
              <a:t>28/10/2020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3476E-180E-46B3-9AD4-BE6247FA37ED}" type="datetime1">
              <a:rPr lang="fr-FR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svg"/><Relationship Id="rId4" Type="http://schemas.openxmlformats.org/officeDocument/2006/relationships/image" Target="../media/image10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7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4.emf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355574"/>
            <a:ext cx="8305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Steroid derivatives: a promising class of bacterial efflux pump inhibitors?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pt-PT" b="1" dirty="0"/>
              <a:t>Fernando </a:t>
            </a:r>
            <a:r>
              <a:rPr lang="pt-PT" b="1"/>
              <a:t>Durães </a:t>
            </a:r>
            <a:r>
              <a:rPr lang="pt-PT" b="1" baseline="30000"/>
              <a:t>1, 2</a:t>
            </a:r>
            <a:r>
              <a:rPr lang="pt-PT" b="1"/>
              <a:t>, </a:t>
            </a:r>
            <a:r>
              <a:rPr lang="pt-PT" b="1" dirty="0"/>
              <a:t>Ana Rita </a:t>
            </a:r>
            <a:r>
              <a:rPr lang="pt-PT" b="1"/>
              <a:t>Neves </a:t>
            </a:r>
            <a:r>
              <a:rPr lang="pt-PT" b="1" baseline="30000"/>
              <a:t>1, 2</a:t>
            </a:r>
            <a:r>
              <a:rPr lang="pt-PT" b="1"/>
              <a:t>, </a:t>
            </a:r>
            <a:r>
              <a:rPr lang="pt-PT" b="1" dirty="0"/>
              <a:t>Joana </a:t>
            </a:r>
            <a:r>
              <a:rPr lang="pt-PT" b="1"/>
              <a:t>Freitas-da-Silva </a:t>
            </a:r>
            <a:r>
              <a:rPr lang="pt-PT" b="1" baseline="30000"/>
              <a:t>2, 3</a:t>
            </a:r>
            <a:r>
              <a:rPr lang="pt-PT" b="1"/>
              <a:t>, </a:t>
            </a:r>
            <a:r>
              <a:rPr lang="pt-PT" b="1" dirty="0" err="1"/>
              <a:t>Annamária</a:t>
            </a:r>
            <a:r>
              <a:rPr lang="pt-PT" b="1" dirty="0"/>
              <a:t> </a:t>
            </a:r>
            <a:r>
              <a:rPr lang="pt-PT" b="1" err="1"/>
              <a:t>Kincses</a:t>
            </a:r>
            <a:r>
              <a:rPr lang="pt-PT" b="1"/>
              <a:t> </a:t>
            </a:r>
            <a:r>
              <a:rPr lang="pt-PT" b="1" baseline="30000"/>
              <a:t>4</a:t>
            </a:r>
            <a:r>
              <a:rPr lang="pt-PT" b="1"/>
              <a:t>, </a:t>
            </a:r>
            <a:r>
              <a:rPr lang="pt-PT" b="1" dirty="0"/>
              <a:t>Eugénia </a:t>
            </a:r>
            <a:r>
              <a:rPr lang="pt-PT" b="1"/>
              <a:t>Pinto </a:t>
            </a:r>
            <a:r>
              <a:rPr lang="pt-PT" b="1" baseline="30000"/>
              <a:t>2, 5</a:t>
            </a:r>
            <a:r>
              <a:rPr lang="pt-PT" b="1"/>
              <a:t>, </a:t>
            </a:r>
            <a:r>
              <a:rPr lang="pt-PT" b="1" dirty="0"/>
              <a:t>Paulo </a:t>
            </a:r>
            <a:r>
              <a:rPr lang="pt-PT" b="1"/>
              <a:t>Costa </a:t>
            </a:r>
            <a:r>
              <a:rPr lang="pt-PT" b="1" baseline="30000"/>
              <a:t>2, 3</a:t>
            </a:r>
            <a:r>
              <a:rPr lang="pt-PT" b="1"/>
              <a:t>, </a:t>
            </a:r>
            <a:r>
              <a:rPr lang="pt-PT" b="1" dirty="0"/>
              <a:t>Madalena </a:t>
            </a:r>
            <a:r>
              <a:rPr lang="pt-PT" b="1"/>
              <a:t>Pinto </a:t>
            </a:r>
            <a:r>
              <a:rPr lang="pt-PT" b="1" baseline="30000"/>
              <a:t>1, 2</a:t>
            </a:r>
            <a:r>
              <a:rPr lang="pt-PT" b="1"/>
              <a:t>, </a:t>
            </a:r>
            <a:r>
              <a:rPr lang="pt-PT" b="1" dirty="0"/>
              <a:t>Marta </a:t>
            </a:r>
            <a:r>
              <a:rPr lang="pt-PT" b="1"/>
              <a:t>Correia-da-Silva </a:t>
            </a:r>
            <a:r>
              <a:rPr lang="pt-PT" b="1" baseline="30000"/>
              <a:t>1, 2</a:t>
            </a:r>
            <a:r>
              <a:rPr lang="pt-PT" b="1"/>
              <a:t>, </a:t>
            </a:r>
            <a:r>
              <a:rPr lang="pt-PT" b="1" dirty="0" err="1"/>
              <a:t>Gabriella</a:t>
            </a:r>
            <a:r>
              <a:rPr lang="pt-PT" b="1" dirty="0"/>
              <a:t> </a:t>
            </a:r>
            <a:r>
              <a:rPr lang="pt-PT" b="1" err="1"/>
              <a:t>Spengler</a:t>
            </a:r>
            <a:r>
              <a:rPr lang="pt-PT" b="1"/>
              <a:t> </a:t>
            </a:r>
            <a:r>
              <a:rPr lang="pt-PT" b="1" baseline="30000"/>
              <a:t>4</a:t>
            </a:r>
            <a:r>
              <a:rPr lang="pt-PT" b="1"/>
              <a:t>, </a:t>
            </a:r>
            <a:r>
              <a:rPr lang="pt-PT" b="1" dirty="0"/>
              <a:t>Emília </a:t>
            </a:r>
            <a:r>
              <a:rPr lang="pt-PT" b="1"/>
              <a:t>Sousa </a:t>
            </a:r>
            <a:r>
              <a:rPr lang="pt-PT" b="1" baseline="30000"/>
              <a:t>1, </a:t>
            </a:r>
            <a:r>
              <a:rPr lang="pt-PT" b="1" baseline="30000" dirty="0"/>
              <a:t>2*</a:t>
            </a:r>
            <a:endParaRPr lang="pt-PT" b="1" dirty="0"/>
          </a:p>
          <a:p>
            <a:pPr algn="ctr"/>
            <a:endParaRPr lang="it-IT" b="1" baseline="30000" dirty="0"/>
          </a:p>
          <a:p>
            <a:pPr algn="ctr"/>
            <a:r>
              <a:rPr lang="en-US" sz="1400" baseline="30000" dirty="0"/>
              <a:t>1</a:t>
            </a:r>
            <a:r>
              <a:rPr lang="en-US" sz="1400" dirty="0"/>
              <a:t> </a:t>
            </a:r>
            <a:r>
              <a:rPr lang="en-GB" sz="1400" dirty="0"/>
              <a:t>Laboratory of Organic and </a:t>
            </a:r>
            <a:r>
              <a:rPr lang="en-GB" sz="1400"/>
              <a:t>Pharmaceutical Chemistry, </a:t>
            </a:r>
            <a:r>
              <a:rPr lang="en-GB" sz="1400" dirty="0"/>
              <a:t>Faculty </a:t>
            </a:r>
            <a:r>
              <a:rPr lang="en-GB" sz="1400"/>
              <a:t>of Pharmacy, </a:t>
            </a:r>
            <a:r>
              <a:rPr lang="en-GB" sz="1400" dirty="0"/>
              <a:t>University </a:t>
            </a:r>
            <a:r>
              <a:rPr lang="en-GB" sz="1400"/>
              <a:t>of Porto, </a:t>
            </a:r>
            <a:r>
              <a:rPr lang="en-GB" sz="1400" dirty="0"/>
              <a:t>Portugal</a:t>
            </a:r>
            <a:endParaRPr lang="pt-PT" sz="1400" dirty="0"/>
          </a:p>
          <a:p>
            <a:pPr algn="ctr"/>
            <a:r>
              <a:rPr lang="en-US" sz="1400" baseline="30000" dirty="0"/>
              <a:t>2 </a:t>
            </a:r>
            <a:r>
              <a:rPr lang="en-GB" sz="1400" dirty="0"/>
              <a:t>Interdisciplinary Centre of Marine and Environmental Research (</a:t>
            </a:r>
            <a:r>
              <a:rPr lang="en-GB" sz="1400"/>
              <a:t>CIIMAR), </a:t>
            </a:r>
            <a:r>
              <a:rPr lang="en-GB" sz="1400" dirty="0"/>
              <a:t>University </a:t>
            </a:r>
            <a:r>
              <a:rPr lang="en-GB" sz="1400"/>
              <a:t>of Porto, </a:t>
            </a:r>
            <a:r>
              <a:rPr lang="en-GB" sz="1400" dirty="0"/>
              <a:t>Portugal </a:t>
            </a:r>
            <a:endParaRPr lang="pt-PT" sz="1400" dirty="0"/>
          </a:p>
          <a:p>
            <a:pPr algn="ctr"/>
            <a:r>
              <a:rPr lang="en-US" sz="1400" baseline="30000" dirty="0"/>
              <a:t>3</a:t>
            </a:r>
            <a:r>
              <a:rPr lang="en-US" sz="1400" dirty="0"/>
              <a:t> ICBAS – Institute of Biomedical Sciences </a:t>
            </a:r>
            <a:r>
              <a:rPr lang="en-US" sz="1400"/>
              <a:t>Abel Salazar, </a:t>
            </a:r>
            <a:r>
              <a:rPr lang="en-US" sz="1400" dirty="0"/>
              <a:t>University </a:t>
            </a:r>
            <a:r>
              <a:rPr lang="en-US" sz="1400"/>
              <a:t>of Porto, </a:t>
            </a:r>
            <a:r>
              <a:rPr lang="en-US" sz="1400" dirty="0"/>
              <a:t>Portugal </a:t>
            </a:r>
            <a:endParaRPr lang="pt-PT" sz="1400" dirty="0"/>
          </a:p>
          <a:p>
            <a:pPr algn="ctr"/>
            <a:r>
              <a:rPr lang="en-US" sz="1400" baseline="30000" dirty="0"/>
              <a:t>4</a:t>
            </a:r>
            <a:r>
              <a:rPr lang="en-US" sz="1400" dirty="0"/>
              <a:t> Department of Medical Microbiology </a:t>
            </a:r>
            <a:r>
              <a:rPr lang="en-US" sz="1400"/>
              <a:t>and Immunobiology, </a:t>
            </a:r>
            <a:r>
              <a:rPr lang="en-US" sz="1400" dirty="0"/>
              <a:t>Faculty </a:t>
            </a:r>
            <a:r>
              <a:rPr lang="en-US" sz="1400"/>
              <a:t>of Medicine, </a:t>
            </a:r>
            <a:r>
              <a:rPr lang="en-US" sz="1400" dirty="0"/>
              <a:t>University </a:t>
            </a:r>
            <a:r>
              <a:rPr lang="en-US" sz="1400"/>
              <a:t>of Szeged, </a:t>
            </a:r>
            <a:r>
              <a:rPr lang="en-US" sz="1400" dirty="0"/>
              <a:t>Hungary</a:t>
            </a:r>
            <a:endParaRPr lang="pt-PT" sz="1400" dirty="0"/>
          </a:p>
          <a:p>
            <a:pPr algn="ctr"/>
            <a:r>
              <a:rPr lang="en-US" sz="1400" baseline="30000" dirty="0"/>
              <a:t>5 </a:t>
            </a:r>
            <a:r>
              <a:rPr lang="en-US" sz="1400" dirty="0"/>
              <a:t>Laboratory </a:t>
            </a:r>
            <a:r>
              <a:rPr lang="en-US" sz="1400"/>
              <a:t>of Microbiology, </a:t>
            </a:r>
            <a:r>
              <a:rPr lang="en-US" sz="1400" dirty="0"/>
              <a:t>Department of </a:t>
            </a:r>
            <a:r>
              <a:rPr lang="en-US" sz="1400"/>
              <a:t>Biological Sciences, </a:t>
            </a:r>
            <a:r>
              <a:rPr lang="en-US" sz="1400" dirty="0"/>
              <a:t>Faculty </a:t>
            </a:r>
            <a:r>
              <a:rPr lang="en-US" sz="1400"/>
              <a:t>of Pharmacy, </a:t>
            </a:r>
            <a:r>
              <a:rPr lang="en-US" sz="1400" dirty="0"/>
              <a:t>University </a:t>
            </a:r>
            <a:r>
              <a:rPr lang="en-US" sz="1400"/>
              <a:t>of Porto, </a:t>
            </a:r>
            <a:r>
              <a:rPr lang="en-US" sz="1400" dirty="0"/>
              <a:t>Portugal</a:t>
            </a:r>
            <a:endParaRPr lang="pt-PT" sz="1400" dirty="0"/>
          </a:p>
          <a:p>
            <a:r>
              <a:rPr lang="en-US" sz="1400" b="1" dirty="0"/>
              <a:t>*</a:t>
            </a:r>
            <a:r>
              <a:rPr lang="en-US" sz="1400" dirty="0"/>
              <a:t> Corresponding author: esousa@ff.up.pt</a:t>
            </a:r>
            <a:endParaRPr lang="fr-FR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92E90B9-176A-403E-8038-333C460A44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3" t="18009" r="2010" b="24715"/>
          <a:stretch/>
        </p:blipFill>
        <p:spPr>
          <a:xfrm>
            <a:off x="5257800" y="6036039"/>
            <a:ext cx="2133600" cy="6983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8A8AB41-8A97-4AD9-943B-D3D6A979AE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9" t="21915" r="16476" b="20809"/>
          <a:stretch/>
        </p:blipFill>
        <p:spPr>
          <a:xfrm>
            <a:off x="68943" y="6096000"/>
            <a:ext cx="1607457" cy="704732"/>
          </a:xfrm>
          <a:prstGeom prst="rect">
            <a:avLst/>
          </a:prstGeom>
        </p:spPr>
      </p:pic>
      <p:pic>
        <p:nvPicPr>
          <p:cNvPr id="2050" name="Picture 2" descr="icbas">
            <a:extLst>
              <a:ext uri="{FF2B5EF4-FFF2-40B4-BE49-F238E27FC236}">
                <a16:creationId xmlns:a16="http://schemas.microsoft.com/office/drawing/2014/main" id="{BB1D92AC-10A8-472A-A51F-6E85A22A8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61" y="6096000"/>
            <a:ext cx="2467139" cy="6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iversity of Szeged | Szeged, Hungary |">
            <a:extLst>
              <a:ext uri="{FF2B5EF4-FFF2-40B4-BE49-F238E27FC236}">
                <a16:creationId xmlns:a16="http://schemas.microsoft.com/office/drawing/2014/main" id="{95290A9A-1C1D-46D3-9A77-30040B1D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627956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Antifungal</a:t>
            </a:r>
            <a:r>
              <a:rPr lang="fr-FR" sz="2400" b="1" dirty="0"/>
              <a:t> </a:t>
            </a:r>
            <a:r>
              <a:rPr lang="fr-FR" sz="2400" b="1" dirty="0" err="1"/>
              <a:t>activity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65F1F2-58C3-4B30-BE3F-97A8A5492474}"/>
              </a:ext>
            </a:extLst>
          </p:cNvPr>
          <p:cNvSpPr txBox="1"/>
          <p:nvPr/>
        </p:nvSpPr>
        <p:spPr>
          <a:xfrm>
            <a:off x="228600" y="1226354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Compound 1</a:t>
            </a:r>
            <a:r>
              <a:rPr lang="en-US" dirty="0"/>
              <a:t> was also tested for its antifungal activity in strains susceptible (</a:t>
            </a:r>
            <a:r>
              <a:rPr lang="en-US" i="1" dirty="0"/>
              <a:t>Candida albicans </a:t>
            </a:r>
            <a:r>
              <a:rPr lang="en-US" dirty="0"/>
              <a:t>ATCC 10231, </a:t>
            </a:r>
            <a:r>
              <a:rPr lang="en-US" i="1" dirty="0"/>
              <a:t>Aspergillus fumigatus </a:t>
            </a:r>
            <a:r>
              <a:rPr lang="en-US" dirty="0"/>
              <a:t>ATCC 46645 and </a:t>
            </a:r>
            <a:r>
              <a:rPr lang="en-US" i="1" dirty="0" err="1"/>
              <a:t>Tricophyton</a:t>
            </a:r>
            <a:r>
              <a:rPr lang="en-US" i="1" dirty="0"/>
              <a:t> rubrum </a:t>
            </a:r>
            <a:r>
              <a:rPr lang="en-US" dirty="0"/>
              <a:t>FF5) and resistant to azoles (</a:t>
            </a:r>
            <a:r>
              <a:rPr lang="en-US" i="1" dirty="0"/>
              <a:t>Candida </a:t>
            </a:r>
            <a:r>
              <a:rPr lang="en-US" i="1" dirty="0" err="1"/>
              <a:t>krusei</a:t>
            </a:r>
            <a:r>
              <a:rPr lang="en-US" i="1" dirty="0"/>
              <a:t> </a:t>
            </a:r>
            <a:r>
              <a:rPr lang="en-US" dirty="0"/>
              <a:t>ATCC 6258, </a:t>
            </a:r>
            <a:r>
              <a:rPr lang="en-US" i="1" dirty="0"/>
              <a:t>C. albicans </a:t>
            </a:r>
            <a:r>
              <a:rPr lang="en-US" dirty="0"/>
              <a:t>D5 and </a:t>
            </a:r>
            <a:r>
              <a:rPr lang="en-US" i="1" dirty="0"/>
              <a:t>A. fumigatus </a:t>
            </a:r>
            <a:r>
              <a:rPr lang="en-US" dirty="0"/>
              <a:t>C111)</a:t>
            </a:r>
          </a:p>
        </p:txBody>
      </p:sp>
      <p:graphicFrame>
        <p:nvGraphicFramePr>
          <p:cNvPr id="8" name="Tabela 2">
            <a:extLst>
              <a:ext uri="{FF2B5EF4-FFF2-40B4-BE49-F238E27FC236}">
                <a16:creationId xmlns:a16="http://schemas.microsoft.com/office/drawing/2014/main" id="{4AA38EF7-C463-4F9D-9986-4138F54C0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544260"/>
              </p:ext>
            </p:extLst>
          </p:nvPr>
        </p:nvGraphicFramePr>
        <p:xfrm>
          <a:off x="148864" y="2319104"/>
          <a:ext cx="8839194" cy="18156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761141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08545315"/>
                    </a:ext>
                  </a:extLst>
                </a:gridCol>
                <a:gridCol w="820614">
                  <a:extLst>
                    <a:ext uri="{9D8B030D-6E8A-4147-A177-3AD203B41FA5}">
                      <a16:colId xmlns:a16="http://schemas.microsoft.com/office/drawing/2014/main" val="2667417774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1390424243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1179507460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1983114125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2973430846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118038983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3750683909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2011073276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2340398445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571275071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1705155834"/>
                    </a:ext>
                  </a:extLst>
                </a:gridCol>
              </a:tblGrid>
              <a:tr h="77783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800" i="1" dirty="0">
                          <a:effectLst/>
                        </a:rPr>
                        <a:t>C. </a:t>
                      </a:r>
                      <a:r>
                        <a:rPr lang="pt-PT" sz="1800" i="1" dirty="0" err="1">
                          <a:effectLst/>
                        </a:rPr>
                        <a:t>albicans</a:t>
                      </a:r>
                      <a:r>
                        <a:rPr lang="pt-PT" sz="1800" i="1" dirty="0">
                          <a:effectLst/>
                        </a:rPr>
                        <a:t>  </a:t>
                      </a:r>
                      <a:r>
                        <a:rPr lang="pt-PT" sz="1400" dirty="0">
                          <a:effectLst/>
                        </a:rPr>
                        <a:t>ATCC 10231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effectLst/>
                        </a:rPr>
                        <a:t>C. albicans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D5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effectLst/>
                        </a:rPr>
                        <a:t>C. </a:t>
                      </a:r>
                      <a:r>
                        <a:rPr lang="en-US" sz="1800" i="1" dirty="0" err="1">
                          <a:effectLst/>
                        </a:rPr>
                        <a:t>krusei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ATCC 6258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effectLst/>
                        </a:rPr>
                        <a:t>A. fumigatus </a:t>
                      </a:r>
                      <a:r>
                        <a:rPr lang="en-US" sz="1400" dirty="0">
                          <a:effectLst/>
                        </a:rPr>
                        <a:t>ATCC 46645</a:t>
                      </a:r>
                      <a:endParaRPr lang="pt-PT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effectLst/>
                        </a:rPr>
                        <a:t>A. fumigatus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C111</a:t>
                      </a:r>
                      <a:r>
                        <a:rPr lang="en-US" sz="1800" b="1" baseline="30000" dirty="0">
                          <a:effectLst/>
                        </a:rPr>
                        <a:t> </a:t>
                      </a:r>
                      <a:endParaRPr lang="pt-PT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effectLst/>
                        </a:rPr>
                        <a:t>T. rubrum </a:t>
                      </a:r>
                      <a:r>
                        <a:rPr lang="en-US" sz="1400" i="0" dirty="0">
                          <a:effectLst/>
                        </a:rPr>
                        <a:t>FF5</a:t>
                      </a:r>
                      <a:endParaRPr lang="pt-PT" sz="14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249218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MIC </a:t>
                      </a:r>
                      <a:endParaRPr lang="pt-PT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MFC </a:t>
                      </a:r>
                      <a:r>
                        <a:rPr lang="pt-PT" baseline="30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MFC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085906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147</a:t>
                      </a:r>
                      <a:endParaRPr lang="pt-PT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147</a:t>
                      </a:r>
                      <a:endParaRPr lang="pt-PT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147</a:t>
                      </a:r>
                      <a:endParaRPr lang="pt-PT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147</a:t>
                      </a:r>
                      <a:endParaRPr lang="pt-PT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147</a:t>
                      </a:r>
                      <a:endParaRPr lang="pt-PT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147</a:t>
                      </a:r>
                      <a:endParaRPr lang="pt-PT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294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&gt;294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294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&gt;294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147</a:t>
                      </a:r>
                      <a:endParaRPr lang="pt-PT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147</a:t>
                      </a:r>
                      <a:endParaRPr lang="pt-PT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035407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5FAC00D4-EA1C-46B4-8FE8-CEE7201F3BF3}"/>
              </a:ext>
            </a:extLst>
          </p:cNvPr>
          <p:cNvSpPr txBox="1"/>
          <p:nvPr/>
        </p:nvSpPr>
        <p:spPr>
          <a:xfrm>
            <a:off x="148864" y="41348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aseline="30000" dirty="0"/>
              <a:t>1 </a:t>
            </a:r>
            <a:r>
              <a:rPr lang="en-US" sz="1200" dirty="0"/>
              <a:t>Minimum Fungicidal Concentration (µM)</a:t>
            </a:r>
            <a:endParaRPr lang="en-US" sz="1200" baseline="30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8A0DB6F-26CE-4715-89D8-46EC4E372FB5}"/>
              </a:ext>
            </a:extLst>
          </p:cNvPr>
          <p:cNvSpPr txBox="1"/>
          <p:nvPr/>
        </p:nvSpPr>
        <p:spPr>
          <a:xfrm>
            <a:off x="228600" y="449377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Compound 1 </a:t>
            </a:r>
            <a:r>
              <a:rPr lang="en-US" dirty="0"/>
              <a:t>was also able to inhibit the filamentation of </a:t>
            </a:r>
            <a:r>
              <a:rPr lang="en-US" i="1" dirty="0"/>
              <a:t>C. albicans</a:t>
            </a:r>
            <a:r>
              <a:rPr lang="en-US" dirty="0"/>
              <a:t>:</a:t>
            </a:r>
          </a:p>
          <a:p>
            <a:pPr algn="ctr"/>
            <a:r>
              <a:rPr lang="pt-PT" dirty="0"/>
              <a:t>147 µM: 100%; 74 µM: 96.72%; 37 µM: 41.22</a:t>
            </a:r>
            <a:r>
              <a:rPr lang="pt-PT"/>
              <a:t>%; 18 µM: </a:t>
            </a:r>
            <a:r>
              <a:rPr lang="pt-PT" dirty="0"/>
              <a:t>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0" y="663588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Estrela: 5 Pontos 1">
            <a:extLst>
              <a:ext uri="{FF2B5EF4-FFF2-40B4-BE49-F238E27FC236}">
                <a16:creationId xmlns:a16="http://schemas.microsoft.com/office/drawing/2014/main" id="{C32BF006-507D-4DA0-BBF2-15DA63C931AC}"/>
              </a:ext>
            </a:extLst>
          </p:cNvPr>
          <p:cNvSpPr/>
          <p:nvPr/>
        </p:nvSpPr>
        <p:spPr>
          <a:xfrm>
            <a:off x="2282461" y="1068494"/>
            <a:ext cx="4727939" cy="411310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AD0B91-A8CB-4E9B-A21F-B3AD9D224FB1}"/>
              </a:ext>
            </a:extLst>
          </p:cNvPr>
          <p:cNvSpPr txBox="1"/>
          <p:nvPr/>
        </p:nvSpPr>
        <p:spPr>
          <a:xfrm>
            <a:off x="2962910" y="0"/>
            <a:ext cx="3367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7030A0"/>
                </a:solidFill>
              </a:rPr>
              <a:t>A </a:t>
            </a:r>
            <a:r>
              <a:rPr lang="pt-PT" sz="2000" b="1" dirty="0" err="1">
                <a:solidFill>
                  <a:srgbClr val="7030A0"/>
                </a:solidFill>
              </a:rPr>
              <a:t>steroid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derivative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emerged</a:t>
            </a:r>
            <a:r>
              <a:rPr lang="pt-PT" sz="2000" b="1" dirty="0">
                <a:solidFill>
                  <a:srgbClr val="7030A0"/>
                </a:solidFill>
              </a:rPr>
              <a:t> as a hit </a:t>
            </a:r>
            <a:r>
              <a:rPr lang="pt-PT" sz="2000" b="1" dirty="0" err="1">
                <a:solidFill>
                  <a:srgbClr val="7030A0"/>
                </a:solidFill>
              </a:rPr>
              <a:t>compound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against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bacteria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and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fungi</a:t>
            </a:r>
            <a:endParaRPr lang="pt-PT" sz="2000" b="1" dirty="0">
              <a:solidFill>
                <a:srgbClr val="7030A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B2E52F-8CE8-45DC-8A52-6EEF293E23E6}"/>
              </a:ext>
            </a:extLst>
          </p:cNvPr>
          <p:cNvSpPr txBox="1"/>
          <p:nvPr/>
        </p:nvSpPr>
        <p:spPr>
          <a:xfrm>
            <a:off x="477657" y="2170409"/>
            <a:ext cx="1804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Three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amide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were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synthesized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CB9E072-4B7C-4455-BBDC-D6465E70B8B9}"/>
              </a:ext>
            </a:extLst>
          </p:cNvPr>
          <p:cNvSpPr txBox="1"/>
          <p:nvPr/>
        </p:nvSpPr>
        <p:spPr>
          <a:xfrm>
            <a:off x="1066800" y="4724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four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inhibit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bacterial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efflux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pumps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C9340B-5AFF-464D-A2C6-FE165354B77D}"/>
              </a:ext>
            </a:extLst>
          </p:cNvPr>
          <p:cNvSpPr txBox="1"/>
          <p:nvPr/>
        </p:nvSpPr>
        <p:spPr>
          <a:xfrm>
            <a:off x="6172200" y="4724400"/>
            <a:ext cx="247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Studies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antimicrobial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resistance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mechanisms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6790264-D918-43D6-85BD-F4214FDF5ECD}"/>
              </a:ext>
            </a:extLst>
          </p:cNvPr>
          <p:cNvSpPr txBox="1"/>
          <p:nvPr/>
        </p:nvSpPr>
        <p:spPr>
          <a:xfrm>
            <a:off x="6989581" y="2076271"/>
            <a:ext cx="21544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work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Synthesis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SAR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studies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8ADC864-6D0A-4C8A-81AE-256F5935AB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754904"/>
              </p:ext>
            </p:extLst>
          </p:nvPr>
        </p:nvGraphicFramePr>
        <p:xfrm>
          <a:off x="3790013" y="2704614"/>
          <a:ext cx="2053523" cy="129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CS ChemDraw Drawing" r:id="rId4" imgW="1416854" imgH="891090" progId="ChemDraw.Document.6.0">
                  <p:embed/>
                </p:oleObj>
              </mc:Choice>
              <mc:Fallback>
                <p:oleObj name="CS ChemDraw Drawing" r:id="rId4" imgW="1416854" imgH="8910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0013" y="2704614"/>
                        <a:ext cx="2053523" cy="129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0" y="663588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Estrela: 5 Pontos 1">
            <a:extLst>
              <a:ext uri="{FF2B5EF4-FFF2-40B4-BE49-F238E27FC236}">
                <a16:creationId xmlns:a16="http://schemas.microsoft.com/office/drawing/2014/main" id="{C32BF006-507D-4DA0-BBF2-15DA63C931AC}"/>
              </a:ext>
            </a:extLst>
          </p:cNvPr>
          <p:cNvSpPr/>
          <p:nvPr/>
        </p:nvSpPr>
        <p:spPr>
          <a:xfrm>
            <a:off x="2282461" y="1068494"/>
            <a:ext cx="4727939" cy="411310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AD0B91-A8CB-4E9B-A21F-B3AD9D224FB1}"/>
              </a:ext>
            </a:extLst>
          </p:cNvPr>
          <p:cNvSpPr txBox="1"/>
          <p:nvPr/>
        </p:nvSpPr>
        <p:spPr>
          <a:xfrm>
            <a:off x="2962910" y="67270"/>
            <a:ext cx="3367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steroid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emerged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as a hit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compound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against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bacteria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fungi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B2E52F-8CE8-45DC-8A52-6EEF293E23E6}"/>
              </a:ext>
            </a:extLst>
          </p:cNvPr>
          <p:cNvSpPr txBox="1"/>
          <p:nvPr/>
        </p:nvSpPr>
        <p:spPr>
          <a:xfrm>
            <a:off x="225061" y="2170409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>
                <a:solidFill>
                  <a:srgbClr val="7030A0"/>
                </a:solidFill>
              </a:rPr>
              <a:t>Three</a:t>
            </a:r>
            <a:r>
              <a:rPr lang="pt-PT" sz="2000" b="1" dirty="0">
                <a:solidFill>
                  <a:srgbClr val="7030A0"/>
                </a:solidFill>
              </a:rPr>
              <a:t> amide </a:t>
            </a:r>
            <a:r>
              <a:rPr lang="pt-PT" sz="2000" b="1" dirty="0" err="1">
                <a:solidFill>
                  <a:srgbClr val="7030A0"/>
                </a:solidFill>
              </a:rPr>
              <a:t>derivatives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were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synthesized</a:t>
            </a:r>
            <a:endParaRPr lang="pt-PT" sz="2000" b="1" dirty="0">
              <a:solidFill>
                <a:srgbClr val="7030A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CB9E072-4B7C-4455-BBDC-D6465E70B8B9}"/>
              </a:ext>
            </a:extLst>
          </p:cNvPr>
          <p:cNvSpPr txBox="1"/>
          <p:nvPr/>
        </p:nvSpPr>
        <p:spPr>
          <a:xfrm>
            <a:off x="1066800" y="4724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four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inhibit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bacterial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efflux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pumps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C9340B-5AFF-464D-A2C6-FE165354B77D}"/>
              </a:ext>
            </a:extLst>
          </p:cNvPr>
          <p:cNvSpPr txBox="1"/>
          <p:nvPr/>
        </p:nvSpPr>
        <p:spPr>
          <a:xfrm>
            <a:off x="6172200" y="4724400"/>
            <a:ext cx="247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Studies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antimicrobial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resistance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mechanisms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6790264-D918-43D6-85BD-F4214FDF5ECD}"/>
              </a:ext>
            </a:extLst>
          </p:cNvPr>
          <p:cNvSpPr txBox="1"/>
          <p:nvPr/>
        </p:nvSpPr>
        <p:spPr>
          <a:xfrm>
            <a:off x="6989581" y="2076271"/>
            <a:ext cx="21544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work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Synthesis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SAR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studies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8ADC864-6D0A-4C8A-81AE-256F5935AB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0013" y="2704614"/>
          <a:ext cx="2053523" cy="129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S ChemDraw Drawing" r:id="rId4" imgW="1416854" imgH="891090" progId="ChemDraw.Document.6.0">
                  <p:embed/>
                </p:oleObj>
              </mc:Choice>
              <mc:Fallback>
                <p:oleObj name="CS ChemDraw Drawing" r:id="rId4" imgW="1416854" imgH="891090" progId="ChemDraw.Document.6.0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8ADC864-6D0A-4C8A-81AE-256F5935AB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0013" y="2704614"/>
                        <a:ext cx="2053523" cy="129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936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0" y="663588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Estrela: 5 Pontos 1">
            <a:extLst>
              <a:ext uri="{FF2B5EF4-FFF2-40B4-BE49-F238E27FC236}">
                <a16:creationId xmlns:a16="http://schemas.microsoft.com/office/drawing/2014/main" id="{C32BF006-507D-4DA0-BBF2-15DA63C931AC}"/>
              </a:ext>
            </a:extLst>
          </p:cNvPr>
          <p:cNvSpPr/>
          <p:nvPr/>
        </p:nvSpPr>
        <p:spPr>
          <a:xfrm>
            <a:off x="2282461" y="1068494"/>
            <a:ext cx="4727939" cy="411310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AD0B91-A8CB-4E9B-A21F-B3AD9D224FB1}"/>
              </a:ext>
            </a:extLst>
          </p:cNvPr>
          <p:cNvSpPr txBox="1"/>
          <p:nvPr/>
        </p:nvSpPr>
        <p:spPr>
          <a:xfrm>
            <a:off x="2962910" y="67270"/>
            <a:ext cx="3367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steroid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emerged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as a hit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compound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against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bacteria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fungi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B2E52F-8CE8-45DC-8A52-6EEF293E23E6}"/>
              </a:ext>
            </a:extLst>
          </p:cNvPr>
          <p:cNvSpPr txBox="1"/>
          <p:nvPr/>
        </p:nvSpPr>
        <p:spPr>
          <a:xfrm>
            <a:off x="477657" y="2170409"/>
            <a:ext cx="1804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Three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amide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were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synthesized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CB9E072-4B7C-4455-BBDC-D6465E70B8B9}"/>
              </a:ext>
            </a:extLst>
          </p:cNvPr>
          <p:cNvSpPr txBox="1"/>
          <p:nvPr/>
        </p:nvSpPr>
        <p:spPr>
          <a:xfrm>
            <a:off x="647701" y="4724400"/>
            <a:ext cx="2476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>
                <a:solidFill>
                  <a:srgbClr val="7030A0"/>
                </a:solidFill>
              </a:rPr>
              <a:t>The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four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derivatives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inhibit</a:t>
            </a:r>
            <a:r>
              <a:rPr lang="pt-PT" sz="2000" b="1" dirty="0">
                <a:solidFill>
                  <a:srgbClr val="7030A0"/>
                </a:solidFill>
              </a:rPr>
              <a:t> bacterial </a:t>
            </a:r>
            <a:r>
              <a:rPr lang="pt-PT" sz="2000" b="1" dirty="0" err="1">
                <a:solidFill>
                  <a:srgbClr val="7030A0"/>
                </a:solidFill>
              </a:rPr>
              <a:t>efflux</a:t>
            </a:r>
            <a:r>
              <a:rPr lang="pt-PT" sz="2000" b="1" dirty="0">
                <a:solidFill>
                  <a:srgbClr val="7030A0"/>
                </a:solidFill>
              </a:rPr>
              <a:t> pumps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C9340B-5AFF-464D-A2C6-FE165354B77D}"/>
              </a:ext>
            </a:extLst>
          </p:cNvPr>
          <p:cNvSpPr txBox="1"/>
          <p:nvPr/>
        </p:nvSpPr>
        <p:spPr>
          <a:xfrm>
            <a:off x="6172200" y="4724400"/>
            <a:ext cx="247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Studies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antimicrobial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resistance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mechanisms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6790264-D918-43D6-85BD-F4214FDF5ECD}"/>
              </a:ext>
            </a:extLst>
          </p:cNvPr>
          <p:cNvSpPr txBox="1"/>
          <p:nvPr/>
        </p:nvSpPr>
        <p:spPr>
          <a:xfrm>
            <a:off x="6989581" y="2076271"/>
            <a:ext cx="21544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work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Synthesis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SAR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studies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8ADC864-6D0A-4C8A-81AE-256F5935AB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0013" y="2704614"/>
          <a:ext cx="2053523" cy="129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S ChemDraw Drawing" r:id="rId4" imgW="1416854" imgH="891090" progId="ChemDraw.Document.6.0">
                  <p:embed/>
                </p:oleObj>
              </mc:Choice>
              <mc:Fallback>
                <p:oleObj name="CS ChemDraw Drawing" r:id="rId4" imgW="1416854" imgH="891090" progId="ChemDraw.Document.6.0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8ADC864-6D0A-4C8A-81AE-256F5935AB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0013" y="2704614"/>
                        <a:ext cx="2053523" cy="129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17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0" y="663588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Estrela: 5 Pontos 1">
            <a:extLst>
              <a:ext uri="{FF2B5EF4-FFF2-40B4-BE49-F238E27FC236}">
                <a16:creationId xmlns:a16="http://schemas.microsoft.com/office/drawing/2014/main" id="{C32BF006-507D-4DA0-BBF2-15DA63C931AC}"/>
              </a:ext>
            </a:extLst>
          </p:cNvPr>
          <p:cNvSpPr/>
          <p:nvPr/>
        </p:nvSpPr>
        <p:spPr>
          <a:xfrm>
            <a:off x="2282461" y="1068494"/>
            <a:ext cx="4727939" cy="411310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AD0B91-A8CB-4E9B-A21F-B3AD9D224FB1}"/>
              </a:ext>
            </a:extLst>
          </p:cNvPr>
          <p:cNvSpPr txBox="1"/>
          <p:nvPr/>
        </p:nvSpPr>
        <p:spPr>
          <a:xfrm>
            <a:off x="2962910" y="67270"/>
            <a:ext cx="3367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steroid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emerged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as a hit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compound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against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bacteria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fungi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B2E52F-8CE8-45DC-8A52-6EEF293E23E6}"/>
              </a:ext>
            </a:extLst>
          </p:cNvPr>
          <p:cNvSpPr txBox="1"/>
          <p:nvPr/>
        </p:nvSpPr>
        <p:spPr>
          <a:xfrm>
            <a:off x="477657" y="2170409"/>
            <a:ext cx="1804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Three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amide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were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synthesized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CB9E072-4B7C-4455-BBDC-D6465E70B8B9}"/>
              </a:ext>
            </a:extLst>
          </p:cNvPr>
          <p:cNvSpPr txBox="1"/>
          <p:nvPr/>
        </p:nvSpPr>
        <p:spPr>
          <a:xfrm>
            <a:off x="1066800" y="4724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four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inhibit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bacterial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efflux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pumps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C9340B-5AFF-464D-A2C6-FE165354B77D}"/>
              </a:ext>
            </a:extLst>
          </p:cNvPr>
          <p:cNvSpPr txBox="1"/>
          <p:nvPr/>
        </p:nvSpPr>
        <p:spPr>
          <a:xfrm>
            <a:off x="6172200" y="4724400"/>
            <a:ext cx="2472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Studies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antimicrobial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resistance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mechanisms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6790264-D918-43D6-85BD-F4214FDF5ECD}"/>
              </a:ext>
            </a:extLst>
          </p:cNvPr>
          <p:cNvSpPr txBox="1"/>
          <p:nvPr/>
        </p:nvSpPr>
        <p:spPr>
          <a:xfrm>
            <a:off x="6989581" y="1981200"/>
            <a:ext cx="21544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solidFill>
                  <a:srgbClr val="7030A0"/>
                </a:solidFill>
              </a:rPr>
              <a:t>Future </a:t>
            </a:r>
            <a:r>
              <a:rPr lang="pt-PT" sz="2000" b="1" dirty="0" err="1">
                <a:solidFill>
                  <a:srgbClr val="7030A0"/>
                </a:solidFill>
              </a:rPr>
              <a:t>work</a:t>
            </a:r>
            <a:r>
              <a:rPr lang="pt-PT" sz="2000" b="1" dirty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pt-PT" sz="2000" b="1" dirty="0" err="1">
                <a:solidFill>
                  <a:srgbClr val="7030A0"/>
                </a:solidFill>
              </a:rPr>
              <a:t>Synthesis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of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derivatives</a:t>
            </a:r>
            <a:endParaRPr lang="pt-PT" sz="2000" b="1" dirty="0">
              <a:solidFill>
                <a:srgbClr val="7030A0"/>
              </a:solidFill>
            </a:endParaRPr>
          </a:p>
          <a:p>
            <a:pPr algn="ctr"/>
            <a:r>
              <a:rPr lang="pt-PT" sz="2000" b="1" dirty="0">
                <a:solidFill>
                  <a:srgbClr val="7030A0"/>
                </a:solidFill>
              </a:rPr>
              <a:t>for SAR </a:t>
            </a:r>
            <a:r>
              <a:rPr lang="pt-PT" sz="2000" b="1" dirty="0" err="1">
                <a:solidFill>
                  <a:srgbClr val="7030A0"/>
                </a:solidFill>
              </a:rPr>
              <a:t>studies</a:t>
            </a:r>
            <a:endParaRPr lang="pt-PT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8ADC864-6D0A-4C8A-81AE-256F5935AB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0013" y="2704614"/>
          <a:ext cx="2053523" cy="129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S ChemDraw Drawing" r:id="rId4" imgW="1416854" imgH="891090" progId="ChemDraw.Document.6.0">
                  <p:embed/>
                </p:oleObj>
              </mc:Choice>
              <mc:Fallback>
                <p:oleObj name="CS ChemDraw Drawing" r:id="rId4" imgW="1416854" imgH="891090" progId="ChemDraw.Document.6.0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8ADC864-6D0A-4C8A-81AE-256F5935AB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0013" y="2704614"/>
                        <a:ext cx="2053523" cy="129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26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60" y="663588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BAA44-CBAE-4836-8172-27FD4C6FB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2" name="Estrela: 5 Pontos 1">
            <a:extLst>
              <a:ext uri="{FF2B5EF4-FFF2-40B4-BE49-F238E27FC236}">
                <a16:creationId xmlns:a16="http://schemas.microsoft.com/office/drawing/2014/main" id="{C32BF006-507D-4DA0-BBF2-15DA63C931AC}"/>
              </a:ext>
            </a:extLst>
          </p:cNvPr>
          <p:cNvSpPr/>
          <p:nvPr/>
        </p:nvSpPr>
        <p:spPr>
          <a:xfrm>
            <a:off x="2282461" y="1068494"/>
            <a:ext cx="4727939" cy="411310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DAD0B91-A8CB-4E9B-A21F-B3AD9D224FB1}"/>
              </a:ext>
            </a:extLst>
          </p:cNvPr>
          <p:cNvSpPr txBox="1"/>
          <p:nvPr/>
        </p:nvSpPr>
        <p:spPr>
          <a:xfrm>
            <a:off x="2962910" y="76200"/>
            <a:ext cx="3367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steroid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emerged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as a hit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compound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against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bacteria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fungi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0B2E52F-8CE8-45DC-8A52-6EEF293E23E6}"/>
              </a:ext>
            </a:extLst>
          </p:cNvPr>
          <p:cNvSpPr txBox="1"/>
          <p:nvPr/>
        </p:nvSpPr>
        <p:spPr>
          <a:xfrm>
            <a:off x="477657" y="2170409"/>
            <a:ext cx="1804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Three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amide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were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synthesized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CB9E072-4B7C-4455-BBDC-D6465E70B8B9}"/>
              </a:ext>
            </a:extLst>
          </p:cNvPr>
          <p:cNvSpPr txBox="1"/>
          <p:nvPr/>
        </p:nvSpPr>
        <p:spPr>
          <a:xfrm>
            <a:off x="1066800" y="4724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four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inhibit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bacterial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efflux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pumps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C9340B-5AFF-464D-A2C6-FE165354B77D}"/>
              </a:ext>
            </a:extLst>
          </p:cNvPr>
          <p:cNvSpPr txBox="1"/>
          <p:nvPr/>
        </p:nvSpPr>
        <p:spPr>
          <a:xfrm>
            <a:off x="6172200" y="4724400"/>
            <a:ext cx="2643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>
                <a:solidFill>
                  <a:srgbClr val="7030A0"/>
                </a:solidFill>
              </a:rPr>
              <a:t>Studies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on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other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antimicrobial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and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resistance</a:t>
            </a:r>
            <a:r>
              <a:rPr lang="pt-PT" sz="2000" b="1" dirty="0">
                <a:solidFill>
                  <a:srgbClr val="7030A0"/>
                </a:solidFill>
              </a:rPr>
              <a:t> </a:t>
            </a:r>
            <a:r>
              <a:rPr lang="pt-PT" sz="2000" b="1" dirty="0" err="1">
                <a:solidFill>
                  <a:srgbClr val="7030A0"/>
                </a:solidFill>
              </a:rPr>
              <a:t>mechanisms</a:t>
            </a:r>
            <a:endParaRPr lang="pt-PT" sz="2000" b="1" dirty="0">
              <a:solidFill>
                <a:srgbClr val="7030A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6790264-D918-43D6-85BD-F4214FDF5ECD}"/>
              </a:ext>
            </a:extLst>
          </p:cNvPr>
          <p:cNvSpPr txBox="1"/>
          <p:nvPr/>
        </p:nvSpPr>
        <p:spPr>
          <a:xfrm>
            <a:off x="6989581" y="2076271"/>
            <a:ext cx="21544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Future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work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ctr"/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Synthesis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SAR </a:t>
            </a:r>
            <a:r>
              <a:rPr lang="pt-P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studies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8ADC864-6D0A-4C8A-81AE-256F5935AB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0013" y="2704614"/>
          <a:ext cx="2053523" cy="129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S ChemDraw Drawing" r:id="rId4" imgW="1416854" imgH="891090" progId="ChemDraw.Document.6.0">
                  <p:embed/>
                </p:oleObj>
              </mc:Choice>
              <mc:Fallback>
                <p:oleObj name="CS ChemDraw Drawing" r:id="rId4" imgW="1416854" imgH="891090" progId="ChemDraw.Document.6.0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8ADC864-6D0A-4C8A-81AE-256F5935AB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0013" y="2704614"/>
                        <a:ext cx="2053523" cy="129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19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1A96C006-4260-4404-8323-3DC3767D0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7"/>
          <a:stretch/>
        </p:blipFill>
        <p:spPr bwMode="auto">
          <a:xfrm>
            <a:off x="237951" y="1157407"/>
            <a:ext cx="8668098" cy="189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09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Acknowledgments</a:t>
            </a:r>
            <a:endParaRPr lang="fr-FR" sz="2400" b="1" dirty="0"/>
          </a:p>
          <a:p>
            <a:endParaRPr lang="fr-FR" sz="2400" b="1" dirty="0"/>
          </a:p>
          <a:p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0E4F9-57B5-40AD-9E3E-3CC678427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5744DCC4-69F7-47E8-BD7A-7B87ABB93506}"/>
              </a:ext>
            </a:extLst>
          </p:cNvPr>
          <p:cNvSpPr txBox="1"/>
          <p:nvPr/>
        </p:nvSpPr>
        <p:spPr>
          <a:xfrm>
            <a:off x="491761" y="29718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This research was supported by national funds through FCT—Foundation for Science and Technology within the scope of UIDB/04423/2020, UIDP/04423/2020 (Group of Natural Products and Medicinal </a:t>
            </a:r>
            <a:r>
              <a:rPr lang="en-US" sz="1600" dirty="0" err="1"/>
              <a:t>Chemistry_CIIMAR</a:t>
            </a:r>
            <a:r>
              <a:rPr lang="en-US" sz="1600" dirty="0"/>
              <a:t>), and under the project PTDC/SAU-PUB/28736/2017 (reference POCI-01-0145-FEDER-028736), co-financed by COMPETE 2020, Portugal 2020 and the European Union through the ERDF and by FCT through national funds.</a:t>
            </a:r>
          </a:p>
          <a:p>
            <a:pPr algn="just"/>
            <a:r>
              <a:rPr lang="en-GB" sz="1600" dirty="0"/>
              <a:t>Fernando Durães and Ana Rita Neves acknowledge their PhD grants SFRH/BD/144681/2019 and SFRH/BD/114856/2016. </a:t>
            </a:r>
          </a:p>
          <a:p>
            <a:pPr algn="just"/>
            <a:r>
              <a:rPr lang="en-US" sz="1600" dirty="0"/>
              <a:t>The authors thank Dr. Jessica Blair (Institute of Microbiology and Infection, College of Medical and Dental Sciences, University of Birmingham, Birmingham B15 2TT, UK) for providing the </a:t>
            </a:r>
            <a:r>
              <a:rPr lang="en-US" sz="1600" i="1" dirty="0"/>
              <a:t>Salmonella </a:t>
            </a:r>
            <a:r>
              <a:rPr lang="en-US" sz="1600" dirty="0"/>
              <a:t>strain.</a:t>
            </a:r>
            <a:endParaRPr lang="fr-FR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355574"/>
            <a:ext cx="8305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Steroid derivatives: a promising class of bacterial efflux pump inhibitors?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pt-PT" b="1" dirty="0"/>
              <a:t>Fernando </a:t>
            </a:r>
            <a:r>
              <a:rPr lang="pt-PT" b="1"/>
              <a:t>Durães </a:t>
            </a:r>
            <a:r>
              <a:rPr lang="pt-PT" b="1" baseline="30000"/>
              <a:t>1, 2</a:t>
            </a:r>
            <a:r>
              <a:rPr lang="pt-PT" b="1"/>
              <a:t>, </a:t>
            </a:r>
            <a:r>
              <a:rPr lang="pt-PT" b="1" dirty="0"/>
              <a:t>Ana Rita </a:t>
            </a:r>
            <a:r>
              <a:rPr lang="pt-PT" b="1"/>
              <a:t>Neves </a:t>
            </a:r>
            <a:r>
              <a:rPr lang="pt-PT" b="1" baseline="30000"/>
              <a:t>1, 2</a:t>
            </a:r>
            <a:r>
              <a:rPr lang="pt-PT" b="1"/>
              <a:t>, </a:t>
            </a:r>
            <a:r>
              <a:rPr lang="pt-PT" b="1" dirty="0"/>
              <a:t>Joana </a:t>
            </a:r>
            <a:r>
              <a:rPr lang="pt-PT" b="1"/>
              <a:t>Freitas-da-Silva </a:t>
            </a:r>
            <a:r>
              <a:rPr lang="pt-PT" b="1" baseline="30000"/>
              <a:t>2, 3</a:t>
            </a:r>
            <a:r>
              <a:rPr lang="pt-PT" b="1"/>
              <a:t>, </a:t>
            </a:r>
            <a:r>
              <a:rPr lang="pt-PT" b="1" dirty="0" err="1"/>
              <a:t>Annamária</a:t>
            </a:r>
            <a:r>
              <a:rPr lang="pt-PT" b="1" dirty="0"/>
              <a:t> </a:t>
            </a:r>
            <a:r>
              <a:rPr lang="pt-PT" b="1" err="1"/>
              <a:t>Kincses</a:t>
            </a:r>
            <a:r>
              <a:rPr lang="pt-PT" b="1"/>
              <a:t> </a:t>
            </a:r>
            <a:r>
              <a:rPr lang="pt-PT" b="1" baseline="30000"/>
              <a:t>4</a:t>
            </a:r>
            <a:r>
              <a:rPr lang="pt-PT" b="1"/>
              <a:t>, </a:t>
            </a:r>
            <a:r>
              <a:rPr lang="pt-PT" b="1" dirty="0"/>
              <a:t>Eugénia </a:t>
            </a:r>
            <a:r>
              <a:rPr lang="pt-PT" b="1"/>
              <a:t>Pinto </a:t>
            </a:r>
            <a:r>
              <a:rPr lang="pt-PT" b="1" baseline="30000"/>
              <a:t>2, 5</a:t>
            </a:r>
            <a:r>
              <a:rPr lang="pt-PT" b="1"/>
              <a:t>, </a:t>
            </a:r>
            <a:r>
              <a:rPr lang="pt-PT" b="1" dirty="0"/>
              <a:t>Paulo </a:t>
            </a:r>
            <a:r>
              <a:rPr lang="pt-PT" b="1"/>
              <a:t>Costa </a:t>
            </a:r>
            <a:r>
              <a:rPr lang="pt-PT" b="1" baseline="30000"/>
              <a:t>2, 3</a:t>
            </a:r>
            <a:r>
              <a:rPr lang="pt-PT" b="1"/>
              <a:t>, </a:t>
            </a:r>
            <a:r>
              <a:rPr lang="pt-PT" b="1" dirty="0"/>
              <a:t>Madalena </a:t>
            </a:r>
            <a:r>
              <a:rPr lang="pt-PT" b="1"/>
              <a:t>Pinto </a:t>
            </a:r>
            <a:r>
              <a:rPr lang="pt-PT" b="1" baseline="30000"/>
              <a:t>1, 2</a:t>
            </a:r>
            <a:r>
              <a:rPr lang="pt-PT" b="1"/>
              <a:t>, </a:t>
            </a:r>
            <a:r>
              <a:rPr lang="pt-PT" b="1" dirty="0"/>
              <a:t>Marta </a:t>
            </a:r>
            <a:r>
              <a:rPr lang="pt-PT" b="1"/>
              <a:t>Correia-da-Silva </a:t>
            </a:r>
            <a:r>
              <a:rPr lang="pt-PT" b="1" baseline="30000"/>
              <a:t>1, 2</a:t>
            </a:r>
            <a:r>
              <a:rPr lang="pt-PT" b="1"/>
              <a:t>, </a:t>
            </a:r>
            <a:r>
              <a:rPr lang="pt-PT" b="1" dirty="0" err="1"/>
              <a:t>Gabriella</a:t>
            </a:r>
            <a:r>
              <a:rPr lang="pt-PT" b="1" dirty="0"/>
              <a:t> </a:t>
            </a:r>
            <a:r>
              <a:rPr lang="pt-PT" b="1" err="1"/>
              <a:t>Spengler</a:t>
            </a:r>
            <a:r>
              <a:rPr lang="pt-PT" b="1"/>
              <a:t> </a:t>
            </a:r>
            <a:r>
              <a:rPr lang="pt-PT" b="1" baseline="30000"/>
              <a:t>4</a:t>
            </a:r>
            <a:r>
              <a:rPr lang="pt-PT" b="1"/>
              <a:t>, </a:t>
            </a:r>
            <a:r>
              <a:rPr lang="pt-PT" b="1" dirty="0"/>
              <a:t>Emília </a:t>
            </a:r>
            <a:r>
              <a:rPr lang="pt-PT" b="1"/>
              <a:t>Sousa </a:t>
            </a:r>
            <a:r>
              <a:rPr lang="pt-PT" b="1" baseline="30000"/>
              <a:t>1, </a:t>
            </a:r>
            <a:r>
              <a:rPr lang="pt-PT" b="1" baseline="30000" dirty="0"/>
              <a:t>2*</a:t>
            </a:r>
            <a:endParaRPr lang="pt-PT" b="1" dirty="0"/>
          </a:p>
          <a:p>
            <a:pPr algn="ctr"/>
            <a:endParaRPr lang="it-IT" b="1" baseline="30000" dirty="0"/>
          </a:p>
          <a:p>
            <a:pPr algn="ctr"/>
            <a:r>
              <a:rPr lang="en-US" sz="1400" baseline="30000" dirty="0"/>
              <a:t>1</a:t>
            </a:r>
            <a:r>
              <a:rPr lang="en-US" sz="1400" dirty="0"/>
              <a:t> </a:t>
            </a:r>
            <a:r>
              <a:rPr lang="en-GB" sz="1400" dirty="0"/>
              <a:t>Laboratory of Organic and </a:t>
            </a:r>
            <a:r>
              <a:rPr lang="en-GB" sz="1400"/>
              <a:t>Pharmaceutical Chemistry, </a:t>
            </a:r>
            <a:r>
              <a:rPr lang="en-GB" sz="1400" dirty="0"/>
              <a:t>Faculty </a:t>
            </a:r>
            <a:r>
              <a:rPr lang="en-GB" sz="1400"/>
              <a:t>of Pharmacy, </a:t>
            </a:r>
            <a:r>
              <a:rPr lang="en-GB" sz="1400" dirty="0"/>
              <a:t>University </a:t>
            </a:r>
            <a:r>
              <a:rPr lang="en-GB" sz="1400"/>
              <a:t>of Porto, </a:t>
            </a:r>
            <a:r>
              <a:rPr lang="en-GB" sz="1400" dirty="0"/>
              <a:t>Portugal</a:t>
            </a:r>
            <a:endParaRPr lang="pt-PT" sz="1400" dirty="0"/>
          </a:p>
          <a:p>
            <a:pPr algn="ctr"/>
            <a:r>
              <a:rPr lang="en-US" sz="1400" baseline="30000" dirty="0"/>
              <a:t>2 </a:t>
            </a:r>
            <a:r>
              <a:rPr lang="en-GB" sz="1400" dirty="0"/>
              <a:t>Interdisciplinary Centre of Marine and Environmental Research (</a:t>
            </a:r>
            <a:r>
              <a:rPr lang="en-GB" sz="1400"/>
              <a:t>CIIMAR), </a:t>
            </a:r>
            <a:r>
              <a:rPr lang="en-GB" sz="1400" dirty="0"/>
              <a:t>University </a:t>
            </a:r>
            <a:r>
              <a:rPr lang="en-GB" sz="1400"/>
              <a:t>of Porto, </a:t>
            </a:r>
            <a:r>
              <a:rPr lang="en-GB" sz="1400" dirty="0"/>
              <a:t>Portugal </a:t>
            </a:r>
            <a:endParaRPr lang="pt-PT" sz="1400" dirty="0"/>
          </a:p>
          <a:p>
            <a:pPr algn="ctr"/>
            <a:r>
              <a:rPr lang="en-US" sz="1400" baseline="30000" dirty="0"/>
              <a:t>3</a:t>
            </a:r>
            <a:r>
              <a:rPr lang="en-US" sz="1400" dirty="0"/>
              <a:t> ICBAS – Institute of Biomedical Sciences </a:t>
            </a:r>
            <a:r>
              <a:rPr lang="en-US" sz="1400"/>
              <a:t>Abel Salazar, </a:t>
            </a:r>
            <a:r>
              <a:rPr lang="en-US" sz="1400" dirty="0"/>
              <a:t>University </a:t>
            </a:r>
            <a:r>
              <a:rPr lang="en-US" sz="1400"/>
              <a:t>of Porto, </a:t>
            </a:r>
            <a:r>
              <a:rPr lang="en-US" sz="1400" dirty="0"/>
              <a:t>Portugal </a:t>
            </a:r>
            <a:endParaRPr lang="pt-PT" sz="1400" dirty="0"/>
          </a:p>
          <a:p>
            <a:pPr algn="ctr"/>
            <a:r>
              <a:rPr lang="en-US" sz="1400" baseline="30000" dirty="0"/>
              <a:t>4</a:t>
            </a:r>
            <a:r>
              <a:rPr lang="en-US" sz="1400" dirty="0"/>
              <a:t> Department of Medical Microbiology </a:t>
            </a:r>
            <a:r>
              <a:rPr lang="en-US" sz="1400"/>
              <a:t>and Immunobiology, </a:t>
            </a:r>
            <a:r>
              <a:rPr lang="en-US" sz="1400" dirty="0"/>
              <a:t>Faculty </a:t>
            </a:r>
            <a:r>
              <a:rPr lang="en-US" sz="1400"/>
              <a:t>of Medicine, </a:t>
            </a:r>
            <a:r>
              <a:rPr lang="en-US" sz="1400" dirty="0"/>
              <a:t>University </a:t>
            </a:r>
            <a:r>
              <a:rPr lang="en-US" sz="1400"/>
              <a:t>of Szeged, </a:t>
            </a:r>
            <a:r>
              <a:rPr lang="en-US" sz="1400" dirty="0"/>
              <a:t>Hungary</a:t>
            </a:r>
            <a:endParaRPr lang="pt-PT" sz="1400" dirty="0"/>
          </a:p>
          <a:p>
            <a:pPr algn="ctr"/>
            <a:r>
              <a:rPr lang="en-US" sz="1400" baseline="30000" dirty="0"/>
              <a:t>5 </a:t>
            </a:r>
            <a:r>
              <a:rPr lang="en-US" sz="1400" dirty="0"/>
              <a:t>Laboratory </a:t>
            </a:r>
            <a:r>
              <a:rPr lang="en-US" sz="1400"/>
              <a:t>of Microbiology, </a:t>
            </a:r>
            <a:r>
              <a:rPr lang="en-US" sz="1400" dirty="0"/>
              <a:t>Department of </a:t>
            </a:r>
            <a:r>
              <a:rPr lang="en-US" sz="1400"/>
              <a:t>Biological Sciences, </a:t>
            </a:r>
            <a:r>
              <a:rPr lang="en-US" sz="1400" dirty="0"/>
              <a:t>Faculty </a:t>
            </a:r>
            <a:r>
              <a:rPr lang="en-US" sz="1400"/>
              <a:t>of Pharmacy, </a:t>
            </a:r>
            <a:r>
              <a:rPr lang="en-US" sz="1400" dirty="0"/>
              <a:t>University </a:t>
            </a:r>
            <a:r>
              <a:rPr lang="en-US" sz="1400"/>
              <a:t>of Porto, </a:t>
            </a:r>
            <a:r>
              <a:rPr lang="en-US" sz="1400" dirty="0"/>
              <a:t>Portugal</a:t>
            </a:r>
            <a:endParaRPr lang="pt-PT" sz="1400" dirty="0"/>
          </a:p>
          <a:p>
            <a:r>
              <a:rPr lang="en-US" sz="1400" b="1" dirty="0"/>
              <a:t>*</a:t>
            </a:r>
            <a:r>
              <a:rPr lang="en-US" sz="1400" dirty="0"/>
              <a:t> Corresponding author: esousa@ff.up.pt</a:t>
            </a:r>
            <a:endParaRPr lang="fr-FR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725"/>
            <a:ext cx="9143997" cy="219605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92E90B9-176A-403E-8038-333C460A44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3" t="18009" r="2010" b="24715"/>
          <a:stretch/>
        </p:blipFill>
        <p:spPr>
          <a:xfrm>
            <a:off x="5257800" y="6036039"/>
            <a:ext cx="2133600" cy="6983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8A8AB41-8A97-4AD9-943B-D3D6A979AE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9" t="21915" r="16476" b="20809"/>
          <a:stretch/>
        </p:blipFill>
        <p:spPr>
          <a:xfrm>
            <a:off x="68943" y="6096000"/>
            <a:ext cx="1607457" cy="704732"/>
          </a:xfrm>
          <a:prstGeom prst="rect">
            <a:avLst/>
          </a:prstGeom>
        </p:spPr>
      </p:pic>
      <p:pic>
        <p:nvPicPr>
          <p:cNvPr id="2050" name="Picture 2" descr="icbas">
            <a:extLst>
              <a:ext uri="{FF2B5EF4-FFF2-40B4-BE49-F238E27FC236}">
                <a16:creationId xmlns:a16="http://schemas.microsoft.com/office/drawing/2014/main" id="{BB1D92AC-10A8-472A-A51F-6E85A22A8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61" y="6096000"/>
            <a:ext cx="2467139" cy="6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iversity of Szeged | Szeged, Hungary |">
            <a:extLst>
              <a:ext uri="{FF2B5EF4-FFF2-40B4-BE49-F238E27FC236}">
                <a16:creationId xmlns:a16="http://schemas.microsoft.com/office/drawing/2014/main" id="{95290A9A-1C1D-46D3-9A77-30040B1D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627956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7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36428"/>
            <a:ext cx="9136918" cy="835799"/>
          </a:xfrm>
          <a:prstGeom prst="rect">
            <a:avLst/>
          </a:prstGeom>
        </p:spPr>
      </p:pic>
      <p:sp>
        <p:nvSpPr>
          <p:cNvPr id="39" name="Forma L 38">
            <a:extLst>
              <a:ext uri="{FF2B5EF4-FFF2-40B4-BE49-F238E27FC236}">
                <a16:creationId xmlns:a16="http://schemas.microsoft.com/office/drawing/2014/main" id="{998F4C0A-A10A-46C9-B074-42F14276C6F0}"/>
              </a:ext>
            </a:extLst>
          </p:cNvPr>
          <p:cNvSpPr/>
          <p:nvPr/>
        </p:nvSpPr>
        <p:spPr>
          <a:xfrm>
            <a:off x="5181599" y="3505336"/>
            <a:ext cx="3238927" cy="1162032"/>
          </a:xfrm>
          <a:prstGeom prst="corner">
            <a:avLst>
              <a:gd name="adj1" fmla="val 27329"/>
              <a:gd name="adj2" fmla="val 265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Bacterial </a:t>
            </a:r>
            <a:r>
              <a:rPr lang="pt-PT" dirty="0" err="1">
                <a:solidFill>
                  <a:schemeClr val="accent2">
                    <a:lumMod val="50000"/>
                  </a:schemeClr>
                </a:solidFill>
              </a:rPr>
              <a:t>efflux</a:t>
            </a:r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 pump </a:t>
            </a:r>
            <a:r>
              <a:rPr lang="pt-PT" dirty="0" err="1">
                <a:solidFill>
                  <a:schemeClr val="accent2">
                    <a:lumMod val="50000"/>
                  </a:schemeClr>
                </a:solidFill>
              </a:rPr>
              <a:t>inhibition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1439C5D2-8492-4FA7-B451-74A489427265}"/>
              </a:ext>
            </a:extLst>
          </p:cNvPr>
          <p:cNvGrpSpPr/>
          <p:nvPr/>
        </p:nvGrpSpPr>
        <p:grpSpPr>
          <a:xfrm>
            <a:off x="3429000" y="2041781"/>
            <a:ext cx="3350044" cy="2047399"/>
            <a:chOff x="3429000" y="2041781"/>
            <a:chExt cx="3350044" cy="204739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Seta: Para a Direita 33">
              <a:extLst>
                <a:ext uri="{FF2B5EF4-FFF2-40B4-BE49-F238E27FC236}">
                  <a16:creationId xmlns:a16="http://schemas.microsoft.com/office/drawing/2014/main" id="{985CECE2-691D-4EE3-99BD-722C2B230F54}"/>
                </a:ext>
              </a:extLst>
            </p:cNvPr>
            <p:cNvSpPr/>
            <p:nvPr/>
          </p:nvSpPr>
          <p:spPr>
            <a:xfrm>
              <a:off x="4145831" y="2041781"/>
              <a:ext cx="2633213" cy="2047399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3" name="Triângulo isósceles 32">
              <a:extLst>
                <a:ext uri="{FF2B5EF4-FFF2-40B4-BE49-F238E27FC236}">
                  <a16:creationId xmlns:a16="http://schemas.microsoft.com/office/drawing/2014/main" id="{DFEEFD0E-D487-464B-B32B-C4FCE30266DC}"/>
                </a:ext>
              </a:extLst>
            </p:cNvPr>
            <p:cNvSpPr/>
            <p:nvPr/>
          </p:nvSpPr>
          <p:spPr>
            <a:xfrm rot="16200000">
              <a:off x="3279401" y="2707066"/>
              <a:ext cx="1016029" cy="71683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2" name="Retângulo 31">
            <a:extLst>
              <a:ext uri="{FF2B5EF4-FFF2-40B4-BE49-F238E27FC236}">
                <a16:creationId xmlns:a16="http://schemas.microsoft.com/office/drawing/2014/main" id="{C5338D3C-8EF3-4B1C-9750-0B9E10DD17EA}"/>
              </a:ext>
            </a:extLst>
          </p:cNvPr>
          <p:cNvSpPr/>
          <p:nvPr/>
        </p:nvSpPr>
        <p:spPr>
          <a:xfrm>
            <a:off x="3799458" y="2590800"/>
            <a:ext cx="26688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Screening</a:t>
            </a:r>
            <a:endParaRPr lang="pt-PT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650522-42C6-4EF7-8A2C-67BDED3779AF}"/>
              </a:ext>
            </a:extLst>
          </p:cNvPr>
          <p:cNvSpPr/>
          <p:nvPr/>
        </p:nvSpPr>
        <p:spPr>
          <a:xfrm>
            <a:off x="457200" y="914400"/>
            <a:ext cx="1752600" cy="83099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Natural </a:t>
            </a:r>
            <a:r>
              <a:rPr lang="pt-PT" dirty="0" err="1"/>
              <a:t>Products</a:t>
            </a:r>
            <a:endParaRPr lang="pt-PT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Steroid derivatives: a promising class of bacterial efflux pump inhibitors?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4DA5314-C171-46BA-885C-999DE65A9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9757"/>
              </p:ext>
            </p:extLst>
          </p:nvPr>
        </p:nvGraphicFramePr>
        <p:xfrm>
          <a:off x="7104062" y="2606675"/>
          <a:ext cx="2039938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S ChemDraw Drawing" r:id="rId5" imgW="1416854" imgH="891090" progId="ChemDraw.Document.6.0">
                  <p:embed/>
                </p:oleObj>
              </mc:Choice>
              <mc:Fallback>
                <p:oleObj name="CS ChemDraw Drawing" r:id="rId5" imgW="1416854" imgH="891090" progId="ChemDraw.Document.6.0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94DA5314-C171-46BA-885C-999DE65A9C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04062" y="2606675"/>
                        <a:ext cx="2039938" cy="127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7BEE00B5-5C40-4BC3-A26D-A6FD455A7C47}"/>
              </a:ext>
            </a:extLst>
          </p:cNvPr>
          <p:cNvSpPr/>
          <p:nvPr/>
        </p:nvSpPr>
        <p:spPr>
          <a:xfrm>
            <a:off x="457200" y="2649984"/>
            <a:ext cx="1752600" cy="830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Natural </a:t>
            </a:r>
            <a:r>
              <a:rPr lang="pt-PT" dirty="0" err="1"/>
              <a:t>Product</a:t>
            </a:r>
            <a:r>
              <a:rPr lang="pt-PT" dirty="0"/>
              <a:t> </a:t>
            </a:r>
            <a:r>
              <a:rPr lang="pt-PT" dirty="0" err="1"/>
              <a:t>derivatives</a:t>
            </a:r>
            <a:endParaRPr lang="pt-PT" dirty="0"/>
          </a:p>
        </p:txBody>
      </p:sp>
      <p:sp>
        <p:nvSpPr>
          <p:cNvPr id="9" name="Hexágono 8">
            <a:extLst>
              <a:ext uri="{FF2B5EF4-FFF2-40B4-BE49-F238E27FC236}">
                <a16:creationId xmlns:a16="http://schemas.microsoft.com/office/drawing/2014/main" id="{21BE6B29-CE63-440D-B744-D26932FD1BCE}"/>
              </a:ext>
            </a:extLst>
          </p:cNvPr>
          <p:cNvSpPr/>
          <p:nvPr/>
        </p:nvSpPr>
        <p:spPr>
          <a:xfrm>
            <a:off x="457200" y="4385568"/>
            <a:ext cx="1752600" cy="830996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/>
              <a:t>Synthetic</a:t>
            </a:r>
            <a:r>
              <a:rPr lang="pt-PT" dirty="0"/>
              <a:t> </a:t>
            </a:r>
            <a:r>
              <a:rPr lang="pt-PT" dirty="0" err="1"/>
              <a:t>compounds</a:t>
            </a:r>
            <a:endParaRPr lang="pt-PT" dirty="0"/>
          </a:p>
        </p:txBody>
      </p: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A4153C04-D32C-4C6D-8793-E94C5085FE65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2209800" y="1329898"/>
            <a:ext cx="1219200" cy="17355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DA39B42A-928B-4537-8F55-B796965C559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209800" y="3065482"/>
            <a:ext cx="1219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25">
            <a:extLst>
              <a:ext uri="{FF2B5EF4-FFF2-40B4-BE49-F238E27FC236}">
                <a16:creationId xmlns:a16="http://schemas.microsoft.com/office/drawing/2014/main" id="{C653BAEB-7553-4C1B-B0B1-11353B935F5B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2209800" y="3065482"/>
            <a:ext cx="1219200" cy="173558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trela: 5 Pontos 30">
            <a:extLst>
              <a:ext uri="{FF2B5EF4-FFF2-40B4-BE49-F238E27FC236}">
                <a16:creationId xmlns:a16="http://schemas.microsoft.com/office/drawing/2014/main" id="{97841103-0A74-4510-95F6-4B7BD2F5C8A6}"/>
              </a:ext>
            </a:extLst>
          </p:cNvPr>
          <p:cNvSpPr/>
          <p:nvPr/>
        </p:nvSpPr>
        <p:spPr>
          <a:xfrm>
            <a:off x="7000485" y="2796354"/>
            <a:ext cx="348501" cy="321438"/>
          </a:xfrm>
          <a:prstGeom prst="star5">
            <a:avLst/>
          </a:prstGeom>
          <a:solidFill>
            <a:srgbClr val="F5F51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Estrela: 5 Pontos 35">
            <a:extLst>
              <a:ext uri="{FF2B5EF4-FFF2-40B4-BE49-F238E27FC236}">
                <a16:creationId xmlns:a16="http://schemas.microsoft.com/office/drawing/2014/main" id="{355F1CC8-CA83-445C-AB08-42746F556080}"/>
              </a:ext>
            </a:extLst>
          </p:cNvPr>
          <p:cNvSpPr/>
          <p:nvPr/>
        </p:nvSpPr>
        <p:spPr>
          <a:xfrm>
            <a:off x="8671166" y="3278939"/>
            <a:ext cx="348501" cy="321438"/>
          </a:xfrm>
          <a:prstGeom prst="star5">
            <a:avLst/>
          </a:prstGeom>
          <a:solidFill>
            <a:srgbClr val="F5F51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Estrela: 5 Pontos 36">
            <a:extLst>
              <a:ext uri="{FF2B5EF4-FFF2-40B4-BE49-F238E27FC236}">
                <a16:creationId xmlns:a16="http://schemas.microsoft.com/office/drawing/2014/main" id="{6542F5D1-04B4-4207-9B11-61B6A3B46650}"/>
              </a:ext>
            </a:extLst>
          </p:cNvPr>
          <p:cNvSpPr/>
          <p:nvPr/>
        </p:nvSpPr>
        <p:spPr>
          <a:xfrm>
            <a:off x="7870450" y="2440060"/>
            <a:ext cx="348501" cy="321438"/>
          </a:xfrm>
          <a:prstGeom prst="star5">
            <a:avLst/>
          </a:prstGeom>
          <a:solidFill>
            <a:srgbClr val="F5F517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Forma L 39">
            <a:extLst>
              <a:ext uri="{FF2B5EF4-FFF2-40B4-BE49-F238E27FC236}">
                <a16:creationId xmlns:a16="http://schemas.microsoft.com/office/drawing/2014/main" id="{8B094D27-BC47-430A-84D2-F7DE47193DD4}"/>
              </a:ext>
            </a:extLst>
          </p:cNvPr>
          <p:cNvSpPr/>
          <p:nvPr/>
        </p:nvSpPr>
        <p:spPr>
          <a:xfrm>
            <a:off x="4438537" y="3341304"/>
            <a:ext cx="3238927" cy="2047399"/>
          </a:xfrm>
          <a:prstGeom prst="corner">
            <a:avLst>
              <a:gd name="adj1" fmla="val 15614"/>
              <a:gd name="adj2" fmla="val 1699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>
                <a:solidFill>
                  <a:schemeClr val="accent2">
                    <a:lumMod val="50000"/>
                  </a:schemeClr>
                </a:solidFill>
              </a:rPr>
              <a:t>Synergy</a:t>
            </a:r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2">
                    <a:lumMod val="50000"/>
                  </a:schemeClr>
                </a:solidFill>
              </a:rPr>
              <a:t>with</a:t>
            </a:r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2">
                    <a:lumMod val="50000"/>
                  </a:schemeClr>
                </a:solidFill>
              </a:rPr>
              <a:t>antimicrobials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Forma L 40">
            <a:extLst>
              <a:ext uri="{FF2B5EF4-FFF2-40B4-BE49-F238E27FC236}">
                <a16:creationId xmlns:a16="http://schemas.microsoft.com/office/drawing/2014/main" id="{E7280266-ADC4-4298-8073-D57D5E97864A}"/>
              </a:ext>
            </a:extLst>
          </p:cNvPr>
          <p:cNvSpPr/>
          <p:nvPr/>
        </p:nvSpPr>
        <p:spPr>
          <a:xfrm flipV="1">
            <a:off x="4457273" y="772001"/>
            <a:ext cx="3238927" cy="2047399"/>
          </a:xfrm>
          <a:prstGeom prst="corner">
            <a:avLst>
              <a:gd name="adj1" fmla="val 15614"/>
              <a:gd name="adj2" fmla="val 1699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Forma L 41">
            <a:extLst>
              <a:ext uri="{FF2B5EF4-FFF2-40B4-BE49-F238E27FC236}">
                <a16:creationId xmlns:a16="http://schemas.microsoft.com/office/drawing/2014/main" id="{26ADAD97-90B7-4114-BBBE-D93F6A209782}"/>
              </a:ext>
            </a:extLst>
          </p:cNvPr>
          <p:cNvSpPr/>
          <p:nvPr/>
        </p:nvSpPr>
        <p:spPr>
          <a:xfrm rot="10800000" flipH="1">
            <a:off x="5181599" y="1428768"/>
            <a:ext cx="3238927" cy="1162032"/>
          </a:xfrm>
          <a:prstGeom prst="corner">
            <a:avLst>
              <a:gd name="adj1" fmla="val 27329"/>
              <a:gd name="adj2" fmla="val 265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7B8DFCB8-CD08-43DF-AB54-9FB50B17F975}"/>
              </a:ext>
            </a:extLst>
          </p:cNvPr>
          <p:cNvSpPr/>
          <p:nvPr/>
        </p:nvSpPr>
        <p:spPr>
          <a:xfrm>
            <a:off x="5867400" y="1371600"/>
            <a:ext cx="187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 err="1">
                <a:solidFill>
                  <a:schemeClr val="accent2">
                    <a:lumMod val="50000"/>
                  </a:schemeClr>
                </a:solidFill>
              </a:rPr>
              <a:t>Antifungal</a:t>
            </a:r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2">
                    <a:lumMod val="50000"/>
                  </a:schemeClr>
                </a:solidFill>
              </a:rPr>
              <a:t>activity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D9C4B897-B950-4A53-9B14-3C424BB43FC8}"/>
              </a:ext>
            </a:extLst>
          </p:cNvPr>
          <p:cNvSpPr/>
          <p:nvPr/>
        </p:nvSpPr>
        <p:spPr>
          <a:xfrm>
            <a:off x="5105400" y="729666"/>
            <a:ext cx="211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 err="1">
                <a:solidFill>
                  <a:schemeClr val="accent2">
                    <a:lumMod val="50000"/>
                  </a:schemeClr>
                </a:solidFill>
              </a:rPr>
              <a:t>Antibacterial</a:t>
            </a:r>
            <a:r>
              <a:rPr lang="pt-P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2">
                    <a:lumMod val="50000"/>
                  </a:schemeClr>
                </a:solidFill>
              </a:rPr>
              <a:t>activity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466382-20B6-490F-8C41-6253E43E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51418"/>
            <a:ext cx="9136918" cy="835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600"/>
            <a:ext cx="792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Abstract:</a:t>
            </a:r>
          </a:p>
          <a:p>
            <a:endParaRPr lang="fr-FR" dirty="0"/>
          </a:p>
          <a:p>
            <a:pPr algn="just"/>
            <a:r>
              <a:rPr lang="en-US" dirty="0"/>
              <a:t>The quest for compounds capable of </a:t>
            </a:r>
            <a:r>
              <a:rPr lang="en-US" b="1" dirty="0"/>
              <a:t>circumventing antimicrobial resistance </a:t>
            </a:r>
            <a:r>
              <a:rPr lang="en-US" dirty="0"/>
              <a:t>is important and urgent. Current research has been focusing not only in the search for new antibiotics, but also for </a:t>
            </a:r>
            <a:r>
              <a:rPr lang="en-US" b="1" dirty="0"/>
              <a:t>“helper” compounds</a:t>
            </a:r>
            <a:r>
              <a:rPr lang="en-US" dirty="0"/>
              <a:t>, capable of </a:t>
            </a:r>
            <a:r>
              <a:rPr lang="en-US" b="1" dirty="0"/>
              <a:t>blocking resistance mechanisms</a:t>
            </a:r>
            <a:r>
              <a:rPr lang="en-US" dirty="0"/>
              <a:t> and, therefore, regaining the activity of currently used antibacterial drugs. In this scope, </a:t>
            </a:r>
            <a:r>
              <a:rPr lang="en-US" b="1" dirty="0"/>
              <a:t>bacterial efflux pump inhibitors </a:t>
            </a:r>
            <a:r>
              <a:rPr lang="en-US" dirty="0"/>
              <a:t>arise as interesting compounds, as they can block this resistance mechanism and lead to increased efficacy of antibiotics.</a:t>
            </a:r>
            <a:endParaRPr lang="pt-PT" dirty="0"/>
          </a:p>
          <a:p>
            <a:pPr algn="just"/>
            <a:r>
              <a:rPr lang="en-US" dirty="0"/>
              <a:t>Our group has been studying the </a:t>
            </a:r>
            <a:r>
              <a:rPr lang="en-US" b="1" dirty="0"/>
              <a:t>potential of steroid derivatives</a:t>
            </a:r>
            <a:r>
              <a:rPr lang="en-US" dirty="0"/>
              <a:t>. One amide derivative was found to display promising activity in antibacterial and </a:t>
            </a:r>
            <a:r>
              <a:rPr lang="en-US" b="1" dirty="0"/>
              <a:t>in synergy assays</a:t>
            </a:r>
            <a:r>
              <a:rPr lang="en-US" dirty="0"/>
              <a:t>, as well as in the </a:t>
            </a:r>
            <a:r>
              <a:rPr lang="en-US" b="1" dirty="0"/>
              <a:t>efflux pump inhibition assays. </a:t>
            </a:r>
            <a:endParaRPr lang="pt-PT" b="1" dirty="0"/>
          </a:p>
          <a:p>
            <a:pPr algn="just"/>
            <a:r>
              <a:rPr lang="en-US" dirty="0"/>
              <a:t>A screening for antimicrobial activity has been performed in Gram-positive and Gram-negative bacteria. Then, they were tested for their capability to modulate pump-mediated efflux. </a:t>
            </a:r>
            <a:r>
              <a:rPr lang="en-US" b="1" dirty="0"/>
              <a:t>The derivatives tested were able to increase the accumulation of ethidium bromide, which translates into efflux pump inhibition.</a:t>
            </a:r>
            <a:endParaRPr lang="pt-PT" b="1" dirty="0"/>
          </a:p>
          <a:p>
            <a:endParaRPr lang="en-US" dirty="0"/>
          </a:p>
          <a:p>
            <a:r>
              <a:rPr lang="fr-FR" b="1" dirty="0"/>
              <a:t>Keywords: </a:t>
            </a:r>
            <a:r>
              <a:rPr lang="pt-PT" dirty="0"/>
              <a:t>amides, </a:t>
            </a:r>
            <a:r>
              <a:rPr lang="pt-PT" dirty="0" err="1"/>
              <a:t>antimicrobial</a:t>
            </a:r>
            <a:r>
              <a:rPr lang="pt-PT" dirty="0"/>
              <a:t>, </a:t>
            </a:r>
            <a:r>
              <a:rPr lang="pt-PT" b="1" dirty="0"/>
              <a:t>bacterial </a:t>
            </a:r>
            <a:r>
              <a:rPr lang="pt-PT" b="1" dirty="0" err="1"/>
              <a:t>efflux</a:t>
            </a:r>
            <a:r>
              <a:rPr lang="pt-PT" b="1" dirty="0"/>
              <a:t> </a:t>
            </a:r>
            <a:r>
              <a:rPr lang="pt-PT" b="1" dirty="0" err="1"/>
              <a:t>pumps</a:t>
            </a:r>
            <a:r>
              <a:rPr lang="pt-PT" dirty="0"/>
              <a:t>, </a:t>
            </a:r>
            <a:r>
              <a:rPr lang="pt-PT" b="1" dirty="0" err="1"/>
              <a:t>steroid</a:t>
            </a:r>
            <a:r>
              <a:rPr lang="pt-PT" b="1" dirty="0"/>
              <a:t> </a:t>
            </a:r>
            <a:r>
              <a:rPr lang="pt-PT" b="1" dirty="0" err="1"/>
              <a:t>derivatives</a:t>
            </a:r>
            <a:endParaRPr lang="fr-FR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8AFEB-D629-432D-9288-39A0078A4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111379"/>
            <a:ext cx="9136918" cy="835799"/>
          </a:xfrm>
          <a:prstGeom prst="rect">
            <a:avLst/>
          </a:prstGeom>
        </p:spPr>
      </p:pic>
      <p:pic>
        <p:nvPicPr>
          <p:cNvPr id="3076" name="Picture 4" descr="Letheen Agar plate 9cm">
            <a:extLst>
              <a:ext uri="{FF2B5EF4-FFF2-40B4-BE49-F238E27FC236}">
                <a16:creationId xmlns:a16="http://schemas.microsoft.com/office/drawing/2014/main" id="{242D1963-1410-49B9-9D11-BEE97EB9F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5" t="12728" r="9375" b="9375"/>
          <a:stretch/>
        </p:blipFill>
        <p:spPr bwMode="auto">
          <a:xfrm>
            <a:off x="336654" y="2648797"/>
            <a:ext cx="3581400" cy="34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4" name="Balão: Seta Para Baixo 3">
            <a:extLst>
              <a:ext uri="{FF2B5EF4-FFF2-40B4-BE49-F238E27FC236}">
                <a16:creationId xmlns:a16="http://schemas.microsoft.com/office/drawing/2014/main" id="{5059B76A-C8D3-4C88-8DFE-AEC3D61E15A5}"/>
              </a:ext>
            </a:extLst>
          </p:cNvPr>
          <p:cNvSpPr/>
          <p:nvPr/>
        </p:nvSpPr>
        <p:spPr>
          <a:xfrm>
            <a:off x="685800" y="1155934"/>
            <a:ext cx="2883108" cy="1492863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screening of an in-house library of structurally diverse compounds was performed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DBE990-5824-4372-AB61-3EC03CF61ACE}"/>
              </a:ext>
            </a:extLst>
          </p:cNvPr>
          <p:cNvSpPr/>
          <p:nvPr/>
        </p:nvSpPr>
        <p:spPr>
          <a:xfrm>
            <a:off x="1034946" y="3460055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7E4F31-4B5E-48F6-AECF-0BAA8C010E75}"/>
              </a:ext>
            </a:extLst>
          </p:cNvPr>
          <p:cNvSpPr txBox="1"/>
          <p:nvPr/>
        </p:nvSpPr>
        <p:spPr>
          <a:xfrm>
            <a:off x="1187346" y="3365023"/>
            <a:ext cx="1944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Antimicrobial activity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306BD4-D8F2-4D50-88E2-FC1524C957A3}"/>
              </a:ext>
            </a:extLst>
          </p:cNvPr>
          <p:cNvSpPr/>
          <p:nvPr/>
        </p:nvSpPr>
        <p:spPr>
          <a:xfrm>
            <a:off x="1034946" y="422632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A07831F-48EF-406A-BB1A-D98F9187A454}"/>
              </a:ext>
            </a:extLst>
          </p:cNvPr>
          <p:cNvSpPr txBox="1"/>
          <p:nvPr/>
        </p:nvSpPr>
        <p:spPr>
          <a:xfrm>
            <a:off x="1187346" y="4133252"/>
            <a:ext cx="1685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Antifungal activity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FDC857-A293-4F3C-891B-7247E9EB0BA5}"/>
              </a:ext>
            </a:extLst>
          </p:cNvPr>
          <p:cNvSpPr/>
          <p:nvPr/>
        </p:nvSpPr>
        <p:spPr>
          <a:xfrm>
            <a:off x="1034946" y="4991354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F9767AD-A940-432E-B453-0B75EB31D5FB}"/>
              </a:ext>
            </a:extLst>
          </p:cNvPr>
          <p:cNvSpPr txBox="1"/>
          <p:nvPr/>
        </p:nvSpPr>
        <p:spPr>
          <a:xfrm>
            <a:off x="1187346" y="4876800"/>
            <a:ext cx="2394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Synergy with antimicrobial drugs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06FAD2C8-EFA0-40D7-9177-E38264F51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143628"/>
              </p:ext>
            </p:extLst>
          </p:nvPr>
        </p:nvGraphicFramePr>
        <p:xfrm>
          <a:off x="6187124" y="3234980"/>
          <a:ext cx="2883108" cy="2222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S ChemDraw Drawing" r:id="rId5" imgW="4850436" imgH="3737953" progId="ChemDraw.Document.6.0">
                  <p:embed/>
                </p:oleObj>
              </mc:Choice>
              <mc:Fallback>
                <p:oleObj name="CS ChemDraw Drawing" r:id="rId5" imgW="4850436" imgH="3737953" progId="ChemDraw.Document.6.0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06FAD2C8-EFA0-40D7-9177-E38264F51A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7124" y="3234980"/>
                        <a:ext cx="2883108" cy="2222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AB010683-0AF9-4381-B8D5-106EBD4D4A9F}"/>
              </a:ext>
            </a:extLst>
          </p:cNvPr>
          <p:cNvSpPr/>
          <p:nvPr/>
        </p:nvSpPr>
        <p:spPr>
          <a:xfrm>
            <a:off x="7950588" y="3189673"/>
            <a:ext cx="887048" cy="975476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7D60F61E-4F37-44AF-A2EE-9120A1D41508}"/>
              </a:ext>
            </a:extLst>
          </p:cNvPr>
          <p:cNvSpPr/>
          <p:nvPr/>
        </p:nvSpPr>
        <p:spPr>
          <a:xfrm>
            <a:off x="3930544" y="4052838"/>
            <a:ext cx="501546" cy="50940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215D276-69CF-448F-8E41-59EE6EA1F167}"/>
              </a:ext>
            </a:extLst>
          </p:cNvPr>
          <p:cNvSpPr/>
          <p:nvPr/>
        </p:nvSpPr>
        <p:spPr>
          <a:xfrm>
            <a:off x="4494172" y="3677411"/>
            <a:ext cx="1630870" cy="12502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they also influence resistance mechanisms?</a:t>
            </a:r>
          </a:p>
        </p:txBody>
      </p:sp>
      <p:sp>
        <p:nvSpPr>
          <p:cNvPr id="23" name="Marcador de Posição do Número do Diapositivo 22">
            <a:extLst>
              <a:ext uri="{FF2B5EF4-FFF2-40B4-BE49-F238E27FC236}">
                <a16:creationId xmlns:a16="http://schemas.microsoft.com/office/drawing/2014/main" id="{F302AA02-AC8C-44F2-9E91-BF07E5C25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4" name="Seta: Curvada Para Cima 23">
            <a:extLst>
              <a:ext uri="{FF2B5EF4-FFF2-40B4-BE49-F238E27FC236}">
                <a16:creationId xmlns:a16="http://schemas.microsoft.com/office/drawing/2014/main" id="{D7D8242C-544A-451F-B172-BD80B23D835F}"/>
              </a:ext>
            </a:extLst>
          </p:cNvPr>
          <p:cNvSpPr/>
          <p:nvPr/>
        </p:nvSpPr>
        <p:spPr>
          <a:xfrm rot="16200000">
            <a:off x="7553727" y="1719721"/>
            <a:ext cx="1219200" cy="1066800"/>
          </a:xfrm>
          <a:prstGeom prst="curved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298CC82D-3790-4123-90F3-C996624708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870827"/>
              </p:ext>
            </p:extLst>
          </p:nvPr>
        </p:nvGraphicFramePr>
        <p:xfrm>
          <a:off x="5105400" y="1055688"/>
          <a:ext cx="20399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CS ChemDraw Drawing" r:id="rId7" imgW="1417232" imgH="891090" progId="ChemDraw.Document.6.0">
                  <p:embed/>
                </p:oleObj>
              </mc:Choice>
              <mc:Fallback>
                <p:oleObj name="CS ChemDraw Drawing" r:id="rId7" imgW="1417232" imgH="891090" progId="ChemDraw.Document.6.0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298CC82D-3790-4123-90F3-C996624708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05400" y="1055688"/>
                        <a:ext cx="2039938" cy="1281112"/>
                      </a:xfrm>
                      <a:prstGeom prst="rect">
                        <a:avLst/>
                      </a:prstGeom>
                      <a:ln w="28575">
                        <a:solidFill>
                          <a:schemeClr val="accent4">
                            <a:lumMod val="75000"/>
                          </a:schemeClr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FF81204C-D7A3-4B39-8CB9-A1717DA389C3}"/>
              </a:ext>
            </a:extLst>
          </p:cNvPr>
          <p:cNvSpPr txBox="1"/>
          <p:nvPr/>
        </p:nvSpPr>
        <p:spPr>
          <a:xfrm>
            <a:off x="4876800" y="2479088"/>
            <a:ext cx="2460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Four steroid derivatives emerged as promising</a:t>
            </a:r>
          </a:p>
        </p:txBody>
      </p:sp>
      <p:pic>
        <p:nvPicPr>
          <p:cNvPr id="7" name="Gráfico 6" descr="Distintivo: Visto1">
            <a:extLst>
              <a:ext uri="{FF2B5EF4-FFF2-40B4-BE49-F238E27FC236}">
                <a16:creationId xmlns:a16="http://schemas.microsoft.com/office/drawing/2014/main" id="{8DBA6DBF-9028-4437-A007-E1266786A9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1331" y="3343741"/>
            <a:ext cx="349097" cy="349097"/>
          </a:xfrm>
          <a:prstGeom prst="rect">
            <a:avLst/>
          </a:prstGeom>
        </p:spPr>
      </p:pic>
      <p:pic>
        <p:nvPicPr>
          <p:cNvPr id="8" name="Gráfico 7" descr="Distintivo: Visto1">
            <a:extLst>
              <a:ext uri="{FF2B5EF4-FFF2-40B4-BE49-F238E27FC236}">
                <a16:creationId xmlns:a16="http://schemas.microsoft.com/office/drawing/2014/main" id="{0F4A2556-56A3-421D-8AB9-B006A93CB3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1331" y="4115640"/>
            <a:ext cx="349097" cy="349097"/>
          </a:xfrm>
          <a:prstGeom prst="rect">
            <a:avLst/>
          </a:prstGeom>
        </p:spPr>
      </p:pic>
      <p:pic>
        <p:nvPicPr>
          <p:cNvPr id="9" name="Gráfico 8" descr="Distintivo: Visto1">
            <a:extLst>
              <a:ext uri="{FF2B5EF4-FFF2-40B4-BE49-F238E27FC236}">
                <a16:creationId xmlns:a16="http://schemas.microsoft.com/office/drawing/2014/main" id="{111A5A79-22D7-4FB2-9231-1BFBE9ACB6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2690" y="4882129"/>
            <a:ext cx="348865" cy="348865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390224E9-157C-417E-8A39-DD38F361360F}"/>
              </a:ext>
            </a:extLst>
          </p:cNvPr>
          <p:cNvSpPr txBox="1"/>
          <p:nvPr/>
        </p:nvSpPr>
        <p:spPr>
          <a:xfrm>
            <a:off x="4477235" y="32882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Compounds 1-4 </a:t>
            </a:r>
            <a:endParaRPr lang="pt-PT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5141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Chemistry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AB5643-F9AA-46D9-AB8E-C35653FCD164}"/>
              </a:ext>
            </a:extLst>
          </p:cNvPr>
          <p:cNvSpPr txBox="1"/>
          <p:nvPr/>
        </p:nvSpPr>
        <p:spPr>
          <a:xfrm>
            <a:off x="1596661" y="1371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amide steroid derivatives were obtained through a coupling reaction with the desired amine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EAAA162-E1D9-47E7-87AB-81CB95F37F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615941"/>
              </p:ext>
            </p:extLst>
          </p:nvPr>
        </p:nvGraphicFramePr>
        <p:xfrm>
          <a:off x="704850" y="2647950"/>
          <a:ext cx="7723188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CS ChemDraw Drawing" r:id="rId4" imgW="5150751" imgH="1480854" progId="ChemDraw.Document.6.0">
                  <p:embed/>
                </p:oleObj>
              </mc:Choice>
              <mc:Fallback>
                <p:oleObj name="CS ChemDraw Drawing" r:id="rId4" imgW="5150751" imgH="1480854" progId="ChemDraw.Document.6.0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7EAAA162-E1D9-47E7-87AB-81CB95F37F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850" y="2647950"/>
                        <a:ext cx="7723188" cy="222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21438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Antibacterial activity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B27B3DE-AAB1-4122-98CD-429C16527481}"/>
              </a:ext>
            </a:extLst>
          </p:cNvPr>
          <p:cNvSpPr txBox="1"/>
          <p:nvPr/>
        </p:nvSpPr>
        <p:spPr>
          <a:xfrm>
            <a:off x="228600" y="1226354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Compounds 1-4 </a:t>
            </a:r>
            <a:r>
              <a:rPr lang="en-US" dirty="0"/>
              <a:t>were tested against ATCC susceptible strains (</a:t>
            </a:r>
            <a:r>
              <a:rPr lang="en-US" i="1" dirty="0"/>
              <a:t>Escherichia coli </a:t>
            </a:r>
            <a:r>
              <a:rPr lang="en-US" dirty="0"/>
              <a:t>ATCC 25922, </a:t>
            </a:r>
            <a:r>
              <a:rPr lang="en-US" i="1" dirty="0"/>
              <a:t>Staphylococcus aureus </a:t>
            </a:r>
            <a:r>
              <a:rPr lang="en-US" dirty="0"/>
              <a:t>ATCC 29213, </a:t>
            </a:r>
            <a:r>
              <a:rPr lang="en-US" i="1" dirty="0"/>
              <a:t>Pseudomonas aeruginosa </a:t>
            </a:r>
            <a:r>
              <a:rPr lang="en-US" dirty="0"/>
              <a:t>ATCC 27853 and </a:t>
            </a:r>
            <a:r>
              <a:rPr lang="en-US" i="1" dirty="0"/>
              <a:t>Enterococcus faecalis </a:t>
            </a:r>
            <a:r>
              <a:rPr lang="en-US" dirty="0"/>
              <a:t>ATCC 29212)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87172C38-1076-4226-8239-3A1680F32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72661"/>
              </p:ext>
            </p:extLst>
          </p:nvPr>
        </p:nvGraphicFramePr>
        <p:xfrm>
          <a:off x="1162048" y="2373819"/>
          <a:ext cx="6819903" cy="30310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0552">
                  <a:extLst>
                    <a:ext uri="{9D8B030D-6E8A-4147-A177-3AD203B41FA5}">
                      <a16:colId xmlns:a16="http://schemas.microsoft.com/office/drawing/2014/main" val="376114176"/>
                    </a:ext>
                  </a:extLst>
                </a:gridCol>
                <a:gridCol w="924982">
                  <a:extLst>
                    <a:ext uri="{9D8B030D-6E8A-4147-A177-3AD203B41FA5}">
                      <a16:colId xmlns:a16="http://schemas.microsoft.com/office/drawing/2014/main" val="2708545315"/>
                    </a:ext>
                  </a:extLst>
                </a:gridCol>
                <a:gridCol w="757767">
                  <a:extLst>
                    <a:ext uri="{9D8B030D-6E8A-4147-A177-3AD203B41FA5}">
                      <a16:colId xmlns:a16="http://schemas.microsoft.com/office/drawing/2014/main" val="2667417774"/>
                    </a:ext>
                  </a:extLst>
                </a:gridCol>
                <a:gridCol w="757767">
                  <a:extLst>
                    <a:ext uri="{9D8B030D-6E8A-4147-A177-3AD203B41FA5}">
                      <a16:colId xmlns:a16="http://schemas.microsoft.com/office/drawing/2014/main" val="1390424243"/>
                    </a:ext>
                  </a:extLst>
                </a:gridCol>
                <a:gridCol w="757767">
                  <a:extLst>
                    <a:ext uri="{9D8B030D-6E8A-4147-A177-3AD203B41FA5}">
                      <a16:colId xmlns:a16="http://schemas.microsoft.com/office/drawing/2014/main" val="1179507460"/>
                    </a:ext>
                  </a:extLst>
                </a:gridCol>
                <a:gridCol w="757767">
                  <a:extLst>
                    <a:ext uri="{9D8B030D-6E8A-4147-A177-3AD203B41FA5}">
                      <a16:colId xmlns:a16="http://schemas.microsoft.com/office/drawing/2014/main" val="1983114125"/>
                    </a:ext>
                  </a:extLst>
                </a:gridCol>
                <a:gridCol w="757767">
                  <a:extLst>
                    <a:ext uri="{9D8B030D-6E8A-4147-A177-3AD203B41FA5}">
                      <a16:colId xmlns:a16="http://schemas.microsoft.com/office/drawing/2014/main" val="2973430846"/>
                    </a:ext>
                  </a:extLst>
                </a:gridCol>
                <a:gridCol w="757767">
                  <a:extLst>
                    <a:ext uri="{9D8B030D-6E8A-4147-A177-3AD203B41FA5}">
                      <a16:colId xmlns:a16="http://schemas.microsoft.com/office/drawing/2014/main" val="118038983"/>
                    </a:ext>
                  </a:extLst>
                </a:gridCol>
                <a:gridCol w="757767">
                  <a:extLst>
                    <a:ext uri="{9D8B030D-6E8A-4147-A177-3AD203B41FA5}">
                      <a16:colId xmlns:a16="http://schemas.microsoft.com/office/drawing/2014/main" val="3750683909"/>
                    </a:ext>
                  </a:extLst>
                </a:gridCol>
              </a:tblGrid>
              <a:tr h="777830">
                <a:tc>
                  <a:txBody>
                    <a:bodyPr/>
                    <a:lstStyle/>
                    <a:p>
                      <a:pPr algn="ctr"/>
                      <a:endParaRPr lang="pt-PT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i="1" dirty="0"/>
                        <a:t>E. coli</a:t>
                      </a:r>
                    </a:p>
                    <a:p>
                      <a:pPr algn="ctr"/>
                      <a:r>
                        <a:rPr lang="pt-PT" sz="1400" dirty="0"/>
                        <a:t>ATCC 25922</a:t>
                      </a:r>
                      <a:endParaRPr lang="pt-PT" sz="14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i="1" dirty="0"/>
                        <a:t>S. </a:t>
                      </a:r>
                      <a:r>
                        <a:rPr lang="pt-PT" i="1" dirty="0" err="1"/>
                        <a:t>aureus</a:t>
                      </a:r>
                      <a:endParaRPr lang="pt-PT" i="1" dirty="0"/>
                    </a:p>
                    <a:p>
                      <a:pPr algn="ctr"/>
                      <a:r>
                        <a:rPr lang="pt-PT" sz="1400" dirty="0"/>
                        <a:t>ATCC 29213</a:t>
                      </a:r>
                      <a:endParaRPr lang="pt-PT" sz="14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i="1" dirty="0"/>
                        <a:t>P. aeruginosa</a:t>
                      </a:r>
                      <a:r>
                        <a:rPr lang="pt-PT" dirty="0"/>
                        <a:t> </a:t>
                      </a:r>
                      <a:r>
                        <a:rPr lang="pt-PT" sz="1400" dirty="0"/>
                        <a:t>ATCC 27853</a:t>
                      </a:r>
                      <a:endParaRPr lang="pt-PT" sz="14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i="1" dirty="0"/>
                        <a:t>E. </a:t>
                      </a:r>
                      <a:r>
                        <a:rPr lang="pt-PT" i="1" dirty="0" err="1"/>
                        <a:t>faecalis</a:t>
                      </a:r>
                      <a:r>
                        <a:rPr lang="pt-PT" dirty="0"/>
                        <a:t> </a:t>
                      </a:r>
                      <a:r>
                        <a:rPr lang="pt-PT" sz="1400" dirty="0"/>
                        <a:t>ATCC 29212</a:t>
                      </a:r>
                      <a:endParaRPr lang="pt-PT" sz="14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PT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249218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MIC </a:t>
                      </a:r>
                      <a:r>
                        <a:rPr lang="pt-PT" baseline="30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MBC </a:t>
                      </a:r>
                      <a:r>
                        <a:rPr lang="pt-PT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MBC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085906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73-147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035407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&gt;139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ND </a:t>
                      </a:r>
                      <a:r>
                        <a:rPr lang="pt-PT" baseline="30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&gt;139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&gt;139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&gt;139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340585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&gt;139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&gt;139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&gt;139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&gt;139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1562888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&gt;139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&gt;139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&gt;139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45062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D6A9B3B0-1A1C-4694-8AC7-D39A7CB2D16B}"/>
              </a:ext>
            </a:extLst>
          </p:cNvPr>
          <p:cNvSpPr txBox="1"/>
          <p:nvPr/>
        </p:nvSpPr>
        <p:spPr>
          <a:xfrm>
            <a:off x="990600" y="53734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aseline="30000" dirty="0"/>
              <a:t>1 </a:t>
            </a:r>
            <a:r>
              <a:rPr lang="en-US" sz="1200" dirty="0"/>
              <a:t>Minimum Inhibitory Concentration (µM)</a:t>
            </a:r>
            <a:endParaRPr lang="en-US" sz="1200" baseline="30000" dirty="0"/>
          </a:p>
          <a:p>
            <a:pPr algn="just"/>
            <a:r>
              <a:rPr lang="en-US" sz="1200" baseline="30000" dirty="0"/>
              <a:t>2 </a:t>
            </a:r>
            <a:r>
              <a:rPr lang="en-US" sz="1200" dirty="0"/>
              <a:t>Minimum Bactericidal Concentration (µM)</a:t>
            </a:r>
            <a:endParaRPr lang="en-US" sz="1200" baseline="30000" dirty="0"/>
          </a:p>
          <a:p>
            <a:pPr algn="just"/>
            <a:r>
              <a:rPr lang="en-US" sz="1200" baseline="30000" dirty="0"/>
              <a:t>3  </a:t>
            </a:r>
            <a:r>
              <a:rPr lang="en-US" sz="1200" dirty="0"/>
              <a:t>Not determined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403153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71314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Antibacterial</a:t>
            </a:r>
            <a:r>
              <a:rPr lang="fr-FR" sz="2400" b="1" dirty="0"/>
              <a:t> </a:t>
            </a:r>
            <a:r>
              <a:rPr lang="fr-FR" sz="2400" b="1" dirty="0" err="1"/>
              <a:t>activity</a:t>
            </a:r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B27B3DE-AAB1-4122-98CD-429C16527481}"/>
              </a:ext>
            </a:extLst>
          </p:cNvPr>
          <p:cNvSpPr txBox="1"/>
          <p:nvPr/>
        </p:nvSpPr>
        <p:spPr>
          <a:xfrm>
            <a:off x="228600" y="1226354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Compounds 1-4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were tested against resistant </a:t>
            </a:r>
            <a:r>
              <a:rPr lang="pt-PT" dirty="0"/>
              <a:t>(</a:t>
            </a:r>
            <a:r>
              <a:rPr lang="pt-PT" i="1" dirty="0"/>
              <a:t>S. </a:t>
            </a:r>
            <a:r>
              <a:rPr lang="pt-PT" i="1" dirty="0" err="1"/>
              <a:t>aureus</a:t>
            </a:r>
            <a:r>
              <a:rPr lang="pt-PT" i="1" dirty="0"/>
              <a:t> </a:t>
            </a:r>
            <a:r>
              <a:rPr lang="pt-PT" dirty="0"/>
              <a:t>MRSA 2</a:t>
            </a:r>
            <a:r>
              <a:rPr lang="en-US" dirty="0"/>
              <a:t>72123) and a mutant strain with the </a:t>
            </a:r>
            <a:r>
              <a:rPr lang="en-US" i="1" dirty="0" err="1"/>
              <a:t>acrA</a:t>
            </a:r>
            <a:r>
              <a:rPr lang="en-US" dirty="0"/>
              <a:t> gene deleted (</a:t>
            </a:r>
            <a:r>
              <a:rPr lang="en-US" i="1" dirty="0"/>
              <a:t>Salmonella enterica </a:t>
            </a:r>
            <a:r>
              <a:rPr lang="en-US" dirty="0"/>
              <a:t>serovar Typhimurium SL1344</a:t>
            </a:r>
            <a:r>
              <a:rPr lang="pt-PT" dirty="0"/>
              <a:t>)</a:t>
            </a:r>
            <a:r>
              <a:rPr lang="pt-PT" i="1" dirty="0"/>
              <a:t>,</a:t>
            </a:r>
            <a:r>
              <a:rPr lang="pt-PT" dirty="0"/>
              <a:t> </a:t>
            </a:r>
            <a:r>
              <a:rPr lang="en-US" dirty="0"/>
              <a:t>in order to access their capability of inhibiting bacterial efflux </a:t>
            </a:r>
            <a:r>
              <a:rPr lang="pt-PT" dirty="0"/>
              <a:t>pumps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87172C38-1076-4226-8239-3A1680F32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47734"/>
              </p:ext>
            </p:extLst>
          </p:nvPr>
        </p:nvGraphicFramePr>
        <p:xfrm>
          <a:off x="2171683" y="2378513"/>
          <a:ext cx="4793555" cy="30310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8711">
                  <a:extLst>
                    <a:ext uri="{9D8B030D-6E8A-4147-A177-3AD203B41FA5}">
                      <a16:colId xmlns:a16="http://schemas.microsoft.com/office/drawing/2014/main" val="376114176"/>
                    </a:ext>
                  </a:extLst>
                </a:gridCol>
                <a:gridCol w="1917422">
                  <a:extLst>
                    <a:ext uri="{9D8B030D-6E8A-4147-A177-3AD203B41FA5}">
                      <a16:colId xmlns:a16="http://schemas.microsoft.com/office/drawing/2014/main" val="2708545315"/>
                    </a:ext>
                  </a:extLst>
                </a:gridCol>
                <a:gridCol w="1917422">
                  <a:extLst>
                    <a:ext uri="{9D8B030D-6E8A-4147-A177-3AD203B41FA5}">
                      <a16:colId xmlns:a16="http://schemas.microsoft.com/office/drawing/2014/main" val="1390424243"/>
                    </a:ext>
                  </a:extLst>
                </a:gridCol>
              </a:tblGrid>
              <a:tr h="777830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/>
                        <a:t>S. </a:t>
                      </a:r>
                      <a:r>
                        <a:rPr lang="pt-PT" i="1" dirty="0" err="1"/>
                        <a:t>aureus</a:t>
                      </a:r>
                      <a:endParaRPr lang="pt-PT" i="0" dirty="0"/>
                    </a:p>
                    <a:p>
                      <a:pPr algn="ctr"/>
                      <a:r>
                        <a:rPr lang="pt-PT" sz="1400" i="0" dirty="0"/>
                        <a:t>MRSA 272123</a:t>
                      </a:r>
                      <a:endParaRPr lang="pt-PT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/>
                        <a:t>S</a:t>
                      </a:r>
                      <a:r>
                        <a:rPr lang="pt-PT" i="0" dirty="0"/>
                        <a:t>. </a:t>
                      </a:r>
                      <a:r>
                        <a:rPr lang="pt-PT" i="0" dirty="0" err="1"/>
                        <a:t>Typhimurium</a:t>
                      </a:r>
                      <a:r>
                        <a:rPr lang="pt-PT" i="0" dirty="0"/>
                        <a:t> </a:t>
                      </a:r>
                      <a:r>
                        <a:rPr lang="pt-PT" sz="1400" i="0" dirty="0"/>
                        <a:t>SL1344</a:t>
                      </a:r>
                      <a:endParaRPr lang="pt-PT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249218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MIC </a:t>
                      </a:r>
                      <a:r>
                        <a:rPr lang="pt-PT" baseline="30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MIC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085906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12.5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6.25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035407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&gt;100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&gt;100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340585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&gt;100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&gt;100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1562888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&gt;100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P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&gt;100</a:t>
                      </a:r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845062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74C63B46-62AA-418D-966B-AE13412C30EB}"/>
              </a:ext>
            </a:extLst>
          </p:cNvPr>
          <p:cNvSpPr txBox="1"/>
          <p:nvPr/>
        </p:nvSpPr>
        <p:spPr>
          <a:xfrm>
            <a:off x="2057400" y="5409583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aseline="30000" dirty="0"/>
              <a:t>1 </a:t>
            </a:r>
            <a:r>
              <a:rPr lang="en-US" sz="1200" dirty="0"/>
              <a:t>Minimum inhibitory concentration (µM)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249835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F501778-4EF5-4BA5-AB60-A8A664709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179707"/>
              </p:ext>
            </p:extLst>
          </p:nvPr>
        </p:nvGraphicFramePr>
        <p:xfrm>
          <a:off x="381000" y="2678426"/>
          <a:ext cx="3983182" cy="3278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CS ChemDraw Drawing" r:id="rId3" imgW="5264977" imgH="4334161" progId="ChemDraw.Document.6.0">
                  <p:embed/>
                </p:oleObj>
              </mc:Choice>
              <mc:Fallback>
                <p:oleObj name="CS ChemDraw Drawing" r:id="rId3" imgW="5264977" imgH="4334161" progId="ChemDraw.Document.6.0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4F501778-4EF5-4BA5-AB60-A8A6647099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678426"/>
                        <a:ext cx="3983182" cy="3278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71314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Bacterial Efflux Pump Inhibition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FB7439-637A-4A75-B43B-4D025CE574DE}"/>
              </a:ext>
            </a:extLst>
          </p:cNvPr>
          <p:cNvSpPr txBox="1"/>
          <p:nvPr/>
        </p:nvSpPr>
        <p:spPr>
          <a:xfrm>
            <a:off x="228600" y="1226354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Compounds 1-4 </a:t>
            </a:r>
            <a:r>
              <a:rPr lang="en-US" dirty="0"/>
              <a:t>were assayed for their capability of inhibiting bacterial efflux pumps in </a:t>
            </a:r>
            <a:r>
              <a:rPr lang="pt-PT" i="1" dirty="0"/>
              <a:t>S. </a:t>
            </a:r>
            <a:r>
              <a:rPr lang="pt-PT" i="1" dirty="0" err="1"/>
              <a:t>aureus</a:t>
            </a:r>
            <a:r>
              <a:rPr lang="pt-PT" i="1" dirty="0"/>
              <a:t> </a:t>
            </a:r>
            <a:r>
              <a:rPr lang="pt-PT" dirty="0"/>
              <a:t>MRSA 2</a:t>
            </a:r>
            <a:r>
              <a:rPr lang="en-US" dirty="0"/>
              <a:t>72123 and </a:t>
            </a:r>
            <a:r>
              <a:rPr lang="en-US" i="1" dirty="0"/>
              <a:t>S.</a:t>
            </a:r>
            <a:r>
              <a:rPr lang="en-US" dirty="0"/>
              <a:t> </a:t>
            </a:r>
            <a:r>
              <a:rPr lang="en-US" i="1" dirty="0"/>
              <a:t>enterica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Typhimurium SL1344 through the accumulation of ethidium bromide, an efflux pump substrate, capable of increasing fluorescence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C4F5157-2946-4157-9DAF-DDE16C361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16791"/>
              </p:ext>
            </p:extLst>
          </p:nvPr>
        </p:nvGraphicFramePr>
        <p:xfrm>
          <a:off x="3643313" y="5077273"/>
          <a:ext cx="242887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CS ChemDraw Drawing" r:id="rId6" imgW="243581" imgH="271004" progId="ChemDraw.Document.6.0">
                  <p:embed/>
                </p:oleObj>
              </mc:Choice>
              <mc:Fallback>
                <p:oleObj name="CS ChemDraw Drawing" r:id="rId6" imgW="243581" imgH="271004" progId="ChemDraw.Document.6.0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C4F5157-2946-4157-9DAF-DDE16C361F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3313" y="5077273"/>
                        <a:ext cx="242887" cy="27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337071C-92FD-4BF5-80C9-31DAFE043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116981"/>
              </p:ext>
            </p:extLst>
          </p:nvPr>
        </p:nvGraphicFramePr>
        <p:xfrm>
          <a:off x="3581400" y="5578246"/>
          <a:ext cx="322263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CS ChemDraw Drawing" r:id="rId8" imgW="322631" imgH="290713" progId="ChemDraw.Document.6.0">
                  <p:embed/>
                </p:oleObj>
              </mc:Choice>
              <mc:Fallback>
                <p:oleObj name="CS ChemDraw Drawing" r:id="rId8" imgW="322631" imgH="290713" progId="ChemDraw.Document.6.0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C337071C-92FD-4BF5-80C9-31DAFE043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81400" y="5578246"/>
                        <a:ext cx="322263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5E86CB0A-AD1E-4288-8F25-10710E761E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476655"/>
              </p:ext>
            </p:extLst>
          </p:nvPr>
        </p:nvGraphicFramePr>
        <p:xfrm>
          <a:off x="4686300" y="2910361"/>
          <a:ext cx="3997037" cy="2814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CS ChemDraw Drawing" r:id="rId10" imgW="4731671" imgH="3332396" progId="ChemDraw.Document.6.0">
                  <p:embed/>
                </p:oleObj>
              </mc:Choice>
              <mc:Fallback>
                <p:oleObj name="CS ChemDraw Drawing" r:id="rId10" imgW="4731671" imgH="3332396" progId="ChemDraw.Document.6.0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5E86CB0A-AD1E-4288-8F25-10710E761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86300" y="2910361"/>
                        <a:ext cx="3997037" cy="2814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ol 9">
            <a:extLst>
              <a:ext uri="{FF2B5EF4-FFF2-40B4-BE49-F238E27FC236}">
                <a16:creationId xmlns:a16="http://schemas.microsoft.com/office/drawing/2014/main" id="{BF7F706B-0CE0-41BC-AD79-3B8D0A1CCF88}"/>
              </a:ext>
            </a:extLst>
          </p:cNvPr>
          <p:cNvSpPr/>
          <p:nvPr/>
        </p:nvSpPr>
        <p:spPr>
          <a:xfrm>
            <a:off x="6248400" y="3594338"/>
            <a:ext cx="304800" cy="344711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ol 10">
            <a:extLst>
              <a:ext uri="{FF2B5EF4-FFF2-40B4-BE49-F238E27FC236}">
                <a16:creationId xmlns:a16="http://schemas.microsoft.com/office/drawing/2014/main" id="{E9FE241B-375C-4B72-9C58-90174E10263A}"/>
              </a:ext>
            </a:extLst>
          </p:cNvPr>
          <p:cNvSpPr/>
          <p:nvPr/>
        </p:nvSpPr>
        <p:spPr>
          <a:xfrm>
            <a:off x="7147213" y="3731352"/>
            <a:ext cx="304800" cy="344711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ol 11">
            <a:extLst>
              <a:ext uri="{FF2B5EF4-FFF2-40B4-BE49-F238E27FC236}">
                <a16:creationId xmlns:a16="http://schemas.microsoft.com/office/drawing/2014/main" id="{0D23150D-22E2-447A-9AB8-29757D6EF7C5}"/>
              </a:ext>
            </a:extLst>
          </p:cNvPr>
          <p:cNvSpPr/>
          <p:nvPr/>
        </p:nvSpPr>
        <p:spPr>
          <a:xfrm>
            <a:off x="6684818" y="4495800"/>
            <a:ext cx="304800" cy="344711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73AAABE-664B-49C6-ACC9-6E37BE809C56}"/>
              </a:ext>
            </a:extLst>
          </p:cNvPr>
          <p:cNvSpPr txBox="1"/>
          <p:nvPr/>
        </p:nvSpPr>
        <p:spPr>
          <a:xfrm>
            <a:off x="3882738" y="5040959"/>
            <a:ext cx="179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 err="1"/>
              <a:t>Ethidium</a:t>
            </a:r>
            <a:r>
              <a:rPr lang="pt-PT" sz="1400" dirty="0"/>
              <a:t> </a:t>
            </a:r>
            <a:r>
              <a:rPr lang="pt-PT" sz="1400" dirty="0" err="1"/>
              <a:t>Bromide</a:t>
            </a:r>
            <a:endParaRPr lang="en-US" sz="14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006912-BB79-4E9C-A257-6613930DEC50}"/>
              </a:ext>
            </a:extLst>
          </p:cNvPr>
          <p:cNvSpPr txBox="1"/>
          <p:nvPr/>
        </p:nvSpPr>
        <p:spPr>
          <a:xfrm>
            <a:off x="3882738" y="5498837"/>
            <a:ext cx="1794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 err="1"/>
              <a:t>Efflux</a:t>
            </a:r>
            <a:r>
              <a:rPr lang="pt-PT" sz="1400" dirty="0"/>
              <a:t> Pump </a:t>
            </a:r>
            <a:r>
              <a:rPr lang="pt-PT" sz="1400" dirty="0" err="1"/>
              <a:t>Inhibitor</a:t>
            </a:r>
            <a:endParaRPr lang="en-US" sz="1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98165B4-6A29-4676-B2E1-2706D483EE6E}"/>
              </a:ext>
            </a:extLst>
          </p:cNvPr>
          <p:cNvSpPr txBox="1"/>
          <p:nvPr/>
        </p:nvSpPr>
        <p:spPr>
          <a:xfrm>
            <a:off x="990599" y="2370649"/>
            <a:ext cx="237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>
                <a:solidFill>
                  <a:srgbClr val="8E008E"/>
                </a:solidFill>
              </a:rPr>
              <a:t>No </a:t>
            </a:r>
            <a:r>
              <a:rPr lang="pt-PT" sz="1600" b="1" dirty="0" err="1">
                <a:solidFill>
                  <a:srgbClr val="8E008E"/>
                </a:solidFill>
              </a:rPr>
              <a:t>efflux</a:t>
            </a:r>
            <a:r>
              <a:rPr lang="pt-PT" sz="1600" b="1" dirty="0">
                <a:solidFill>
                  <a:srgbClr val="8E008E"/>
                </a:solidFill>
              </a:rPr>
              <a:t> pump </a:t>
            </a:r>
            <a:r>
              <a:rPr lang="pt-PT" sz="1600" b="1" dirty="0" err="1">
                <a:solidFill>
                  <a:srgbClr val="8E008E"/>
                </a:solidFill>
              </a:rPr>
              <a:t>inhibition</a:t>
            </a:r>
            <a:endParaRPr lang="en-US" sz="1600" b="1" dirty="0">
              <a:solidFill>
                <a:srgbClr val="8E008E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4755ABB-00A3-48FB-B474-E35374F647FF}"/>
              </a:ext>
            </a:extLst>
          </p:cNvPr>
          <p:cNvSpPr txBox="1"/>
          <p:nvPr/>
        </p:nvSpPr>
        <p:spPr>
          <a:xfrm>
            <a:off x="5773882" y="2372377"/>
            <a:ext cx="2126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 err="1">
                <a:solidFill>
                  <a:srgbClr val="8E008E"/>
                </a:solidFill>
              </a:rPr>
              <a:t>Efflux</a:t>
            </a:r>
            <a:r>
              <a:rPr lang="pt-PT" sz="1600" b="1" dirty="0">
                <a:solidFill>
                  <a:srgbClr val="8E008E"/>
                </a:solidFill>
              </a:rPr>
              <a:t> pump </a:t>
            </a:r>
            <a:r>
              <a:rPr lang="pt-PT" sz="1600" b="1" dirty="0" err="1">
                <a:solidFill>
                  <a:srgbClr val="8E008E"/>
                </a:solidFill>
              </a:rPr>
              <a:t>inhibition</a:t>
            </a:r>
            <a:endParaRPr lang="en-US" sz="1600" b="1" dirty="0">
              <a:solidFill>
                <a:srgbClr val="8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7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FB525F-7065-45C8-9992-6C435E2CE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071314"/>
            <a:ext cx="9136918" cy="835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Bacterial Efflux Pump Inhibition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313034-D364-4CF2-ABE1-9726633DE2F3}"/>
              </a:ext>
            </a:extLst>
          </p:cNvPr>
          <p:cNvSpPr txBox="1"/>
          <p:nvPr/>
        </p:nvSpPr>
        <p:spPr>
          <a:xfrm>
            <a:off x="228600" y="1143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the derivatives showed a higher relative fluorescence index (RFI) than reserpine (positive control) after 60 minutes of incubation for </a:t>
            </a:r>
            <a:r>
              <a:rPr lang="en-US" i="1" dirty="0"/>
              <a:t>S. </a:t>
            </a:r>
            <a:r>
              <a:rPr lang="en-US" dirty="0"/>
              <a:t>Typhimurium, and three derivatives led to a higher RFI than reserpine in </a:t>
            </a:r>
            <a:r>
              <a:rPr lang="en-US" i="1" dirty="0"/>
              <a:t>S. aureus</a:t>
            </a:r>
            <a:endParaRPr lang="en-US" dirty="0"/>
          </a:p>
        </p:txBody>
      </p:sp>
      <p:graphicFrame>
        <p:nvGraphicFramePr>
          <p:cNvPr id="8" name="Tabela 2">
            <a:extLst>
              <a:ext uri="{FF2B5EF4-FFF2-40B4-BE49-F238E27FC236}">
                <a16:creationId xmlns:a16="http://schemas.microsoft.com/office/drawing/2014/main" id="{0A92371A-CDC0-4AD6-936A-1E220DF52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13456"/>
              </p:ext>
            </p:extLst>
          </p:nvPr>
        </p:nvGraphicFramePr>
        <p:xfrm>
          <a:off x="3334041" y="2210896"/>
          <a:ext cx="5733759" cy="35041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7959">
                  <a:extLst>
                    <a:ext uri="{9D8B030D-6E8A-4147-A177-3AD203B41FA5}">
                      <a16:colId xmlns:a16="http://schemas.microsoft.com/office/drawing/2014/main" val="376114176"/>
                    </a:ext>
                  </a:extLst>
                </a:gridCol>
                <a:gridCol w="2202297">
                  <a:extLst>
                    <a:ext uri="{9D8B030D-6E8A-4147-A177-3AD203B41FA5}">
                      <a16:colId xmlns:a16="http://schemas.microsoft.com/office/drawing/2014/main" val="2708545315"/>
                    </a:ext>
                  </a:extLst>
                </a:gridCol>
                <a:gridCol w="2293503">
                  <a:extLst>
                    <a:ext uri="{9D8B030D-6E8A-4147-A177-3AD203B41FA5}">
                      <a16:colId xmlns:a16="http://schemas.microsoft.com/office/drawing/2014/main" val="1390424243"/>
                    </a:ext>
                  </a:extLst>
                </a:gridCol>
              </a:tblGrid>
              <a:tr h="777830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/>
                        <a:t>S. </a:t>
                      </a:r>
                      <a:r>
                        <a:rPr lang="pt-PT" i="1" dirty="0" err="1"/>
                        <a:t>aureus</a:t>
                      </a:r>
                      <a:endParaRPr lang="pt-PT" i="0" dirty="0"/>
                    </a:p>
                    <a:p>
                      <a:pPr algn="ctr"/>
                      <a:r>
                        <a:rPr lang="pt-PT" sz="1400" i="0" dirty="0"/>
                        <a:t>MRSA 272123</a:t>
                      </a:r>
                      <a:endParaRPr lang="pt-PT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i="1" dirty="0"/>
                        <a:t>S</a:t>
                      </a:r>
                      <a:r>
                        <a:rPr lang="pt-PT" i="0" dirty="0"/>
                        <a:t>. </a:t>
                      </a:r>
                      <a:r>
                        <a:rPr lang="pt-PT" i="0" dirty="0" err="1"/>
                        <a:t>Typhimurium</a:t>
                      </a:r>
                      <a:endParaRPr lang="pt-PT" i="0" dirty="0"/>
                    </a:p>
                    <a:p>
                      <a:pPr algn="ctr"/>
                      <a:r>
                        <a:rPr lang="pt-PT" sz="1400" i="0" dirty="0"/>
                        <a:t>SL1344</a:t>
                      </a:r>
                      <a:endParaRPr lang="pt-PT" sz="14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249218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r>
                        <a:rPr lang="pt-PT" dirty="0" err="1"/>
                        <a:t>Compound</a:t>
                      </a:r>
                      <a:endParaRPr lang="pt-PT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dirty="0"/>
                        <a:t>RFI</a:t>
                      </a:r>
                      <a:endParaRPr lang="pt-PT" baseline="30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085906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0.14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1.07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035407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2.33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2.27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40585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1.77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1.08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562888"/>
                  </a:ext>
                </a:extLst>
              </a:tr>
              <a:tr h="450648">
                <a:tc>
                  <a:txBody>
                    <a:bodyPr/>
                    <a:lstStyle/>
                    <a:p>
                      <a:pPr algn="ctr"/>
                      <a:r>
                        <a:rPr lang="pt-PT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0.80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5.15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45062"/>
                  </a:ext>
                </a:extLst>
              </a:tr>
              <a:tr h="473034">
                <a:tc>
                  <a:txBody>
                    <a:bodyPr/>
                    <a:lstStyle/>
                    <a:p>
                      <a:pPr algn="ctr"/>
                      <a:r>
                        <a:rPr lang="pt-PT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Reserpine</a:t>
                      </a:r>
                      <a:endParaRPr lang="pt-PT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0.70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0.51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74006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E253F2F-FA10-4CF3-A32E-FDC96E8E658B}"/>
                  </a:ext>
                </a:extLst>
              </p:cNvPr>
              <p:cNvSpPr txBox="1"/>
              <p:nvPr/>
            </p:nvSpPr>
            <p:spPr>
              <a:xfrm>
                <a:off x="191193" y="3517419"/>
                <a:ext cx="3142848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𝑅𝐹𝐼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𝑡𝑟𝑒𝑎𝑡𝑒𝑑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𝑢𝑛𝑡𝑟𝑒𝑎𝑡𝑒𝑑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𝑢𝑛𝑡𝑟𝑒𝑎𝑡𝑒𝑑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E253F2F-FA10-4CF3-A32E-FDC96E8E6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3" y="3517419"/>
                <a:ext cx="3142848" cy="563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49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1428</Words>
  <Application>Microsoft Office PowerPoint</Application>
  <PresentationFormat>Apresentação no Ecrã (4:3)</PresentationFormat>
  <Paragraphs>250</Paragraphs>
  <Slides>17</Slides>
  <Notes>4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Custom Design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Fernando Durães</cp:lastModifiedBy>
  <cp:revision>131</cp:revision>
  <dcterms:created xsi:type="dcterms:W3CDTF">2015-04-04T09:45:50Z</dcterms:created>
  <dcterms:modified xsi:type="dcterms:W3CDTF">2020-10-28T20:32:34Z</dcterms:modified>
</cp:coreProperties>
</file>