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67" r:id="rId4"/>
    <p:sldId id="258" r:id="rId5"/>
    <p:sldId id="259" r:id="rId6"/>
    <p:sldId id="287" r:id="rId7"/>
    <p:sldId id="285" r:id="rId8"/>
    <p:sldId id="261" r:id="rId9"/>
    <p:sldId id="275" r:id="rId10"/>
    <p:sldId id="277" r:id="rId11"/>
    <p:sldId id="279" r:id="rId12"/>
    <p:sldId id="281" r:id="rId13"/>
    <p:sldId id="268" r:id="rId14"/>
    <p:sldId id="264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redný štýl 1 - zvýrazneni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Svetlý štýl 3 - zvýrazneni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548" autoAdjust="0"/>
  </p:normalViewPr>
  <p:slideViewPr>
    <p:cSldViewPr>
      <p:cViewPr>
        <p:scale>
          <a:sx n="80" d="100"/>
          <a:sy n="80" d="100"/>
        </p:scale>
        <p:origin x="-1188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683100A-8A72-460F-8D5A-54D1E8721B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32E079F-1A5F-425D-8548-7D6E0BA765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DBEE4-A35F-451C-BCBF-73654C02E910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C9FF8A4-6C72-4FA9-92D5-35F646DB1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5BC330F-8964-486B-B51A-F7EA853506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2DDE-B420-4AB0-A81B-677338ED3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2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27/10/2020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3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44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69082-9D5D-43A3-B675-27AB9B8E552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pPr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pPr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pPr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pPr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pPr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pPr/>
              <a:t>27/10/2020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pPr/>
              <a:t>27/10/2020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pPr/>
              <a:t>27/10/2020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pPr/>
              <a:t>27/10/2020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pPr/>
              <a:t>27/10/2020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pPr/>
              <a:t>27/10/2020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pPr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xonhric@savba.s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6.jpeg"/><Relationship Id="rId10" Type="http://schemas.openxmlformats.org/officeDocument/2006/relationships/image" Target="../media/image9.emf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560" y="2428398"/>
            <a:ext cx="81369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i="1" dirty="0" smtClean="0"/>
              <a:t>In </a:t>
            </a:r>
            <a:r>
              <a:rPr lang="sk-SK" sz="2400" b="1" i="1" dirty="0"/>
              <a:t>vitro</a:t>
            </a:r>
            <a:r>
              <a:rPr lang="sk-SK" sz="2400" b="1" dirty="0"/>
              <a:t> antioxidant, DNA-</a:t>
            </a:r>
            <a:r>
              <a:rPr lang="sk-SK" sz="2400" b="1" dirty="0" err="1"/>
              <a:t>protective</a:t>
            </a:r>
            <a:r>
              <a:rPr lang="sk-SK" sz="2400" b="1" dirty="0"/>
              <a:t> and </a:t>
            </a:r>
            <a:r>
              <a:rPr lang="sk-SK" sz="2400" b="1" dirty="0" err="1"/>
              <a:t>cytotoxic</a:t>
            </a:r>
            <a:r>
              <a:rPr lang="sk-SK" sz="2400" b="1" dirty="0"/>
              <a:t> </a:t>
            </a:r>
            <a:r>
              <a:rPr lang="sk-SK" sz="2400" b="1" dirty="0" err="1"/>
              <a:t>effects</a:t>
            </a:r>
            <a:r>
              <a:rPr lang="sk-SK" sz="2400" b="1" dirty="0"/>
              <a:t> of 2,3-substituted </a:t>
            </a:r>
            <a:r>
              <a:rPr lang="sk-SK" sz="2400" b="1" dirty="0" err="1"/>
              <a:t>quinazolinone-derived</a:t>
            </a:r>
            <a:r>
              <a:rPr lang="sk-SK" sz="2400" b="1" dirty="0"/>
              <a:t> </a:t>
            </a:r>
            <a:r>
              <a:rPr lang="sk-SK" sz="2400" b="1" dirty="0" err="1"/>
              <a:t>Schiff</a:t>
            </a:r>
            <a:r>
              <a:rPr lang="sk-SK" sz="2400" b="1" dirty="0"/>
              <a:t> </a:t>
            </a:r>
            <a:r>
              <a:rPr lang="sk-SK" sz="2400" b="1" dirty="0" err="1"/>
              <a:t>bases</a:t>
            </a:r>
            <a:endParaRPr lang="sk-SK" sz="2400" dirty="0"/>
          </a:p>
          <a:p>
            <a:pPr algn="ctr"/>
            <a:endParaRPr lang="fr-FR" dirty="0"/>
          </a:p>
          <a:p>
            <a:pPr algn="ctr"/>
            <a:r>
              <a:rPr lang="sk-SK" dirty="0" smtClean="0"/>
              <a:t>Jana Hricovíniová</a:t>
            </a:r>
            <a:r>
              <a:rPr lang="sk-SK" baseline="30000" dirty="0" smtClean="0"/>
              <a:t> </a:t>
            </a:r>
            <a:r>
              <a:rPr lang="en-GB" baseline="30000" dirty="0" smtClean="0"/>
              <a:t>1</a:t>
            </a:r>
            <a:r>
              <a:rPr lang="it-IT" b="1" dirty="0" smtClean="0"/>
              <a:t>*</a:t>
            </a:r>
            <a:r>
              <a:rPr lang="en-GB" dirty="0" smtClean="0"/>
              <a:t>, K</a:t>
            </a:r>
            <a:r>
              <a:rPr lang="sk-SK" dirty="0" err="1" smtClean="0"/>
              <a:t>atarína</a:t>
            </a:r>
            <a:r>
              <a:rPr lang="en-GB" dirty="0" smtClean="0"/>
              <a:t> </a:t>
            </a:r>
            <a:r>
              <a:rPr lang="sk-SK" dirty="0" smtClean="0"/>
              <a:t>Kozics</a:t>
            </a:r>
            <a:r>
              <a:rPr lang="sk-SK" baseline="30000" dirty="0" smtClean="0"/>
              <a:t> </a:t>
            </a:r>
            <a:r>
              <a:rPr lang="en-GB" baseline="30000" dirty="0" smtClean="0"/>
              <a:t>1</a:t>
            </a:r>
            <a:r>
              <a:rPr lang="sk-SK" dirty="0" smtClean="0"/>
              <a:t>, </a:t>
            </a:r>
            <a:r>
              <a:rPr lang="en-GB" dirty="0" smtClean="0"/>
              <a:t>and </a:t>
            </a:r>
            <a:r>
              <a:rPr lang="sk-SK" dirty="0" smtClean="0"/>
              <a:t>Zuzana Hricovíniová</a:t>
            </a:r>
            <a:r>
              <a:rPr lang="sk-SK" baseline="30000" dirty="0" smtClean="0"/>
              <a:t> </a:t>
            </a:r>
            <a:r>
              <a:rPr lang="en-GB" baseline="30000" dirty="0" smtClean="0"/>
              <a:t>2</a:t>
            </a:r>
            <a:r>
              <a:rPr lang="sk-SK" dirty="0" smtClean="0"/>
              <a:t> </a:t>
            </a:r>
            <a:endParaRPr lang="en-US" dirty="0" smtClean="0"/>
          </a:p>
          <a:p>
            <a:endParaRPr lang="it-IT" b="1" baseline="30000" dirty="0"/>
          </a:p>
          <a:p>
            <a:endParaRPr lang="fr-FR" dirty="0"/>
          </a:p>
          <a:p>
            <a:pPr algn="just"/>
            <a:r>
              <a:rPr lang="en-US" baseline="30000" dirty="0"/>
              <a:t>1</a:t>
            </a:r>
            <a:r>
              <a:rPr lang="en-US" dirty="0"/>
              <a:t> </a:t>
            </a:r>
            <a:r>
              <a:rPr lang="sk-SK" dirty="0" smtClean="0"/>
              <a:t>Cancer Research Institute BMC, Slovak Academy of Sciences, Dúbravská</a:t>
            </a:r>
            <a:r>
              <a:rPr lang="en-GB" dirty="0" smtClean="0"/>
              <a:t> </a:t>
            </a:r>
            <a:r>
              <a:rPr lang="sk-SK" dirty="0" smtClean="0"/>
              <a:t>cesta 9, </a:t>
            </a:r>
            <a:endParaRPr lang="en-GB" dirty="0" smtClean="0"/>
          </a:p>
          <a:p>
            <a:pPr algn="just"/>
            <a:r>
              <a:rPr lang="en-GB" dirty="0" smtClean="0"/>
              <a:t>   </a:t>
            </a:r>
            <a:r>
              <a:rPr lang="sk-SK" dirty="0" smtClean="0"/>
              <a:t>845</a:t>
            </a:r>
            <a:r>
              <a:rPr lang="en-GB" dirty="0" smtClean="0"/>
              <a:t> </a:t>
            </a:r>
            <a:r>
              <a:rPr lang="sk-SK" dirty="0" smtClean="0"/>
              <a:t>05</a:t>
            </a:r>
            <a:r>
              <a:rPr lang="en-GB" dirty="0" smtClean="0"/>
              <a:t> </a:t>
            </a:r>
            <a:r>
              <a:rPr lang="sk-SK" dirty="0" smtClean="0"/>
              <a:t>Bratislava, Slovak Republic</a:t>
            </a:r>
            <a:r>
              <a:rPr lang="en-US" dirty="0" smtClean="0"/>
              <a:t>; </a:t>
            </a:r>
            <a:endParaRPr lang="fr-FR" dirty="0"/>
          </a:p>
          <a:p>
            <a:pPr algn="just"/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sk-SK" dirty="0" smtClean="0"/>
              <a:t>Institute of Chemistry, Slovak Academy of Sciences, Dúbravská</a:t>
            </a:r>
            <a:r>
              <a:rPr lang="en-GB" dirty="0" smtClean="0"/>
              <a:t> </a:t>
            </a:r>
            <a:r>
              <a:rPr lang="sk-SK" dirty="0" smtClean="0"/>
              <a:t>cesta 9, 845 38 </a:t>
            </a:r>
            <a:r>
              <a:rPr lang="en-GB" dirty="0" smtClean="0"/>
              <a:t> </a:t>
            </a:r>
          </a:p>
          <a:p>
            <a:pPr algn="just"/>
            <a:r>
              <a:rPr lang="en-GB" dirty="0" smtClean="0"/>
              <a:t>   </a:t>
            </a:r>
            <a:r>
              <a:rPr lang="sk-SK" dirty="0" smtClean="0"/>
              <a:t>Bratislava, Slovak Republic</a:t>
            </a:r>
            <a:endParaRPr lang="en-GB" dirty="0" smtClean="0"/>
          </a:p>
          <a:p>
            <a:endParaRPr lang="fr-FR" dirty="0"/>
          </a:p>
          <a:p>
            <a:r>
              <a:rPr lang="en-US" sz="1400" dirty="0" smtClean="0"/>
              <a:t>*Corresponding </a:t>
            </a:r>
            <a:r>
              <a:rPr lang="en-US" sz="1400" dirty="0"/>
              <a:t>author: </a:t>
            </a:r>
            <a:r>
              <a:rPr lang="en-GB" sz="1400" dirty="0" smtClean="0">
                <a:hlinkClick r:id="rId3"/>
              </a:rPr>
              <a:t>exonhric@savba.sk</a:t>
            </a:r>
            <a:endParaRPr lang="en-GB" sz="1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725"/>
            <a:ext cx="9143997" cy="2196051"/>
          </a:xfrm>
          <a:prstGeom prst="rect">
            <a:avLst/>
          </a:prstGeom>
        </p:spPr>
      </p:pic>
      <p:pic>
        <p:nvPicPr>
          <p:cNvPr id="6" name="Picture 2" descr="C:\Users\Zuzka\Documents\Posters\sav_logo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5563" y="5367936"/>
            <a:ext cx="1239962" cy="1259076"/>
          </a:xfrm>
          <a:prstGeom prst="rect">
            <a:avLst/>
          </a:prstGeom>
          <a:noFill/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272" y="5456196"/>
            <a:ext cx="1097119" cy="1082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1304" y="332656"/>
            <a:ext cx="8141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b="1" dirty="0" smtClean="0"/>
              <a:t>Comet assay</a:t>
            </a:r>
            <a:r>
              <a:rPr lang="en-GB" sz="1600" dirty="0" smtClean="0"/>
              <a:t>. For the induction of DNA single strand breaks in TH-1 cells, H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(500 µM) was used </a:t>
            </a:r>
            <a:r>
              <a:rPr lang="sk-SK" sz="1600" dirty="0" smtClean="0"/>
              <a:t>(</a:t>
            </a:r>
            <a:r>
              <a:rPr lang="sk-SK" sz="1600" b="1" dirty="0" smtClean="0"/>
              <a:t>Fig.</a:t>
            </a:r>
            <a:r>
              <a:rPr lang="en-GB" sz="1600" b="1" dirty="0" smtClean="0"/>
              <a:t>4</a:t>
            </a:r>
            <a:r>
              <a:rPr lang="en-GB" sz="1600" dirty="0" smtClean="0"/>
              <a:t>).</a:t>
            </a:r>
            <a:r>
              <a:rPr lang="en-GB" sz="1600" b="1" dirty="0" smtClean="0"/>
              <a:t> </a:t>
            </a:r>
            <a:r>
              <a:rPr lang="en-GB" sz="1600" dirty="0" smtClean="0"/>
              <a:t>Three non-</a:t>
            </a:r>
            <a:r>
              <a:rPr lang="en-GB" sz="1600" dirty="0" err="1" smtClean="0"/>
              <a:t>genotoxic</a:t>
            </a:r>
            <a:r>
              <a:rPr lang="en-GB" sz="1600" dirty="0" smtClean="0"/>
              <a:t> concentrations (10, 20 and 50 µM) were selected from standard comet assay (Fig.4, inserted panel).</a:t>
            </a:r>
            <a:r>
              <a:rPr lang="en-GB" sz="1600" b="1" dirty="0" smtClean="0"/>
              <a:t> </a:t>
            </a:r>
            <a:r>
              <a:rPr lang="en-GB" sz="1600" dirty="0" smtClean="0"/>
              <a:t>The H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-induced DNA damage (% of DNA in the tail) was about 45%. P</a:t>
            </a:r>
            <a:r>
              <a:rPr lang="sk-SK" sz="1600" dirty="0" smtClean="0"/>
              <a:t>re-treatment of TH-1 cells with derivatives Q</a:t>
            </a:r>
            <a:r>
              <a:rPr lang="en-GB" sz="1600" dirty="0" smtClean="0"/>
              <a:t>1-Q4 </a:t>
            </a:r>
            <a:r>
              <a:rPr lang="sk-SK" sz="1600" dirty="0" smtClean="0"/>
              <a:t>showed promising DNA-protective activity against H</a:t>
            </a:r>
            <a:r>
              <a:rPr lang="sk-SK" sz="1600" baseline="-25000" dirty="0" smtClean="0"/>
              <a:t>2</a:t>
            </a:r>
            <a:r>
              <a:rPr lang="sk-SK" sz="1600" dirty="0" smtClean="0"/>
              <a:t>O</a:t>
            </a:r>
            <a:r>
              <a:rPr lang="sk-SK" sz="1600" baseline="-25000" dirty="0" smtClean="0"/>
              <a:t>2</a:t>
            </a:r>
            <a:r>
              <a:rPr lang="en-GB" sz="1600" dirty="0" smtClean="0"/>
              <a:t>, as they </a:t>
            </a:r>
            <a:r>
              <a:rPr lang="sk-SK" sz="1600" dirty="0" smtClean="0"/>
              <a:t>significantly decreased the levels of DNA lesions in comparison with the positive control.</a:t>
            </a:r>
            <a:r>
              <a:rPr lang="en-GB" sz="1600" dirty="0" smtClean="0"/>
              <a:t>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90E4F9-57B5-40AD-9E3E-3CC678427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8" name="Obrázo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051" y="2036147"/>
            <a:ext cx="5297897" cy="28400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Obdĺžnik 1"/>
          <p:cNvSpPr/>
          <p:nvPr/>
        </p:nvSpPr>
        <p:spPr>
          <a:xfrm>
            <a:off x="596368" y="5014298"/>
            <a:ext cx="7720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200" b="1" dirty="0">
                <a:ea typeface="MinionPro-Regular"/>
              </a:rPr>
              <a:t>Fig. </a:t>
            </a:r>
            <a:r>
              <a:rPr lang="en-GB" sz="1200" b="1" dirty="0" smtClean="0">
                <a:ea typeface="MinionPro-Regular"/>
              </a:rPr>
              <a:t>4. </a:t>
            </a:r>
            <a:r>
              <a:rPr lang="en-GB" sz="1200" b="1" dirty="0">
                <a:ea typeface="Times New Roman" panose="02020603050405020304" pitchFamily="18" charset="0"/>
              </a:rPr>
              <a:t>Comet assay</a:t>
            </a:r>
            <a:r>
              <a:rPr lang="en-GB" sz="1200" dirty="0">
                <a:ea typeface="Times New Roman" panose="02020603050405020304" pitchFamily="18" charset="0"/>
              </a:rPr>
              <a:t>. DNA-protective effect of derivatives Q1–Q4 against </a:t>
            </a:r>
            <a:r>
              <a:rPr lang="en-GB" sz="1200" dirty="0" smtClean="0">
                <a:ea typeface="Times New Roman" panose="02020603050405020304" pitchFamily="18" charset="0"/>
              </a:rPr>
              <a:t>H</a:t>
            </a:r>
            <a:r>
              <a:rPr lang="en-GB" sz="1200" baseline="-25000" dirty="0" smtClean="0">
                <a:ea typeface="Times New Roman" panose="02020603050405020304" pitchFamily="18" charset="0"/>
              </a:rPr>
              <a:t>2</a:t>
            </a:r>
            <a:r>
              <a:rPr lang="en-GB" sz="1200" dirty="0" smtClean="0">
                <a:ea typeface="Times New Roman" panose="02020603050405020304" pitchFamily="18" charset="0"/>
              </a:rPr>
              <a:t>O</a:t>
            </a:r>
            <a:r>
              <a:rPr lang="en-GB" sz="1200" baseline="-25000" dirty="0" smtClean="0">
                <a:ea typeface="Times New Roman" panose="02020603050405020304" pitchFamily="18" charset="0"/>
              </a:rPr>
              <a:t>2</a:t>
            </a:r>
            <a:r>
              <a:rPr lang="en-GB" sz="1200" dirty="0" smtClean="0">
                <a:ea typeface="Times New Roman" panose="02020603050405020304" pitchFamily="18" charset="0"/>
              </a:rPr>
              <a:t>. TH-1 </a:t>
            </a:r>
            <a:r>
              <a:rPr lang="en-GB" sz="1200" dirty="0">
                <a:ea typeface="Times New Roman" panose="02020603050405020304" pitchFamily="18" charset="0"/>
              </a:rPr>
              <a:t>cells were pre-treated with Q1–Q4 for 24 h and then treated with 500 µM H</a:t>
            </a:r>
            <a:r>
              <a:rPr lang="en-GB" sz="1200" baseline="-25000" dirty="0">
                <a:ea typeface="Times New Roman" panose="02020603050405020304" pitchFamily="18" charset="0"/>
              </a:rPr>
              <a:t>2</a:t>
            </a:r>
            <a:r>
              <a:rPr lang="en-GB" sz="1200" dirty="0">
                <a:ea typeface="Times New Roman" panose="02020603050405020304" pitchFamily="18" charset="0"/>
              </a:rPr>
              <a:t>O</a:t>
            </a:r>
            <a:r>
              <a:rPr lang="en-GB" sz="1200" baseline="-25000" dirty="0">
                <a:ea typeface="Times New Roman" panose="02020603050405020304" pitchFamily="18" charset="0"/>
              </a:rPr>
              <a:t>2</a:t>
            </a:r>
            <a:r>
              <a:rPr lang="en-GB" sz="1200" dirty="0">
                <a:ea typeface="Times New Roman" panose="02020603050405020304" pitchFamily="18" charset="0"/>
              </a:rPr>
              <a:t>. TH-1 cells only with PBS were used as negative control (NC); cells incubated only with 500 µM H</a:t>
            </a:r>
            <a:r>
              <a:rPr lang="en-GB" sz="1200" baseline="-25000" dirty="0">
                <a:ea typeface="Times New Roman" panose="02020603050405020304" pitchFamily="18" charset="0"/>
              </a:rPr>
              <a:t>2</a:t>
            </a:r>
            <a:r>
              <a:rPr lang="en-GB" sz="1200" dirty="0">
                <a:ea typeface="Times New Roman" panose="02020603050405020304" pitchFamily="18" charset="0"/>
              </a:rPr>
              <a:t>O</a:t>
            </a:r>
            <a:r>
              <a:rPr lang="en-GB" sz="1200" baseline="-25000" dirty="0">
                <a:ea typeface="Times New Roman" panose="02020603050405020304" pitchFamily="18" charset="0"/>
              </a:rPr>
              <a:t>2 </a:t>
            </a:r>
            <a:r>
              <a:rPr lang="en-GB" sz="1200" dirty="0">
                <a:ea typeface="Times New Roman" panose="02020603050405020304" pitchFamily="18" charset="0"/>
              </a:rPr>
              <a:t>correspond to a positive control (PC). *P &lt; 0.05; **P &lt; 0.01; ***P &lt; 0.001 indicate significant differences compared to the positive control.</a:t>
            </a:r>
            <a:endParaRPr lang="sk-SK" sz="1200" b="1" dirty="0">
              <a:effectLst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584" y="571098"/>
            <a:ext cx="80288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600" b="1" dirty="0" smtClean="0"/>
              <a:t>MTT assay</a:t>
            </a:r>
            <a:r>
              <a:rPr lang="en-GB" sz="1600" dirty="0" smtClean="0"/>
              <a:t>. </a:t>
            </a:r>
            <a:r>
              <a:rPr lang="sk-SK" sz="1600" dirty="0" smtClean="0"/>
              <a:t>The </a:t>
            </a:r>
            <a:r>
              <a:rPr lang="sk-SK" sz="1600" b="1" dirty="0" smtClean="0"/>
              <a:t>cytotoxic effect </a:t>
            </a:r>
            <a:r>
              <a:rPr lang="sk-SK" sz="1600" dirty="0" smtClean="0"/>
              <a:t>of Q1–Q</a:t>
            </a:r>
            <a:r>
              <a:rPr lang="en-GB" sz="1600" dirty="0" smtClean="0"/>
              <a:t>4</a:t>
            </a:r>
            <a:r>
              <a:rPr lang="sk-SK" sz="1600" dirty="0" smtClean="0"/>
              <a:t> was investigated </a:t>
            </a:r>
            <a:r>
              <a:rPr lang="sk-SK" sz="1600" i="1" dirty="0" smtClean="0"/>
              <a:t>in vitro</a:t>
            </a:r>
            <a:r>
              <a:rPr lang="sk-SK" sz="1600" dirty="0" smtClean="0"/>
              <a:t> in the human TH-1 </a:t>
            </a:r>
            <a:r>
              <a:rPr lang="en-GB" sz="1600" dirty="0" smtClean="0"/>
              <a:t>and HepG2 </a:t>
            </a:r>
            <a:r>
              <a:rPr lang="sk-SK" sz="1600" dirty="0" smtClean="0"/>
              <a:t>cell line</a:t>
            </a:r>
            <a:r>
              <a:rPr lang="en-GB" sz="1600" dirty="0" smtClean="0"/>
              <a:t>s</a:t>
            </a:r>
            <a:r>
              <a:rPr lang="sk-SK" sz="1600" dirty="0" smtClean="0"/>
              <a:t>. The</a:t>
            </a:r>
            <a:r>
              <a:rPr lang="en-GB" sz="1600" dirty="0" smtClean="0"/>
              <a:t> </a:t>
            </a:r>
            <a:r>
              <a:rPr lang="sk-SK" sz="1600" dirty="0" smtClean="0"/>
              <a:t>results of the MTT assay showed that the 24 h treatment of cells with Q1–Q</a:t>
            </a:r>
            <a:r>
              <a:rPr lang="en-GB" sz="1600" dirty="0" smtClean="0"/>
              <a:t>4 </a:t>
            </a:r>
            <a:r>
              <a:rPr lang="sk-SK" sz="1600" dirty="0" smtClean="0"/>
              <a:t>affected cell viability in a dose-dependent manner. Derivatives exhibited variable potencies (IC</a:t>
            </a:r>
            <a:r>
              <a:rPr lang="sk-SK" sz="1600" baseline="-25000" dirty="0" smtClean="0"/>
              <a:t>50</a:t>
            </a:r>
            <a:r>
              <a:rPr lang="sk-SK" sz="1600" dirty="0" smtClean="0"/>
              <a:t>)</a:t>
            </a:r>
            <a:r>
              <a:rPr lang="en-GB" sz="1600" dirty="0" smtClean="0"/>
              <a:t>.</a:t>
            </a:r>
            <a:r>
              <a:rPr lang="sk-SK" sz="1600" dirty="0" smtClean="0"/>
              <a:t> </a:t>
            </a:r>
            <a:endParaRPr lang="en-GB" sz="1600" dirty="0" smtClean="0"/>
          </a:p>
          <a:p>
            <a:pPr algn="just"/>
            <a:r>
              <a:rPr lang="en-GB" sz="1600" dirty="0" smtClean="0"/>
              <a:t>Studied compounds exhibited </a:t>
            </a:r>
            <a:r>
              <a:rPr lang="en-GB" sz="1600" dirty="0" smtClean="0"/>
              <a:t>different cytotoxic activity </a:t>
            </a:r>
            <a:r>
              <a:rPr lang="en-GB" sz="1600" dirty="0" smtClean="0"/>
              <a:t>against tested cell lines (</a:t>
            </a:r>
            <a:r>
              <a:rPr lang="sk-SK" sz="1600" dirty="0" smtClean="0"/>
              <a:t>TH-1 </a:t>
            </a:r>
            <a:r>
              <a:rPr lang="en-GB" sz="1600" b="1" dirty="0" smtClean="0"/>
              <a:t>Fig.5</a:t>
            </a:r>
            <a:r>
              <a:rPr lang="en-GB" sz="1600" dirty="0" smtClean="0"/>
              <a:t>) and (HepG2 </a:t>
            </a:r>
            <a:r>
              <a:rPr lang="en-GB" sz="1600" b="1" dirty="0" smtClean="0"/>
              <a:t>Fig.6</a:t>
            </a:r>
            <a:r>
              <a:rPr lang="en-GB" sz="1600" dirty="0" smtClean="0"/>
              <a:t>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90E4F9-57B5-40AD-9E3E-3CC678427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417" y="2539112"/>
            <a:ext cx="3933325" cy="22991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37" y="2539112"/>
            <a:ext cx="3864855" cy="22991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BlokTextu 7"/>
          <p:cNvSpPr txBox="1"/>
          <p:nvPr/>
        </p:nvSpPr>
        <p:spPr>
          <a:xfrm>
            <a:off x="587343" y="4904431"/>
            <a:ext cx="4038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Fig.5 </a:t>
            </a:r>
            <a:r>
              <a:rPr lang="en-GB" sz="1200" b="1" dirty="0" smtClean="0"/>
              <a:t>MTT </a:t>
            </a:r>
            <a:r>
              <a:rPr lang="en-GB" sz="1200" b="1" dirty="0"/>
              <a:t>assay</a:t>
            </a:r>
            <a:r>
              <a:rPr lang="en-GB" sz="1200" dirty="0"/>
              <a:t> – Evaluation </a:t>
            </a:r>
            <a:r>
              <a:rPr lang="en-GB" sz="1200" dirty="0" smtClean="0"/>
              <a:t>of cytotoxic </a:t>
            </a:r>
            <a:r>
              <a:rPr lang="en-GB" sz="1200" dirty="0"/>
              <a:t>effects of compounds Q1–Q4 on </a:t>
            </a:r>
            <a:r>
              <a:rPr lang="en-GB" sz="1200" dirty="0" smtClean="0"/>
              <a:t>TH-1 cells.</a:t>
            </a:r>
            <a:endParaRPr lang="sk-SK" sz="1200" dirty="0"/>
          </a:p>
        </p:txBody>
      </p:sp>
      <p:sp>
        <p:nvSpPr>
          <p:cNvPr id="9" name="BlokTextu 8"/>
          <p:cNvSpPr txBox="1"/>
          <p:nvPr/>
        </p:nvSpPr>
        <p:spPr>
          <a:xfrm>
            <a:off x="4625975" y="4904431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Fig.6 MTT </a:t>
            </a:r>
            <a:r>
              <a:rPr lang="en-GB" sz="1200" b="1" dirty="0"/>
              <a:t>assay</a:t>
            </a:r>
            <a:r>
              <a:rPr lang="en-GB" sz="1200" dirty="0"/>
              <a:t> – Evaluation </a:t>
            </a:r>
            <a:r>
              <a:rPr lang="en-GB" sz="1200" dirty="0" smtClean="0"/>
              <a:t>of cytotoxic </a:t>
            </a:r>
            <a:r>
              <a:rPr lang="en-GB" sz="1200" dirty="0"/>
              <a:t>effects of compounds Q1–Q4 on </a:t>
            </a:r>
            <a:r>
              <a:rPr lang="en-GB" sz="1200" dirty="0" smtClean="0"/>
              <a:t>HepG2 cells.</a:t>
            </a:r>
            <a:endParaRPr lang="sk-SK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611560" y="692696"/>
            <a:ext cx="784887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Conclusions</a:t>
            </a:r>
          </a:p>
          <a:p>
            <a:endParaRPr lang="fr-FR" sz="2000" b="1" dirty="0" smtClean="0"/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ea typeface="Times New Roman" pitchFamily="18" charset="0"/>
                <a:cs typeface="Times New Roman" pitchFamily="18" charset="0"/>
              </a:rPr>
              <a:t>C-2,N-3 </a:t>
            </a:r>
            <a:r>
              <a:rPr lang="en-GB" dirty="0" smtClean="0">
                <a:ea typeface="Times New Roman" pitchFamily="18" charset="0"/>
                <a:cs typeface="Times New Roman" pitchFamily="18" charset="0"/>
              </a:rPr>
              <a:t>substituted </a:t>
            </a:r>
            <a:r>
              <a:rPr lang="en-GB" dirty="0" err="1" smtClean="0">
                <a:ea typeface="Times New Roman" pitchFamily="18" charset="0"/>
                <a:cs typeface="Times New Roman" pitchFamily="18" charset="0"/>
              </a:rPr>
              <a:t>quinazolinone</a:t>
            </a:r>
            <a:r>
              <a:rPr lang="en-GB" dirty="0" smtClean="0">
                <a:ea typeface="Times New Roman" pitchFamily="18" charset="0"/>
                <a:cs typeface="Times New Roman" pitchFamily="18" charset="0"/>
              </a:rPr>
              <a:t>-derived Schiff bases</a:t>
            </a:r>
            <a:r>
              <a:rPr lang="sk-SK" dirty="0" smtClean="0"/>
              <a:t> </a:t>
            </a:r>
            <a:r>
              <a:rPr lang="en-GB" dirty="0" smtClean="0"/>
              <a:t>(Q1-Q4) </a:t>
            </a:r>
            <a:r>
              <a:rPr lang="en-GB" dirty="0" smtClean="0">
                <a:ea typeface="Times New Roman" pitchFamily="18" charset="0"/>
                <a:cs typeface="Times New Roman" pitchFamily="18" charset="0"/>
              </a:rPr>
              <a:t>were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ea typeface="Times New Roman" pitchFamily="18" charset="0"/>
                <a:cs typeface="Times New Roman" pitchFamily="18" charset="0"/>
              </a:rPr>
              <a:t>     characterized by chemical and biological assays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 smtClean="0">
              <a:ea typeface="Times New Roman" pitchFamily="18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ea typeface="Times New Roman" pitchFamily="18" charset="0"/>
                <a:cs typeface="Times New Roman" pitchFamily="18" charset="0"/>
              </a:rPr>
              <a:t>High </a:t>
            </a:r>
            <a:r>
              <a:rPr lang="en-GB" dirty="0" smtClean="0">
                <a:ea typeface="Times New Roman" pitchFamily="18" charset="0"/>
                <a:cs typeface="Times New Roman" pitchFamily="18" charset="0"/>
              </a:rPr>
              <a:t>radical-scavenging, antioxidant and DNA-protective effects were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ea typeface="Times New Roman" pitchFamily="18" charset="0"/>
                <a:cs typeface="Times New Roman" pitchFamily="18" charset="0"/>
              </a:rPr>
              <a:t>     observed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 smtClean="0">
              <a:ea typeface="Times New Roman" pitchFamily="18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cs typeface="Times New Roman" pitchFamily="18" charset="0"/>
              </a:rPr>
              <a:t>E</a:t>
            </a:r>
            <a:r>
              <a:rPr lang="en-GB" dirty="0" smtClean="0">
                <a:ea typeface="Times New Roman" pitchFamily="18" charset="0"/>
                <a:cs typeface="Times New Roman" pitchFamily="18" charset="0"/>
              </a:rPr>
              <a:t>fficient DNA-p</a:t>
            </a:r>
            <a:r>
              <a:rPr lang="sk-SK" dirty="0" smtClean="0">
                <a:ea typeface="Times New Roman" pitchFamily="18" charset="0"/>
                <a:cs typeface="Times New Roman" pitchFamily="18" charset="0"/>
              </a:rPr>
              <a:t>rotection</a:t>
            </a:r>
            <a:r>
              <a:rPr lang="en-GB" dirty="0" smtClean="0">
                <a:ea typeface="Times New Roman" pitchFamily="18" charset="0"/>
                <a:cs typeface="Times New Roman" pitchFamily="18" charset="0"/>
              </a:rPr>
              <a:t> correlates with</a:t>
            </a:r>
            <a:r>
              <a:rPr lang="sk-SK" dirty="0" smtClean="0">
                <a:ea typeface="Times New Roman" pitchFamily="18" charset="0"/>
                <a:cs typeface="Times New Roman" pitchFamily="18" charset="0"/>
              </a:rPr>
              <a:t> enzymatic </a:t>
            </a:r>
            <a:r>
              <a:rPr lang="en-GB" dirty="0" smtClean="0">
                <a:ea typeface="Times New Roman" pitchFamily="18" charset="0"/>
                <a:cs typeface="Times New Roman" pitchFamily="18" charset="0"/>
              </a:rPr>
              <a:t>(SOD, CAT, </a:t>
            </a:r>
            <a:r>
              <a:rPr lang="en-GB" dirty="0" err="1" smtClean="0">
                <a:ea typeface="Times New Roman" pitchFamily="18" charset="0"/>
                <a:cs typeface="Times New Roman" pitchFamily="18" charset="0"/>
              </a:rPr>
              <a:t>GPx</a:t>
            </a:r>
            <a:r>
              <a:rPr lang="en-GB" dirty="0" smtClean="0">
                <a:ea typeface="Times New Roman" pitchFamily="18" charset="0"/>
                <a:cs typeface="Times New Roman" pitchFamily="18" charset="0"/>
              </a:rPr>
              <a:t>, TAS)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sk-SK" dirty="0" smtClean="0">
                <a:ea typeface="Times New Roman" pitchFamily="18" charset="0"/>
                <a:cs typeface="Times New Roman" pitchFamily="18" charset="0"/>
              </a:rPr>
              <a:t>and non-enzymatic </a:t>
            </a:r>
            <a:r>
              <a:rPr lang="en-GB" dirty="0" smtClean="0">
                <a:ea typeface="Times New Roman" pitchFamily="18" charset="0"/>
                <a:cs typeface="Times New Roman" pitchFamily="18" charset="0"/>
              </a:rPr>
              <a:t>(DPPH, RPA assay) </a:t>
            </a:r>
            <a:r>
              <a:rPr lang="en-GB" dirty="0" smtClean="0">
                <a:ea typeface="MinionPro-Regular"/>
                <a:cs typeface="Times New Roman" pitchFamily="18" charset="0"/>
              </a:rPr>
              <a:t>antioxidant </a:t>
            </a:r>
            <a:r>
              <a:rPr lang="sk-SK" dirty="0" smtClean="0">
                <a:ea typeface="MinionPro-Regular"/>
                <a:cs typeface="Times New Roman" pitchFamily="18" charset="0"/>
              </a:rPr>
              <a:t>defence</a:t>
            </a:r>
            <a:endParaRPr lang="en-GB" dirty="0">
              <a:ea typeface="MinionPro-Regular"/>
              <a:cs typeface="Times New Roman" pitchFamily="18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k-SK" dirty="0" smtClean="0"/>
              <a:t>Studied </a:t>
            </a:r>
            <a:r>
              <a:rPr lang="sk-SK" dirty="0" smtClean="0"/>
              <a:t>compounds </a:t>
            </a:r>
            <a:r>
              <a:rPr lang="en-GB" dirty="0" smtClean="0"/>
              <a:t>we</a:t>
            </a:r>
            <a:r>
              <a:rPr lang="sk-SK" dirty="0" smtClean="0"/>
              <a:t>re </a:t>
            </a:r>
            <a:r>
              <a:rPr lang="sk-SK" dirty="0" smtClean="0"/>
              <a:t>able to protect the DNA of TH-1 cells as well as</a:t>
            </a:r>
            <a:r>
              <a:rPr lang="en-GB" dirty="0" smtClean="0"/>
              <a:t>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     </a:t>
            </a:r>
            <a:r>
              <a:rPr lang="sk-SK" dirty="0" smtClean="0"/>
              <a:t>pBR322 plasmid DNA against oxidative DNA damage induced by oxidants</a:t>
            </a:r>
            <a:endParaRPr lang="en-GB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 </a:t>
            </a:r>
            <a:endParaRPr lang="en-US" dirty="0" smtClean="0"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ea typeface="Times New Roman" pitchFamily="18" charset="0"/>
                <a:cs typeface="Times New Roman" pitchFamily="18" charset="0"/>
              </a:rPr>
              <a:t>SAR </a:t>
            </a:r>
            <a:r>
              <a:rPr lang="en-GB" dirty="0" smtClean="0">
                <a:ea typeface="Times New Roman" pitchFamily="18" charset="0"/>
                <a:cs typeface="Times New Roman" pitchFamily="18" charset="0"/>
              </a:rPr>
              <a:t>analysis revealed the relation between molecular structure and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ea typeface="Times New Roman" pitchFamily="18" charset="0"/>
                <a:cs typeface="Times New Roman" pitchFamily="18" charset="0"/>
              </a:rPr>
              <a:t>     efficiency of studied derivatives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 smtClean="0"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 smtClean="0"/>
              <a:t>Their </a:t>
            </a:r>
            <a:r>
              <a:rPr lang="sk-SK" dirty="0" smtClean="0"/>
              <a:t>potential applications in pharmacology will require additional</a:t>
            </a:r>
            <a:endParaRPr lang="en-GB" dirty="0" smtClean="0"/>
          </a:p>
          <a:p>
            <a:pPr algn="just"/>
            <a:r>
              <a:rPr lang="en-GB" dirty="0" smtClean="0"/>
              <a:t>     </a:t>
            </a:r>
            <a:r>
              <a:rPr lang="sk-SK" dirty="0" smtClean="0"/>
              <a:t>validation using further </a:t>
            </a:r>
            <a:r>
              <a:rPr lang="sk-SK" i="1" dirty="0" smtClean="0"/>
              <a:t>in vitro</a:t>
            </a:r>
            <a:r>
              <a:rPr lang="sk-SK" dirty="0" smtClean="0"/>
              <a:t> and </a:t>
            </a:r>
            <a:r>
              <a:rPr lang="sk-SK" i="1" dirty="0" smtClean="0"/>
              <a:t>in vivo</a:t>
            </a:r>
            <a:r>
              <a:rPr lang="sk-SK" dirty="0" smtClean="0"/>
              <a:t> </a:t>
            </a:r>
            <a:r>
              <a:rPr lang="sk-SK" dirty="0" smtClean="0"/>
              <a:t>studies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90394"/>
            <a:ext cx="7943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Acknowledgments</a:t>
            </a:r>
            <a:endParaRPr lang="fr-FR" sz="2400" b="1" dirty="0"/>
          </a:p>
          <a:p>
            <a:endParaRPr lang="fr-FR" sz="2400" b="1" dirty="0"/>
          </a:p>
          <a:p>
            <a:r>
              <a:rPr lang="sk-SK" dirty="0" smtClean="0"/>
              <a:t>The authors would like to acknowledge financial support from the Slovak Grant Agency, VEGA grants No. 2/0022/18 and</a:t>
            </a:r>
            <a:r>
              <a:rPr lang="en-GB" dirty="0" smtClean="0"/>
              <a:t> </a:t>
            </a:r>
            <a:r>
              <a:rPr lang="sk-SK" dirty="0" smtClean="0"/>
              <a:t>2/0055/20.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90E4F9-57B5-40AD-9E3E-3CC678427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47106" name="Picture 2" descr="C:\Users\Zuzka\Documents\Posters\sav_logo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647853"/>
            <a:ext cx="1928826" cy="1958558"/>
          </a:xfrm>
          <a:prstGeom prst="rect">
            <a:avLst/>
          </a:prstGeom>
          <a:noFill/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2783886"/>
            <a:ext cx="1728192" cy="17052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8725" y="115791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Graphical </a:t>
            </a:r>
            <a:r>
              <a:rPr lang="fr-FR" b="1" dirty="0" smtClean="0"/>
              <a:t> Abstract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2733" y="257613"/>
            <a:ext cx="7745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/>
              <a:t>In </a:t>
            </a:r>
            <a:r>
              <a:rPr lang="en-US" sz="2400" b="1" i="1" dirty="0"/>
              <a:t>vitro</a:t>
            </a:r>
            <a:r>
              <a:rPr lang="en-US" sz="2400" b="1" dirty="0"/>
              <a:t> a</a:t>
            </a:r>
            <a:r>
              <a:rPr lang="sk-SK" sz="2400" b="1" dirty="0" err="1"/>
              <a:t>ntioxidant</a:t>
            </a:r>
            <a:r>
              <a:rPr lang="sk-SK" sz="2400" b="1" dirty="0"/>
              <a:t>, DNA-</a:t>
            </a:r>
            <a:r>
              <a:rPr lang="sk-SK" sz="2400" b="1" dirty="0" err="1"/>
              <a:t>protective</a:t>
            </a:r>
            <a:r>
              <a:rPr lang="sk-SK" sz="2400" b="1" dirty="0"/>
              <a:t> and </a:t>
            </a:r>
            <a:r>
              <a:rPr lang="sk-SK" sz="2400" b="1" dirty="0" err="1"/>
              <a:t>cytotoxic</a:t>
            </a:r>
            <a:r>
              <a:rPr lang="sk-SK" sz="2400" b="1" dirty="0"/>
              <a:t> </a:t>
            </a:r>
            <a:r>
              <a:rPr lang="sk-SK" sz="2400" b="1" dirty="0" err="1"/>
              <a:t>effects</a:t>
            </a:r>
            <a:r>
              <a:rPr lang="sk-SK" sz="2400" b="1" dirty="0"/>
              <a:t> of 2,3-substituted </a:t>
            </a:r>
            <a:r>
              <a:rPr lang="sk-SK" sz="2400" b="1" dirty="0" err="1"/>
              <a:t>quinazolinone-derived</a:t>
            </a:r>
            <a:r>
              <a:rPr lang="sk-SK" sz="2400" b="1" dirty="0"/>
              <a:t> </a:t>
            </a:r>
            <a:r>
              <a:rPr lang="sk-SK" sz="2400" b="1" dirty="0" err="1"/>
              <a:t>Schiff</a:t>
            </a:r>
            <a:r>
              <a:rPr lang="sk-SK" sz="2400" b="1" dirty="0"/>
              <a:t> </a:t>
            </a:r>
            <a:r>
              <a:rPr lang="sk-SK" sz="2400" b="1" dirty="0" err="1"/>
              <a:t>bases</a:t>
            </a:r>
            <a:endParaRPr lang="sk-SK" sz="2400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pSp>
        <p:nvGrpSpPr>
          <p:cNvPr id="8" name="Skupina 7"/>
          <p:cNvGrpSpPr/>
          <p:nvPr/>
        </p:nvGrpSpPr>
        <p:grpSpPr>
          <a:xfrm>
            <a:off x="325970" y="1278283"/>
            <a:ext cx="8586836" cy="4454974"/>
            <a:chOff x="338909" y="741989"/>
            <a:chExt cx="10669423" cy="5773110"/>
          </a:xfrm>
        </p:grpSpPr>
        <p:grpSp>
          <p:nvGrpSpPr>
            <p:cNvPr id="9" name="Skupina 8"/>
            <p:cNvGrpSpPr/>
            <p:nvPr/>
          </p:nvGrpSpPr>
          <p:grpSpPr>
            <a:xfrm>
              <a:off x="338909" y="753460"/>
              <a:ext cx="10669423" cy="5761639"/>
              <a:chOff x="207024" y="727083"/>
              <a:chExt cx="10669423" cy="5761639"/>
            </a:xfrm>
          </p:grpSpPr>
          <p:grpSp>
            <p:nvGrpSpPr>
              <p:cNvPr id="11" name="Skupina 10"/>
              <p:cNvGrpSpPr/>
              <p:nvPr/>
            </p:nvGrpSpPr>
            <p:grpSpPr>
              <a:xfrm>
                <a:off x="207024" y="727083"/>
                <a:ext cx="10669423" cy="5761639"/>
                <a:chOff x="517098" y="560029"/>
                <a:chExt cx="10669423" cy="5761639"/>
              </a:xfrm>
            </p:grpSpPr>
            <p:grpSp>
              <p:nvGrpSpPr>
                <p:cNvPr id="14" name="Skupina 13"/>
                <p:cNvGrpSpPr/>
                <p:nvPr/>
              </p:nvGrpSpPr>
              <p:grpSpPr>
                <a:xfrm>
                  <a:off x="6096000" y="4172458"/>
                  <a:ext cx="4240352" cy="1871241"/>
                  <a:chOff x="2924908" y="2614978"/>
                  <a:chExt cx="8839200" cy="3790950"/>
                </a:xfrm>
              </p:grpSpPr>
              <p:pic>
                <p:nvPicPr>
                  <p:cNvPr id="31" name="Obrázok 30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924908" y="2614978"/>
                    <a:ext cx="8839200" cy="3790950"/>
                  </a:xfrm>
                  <a:prstGeom prst="rect">
                    <a:avLst/>
                  </a:prstGeom>
                </p:spPr>
              </p:pic>
              <p:cxnSp>
                <p:nvCxnSpPr>
                  <p:cNvPr id="32" name="Rovná spojovacia šípka 31"/>
                  <p:cNvCxnSpPr/>
                  <p:nvPr/>
                </p:nvCxnSpPr>
                <p:spPr>
                  <a:xfrm>
                    <a:off x="5205412" y="4378569"/>
                    <a:ext cx="439250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Rovná spojovacia šípka 32"/>
                  <p:cNvCxnSpPr/>
                  <p:nvPr/>
                </p:nvCxnSpPr>
                <p:spPr>
                  <a:xfrm>
                    <a:off x="8989035" y="4407876"/>
                    <a:ext cx="439250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5" name="Picture 2" descr="C:\Users\Hricovíni\Desktop\fotky z experimnetov_PhD\CAM09930.jp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018" t="21176" r="17756" b="21628"/>
                <a:stretch/>
              </p:blipFill>
              <p:spPr bwMode="auto">
                <a:xfrm>
                  <a:off x="6248046" y="560029"/>
                  <a:ext cx="1948146" cy="128126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18" descr="C:\Users\Hricovíni\Desktop\fotky z experimnetov_PhD\CAM10144.jpg"/>
                <p:cNvPicPr/>
                <p:nvPr/>
              </p:nvPicPr>
              <p:blipFill rotWithShape="1"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brigh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256" t="47106" r="21139" b="5788"/>
                <a:stretch/>
              </p:blipFill>
              <p:spPr bwMode="auto">
                <a:xfrm>
                  <a:off x="9215809" y="5323225"/>
                  <a:ext cx="1470706" cy="99844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7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687" t="28451" r="14453" b="23268"/>
                <a:stretch/>
              </p:blipFill>
              <p:spPr bwMode="auto">
                <a:xfrm>
                  <a:off x="6590388" y="2595482"/>
                  <a:ext cx="1889267" cy="11417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18" name="Skupina 17"/>
                <p:cNvGrpSpPr/>
                <p:nvPr/>
              </p:nvGrpSpPr>
              <p:grpSpPr>
                <a:xfrm>
                  <a:off x="3629325" y="1244614"/>
                  <a:ext cx="2413896" cy="1176065"/>
                  <a:chOff x="4481264" y="1305792"/>
                  <a:chExt cx="2413896" cy="1176065"/>
                </a:xfrm>
              </p:grpSpPr>
              <p:cxnSp>
                <p:nvCxnSpPr>
                  <p:cNvPr id="29" name="Rovná spojovacia šípka 28"/>
                  <p:cNvCxnSpPr/>
                  <p:nvPr/>
                </p:nvCxnSpPr>
                <p:spPr>
                  <a:xfrm flipV="1">
                    <a:off x="4843504" y="1305792"/>
                    <a:ext cx="1863277" cy="1176065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BlokTextu 29"/>
                  <p:cNvSpPr txBox="1"/>
                  <p:nvPr/>
                </p:nvSpPr>
                <p:spPr>
                  <a:xfrm rot="19750132">
                    <a:off x="4481264" y="1571583"/>
                    <a:ext cx="2413896" cy="457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600" b="1" dirty="0" smtClean="0"/>
                      <a:t>Antioxidant activity</a:t>
                    </a:r>
                    <a:endParaRPr lang="sk-SK" sz="1600" b="1" dirty="0"/>
                  </a:p>
                </p:txBody>
              </p:sp>
            </p:grpSp>
            <p:grpSp>
              <p:nvGrpSpPr>
                <p:cNvPr id="19" name="Skupina 18"/>
                <p:cNvGrpSpPr/>
                <p:nvPr/>
              </p:nvGrpSpPr>
              <p:grpSpPr>
                <a:xfrm>
                  <a:off x="3595618" y="2772947"/>
                  <a:ext cx="2994771" cy="457662"/>
                  <a:chOff x="4478925" y="2569983"/>
                  <a:chExt cx="2994771" cy="457662"/>
                </a:xfrm>
              </p:grpSpPr>
              <p:cxnSp>
                <p:nvCxnSpPr>
                  <p:cNvPr id="27" name="Rovná spojovacia šípka 26"/>
                  <p:cNvCxnSpPr/>
                  <p:nvPr/>
                </p:nvCxnSpPr>
                <p:spPr>
                  <a:xfrm>
                    <a:off x="4619101" y="2928128"/>
                    <a:ext cx="2577565" cy="1552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" name="BlokTextu 27"/>
                  <p:cNvSpPr txBox="1"/>
                  <p:nvPr/>
                </p:nvSpPr>
                <p:spPr>
                  <a:xfrm>
                    <a:off x="4478925" y="2569983"/>
                    <a:ext cx="2994771" cy="45766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600" b="1" dirty="0" smtClean="0"/>
                      <a:t>Genotoxicity/</a:t>
                    </a:r>
                    <a:r>
                      <a:rPr lang="en-GB" sz="1600" b="1" dirty="0" err="1" smtClean="0"/>
                      <a:t>protectivity</a:t>
                    </a:r>
                    <a:endParaRPr lang="sk-SK" sz="1600" b="1" dirty="0"/>
                  </a:p>
                </p:txBody>
              </p:sp>
            </p:grpSp>
            <p:grpSp>
              <p:nvGrpSpPr>
                <p:cNvPr id="20" name="Skupina 19"/>
                <p:cNvGrpSpPr/>
                <p:nvPr/>
              </p:nvGrpSpPr>
              <p:grpSpPr>
                <a:xfrm>
                  <a:off x="3991566" y="3912518"/>
                  <a:ext cx="1766563" cy="1242470"/>
                  <a:chOff x="4825702" y="3607435"/>
                  <a:chExt cx="1604332" cy="1126658"/>
                </a:xfrm>
              </p:grpSpPr>
              <p:cxnSp>
                <p:nvCxnSpPr>
                  <p:cNvPr id="25" name="Rovná spojovacia šípka 24"/>
                  <p:cNvCxnSpPr/>
                  <p:nvPr/>
                </p:nvCxnSpPr>
                <p:spPr>
                  <a:xfrm>
                    <a:off x="4825702" y="3607435"/>
                    <a:ext cx="1494904" cy="112665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BlokTextu 25"/>
                  <p:cNvSpPr txBox="1"/>
                  <p:nvPr/>
                </p:nvSpPr>
                <p:spPr>
                  <a:xfrm rot="2259544">
                    <a:off x="4942426" y="3906246"/>
                    <a:ext cx="1487608" cy="4150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600" b="1" dirty="0" smtClean="0"/>
                      <a:t>Cytotoxicity</a:t>
                    </a:r>
                    <a:endParaRPr lang="sk-SK" sz="1600" b="1" dirty="0"/>
                  </a:p>
                </p:txBody>
              </p:sp>
            </p:grpSp>
            <p:grpSp>
              <p:nvGrpSpPr>
                <p:cNvPr id="21" name="Skupina 20"/>
                <p:cNvGrpSpPr/>
                <p:nvPr/>
              </p:nvGrpSpPr>
              <p:grpSpPr>
                <a:xfrm>
                  <a:off x="517098" y="1746655"/>
                  <a:ext cx="3285381" cy="3877006"/>
                  <a:chOff x="103161" y="1880258"/>
                  <a:chExt cx="2999970" cy="3585949"/>
                </a:xfrm>
              </p:grpSpPr>
              <p:pic>
                <p:nvPicPr>
                  <p:cNvPr id="23" name="Obrázok 22"/>
                  <p:cNvPicPr/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3541"/>
                  <a:stretch/>
                </p:blipFill>
                <p:spPr bwMode="auto">
                  <a:xfrm>
                    <a:off x="299167" y="3672661"/>
                    <a:ext cx="2803964" cy="179354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4" name="Obrázok 23"/>
                  <p:cNvPicPr/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45352"/>
                  <a:stretch/>
                </p:blipFill>
                <p:spPr bwMode="auto">
                  <a:xfrm>
                    <a:off x="103161" y="1880258"/>
                    <a:ext cx="2972789" cy="177450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22" name="Obrázok 21"/>
                <p:cNvPicPr/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836" t="39750" b="2193"/>
                <a:stretch/>
              </p:blipFill>
              <p:spPr bwMode="auto">
                <a:xfrm>
                  <a:off x="8679494" y="2850307"/>
                  <a:ext cx="2507027" cy="65742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</p:grpSp>
          <p:pic>
            <p:nvPicPr>
              <p:cNvPr id="13" name="Obrázok 12" descr="C:\Users\user\Desktop\122786184_813466982821157_3443387037695296447_n.jpg"/>
              <p:cNvPicPr/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25" t="23407" r="28900" b="30368"/>
              <a:stretch/>
            </p:blipFill>
            <p:spPr bwMode="auto">
              <a:xfrm>
                <a:off x="6193066" y="5490279"/>
                <a:ext cx="509637" cy="86758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10" name="Obrázok 9" descr="C:\Users\user\Desktop\122715875_774360120011804_700802865977933593_n.jpg"/>
            <p:cNvPicPr/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60" t="11173" r="18303" b="6507"/>
            <a:stretch/>
          </p:blipFill>
          <p:spPr bwMode="auto">
            <a:xfrm>
              <a:off x="8543876" y="741989"/>
              <a:ext cx="1813463" cy="13079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86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48680"/>
            <a:ext cx="8208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 smtClean="0"/>
              <a:t>Abstract: </a:t>
            </a:r>
            <a:r>
              <a:rPr lang="en-GB" sz="1600" dirty="0" smtClean="0"/>
              <a:t>Group of 2,3-ring-substituted </a:t>
            </a:r>
            <a:r>
              <a:rPr lang="en-GB" sz="1600" dirty="0" err="1" smtClean="0"/>
              <a:t>quinazolinone</a:t>
            </a:r>
            <a:r>
              <a:rPr lang="en-GB" sz="1600" dirty="0" smtClean="0"/>
              <a:t>-derived Schiff bases (Q1-Q4) were prepared and tested for cytotoxicity and DNA-protective potential against free radical-induced oxidative damage. The </a:t>
            </a:r>
            <a:r>
              <a:rPr lang="en-GB" sz="1600" i="1" dirty="0" smtClean="0"/>
              <a:t>in vitro </a:t>
            </a:r>
            <a:r>
              <a:rPr lang="en-GB" sz="1600" dirty="0" err="1" smtClean="0"/>
              <a:t>cytotoxic</a:t>
            </a:r>
            <a:r>
              <a:rPr lang="en-GB" sz="1600" dirty="0" smtClean="0"/>
              <a:t> effect of compounds was assessed in human renal proximal tubular epithelial (TH-1) and </a:t>
            </a:r>
            <a:r>
              <a:rPr lang="en-GB" sz="1600" dirty="0" err="1" smtClean="0"/>
              <a:t>hepatocellular</a:t>
            </a:r>
            <a:r>
              <a:rPr lang="en-GB" sz="1600" dirty="0" smtClean="0"/>
              <a:t> carcinoma (HepG2) cells by MTT assay. The radical-scavenging and reducing potency was determined by DPPH and reducing power assay. The DNA-protective potential against oxidants (Fe</a:t>
            </a:r>
            <a:r>
              <a:rPr lang="en-GB" sz="1600" baseline="30000" dirty="0" smtClean="0"/>
              <a:t>2</a:t>
            </a:r>
            <a:r>
              <a:rPr lang="en-GB" sz="1600" baseline="30000" dirty="0" smtClean="0"/>
              <a:t>+</a:t>
            </a:r>
            <a:r>
              <a:rPr lang="en-GB" sz="1600" dirty="0" smtClean="0"/>
              <a:t>, H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) was screened by DNA topology and Comet assay. Antioxidant mode of action - total antioxidant cell status (TAS) and activity of individual antioxidant enzymes (SOD, CAT, </a:t>
            </a:r>
            <a:r>
              <a:rPr lang="en-GB" sz="1600" dirty="0" err="1" smtClean="0"/>
              <a:t>GPx</a:t>
            </a:r>
            <a:r>
              <a:rPr lang="en-GB" sz="1600" dirty="0" smtClean="0"/>
              <a:t>) were screened on TH-1 cells. The results suggest that Q1-Q4 affected TH-1 and HepG2 cell viability in a dose-dependent manner. Treatment of cells with Q1-Q4 increases TAS, </a:t>
            </a:r>
            <a:r>
              <a:rPr lang="en-GB" sz="1600" dirty="0" err="1" smtClean="0"/>
              <a:t>GPx</a:t>
            </a:r>
            <a:r>
              <a:rPr lang="en-GB" sz="1600" dirty="0" smtClean="0"/>
              <a:t>, SOD, and CAT levels. Compounds exhibit significant antioxidant properties, and high DNA-protective ability. The structure-biological activity relationships revealed the relation between structure and efficacy of studied compounds. The modification of the C-2/N-3 positions of the </a:t>
            </a:r>
            <a:r>
              <a:rPr lang="en-GB" sz="1600" dirty="0" err="1" smtClean="0"/>
              <a:t>quinazolinone</a:t>
            </a:r>
            <a:r>
              <a:rPr lang="en-GB" sz="1600" dirty="0" smtClean="0"/>
              <a:t> nucleus, by differently substituted phenyl moieties seems to be crucial for the DNA-protective potential of these compounds. </a:t>
            </a:r>
            <a:r>
              <a:rPr lang="en-GB" sz="1600" dirty="0" err="1" smtClean="0"/>
              <a:t>Quinazolinones</a:t>
            </a:r>
            <a:r>
              <a:rPr lang="en-GB" sz="1600" dirty="0" smtClean="0"/>
              <a:t> Q1-Q4 can be considered as an effective antioxidants, non-</a:t>
            </a:r>
            <a:r>
              <a:rPr lang="en-GB" sz="1600" dirty="0" err="1" smtClean="0"/>
              <a:t>genotoxic</a:t>
            </a:r>
            <a:r>
              <a:rPr lang="en-GB" sz="1600" dirty="0" smtClean="0"/>
              <a:t> and DNA-protective agents with potential medicinal applications. </a:t>
            </a:r>
          </a:p>
          <a:p>
            <a:pPr algn="just"/>
            <a:endParaRPr lang="fr-FR" sz="1600" dirty="0" smtClean="0"/>
          </a:p>
          <a:p>
            <a:pPr algn="just"/>
            <a:endParaRPr lang="fr-FR" sz="1600" dirty="0"/>
          </a:p>
          <a:p>
            <a:pPr algn="just"/>
            <a:endParaRPr lang="fr-FR" sz="1600" dirty="0"/>
          </a:p>
          <a:p>
            <a:pPr algn="just"/>
            <a:r>
              <a:rPr lang="en-US" sz="1600" b="1" dirty="0" smtClean="0"/>
              <a:t>Keywords:</a:t>
            </a:r>
            <a:r>
              <a:rPr lang="en-US" sz="1600" b="1" i="1" dirty="0" smtClean="0"/>
              <a:t> </a:t>
            </a:r>
            <a:r>
              <a:rPr lang="sk-SK" sz="1600" dirty="0" err="1"/>
              <a:t>Quinazolinones</a:t>
            </a:r>
            <a:r>
              <a:rPr lang="sk-SK" sz="1600" dirty="0"/>
              <a:t>; Antioxidant </a:t>
            </a:r>
            <a:r>
              <a:rPr lang="sk-SK" sz="1600" dirty="0" err="1"/>
              <a:t>effect</a:t>
            </a:r>
            <a:r>
              <a:rPr lang="sk-SK" sz="1600" dirty="0"/>
              <a:t>;</a:t>
            </a:r>
            <a:r>
              <a:rPr lang="en-US" sz="1600" dirty="0"/>
              <a:t> DNA </a:t>
            </a:r>
            <a:r>
              <a:rPr lang="en-US" sz="1600" dirty="0" err="1"/>
              <a:t>protectivity</a:t>
            </a:r>
            <a:r>
              <a:rPr lang="en-US" sz="1600" dirty="0"/>
              <a:t>; </a:t>
            </a:r>
            <a:r>
              <a:rPr lang="sk-SK" sz="1600" dirty="0" err="1" smtClean="0"/>
              <a:t>Cytotoxicity</a:t>
            </a:r>
            <a:r>
              <a:rPr lang="sk-SK" sz="1600" dirty="0" smtClean="0"/>
              <a:t> 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D466382-20B6-490F-8C41-6253E43E3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198" y="204461"/>
            <a:ext cx="802960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Introduction</a:t>
            </a:r>
          </a:p>
          <a:p>
            <a:pPr>
              <a:lnSpc>
                <a:spcPct val="150000"/>
              </a:lnSpc>
            </a:pPr>
            <a:r>
              <a:rPr lang="en-GB" sz="2000" b="1" dirty="0" err="1" smtClean="0"/>
              <a:t>Quinazolinones</a:t>
            </a:r>
            <a:r>
              <a:rPr lang="en-GB" sz="2000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 applications in medicinal chemistry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 </a:t>
            </a:r>
            <a:r>
              <a:rPr lang="en-GB" dirty="0" err="1" smtClean="0">
                <a:solidFill>
                  <a:srgbClr val="002060"/>
                </a:solidFill>
              </a:rPr>
              <a:t>quinazoline</a:t>
            </a:r>
            <a:r>
              <a:rPr lang="en-GB" dirty="0" smtClean="0">
                <a:solidFill>
                  <a:srgbClr val="002060"/>
                </a:solidFill>
              </a:rPr>
              <a:t>-based alkaloids (</a:t>
            </a:r>
            <a:r>
              <a:rPr lang="en-GB" dirty="0" err="1" smtClean="0">
                <a:solidFill>
                  <a:srgbClr val="002060"/>
                </a:solidFill>
              </a:rPr>
              <a:t>vasicine</a:t>
            </a:r>
            <a:r>
              <a:rPr lang="en-GB" dirty="0" smtClean="0">
                <a:solidFill>
                  <a:srgbClr val="002060"/>
                </a:solidFill>
              </a:rPr>
              <a:t>, </a:t>
            </a:r>
            <a:r>
              <a:rPr lang="en-GB" dirty="0" err="1" smtClean="0">
                <a:solidFill>
                  <a:srgbClr val="002060"/>
                </a:solidFill>
              </a:rPr>
              <a:t>febrifugine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rgbClr val="002060"/>
                </a:solidFill>
              </a:rPr>
              <a:t>synthetic analogues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 wide range of biological activities: </a:t>
            </a:r>
            <a:r>
              <a:rPr lang="en-GB" dirty="0" smtClean="0">
                <a:solidFill>
                  <a:srgbClr val="002060"/>
                </a:solidFill>
              </a:rPr>
              <a:t>antibacterial, </a:t>
            </a:r>
            <a:r>
              <a:rPr lang="en-GB" dirty="0" err="1" smtClean="0">
                <a:solidFill>
                  <a:srgbClr val="002060"/>
                </a:solidFill>
              </a:rPr>
              <a:t>antimalarial</a:t>
            </a:r>
            <a:r>
              <a:rPr lang="en-GB" dirty="0" smtClean="0">
                <a:solidFill>
                  <a:srgbClr val="002060"/>
                </a:solidFill>
              </a:rPr>
              <a:t>, antioxidant, anti-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     depressant, anti-inflammatory, </a:t>
            </a:r>
            <a:r>
              <a:rPr lang="en-GB" dirty="0" err="1" smtClean="0">
                <a:solidFill>
                  <a:srgbClr val="002060"/>
                </a:solidFill>
              </a:rPr>
              <a:t>vasodilating</a:t>
            </a:r>
            <a:r>
              <a:rPr lang="en-GB" dirty="0" smtClean="0">
                <a:solidFill>
                  <a:srgbClr val="002060"/>
                </a:solidFill>
              </a:rPr>
              <a:t>, anticancer agents </a:t>
            </a:r>
            <a:r>
              <a:rPr lang="en-GB" dirty="0" smtClean="0"/>
              <a:t>[1-3].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 </a:t>
            </a:r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 smtClean="0"/>
          </a:p>
          <a:p>
            <a:r>
              <a:rPr lang="sk-SK" sz="1100" dirty="0" smtClean="0"/>
              <a:t>[1]</a:t>
            </a:r>
            <a:r>
              <a:rPr lang="en-GB" sz="1100" dirty="0" smtClean="0"/>
              <a:t> </a:t>
            </a:r>
            <a:r>
              <a:rPr lang="sk-SK" sz="1100" dirty="0" smtClean="0"/>
              <a:t>Hameed A., Al-Rashida M., Uroos M., Ali S.A. (2018) </a:t>
            </a:r>
            <a:r>
              <a:rPr lang="en-GB" sz="1100" dirty="0" smtClean="0"/>
              <a:t>Expert </a:t>
            </a:r>
            <a:r>
              <a:rPr lang="en-GB" sz="1100" dirty="0" err="1" smtClean="0"/>
              <a:t>Opin</a:t>
            </a:r>
            <a:r>
              <a:rPr lang="en-GB" sz="1100" dirty="0" smtClean="0"/>
              <a:t> </a:t>
            </a:r>
            <a:r>
              <a:rPr lang="en-GB" sz="1100" dirty="0" err="1" smtClean="0"/>
              <a:t>Ther</a:t>
            </a:r>
            <a:r>
              <a:rPr lang="en-GB" sz="1100" dirty="0" smtClean="0"/>
              <a:t> Pat. 28, 281</a:t>
            </a:r>
            <a:endParaRPr lang="en-US" sz="1100" dirty="0" smtClean="0"/>
          </a:p>
          <a:p>
            <a:r>
              <a:rPr lang="sk-SK" sz="1100" dirty="0" smtClean="0"/>
              <a:t>[2]</a:t>
            </a:r>
            <a:r>
              <a:rPr lang="en-GB" sz="1100" dirty="0" smtClean="0"/>
              <a:t> </a:t>
            </a:r>
            <a:r>
              <a:rPr lang="sk-SK" sz="1100" dirty="0" smtClean="0"/>
              <a:t>Gupta T., Rohilla A., Pathak A., et al. (2018). Synth Commun. 48,</a:t>
            </a:r>
            <a:r>
              <a:rPr lang="en-GB" sz="1100" dirty="0" smtClean="0"/>
              <a:t> </a:t>
            </a:r>
            <a:r>
              <a:rPr lang="sk-SK" sz="1100" dirty="0" smtClean="0"/>
              <a:t>1099</a:t>
            </a:r>
            <a:endParaRPr lang="en-US" sz="1100" dirty="0" smtClean="0"/>
          </a:p>
          <a:p>
            <a:r>
              <a:rPr lang="sk-SK" sz="1100" dirty="0" smtClean="0"/>
              <a:t>[3]</a:t>
            </a:r>
            <a:r>
              <a:rPr lang="en-GB" sz="1100" dirty="0" smtClean="0"/>
              <a:t> </a:t>
            </a:r>
            <a:r>
              <a:rPr lang="sk-SK" sz="1100" dirty="0" smtClean="0"/>
              <a:t>Rakesh K.P., Manukumar H., Gowda D.C. (2015) Bioorg Med Chem Lett. 25, 107</a:t>
            </a:r>
            <a:endParaRPr lang="en-US" sz="1100" dirty="0" smtClean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00358"/>
            <a:ext cx="3672408" cy="2928842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328842"/>
            <a:ext cx="792961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  new C–2, N–3 </a:t>
            </a:r>
            <a:r>
              <a:rPr lang="en-GB" dirty="0" err="1" smtClean="0"/>
              <a:t>di</a:t>
            </a:r>
            <a:r>
              <a:rPr lang="en-GB" dirty="0" smtClean="0"/>
              <a:t>-substituted </a:t>
            </a:r>
            <a:r>
              <a:rPr lang="en-GB" dirty="0" err="1" smtClean="0"/>
              <a:t>quinazolinone</a:t>
            </a:r>
            <a:r>
              <a:rPr lang="en-GB" dirty="0" smtClean="0"/>
              <a:t> derivatives were designed and</a:t>
            </a:r>
          </a:p>
          <a:p>
            <a:r>
              <a:rPr lang="en-GB" dirty="0" smtClean="0"/>
              <a:t>      synthesized as novel antioxidants and potential DNA-protective agents 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 </a:t>
            </a:r>
            <a:r>
              <a:rPr lang="en-GB" dirty="0" err="1" smtClean="0"/>
              <a:t>Quinazolinone</a:t>
            </a:r>
            <a:r>
              <a:rPr lang="en-GB" dirty="0" smtClean="0"/>
              <a:t>-derived Schiff bases (Q1-Q4) were synthesized by microwave-</a:t>
            </a:r>
          </a:p>
          <a:p>
            <a:r>
              <a:rPr lang="en-GB" dirty="0" smtClean="0"/>
              <a:t>     assisted, </a:t>
            </a:r>
            <a:r>
              <a:rPr lang="en-GB" dirty="0" err="1" smtClean="0"/>
              <a:t>phosphomolybdic</a:t>
            </a:r>
            <a:r>
              <a:rPr lang="en-GB" dirty="0" smtClean="0"/>
              <a:t> acid catalysed condensation reaction of 2-amino</a:t>
            </a:r>
          </a:p>
          <a:p>
            <a:r>
              <a:rPr lang="en-GB" dirty="0" smtClean="0"/>
              <a:t>     </a:t>
            </a:r>
            <a:r>
              <a:rPr lang="en-GB" dirty="0" err="1" smtClean="0"/>
              <a:t>benzhydrazide</a:t>
            </a:r>
            <a:r>
              <a:rPr lang="en-GB" dirty="0" smtClean="0"/>
              <a:t> with differently substituted aromatic </a:t>
            </a:r>
            <a:r>
              <a:rPr lang="en-GB" dirty="0" err="1" smtClean="0"/>
              <a:t>aldehydes</a:t>
            </a:r>
            <a:r>
              <a:rPr lang="en-GB" dirty="0" smtClean="0"/>
              <a:t> (R). The</a:t>
            </a:r>
          </a:p>
          <a:p>
            <a:r>
              <a:rPr lang="en-GB" dirty="0" smtClean="0"/>
              <a:t>     molecular structures of Q1-Q4 were characterized by analytical, and</a:t>
            </a:r>
          </a:p>
          <a:p>
            <a:pPr algn="just"/>
            <a:r>
              <a:rPr lang="en-GB" dirty="0" smtClean="0"/>
              <a:t>     spectroscopic methods (NMR, FT IR, UV-Vis, EPR, HRMS) [4].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r>
              <a:rPr lang="en-GB" sz="1100" dirty="0" smtClean="0"/>
              <a:t>        </a:t>
            </a:r>
            <a:r>
              <a:rPr lang="sk-SK" sz="1100" dirty="0" smtClean="0"/>
              <a:t>[</a:t>
            </a:r>
            <a:r>
              <a:rPr lang="en-GB" sz="1100" dirty="0" smtClean="0"/>
              <a:t>4</a:t>
            </a:r>
            <a:r>
              <a:rPr lang="sk-SK" sz="1100" dirty="0" smtClean="0"/>
              <a:t>]</a:t>
            </a:r>
            <a:r>
              <a:rPr lang="en-GB" sz="1100" dirty="0" smtClean="0"/>
              <a:t> </a:t>
            </a:r>
            <a:r>
              <a:rPr lang="sk-SK" sz="1100" dirty="0" smtClean="0"/>
              <a:t>Hricovíniová Z., Hricovíni M., Kozics K. (2018) Chem Pap. 72, 104</a:t>
            </a:r>
            <a:r>
              <a:rPr lang="en-GB" sz="1100" dirty="0" smtClean="0"/>
              <a:t> </a:t>
            </a: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1500166" y="2786058"/>
          <a:ext cx="5643602" cy="2478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0" name="CS ChemDraw Drawing" r:id="rId4" imgW="4847463" imgH="2128647" progId="ChemDraw.Document.6.0">
                  <p:embed/>
                </p:oleObj>
              </mc:Choice>
              <mc:Fallback>
                <p:oleObj name="CS ChemDraw Drawing" r:id="rId4" imgW="4847463" imgH="2128647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2786058"/>
                        <a:ext cx="5643602" cy="24780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14290"/>
            <a:ext cx="81534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Material</a:t>
            </a:r>
            <a:r>
              <a:rPr lang="fr-FR" sz="2400" b="1" dirty="0" smtClean="0"/>
              <a:t> and </a:t>
            </a:r>
            <a:r>
              <a:rPr lang="fr-FR" sz="2400" b="1" dirty="0" err="1" smtClean="0"/>
              <a:t>methods</a:t>
            </a:r>
            <a:endParaRPr lang="fr-FR" sz="2400" b="1" dirty="0" smtClean="0"/>
          </a:p>
          <a:p>
            <a:endParaRPr lang="fr-FR" b="1" dirty="0" smtClean="0"/>
          </a:p>
          <a:p>
            <a:pPr algn="just">
              <a:buFont typeface="Arial" pitchFamily="34" charset="0"/>
              <a:buChar char="•"/>
            </a:pPr>
            <a:r>
              <a:rPr lang="en-GB" sz="1600" dirty="0" smtClean="0"/>
              <a:t>  Compounds: C-2,N-3-ring-substituted </a:t>
            </a:r>
            <a:r>
              <a:rPr lang="en-GB" sz="1600" dirty="0" err="1" smtClean="0"/>
              <a:t>quinazolinone</a:t>
            </a:r>
            <a:r>
              <a:rPr lang="en-GB" sz="1600" dirty="0" smtClean="0"/>
              <a:t> derived Schiff bases (</a:t>
            </a:r>
            <a:r>
              <a:rPr lang="en-GB" sz="1600" b="1" dirty="0" smtClean="0"/>
              <a:t>Q1-Q4</a:t>
            </a:r>
            <a:r>
              <a:rPr lang="en-GB" sz="1600" dirty="0" smtClean="0"/>
              <a:t>)</a:t>
            </a:r>
          </a:p>
          <a:p>
            <a:pPr algn="just">
              <a:buFont typeface="Arial" pitchFamily="34" charset="0"/>
              <a:buChar char="•"/>
            </a:pPr>
            <a:endParaRPr lang="en-GB" sz="1600" dirty="0" smtClean="0"/>
          </a:p>
          <a:p>
            <a:pPr algn="just">
              <a:buFont typeface="Arial" pitchFamily="34" charset="0"/>
              <a:buChar char="•"/>
            </a:pPr>
            <a:r>
              <a:rPr lang="en-GB" sz="1600" dirty="0" smtClean="0"/>
              <a:t>  Cell lines: Human renal proximal tubular epithelial cells (</a:t>
            </a:r>
            <a:r>
              <a:rPr lang="en-GB" sz="1600" b="1" dirty="0" smtClean="0"/>
              <a:t>TH-1</a:t>
            </a:r>
            <a:r>
              <a:rPr lang="en-GB" sz="1600" dirty="0" smtClean="0"/>
              <a:t>) </a:t>
            </a:r>
          </a:p>
          <a:p>
            <a:pPr algn="just"/>
            <a:r>
              <a:rPr lang="en-GB" sz="1600" dirty="0" smtClean="0"/>
              <a:t>	  Human hepatocellular carcinoma (</a:t>
            </a:r>
            <a:r>
              <a:rPr lang="en-GB" sz="1600" b="1" dirty="0" smtClean="0"/>
              <a:t>HepG2</a:t>
            </a:r>
            <a:r>
              <a:rPr lang="en-GB" sz="1600" dirty="0" smtClean="0"/>
              <a:t>) cells</a:t>
            </a:r>
          </a:p>
          <a:p>
            <a:pPr algn="just"/>
            <a:endParaRPr lang="en-GB" sz="1600" dirty="0" smtClean="0"/>
          </a:p>
          <a:p>
            <a:pPr algn="just"/>
            <a:endParaRPr lang="en-GB" sz="1600" dirty="0" smtClean="0"/>
          </a:p>
          <a:p>
            <a:pPr algn="just">
              <a:lnSpc>
                <a:spcPct val="150000"/>
              </a:lnSpc>
            </a:pPr>
            <a:r>
              <a:rPr lang="en-GB" sz="1600" dirty="0" smtClean="0"/>
              <a:t>Antioxidant activity: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i="1" dirty="0" smtClean="0">
                <a:solidFill>
                  <a:srgbClr val="002060"/>
                </a:solidFill>
              </a:rPr>
              <a:t>   </a:t>
            </a:r>
            <a:r>
              <a:rPr lang="sk-SK" sz="1600" dirty="0" smtClean="0">
                <a:solidFill>
                  <a:srgbClr val="002060"/>
                </a:solidFill>
              </a:rPr>
              <a:t>1,1-diphenyl-2-picrylhydrazyl (DPPH) assay</a:t>
            </a:r>
            <a:endParaRPr lang="en-GB" sz="1600" dirty="0" smtClean="0">
              <a:solidFill>
                <a:srgbClr val="00206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</a:rPr>
              <a:t>   </a:t>
            </a:r>
            <a:r>
              <a:rPr lang="sk-SK" sz="1600" dirty="0" smtClean="0">
                <a:solidFill>
                  <a:srgbClr val="002060"/>
                </a:solidFill>
              </a:rPr>
              <a:t>Reducing power </a:t>
            </a:r>
            <a:r>
              <a:rPr lang="en-GB" sz="1600" dirty="0" smtClean="0">
                <a:solidFill>
                  <a:srgbClr val="002060"/>
                </a:solidFill>
              </a:rPr>
              <a:t>(RPA)</a:t>
            </a:r>
            <a:r>
              <a:rPr lang="sk-SK" sz="1600" dirty="0" smtClean="0">
                <a:solidFill>
                  <a:srgbClr val="002060"/>
                </a:solidFill>
              </a:rPr>
              <a:t> assay</a:t>
            </a:r>
            <a:endParaRPr lang="en-GB" sz="1600" dirty="0" smtClean="0">
              <a:solidFill>
                <a:srgbClr val="002060"/>
              </a:solidFill>
            </a:endParaRPr>
          </a:p>
          <a:p>
            <a:pPr marL="0" lvl="2" algn="just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</a:rPr>
              <a:t>   Antioxidant enzymes activity assays (SOD, CAT, </a:t>
            </a:r>
            <a:r>
              <a:rPr lang="en-GB" sz="1600" dirty="0" err="1" smtClean="0">
                <a:solidFill>
                  <a:srgbClr val="002060"/>
                </a:solidFill>
              </a:rPr>
              <a:t>GPx</a:t>
            </a:r>
            <a:r>
              <a:rPr lang="en-GB" sz="1600" dirty="0" smtClean="0">
                <a:solidFill>
                  <a:srgbClr val="002060"/>
                </a:solidFill>
              </a:rPr>
              <a:t>) 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0" lvl="2" algn="just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</a:rPr>
              <a:t>   Total antioxidant status (TAS) </a:t>
            </a:r>
          </a:p>
          <a:p>
            <a:pPr marL="0" lvl="2" algn="just">
              <a:lnSpc>
                <a:spcPct val="200000"/>
              </a:lnSpc>
            </a:pPr>
            <a:r>
              <a:rPr lang="en-GB" sz="1600" dirty="0" smtClean="0"/>
              <a:t>DNA </a:t>
            </a:r>
            <a:r>
              <a:rPr lang="en-GB" sz="1600" dirty="0" err="1" smtClean="0"/>
              <a:t>genotoxicity</a:t>
            </a:r>
            <a:r>
              <a:rPr lang="en-GB" sz="1600" dirty="0" smtClean="0"/>
              <a:t>/</a:t>
            </a:r>
            <a:r>
              <a:rPr lang="en-GB" sz="1600" dirty="0" err="1" smtClean="0"/>
              <a:t>protectivity</a:t>
            </a:r>
            <a:r>
              <a:rPr lang="en-GB" sz="1600" dirty="0" smtClean="0"/>
              <a:t>:</a:t>
            </a:r>
          </a:p>
          <a:p>
            <a:pPr marL="0" lvl="2" algn="just">
              <a:buFont typeface="Arial" pitchFamily="34" charset="0"/>
              <a:buChar char="•"/>
            </a:pPr>
            <a:r>
              <a:rPr lang="en-GB" sz="1600" i="1" dirty="0" smtClean="0">
                <a:solidFill>
                  <a:srgbClr val="002060"/>
                </a:solidFill>
              </a:rPr>
              <a:t>   </a:t>
            </a:r>
            <a:r>
              <a:rPr lang="sk-SK" sz="1600" dirty="0" smtClean="0">
                <a:solidFill>
                  <a:srgbClr val="002060"/>
                </a:solidFill>
              </a:rPr>
              <a:t>DNA topology assay 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0" lvl="2" algn="just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</a:rPr>
              <a:t>   </a:t>
            </a:r>
            <a:r>
              <a:rPr lang="sk-SK" sz="1600" dirty="0" smtClean="0">
                <a:solidFill>
                  <a:srgbClr val="002060"/>
                </a:solidFill>
              </a:rPr>
              <a:t>Single cell gel electrophoresis (</a:t>
            </a:r>
            <a:r>
              <a:rPr lang="en-GB" sz="1600" dirty="0" smtClean="0">
                <a:solidFill>
                  <a:srgbClr val="002060"/>
                </a:solidFill>
              </a:rPr>
              <a:t>C</a:t>
            </a:r>
            <a:r>
              <a:rPr lang="sk-SK" sz="1600" dirty="0" smtClean="0">
                <a:solidFill>
                  <a:srgbClr val="002060"/>
                </a:solidFill>
              </a:rPr>
              <a:t>omet assay)</a:t>
            </a:r>
            <a:endParaRPr lang="en-GB" sz="1600" dirty="0" smtClean="0">
              <a:solidFill>
                <a:srgbClr val="002060"/>
              </a:solidFill>
            </a:endParaRPr>
          </a:p>
          <a:p>
            <a:pPr marL="0" lvl="2" algn="just">
              <a:lnSpc>
                <a:spcPct val="200000"/>
              </a:lnSpc>
            </a:pPr>
            <a:r>
              <a:rPr lang="sk-SK" sz="1600" dirty="0" smtClean="0"/>
              <a:t>Cytotoxic activity</a:t>
            </a:r>
            <a:r>
              <a:rPr lang="en-GB" sz="1600" dirty="0" smtClean="0"/>
              <a:t>:</a:t>
            </a:r>
          </a:p>
          <a:p>
            <a:pPr marL="0" lvl="2" algn="just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</a:rPr>
              <a:t>   </a:t>
            </a:r>
            <a:r>
              <a:rPr lang="sk-SK" sz="1600" dirty="0" smtClean="0">
                <a:solidFill>
                  <a:srgbClr val="002060"/>
                </a:solidFill>
              </a:rPr>
              <a:t>MTT </a:t>
            </a:r>
            <a:r>
              <a:rPr lang="sk-SK" sz="1600" dirty="0" err="1" smtClean="0">
                <a:solidFill>
                  <a:srgbClr val="002060"/>
                </a:solidFill>
              </a:rPr>
              <a:t>assay</a:t>
            </a:r>
            <a:endParaRPr lang="en-GB" sz="1600" dirty="0" smtClean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2" y="6022201"/>
            <a:ext cx="9136918" cy="8357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1760" y="255765"/>
            <a:ext cx="825670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err="1"/>
              <a:t>Results</a:t>
            </a:r>
            <a:r>
              <a:rPr lang="fr-FR" sz="2400" b="1" dirty="0"/>
              <a:t> and </a:t>
            </a:r>
            <a:r>
              <a:rPr lang="fr-FR" sz="2400" b="1" dirty="0" smtClean="0"/>
              <a:t>discussion</a:t>
            </a:r>
          </a:p>
          <a:p>
            <a:pPr algn="just"/>
            <a:endParaRPr lang="en-GB" sz="1600" dirty="0" smtClean="0"/>
          </a:p>
          <a:p>
            <a:pPr algn="just"/>
            <a:r>
              <a:rPr lang="en-GB" sz="1600" dirty="0" smtClean="0"/>
              <a:t>Studied </a:t>
            </a:r>
            <a:r>
              <a:rPr lang="sk-SK" sz="1600" dirty="0" smtClean="0"/>
              <a:t>compounds</a:t>
            </a:r>
            <a:r>
              <a:rPr lang="en-GB" sz="1600" dirty="0" smtClean="0"/>
              <a:t> </a:t>
            </a:r>
            <a:r>
              <a:rPr lang="sk-SK" sz="1600" dirty="0" smtClean="0"/>
              <a:t>Q1-Q4</a:t>
            </a:r>
            <a:r>
              <a:rPr lang="en-GB" sz="1600" dirty="0" smtClean="0"/>
              <a:t> showed promising antioxidant effect </a:t>
            </a:r>
            <a:r>
              <a:rPr lang="sk-SK" sz="1600" dirty="0" smtClean="0"/>
              <a:t>(</a:t>
            </a:r>
            <a:r>
              <a:rPr lang="en-GB" sz="1600" b="1" dirty="0" smtClean="0"/>
              <a:t>DPPH</a:t>
            </a:r>
            <a:r>
              <a:rPr lang="en-GB" sz="1600" dirty="0" smtClean="0"/>
              <a:t> assay, </a:t>
            </a:r>
            <a:r>
              <a:rPr lang="sk-SK" sz="1600" b="1" dirty="0" smtClean="0"/>
              <a:t>Fig.</a:t>
            </a:r>
            <a:r>
              <a:rPr lang="en-GB" sz="1600" b="1" dirty="0" smtClean="0"/>
              <a:t>1</a:t>
            </a:r>
            <a:r>
              <a:rPr lang="sk-SK" sz="1600" b="1" dirty="0" smtClean="0"/>
              <a:t>.</a:t>
            </a:r>
            <a:r>
              <a:rPr lang="sk-SK" sz="1600" dirty="0" smtClean="0"/>
              <a:t>)</a:t>
            </a:r>
            <a:r>
              <a:rPr lang="en-GB" sz="1600" dirty="0" smtClean="0"/>
              <a:t> and </a:t>
            </a:r>
            <a:r>
              <a:rPr lang="sk-SK" sz="1600" dirty="0" smtClean="0"/>
              <a:t>reducing power (</a:t>
            </a:r>
            <a:r>
              <a:rPr lang="en-GB" sz="1600" b="1" dirty="0" smtClean="0"/>
              <a:t>RPA</a:t>
            </a:r>
            <a:r>
              <a:rPr lang="en-GB" sz="1600" dirty="0" smtClean="0"/>
              <a:t> test, </a:t>
            </a:r>
            <a:r>
              <a:rPr lang="sk-SK" sz="1600" b="1" dirty="0" smtClean="0"/>
              <a:t>Fig.</a:t>
            </a:r>
            <a:r>
              <a:rPr lang="en-GB" sz="1600" b="1" dirty="0" smtClean="0"/>
              <a:t>2</a:t>
            </a:r>
            <a:r>
              <a:rPr lang="sk-SK" sz="1600" b="1" dirty="0" smtClean="0"/>
              <a:t>.</a:t>
            </a:r>
            <a:r>
              <a:rPr lang="sk-SK" sz="1600" dirty="0" smtClean="0"/>
              <a:t>)</a:t>
            </a:r>
            <a:r>
              <a:rPr lang="en-GB" sz="1600" dirty="0" smtClean="0"/>
              <a:t> in comparison with ascorbic acid (AA).</a:t>
            </a:r>
            <a:r>
              <a:rPr lang="sk-SK" sz="1600" dirty="0" smtClean="0"/>
              <a:t> </a:t>
            </a:r>
            <a:r>
              <a:rPr lang="en-GB" sz="1600" dirty="0" smtClean="0"/>
              <a:t>The relative DPPH radical-scavenging activity of tested compounds increased in the following order: Q4 &lt; Q2 ~ Q1~ Q3 &lt; AA. </a:t>
            </a:r>
          </a:p>
          <a:p>
            <a:pPr algn="just"/>
            <a:r>
              <a:rPr lang="sk-SK" sz="1600" dirty="0" err="1" smtClean="0"/>
              <a:t>Derivative</a:t>
            </a:r>
            <a:r>
              <a:rPr lang="en-GB" sz="1600" dirty="0" smtClean="0"/>
              <a:t> </a:t>
            </a:r>
            <a:r>
              <a:rPr lang="sk-SK" sz="1600" dirty="0" smtClean="0"/>
              <a:t>Q3 </a:t>
            </a:r>
            <a:r>
              <a:rPr lang="en-GB" sz="1600" dirty="0" smtClean="0"/>
              <a:t>bearing</a:t>
            </a:r>
            <a:r>
              <a:rPr lang="sk-SK" sz="1600" dirty="0" smtClean="0"/>
              <a:t> four OH groups showed the highest Fe</a:t>
            </a:r>
            <a:r>
              <a:rPr lang="sk-SK" sz="1600" baseline="30000" dirty="0" smtClean="0"/>
              <a:t>2+</a:t>
            </a:r>
            <a:r>
              <a:rPr lang="en-GB" sz="1600" dirty="0" smtClean="0"/>
              <a:t> r</a:t>
            </a:r>
            <a:r>
              <a:rPr lang="sk-SK" sz="1600" dirty="0" smtClean="0"/>
              <a:t>educing activity</a:t>
            </a:r>
            <a:r>
              <a:rPr lang="en-GB" sz="1600" dirty="0" smtClean="0"/>
              <a:t>: Q4 &lt; Q2 &lt; Q1 &lt; AA &lt; Q3.</a:t>
            </a:r>
            <a:endParaRPr lang="fr-FR" sz="1600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9" name="Obrázok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17" y="2852936"/>
            <a:ext cx="3587910" cy="2116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Obrázo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43792"/>
            <a:ext cx="3571840" cy="2116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BlokTextu 10"/>
          <p:cNvSpPr txBox="1"/>
          <p:nvPr/>
        </p:nvSpPr>
        <p:spPr>
          <a:xfrm>
            <a:off x="675332" y="4996496"/>
            <a:ext cx="363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Fig.1. </a:t>
            </a:r>
            <a:r>
              <a:rPr lang="en-GB" sz="1200" b="1" dirty="0"/>
              <a:t>DPPH assay</a:t>
            </a:r>
            <a:r>
              <a:rPr lang="en-GB" sz="1200" dirty="0"/>
              <a:t> – Evaluation of radical scavenging activity of compounds Q1–Q4.</a:t>
            </a:r>
            <a:endParaRPr lang="sk-SK" sz="1200" dirty="0"/>
          </a:p>
        </p:txBody>
      </p:sp>
      <p:sp>
        <p:nvSpPr>
          <p:cNvPr id="12" name="BlokTextu 11"/>
          <p:cNvSpPr txBox="1"/>
          <p:nvPr/>
        </p:nvSpPr>
        <p:spPr>
          <a:xfrm>
            <a:off x="4709808" y="4996495"/>
            <a:ext cx="363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Fig. 2.</a:t>
            </a:r>
            <a:r>
              <a:rPr lang="en-GB" sz="1200" dirty="0" smtClean="0"/>
              <a:t> </a:t>
            </a:r>
            <a:r>
              <a:rPr lang="en-GB" sz="1200" b="1" dirty="0" smtClean="0"/>
              <a:t>Reducing </a:t>
            </a:r>
            <a:r>
              <a:rPr lang="en-GB" sz="1200" b="1" dirty="0"/>
              <a:t>power assay</a:t>
            </a:r>
            <a:r>
              <a:rPr lang="en-GB" sz="1200" dirty="0"/>
              <a:t> – Evaluation of antioxidant activity of compounds Q1–Q4.</a:t>
            </a:r>
            <a:endParaRPr lang="sk-SK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000" y="125760"/>
            <a:ext cx="8210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b="1" dirty="0" smtClean="0"/>
              <a:t>Total antioxidant status </a:t>
            </a:r>
            <a:r>
              <a:rPr lang="en-GB" sz="1600" dirty="0" smtClean="0"/>
              <a:t>(TAS) of Q1–Q4 and the </a:t>
            </a:r>
            <a:r>
              <a:rPr lang="en-GB" sz="1600" b="1" dirty="0" smtClean="0"/>
              <a:t>activity of individual enzymes </a:t>
            </a:r>
            <a:r>
              <a:rPr lang="en-US" sz="1600" dirty="0" smtClean="0"/>
              <a:t>– </a:t>
            </a:r>
            <a:r>
              <a:rPr lang="en-GB" sz="1600" dirty="0" smtClean="0"/>
              <a:t>superoxide dismutase (SOD), glutathione peroxidase (</a:t>
            </a:r>
            <a:r>
              <a:rPr lang="en-GB" sz="1600" dirty="0" err="1" smtClean="0"/>
              <a:t>GPx</a:t>
            </a:r>
            <a:r>
              <a:rPr lang="en-GB" sz="1600" dirty="0" smtClean="0"/>
              <a:t>), and catalase (CAT) in TH-1 cells after 24 h treatment (</a:t>
            </a:r>
            <a:r>
              <a:rPr lang="en-GB" sz="1600" b="1" dirty="0" smtClean="0"/>
              <a:t>Table 1</a:t>
            </a:r>
            <a:r>
              <a:rPr lang="en-GB" sz="1600" dirty="0" smtClean="0"/>
              <a:t>.).</a:t>
            </a:r>
            <a:r>
              <a:rPr lang="sk-SK" sz="1600" dirty="0" smtClean="0"/>
              <a:t> </a:t>
            </a:r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535000" y="1052736"/>
            <a:ext cx="799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b="1" dirty="0" smtClean="0"/>
              <a:t>Tab.1. </a:t>
            </a:r>
            <a:r>
              <a:rPr lang="sk-SK" sz="1200" dirty="0" err="1" smtClean="0"/>
              <a:t>Control</a:t>
            </a:r>
            <a:r>
              <a:rPr lang="sk-SK" sz="1200" dirty="0" smtClean="0"/>
              <a:t> </a:t>
            </a:r>
            <a:r>
              <a:rPr lang="sk-SK" sz="1200" dirty="0"/>
              <a:t>(−) </a:t>
            </a:r>
            <a:r>
              <a:rPr lang="sk-SK" sz="1200" dirty="0" err="1"/>
              <a:t>untreated</a:t>
            </a:r>
            <a:r>
              <a:rPr lang="sk-SK" sz="1200" dirty="0"/>
              <a:t> TH-1 </a:t>
            </a:r>
            <a:r>
              <a:rPr lang="sk-SK" sz="1200" dirty="0" err="1"/>
              <a:t>cells</a:t>
            </a:r>
            <a:r>
              <a:rPr lang="sk-SK" sz="1200" dirty="0"/>
              <a:t>; </a:t>
            </a:r>
            <a:r>
              <a:rPr lang="sk-SK" sz="1200" dirty="0" err="1"/>
              <a:t>control</a:t>
            </a:r>
            <a:r>
              <a:rPr lang="sk-SK" sz="1200" dirty="0"/>
              <a:t> (+) </a:t>
            </a:r>
            <a:r>
              <a:rPr lang="sk-SK" sz="1200" dirty="0" err="1"/>
              <a:t>ascorbic</a:t>
            </a:r>
            <a:r>
              <a:rPr lang="sk-SK" sz="1200" dirty="0"/>
              <a:t> </a:t>
            </a:r>
            <a:r>
              <a:rPr lang="sk-SK" sz="1200" dirty="0" err="1"/>
              <a:t>acid</a:t>
            </a:r>
            <a:r>
              <a:rPr lang="sk-SK" sz="1200" dirty="0"/>
              <a:t>. </a:t>
            </a:r>
            <a:r>
              <a:rPr lang="sk-SK" sz="1200" dirty="0" err="1"/>
              <a:t>The</a:t>
            </a:r>
            <a:r>
              <a:rPr lang="sk-SK" sz="1200" dirty="0"/>
              <a:t> </a:t>
            </a:r>
            <a:r>
              <a:rPr lang="sk-SK" sz="1200" dirty="0" err="1"/>
              <a:t>levels</a:t>
            </a:r>
            <a:r>
              <a:rPr lang="sk-SK" sz="1200" dirty="0"/>
              <a:t> of CAT and </a:t>
            </a:r>
            <a:r>
              <a:rPr lang="sk-SK" sz="1200" dirty="0" err="1"/>
              <a:t>GPx</a:t>
            </a:r>
            <a:r>
              <a:rPr lang="sk-SK" sz="1200" dirty="0"/>
              <a:t> </a:t>
            </a:r>
            <a:r>
              <a:rPr lang="en-GB" sz="1200" dirty="0"/>
              <a:t>and TAS, </a:t>
            </a:r>
            <a:r>
              <a:rPr lang="sk-SK" sz="1200" dirty="0"/>
              <a:t>in TH-1 </a:t>
            </a:r>
            <a:r>
              <a:rPr lang="sk-SK" sz="1200" dirty="0" err="1"/>
              <a:t>cells</a:t>
            </a:r>
            <a:r>
              <a:rPr lang="sk-SK" sz="1200" dirty="0"/>
              <a:t> </a:t>
            </a:r>
            <a:r>
              <a:rPr lang="en-GB" sz="1200" dirty="0"/>
              <a:t>treated with Q1–Q4,</a:t>
            </a:r>
            <a:r>
              <a:rPr lang="sk-SK" sz="1200" dirty="0"/>
              <a:t> </a:t>
            </a:r>
            <a:r>
              <a:rPr lang="sk-SK" sz="1200" dirty="0" err="1"/>
              <a:t>were</a:t>
            </a:r>
            <a:r>
              <a:rPr lang="sk-SK" sz="1200" dirty="0"/>
              <a:t> </a:t>
            </a:r>
            <a:r>
              <a:rPr lang="sk-SK" sz="1200" dirty="0" err="1"/>
              <a:t>significantly</a:t>
            </a:r>
            <a:r>
              <a:rPr lang="sk-SK" sz="1200" dirty="0"/>
              <a:t> </a:t>
            </a:r>
            <a:r>
              <a:rPr lang="sk-SK" sz="1200" dirty="0" err="1"/>
              <a:t>higher</a:t>
            </a:r>
            <a:r>
              <a:rPr lang="sk-SK" sz="1200" dirty="0"/>
              <a:t> in </a:t>
            </a:r>
            <a:r>
              <a:rPr lang="sk-SK" sz="1200" dirty="0" err="1"/>
              <a:t>comparison</a:t>
            </a:r>
            <a:r>
              <a:rPr lang="sk-SK" sz="1200" dirty="0"/>
              <a:t> </a:t>
            </a:r>
            <a:r>
              <a:rPr lang="sk-SK" sz="1200" dirty="0" err="1"/>
              <a:t>with</a:t>
            </a:r>
            <a:r>
              <a:rPr lang="sk-SK" sz="1200" dirty="0"/>
              <a:t> </a:t>
            </a:r>
            <a:r>
              <a:rPr lang="sk-SK" sz="1200" dirty="0" err="1"/>
              <a:t>the</a:t>
            </a:r>
            <a:r>
              <a:rPr lang="sk-SK" sz="1200" dirty="0"/>
              <a:t> </a:t>
            </a:r>
            <a:r>
              <a:rPr lang="sk-SK" sz="1200" dirty="0" err="1"/>
              <a:t>negative</a:t>
            </a:r>
            <a:r>
              <a:rPr lang="sk-SK" sz="1200" dirty="0"/>
              <a:t> </a:t>
            </a:r>
            <a:r>
              <a:rPr lang="sk-SK" sz="1200" dirty="0" err="1"/>
              <a:t>control</a:t>
            </a:r>
            <a:r>
              <a:rPr lang="sk-SK" sz="1200" dirty="0"/>
              <a:t>.</a:t>
            </a:r>
            <a:r>
              <a:rPr lang="en-GB" sz="1200" dirty="0"/>
              <a:t> Data represent the mean ± SD of three independent experiments. *P &lt; 0.05; **P &lt; 0.01; ***P &lt; 0.001 indicate significant differences compared to the untreated control cells</a:t>
            </a:r>
            <a:r>
              <a:rPr lang="en-GB" sz="1200" dirty="0" smtClean="0"/>
              <a:t>.</a:t>
            </a:r>
            <a:endParaRPr lang="sk-SK" sz="1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853984"/>
              </p:ext>
            </p:extLst>
          </p:nvPr>
        </p:nvGraphicFramePr>
        <p:xfrm>
          <a:off x="578682" y="1916832"/>
          <a:ext cx="7979557" cy="37444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1925"/>
                <a:gridCol w="1525691"/>
                <a:gridCol w="1653364"/>
                <a:gridCol w="1942225"/>
                <a:gridCol w="1736352"/>
              </a:tblGrid>
              <a:tr h="211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k-SK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TAS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SOD (U/mg prot)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GPx (U/mg prot)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CAT (U/mg prot)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1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Control (−)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0.795±0.120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0.957±0.070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0.0104±0.0008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142.109±2.290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1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Control (+)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3.320±0.080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2.520±0.520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0.039±0.002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585±54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11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Q1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k-SK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91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10µM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0.828±0.040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1.471±0.130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0.0187±0.0028*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237.274±1.948***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1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 µM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0.992±0.025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0.804±0.210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0.0161±0.0008**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217.756±16.280*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1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50 µM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1.016±0.060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1.537±0.290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0.0229±0.0023**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285.640±0.956***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11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Q2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k-SK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91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 µM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0.755±0.090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1.041±0.180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0.0158±0.0015**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232.940±7.437**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1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 µM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1.091±0.240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1.415±0.440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0.0312±0.0029**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489.357±27.782**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1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50 µM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2.678±0.110**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2.084±0.001*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0.0349±0.0006**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544.981±29.630**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11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Q3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k-SK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91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 µM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1.033±0.410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0.980±0.070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0.0140±0.0007*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243.603±16.312**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1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 µM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1.247±0.420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1.023±0.180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0.0121±0.0007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240.114±3.354***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1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50 µM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1.615±0.110*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1.031±0.150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0.0197±0.0018**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261.402±2.166***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11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Q4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k-SK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91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 µM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0.841±0.350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0.792±0.140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0.0162±0.0012**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232.392±6.750***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1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 µM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1.040±0.040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0.869±0.010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0.0149±0.0007*</a:t>
                      </a:r>
                      <a:endParaRPr lang="sk-SK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244.104±1.994***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1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50 µM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1.636±0.110*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1.077±0.030</a:t>
                      </a:r>
                      <a:endParaRPr lang="sk-SK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0.0202±0.0021**</a:t>
                      </a:r>
                      <a:endParaRPr lang="sk-SK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323.904±8.911***</a:t>
                      </a:r>
                      <a:endParaRPr lang="sk-SK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5134" y="418151"/>
            <a:ext cx="83076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1600" b="1" dirty="0" smtClean="0"/>
              <a:t>DNA-protective/damaging effect</a:t>
            </a:r>
            <a:r>
              <a:rPr lang="sk-SK" sz="1600" dirty="0" smtClean="0"/>
              <a:t> of</a:t>
            </a:r>
            <a:r>
              <a:rPr lang="en-GB" sz="1600" dirty="0" smtClean="0"/>
              <a:t> </a:t>
            </a:r>
            <a:r>
              <a:rPr lang="sk-SK" sz="1600" dirty="0" smtClean="0"/>
              <a:t>Q1-Q4</a:t>
            </a:r>
            <a:r>
              <a:rPr lang="en-GB" sz="1600" dirty="0" smtClean="0"/>
              <a:t>,  was assessed by </a:t>
            </a:r>
            <a:r>
              <a:rPr lang="en-GB" sz="1600" b="1" dirty="0" smtClean="0"/>
              <a:t>DNA topology assay </a:t>
            </a:r>
            <a:r>
              <a:rPr lang="sk-SK" sz="1600" dirty="0" smtClean="0"/>
              <a:t>(</a:t>
            </a:r>
            <a:r>
              <a:rPr lang="sk-SK" sz="1600" b="1" dirty="0" smtClean="0"/>
              <a:t>Fig.</a:t>
            </a:r>
            <a:r>
              <a:rPr lang="en-GB" sz="1600" b="1" dirty="0" smtClean="0"/>
              <a:t>3</a:t>
            </a:r>
            <a:r>
              <a:rPr lang="sk-SK" sz="1600" dirty="0" smtClean="0"/>
              <a:t>)</a:t>
            </a:r>
            <a:r>
              <a:rPr lang="en-GB" sz="1600" b="1" dirty="0" smtClean="0"/>
              <a:t> </a:t>
            </a:r>
            <a:r>
              <a:rPr lang="en-GB" sz="1600" dirty="0" smtClean="0"/>
              <a:t>and</a:t>
            </a:r>
            <a:r>
              <a:rPr lang="en-GB" sz="1600" b="1" dirty="0" smtClean="0"/>
              <a:t> Comet assay </a:t>
            </a:r>
            <a:r>
              <a:rPr lang="sk-SK" sz="1600" dirty="0" smtClean="0"/>
              <a:t>(</a:t>
            </a:r>
            <a:r>
              <a:rPr lang="sk-SK" sz="1600" b="1" dirty="0" smtClean="0"/>
              <a:t>Fig.</a:t>
            </a:r>
            <a:r>
              <a:rPr lang="en-GB" sz="1600" b="1" dirty="0" smtClean="0"/>
              <a:t>4</a:t>
            </a:r>
            <a:r>
              <a:rPr lang="sk-SK" sz="1600" dirty="0" smtClean="0"/>
              <a:t>)</a:t>
            </a:r>
            <a:r>
              <a:rPr lang="en-GB" sz="1600" dirty="0" smtClean="0"/>
              <a:t>. All s</a:t>
            </a:r>
            <a:r>
              <a:rPr lang="sk-SK" sz="1600" dirty="0" smtClean="0"/>
              <a:t>tudied compounds were able to protect </a:t>
            </a:r>
            <a:r>
              <a:rPr lang="sk-SK" sz="1600" b="1" dirty="0" smtClean="0"/>
              <a:t>pBR322 plasmid DNA </a:t>
            </a:r>
            <a:r>
              <a:rPr lang="sk-SK" sz="1600" dirty="0" smtClean="0"/>
              <a:t>as well as the </a:t>
            </a:r>
            <a:r>
              <a:rPr lang="sk-SK" sz="1600" b="1" dirty="0" smtClean="0"/>
              <a:t>DNA of TH-1</a:t>
            </a:r>
            <a:r>
              <a:rPr lang="en-GB" sz="1600" b="1" dirty="0" smtClean="0"/>
              <a:t> </a:t>
            </a:r>
            <a:r>
              <a:rPr lang="sk-SK" sz="1600" b="1" dirty="0" smtClean="0"/>
              <a:t>cells </a:t>
            </a:r>
            <a:r>
              <a:rPr lang="sk-SK" sz="1600" dirty="0" smtClean="0"/>
              <a:t>against oxidative DNA damage induced by oxidants (Fe</a:t>
            </a:r>
            <a:r>
              <a:rPr lang="sk-SK" sz="1600" baseline="30000" dirty="0" smtClean="0"/>
              <a:t>2+</a:t>
            </a:r>
            <a:r>
              <a:rPr lang="sk-SK" sz="1600" dirty="0" smtClean="0"/>
              <a:t>ions</a:t>
            </a:r>
            <a:r>
              <a:rPr lang="en-GB" sz="1600" dirty="0" smtClean="0"/>
              <a:t>, </a:t>
            </a:r>
            <a:r>
              <a:rPr lang="sk-SK" sz="1600" dirty="0" smtClean="0"/>
              <a:t>H</a:t>
            </a:r>
            <a:r>
              <a:rPr lang="sk-SK" sz="1600" baseline="-25000" dirty="0" smtClean="0"/>
              <a:t>2</a:t>
            </a:r>
            <a:r>
              <a:rPr lang="sk-SK" sz="1600" dirty="0" smtClean="0"/>
              <a:t>O</a:t>
            </a:r>
            <a:r>
              <a:rPr lang="sk-SK" sz="1600" baseline="-25000" dirty="0" smtClean="0"/>
              <a:t>2</a:t>
            </a:r>
            <a:r>
              <a:rPr lang="sk-SK" sz="1600" dirty="0" smtClean="0"/>
              <a:t>).</a:t>
            </a:r>
            <a:endParaRPr lang="en-GB" sz="1600" dirty="0" smtClean="0"/>
          </a:p>
          <a:p>
            <a:pPr algn="just"/>
            <a:endParaRPr lang="en-GB" sz="1600" b="1" dirty="0" smtClean="0"/>
          </a:p>
          <a:p>
            <a:pPr algn="just"/>
            <a:r>
              <a:rPr lang="en-GB" sz="1600" b="1" dirty="0" smtClean="0"/>
              <a:t>DNA topology assay</a:t>
            </a:r>
            <a:r>
              <a:rPr lang="en-GB" sz="1600" dirty="0" smtClean="0"/>
              <a:t>. </a:t>
            </a:r>
            <a:r>
              <a:rPr lang="sk-SK" sz="1600" dirty="0" smtClean="0"/>
              <a:t>Treatment of pBR322 plasmid DNA with Q1–Q</a:t>
            </a:r>
            <a:r>
              <a:rPr lang="en-GB" sz="1600" dirty="0" smtClean="0"/>
              <a:t>4</a:t>
            </a:r>
            <a:r>
              <a:rPr lang="sk-SK" sz="1600" dirty="0" smtClean="0"/>
              <a:t> in selected</a:t>
            </a:r>
            <a:r>
              <a:rPr lang="en-GB" sz="1600" dirty="0" smtClean="0"/>
              <a:t> </a:t>
            </a:r>
            <a:r>
              <a:rPr lang="sk-SK" sz="1600" dirty="0" smtClean="0"/>
              <a:t>concentration range (5</a:t>
            </a:r>
            <a:r>
              <a:rPr lang="en-GB" sz="1600" dirty="0" smtClean="0"/>
              <a:t>-</a:t>
            </a:r>
            <a:r>
              <a:rPr lang="sk-SK" sz="1600" dirty="0" smtClean="0"/>
              <a:t>500 µM) did not change the mobility of the supercoiled pDNA</a:t>
            </a:r>
            <a:r>
              <a:rPr lang="en-GB" sz="1600" dirty="0" smtClean="0"/>
              <a:t>, </a:t>
            </a:r>
            <a:r>
              <a:rPr lang="sk-SK" sz="1600" dirty="0" smtClean="0"/>
              <a:t>indicating</a:t>
            </a:r>
            <a:r>
              <a:rPr lang="en-GB" sz="1600" dirty="0" smtClean="0"/>
              <a:t> </a:t>
            </a:r>
            <a:r>
              <a:rPr lang="sk-SK" sz="1600" dirty="0" smtClean="0"/>
              <a:t>the non-genotoxic effect of tested </a:t>
            </a:r>
            <a:r>
              <a:rPr lang="sk-SK" sz="1600" dirty="0" err="1" smtClean="0"/>
              <a:t>compounds</a:t>
            </a:r>
            <a:r>
              <a:rPr lang="en-GB" sz="1600" dirty="0" smtClean="0"/>
              <a:t>.</a:t>
            </a:r>
          </a:p>
        </p:txBody>
      </p:sp>
      <p:pic>
        <p:nvPicPr>
          <p:cNvPr id="9" name="Obrázok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225" y="2708920"/>
            <a:ext cx="4810472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BlokTextu 1"/>
          <p:cNvSpPr txBox="1"/>
          <p:nvPr/>
        </p:nvSpPr>
        <p:spPr>
          <a:xfrm>
            <a:off x="524372" y="4581128"/>
            <a:ext cx="8158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b="1" dirty="0" smtClean="0"/>
              <a:t>Fig</a:t>
            </a:r>
            <a:r>
              <a:rPr lang="en-GB" sz="1200" b="1" dirty="0"/>
              <a:t>. 3. </a:t>
            </a:r>
            <a:r>
              <a:rPr lang="en-GB" sz="1200" dirty="0"/>
              <a:t>Electrophoretic monitoring of topological changes induced in the structure of plasmid DNA with compound </a:t>
            </a:r>
            <a:r>
              <a:rPr lang="en-GB" sz="1200" b="1" dirty="0"/>
              <a:t>Q2</a:t>
            </a:r>
            <a:r>
              <a:rPr lang="en-GB" sz="1200" dirty="0"/>
              <a:t>. Plasmid DNA treated only with </a:t>
            </a:r>
            <a:r>
              <a:rPr lang="en-GB" sz="1200" b="1" dirty="0"/>
              <a:t>Q2</a:t>
            </a:r>
            <a:r>
              <a:rPr lang="en-GB" sz="1200" dirty="0"/>
              <a:t> in selected concentrations (5, 10, 20, 50, 100, 500 µM) (lanes 1–6); treatment with increasing concentrations (5–500 µM) of </a:t>
            </a:r>
            <a:r>
              <a:rPr lang="en-GB" sz="1200" b="1" dirty="0"/>
              <a:t>Q2</a:t>
            </a:r>
            <a:r>
              <a:rPr lang="en-GB" sz="1200" dirty="0"/>
              <a:t> in the presence of Fe</a:t>
            </a:r>
            <a:r>
              <a:rPr lang="en-GB" sz="1200" baseline="30000" dirty="0"/>
              <a:t>2+ </a:t>
            </a:r>
            <a:r>
              <a:rPr lang="en-GB" sz="1200" dirty="0"/>
              <a:t>ions (lanes 7–12); negative control (NC): intact pBR322; positive control (PC): pBR322 treated with Fe</a:t>
            </a:r>
            <a:r>
              <a:rPr lang="en-GB" sz="1200" baseline="30000" dirty="0"/>
              <a:t>2+ </a:t>
            </a:r>
            <a:r>
              <a:rPr lang="en-GB" sz="1200" dirty="0"/>
              <a:t>ions. Treatment of pBR322 with Fe</a:t>
            </a:r>
            <a:r>
              <a:rPr lang="en-GB" sz="1200" baseline="30000" dirty="0"/>
              <a:t>2+ </a:t>
            </a:r>
            <a:r>
              <a:rPr lang="en-GB" sz="1200" dirty="0"/>
              <a:t>ions induce DNA breaks resulting in the conversion of plasmid topology from supercoiled (form I) to single-strand breaks (form II) or double-strand breaks (form III</a:t>
            </a:r>
            <a:r>
              <a:rPr lang="en-GB" sz="1200" dirty="0" smtClean="0"/>
              <a:t>).</a:t>
            </a:r>
            <a:endParaRPr lang="en-GB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1521</Words>
  <Application>Microsoft Office PowerPoint</Application>
  <PresentationFormat>On-screen Show (4:3)</PresentationFormat>
  <Paragraphs>214</Paragraphs>
  <Slides>13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Custom Design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Hricovíni</cp:lastModifiedBy>
  <cp:revision>193</cp:revision>
  <dcterms:created xsi:type="dcterms:W3CDTF">2015-04-04T09:45:50Z</dcterms:created>
  <dcterms:modified xsi:type="dcterms:W3CDTF">2020-10-27T18:50:32Z</dcterms:modified>
</cp:coreProperties>
</file>