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67" r:id="rId4"/>
    <p:sldId id="258" r:id="rId5"/>
    <p:sldId id="259" r:id="rId6"/>
    <p:sldId id="261" r:id="rId7"/>
    <p:sldId id="265" r:id="rId8"/>
    <p:sldId id="264" r:id="rId9"/>
    <p:sldId id="268" r:id="rId10"/>
    <p:sldId id="269" r:id="rId11"/>
    <p:sldId id="284"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2"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38"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10/26/2020</a:t>
            </a:fld>
            <a:endParaRPr lang="en-US" dirty="0"/>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dirty="0"/>
          </a:p>
        </p:txBody>
      </p:sp>
    </p:spTree>
    <p:extLst>
      <p:ext uri="{BB962C8B-B14F-4D97-AF65-F5344CB8AC3E}">
        <p14:creationId xmlns=""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26/10/2020</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dirty="0"/>
          </a:p>
        </p:txBody>
      </p:sp>
    </p:spTree>
    <p:extLst>
      <p:ext uri="{BB962C8B-B14F-4D97-AF65-F5344CB8AC3E}">
        <p14:creationId xmlns=""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dirty="0"/>
          </a:p>
        </p:txBody>
      </p:sp>
    </p:spTree>
    <p:extLst>
      <p:ext uri="{BB962C8B-B14F-4D97-AF65-F5344CB8AC3E}">
        <p14:creationId xmlns=""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26/10/2020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26/10/2020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26/10/2020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26/10/2020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26/10/2020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26/10/2020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26/10/2020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26/10/2020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26/10/2020</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26/10/2020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26/10/2020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26/10/2020</a:t>
            </a:fld>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10/26/2020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dirty="0"/>
          </a:p>
        </p:txBody>
      </p:sp>
    </p:spTree>
    <p:extLst>
      <p:ext uri="{BB962C8B-B14F-4D97-AF65-F5344CB8AC3E}">
        <p14:creationId xmlns=""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ifabib@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jpeg"/><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oleObject" Target="../embeddings/oleObject1.bin"/><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828800"/>
            <a:ext cx="8305800" cy="3816429"/>
          </a:xfrm>
          <a:prstGeom prst="rect">
            <a:avLst/>
          </a:prstGeom>
          <a:noFill/>
        </p:spPr>
        <p:txBody>
          <a:bodyPr wrap="square" rtlCol="0">
            <a:spAutoFit/>
          </a:bodyPr>
          <a:lstStyle/>
          <a:p>
            <a:pPr algn="ctr"/>
            <a:r>
              <a:rPr lang="en-US" sz="2400" dirty="0" smtClean="0">
                <a:latin typeface="+mj-lt"/>
                <a:cs typeface="Arial" pitchFamily="34" charset="0"/>
              </a:rPr>
              <a:t> </a:t>
            </a:r>
            <a:r>
              <a:rPr lang="en-US" sz="2400" b="1" dirty="0" smtClean="0">
                <a:solidFill>
                  <a:srgbClr val="C00000"/>
                </a:solidFill>
                <a:latin typeface="+mj-lt"/>
                <a:cs typeface="Arial" pitchFamily="34" charset="0"/>
              </a:rPr>
              <a:t>Design, synthesis, and biological evaluation of 1,2,3-triazole-linked triazino[5,6-b]indole-benzene sulfonamide conjugates as potent carbonic anhydrase I, II, IX , and XIII inhibitors</a:t>
            </a:r>
            <a:endParaRPr lang="en-US" sz="2400" b="1" dirty="0">
              <a:solidFill>
                <a:srgbClr val="C00000"/>
              </a:solidFill>
              <a:latin typeface="+mj-lt"/>
              <a:cs typeface="Arial" pitchFamily="34" charset="0"/>
            </a:endParaRPr>
          </a:p>
          <a:p>
            <a:pPr algn="ctr"/>
            <a:endParaRPr lang="en-US" b="1" dirty="0"/>
          </a:p>
          <a:p>
            <a:pPr algn="ctr"/>
            <a:r>
              <a:rPr lang="it-IT" b="1" dirty="0" smtClean="0"/>
              <a:t>Ch.Krishnakartheek</a:t>
            </a:r>
            <a:r>
              <a:rPr lang="it-IT" b="1" dirty="0" smtClean="0"/>
              <a:t> </a:t>
            </a:r>
            <a:r>
              <a:rPr lang="it-IT" b="1" baseline="30000" dirty="0"/>
              <a:t>1,</a:t>
            </a:r>
            <a:r>
              <a:rPr lang="it-IT" b="1" dirty="0"/>
              <a:t>*, </a:t>
            </a:r>
            <a:r>
              <a:rPr lang="it-IT" b="1" dirty="0" smtClean="0"/>
              <a:t>Dr. Mohammud Ariuddin</a:t>
            </a:r>
            <a:r>
              <a:rPr lang="it-IT" b="1" dirty="0" smtClean="0"/>
              <a:t> </a:t>
            </a:r>
            <a:r>
              <a:rPr lang="it-IT" b="1" baseline="30000" dirty="0"/>
              <a:t>2</a:t>
            </a:r>
            <a:r>
              <a:rPr lang="it-IT" b="1" dirty="0"/>
              <a:t>, and </a:t>
            </a:r>
            <a:r>
              <a:rPr lang="it-IT" b="1" dirty="0" smtClean="0"/>
              <a:t>Prof. Claudiu T. Supuran</a:t>
            </a:r>
            <a:r>
              <a:rPr lang="it-IT" b="1" dirty="0" smtClean="0"/>
              <a:t> </a:t>
            </a:r>
            <a:r>
              <a:rPr lang="it-IT" b="1" baseline="30000" dirty="0"/>
              <a:t>2</a:t>
            </a:r>
          </a:p>
          <a:p>
            <a:endParaRPr lang="it-IT" b="1" baseline="30000" dirty="0"/>
          </a:p>
          <a:p>
            <a:endParaRPr lang="fr-FR" dirty="0"/>
          </a:p>
          <a:p>
            <a:r>
              <a:rPr lang="en-US" baseline="30000" dirty="0" smtClean="0"/>
              <a:t>1</a:t>
            </a:r>
            <a:r>
              <a:rPr lang="en-US" dirty="0" smtClean="0"/>
              <a:t> Department of Medicinal Chemistry, National Institute of Pharmaceutical Education and Research (NIPER), Balanagar, Hyderabad 500037;</a:t>
            </a:r>
          </a:p>
          <a:p>
            <a:endParaRPr lang="fr-FR" dirty="0" smtClean="0"/>
          </a:p>
          <a:p>
            <a:r>
              <a:rPr lang="en-US" baseline="30000" dirty="0" smtClean="0"/>
              <a:t>2</a:t>
            </a:r>
            <a:r>
              <a:rPr lang="en-US" dirty="0" smtClean="0"/>
              <a:t> </a:t>
            </a:r>
            <a:r>
              <a:rPr lang="it-IT" dirty="0" smtClean="0"/>
              <a:t>Neurofarba Department, Sezione di Scienze Farmaceutiche e Nutraceutiche, Università degli Studi di </a:t>
            </a:r>
            <a:r>
              <a:rPr lang="it-IT" dirty="0" smtClean="0"/>
              <a:t>Firenze,Via </a:t>
            </a:r>
            <a:r>
              <a:rPr lang="it-IT" dirty="0" smtClean="0"/>
              <a:t>Ugo Schi 6, Sesto Fiorentino, 50019 Florence, Italy;</a:t>
            </a:r>
            <a:endParaRPr lang="en-US" dirty="0" smtClean="0"/>
          </a:p>
          <a:p>
            <a:r>
              <a:rPr lang="en-US" sz="1400" b="1" dirty="0" smtClean="0"/>
              <a:t>*</a:t>
            </a:r>
            <a:r>
              <a:rPr lang="en-US" sz="1400" dirty="0" smtClean="0"/>
              <a:t> </a:t>
            </a:r>
            <a:r>
              <a:rPr lang="en-US" sz="1400" dirty="0"/>
              <a:t>Corresponding </a:t>
            </a:r>
            <a:r>
              <a:rPr lang="en-US" sz="1400" dirty="0" smtClean="0"/>
              <a:t>author</a:t>
            </a:r>
            <a:r>
              <a:rPr lang="en-US" sz="1400" dirty="0" smtClean="0"/>
              <a:t>: </a:t>
            </a:r>
            <a:r>
              <a:rPr lang="en-US" sz="1400" dirty="0" smtClean="0">
                <a:hlinkClick r:id="rId3"/>
              </a:rPr>
              <a:t>arifabib@gmail.com</a:t>
            </a:r>
            <a:r>
              <a:rPr lang="en-US" sz="1400" dirty="0" smtClean="0"/>
              <a:t>, claudiu.supuran@unifi.it</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1" y="2725"/>
            <a:ext cx="9143997" cy="1673675"/>
          </a:xfrm>
          <a:prstGeom prst="rect">
            <a:avLst/>
          </a:prstGeom>
        </p:spPr>
      </p:pic>
      <p:pic>
        <p:nvPicPr>
          <p:cNvPr id="10242" name="Picture 2" descr="National Institute of Pharmaceutical Education and Research, Hyderabad -  Wikipedia"/>
          <p:cNvPicPr>
            <a:picLocks noChangeAspect="1" noChangeArrowheads="1"/>
          </p:cNvPicPr>
          <p:nvPr/>
        </p:nvPicPr>
        <p:blipFill>
          <a:blip r:embed="rId5"/>
          <a:srcRect/>
          <a:stretch>
            <a:fillRect/>
          </a:stretch>
        </p:blipFill>
        <p:spPr bwMode="auto">
          <a:xfrm>
            <a:off x="609600" y="5791200"/>
            <a:ext cx="1181100" cy="914400"/>
          </a:xfrm>
          <a:prstGeom prst="rect">
            <a:avLst/>
          </a:prstGeom>
          <a:noFill/>
        </p:spPr>
      </p:pic>
      <p:pic>
        <p:nvPicPr>
          <p:cNvPr id="10244" name="Picture 4" descr="University of Florence - Wikipedia"/>
          <p:cNvPicPr>
            <a:picLocks noChangeAspect="1" noChangeArrowheads="1"/>
          </p:cNvPicPr>
          <p:nvPr/>
        </p:nvPicPr>
        <p:blipFill>
          <a:blip r:embed="rId6" cstate="print"/>
          <a:srcRect/>
          <a:stretch>
            <a:fillRect/>
          </a:stretch>
        </p:blipFill>
        <p:spPr bwMode="auto">
          <a:xfrm>
            <a:off x="7239000" y="5486400"/>
            <a:ext cx="1419587" cy="129581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10</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pic>
        <p:nvPicPr>
          <p:cNvPr id="4" name="Picture 3">
            <a:extLst>
              <a:ext uri="{FF2B5EF4-FFF2-40B4-BE49-F238E27FC236}">
                <a16:creationId xmlns:a16="http://schemas.microsoft.com/office/drawing/2014/main" xmlns="" id="{2BECDD15-A8B8-4C5A-8F3D-ADCB3B6F2539}"/>
              </a:ext>
            </a:extLst>
          </p:cNvPr>
          <p:cNvPicPr>
            <a:picLocks noChangeAspect="1"/>
          </p:cNvPicPr>
          <p:nvPr/>
        </p:nvPicPr>
        <p:blipFill>
          <a:blip r:embed="rId3"/>
          <a:stretch>
            <a:fillRect/>
          </a:stretch>
        </p:blipFill>
        <p:spPr>
          <a:xfrm>
            <a:off x="1295400" y="685800"/>
            <a:ext cx="6629400" cy="4419600"/>
          </a:xfrm>
          <a:prstGeom prst="rect">
            <a:avLst/>
          </a:prstGeom>
        </p:spPr>
      </p:pic>
      <p:sp>
        <p:nvSpPr>
          <p:cNvPr id="6" name="Rectangle 5">
            <a:extLst>
              <a:ext uri="{FF2B5EF4-FFF2-40B4-BE49-F238E27FC236}">
                <a16:creationId xmlns:a16="http://schemas.microsoft.com/office/drawing/2014/main" xmlns="" id="{CA075D72-5257-48E4-AFF8-73918669FBEA}"/>
              </a:ext>
            </a:extLst>
          </p:cNvPr>
          <p:cNvSpPr/>
          <p:nvPr/>
        </p:nvSpPr>
        <p:spPr>
          <a:xfrm>
            <a:off x="2599267" y="5638800"/>
            <a:ext cx="4487333" cy="276999"/>
          </a:xfrm>
          <a:prstGeom prst="rect">
            <a:avLst/>
          </a:prstGeom>
        </p:spPr>
        <p:txBody>
          <a:bodyPr wrap="square">
            <a:spAutoFit/>
          </a:bodyPr>
          <a:lstStyle/>
          <a:p>
            <a:r>
              <a:rPr lang="en-IN" sz="1200" b="1" i="1" dirty="0">
                <a:ea typeface="Calibri" panose="020F0502020204030204" pitchFamily="34" charset="0"/>
              </a:rPr>
              <a:t>Bioorganic &amp; Medicinal Chemistry 22 (2014) 334-340</a:t>
            </a:r>
            <a:r>
              <a:rPr lang="en-IN" sz="1000" b="1" i="1" dirty="0">
                <a:ea typeface="Calibri" panose="020F0502020204030204" pitchFamily="34" charset="0"/>
              </a:rPr>
              <a:t>.</a:t>
            </a:r>
            <a:endParaRPr lang="en-IN" sz="1000" i="1" dirty="0"/>
          </a:p>
        </p:txBody>
      </p:sp>
      <p:pic>
        <p:nvPicPr>
          <p:cNvPr id="7" name="Picture 2" descr="master.img-000.jpg"/>
          <p:cNvPicPr>
            <a:picLocks noChangeAspect="1" noChangeArrowheads="1"/>
          </p:cNvPicPr>
          <p:nvPr/>
        </p:nvPicPr>
        <p:blipFill>
          <a:blip r:embed="rId4"/>
          <a:srcRect/>
          <a:stretch>
            <a:fillRect/>
          </a:stretch>
        </p:blipFill>
        <p:spPr bwMode="auto">
          <a:xfrm>
            <a:off x="0" y="0"/>
            <a:ext cx="9144000" cy="61722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11</a:t>
            </a:fld>
            <a:endParaRPr lang="fr-FR"/>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4" name="TextBox 3"/>
          <p:cNvSpPr txBox="1"/>
          <p:nvPr/>
        </p:nvSpPr>
        <p:spPr>
          <a:xfrm>
            <a:off x="533400" y="609600"/>
            <a:ext cx="8398196" cy="2062103"/>
          </a:xfrm>
          <a:prstGeom prst="rect">
            <a:avLst/>
          </a:prstGeom>
          <a:noFill/>
        </p:spPr>
        <p:txBody>
          <a:bodyPr wrap="none" rtlCol="0">
            <a:spAutoFit/>
          </a:bodyPr>
          <a:lstStyle/>
          <a:p>
            <a:r>
              <a:rPr lang="en-US" sz="1600" dirty="0" smtClean="0"/>
              <a:t>In the present work, new series of compounds were designed based on Tail approach via the </a:t>
            </a:r>
          </a:p>
          <a:p>
            <a:r>
              <a:rPr lang="en-US" sz="1600" dirty="0" smtClean="0"/>
              <a:t>f</a:t>
            </a:r>
            <a:r>
              <a:rPr lang="en-US" sz="1600" dirty="0" smtClean="0"/>
              <a:t>usion of </a:t>
            </a:r>
            <a:r>
              <a:rPr lang="en-US" sz="1600" b="1" dirty="0" smtClean="0"/>
              <a:t>indole scaffold </a:t>
            </a:r>
            <a:r>
              <a:rPr lang="en-US" sz="1600" dirty="0" smtClean="0"/>
              <a:t>with  </a:t>
            </a:r>
            <a:r>
              <a:rPr lang="en-US" sz="1600" b="1" dirty="0" smtClean="0"/>
              <a:t>1,2,4-triazine</a:t>
            </a:r>
            <a:r>
              <a:rPr lang="en-US" sz="1600" dirty="0" smtClean="0"/>
              <a:t> which were reported as potent scaffolds for carbonic</a:t>
            </a:r>
          </a:p>
          <a:p>
            <a:r>
              <a:rPr lang="en-US" sz="1600" dirty="0" smtClean="0"/>
              <a:t>a</a:t>
            </a:r>
            <a:r>
              <a:rPr lang="en-US" sz="1600" dirty="0" smtClean="0"/>
              <a:t>nhydrase activity.</a:t>
            </a:r>
          </a:p>
          <a:p>
            <a:endParaRPr lang="en-US" sz="1600" dirty="0" smtClean="0"/>
          </a:p>
          <a:p>
            <a:r>
              <a:rPr lang="en-US" sz="1600" dirty="0" smtClean="0"/>
              <a:t>The present design of compounds based on two strategies, The first one was fusion of two potent </a:t>
            </a:r>
          </a:p>
          <a:p>
            <a:r>
              <a:rPr lang="en-US" sz="1600" dirty="0" smtClean="0"/>
              <a:t>Scaffolds i.e. Indole &amp; 1,2,4-triazine in order to develop a flexible tail with better interactions in the</a:t>
            </a:r>
          </a:p>
          <a:p>
            <a:r>
              <a:rPr lang="en-US" sz="1600" dirty="0" smtClean="0"/>
              <a:t>Enzymatic active site and the second one was to incorporate different N-alkyl substituents in the </a:t>
            </a:r>
          </a:p>
          <a:p>
            <a:r>
              <a:rPr lang="en-US" sz="1600" dirty="0" smtClean="0"/>
              <a:t>Indole tail in systematic fashion to enhance hydrophobic interactions.</a:t>
            </a:r>
            <a:endParaRPr lang="en-US" sz="1600" dirty="0"/>
          </a:p>
        </p:txBody>
      </p:sp>
      <p:pic>
        <p:nvPicPr>
          <p:cNvPr id="37891" name="Picture 3"/>
          <p:cNvPicPr>
            <a:picLocks noChangeAspect="1" noChangeArrowheads="1"/>
          </p:cNvPicPr>
          <p:nvPr/>
        </p:nvPicPr>
        <p:blipFill>
          <a:blip r:embed="rId3"/>
          <a:srcRect/>
          <a:stretch>
            <a:fillRect/>
          </a:stretch>
        </p:blipFill>
        <p:spPr bwMode="auto">
          <a:xfrm>
            <a:off x="1524000" y="2819400"/>
            <a:ext cx="6248400" cy="2828925"/>
          </a:xfrm>
          <a:prstGeom prst="rect">
            <a:avLst/>
          </a:prstGeom>
          <a:noFill/>
          <a:ln w="9525">
            <a:noFill/>
            <a:miter lim="800000"/>
            <a:headEnd/>
            <a:tailEnd/>
          </a:ln>
          <a:effectLst/>
        </p:spPr>
      </p:pic>
      <p:pic>
        <p:nvPicPr>
          <p:cNvPr id="7" name="Picture 2" descr="master.img-000.jpg"/>
          <p:cNvPicPr>
            <a:picLocks noChangeAspect="1" noChangeArrowheads="1"/>
          </p:cNvPicPr>
          <p:nvPr/>
        </p:nvPicPr>
        <p:blipFill>
          <a:blip r:embed="rId4"/>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aster.img-000.jpg"/>
          <p:cNvPicPr>
            <a:picLocks noChangeAspect="1" noChangeArrowheads="1"/>
          </p:cNvPicPr>
          <p:nvPr/>
        </p:nvPicPr>
        <p:blipFill>
          <a:blip r:embed="rId3"/>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2" name="Slide Number Placeholder 1"/>
          <p:cNvSpPr>
            <a:spLocks noGrp="1"/>
          </p:cNvSpPr>
          <p:nvPr>
            <p:ph type="sldNum" sz="quarter" idx="12"/>
          </p:nvPr>
        </p:nvSpPr>
        <p:spPr/>
        <p:txBody>
          <a:bodyPr/>
          <a:lstStyle/>
          <a:p>
            <a:fld id="{FCAEAE96-855E-42B1-8DE9-9C9E68DE18C5}" type="slidenum">
              <a:rPr lang="fr-FR" smtClean="0"/>
              <a:pPr/>
              <a:t>12</a:t>
            </a:fld>
            <a:endParaRPr lang="fr-FR"/>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4" name="TextBox 3"/>
          <p:cNvSpPr txBox="1"/>
          <p:nvPr/>
        </p:nvSpPr>
        <p:spPr>
          <a:xfrm>
            <a:off x="3076099" y="228600"/>
            <a:ext cx="2334101" cy="369332"/>
          </a:xfrm>
          <a:prstGeom prst="rect">
            <a:avLst/>
          </a:prstGeom>
          <a:noFill/>
        </p:spPr>
        <p:txBody>
          <a:bodyPr wrap="none" rtlCol="0">
            <a:spAutoFit/>
          </a:bodyPr>
          <a:lstStyle/>
          <a:p>
            <a:r>
              <a:rPr lang="en-US" b="1" dirty="0" smtClean="0"/>
              <a:t>Results and Discussion</a:t>
            </a:r>
            <a:endParaRPr lang="en-US" b="1" dirty="0"/>
          </a:p>
        </p:txBody>
      </p:sp>
      <p:sp>
        <p:nvSpPr>
          <p:cNvPr id="5" name="TextBox 4"/>
          <p:cNvSpPr txBox="1"/>
          <p:nvPr/>
        </p:nvSpPr>
        <p:spPr>
          <a:xfrm>
            <a:off x="649293" y="685800"/>
            <a:ext cx="7885107" cy="1077218"/>
          </a:xfrm>
          <a:prstGeom prst="rect">
            <a:avLst/>
          </a:prstGeom>
          <a:noFill/>
        </p:spPr>
        <p:txBody>
          <a:bodyPr wrap="none" rtlCol="0">
            <a:spAutoFit/>
          </a:bodyPr>
          <a:lstStyle/>
          <a:p>
            <a:r>
              <a:rPr lang="en-US" sz="1600" dirty="0" smtClean="0"/>
              <a:t>The current Design of experiment (DOE) based on molecular hybridization approach</a:t>
            </a:r>
          </a:p>
          <a:p>
            <a:endParaRPr lang="en-US" sz="1600" dirty="0" smtClean="0"/>
          </a:p>
          <a:p>
            <a:r>
              <a:rPr lang="en-US" sz="1600" dirty="0" smtClean="0"/>
              <a:t>We synthesized molecular hybrids of bulky triazno[5,6-b] indole, used as a tail, conjugated to</a:t>
            </a:r>
          </a:p>
          <a:p>
            <a:r>
              <a:rPr lang="en-US" sz="1600" dirty="0" smtClean="0"/>
              <a:t>Benzene sulfonamide through a flexible 1,2,3-triazole as al inker.</a:t>
            </a:r>
            <a:endParaRPr lang="en-US" sz="1600" dirty="0"/>
          </a:p>
        </p:txBody>
      </p:sp>
      <p:graphicFrame>
        <p:nvGraphicFramePr>
          <p:cNvPr id="38914" name="Object 2"/>
          <p:cNvGraphicFramePr>
            <a:graphicFrameLocks noChangeAspect="1"/>
          </p:cNvGraphicFramePr>
          <p:nvPr/>
        </p:nvGraphicFramePr>
        <p:xfrm>
          <a:off x="685800" y="1981200"/>
          <a:ext cx="7924800" cy="2971800"/>
        </p:xfrm>
        <a:graphic>
          <a:graphicData uri="http://schemas.openxmlformats.org/presentationml/2006/ole">
            <p:oleObj spid="_x0000_s38914" name="CS ChemDraw Drawing" r:id="rId5" imgW="8597880" imgH="3654360" progId="ChemDraw.Document.6.0">
              <p:embed/>
            </p:oleObj>
          </a:graphicData>
        </a:graphic>
      </p:graphicFrame>
      <p:graphicFrame>
        <p:nvGraphicFramePr>
          <p:cNvPr id="38915" name="Object 3"/>
          <p:cNvGraphicFramePr>
            <a:graphicFrameLocks noChangeAspect="1"/>
          </p:cNvGraphicFramePr>
          <p:nvPr/>
        </p:nvGraphicFramePr>
        <p:xfrm>
          <a:off x="1066800" y="3657600"/>
          <a:ext cx="1122362" cy="1025525"/>
        </p:xfrm>
        <a:graphic>
          <a:graphicData uri="http://schemas.openxmlformats.org/presentationml/2006/ole">
            <p:oleObj spid="_x0000_s38915" name="CS ChemDraw Drawing" r:id="rId6" imgW="1249920" imgH="1143000" progId="ChemDraw.Document.6.0">
              <p:embed/>
            </p:oleObj>
          </a:graphicData>
        </a:graphic>
      </p:graphicFrame>
      <p:graphicFrame>
        <p:nvGraphicFramePr>
          <p:cNvPr id="38916" name="Object 4"/>
          <p:cNvGraphicFramePr>
            <a:graphicFrameLocks noChangeAspect="1"/>
          </p:cNvGraphicFramePr>
          <p:nvPr/>
        </p:nvGraphicFramePr>
        <p:xfrm>
          <a:off x="4038600" y="3200400"/>
          <a:ext cx="1263650" cy="1752600"/>
        </p:xfrm>
        <a:graphic>
          <a:graphicData uri="http://schemas.openxmlformats.org/presentationml/2006/ole">
            <p:oleObj spid="_x0000_s38916" name="CS ChemDraw Drawing" r:id="rId7" imgW="1527120" imgH="2784240" progId="ChemDraw.Document.6.0">
              <p:embed/>
            </p:oleObj>
          </a:graphicData>
        </a:graphic>
      </p:graphicFrame>
      <p:graphicFrame>
        <p:nvGraphicFramePr>
          <p:cNvPr id="38917" name="Object 5"/>
          <p:cNvGraphicFramePr>
            <a:graphicFrameLocks noChangeAspect="1"/>
          </p:cNvGraphicFramePr>
          <p:nvPr/>
        </p:nvGraphicFramePr>
        <p:xfrm>
          <a:off x="609600" y="5181600"/>
          <a:ext cx="8077199" cy="619125"/>
        </p:xfrm>
        <a:graphic>
          <a:graphicData uri="http://schemas.openxmlformats.org/presentationml/2006/ole">
            <p:oleObj spid="_x0000_s38917" name="CS ChemDraw Drawing" r:id="rId8" imgW="8516160" imgH="598680" progId="ChemDraw.Document.6.0">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13</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4" name="TextBox 3"/>
          <p:cNvSpPr txBox="1"/>
          <p:nvPr/>
        </p:nvSpPr>
        <p:spPr>
          <a:xfrm>
            <a:off x="3048000" y="316468"/>
            <a:ext cx="3040641" cy="369332"/>
          </a:xfrm>
          <a:prstGeom prst="rect">
            <a:avLst/>
          </a:prstGeom>
          <a:noFill/>
        </p:spPr>
        <p:txBody>
          <a:bodyPr wrap="none" rtlCol="0">
            <a:spAutoFit/>
          </a:bodyPr>
          <a:lstStyle/>
          <a:p>
            <a:r>
              <a:rPr lang="en-US" b="1" dirty="0" smtClean="0"/>
              <a:t>Carbonic anhydrase Inhibition</a:t>
            </a:r>
            <a:endParaRPr lang="en-US" b="1" dirty="0"/>
          </a:p>
        </p:txBody>
      </p:sp>
      <p:sp>
        <p:nvSpPr>
          <p:cNvPr id="5" name="Rectangle 4"/>
          <p:cNvSpPr/>
          <p:nvPr/>
        </p:nvSpPr>
        <p:spPr>
          <a:xfrm>
            <a:off x="457200" y="914400"/>
            <a:ext cx="8458200" cy="1815882"/>
          </a:xfrm>
          <a:prstGeom prst="rect">
            <a:avLst/>
          </a:prstGeom>
        </p:spPr>
        <p:txBody>
          <a:bodyPr wrap="square">
            <a:spAutoFit/>
          </a:bodyPr>
          <a:lstStyle/>
          <a:p>
            <a:r>
              <a:rPr lang="en-US" sz="1600" dirty="0" smtClean="0"/>
              <a:t>The newly synthesized 1,2,3-triazole linked triazino[5,6-b]indole-benzene sulfonamide hybrids (</a:t>
            </a:r>
            <a:r>
              <a:rPr lang="en-US" sz="1600" b="1" dirty="0" smtClean="0"/>
              <a:t>6a–6o</a:t>
            </a:r>
            <a:r>
              <a:rPr lang="en-US" sz="1600" dirty="0" smtClean="0"/>
              <a:t>) were evaluated for their carbonic anhydrase inhibitory activity against a panel of carbonic anhydrases, i.e., hCA I, hCA II, hCA IX, and hCA XIII, by the stopped-flow CO</a:t>
            </a:r>
            <a:r>
              <a:rPr lang="en-US" sz="1600" baseline="-25000" dirty="0" smtClean="0"/>
              <a:t>2</a:t>
            </a:r>
            <a:r>
              <a:rPr lang="en-US" sz="1600" dirty="0" smtClean="0"/>
              <a:t> hydrase assay </a:t>
            </a:r>
            <a:r>
              <a:rPr lang="en-US" sz="1600" dirty="0" smtClean="0"/>
              <a:t>method.</a:t>
            </a:r>
          </a:p>
          <a:p>
            <a:endParaRPr lang="en-US" sz="1600" dirty="0" smtClean="0"/>
          </a:p>
          <a:p>
            <a:r>
              <a:rPr lang="en-US" sz="1600" dirty="0" smtClean="0"/>
              <a:t>Highly purified CA isoforms were employed, for which the kinetic parameters for the physiologic reaction (CO</a:t>
            </a:r>
            <a:r>
              <a:rPr lang="en-US" sz="1600" baseline="-25000" dirty="0" smtClean="0"/>
              <a:t>2</a:t>
            </a:r>
            <a:r>
              <a:rPr lang="en-US" sz="1600" dirty="0" smtClean="0"/>
              <a:t> hydration) were measured ,</a:t>
            </a:r>
            <a:r>
              <a:rPr lang="en-US" sz="1600" dirty="0" smtClean="0"/>
              <a:t> </a:t>
            </a:r>
            <a:r>
              <a:rPr lang="en-US" sz="1600" dirty="0" smtClean="0"/>
              <a:t>monitoring the color change produced by the formation of H</a:t>
            </a:r>
            <a:r>
              <a:rPr lang="en-US" sz="1600" baseline="30000" dirty="0" smtClean="0"/>
              <a:t>+</a:t>
            </a:r>
            <a:r>
              <a:rPr lang="en-US" sz="1600" dirty="0" smtClean="0"/>
              <a:t> ions (and bicarbonate). </a:t>
            </a:r>
            <a:endParaRPr lang="en-US" sz="1600" dirty="0"/>
          </a:p>
        </p:txBody>
      </p:sp>
      <p:sp>
        <p:nvSpPr>
          <p:cNvPr id="6" name="Rectangle 5"/>
          <p:cNvSpPr/>
          <p:nvPr/>
        </p:nvSpPr>
        <p:spPr>
          <a:xfrm>
            <a:off x="533400" y="2961382"/>
            <a:ext cx="8305800" cy="1077218"/>
          </a:xfrm>
          <a:prstGeom prst="rect">
            <a:avLst/>
          </a:prstGeom>
        </p:spPr>
        <p:txBody>
          <a:bodyPr wrap="square">
            <a:spAutoFit/>
          </a:bodyPr>
          <a:lstStyle/>
          <a:p>
            <a:r>
              <a:rPr lang="en-US" sz="1600" dirty="0" smtClean="0"/>
              <a:t>For all the pure enzymes, the kinetic parameters (k</a:t>
            </a:r>
            <a:r>
              <a:rPr lang="en-US" sz="1600" baseline="-25000" dirty="0" smtClean="0"/>
              <a:t>cat</a:t>
            </a:r>
            <a:r>
              <a:rPr lang="en-US" sz="1600" dirty="0" smtClean="0"/>
              <a:t> and k</a:t>
            </a:r>
            <a:r>
              <a:rPr lang="en-US" sz="1600" baseline="-25000" dirty="0" smtClean="0"/>
              <a:t>cat</a:t>
            </a:r>
            <a:r>
              <a:rPr lang="en-US" sz="1600" dirty="0" smtClean="0"/>
              <a:t>/K</a:t>
            </a:r>
            <a:r>
              <a:rPr lang="en-US" sz="1600" baseline="-25000" dirty="0" smtClean="0"/>
              <a:t>M</a:t>
            </a:r>
            <a:r>
              <a:rPr lang="en-US" sz="1600" dirty="0" smtClean="0"/>
              <a:t>) are measured and these values are given in </a:t>
            </a:r>
            <a:r>
              <a:rPr lang="en-US" sz="1600" dirty="0" smtClean="0"/>
              <a:t>the below table. </a:t>
            </a:r>
            <a:r>
              <a:rPr lang="en-US" sz="1600" dirty="0" smtClean="0"/>
              <a:t>These activities were highly inhibited by the clinically used sulfonamide inhibitor acetazolamide (AAZ), as shown in </a:t>
            </a:r>
            <a:r>
              <a:rPr lang="en-US" sz="1600" dirty="0" smtClean="0"/>
              <a:t>table below. </a:t>
            </a:r>
            <a:r>
              <a:rPr lang="en-US" sz="1600" dirty="0" smtClean="0"/>
              <a:t>It was observe that all these enzymes are highly efficient catalysts with k</a:t>
            </a:r>
            <a:r>
              <a:rPr lang="en-US" sz="1600" baseline="-25000" dirty="0" smtClean="0"/>
              <a:t>cat</a:t>
            </a:r>
            <a:r>
              <a:rPr lang="en-US" sz="1600" dirty="0" smtClean="0"/>
              <a:t>/K</a:t>
            </a:r>
            <a:r>
              <a:rPr lang="en-US" sz="1600" baseline="-25000" dirty="0" smtClean="0"/>
              <a:t>M</a:t>
            </a:r>
            <a:r>
              <a:rPr lang="en-US" sz="1600" dirty="0" smtClean="0"/>
              <a:t> &gt; 10</a:t>
            </a:r>
            <a:r>
              <a:rPr lang="en-US" sz="1600" baseline="30000" dirty="0" smtClean="0"/>
              <a:t>7</a:t>
            </a:r>
            <a:r>
              <a:rPr lang="en-US" sz="1600" dirty="0" smtClean="0"/>
              <a:t> M</a:t>
            </a:r>
            <a:r>
              <a:rPr lang="en-US" sz="1600" baseline="30000" dirty="0" smtClean="0"/>
              <a:t>−1</a:t>
            </a:r>
            <a:r>
              <a:rPr lang="en-US" sz="1600" dirty="0" smtClean="0"/>
              <a:t>x s</a:t>
            </a:r>
            <a:r>
              <a:rPr lang="en-US" sz="1600" baseline="30000" dirty="0" smtClean="0"/>
              <a:t>−1</a:t>
            </a:r>
            <a:r>
              <a:rPr lang="en-US" sz="1600" dirty="0" smtClean="0"/>
              <a:t>.</a:t>
            </a:r>
            <a:endParaRPr lang="en-US" sz="1600" dirty="0"/>
          </a:p>
        </p:txBody>
      </p:sp>
      <p:pic>
        <p:nvPicPr>
          <p:cNvPr id="39938" name="Picture 2"/>
          <p:cNvPicPr>
            <a:picLocks noChangeAspect="1" noChangeArrowheads="1"/>
          </p:cNvPicPr>
          <p:nvPr/>
        </p:nvPicPr>
        <p:blipFill>
          <a:blip r:embed="rId3"/>
          <a:srcRect/>
          <a:stretch>
            <a:fillRect/>
          </a:stretch>
        </p:blipFill>
        <p:spPr bwMode="auto">
          <a:xfrm>
            <a:off x="190500" y="4152900"/>
            <a:ext cx="8877300" cy="1790700"/>
          </a:xfrm>
          <a:prstGeom prst="rect">
            <a:avLst/>
          </a:prstGeom>
          <a:noFill/>
          <a:ln w="9525">
            <a:noFill/>
            <a:miter lim="800000"/>
            <a:headEnd/>
            <a:tailEnd/>
          </a:ln>
          <a:effectLst/>
        </p:spPr>
      </p:pic>
      <p:pic>
        <p:nvPicPr>
          <p:cNvPr id="8" name="Picture 2" descr="master.img-000.jpg"/>
          <p:cNvPicPr>
            <a:picLocks noChangeAspect="1" noChangeArrowheads="1"/>
          </p:cNvPicPr>
          <p:nvPr/>
        </p:nvPicPr>
        <p:blipFill>
          <a:blip r:embed="rId4"/>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14</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4" name="TextBox 3"/>
          <p:cNvSpPr txBox="1"/>
          <p:nvPr/>
        </p:nvSpPr>
        <p:spPr>
          <a:xfrm>
            <a:off x="1295400" y="304800"/>
            <a:ext cx="6609438" cy="369332"/>
          </a:xfrm>
          <a:prstGeom prst="rect">
            <a:avLst/>
          </a:prstGeom>
          <a:noFill/>
        </p:spPr>
        <p:txBody>
          <a:bodyPr wrap="none" rtlCol="0">
            <a:spAutoFit/>
          </a:bodyPr>
          <a:lstStyle/>
          <a:p>
            <a:r>
              <a:rPr lang="en-US" b="1" dirty="0" smtClean="0"/>
              <a:t>Inhibition  of hCA isoforms I, II, IX &amp; XIII by the compounds 6a to 6o</a:t>
            </a:r>
            <a:endParaRPr lang="en-US" b="1" dirty="0"/>
          </a:p>
        </p:txBody>
      </p:sp>
      <p:pic>
        <p:nvPicPr>
          <p:cNvPr id="40962" name="Picture 2"/>
          <p:cNvPicPr>
            <a:picLocks noChangeAspect="1" noChangeArrowheads="1"/>
          </p:cNvPicPr>
          <p:nvPr/>
        </p:nvPicPr>
        <p:blipFill>
          <a:blip r:embed="rId3"/>
          <a:srcRect/>
          <a:stretch>
            <a:fillRect/>
          </a:stretch>
        </p:blipFill>
        <p:spPr bwMode="auto">
          <a:xfrm>
            <a:off x="1447800" y="914400"/>
            <a:ext cx="6400800" cy="4800600"/>
          </a:xfrm>
          <a:prstGeom prst="rect">
            <a:avLst/>
          </a:prstGeom>
          <a:noFill/>
          <a:ln w="9525">
            <a:noFill/>
            <a:miter lim="800000"/>
            <a:headEnd/>
            <a:tailEnd/>
          </a:ln>
          <a:effectLst/>
        </p:spPr>
      </p:pic>
      <p:pic>
        <p:nvPicPr>
          <p:cNvPr id="6" name="Picture 2" descr="master.img-000.jpg"/>
          <p:cNvPicPr>
            <a:picLocks noChangeAspect="1" noChangeArrowheads="1"/>
          </p:cNvPicPr>
          <p:nvPr/>
        </p:nvPicPr>
        <p:blipFill>
          <a:blip r:embed="rId4"/>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15</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pic>
        <p:nvPicPr>
          <p:cNvPr id="41986" name="Picture 2"/>
          <p:cNvPicPr>
            <a:picLocks noChangeAspect="1" noChangeArrowheads="1"/>
          </p:cNvPicPr>
          <p:nvPr/>
        </p:nvPicPr>
        <p:blipFill>
          <a:blip r:embed="rId3"/>
          <a:srcRect/>
          <a:stretch>
            <a:fillRect/>
          </a:stretch>
        </p:blipFill>
        <p:spPr bwMode="auto">
          <a:xfrm>
            <a:off x="1981200" y="228600"/>
            <a:ext cx="5257800" cy="5715000"/>
          </a:xfrm>
          <a:prstGeom prst="rect">
            <a:avLst/>
          </a:prstGeom>
          <a:noFill/>
          <a:ln w="9525">
            <a:noFill/>
            <a:miter lim="800000"/>
            <a:headEnd/>
            <a:tailEnd/>
          </a:ln>
          <a:effectLst/>
        </p:spPr>
      </p:pic>
      <p:pic>
        <p:nvPicPr>
          <p:cNvPr id="5" name="Picture 2" descr="master.img-000.jpg"/>
          <p:cNvPicPr>
            <a:picLocks noChangeAspect="1" noChangeArrowheads="1"/>
          </p:cNvPicPr>
          <p:nvPr/>
        </p:nvPicPr>
        <p:blipFill>
          <a:blip r:embed="rId4"/>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16</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pic>
        <p:nvPicPr>
          <p:cNvPr id="43010" name="Picture 2"/>
          <p:cNvPicPr>
            <a:picLocks noChangeAspect="1" noChangeArrowheads="1"/>
          </p:cNvPicPr>
          <p:nvPr/>
        </p:nvPicPr>
        <p:blipFill>
          <a:blip r:embed="rId3"/>
          <a:srcRect/>
          <a:stretch>
            <a:fillRect/>
          </a:stretch>
        </p:blipFill>
        <p:spPr bwMode="auto">
          <a:xfrm>
            <a:off x="1828800" y="619125"/>
            <a:ext cx="5715000" cy="5019675"/>
          </a:xfrm>
          <a:prstGeom prst="rect">
            <a:avLst/>
          </a:prstGeom>
          <a:noFill/>
          <a:ln w="9525">
            <a:noFill/>
            <a:miter lim="800000"/>
            <a:headEnd/>
            <a:tailEnd/>
          </a:ln>
          <a:effectLst/>
        </p:spPr>
      </p:pic>
      <p:pic>
        <p:nvPicPr>
          <p:cNvPr id="5" name="Picture 2" descr="master.img-000.jpg"/>
          <p:cNvPicPr>
            <a:picLocks noChangeAspect="1" noChangeArrowheads="1"/>
          </p:cNvPicPr>
          <p:nvPr/>
        </p:nvPicPr>
        <p:blipFill>
          <a:blip r:embed="rId4"/>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aster.img-000.jpg"/>
          <p:cNvPicPr>
            <a:picLocks noChangeAspect="1" noChangeArrowheads="1"/>
          </p:cNvPicPr>
          <p:nvPr/>
        </p:nvPicPr>
        <p:blipFill>
          <a:blip r:embed="rId2"/>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2" name="Slide Number Placeholder 1"/>
          <p:cNvSpPr>
            <a:spLocks noGrp="1"/>
          </p:cNvSpPr>
          <p:nvPr>
            <p:ph type="sldNum" sz="quarter" idx="12"/>
          </p:nvPr>
        </p:nvSpPr>
        <p:spPr/>
        <p:txBody>
          <a:bodyPr/>
          <a:lstStyle/>
          <a:p>
            <a:fld id="{FCAEAE96-855E-42B1-8DE9-9C9E68DE18C5}" type="slidenum">
              <a:rPr lang="fr-FR" smtClean="0"/>
              <a:pPr/>
              <a:t>17</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5" name="TextBox 4"/>
          <p:cNvSpPr txBox="1"/>
          <p:nvPr/>
        </p:nvSpPr>
        <p:spPr>
          <a:xfrm>
            <a:off x="3048000" y="316468"/>
            <a:ext cx="3161763" cy="369332"/>
          </a:xfrm>
          <a:prstGeom prst="rect">
            <a:avLst/>
          </a:prstGeom>
          <a:noFill/>
        </p:spPr>
        <p:txBody>
          <a:bodyPr wrap="none" rtlCol="0">
            <a:spAutoFit/>
          </a:bodyPr>
          <a:lstStyle/>
          <a:p>
            <a:r>
              <a:rPr lang="en-US" b="1" dirty="0" smtClean="0"/>
              <a:t>Structural activity relationships</a:t>
            </a:r>
            <a:endParaRPr lang="en-US" b="1" dirty="0"/>
          </a:p>
        </p:txBody>
      </p:sp>
      <p:sp>
        <p:nvSpPr>
          <p:cNvPr id="6" name="Rectangle 5"/>
          <p:cNvSpPr/>
          <p:nvPr/>
        </p:nvSpPr>
        <p:spPr>
          <a:xfrm>
            <a:off x="533400" y="1073527"/>
            <a:ext cx="8001000" cy="4031873"/>
          </a:xfrm>
          <a:prstGeom prst="rect">
            <a:avLst/>
          </a:prstGeom>
        </p:spPr>
        <p:txBody>
          <a:bodyPr wrap="square">
            <a:spAutoFit/>
          </a:bodyPr>
          <a:lstStyle/>
          <a:p>
            <a:pPr>
              <a:buFont typeface="Wingdings" pitchFamily="2" charset="2"/>
              <a:buChar char="§"/>
            </a:pPr>
            <a:r>
              <a:rPr lang="en-US" sz="1600" dirty="0" smtClean="0"/>
              <a:t> The </a:t>
            </a:r>
            <a:r>
              <a:rPr lang="en-US" sz="1600" dirty="0" smtClean="0"/>
              <a:t>cytosolic hCA II isoform was strongly inhibited by all the synthesized compounds </a:t>
            </a:r>
            <a:r>
              <a:rPr lang="en-US" sz="1600" b="1" dirty="0" smtClean="0"/>
              <a:t>6a–o</a:t>
            </a:r>
            <a:r>
              <a:rPr lang="en-US" sz="1600" dirty="0" smtClean="0"/>
              <a:t>, in a low to medium nanomolar range (K</a:t>
            </a:r>
            <a:r>
              <a:rPr lang="en-US" sz="1600" baseline="-25000" dirty="0" smtClean="0"/>
              <a:t>i</a:t>
            </a:r>
            <a:r>
              <a:rPr lang="en-US" sz="1600" dirty="0" smtClean="0"/>
              <a:t>s = 7.7 nM to 0.2527 µM). </a:t>
            </a:r>
            <a:endParaRPr lang="en-US" sz="1600" dirty="0" smtClean="0"/>
          </a:p>
          <a:p>
            <a:endParaRPr lang="en-US" sz="1600" dirty="0" smtClean="0"/>
          </a:p>
          <a:p>
            <a:pPr>
              <a:buFont typeface="Wingdings" pitchFamily="2" charset="2"/>
              <a:buChar char="§"/>
            </a:pPr>
            <a:endParaRPr lang="en-US" sz="1600" dirty="0" smtClean="0"/>
          </a:p>
          <a:p>
            <a:pPr>
              <a:buFont typeface="Wingdings" pitchFamily="2" charset="2"/>
              <a:buChar char="§"/>
            </a:pPr>
            <a:r>
              <a:rPr lang="en-US" sz="1600" dirty="0" smtClean="0"/>
              <a:t> The </a:t>
            </a:r>
            <a:r>
              <a:rPr lang="en-US" sz="1600" dirty="0" smtClean="0"/>
              <a:t>best activity against hCA II was shown by compound </a:t>
            </a:r>
            <a:r>
              <a:rPr lang="en-US" sz="1600" b="1" dirty="0" smtClean="0"/>
              <a:t>6i</a:t>
            </a:r>
            <a:r>
              <a:rPr lang="en-US" sz="1600" dirty="0" smtClean="0"/>
              <a:t> (K</a:t>
            </a:r>
            <a:r>
              <a:rPr lang="en-US" sz="1600" baseline="-25000" dirty="0" smtClean="0"/>
              <a:t>i</a:t>
            </a:r>
            <a:r>
              <a:rPr lang="en-US" sz="1600" dirty="0" smtClean="0"/>
              <a:t> = 7.7 nM), possessing a fluoro group attached at the 5th position of the indole ring and an isopropyl group anchored to the nitrogen of indole. It was almost twofold more active than the standard AAZ (K</a:t>
            </a:r>
            <a:r>
              <a:rPr lang="en-US" sz="1600" baseline="-25000" dirty="0" smtClean="0"/>
              <a:t>i</a:t>
            </a:r>
            <a:r>
              <a:rPr lang="en-US" sz="1600" dirty="0" smtClean="0"/>
              <a:t> = 12.1 nM</a:t>
            </a:r>
            <a:r>
              <a:rPr lang="en-US" sz="1600" dirty="0" smtClean="0"/>
              <a:t>).</a:t>
            </a:r>
          </a:p>
          <a:p>
            <a:endParaRPr lang="en-US" sz="1600" dirty="0" smtClean="0"/>
          </a:p>
          <a:p>
            <a:endParaRPr lang="en-US" sz="1600" dirty="0" smtClean="0"/>
          </a:p>
          <a:p>
            <a:pPr>
              <a:buFont typeface="Wingdings" pitchFamily="2" charset="2"/>
              <a:buChar char="§"/>
            </a:pPr>
            <a:r>
              <a:rPr lang="en-US" sz="1600" dirty="0" smtClean="0"/>
              <a:t> Compounds</a:t>
            </a:r>
            <a:r>
              <a:rPr lang="en-US" sz="1600" dirty="0" smtClean="0"/>
              <a:t> </a:t>
            </a:r>
            <a:r>
              <a:rPr lang="en-US" sz="1600" b="1" dirty="0" smtClean="0"/>
              <a:t>6d–6g</a:t>
            </a:r>
            <a:r>
              <a:rPr lang="en-US" sz="1600" dirty="0" smtClean="0"/>
              <a:t>, were found to have potent activity at the nanomolar concentration against hCA II, with K</a:t>
            </a:r>
            <a:r>
              <a:rPr lang="en-US" sz="1600" baseline="-25000" dirty="0" smtClean="0"/>
              <a:t>i</a:t>
            </a:r>
            <a:r>
              <a:rPr lang="en-US" sz="1600" dirty="0" smtClean="0"/>
              <a:t> ranging from 20.9 to 63.9 nM. </a:t>
            </a:r>
            <a:endParaRPr lang="en-US" sz="1600" dirty="0" smtClean="0"/>
          </a:p>
          <a:p>
            <a:endParaRPr lang="en-US" sz="1600" dirty="0" smtClean="0"/>
          </a:p>
          <a:p>
            <a:pPr>
              <a:buFont typeface="Wingdings" pitchFamily="2" charset="2"/>
              <a:buChar char="§"/>
            </a:pPr>
            <a:endParaRPr lang="en-US" sz="1600" dirty="0" smtClean="0"/>
          </a:p>
          <a:p>
            <a:pPr>
              <a:buFont typeface="Wingdings" pitchFamily="2" charset="2"/>
              <a:buChar char="§"/>
            </a:pPr>
            <a:r>
              <a:rPr lang="en-US" sz="1600" dirty="0" smtClean="0"/>
              <a:t> Compounds</a:t>
            </a:r>
            <a:r>
              <a:rPr lang="en-US" sz="1600" dirty="0" smtClean="0"/>
              <a:t> </a:t>
            </a:r>
            <a:r>
              <a:rPr lang="en-US" sz="1600" b="1" dirty="0" smtClean="0"/>
              <a:t>6k–6o</a:t>
            </a:r>
            <a:r>
              <a:rPr lang="en-US" sz="1600" dirty="0" smtClean="0"/>
              <a:t>, containing a chloro group at the 5th position of indole, showed lower activity in the range of 61.7 to 252.7 nM, compared to compounds containing a fluoro group and unsubstituted indole.</a:t>
            </a:r>
            <a:endParaRPr lang="en-US" sz="1600" dirty="0"/>
          </a:p>
        </p:txBody>
      </p:sp>
      <p:sp>
        <p:nvSpPr>
          <p:cNvPr id="8" name="TextBox 7"/>
          <p:cNvSpPr txBox="1"/>
          <p:nvPr/>
        </p:nvSpPr>
        <p:spPr>
          <a:xfrm>
            <a:off x="7279441" y="5498068"/>
            <a:ext cx="1254959" cy="369332"/>
          </a:xfrm>
          <a:prstGeom prst="rect">
            <a:avLst/>
          </a:prstGeom>
          <a:noFill/>
        </p:spPr>
        <p:txBody>
          <a:bodyPr wrap="none" rtlCol="0">
            <a:spAutoFit/>
          </a:bodyPr>
          <a:lstStyle/>
          <a:p>
            <a:r>
              <a:rPr lang="en-US" dirty="0" smtClean="0"/>
              <a:t>Continue….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aster.img-000.jpg"/>
          <p:cNvPicPr>
            <a:picLocks noChangeAspect="1" noChangeArrowheads="1"/>
          </p:cNvPicPr>
          <p:nvPr/>
        </p:nvPicPr>
        <p:blipFill>
          <a:blip r:embed="rId2"/>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2" name="Slide Number Placeholder 1"/>
          <p:cNvSpPr>
            <a:spLocks noGrp="1"/>
          </p:cNvSpPr>
          <p:nvPr>
            <p:ph type="sldNum" sz="quarter" idx="12"/>
          </p:nvPr>
        </p:nvSpPr>
        <p:spPr/>
        <p:txBody>
          <a:bodyPr/>
          <a:lstStyle/>
          <a:p>
            <a:fld id="{FCAEAE96-855E-42B1-8DE9-9C9E68DE18C5}" type="slidenum">
              <a:rPr lang="fr-FR" smtClean="0"/>
              <a:pPr/>
              <a:t>18</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4" name="Rectangle 3"/>
          <p:cNvSpPr/>
          <p:nvPr/>
        </p:nvSpPr>
        <p:spPr>
          <a:xfrm>
            <a:off x="381000" y="581561"/>
            <a:ext cx="8458200" cy="2893100"/>
          </a:xfrm>
          <a:prstGeom prst="rect">
            <a:avLst/>
          </a:prstGeom>
        </p:spPr>
        <p:txBody>
          <a:bodyPr wrap="square">
            <a:spAutoFit/>
          </a:bodyPr>
          <a:lstStyle/>
          <a:p>
            <a:pPr>
              <a:buFont typeface="Wingdings" pitchFamily="2" charset="2"/>
              <a:buChar char="§"/>
            </a:pPr>
            <a:r>
              <a:rPr lang="en-US" sz="1600" dirty="0" smtClean="0"/>
              <a:t> The </a:t>
            </a:r>
            <a:r>
              <a:rPr lang="en-US" sz="1600" dirty="0" smtClean="0"/>
              <a:t>transmembrane hCA IX isoform, which is expressed exclusively in tumors, was also strongly inhibited by the synthesized compounds in the medium nanomolar range (K</a:t>
            </a:r>
            <a:r>
              <a:rPr lang="en-US" sz="1600" baseline="-25000" dirty="0" smtClean="0"/>
              <a:t>i</a:t>
            </a:r>
            <a:r>
              <a:rPr lang="en-US" sz="1600" dirty="0" smtClean="0"/>
              <a:t>s = 34.9 nM to 0.3246 µM). </a:t>
            </a:r>
            <a:endParaRPr lang="en-US" sz="1600" dirty="0" smtClean="0"/>
          </a:p>
          <a:p>
            <a:endParaRPr lang="en-US" sz="1600" dirty="0" smtClean="0"/>
          </a:p>
          <a:p>
            <a:pPr>
              <a:buFont typeface="Wingdings" pitchFamily="2" charset="2"/>
              <a:buChar char="§"/>
            </a:pPr>
            <a:r>
              <a:rPr lang="en-US" sz="1600" dirty="0" smtClean="0"/>
              <a:t> Compounds</a:t>
            </a:r>
            <a:r>
              <a:rPr lang="en-US" sz="1600" dirty="0" smtClean="0"/>
              <a:t> </a:t>
            </a:r>
            <a:r>
              <a:rPr lang="en-US" sz="1600" b="1" dirty="0" smtClean="0"/>
              <a:t>6d</a:t>
            </a:r>
            <a:r>
              <a:rPr lang="en-US" sz="1600" dirty="0" smtClean="0"/>
              <a:t>, </a:t>
            </a:r>
            <a:r>
              <a:rPr lang="en-US" sz="1600" b="1" dirty="0" smtClean="0"/>
              <a:t>6e</a:t>
            </a:r>
            <a:r>
              <a:rPr lang="en-US" sz="1600" dirty="0" smtClean="0"/>
              <a:t>, </a:t>
            </a:r>
            <a:r>
              <a:rPr lang="en-US" sz="1600" b="1" dirty="0" smtClean="0"/>
              <a:t>6f</a:t>
            </a:r>
            <a:r>
              <a:rPr lang="en-US" sz="1600" dirty="0" smtClean="0"/>
              <a:t>, and </a:t>
            </a:r>
            <a:r>
              <a:rPr lang="en-US" sz="1600" b="1" dirty="0" smtClean="0"/>
              <a:t>6i</a:t>
            </a:r>
            <a:r>
              <a:rPr lang="en-US" sz="1600" dirty="0" smtClean="0"/>
              <a:t> showed equipotent nanomolar activity with AAZ, with K</a:t>
            </a:r>
            <a:r>
              <a:rPr lang="en-US" sz="1600" baseline="-25000" dirty="0" smtClean="0"/>
              <a:t>i</a:t>
            </a:r>
            <a:r>
              <a:rPr lang="en-US" sz="1600" dirty="0" smtClean="0"/>
              <a:t>s ranging from 34.9 nM to 41.3 nM. Among these compounds, </a:t>
            </a:r>
            <a:r>
              <a:rPr lang="en-US" sz="1600" b="1" dirty="0" smtClean="0"/>
              <a:t>6i</a:t>
            </a:r>
            <a:r>
              <a:rPr lang="en-US" sz="1600" dirty="0" smtClean="0"/>
              <a:t> showed the best activity (K</a:t>
            </a:r>
            <a:r>
              <a:rPr lang="en-US" sz="1600" baseline="-25000" dirty="0" smtClean="0"/>
              <a:t>i</a:t>
            </a:r>
            <a:r>
              <a:rPr lang="en-US" sz="1600" dirty="0" smtClean="0"/>
              <a:t> = 34.9 nM) against hCA IX isoform</a:t>
            </a:r>
            <a:r>
              <a:rPr lang="en-US" sz="1600" dirty="0" smtClean="0"/>
              <a:t>.</a:t>
            </a:r>
          </a:p>
          <a:p>
            <a:endParaRPr lang="en-US" sz="1600" dirty="0" smtClean="0"/>
          </a:p>
          <a:p>
            <a:pPr>
              <a:buFont typeface="Wingdings" pitchFamily="2" charset="2"/>
              <a:buChar char="§"/>
            </a:pPr>
            <a:r>
              <a:rPr lang="en-US" sz="1600" dirty="0" smtClean="0"/>
              <a:t> The </a:t>
            </a:r>
            <a:r>
              <a:rPr lang="en-US" sz="1600" dirty="0" smtClean="0"/>
              <a:t>cytosolic hCA I and hCA XIII isoforms were inhibited by all synthesized compounds in the high nanomolar range (K</a:t>
            </a:r>
            <a:r>
              <a:rPr lang="en-US" sz="1600" baseline="-25000" dirty="0" smtClean="0"/>
              <a:t>i</a:t>
            </a:r>
            <a:r>
              <a:rPr lang="en-US" sz="1600" dirty="0" smtClean="0"/>
              <a:t>s &gt; 500 nM). However, compounds </a:t>
            </a:r>
            <a:r>
              <a:rPr lang="en-US" sz="1600" b="1" dirty="0" smtClean="0"/>
              <a:t>6b</a:t>
            </a:r>
            <a:r>
              <a:rPr lang="en-US" sz="1600" dirty="0" smtClean="0"/>
              <a:t> and </a:t>
            </a:r>
            <a:r>
              <a:rPr lang="en-US" sz="1600" b="1" dirty="0" smtClean="0"/>
              <a:t>6d</a:t>
            </a:r>
            <a:r>
              <a:rPr lang="en-US" sz="1600" dirty="0" smtClean="0"/>
              <a:t> showed moderate activity with K</a:t>
            </a:r>
            <a:r>
              <a:rPr lang="en-US" sz="1600" baseline="-25000" dirty="0" smtClean="0"/>
              <a:t>i</a:t>
            </a:r>
            <a:r>
              <a:rPr lang="en-US" sz="1600" dirty="0" smtClean="0"/>
              <a:t>s of 69.8 nM and 65.8 nM respectively against hCA XIII isoform.</a:t>
            </a:r>
            <a:endParaRPr lang="en-US" sz="1600" dirty="0"/>
          </a:p>
        </p:txBody>
      </p:sp>
      <p:sp>
        <p:nvSpPr>
          <p:cNvPr id="5" name="Rectangle 4"/>
          <p:cNvSpPr/>
          <p:nvPr/>
        </p:nvSpPr>
        <p:spPr>
          <a:xfrm>
            <a:off x="533400" y="4215825"/>
            <a:ext cx="8229600" cy="584775"/>
          </a:xfrm>
          <a:prstGeom prst="rect">
            <a:avLst/>
          </a:prstGeom>
        </p:spPr>
        <p:txBody>
          <a:bodyPr wrap="square">
            <a:spAutoFit/>
          </a:bodyPr>
          <a:lstStyle/>
          <a:p>
            <a:r>
              <a:rPr lang="en-US" sz="1600" b="1" dirty="0" smtClean="0"/>
              <a:t>From the above structure–activity relationship, it was found that compound 6i was the most potent compound with a K</a:t>
            </a:r>
            <a:r>
              <a:rPr lang="en-US" sz="1600" b="1" baseline="-25000" dirty="0" smtClean="0"/>
              <a:t>i</a:t>
            </a:r>
            <a:r>
              <a:rPr lang="en-US" sz="1600" b="1" dirty="0" smtClean="0"/>
              <a:t> values of 7.7 nM against hCAII and 34.9 nM against hCA IX</a:t>
            </a:r>
            <a:r>
              <a:rPr lang="en-US" sz="1600" dirty="0" smtClean="0"/>
              <a:t>.</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aster.img-000.jpg"/>
          <p:cNvPicPr>
            <a:picLocks noChangeAspect="1" noChangeArrowheads="1"/>
          </p:cNvPicPr>
          <p:nvPr/>
        </p:nvPicPr>
        <p:blipFill>
          <a:blip r:embed="rId2"/>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2" name="Slide Number Placeholder 1"/>
          <p:cNvSpPr>
            <a:spLocks noGrp="1"/>
          </p:cNvSpPr>
          <p:nvPr>
            <p:ph type="sldNum" sz="quarter" idx="12"/>
          </p:nvPr>
        </p:nvSpPr>
        <p:spPr/>
        <p:txBody>
          <a:bodyPr/>
          <a:lstStyle/>
          <a:p>
            <a:fld id="{FCAEAE96-855E-42B1-8DE9-9C9E68DE18C5}" type="slidenum">
              <a:rPr lang="fr-FR" smtClean="0"/>
              <a:pPr/>
              <a:t>19</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4" name="TextBox 3"/>
          <p:cNvSpPr txBox="1"/>
          <p:nvPr/>
        </p:nvSpPr>
        <p:spPr>
          <a:xfrm>
            <a:off x="3733800" y="228600"/>
            <a:ext cx="1403578" cy="646331"/>
          </a:xfrm>
          <a:prstGeom prst="rect">
            <a:avLst/>
          </a:prstGeom>
          <a:noFill/>
        </p:spPr>
        <p:txBody>
          <a:bodyPr wrap="square" rtlCol="0">
            <a:spAutoFit/>
          </a:bodyPr>
          <a:lstStyle/>
          <a:p>
            <a:r>
              <a:rPr lang="en-US" b="1" dirty="0" smtClean="0"/>
              <a:t>      Conclusions</a:t>
            </a:r>
            <a:endParaRPr lang="en-US" b="1" dirty="0"/>
          </a:p>
        </p:txBody>
      </p:sp>
      <p:sp>
        <p:nvSpPr>
          <p:cNvPr id="5" name="Rectangle 4"/>
          <p:cNvSpPr/>
          <p:nvPr/>
        </p:nvSpPr>
        <p:spPr>
          <a:xfrm>
            <a:off x="762000" y="1189434"/>
            <a:ext cx="7848600" cy="4308872"/>
          </a:xfrm>
          <a:prstGeom prst="rect">
            <a:avLst/>
          </a:prstGeom>
        </p:spPr>
        <p:txBody>
          <a:bodyPr wrap="square">
            <a:spAutoFit/>
          </a:bodyPr>
          <a:lstStyle/>
          <a:p>
            <a:pPr>
              <a:buFont typeface="Wingdings" pitchFamily="2" charset="2"/>
              <a:buChar char="§"/>
            </a:pPr>
            <a:r>
              <a:rPr lang="en-US" sz="1600" dirty="0" smtClean="0"/>
              <a:t> In </a:t>
            </a:r>
            <a:r>
              <a:rPr lang="en-US" sz="1600" dirty="0" smtClean="0"/>
              <a:t>conclusion, we report here the synthesis of a series of 1,2,3-triazole-linked triazino[5,6-b]indole-benzene sulfonamide hybrids (</a:t>
            </a:r>
            <a:r>
              <a:rPr lang="en-US" sz="1600" b="1" dirty="0" smtClean="0"/>
              <a:t>6a–6o</a:t>
            </a:r>
            <a:r>
              <a:rPr lang="en-US" sz="1600" dirty="0" smtClean="0"/>
              <a:t>). </a:t>
            </a:r>
            <a:endParaRPr lang="en-US" sz="1600" dirty="0" smtClean="0"/>
          </a:p>
          <a:p>
            <a:endParaRPr lang="en-US" sz="1600" dirty="0" smtClean="0"/>
          </a:p>
          <a:p>
            <a:pPr>
              <a:buFont typeface="Wingdings" pitchFamily="2" charset="2"/>
              <a:buChar char="§"/>
            </a:pPr>
            <a:r>
              <a:rPr lang="en-US" sz="1600" dirty="0" smtClean="0"/>
              <a:t> The </a:t>
            </a:r>
            <a:r>
              <a:rPr lang="en-US" sz="1600" dirty="0" smtClean="0"/>
              <a:t>structures of these compounds where confirmed by different spectral and elemental analyses methods </a:t>
            </a:r>
            <a:r>
              <a:rPr lang="en-US" sz="1600" dirty="0" smtClean="0"/>
              <a:t>.</a:t>
            </a:r>
          </a:p>
          <a:p>
            <a:endParaRPr lang="en-US" sz="1600" dirty="0" smtClean="0"/>
          </a:p>
          <a:p>
            <a:pPr>
              <a:buFont typeface="Wingdings" pitchFamily="2" charset="2"/>
              <a:buChar char="§"/>
            </a:pPr>
            <a:r>
              <a:rPr lang="en-US" sz="1600" dirty="0" smtClean="0"/>
              <a:t>  The </a:t>
            </a:r>
            <a:r>
              <a:rPr lang="en-US" sz="1600" dirty="0" smtClean="0"/>
              <a:t>Biological evaluation of sulfonamides was performed against hCA I, hCA II, hCA IX, and hCA XIII. All compounds showed low to moderate inhibitory activity against hCA II and hCA IX isoforms, at concentrations in the range between 7.7 nM and 0.3246 µM. </a:t>
            </a:r>
            <a:endParaRPr lang="en-US" sz="1600" dirty="0" smtClean="0"/>
          </a:p>
          <a:p>
            <a:endParaRPr lang="en-US" sz="1600" dirty="0" smtClean="0"/>
          </a:p>
          <a:p>
            <a:pPr>
              <a:buFont typeface="Wingdings" pitchFamily="2" charset="2"/>
              <a:buChar char="§"/>
            </a:pPr>
            <a:r>
              <a:rPr lang="en-US" sz="1600" dirty="0" smtClean="0"/>
              <a:t> Compound</a:t>
            </a:r>
            <a:r>
              <a:rPr lang="en-US" sz="1600" dirty="0" smtClean="0"/>
              <a:t> </a:t>
            </a:r>
            <a:r>
              <a:rPr lang="en-US" sz="1600" b="1" dirty="0" smtClean="0"/>
              <a:t>6i</a:t>
            </a:r>
            <a:r>
              <a:rPr lang="en-US" sz="1600" dirty="0" smtClean="0"/>
              <a:t> emerged as a potent hCA II and hCA IX inhibitor (K</a:t>
            </a:r>
            <a:r>
              <a:rPr lang="en-US" sz="1600" baseline="-25000" dirty="0" smtClean="0"/>
              <a:t>i</a:t>
            </a:r>
            <a:r>
              <a:rPr lang="en-US" sz="1600" dirty="0" smtClean="0"/>
              <a:t> = 7.7 nM against hCA II and 34.9 nM against hCA IX). </a:t>
            </a:r>
            <a:endParaRPr lang="en-US" sz="1600" dirty="0" smtClean="0"/>
          </a:p>
          <a:p>
            <a:endParaRPr lang="en-US" sz="1600" dirty="0" smtClean="0"/>
          </a:p>
          <a:p>
            <a:pPr>
              <a:buFont typeface="Wingdings" pitchFamily="2" charset="2"/>
              <a:buChar char="§"/>
            </a:pPr>
            <a:r>
              <a:rPr lang="en-US" sz="1600" dirty="0" smtClean="0"/>
              <a:t> The </a:t>
            </a:r>
            <a:r>
              <a:rPr lang="en-US" sz="1600" dirty="0" smtClean="0"/>
              <a:t>compounds </a:t>
            </a:r>
            <a:r>
              <a:rPr lang="en-US" sz="1600" b="1" dirty="0" smtClean="0"/>
              <a:t>6b</a:t>
            </a:r>
            <a:r>
              <a:rPr lang="en-US" sz="1600" dirty="0" smtClean="0"/>
              <a:t> and </a:t>
            </a:r>
            <a:r>
              <a:rPr lang="en-US" sz="1600" b="1" dirty="0" smtClean="0"/>
              <a:t>6d</a:t>
            </a:r>
            <a:r>
              <a:rPr lang="en-US" sz="1600" dirty="0" smtClean="0"/>
              <a:t> was showed activity at medium nanomolar concentrations, with K</a:t>
            </a:r>
            <a:r>
              <a:rPr lang="en-US" sz="1600" baseline="-25000" dirty="0" smtClean="0"/>
              <a:t>i</a:t>
            </a:r>
            <a:r>
              <a:rPr lang="en-US" sz="1600" dirty="0" smtClean="0"/>
              <a:t> of 69.8 nM and 65.8 nM, respectively, against hCA XIII isoform. Thus, the compound </a:t>
            </a:r>
            <a:r>
              <a:rPr lang="en-US" sz="1600" b="1" dirty="0" smtClean="0"/>
              <a:t>6i</a:t>
            </a:r>
            <a:r>
              <a:rPr lang="en-US" sz="1600" dirty="0" smtClean="0"/>
              <a:t> can be emerged as a novel potential lead compound to develop selective carbonic anhydrase inhibitors against the hCA II isoform</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6" name="Rectangle 5"/>
          <p:cNvSpPr/>
          <p:nvPr/>
        </p:nvSpPr>
        <p:spPr>
          <a:xfrm>
            <a:off x="914400" y="381000"/>
            <a:ext cx="7620000" cy="1015663"/>
          </a:xfrm>
          <a:prstGeom prst="rect">
            <a:avLst/>
          </a:prstGeom>
        </p:spPr>
        <p:txBody>
          <a:bodyPr wrap="square">
            <a:spAutoFit/>
          </a:bodyPr>
          <a:lstStyle/>
          <a:p>
            <a:r>
              <a:rPr lang="en-US" sz="2000" b="1" dirty="0" smtClean="0">
                <a:solidFill>
                  <a:srgbClr val="C00000"/>
                </a:solidFill>
                <a:cs typeface="Arial" pitchFamily="34" charset="0"/>
              </a:rPr>
              <a:t>Design, synthesis, and biological evaluation of 1,2,3-triazole-linked triazino[5,6-b]indole-benzene sulfonamide conjugates as potent carbonic anhydrase I, II, IX , and XIII inhibitors</a:t>
            </a:r>
            <a:endParaRPr lang="en-US" sz="2000"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193" name="Object 1"/>
          <p:cNvGraphicFramePr>
            <a:graphicFrameLocks noChangeAspect="1"/>
          </p:cNvGraphicFramePr>
          <p:nvPr/>
        </p:nvGraphicFramePr>
        <p:xfrm>
          <a:off x="685800" y="2286001"/>
          <a:ext cx="7924800" cy="1752599"/>
        </p:xfrm>
        <a:graphic>
          <a:graphicData uri="http://schemas.openxmlformats.org/presentationml/2006/ole">
            <p:oleObj spid="_x0000_s8193" name="CS ChemDraw Drawing" r:id="rId5" imgW="10978495" imgH="1956479" progId="ChemDraw.Document.6.0">
              <p:embed/>
            </p:oleObj>
          </a:graphicData>
        </a:graphic>
      </p:graphicFrame>
      <p:pic>
        <p:nvPicPr>
          <p:cNvPr id="9" name="Picture 2" descr="master.img-000.jpg"/>
          <p:cNvPicPr>
            <a:picLocks noChangeAspect="1" noChangeArrowheads="1"/>
          </p:cNvPicPr>
          <p:nvPr/>
        </p:nvPicPr>
        <p:blipFill>
          <a:blip r:embed="rId6"/>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extLst>
      <p:ext uri="{BB962C8B-B14F-4D97-AF65-F5344CB8AC3E}">
        <p14:creationId xmlns="" xmlns:p14="http://schemas.microsoft.com/office/powerpoint/2010/main" val="2558619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20</a:t>
            </a:fld>
            <a:endParaRPr lang="fr-FR" dirty="0"/>
          </a:p>
        </p:txBody>
      </p:sp>
      <p:sp>
        <p:nvSpPr>
          <p:cNvPr id="3" name="TextBox 2"/>
          <p:cNvSpPr txBox="1"/>
          <p:nvPr/>
        </p:nvSpPr>
        <p:spPr>
          <a:xfrm>
            <a:off x="1905000" y="228600"/>
            <a:ext cx="5715000" cy="369332"/>
          </a:xfrm>
          <a:prstGeom prst="rect">
            <a:avLst/>
          </a:prstGeom>
          <a:noFill/>
        </p:spPr>
        <p:txBody>
          <a:bodyPr wrap="square" rtlCol="0">
            <a:spAutoFit/>
          </a:bodyPr>
          <a:lstStyle/>
          <a:p>
            <a:r>
              <a:rPr lang="en-US" b="1" dirty="0" smtClean="0"/>
              <a:t>      H1 NMR &amp; C13 Spectra of some compounds</a:t>
            </a:r>
            <a:endParaRPr lang="en-US" b="1" dirty="0"/>
          </a:p>
        </p:txBody>
      </p:sp>
      <p:pic>
        <p:nvPicPr>
          <p:cNvPr id="44034" name="Picture 2"/>
          <p:cNvPicPr>
            <a:picLocks noChangeAspect="1" noChangeArrowheads="1"/>
          </p:cNvPicPr>
          <p:nvPr/>
        </p:nvPicPr>
        <p:blipFill>
          <a:blip r:embed="rId2"/>
          <a:srcRect/>
          <a:stretch>
            <a:fillRect/>
          </a:stretch>
        </p:blipFill>
        <p:spPr bwMode="auto">
          <a:xfrm>
            <a:off x="304800" y="685800"/>
            <a:ext cx="8510588" cy="5286375"/>
          </a:xfrm>
          <a:prstGeom prst="rect">
            <a:avLst/>
          </a:prstGeom>
          <a:noFill/>
          <a:ln w="9525">
            <a:noFill/>
            <a:miter lim="800000"/>
            <a:headEnd/>
            <a:tailEnd/>
          </a:ln>
          <a:effectLst/>
        </p:spPr>
      </p:pic>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pic>
        <p:nvPicPr>
          <p:cNvPr id="6" name="Picture 2" descr="master.img-000.jpg"/>
          <p:cNvPicPr>
            <a:picLocks noChangeAspect="1" noChangeArrowheads="1"/>
          </p:cNvPicPr>
          <p:nvPr/>
        </p:nvPicPr>
        <p:blipFill>
          <a:blip r:embed="rId4"/>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21</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pic>
        <p:nvPicPr>
          <p:cNvPr id="45058" name="Picture 2"/>
          <p:cNvPicPr>
            <a:picLocks noChangeAspect="1" noChangeArrowheads="1"/>
          </p:cNvPicPr>
          <p:nvPr/>
        </p:nvPicPr>
        <p:blipFill>
          <a:blip r:embed="rId3"/>
          <a:srcRect/>
          <a:stretch>
            <a:fillRect/>
          </a:stretch>
        </p:blipFill>
        <p:spPr bwMode="auto">
          <a:xfrm>
            <a:off x="304800" y="609599"/>
            <a:ext cx="8610600" cy="5029201"/>
          </a:xfrm>
          <a:prstGeom prst="rect">
            <a:avLst/>
          </a:prstGeom>
          <a:noFill/>
          <a:ln w="9525">
            <a:noFill/>
            <a:miter lim="800000"/>
            <a:headEnd/>
            <a:tailEnd/>
          </a:ln>
          <a:effectLst/>
        </p:spPr>
      </p:pic>
      <p:pic>
        <p:nvPicPr>
          <p:cNvPr id="5" name="Picture 2" descr="master.img-000.jpg"/>
          <p:cNvPicPr>
            <a:picLocks noChangeAspect="1" noChangeArrowheads="1"/>
          </p:cNvPicPr>
          <p:nvPr/>
        </p:nvPicPr>
        <p:blipFill>
          <a:blip r:embed="rId4"/>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22</a:t>
            </a:fld>
            <a:endParaRPr lang="fr-FR" dirty="0"/>
          </a:p>
        </p:txBody>
      </p:sp>
      <p:pic>
        <p:nvPicPr>
          <p:cNvPr id="3" name="Picture 2">
            <a:extLst>
              <a:ext uri="{FF2B5EF4-FFF2-40B4-BE49-F238E27FC236}">
                <a16:creationId xmlns:a16="http://schemas.microsoft.com/office/drawing/2014/main" xmlns="" id="{4A21307B-5DA3-4479-8B17-93C7EA53DFE9}"/>
              </a:ext>
            </a:extLst>
          </p:cNvPr>
          <p:cNvPicPr>
            <a:picLocks noChangeAspect="1"/>
          </p:cNvPicPr>
          <p:nvPr/>
        </p:nvPicPr>
        <p:blipFill>
          <a:blip r:embed="rId3"/>
          <a:stretch>
            <a:fillRect/>
          </a:stretch>
        </p:blipFill>
        <p:spPr>
          <a:xfrm>
            <a:off x="762000" y="381000"/>
            <a:ext cx="7543800" cy="4960940"/>
          </a:xfrm>
          <a:prstGeom prst="rect">
            <a:avLst/>
          </a:prstGeom>
          <a:ln>
            <a:solidFill>
              <a:srgbClr val="FF0000"/>
            </a:solidFill>
          </a:ln>
        </p:spPr>
      </p:pic>
      <p:graphicFrame>
        <p:nvGraphicFramePr>
          <p:cNvPr id="46082" name="Object 2"/>
          <p:cNvGraphicFramePr>
            <a:graphicFrameLocks noChangeAspect="1"/>
          </p:cNvGraphicFramePr>
          <p:nvPr/>
        </p:nvGraphicFramePr>
        <p:xfrm>
          <a:off x="4876800" y="2819400"/>
          <a:ext cx="2692400" cy="1117600"/>
        </p:xfrm>
        <a:graphic>
          <a:graphicData uri="http://schemas.openxmlformats.org/presentationml/2006/ole">
            <p:oleObj spid="_x0000_s46082" name="CS ChemDraw Drawing" r:id="rId4" imgW="2698812" imgH="1118169" progId="ChemDraw.Document.6.0">
              <p:embed/>
            </p:oleObj>
          </a:graphicData>
        </a:graphic>
      </p:graphicFrame>
      <p:sp>
        <p:nvSpPr>
          <p:cNvPr id="5" name="TextBox 4"/>
          <p:cNvSpPr txBox="1"/>
          <p:nvPr/>
        </p:nvSpPr>
        <p:spPr>
          <a:xfrm>
            <a:off x="3060068" y="5452646"/>
            <a:ext cx="2731132" cy="338554"/>
          </a:xfrm>
          <a:prstGeom prst="rect">
            <a:avLst/>
          </a:prstGeom>
          <a:noFill/>
        </p:spPr>
        <p:txBody>
          <a:bodyPr wrap="none" rtlCol="0">
            <a:spAutoFit/>
          </a:bodyPr>
          <a:lstStyle/>
          <a:p>
            <a:r>
              <a:rPr lang="en-US" sz="1600" b="1" dirty="0" smtClean="0"/>
              <a:t>Mass spectra of compound 6g</a:t>
            </a:r>
            <a:endParaRPr lang="en-US" sz="1600" b="1" dirty="0"/>
          </a:p>
        </p:txBody>
      </p:sp>
      <p:pic>
        <p:nvPicPr>
          <p:cNvPr id="6" name="Picture 5">
            <a:extLst>
              <a:ext uri="{FF2B5EF4-FFF2-40B4-BE49-F238E27FC236}">
                <a16:creationId xmlns="" xmlns:a16="http://schemas.microsoft.com/office/drawing/2014/main" id="{BE90E4F9-57B5-40AD-9E3E-3CC678427C6E}"/>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p:blipFill>
        <p:spPr>
          <a:xfrm>
            <a:off x="7082" y="6020563"/>
            <a:ext cx="9136918" cy="837437"/>
          </a:xfrm>
          <a:prstGeom prst="rect">
            <a:avLst/>
          </a:prstGeom>
        </p:spPr>
      </p:pic>
      <p:pic>
        <p:nvPicPr>
          <p:cNvPr id="7" name="Picture 2" descr="master.img-000.jpg"/>
          <p:cNvPicPr>
            <a:picLocks noChangeAspect="1" noChangeArrowheads="1"/>
          </p:cNvPicPr>
          <p:nvPr/>
        </p:nvPicPr>
        <p:blipFill>
          <a:blip r:embed="rId6"/>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23</a:t>
            </a:fld>
            <a:endParaRPr lang="fr-FR" dirty="0"/>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7082" y="6020563"/>
            <a:ext cx="9136918" cy="837437"/>
          </a:xfrm>
          <a:prstGeom prst="rect">
            <a:avLst/>
          </a:prstGeom>
        </p:spPr>
      </p:pic>
      <p:sp>
        <p:nvSpPr>
          <p:cNvPr id="4" name="TextBox 3"/>
          <p:cNvSpPr txBox="1"/>
          <p:nvPr/>
        </p:nvSpPr>
        <p:spPr>
          <a:xfrm>
            <a:off x="1905000" y="392668"/>
            <a:ext cx="5715000" cy="369332"/>
          </a:xfrm>
          <a:prstGeom prst="rect">
            <a:avLst/>
          </a:prstGeom>
          <a:noFill/>
        </p:spPr>
        <p:txBody>
          <a:bodyPr wrap="square" rtlCol="0">
            <a:spAutoFit/>
          </a:bodyPr>
          <a:lstStyle/>
          <a:p>
            <a:r>
              <a:rPr lang="en-US" b="1" dirty="0" smtClean="0"/>
              <a:t>                              Acknowledgments</a:t>
            </a:r>
            <a:endParaRPr lang="en-US" b="1" dirty="0"/>
          </a:p>
        </p:txBody>
      </p:sp>
      <p:sp>
        <p:nvSpPr>
          <p:cNvPr id="5" name="Rectangle 4"/>
          <p:cNvSpPr/>
          <p:nvPr/>
        </p:nvSpPr>
        <p:spPr>
          <a:xfrm>
            <a:off x="685800" y="1981200"/>
            <a:ext cx="8001000" cy="1631216"/>
          </a:xfrm>
          <a:prstGeom prst="rect">
            <a:avLst/>
          </a:prstGeom>
        </p:spPr>
        <p:txBody>
          <a:bodyPr wrap="square">
            <a:spAutoFit/>
          </a:bodyPr>
          <a:lstStyle/>
          <a:p>
            <a:r>
              <a:rPr lang="en-US" sz="1600" b="1" dirty="0" smtClean="0"/>
              <a:t>I</a:t>
            </a:r>
            <a:r>
              <a:rPr lang="en-US" sz="1600" b="1" dirty="0" smtClean="0"/>
              <a:t> </a:t>
            </a:r>
            <a:r>
              <a:rPr lang="en-US" sz="1600" b="1" dirty="0" smtClean="0"/>
              <a:t>thankful to the Department of Pharmaceuticals, Ministry of Chemicals and fertilizers, Govt. of India, New Delhi, for awarding NIPER </a:t>
            </a:r>
            <a:r>
              <a:rPr lang="en-US" sz="1600" b="1" dirty="0" smtClean="0"/>
              <a:t>Fellowship.</a:t>
            </a:r>
          </a:p>
          <a:p>
            <a:endParaRPr lang="en-US" sz="1600" b="1" dirty="0" smtClean="0"/>
          </a:p>
          <a:p>
            <a:endParaRPr lang="en-US" sz="1600" b="1" dirty="0" smtClean="0"/>
          </a:p>
          <a:p>
            <a:r>
              <a:rPr lang="en-US" sz="1600" b="1" dirty="0" smtClean="0"/>
              <a:t>The Italian Ministry for University and Research, MIUR is also thanked for a grant to CTS (PRIN: rot. 2017XYBP2R).</a:t>
            </a:r>
            <a:endParaRPr lang="en-US" sz="1600" b="1" dirty="0"/>
          </a:p>
        </p:txBody>
      </p:sp>
      <p:pic>
        <p:nvPicPr>
          <p:cNvPr id="6" name="Picture 2" descr="master.img-000.jpg"/>
          <p:cNvPicPr>
            <a:picLocks noChangeAspect="1" noChangeArrowheads="1"/>
          </p:cNvPicPr>
          <p:nvPr/>
        </p:nvPicPr>
        <p:blipFill>
          <a:blip r:embed="rId3"/>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24</a:t>
            </a:fld>
            <a:endParaRPr lang="fr-FR" dirty="0"/>
          </a:p>
        </p:txBody>
      </p:sp>
      <p:pic>
        <p:nvPicPr>
          <p:cNvPr id="47106" name="Picture 2" descr="Thank You Ppt Inspiration Master Slide | PowerPoint Presentation Sample |  Example of PPT Presentation | Presentation Background"/>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ster.img-000.jpg"/>
          <p:cNvPicPr>
            <a:picLocks noChangeAspect="1" noChangeArrowheads="1"/>
          </p:cNvPicPr>
          <p:nvPr/>
        </p:nvPicPr>
        <p:blipFill>
          <a:blip r:embed="rId2"/>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685800" y="914400"/>
            <a:ext cx="7924800" cy="4524315"/>
          </a:xfrm>
          <a:prstGeom prst="rect">
            <a:avLst/>
          </a:prstGeom>
          <a:noFill/>
        </p:spPr>
        <p:txBody>
          <a:bodyPr wrap="square" rtlCol="0">
            <a:spAutoFit/>
          </a:bodyPr>
          <a:lstStyle/>
          <a:p>
            <a:r>
              <a:rPr lang="fr-FR" sz="1600" b="1" dirty="0"/>
              <a:t>Abstract: </a:t>
            </a:r>
            <a:endParaRPr lang="fr-FR" sz="1600" b="1" dirty="0" smtClean="0"/>
          </a:p>
          <a:p>
            <a:endParaRPr lang="fr-FR" sz="1600" dirty="0"/>
          </a:p>
          <a:p>
            <a:pPr algn="just"/>
            <a:r>
              <a:rPr lang="en-US" sz="1600" dirty="0" smtClean="0"/>
              <a:t>A series of 1,2,3-triazole-linked triazino[5,6-b]indole-benzene sulfonamide hybrids (</a:t>
            </a:r>
            <a:r>
              <a:rPr lang="en-US" sz="1600" b="1" dirty="0" smtClean="0"/>
              <a:t>6a–6o) </a:t>
            </a:r>
            <a:r>
              <a:rPr lang="en-US" sz="1600" dirty="0" smtClean="0"/>
              <a:t>was </a:t>
            </a:r>
            <a:r>
              <a:rPr lang="en-US" sz="1600" dirty="0" smtClean="0"/>
              <a:t>synthesized and evaluated for carbonic anhydrase (CA, EC 4.2.1.1) inhibitory activity against </a:t>
            </a:r>
            <a:r>
              <a:rPr lang="en-US" sz="1600" dirty="0" smtClean="0"/>
              <a:t>the human </a:t>
            </a:r>
            <a:r>
              <a:rPr lang="en-US" sz="1600" dirty="0" smtClean="0"/>
              <a:t>(h) isoforms hCA I, II, XIII (cytosolic isoforms), and hCA IX (transmembrane </a:t>
            </a:r>
            <a:r>
              <a:rPr lang="en-US" sz="1600" dirty="0" smtClean="0"/>
              <a:t>tumor-associated isoform) </a:t>
            </a:r>
            <a:r>
              <a:rPr lang="en-US" sz="1600" dirty="0" smtClean="0"/>
              <a:t>The results revealed that the compounds </a:t>
            </a:r>
            <a:r>
              <a:rPr lang="en-US" sz="1600" b="1" dirty="0" smtClean="0"/>
              <a:t>6a–6o exhibited Ki values in the low to </a:t>
            </a:r>
            <a:r>
              <a:rPr lang="en-US" sz="1600" b="1" dirty="0" smtClean="0"/>
              <a:t>medium </a:t>
            </a:r>
            <a:r>
              <a:rPr lang="en-US" sz="1600" dirty="0" smtClean="0"/>
              <a:t>nanomolar </a:t>
            </a:r>
            <a:r>
              <a:rPr lang="en-US" sz="1600" dirty="0" smtClean="0"/>
              <a:t>range against hCA II and hCA IX (Kis ranging from 7.7nM to 41.3 nM) and higher Ki </a:t>
            </a:r>
            <a:r>
              <a:rPr lang="en-US" sz="1600" dirty="0" smtClean="0"/>
              <a:t>values against </a:t>
            </a:r>
            <a:r>
              <a:rPr lang="en-US" sz="1600" dirty="0" smtClean="0"/>
              <a:t>hCA I and hCA XIII. Compound </a:t>
            </a:r>
            <a:r>
              <a:rPr lang="en-US" sz="1600" b="1" dirty="0" smtClean="0"/>
              <a:t>6i showed potent inhibition of hCA II (Ki = 7.7 nM), </a:t>
            </a:r>
            <a:r>
              <a:rPr lang="en-US" sz="1600" dirty="0" smtClean="0"/>
              <a:t>being more effective compared </a:t>
            </a:r>
            <a:r>
              <a:rPr lang="en-US" sz="1600" dirty="0" smtClean="0"/>
              <a:t>to the standard inhibitor acetazolamide (AAZ) (Ki = 12.1 nM). </a:t>
            </a:r>
            <a:r>
              <a:rPr lang="en-US" sz="1600" dirty="0" smtClean="0"/>
              <a:t>Compounds, </a:t>
            </a:r>
            <a:r>
              <a:rPr lang="en-US" sz="1600" b="1" dirty="0" smtClean="0"/>
              <a:t>6b </a:t>
            </a:r>
            <a:r>
              <a:rPr lang="en-US" sz="1600" b="1" dirty="0" smtClean="0"/>
              <a:t>and 6d showed moderate activity against hCA XIII (Ki = 69.8 and 65.8 nM). Hence, compound </a:t>
            </a:r>
            <a:r>
              <a:rPr lang="en-US" sz="1600" b="1" dirty="0" smtClean="0"/>
              <a:t>6i </a:t>
            </a:r>
            <a:r>
              <a:rPr lang="en-US" sz="1600" dirty="0" smtClean="0"/>
              <a:t>could </a:t>
            </a:r>
            <a:r>
              <a:rPr lang="en-US" sz="1600" dirty="0" smtClean="0"/>
              <a:t>be consider as potential lead candidate for the design of potent and selective hCA II </a:t>
            </a:r>
            <a:r>
              <a:rPr lang="en-US" sz="1600" dirty="0" smtClean="0"/>
              <a:t>inhibitors</a:t>
            </a:r>
            <a:r>
              <a:rPr lang="fr-FR" sz="1600" dirty="0" smtClean="0"/>
              <a:t>.</a:t>
            </a:r>
          </a:p>
          <a:p>
            <a:pPr algn="just"/>
            <a:endParaRPr lang="fr-FR" sz="1600" dirty="0" smtClean="0"/>
          </a:p>
          <a:p>
            <a:pPr algn="just"/>
            <a:endParaRPr lang="fr-FR" sz="1600" dirty="0" smtClean="0"/>
          </a:p>
          <a:p>
            <a:pPr algn="just"/>
            <a:endParaRPr lang="en-US" sz="1600" dirty="0"/>
          </a:p>
          <a:p>
            <a:endParaRPr lang="en-US" sz="1600" dirty="0"/>
          </a:p>
          <a:p>
            <a:r>
              <a:rPr lang="fr-FR" sz="1600" b="1" dirty="0"/>
              <a:t>Keywords: </a:t>
            </a:r>
            <a:r>
              <a:rPr lang="fr-FR" sz="1600" b="1" dirty="0" smtClean="0"/>
              <a:t> </a:t>
            </a:r>
            <a:r>
              <a:rPr lang="fr-FR" sz="1600" dirty="0" smtClean="0"/>
              <a:t>1,2,3-</a:t>
            </a:r>
            <a:r>
              <a:rPr lang="fr-FR" sz="1600" dirty="0" smtClean="0"/>
              <a:t>triazole</a:t>
            </a:r>
            <a:r>
              <a:rPr lang="fr-FR" sz="1600" dirty="0" smtClean="0"/>
              <a:t>; triazino[5,6-b]indole-</a:t>
            </a:r>
            <a:r>
              <a:rPr lang="fr-FR" sz="1600" dirty="0" smtClean="0"/>
              <a:t>benzene</a:t>
            </a:r>
            <a:r>
              <a:rPr lang="fr-FR" sz="1600" dirty="0" smtClean="0"/>
              <a:t> </a:t>
            </a:r>
            <a:r>
              <a:rPr lang="fr-FR" sz="1600" dirty="0" smtClean="0"/>
              <a:t>sulfonamide</a:t>
            </a:r>
            <a:r>
              <a:rPr lang="fr-FR" sz="1600" dirty="0" smtClean="0"/>
              <a:t>; </a:t>
            </a:r>
            <a:r>
              <a:rPr lang="fr-FR" sz="1600" dirty="0" err="1" smtClean="0"/>
              <a:t>carbonic</a:t>
            </a:r>
            <a:r>
              <a:rPr lang="fr-FR" sz="1600" dirty="0" smtClean="0"/>
              <a:t> anhydrase </a:t>
            </a:r>
            <a:r>
              <a:rPr lang="fr-FR" sz="1600" dirty="0" smtClean="0"/>
              <a:t>inhibitors</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dirty="0"/>
          </a:p>
        </p:txBody>
      </p:sp>
      <p:pic>
        <p:nvPicPr>
          <p:cNvPr id="7" name="Picture 6">
            <a:extLst>
              <a:ext uri="{FF2B5EF4-FFF2-40B4-BE49-F238E27FC236}">
                <a16:creationId xmlns="" xmlns:a16="http://schemas.microsoft.com/office/drawing/2014/main" id="{DD466382-20B6-490F-8C41-6253E43E3BB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ster.img-000.jpg"/>
          <p:cNvPicPr>
            <a:picLocks noChangeAspect="1" noChangeArrowheads="1"/>
          </p:cNvPicPr>
          <p:nvPr/>
        </p:nvPicPr>
        <p:blipFill>
          <a:blip r:embed="rId3"/>
          <a:srcRect/>
          <a:stretch>
            <a:fillRect/>
          </a:stretch>
        </p:blipFill>
        <p:spPr bwMode="auto">
          <a:xfrm>
            <a:off x="0" y="0"/>
            <a:ext cx="9144000" cy="60198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381000" y="76200"/>
            <a:ext cx="8534400" cy="461665"/>
          </a:xfrm>
          <a:prstGeom prst="rect">
            <a:avLst/>
          </a:prstGeom>
          <a:noFill/>
        </p:spPr>
        <p:txBody>
          <a:bodyPr wrap="square" rtlCol="0">
            <a:spAutoFit/>
          </a:bodyPr>
          <a:lstStyle/>
          <a:p>
            <a:r>
              <a:rPr lang="fr-FR" sz="2400" b="1" dirty="0" smtClean="0"/>
              <a:t>                                            Introduction</a:t>
            </a:r>
            <a:endParaRPr lang="fr-FR" sz="24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0" y="6021438"/>
            <a:ext cx="9136918" cy="835799"/>
          </a:xfrm>
          <a:prstGeom prst="rect">
            <a:avLst/>
          </a:prstGeom>
        </p:spPr>
      </p:pic>
      <p:sp>
        <p:nvSpPr>
          <p:cNvPr id="4" name="TextBox 3"/>
          <p:cNvSpPr txBox="1"/>
          <p:nvPr/>
        </p:nvSpPr>
        <p:spPr>
          <a:xfrm>
            <a:off x="324984" y="1143000"/>
            <a:ext cx="184731" cy="369332"/>
          </a:xfrm>
          <a:prstGeom prst="rect">
            <a:avLst/>
          </a:prstGeom>
          <a:noFill/>
        </p:spPr>
        <p:txBody>
          <a:bodyPr wrap="none" rtlCol="0">
            <a:spAutoFit/>
          </a:bodyPr>
          <a:lstStyle/>
          <a:p>
            <a:endParaRPr lang="en-US" dirty="0" smtClean="0"/>
          </a:p>
        </p:txBody>
      </p:sp>
      <p:sp>
        <p:nvSpPr>
          <p:cNvPr id="6" name="Rectangle 5"/>
          <p:cNvSpPr/>
          <p:nvPr/>
        </p:nvSpPr>
        <p:spPr>
          <a:xfrm>
            <a:off x="228600" y="609600"/>
            <a:ext cx="8763000" cy="4031873"/>
          </a:xfrm>
          <a:prstGeom prst="rect">
            <a:avLst/>
          </a:prstGeom>
        </p:spPr>
        <p:txBody>
          <a:bodyPr wrap="square">
            <a:spAutoFit/>
          </a:bodyPr>
          <a:lstStyle/>
          <a:p>
            <a:pPr marR="0" algn="just">
              <a:lnSpc>
                <a:spcPct val="160000"/>
              </a:lnSpc>
              <a:spcBef>
                <a:spcPts val="0"/>
              </a:spcBef>
              <a:spcAft>
                <a:spcPts val="0"/>
              </a:spcAft>
              <a:buClrTx/>
              <a:buFont typeface="Wingdings" pitchFamily="2" charset="2"/>
              <a:buChar char="§"/>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Respiration is one of the key physiological processes across all phyla, ranging from prokaryotes to eukaryotes</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60000"/>
              </a:lnSpc>
              <a:spcBef>
                <a:spcPts val="0"/>
              </a:spcBef>
              <a:spcAft>
                <a:spcPts val="0"/>
              </a:spcAft>
              <a:buClrTx/>
            </a:pP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60000"/>
              </a:lnSpc>
              <a:spcBef>
                <a:spcPts val="0"/>
              </a:spcBef>
              <a:spcAft>
                <a:spcPts val="0"/>
              </a:spcAft>
              <a:buClrTx/>
              <a:buFont typeface="Wingdings" pitchFamily="2" charset="2"/>
              <a:buChar char="§"/>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Several cellular metabolic reactions utilize carbon dioxide (CO</a:t>
            </a:r>
            <a:r>
              <a:rPr lang="en-US" sz="16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as their substrate and produce its hydrated form, bicarbonate (HCO</a:t>
            </a:r>
            <a:r>
              <a:rPr lang="en-US" sz="1600" baseline="-25000"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1600" baseline="30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as the product</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60000"/>
              </a:lnSpc>
              <a:spcBef>
                <a:spcPts val="0"/>
              </a:spcBef>
              <a:spcAft>
                <a:spcPts val="0"/>
              </a:spcAft>
              <a:buClrTx/>
            </a:pP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60000"/>
              </a:lnSpc>
              <a:spcBef>
                <a:spcPts val="0"/>
              </a:spcBef>
              <a:spcAft>
                <a:spcPts val="0"/>
              </a:spcAft>
              <a:buClrTx/>
              <a:buFont typeface="Wingdings" pitchFamily="2" charset="2"/>
              <a:buChar char="§"/>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This bicarbonate plays a pivotal role physiologically by acting as a substrate for various carboxylating enzymes, which are involved in the biosynthesis of fatty acids, amino acids and nucleotides</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60000"/>
              </a:lnSpc>
              <a:spcBef>
                <a:spcPts val="0"/>
              </a:spcBef>
              <a:spcAft>
                <a:spcPts val="0"/>
              </a:spcAft>
              <a:buClrTx/>
            </a:pP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60000"/>
              </a:lnSpc>
              <a:spcBef>
                <a:spcPts val="0"/>
              </a:spcBef>
              <a:spcAft>
                <a:spcPts val="0"/>
              </a:spcAft>
              <a:buClrTx/>
              <a:buFont typeface="Wingdings" pitchFamily="2" charset="2"/>
              <a:buChar char="§"/>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The interconversion between CO</a:t>
            </a:r>
            <a:r>
              <a:rPr lang="en-US" sz="1600" baseline="-25000"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and HCO</a:t>
            </a:r>
            <a:r>
              <a:rPr lang="en-US" sz="1600" baseline="-25000"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1600" baseline="30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can be shown by the following two-step reaction:-</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123" name="Object 3"/>
          <p:cNvGraphicFramePr>
            <a:graphicFrameLocks noChangeAspect="1"/>
          </p:cNvGraphicFramePr>
          <p:nvPr/>
        </p:nvGraphicFramePr>
        <p:xfrm>
          <a:off x="2286000" y="4724400"/>
          <a:ext cx="4343400" cy="1130300"/>
        </p:xfrm>
        <a:graphic>
          <a:graphicData uri="http://schemas.openxmlformats.org/presentationml/2006/ole">
            <p:oleObj spid="_x0000_s5123" name="CS ChemDraw Drawing" r:id="rId5" imgW="4349279" imgH="1130634" progId="ChemDraw.Document.6.0">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aster.img-000.jpg"/>
          <p:cNvPicPr>
            <a:picLocks noChangeAspect="1" noChangeArrowheads="1"/>
          </p:cNvPicPr>
          <p:nvPr/>
        </p:nvPicPr>
        <p:blipFill>
          <a:blip r:embed="rId2"/>
          <a:srcRect/>
          <a:stretch>
            <a:fillRect/>
          </a:stretch>
        </p:blipFill>
        <p:spPr bwMode="auto">
          <a:xfrm>
            <a:off x="0" y="0"/>
            <a:ext cx="9144000" cy="63246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dirty="0"/>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 y="6324600"/>
            <a:ext cx="9150007" cy="533400"/>
          </a:xfrm>
          <a:prstGeom prst="rect">
            <a:avLst/>
          </a:prstGeom>
        </p:spPr>
      </p:pic>
      <p:sp>
        <p:nvSpPr>
          <p:cNvPr id="7" name="Content Placeholder 2">
            <a:extLst>
              <a:ext uri="{FF2B5EF4-FFF2-40B4-BE49-F238E27FC236}">
                <a16:creationId xmlns:a16="http://schemas.microsoft.com/office/drawing/2014/main" xmlns="" id="{19166C8D-F6FC-40A4-9CD5-6C3C5CBF5651}"/>
              </a:ext>
            </a:extLst>
          </p:cNvPr>
          <p:cNvSpPr txBox="1">
            <a:spLocks/>
          </p:cNvSpPr>
          <p:nvPr/>
        </p:nvSpPr>
        <p:spPr>
          <a:xfrm>
            <a:off x="304800" y="76200"/>
            <a:ext cx="8610600" cy="3581400"/>
          </a:xfrm>
          <a:prstGeom prst="rect">
            <a:avLst/>
          </a:prstGeom>
        </p:spPr>
        <p:txBody>
          <a:bodyPr>
            <a:normAutofit fontScale="25000" lnSpcReduction="20000"/>
          </a:bodyPr>
          <a:lstStyle/>
          <a:p>
            <a:pPr marL="342900" marR="0" lvl="0" indent="-342900" algn="just"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US" sz="64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The uncatalyzed reaction is slow at physiological pH.</a:t>
            </a:r>
          </a:p>
          <a:p>
            <a:pPr marL="342900" marR="0" lvl="0" indent="-342900" algn="just"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US" sz="64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 Hence in order to accelerate this reaction, a class of enzymes called carbonic anhydrases come into picture.</a:t>
            </a:r>
          </a:p>
          <a:p>
            <a:pPr marL="342900" marR="0" lvl="0" indent="-342900" algn="just"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US" sz="64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 Carbonic anhydrases (CAs, EC 4.2.1.1) are a superfamily of ubiquitous metalloenzymes, which facilitate the above said reaction across all phyla.</a:t>
            </a:r>
          </a:p>
          <a:p>
            <a:pPr marL="342900" marR="0" lvl="0" indent="-342900" algn="just"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US" sz="64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 Till date, seven genetically distinct families of CAs have evolved across all phyla, ranging from bacteria and archaea to eukarya.</a:t>
            </a:r>
          </a:p>
          <a:p>
            <a:pPr marL="342900" marR="0" lvl="0" indent="-342900" algn="just"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US" sz="64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 These seven families are the α-, β-, γ-, δ-, ζ-, η- and θ. </a:t>
            </a:r>
          </a:p>
          <a:p>
            <a:pPr marL="342900" marR="0" lvl="0" indent="-342900" algn="just"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en-US" sz="64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These carbonic anhydrases cater a role in various biosynthetic processes and pH regulation.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1" name="Table 10"/>
          <p:cNvGraphicFramePr>
            <a:graphicFrameLocks noGrp="1"/>
          </p:cNvGraphicFramePr>
          <p:nvPr/>
        </p:nvGraphicFramePr>
        <p:xfrm>
          <a:off x="838200" y="3688080"/>
          <a:ext cx="7543800" cy="2346960"/>
        </p:xfrm>
        <a:graphic>
          <a:graphicData uri="http://schemas.openxmlformats.org/drawingml/2006/table">
            <a:tbl>
              <a:tblPr firstRow="1" bandRow="1">
                <a:tableStyleId>{5C22544A-7EE6-4342-B048-85BDC9FD1C3A}</a:tableStyleId>
              </a:tblPr>
              <a:tblGrid>
                <a:gridCol w="3771900"/>
                <a:gridCol w="3771900"/>
              </a:tblGrid>
              <a:tr h="304800">
                <a:tc>
                  <a:txBody>
                    <a:bodyPr/>
                    <a:lstStyle/>
                    <a:p>
                      <a:r>
                        <a:rPr lang="el-GR" sz="1600" dirty="0" smtClean="0"/>
                        <a:t>α</a:t>
                      </a:r>
                      <a:r>
                        <a:rPr lang="en-US" sz="1600" dirty="0" smtClean="0"/>
                        <a:t>- CA</a:t>
                      </a:r>
                      <a:endParaRPr lang="en-US" sz="1600" dirty="0"/>
                    </a:p>
                  </a:txBody>
                  <a:tcPr/>
                </a:tc>
                <a:tc>
                  <a:txBody>
                    <a:bodyPr/>
                    <a:lstStyle/>
                    <a:p>
                      <a:r>
                        <a:rPr lang="en-US" sz="1600" dirty="0" smtClean="0">
                          <a:latin typeface="+mn-lt"/>
                        </a:rPr>
                        <a:t>Vertebrates, Algae, Gram – ve bacteria</a:t>
                      </a:r>
                      <a:endParaRPr lang="en-US" sz="1600" dirty="0">
                        <a:latin typeface="+mn-lt"/>
                      </a:endParaRPr>
                    </a:p>
                  </a:txBody>
                  <a:tcPr/>
                </a:tc>
              </a:tr>
              <a:tr h="304800">
                <a:tc>
                  <a:txBody>
                    <a:bodyPr/>
                    <a:lstStyle/>
                    <a:p>
                      <a:r>
                        <a:rPr lang="el-GR" sz="1600" dirty="0" smtClean="0"/>
                        <a:t>β</a:t>
                      </a:r>
                      <a:r>
                        <a:rPr lang="en-US" sz="1600" dirty="0" smtClean="0"/>
                        <a:t>- CA</a:t>
                      </a:r>
                      <a:endParaRPr lang="en-US" sz="1600" dirty="0"/>
                    </a:p>
                  </a:txBody>
                  <a:tcPr/>
                </a:tc>
                <a:tc>
                  <a:txBody>
                    <a:bodyPr/>
                    <a:lstStyle/>
                    <a:p>
                      <a:r>
                        <a:rPr lang="en-US" sz="1600" dirty="0" smtClean="0">
                          <a:latin typeface="+mn-lt"/>
                        </a:rPr>
                        <a:t>Gram</a:t>
                      </a:r>
                      <a:r>
                        <a:rPr lang="en-US" sz="1600" baseline="0" dirty="0" smtClean="0">
                          <a:latin typeface="+mn-lt"/>
                        </a:rPr>
                        <a:t> +ve bacteria, monocots &amp; dicots</a:t>
                      </a:r>
                      <a:endParaRPr lang="en-US" sz="1600" dirty="0">
                        <a:latin typeface="+mn-lt"/>
                      </a:endParaRPr>
                    </a:p>
                  </a:txBody>
                  <a:tcPr/>
                </a:tc>
              </a:tr>
              <a:tr h="304800">
                <a:tc>
                  <a:txBody>
                    <a:bodyPr/>
                    <a:lstStyle/>
                    <a:p>
                      <a:r>
                        <a:rPr lang="el-GR" sz="1600" dirty="0" smtClean="0"/>
                        <a:t>γ</a:t>
                      </a:r>
                      <a:r>
                        <a:rPr lang="en-US" sz="1600" dirty="0" smtClean="0"/>
                        <a:t>- CA</a:t>
                      </a:r>
                      <a:endParaRPr lang="en-US" sz="1600" dirty="0"/>
                    </a:p>
                  </a:txBody>
                  <a:tcPr/>
                </a:tc>
                <a:tc>
                  <a:txBody>
                    <a:bodyPr/>
                    <a:lstStyle/>
                    <a:p>
                      <a:r>
                        <a:rPr lang="en-US" sz="1600" dirty="0" smtClean="0">
                          <a:latin typeface="+mn-lt"/>
                        </a:rPr>
                        <a:t>Archaea, Cyanobacteria</a:t>
                      </a:r>
                      <a:endParaRPr lang="en-US" sz="1600" dirty="0">
                        <a:latin typeface="+mn-lt"/>
                      </a:endParaRPr>
                    </a:p>
                  </a:txBody>
                  <a:tcPr/>
                </a:tc>
              </a:tr>
              <a:tr h="304800">
                <a:tc>
                  <a:txBody>
                    <a:bodyPr/>
                    <a:lstStyle/>
                    <a:p>
                      <a:r>
                        <a:rPr lang="el-GR" sz="1600" dirty="0" smtClean="0"/>
                        <a:t>δ</a:t>
                      </a:r>
                      <a:r>
                        <a:rPr lang="en-US" sz="1600" dirty="0" smtClean="0"/>
                        <a:t>- CA</a:t>
                      </a:r>
                      <a:endParaRPr lang="en-US" sz="1600" dirty="0"/>
                    </a:p>
                  </a:txBody>
                  <a:tcPr/>
                </a:tc>
                <a:tc>
                  <a:txBody>
                    <a:bodyPr/>
                    <a:lstStyle/>
                    <a:p>
                      <a:r>
                        <a:rPr lang="en-US" sz="1600" dirty="0" smtClean="0">
                          <a:latin typeface="+mn-lt"/>
                        </a:rPr>
                        <a:t>Marine diatoms</a:t>
                      </a:r>
                      <a:endParaRPr lang="en-US" sz="1600" dirty="0">
                        <a:latin typeface="+mn-lt"/>
                      </a:endParaRPr>
                    </a:p>
                  </a:txBody>
                  <a:tcPr/>
                </a:tc>
              </a:tr>
              <a:tr h="304800">
                <a:tc>
                  <a:txBody>
                    <a:bodyPr/>
                    <a:lstStyle/>
                    <a:p>
                      <a:r>
                        <a:rPr lang="el-GR" sz="1600" dirty="0" smtClean="0"/>
                        <a:t>ζ</a:t>
                      </a:r>
                      <a:r>
                        <a:rPr lang="en-US" sz="1600" dirty="0" smtClean="0"/>
                        <a:t>- CA</a:t>
                      </a:r>
                      <a:endParaRPr lang="en-US" sz="1600" dirty="0"/>
                    </a:p>
                  </a:txBody>
                  <a:tcPr/>
                </a:tc>
                <a:tc>
                  <a:txBody>
                    <a:bodyPr/>
                    <a:lstStyle/>
                    <a:p>
                      <a:r>
                        <a:rPr lang="en-US" sz="1600" dirty="0" smtClean="0">
                          <a:latin typeface="+mn-lt"/>
                        </a:rPr>
                        <a:t>Marine diatoms</a:t>
                      </a:r>
                      <a:endParaRPr lang="en-US" sz="1600" dirty="0">
                        <a:latin typeface="+mn-lt"/>
                      </a:endParaRPr>
                    </a:p>
                  </a:txBody>
                  <a:tcPr/>
                </a:tc>
              </a:tr>
              <a:tr h="304800">
                <a:tc>
                  <a:txBody>
                    <a:bodyPr/>
                    <a:lstStyle/>
                    <a:p>
                      <a:r>
                        <a:rPr lang="el-GR" sz="1600" dirty="0" smtClean="0"/>
                        <a:t>η</a:t>
                      </a:r>
                      <a:r>
                        <a:rPr lang="en-US" sz="1600" dirty="0" smtClean="0"/>
                        <a:t>- CA</a:t>
                      </a:r>
                      <a:endParaRPr lang="en-US" sz="1600" dirty="0"/>
                    </a:p>
                  </a:txBody>
                  <a:tcPr/>
                </a:tc>
                <a:tc>
                  <a:txBody>
                    <a:bodyPr/>
                    <a:lstStyle/>
                    <a:p>
                      <a:r>
                        <a:rPr lang="en-US" sz="1600" dirty="0" smtClean="0">
                          <a:latin typeface="+mn-lt"/>
                        </a:rPr>
                        <a:t>Protozoa</a:t>
                      </a:r>
                      <a:endParaRPr lang="en-US" sz="1600" dirty="0">
                        <a:latin typeface="+mn-lt"/>
                      </a:endParaRPr>
                    </a:p>
                  </a:txBody>
                  <a:tcPr/>
                </a:tc>
              </a:tr>
              <a:tr h="304800">
                <a:tc>
                  <a:txBody>
                    <a:bodyPr/>
                    <a:lstStyle/>
                    <a:p>
                      <a:r>
                        <a:rPr lang="el-GR" sz="1600" dirty="0" smtClean="0"/>
                        <a:t>θ</a:t>
                      </a:r>
                      <a:r>
                        <a:rPr lang="en-US" sz="1600" dirty="0" smtClean="0"/>
                        <a:t>- CA</a:t>
                      </a:r>
                      <a:endParaRPr lang="en-US" sz="1600" dirty="0"/>
                    </a:p>
                  </a:txBody>
                  <a:tcPr/>
                </a:tc>
                <a:tc>
                  <a:txBody>
                    <a:bodyPr/>
                    <a:lstStyle/>
                    <a:p>
                      <a:r>
                        <a:rPr lang="en-US" sz="1600" i="1" dirty="0" smtClean="0">
                          <a:effectLst/>
                          <a:latin typeface="+mn-lt"/>
                          <a:ea typeface="Calibri" panose="020F0502020204030204" pitchFamily="34" charset="0"/>
                        </a:rPr>
                        <a:t>Phaeodactylum tricornutum</a:t>
                      </a:r>
                      <a:endParaRPr lang="en-US" sz="1600" dirty="0">
                        <a:latin typeface="+mn-lt"/>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aster.img-000.jpg"/>
          <p:cNvPicPr>
            <a:picLocks noChangeAspect="1" noChangeArrowheads="1"/>
          </p:cNvPicPr>
          <p:nvPr/>
        </p:nvPicPr>
        <p:blipFill>
          <a:blip r:embed="rId2"/>
          <a:srcRect/>
          <a:stretch>
            <a:fillRect/>
          </a:stretch>
        </p:blipFill>
        <p:spPr bwMode="auto">
          <a:xfrm>
            <a:off x="0" y="0"/>
            <a:ext cx="9144000" cy="63246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4" name="TextBox 3"/>
          <p:cNvSpPr txBox="1"/>
          <p:nvPr/>
        </p:nvSpPr>
        <p:spPr>
          <a:xfrm>
            <a:off x="2667000" y="228600"/>
            <a:ext cx="3657600" cy="369332"/>
          </a:xfrm>
          <a:prstGeom prst="rect">
            <a:avLst/>
          </a:prstGeom>
          <a:noFill/>
        </p:spPr>
        <p:txBody>
          <a:bodyPr wrap="square" rtlCol="0">
            <a:spAutoFit/>
          </a:bodyPr>
          <a:lstStyle/>
          <a:p>
            <a:r>
              <a:rPr lang="fr-FR" b="1" dirty="0" smtClean="0"/>
              <a:t>Humans and Carbonic anhydrases</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dirty="0"/>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5" name="Content Placeholder 2">
            <a:extLst>
              <a:ext uri="{FF2B5EF4-FFF2-40B4-BE49-F238E27FC236}">
                <a16:creationId xmlns:a16="http://schemas.microsoft.com/office/drawing/2014/main" xmlns="" id="{27B5FC65-0F85-42ED-8686-A7BAF8C9D201}"/>
              </a:ext>
            </a:extLst>
          </p:cNvPr>
          <p:cNvSpPr txBox="1">
            <a:spLocks/>
          </p:cNvSpPr>
          <p:nvPr/>
        </p:nvSpPr>
        <p:spPr>
          <a:xfrm>
            <a:off x="152400" y="838200"/>
            <a:ext cx="8881534" cy="5105400"/>
          </a:xfrm>
          <a:prstGeom prst="rect">
            <a:avLst/>
          </a:prstGeom>
        </p:spPr>
        <p:txBody>
          <a:bodyPr>
            <a:noAutofit/>
          </a:bodyPr>
          <a:lstStyle/>
          <a:p>
            <a:pPr marL="342900" marR="0" lvl="0" indent="-342900" algn="just" defTabSz="914400" rtl="0" eaLnBrk="1" fontAlgn="auto" latinLnBrk="0" hangingPunct="1">
              <a:lnSpc>
                <a:spcPct val="17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Humans primarily contain the α- class of carbonic anhydrases.</a:t>
            </a:r>
          </a:p>
          <a:p>
            <a:pPr marL="342900" marR="0" lvl="0" indent="-342900" algn="just" defTabSz="914400" rtl="0" eaLnBrk="1" fontAlgn="auto" latinLnBrk="0" hangingPunct="1">
              <a:lnSpc>
                <a:spcPct val="170000"/>
              </a:lnSpc>
              <a:spcBef>
                <a:spcPts val="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7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Sixteen isozymes of this class have been identified in total and they differ in a variety of attributes like molecular features, oligomeric arrangement, cellular localization, distribution in organs and tissues, expression levels, kinetic properties and response to different inhibitor classes. </a:t>
            </a:r>
          </a:p>
          <a:p>
            <a:pPr marL="342900" marR="0" lvl="0" indent="-342900" algn="just" defTabSz="914400" rtl="0" eaLnBrk="1" fontAlgn="auto" latinLnBrk="0" hangingPunct="1">
              <a:lnSpc>
                <a:spcPct val="170000"/>
              </a:lnSpc>
              <a:spcBef>
                <a:spcPts val="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7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Among all isozymes, CA I, CA II, CA III, CA VII, CA VIII, CA X, CA XI and CA XIII are cytosolic, CA IV, CA IX, CA XII and CA XIV are membrane-bound, CA VA and VB are mitochondrial and CA VI is secreted in saliva and mammary glands.</a:t>
            </a:r>
          </a:p>
          <a:p>
            <a:pPr marL="342900" marR="0" lvl="0" indent="-342900" algn="just" defTabSz="914400" rtl="0" eaLnBrk="1" fontAlgn="auto" latinLnBrk="0" hangingPunct="1">
              <a:lnSpc>
                <a:spcPct val="170000"/>
              </a:lnSpc>
              <a:spcBef>
                <a:spcPts val="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7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ea typeface="Calibri" panose="020F0502020204030204" pitchFamily="34" charset="0"/>
                <a:cs typeface="Times New Roman" panose="02020603050405020304" pitchFamily="18" charset="0"/>
              </a:rPr>
              <a:t>CAs VIII, X and XI are devoid of any enzymatic activity and are designated as CA-related proteins (CARPs). </a:t>
            </a:r>
            <a:endParaRPr kumimoji="0" lang="en-US" sz="1600" b="0" i="0" u="none" strike="noStrike" kern="1200" cap="none" spc="0" normalizeH="0" baseline="0" noProof="0" dirty="0">
              <a:ln>
                <a:noFill/>
              </a:ln>
              <a:solidFill>
                <a:schemeClr val="tx1"/>
              </a:solidFill>
              <a:effectLst/>
              <a:uLnTx/>
              <a:uFillTx/>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172200"/>
            <a:ext cx="9136918" cy="685037"/>
          </a:xfrm>
          <a:prstGeom prst="rect">
            <a:avLst/>
          </a:prstGeom>
        </p:spPr>
      </p:pic>
      <p:graphicFrame>
        <p:nvGraphicFramePr>
          <p:cNvPr id="7" name="Table 2">
            <a:extLst>
              <a:ext uri="{FF2B5EF4-FFF2-40B4-BE49-F238E27FC236}">
                <a16:creationId xmlns:a16="http://schemas.microsoft.com/office/drawing/2014/main" xmlns="" id="{F53BAA9C-5795-4185-9DEE-92CD272DCC6C}"/>
              </a:ext>
            </a:extLst>
          </p:cNvPr>
          <p:cNvGraphicFramePr>
            <a:graphicFrameLocks noGrp="1"/>
          </p:cNvGraphicFramePr>
          <p:nvPr/>
        </p:nvGraphicFramePr>
        <p:xfrm>
          <a:off x="533400" y="158585"/>
          <a:ext cx="8127999" cy="593741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769077642"/>
                    </a:ext>
                  </a:extLst>
                </a:gridCol>
                <a:gridCol w="2709333">
                  <a:extLst>
                    <a:ext uri="{9D8B030D-6E8A-4147-A177-3AD203B41FA5}">
                      <a16:colId xmlns:a16="http://schemas.microsoft.com/office/drawing/2014/main" xmlns="" val="544797786"/>
                    </a:ext>
                  </a:extLst>
                </a:gridCol>
                <a:gridCol w="2709333">
                  <a:extLst>
                    <a:ext uri="{9D8B030D-6E8A-4147-A177-3AD203B41FA5}">
                      <a16:colId xmlns:a16="http://schemas.microsoft.com/office/drawing/2014/main" xmlns="" val="1229814506"/>
                    </a:ext>
                  </a:extLst>
                </a:gridCol>
              </a:tblGrid>
              <a:tr h="292201">
                <a:tc>
                  <a:txBody>
                    <a:bodyPr/>
                    <a:lstStyle/>
                    <a:p>
                      <a:pPr marL="283210" marR="0" indent="-283210" algn="ctr">
                        <a:lnSpc>
                          <a:spcPct val="150000"/>
                        </a:lnSpc>
                        <a:spcBef>
                          <a:spcPts val="0"/>
                        </a:spcBef>
                        <a:spcAft>
                          <a:spcPts val="60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Enzyme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60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Organ/tissue distribution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Disease in which enzyme is involved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51172707"/>
                  </a:ext>
                </a:extLst>
              </a:tr>
              <a:tr h="292201">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Erythrocytes, gastrointestinal tract, eye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Retinal/cerebral edema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63017951"/>
                  </a:ext>
                </a:extLst>
              </a:tr>
              <a:tr h="740774">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Erythrocytes, eye, gastrointestinal tract, bone osteoclasts, kidney, lung, testis, brain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Glaucoma, edema, epilepsy, altitude sickness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85140284"/>
                  </a:ext>
                </a:extLst>
              </a:tr>
              <a:tr h="484742">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III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Skeletal muscle, adipocytes Skeletal muscle, adipocytes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Oxidative stress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15804820"/>
                  </a:ext>
                </a:extLst>
              </a:tr>
              <a:tr h="484742">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IV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Kidney, lung, pancreas, brain capillaries, colon, heart muscle, eye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Glaucoma, retinitis pigmentosa, stroke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8839688"/>
                  </a:ext>
                </a:extLst>
              </a:tr>
              <a:tr h="292201">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VA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Liver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Obesity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50044505"/>
                  </a:ext>
                </a:extLst>
              </a:tr>
              <a:tr h="740774">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VB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Heart and skeletal muscle, pancreas, kidney, spinal cord, gastrointestinal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Obesity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6774486"/>
                  </a:ext>
                </a:extLst>
              </a:tr>
              <a:tr h="292201">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VI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Salivary and mammary glands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Cariogenesis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7985838"/>
                  </a:ext>
                </a:extLst>
              </a:tr>
              <a:tr h="484742">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VII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Central nervous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Epilepsy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Oxidative stress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82666977"/>
                  </a:ext>
                </a:extLst>
              </a:tr>
              <a:tr h="292201">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IX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Tumors, gastrointestinal mucosa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Cancer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16445414"/>
                  </a:ext>
                </a:extLst>
              </a:tr>
              <a:tr h="484742">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XII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Renal, intestinal, reproductive epithelia, eye, tumors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Cancer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Glaucoma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28682729"/>
                  </a:ext>
                </a:extLst>
              </a:tr>
              <a:tr h="484742">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XIII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Kidney, brain, lung, gut,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83210" marR="0" indent="-283210" algn="ctr">
                        <a:lnSpc>
                          <a:spcPct val="150000"/>
                        </a:lnSpc>
                        <a:spcBef>
                          <a:spcPts val="0"/>
                        </a:spcBef>
                        <a:spcAft>
                          <a:spcPts val="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reproductive 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Sterility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1218452"/>
                  </a:ext>
                </a:extLst>
              </a:tr>
              <a:tr h="292201">
                <a:tc>
                  <a:txBody>
                    <a:bodyPr/>
                    <a:lstStyle/>
                    <a:p>
                      <a:pPr marL="283210" marR="0" indent="-283210" algn="ctr">
                        <a:lnSpc>
                          <a:spcPct val="150000"/>
                        </a:lnSpc>
                        <a:spcBef>
                          <a:spcPts val="0"/>
                        </a:spcBef>
                        <a:spcAft>
                          <a:spcPts val="600"/>
                        </a:spcAft>
                      </a:pPr>
                      <a:r>
                        <a:rPr lang="en-US" sz="1200">
                          <a:effectLst/>
                          <a:latin typeface="Times New Roman" panose="02020603050405020304" pitchFamily="18" charset="0"/>
                          <a:ea typeface="Bembo" panose="02020502050201020203" pitchFamily="18" charset="0"/>
                          <a:cs typeface="Times New Roman" panose="02020603050405020304" pitchFamily="18" charset="0"/>
                        </a:rPr>
                        <a:t>CA XIV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60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Brain, liver, eye, skeletal muscle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3210" marR="0" indent="-283210" algn="ctr">
                        <a:lnSpc>
                          <a:spcPct val="150000"/>
                        </a:lnSpc>
                        <a:spcBef>
                          <a:spcPts val="0"/>
                        </a:spcBef>
                        <a:spcAft>
                          <a:spcPts val="600"/>
                        </a:spcAft>
                      </a:pPr>
                      <a:r>
                        <a:rPr lang="en-US" sz="1200" dirty="0">
                          <a:effectLst/>
                          <a:latin typeface="Times New Roman" panose="02020603050405020304" pitchFamily="18" charset="0"/>
                          <a:ea typeface="Bembo" panose="02020502050201020203" pitchFamily="18" charset="0"/>
                          <a:cs typeface="Times New Roman" panose="02020603050405020304" pitchFamily="18" charset="0"/>
                        </a:rPr>
                        <a:t>Epilepsy, retinopathies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42063832"/>
                  </a:ext>
                </a:extLst>
              </a:tr>
            </a:tbl>
          </a:graphicData>
        </a:graphic>
      </p:graphicFrame>
      <p:pic>
        <p:nvPicPr>
          <p:cNvPr id="8" name="Picture 2" descr="master.img-000.jpg"/>
          <p:cNvPicPr>
            <a:picLocks noChangeAspect="1" noChangeArrowheads="1"/>
          </p:cNvPicPr>
          <p:nvPr/>
        </p:nvPicPr>
        <p:blipFill>
          <a:blip r:embed="rId3"/>
          <a:srcRect/>
          <a:stretch>
            <a:fillRect/>
          </a:stretch>
        </p:blipFill>
        <p:spPr bwMode="auto">
          <a:xfrm>
            <a:off x="0" y="0"/>
            <a:ext cx="9144000" cy="61722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aster.img-000.jpg"/>
          <p:cNvPicPr>
            <a:picLocks noChangeAspect="1" noChangeArrowheads="1"/>
          </p:cNvPicPr>
          <p:nvPr/>
        </p:nvPicPr>
        <p:blipFill>
          <a:blip r:embed="rId3"/>
          <a:srcRect/>
          <a:stretch>
            <a:fillRect/>
          </a:stretch>
        </p:blipFill>
        <p:spPr bwMode="auto">
          <a:xfrm>
            <a:off x="0" y="0"/>
            <a:ext cx="9144000" cy="61722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2" name="Slide Number Placeholder 1"/>
          <p:cNvSpPr>
            <a:spLocks noGrp="1"/>
          </p:cNvSpPr>
          <p:nvPr>
            <p:ph type="sldNum" sz="quarter" idx="12"/>
          </p:nvPr>
        </p:nvSpPr>
        <p:spPr/>
        <p:txBody>
          <a:bodyPr/>
          <a:lstStyle/>
          <a:p>
            <a:fld id="{FCAEAE96-855E-42B1-8DE9-9C9E68DE18C5}" type="slidenum">
              <a:rPr lang="fr-FR" smtClean="0"/>
              <a:pPr/>
              <a:t>8</a:t>
            </a:fld>
            <a:endParaRPr lang="fr-FR"/>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4" name="Title 1">
            <a:extLst>
              <a:ext uri="{FF2B5EF4-FFF2-40B4-BE49-F238E27FC236}">
                <a16:creationId xmlns:a16="http://schemas.microsoft.com/office/drawing/2014/main" xmlns="" id="{96C64C4A-FFE6-4E48-B806-C6A8A90DA1DC}"/>
              </a:ext>
            </a:extLst>
          </p:cNvPr>
          <p:cNvSpPr txBox="1">
            <a:spLocks/>
          </p:cNvSpPr>
          <p:nvPr/>
        </p:nvSpPr>
        <p:spPr>
          <a:xfrm>
            <a:off x="1143000" y="152400"/>
            <a:ext cx="6589200" cy="44269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800" b="1" i="0" u="none" strike="noStrike" kern="1200" cap="none" spc="0" normalizeH="0" baseline="0" noProof="0" dirty="0" smtClean="0">
                <a:ln>
                  <a:noFill/>
                </a:ln>
                <a:solidFill>
                  <a:schemeClr val="tx1"/>
                </a:solidFill>
                <a:effectLst/>
                <a:uLnTx/>
                <a:uFillTx/>
                <a:latin typeface="+mj-lt"/>
                <a:ea typeface="+mj-ea"/>
                <a:cs typeface="+mj-cs"/>
              </a:rPr>
              <a:t>         Classical carbonic anhydrase inhibitors</a:t>
            </a:r>
            <a:endParaRPr kumimoji="0" lang="en-IN"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a:extLst>
              <a:ext uri="{FF2B5EF4-FFF2-40B4-BE49-F238E27FC236}">
                <a16:creationId xmlns:a16="http://schemas.microsoft.com/office/drawing/2014/main" xmlns="" id="{E5CF3F0F-0A2A-4D3A-9CE2-FCD5A1AAFA20}"/>
              </a:ext>
            </a:extLst>
          </p:cNvPr>
          <p:cNvSpPr/>
          <p:nvPr/>
        </p:nvSpPr>
        <p:spPr>
          <a:xfrm>
            <a:off x="685800" y="609600"/>
            <a:ext cx="7742994" cy="5632311"/>
          </a:xfrm>
          <a:prstGeom prst="rect">
            <a:avLst/>
          </a:prstGeom>
        </p:spPr>
        <p:txBody>
          <a:bodyPr wrap="square">
            <a:spAutoFit/>
          </a:bodyPr>
          <a:lstStyle/>
          <a:p>
            <a:pPr marL="171450" indent="-171450">
              <a:buFont typeface="Wingdings" panose="05000000000000000000" pitchFamily="2" charset="2"/>
              <a:buChar char="§"/>
            </a:pPr>
            <a:r>
              <a:rPr lang="en-IN" sz="1200" b="1" dirty="0">
                <a:ea typeface="Calibri" panose="020F0502020204030204" pitchFamily="34" charset="0"/>
              </a:rPr>
              <a:t>Benzene sulphonamide </a:t>
            </a:r>
            <a:r>
              <a:rPr lang="en-IN" sz="1200" dirty="0">
                <a:ea typeface="Calibri" panose="020F0502020204030204" pitchFamily="34" charset="0"/>
              </a:rPr>
              <a:t>based compounds are most potent and most utilized among carbonic anhydrase inhibitor classes</a:t>
            </a: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r>
              <a:rPr lang="en-IN" sz="1200" dirty="0"/>
              <a:t>These compounds bind to zinc ion via sulphonamide as Zinc binding group (ZBG) in deprotonated form displacing zinc bound water/hydroxide molecule.</a:t>
            </a: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r>
              <a:rPr lang="en-IN" sz="1200" dirty="0"/>
              <a:t>For all catalytic isoforms, three histidine residues coordinating the zinc</a:t>
            </a:r>
            <a:r>
              <a:rPr lang="en-IN" sz="1200" b="1" dirty="0"/>
              <a:t>, Thr199 and Glu106 </a:t>
            </a:r>
            <a:r>
              <a:rPr lang="en-IN" sz="1200" dirty="0"/>
              <a:t>are conserved. Both T199 and E106 play a crucial role in catalysis</a:t>
            </a:r>
          </a:p>
          <a:p>
            <a:pPr marL="171450" indent="-171450">
              <a:buFont typeface="Wingdings" panose="05000000000000000000" pitchFamily="2" charset="2"/>
              <a:buChar char="§"/>
            </a:pPr>
            <a:endParaRPr lang="en-IN" sz="1200" dirty="0"/>
          </a:p>
          <a:p>
            <a:pPr marL="171450" indent="-171450">
              <a:buFont typeface="Wingdings" panose="05000000000000000000" pitchFamily="2" charset="2"/>
              <a:buChar char="§"/>
            </a:pPr>
            <a:r>
              <a:rPr lang="en-IN" sz="1200" dirty="0"/>
              <a:t>Small molecular weight carbonic anhydrase inhibitors utilize ZBG tend to bind deep inside the active site cavity </a:t>
            </a:r>
            <a:r>
              <a:rPr lang="en-IN" sz="1200" b="1" dirty="0"/>
              <a:t>make extensive interactions with amino acid residues </a:t>
            </a:r>
            <a:r>
              <a:rPr lang="en-IN" sz="1200" dirty="0"/>
              <a:t>thus contributing </a:t>
            </a:r>
            <a:r>
              <a:rPr lang="en-IN" sz="1200" b="1" dirty="0"/>
              <a:t>indiscriminate inhibition profiles. </a:t>
            </a:r>
            <a:r>
              <a:rPr lang="en-IN" sz="1200" dirty="0"/>
              <a:t>Therefore alternative approaches have been developed for better isoform specific carbonic anhydrase inhibitors </a:t>
            </a:r>
          </a:p>
          <a:p>
            <a:pPr marL="171450" indent="-171450">
              <a:buFont typeface="Wingdings" panose="05000000000000000000" pitchFamily="2" charset="2"/>
              <a:buChar char="§"/>
            </a:pPr>
            <a:endParaRPr lang="en-IN" sz="1200" dirty="0">
              <a:ea typeface="Calibri" panose="020F0502020204030204" pitchFamily="34" charset="0"/>
            </a:endParaRPr>
          </a:p>
          <a:p>
            <a:pPr marL="171450" indent="-171450">
              <a:buFont typeface="Wingdings" panose="05000000000000000000" pitchFamily="2" charset="2"/>
              <a:buChar char="§"/>
            </a:pPr>
            <a:endParaRPr lang="en-IN" sz="1200" dirty="0">
              <a:ea typeface="Calibri" panose="020F0502020204030204" pitchFamily="34" charset="0"/>
            </a:endParaRPr>
          </a:p>
          <a:p>
            <a:endParaRPr lang="en-IN" sz="1200" dirty="0"/>
          </a:p>
        </p:txBody>
      </p:sp>
      <p:graphicFrame>
        <p:nvGraphicFramePr>
          <p:cNvPr id="36866" name="Object 2"/>
          <p:cNvGraphicFramePr>
            <a:graphicFrameLocks noChangeAspect="1"/>
          </p:cNvGraphicFramePr>
          <p:nvPr/>
        </p:nvGraphicFramePr>
        <p:xfrm>
          <a:off x="1079500" y="1447800"/>
          <a:ext cx="3873500" cy="1981200"/>
        </p:xfrm>
        <a:graphic>
          <a:graphicData uri="http://schemas.openxmlformats.org/presentationml/2006/ole">
            <p:oleObj spid="_x0000_s36866" name="CS ChemDraw Drawing" r:id="rId5" imgW="5432739" imgH="2459421" progId="ChemDraw.Document.6.0">
              <p:embed/>
            </p:oleObj>
          </a:graphicData>
        </a:graphic>
      </p:graphicFrame>
      <p:pic>
        <p:nvPicPr>
          <p:cNvPr id="8" name="Picture 7">
            <a:extLst>
              <a:ext uri="{FF2B5EF4-FFF2-40B4-BE49-F238E27FC236}">
                <a16:creationId xmlns:a16="http://schemas.microsoft.com/office/drawing/2014/main" xmlns="" id="{FFF798AB-C516-4A82-9E94-44EDC2EDDF80}"/>
              </a:ext>
            </a:extLst>
          </p:cNvPr>
          <p:cNvPicPr>
            <a:picLocks noChangeAspect="1"/>
          </p:cNvPicPr>
          <p:nvPr/>
        </p:nvPicPr>
        <p:blipFill>
          <a:blip r:embed="rId6"/>
          <a:stretch>
            <a:fillRect/>
          </a:stretch>
        </p:blipFill>
        <p:spPr>
          <a:xfrm>
            <a:off x="5296437" y="1022359"/>
            <a:ext cx="3237963" cy="27876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aster.img-000.jpg"/>
          <p:cNvPicPr>
            <a:picLocks noChangeAspect="1" noChangeArrowheads="1"/>
          </p:cNvPicPr>
          <p:nvPr/>
        </p:nvPicPr>
        <p:blipFill>
          <a:blip r:embed="rId2"/>
          <a:srcRect/>
          <a:stretch>
            <a:fillRect/>
          </a:stretch>
        </p:blipFill>
        <p:spPr bwMode="auto">
          <a:xfrm>
            <a:off x="0" y="0"/>
            <a:ext cx="9144000" cy="6172200"/>
          </a:xfrm>
          <a:prstGeom prst="rect">
            <a:avLst/>
          </a:prstGeom>
          <a:ln w="127000" cap="sq">
            <a:noFill/>
            <a:miter lim="800000"/>
          </a:ln>
          <a:effectLst/>
          <a:scene3d>
            <a:camera prst="orthographicFront">
              <a:rot lat="0" lon="0" rev="0"/>
            </a:camera>
            <a:lightRig rig="chilly" dir="t">
              <a:rot lat="0" lon="0" rev="18480000"/>
            </a:lightRig>
          </a:scene3d>
          <a:sp3d prstMaterial="clear">
            <a:bevelT h="63500"/>
          </a:sp3d>
        </p:spPr>
      </p:pic>
      <p:sp>
        <p:nvSpPr>
          <p:cNvPr id="2" name="Slide Number Placeholder 1"/>
          <p:cNvSpPr>
            <a:spLocks noGrp="1"/>
          </p:cNvSpPr>
          <p:nvPr>
            <p:ph type="sldNum" sz="quarter" idx="12"/>
          </p:nvPr>
        </p:nvSpPr>
        <p:spPr/>
        <p:txBody>
          <a:bodyPr/>
          <a:lstStyle/>
          <a:p>
            <a:fld id="{FCAEAE96-855E-42B1-8DE9-9C9E68DE18C5}" type="slidenum">
              <a:rPr lang="fr-FR" smtClean="0"/>
              <a:pPr/>
              <a:t>9</a:t>
            </a:fld>
            <a:endParaRPr lang="fr-FR"/>
          </a:p>
        </p:txBody>
      </p:sp>
      <p:pic>
        <p:nvPicPr>
          <p:cNvPr id="3" name="Picture 2">
            <a:extLst>
              <a:ext uri="{FF2B5EF4-FFF2-40B4-BE49-F238E27FC236}">
                <a16:creationId xmlns="" xmlns:a16="http://schemas.microsoft.com/office/drawing/2014/main" id="{BE90E4F9-57B5-40AD-9E3E-3CC678427C6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0" y="6019800"/>
            <a:ext cx="9136918" cy="837437"/>
          </a:xfrm>
          <a:prstGeom prst="rect">
            <a:avLst/>
          </a:prstGeom>
        </p:spPr>
      </p:pic>
      <p:sp>
        <p:nvSpPr>
          <p:cNvPr id="4" name="Title 1">
            <a:extLst>
              <a:ext uri="{FF2B5EF4-FFF2-40B4-BE49-F238E27FC236}">
                <a16:creationId xmlns:a16="http://schemas.microsoft.com/office/drawing/2014/main" xmlns="" id="{32C9914A-C7D9-438D-BFF5-190968682D9A}"/>
              </a:ext>
            </a:extLst>
          </p:cNvPr>
          <p:cNvSpPr txBox="1">
            <a:spLocks/>
          </p:cNvSpPr>
          <p:nvPr/>
        </p:nvSpPr>
        <p:spPr>
          <a:xfrm>
            <a:off x="914400" y="381000"/>
            <a:ext cx="7640320" cy="42672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cap="none" spc="0" normalizeH="0" baseline="0" noProof="0" dirty="0" smtClean="0">
                <a:ln>
                  <a:noFill/>
                </a:ln>
                <a:solidFill>
                  <a:srgbClr val="FF0000"/>
                </a:solidFill>
                <a:effectLst/>
                <a:uLnTx/>
                <a:uFillTx/>
                <a:ea typeface="+mj-ea"/>
                <a:cs typeface="+mj-cs"/>
              </a:rPr>
              <a:t>“Tail approach” </a:t>
            </a:r>
            <a:r>
              <a:rPr kumimoji="0" lang="en-IN" sz="1600" b="1" i="0" u="none" strike="noStrike" kern="1200" cap="none" spc="0" normalizeH="0" baseline="0" noProof="0" dirty="0" smtClean="0">
                <a:ln>
                  <a:noFill/>
                </a:ln>
                <a:solidFill>
                  <a:schemeClr val="tx1"/>
                </a:solidFill>
                <a:effectLst/>
                <a:uLnTx/>
                <a:uFillTx/>
                <a:ea typeface="+mj-ea"/>
                <a:cs typeface="+mj-cs"/>
              </a:rPr>
              <a:t>in designing isoform specific carbonic anhydrase inhibitors</a:t>
            </a:r>
            <a:endParaRPr kumimoji="0" lang="en-IN" sz="1600" b="1" i="0" u="none" strike="noStrike" kern="1200" cap="none" spc="0" normalizeH="0" baseline="0" noProof="0" dirty="0">
              <a:ln>
                <a:noFill/>
              </a:ln>
              <a:solidFill>
                <a:schemeClr val="tx1"/>
              </a:solidFill>
              <a:effectLst/>
              <a:uLnTx/>
              <a:uFillTx/>
              <a:ea typeface="+mj-ea"/>
              <a:cs typeface="+mj-cs"/>
            </a:endParaRPr>
          </a:p>
        </p:txBody>
      </p:sp>
      <p:sp>
        <p:nvSpPr>
          <p:cNvPr id="5" name="Rectangle 4">
            <a:extLst>
              <a:ext uri="{FF2B5EF4-FFF2-40B4-BE49-F238E27FC236}">
                <a16:creationId xmlns:a16="http://schemas.microsoft.com/office/drawing/2014/main" xmlns="" id="{CE6675C5-E06A-4D3F-9E25-3BCDE0CA7A59}"/>
              </a:ext>
            </a:extLst>
          </p:cNvPr>
          <p:cNvSpPr/>
          <p:nvPr/>
        </p:nvSpPr>
        <p:spPr>
          <a:xfrm>
            <a:off x="304800" y="990600"/>
            <a:ext cx="8534400" cy="1508105"/>
          </a:xfrm>
          <a:prstGeom prst="rect">
            <a:avLst/>
          </a:prstGeom>
        </p:spPr>
        <p:txBody>
          <a:bodyPr wrap="square">
            <a:spAutoFit/>
          </a:bodyPr>
          <a:lstStyle/>
          <a:p>
            <a:pPr marL="285750" indent="-285750" algn="just">
              <a:buFont typeface="Wingdings" panose="05000000000000000000" pitchFamily="2" charset="2"/>
              <a:buChar char="§"/>
            </a:pPr>
            <a:r>
              <a:rPr lang="en-IN" sz="1600" b="1" dirty="0">
                <a:ea typeface="Calibri" panose="020F0502020204030204" pitchFamily="34" charset="0"/>
              </a:rPr>
              <a:t> </a:t>
            </a:r>
            <a:r>
              <a:rPr lang="en-IN" sz="1600" dirty="0">
                <a:ea typeface="Calibri" panose="020F0502020204030204" pitchFamily="34" charset="0"/>
              </a:rPr>
              <a:t>It is one of the most successful approach in designing isoform specific CAIs. In this approach a chemical moiety known as tail appended on to a organic scaffold (usually aromatic/Heterocyclic) of a ZBG</a:t>
            </a:r>
          </a:p>
          <a:p>
            <a:pPr marL="171450" indent="-171450" algn="just">
              <a:buFont typeface="Wingdings" pitchFamily="2" charset="2"/>
              <a:buChar char="§"/>
            </a:pPr>
            <a:r>
              <a:rPr lang="en-IN" sz="1600" dirty="0" smtClean="0"/>
              <a:t>   This </a:t>
            </a:r>
            <a:r>
              <a:rPr lang="en-IN" sz="1600" dirty="0"/>
              <a:t>tail elongates the inhibitor allowing it to make extensive interactions with amino acids </a:t>
            </a:r>
            <a:r>
              <a:rPr lang="en-IN" sz="1600" dirty="0" smtClean="0"/>
              <a:t>     towards </a:t>
            </a:r>
            <a:r>
              <a:rPr lang="en-IN" sz="1600" dirty="0"/>
              <a:t>outside of the active site, mainly at hydrophobic and hydrophilic halves.</a:t>
            </a:r>
          </a:p>
          <a:p>
            <a:endParaRPr lang="en-IN" sz="1200" dirty="0"/>
          </a:p>
        </p:txBody>
      </p:sp>
      <p:pic>
        <p:nvPicPr>
          <p:cNvPr id="6" name="Picture 5">
            <a:extLst>
              <a:ext uri="{FF2B5EF4-FFF2-40B4-BE49-F238E27FC236}">
                <a16:creationId xmlns:a16="http://schemas.microsoft.com/office/drawing/2014/main" xmlns="" id="{B1157FAF-F01C-435F-BABE-16B7C23EF179}"/>
              </a:ext>
            </a:extLst>
          </p:cNvPr>
          <p:cNvPicPr>
            <a:picLocks noChangeAspect="1"/>
          </p:cNvPicPr>
          <p:nvPr/>
        </p:nvPicPr>
        <p:blipFill>
          <a:blip r:embed="rId4"/>
          <a:stretch>
            <a:fillRect/>
          </a:stretch>
        </p:blipFill>
        <p:spPr>
          <a:xfrm>
            <a:off x="2667000" y="2514600"/>
            <a:ext cx="3281025" cy="3161000"/>
          </a:xfrm>
          <a:prstGeom prst="rect">
            <a:avLst/>
          </a:prstGeom>
        </p:spPr>
      </p:pic>
      <p:sp>
        <p:nvSpPr>
          <p:cNvPr id="8" name="TextBox 7">
            <a:extLst>
              <a:ext uri="{FF2B5EF4-FFF2-40B4-BE49-F238E27FC236}">
                <a16:creationId xmlns:a16="http://schemas.microsoft.com/office/drawing/2014/main" xmlns="" id="{0B1D2CE5-F25C-4EFF-B17E-78E9FE7C1F95}"/>
              </a:ext>
            </a:extLst>
          </p:cNvPr>
          <p:cNvSpPr txBox="1"/>
          <p:nvPr/>
        </p:nvSpPr>
        <p:spPr>
          <a:xfrm flipH="1">
            <a:off x="6096000" y="3429000"/>
            <a:ext cx="2743200" cy="830997"/>
          </a:xfrm>
          <a:prstGeom prst="rect">
            <a:avLst/>
          </a:prstGeom>
          <a:noFill/>
        </p:spPr>
        <p:txBody>
          <a:bodyPr wrap="square" rtlCol="0">
            <a:spAutoFit/>
          </a:bodyPr>
          <a:lstStyle/>
          <a:p>
            <a:r>
              <a:rPr lang="en-IN" sz="1200" b="1" dirty="0"/>
              <a:t>Structural superposition of Tails of different compounds towards hydrophobic(red) and hydrophilic(blue) halves.</a:t>
            </a:r>
          </a:p>
        </p:txBody>
      </p:sp>
      <p:sp>
        <p:nvSpPr>
          <p:cNvPr id="9" name="Rectangle 8">
            <a:extLst>
              <a:ext uri="{FF2B5EF4-FFF2-40B4-BE49-F238E27FC236}">
                <a16:creationId xmlns:a16="http://schemas.microsoft.com/office/drawing/2014/main" xmlns="" id="{32C4DA42-FFA2-4DF5-AD73-369E12588D7C}"/>
              </a:ext>
            </a:extLst>
          </p:cNvPr>
          <p:cNvSpPr/>
          <p:nvPr/>
        </p:nvSpPr>
        <p:spPr>
          <a:xfrm>
            <a:off x="3005660" y="5697379"/>
            <a:ext cx="2709340" cy="246221"/>
          </a:xfrm>
          <a:prstGeom prst="rect">
            <a:avLst/>
          </a:prstGeom>
        </p:spPr>
        <p:txBody>
          <a:bodyPr wrap="square">
            <a:spAutoFit/>
          </a:bodyPr>
          <a:lstStyle/>
          <a:p>
            <a:r>
              <a:rPr lang="nl-NL" sz="1000" b="1" i="1" dirty="0">
                <a:solidFill>
                  <a:srgbClr val="231F20"/>
                </a:solidFill>
                <a:latin typeface="AdvP4194AB"/>
              </a:rPr>
              <a:t>Expert Opin. Drug Discov. </a:t>
            </a:r>
            <a:r>
              <a:rPr lang="nl-NL" sz="1000" b="1" i="1" dirty="0">
                <a:solidFill>
                  <a:srgbClr val="231F20"/>
                </a:solidFill>
                <a:latin typeface="AdvP45A506"/>
              </a:rPr>
              <a:t>(2013) </a:t>
            </a:r>
            <a:r>
              <a:rPr lang="nl-NL" sz="1000" b="1" i="1" dirty="0">
                <a:solidFill>
                  <a:srgbClr val="231F20"/>
                </a:solidFill>
                <a:latin typeface="AdvP6A50"/>
              </a:rPr>
              <a:t>8</a:t>
            </a:r>
            <a:r>
              <a:rPr lang="nl-NL" sz="1000" b="1" i="1" dirty="0">
                <a:solidFill>
                  <a:srgbClr val="231F20"/>
                </a:solidFill>
                <a:latin typeface="AdvP45A506"/>
              </a:rPr>
              <a:t>(7</a:t>
            </a:r>
            <a:r>
              <a:rPr lang="nl-NL" sz="800" b="1" i="1" dirty="0">
                <a:solidFill>
                  <a:srgbClr val="231F20"/>
                </a:solidFill>
                <a:latin typeface="AdvP45A506"/>
              </a:rPr>
              <a:t>)</a:t>
            </a:r>
            <a:endParaRPr lang="en-IN"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TotalTime>
  <Words>1459</Words>
  <Application>Microsoft Office PowerPoint</Application>
  <PresentationFormat>On-screen Show (4:3)</PresentationFormat>
  <Paragraphs>206</Paragraphs>
  <Slides>24</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Office Theme</vt:lpstr>
      <vt:lpstr>Custom Design</vt:lpstr>
      <vt:lpstr>CS ChemDraw 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pppppppppppppppppppp</cp:lastModifiedBy>
  <cp:revision>131</cp:revision>
  <dcterms:created xsi:type="dcterms:W3CDTF">2015-04-04T09:45:50Z</dcterms:created>
  <dcterms:modified xsi:type="dcterms:W3CDTF">2020-10-28T05:19:08Z</dcterms:modified>
</cp:coreProperties>
</file>