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5" r:id="rId3"/>
  </p:sldIdLst>
  <p:sldSz cx="30275213" cy="42811700"/>
  <p:notesSz cx="6799263" cy="9929813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6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4E9D"/>
    <a:srgbClr val="663399"/>
    <a:srgbClr val="5E4197"/>
    <a:srgbClr val="603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4660"/>
  </p:normalViewPr>
  <p:slideViewPr>
    <p:cSldViewPr>
      <p:cViewPr>
        <p:scale>
          <a:sx n="50" d="100"/>
          <a:sy n="50" d="100"/>
        </p:scale>
        <p:origin x="420" y="-2556"/>
      </p:cViewPr>
      <p:guideLst>
        <p:guide orient="horz" pos="13486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ilisateur\Documents\Projet%20SEQUABE\Donn&#233;es%20pharmaco%20&amp;%20bio\Biofilm%20et%20pyocyanine\Biofilm%20triplica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ilisateur\Documents\Projet%20SEQUABE\Donn&#233;es%20pharmaco%20&amp;%20bio\Biofilm%20et%20pyocyanine\Biofilm%20triplica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ilisateur\Documents\Projet%20SEQUABE\Donn&#233;es%20pharmaco%20&amp;%20bio\Biofilm%20et%20pyocyanine\Biofilm%20triplica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76714941189664"/>
          <c:y val="0.13890344661012702"/>
          <c:w val="0.81672281649307898"/>
          <c:h val="0.77158768280067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'Traitement des données MD1-018'!$N$44</c:f>
              <c:strCache>
                <c:ptCount val="1"/>
                <c:pt idx="0">
                  <c:v>MD1-018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('Traitement des données MD1-018'!$B$36,'Traitement des données MD1-018'!$J$35:$K$35)</c:f>
                <c:numCache>
                  <c:formatCode>General</c:formatCode>
                  <c:ptCount val="3"/>
                  <c:pt idx="0">
                    <c:v>0.30347656274897217</c:v>
                  </c:pt>
                  <c:pt idx="1">
                    <c:v>0.20550594746732836</c:v>
                  </c:pt>
                  <c:pt idx="2">
                    <c:v>0.14464074268491814</c:v>
                  </c:pt>
                </c:numCache>
              </c:numRef>
            </c:plus>
            <c:minus>
              <c:numRef>
                <c:f>('Traitement des données MD1-018'!$B$36,'Traitement des données MD1-018'!$J$35:$K$35)</c:f>
                <c:numCache>
                  <c:formatCode>General</c:formatCode>
                  <c:ptCount val="3"/>
                  <c:pt idx="0">
                    <c:v>0.30347656274897217</c:v>
                  </c:pt>
                  <c:pt idx="1">
                    <c:v>0.20550594746732836</c:v>
                  </c:pt>
                  <c:pt idx="2">
                    <c:v>0.14464074268491814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'Traitement des données MD1-018'!$O$43:$Q$43</c:f>
              <c:strCache>
                <c:ptCount val="3"/>
                <c:pt idx="0">
                  <c:v>Control</c:v>
                </c:pt>
                <c:pt idx="1">
                  <c:v>50 µM</c:v>
                </c:pt>
                <c:pt idx="2">
                  <c:v>100 µM</c:v>
                </c:pt>
              </c:strCache>
            </c:strRef>
          </c:cat>
          <c:val>
            <c:numRef>
              <c:f>'Traitement des données MD1-018'!$O$44:$Q$44</c:f>
              <c:numCache>
                <c:formatCode>General</c:formatCode>
                <c:ptCount val="3"/>
                <c:pt idx="0">
                  <c:v>1.2741</c:v>
                </c:pt>
                <c:pt idx="1">
                  <c:v>0.92222222222222228</c:v>
                </c:pt>
                <c:pt idx="2">
                  <c:v>0.96777777777777763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22-4CCD-A21F-32072AD7A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8167968"/>
        <c:axId val="628173872"/>
      </c:barChart>
      <c:catAx>
        <c:axId val="62816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173872"/>
        <c:crosses val="autoZero"/>
        <c:auto val="1"/>
        <c:lblAlgn val="ctr"/>
        <c:lblOffset val="100"/>
        <c:noMultiLvlLbl val="0"/>
      </c:catAx>
      <c:valAx>
        <c:axId val="62817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Biofilm mass OD600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16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65204067593091"/>
          <c:y val="0.16310862492151379"/>
          <c:w val="0.81440068043377656"/>
          <c:h val="0.73178477652834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'Traitement des données MD1-069'!$O$42:$Q$42</c:f>
              <c:strCache>
                <c:ptCount val="3"/>
                <c:pt idx="0">
                  <c:v>Control</c:v>
                </c:pt>
                <c:pt idx="1">
                  <c:v>50 µM</c:v>
                </c:pt>
                <c:pt idx="2">
                  <c:v>100 µM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('Traitement des données MD1-069'!$B$34,'Traitement des données MD1-069'!$J$33:$K$33)</c:f>
                <c:numCache>
                  <c:formatCode>General</c:formatCode>
                  <c:ptCount val="3"/>
                  <c:pt idx="0">
                    <c:v>0.19786835284469068</c:v>
                  </c:pt>
                  <c:pt idx="1">
                    <c:v>0.32184701334640398</c:v>
                  </c:pt>
                  <c:pt idx="2">
                    <c:v>0.38820562993226954</c:v>
                  </c:pt>
                </c:numCache>
              </c:numRef>
            </c:plus>
            <c:minus>
              <c:numRef>
                <c:f>('Traitement des données MD1-069'!$B$34,'Traitement des données MD1-069'!$J$33:$K$33)</c:f>
                <c:numCache>
                  <c:formatCode>General</c:formatCode>
                  <c:ptCount val="3"/>
                  <c:pt idx="0">
                    <c:v>0.19786835284469068</c:v>
                  </c:pt>
                  <c:pt idx="1">
                    <c:v>0.32184701334640398</c:v>
                  </c:pt>
                  <c:pt idx="2">
                    <c:v>0.38820562993226954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'Traitement des données MD1-069'!$O$42:$Q$42</c:f>
              <c:strCache>
                <c:ptCount val="3"/>
                <c:pt idx="0">
                  <c:v>Control</c:v>
                </c:pt>
                <c:pt idx="1">
                  <c:v>50 µM</c:v>
                </c:pt>
                <c:pt idx="2">
                  <c:v>100 µM</c:v>
                </c:pt>
              </c:strCache>
            </c:strRef>
          </c:cat>
          <c:val>
            <c:numRef>
              <c:f>'Traitement des données MD1-069'!$O$43:$Q$43</c:f>
              <c:numCache>
                <c:formatCode>0.000</c:formatCode>
                <c:ptCount val="3"/>
                <c:pt idx="0">
                  <c:v>1.3686666666666667</c:v>
                </c:pt>
                <c:pt idx="1">
                  <c:v>1.6233333333333333</c:v>
                </c:pt>
                <c:pt idx="2">
                  <c:v>1.8241111111111112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E5-4289-A9A7-AF674B29A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174200"/>
        <c:axId val="628168296"/>
      </c:barChart>
      <c:catAx>
        <c:axId val="62817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168296"/>
        <c:crosses val="autoZero"/>
        <c:auto val="1"/>
        <c:lblAlgn val="ctr"/>
        <c:lblOffset val="100"/>
        <c:noMultiLvlLbl val="0"/>
      </c:catAx>
      <c:valAx>
        <c:axId val="628168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Biofilm mass OD600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174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20036004777871"/>
          <c:y val="0.13328317060659267"/>
          <c:w val="0.8051013511117322"/>
          <c:h val="0.773021718064910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'Traitement des données MD1-080'!$N$38</c:f>
              <c:strCache>
                <c:ptCount val="1"/>
                <c:pt idx="0">
                  <c:v>MD1-080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('Traitement des données MD1-080'!$B$31,'Traitement des données MD1-080'!$J$30:$K$30)</c:f>
                <c:numCache>
                  <c:formatCode>General</c:formatCode>
                  <c:ptCount val="3"/>
                  <c:pt idx="0">
                    <c:v>0.1133774542245361</c:v>
                  </c:pt>
                  <c:pt idx="1">
                    <c:v>0.2055413583685774</c:v>
                  </c:pt>
                  <c:pt idx="2">
                    <c:v>8.8614332926451572E-2</c:v>
                  </c:pt>
                </c:numCache>
              </c:numRef>
            </c:plus>
            <c:minus>
              <c:numRef>
                <c:f>('Traitement des données MD1-080'!$B$31,'Traitement des données MD1-080'!$J$30:$K$30)</c:f>
                <c:numCache>
                  <c:formatCode>General</c:formatCode>
                  <c:ptCount val="3"/>
                  <c:pt idx="0">
                    <c:v>0.1133774542245361</c:v>
                  </c:pt>
                  <c:pt idx="1">
                    <c:v>0.2055413583685774</c:v>
                  </c:pt>
                  <c:pt idx="2">
                    <c:v>8.8614332926451572E-2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'Traitement des données MD1-080'!$O$37:$Q$37</c:f>
              <c:strCache>
                <c:ptCount val="3"/>
                <c:pt idx="0">
                  <c:v>Control</c:v>
                </c:pt>
                <c:pt idx="1">
                  <c:v>50 µM</c:v>
                </c:pt>
                <c:pt idx="2">
                  <c:v>100 µM</c:v>
                </c:pt>
              </c:strCache>
            </c:strRef>
          </c:cat>
          <c:val>
            <c:numRef>
              <c:f>'Traitement des données MD1-080'!$O$38:$Q$38</c:f>
              <c:numCache>
                <c:formatCode>0.000</c:formatCode>
                <c:ptCount val="3"/>
                <c:pt idx="0">
                  <c:v>1.2783666666666669</c:v>
                </c:pt>
                <c:pt idx="1">
                  <c:v>1.1486666666666665</c:v>
                </c:pt>
                <c:pt idx="2">
                  <c:v>1.1193333333333331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D9-4A44-BD72-0ACDF841E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145336"/>
        <c:axId val="628146976"/>
      </c:barChart>
      <c:catAx>
        <c:axId val="62814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146976"/>
        <c:crosses val="autoZero"/>
        <c:auto val="1"/>
        <c:lblAlgn val="ctr"/>
        <c:lblOffset val="100"/>
        <c:noMultiLvlLbl val="0"/>
      </c:catAx>
      <c:valAx>
        <c:axId val="62814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Biofilm mass OD600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145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29/10/2020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366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29/10/2020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29/10/2020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29/10/2020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9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29/10/2020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29/10/2020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29/10/2020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29/10/2020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29/10/2020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29/10/2020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29/10/2020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29/10/2020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29/10/2020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chart" Target="../charts/chart3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chart" Target="../charts/chart2.xml"/><Relationship Id="rId5" Type="http://schemas.openxmlformats.org/officeDocument/2006/relationships/image" Target="../media/image6.jpeg"/><Relationship Id="rId15" Type="http://schemas.openxmlformats.org/officeDocument/2006/relationships/oleObject" Target="../embeddings/oleObject3.bin"/><Relationship Id="rId10" Type="http://schemas.openxmlformats.org/officeDocument/2006/relationships/chart" Target="../charts/chart1.xml"/><Relationship Id="rId4" Type="http://schemas.openxmlformats.org/officeDocument/2006/relationships/image" Target="../media/image5.jpeg"/><Relationship Id="rId9" Type="http://schemas.openxmlformats.org/officeDocument/2006/relationships/image" Target="../media/image1.emf"/><Relationship Id="rId1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à coins arrondis 32"/>
          <p:cNvSpPr/>
          <p:nvPr/>
        </p:nvSpPr>
        <p:spPr>
          <a:xfrm>
            <a:off x="1501031" y="6459654"/>
            <a:ext cx="27407544" cy="6368710"/>
          </a:xfrm>
          <a:prstGeom prst="roundRect">
            <a:avLst>
              <a:gd name="adj" fmla="val 5746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67248" y="6591619"/>
            <a:ext cx="16183270" cy="673703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Introduction</a:t>
            </a:r>
          </a:p>
          <a:p>
            <a:pPr indent="723900"/>
            <a:endParaRPr lang="en-US" sz="900" strike="sngStrike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800" dirty="0">
                <a:solidFill>
                  <a:schemeClr val="tx1"/>
                </a:solidFill>
              </a:rPr>
              <a:t>	Over the last decades, massive misuse of antibiotics prompted the </a:t>
            </a:r>
            <a:r>
              <a:rPr lang="en-GB" sz="2800" b="1" dirty="0">
                <a:solidFill>
                  <a:schemeClr val="tx1"/>
                </a:solidFill>
              </a:rPr>
              <a:t>apparition of resistances </a:t>
            </a:r>
            <a:r>
              <a:rPr lang="en-GB" sz="2800" dirty="0">
                <a:solidFill>
                  <a:schemeClr val="tx1"/>
                </a:solidFill>
              </a:rPr>
              <a:t>in many microorganisms such as ESKAPEE pathogens responsible for various nosocomial </a:t>
            </a:r>
            <a:r>
              <a:rPr lang="en-GB" sz="2800" dirty="0" smtClean="0">
                <a:solidFill>
                  <a:schemeClr val="tx1"/>
                </a:solidFill>
              </a:rPr>
              <a:t>infections.</a:t>
            </a:r>
            <a:r>
              <a:rPr lang="en-GB" sz="2800" baseline="30000" dirty="0" smtClean="0">
                <a:solidFill>
                  <a:schemeClr val="tx1"/>
                </a:solidFill>
              </a:rPr>
              <a:t>1</a:t>
            </a:r>
            <a:r>
              <a:rPr lang="en-GB" sz="2800" dirty="0">
                <a:solidFill>
                  <a:schemeClr val="tx1"/>
                </a:solidFill>
              </a:rPr>
              <a:t> Indeed, the selective pressure put on sensitive bacteria by conventional antimicrobial molecules that cause their death </a:t>
            </a:r>
            <a:r>
              <a:rPr lang="en-GB" sz="2800" b="1" dirty="0">
                <a:solidFill>
                  <a:schemeClr val="tx1"/>
                </a:solidFill>
              </a:rPr>
              <a:t>promotes resistant strain survival</a:t>
            </a:r>
            <a:r>
              <a:rPr lang="en-GB" sz="2800" dirty="0">
                <a:solidFill>
                  <a:schemeClr val="tx1"/>
                </a:solidFill>
              </a:rPr>
              <a:t>. The development of </a:t>
            </a:r>
            <a:r>
              <a:rPr lang="en-GB" sz="2800" b="1" dirty="0">
                <a:solidFill>
                  <a:schemeClr val="tx1"/>
                </a:solidFill>
              </a:rPr>
              <a:t>antivirulence agents </a:t>
            </a:r>
            <a:r>
              <a:rPr lang="en-GB" sz="2800" dirty="0">
                <a:solidFill>
                  <a:schemeClr val="tx1"/>
                </a:solidFill>
              </a:rPr>
              <a:t>that could attenuate bacteria pathogenicity without affecting their growth, seems to be a new promising therapeutic strategy. This could </a:t>
            </a:r>
            <a:r>
              <a:rPr lang="en-GB" sz="2800" b="1" dirty="0">
                <a:solidFill>
                  <a:schemeClr val="tx1"/>
                </a:solidFill>
              </a:rPr>
              <a:t>facilitate the host’s defence </a:t>
            </a:r>
            <a:r>
              <a:rPr lang="en-GB" sz="2800" dirty="0">
                <a:solidFill>
                  <a:schemeClr val="tx1"/>
                </a:solidFill>
              </a:rPr>
              <a:t>by immune system and </a:t>
            </a:r>
            <a:r>
              <a:rPr lang="en-GB" sz="2800" b="1" dirty="0">
                <a:solidFill>
                  <a:schemeClr val="tx1"/>
                </a:solidFill>
              </a:rPr>
              <a:t>restore the associated efficiency of conventional treatments </a:t>
            </a:r>
            <a:r>
              <a:rPr lang="en-GB" sz="2800" dirty="0">
                <a:solidFill>
                  <a:schemeClr val="tx1"/>
                </a:solidFill>
              </a:rPr>
              <a:t>(</a:t>
            </a:r>
            <a:r>
              <a:rPr lang="en-GB" sz="2800" dirty="0" smtClean="0">
                <a:solidFill>
                  <a:schemeClr val="tx1"/>
                </a:solidFill>
              </a:rPr>
              <a:t>Fig. 1).</a:t>
            </a:r>
            <a:r>
              <a:rPr lang="en-GB" sz="2800" baseline="30000" dirty="0" smtClean="0">
                <a:solidFill>
                  <a:schemeClr val="tx1"/>
                </a:solidFill>
              </a:rPr>
              <a:t>2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</a:rPr>
              <a:t>The inhibition of </a:t>
            </a:r>
            <a:r>
              <a:rPr lang="en-GB" sz="2800" b="1" dirty="0">
                <a:solidFill>
                  <a:schemeClr val="tx1"/>
                </a:solidFill>
              </a:rPr>
              <a:t>quorum sensing </a:t>
            </a:r>
            <a:r>
              <a:rPr lang="en-GB" sz="2800" dirty="0">
                <a:solidFill>
                  <a:schemeClr val="tx1"/>
                </a:solidFill>
              </a:rPr>
              <a:t>(QS) that refers to bacterial communication systems, could disrupt, especially in </a:t>
            </a:r>
            <a:r>
              <a:rPr lang="en-GB" sz="2800" i="1" dirty="0">
                <a:solidFill>
                  <a:schemeClr val="tx1"/>
                </a:solidFill>
              </a:rPr>
              <a:t>P. aeruginosa</a:t>
            </a:r>
            <a:r>
              <a:rPr lang="en-GB" sz="2800" dirty="0">
                <a:solidFill>
                  <a:schemeClr val="tx1"/>
                </a:solidFill>
              </a:rPr>
              <a:t>, virulence pathways </a:t>
            </a:r>
            <a:r>
              <a:rPr lang="en-GB" sz="2800" dirty="0" smtClean="0">
                <a:solidFill>
                  <a:schemeClr val="tx1"/>
                </a:solidFill>
              </a:rPr>
              <a:t>(pyocyanin </a:t>
            </a:r>
            <a:r>
              <a:rPr lang="en-GB" sz="2800" dirty="0">
                <a:solidFill>
                  <a:schemeClr val="tx1"/>
                </a:solidFill>
              </a:rPr>
              <a:t>or </a:t>
            </a:r>
            <a:r>
              <a:rPr lang="en-GB" sz="2800" dirty="0" err="1" smtClean="0">
                <a:solidFill>
                  <a:schemeClr val="tx1"/>
                </a:solidFill>
              </a:rPr>
              <a:t>rhamnolipid</a:t>
            </a:r>
            <a:r>
              <a:rPr lang="en-GB" sz="2800" dirty="0" smtClean="0">
                <a:solidFill>
                  <a:schemeClr val="tx1"/>
                </a:solidFill>
              </a:rPr>
              <a:t> production) </a:t>
            </a:r>
            <a:r>
              <a:rPr lang="en-GB" sz="2800" dirty="0">
                <a:solidFill>
                  <a:schemeClr val="tx1"/>
                </a:solidFill>
              </a:rPr>
              <a:t>and intra/inter-species protective interactions (biofilm formation). Among a pool of promising pharmacological targets provided by QS, the interest of </a:t>
            </a:r>
            <a:r>
              <a:rPr lang="en-GB" sz="2800" b="1" i="1" dirty="0">
                <a:solidFill>
                  <a:schemeClr val="tx1"/>
                </a:solidFill>
              </a:rPr>
              <a:t>Pseudomonas</a:t>
            </a:r>
            <a:r>
              <a:rPr lang="en-GB" sz="2800" b="1" dirty="0">
                <a:solidFill>
                  <a:schemeClr val="tx1"/>
                </a:solidFill>
              </a:rPr>
              <a:t> Quinolone Signal receptor (PqsR) </a:t>
            </a:r>
            <a:r>
              <a:rPr lang="en-GB" sz="2800" dirty="0">
                <a:solidFill>
                  <a:schemeClr val="tx1"/>
                </a:solidFill>
              </a:rPr>
              <a:t>that regulates virulence gene expression in response to environmental factors and population density once activated by its natural ligand (PQS), has emerged for the </a:t>
            </a:r>
            <a:r>
              <a:rPr lang="en-GB" sz="2800" b="1" dirty="0">
                <a:solidFill>
                  <a:schemeClr val="tx1"/>
                </a:solidFill>
              </a:rPr>
              <a:t>development of </a:t>
            </a:r>
            <a:r>
              <a:rPr lang="en-GB" sz="2800" b="1" dirty="0" smtClean="0">
                <a:solidFill>
                  <a:schemeClr val="tx1"/>
                </a:solidFill>
              </a:rPr>
              <a:t>inhibitors</a:t>
            </a:r>
            <a:r>
              <a:rPr lang="en-GB" sz="2800" dirty="0" smtClean="0">
                <a:solidFill>
                  <a:schemeClr val="tx1"/>
                </a:solidFill>
              </a:rPr>
              <a:t>.</a:t>
            </a:r>
            <a:r>
              <a:rPr lang="en-GB" sz="2800" baseline="30000" dirty="0" smtClean="0">
                <a:solidFill>
                  <a:schemeClr val="tx1"/>
                </a:solidFill>
              </a:rPr>
              <a:t>3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1485391" y="36696626"/>
            <a:ext cx="27423184" cy="1930424"/>
          </a:xfrm>
          <a:prstGeom prst="roundRect">
            <a:avLst>
              <a:gd name="adj" fmla="val 2253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à coins arrondis 35"/>
          <p:cNvSpPr/>
          <p:nvPr/>
        </p:nvSpPr>
        <p:spPr>
          <a:xfrm>
            <a:off x="13934064" y="19653249"/>
            <a:ext cx="14995741" cy="16884000"/>
          </a:xfrm>
          <a:prstGeom prst="roundRect">
            <a:avLst>
              <a:gd name="adj" fmla="val 3205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à coins arrondis 34"/>
          <p:cNvSpPr/>
          <p:nvPr/>
        </p:nvSpPr>
        <p:spPr>
          <a:xfrm>
            <a:off x="1485391" y="19653249"/>
            <a:ext cx="12187043" cy="16884000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à coins arrondis 33"/>
          <p:cNvSpPr/>
          <p:nvPr/>
        </p:nvSpPr>
        <p:spPr>
          <a:xfrm>
            <a:off x="1485391" y="13023850"/>
            <a:ext cx="27444414" cy="6451684"/>
          </a:xfrm>
          <a:prstGeom prst="roundRect">
            <a:avLst>
              <a:gd name="adj" fmla="val 5746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570" y="1295709"/>
            <a:ext cx="21183600" cy="2089196"/>
          </a:xfrm>
        </p:spPr>
        <p:txBody>
          <a:bodyPr>
            <a:noAutofit/>
          </a:bodyPr>
          <a:lstStyle/>
          <a:p>
            <a:r>
              <a:rPr lang="en-US" sz="5400" b="1" dirty="0"/>
              <a:t>Development </a:t>
            </a:r>
            <a:r>
              <a:rPr lang="en-US" sz="5400" b="1" dirty="0" smtClean="0"/>
              <a:t>of </a:t>
            </a:r>
            <a:r>
              <a:rPr lang="en-US" sz="5400" b="1" dirty="0"/>
              <a:t>new 2-heteroaryl-4-quinolones as potential antivirulence agents targeting multi-drug resistant ESKAPEE pathogens</a:t>
            </a:r>
            <a:r>
              <a:rPr lang="en-GB" sz="5400" dirty="0"/>
              <a:t/>
            </a:r>
            <a:br>
              <a:rPr lang="en-GB" sz="5400" dirty="0"/>
            </a:b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1506616" y="4413250"/>
            <a:ext cx="27423189" cy="1846659"/>
          </a:xfrm>
          <a:prstGeom prst="rect">
            <a:avLst/>
          </a:prstGeom>
          <a:solidFill>
            <a:srgbClr val="66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>
                <a:solidFill>
                  <a:schemeClr val="bg1"/>
                </a:solidFill>
              </a:rPr>
              <a:t>Marine </a:t>
            </a:r>
            <a:r>
              <a:rPr lang="en-US" sz="4000" b="1" u="sng" dirty="0" err="1">
                <a:solidFill>
                  <a:schemeClr val="bg1"/>
                </a:solidFill>
              </a:rPr>
              <a:t>Duplantier</a:t>
            </a:r>
            <a:r>
              <a:rPr lang="en-US" sz="4000" b="1" u="sng" dirty="0">
                <a:solidFill>
                  <a:schemeClr val="bg1"/>
                </a:solidFill>
              </a:rPr>
              <a:t> </a:t>
            </a:r>
            <a:r>
              <a:rPr lang="en-US" sz="4000" b="1" baseline="30000" dirty="0">
                <a:solidFill>
                  <a:schemeClr val="bg1"/>
                </a:solidFill>
              </a:rPr>
              <a:t>(1)</a:t>
            </a:r>
            <a:r>
              <a:rPr lang="en-US" sz="4000" b="1" dirty="0">
                <a:solidFill>
                  <a:schemeClr val="bg1"/>
                </a:solidFill>
              </a:rPr>
              <a:t>, </a:t>
            </a:r>
            <a:r>
              <a:rPr lang="en-US" sz="4000" b="1" dirty="0" err="1">
                <a:solidFill>
                  <a:schemeClr val="bg1"/>
                </a:solidFill>
              </a:rPr>
              <a:t>Elodie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Lohou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baseline="30000" dirty="0">
                <a:solidFill>
                  <a:schemeClr val="bg1"/>
                </a:solidFill>
              </a:rPr>
              <a:t>(1)</a:t>
            </a:r>
            <a:r>
              <a:rPr lang="en-US" sz="4000" b="1" dirty="0">
                <a:solidFill>
                  <a:schemeClr val="bg1"/>
                </a:solidFill>
              </a:rPr>
              <a:t>, Pascal Sonnet </a:t>
            </a:r>
            <a:r>
              <a:rPr lang="en-US" sz="4000" b="1" baseline="30000" dirty="0">
                <a:solidFill>
                  <a:schemeClr val="bg1"/>
                </a:solidFill>
              </a:rPr>
              <a:t>(1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)</a:t>
            </a:r>
            <a:endParaRPr lang="en-US" sz="4000" b="1" dirty="0">
              <a:solidFill>
                <a:schemeClr val="bg1"/>
              </a:solidFill>
            </a:endParaRPr>
          </a:p>
          <a:p>
            <a:pPr marL="742950" indent="-742950" algn="ctr">
              <a:lnSpc>
                <a:spcPct val="150000"/>
              </a:lnSpc>
              <a:buAutoNum type="arabicParenBoth"/>
            </a:pPr>
            <a:r>
              <a:rPr lang="en-US" sz="3600" dirty="0" smtClean="0">
                <a:solidFill>
                  <a:schemeClr val="bg1"/>
                </a:solidFill>
              </a:rPr>
              <a:t>AGIR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smtClean="0">
                <a:solidFill>
                  <a:schemeClr val="bg1"/>
                </a:solidFill>
              </a:rPr>
              <a:t>UR 4294, </a:t>
            </a:r>
            <a:r>
              <a:rPr lang="en-US" sz="3600" dirty="0">
                <a:solidFill>
                  <a:schemeClr val="bg1"/>
                </a:solidFill>
              </a:rPr>
              <a:t>UFR of Pharmacy, Jules Verne University of Picardie, 80037 Amiens, France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391" y="39235053"/>
            <a:ext cx="27423185" cy="2508534"/>
          </a:xfrm>
          <a:prstGeom prst="rect">
            <a:avLst/>
          </a:prstGeom>
        </p:spPr>
      </p:pic>
      <p:pic>
        <p:nvPicPr>
          <p:cNvPr id="7" name="logo-1400-par-1000-web-1024x731-1-1024x731-1024x600.jpg" descr="logo-1400-par-1000-web-1024x731-1-1024x731-1024x600.jp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62710" y="257833"/>
            <a:ext cx="3127765" cy="1832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 5" descr="Image 5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6121120" y="904288"/>
            <a:ext cx="3636843" cy="2307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1200px-Logoupjv-bleu.png" descr="1200px-Logoupjv-bleu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254639" y="2318732"/>
            <a:ext cx="1742224" cy="192507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ntent Placeholder 5"/>
          <p:cNvSpPr txBox="1">
            <a:spLocks/>
          </p:cNvSpPr>
          <p:nvPr/>
        </p:nvSpPr>
        <p:spPr>
          <a:xfrm>
            <a:off x="1867247" y="19729450"/>
            <a:ext cx="11590754" cy="4950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3600" b="1" dirty="0" err="1" smtClean="0">
                <a:solidFill>
                  <a:schemeClr val="accent4">
                    <a:lumMod val="75000"/>
                  </a:schemeClr>
                </a:solidFill>
              </a:rPr>
              <a:t>Synthesis</a:t>
            </a:r>
            <a:endParaRPr lang="fr-FR" sz="36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2800" dirty="0" smtClean="0">
                <a:cs typeface="Arial" pitchFamily="34" charset="0"/>
              </a:rPr>
              <a:t>	The </a:t>
            </a:r>
            <a:r>
              <a:rPr lang="en-US" sz="2800" dirty="0">
                <a:cs typeface="Arial" pitchFamily="34" charset="0"/>
              </a:rPr>
              <a:t>design of </a:t>
            </a:r>
            <a:r>
              <a:rPr lang="en-US" sz="2800" dirty="0" smtClean="0">
                <a:cs typeface="Arial" pitchFamily="34" charset="0"/>
              </a:rPr>
              <a:t>new </a:t>
            </a:r>
            <a:r>
              <a:rPr lang="en-US" sz="2800" dirty="0">
                <a:cs typeface="Arial" pitchFamily="34" charset="0"/>
              </a:rPr>
              <a:t>2-heteroaryl-4-quinolones relies on </a:t>
            </a:r>
            <a:r>
              <a:rPr lang="en-US" sz="2800" b="1" dirty="0" smtClean="0">
                <a:cs typeface="Arial" pitchFamily="34" charset="0"/>
              </a:rPr>
              <a:t>pallado-catalyzed </a:t>
            </a:r>
            <a:r>
              <a:rPr lang="en-US" sz="2800" b="1" dirty="0">
                <a:cs typeface="Arial" pitchFamily="34" charset="0"/>
              </a:rPr>
              <a:t>cross-coupling reactions</a:t>
            </a:r>
            <a:r>
              <a:rPr lang="en-GB" sz="2800" dirty="0">
                <a:cs typeface="Arial" pitchFamily="34" charset="0"/>
              </a:rPr>
              <a:t> between </a:t>
            </a:r>
            <a:r>
              <a:rPr lang="en-GB" sz="2800" dirty="0" smtClean="0">
                <a:cs typeface="Arial" pitchFamily="34" charset="0"/>
              </a:rPr>
              <a:t>different </a:t>
            </a:r>
            <a:r>
              <a:rPr lang="en-US" sz="2800" dirty="0" smtClean="0">
                <a:cs typeface="Arial" pitchFamily="34" charset="0"/>
              </a:rPr>
              <a:t>2-bromo-4-chloroquinoline </a:t>
            </a:r>
            <a:r>
              <a:rPr lang="en-US" sz="2800" dirty="0">
                <a:cs typeface="Arial" pitchFamily="34" charset="0"/>
              </a:rPr>
              <a:t>precursors </a:t>
            </a:r>
            <a:r>
              <a:rPr lang="en-US" sz="2800" b="1" dirty="0" smtClean="0">
                <a:cs typeface="Arial" pitchFamily="34" charset="0"/>
              </a:rPr>
              <a:t>1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and </a:t>
            </a:r>
            <a:r>
              <a:rPr lang="en-US" sz="2800" dirty="0">
                <a:cs typeface="Arial" pitchFamily="34" charset="0"/>
              </a:rPr>
              <a:t>various second </a:t>
            </a:r>
            <a:r>
              <a:rPr lang="en-US" sz="2800" dirty="0" smtClean="0">
                <a:cs typeface="Arial" pitchFamily="34" charset="0"/>
              </a:rPr>
              <a:t>heteroaryl derivatives (Fig</a:t>
            </a:r>
            <a:r>
              <a:rPr lang="en-US" sz="2800" dirty="0">
                <a:cs typeface="Arial" pitchFamily="34" charset="0"/>
              </a:rPr>
              <a:t>. 3</a:t>
            </a:r>
            <a:r>
              <a:rPr lang="en-US" sz="2800" dirty="0" smtClean="0">
                <a:cs typeface="Arial" pitchFamily="34" charset="0"/>
              </a:rPr>
              <a:t>) </a:t>
            </a:r>
            <a:r>
              <a:rPr lang="en-US" sz="2800" dirty="0">
                <a:cs typeface="Arial" pitchFamily="34" charset="0"/>
              </a:rPr>
              <a:t>such as</a:t>
            </a:r>
            <a:r>
              <a:rPr lang="en-US" sz="2800" dirty="0" smtClean="0">
                <a:cs typeface="Arial" pitchFamily="34" charset="0"/>
              </a:rPr>
              <a:t>:</a:t>
            </a:r>
          </a:p>
          <a:p>
            <a:pPr marL="342900" lvl="2" indent="-342900" algn="just"/>
            <a:r>
              <a:rPr lang="en-US" sz="2800" dirty="0" smtClean="0">
                <a:cs typeface="Arial" pitchFamily="34" charset="0"/>
              </a:rPr>
              <a:t>4, 5 or 6-heteroarylboronic esters </a:t>
            </a:r>
            <a:r>
              <a:rPr lang="en-US" sz="2800" b="1" dirty="0" smtClean="0">
                <a:cs typeface="Arial" pitchFamily="34" charset="0"/>
              </a:rPr>
              <a:t>2a-c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>
                <a:ea typeface="Arial"/>
                <a:cs typeface="Arial"/>
                <a:sym typeface="Arial"/>
              </a:rPr>
              <a:t>in the </a:t>
            </a:r>
            <a:r>
              <a:rPr lang="en-US" sz="2800" dirty="0">
                <a:solidFill>
                  <a:srgbClr val="0080C0"/>
                </a:solidFill>
                <a:cs typeface="Arial" pitchFamily="34" charset="0"/>
              </a:rPr>
              <a:t>series </a:t>
            </a:r>
            <a:r>
              <a:rPr lang="en-US" sz="2800" b="1" dirty="0">
                <a:solidFill>
                  <a:srgbClr val="0080C0"/>
                </a:solidFill>
                <a:cs typeface="Arial" pitchFamily="34" charset="0"/>
              </a:rPr>
              <a:t>I </a:t>
            </a:r>
            <a:r>
              <a:rPr lang="en-US" sz="2800" dirty="0">
                <a:cs typeface="Arial" pitchFamily="34" charset="0"/>
              </a:rPr>
              <a:t>(Suzuki C-C </a:t>
            </a:r>
            <a:r>
              <a:rPr lang="en-US" sz="2800" dirty="0" smtClean="0">
                <a:cs typeface="Arial" pitchFamily="34" charset="0"/>
              </a:rPr>
              <a:t>couplings, Table 1),</a:t>
            </a:r>
            <a:endParaRPr lang="en-US" sz="2800" b="1" dirty="0" smtClean="0">
              <a:cs typeface="Arial" pitchFamily="34" charset="0"/>
            </a:endParaRPr>
          </a:p>
          <a:p>
            <a:pPr algn="just"/>
            <a:r>
              <a:rPr lang="en-US" sz="2800" dirty="0" smtClean="0">
                <a:cs typeface="Arial" pitchFamily="34" charset="0"/>
              </a:rPr>
              <a:t>or </a:t>
            </a:r>
            <a:r>
              <a:rPr lang="en-US" sz="2800" i="1" dirty="0">
                <a:cs typeface="Arial" pitchFamily="34" charset="0"/>
              </a:rPr>
              <a:t>N</a:t>
            </a:r>
            <a:r>
              <a:rPr lang="en-US" sz="2800" dirty="0">
                <a:cs typeface="Arial" pitchFamily="34" charset="0"/>
              </a:rPr>
              <a:t>-</a:t>
            </a:r>
            <a:r>
              <a:rPr lang="en-US" sz="2800" dirty="0" err="1">
                <a:cs typeface="Arial" pitchFamily="34" charset="0"/>
              </a:rPr>
              <a:t>heteroarylpiperazine</a:t>
            </a:r>
            <a:r>
              <a:rPr lang="en-US" sz="2800" dirty="0">
                <a:cs typeface="Arial" pitchFamily="34" charset="0"/>
              </a:rPr>
              <a:t> derivatives </a:t>
            </a:r>
            <a:r>
              <a:rPr lang="en-US" sz="2800" b="1" dirty="0" smtClean="0">
                <a:cs typeface="Arial" pitchFamily="34" charset="0"/>
              </a:rPr>
              <a:t>5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in the </a:t>
            </a:r>
            <a:r>
              <a:rPr lang="en-US" sz="2800" dirty="0">
                <a:solidFill>
                  <a:srgbClr val="800080"/>
                </a:solidFill>
                <a:cs typeface="Arial" pitchFamily="34" charset="0"/>
              </a:rPr>
              <a:t>series </a:t>
            </a:r>
            <a:r>
              <a:rPr lang="en-US" sz="2800" b="1" dirty="0">
                <a:solidFill>
                  <a:srgbClr val="800080"/>
                </a:solidFill>
                <a:cs typeface="Arial" pitchFamily="34" charset="0"/>
              </a:rPr>
              <a:t>II</a:t>
            </a:r>
            <a:r>
              <a:rPr lang="en-US" sz="2800" dirty="0">
                <a:cs typeface="Arial" pitchFamily="34" charset="0"/>
              </a:rPr>
              <a:t> (Buchwald-</a:t>
            </a:r>
            <a:r>
              <a:rPr lang="en-US" sz="2800" dirty="0" err="1">
                <a:cs typeface="Arial" pitchFamily="34" charset="0"/>
              </a:rPr>
              <a:t>Hartwig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  C-N </a:t>
            </a:r>
            <a:r>
              <a:rPr lang="en-US" sz="2800" dirty="0">
                <a:cs typeface="Arial" pitchFamily="34" charset="0"/>
              </a:rPr>
              <a:t>couplings</a:t>
            </a:r>
            <a:r>
              <a:rPr lang="en-US" sz="2800" dirty="0" smtClean="0">
                <a:cs typeface="Arial" pitchFamily="34" charset="0"/>
              </a:rPr>
              <a:t>).</a:t>
            </a:r>
            <a:endParaRPr lang="fr-FR" sz="28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fr-FR" sz="5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fr-FR" sz="54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fr-FR" sz="5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fr-FR" sz="54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fr-FR" sz="5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fr-FR" sz="54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fr-FR" sz="5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fr-FR" sz="54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35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3000" dirty="0" smtClean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14935197" y="26866592"/>
            <a:ext cx="13232609" cy="559058"/>
          </a:xfrm>
          <a:prstGeom prst="rect">
            <a:avLst/>
          </a:prstGeom>
        </p:spPr>
        <p:txBody>
          <a:bodyPr>
            <a:noAutofit/>
          </a:bodyPr>
          <a:lstStyle>
            <a:lvl1pPr marL="1619250" marR="0" indent="-1619250" algn="l" defTabSz="4319587" rtl="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3704190" marR="0" indent="-1543603" algn="l" defTabSz="4319587" rtl="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5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5763692" marR="0" indent="-1442517" algn="l" defTabSz="4319587" rtl="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8196011" marR="0" indent="-1715836" algn="l" defTabSz="4319587" rtl="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5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0356600" marR="0" indent="-1715837" algn="l" defTabSz="4319587" rtl="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5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12518195" marR="0" indent="-1716845" algn="l" defTabSz="4319587" rtl="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14678466" marR="0" indent="-1716846" algn="l" defTabSz="4319587" rtl="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16838736" marR="0" indent="-1716847" algn="l" defTabSz="4319587" rtl="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18999006" marR="0" indent="-1716847" algn="l" defTabSz="4319587" rtl="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457200" lvl="1" indent="0" algn="ctr">
              <a:buNone/>
            </a:pPr>
            <a:r>
              <a:rPr lang="en-GB" sz="1800" b="1" u="sng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Table 2:</a:t>
            </a:r>
            <a:r>
              <a:rPr lang="en-GB" sz="18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Evaluation of MIC of 2-heteroaryl-4-quinolones on </a:t>
            </a:r>
            <a:r>
              <a:rPr lang="en-GB" sz="1800" b="1" dirty="0">
                <a:solidFill>
                  <a:schemeClr val="accent4">
                    <a:lumMod val="75000"/>
                  </a:schemeClr>
                </a:solidFill>
              </a:rPr>
              <a:t>ESKAPEE</a:t>
            </a:r>
            <a:r>
              <a:rPr lang="en-GB" sz="18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bacterial strains</a:t>
            </a:r>
            <a:r>
              <a:rPr lang="en-GB" sz="1800" dirty="0">
                <a:solidFill>
                  <a:schemeClr val="accent4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.</a:t>
            </a:r>
            <a:endParaRPr lang="en-GB" sz="1800" dirty="0" smtClean="0">
              <a:solidFill>
                <a:schemeClr val="accent4">
                  <a:lumMod val="75000"/>
                </a:schemeClr>
              </a:solidFill>
              <a:latin typeface="+mn-lt"/>
              <a:sym typeface="Wingdings" panose="05000000000000000000" pitchFamily="2" charset="2"/>
            </a:endParaRPr>
          </a:p>
          <a:p>
            <a:pPr marL="457200" lvl="1" indent="0" algn="just" hangingPunct="1">
              <a:buFont typeface="Arial"/>
              <a:buNone/>
            </a:pPr>
            <a:endParaRPr lang="en-GB" sz="1800" dirty="0" smtClean="0">
              <a:solidFill>
                <a:schemeClr val="tx1"/>
              </a:solidFill>
              <a:latin typeface="+mn-lt"/>
              <a:sym typeface="Wingdings" panose="05000000000000000000" pitchFamily="2" charset="2"/>
            </a:endParaRPr>
          </a:p>
          <a:p>
            <a:pPr marL="457200" lvl="1" indent="0" algn="just" hangingPunct="1">
              <a:buFont typeface="Arial"/>
              <a:buNone/>
            </a:pPr>
            <a:endParaRPr lang="en-GB" sz="1800" dirty="0" smtClean="0">
              <a:solidFill>
                <a:schemeClr val="accent4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457200" lvl="1" indent="0" algn="just" hangingPunct="1">
              <a:buFont typeface="Arial"/>
              <a:buNone/>
            </a:pPr>
            <a:endParaRPr lang="en-GB" sz="1800" dirty="0">
              <a:solidFill>
                <a:schemeClr val="accent4">
                  <a:lumMod val="7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24" name="Content Placeholder 5"/>
          <p:cNvSpPr txBox="1">
            <a:spLocks/>
          </p:cNvSpPr>
          <p:nvPr/>
        </p:nvSpPr>
        <p:spPr>
          <a:xfrm>
            <a:off x="14238129" y="19729451"/>
            <a:ext cx="14291813" cy="2077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3600" b="1" i="1" dirty="0" smtClean="0">
                <a:solidFill>
                  <a:schemeClr val="accent4">
                    <a:lumMod val="75000"/>
                  </a:schemeClr>
                </a:solidFill>
              </a:rPr>
              <a:t>In vitro</a:t>
            </a:r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accent4">
                    <a:lumMod val="75000"/>
                  </a:schemeClr>
                </a:solidFill>
              </a:rPr>
              <a:t>biological</a:t>
            </a:r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accent4">
                    <a:lumMod val="75000"/>
                  </a:schemeClr>
                </a:solidFill>
              </a:rPr>
              <a:t>evaluation</a:t>
            </a:r>
            <a:endParaRPr lang="fr-FR" sz="3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fr-FR" sz="2800" dirty="0" smtClean="0"/>
              <a:t>	</a:t>
            </a:r>
            <a:r>
              <a:rPr lang="en-GB" sz="2800" b="1" dirty="0" smtClean="0"/>
              <a:t>Minimal inhibition concentrations (MIC) </a:t>
            </a:r>
            <a:r>
              <a:rPr lang="en-GB" sz="2800" dirty="0" smtClean="0"/>
              <a:t>of </a:t>
            </a:r>
            <a:r>
              <a:rPr lang="en-GB" sz="2800" dirty="0" err="1" smtClean="0"/>
              <a:t>synthetised</a:t>
            </a:r>
            <a:r>
              <a:rPr lang="en-GB" sz="2800" dirty="0" smtClean="0"/>
              <a:t> 2-heteroaryl-4-quinolones have been evaluated on various ESKAPEE strains (Table 2). All compounds have </a:t>
            </a:r>
            <a:r>
              <a:rPr lang="en-GB" sz="2800" b="1" dirty="0" smtClean="0"/>
              <a:t>no effect on bacterial growth</a:t>
            </a:r>
            <a:r>
              <a:rPr lang="en-GB" sz="2800" dirty="0" smtClean="0"/>
              <a:t> that is a </a:t>
            </a:r>
            <a:r>
              <a:rPr lang="en-GB" sz="2800" dirty="0" err="1" smtClean="0"/>
              <a:t>favorable</a:t>
            </a:r>
            <a:r>
              <a:rPr lang="en-GB" sz="2800" dirty="0" smtClean="0"/>
              <a:t> result in the case of antivirulence strategy.</a:t>
            </a:r>
          </a:p>
          <a:p>
            <a:pPr marL="0" indent="0">
              <a:buFont typeface="Arial" pitchFamily="34" charset="0"/>
              <a:buNone/>
            </a:pPr>
            <a:endParaRPr lang="en-GB" sz="5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Content Placeholder 5"/>
          <p:cNvSpPr txBox="1">
            <a:spLocks/>
          </p:cNvSpPr>
          <p:nvPr/>
        </p:nvSpPr>
        <p:spPr>
          <a:xfrm>
            <a:off x="14238130" y="28187650"/>
            <a:ext cx="6432931" cy="6456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2800" dirty="0"/>
              <a:t>a </a:t>
            </a:r>
            <a:r>
              <a:rPr lang="en-GB" sz="2800" b="1" dirty="0"/>
              <a:t>potent anti-biofilm activity </a:t>
            </a:r>
            <a:r>
              <a:rPr lang="en-GB" sz="2800" dirty="0"/>
              <a:t>with inhibition ratio of </a:t>
            </a:r>
            <a:r>
              <a:rPr lang="en-GB" sz="2800" dirty="0" smtClean="0"/>
              <a:t>12</a:t>
            </a:r>
            <a:r>
              <a:rPr lang="en-GB" sz="2800" dirty="0"/>
              <a:t>%</a:t>
            </a:r>
            <a:r>
              <a:rPr lang="en-GB" sz="2800" dirty="0" smtClean="0"/>
              <a:t> </a:t>
            </a:r>
            <a:r>
              <a:rPr lang="en-GB" sz="2800" dirty="0"/>
              <a:t>and </a:t>
            </a:r>
            <a:r>
              <a:rPr lang="en-GB" sz="2800" dirty="0" smtClean="0"/>
              <a:t>24% at </a:t>
            </a:r>
            <a:r>
              <a:rPr lang="en-GB" sz="2800" dirty="0"/>
              <a:t>100 </a:t>
            </a:r>
            <a:r>
              <a:rPr lang="en-GB" sz="2800" dirty="0" smtClean="0"/>
              <a:t>µM respectively, whereas the derivative </a:t>
            </a:r>
            <a:r>
              <a:rPr lang="en-GB" sz="2800" b="1" dirty="0" smtClean="0"/>
              <a:t>4c</a:t>
            </a:r>
            <a:r>
              <a:rPr lang="en-GB" sz="2800" dirty="0" smtClean="0"/>
              <a:t> was inactive </a:t>
            </a:r>
            <a:r>
              <a:rPr lang="en-GB" sz="2800" dirty="0"/>
              <a:t>(Fig. </a:t>
            </a:r>
            <a:r>
              <a:rPr lang="en-GB" sz="2800" dirty="0" smtClean="0"/>
              <a:t>4C-D). </a:t>
            </a:r>
            <a:r>
              <a:rPr lang="en-GB" sz="2800" dirty="0"/>
              <a:t>The presence of an </a:t>
            </a:r>
            <a:r>
              <a:rPr lang="en-GB" sz="2800" b="1" dirty="0"/>
              <a:t>electron-withdrawing substituent in position 6 or 7 </a:t>
            </a:r>
            <a:r>
              <a:rPr lang="en-GB" sz="2800" dirty="0"/>
              <a:t>of the quinolone core seems to be promising for the development of antivirulence agents. In </a:t>
            </a:r>
            <a:r>
              <a:rPr lang="en-GB" sz="2800" dirty="0" smtClean="0"/>
              <a:t>contrast, compound </a:t>
            </a:r>
            <a:r>
              <a:rPr lang="en-GB" sz="2800" b="1" dirty="0"/>
              <a:t>7</a:t>
            </a:r>
            <a:r>
              <a:rPr lang="en-GB" sz="2800" b="1" dirty="0" smtClean="0"/>
              <a:t>b</a:t>
            </a:r>
            <a:r>
              <a:rPr lang="en-GB" sz="2800" dirty="0" smtClean="0"/>
              <a:t> appeared able to stimulate biofilm formation </a:t>
            </a:r>
            <a:r>
              <a:rPr lang="en-GB" sz="2800" dirty="0"/>
              <a:t>with overproduction ratio of </a:t>
            </a:r>
            <a:r>
              <a:rPr lang="en-GB" sz="2800" dirty="0" smtClean="0"/>
              <a:t>33% at </a:t>
            </a:r>
            <a:r>
              <a:rPr lang="en-GB" sz="2800" dirty="0"/>
              <a:t>100 </a:t>
            </a:r>
            <a:r>
              <a:rPr lang="en-GB" sz="2800" dirty="0" smtClean="0"/>
              <a:t>µM (</a:t>
            </a:r>
            <a:r>
              <a:rPr lang="en-GB" sz="2800" dirty="0"/>
              <a:t>Fig. </a:t>
            </a:r>
            <a:r>
              <a:rPr lang="en-GB" sz="2800" dirty="0" smtClean="0"/>
              <a:t>4B). The </a:t>
            </a:r>
            <a:r>
              <a:rPr lang="en-GB" sz="2800" b="1" dirty="0" smtClean="0"/>
              <a:t>nature of the spacer </a:t>
            </a:r>
            <a:r>
              <a:rPr lang="en-GB" sz="2800" dirty="0"/>
              <a:t>between the two fragments </a:t>
            </a:r>
            <a:r>
              <a:rPr lang="en-GB" sz="2800" dirty="0" smtClean="0"/>
              <a:t>could thus </a:t>
            </a:r>
            <a:r>
              <a:rPr lang="en-GB" sz="2800" dirty="0" smtClean="0"/>
              <a:t>orientate </a:t>
            </a:r>
            <a:r>
              <a:rPr lang="en-GB" sz="2800" dirty="0" smtClean="0"/>
              <a:t>the activity towards a </a:t>
            </a:r>
            <a:r>
              <a:rPr lang="en-GB" sz="2800" b="1" dirty="0" smtClean="0"/>
              <a:t>biofilm</a:t>
            </a:r>
            <a:r>
              <a:rPr lang="en-GB" sz="2800" dirty="0" smtClean="0"/>
              <a:t> </a:t>
            </a:r>
            <a:r>
              <a:rPr lang="en-GB" sz="2800" b="1" dirty="0"/>
              <a:t>overproduction </a:t>
            </a:r>
            <a:r>
              <a:rPr lang="en-GB" sz="2800" b="1" dirty="0" smtClean="0"/>
              <a:t>or inhibition</a:t>
            </a:r>
            <a:r>
              <a:rPr lang="en-GB" sz="2800" dirty="0" smtClean="0"/>
              <a:t>.</a:t>
            </a:r>
          </a:p>
          <a:p>
            <a:pPr marL="0" indent="0" algn="just">
              <a:buNone/>
            </a:pPr>
            <a:r>
              <a:rPr lang="en-GB" sz="2800" dirty="0"/>
              <a:t>	</a:t>
            </a:r>
            <a:r>
              <a:rPr lang="en-GB" sz="2800" dirty="0" smtClean="0"/>
              <a:t>No </a:t>
            </a:r>
            <a:r>
              <a:rPr lang="en-GB" sz="2800" dirty="0"/>
              <a:t>cytotoxicity of the compounds </a:t>
            </a:r>
            <a:r>
              <a:rPr lang="en-GB" sz="2800" b="1" dirty="0"/>
              <a:t>4c-e</a:t>
            </a:r>
            <a:r>
              <a:rPr lang="en-GB" sz="2800" dirty="0"/>
              <a:t> was observed in a human </a:t>
            </a:r>
            <a:r>
              <a:rPr lang="en-GB" sz="2800" dirty="0" err="1"/>
              <a:t>hepatoma</a:t>
            </a:r>
            <a:r>
              <a:rPr lang="en-GB" sz="2800" dirty="0"/>
              <a:t> cell line (HepG2 from ECACC) after 48 hours of treatments at 100 µM.</a:t>
            </a:r>
          </a:p>
          <a:p>
            <a:pPr marL="0" indent="0" algn="just">
              <a:buNone/>
            </a:pPr>
            <a:endParaRPr lang="en-GB" sz="2800" dirty="0" smtClean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1" t="24620" r="11829"/>
          <a:stretch/>
        </p:blipFill>
        <p:spPr>
          <a:xfrm>
            <a:off x="21066494" y="28931610"/>
            <a:ext cx="3429046" cy="1846840"/>
          </a:xfrm>
          <a:prstGeom prst="rect">
            <a:avLst/>
          </a:prstGeom>
        </p:spPr>
      </p:pic>
      <p:sp>
        <p:nvSpPr>
          <p:cNvPr id="27" name="Content Placeholder 5"/>
          <p:cNvSpPr txBox="1">
            <a:spLocks/>
          </p:cNvSpPr>
          <p:nvPr/>
        </p:nvSpPr>
        <p:spPr>
          <a:xfrm>
            <a:off x="1867247" y="36714755"/>
            <a:ext cx="26757759" cy="1988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3900" b="1" dirty="0" smtClean="0">
                <a:solidFill>
                  <a:schemeClr val="accent4">
                    <a:lumMod val="75000"/>
                  </a:schemeClr>
                </a:solidFill>
              </a:rPr>
              <a:t>Conclusion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sz="3000" b="1" dirty="0" smtClean="0"/>
              <a:t>Eleven </a:t>
            </a:r>
            <a:r>
              <a:rPr lang="en-US" sz="3000" b="1" dirty="0"/>
              <a:t>2-heteroaryl-4-quinolones </a:t>
            </a:r>
            <a:r>
              <a:rPr lang="en-US" sz="3000" dirty="0"/>
              <a:t>have been synthesized in 4-5 steps with global yields of 8 to 50% for the </a:t>
            </a:r>
            <a:r>
              <a:rPr lang="en-US" sz="3000" dirty="0" smtClean="0">
                <a:solidFill>
                  <a:srgbClr val="0080C0"/>
                </a:solidFill>
                <a:cs typeface="Arial" pitchFamily="34" charset="0"/>
                <a:sym typeface="Calibri"/>
              </a:rPr>
              <a:t>series </a:t>
            </a:r>
            <a:r>
              <a:rPr lang="en-US" sz="3000" b="1" dirty="0" smtClean="0">
                <a:solidFill>
                  <a:srgbClr val="0080C0"/>
                </a:solidFill>
                <a:cs typeface="Arial" pitchFamily="34" charset="0"/>
                <a:sym typeface="Calibri"/>
              </a:rPr>
              <a:t>I</a:t>
            </a:r>
            <a:r>
              <a:rPr lang="en-US" sz="3000" dirty="0" smtClean="0"/>
              <a:t> </a:t>
            </a:r>
            <a:r>
              <a:rPr lang="en-US" sz="3000" dirty="0"/>
              <a:t>and of 1 to 3% for the </a:t>
            </a:r>
            <a:r>
              <a:rPr lang="en-US" sz="3000" dirty="0">
                <a:solidFill>
                  <a:srgbClr val="800080"/>
                </a:solidFill>
                <a:cs typeface="Arial" pitchFamily="34" charset="0"/>
              </a:rPr>
              <a:t>series </a:t>
            </a:r>
            <a:r>
              <a:rPr lang="en-US" sz="3000" b="1" dirty="0">
                <a:solidFill>
                  <a:srgbClr val="800080"/>
                </a:solidFill>
                <a:cs typeface="Arial" pitchFamily="34" charset="0"/>
              </a:rPr>
              <a:t>II</a:t>
            </a:r>
            <a:r>
              <a:rPr lang="en-US" sz="3000" dirty="0" smtClean="0"/>
              <a:t>.</a:t>
            </a:r>
            <a:r>
              <a:rPr lang="fr-FR" sz="3000" dirty="0" smtClean="0"/>
              <a:t> The 6-cyano and 7-chloro </a:t>
            </a:r>
            <a:r>
              <a:rPr lang="en-GB" sz="3000" dirty="0" smtClean="0"/>
              <a:t>derivatives</a:t>
            </a:r>
            <a:r>
              <a:rPr lang="fr-FR" sz="3000" dirty="0" smtClean="0"/>
              <a:t> </a:t>
            </a:r>
            <a:r>
              <a:rPr lang="fr-FR" sz="3000" b="1" dirty="0" smtClean="0"/>
              <a:t>4d</a:t>
            </a:r>
            <a:r>
              <a:rPr lang="fr-FR" sz="3000" dirty="0" smtClean="0"/>
              <a:t> and </a:t>
            </a:r>
            <a:r>
              <a:rPr lang="fr-FR" sz="3000" b="1" dirty="0" smtClean="0"/>
              <a:t>4e</a:t>
            </a:r>
            <a:r>
              <a:rPr lang="fr-FR" sz="3000" dirty="0" smtClean="0"/>
              <a:t> s</a:t>
            </a:r>
            <a:r>
              <a:rPr lang="en-GB" sz="3000" dirty="0" err="1" smtClean="0"/>
              <a:t>howed</a:t>
            </a:r>
            <a:r>
              <a:rPr lang="en-GB" sz="3000" b="1" dirty="0" smtClean="0"/>
              <a:t> a promising </a:t>
            </a:r>
            <a:r>
              <a:rPr lang="en-GB" sz="3000" b="1" dirty="0"/>
              <a:t>anti-biofilm </a:t>
            </a:r>
            <a:r>
              <a:rPr lang="en-GB" sz="3000" b="1" dirty="0" smtClean="0"/>
              <a:t>efficiency without affecting the bacterial growth.</a:t>
            </a:r>
            <a:r>
              <a:rPr lang="fr-FR" sz="3000" dirty="0" smtClean="0"/>
              <a:t> </a:t>
            </a:r>
            <a:r>
              <a:rPr lang="fr-FR" sz="3000" dirty="0" err="1" smtClean="0"/>
              <a:t>Taking</a:t>
            </a:r>
            <a:r>
              <a:rPr lang="fr-FR" sz="3000" dirty="0" smtClean="0"/>
              <a:t> </a:t>
            </a:r>
            <a:r>
              <a:rPr lang="fr-FR" sz="3000" dirty="0" err="1" smtClean="0"/>
              <a:t>this</a:t>
            </a:r>
            <a:r>
              <a:rPr lang="fr-FR" sz="3000" dirty="0" smtClean="0"/>
              <a:t> </a:t>
            </a:r>
            <a:r>
              <a:rPr lang="fr-FR" sz="3000" dirty="0" err="1" smtClean="0"/>
              <a:t>into</a:t>
            </a:r>
            <a:r>
              <a:rPr lang="fr-FR" sz="3000" dirty="0" smtClean="0"/>
              <a:t> </a:t>
            </a:r>
            <a:r>
              <a:rPr lang="fr-FR" sz="3000" dirty="0" err="1" smtClean="0"/>
              <a:t>account</a:t>
            </a:r>
            <a:r>
              <a:rPr lang="fr-FR" sz="3000" dirty="0" smtClean="0"/>
              <a:t>, </a:t>
            </a:r>
            <a:r>
              <a:rPr lang="fr-FR" sz="3000" dirty="0" err="1" smtClean="0"/>
              <a:t>extended</a:t>
            </a:r>
            <a:r>
              <a:rPr lang="fr-FR" sz="3000" dirty="0" smtClean="0"/>
              <a:t> p</a:t>
            </a:r>
            <a:r>
              <a:rPr lang="en-US" sz="3000" dirty="0" err="1" smtClean="0"/>
              <a:t>harmacomodulations</a:t>
            </a:r>
            <a:r>
              <a:rPr lang="en-US" sz="3000" dirty="0" smtClean="0"/>
              <a:t> in positions 4 to 8 of the quinolone core are </a:t>
            </a:r>
            <a:r>
              <a:rPr lang="en-US" sz="3000" dirty="0"/>
              <a:t>currently in progress to develop </a:t>
            </a:r>
            <a:r>
              <a:rPr lang="en-US" sz="3000" dirty="0" smtClean="0"/>
              <a:t>antivirulence agents, as well as t</a:t>
            </a:r>
            <a:r>
              <a:rPr lang="fr-FR" sz="3000" dirty="0" err="1" smtClean="0"/>
              <a:t>he</a:t>
            </a:r>
            <a:r>
              <a:rPr lang="fr-FR" sz="3000" dirty="0" smtClean="0"/>
              <a:t> </a:t>
            </a:r>
            <a:r>
              <a:rPr lang="fr-FR" sz="3000" dirty="0" err="1" smtClean="0"/>
              <a:t>evaluation</a:t>
            </a:r>
            <a:r>
              <a:rPr lang="fr-FR" sz="3000" dirty="0" smtClean="0"/>
              <a:t> of </a:t>
            </a:r>
            <a:r>
              <a:rPr lang="fr-FR" sz="3000" dirty="0" err="1" smtClean="0"/>
              <a:t>their</a:t>
            </a:r>
            <a:r>
              <a:rPr lang="fr-FR" sz="3000" dirty="0" smtClean="0"/>
              <a:t> </a:t>
            </a:r>
            <a:r>
              <a:rPr lang="fr-FR" sz="3000" b="1" dirty="0" smtClean="0"/>
              <a:t>pyocyanin </a:t>
            </a:r>
            <a:r>
              <a:rPr lang="fr-FR" sz="3000" b="1" dirty="0"/>
              <a:t>production </a:t>
            </a:r>
            <a:r>
              <a:rPr lang="fr-FR" sz="3000" b="1" dirty="0" err="1"/>
              <a:t>inhibitory</a:t>
            </a:r>
            <a:r>
              <a:rPr lang="fr-FR" sz="3000" b="1" dirty="0"/>
              <a:t> </a:t>
            </a:r>
            <a:r>
              <a:rPr lang="fr-FR" sz="3000" b="1" dirty="0" err="1" smtClean="0"/>
              <a:t>properties</a:t>
            </a:r>
            <a:r>
              <a:rPr lang="fr-FR" sz="3000" dirty="0" smtClean="0"/>
              <a:t>.</a:t>
            </a:r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118694" y="13199513"/>
            <a:ext cx="13335048" cy="6187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dirty="0" err="1">
                <a:solidFill>
                  <a:schemeClr val="accent4">
                    <a:lumMod val="75000"/>
                  </a:schemeClr>
                </a:solidFill>
              </a:rPr>
              <a:t>Aims</a:t>
            </a:r>
            <a:r>
              <a:rPr lang="fr-FR" sz="3600" b="1" dirty="0">
                <a:solidFill>
                  <a:schemeClr val="accent4">
                    <a:lumMod val="75000"/>
                  </a:schemeClr>
                </a:solidFill>
              </a:rPr>
              <a:t> and </a:t>
            </a:r>
            <a:r>
              <a:rPr lang="fr-FR" sz="3600" b="1" dirty="0" err="1" smtClean="0">
                <a:solidFill>
                  <a:schemeClr val="accent4">
                    <a:lumMod val="75000"/>
                  </a:schemeClr>
                </a:solidFill>
              </a:rPr>
              <a:t>Strategy</a:t>
            </a:r>
            <a:endParaRPr lang="fr-FR" sz="3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n-GB" sz="2800" dirty="0"/>
              <a:t>	</a:t>
            </a:r>
            <a:r>
              <a:rPr lang="en-GB" sz="2800" dirty="0" smtClean="0"/>
              <a:t>Different </a:t>
            </a:r>
            <a:r>
              <a:rPr lang="en-GB" sz="2800" dirty="0"/>
              <a:t>2-heptyl-4-quinolone analogues of </a:t>
            </a:r>
            <a:r>
              <a:rPr lang="en-GB" sz="2800" dirty="0" smtClean="0"/>
              <a:t>PQS </a:t>
            </a:r>
            <a:r>
              <a:rPr lang="en-GB" sz="2800" dirty="0"/>
              <a:t>revealed efficient as </a:t>
            </a:r>
            <a:r>
              <a:rPr lang="en-GB" sz="2800" b="1" dirty="0"/>
              <a:t>PqsR antagonists </a:t>
            </a:r>
            <a:r>
              <a:rPr lang="en-GB" sz="2800" dirty="0" smtClean="0">
                <a:sym typeface="Arial"/>
              </a:rPr>
              <a:t>(</a:t>
            </a:r>
            <a:r>
              <a:rPr lang="en-GB" sz="2800" dirty="0">
                <a:sym typeface="Arial"/>
              </a:rPr>
              <a:t>Fig. </a:t>
            </a:r>
            <a:r>
              <a:rPr lang="en-GB" sz="2800" dirty="0" smtClean="0">
                <a:sym typeface="Arial"/>
              </a:rPr>
              <a:t>2A-B)</a:t>
            </a:r>
            <a:r>
              <a:rPr lang="en-GB" sz="2800" dirty="0" smtClean="0"/>
              <a:t>.</a:t>
            </a:r>
            <a:r>
              <a:rPr lang="en-GB" sz="2800" baseline="30000" dirty="0" smtClean="0"/>
              <a:t>4-6</a:t>
            </a:r>
            <a:r>
              <a:rPr lang="en-GB" sz="2800" dirty="0" smtClean="0"/>
              <a:t> Taking </a:t>
            </a:r>
            <a:r>
              <a:rPr lang="en-GB" sz="2800" dirty="0"/>
              <a:t>these studies into account, we aim to develop a </a:t>
            </a:r>
            <a:r>
              <a:rPr lang="en-GB" sz="2800" b="1" dirty="0" smtClean="0"/>
              <a:t>2‑heteroaryl‑4‑quinolone </a:t>
            </a:r>
            <a:r>
              <a:rPr lang="en-GB" sz="2800" b="1" dirty="0"/>
              <a:t>family </a:t>
            </a:r>
            <a:r>
              <a:rPr lang="en-GB" sz="2800" dirty="0" smtClean="0"/>
              <a:t>potentially active </a:t>
            </a:r>
            <a:r>
              <a:rPr lang="en-GB" sz="2800" dirty="0"/>
              <a:t>against ESKAPEE pathogens </a:t>
            </a:r>
            <a:r>
              <a:rPr lang="en-GB" sz="2800" dirty="0" smtClean="0"/>
              <a:t>as </a:t>
            </a:r>
            <a:r>
              <a:rPr lang="en-GB" sz="2800" dirty="0"/>
              <a:t>QS </a:t>
            </a:r>
            <a:r>
              <a:rPr lang="en-GB" sz="2800" dirty="0" smtClean="0"/>
              <a:t>inhibitors. </a:t>
            </a:r>
            <a:r>
              <a:rPr lang="en-GB" sz="2800" dirty="0" smtClean="0">
                <a:sym typeface="Arial"/>
              </a:rPr>
              <a:t>The building block coupled in position 2 of the quinolone pharmacophore </a:t>
            </a:r>
            <a:r>
              <a:rPr lang="en-GB" sz="2800" i="1" dirty="0" smtClean="0">
                <a:sym typeface="Arial"/>
              </a:rPr>
              <a:t>via </a:t>
            </a:r>
            <a:r>
              <a:rPr lang="en-GB" sz="2800" b="1" dirty="0" smtClean="0">
                <a:sym typeface="Arial"/>
              </a:rPr>
              <a:t>different spacers </a:t>
            </a:r>
            <a:r>
              <a:rPr lang="en-GB" sz="2800" dirty="0" smtClean="0">
                <a:sym typeface="Arial"/>
              </a:rPr>
              <a:t>was chosen for </a:t>
            </a:r>
            <a:r>
              <a:rPr lang="en-GB" sz="2800" dirty="0" err="1" smtClean="0">
                <a:sym typeface="Arial"/>
              </a:rPr>
              <a:t>i</a:t>
            </a:r>
            <a:r>
              <a:rPr lang="en-GB" sz="2800" dirty="0" smtClean="0">
                <a:sym typeface="Arial"/>
              </a:rPr>
              <a:t>) its </a:t>
            </a:r>
            <a:r>
              <a:rPr lang="en-GB" sz="2800" b="1" dirty="0" smtClean="0">
                <a:sym typeface="Arial"/>
              </a:rPr>
              <a:t>similar lipophilic properties </a:t>
            </a:r>
            <a:r>
              <a:rPr lang="en-GB" sz="2800" dirty="0" smtClean="0">
                <a:sym typeface="Arial"/>
              </a:rPr>
              <a:t>with alkyl chain of PQS and ii) its </a:t>
            </a:r>
            <a:r>
              <a:rPr lang="en-GB" sz="2800" b="1" dirty="0" smtClean="0">
                <a:sym typeface="Arial"/>
              </a:rPr>
              <a:t>bioisoterism</a:t>
            </a:r>
            <a:r>
              <a:rPr lang="en-GB" sz="2800" dirty="0" smtClean="0">
                <a:sym typeface="Arial"/>
              </a:rPr>
              <a:t> with several heteroaryl cores of various PqsR antagonists described in the literature.</a:t>
            </a:r>
          </a:p>
          <a:p>
            <a:pPr marL="0" indent="0" algn="just">
              <a:buNone/>
            </a:pPr>
            <a:endParaRPr lang="en-GB" sz="1200" dirty="0" smtClean="0">
              <a:sym typeface="Arial"/>
            </a:endParaRPr>
          </a:p>
          <a:p>
            <a:pPr marL="0" indent="0" algn="just">
              <a:buNone/>
            </a:pPr>
            <a:r>
              <a:rPr lang="en-GB" sz="2800" dirty="0" smtClean="0">
                <a:sym typeface="Arial"/>
              </a:rPr>
              <a:t>	Herein</a:t>
            </a:r>
            <a:r>
              <a:rPr lang="en-GB" sz="2800" dirty="0">
                <a:sym typeface="Arial"/>
              </a:rPr>
              <a:t>, we reported the synthesis of </a:t>
            </a:r>
            <a:r>
              <a:rPr lang="en-GB" sz="2800" b="1" dirty="0">
                <a:sym typeface="Arial"/>
              </a:rPr>
              <a:t>two series of 2-heteroaryl-4-quinolones  </a:t>
            </a:r>
            <a:r>
              <a:rPr lang="en-GB" sz="2800" b="1" dirty="0" smtClean="0">
                <a:sym typeface="Arial"/>
              </a:rPr>
              <a:t>           </a:t>
            </a:r>
            <a:r>
              <a:rPr lang="en-GB" sz="2800" dirty="0" err="1" smtClean="0">
                <a:sym typeface="Arial"/>
              </a:rPr>
              <a:t>i</a:t>
            </a:r>
            <a:r>
              <a:rPr lang="en-GB" sz="2800" dirty="0">
                <a:sym typeface="Arial"/>
              </a:rPr>
              <a:t>) derivatives possessing a </a:t>
            </a:r>
            <a:r>
              <a:rPr lang="en-GB" sz="2800" b="1" dirty="0">
                <a:sym typeface="Arial"/>
              </a:rPr>
              <a:t>direct C-C bond </a:t>
            </a:r>
            <a:r>
              <a:rPr lang="en-GB" sz="2800" dirty="0">
                <a:sym typeface="Arial"/>
              </a:rPr>
              <a:t>between the two </a:t>
            </a:r>
            <a:r>
              <a:rPr lang="en-GB" sz="2800" dirty="0" smtClean="0">
                <a:sym typeface="Arial"/>
              </a:rPr>
              <a:t>aromatic fragments and          ii</a:t>
            </a:r>
            <a:r>
              <a:rPr lang="en-GB" sz="2800" dirty="0">
                <a:sym typeface="Arial"/>
              </a:rPr>
              <a:t>) </a:t>
            </a:r>
            <a:r>
              <a:rPr lang="en-GB" sz="2800" dirty="0" smtClean="0">
                <a:sym typeface="Arial"/>
              </a:rPr>
              <a:t>analogues </a:t>
            </a:r>
            <a:r>
              <a:rPr lang="en-GB" sz="2800" dirty="0">
                <a:sym typeface="Arial"/>
              </a:rPr>
              <a:t>bearing a </a:t>
            </a:r>
            <a:r>
              <a:rPr lang="en-GB" sz="2800" b="1" dirty="0" err="1">
                <a:sym typeface="Arial"/>
              </a:rPr>
              <a:t>piperazine</a:t>
            </a:r>
            <a:r>
              <a:rPr lang="en-GB" sz="2800" b="1" dirty="0">
                <a:sym typeface="Arial"/>
              </a:rPr>
              <a:t> spacer </a:t>
            </a:r>
            <a:r>
              <a:rPr lang="en-GB" sz="2800" dirty="0" smtClean="0">
                <a:sym typeface="Arial"/>
              </a:rPr>
              <a:t>(</a:t>
            </a:r>
            <a:r>
              <a:rPr lang="en-GB" sz="2800" dirty="0">
                <a:sym typeface="Arial"/>
              </a:rPr>
              <a:t>Fig. </a:t>
            </a:r>
            <a:r>
              <a:rPr lang="en-GB" sz="2800" dirty="0" smtClean="0">
                <a:sym typeface="Arial"/>
              </a:rPr>
              <a:t>2C). Minimal inhibitory concentrations </a:t>
            </a:r>
            <a:r>
              <a:rPr lang="en-GB" sz="2800" dirty="0">
                <a:sym typeface="Arial"/>
              </a:rPr>
              <a:t>of these compounds </a:t>
            </a:r>
            <a:r>
              <a:rPr lang="en-GB" sz="2800" dirty="0" smtClean="0">
                <a:sym typeface="Arial"/>
              </a:rPr>
              <a:t>on different ESKAPEE strains and their biofilm formation inhibitory properties have </a:t>
            </a:r>
            <a:r>
              <a:rPr lang="en-GB" sz="2800" dirty="0">
                <a:sym typeface="Arial"/>
              </a:rPr>
              <a:t>been </a:t>
            </a:r>
            <a:r>
              <a:rPr lang="en-GB" sz="2800" dirty="0" smtClean="0">
                <a:sym typeface="Arial"/>
              </a:rPr>
              <a:t>evaluated, as well as their cytotoxicity in human </a:t>
            </a:r>
            <a:r>
              <a:rPr lang="en-GB" sz="2800" dirty="0" err="1" smtClean="0">
                <a:sym typeface="Arial"/>
              </a:rPr>
              <a:t>hepatoma</a:t>
            </a:r>
            <a:r>
              <a:rPr lang="en-GB" sz="2800" dirty="0" smtClean="0">
                <a:sym typeface="Arial"/>
              </a:rPr>
              <a:t> cell line.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468114"/>
              </p:ext>
            </p:extLst>
          </p:nvPr>
        </p:nvGraphicFramePr>
        <p:xfrm>
          <a:off x="3047231" y="23481001"/>
          <a:ext cx="9347175" cy="9505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9" name="CS ChemDraw Drawing" r:id="rId8" imgW="6139994" imgH="6242067" progId="ChemDraw.Document.6.0">
                  <p:embed/>
                </p:oleObj>
              </mc:Choice>
              <mc:Fallback>
                <p:oleObj name="CS ChemDraw Drawing" r:id="rId8" imgW="6139994" imgH="624206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47231" y="23481001"/>
                        <a:ext cx="9347175" cy="9505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544102" y="38698785"/>
            <a:ext cx="27364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References</a:t>
            </a:r>
            <a:r>
              <a:rPr lang="en-GB" sz="2000" b="1" u="sng" dirty="0"/>
              <a:t>:</a:t>
            </a:r>
            <a:r>
              <a:rPr lang="en-GB" sz="2000" b="1" dirty="0"/>
              <a:t> </a:t>
            </a:r>
            <a:r>
              <a:rPr lang="en-GB" sz="2000" baseline="30000" dirty="0" smtClean="0"/>
              <a:t>1 </a:t>
            </a:r>
            <a:r>
              <a:rPr lang="en-GB" sz="2000" i="1" dirty="0" smtClean="0"/>
              <a:t>Pharm</a:t>
            </a:r>
            <a:r>
              <a:rPr lang="en-GB" sz="2000" i="1" dirty="0"/>
              <a:t>. </a:t>
            </a:r>
            <a:r>
              <a:rPr lang="en-GB" sz="2000" i="1" dirty="0" err="1"/>
              <a:t>Ther</a:t>
            </a:r>
            <a:r>
              <a:rPr lang="en-GB" sz="2000" i="1" dirty="0" smtClean="0"/>
              <a:t>., </a:t>
            </a:r>
            <a:r>
              <a:rPr lang="en-GB" sz="2000" b="1" dirty="0" smtClean="0"/>
              <a:t>2015</a:t>
            </a:r>
            <a:r>
              <a:rPr lang="en-GB" sz="2000" dirty="0" smtClean="0"/>
              <a:t>, </a:t>
            </a:r>
            <a:r>
              <a:rPr lang="en-GB" sz="2000" dirty="0"/>
              <a:t>40 (4), </a:t>
            </a:r>
            <a:r>
              <a:rPr lang="en-GB" sz="2000" dirty="0" smtClean="0"/>
              <a:t>277-283;</a:t>
            </a:r>
            <a:r>
              <a:rPr lang="fr-FR" sz="2000" baseline="30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2 </a:t>
            </a:r>
            <a:r>
              <a:rPr lang="fr-FR" sz="20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RSC </a:t>
            </a:r>
            <a:r>
              <a:rPr lang="fr-FR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Med. </a:t>
            </a:r>
            <a:r>
              <a:rPr lang="fr-FR" sz="2000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Chem</a:t>
            </a:r>
            <a:r>
              <a:rPr lang="fr-FR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fr-FR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2020</a:t>
            </a:r>
            <a:r>
              <a:rPr lang="fr-FR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fr-FR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10.103; </a:t>
            </a:r>
            <a:r>
              <a:rPr lang="fr-FR" sz="2000" baseline="30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3 </a:t>
            </a:r>
            <a:r>
              <a:rPr lang="de-DE" sz="2000" i="1" dirty="0" smtClean="0">
                <a:latin typeface="Calibri" pitchFamily="34" charset="0"/>
              </a:rPr>
              <a:t>Chem</a:t>
            </a:r>
            <a:r>
              <a:rPr lang="de-DE" sz="2000" i="1" dirty="0">
                <a:latin typeface="Calibri" pitchFamily="34" charset="0"/>
              </a:rPr>
              <a:t>. </a:t>
            </a:r>
            <a:r>
              <a:rPr lang="de-DE" sz="2000" i="1" dirty="0" err="1">
                <a:latin typeface="Calibri" pitchFamily="34" charset="0"/>
              </a:rPr>
              <a:t>Sci</a:t>
            </a:r>
            <a:r>
              <a:rPr lang="de-DE" sz="2000" i="1" dirty="0">
                <a:latin typeface="Calibri" pitchFamily="34" charset="0"/>
              </a:rPr>
              <a:t>.</a:t>
            </a:r>
            <a:r>
              <a:rPr lang="de-DE" sz="2000" dirty="0">
                <a:latin typeface="Calibri" pitchFamily="34" charset="0"/>
              </a:rPr>
              <a:t>, </a:t>
            </a:r>
            <a:r>
              <a:rPr lang="de-DE" sz="2000" b="1" dirty="0">
                <a:latin typeface="Calibri" pitchFamily="34" charset="0"/>
              </a:rPr>
              <a:t>2017</a:t>
            </a:r>
            <a:r>
              <a:rPr lang="de-DE" sz="2000" dirty="0">
                <a:latin typeface="Calibri" pitchFamily="34" charset="0"/>
              </a:rPr>
              <a:t>, </a:t>
            </a:r>
            <a:r>
              <a:rPr lang="de-DE" sz="2000" i="1" dirty="0">
                <a:latin typeface="Calibri" pitchFamily="34" charset="0"/>
              </a:rPr>
              <a:t>8</a:t>
            </a:r>
            <a:r>
              <a:rPr lang="de-DE" sz="2000" dirty="0">
                <a:latin typeface="Calibri" pitchFamily="34" charset="0"/>
              </a:rPr>
              <a:t>, </a:t>
            </a:r>
            <a:r>
              <a:rPr lang="de-DE" sz="2000" dirty="0" smtClean="0">
                <a:latin typeface="Calibri" pitchFamily="34" charset="0"/>
              </a:rPr>
              <a:t>7403-7411</a:t>
            </a:r>
            <a:r>
              <a:rPr lang="fr-FR" sz="2000" dirty="0" smtClean="0">
                <a:latin typeface="Calibri" panose="020F0502020204030204" pitchFamily="34" charset="0"/>
              </a:rPr>
              <a:t>; </a:t>
            </a:r>
            <a:r>
              <a:rPr lang="fr-FR" sz="2000" baseline="30000" dirty="0" smtClean="0">
                <a:latin typeface="Calibri" panose="020F0502020204030204" pitchFamily="34" charset="0"/>
              </a:rPr>
              <a:t>4 </a:t>
            </a:r>
            <a:r>
              <a:rPr lang="en-US" sz="2000" i="1" dirty="0" smtClean="0">
                <a:cs typeface="Arial" pitchFamily="34" charset="0"/>
              </a:rPr>
              <a:t>Org</a:t>
            </a:r>
            <a:r>
              <a:rPr lang="en-US" sz="2000" i="1" dirty="0">
                <a:cs typeface="Arial" pitchFamily="34" charset="0"/>
              </a:rPr>
              <a:t>. </a:t>
            </a:r>
            <a:r>
              <a:rPr lang="en-US" sz="2000" i="1" dirty="0" err="1">
                <a:cs typeface="Arial" pitchFamily="34" charset="0"/>
              </a:rPr>
              <a:t>Biomol</a:t>
            </a:r>
            <a:r>
              <a:rPr lang="en-US" sz="2000" i="1" dirty="0">
                <a:cs typeface="Arial" pitchFamily="34" charset="0"/>
              </a:rPr>
              <a:t>. Chem</a:t>
            </a:r>
            <a:r>
              <a:rPr lang="en-US" sz="2000" dirty="0">
                <a:cs typeface="Arial" pitchFamily="34" charset="0"/>
              </a:rPr>
              <a:t>., </a:t>
            </a:r>
            <a:r>
              <a:rPr lang="en-US" sz="2000" b="1" dirty="0">
                <a:cs typeface="Arial" pitchFamily="34" charset="0"/>
              </a:rPr>
              <a:t>2017</a:t>
            </a:r>
            <a:r>
              <a:rPr lang="en-US" sz="2000" dirty="0">
                <a:cs typeface="Arial" pitchFamily="34" charset="0"/>
              </a:rPr>
              <a:t>, 15 (21), 4620–4630 ; </a:t>
            </a:r>
            <a:r>
              <a:rPr lang="en-US" sz="2000" baseline="30000" dirty="0">
                <a:cs typeface="Arial" pitchFamily="34" charset="0"/>
              </a:rPr>
              <a:t>5</a:t>
            </a:r>
            <a:r>
              <a:rPr lang="de-DE" sz="2000" baseline="30000" dirty="0" smtClean="0">
                <a:cs typeface="Arial" pitchFamily="34" charset="0"/>
              </a:rPr>
              <a:t> </a:t>
            </a:r>
            <a:r>
              <a:rPr lang="de-DE" sz="2000" i="1" dirty="0">
                <a:cs typeface="Arial" pitchFamily="34" charset="0"/>
              </a:rPr>
              <a:t>Chem. </a:t>
            </a:r>
            <a:r>
              <a:rPr lang="de-DE" sz="2000" i="1" dirty="0" err="1">
                <a:cs typeface="Arial" pitchFamily="34" charset="0"/>
              </a:rPr>
              <a:t>Biol</a:t>
            </a:r>
            <a:r>
              <a:rPr lang="de-DE" sz="2000" dirty="0">
                <a:cs typeface="Arial" pitchFamily="34" charset="0"/>
              </a:rPr>
              <a:t>., </a:t>
            </a:r>
            <a:r>
              <a:rPr lang="de-DE" sz="2000" b="1" dirty="0">
                <a:cs typeface="Arial" pitchFamily="34" charset="0"/>
              </a:rPr>
              <a:t>2012</a:t>
            </a:r>
            <a:r>
              <a:rPr lang="de-DE" sz="2000" dirty="0">
                <a:cs typeface="Arial" pitchFamily="34" charset="0"/>
              </a:rPr>
              <a:t>, 19 (3), 381–390</a:t>
            </a:r>
            <a:r>
              <a:rPr lang="en-US" sz="2000" dirty="0">
                <a:cs typeface="Arial" pitchFamily="34" charset="0"/>
              </a:rPr>
              <a:t> ;</a:t>
            </a:r>
            <a:r>
              <a:rPr lang="en-US" sz="2000" baseline="30000" dirty="0">
                <a:cs typeface="Arial" pitchFamily="34" charset="0"/>
              </a:rPr>
              <a:t> </a:t>
            </a:r>
            <a:r>
              <a:rPr lang="en-US" sz="2000" baseline="30000" dirty="0" smtClean="0">
                <a:cs typeface="Arial" pitchFamily="34" charset="0"/>
              </a:rPr>
              <a:t>6</a:t>
            </a:r>
            <a:r>
              <a:rPr lang="de-DE" sz="2000" baseline="30000" dirty="0" smtClean="0">
                <a:cs typeface="Arial" pitchFamily="34" charset="0"/>
              </a:rPr>
              <a:t> </a:t>
            </a:r>
            <a:r>
              <a:rPr lang="de-DE" sz="2000" i="1" dirty="0" err="1">
                <a:cs typeface="Arial" pitchFamily="34" charset="0"/>
              </a:rPr>
              <a:t>Angew</a:t>
            </a:r>
            <a:r>
              <a:rPr lang="de-DE" sz="2000" i="1" dirty="0">
                <a:cs typeface="Arial" pitchFamily="34" charset="0"/>
              </a:rPr>
              <a:t>. Chem. Int. Ed., </a:t>
            </a:r>
            <a:r>
              <a:rPr lang="de-DE" sz="2000" b="1" dirty="0">
                <a:cs typeface="Arial" pitchFamily="34" charset="0"/>
              </a:rPr>
              <a:t>2014</a:t>
            </a:r>
            <a:r>
              <a:rPr lang="de-DE" sz="2000" dirty="0">
                <a:cs typeface="Arial" pitchFamily="34" charset="0"/>
              </a:rPr>
              <a:t>, 53 (4), </a:t>
            </a:r>
            <a:r>
              <a:rPr lang="de-DE" sz="2000" dirty="0" smtClean="0">
                <a:cs typeface="Arial" pitchFamily="34" charset="0"/>
              </a:rPr>
              <a:t>1109–1112.</a:t>
            </a:r>
            <a:r>
              <a:rPr lang="en-US" sz="2000" dirty="0" smtClean="0">
                <a:cs typeface="Arial" pitchFamily="34" charset="0"/>
              </a:rPr>
              <a:t> </a:t>
            </a:r>
            <a:endParaRPr lang="en-GB" sz="2000" dirty="0"/>
          </a:p>
          <a:p>
            <a:endParaRPr lang="en-GB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9324374" y="12425918"/>
            <a:ext cx="831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u="sng" dirty="0" smtClean="0">
                <a:solidFill>
                  <a:schemeClr val="accent4">
                    <a:lumMod val="75000"/>
                  </a:schemeClr>
                </a:solidFill>
              </a:rPr>
              <a:t>Figure 1:</a:t>
            </a:r>
            <a:r>
              <a:rPr lang="en-GB" sz="1800" b="1" dirty="0" smtClean="0">
                <a:solidFill>
                  <a:schemeClr val="accent4">
                    <a:lumMod val="75000"/>
                  </a:schemeClr>
                </a:solidFill>
              </a:rPr>
              <a:t> Interest of new antivirulence strategy </a:t>
            </a:r>
            <a:r>
              <a:rPr lang="en-GB" sz="1800" b="1" i="1" dirty="0" smtClean="0">
                <a:solidFill>
                  <a:schemeClr val="accent4">
                    <a:lumMod val="75000"/>
                  </a:schemeClr>
                </a:solidFill>
              </a:rPr>
              <a:t>vs </a:t>
            </a:r>
            <a:r>
              <a:rPr lang="en-GB" sz="1800" b="1" dirty="0" smtClean="0">
                <a:solidFill>
                  <a:schemeClr val="accent4">
                    <a:lumMod val="75000"/>
                  </a:schemeClr>
                </a:solidFill>
              </a:rPr>
              <a:t>conventional antibiotic treatments.</a:t>
            </a:r>
            <a:endParaRPr lang="en-GB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1647170" y="18778319"/>
            <a:ext cx="13105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u="sng" dirty="0" smtClean="0">
                <a:solidFill>
                  <a:schemeClr val="accent4">
                    <a:lumMod val="75000"/>
                  </a:schemeClr>
                </a:solidFill>
              </a:rPr>
              <a:t>Figure 2:</a:t>
            </a:r>
            <a:r>
              <a:rPr lang="en-GB" sz="1800" b="1" dirty="0" smtClean="0">
                <a:solidFill>
                  <a:schemeClr val="accent4">
                    <a:lumMod val="75000"/>
                  </a:schemeClr>
                </a:solidFill>
              </a:rPr>
              <a:t> A) Natural ligands of PqsR produced by </a:t>
            </a:r>
            <a:r>
              <a:rPr lang="en-GB" sz="1800" b="1" i="1" dirty="0" smtClean="0">
                <a:solidFill>
                  <a:schemeClr val="accent4">
                    <a:lumMod val="75000"/>
                  </a:schemeClr>
                </a:solidFill>
              </a:rPr>
              <a:t>P. aeruginosa</a:t>
            </a:r>
            <a:r>
              <a:rPr lang="en-GB" sz="1800" b="1" dirty="0" smtClean="0">
                <a:solidFill>
                  <a:schemeClr val="accent4">
                    <a:lumMod val="75000"/>
                  </a:schemeClr>
                </a:solidFill>
              </a:rPr>
              <a:t>; B) Quorum sensing inhibitors described in literature and C) Development of 2-heteroaryl-4-quinolones as potential QS inhibitors.</a:t>
            </a:r>
            <a:endParaRPr lang="en-GB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958829" y="32999918"/>
            <a:ext cx="4817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u="sng" dirty="0" smtClean="0">
                <a:solidFill>
                  <a:schemeClr val="accent4">
                    <a:lumMod val="75000"/>
                  </a:schemeClr>
                </a:solidFill>
              </a:rPr>
              <a:t>Figure 3:</a:t>
            </a:r>
            <a:r>
              <a:rPr lang="en-GB" sz="1800" b="1" dirty="0" smtClean="0">
                <a:solidFill>
                  <a:schemeClr val="accent4">
                    <a:lumMod val="75000"/>
                  </a:schemeClr>
                </a:solidFill>
              </a:rPr>
              <a:t> Synthesis of 2-heteroaryl-4-quinolones.</a:t>
            </a:r>
            <a:endParaRPr lang="en-GB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068577" y="36078698"/>
            <a:ext cx="703889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3195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b="1" u="sng" dirty="0" smtClean="0">
                <a:solidFill>
                  <a:schemeClr val="accent4">
                    <a:lumMod val="75000"/>
                  </a:schemeClr>
                </a:solidFill>
                <a:ea typeface="Arial"/>
                <a:cs typeface="Arial"/>
              </a:rPr>
              <a:t>Table 1:</a:t>
            </a:r>
            <a:r>
              <a:rPr lang="fr-FR" sz="1800" b="1" dirty="0" smtClean="0">
                <a:solidFill>
                  <a:schemeClr val="accent4">
                    <a:lumMod val="75000"/>
                  </a:schemeClr>
                </a:solidFill>
                <a:ea typeface="Arial"/>
                <a:cs typeface="Arial"/>
              </a:rPr>
              <a:t> </a:t>
            </a:r>
            <a:r>
              <a:rPr lang="fr-FR" sz="1800" b="1" dirty="0" err="1" smtClean="0">
                <a:solidFill>
                  <a:schemeClr val="accent4">
                    <a:lumMod val="75000"/>
                  </a:schemeClr>
                </a:solidFill>
                <a:ea typeface="Arial"/>
                <a:cs typeface="Arial"/>
              </a:rPr>
              <a:t>Coupling</a:t>
            </a:r>
            <a:r>
              <a:rPr lang="fr-FR" sz="1800" b="1" dirty="0" smtClean="0">
                <a:solidFill>
                  <a:schemeClr val="accent4">
                    <a:lumMod val="75000"/>
                  </a:schemeClr>
                </a:solidFill>
                <a:ea typeface="Arial"/>
                <a:cs typeface="Arial"/>
              </a:rPr>
              <a:t> and final </a:t>
            </a:r>
            <a:r>
              <a:rPr lang="fr-FR" sz="1800" b="1" dirty="0" err="1" smtClean="0">
                <a:solidFill>
                  <a:schemeClr val="accent4">
                    <a:lumMod val="75000"/>
                  </a:schemeClr>
                </a:solidFill>
                <a:ea typeface="Arial"/>
                <a:cs typeface="Arial"/>
              </a:rPr>
              <a:t>products</a:t>
            </a:r>
            <a:r>
              <a:rPr lang="fr-FR" sz="1800" b="1" dirty="0" smtClean="0">
                <a:solidFill>
                  <a:schemeClr val="accent4">
                    <a:lumMod val="75000"/>
                  </a:schemeClr>
                </a:solidFill>
                <a:ea typeface="Arial"/>
                <a:cs typeface="Arial"/>
              </a:rPr>
              <a:t> in the </a:t>
            </a:r>
            <a:r>
              <a:rPr lang="fr-FR" sz="1800" b="1" dirty="0" err="1" smtClean="0">
                <a:solidFill>
                  <a:schemeClr val="accent4">
                    <a:lumMod val="75000"/>
                  </a:schemeClr>
                </a:solidFill>
                <a:ea typeface="Arial"/>
                <a:cs typeface="Arial"/>
              </a:rPr>
              <a:t>series</a:t>
            </a:r>
            <a:r>
              <a:rPr lang="fr-FR" sz="1800" b="1" dirty="0" smtClean="0">
                <a:solidFill>
                  <a:schemeClr val="accent4">
                    <a:lumMod val="75000"/>
                  </a:schemeClr>
                </a:solidFill>
                <a:ea typeface="Arial"/>
                <a:cs typeface="Arial"/>
              </a:rPr>
              <a:t> I.</a:t>
            </a:r>
            <a:endParaRPr lang="fr-FR" sz="1800" i="1" dirty="0">
              <a:solidFill>
                <a:schemeClr val="accent4">
                  <a:lumMod val="75000"/>
                </a:schemeClr>
              </a:solidFill>
              <a:ea typeface="Arial"/>
              <a:cs typeface="Arial"/>
            </a:endParaRPr>
          </a:p>
        </p:txBody>
      </p:sp>
      <p:graphicFrame>
        <p:nvGraphicFramePr>
          <p:cNvPr id="42" name="Graphique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47153"/>
              </p:ext>
            </p:extLst>
          </p:nvPr>
        </p:nvGraphicFramePr>
        <p:xfrm>
          <a:off x="24576908" y="31388050"/>
          <a:ext cx="4048098" cy="3291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4" name="Graphique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031827"/>
              </p:ext>
            </p:extLst>
          </p:nvPr>
        </p:nvGraphicFramePr>
        <p:xfrm>
          <a:off x="24576907" y="28393716"/>
          <a:ext cx="4048097" cy="280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5" name="Graphique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578855"/>
              </p:ext>
            </p:extLst>
          </p:nvPr>
        </p:nvGraphicFramePr>
        <p:xfrm>
          <a:off x="20843795" y="31460275"/>
          <a:ext cx="3806717" cy="3144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" name="Rectangle 2"/>
          <p:cNvSpPr/>
          <p:nvPr/>
        </p:nvSpPr>
        <p:spPr>
          <a:xfrm>
            <a:off x="14238128" y="35386943"/>
            <a:ext cx="14386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 smtClean="0"/>
              <a:t>                    </a:t>
            </a:r>
            <a:endParaRPr lang="en-GB" sz="2800" dirty="0"/>
          </a:p>
        </p:txBody>
      </p:sp>
      <p:sp>
        <p:nvSpPr>
          <p:cNvPr id="46" name="ZoneTexte 45"/>
          <p:cNvSpPr txBox="1"/>
          <p:nvPr/>
        </p:nvSpPr>
        <p:spPr>
          <a:xfrm>
            <a:off x="20996827" y="34969450"/>
            <a:ext cx="7533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u="sng" dirty="0" smtClean="0">
                <a:solidFill>
                  <a:schemeClr val="accent4">
                    <a:lumMod val="75000"/>
                  </a:schemeClr>
                </a:solidFill>
              </a:rPr>
              <a:t>Figure 4:</a:t>
            </a:r>
            <a:r>
              <a:rPr lang="en-GB" sz="1800" b="1" dirty="0">
                <a:solidFill>
                  <a:schemeClr val="accent4">
                    <a:lumMod val="75000"/>
                  </a:schemeClr>
                </a:solidFill>
              </a:rPr>
              <a:t> A) </a:t>
            </a:r>
            <a:r>
              <a:rPr lang="en-GB" sz="1800" b="1" dirty="0" smtClean="0">
                <a:solidFill>
                  <a:schemeClr val="accent4">
                    <a:lumMod val="75000"/>
                  </a:schemeClr>
                </a:solidFill>
              </a:rPr>
              <a:t>Biofilm dyeing </a:t>
            </a:r>
            <a:r>
              <a:rPr lang="en-GB" sz="1800" b="1" dirty="0">
                <a:solidFill>
                  <a:schemeClr val="accent4">
                    <a:lumMod val="75000"/>
                  </a:schemeClr>
                </a:solidFill>
              </a:rPr>
              <a:t>with purple </a:t>
            </a:r>
            <a:r>
              <a:rPr lang="en-GB" sz="1800" b="1" dirty="0" smtClean="0">
                <a:solidFill>
                  <a:schemeClr val="accent4">
                    <a:lumMod val="75000"/>
                  </a:schemeClr>
                </a:solidFill>
              </a:rPr>
              <a:t>crystal and B), C) and D) Evaluation of biofilm formation/inhibition properties of compounds 7b, 4d and 4e, respectively </a:t>
            </a:r>
            <a:r>
              <a:rPr lang="en-GB" sz="1800" b="1" dirty="0" smtClean="0">
                <a:solidFill>
                  <a:schemeClr val="accent4">
                    <a:lumMod val="75000"/>
                  </a:schemeClr>
                </a:solidFill>
              </a:rPr>
              <a:t>(*p </a:t>
            </a:r>
            <a:r>
              <a:rPr lang="en-GB" sz="1800" b="1" dirty="0">
                <a:solidFill>
                  <a:schemeClr val="accent4">
                    <a:lumMod val="75000"/>
                  </a:schemeClr>
                </a:solidFill>
              </a:rPr>
              <a:t>&lt; </a:t>
            </a:r>
            <a:r>
              <a:rPr lang="en-GB" sz="1800" b="1" dirty="0" smtClean="0">
                <a:solidFill>
                  <a:schemeClr val="accent4">
                    <a:lumMod val="75000"/>
                  </a:schemeClr>
                </a:solidFill>
              </a:rPr>
              <a:t>0.05 indicate statistically </a:t>
            </a:r>
            <a:r>
              <a:rPr lang="en-GB" sz="1800" b="1" dirty="0">
                <a:solidFill>
                  <a:schemeClr val="accent4">
                    <a:lumMod val="75000"/>
                  </a:schemeClr>
                </a:solidFill>
              </a:rPr>
              <a:t>significant differences from the untreated control </a:t>
            </a:r>
            <a:r>
              <a:rPr lang="en-GB" sz="1800" b="1" dirty="0" smtClean="0">
                <a:solidFill>
                  <a:schemeClr val="accent4">
                    <a:lumMod val="75000"/>
                  </a:schemeClr>
                </a:solidFill>
              </a:rPr>
              <a:t>group).</a:t>
            </a:r>
            <a:endParaRPr lang="en-GB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1017854" y="31388050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C)</a:t>
            </a:r>
            <a:endParaRPr lang="en-GB" sz="2400" b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20996826" y="28457395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A)</a:t>
            </a:r>
            <a:endParaRPr lang="en-GB" sz="24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24574312" y="31388050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D)</a:t>
            </a:r>
            <a:endParaRPr lang="en-GB" sz="24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24574312" y="28393716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B</a:t>
            </a:r>
            <a:r>
              <a:rPr lang="en-GB" sz="2400" b="1" dirty="0" smtClean="0"/>
              <a:t>)</a:t>
            </a:r>
            <a:endParaRPr lang="en-GB" sz="2400" b="1" dirty="0"/>
          </a:p>
        </p:txBody>
      </p:sp>
      <p:graphicFrame>
        <p:nvGraphicFramePr>
          <p:cNvPr id="50" name="Tableau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688914"/>
              </p:ext>
            </p:extLst>
          </p:nvPr>
        </p:nvGraphicFramePr>
        <p:xfrm>
          <a:off x="3109584" y="33511303"/>
          <a:ext cx="8956884" cy="2524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95038">
                  <a:extLst>
                    <a:ext uri="{9D8B030D-6E8A-4147-A177-3AD203B41FA5}">
                      <a16:colId xmlns:a16="http://schemas.microsoft.com/office/drawing/2014/main" val="1504433563"/>
                    </a:ext>
                  </a:extLst>
                </a:gridCol>
                <a:gridCol w="2126581">
                  <a:extLst>
                    <a:ext uri="{9D8B030D-6E8A-4147-A177-3AD203B41FA5}">
                      <a16:colId xmlns:a16="http://schemas.microsoft.com/office/drawing/2014/main" val="2558525347"/>
                    </a:ext>
                  </a:extLst>
                </a:gridCol>
                <a:gridCol w="931182">
                  <a:extLst>
                    <a:ext uri="{9D8B030D-6E8A-4147-A177-3AD203B41FA5}">
                      <a16:colId xmlns:a16="http://schemas.microsoft.com/office/drawing/2014/main" val="3149032198"/>
                    </a:ext>
                  </a:extLst>
                </a:gridCol>
                <a:gridCol w="1303654">
                  <a:extLst>
                    <a:ext uri="{9D8B030D-6E8A-4147-A177-3AD203B41FA5}">
                      <a16:colId xmlns:a16="http://schemas.microsoft.com/office/drawing/2014/main" val="609717623"/>
                    </a:ext>
                  </a:extLst>
                </a:gridCol>
                <a:gridCol w="1117419">
                  <a:extLst>
                    <a:ext uri="{9D8B030D-6E8A-4147-A177-3AD203B41FA5}">
                      <a16:colId xmlns:a16="http://schemas.microsoft.com/office/drawing/2014/main" val="1537062186"/>
                    </a:ext>
                  </a:extLst>
                </a:gridCol>
                <a:gridCol w="1583010">
                  <a:extLst>
                    <a:ext uri="{9D8B030D-6E8A-4147-A177-3AD203B41FA5}">
                      <a16:colId xmlns:a16="http://schemas.microsoft.com/office/drawing/2014/main" val="945347950"/>
                    </a:ext>
                  </a:extLst>
                </a:gridCol>
              </a:tblGrid>
              <a:tr h="55364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</a:rPr>
                        <a:t>Quinolone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core</a:t>
                      </a:r>
                      <a:endParaRPr lang="fr-FR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</a:rPr>
                        <a:t>(R)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</a:rPr>
                        <a:t>Second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building block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</a:rPr>
                        <a:t>3a-h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</a:rPr>
                        <a:t>Yields 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(%)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</a:rPr>
                        <a:t>4a-h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</a:rPr>
                        <a:t>Yields (%)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435529"/>
                  </a:ext>
                </a:extLst>
              </a:tr>
              <a:tr h="24637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H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4’-HetAr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</a:rPr>
                        <a:t>3a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78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</a:rPr>
                        <a:t>4a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81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309621"/>
                  </a:ext>
                </a:extLst>
              </a:tr>
              <a:tr h="24637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7-Cl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</a:rPr>
                        <a:t>3b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63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</a:rPr>
                        <a:t>4b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98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778232"/>
                  </a:ext>
                </a:extLst>
              </a:tr>
              <a:tr h="24637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H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5’-HetAr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</a:rPr>
                        <a:t>3c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90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</a:rPr>
                        <a:t>4c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77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76647320"/>
                  </a:ext>
                </a:extLst>
              </a:tr>
              <a:tr h="24637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6-CN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</a:rPr>
                        <a:t>3d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83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</a:rPr>
                        <a:t>4d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31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8345472"/>
                  </a:ext>
                </a:extLst>
              </a:tr>
              <a:tr h="24637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7-Cl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</a:rPr>
                        <a:t>3e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82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</a:rPr>
                        <a:t>4e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81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643662"/>
                  </a:ext>
                </a:extLst>
              </a:tr>
              <a:tr h="24637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H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6’-HetAr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</a:rPr>
                        <a:t>3f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62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</a:rPr>
                        <a:t>4f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53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68918182"/>
                  </a:ext>
                </a:extLst>
              </a:tr>
              <a:tr h="24637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6-CN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</a:rPr>
                        <a:t>3g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32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</a:rPr>
                        <a:t>4g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Quantitative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8060867"/>
                  </a:ext>
                </a:extLst>
              </a:tr>
              <a:tr h="24637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7-Cl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</a:rPr>
                        <a:t>3h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58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</a:rPr>
                        <a:t>4h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68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0624945"/>
                  </a:ext>
                </a:extLst>
              </a:tr>
            </a:tbl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362458"/>
              </p:ext>
            </p:extLst>
          </p:nvPr>
        </p:nvGraphicFramePr>
        <p:xfrm>
          <a:off x="14451806" y="21913592"/>
          <a:ext cx="14001936" cy="4907685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2696672">
                  <a:extLst>
                    <a:ext uri="{9D8B030D-6E8A-4147-A177-3AD203B41FA5}">
                      <a16:colId xmlns:a16="http://schemas.microsoft.com/office/drawing/2014/main" val="798089274"/>
                    </a:ext>
                  </a:extLst>
                </a:gridCol>
                <a:gridCol w="2056284">
                  <a:extLst>
                    <a:ext uri="{9D8B030D-6E8A-4147-A177-3AD203B41FA5}">
                      <a16:colId xmlns:a16="http://schemas.microsoft.com/office/drawing/2014/main" val="983061541"/>
                    </a:ext>
                  </a:extLst>
                </a:gridCol>
                <a:gridCol w="2312246">
                  <a:extLst>
                    <a:ext uri="{9D8B030D-6E8A-4147-A177-3AD203B41FA5}">
                      <a16:colId xmlns:a16="http://schemas.microsoft.com/office/drawing/2014/main" val="2822889981"/>
                    </a:ext>
                  </a:extLst>
                </a:gridCol>
                <a:gridCol w="2612198">
                  <a:extLst>
                    <a:ext uri="{9D8B030D-6E8A-4147-A177-3AD203B41FA5}">
                      <a16:colId xmlns:a16="http://schemas.microsoft.com/office/drawing/2014/main" val="2757140208"/>
                    </a:ext>
                  </a:extLst>
                </a:gridCol>
                <a:gridCol w="2250177">
                  <a:extLst>
                    <a:ext uri="{9D8B030D-6E8A-4147-A177-3AD203B41FA5}">
                      <a16:colId xmlns:a16="http://schemas.microsoft.com/office/drawing/2014/main" val="2669089555"/>
                    </a:ext>
                  </a:extLst>
                </a:gridCol>
                <a:gridCol w="2074359">
                  <a:extLst>
                    <a:ext uri="{9D8B030D-6E8A-4147-A177-3AD203B41FA5}">
                      <a16:colId xmlns:a16="http://schemas.microsoft.com/office/drawing/2014/main" val="2180365163"/>
                    </a:ext>
                  </a:extLst>
                </a:gridCol>
              </a:tblGrid>
              <a:tr h="1195030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solidFill>
                            <a:schemeClr val="tx1"/>
                          </a:solidFill>
                          <a:effectLst/>
                        </a:rPr>
                        <a:t>Compounds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2400" i="1" dirty="0">
                          <a:solidFill>
                            <a:schemeClr val="tx1"/>
                          </a:solidFill>
                          <a:effectLst/>
                        </a:rPr>
                        <a:t>S. aureus</a:t>
                      </a:r>
                      <a:endParaRPr lang="en-GB" sz="24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CIP 103.429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solidFill>
                            <a:schemeClr val="tx1"/>
                          </a:solidFill>
                          <a:effectLst/>
                        </a:rPr>
                        <a:t>MIC 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</a:rPr>
                        <a:t>(µg/ml)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2400" i="1" dirty="0">
                          <a:solidFill>
                            <a:schemeClr val="tx1"/>
                          </a:solidFill>
                          <a:effectLst/>
                        </a:rPr>
                        <a:t>A. </a:t>
                      </a:r>
                      <a:r>
                        <a:rPr lang="fr-FR" sz="2400" i="1" dirty="0" err="1">
                          <a:solidFill>
                            <a:schemeClr val="tx1"/>
                          </a:solidFill>
                          <a:effectLst/>
                        </a:rPr>
                        <a:t>baumannii</a:t>
                      </a:r>
                      <a:endParaRPr lang="en-GB" sz="24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chemeClr val="tx1"/>
                          </a:solidFill>
                          <a:effectLst/>
                        </a:rPr>
                        <a:t>15 </a:t>
                      </a:r>
                      <a:r>
                        <a:rPr lang="fr-FR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clinical</a:t>
                      </a:r>
                      <a:r>
                        <a:rPr lang="fr-FR" sz="2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strains</a:t>
                      </a:r>
                      <a:endParaRPr lang="fr-FR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solidFill>
                            <a:schemeClr val="tx1"/>
                          </a:solidFill>
                          <a:effectLst/>
                        </a:rPr>
                        <a:t>MIC 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</a:rPr>
                        <a:t>(µg/ml)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GB" sz="2400" i="1" u="none" dirty="0">
                          <a:solidFill>
                            <a:schemeClr val="tx1"/>
                          </a:solidFill>
                          <a:effectLst/>
                        </a:rPr>
                        <a:t>P. aeruginosa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DSM 1117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</a:rPr>
                        <a:t>MIC 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(µg/ml)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2400" i="1" dirty="0">
                          <a:solidFill>
                            <a:schemeClr val="tx1"/>
                          </a:solidFill>
                          <a:effectLst/>
                        </a:rPr>
                        <a:t>E. coli</a:t>
                      </a:r>
                      <a:endParaRPr lang="en-GB" sz="24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DSM 1103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solidFill>
                            <a:schemeClr val="tx1"/>
                          </a:solidFill>
                          <a:effectLst/>
                        </a:rPr>
                        <a:t>MIC 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</a:rPr>
                        <a:t>(µg/ml)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605723"/>
                  </a:ext>
                </a:extLst>
              </a:tr>
              <a:tr h="502623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2400" dirty="0" err="1" smtClean="0">
                          <a:effectLst/>
                        </a:rPr>
                        <a:t>Ciprofloxacin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effectLst/>
                        </a:rPr>
                        <a:t>0.06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2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Resistance</a:t>
                      </a:r>
                      <a:r>
                        <a:rPr lang="fr-FR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by efflux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effectLst/>
                        </a:rPr>
                        <a:t>0.06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effectLst/>
                        </a:rPr>
                        <a:t>0.06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786327"/>
                  </a:ext>
                </a:extLst>
              </a:tr>
              <a:tr h="438409">
                <a:tc rowSpan="3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effectLst/>
                        </a:rPr>
                        <a:t>4c</a:t>
                      </a:r>
                      <a:r>
                        <a:rPr lang="fr-FR" sz="2400" dirty="0" smtClean="0">
                          <a:effectLst/>
                        </a:rPr>
                        <a:t>, R = H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&gt;</a:t>
                      </a:r>
                      <a:r>
                        <a:rPr lang="fr-FR" sz="2400" dirty="0" smtClean="0">
                          <a:effectLst/>
                        </a:rPr>
                        <a:t>128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&gt;</a:t>
                      </a:r>
                      <a:r>
                        <a:rPr lang="fr-FR" sz="2400" dirty="0" smtClean="0">
                          <a:effectLst/>
                        </a:rPr>
                        <a:t>128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effectLst/>
                        </a:rPr>
                        <a:t>&gt;</a:t>
                      </a:r>
                      <a:r>
                        <a:rPr lang="fr-FR" sz="2400" dirty="0">
                          <a:effectLst/>
                        </a:rPr>
                        <a:t>128</a:t>
                      </a:r>
                      <a:endParaRPr lang="en-GB" sz="2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effectLst/>
                        </a:rPr>
                        <a:t>&gt;</a:t>
                      </a:r>
                      <a:r>
                        <a:rPr lang="fr-FR" sz="2400" dirty="0">
                          <a:effectLst/>
                        </a:rPr>
                        <a:t>128</a:t>
                      </a:r>
                      <a:endParaRPr lang="en-GB" sz="2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925395"/>
                  </a:ext>
                </a:extLst>
              </a:tr>
              <a:tr h="425950">
                <a:tc vMerge="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effectLst/>
                        </a:rPr>
                        <a:t>4d</a:t>
                      </a:r>
                      <a:r>
                        <a:rPr lang="fr-FR" sz="2400" dirty="0" smtClean="0">
                          <a:effectLst/>
                        </a:rPr>
                        <a:t>, R = 6-CN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&gt;</a:t>
                      </a:r>
                      <a:r>
                        <a:rPr lang="fr-FR" sz="2400" dirty="0" smtClean="0">
                          <a:effectLst/>
                        </a:rPr>
                        <a:t>128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effectLst/>
                        </a:rPr>
                        <a:t>X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effectLst/>
                        </a:rPr>
                        <a:t>&gt;</a:t>
                      </a:r>
                      <a:r>
                        <a:rPr lang="fr-FR" sz="2400" dirty="0">
                          <a:effectLst/>
                        </a:rPr>
                        <a:t>128</a:t>
                      </a:r>
                      <a:endParaRPr lang="en-GB" sz="2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effectLst/>
                        </a:rPr>
                        <a:t>&gt;</a:t>
                      </a:r>
                      <a:r>
                        <a:rPr lang="fr-FR" sz="2400" dirty="0">
                          <a:effectLst/>
                        </a:rPr>
                        <a:t>128</a:t>
                      </a:r>
                      <a:endParaRPr lang="en-GB" sz="2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289965"/>
                  </a:ext>
                </a:extLst>
              </a:tr>
              <a:tr h="516873">
                <a:tc vMerge="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effectLst/>
                        </a:rPr>
                        <a:t>4e</a:t>
                      </a:r>
                      <a:r>
                        <a:rPr lang="fr-FR" sz="2400" dirty="0" smtClean="0">
                          <a:effectLst/>
                        </a:rPr>
                        <a:t>, R = 7-Cl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&gt;</a:t>
                      </a:r>
                      <a:r>
                        <a:rPr lang="fr-FR" sz="2400" dirty="0" smtClean="0">
                          <a:effectLst/>
                        </a:rPr>
                        <a:t>128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effectLst/>
                        </a:rPr>
                        <a:t>X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effectLst/>
                        </a:rPr>
                        <a:t>&gt;</a:t>
                      </a:r>
                      <a:r>
                        <a:rPr lang="fr-FR" sz="2400" dirty="0">
                          <a:effectLst/>
                        </a:rPr>
                        <a:t>128</a:t>
                      </a:r>
                      <a:endParaRPr lang="en-GB" sz="2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effectLst/>
                        </a:rPr>
                        <a:t>&gt;</a:t>
                      </a:r>
                      <a:r>
                        <a:rPr lang="fr-FR" sz="2400" dirty="0">
                          <a:effectLst/>
                        </a:rPr>
                        <a:t>128</a:t>
                      </a:r>
                      <a:endParaRPr lang="en-GB" sz="2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623241"/>
                  </a:ext>
                </a:extLst>
              </a:tr>
              <a:tr h="1671173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fr-FR" sz="2400" dirty="0" smtClean="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endParaRPr lang="fr-FR" sz="2400" dirty="0" smtClean="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endParaRPr lang="fr-FR" sz="2400" dirty="0" smtClean="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endParaRPr lang="fr-FR" sz="2400" dirty="0" smtClean="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&gt;</a:t>
                      </a:r>
                      <a:r>
                        <a:rPr lang="fr-FR" sz="2400" dirty="0" smtClean="0">
                          <a:effectLst/>
                        </a:rPr>
                        <a:t>128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X</a:t>
                      </a:r>
                      <a:endParaRPr lang="en-GB" sz="2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&gt;128</a:t>
                      </a:r>
                      <a:endParaRPr lang="en-GB" sz="2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&gt;128</a:t>
                      </a:r>
                      <a:endParaRPr lang="en-GB" sz="2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068917"/>
                  </a:ext>
                </a:extLst>
              </a:tr>
            </a:tbl>
          </a:graphicData>
        </a:graphic>
      </p:graphicFrame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18416"/>
              </p:ext>
            </p:extLst>
          </p:nvPr>
        </p:nvGraphicFramePr>
        <p:xfrm>
          <a:off x="14832806" y="23589992"/>
          <a:ext cx="2001838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" name="CS ChemDraw Drawing" r:id="rId13" imgW="1511480" imgH="1055734" progId="ChemDraw.Document.6.0">
                  <p:embed/>
                </p:oleObj>
              </mc:Choice>
              <mc:Fallback>
                <p:oleObj name="CS ChemDraw Drawing" r:id="rId13" imgW="1511480" imgH="10557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832806" y="23589992"/>
                        <a:ext cx="2001838" cy="1398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558856"/>
              </p:ext>
            </p:extLst>
          </p:nvPr>
        </p:nvGraphicFramePr>
        <p:xfrm>
          <a:off x="15427325" y="25113992"/>
          <a:ext cx="291306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" name="CS ChemDraw Drawing" r:id="rId15" imgW="2186838" imgH="1200384" progId="ChemDraw.Document.6.0">
                  <p:embed/>
                </p:oleObj>
              </mc:Choice>
              <mc:Fallback>
                <p:oleObj name="CS ChemDraw Drawing" r:id="rId15" imgW="2186838" imgH="120038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427325" y="25113992"/>
                        <a:ext cx="2913063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Connecteur droit 30"/>
          <p:cNvCxnSpPr/>
          <p:nvPr/>
        </p:nvCxnSpPr>
        <p:spPr>
          <a:xfrm>
            <a:off x="26567606" y="31156842"/>
            <a:ext cx="1600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22681406" y="34588493"/>
            <a:ext cx="1600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26567606" y="34651085"/>
            <a:ext cx="1600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27177206" y="31201896"/>
            <a:ext cx="399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23308785" y="34587831"/>
            <a:ext cx="399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4d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7167972" y="34624575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4e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490406" y="6498063"/>
            <a:ext cx="9897758" cy="6024722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>
            <a:off x="26694000" y="2904815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7795912" y="28859639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7788487" y="32480939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6694000" y="3248046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2842000" y="3199450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23860527" y="3220141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84476" y="13224229"/>
            <a:ext cx="13334297" cy="5503206"/>
          </a:xfrm>
          <a:prstGeom prst="rect">
            <a:avLst/>
          </a:prstGeom>
        </p:spPr>
      </p:pic>
      <p:sp>
        <p:nvSpPr>
          <p:cNvPr id="61" name="Content Placeholder 5"/>
          <p:cNvSpPr txBox="1">
            <a:spLocks/>
          </p:cNvSpPr>
          <p:nvPr/>
        </p:nvSpPr>
        <p:spPr>
          <a:xfrm>
            <a:off x="14238129" y="27349450"/>
            <a:ext cx="14150036" cy="7745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2800" dirty="0" smtClean="0"/>
              <a:t>	Inhibitory properties of these new compounds on </a:t>
            </a:r>
            <a:r>
              <a:rPr lang="en-GB" sz="2800" b="1" dirty="0"/>
              <a:t>biofilm formation </a:t>
            </a:r>
            <a:r>
              <a:rPr lang="en-GB" sz="2800" dirty="0" smtClean="0"/>
              <a:t>have </a:t>
            </a:r>
            <a:r>
              <a:rPr lang="en-GB" sz="2800" dirty="0"/>
              <a:t>been </a:t>
            </a:r>
            <a:r>
              <a:rPr lang="en-GB" sz="2800" dirty="0" smtClean="0"/>
              <a:t>evaluated </a:t>
            </a:r>
            <a:r>
              <a:rPr lang="en-GB" sz="2800" dirty="0"/>
              <a:t>on </a:t>
            </a:r>
            <a:r>
              <a:rPr lang="en-GB" sz="2800" i="1" dirty="0" smtClean="0"/>
              <a:t>P</a:t>
            </a:r>
            <a:r>
              <a:rPr lang="en-GB" sz="2800" i="1" dirty="0"/>
              <a:t>. </a:t>
            </a:r>
            <a:r>
              <a:rPr lang="en-GB" sz="2800" i="1" dirty="0" smtClean="0"/>
              <a:t>aeruginosa </a:t>
            </a:r>
            <a:r>
              <a:rPr lang="en-GB" sz="2800" dirty="0"/>
              <a:t>PAO1</a:t>
            </a:r>
            <a:r>
              <a:rPr lang="en-GB" sz="2800" i="1" dirty="0" smtClean="0"/>
              <a:t> </a:t>
            </a:r>
            <a:r>
              <a:rPr lang="en-GB" sz="2800" dirty="0"/>
              <a:t>strain using purple crystal </a:t>
            </a:r>
            <a:r>
              <a:rPr lang="en-GB" sz="2800" dirty="0" smtClean="0"/>
              <a:t>dyeing (Fig. 4A). Compounds </a:t>
            </a:r>
            <a:r>
              <a:rPr lang="en-GB" sz="2800" b="1" dirty="0" smtClean="0"/>
              <a:t>4d</a:t>
            </a:r>
            <a:r>
              <a:rPr lang="en-GB" sz="2800" b="1" dirty="0"/>
              <a:t> </a:t>
            </a:r>
            <a:r>
              <a:rPr lang="en-GB" sz="2800" dirty="0"/>
              <a:t>and</a:t>
            </a:r>
            <a:r>
              <a:rPr lang="en-GB" sz="2800" b="1" dirty="0"/>
              <a:t> 4e </a:t>
            </a:r>
            <a:r>
              <a:rPr lang="en-GB" sz="2800" dirty="0" smtClean="0"/>
              <a:t>showed</a:t>
            </a:r>
          </a:p>
        </p:txBody>
      </p:sp>
    </p:spTree>
    <p:extLst>
      <p:ext uri="{BB962C8B-B14F-4D97-AF65-F5344CB8AC3E}">
        <p14:creationId xmlns:p14="http://schemas.microsoft.com/office/powerpoint/2010/main" val="108845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544</Words>
  <Application>Microsoft Office PowerPoint</Application>
  <PresentationFormat>Personnalisé</PresentationFormat>
  <Paragraphs>149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Wingdings</vt:lpstr>
      <vt:lpstr>Office Theme</vt:lpstr>
      <vt:lpstr>Custom Design</vt:lpstr>
      <vt:lpstr>CS ChemDraw Drawing</vt:lpstr>
      <vt:lpstr>Development of new 2-heteroaryl-4-quinolones as potential antivirulence agents targeting multi-drug resistant ESKAPEE pathogens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utilisateur</cp:lastModifiedBy>
  <cp:revision>194</cp:revision>
  <cp:lastPrinted>2020-10-27T15:32:51Z</cp:lastPrinted>
  <dcterms:created xsi:type="dcterms:W3CDTF">2015-04-04T09:45:50Z</dcterms:created>
  <dcterms:modified xsi:type="dcterms:W3CDTF">2020-10-29T13:58:31Z</dcterms:modified>
</cp:coreProperties>
</file>