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8DE"/>
    <a:srgbClr val="D281BD"/>
    <a:srgbClr val="4BACC6"/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068" autoAdjust="0"/>
    <p:restoredTop sz="93773" autoAdjust="0"/>
  </p:normalViewPr>
  <p:slideViewPr>
    <p:cSldViewPr>
      <p:cViewPr>
        <p:scale>
          <a:sx n="40" d="100"/>
          <a:sy n="40" d="100"/>
        </p:scale>
        <p:origin x="1800" y="-1026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5.svg"/><Relationship Id="rId26" Type="http://schemas.openxmlformats.org/officeDocument/2006/relationships/oleObject" Target="../embeddings/oleObject6.bin"/><Relationship Id="rId3" Type="http://schemas.openxmlformats.org/officeDocument/2006/relationships/image" Target="../media/image8.jpg"/><Relationship Id="rId21" Type="http://schemas.openxmlformats.org/officeDocument/2006/relationships/image" Target="../media/image18.svg"/><Relationship Id="rId7" Type="http://schemas.openxmlformats.org/officeDocument/2006/relationships/image" Target="../media/image12.png"/><Relationship Id="rId12" Type="http://schemas.openxmlformats.org/officeDocument/2006/relationships/image" Target="../media/image2.emf"/><Relationship Id="rId17" Type="http://schemas.openxmlformats.org/officeDocument/2006/relationships/image" Target="../media/image14.png"/><Relationship Id="rId25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.emf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11" Type="http://schemas.openxmlformats.org/officeDocument/2006/relationships/oleObject" Target="../embeddings/oleObject2.bin"/><Relationship Id="rId24" Type="http://schemas.openxmlformats.org/officeDocument/2006/relationships/oleObject" Target="../embeddings/oleObject5.bin"/><Relationship Id="rId5" Type="http://schemas.openxmlformats.org/officeDocument/2006/relationships/image" Target="../media/image10.jpg"/><Relationship Id="rId15" Type="http://schemas.openxmlformats.org/officeDocument/2006/relationships/package" Target="../embeddings/Microsoft_Word_Document.docx"/><Relationship Id="rId23" Type="http://schemas.openxmlformats.org/officeDocument/2006/relationships/image" Target="../media/image5.emf"/><Relationship Id="rId10" Type="http://schemas.openxmlformats.org/officeDocument/2006/relationships/image" Target="../media/image1.emf"/><Relationship Id="rId19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.emf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91" y="1052246"/>
            <a:ext cx="13880815" cy="2800767"/>
          </a:xfrm>
        </p:spPr>
        <p:txBody>
          <a:bodyPr>
            <a:noAutofit/>
          </a:bodyPr>
          <a:lstStyle/>
          <a:p>
            <a:pPr algn="just"/>
            <a:r>
              <a:rPr lang="en-GB" sz="6000" b="1" dirty="0">
                <a:solidFill>
                  <a:schemeClr val="accent4"/>
                </a:solidFill>
                <a:cs typeface="Segoe UI" panose="020B0502040204020203" pitchFamily="34" charset="0"/>
              </a:rPr>
              <a:t>Synthesis and biological evaluation of new enantiopure 4-aminoalcohol-quinoline and -fluorene hybrids as antimalarial drugs</a:t>
            </a:r>
            <a:endParaRPr lang="en-US" sz="6000" b="1" dirty="0">
              <a:solidFill>
                <a:schemeClr val="accent4"/>
              </a:solidFill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1241" y="4431883"/>
            <a:ext cx="27448564" cy="2554545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b="1" u="sng" dirty="0">
                <a:solidFill>
                  <a:schemeClr val="bg1"/>
                </a:solidFill>
              </a:rPr>
              <a:t>Camille Tisnerat</a:t>
            </a:r>
            <a:r>
              <a:rPr lang="en-US" sz="3800" baseline="30000" dirty="0">
                <a:solidFill>
                  <a:schemeClr val="bg1"/>
                </a:solidFill>
              </a:rPr>
              <a:t> (1)</a:t>
            </a:r>
            <a:r>
              <a:rPr lang="en-US" sz="3800" b="1" dirty="0">
                <a:solidFill>
                  <a:schemeClr val="bg1"/>
                </a:solidFill>
              </a:rPr>
              <a:t>, </a:t>
            </a:r>
            <a:r>
              <a:rPr lang="en-US" sz="3800" b="1" dirty="0" err="1">
                <a:solidFill>
                  <a:schemeClr val="bg1"/>
                </a:solidFill>
              </a:rPr>
              <a:t>Jérémy</a:t>
            </a:r>
            <a:r>
              <a:rPr lang="en-US" sz="3800" b="1" dirty="0">
                <a:solidFill>
                  <a:schemeClr val="bg1"/>
                </a:solidFill>
              </a:rPr>
              <a:t> Schneider</a:t>
            </a:r>
            <a:r>
              <a:rPr lang="en-US" sz="3800" baseline="30000" dirty="0">
                <a:solidFill>
                  <a:schemeClr val="bg1"/>
                </a:solidFill>
              </a:rPr>
              <a:t> (1)</a:t>
            </a:r>
            <a:r>
              <a:rPr lang="en-US" sz="3800" b="1" dirty="0">
                <a:solidFill>
                  <a:schemeClr val="bg1"/>
                </a:solidFill>
              </a:rPr>
              <a:t>, René </a:t>
            </a:r>
            <a:r>
              <a:rPr lang="en-US" sz="3800" b="1" dirty="0" err="1">
                <a:solidFill>
                  <a:schemeClr val="bg1"/>
                </a:solidFill>
              </a:rPr>
              <a:t>Pemha</a:t>
            </a:r>
            <a:r>
              <a:rPr lang="en-US" sz="3800" baseline="30000" dirty="0">
                <a:solidFill>
                  <a:schemeClr val="bg1"/>
                </a:solidFill>
              </a:rPr>
              <a:t> (1)</a:t>
            </a:r>
            <a:r>
              <a:rPr lang="en-US" sz="3800" b="1" dirty="0">
                <a:solidFill>
                  <a:schemeClr val="bg1"/>
                </a:solidFill>
              </a:rPr>
              <a:t>, Céline Damiani</a:t>
            </a:r>
            <a:r>
              <a:rPr lang="en-US" sz="3800" baseline="30000" dirty="0">
                <a:solidFill>
                  <a:schemeClr val="bg1"/>
                </a:solidFill>
              </a:rPr>
              <a:t> (1)</a:t>
            </a:r>
            <a:r>
              <a:rPr lang="en-US" sz="3800" b="1" dirty="0">
                <a:solidFill>
                  <a:schemeClr val="bg1"/>
                </a:solidFill>
              </a:rPr>
              <a:t>, Patrice </a:t>
            </a:r>
            <a:r>
              <a:rPr lang="en-US" sz="3800" b="1" dirty="0" err="1">
                <a:solidFill>
                  <a:schemeClr val="bg1"/>
                </a:solidFill>
              </a:rPr>
              <a:t>Agnamey</a:t>
            </a:r>
            <a:r>
              <a:rPr lang="en-US" sz="3800" baseline="30000" dirty="0">
                <a:solidFill>
                  <a:schemeClr val="bg1"/>
                </a:solidFill>
              </a:rPr>
              <a:t> (1)</a:t>
            </a:r>
            <a:r>
              <a:rPr lang="en-US" sz="3800" b="1" dirty="0">
                <a:solidFill>
                  <a:schemeClr val="bg1"/>
                </a:solidFill>
              </a:rPr>
              <a:t>, Catherine </a:t>
            </a:r>
            <a:r>
              <a:rPr lang="en-US" sz="3800" b="1" dirty="0" err="1">
                <a:solidFill>
                  <a:schemeClr val="bg1"/>
                </a:solidFill>
              </a:rPr>
              <a:t>Mullié</a:t>
            </a:r>
            <a:r>
              <a:rPr lang="en-US" sz="3800" baseline="30000" dirty="0">
                <a:solidFill>
                  <a:schemeClr val="bg1"/>
                </a:solidFill>
              </a:rPr>
              <a:t> (1)</a:t>
            </a:r>
            <a:r>
              <a:rPr lang="en-US" sz="3800" b="1" dirty="0">
                <a:solidFill>
                  <a:schemeClr val="bg1"/>
                </a:solidFill>
              </a:rPr>
              <a:t>, Anne </a:t>
            </a:r>
            <a:r>
              <a:rPr lang="en-US" sz="3800" b="1" dirty="0" err="1">
                <a:solidFill>
                  <a:schemeClr val="bg1"/>
                </a:solidFill>
              </a:rPr>
              <a:t>Totet</a:t>
            </a:r>
            <a:r>
              <a:rPr lang="en-US" sz="3800" baseline="30000" dirty="0">
                <a:solidFill>
                  <a:schemeClr val="bg1"/>
                </a:solidFill>
              </a:rPr>
              <a:t>(1)</a:t>
            </a:r>
            <a:r>
              <a:rPr lang="en-US" sz="3800" b="1" dirty="0">
                <a:solidFill>
                  <a:schemeClr val="bg1"/>
                </a:solidFill>
              </a:rPr>
              <a:t>, Alexandra </a:t>
            </a:r>
            <a:r>
              <a:rPr lang="en-US" sz="3800" b="1" dirty="0" err="1">
                <a:solidFill>
                  <a:schemeClr val="bg1"/>
                </a:solidFill>
              </a:rPr>
              <a:t>Dassonville-Klimpt</a:t>
            </a:r>
            <a:r>
              <a:rPr lang="en-US" sz="3800" baseline="30000" dirty="0">
                <a:solidFill>
                  <a:schemeClr val="bg1"/>
                </a:solidFill>
              </a:rPr>
              <a:t> (1)</a:t>
            </a:r>
            <a:r>
              <a:rPr lang="en-US" sz="3800" b="1" dirty="0">
                <a:solidFill>
                  <a:schemeClr val="bg1"/>
                </a:solidFill>
              </a:rPr>
              <a:t>, Pascal Sonnet</a:t>
            </a:r>
            <a:r>
              <a:rPr lang="en-US" sz="3800" baseline="30000" dirty="0">
                <a:solidFill>
                  <a:schemeClr val="bg1"/>
                </a:solidFill>
              </a:rPr>
              <a:t> (1)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3200" baseline="30000" dirty="0">
                <a:solidFill>
                  <a:schemeClr val="bg1"/>
                </a:solidFill>
              </a:rPr>
              <a:t>(1)</a:t>
            </a:r>
            <a:r>
              <a:rPr lang="en-US" sz="3200" dirty="0">
                <a:solidFill>
                  <a:schemeClr val="bg1"/>
                </a:solidFill>
              </a:rPr>
              <a:t>AGIR, UR4294, UFR de </a:t>
            </a:r>
            <a:r>
              <a:rPr lang="en-US" sz="3200" dirty="0" err="1">
                <a:solidFill>
                  <a:schemeClr val="bg1"/>
                </a:solidFill>
              </a:rPr>
              <a:t>Pharmacie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Université</a:t>
            </a:r>
            <a:r>
              <a:rPr lang="en-US" sz="3200" dirty="0">
                <a:solidFill>
                  <a:schemeClr val="bg1"/>
                </a:solidFill>
              </a:rPr>
              <a:t> de Picardie Jules Verne, Amiens, France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camille.tisnerat@etud.u-picardie.fr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4CE994C-2498-49A3-B62F-0BFB27306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456" y="1642629"/>
            <a:ext cx="2551307" cy="1620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0"/>
          <a:stretch/>
        </p:blipFill>
        <p:spPr>
          <a:xfrm>
            <a:off x="1485391" y="39262956"/>
            <a:ext cx="27423185" cy="23637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6F84F5-0ABD-4E3B-9602-3DAD23DF8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193" y="1642629"/>
            <a:ext cx="1575611" cy="162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EBD18D4-D7A8-4C21-8A0D-4E7B3B51A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320" y="1642629"/>
            <a:ext cx="1620000" cy="162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5286D48-0651-4454-A127-5FFD7C2E4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402" y="1642629"/>
            <a:ext cx="1470793" cy="162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8967CFE-64B2-4312-B032-FC1470BEA4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964" y="1642629"/>
            <a:ext cx="3120385" cy="1620000"/>
          </a:xfrm>
          <a:prstGeom prst="rect">
            <a:avLst/>
          </a:prstGeom>
        </p:spPr>
      </p:pic>
      <p:graphicFrame>
        <p:nvGraphicFramePr>
          <p:cNvPr id="96" name="Objet 95">
            <a:extLst>
              <a:ext uri="{FF2B5EF4-FFF2-40B4-BE49-F238E27FC236}">
                <a16:creationId xmlns:a16="http://schemas.microsoft.com/office/drawing/2014/main" id="{9B603778-0553-483D-B59E-D2720DCA9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213776"/>
              </p:ext>
            </p:extLst>
          </p:nvPr>
        </p:nvGraphicFramePr>
        <p:xfrm>
          <a:off x="2032000" y="16882924"/>
          <a:ext cx="26744613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" name="CS ChemDraw Drawing" r:id="rId9" imgW="16305063" imgH="3094732" progId="ChemDraw.Document.6.0">
                  <p:embed/>
                </p:oleObj>
              </mc:Choice>
              <mc:Fallback>
                <p:oleObj name="CS ChemDraw Drawing" r:id="rId9" imgW="16305063" imgH="30947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32000" y="16882924"/>
                        <a:ext cx="26744613" cy="507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ZoneTexte 99">
            <a:extLst>
              <a:ext uri="{FF2B5EF4-FFF2-40B4-BE49-F238E27FC236}">
                <a16:creationId xmlns:a16="http://schemas.microsoft.com/office/drawing/2014/main" id="{6FD5B63A-6BD1-4FC1-990F-43D2331AB8EC}"/>
              </a:ext>
            </a:extLst>
          </p:cNvPr>
          <p:cNvSpPr txBox="1"/>
          <p:nvPr/>
        </p:nvSpPr>
        <p:spPr>
          <a:xfrm>
            <a:off x="1711669" y="16148050"/>
            <a:ext cx="14797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b="1" dirty="0" err="1">
                <a:solidFill>
                  <a:schemeClr val="accent4"/>
                </a:solidFill>
              </a:rPr>
              <a:t>Synthesis</a:t>
            </a:r>
            <a:r>
              <a:rPr lang="fr-FR" sz="4000" b="1" dirty="0">
                <a:solidFill>
                  <a:schemeClr val="accent4"/>
                </a:solidFill>
              </a:rPr>
              <a:t> of the key </a:t>
            </a:r>
            <a:r>
              <a:rPr lang="fr-FR" sz="4000" b="1" dirty="0" err="1">
                <a:solidFill>
                  <a:schemeClr val="accent4"/>
                </a:solidFill>
              </a:rPr>
              <a:t>epoxyde</a:t>
            </a:r>
            <a:endParaRPr lang="fr-FR" sz="4000" b="1" dirty="0">
              <a:solidFill>
                <a:schemeClr val="accent4"/>
              </a:solidFill>
            </a:endParaRP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E9F1A703-A12D-4722-B3D7-57CB66C9CCCC}"/>
              </a:ext>
            </a:extLst>
          </p:cNvPr>
          <p:cNvSpPr/>
          <p:nvPr/>
        </p:nvSpPr>
        <p:spPr>
          <a:xfrm>
            <a:off x="1481240" y="16677423"/>
            <a:ext cx="27448564" cy="5453539"/>
          </a:xfrm>
          <a:prstGeom prst="roundRect">
            <a:avLst>
              <a:gd name="adj" fmla="val 4383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E958DC8-A746-41B0-9898-A6C4648431D1}"/>
              </a:ext>
            </a:extLst>
          </p:cNvPr>
          <p:cNvSpPr/>
          <p:nvPr/>
        </p:nvSpPr>
        <p:spPr>
          <a:xfrm>
            <a:off x="1654997" y="16795393"/>
            <a:ext cx="87938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cs typeface="Segoe UI" panose="020B0502040204020203" pitchFamily="34" charset="0"/>
              </a:rPr>
              <a:t>      </a:t>
            </a:r>
            <a:r>
              <a:rPr lang="fr-FR" sz="2800" dirty="0" err="1">
                <a:cs typeface="Segoe UI" panose="020B0502040204020203" pitchFamily="34" charset="0"/>
              </a:rPr>
              <a:t>From</a:t>
            </a:r>
            <a:r>
              <a:rPr lang="fr-FR" sz="2800" dirty="0">
                <a:cs typeface="Segoe UI" panose="020B0502040204020203" pitchFamily="34" charset="0"/>
              </a:rPr>
              <a:t> 4-hydroxyquinoline</a:t>
            </a:r>
            <a:r>
              <a:rPr lang="fr-FR" sz="2800" b="1" dirty="0">
                <a:cs typeface="Segoe UI" panose="020B0502040204020203" pitchFamily="34" charset="0"/>
              </a:rPr>
              <a:t> 7 </a:t>
            </a:r>
            <a:r>
              <a:rPr lang="fr-FR" sz="2800" dirty="0">
                <a:cs typeface="Segoe UI" panose="020B0502040204020203" pitchFamily="34" charset="0"/>
              </a:rPr>
              <a:t>and </a:t>
            </a:r>
            <a:r>
              <a:rPr lang="fr-FR" sz="2800" dirty="0" err="1">
                <a:cs typeface="Segoe UI" panose="020B0502040204020203" pitchFamily="34" charset="0"/>
              </a:rPr>
              <a:t>fluorene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b="1" dirty="0">
                <a:cs typeface="Segoe UI" panose="020B0502040204020203" pitchFamily="34" charset="0"/>
              </a:rPr>
              <a:t>11</a:t>
            </a:r>
            <a:r>
              <a:rPr lang="fr-FR" sz="2800" dirty="0">
                <a:cs typeface="Segoe UI" panose="020B0502040204020203" pitchFamily="34" charset="0"/>
              </a:rPr>
              <a:t>, the </a:t>
            </a:r>
            <a:r>
              <a:rPr lang="fr-FR" sz="2800" dirty="0" err="1">
                <a:cs typeface="Segoe UI" panose="020B0502040204020203" pitchFamily="34" charset="0"/>
              </a:rPr>
              <a:t>vinyl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derivatives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b="1" dirty="0">
                <a:cs typeface="Segoe UI" panose="020B0502040204020203" pitchFamily="34" charset="0"/>
              </a:rPr>
              <a:t>9</a:t>
            </a:r>
            <a:r>
              <a:rPr lang="fr-FR" sz="2800" dirty="0">
                <a:cs typeface="Segoe UI" panose="020B0502040204020203" pitchFamily="34" charset="0"/>
              </a:rPr>
              <a:t> and </a:t>
            </a:r>
            <a:r>
              <a:rPr lang="fr-FR" sz="2800" b="1" dirty="0">
                <a:cs typeface="Segoe UI" panose="020B0502040204020203" pitchFamily="34" charset="0"/>
              </a:rPr>
              <a:t>15 </a:t>
            </a:r>
            <a:r>
              <a:rPr lang="fr-FR" sz="2800" dirty="0" err="1">
                <a:cs typeface="Segoe UI" panose="020B0502040204020203" pitchFamily="34" charset="0"/>
              </a:rPr>
              <a:t>were</a:t>
            </a:r>
            <a:r>
              <a:rPr lang="fr-FR" sz="2800" b="1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obtained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respectively</a:t>
            </a:r>
            <a:r>
              <a:rPr lang="fr-FR" sz="2800" dirty="0">
                <a:cs typeface="Segoe UI" panose="020B0502040204020203" pitchFamily="34" charset="0"/>
              </a:rPr>
              <a:t> in 2 and 4 </a:t>
            </a:r>
            <a:r>
              <a:rPr lang="fr-FR" sz="2800" dirty="0" err="1">
                <a:cs typeface="Segoe UI" panose="020B0502040204020203" pitchFamily="34" charset="0"/>
              </a:rPr>
              <a:t>steps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with</a:t>
            </a:r>
            <a:r>
              <a:rPr lang="fr-FR" sz="2800" dirty="0">
                <a:cs typeface="Segoe UI" panose="020B0502040204020203" pitchFamily="34" charset="0"/>
              </a:rPr>
              <a:t> 69% and 60% </a:t>
            </a:r>
            <a:r>
              <a:rPr lang="fr-FR" sz="2800" dirty="0" err="1">
                <a:cs typeface="Segoe UI" panose="020B0502040204020203" pitchFamily="34" charset="0"/>
              </a:rPr>
              <a:t>overall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yield</a:t>
            </a:r>
            <a:r>
              <a:rPr lang="fr-FR" sz="2800" dirty="0">
                <a:cs typeface="Segoe UI" panose="020B0502040204020203" pitchFamily="34" charset="0"/>
              </a:rPr>
              <a:t>. </a:t>
            </a:r>
            <a:r>
              <a:rPr lang="fr-FR" sz="2800" dirty="0" err="1">
                <a:cs typeface="Segoe UI" panose="020B0502040204020203" pitchFamily="34" charset="0"/>
              </a:rPr>
              <a:t>Then</a:t>
            </a:r>
            <a:r>
              <a:rPr lang="fr-FR" sz="2800" dirty="0">
                <a:cs typeface="Segoe UI" panose="020B0502040204020203" pitchFamily="34" charset="0"/>
              </a:rPr>
              <a:t>, a </a:t>
            </a:r>
            <a:r>
              <a:rPr lang="fr-FR" sz="2800" dirty="0" err="1">
                <a:cs typeface="Segoe UI" panose="020B0502040204020203" pitchFamily="34" charset="0"/>
              </a:rPr>
              <a:t>Sharpless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asymmetric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dihydroxylation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followed</a:t>
            </a:r>
            <a:r>
              <a:rPr lang="fr-FR" sz="2800" dirty="0">
                <a:cs typeface="Segoe UI" panose="020B0502040204020203" pitchFamily="34" charset="0"/>
              </a:rPr>
              <a:t> by a </a:t>
            </a:r>
            <a:r>
              <a:rPr lang="fr-FR" sz="2800" dirty="0" err="1">
                <a:cs typeface="Segoe UI" panose="020B0502040204020203" pitchFamily="34" charset="0"/>
              </a:rPr>
              <a:t>cyclization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led</a:t>
            </a:r>
            <a:r>
              <a:rPr lang="fr-FR" sz="2800" dirty="0">
                <a:cs typeface="Segoe UI" panose="020B0502040204020203" pitchFamily="34" charset="0"/>
              </a:rPr>
              <a:t> to </a:t>
            </a:r>
            <a:r>
              <a:rPr lang="fr-FR" sz="2800" dirty="0" err="1">
                <a:cs typeface="Segoe UI" panose="020B0502040204020203" pitchFamily="34" charset="0"/>
              </a:rPr>
              <a:t>enantiopure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epoxydes</a:t>
            </a:r>
            <a:r>
              <a:rPr lang="fr-FR" sz="2800" dirty="0">
                <a:cs typeface="Segoe UI" panose="020B0502040204020203" pitchFamily="34" charset="0"/>
              </a:rPr>
              <a:t>. </a:t>
            </a:r>
            <a:r>
              <a:rPr lang="fr-FR" sz="2800" dirty="0" err="1">
                <a:cs typeface="Segoe UI" panose="020B0502040204020203" pitchFamily="34" charset="0"/>
              </a:rPr>
              <a:t>Thus</a:t>
            </a:r>
            <a:r>
              <a:rPr lang="fr-FR" sz="2800" dirty="0">
                <a:cs typeface="Segoe UI" panose="020B0502040204020203" pitchFamily="34" charset="0"/>
              </a:rPr>
              <a:t>, </a:t>
            </a:r>
            <a:r>
              <a:rPr lang="fr-FR" sz="2800" b="1" dirty="0">
                <a:cs typeface="Segoe UI" panose="020B0502040204020203" pitchFamily="34" charset="0"/>
              </a:rPr>
              <a:t>5a</a:t>
            </a:r>
            <a:r>
              <a:rPr lang="fr-FR" sz="2800" dirty="0">
                <a:cs typeface="Segoe UI" panose="020B0502040204020203" pitchFamily="34" charset="0"/>
              </a:rPr>
              <a:t> and </a:t>
            </a:r>
            <a:r>
              <a:rPr lang="fr-FR" sz="2800" b="1" dirty="0">
                <a:cs typeface="Segoe UI" panose="020B0502040204020203" pitchFamily="34" charset="0"/>
              </a:rPr>
              <a:t>5b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were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synthesized</a:t>
            </a:r>
            <a:r>
              <a:rPr lang="fr-FR" sz="2800" dirty="0">
                <a:cs typeface="Segoe UI" panose="020B0502040204020203" pitchFamily="34" charset="0"/>
              </a:rPr>
              <a:t> in 4 and 6 </a:t>
            </a:r>
            <a:r>
              <a:rPr lang="fr-FR" sz="2800" dirty="0" err="1">
                <a:cs typeface="Segoe UI" panose="020B0502040204020203" pitchFamily="34" charset="0"/>
              </a:rPr>
              <a:t>steps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respectively</a:t>
            </a:r>
            <a:r>
              <a:rPr lang="fr-FR" sz="2800" dirty="0">
                <a:cs typeface="Segoe UI" panose="020B0502040204020203" pitchFamily="34" charset="0"/>
              </a:rPr>
              <a:t> in 36% to 48% </a:t>
            </a:r>
            <a:r>
              <a:rPr lang="fr-FR" sz="2800" dirty="0" err="1">
                <a:cs typeface="Segoe UI" panose="020B0502040204020203" pitchFamily="34" charset="0"/>
              </a:rPr>
              <a:t>overall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yield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with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enantiomeric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excesses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higher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than</a:t>
            </a:r>
            <a:r>
              <a:rPr lang="fr-FR" sz="2800" dirty="0">
                <a:cs typeface="Segoe UI" panose="020B0502040204020203" pitchFamily="34" charset="0"/>
              </a:rPr>
              <a:t> 85%.</a:t>
            </a:r>
          </a:p>
        </p:txBody>
      </p:sp>
      <p:sp>
        <p:nvSpPr>
          <p:cNvPr id="106" name="Rectangle : coins arrondis 105">
            <a:extLst>
              <a:ext uri="{FF2B5EF4-FFF2-40B4-BE49-F238E27FC236}">
                <a16:creationId xmlns:a16="http://schemas.microsoft.com/office/drawing/2014/main" id="{4B8CBE7F-C1A1-4246-A628-84F6B79180AC}"/>
              </a:ext>
            </a:extLst>
          </p:cNvPr>
          <p:cNvSpPr/>
          <p:nvPr/>
        </p:nvSpPr>
        <p:spPr>
          <a:xfrm>
            <a:off x="1481240" y="22957135"/>
            <a:ext cx="13656366" cy="11174114"/>
          </a:xfrm>
          <a:prstGeom prst="roundRect">
            <a:avLst>
              <a:gd name="adj" fmla="val 270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936E3253-BD50-4710-A03F-EEFFC4FB725A}"/>
              </a:ext>
            </a:extLst>
          </p:cNvPr>
          <p:cNvSpPr txBox="1"/>
          <p:nvPr/>
        </p:nvSpPr>
        <p:spPr>
          <a:xfrm>
            <a:off x="1711669" y="22417354"/>
            <a:ext cx="445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b="1" dirty="0" err="1">
                <a:solidFill>
                  <a:schemeClr val="accent4"/>
                </a:solidFill>
              </a:rPr>
              <a:t>Synthesis</a:t>
            </a:r>
            <a:r>
              <a:rPr lang="fr-FR" sz="4000" b="1" dirty="0">
                <a:solidFill>
                  <a:schemeClr val="accent4"/>
                </a:solidFill>
              </a:rPr>
              <a:t> of </a:t>
            </a:r>
            <a:r>
              <a:rPr lang="fr-FR" sz="4000" b="1" dirty="0" err="1">
                <a:solidFill>
                  <a:schemeClr val="accent4"/>
                </a:solidFill>
              </a:rPr>
              <a:t>hybrids</a:t>
            </a:r>
            <a:endParaRPr lang="fr-FR" sz="4000" b="1" dirty="0">
              <a:solidFill>
                <a:schemeClr val="accent4"/>
              </a:solidFill>
            </a:endParaRPr>
          </a:p>
        </p:txBody>
      </p:sp>
      <p:graphicFrame>
        <p:nvGraphicFramePr>
          <p:cNvPr id="108" name="Objet 107">
            <a:extLst>
              <a:ext uri="{FF2B5EF4-FFF2-40B4-BE49-F238E27FC236}">
                <a16:creationId xmlns:a16="http://schemas.microsoft.com/office/drawing/2014/main" id="{8EE33008-0236-484B-A461-39E05D9441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56964"/>
              </p:ext>
            </p:extLst>
          </p:nvPr>
        </p:nvGraphicFramePr>
        <p:xfrm>
          <a:off x="5790406" y="24764904"/>
          <a:ext cx="5281613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" name="CS ChemDraw Drawing" r:id="rId11" imgW="3107164" imgH="1024024" progId="ChemDraw.Document.6.0">
                  <p:embed/>
                </p:oleObj>
              </mc:Choice>
              <mc:Fallback>
                <p:oleObj name="CS ChemDraw Drawing" r:id="rId11" imgW="3107164" imgH="1024024" progId="ChemDraw.Document.6.0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D012305D-0F96-4F67-A447-C340F9AE8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90406" y="24764904"/>
                        <a:ext cx="5281613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108">
            <a:extLst>
              <a:ext uri="{FF2B5EF4-FFF2-40B4-BE49-F238E27FC236}">
                <a16:creationId xmlns:a16="http://schemas.microsoft.com/office/drawing/2014/main" id="{E0BD78D5-6676-45D3-BFFB-C6374B7CED4B}"/>
              </a:ext>
            </a:extLst>
          </p:cNvPr>
          <p:cNvSpPr/>
          <p:nvPr/>
        </p:nvSpPr>
        <p:spPr>
          <a:xfrm>
            <a:off x="1654997" y="23178180"/>
            <a:ext cx="13181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cs typeface="Segoe UI" panose="020B0502040204020203" pitchFamily="34" charset="0"/>
              </a:rPr>
              <a:t>      Amino-</a:t>
            </a:r>
            <a:r>
              <a:rPr lang="en-US" sz="2800" dirty="0" err="1">
                <a:cs typeface="Segoe UI" panose="020B0502040204020203" pitchFamily="34" charset="0"/>
              </a:rPr>
              <a:t>moities</a:t>
            </a:r>
            <a:r>
              <a:rPr lang="en-US" sz="2800" dirty="0">
                <a:cs typeface="Segoe UI" panose="020B0502040204020203" pitchFamily="34" charset="0"/>
              </a:rPr>
              <a:t> IPE </a:t>
            </a:r>
            <a:r>
              <a:rPr lang="en-US" sz="2800" b="1" dirty="0">
                <a:cs typeface="Segoe UI" panose="020B0502040204020203" pitchFamily="34" charset="0"/>
              </a:rPr>
              <a:t>6</a:t>
            </a:r>
            <a:r>
              <a:rPr lang="en-US" sz="2800" dirty="0">
                <a:cs typeface="Segoe UI" panose="020B0502040204020203" pitchFamily="34" charset="0"/>
              </a:rPr>
              <a:t> were synthesized in one to five steps, in 35% to quantitative overall yields (not exposed herein). </a:t>
            </a:r>
            <a:r>
              <a:rPr lang="fr-FR" sz="2800" dirty="0" err="1">
                <a:cs typeface="Segoe UI" panose="020B0502040204020203" pitchFamily="34" charset="0"/>
              </a:rPr>
              <a:t>Hybrids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were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then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obtained</a:t>
            </a:r>
            <a:r>
              <a:rPr lang="fr-FR" sz="2800" dirty="0">
                <a:cs typeface="Segoe UI" panose="020B0502040204020203" pitchFamily="34" charset="0"/>
              </a:rPr>
              <a:t> by a </a:t>
            </a:r>
            <a:r>
              <a:rPr lang="fr-FR" sz="2800" dirty="0" err="1">
                <a:cs typeface="Segoe UI" panose="020B0502040204020203" pitchFamily="34" charset="0"/>
              </a:rPr>
              <a:t>regioselective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attack</a:t>
            </a:r>
            <a:r>
              <a:rPr lang="fr-FR" sz="2800" dirty="0">
                <a:cs typeface="Segoe UI" panose="020B0502040204020203" pitchFamily="34" charset="0"/>
              </a:rPr>
              <a:t> on 4-oxirane </a:t>
            </a:r>
            <a:r>
              <a:rPr lang="fr-FR" sz="2800" b="1" dirty="0">
                <a:cs typeface="Segoe UI" panose="020B0502040204020203" pitchFamily="34" charset="0"/>
              </a:rPr>
              <a:t>5 </a:t>
            </a:r>
            <a:r>
              <a:rPr lang="fr-FR" sz="2800" dirty="0" err="1">
                <a:cs typeface="Segoe UI" panose="020B0502040204020203" pitchFamily="34" charset="0"/>
              </a:rPr>
              <a:t>under</a:t>
            </a:r>
            <a:r>
              <a:rPr lang="fr-FR" sz="2800" dirty="0">
                <a:cs typeface="Segoe UI" panose="020B0502040204020203" pitchFamily="34" charset="0"/>
              </a:rPr>
              <a:t> micro-</a:t>
            </a:r>
            <a:r>
              <a:rPr lang="fr-FR" sz="2800" dirty="0" err="1">
                <a:cs typeface="Segoe UI" panose="020B0502040204020203" pitchFamily="34" charset="0"/>
              </a:rPr>
              <a:t>waves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with</a:t>
            </a:r>
            <a:r>
              <a:rPr lang="fr-FR" sz="2800" dirty="0">
                <a:cs typeface="Segoe UI" panose="020B0502040204020203" pitchFamily="34" charset="0"/>
              </a:rPr>
              <a:t> 1.5 to 3 </a:t>
            </a:r>
            <a:r>
              <a:rPr lang="fr-FR" sz="2800" dirty="0" err="1">
                <a:cs typeface="Segoe UI" panose="020B0502040204020203" pitchFamily="34" charset="0"/>
              </a:rPr>
              <a:t>equivalents</a:t>
            </a:r>
            <a:r>
              <a:rPr lang="fr-FR" sz="2800" dirty="0">
                <a:cs typeface="Segoe UI" panose="020B0502040204020203" pitchFamily="34" charset="0"/>
              </a:rPr>
              <a:t> of EPI </a:t>
            </a:r>
            <a:r>
              <a:rPr lang="fr-FR" sz="2800" b="1" dirty="0">
                <a:cs typeface="Segoe UI" panose="020B0502040204020203" pitchFamily="34" charset="0"/>
              </a:rPr>
              <a:t>6</a:t>
            </a:r>
            <a:r>
              <a:rPr lang="fr-FR" sz="2800" dirty="0">
                <a:cs typeface="Segoe UI" panose="020B0502040204020203" pitchFamily="34" charset="0"/>
              </a:rPr>
              <a:t>.</a:t>
            </a:r>
            <a:r>
              <a:rPr lang="en-US" sz="2800" dirty="0">
                <a:cs typeface="Segoe UI" panose="020B0502040204020203" pitchFamily="34" charset="0"/>
              </a:rPr>
              <a:t> </a:t>
            </a:r>
            <a:endParaRPr lang="fr-FR" sz="2800" baseline="30000" dirty="0">
              <a:cs typeface="Segoe UI" panose="020B0502040204020203" pitchFamily="34" charset="0"/>
            </a:endParaRPr>
          </a:p>
        </p:txBody>
      </p:sp>
      <p:sp>
        <p:nvSpPr>
          <p:cNvPr id="111" name="Rectangle : coins arrondis 110">
            <a:extLst>
              <a:ext uri="{FF2B5EF4-FFF2-40B4-BE49-F238E27FC236}">
                <a16:creationId xmlns:a16="http://schemas.microsoft.com/office/drawing/2014/main" id="{D0CB3BEE-1F01-4956-82B5-09FD28C7334E}"/>
              </a:ext>
            </a:extLst>
          </p:cNvPr>
          <p:cNvSpPr/>
          <p:nvPr/>
        </p:nvSpPr>
        <p:spPr>
          <a:xfrm>
            <a:off x="15703301" y="22957134"/>
            <a:ext cx="13226505" cy="14276468"/>
          </a:xfrm>
          <a:prstGeom prst="roundRect">
            <a:avLst>
              <a:gd name="adj" fmla="val 2180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94B58965-DCC5-4088-95BC-289B185AC75E}"/>
              </a:ext>
            </a:extLst>
          </p:cNvPr>
          <p:cNvSpPr txBox="1"/>
          <p:nvPr/>
        </p:nvSpPr>
        <p:spPr>
          <a:xfrm>
            <a:off x="24815006" y="22411266"/>
            <a:ext cx="392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 err="1">
                <a:solidFill>
                  <a:schemeClr val="accent4"/>
                </a:solidFill>
              </a:rPr>
              <a:t>Biological</a:t>
            </a:r>
            <a:r>
              <a:rPr lang="fr-FR" sz="4000" b="1" dirty="0">
                <a:solidFill>
                  <a:schemeClr val="accent4"/>
                </a:solidFill>
              </a:rPr>
              <a:t> </a:t>
            </a:r>
            <a:r>
              <a:rPr lang="fr-FR" sz="4000" b="1" dirty="0" err="1">
                <a:solidFill>
                  <a:schemeClr val="accent4"/>
                </a:solidFill>
              </a:rPr>
              <a:t>results</a:t>
            </a:r>
            <a:endParaRPr lang="fr-FR" sz="40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1AA88618-339B-4C46-B643-3087B1156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01491"/>
              </p:ext>
            </p:extLst>
          </p:nvPr>
        </p:nvGraphicFramePr>
        <p:xfrm>
          <a:off x="1636713" y="28309888"/>
          <a:ext cx="13344525" cy="566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" name="CS ChemDraw Drawing" r:id="rId13" imgW="7851265" imgH="3333923" progId="ChemDraw.Document.6.0">
                  <p:embed/>
                </p:oleObj>
              </mc:Choice>
              <mc:Fallback>
                <p:oleObj name="CS ChemDraw Drawing" r:id="rId13" imgW="7851265" imgH="3333923" progId="ChemDraw.Document.6.0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28309888"/>
                        <a:ext cx="13344525" cy="566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17AB13F2-C553-42C6-8EC5-16238246E359}"/>
              </a:ext>
            </a:extLst>
          </p:cNvPr>
          <p:cNvSpPr/>
          <p:nvPr/>
        </p:nvSpPr>
        <p:spPr>
          <a:xfrm>
            <a:off x="1481240" y="34904229"/>
            <a:ext cx="13656366" cy="3871133"/>
          </a:xfrm>
          <a:prstGeom prst="roundRect">
            <a:avLst>
              <a:gd name="adj" fmla="val 7821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A583F96-CF24-428E-8BA2-8D1D0A169A16}"/>
              </a:ext>
            </a:extLst>
          </p:cNvPr>
          <p:cNvSpPr txBox="1"/>
          <p:nvPr/>
        </p:nvSpPr>
        <p:spPr>
          <a:xfrm>
            <a:off x="1711669" y="34359850"/>
            <a:ext cx="264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b="1" dirty="0">
                <a:solidFill>
                  <a:schemeClr val="accent4"/>
                </a:solidFill>
              </a:rPr>
              <a:t>Conclusion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3F2261F-D20C-4E13-81A1-2FADDC7897EA}"/>
              </a:ext>
            </a:extLst>
          </p:cNvPr>
          <p:cNvSpPr/>
          <p:nvPr/>
        </p:nvSpPr>
        <p:spPr>
          <a:xfrm>
            <a:off x="1654997" y="35043916"/>
            <a:ext cx="132526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cs typeface="Segoe UI" panose="020B0502040204020203" pitchFamily="34" charset="0"/>
              </a:rPr>
              <a:t>      </a:t>
            </a:r>
            <a:r>
              <a:rPr lang="fr-FR" sz="2800" dirty="0" err="1">
                <a:cs typeface="Segoe UI" panose="020B0502040204020203" pitchFamily="34" charset="0"/>
              </a:rPr>
              <a:t>Hybrids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were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synthesized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with</a:t>
            </a:r>
            <a:r>
              <a:rPr lang="fr-FR" sz="2800" dirty="0">
                <a:cs typeface="Segoe UI" panose="020B0502040204020203" pitchFamily="34" charset="0"/>
              </a:rPr>
              <a:t> good </a:t>
            </a:r>
            <a:r>
              <a:rPr lang="fr-FR" sz="2800" dirty="0" err="1">
                <a:cs typeface="Segoe UI" panose="020B0502040204020203" pitchFamily="34" charset="0"/>
              </a:rPr>
              <a:t>yields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following</a:t>
            </a:r>
            <a:r>
              <a:rPr lang="fr-FR" sz="2800" dirty="0">
                <a:cs typeface="Segoe UI" panose="020B0502040204020203" pitchFamily="34" charset="0"/>
              </a:rPr>
              <a:t> a </a:t>
            </a:r>
            <a:r>
              <a:rPr lang="fr-FR" sz="2800" dirty="0" err="1">
                <a:cs typeface="Segoe UI" panose="020B0502040204020203" pitchFamily="34" charset="0"/>
              </a:rPr>
              <a:t>synthesis</a:t>
            </a:r>
            <a:r>
              <a:rPr lang="fr-FR" sz="2800" dirty="0">
                <a:cs typeface="Segoe UI" panose="020B0502040204020203" pitchFamily="34" charset="0"/>
              </a:rPr>
              <a:t> in 5 to 7 </a:t>
            </a:r>
            <a:r>
              <a:rPr lang="fr-FR" sz="2800" dirty="0" err="1">
                <a:cs typeface="Segoe UI" panose="020B0502040204020203" pitchFamily="34" charset="0"/>
              </a:rPr>
              <a:t>steps</a:t>
            </a:r>
            <a:r>
              <a:rPr lang="fr-FR" sz="2800" dirty="0">
                <a:cs typeface="Segoe UI" panose="020B0502040204020203" pitchFamily="34" charset="0"/>
              </a:rPr>
              <a:t>. Most of </a:t>
            </a:r>
            <a:r>
              <a:rPr lang="fr-FR" sz="2800" dirty="0" err="1">
                <a:cs typeface="Segoe UI" panose="020B0502040204020203" pitchFamily="34" charset="0"/>
              </a:rPr>
              <a:t>evaluated</a:t>
            </a:r>
            <a:r>
              <a:rPr lang="fr-FR" sz="2800" dirty="0">
                <a:cs typeface="Segoe UI" panose="020B0502040204020203" pitchFamily="34" charset="0"/>
              </a:rPr>
              <a:t> compounds </a:t>
            </a:r>
            <a:r>
              <a:rPr lang="fr-FR" sz="2800" dirty="0" err="1">
                <a:cs typeface="Segoe UI" panose="020B0502040204020203" pitchFamily="34" charset="0"/>
              </a:rPr>
              <a:t>were</a:t>
            </a:r>
            <a:r>
              <a:rPr lang="fr-FR" sz="2800" dirty="0">
                <a:cs typeface="Segoe UI" panose="020B0502040204020203" pitchFamily="34" charset="0"/>
              </a:rPr>
              <a:t> more active </a:t>
            </a:r>
            <a:r>
              <a:rPr lang="fr-FR" sz="2800" dirty="0" err="1">
                <a:cs typeface="Segoe UI" panose="020B0502040204020203" pitchFamily="34" charset="0"/>
              </a:rPr>
              <a:t>than</a:t>
            </a:r>
            <a:r>
              <a:rPr lang="fr-FR" sz="2800" dirty="0">
                <a:cs typeface="Segoe UI" panose="020B0502040204020203" pitchFamily="34" charset="0"/>
              </a:rPr>
              <a:t> the CQ and MQ (</a:t>
            </a:r>
            <a:r>
              <a:rPr lang="fr-FR" sz="2800" dirty="0" err="1">
                <a:cs typeface="Segoe UI" panose="020B0502040204020203" pitchFamily="34" charset="0"/>
              </a:rPr>
              <a:t>whatever</a:t>
            </a:r>
            <a:r>
              <a:rPr lang="fr-FR" sz="2800" dirty="0">
                <a:cs typeface="Segoe UI" panose="020B0502040204020203" pitchFamily="34" charset="0"/>
              </a:rPr>
              <a:t> the </a:t>
            </a:r>
            <a:r>
              <a:rPr lang="fr-FR" sz="2800" dirty="0" err="1">
                <a:cs typeface="Segoe UI" panose="020B0502040204020203" pitchFamily="34" charset="0"/>
              </a:rPr>
              <a:t>strain</a:t>
            </a:r>
            <a:r>
              <a:rPr lang="fr-FR" sz="2800" dirty="0">
                <a:cs typeface="Segoe UI" panose="020B0502040204020203" pitchFamily="34" charset="0"/>
              </a:rPr>
              <a:t>). </a:t>
            </a:r>
            <a:r>
              <a:rPr lang="fr-FR" sz="2800" dirty="0" err="1">
                <a:cs typeface="Segoe UI" panose="020B0502040204020203" pitchFamily="34" charset="0"/>
              </a:rPr>
              <a:t>Interestingly</a:t>
            </a:r>
            <a:r>
              <a:rPr lang="fr-FR" sz="2800" dirty="0">
                <a:cs typeface="Segoe UI" panose="020B0502040204020203" pitchFamily="34" charset="0"/>
              </a:rPr>
              <a:t>, </a:t>
            </a:r>
            <a:r>
              <a:rPr lang="fr-FR" sz="2800" b="1" dirty="0">
                <a:cs typeface="Segoe UI" panose="020B0502040204020203" pitchFamily="34" charset="0"/>
              </a:rPr>
              <a:t>1d-(</a:t>
            </a:r>
            <a:r>
              <a:rPr lang="fr-FR" sz="2800" b="1" i="1" dirty="0">
                <a:cs typeface="Segoe UI" panose="020B0502040204020203" pitchFamily="34" charset="0"/>
              </a:rPr>
              <a:t>R</a:t>
            </a:r>
            <a:r>
              <a:rPr lang="fr-FR" sz="2800" b="1" dirty="0">
                <a:cs typeface="Segoe UI" panose="020B0502040204020203" pitchFamily="34" charset="0"/>
              </a:rPr>
              <a:t>)</a:t>
            </a:r>
            <a:r>
              <a:rPr lang="fr-FR" sz="2800" dirty="0">
                <a:cs typeface="Segoe UI" panose="020B0502040204020203" pitchFamily="34" charset="0"/>
              </a:rPr>
              <a:t> shows the best </a:t>
            </a:r>
            <a:r>
              <a:rPr lang="fr-FR" sz="2800" dirty="0" err="1">
                <a:cs typeface="Segoe UI" panose="020B0502040204020203" pitchFamily="34" charset="0"/>
              </a:rPr>
              <a:t>activity</a:t>
            </a:r>
            <a:r>
              <a:rPr lang="fr-FR" sz="2800" dirty="0">
                <a:cs typeface="Segoe UI" panose="020B0502040204020203" pitchFamily="34" charset="0"/>
              </a:rPr>
              <a:t>, </a:t>
            </a:r>
            <a:r>
              <a:rPr lang="fr-FR" sz="2800" dirty="0" err="1">
                <a:cs typeface="Segoe UI" panose="020B0502040204020203" pitchFamily="34" charset="0"/>
              </a:rPr>
              <a:t>inferior</a:t>
            </a:r>
            <a:r>
              <a:rPr lang="fr-FR" sz="2800" dirty="0">
                <a:cs typeface="Segoe UI" panose="020B0502040204020203" pitchFamily="34" charset="0"/>
              </a:rPr>
              <a:t> to 3 </a:t>
            </a:r>
            <a:r>
              <a:rPr lang="fr-FR" sz="2800" dirty="0" err="1">
                <a:cs typeface="Segoe UI" panose="020B0502040204020203" pitchFamily="34" charset="0"/>
              </a:rPr>
              <a:t>nM</a:t>
            </a:r>
            <a:r>
              <a:rPr lang="fr-FR" sz="2800" dirty="0">
                <a:cs typeface="Segoe UI" panose="020B0502040204020203" pitchFamily="34" charset="0"/>
              </a:rPr>
              <a:t>, and </a:t>
            </a:r>
            <a:r>
              <a:rPr lang="fr-FR" sz="2800" dirty="0" err="1">
                <a:cs typeface="Segoe UI" panose="020B0502040204020203" pitchFamily="34" charset="0"/>
              </a:rPr>
              <a:t>selectivity</a:t>
            </a:r>
            <a:r>
              <a:rPr lang="fr-FR" sz="2800" dirty="0">
                <a:cs typeface="Segoe UI" panose="020B0502040204020203" pitchFamily="34" charset="0"/>
              </a:rPr>
              <a:t> index. The </a:t>
            </a:r>
            <a:r>
              <a:rPr lang="fr-FR" sz="2800" dirty="0" err="1">
                <a:cs typeface="Segoe UI" panose="020B0502040204020203" pitchFamily="34" charset="0"/>
              </a:rPr>
              <a:t>benzhydryl</a:t>
            </a:r>
            <a:r>
              <a:rPr lang="fr-FR" sz="2800" dirty="0">
                <a:cs typeface="Segoe UI" panose="020B0502040204020203" pitchFamily="34" charset="0"/>
              </a:rPr>
              <a:t>- and </a:t>
            </a:r>
            <a:r>
              <a:rPr lang="fr-FR" sz="2800" dirty="0" err="1">
                <a:cs typeface="Segoe UI" panose="020B0502040204020203" pitchFamily="34" charset="0"/>
              </a:rPr>
              <a:t>trityl-ethane</a:t>
            </a:r>
            <a:r>
              <a:rPr lang="fr-FR" sz="2800" dirty="0">
                <a:cs typeface="Segoe UI" panose="020B0502040204020203" pitchFamily="34" charset="0"/>
              </a:rPr>
              <a:t> diamine </a:t>
            </a:r>
            <a:r>
              <a:rPr lang="fr-FR" sz="2800" dirty="0" err="1">
                <a:cs typeface="Segoe UI" panose="020B0502040204020203" pitchFamily="34" charset="0"/>
              </a:rPr>
              <a:t>turned</a:t>
            </a:r>
            <a:r>
              <a:rPr lang="fr-FR" sz="2800" dirty="0">
                <a:cs typeface="Segoe UI" panose="020B0502040204020203" pitchFamily="34" charset="0"/>
              </a:rPr>
              <a:t> out as the best EPI. The </a:t>
            </a:r>
            <a:r>
              <a:rPr lang="fr-FR" sz="2800" dirty="0" err="1">
                <a:cs typeface="Segoe UI" panose="020B0502040204020203" pitchFamily="34" charset="0"/>
              </a:rPr>
              <a:t>promising</a:t>
            </a:r>
            <a:r>
              <a:rPr lang="fr-FR" sz="2800" dirty="0">
                <a:cs typeface="Segoe UI" panose="020B0502040204020203" pitchFamily="34" charset="0"/>
              </a:rPr>
              <a:t> couple </a:t>
            </a:r>
            <a:r>
              <a:rPr lang="fr-FR" sz="2800" b="1" dirty="0">
                <a:cs typeface="Segoe UI" panose="020B0502040204020203" pitchFamily="34" charset="0"/>
              </a:rPr>
              <a:t>1b </a:t>
            </a:r>
            <a:r>
              <a:rPr lang="fr-FR" sz="2800" dirty="0">
                <a:cs typeface="Segoe UI" panose="020B0502040204020203" pitchFamily="34" charset="0"/>
              </a:rPr>
              <a:t>has a good </a:t>
            </a:r>
            <a:r>
              <a:rPr lang="fr-FR" sz="2800" dirty="0" err="1">
                <a:cs typeface="Segoe UI" panose="020B0502040204020203" pitchFamily="34" charset="0"/>
              </a:rPr>
              <a:t>selectivity</a:t>
            </a:r>
            <a:r>
              <a:rPr lang="fr-FR" sz="2800" dirty="0">
                <a:cs typeface="Segoe UI" panose="020B0502040204020203" pitchFamily="34" charset="0"/>
              </a:rPr>
              <a:t> index, </a:t>
            </a:r>
            <a:r>
              <a:rPr lang="fr-FR" sz="2800" dirty="0" err="1">
                <a:cs typeface="Segoe UI" panose="020B0502040204020203" pitchFamily="34" charset="0"/>
              </a:rPr>
              <a:t>higher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than</a:t>
            </a:r>
            <a:r>
              <a:rPr lang="fr-FR" sz="2800" dirty="0">
                <a:cs typeface="Segoe UI" panose="020B0502040204020203" pitchFamily="34" charset="0"/>
              </a:rPr>
              <a:t> 980. </a:t>
            </a:r>
            <a:r>
              <a:rPr lang="fr-FR" sz="2800" dirty="0" err="1">
                <a:cs typeface="Segoe UI" panose="020B0502040204020203" pitchFamily="34" charset="0"/>
              </a:rPr>
              <a:t>Moreover</a:t>
            </a:r>
            <a:r>
              <a:rPr lang="fr-FR" sz="2800" dirty="0">
                <a:cs typeface="Segoe UI" panose="020B0502040204020203" pitchFamily="34" charset="0"/>
              </a:rPr>
              <a:t>, </a:t>
            </a:r>
            <a:r>
              <a:rPr lang="fr-FR" sz="2800" dirty="0" err="1">
                <a:cs typeface="Segoe UI" panose="020B0502040204020203" pitchFamily="34" charset="0"/>
              </a:rPr>
              <a:t>eudysmic</a:t>
            </a:r>
            <a:r>
              <a:rPr lang="fr-FR" sz="2800" dirty="0">
                <a:cs typeface="Segoe UI" panose="020B0502040204020203" pitchFamily="34" charset="0"/>
              </a:rPr>
              <a:t> ratio </a:t>
            </a:r>
            <a:r>
              <a:rPr lang="fr-FR" sz="2800" dirty="0" err="1">
                <a:cs typeface="Segoe UI" panose="020B0502040204020203" pitchFamily="34" charset="0"/>
              </a:rPr>
              <a:t>were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found</a:t>
            </a:r>
            <a:r>
              <a:rPr lang="fr-FR" sz="2800" dirty="0">
                <a:cs typeface="Segoe UI" panose="020B0502040204020203" pitchFamily="34" charset="0"/>
              </a:rPr>
              <a:t>, and </a:t>
            </a:r>
            <a:r>
              <a:rPr lang="fr-FR" sz="2800" dirty="0" err="1">
                <a:cs typeface="Segoe UI" panose="020B0502040204020203" pitchFamily="34" charset="0"/>
              </a:rPr>
              <a:t>was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even</a:t>
            </a:r>
            <a:r>
              <a:rPr lang="fr-FR" sz="2800" dirty="0">
                <a:cs typeface="Segoe UI" panose="020B0502040204020203" pitchFamily="34" charset="0"/>
              </a:rPr>
              <a:t> high for </a:t>
            </a:r>
            <a:r>
              <a:rPr lang="fr-FR" sz="2800" b="1" dirty="0">
                <a:cs typeface="Segoe UI" panose="020B0502040204020203" pitchFamily="34" charset="0"/>
              </a:rPr>
              <a:t>1d </a:t>
            </a:r>
            <a:r>
              <a:rPr lang="fr-FR" sz="2800" dirty="0">
                <a:cs typeface="Segoe UI" panose="020B0502040204020203" pitchFamily="34" charset="0"/>
              </a:rPr>
              <a:t>and </a:t>
            </a:r>
            <a:r>
              <a:rPr lang="fr-FR" sz="2800" b="1" dirty="0">
                <a:cs typeface="Segoe UI" panose="020B0502040204020203" pitchFamily="34" charset="0"/>
              </a:rPr>
              <a:t>3b</a:t>
            </a:r>
            <a:r>
              <a:rPr lang="fr-FR" sz="2800" dirty="0">
                <a:cs typeface="Segoe UI" panose="020B0502040204020203" pitchFamily="34" charset="0"/>
              </a:rPr>
              <a:t>, </a:t>
            </a:r>
            <a:r>
              <a:rPr lang="fr-FR" sz="2800" dirty="0" err="1">
                <a:cs typeface="Segoe UI" panose="020B0502040204020203" pitchFamily="34" charset="0"/>
              </a:rPr>
              <a:t>proving</a:t>
            </a:r>
            <a:r>
              <a:rPr lang="fr-FR" sz="2800" dirty="0">
                <a:cs typeface="Segoe UI" panose="020B0502040204020203" pitchFamily="34" charset="0"/>
              </a:rPr>
              <a:t> the </a:t>
            </a:r>
            <a:r>
              <a:rPr lang="fr-FR" sz="2800" dirty="0" err="1">
                <a:cs typeface="Segoe UI" panose="020B0502040204020203" pitchFamily="34" charset="0"/>
              </a:rPr>
              <a:t>added</a:t>
            </a:r>
            <a:r>
              <a:rPr lang="fr-FR" sz="2800" dirty="0">
                <a:cs typeface="Segoe UI" panose="020B0502040204020203" pitchFamily="34" charset="0"/>
              </a:rPr>
              <a:t> value of </a:t>
            </a:r>
            <a:r>
              <a:rPr lang="fr-FR" sz="2800" dirty="0" err="1">
                <a:cs typeface="Segoe UI" panose="020B0502040204020203" pitchFamily="34" charset="0"/>
              </a:rPr>
              <a:t>asymmetric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synthesis</a:t>
            </a:r>
            <a:r>
              <a:rPr lang="fr-FR" sz="2800" dirty="0">
                <a:cs typeface="Segoe UI" panose="020B0502040204020203" pitchFamily="34" charset="0"/>
              </a:rPr>
              <a:t>. </a:t>
            </a:r>
          </a:p>
          <a:p>
            <a:pPr algn="just"/>
            <a:r>
              <a:rPr lang="fr-FR" sz="2800" dirty="0">
                <a:cs typeface="Segoe UI" panose="020B0502040204020203" pitchFamily="34" charset="0"/>
              </a:rPr>
              <a:t>      </a:t>
            </a:r>
            <a:r>
              <a:rPr lang="fr-FR" sz="2800" dirty="0" err="1">
                <a:cs typeface="Segoe UI" panose="020B0502040204020203" pitchFamily="34" charset="0"/>
              </a:rPr>
              <a:t>Thanks</a:t>
            </a:r>
            <a:r>
              <a:rPr lang="fr-FR" sz="2800" dirty="0">
                <a:cs typeface="Segoe UI" panose="020B0502040204020203" pitchFamily="34" charset="0"/>
              </a:rPr>
              <a:t> to </a:t>
            </a:r>
            <a:r>
              <a:rPr lang="fr-FR" sz="2800" dirty="0" err="1">
                <a:cs typeface="Segoe UI" panose="020B0502040204020203" pitchFamily="34" charset="0"/>
              </a:rPr>
              <a:t>these</a:t>
            </a:r>
            <a:r>
              <a:rPr lang="fr-FR" sz="2800" dirty="0">
                <a:cs typeface="Segoe UI" panose="020B0502040204020203" pitchFamily="34" charset="0"/>
              </a:rPr>
              <a:t> first </a:t>
            </a:r>
            <a:r>
              <a:rPr lang="fr-FR" sz="2800" dirty="0" err="1">
                <a:cs typeface="Segoe UI" panose="020B0502040204020203" pitchFamily="34" charset="0"/>
              </a:rPr>
              <a:t>results</a:t>
            </a:r>
            <a:r>
              <a:rPr lang="fr-FR" sz="2800" dirty="0">
                <a:cs typeface="Segoe UI" panose="020B0502040204020203" pitchFamily="34" charset="0"/>
              </a:rPr>
              <a:t>, the</a:t>
            </a:r>
            <a:r>
              <a:rPr lang="en-US" sz="2800" dirty="0">
                <a:cs typeface="Segoe UI" panose="020B0502040204020203" pitchFamily="34" charset="0"/>
              </a:rPr>
              <a:t> covalent conjugation of enantiopure AQ and AF-based </a:t>
            </a:r>
            <a:r>
              <a:rPr lang="en-US" sz="2800" dirty="0" err="1">
                <a:cs typeface="Segoe UI" panose="020B0502040204020203" pitchFamily="34" charset="0"/>
              </a:rPr>
              <a:t>antiplasmodial</a:t>
            </a:r>
            <a:r>
              <a:rPr lang="en-US" sz="2800" dirty="0">
                <a:cs typeface="Segoe UI" panose="020B0502040204020203" pitchFamily="34" charset="0"/>
              </a:rPr>
              <a:t> compound with EPI </a:t>
            </a:r>
            <a:r>
              <a:rPr lang="fr-FR" sz="2800" dirty="0" err="1">
                <a:cs typeface="Segoe UI" panose="020B0502040204020203" pitchFamily="34" charset="0"/>
              </a:rPr>
              <a:t>is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promising</a:t>
            </a:r>
            <a:r>
              <a:rPr lang="fr-FR" sz="2800" dirty="0">
                <a:cs typeface="Segoe UI" panose="020B0502040204020203" pitchFamily="34" charset="0"/>
              </a:rPr>
              <a:t> for </a:t>
            </a:r>
            <a:r>
              <a:rPr lang="fr-FR" sz="2800" dirty="0" err="1">
                <a:cs typeface="Segoe UI" panose="020B0502040204020203" pitchFamily="34" charset="0"/>
              </a:rPr>
              <a:t>next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studies</a:t>
            </a:r>
            <a:r>
              <a:rPr lang="fr-FR" sz="2800" dirty="0"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4EE471E-DABB-40F3-8DD0-971065D869F5}"/>
              </a:ext>
            </a:extLst>
          </p:cNvPr>
          <p:cNvSpPr/>
          <p:nvPr/>
        </p:nvSpPr>
        <p:spPr>
          <a:xfrm>
            <a:off x="15703300" y="37456011"/>
            <a:ext cx="13226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u="sng" dirty="0" err="1">
                <a:cs typeface="Segoe UI" panose="020B0502040204020203" pitchFamily="34" charset="0"/>
              </a:rPr>
              <a:t>References</a:t>
            </a:r>
            <a:r>
              <a:rPr lang="fr-FR" sz="1600" dirty="0">
                <a:cs typeface="Segoe UI" panose="020B0502040204020203" pitchFamily="34" charset="0"/>
              </a:rPr>
              <a:t>: </a:t>
            </a:r>
            <a:r>
              <a:rPr lang="fr-FR" sz="1600" baseline="30000" dirty="0">
                <a:cs typeface="Segoe UI" panose="020B0502040204020203" pitchFamily="34" charset="0"/>
              </a:rPr>
              <a:t>1</a:t>
            </a:r>
            <a:r>
              <a:rPr lang="en-US" sz="1600" dirty="0">
                <a:cs typeface="Segoe UI" panose="020B0502040204020203" pitchFamily="34" charset="0"/>
              </a:rPr>
              <a:t>World Malaria Report, WHO, </a:t>
            </a:r>
            <a:r>
              <a:rPr lang="en-US" sz="1600" b="1" dirty="0">
                <a:cs typeface="Segoe UI" panose="020B0502040204020203" pitchFamily="34" charset="0"/>
              </a:rPr>
              <a:t>2019</a:t>
            </a:r>
            <a:r>
              <a:rPr lang="en-US" sz="1600" dirty="0">
                <a:cs typeface="Segoe UI" panose="020B0502040204020203" pitchFamily="34" charset="0"/>
              </a:rPr>
              <a:t> ; </a:t>
            </a:r>
            <a:r>
              <a:rPr lang="fr-FR" sz="1600" baseline="30000" dirty="0">
                <a:cs typeface="Segoe UI" panose="020B0502040204020203" pitchFamily="34" charset="0"/>
              </a:rPr>
              <a:t>2</a:t>
            </a:r>
            <a:r>
              <a:rPr lang="en-US" sz="1600" dirty="0">
                <a:cs typeface="Segoe UI" panose="020B0502040204020203" pitchFamily="34" charset="0"/>
              </a:rPr>
              <a:t>Guidelines for the Treatment of malaria, 3</a:t>
            </a:r>
            <a:r>
              <a:rPr lang="en-US" sz="1600" baseline="30000" dirty="0">
                <a:cs typeface="Segoe UI" panose="020B0502040204020203" pitchFamily="34" charset="0"/>
              </a:rPr>
              <a:t>RD</a:t>
            </a:r>
            <a:r>
              <a:rPr lang="en-US" sz="1600" dirty="0">
                <a:cs typeface="Segoe UI" panose="020B0502040204020203" pitchFamily="34" charset="0"/>
              </a:rPr>
              <a:t> edition, WHO, 2015 ; </a:t>
            </a:r>
            <a:r>
              <a:rPr lang="en-US" sz="1600" baseline="30000" dirty="0">
                <a:cs typeface="Segoe UI" panose="020B0502040204020203" pitchFamily="34" charset="0"/>
              </a:rPr>
              <a:t>3</a:t>
            </a:r>
            <a:r>
              <a:rPr lang="en-US" sz="1600" dirty="0">
                <a:cs typeface="Segoe UI" panose="020B0502040204020203" pitchFamily="34" charset="0"/>
              </a:rPr>
              <a:t>Saunders, </a:t>
            </a:r>
            <a:r>
              <a:rPr lang="en-US" sz="1600" dirty="0" err="1">
                <a:cs typeface="Segoe UI" panose="020B0502040204020203" pitchFamily="34" charset="0"/>
              </a:rPr>
              <a:t>Vanachayangkul</a:t>
            </a:r>
            <a:r>
              <a:rPr lang="en-US" sz="1600" dirty="0">
                <a:cs typeface="Segoe UI" panose="020B0502040204020203" pitchFamily="34" charset="0"/>
              </a:rPr>
              <a:t>, Lon, </a:t>
            </a:r>
            <a:r>
              <a:rPr lang="en-US" sz="1600" i="1" dirty="0">
                <a:cs typeface="Segoe UI" panose="020B0502040204020203" pitchFamily="34" charset="0"/>
              </a:rPr>
              <a:t>N. Engl. J. Med</a:t>
            </a:r>
            <a:r>
              <a:rPr lang="en-US" sz="1600" dirty="0">
                <a:cs typeface="Segoe UI" panose="020B0502040204020203" pitchFamily="34" charset="0"/>
              </a:rPr>
              <a:t>. </a:t>
            </a:r>
            <a:r>
              <a:rPr lang="en-US" sz="1600" b="1" dirty="0">
                <a:cs typeface="Segoe UI" panose="020B0502040204020203" pitchFamily="34" charset="0"/>
              </a:rPr>
              <a:t>2014</a:t>
            </a:r>
            <a:r>
              <a:rPr lang="en-US" sz="1600" dirty="0">
                <a:cs typeface="Segoe UI" panose="020B0502040204020203" pitchFamily="34" charset="0"/>
              </a:rPr>
              <a:t>, 371 (5), 484–485 ; </a:t>
            </a:r>
            <a:r>
              <a:rPr lang="en-US" sz="1600" baseline="30000" dirty="0">
                <a:cs typeface="Segoe UI" panose="020B0502040204020203" pitchFamily="34" charset="0"/>
              </a:rPr>
              <a:t>4</a:t>
            </a:r>
            <a:r>
              <a:rPr lang="en-US" sz="1600" dirty="0">
                <a:cs typeface="Segoe UI" panose="020B0502040204020203" pitchFamily="34" charset="0"/>
              </a:rPr>
              <a:t>Burgess, Selzer, Kelly, </a:t>
            </a:r>
            <a:r>
              <a:rPr lang="en-US" sz="1600" i="1" dirty="0">
                <a:cs typeface="Segoe UI" panose="020B0502040204020203" pitchFamily="34" charset="0"/>
              </a:rPr>
              <a:t>et al</a:t>
            </a:r>
            <a:r>
              <a:rPr lang="en-US" sz="1600" dirty="0">
                <a:cs typeface="Segoe UI" panose="020B0502040204020203" pitchFamily="34" charset="0"/>
              </a:rPr>
              <a:t>. </a:t>
            </a:r>
            <a:r>
              <a:rPr lang="en-US" sz="1600" i="1" dirty="0">
                <a:cs typeface="Segoe UI" panose="020B0502040204020203" pitchFamily="34" charset="0"/>
              </a:rPr>
              <a:t>J. Med. Chem</a:t>
            </a:r>
            <a:r>
              <a:rPr lang="en-US" sz="1600" dirty="0">
                <a:cs typeface="Segoe UI" panose="020B0502040204020203" pitchFamily="34" charset="0"/>
              </a:rPr>
              <a:t>. </a:t>
            </a:r>
            <a:r>
              <a:rPr lang="en-US" sz="1600" b="1" dirty="0">
                <a:cs typeface="Segoe UI" panose="020B0502040204020203" pitchFamily="34" charset="0"/>
              </a:rPr>
              <a:t>2006</a:t>
            </a:r>
            <a:r>
              <a:rPr lang="en-US" sz="1600" dirty="0">
                <a:cs typeface="Segoe UI" panose="020B0502040204020203" pitchFamily="34" charset="0"/>
              </a:rPr>
              <a:t>, 49 (18), 5623–5625 ; </a:t>
            </a:r>
            <a:r>
              <a:rPr lang="en-US" sz="1600" baseline="30000" dirty="0">
                <a:cs typeface="Segoe UI" panose="020B0502040204020203" pitchFamily="34" charset="0"/>
              </a:rPr>
              <a:t>5</a:t>
            </a:r>
            <a:r>
              <a:rPr lang="en-US" sz="1600" dirty="0">
                <a:cs typeface="Segoe UI" panose="020B0502040204020203" pitchFamily="34" charset="0"/>
              </a:rPr>
              <a:t>Jonet, </a:t>
            </a:r>
            <a:r>
              <a:rPr lang="en-US" sz="1600" dirty="0" err="1">
                <a:cs typeface="Segoe UI" panose="020B0502040204020203" pitchFamily="34" charset="0"/>
              </a:rPr>
              <a:t>Dassonville-Klimpt</a:t>
            </a:r>
            <a:r>
              <a:rPr lang="en-US" sz="1600" dirty="0">
                <a:cs typeface="Segoe UI" panose="020B0502040204020203" pitchFamily="34" charset="0"/>
              </a:rPr>
              <a:t>, Da Nascimento, </a:t>
            </a:r>
            <a:r>
              <a:rPr lang="en-US" sz="1600" i="1" dirty="0">
                <a:cs typeface="Segoe UI" panose="020B0502040204020203" pitchFamily="34" charset="0"/>
              </a:rPr>
              <a:t>et al</a:t>
            </a:r>
            <a:r>
              <a:rPr lang="en-US" sz="1600" dirty="0">
                <a:cs typeface="Segoe UI" panose="020B0502040204020203" pitchFamily="34" charset="0"/>
              </a:rPr>
              <a:t>. </a:t>
            </a:r>
            <a:r>
              <a:rPr lang="en-US" sz="1600" i="1" dirty="0">
                <a:cs typeface="Segoe UI" panose="020B0502040204020203" pitchFamily="34" charset="0"/>
              </a:rPr>
              <a:t>Tetrahedron : Asymmetry</a:t>
            </a:r>
            <a:r>
              <a:rPr lang="en-US" sz="1600" dirty="0">
                <a:cs typeface="Segoe UI" panose="020B0502040204020203" pitchFamily="34" charset="0"/>
              </a:rPr>
              <a:t>. </a:t>
            </a:r>
            <a:r>
              <a:rPr lang="en-US" sz="1600" b="1" dirty="0">
                <a:cs typeface="Segoe UI" panose="020B0502040204020203" pitchFamily="34" charset="0"/>
              </a:rPr>
              <a:t>2011</a:t>
            </a:r>
            <a:r>
              <a:rPr lang="en-US" sz="1600" dirty="0">
                <a:cs typeface="Segoe UI" panose="020B0502040204020203" pitchFamily="34" charset="0"/>
              </a:rPr>
              <a:t>, 22 (2), 138-148 ; </a:t>
            </a:r>
            <a:r>
              <a:rPr lang="en-US" sz="1600" baseline="30000" dirty="0">
                <a:cs typeface="Segoe UI" panose="020B0502040204020203" pitchFamily="34" charset="0"/>
              </a:rPr>
              <a:t>6a</a:t>
            </a:r>
            <a:r>
              <a:rPr lang="en-US" sz="1600" dirty="0">
                <a:cs typeface="Segoe UI" panose="020B0502040204020203" pitchFamily="34" charset="0"/>
              </a:rPr>
              <a:t>Mullié, </a:t>
            </a:r>
            <a:r>
              <a:rPr lang="en-US" sz="1600" dirty="0" err="1">
                <a:cs typeface="Segoe UI" panose="020B0502040204020203" pitchFamily="34" charset="0"/>
              </a:rPr>
              <a:t>Taudon</a:t>
            </a:r>
            <a:r>
              <a:rPr lang="en-US" sz="1600" dirty="0">
                <a:cs typeface="Segoe UI" panose="020B0502040204020203" pitchFamily="34" charset="0"/>
              </a:rPr>
              <a:t>, </a:t>
            </a:r>
            <a:r>
              <a:rPr lang="en-US" sz="1600" dirty="0" err="1">
                <a:cs typeface="Segoe UI" panose="020B0502040204020203" pitchFamily="34" charset="0"/>
              </a:rPr>
              <a:t>Degrouas</a:t>
            </a:r>
            <a:r>
              <a:rPr lang="en-US" sz="1600" dirty="0">
                <a:cs typeface="Segoe UI" panose="020B0502040204020203" pitchFamily="34" charset="0"/>
              </a:rPr>
              <a:t>, </a:t>
            </a:r>
            <a:r>
              <a:rPr lang="en-US" sz="1600" i="1" dirty="0">
                <a:cs typeface="Segoe UI" panose="020B0502040204020203" pitchFamily="34" charset="0"/>
              </a:rPr>
              <a:t>et al</a:t>
            </a:r>
            <a:r>
              <a:rPr lang="en-US" sz="1600" dirty="0">
                <a:cs typeface="Segoe UI" panose="020B0502040204020203" pitchFamily="34" charset="0"/>
              </a:rPr>
              <a:t>. </a:t>
            </a:r>
            <a:r>
              <a:rPr lang="en-US" sz="1600" i="1" dirty="0">
                <a:cs typeface="Segoe UI" panose="020B0502040204020203" pitchFamily="34" charset="0"/>
              </a:rPr>
              <a:t>Malaria Journal</a:t>
            </a:r>
            <a:r>
              <a:rPr lang="en-US" sz="1600" dirty="0">
                <a:cs typeface="Segoe UI" panose="020B0502040204020203" pitchFamily="34" charset="0"/>
              </a:rPr>
              <a:t>. </a:t>
            </a:r>
            <a:r>
              <a:rPr lang="en-US" sz="1600" b="1" dirty="0">
                <a:cs typeface="Segoe UI" panose="020B0502040204020203" pitchFamily="34" charset="0"/>
              </a:rPr>
              <a:t>2014</a:t>
            </a:r>
            <a:r>
              <a:rPr lang="en-US" sz="1600" dirty="0">
                <a:cs typeface="Segoe UI" panose="020B0502040204020203" pitchFamily="34" charset="0"/>
              </a:rPr>
              <a:t>, 13:407 ; </a:t>
            </a:r>
            <a:r>
              <a:rPr lang="en-US" sz="1600" baseline="30000" dirty="0">
                <a:cs typeface="Segoe UI" panose="020B0502040204020203" pitchFamily="34" charset="0"/>
              </a:rPr>
              <a:t>6b</a:t>
            </a:r>
            <a:r>
              <a:rPr lang="en-US" sz="1600" dirty="0">
                <a:cs typeface="Segoe UI" panose="020B0502040204020203" pitchFamily="34" charset="0"/>
              </a:rPr>
              <a:t>Jonet, </a:t>
            </a:r>
            <a:r>
              <a:rPr lang="en-US" sz="1600" dirty="0" err="1">
                <a:cs typeface="Segoe UI" panose="020B0502040204020203" pitchFamily="34" charset="0"/>
              </a:rPr>
              <a:t>Dassonville-Klimpt</a:t>
            </a:r>
            <a:r>
              <a:rPr lang="en-US" sz="1600" dirty="0">
                <a:cs typeface="Segoe UI" panose="020B0502040204020203" pitchFamily="34" charset="0"/>
              </a:rPr>
              <a:t>, </a:t>
            </a:r>
            <a:r>
              <a:rPr lang="en-US" sz="1600" dirty="0" err="1">
                <a:cs typeface="Segoe UI" panose="020B0502040204020203" pitchFamily="34" charset="0"/>
              </a:rPr>
              <a:t>Mullié-Demailly</a:t>
            </a:r>
            <a:r>
              <a:rPr lang="en-US" sz="1600" dirty="0">
                <a:cs typeface="Segoe UI" panose="020B0502040204020203" pitchFamily="34" charset="0"/>
              </a:rPr>
              <a:t>, </a:t>
            </a:r>
            <a:r>
              <a:rPr lang="en-US" sz="1600" i="1" dirty="0">
                <a:cs typeface="Segoe UI" panose="020B0502040204020203" pitchFamily="34" charset="0"/>
              </a:rPr>
              <a:t>et al</a:t>
            </a:r>
            <a:r>
              <a:rPr lang="en-US" sz="1600" dirty="0">
                <a:cs typeface="Segoe UI" panose="020B0502040204020203" pitchFamily="34" charset="0"/>
              </a:rPr>
              <a:t>. EP 11154229. </a:t>
            </a:r>
            <a:r>
              <a:rPr lang="en-US" sz="1600" dirty="0" err="1">
                <a:cs typeface="Segoe UI" panose="020B0502040204020203" pitchFamily="34" charset="0"/>
              </a:rPr>
              <a:t>Déposé</a:t>
            </a:r>
            <a:r>
              <a:rPr lang="en-US" sz="1600" dirty="0">
                <a:cs typeface="Segoe UI" panose="020B0502040204020203" pitchFamily="34" charset="0"/>
              </a:rPr>
              <a:t> le 11.02.2011 ; </a:t>
            </a:r>
            <a:r>
              <a:rPr lang="en-US" sz="1600" baseline="30000" dirty="0">
                <a:cs typeface="Segoe UI" panose="020B0502040204020203" pitchFamily="34" charset="0"/>
              </a:rPr>
              <a:t>7</a:t>
            </a:r>
            <a:r>
              <a:rPr lang="en-US" sz="1600" dirty="0">
                <a:cs typeface="Segoe UI" panose="020B0502040204020203" pitchFamily="34" charset="0"/>
              </a:rPr>
              <a:t>Bentzinger, De Souza, </a:t>
            </a:r>
            <a:r>
              <a:rPr lang="en-US" sz="1600" dirty="0" err="1">
                <a:cs typeface="Segoe UI" panose="020B0502040204020203" pitchFamily="34" charset="0"/>
              </a:rPr>
              <a:t>Mullié</a:t>
            </a:r>
            <a:r>
              <a:rPr lang="en-US" sz="1600" dirty="0">
                <a:cs typeface="Segoe UI" panose="020B0502040204020203" pitchFamily="34" charset="0"/>
              </a:rPr>
              <a:t>, </a:t>
            </a:r>
            <a:r>
              <a:rPr lang="en-US" sz="1600" i="1" dirty="0">
                <a:cs typeface="Segoe UI" panose="020B0502040204020203" pitchFamily="34" charset="0"/>
              </a:rPr>
              <a:t>et al</a:t>
            </a:r>
            <a:r>
              <a:rPr lang="en-US" sz="1600" dirty="0">
                <a:cs typeface="Segoe UI" panose="020B0502040204020203" pitchFamily="34" charset="0"/>
              </a:rPr>
              <a:t>. </a:t>
            </a:r>
            <a:r>
              <a:rPr lang="en-US" sz="1600" i="1" dirty="0">
                <a:cs typeface="Segoe UI" panose="020B0502040204020203" pitchFamily="34" charset="0"/>
              </a:rPr>
              <a:t>Tetrahedron : Asymmetry</a:t>
            </a:r>
            <a:r>
              <a:rPr lang="en-US" sz="1600" dirty="0">
                <a:cs typeface="Segoe UI" panose="020B0502040204020203" pitchFamily="34" charset="0"/>
              </a:rPr>
              <a:t>. </a:t>
            </a:r>
            <a:r>
              <a:rPr lang="en-US" sz="1600" b="1" dirty="0">
                <a:cs typeface="Segoe UI" panose="020B0502040204020203" pitchFamily="34" charset="0"/>
              </a:rPr>
              <a:t>2016</a:t>
            </a:r>
            <a:r>
              <a:rPr lang="en-US" sz="1600" dirty="0">
                <a:cs typeface="Segoe UI" panose="020B0502040204020203" pitchFamily="34" charset="0"/>
              </a:rPr>
              <a:t>, 27 (1), 1-11 ; </a:t>
            </a:r>
            <a:r>
              <a:rPr lang="en-US" sz="1600" baseline="30000" dirty="0">
                <a:cs typeface="Segoe UI" panose="020B0502040204020203" pitchFamily="34" charset="0"/>
              </a:rPr>
              <a:t>8</a:t>
            </a:r>
            <a:r>
              <a:rPr lang="en-US" sz="1600" dirty="0">
                <a:cs typeface="Segoe UI" panose="020B0502040204020203" pitchFamily="34" charset="0"/>
              </a:rPr>
              <a:t>Mullié, </a:t>
            </a:r>
            <a:r>
              <a:rPr lang="en-US" sz="1600" dirty="0" err="1">
                <a:cs typeface="Segoe UI" panose="020B0502040204020203" pitchFamily="34" charset="0"/>
              </a:rPr>
              <a:t>Jonet</a:t>
            </a:r>
            <a:r>
              <a:rPr lang="en-US" sz="1600" dirty="0">
                <a:cs typeface="Segoe UI" panose="020B0502040204020203" pitchFamily="34" charset="0"/>
              </a:rPr>
              <a:t>, </a:t>
            </a:r>
            <a:r>
              <a:rPr lang="en-US" sz="1600" dirty="0" err="1">
                <a:cs typeface="Segoe UI" panose="020B0502040204020203" pitchFamily="34" charset="0"/>
              </a:rPr>
              <a:t>Desgrouas</a:t>
            </a:r>
            <a:r>
              <a:rPr lang="en-US" sz="1600" dirty="0">
                <a:cs typeface="Segoe UI" panose="020B0502040204020203" pitchFamily="34" charset="0"/>
              </a:rPr>
              <a:t>, </a:t>
            </a:r>
            <a:r>
              <a:rPr lang="en-US" sz="1600" i="1" dirty="0">
                <a:cs typeface="Segoe UI" panose="020B0502040204020203" pitchFamily="34" charset="0"/>
              </a:rPr>
              <a:t>et al</a:t>
            </a:r>
            <a:r>
              <a:rPr lang="en-US" sz="1600" dirty="0">
                <a:cs typeface="Segoe UI" panose="020B0502040204020203" pitchFamily="34" charset="0"/>
              </a:rPr>
              <a:t>. </a:t>
            </a:r>
            <a:r>
              <a:rPr lang="en-US" sz="1600" i="1" dirty="0">
                <a:cs typeface="Segoe UI" panose="020B0502040204020203" pitchFamily="34" charset="0"/>
              </a:rPr>
              <a:t>Malaria Journal</a:t>
            </a:r>
            <a:r>
              <a:rPr lang="en-US" sz="1600" dirty="0">
                <a:cs typeface="Segoe UI" panose="020B0502040204020203" pitchFamily="34" charset="0"/>
              </a:rPr>
              <a:t>. </a:t>
            </a:r>
            <a:r>
              <a:rPr lang="en-US" sz="1600" b="1" dirty="0">
                <a:cs typeface="Segoe UI" panose="020B0502040204020203" pitchFamily="34" charset="0"/>
              </a:rPr>
              <a:t>2012</a:t>
            </a:r>
            <a:r>
              <a:rPr lang="en-US" sz="1600" dirty="0">
                <a:cs typeface="Segoe UI" panose="020B0502040204020203" pitchFamily="34" charset="0"/>
              </a:rPr>
              <a:t>, 11:65 ; </a:t>
            </a:r>
            <a:r>
              <a:rPr lang="en-US" sz="1600" baseline="30000" dirty="0">
                <a:cs typeface="Segoe UI" panose="020B0502040204020203" pitchFamily="34" charset="0"/>
              </a:rPr>
              <a:t>9</a:t>
            </a:r>
            <a:r>
              <a:rPr lang="fr-FR" sz="1600" dirty="0" err="1">
                <a:cs typeface="Segoe UI" panose="020B0502040204020203" pitchFamily="34" charset="0"/>
              </a:rPr>
              <a:t>Bhattacharjee</a:t>
            </a:r>
            <a:r>
              <a:rPr lang="fr-FR" sz="1600" dirty="0">
                <a:cs typeface="Segoe UI" panose="020B0502040204020203" pitchFamily="34" charset="0"/>
              </a:rPr>
              <a:t>, Kyle, </a:t>
            </a:r>
            <a:r>
              <a:rPr lang="fr-FR" sz="1600" dirty="0" err="1">
                <a:cs typeface="Segoe UI" panose="020B0502040204020203" pitchFamily="34" charset="0"/>
              </a:rPr>
              <a:t>Vennerstrom</a:t>
            </a:r>
            <a:r>
              <a:rPr lang="fr-FR" sz="1600" dirty="0">
                <a:cs typeface="Segoe UI" panose="020B0502040204020203" pitchFamily="34" charset="0"/>
              </a:rPr>
              <a:t>, </a:t>
            </a:r>
            <a:r>
              <a:rPr lang="fr-FR" sz="1600" i="1" dirty="0">
                <a:cs typeface="Segoe UI" panose="020B0502040204020203" pitchFamily="34" charset="0"/>
              </a:rPr>
              <a:t>et al</a:t>
            </a:r>
            <a:r>
              <a:rPr lang="fr-FR" sz="1600" dirty="0">
                <a:cs typeface="Segoe UI" panose="020B0502040204020203" pitchFamily="34" charset="0"/>
              </a:rPr>
              <a:t>. </a:t>
            </a:r>
            <a:r>
              <a:rPr lang="fr-FR" sz="1600" i="1" dirty="0">
                <a:cs typeface="Segoe UI" panose="020B0502040204020203" pitchFamily="34" charset="0"/>
              </a:rPr>
              <a:t>J. </a:t>
            </a:r>
            <a:r>
              <a:rPr lang="fr-FR" sz="1600" i="1" dirty="0" err="1">
                <a:cs typeface="Segoe UI" panose="020B0502040204020203" pitchFamily="34" charset="0"/>
              </a:rPr>
              <a:t>Chem</a:t>
            </a:r>
            <a:r>
              <a:rPr lang="fr-FR" sz="1600" i="1" dirty="0">
                <a:cs typeface="Segoe UI" panose="020B0502040204020203" pitchFamily="34" charset="0"/>
              </a:rPr>
              <a:t>. Inf. Comput. </a:t>
            </a:r>
            <a:r>
              <a:rPr lang="fr-FR" sz="1600" i="1" dirty="0" err="1">
                <a:cs typeface="Segoe UI" panose="020B0502040204020203" pitchFamily="34" charset="0"/>
              </a:rPr>
              <a:t>Sci</a:t>
            </a:r>
            <a:r>
              <a:rPr lang="fr-FR" sz="1600" dirty="0">
                <a:cs typeface="Segoe UI" panose="020B0502040204020203" pitchFamily="34" charset="0"/>
              </a:rPr>
              <a:t>. </a:t>
            </a:r>
            <a:r>
              <a:rPr lang="fr-FR" sz="1600" b="1" dirty="0">
                <a:cs typeface="Segoe UI" panose="020B0502040204020203" pitchFamily="34" charset="0"/>
              </a:rPr>
              <a:t>2002</a:t>
            </a:r>
            <a:r>
              <a:rPr lang="fr-FR" sz="1600" dirty="0">
                <a:cs typeface="Segoe UI" panose="020B0502040204020203" pitchFamily="34" charset="0"/>
              </a:rPr>
              <a:t>, 42 (5), 1212-1220. </a:t>
            </a:r>
            <a:endParaRPr lang="fr-FR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172D5-112D-45A2-8723-24AF7D92184B}"/>
              </a:ext>
            </a:extLst>
          </p:cNvPr>
          <p:cNvSpPr/>
          <p:nvPr/>
        </p:nvSpPr>
        <p:spPr>
          <a:xfrm>
            <a:off x="15937405" y="23181082"/>
            <a:ext cx="127630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cs typeface="Segoe UI" panose="020B0502040204020203" pitchFamily="34" charset="0"/>
              </a:rPr>
              <a:t>      By a SYBR Green I fluorescence </a:t>
            </a:r>
            <a:r>
              <a:rPr lang="fr-FR" sz="2800" dirty="0" err="1">
                <a:cs typeface="Segoe UI" panose="020B0502040204020203" pitchFamily="34" charset="0"/>
              </a:rPr>
              <a:t>method</a:t>
            </a:r>
            <a:r>
              <a:rPr lang="fr-FR" sz="2800" dirty="0">
                <a:cs typeface="Segoe UI" panose="020B0502040204020203" pitchFamily="34" charset="0"/>
              </a:rPr>
              <a:t>, the </a:t>
            </a:r>
            <a:r>
              <a:rPr lang="fr-FR" sz="2800" i="1" dirty="0">
                <a:cs typeface="Segoe UI" panose="020B0502040204020203" pitchFamily="34" charset="0"/>
              </a:rPr>
              <a:t>in vitro </a:t>
            </a:r>
            <a:r>
              <a:rPr lang="fr-FR" sz="2800" dirty="0" err="1">
                <a:cs typeface="Segoe UI" panose="020B0502040204020203" pitchFamily="34" charset="0"/>
              </a:rPr>
              <a:t>antimalarial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activity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was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evaluated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against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i="1" dirty="0">
                <a:cs typeface="Segoe UI" panose="020B0502040204020203" pitchFamily="34" charset="0"/>
              </a:rPr>
              <a:t>Pf</a:t>
            </a:r>
            <a:r>
              <a:rPr lang="fr-FR" sz="2800" dirty="0">
                <a:cs typeface="Segoe UI" panose="020B0502040204020203" pitchFamily="34" charset="0"/>
              </a:rPr>
              <a:t>3D7 and </a:t>
            </a:r>
            <a:r>
              <a:rPr lang="fr-FR" sz="2800" i="1" dirty="0">
                <a:cs typeface="Segoe UI" panose="020B0502040204020203" pitchFamily="34" charset="0"/>
              </a:rPr>
              <a:t>Pf</a:t>
            </a:r>
            <a:r>
              <a:rPr lang="fr-FR" sz="2800" dirty="0">
                <a:cs typeface="Segoe UI" panose="020B0502040204020203" pitchFamily="34" charset="0"/>
              </a:rPr>
              <a:t>W2 </a:t>
            </a:r>
            <a:r>
              <a:rPr lang="fr-FR" sz="2800" dirty="0" err="1">
                <a:cs typeface="Segoe UI" panose="020B0502040204020203" pitchFamily="34" charset="0"/>
              </a:rPr>
              <a:t>strains</a:t>
            </a:r>
            <a:r>
              <a:rPr lang="fr-FR" sz="2800" dirty="0">
                <a:cs typeface="Segoe UI" panose="020B0502040204020203" pitchFamily="34" charset="0"/>
              </a:rPr>
              <a:t>. </a:t>
            </a:r>
            <a:r>
              <a:rPr lang="fr-FR" sz="2800" dirty="0" err="1">
                <a:cs typeface="Segoe UI" panose="020B0502040204020203" pitchFamily="34" charset="0"/>
              </a:rPr>
              <a:t>Pleasingly</a:t>
            </a:r>
            <a:r>
              <a:rPr lang="fr-FR" sz="2800" dirty="0">
                <a:cs typeface="Segoe UI" panose="020B0502040204020203" pitchFamily="34" charset="0"/>
              </a:rPr>
              <a:t>, all IC</a:t>
            </a:r>
            <a:r>
              <a:rPr lang="fr-FR" sz="2800" baseline="-25000" dirty="0">
                <a:cs typeface="Segoe UI" panose="020B0502040204020203" pitchFamily="34" charset="0"/>
              </a:rPr>
              <a:t>50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were</a:t>
            </a:r>
            <a:r>
              <a:rPr lang="fr-FR" sz="2800" dirty="0">
                <a:cs typeface="Segoe UI" panose="020B0502040204020203" pitchFamily="34" charset="0"/>
              </a:rPr>
              <a:t> in nanomolar range, </a:t>
            </a:r>
            <a:r>
              <a:rPr lang="fr-FR" sz="2800" dirty="0" err="1">
                <a:cs typeface="Segoe UI" panose="020B0502040204020203" pitchFamily="34" charset="0"/>
              </a:rPr>
              <a:t>except</a:t>
            </a:r>
            <a:r>
              <a:rPr lang="fr-FR" sz="2800" dirty="0">
                <a:cs typeface="Segoe UI" panose="020B0502040204020203" pitchFamily="34" charset="0"/>
              </a:rPr>
              <a:t> for the compound </a:t>
            </a:r>
            <a:r>
              <a:rPr lang="fr-FR" sz="2800" b="1" dirty="0">
                <a:cs typeface="Segoe UI" panose="020B0502040204020203" pitchFamily="34" charset="0"/>
              </a:rPr>
              <a:t>4c-(</a:t>
            </a:r>
            <a:r>
              <a:rPr lang="fr-FR" sz="2800" b="1" i="1" dirty="0">
                <a:cs typeface="Segoe UI" panose="020B0502040204020203" pitchFamily="34" charset="0"/>
              </a:rPr>
              <a:t>R</a:t>
            </a:r>
            <a:r>
              <a:rPr lang="fr-FR" sz="2800" b="1" dirty="0">
                <a:cs typeface="Segoe UI" panose="020B0502040204020203" pitchFamily="34" charset="0"/>
              </a:rPr>
              <a:t>)</a:t>
            </a:r>
            <a:r>
              <a:rPr lang="fr-FR" sz="2800" dirty="0">
                <a:cs typeface="Segoe UI" panose="020B0502040204020203" pitchFamily="34" charset="0"/>
              </a:rPr>
              <a:t>. In </a:t>
            </a:r>
            <a:r>
              <a:rPr lang="fr-FR" sz="2800" dirty="0" err="1">
                <a:cs typeface="Segoe UI" panose="020B0502040204020203" pitchFamily="34" charset="0"/>
              </a:rPr>
              <a:t>series</a:t>
            </a:r>
            <a:r>
              <a:rPr lang="fr-FR" sz="2800" dirty="0">
                <a:cs typeface="Segoe UI" panose="020B0502040204020203" pitchFamily="34" charset="0"/>
              </a:rPr>
              <a:t> 1, compounds </a:t>
            </a:r>
            <a:r>
              <a:rPr lang="fr-FR" sz="2800" b="1" dirty="0">
                <a:cs typeface="Segoe UI" panose="020B0502040204020203" pitchFamily="34" charset="0"/>
              </a:rPr>
              <a:t>1a</a:t>
            </a:r>
            <a:r>
              <a:rPr lang="fr-FR" sz="2800" dirty="0">
                <a:cs typeface="Segoe UI" panose="020B0502040204020203" pitchFamily="34" charset="0"/>
              </a:rPr>
              <a:t> and </a:t>
            </a:r>
            <a:r>
              <a:rPr lang="fr-FR" sz="2800" b="1" dirty="0">
                <a:cs typeface="Segoe UI" panose="020B0502040204020203" pitchFamily="34" charset="0"/>
              </a:rPr>
              <a:t>1d-(</a:t>
            </a:r>
            <a:r>
              <a:rPr lang="fr-FR" sz="2800" b="1" i="1" dirty="0">
                <a:cs typeface="Segoe UI" panose="020B0502040204020203" pitchFamily="34" charset="0"/>
              </a:rPr>
              <a:t>R</a:t>
            </a:r>
            <a:r>
              <a:rPr lang="fr-FR" sz="2800" b="1" dirty="0">
                <a:cs typeface="Segoe UI" panose="020B0502040204020203" pitchFamily="34" charset="0"/>
              </a:rPr>
              <a:t>)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present</a:t>
            </a:r>
            <a:r>
              <a:rPr lang="fr-FR" sz="2800" dirty="0">
                <a:cs typeface="Segoe UI" panose="020B0502040204020203" pitchFamily="34" charset="0"/>
              </a:rPr>
              <a:t> the </a:t>
            </a:r>
            <a:r>
              <a:rPr lang="fr-FR" sz="2800" dirty="0" err="1">
                <a:cs typeface="Segoe UI" panose="020B0502040204020203" pitchFamily="34" charset="0"/>
              </a:rPr>
              <a:t>better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activity</a:t>
            </a:r>
            <a:r>
              <a:rPr lang="fr-FR" sz="2800" dirty="0">
                <a:cs typeface="Segoe UI" panose="020B0502040204020203" pitchFamily="34" charset="0"/>
              </a:rPr>
              <a:t>, </a:t>
            </a:r>
            <a:r>
              <a:rPr lang="fr-FR" sz="2800" dirty="0" err="1">
                <a:cs typeface="Segoe UI" panose="020B0502040204020203" pitchFamily="34" charset="0"/>
              </a:rPr>
              <a:t>proving</a:t>
            </a:r>
            <a:r>
              <a:rPr lang="fr-FR" sz="2800" dirty="0">
                <a:cs typeface="Segoe UI" panose="020B0502040204020203" pitchFamily="34" charset="0"/>
              </a:rPr>
              <a:t> the </a:t>
            </a:r>
            <a:r>
              <a:rPr lang="fr-FR" sz="2800" dirty="0" err="1">
                <a:cs typeface="Segoe UI" panose="020B0502040204020203" pitchFamily="34" charset="0"/>
              </a:rPr>
              <a:t>interest</a:t>
            </a:r>
            <a:r>
              <a:rPr lang="fr-FR" sz="2800" dirty="0">
                <a:cs typeface="Segoe UI" panose="020B0502040204020203" pitchFamily="34" charset="0"/>
              </a:rPr>
              <a:t> of </a:t>
            </a:r>
            <a:r>
              <a:rPr lang="fr-FR" sz="2800" dirty="0" err="1">
                <a:cs typeface="Segoe UI" panose="020B0502040204020203" pitchFamily="34" charset="0"/>
              </a:rPr>
              <a:t>benzhydryl</a:t>
            </a:r>
            <a:r>
              <a:rPr lang="fr-FR" sz="2800" dirty="0">
                <a:cs typeface="Segoe UI" panose="020B0502040204020203" pitchFamily="34" charset="0"/>
              </a:rPr>
              <a:t>- and </a:t>
            </a:r>
            <a:r>
              <a:rPr lang="fr-FR" sz="2800" dirty="0" err="1">
                <a:cs typeface="Segoe UI" panose="020B0502040204020203" pitchFamily="34" charset="0"/>
              </a:rPr>
              <a:t>trityl-ethane</a:t>
            </a:r>
            <a:r>
              <a:rPr lang="fr-FR" sz="2800" dirty="0">
                <a:cs typeface="Segoe UI" panose="020B0502040204020203" pitchFamily="34" charset="0"/>
              </a:rPr>
              <a:t> diamine as EPI. </a:t>
            </a:r>
            <a:r>
              <a:rPr lang="fr-FR" sz="2800" dirty="0" err="1">
                <a:cs typeface="Segoe UI" panose="020B0502040204020203" pitchFamily="34" charset="0"/>
              </a:rPr>
              <a:t>Equally</a:t>
            </a:r>
            <a:r>
              <a:rPr lang="fr-FR" sz="2800" dirty="0">
                <a:cs typeface="Segoe UI" panose="020B0502040204020203" pitchFamily="34" charset="0"/>
              </a:rPr>
              <a:t> for </a:t>
            </a:r>
            <a:r>
              <a:rPr lang="fr-FR" sz="2800" b="1" dirty="0">
                <a:cs typeface="Segoe UI" panose="020B0502040204020203" pitchFamily="34" charset="0"/>
              </a:rPr>
              <a:t>3a</a:t>
            </a:r>
            <a:r>
              <a:rPr lang="fr-FR" sz="2800" dirty="0">
                <a:cs typeface="Segoe UI" panose="020B0502040204020203" pitchFamily="34" charset="0"/>
              </a:rPr>
              <a:t> and the </a:t>
            </a:r>
            <a:r>
              <a:rPr lang="fr-FR" sz="2800" dirty="0" err="1">
                <a:cs typeface="Segoe UI" panose="020B0502040204020203" pitchFamily="34" charset="0"/>
              </a:rPr>
              <a:t>adamantyl-ethane</a:t>
            </a:r>
            <a:r>
              <a:rPr lang="fr-FR" sz="2800" dirty="0">
                <a:cs typeface="Segoe UI" panose="020B0502040204020203" pitchFamily="34" charset="0"/>
              </a:rPr>
              <a:t> diamine in </a:t>
            </a:r>
            <a:r>
              <a:rPr lang="fr-FR" sz="2800" dirty="0" err="1">
                <a:cs typeface="Segoe UI" panose="020B0502040204020203" pitchFamily="34" charset="0"/>
              </a:rPr>
              <a:t>series</a:t>
            </a:r>
            <a:r>
              <a:rPr lang="fr-FR" sz="2800" dirty="0">
                <a:cs typeface="Segoe UI" panose="020B0502040204020203" pitchFamily="34" charset="0"/>
              </a:rPr>
              <a:t> 2. </a:t>
            </a:r>
            <a:r>
              <a:rPr lang="fr-FR" sz="2800" dirty="0" err="1">
                <a:cs typeface="Segoe UI" panose="020B0502040204020203" pitchFamily="34" charset="0"/>
              </a:rPr>
              <a:t>Interestingly</a:t>
            </a:r>
            <a:r>
              <a:rPr lang="fr-FR" sz="2800" dirty="0">
                <a:cs typeface="Segoe UI" panose="020B0502040204020203" pitchFamily="34" charset="0"/>
              </a:rPr>
              <a:t>, </a:t>
            </a:r>
            <a:r>
              <a:rPr lang="fr-FR" sz="2800" b="1" dirty="0">
                <a:cs typeface="Segoe UI" panose="020B0502040204020203" pitchFamily="34" charset="0"/>
              </a:rPr>
              <a:t>3b</a:t>
            </a:r>
            <a:r>
              <a:rPr lang="fr-FR" sz="2800" dirty="0">
                <a:cs typeface="Segoe UI" panose="020B0502040204020203" pitchFamily="34" charset="0"/>
              </a:rPr>
              <a:t> shows the best </a:t>
            </a:r>
            <a:r>
              <a:rPr lang="fr-FR" sz="2800" dirty="0" err="1">
                <a:cs typeface="Segoe UI" panose="020B0502040204020203" pitchFamily="34" charset="0"/>
              </a:rPr>
              <a:t>eudysmic</a:t>
            </a:r>
            <a:r>
              <a:rPr lang="fr-FR" sz="2800" dirty="0">
                <a:cs typeface="Segoe UI" panose="020B0502040204020203" pitchFamily="34" charset="0"/>
              </a:rPr>
              <a:t> ratio, </a:t>
            </a:r>
            <a:r>
              <a:rPr lang="fr-FR" sz="2800" dirty="0" err="1">
                <a:cs typeface="Segoe UI" panose="020B0502040204020203" pitchFamily="34" charset="0"/>
              </a:rPr>
              <a:t>whatever</a:t>
            </a:r>
            <a:r>
              <a:rPr lang="fr-FR" sz="2800" dirty="0">
                <a:cs typeface="Segoe UI" panose="020B0502040204020203" pitchFamily="34" charset="0"/>
              </a:rPr>
              <a:t> the </a:t>
            </a:r>
            <a:r>
              <a:rPr lang="fr-FR" sz="2800" dirty="0" err="1">
                <a:cs typeface="Segoe UI" panose="020B0502040204020203" pitchFamily="34" charset="0"/>
              </a:rPr>
              <a:t>strain</a:t>
            </a:r>
            <a:r>
              <a:rPr lang="fr-FR" sz="2800" dirty="0">
                <a:cs typeface="Segoe UI" panose="020B0502040204020203" pitchFamily="34" charset="0"/>
              </a:rPr>
              <a:t>, and </a:t>
            </a:r>
            <a:r>
              <a:rPr lang="fr-FR" sz="2800" b="1" dirty="0">
                <a:cs typeface="Segoe UI" panose="020B0502040204020203" pitchFamily="34" charset="0"/>
              </a:rPr>
              <a:t>3c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presents</a:t>
            </a:r>
            <a:r>
              <a:rPr lang="fr-FR" sz="2800" dirty="0">
                <a:cs typeface="Segoe UI" panose="020B0502040204020203" pitchFamily="34" charset="0"/>
              </a:rPr>
              <a:t> a good </a:t>
            </a:r>
            <a:r>
              <a:rPr lang="fr-FR" sz="2800" dirty="0" err="1">
                <a:cs typeface="Segoe UI" panose="020B0502040204020203" pitchFamily="34" charset="0"/>
              </a:rPr>
              <a:t>activity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less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than</a:t>
            </a:r>
            <a:r>
              <a:rPr lang="fr-FR" sz="2800" dirty="0">
                <a:cs typeface="Segoe UI" panose="020B0502040204020203" pitchFamily="34" charset="0"/>
              </a:rPr>
              <a:t> 15 </a:t>
            </a:r>
            <a:r>
              <a:rPr lang="fr-FR" sz="2800" dirty="0" err="1">
                <a:cs typeface="Segoe UI" panose="020B0502040204020203" pitchFamily="34" charset="0"/>
              </a:rPr>
              <a:t>nM</a:t>
            </a:r>
            <a:r>
              <a:rPr lang="fr-FR" sz="2800" dirty="0">
                <a:cs typeface="Segoe UI" panose="020B0502040204020203" pitchFamily="34" charset="0"/>
              </a:rPr>
              <a:t>. First </a:t>
            </a:r>
            <a:r>
              <a:rPr lang="fr-FR" sz="2800" dirty="0" err="1">
                <a:cs typeface="Segoe UI" panose="020B0502040204020203" pitchFamily="34" charset="0"/>
              </a:rPr>
              <a:t>results</a:t>
            </a:r>
            <a:r>
              <a:rPr lang="fr-FR" sz="2800" dirty="0">
                <a:cs typeface="Segoe UI" panose="020B0502040204020203" pitchFamily="34" charset="0"/>
              </a:rPr>
              <a:t> lead </a:t>
            </a:r>
            <a:r>
              <a:rPr lang="fr-FR" sz="2800" dirty="0" err="1">
                <a:cs typeface="Segoe UI" panose="020B0502040204020203" pitchFamily="34" charset="0"/>
              </a:rPr>
              <a:t>toward</a:t>
            </a:r>
            <a:r>
              <a:rPr lang="fr-FR" sz="2800" dirty="0">
                <a:cs typeface="Segoe UI" panose="020B0502040204020203" pitchFamily="34" charset="0"/>
              </a:rPr>
              <a:t> a </a:t>
            </a:r>
            <a:r>
              <a:rPr lang="fr-FR" sz="2800" dirty="0" err="1">
                <a:cs typeface="Segoe UI" panose="020B0502040204020203" pitchFamily="34" charset="0"/>
              </a:rPr>
              <a:t>better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activity</a:t>
            </a:r>
            <a:r>
              <a:rPr lang="fr-FR" sz="2800" dirty="0">
                <a:cs typeface="Segoe UI" panose="020B0502040204020203" pitchFamily="34" charset="0"/>
              </a:rPr>
              <a:t> of 4-AQ moities </a:t>
            </a:r>
            <a:r>
              <a:rPr lang="fr-FR" sz="2800" dirty="0" err="1">
                <a:cs typeface="Segoe UI" panose="020B0502040204020203" pitchFamily="34" charset="0"/>
              </a:rPr>
              <a:t>than</a:t>
            </a:r>
            <a:r>
              <a:rPr lang="fr-FR" sz="2800" dirty="0">
                <a:cs typeface="Segoe UI" panose="020B0502040204020203" pitchFamily="34" charset="0"/>
              </a:rPr>
              <a:t> 4-AF. </a:t>
            </a:r>
            <a:r>
              <a:rPr lang="fr-FR" sz="2800" dirty="0" err="1">
                <a:cs typeface="Segoe UI" panose="020B0502040204020203" pitchFamily="34" charset="0"/>
              </a:rPr>
              <a:t>Evaluated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against</a:t>
            </a:r>
            <a:r>
              <a:rPr lang="fr-FR" sz="2800" dirty="0">
                <a:cs typeface="Segoe UI" panose="020B0502040204020203" pitchFamily="34" charset="0"/>
              </a:rPr>
              <a:t> HepG2 </a:t>
            </a:r>
            <a:r>
              <a:rPr lang="fr-FR" sz="2800" dirty="0" err="1">
                <a:cs typeface="Segoe UI" panose="020B0502040204020203" pitchFamily="34" charset="0"/>
              </a:rPr>
              <a:t>cells</a:t>
            </a:r>
            <a:r>
              <a:rPr lang="fr-FR" sz="2800" dirty="0">
                <a:cs typeface="Segoe UI" panose="020B0502040204020203" pitchFamily="34" charset="0"/>
              </a:rPr>
              <a:t>, </a:t>
            </a:r>
            <a:r>
              <a:rPr lang="fr-FR" sz="2800" dirty="0" err="1">
                <a:cs typeface="Segoe UI" panose="020B0502040204020203" pitchFamily="34" charset="0"/>
              </a:rPr>
              <a:t>cytotoxicity</a:t>
            </a:r>
            <a:r>
              <a:rPr lang="fr-FR" sz="2800" dirty="0">
                <a:cs typeface="Segoe UI" panose="020B0502040204020203" pitchFamily="34" charset="0"/>
              </a:rPr>
              <a:t> (IC</a:t>
            </a:r>
            <a:r>
              <a:rPr lang="fr-FR" sz="2800" baseline="-25000" dirty="0">
                <a:cs typeface="Segoe UI" panose="020B0502040204020203" pitchFamily="34" charset="0"/>
              </a:rPr>
              <a:t>50</a:t>
            </a:r>
            <a:r>
              <a:rPr lang="fr-FR" sz="2800" dirty="0">
                <a:cs typeface="Segoe UI" panose="020B0502040204020203" pitchFamily="34" charset="0"/>
              </a:rPr>
              <a:t>) </a:t>
            </a:r>
            <a:r>
              <a:rPr lang="fr-FR" sz="2800" dirty="0" err="1">
                <a:cs typeface="Segoe UI" panose="020B0502040204020203" pitchFamily="34" charset="0"/>
              </a:rPr>
              <a:t>was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ranged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from</a:t>
            </a:r>
            <a:r>
              <a:rPr lang="fr-FR" sz="2800" dirty="0">
                <a:cs typeface="Segoe UI" panose="020B0502040204020203" pitchFamily="34" charset="0"/>
              </a:rPr>
              <a:t> 2.5 to 28.1 </a:t>
            </a:r>
            <a:r>
              <a:rPr lang="el-GR" sz="2800" dirty="0">
                <a:cs typeface="Segoe UI" panose="020B0502040204020203" pitchFamily="34" charset="0"/>
              </a:rPr>
              <a:t>μ</a:t>
            </a:r>
            <a:r>
              <a:rPr lang="fr-FR" sz="2800" dirty="0">
                <a:cs typeface="Segoe UI" panose="020B0502040204020203" pitchFamily="34" charset="0"/>
              </a:rPr>
              <a:t>M, </a:t>
            </a:r>
            <a:r>
              <a:rPr lang="fr-FR" sz="2800" dirty="0" err="1">
                <a:cs typeface="Segoe UI" panose="020B0502040204020203" pitchFamily="34" charset="0"/>
              </a:rPr>
              <a:t>giving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selectivity</a:t>
            </a:r>
            <a:r>
              <a:rPr lang="fr-FR" sz="2800" dirty="0">
                <a:cs typeface="Segoe UI" panose="020B0502040204020203" pitchFamily="34" charset="0"/>
              </a:rPr>
              <a:t> index (HepG2/</a:t>
            </a:r>
            <a:r>
              <a:rPr lang="fr-FR" sz="2800" i="1" dirty="0">
                <a:cs typeface="Segoe UI" panose="020B0502040204020203" pitchFamily="34" charset="0"/>
              </a:rPr>
              <a:t>Pf</a:t>
            </a:r>
            <a:r>
              <a:rPr lang="fr-FR" sz="2800" dirty="0">
                <a:cs typeface="Segoe UI" panose="020B0502040204020203" pitchFamily="34" charset="0"/>
              </a:rPr>
              <a:t>W2) </a:t>
            </a:r>
            <a:r>
              <a:rPr lang="fr-FR" sz="2800" dirty="0" err="1">
                <a:cs typeface="Segoe UI" panose="020B0502040204020203" pitchFamily="34" charset="0"/>
              </a:rPr>
              <a:t>superior</a:t>
            </a:r>
            <a:r>
              <a:rPr lang="fr-FR" sz="2800" dirty="0">
                <a:cs typeface="Segoe UI" panose="020B0502040204020203" pitchFamily="34" charset="0"/>
              </a:rPr>
              <a:t> to 110, </a:t>
            </a:r>
            <a:r>
              <a:rPr lang="fr-FR" sz="2800" dirty="0" err="1">
                <a:cs typeface="Segoe UI" panose="020B0502040204020203" pitchFamily="34" charset="0"/>
              </a:rPr>
              <a:t>except</a:t>
            </a:r>
            <a:r>
              <a:rPr lang="fr-FR" sz="2800" dirty="0">
                <a:cs typeface="Segoe UI" panose="020B0502040204020203" pitchFamily="34" charset="0"/>
              </a:rPr>
              <a:t> for </a:t>
            </a:r>
            <a:r>
              <a:rPr lang="fr-FR" sz="2800" b="1" dirty="0">
                <a:cs typeface="Segoe UI" panose="020B0502040204020203" pitchFamily="34" charset="0"/>
              </a:rPr>
              <a:t>1c-(</a:t>
            </a:r>
            <a:r>
              <a:rPr lang="fr-FR" sz="2800" b="1" i="1" dirty="0">
                <a:cs typeface="Segoe UI" panose="020B0502040204020203" pitchFamily="34" charset="0"/>
              </a:rPr>
              <a:t>R</a:t>
            </a:r>
            <a:r>
              <a:rPr lang="fr-FR" sz="2800" b="1" dirty="0">
                <a:cs typeface="Segoe UI" panose="020B0502040204020203" pitchFamily="34" charset="0"/>
              </a:rPr>
              <a:t>)</a:t>
            </a:r>
            <a:r>
              <a:rPr lang="fr-FR" sz="2800" dirty="0">
                <a:cs typeface="Segoe UI" panose="020B0502040204020203" pitchFamily="34" charset="0"/>
              </a:rPr>
              <a:t>, and </a:t>
            </a:r>
            <a:r>
              <a:rPr lang="fr-FR" sz="2800" dirty="0" err="1">
                <a:cs typeface="Segoe UI" panose="020B0502040204020203" pitchFamily="34" charset="0"/>
              </a:rPr>
              <a:t>closed</a:t>
            </a:r>
            <a:r>
              <a:rPr lang="fr-FR" sz="2800" dirty="0">
                <a:cs typeface="Segoe UI" panose="020B0502040204020203" pitchFamily="34" charset="0"/>
              </a:rPr>
              <a:t> to 4 170 for </a:t>
            </a:r>
            <a:r>
              <a:rPr lang="fr-FR" sz="2800" b="1" dirty="0">
                <a:cs typeface="Segoe UI" panose="020B0502040204020203" pitchFamily="34" charset="0"/>
              </a:rPr>
              <a:t>1d-(</a:t>
            </a:r>
            <a:r>
              <a:rPr lang="fr-FR" sz="2800" b="1" i="1" dirty="0">
                <a:cs typeface="Segoe UI" panose="020B0502040204020203" pitchFamily="34" charset="0"/>
              </a:rPr>
              <a:t>R</a:t>
            </a:r>
            <a:r>
              <a:rPr lang="fr-FR" sz="2800" b="1" dirty="0">
                <a:cs typeface="Segoe UI" panose="020B0502040204020203" pitchFamily="34" charset="0"/>
              </a:rPr>
              <a:t>)</a:t>
            </a:r>
            <a:r>
              <a:rPr lang="fr-FR" sz="2800" dirty="0">
                <a:cs typeface="Segoe UI" panose="020B0502040204020203" pitchFamily="34" charset="0"/>
              </a:rPr>
              <a:t>.</a:t>
            </a:r>
          </a:p>
        </p:txBody>
      </p:sp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4E98EFCE-488F-421A-B01B-B098802BAD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562783"/>
              </p:ext>
            </p:extLst>
          </p:nvPr>
        </p:nvGraphicFramePr>
        <p:xfrm>
          <a:off x="16491033" y="27798713"/>
          <a:ext cx="12704763" cy="1037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" name="Document" r:id="rId15" imgW="8705706" imgH="7080178" progId="Word.Document.12">
                  <p:embed/>
                </p:oleObj>
              </mc:Choice>
              <mc:Fallback>
                <p:oleObj name="Document" r:id="rId15" imgW="8705706" imgH="7080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491033" y="27798713"/>
                        <a:ext cx="12704763" cy="1037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2812A55-70AB-4E13-AD05-081627764C3C}"/>
              </a:ext>
            </a:extLst>
          </p:cNvPr>
          <p:cNvSpPr/>
          <p:nvPr/>
        </p:nvSpPr>
        <p:spPr>
          <a:xfrm>
            <a:off x="1654997" y="26722987"/>
            <a:ext cx="131433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cs typeface="Segoe UI" panose="020B0502040204020203" pitchFamily="34" charset="0"/>
              </a:rPr>
              <a:t>      </a:t>
            </a:r>
            <a:r>
              <a:rPr lang="fr-FR" sz="2800" dirty="0" err="1">
                <a:cs typeface="Segoe UI" panose="020B0502040204020203" pitchFamily="34" charset="0"/>
              </a:rPr>
              <a:t>Nowadays</a:t>
            </a:r>
            <a:r>
              <a:rPr lang="fr-FR" sz="2800" dirty="0">
                <a:cs typeface="Segoe UI" panose="020B0502040204020203" pitchFamily="34" charset="0"/>
              </a:rPr>
              <a:t>, </a:t>
            </a:r>
            <a:r>
              <a:rPr lang="fr-FR" sz="2800" dirty="0" err="1">
                <a:cs typeface="Segoe UI" panose="020B0502040204020203" pitchFamily="34" charset="0"/>
              </a:rPr>
              <a:t>sixteen</a:t>
            </a:r>
            <a:r>
              <a:rPr lang="fr-FR" sz="2800" dirty="0">
                <a:cs typeface="Segoe UI" panose="020B0502040204020203" pitchFamily="34" charset="0"/>
              </a:rPr>
              <a:t> 4-AQ and </a:t>
            </a:r>
            <a:r>
              <a:rPr lang="fr-FR" sz="2800" dirty="0" err="1">
                <a:cs typeface="Segoe UI" panose="020B0502040204020203" pitchFamily="34" charset="0"/>
              </a:rPr>
              <a:t>seven</a:t>
            </a:r>
            <a:r>
              <a:rPr lang="fr-FR" sz="2800" dirty="0">
                <a:cs typeface="Segoe UI" panose="020B0502040204020203" pitchFamily="34" charset="0"/>
              </a:rPr>
              <a:t> 4-AF </a:t>
            </a:r>
            <a:r>
              <a:rPr lang="fr-FR" sz="2800" dirty="0" err="1">
                <a:cs typeface="Segoe UI" panose="020B0502040204020203" pitchFamily="34" charset="0"/>
              </a:rPr>
              <a:t>hybrids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were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obtained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with</a:t>
            </a:r>
            <a:r>
              <a:rPr lang="fr-FR" sz="2800" dirty="0">
                <a:cs typeface="Segoe UI" panose="020B0502040204020203" pitchFamily="34" charset="0"/>
              </a:rPr>
              <a:t> a </a:t>
            </a:r>
            <a:r>
              <a:rPr lang="fr-FR" sz="2800" dirty="0" err="1">
                <a:cs typeface="Segoe UI" panose="020B0502040204020203" pitchFamily="34" charset="0"/>
              </a:rPr>
              <a:t>yield</a:t>
            </a:r>
            <a:r>
              <a:rPr lang="fr-FR" sz="2800" dirty="0">
                <a:cs typeface="Segoe UI" panose="020B0502040204020203" pitchFamily="34" charset="0"/>
              </a:rPr>
              <a:t> range </a:t>
            </a:r>
            <a:r>
              <a:rPr lang="fr-FR" sz="2800" dirty="0" err="1">
                <a:cs typeface="Segoe UI" panose="020B0502040204020203" pitchFamily="34" charset="0"/>
              </a:rPr>
              <a:t>from</a:t>
            </a:r>
            <a:r>
              <a:rPr lang="fr-FR" sz="2800" dirty="0">
                <a:cs typeface="Segoe UI" panose="020B0502040204020203" pitchFamily="34" charset="0"/>
              </a:rPr>
              <a:t> 41% to quantitative. First </a:t>
            </a:r>
            <a:r>
              <a:rPr lang="fr-FR" sz="2800" dirty="0" err="1">
                <a:cs typeface="Segoe UI" panose="020B0502040204020203" pitchFamily="34" charset="0"/>
              </a:rPr>
              <a:t>analysed</a:t>
            </a:r>
            <a:r>
              <a:rPr lang="fr-FR" sz="2800" dirty="0">
                <a:cs typeface="Segoe UI" panose="020B0502040204020203" pitchFamily="34" charset="0"/>
              </a:rPr>
              <a:t> compounds have </a:t>
            </a:r>
            <a:r>
              <a:rPr lang="fr-FR" sz="2800" dirty="0" err="1">
                <a:cs typeface="Segoe UI" panose="020B0502040204020203" pitchFamily="34" charset="0"/>
              </a:rPr>
              <a:t>suitable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enantiomeric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excesses</a:t>
            </a:r>
            <a:r>
              <a:rPr lang="fr-FR" sz="2800" dirty="0">
                <a:cs typeface="Segoe UI" panose="020B0502040204020203" pitchFamily="34" charset="0"/>
              </a:rPr>
              <a:t>, </a:t>
            </a:r>
            <a:r>
              <a:rPr lang="fr-FR" sz="2800" dirty="0" err="1">
                <a:cs typeface="Segoe UI" panose="020B0502040204020203" pitchFamily="34" charset="0"/>
              </a:rPr>
              <a:t>higher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than</a:t>
            </a:r>
            <a:r>
              <a:rPr lang="fr-FR" sz="2800" dirty="0">
                <a:cs typeface="Segoe UI" panose="020B0502040204020203" pitchFamily="34" charset="0"/>
              </a:rPr>
              <a:t> 87%. Last </a:t>
            </a:r>
            <a:r>
              <a:rPr lang="fr-FR" sz="2800" dirty="0" err="1">
                <a:cs typeface="Segoe UI" panose="020B0502040204020203" pitchFamily="34" charset="0"/>
              </a:rPr>
              <a:t>syntheses</a:t>
            </a:r>
            <a:r>
              <a:rPr lang="fr-FR" sz="2800" dirty="0">
                <a:cs typeface="Segoe UI" panose="020B0502040204020203" pitchFamily="34" charset="0"/>
              </a:rPr>
              <a:t> and analyses are </a:t>
            </a:r>
            <a:r>
              <a:rPr lang="fr-FR" sz="2800" dirty="0" err="1">
                <a:cs typeface="Segoe UI" panose="020B0502040204020203" pitchFamily="34" charset="0"/>
              </a:rPr>
              <a:t>under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progress</a:t>
            </a:r>
            <a:r>
              <a:rPr lang="fr-FR" sz="2800" dirty="0">
                <a:cs typeface="Segoe UI" panose="020B0502040204020203" pitchFamily="34" charset="0"/>
              </a:rPr>
              <a:t>.</a:t>
            </a:r>
            <a:endParaRPr lang="fr-FR" sz="2800" dirty="0"/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614F32D-F31F-46F8-A493-686270A94124}"/>
              </a:ext>
            </a:extLst>
          </p:cNvPr>
          <p:cNvGrpSpPr/>
          <p:nvPr/>
        </p:nvGrpSpPr>
        <p:grpSpPr>
          <a:xfrm>
            <a:off x="1744042" y="7682081"/>
            <a:ext cx="13622164" cy="7802426"/>
            <a:chOff x="1744042" y="7412099"/>
            <a:chExt cx="13622164" cy="7802426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81527C2-1F5B-4FB8-8E71-541E857AAC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5651" y="8459576"/>
              <a:ext cx="577775" cy="1140524"/>
            </a:xfrm>
            <a:prstGeom prst="line">
              <a:avLst/>
            </a:prstGeom>
            <a:ln w="76200"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79D74228-A40A-46E9-B912-7548D71E860B}"/>
                </a:ext>
              </a:extLst>
            </p:cNvPr>
            <p:cNvCxnSpPr>
              <a:cxnSpLocks/>
            </p:cNvCxnSpPr>
            <p:nvPr/>
          </p:nvCxnSpPr>
          <p:spPr>
            <a:xfrm>
              <a:off x="2735318" y="8459576"/>
              <a:ext cx="2556000" cy="0"/>
            </a:xfrm>
            <a:prstGeom prst="line">
              <a:avLst/>
            </a:prstGeom>
            <a:ln w="76200"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89BEBD9-4E8C-4033-9946-7D5EE5589ECE}"/>
                </a:ext>
              </a:extLst>
            </p:cNvPr>
            <p:cNvSpPr txBox="1"/>
            <p:nvPr/>
          </p:nvSpPr>
          <p:spPr>
            <a:xfrm>
              <a:off x="2803046" y="7412099"/>
              <a:ext cx="2514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000" b="1" dirty="0">
                  <a:solidFill>
                    <a:srgbClr val="4BACC6"/>
                  </a:solidFill>
                </a:rPr>
                <a:t>228 millions of cases (2018)</a:t>
              </a:r>
              <a:r>
                <a:rPr lang="fr-FR" sz="3000" b="1" baseline="30000" dirty="0">
                  <a:solidFill>
                    <a:srgbClr val="4BACC6"/>
                  </a:solidFill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D52C37-CD42-42F3-9A0A-81967BCA6EC5}"/>
                </a:ext>
              </a:extLst>
            </p:cNvPr>
            <p:cNvSpPr/>
            <p:nvPr/>
          </p:nvSpPr>
          <p:spPr>
            <a:xfrm rot="18706729">
              <a:off x="1584348" y="9563413"/>
              <a:ext cx="1297716" cy="4865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233379"/>
                </a:avLst>
              </a:prstTxWarp>
              <a:spAutoFit/>
            </a:bodyPr>
            <a:lstStyle/>
            <a:p>
              <a:pPr algn="ctr"/>
              <a:r>
                <a:rPr lang="fr-FR" sz="3600" b="1" dirty="0">
                  <a:ln w="0"/>
                  <a:solidFill>
                    <a:srgbClr val="4BACC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MALARIA</a:t>
              </a:r>
              <a:endParaRPr lang="fr-FR" sz="4400" b="1" cap="none" spc="0" dirty="0">
                <a:ln w="0"/>
                <a:solidFill>
                  <a:srgbClr val="4BACC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633196C9-9FB7-467C-82FC-45AF3DA784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37504" y="11394328"/>
              <a:ext cx="378268" cy="1106978"/>
            </a:xfrm>
            <a:prstGeom prst="line">
              <a:avLst/>
            </a:prstGeom>
            <a:ln w="76200"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8F3E2D6A-B6CF-4A38-87F6-DAB674166D36}"/>
                </a:ext>
              </a:extLst>
            </p:cNvPr>
            <p:cNvCxnSpPr>
              <a:cxnSpLocks/>
            </p:cNvCxnSpPr>
            <p:nvPr/>
          </p:nvCxnSpPr>
          <p:spPr>
            <a:xfrm>
              <a:off x="3968135" y="10454618"/>
              <a:ext cx="2031697" cy="0"/>
            </a:xfrm>
            <a:prstGeom prst="line">
              <a:avLst/>
            </a:prstGeom>
            <a:ln w="76200"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5A0EDA0-F8A1-4196-86F9-340B0CBF3B5A}"/>
                </a:ext>
              </a:extLst>
            </p:cNvPr>
            <p:cNvSpPr txBox="1"/>
            <p:nvPr/>
          </p:nvSpPr>
          <p:spPr>
            <a:xfrm>
              <a:off x="3969482" y="9393299"/>
              <a:ext cx="20303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000" b="1" dirty="0">
                  <a:solidFill>
                    <a:srgbClr val="4BACC6"/>
                  </a:solidFill>
                </a:rPr>
                <a:t>Deadly infection</a:t>
              </a: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2084262-A183-4DD6-8D51-54371912D236}"/>
                </a:ext>
              </a:extLst>
            </p:cNvPr>
            <p:cNvCxnSpPr>
              <a:cxnSpLocks/>
            </p:cNvCxnSpPr>
            <p:nvPr/>
          </p:nvCxnSpPr>
          <p:spPr>
            <a:xfrm>
              <a:off x="3002070" y="12489407"/>
              <a:ext cx="4104000" cy="1132"/>
            </a:xfrm>
            <a:prstGeom prst="line">
              <a:avLst/>
            </a:prstGeom>
            <a:ln w="76200"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32DC83B-7FBD-4BBA-A6CD-19372A5D9C66}"/>
                </a:ext>
              </a:extLst>
            </p:cNvPr>
            <p:cNvSpPr txBox="1"/>
            <p:nvPr/>
          </p:nvSpPr>
          <p:spPr>
            <a:xfrm>
              <a:off x="3021806" y="11423650"/>
              <a:ext cx="40168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000" b="1" dirty="0" err="1">
                  <a:solidFill>
                    <a:srgbClr val="4BACC6"/>
                  </a:solidFill>
                </a:rPr>
                <a:t>Mainly</a:t>
              </a:r>
              <a:r>
                <a:rPr lang="fr-FR" sz="3000" b="1" dirty="0">
                  <a:solidFill>
                    <a:srgbClr val="4BACC6"/>
                  </a:solidFill>
                </a:rPr>
                <a:t> </a:t>
              </a:r>
              <a:r>
                <a:rPr lang="fr-FR" sz="3000" b="1" dirty="0" err="1">
                  <a:solidFill>
                    <a:srgbClr val="4BACC6"/>
                  </a:solidFill>
                </a:rPr>
                <a:t>caused</a:t>
              </a:r>
              <a:r>
                <a:rPr lang="fr-FR" sz="3000" b="1" dirty="0">
                  <a:solidFill>
                    <a:srgbClr val="4BACC6"/>
                  </a:solidFill>
                </a:rPr>
                <a:t> by </a:t>
              </a:r>
              <a:r>
                <a:rPr lang="fr-FR" sz="3000" b="1" i="1" dirty="0">
                  <a:solidFill>
                    <a:srgbClr val="4BACC6"/>
                  </a:solidFill>
                </a:rPr>
                <a:t>Plasmodium falciparum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FFB2CB-488C-48BE-A5B5-D671288B419C}"/>
                </a:ext>
              </a:extLst>
            </p:cNvPr>
            <p:cNvSpPr/>
            <p:nvPr/>
          </p:nvSpPr>
          <p:spPr>
            <a:xfrm>
              <a:off x="6463862" y="10695562"/>
              <a:ext cx="3036276" cy="30411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FR" sz="3200" b="1" dirty="0">
                  <a:ln w="0"/>
                  <a:solidFill>
                    <a:schemeClr val="accent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P. falciparum</a:t>
              </a:r>
              <a:endParaRPr lang="fr-FR" sz="32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CE09461A-027F-4EF6-A5B9-CA942E978F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2848" y="11783950"/>
              <a:ext cx="649018" cy="347687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4C3124E2-D885-42B7-B181-D5C83C09F4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1866" y="11783950"/>
              <a:ext cx="576000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DF4D59A9-1035-42DF-85F0-CD7C541CEC0F}"/>
                </a:ext>
              </a:extLst>
            </p:cNvPr>
            <p:cNvSpPr txBox="1"/>
            <p:nvPr/>
          </p:nvSpPr>
          <p:spPr>
            <a:xfrm>
              <a:off x="9331866" y="11196908"/>
              <a:ext cx="58444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000" b="1" dirty="0">
                  <a:solidFill>
                    <a:schemeClr val="accent6"/>
                  </a:solidFill>
                </a:rPr>
                <a:t>Parasite </a:t>
              </a:r>
              <a:r>
                <a:rPr lang="fr-FR" sz="3000" b="1" dirty="0" err="1">
                  <a:solidFill>
                    <a:schemeClr val="accent6"/>
                  </a:solidFill>
                </a:rPr>
                <a:t>resistance</a:t>
              </a:r>
              <a:r>
                <a:rPr lang="fr-FR" sz="3000" b="1" dirty="0">
                  <a:solidFill>
                    <a:schemeClr val="accent6"/>
                  </a:solidFill>
                </a:rPr>
                <a:t> to antimalarials</a:t>
              </a:r>
              <a:r>
                <a:rPr lang="fr-FR" sz="3000" b="1" baseline="30000" dirty="0">
                  <a:solidFill>
                    <a:schemeClr val="accent6"/>
                  </a:solidFill>
                </a:rPr>
                <a:t>3</a:t>
              </a:r>
              <a:endParaRPr lang="fr-FR" sz="3000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4E70928E-F679-4BF2-A2B2-425FF77AAE84}"/>
                </a:ext>
              </a:extLst>
            </p:cNvPr>
            <p:cNvGrpSpPr/>
            <p:nvPr/>
          </p:nvGrpSpPr>
          <p:grpSpPr>
            <a:xfrm>
              <a:off x="6978168" y="8955841"/>
              <a:ext cx="1980000" cy="1980000"/>
              <a:chOff x="16201980" y="7491249"/>
              <a:chExt cx="2988000" cy="2988000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99435F4B-3B8C-4FBD-B47B-6909FD90DBCB}"/>
                  </a:ext>
                </a:extLst>
              </p:cNvPr>
              <p:cNvSpPr/>
              <p:nvPr/>
            </p:nvSpPr>
            <p:spPr>
              <a:xfrm>
                <a:off x="16201980" y="7491249"/>
                <a:ext cx="2988000" cy="2988000"/>
              </a:xfrm>
              <a:prstGeom prst="ellipse">
                <a:avLst/>
              </a:prstGeom>
              <a:noFill/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43" name="Graphique 42" descr="Médecine">
                <a:extLst>
                  <a:ext uri="{FF2B5EF4-FFF2-40B4-BE49-F238E27FC236}">
                    <a16:creationId xmlns:a16="http://schemas.microsoft.com/office/drawing/2014/main" id="{611DCED6-80F6-4B9C-9183-1642E94A3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6639490" y="7896334"/>
                <a:ext cx="2308115" cy="2308115"/>
              </a:xfrm>
              <a:prstGeom prst="rect">
                <a:avLst/>
              </a:prstGeom>
            </p:spPr>
          </p:pic>
        </p:grp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0B2DC06B-1A35-4798-8E0F-029AEC774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5926" y="8122600"/>
              <a:ext cx="517106" cy="928315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66D89D2B-64AC-4FCC-90FE-239065D2F2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6201" y="8097899"/>
              <a:ext cx="7884000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8788458-C72D-44FE-B913-0CBFEA72A680}"/>
                </a:ext>
              </a:extLst>
            </p:cNvPr>
            <p:cNvSpPr txBox="1"/>
            <p:nvPr/>
          </p:nvSpPr>
          <p:spPr>
            <a:xfrm>
              <a:off x="6041394" y="7512256"/>
              <a:ext cx="813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000" b="1" dirty="0" err="1">
                  <a:solidFill>
                    <a:schemeClr val="accent3"/>
                  </a:solidFill>
                </a:rPr>
                <a:t>Artemisinin-based</a:t>
              </a:r>
              <a:r>
                <a:rPr lang="fr-FR" sz="3000" b="1" dirty="0">
                  <a:solidFill>
                    <a:schemeClr val="accent3"/>
                  </a:solidFill>
                </a:rPr>
                <a:t> combination </a:t>
              </a:r>
              <a:r>
                <a:rPr lang="fr-FR" sz="3000" b="1" dirty="0" err="1">
                  <a:solidFill>
                    <a:schemeClr val="accent3"/>
                  </a:solidFill>
                </a:rPr>
                <a:t>therapy</a:t>
              </a:r>
              <a:r>
                <a:rPr lang="fr-FR" sz="3000" b="1" dirty="0">
                  <a:solidFill>
                    <a:schemeClr val="accent3"/>
                  </a:solidFill>
                </a:rPr>
                <a:t> (ACT)</a:t>
              </a:r>
              <a:r>
                <a:rPr lang="fr-FR" sz="3000" b="1" baseline="30000" dirty="0">
                  <a:solidFill>
                    <a:schemeClr val="accent3"/>
                  </a:solidFill>
                </a:rPr>
                <a:t>1,2</a:t>
              </a:r>
              <a:r>
                <a:rPr lang="fr-FR" sz="3000" b="1" dirty="0">
                  <a:solidFill>
                    <a:schemeClr val="accent3"/>
                  </a:solidFill>
                </a:rPr>
                <a:t> </a:t>
              </a:r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12D59A64-FE51-44DA-B487-A9C751F72DB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770" y="10937003"/>
              <a:ext cx="0" cy="63950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3DA78B68-2AD8-406A-B10C-51092F8A9ABB}"/>
                </a:ext>
              </a:extLst>
            </p:cNvPr>
            <p:cNvSpPr txBox="1"/>
            <p:nvPr/>
          </p:nvSpPr>
          <p:spPr>
            <a:xfrm>
              <a:off x="12882296" y="9827879"/>
              <a:ext cx="18743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3000" b="1" dirty="0">
                  <a:solidFill>
                    <a:srgbClr val="C00000"/>
                  </a:solidFill>
                </a:rPr>
                <a:t>HOWEVER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3DC8D2F-13C9-406C-814E-24711D78965C}"/>
                </a:ext>
              </a:extLst>
            </p:cNvPr>
            <p:cNvSpPr/>
            <p:nvPr/>
          </p:nvSpPr>
          <p:spPr>
            <a:xfrm>
              <a:off x="7054370" y="11578825"/>
              <a:ext cx="1800000" cy="1800000"/>
            </a:xfrm>
            <a:prstGeom prst="ellipse">
              <a:avLst/>
            </a:pr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6000"/>
              </a:stretch>
            </a:blip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2" name="Connecteur droit avec flèche 81">
              <a:extLst>
                <a:ext uri="{FF2B5EF4-FFF2-40B4-BE49-F238E27FC236}">
                  <a16:creationId xmlns:a16="http://schemas.microsoft.com/office/drawing/2014/main" id="{76103235-8791-4AC0-A3FC-1F5348395FBC}"/>
                </a:ext>
              </a:extLst>
            </p:cNvPr>
            <p:cNvCxnSpPr>
              <a:cxnSpLocks/>
            </p:cNvCxnSpPr>
            <p:nvPr/>
          </p:nvCxnSpPr>
          <p:spPr>
            <a:xfrm>
              <a:off x="13819451" y="10381876"/>
              <a:ext cx="0" cy="540000"/>
            </a:xfrm>
            <a:prstGeom prst="straightConnector1">
              <a:avLst/>
            </a:prstGeom>
            <a:ln w="7620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EC0FC546-19BC-4895-8D4A-DC2B78629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l="14076" t="12931" r="12154" b="12512"/>
            <a:stretch/>
          </p:blipFill>
          <p:spPr>
            <a:xfrm>
              <a:off x="1937785" y="9428618"/>
              <a:ext cx="2030350" cy="2052000"/>
            </a:xfrm>
            <a:prstGeom prst="ellipse">
              <a:avLst/>
            </a:prstGeom>
          </p:spPr>
        </p:pic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EE909602-CB08-4598-BC31-F31E38937EF4}"/>
                </a:ext>
              </a:extLst>
            </p:cNvPr>
            <p:cNvSpPr txBox="1"/>
            <p:nvPr/>
          </p:nvSpPr>
          <p:spPr>
            <a:xfrm>
              <a:off x="1744042" y="14137307"/>
              <a:ext cx="134548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/>
                  </a:solidFill>
                </a:rPr>
                <a:t>Covalent conjugation of antimalarial compounds with efflux pump inhibitors (EPI) can allow to struggle resistant parasites ?</a:t>
              </a:r>
              <a:endParaRPr lang="fr-FR" sz="3200" b="1" dirty="0">
                <a:solidFill>
                  <a:schemeClr val="accent6"/>
                </a:solidFill>
              </a:endParaRPr>
            </a:p>
          </p:txBody>
        </p:sp>
        <p:graphicFrame>
          <p:nvGraphicFramePr>
            <p:cNvPr id="22" name="Objet 21">
              <a:extLst>
                <a:ext uri="{FF2B5EF4-FFF2-40B4-BE49-F238E27FC236}">
                  <a16:creationId xmlns:a16="http://schemas.microsoft.com/office/drawing/2014/main" id="{6F1378E0-2F4F-403C-BA25-85BC53091D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9075867"/>
                </p:ext>
              </p:extLst>
            </p:nvPr>
          </p:nvGraphicFramePr>
          <p:xfrm>
            <a:off x="9566275" y="9239250"/>
            <a:ext cx="3011488" cy="180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" name="CS ChemDraw Drawing" r:id="rId22" imgW="3010873" imgH="1803822" progId="ChemDraw.Document.6.0">
                    <p:embed/>
                  </p:oleObj>
                </mc:Choice>
                <mc:Fallback>
                  <p:oleObj name="CS ChemDraw Drawing" r:id="rId22" imgW="3010873" imgH="180382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566275" y="9239250"/>
                          <a:ext cx="3011488" cy="180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CB1C40D-2BB7-4300-8BD9-E009CDE98E52}"/>
                </a:ext>
              </a:extLst>
            </p:cNvPr>
            <p:cNvSpPr/>
            <p:nvPr/>
          </p:nvSpPr>
          <p:spPr>
            <a:xfrm>
              <a:off x="8487753" y="8176380"/>
              <a:ext cx="618886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600" i="1" dirty="0">
                  <a:solidFill>
                    <a:schemeClr val="accent3"/>
                  </a:solidFill>
                </a:rPr>
                <a:t>as</a:t>
              </a:r>
              <a:r>
                <a:rPr lang="fr-FR" sz="2600" b="1" i="1" dirty="0">
                  <a:solidFill>
                    <a:schemeClr val="accent3"/>
                  </a:solidFill>
                </a:rPr>
                <a:t> </a:t>
              </a:r>
              <a:r>
                <a:rPr lang="fr-FR" sz="2600" i="1" dirty="0" err="1">
                  <a:solidFill>
                    <a:schemeClr val="accent3"/>
                  </a:solidFill>
                </a:rPr>
                <a:t>artemisinins</a:t>
              </a:r>
              <a:r>
                <a:rPr lang="fr-FR" sz="2600" i="1" dirty="0">
                  <a:solidFill>
                    <a:schemeClr val="accent3"/>
                  </a:solidFill>
                </a:rPr>
                <a:t> + mefloquine (MQ) / lumefantrine (LM) 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BF6A-0902-41C7-90C2-7D227C687CDC}"/>
                </a:ext>
              </a:extLst>
            </p:cNvPr>
            <p:cNvSpPr/>
            <p:nvPr/>
          </p:nvSpPr>
          <p:spPr>
            <a:xfrm>
              <a:off x="9141351" y="11853272"/>
              <a:ext cx="622485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600" b="1" i="1" dirty="0">
                  <a:solidFill>
                    <a:schemeClr val="accent6"/>
                  </a:solidFill>
                </a:rPr>
                <a:t>↓</a:t>
              </a:r>
              <a:r>
                <a:rPr lang="fr-FR" sz="2600" i="1" dirty="0">
                  <a:solidFill>
                    <a:schemeClr val="accent6"/>
                  </a:solidFill>
                </a:rPr>
                <a:t> </a:t>
              </a:r>
              <a:r>
                <a:rPr lang="fr-FR" sz="2600" i="1" dirty="0" err="1">
                  <a:solidFill>
                    <a:schemeClr val="accent6"/>
                  </a:solidFill>
                </a:rPr>
                <a:t>sensibility</a:t>
              </a:r>
              <a:r>
                <a:rPr lang="fr-FR" sz="2600" i="1" dirty="0">
                  <a:solidFill>
                    <a:schemeClr val="accent6"/>
                  </a:solidFill>
                </a:rPr>
                <a:t> to </a:t>
              </a:r>
              <a:r>
                <a:rPr lang="fr-FR" sz="2600" i="1" dirty="0" err="1">
                  <a:solidFill>
                    <a:schemeClr val="accent6"/>
                  </a:solidFill>
                </a:rPr>
                <a:t>artemisinins</a:t>
              </a:r>
              <a:r>
                <a:rPr lang="fr-FR" sz="2600" i="1" dirty="0">
                  <a:solidFill>
                    <a:schemeClr val="accent6"/>
                  </a:solidFill>
                </a:rPr>
                <a:t> </a:t>
              </a:r>
              <a:r>
                <a:rPr lang="fr-FR" sz="2600" b="1" i="1" dirty="0">
                  <a:solidFill>
                    <a:schemeClr val="accent6"/>
                  </a:solidFill>
                </a:rPr>
                <a:t>+</a:t>
              </a:r>
            </a:p>
            <a:p>
              <a:pPr algn="ctr"/>
              <a:r>
                <a:rPr lang="fr-FR" sz="2600" i="1" dirty="0" err="1">
                  <a:solidFill>
                    <a:schemeClr val="accent6"/>
                  </a:solidFill>
                </a:rPr>
                <a:t>genic</a:t>
              </a:r>
              <a:r>
                <a:rPr lang="fr-FR" sz="2600" i="1" dirty="0">
                  <a:solidFill>
                    <a:schemeClr val="accent6"/>
                  </a:solidFill>
                </a:rPr>
                <a:t> mutations - efflux </a:t>
              </a:r>
              <a:r>
                <a:rPr lang="fr-FR" sz="2600" i="1" dirty="0" err="1">
                  <a:solidFill>
                    <a:schemeClr val="accent6"/>
                  </a:solidFill>
                </a:rPr>
                <a:t>pump</a:t>
              </a:r>
              <a:r>
                <a:rPr lang="fr-FR" sz="2600" i="1" dirty="0">
                  <a:solidFill>
                    <a:schemeClr val="accent6"/>
                  </a:solidFill>
                </a:rPr>
                <a:t> to MQ / LM</a:t>
              </a:r>
            </a:p>
          </p:txBody>
        </p:sp>
        <p:cxnSp>
          <p:nvCxnSpPr>
            <p:cNvPr id="97" name="Connecteur droit avec flèche 96">
              <a:extLst>
                <a:ext uri="{FF2B5EF4-FFF2-40B4-BE49-F238E27FC236}">
                  <a16:creationId xmlns:a16="http://schemas.microsoft.com/office/drawing/2014/main" id="{E382C9E5-AA0D-41CE-8DCA-D7856631B384}"/>
                </a:ext>
              </a:extLst>
            </p:cNvPr>
            <p:cNvCxnSpPr>
              <a:cxnSpLocks/>
            </p:cNvCxnSpPr>
            <p:nvPr/>
          </p:nvCxnSpPr>
          <p:spPr>
            <a:xfrm>
              <a:off x="11998503" y="12922372"/>
              <a:ext cx="0" cy="936000"/>
            </a:xfrm>
            <a:prstGeom prst="straightConnector1">
              <a:avLst/>
            </a:prstGeom>
            <a:ln w="7620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34851487-18B7-4EE9-926D-3E00B1B40273}"/>
                </a:ext>
              </a:extLst>
            </p:cNvPr>
            <p:cNvCxnSpPr/>
            <p:nvPr/>
          </p:nvCxnSpPr>
          <p:spPr>
            <a:xfrm>
              <a:off x="13819451" y="9393299"/>
              <a:ext cx="0" cy="434580"/>
            </a:xfrm>
            <a:prstGeom prst="line">
              <a:avLst/>
            </a:prstGeom>
            <a:ln w="762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ZoneTexte 89">
            <a:extLst>
              <a:ext uri="{FF2B5EF4-FFF2-40B4-BE49-F238E27FC236}">
                <a16:creationId xmlns:a16="http://schemas.microsoft.com/office/drawing/2014/main" id="{90332ED8-FEF2-4C42-9452-04187B23373D}"/>
              </a:ext>
            </a:extLst>
          </p:cNvPr>
          <p:cNvSpPr txBox="1"/>
          <p:nvPr/>
        </p:nvSpPr>
        <p:spPr>
          <a:xfrm>
            <a:off x="16311256" y="8491249"/>
            <a:ext cx="62535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000" dirty="0"/>
              <a:t>      </a:t>
            </a:r>
            <a:r>
              <a:rPr lang="en-GB" sz="2800" dirty="0"/>
              <a:t>Our laboratory has developed an asymmetric synthesis to prepare              4-aminoalcohol-quinolines (AQ) and          -fluorenes (AF) as enantiopure MQ and LM analogs from a key </a:t>
            </a:r>
            <a:r>
              <a:rPr lang="en-GB" sz="2800" dirty="0" err="1"/>
              <a:t>epoxyde</a:t>
            </a:r>
            <a:r>
              <a:rPr lang="en-GB" sz="2800" dirty="0"/>
              <a:t> </a:t>
            </a:r>
            <a:r>
              <a:rPr lang="en-GB" sz="2800" b="1" dirty="0"/>
              <a:t>5</a:t>
            </a:r>
            <a:r>
              <a:rPr lang="en-GB" sz="2800" dirty="0"/>
              <a:t>.</a:t>
            </a:r>
            <a:r>
              <a:rPr lang="en-GB" sz="2800" baseline="30000" dirty="0"/>
              <a:t>4-8 </a:t>
            </a:r>
            <a:endParaRPr lang="en-US" sz="3000" dirty="0"/>
          </a:p>
        </p:txBody>
      </p:sp>
      <p:graphicFrame>
        <p:nvGraphicFramePr>
          <p:cNvPr id="68" name="Objet 67">
            <a:extLst>
              <a:ext uri="{FF2B5EF4-FFF2-40B4-BE49-F238E27FC236}">
                <a16:creationId xmlns:a16="http://schemas.microsoft.com/office/drawing/2014/main" id="{B77F8DF0-E4F2-4BC4-9B4F-32C62A150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52736"/>
              </p:ext>
            </p:extLst>
          </p:nvPr>
        </p:nvGraphicFramePr>
        <p:xfrm>
          <a:off x="23062051" y="8248387"/>
          <a:ext cx="5370512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" name="CS ChemDraw Drawing" r:id="rId24" imgW="3158902" imgH="1617865" progId="ChemDraw.Document.6.0">
                  <p:embed/>
                </p:oleObj>
              </mc:Choice>
              <mc:Fallback>
                <p:oleObj name="CS ChemDraw Drawing" r:id="rId24" imgW="3158902" imgH="1617865" progId="ChemDraw.Document.6.0">
                  <p:embed/>
                  <p:pic>
                    <p:nvPicPr>
                      <p:cNvPr id="95" name="Objet 94">
                        <a:extLst>
                          <a:ext uri="{FF2B5EF4-FFF2-40B4-BE49-F238E27FC236}">
                            <a16:creationId xmlns:a16="http://schemas.microsoft.com/office/drawing/2014/main" id="{AE6EB035-719F-44ED-AC89-BE3AA4847C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3062051" y="8248387"/>
                        <a:ext cx="5370512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2D5E9FCD-4FC3-4D93-AD08-243EC34862B1}"/>
              </a:ext>
            </a:extLst>
          </p:cNvPr>
          <p:cNvSpPr/>
          <p:nvPr/>
        </p:nvSpPr>
        <p:spPr>
          <a:xfrm>
            <a:off x="15809644" y="8095466"/>
            <a:ext cx="13120162" cy="3069114"/>
          </a:xfrm>
          <a:prstGeom prst="roundRect">
            <a:avLst>
              <a:gd name="adj" fmla="val 8936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F477EC5-1C41-4127-9245-7BCA7D293E0C}"/>
              </a:ext>
            </a:extLst>
          </p:cNvPr>
          <p:cNvSpPr txBox="1"/>
          <p:nvPr/>
        </p:nvSpPr>
        <p:spPr>
          <a:xfrm>
            <a:off x="25374267" y="7560928"/>
            <a:ext cx="3367346" cy="71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 err="1">
                <a:solidFill>
                  <a:schemeClr val="accent4"/>
                </a:solidFill>
              </a:rPr>
              <a:t>Previous</a:t>
            </a:r>
            <a:r>
              <a:rPr lang="fr-FR" sz="4000" b="1" dirty="0">
                <a:solidFill>
                  <a:schemeClr val="accent4"/>
                </a:solidFill>
              </a:rPr>
              <a:t> </a:t>
            </a:r>
            <a:r>
              <a:rPr lang="fr-FR" sz="4000" b="1" dirty="0" err="1">
                <a:solidFill>
                  <a:schemeClr val="accent4"/>
                </a:solidFill>
              </a:rPr>
              <a:t>work</a:t>
            </a:r>
            <a:endParaRPr lang="fr-FR" sz="4000" b="1" dirty="0">
              <a:solidFill>
                <a:schemeClr val="accent4"/>
              </a:solidFill>
            </a:endParaRPr>
          </a:p>
        </p:txBody>
      </p:sp>
      <p:graphicFrame>
        <p:nvGraphicFramePr>
          <p:cNvPr id="95" name="Objet 94">
            <a:extLst>
              <a:ext uri="{FF2B5EF4-FFF2-40B4-BE49-F238E27FC236}">
                <a16:creationId xmlns:a16="http://schemas.microsoft.com/office/drawing/2014/main" id="{AE6EB035-719F-44ED-AC89-BE3AA4847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17580"/>
              </p:ext>
            </p:extLst>
          </p:nvPr>
        </p:nvGraphicFramePr>
        <p:xfrm>
          <a:off x="16084550" y="13033817"/>
          <a:ext cx="12569825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" name="CS ChemDraw Drawing" r:id="rId26" imgW="7392448" imgH="1589090" progId="ChemDraw.Document.6.0">
                  <p:embed/>
                </p:oleObj>
              </mc:Choice>
              <mc:Fallback>
                <p:oleObj name="CS ChemDraw Drawing" r:id="rId26" imgW="7392448" imgH="15890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6084550" y="13033817"/>
                        <a:ext cx="12569825" cy="270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F6C57A0D-7E1C-4279-AE95-68EF7FDC94F0}"/>
              </a:ext>
            </a:extLst>
          </p:cNvPr>
          <p:cNvSpPr/>
          <p:nvPr/>
        </p:nvSpPr>
        <p:spPr>
          <a:xfrm>
            <a:off x="15809646" y="11852317"/>
            <a:ext cx="13120160" cy="3990933"/>
          </a:xfrm>
          <a:prstGeom prst="roundRect">
            <a:avLst>
              <a:gd name="adj" fmla="val 7619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63568C50-4E7A-4D19-BF4E-169818ADC22F}"/>
              </a:ext>
            </a:extLst>
          </p:cNvPr>
          <p:cNvSpPr txBox="1"/>
          <p:nvPr/>
        </p:nvSpPr>
        <p:spPr>
          <a:xfrm>
            <a:off x="16005688" y="11316142"/>
            <a:ext cx="1341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6"/>
                </a:solidFill>
              </a:rPr>
              <a:t>Aim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B19043-2EBA-4A45-8AE1-31D190934385}"/>
              </a:ext>
            </a:extLst>
          </p:cNvPr>
          <p:cNvSpPr/>
          <p:nvPr/>
        </p:nvSpPr>
        <p:spPr>
          <a:xfrm>
            <a:off x="15905762" y="11954813"/>
            <a:ext cx="12794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cs typeface="Segoe UI" panose="020B0502040204020203" pitchFamily="34" charset="0"/>
              </a:rPr>
              <a:t>      Inspired from known reversal agents,</a:t>
            </a:r>
            <a:r>
              <a:rPr lang="en-US" sz="2800" baseline="30000" dirty="0">
                <a:cs typeface="Segoe UI" panose="020B0502040204020203" pitchFamily="34" charset="0"/>
              </a:rPr>
              <a:t> 9</a:t>
            </a:r>
            <a:r>
              <a:rPr lang="en-US" sz="2800" dirty="0">
                <a:cs typeface="Segoe UI" panose="020B0502040204020203" pitchFamily="34" charset="0"/>
              </a:rPr>
              <a:t> w</a:t>
            </a:r>
            <a:r>
              <a:rPr lang="fr-FR" sz="2800" dirty="0">
                <a:cs typeface="Segoe UI" panose="020B0502040204020203" pitchFamily="34" charset="0"/>
              </a:rPr>
              <a:t>e </a:t>
            </a:r>
            <a:r>
              <a:rPr lang="fr-FR" sz="2800" dirty="0" err="1">
                <a:cs typeface="Segoe UI" panose="020B0502040204020203" pitchFamily="34" charset="0"/>
              </a:rPr>
              <a:t>designed</a:t>
            </a:r>
            <a:r>
              <a:rPr lang="fr-FR" sz="2800" dirty="0">
                <a:cs typeface="Segoe UI" panose="020B0502040204020203" pitchFamily="34" charset="0"/>
              </a:rPr>
              <a:t> new </a:t>
            </a:r>
            <a:r>
              <a:rPr lang="en-US" sz="2800" dirty="0">
                <a:cs typeface="Segoe UI" panose="020B0502040204020203" pitchFamily="34" charset="0"/>
              </a:rPr>
              <a:t>enantiopure AQ and AF </a:t>
            </a:r>
            <a:r>
              <a:rPr lang="en-US" sz="2800" b="1" dirty="0">
                <a:cs typeface="Segoe UI" panose="020B0502040204020203" pitchFamily="34" charset="0"/>
              </a:rPr>
              <a:t>1-4</a:t>
            </a:r>
            <a:r>
              <a:rPr lang="en-US" sz="2800" dirty="0">
                <a:cs typeface="Segoe UI" panose="020B0502040204020203" pitchFamily="34" charset="0"/>
              </a:rPr>
              <a:t> with EPI </a:t>
            </a:r>
            <a:r>
              <a:rPr lang="fr-FR" sz="2800" dirty="0">
                <a:cs typeface="Segoe UI" panose="020B0502040204020203" pitchFamily="34" charset="0"/>
              </a:rPr>
              <a:t>pattern </a:t>
            </a:r>
            <a:r>
              <a:rPr lang="en-US" sz="2800" dirty="0">
                <a:cs typeface="Segoe UI" panose="020B0502040204020203" pitchFamily="34" charset="0"/>
              </a:rPr>
              <a:t>under two series: benzhydryl/trityl (series 1) and </a:t>
            </a:r>
            <a:r>
              <a:rPr lang="en-US" sz="2800" dirty="0" err="1">
                <a:cs typeface="Segoe UI" panose="020B0502040204020203" pitchFamily="34" charset="0"/>
              </a:rPr>
              <a:t>adamantyl</a:t>
            </a:r>
            <a:r>
              <a:rPr lang="en-US" sz="2800" dirty="0">
                <a:cs typeface="Segoe UI" panose="020B0502040204020203" pitchFamily="34" charset="0"/>
              </a:rPr>
              <a:t> (series 2).</a:t>
            </a:r>
            <a:r>
              <a:rPr lang="en-US" sz="2800" baseline="30000" dirty="0">
                <a:cs typeface="Segoe UI" panose="020B0502040204020203" pitchFamily="34" charset="0"/>
              </a:rPr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885</Words>
  <Application>Microsoft Office PowerPoint</Application>
  <PresentationFormat>Personnalisé</PresentationFormat>
  <Paragraphs>33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Office Theme</vt:lpstr>
      <vt:lpstr>Custom Design</vt:lpstr>
      <vt:lpstr>CS ChemDraw Drawing</vt:lpstr>
      <vt:lpstr>Document</vt:lpstr>
      <vt:lpstr>Synthesis and biological evaluation of new enantiopure 4-aminoalcohol-quinoline and -fluorene hybrids as antimalarial drugs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Admin</cp:lastModifiedBy>
  <cp:revision>250</cp:revision>
  <dcterms:created xsi:type="dcterms:W3CDTF">2015-04-04T09:45:50Z</dcterms:created>
  <dcterms:modified xsi:type="dcterms:W3CDTF">2020-10-30T10:45:52Z</dcterms:modified>
</cp:coreProperties>
</file>