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56" r:id="rId3"/>
    <p:sldId id="267" r:id="rId4"/>
    <p:sldId id="258" r:id="rId5"/>
    <p:sldId id="259" r:id="rId6"/>
    <p:sldId id="268" r:id="rId7"/>
    <p:sldId id="269" r:id="rId8"/>
    <p:sldId id="261" r:id="rId9"/>
    <p:sldId id="270" r:id="rId10"/>
    <p:sldId id="271" r:id="rId11"/>
    <p:sldId id="273" r:id="rId12"/>
    <p:sldId id="272" r:id="rId13"/>
    <p:sldId id="274" r:id="rId14"/>
    <p:sldId id="276" r:id="rId15"/>
    <p:sldId id="277" r:id="rId16"/>
    <p:sldId id="278" r:id="rId17"/>
    <p:sldId id="265" r:id="rId18"/>
    <p:sldId id="26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100" d="100"/>
          <a:sy n="100" d="100"/>
        </p:scale>
        <p:origin x="15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10/28/2020</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69082-9D5D-43A3-B675-27AB9B8E552E}" type="slidenum">
              <a:rPr lang="en-US" smtClean="0"/>
              <a:t>15</a:t>
            </a:fld>
            <a:endParaRPr lang="en-US" dirty="0"/>
          </a:p>
        </p:txBody>
      </p:sp>
    </p:spTree>
    <p:extLst>
      <p:ext uri="{BB962C8B-B14F-4D97-AF65-F5344CB8AC3E}">
        <p14:creationId xmlns:p14="http://schemas.microsoft.com/office/powerpoint/2010/main" val="419185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9.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32.emf"/><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6.emf"/><Relationship Id="rId12"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image" Target="../media/image21.emf"/><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microsoft.com/office/2007/relationships/hdphoto" Target="../media/hdphoto1.wdp"/><Relationship Id="rId5" Type="http://schemas.openxmlformats.org/officeDocument/2006/relationships/image" Target="../media/image15.emf"/><Relationship Id="rId15" Type="http://schemas.microsoft.com/office/2007/relationships/hdphoto" Target="../media/hdphoto3.wdp"/><Relationship Id="rId10" Type="http://schemas.openxmlformats.org/officeDocument/2006/relationships/image" Target="../media/image18.png"/><Relationship Id="rId4" Type="http://schemas.openxmlformats.org/officeDocument/2006/relationships/oleObject" Target="../embeddings/oleObject2.bin"/><Relationship Id="rId9" Type="http://schemas.openxmlformats.org/officeDocument/2006/relationships/image" Target="../media/image17.emf"/><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emf"/><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816429"/>
          </a:xfrm>
          <a:prstGeom prst="rect">
            <a:avLst/>
          </a:prstGeom>
          <a:noFill/>
        </p:spPr>
        <p:txBody>
          <a:bodyPr wrap="square" rtlCol="0">
            <a:spAutoFit/>
          </a:bodyPr>
          <a:lstStyle/>
          <a:p>
            <a:pPr algn="ctr"/>
            <a:r>
              <a:rPr lang="en-GB" sz="2400" b="1" dirty="0"/>
              <a:t>The analysis of photochemical anti-</a:t>
            </a:r>
            <a:r>
              <a:rPr lang="en-GB" sz="2400" b="1" dirty="0" err="1"/>
              <a:t>syn</a:t>
            </a:r>
            <a:r>
              <a:rPr lang="en-GB" sz="2400" b="1" dirty="0"/>
              <a:t> isomerization process across the –N–N= bond in heterocyclic imines</a:t>
            </a:r>
            <a:endParaRPr lang="en-US" b="1" dirty="0"/>
          </a:p>
          <a:p>
            <a:pPr algn="ctr"/>
            <a:endParaRPr lang="fr-FR" dirty="0" smtClean="0"/>
          </a:p>
          <a:p>
            <a:pPr algn="ctr"/>
            <a:endParaRPr lang="fr-FR" sz="1400" dirty="0"/>
          </a:p>
          <a:p>
            <a:pPr algn="ctr"/>
            <a:r>
              <a:rPr lang="it-IT" b="1" dirty="0" smtClean="0"/>
              <a:t>Michal Hricov</a:t>
            </a:r>
            <a:r>
              <a:rPr lang="sk-SK" b="1" dirty="0" err="1" smtClean="0"/>
              <a:t>íni</a:t>
            </a:r>
            <a:r>
              <a:rPr lang="it-IT" b="1" baseline="30000" dirty="0" smtClean="0"/>
              <a:t>1,*</a:t>
            </a:r>
            <a:r>
              <a:rPr lang="it-IT" b="1" dirty="0" smtClean="0"/>
              <a:t>, James Asher</a:t>
            </a:r>
            <a:r>
              <a:rPr lang="it-IT" b="1" baseline="30000" dirty="0" smtClean="0"/>
              <a:t>2</a:t>
            </a:r>
            <a:r>
              <a:rPr lang="it-IT" b="1" dirty="0"/>
              <a:t>, and </a:t>
            </a:r>
            <a:r>
              <a:rPr lang="it-IT" b="1" dirty="0" smtClean="0"/>
              <a:t>Milo</a:t>
            </a:r>
            <a:r>
              <a:rPr lang="sk-SK" b="1" dirty="0" smtClean="0"/>
              <a:t>š</a:t>
            </a:r>
            <a:r>
              <a:rPr lang="en-GB" b="1" dirty="0" smtClean="0"/>
              <a:t> </a:t>
            </a:r>
            <a:r>
              <a:rPr lang="en-GB" b="1" dirty="0" err="1" smtClean="0"/>
              <a:t>Hricov</a:t>
            </a:r>
            <a:r>
              <a:rPr lang="sk-SK" b="1" dirty="0" err="1" smtClean="0"/>
              <a:t>íni</a:t>
            </a:r>
            <a:r>
              <a:rPr lang="it-IT" b="1" baseline="30000" dirty="0" smtClean="0"/>
              <a:t>1</a:t>
            </a:r>
            <a:endParaRPr lang="it-IT" b="1" baseline="30000" dirty="0"/>
          </a:p>
          <a:p>
            <a:endParaRPr lang="fr-FR" sz="1400" dirty="0" smtClean="0"/>
          </a:p>
          <a:p>
            <a:endParaRPr lang="fr-FR" dirty="0"/>
          </a:p>
          <a:p>
            <a:pPr algn="just"/>
            <a:r>
              <a:rPr lang="en-US" baseline="30000" dirty="0"/>
              <a:t>1</a:t>
            </a:r>
            <a:r>
              <a:rPr lang="en-US" dirty="0"/>
              <a:t> </a:t>
            </a:r>
            <a:r>
              <a:rPr lang="en-US" dirty="0" smtClean="0"/>
              <a:t>Institute </a:t>
            </a:r>
            <a:r>
              <a:rPr lang="en-US" dirty="0"/>
              <a:t>of Chemistry, Slovak Academy of Sciences, </a:t>
            </a:r>
            <a:r>
              <a:rPr lang="en-US" dirty="0" err="1"/>
              <a:t>Dúbravská</a:t>
            </a:r>
            <a:r>
              <a:rPr lang="en-US" dirty="0"/>
              <a:t> </a:t>
            </a:r>
            <a:r>
              <a:rPr lang="en-US" dirty="0" err="1"/>
              <a:t>cesta</a:t>
            </a:r>
            <a:r>
              <a:rPr lang="en-US" dirty="0"/>
              <a:t> 9, 845 38 Bratislava, Slovak </a:t>
            </a:r>
            <a:r>
              <a:rPr lang="en-US" dirty="0" smtClean="0"/>
              <a:t>Republic; </a:t>
            </a:r>
            <a:endParaRPr lang="fr-FR" dirty="0"/>
          </a:p>
          <a:p>
            <a:pPr algn="just"/>
            <a:r>
              <a:rPr lang="en-US" baseline="30000" dirty="0" smtClean="0"/>
              <a:t>2</a:t>
            </a:r>
            <a:r>
              <a:rPr lang="en-US" dirty="0"/>
              <a:t> </a:t>
            </a:r>
            <a:r>
              <a:rPr lang="en-US" dirty="0" smtClean="0"/>
              <a:t>Institute </a:t>
            </a:r>
            <a:r>
              <a:rPr lang="en-US" dirty="0"/>
              <a:t>of Inorganic Chemistry, Slovak Academy of Sciences, </a:t>
            </a:r>
            <a:r>
              <a:rPr lang="en-US" dirty="0" err="1"/>
              <a:t>Dúbravská</a:t>
            </a:r>
            <a:r>
              <a:rPr lang="en-US" dirty="0"/>
              <a:t> </a:t>
            </a:r>
            <a:r>
              <a:rPr lang="en-US" dirty="0" err="1"/>
              <a:t>cesta</a:t>
            </a:r>
            <a:r>
              <a:rPr lang="en-US" dirty="0"/>
              <a:t> 9, 845 36 Bratislava, Slovak Republic</a:t>
            </a:r>
            <a:r>
              <a:rPr lang="en-US" dirty="0" smtClean="0"/>
              <a:t>.</a:t>
            </a:r>
          </a:p>
          <a:p>
            <a:endParaRPr lang="fr-FR" dirty="0"/>
          </a:p>
          <a:p>
            <a:r>
              <a:rPr lang="en-US" sz="1400" b="1" dirty="0"/>
              <a:t>*</a:t>
            </a:r>
            <a:r>
              <a:rPr lang="en-US" sz="1400" dirty="0"/>
              <a:t> Corresponding author: </a:t>
            </a:r>
            <a:r>
              <a:rPr lang="en-US" sz="1400" dirty="0" smtClean="0"/>
              <a:t>chemmike@savba.sk</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5385684"/>
            <a:ext cx="1311275" cy="13112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Rectangle 7"/>
          <p:cNvSpPr/>
          <p:nvPr/>
        </p:nvSpPr>
        <p:spPr>
          <a:xfrm>
            <a:off x="381000" y="1088425"/>
            <a:ext cx="3914900" cy="4855175"/>
          </a:xfrm>
          <a:prstGeom prst="rect">
            <a:avLst/>
          </a:prstGeom>
        </p:spPr>
        <p:txBody>
          <a:bodyPr wrap="square">
            <a:spAutoFit/>
          </a:bodyPr>
          <a:lstStyle/>
          <a:p>
            <a:pPr marL="342900" indent="-342900">
              <a:buFont typeface="Wingdings" panose="05000000000000000000" pitchFamily="2" charset="2"/>
              <a:buChar char="§"/>
              <a:defRPr/>
            </a:pPr>
            <a:r>
              <a:rPr lang="en-GB" sz="1400" dirty="0"/>
              <a:t>The relative energies between the</a:t>
            </a:r>
            <a:r>
              <a:rPr lang="en-GB" sz="1400" i="1" dirty="0"/>
              <a:t> anti</a:t>
            </a:r>
            <a:r>
              <a:rPr lang="en-GB" sz="1400" dirty="0"/>
              <a:t>- and</a:t>
            </a:r>
            <a:r>
              <a:rPr lang="en-GB" sz="1400" i="1" dirty="0"/>
              <a:t> </a:t>
            </a:r>
            <a:r>
              <a:rPr lang="en-GB" sz="1400" i="1" dirty="0" err="1"/>
              <a:t>syn</a:t>
            </a:r>
            <a:r>
              <a:rPr lang="en-GB" sz="1400" dirty="0"/>
              <a:t>-forms </a:t>
            </a:r>
            <a:r>
              <a:rPr lang="en-GB" sz="1400" dirty="0" smtClean="0"/>
              <a:t>for </a:t>
            </a:r>
            <a:r>
              <a:rPr lang="en-GB" sz="1400" b="1" dirty="0" smtClean="0"/>
              <a:t>M1-M4</a:t>
            </a:r>
            <a:r>
              <a:rPr lang="en-GB" sz="1400" dirty="0" smtClean="0"/>
              <a:t> </a:t>
            </a:r>
            <a:r>
              <a:rPr lang="en-GB" sz="1400" dirty="0"/>
              <a:t>and </a:t>
            </a:r>
            <a:r>
              <a:rPr lang="en-GB" sz="1400" b="1" dirty="0"/>
              <a:t>S1</a:t>
            </a:r>
            <a:r>
              <a:rPr lang="en-GB" sz="1400" dirty="0"/>
              <a:t> are listed in Table 2 and the selected geometry parameters are in Table </a:t>
            </a:r>
            <a:r>
              <a:rPr lang="en-GB" sz="1400" dirty="0" smtClean="0"/>
              <a:t>3 (next slide).</a:t>
            </a:r>
          </a:p>
          <a:p>
            <a:pPr marL="342900" indent="-342900">
              <a:buFont typeface="Wingdings" panose="05000000000000000000" pitchFamily="2" charset="2"/>
              <a:buChar char="§"/>
              <a:defRPr/>
            </a:pPr>
            <a:endParaRPr lang="en-GB" sz="1300" dirty="0" smtClean="0"/>
          </a:p>
          <a:p>
            <a:pPr marL="342900" indent="-342900">
              <a:lnSpc>
                <a:spcPct val="150000"/>
              </a:lnSpc>
              <a:buFont typeface="Wingdings" panose="05000000000000000000" pitchFamily="2" charset="2"/>
              <a:buChar char="§"/>
              <a:defRPr/>
            </a:pPr>
            <a:r>
              <a:rPr lang="en-GB" sz="1300" dirty="0" smtClean="0"/>
              <a:t>the </a:t>
            </a:r>
            <a:r>
              <a:rPr lang="en-GB" sz="1300" dirty="0"/>
              <a:t>N</a:t>
            </a:r>
            <a:r>
              <a:rPr lang="en-GB" sz="1300" baseline="-25000" dirty="0"/>
              <a:t>3</a:t>
            </a:r>
            <a:r>
              <a:rPr lang="en-GB" sz="1300" dirty="0"/>
              <a:t>–N</a:t>
            </a:r>
            <a:r>
              <a:rPr lang="en-GB" sz="1300" baseline="-25000" dirty="0"/>
              <a:t>9</a:t>
            </a:r>
            <a:r>
              <a:rPr lang="en-GB" sz="1300" dirty="0"/>
              <a:t> bond has partial double-bond character </a:t>
            </a:r>
            <a:r>
              <a:rPr lang="en-GB" sz="1300" dirty="0" smtClean="0"/>
              <a:t>(</a:t>
            </a:r>
            <a:r>
              <a:rPr lang="en-GB" sz="1300" dirty="0"/>
              <a:t>around 1.37 </a:t>
            </a:r>
            <a:r>
              <a:rPr lang="en-GB" sz="1300" dirty="0" smtClean="0"/>
              <a:t>Å, see Table 3, row 3)</a:t>
            </a:r>
          </a:p>
          <a:p>
            <a:pPr marL="342900" indent="-342900">
              <a:buFont typeface="Wingdings" panose="05000000000000000000" pitchFamily="2" charset="2"/>
              <a:buChar char="§"/>
              <a:defRPr/>
            </a:pPr>
            <a:endParaRPr lang="en-GB" sz="1300" dirty="0" smtClean="0"/>
          </a:p>
          <a:p>
            <a:pPr marL="342900" indent="-342900">
              <a:lnSpc>
                <a:spcPct val="150000"/>
              </a:lnSpc>
              <a:buFont typeface="Wingdings" panose="05000000000000000000" pitchFamily="2" charset="2"/>
              <a:buChar char="§"/>
              <a:defRPr/>
            </a:pPr>
            <a:r>
              <a:rPr lang="en-GB" sz="1300" dirty="0" smtClean="0"/>
              <a:t>incorporation </a:t>
            </a:r>
            <a:r>
              <a:rPr lang="en-GB" sz="1300" dirty="0"/>
              <a:t>of the heterocyclic moiety (</a:t>
            </a:r>
            <a:r>
              <a:rPr lang="en-GB" sz="1300" b="1" dirty="0"/>
              <a:t>M2</a:t>
            </a:r>
            <a:r>
              <a:rPr lang="en-GB" sz="1300" dirty="0"/>
              <a:t>) to the structure of </a:t>
            </a:r>
            <a:r>
              <a:rPr lang="en-GB" sz="1300" b="1" dirty="0"/>
              <a:t>M1</a:t>
            </a:r>
            <a:r>
              <a:rPr lang="en-GB" sz="1300" dirty="0"/>
              <a:t> caused the bond elongation </a:t>
            </a:r>
            <a:r>
              <a:rPr lang="en-GB" sz="1300" dirty="0" smtClean="0"/>
              <a:t>of </a:t>
            </a:r>
            <a:r>
              <a:rPr lang="en-GB" sz="1300" dirty="0"/>
              <a:t>the bond (1.380 vs. 1.356 Å</a:t>
            </a:r>
            <a:r>
              <a:rPr lang="en-GB" sz="1300" dirty="0" smtClean="0"/>
              <a:t>).</a:t>
            </a:r>
          </a:p>
          <a:p>
            <a:pPr marL="342900" indent="-342900">
              <a:buFont typeface="Wingdings" panose="05000000000000000000" pitchFamily="2" charset="2"/>
              <a:buChar char="§"/>
              <a:defRPr/>
            </a:pPr>
            <a:endParaRPr lang="en-GB" sz="1300" dirty="0" smtClean="0"/>
          </a:p>
          <a:p>
            <a:pPr marL="342900" indent="-342900">
              <a:lnSpc>
                <a:spcPct val="150000"/>
              </a:lnSpc>
              <a:buFont typeface="Wingdings" panose="05000000000000000000" pitchFamily="2" charset="2"/>
              <a:buChar char="§"/>
              <a:defRPr/>
            </a:pPr>
            <a:r>
              <a:rPr lang="en-GB" sz="1300" dirty="0" smtClean="0"/>
              <a:t>A </a:t>
            </a:r>
            <a:r>
              <a:rPr lang="en-GB" sz="1300" dirty="0"/>
              <a:t>significant effect is also seen after addition of the aromatic ring C to the carbon atom C</a:t>
            </a:r>
            <a:r>
              <a:rPr lang="en-GB" sz="1300" baseline="-25000" dirty="0"/>
              <a:t>10</a:t>
            </a:r>
            <a:r>
              <a:rPr lang="en-GB" sz="1300" dirty="0"/>
              <a:t>; there is a visible zigzag double-bond formation in the C</a:t>
            </a:r>
            <a:r>
              <a:rPr lang="en-GB" sz="1300" baseline="-25000" dirty="0"/>
              <a:t>4</a:t>
            </a:r>
            <a:r>
              <a:rPr lang="en-GB" sz="1300" dirty="0"/>
              <a:t>‒N</a:t>
            </a:r>
            <a:r>
              <a:rPr lang="en-GB" sz="1300" baseline="-25000" dirty="0"/>
              <a:t>3</a:t>
            </a:r>
            <a:r>
              <a:rPr lang="en-GB" sz="1300" dirty="0"/>
              <a:t>‒N</a:t>
            </a:r>
            <a:r>
              <a:rPr lang="en-GB" sz="1300" baseline="-25000" dirty="0"/>
              <a:t>9</a:t>
            </a:r>
            <a:r>
              <a:rPr lang="en-GB" sz="1300" dirty="0"/>
              <a:t>‒C</a:t>
            </a:r>
            <a:r>
              <a:rPr lang="en-GB" sz="1300" baseline="-25000" dirty="0"/>
              <a:t>10 </a:t>
            </a:r>
            <a:r>
              <a:rPr lang="en-GB" sz="1300" dirty="0"/>
              <a:t>linkage, where the N</a:t>
            </a:r>
            <a:r>
              <a:rPr lang="en-GB" sz="1300" baseline="-25000" dirty="0"/>
              <a:t>3</a:t>
            </a:r>
            <a:r>
              <a:rPr lang="en-GB" sz="1300" dirty="0"/>
              <a:t>‒N</a:t>
            </a:r>
            <a:r>
              <a:rPr lang="en-GB" sz="1300" baseline="-25000" dirty="0"/>
              <a:t>9 </a:t>
            </a:r>
            <a:r>
              <a:rPr lang="en-GB" sz="1300" dirty="0"/>
              <a:t>bond was shortened and the N</a:t>
            </a:r>
            <a:r>
              <a:rPr lang="en-GB" sz="1300" baseline="-25000" dirty="0"/>
              <a:t>9</a:t>
            </a:r>
            <a:r>
              <a:rPr lang="en-GB" sz="1300" dirty="0"/>
              <a:t>‒C</a:t>
            </a:r>
            <a:r>
              <a:rPr lang="en-GB" sz="1300" baseline="-25000" dirty="0"/>
              <a:t>10 </a:t>
            </a:r>
            <a:r>
              <a:rPr lang="en-GB" sz="1300" dirty="0"/>
              <a:t>bond was prolonged (Table 3, rows 3 and </a:t>
            </a:r>
            <a:r>
              <a:rPr lang="en-GB" sz="1300" dirty="0" smtClean="0"/>
              <a:t>4)</a:t>
            </a:r>
          </a:p>
        </p:txBody>
      </p:sp>
      <p:grpSp>
        <p:nvGrpSpPr>
          <p:cNvPr id="30" name="Group 29"/>
          <p:cNvGrpSpPr/>
          <p:nvPr/>
        </p:nvGrpSpPr>
        <p:grpSpPr>
          <a:xfrm>
            <a:off x="4391693" y="2381624"/>
            <a:ext cx="4544677" cy="1352176"/>
            <a:chOff x="4413683" y="834078"/>
            <a:chExt cx="4544677" cy="1352176"/>
          </a:xfrm>
        </p:grpSpPr>
        <p:pic>
          <p:nvPicPr>
            <p:cNvPr id="23" name="Picture 22"/>
            <p:cNvPicPr/>
            <p:nvPr/>
          </p:nvPicPr>
          <p:blipFill>
            <a:blip r:embed="rId3">
              <a:extLst>
                <a:ext uri="{28A0092B-C50C-407E-A947-70E740481C1C}">
                  <a14:useLocalDpi xmlns:a14="http://schemas.microsoft.com/office/drawing/2010/main" val="0"/>
                </a:ext>
              </a:extLst>
            </a:blip>
            <a:stretch>
              <a:fillRect/>
            </a:stretch>
          </p:blipFill>
          <p:spPr>
            <a:xfrm>
              <a:off x="4572000" y="837666"/>
              <a:ext cx="4191000" cy="1284978"/>
            </a:xfrm>
            <a:prstGeom prst="rect">
              <a:avLst/>
            </a:prstGeom>
          </p:spPr>
        </p:pic>
        <p:sp>
          <p:nvSpPr>
            <p:cNvPr id="24" name="Text Box 50"/>
            <p:cNvSpPr txBox="1"/>
            <p:nvPr/>
          </p:nvSpPr>
          <p:spPr>
            <a:xfrm>
              <a:off x="4413683" y="1095131"/>
              <a:ext cx="458470" cy="23749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700" dirty="0">
                  <a:effectLst/>
                  <a:latin typeface="Arial" panose="020B0604020202020204" pitchFamily="34" charset="0"/>
                  <a:ea typeface="Calibri" panose="020F0502020204030204" pitchFamily="34" charset="0"/>
                  <a:cs typeface="Times New Roman" panose="02020603050405020304" pitchFamily="18" charset="0"/>
                </a:rPr>
                <a:t>Ring A</a:t>
              </a:r>
              <a:endParaRPr lang="en-GB" sz="1100" dirty="0">
                <a:effectLst/>
                <a:ea typeface="Calibri" panose="020F0502020204030204" pitchFamily="34" charset="0"/>
                <a:cs typeface="Times New Roman" panose="02020603050405020304" pitchFamily="18" charset="0"/>
              </a:endParaRPr>
            </a:p>
          </p:txBody>
        </p:sp>
        <p:sp>
          <p:nvSpPr>
            <p:cNvPr id="25" name="Text Box 51"/>
            <p:cNvSpPr txBox="1"/>
            <p:nvPr/>
          </p:nvSpPr>
          <p:spPr>
            <a:xfrm>
              <a:off x="5538650" y="1969719"/>
              <a:ext cx="514350" cy="21590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700" dirty="0">
                  <a:effectLst/>
                  <a:latin typeface="Arial" panose="020B0604020202020204" pitchFamily="34" charset="0"/>
                  <a:ea typeface="Calibri" panose="020F0502020204030204" pitchFamily="34" charset="0"/>
                  <a:cs typeface="Times New Roman" panose="02020603050405020304" pitchFamily="18" charset="0"/>
                </a:rPr>
                <a:t>Ring B</a:t>
              </a:r>
              <a:endParaRPr lang="en-GB" sz="1100" dirty="0">
                <a:effectLst/>
                <a:ea typeface="Calibri" panose="020F0502020204030204" pitchFamily="34" charset="0"/>
                <a:cs typeface="Times New Roman" panose="02020603050405020304" pitchFamily="18" charset="0"/>
              </a:endParaRPr>
            </a:p>
          </p:txBody>
        </p:sp>
        <p:sp>
          <p:nvSpPr>
            <p:cNvPr id="26" name="Text Box 52"/>
            <p:cNvSpPr txBox="1"/>
            <p:nvPr/>
          </p:nvSpPr>
          <p:spPr>
            <a:xfrm>
              <a:off x="6140389" y="834078"/>
              <a:ext cx="509697" cy="22733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700" dirty="0">
                  <a:effectLst/>
                  <a:latin typeface="Arial" panose="020B0604020202020204" pitchFamily="34" charset="0"/>
                  <a:ea typeface="Calibri" panose="020F0502020204030204" pitchFamily="34" charset="0"/>
                  <a:cs typeface="Times New Roman" panose="02020603050405020304" pitchFamily="18" charset="0"/>
                </a:rPr>
                <a:t>Ring C</a:t>
              </a:r>
              <a:endParaRPr lang="en-GB" sz="1100" dirty="0">
                <a:effectLst/>
                <a:ea typeface="Calibri" panose="020F0502020204030204" pitchFamily="34" charset="0"/>
                <a:cs typeface="Times New Roman" panose="02020603050405020304" pitchFamily="18" charset="0"/>
              </a:endParaRPr>
            </a:p>
          </p:txBody>
        </p:sp>
        <p:sp>
          <p:nvSpPr>
            <p:cNvPr id="27" name="Text Box 53"/>
            <p:cNvSpPr txBox="1"/>
            <p:nvPr/>
          </p:nvSpPr>
          <p:spPr>
            <a:xfrm>
              <a:off x="6934200" y="1139477"/>
              <a:ext cx="467360" cy="22860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700" dirty="0">
                  <a:effectLst/>
                  <a:latin typeface="Arial" panose="020B0604020202020204" pitchFamily="34" charset="0"/>
                  <a:ea typeface="Calibri" panose="020F0502020204030204" pitchFamily="34" charset="0"/>
                  <a:cs typeface="Times New Roman" panose="02020603050405020304" pitchFamily="18" charset="0"/>
                </a:rPr>
                <a:t>Ring A</a:t>
              </a:r>
              <a:endParaRPr lang="en-GB" sz="1100" dirty="0">
                <a:effectLst/>
                <a:ea typeface="Calibri" panose="020F0502020204030204" pitchFamily="34" charset="0"/>
                <a:cs typeface="Times New Roman" panose="02020603050405020304" pitchFamily="18" charset="0"/>
              </a:endParaRPr>
            </a:p>
          </p:txBody>
        </p:sp>
        <p:sp>
          <p:nvSpPr>
            <p:cNvPr id="28" name="Text Box 54"/>
            <p:cNvSpPr txBox="1"/>
            <p:nvPr/>
          </p:nvSpPr>
          <p:spPr>
            <a:xfrm>
              <a:off x="7967870" y="1969719"/>
              <a:ext cx="499745" cy="21653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700" dirty="0">
                  <a:effectLst/>
                  <a:latin typeface="Arial" panose="020B0604020202020204" pitchFamily="34" charset="0"/>
                  <a:ea typeface="Calibri" panose="020F0502020204030204" pitchFamily="34" charset="0"/>
                  <a:cs typeface="Times New Roman" panose="02020603050405020304" pitchFamily="18" charset="0"/>
                </a:rPr>
                <a:t>Ring B</a:t>
              </a:r>
              <a:endParaRPr lang="en-GB" sz="1100" dirty="0">
                <a:effectLst/>
                <a:ea typeface="Calibri" panose="020F0502020204030204" pitchFamily="34" charset="0"/>
                <a:cs typeface="Times New Roman" panose="02020603050405020304" pitchFamily="18" charset="0"/>
              </a:endParaRPr>
            </a:p>
          </p:txBody>
        </p:sp>
        <p:sp>
          <p:nvSpPr>
            <p:cNvPr id="29" name="Text Box 55"/>
            <p:cNvSpPr txBox="1"/>
            <p:nvPr/>
          </p:nvSpPr>
          <p:spPr>
            <a:xfrm>
              <a:off x="8472585" y="838841"/>
              <a:ext cx="485775" cy="21780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700" dirty="0">
                  <a:effectLst/>
                  <a:latin typeface="Arial" panose="020B0604020202020204" pitchFamily="34" charset="0"/>
                  <a:ea typeface="Calibri" panose="020F0502020204030204" pitchFamily="34" charset="0"/>
                  <a:cs typeface="Times New Roman" panose="02020603050405020304" pitchFamily="18" charset="0"/>
                </a:rPr>
                <a:t>Ring C</a:t>
              </a:r>
              <a:endParaRPr lang="en-GB" sz="1100" dirty="0">
                <a:effectLst/>
                <a:ea typeface="Calibri" panose="020F0502020204030204" pitchFamily="34" charset="0"/>
                <a:cs typeface="Times New Roman" panose="02020603050405020304" pitchFamily="18" charset="0"/>
              </a:endParaRPr>
            </a:p>
          </p:txBody>
        </p:sp>
      </p:grpSp>
      <p:graphicFrame>
        <p:nvGraphicFramePr>
          <p:cNvPr id="3" name="Table 2"/>
          <p:cNvGraphicFramePr>
            <a:graphicFrameLocks noGrp="1"/>
          </p:cNvGraphicFramePr>
          <p:nvPr>
            <p:extLst>
              <p:ext uri="{D42A27DB-BD31-4B8C-83A1-F6EECF244321}">
                <p14:modId xmlns:p14="http://schemas.microsoft.com/office/powerpoint/2010/main" val="941957051"/>
              </p:ext>
            </p:extLst>
          </p:nvPr>
        </p:nvGraphicFramePr>
        <p:xfrm>
          <a:off x="4471894" y="5078158"/>
          <a:ext cx="4291106" cy="560642"/>
        </p:xfrm>
        <a:graphic>
          <a:graphicData uri="http://schemas.openxmlformats.org/drawingml/2006/table">
            <a:tbl>
              <a:tblPr firstRow="1" firstCol="1" bandRow="1"/>
              <a:tblGrid>
                <a:gridCol w="959887"/>
                <a:gridCol w="620143"/>
                <a:gridCol w="677769"/>
                <a:gridCol w="677769"/>
                <a:gridCol w="677769"/>
                <a:gridCol w="677769"/>
              </a:tblGrid>
              <a:tr h="280321">
                <a:tc>
                  <a:txBody>
                    <a:bodyPr/>
                    <a:lstStyle/>
                    <a:p>
                      <a:pPr algn="ctr">
                        <a:lnSpc>
                          <a:spcPts val="1200"/>
                        </a:lnSpc>
                        <a:spcAft>
                          <a:spcPts val="2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Compound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M1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M2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M3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M4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S1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21">
                <a:tc>
                  <a:txBody>
                    <a:bodyPr/>
                    <a:lstStyle/>
                    <a:p>
                      <a:pPr algn="ctr">
                        <a:lnSpc>
                          <a:spcPts val="1200"/>
                        </a:lnSpc>
                        <a:spcAft>
                          <a:spcPts val="200"/>
                        </a:spcAft>
                      </a:pPr>
                      <a:r>
                        <a:rPr lang="en-GB" sz="1050" i="1" dirty="0" err="1">
                          <a:effectLst/>
                          <a:latin typeface="Calibri" panose="020F0502020204030204" pitchFamily="34" charset="0"/>
                          <a:ea typeface="Calibri" panose="020F0502020204030204" pitchFamily="34" charset="0"/>
                          <a:cs typeface="Times New Roman" panose="02020603050405020304" pitchFamily="18" charset="0"/>
                        </a:rPr>
                        <a:t>ΔE</a:t>
                      </a:r>
                      <a:r>
                        <a:rPr lang="en-GB" sz="1050" i="1" baseline="-25000" dirty="0" err="1">
                          <a:effectLst/>
                          <a:latin typeface="Calibri" panose="020F0502020204030204" pitchFamily="34" charset="0"/>
                          <a:ea typeface="Calibri" panose="020F0502020204030204" pitchFamily="34" charset="0"/>
                          <a:cs typeface="Times New Roman" panose="02020603050405020304" pitchFamily="18" charset="0"/>
                        </a:rPr>
                        <a:t>syn</a:t>
                      </a:r>
                      <a:r>
                        <a:rPr lang="en-GB" sz="1050" i="1" baseline="-25000" dirty="0">
                          <a:effectLst/>
                          <a:latin typeface="Calibri" panose="020F0502020204030204" pitchFamily="34" charset="0"/>
                          <a:ea typeface="Calibri" panose="020F0502020204030204" pitchFamily="34" charset="0"/>
                          <a:cs typeface="Times New Roman" panose="02020603050405020304" pitchFamily="18" charset="0"/>
                        </a:rPr>
                        <a:t> </a:t>
                      </a:r>
                      <a:r>
                        <a:rPr lang="en-GB" sz="1050" i="1" dirty="0">
                          <a:effectLst/>
                          <a:latin typeface="Calibri" panose="020F0502020204030204" pitchFamily="34" charset="0"/>
                          <a:ea typeface="Calibri" panose="020F0502020204030204" pitchFamily="34" charset="0"/>
                          <a:cs typeface="Times New Roman" panose="02020603050405020304" pitchFamily="18" charset="0"/>
                        </a:rPr>
                        <a:t>– </a:t>
                      </a:r>
                      <a:r>
                        <a:rPr lang="en-GB" sz="1050" i="1" dirty="0" err="1">
                          <a:effectLst/>
                          <a:latin typeface="Calibri" panose="020F0502020204030204" pitchFamily="34" charset="0"/>
                          <a:ea typeface="Calibri" panose="020F0502020204030204" pitchFamily="34" charset="0"/>
                          <a:cs typeface="Times New Roman" panose="02020603050405020304" pitchFamily="18" charset="0"/>
                        </a:rPr>
                        <a:t>ΔE</a:t>
                      </a:r>
                      <a:r>
                        <a:rPr lang="en-GB" sz="1050" i="1" baseline="-25000" dirty="0" err="1">
                          <a:effectLst/>
                          <a:latin typeface="Calibri" panose="020F0502020204030204" pitchFamily="34" charset="0"/>
                          <a:ea typeface="Calibri" panose="020F0502020204030204" pitchFamily="34" charset="0"/>
                          <a:cs typeface="Times New Roman" panose="02020603050405020304" pitchFamily="18" charset="0"/>
                        </a:rPr>
                        <a:t>anti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a:effectLst/>
                          <a:latin typeface="Calibri" panose="020F0502020204030204" pitchFamily="34" charset="0"/>
                          <a:ea typeface="Calibri" panose="020F0502020204030204" pitchFamily="34" charset="0"/>
                          <a:cs typeface="Times New Roman" panose="02020603050405020304" pitchFamily="18" charset="0"/>
                        </a:rPr>
                        <a:t>7.88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6.09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4.99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2.39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2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7.56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 name="Rectangle 31"/>
          <p:cNvSpPr/>
          <p:nvPr/>
        </p:nvSpPr>
        <p:spPr>
          <a:xfrm>
            <a:off x="4603914" y="3807768"/>
            <a:ext cx="4076700" cy="230832"/>
          </a:xfrm>
          <a:prstGeom prst="rect">
            <a:avLst/>
          </a:prstGeom>
        </p:spPr>
        <p:txBody>
          <a:bodyPr wrap="square">
            <a:spAutoFit/>
          </a:bodyPr>
          <a:lstStyle/>
          <a:p>
            <a:r>
              <a:rPr lang="en-GB" sz="900" dirty="0">
                <a:latin typeface="Calibri" panose="020F0502020204030204" pitchFamily="34" charset="0"/>
                <a:ea typeface="Calibri" panose="020F0502020204030204" pitchFamily="34" charset="0"/>
                <a:cs typeface="Times New Roman" panose="02020603050405020304" pitchFamily="18" charset="0"/>
              </a:rPr>
              <a:t>DFT-optimised geometries of compound </a:t>
            </a:r>
            <a:r>
              <a:rPr lang="en-GB" sz="900" b="1" dirty="0">
                <a:latin typeface="Calibri" panose="020F0502020204030204" pitchFamily="34" charset="0"/>
                <a:ea typeface="Calibri" panose="020F0502020204030204" pitchFamily="34" charset="0"/>
                <a:cs typeface="Times New Roman" panose="02020603050405020304" pitchFamily="18" charset="0"/>
              </a:rPr>
              <a:t>S1</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sz="900" i="1" dirty="0" smtClean="0">
                <a:latin typeface="Calibri" panose="020F0502020204030204" pitchFamily="34" charset="0"/>
                <a:ea typeface="Calibri" panose="020F0502020204030204" pitchFamily="34" charset="0"/>
                <a:cs typeface="Times New Roman" panose="02020603050405020304" pitchFamily="18" charset="0"/>
              </a:rPr>
              <a:t>anti</a:t>
            </a:r>
            <a:r>
              <a:rPr lang="en-GB" sz="900" dirty="0" smtClean="0">
                <a:latin typeface="Calibri" panose="020F0502020204030204" pitchFamily="34" charset="0"/>
                <a:ea typeface="Calibri" panose="020F0502020204030204" pitchFamily="34" charset="0"/>
                <a:cs typeface="Times New Roman" panose="02020603050405020304" pitchFamily="18" charset="0"/>
              </a:rPr>
              <a:t>-isomer (left) , </a:t>
            </a:r>
            <a:r>
              <a:rPr lang="en-GB" sz="900" i="1" dirty="0" err="1" smtClean="0">
                <a:latin typeface="Calibri" panose="020F0502020204030204" pitchFamily="34" charset="0"/>
                <a:ea typeface="Calibri" panose="020F0502020204030204" pitchFamily="34" charset="0"/>
                <a:cs typeface="Times New Roman" panose="02020603050405020304" pitchFamily="18" charset="0"/>
              </a:rPr>
              <a:t>syn</a:t>
            </a:r>
            <a:r>
              <a:rPr lang="en-GB" sz="900" dirty="0" smtClean="0">
                <a:latin typeface="Calibri" panose="020F0502020204030204" pitchFamily="34" charset="0"/>
                <a:ea typeface="Calibri" panose="020F0502020204030204" pitchFamily="34" charset="0"/>
                <a:cs typeface="Times New Roman" panose="02020603050405020304" pitchFamily="18" charset="0"/>
              </a:rPr>
              <a:t>-isomer (right</a:t>
            </a:r>
            <a:r>
              <a:rPr lang="en-GB" sz="900" dirty="0">
                <a:latin typeface="Calibri" panose="020F0502020204030204" pitchFamily="34" charset="0"/>
                <a:ea typeface="Calibri" panose="020F0502020204030204" pitchFamily="34" charset="0"/>
                <a:cs typeface="Times New Roman" panose="02020603050405020304" pitchFamily="18" charset="0"/>
              </a:rPr>
              <a:t>)</a:t>
            </a:r>
            <a:endParaRPr lang="en-GB" sz="900" dirty="0"/>
          </a:p>
        </p:txBody>
      </p:sp>
      <p:sp>
        <p:nvSpPr>
          <p:cNvPr id="33" name="Rectangle 32"/>
          <p:cNvSpPr/>
          <p:nvPr/>
        </p:nvSpPr>
        <p:spPr>
          <a:xfrm>
            <a:off x="4410743" y="4521369"/>
            <a:ext cx="4392565" cy="507831"/>
          </a:xfrm>
          <a:prstGeom prst="rect">
            <a:avLst/>
          </a:prstGeom>
        </p:spPr>
        <p:txBody>
          <a:bodyPr wrap="square">
            <a:spAutoFit/>
          </a:bodyPr>
          <a:lstStyle/>
          <a:p>
            <a:pPr algn="just"/>
            <a:r>
              <a:rPr lang="en-GB" sz="900" b="1" dirty="0">
                <a:latin typeface="Calibri" panose="020F0502020204030204" pitchFamily="34" charset="0"/>
                <a:ea typeface="Calibri" panose="020F0502020204030204" pitchFamily="34" charset="0"/>
                <a:cs typeface="Times New Roman" panose="02020603050405020304" pitchFamily="18" charset="0"/>
              </a:rPr>
              <a:t>Table </a:t>
            </a:r>
            <a:r>
              <a:rPr lang="en-GB" sz="900" b="1" dirty="0" smtClean="0">
                <a:latin typeface="Calibri" panose="020F0502020204030204" pitchFamily="34" charset="0"/>
                <a:ea typeface="Calibri" panose="020F0502020204030204" pitchFamily="34" charset="0"/>
                <a:cs typeface="Times New Roman" panose="02020603050405020304" pitchFamily="18" charset="0"/>
              </a:rPr>
              <a:t>2. </a:t>
            </a:r>
            <a:r>
              <a:rPr lang="en-GB" sz="900" dirty="0" smtClean="0">
                <a:latin typeface="Calibri" panose="020F0502020204030204" pitchFamily="34" charset="0"/>
                <a:ea typeface="Calibri" panose="020F0502020204030204" pitchFamily="34" charset="0"/>
                <a:cs typeface="Times New Roman" panose="02020603050405020304" pitchFamily="18" charset="0"/>
              </a:rPr>
              <a:t>DFT-computed energy </a:t>
            </a:r>
            <a:r>
              <a:rPr lang="en-GB" sz="900" dirty="0">
                <a:latin typeface="Calibri" panose="020F0502020204030204" pitchFamily="34" charset="0"/>
                <a:ea typeface="Calibri" panose="020F0502020204030204" pitchFamily="34" charset="0"/>
                <a:cs typeface="Times New Roman" panose="02020603050405020304" pitchFamily="18" charset="0"/>
              </a:rPr>
              <a:t>differences (</a:t>
            </a:r>
            <a:r>
              <a:rPr lang="en-GB" sz="900" i="1" dirty="0">
                <a:latin typeface="Calibri" panose="020F0502020204030204" pitchFamily="34" charset="0"/>
                <a:ea typeface="Calibri" panose="020F0502020204030204" pitchFamily="34" charset="0"/>
                <a:cs typeface="Times New Roman" panose="02020603050405020304" pitchFamily="18" charset="0"/>
              </a:rPr>
              <a:t>kJ/mol</a:t>
            </a:r>
            <a:r>
              <a:rPr lang="en-GB" sz="900" dirty="0">
                <a:latin typeface="Calibri" panose="020F0502020204030204" pitchFamily="34" charset="0"/>
                <a:ea typeface="Calibri" panose="020F0502020204030204" pitchFamily="34" charset="0"/>
                <a:cs typeface="Times New Roman" panose="02020603050405020304" pitchFamily="18" charset="0"/>
              </a:rPr>
              <a:t>) between the </a:t>
            </a:r>
            <a:r>
              <a:rPr lang="en-GB" sz="900" i="1" dirty="0">
                <a:latin typeface="Calibri" panose="020F0502020204030204" pitchFamily="34" charset="0"/>
                <a:ea typeface="Calibri" panose="020F0502020204030204" pitchFamily="34" charset="0"/>
                <a:cs typeface="Times New Roman" panose="02020603050405020304" pitchFamily="18" charset="0"/>
              </a:rPr>
              <a:t>anti</a:t>
            </a:r>
            <a:r>
              <a:rPr lang="en-GB" sz="900" dirty="0">
                <a:latin typeface="Calibri" panose="020F0502020204030204" pitchFamily="34" charset="0"/>
                <a:ea typeface="Calibri" panose="020F0502020204030204" pitchFamily="34" charset="0"/>
                <a:cs typeface="Times New Roman" panose="02020603050405020304" pitchFamily="18" charset="0"/>
              </a:rPr>
              <a:t> and </a:t>
            </a:r>
            <a:r>
              <a:rPr lang="en-GB" sz="900" i="1" dirty="0" err="1">
                <a:latin typeface="Calibri" panose="020F0502020204030204" pitchFamily="34" charset="0"/>
                <a:ea typeface="Calibri" panose="020F0502020204030204" pitchFamily="34" charset="0"/>
                <a:cs typeface="Times New Roman" panose="02020603050405020304" pitchFamily="18" charset="0"/>
              </a:rPr>
              <a:t>syn</a:t>
            </a:r>
            <a:r>
              <a:rPr lang="en-GB" sz="900" dirty="0">
                <a:latin typeface="Calibri" panose="020F0502020204030204" pitchFamily="34" charset="0"/>
                <a:ea typeface="Calibri" panose="020F0502020204030204" pitchFamily="34" charset="0"/>
                <a:cs typeface="Times New Roman" panose="02020603050405020304" pitchFamily="18" charset="0"/>
              </a:rPr>
              <a:t>-forms for all compounds using </a:t>
            </a:r>
            <a:r>
              <a:rPr lang="en-GB" sz="900" i="1" dirty="0">
                <a:latin typeface="Calibri" panose="020F0502020204030204" pitchFamily="34" charset="0"/>
                <a:ea typeface="Calibri" panose="020F0502020204030204" pitchFamily="34" charset="0"/>
                <a:cs typeface="Times New Roman" panose="02020603050405020304" pitchFamily="18" charset="0"/>
              </a:rPr>
              <a:t>ω</a:t>
            </a:r>
            <a:r>
              <a:rPr lang="en-GB" sz="900" dirty="0">
                <a:latin typeface="Calibri" panose="020F0502020204030204" pitchFamily="34" charset="0"/>
                <a:ea typeface="Calibri" panose="020F0502020204030204" pitchFamily="34" charset="0"/>
                <a:cs typeface="Times New Roman" panose="02020603050405020304" pitchFamily="18" charset="0"/>
              </a:rPr>
              <a:t>B97XD functional, 6-311++G(2d,2p) basis set and SMD solvent model (DMSO)</a:t>
            </a:r>
            <a:endParaRPr lang="en-GB" sz="2000" dirty="0"/>
          </a:p>
        </p:txBody>
      </p:sp>
      <p:pic>
        <p:nvPicPr>
          <p:cNvPr id="34" name="Picture 33"/>
          <p:cNvPicPr/>
          <p:nvPr/>
        </p:nvPicPr>
        <p:blipFill>
          <a:blip r:embed="rId4">
            <a:extLst>
              <a:ext uri="{28A0092B-C50C-407E-A947-70E740481C1C}">
                <a14:useLocalDpi xmlns:a14="http://schemas.microsoft.com/office/drawing/2010/main" val="0"/>
              </a:ext>
            </a:extLst>
          </a:blip>
          <a:srcRect/>
          <a:stretch>
            <a:fillRect/>
          </a:stretch>
        </p:blipFill>
        <p:spPr bwMode="auto">
          <a:xfrm>
            <a:off x="5609171" y="440397"/>
            <a:ext cx="2263140" cy="1631008"/>
          </a:xfrm>
          <a:prstGeom prst="rect">
            <a:avLst/>
          </a:prstGeom>
          <a:noFill/>
          <a:ln>
            <a:noFill/>
          </a:ln>
        </p:spPr>
      </p:pic>
      <p:sp>
        <p:nvSpPr>
          <p:cNvPr id="36" name="Rectangle 35"/>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9576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87657929"/>
              </p:ext>
            </p:extLst>
          </p:nvPr>
        </p:nvGraphicFramePr>
        <p:xfrm>
          <a:off x="542546" y="947589"/>
          <a:ext cx="8229600" cy="4767411"/>
        </p:xfrm>
        <a:graphic>
          <a:graphicData uri="http://schemas.openxmlformats.org/drawingml/2006/table">
            <a:tbl>
              <a:tblPr firstRow="1" firstCol="1" bandRow="1"/>
              <a:tblGrid>
                <a:gridCol w="685800"/>
                <a:gridCol w="685800"/>
                <a:gridCol w="685800"/>
                <a:gridCol w="685800"/>
                <a:gridCol w="685800"/>
                <a:gridCol w="685800"/>
                <a:gridCol w="685800"/>
                <a:gridCol w="685800"/>
                <a:gridCol w="685800"/>
                <a:gridCol w="685800"/>
                <a:gridCol w="685800"/>
                <a:gridCol w="685800"/>
              </a:tblGrid>
              <a:tr h="192941">
                <a:tc>
                  <a:txBody>
                    <a:bodyPr/>
                    <a:lstStyle/>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 </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 </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M1</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lnSpc>
                          <a:spcPct val="100000"/>
                        </a:lnSpc>
                        <a:spcAft>
                          <a:spcPts val="0"/>
                        </a:spcAft>
                      </a:pPr>
                      <a:r>
                        <a:rPr lang="en-GB" sz="950" b="1">
                          <a:effectLst/>
                          <a:latin typeface="+mj-lt"/>
                          <a:ea typeface="Calibri" panose="020F0502020204030204" pitchFamily="34" charset="0"/>
                          <a:cs typeface="Times New Roman" panose="02020603050405020304" pitchFamily="18" charset="0"/>
                        </a:rPr>
                        <a:t>M2</a:t>
                      </a:r>
                      <a:endParaRPr lang="en-GB" sz="95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M3</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lnSpc>
                          <a:spcPct val="100000"/>
                        </a:lnSpc>
                        <a:spcAft>
                          <a:spcPts val="0"/>
                        </a:spcAft>
                      </a:pPr>
                      <a:r>
                        <a:rPr lang="en-GB" sz="950" b="1">
                          <a:effectLst/>
                          <a:latin typeface="+mj-lt"/>
                          <a:ea typeface="Calibri" panose="020F0502020204030204" pitchFamily="34" charset="0"/>
                          <a:cs typeface="Times New Roman" panose="02020603050405020304" pitchFamily="18" charset="0"/>
                        </a:rPr>
                        <a:t>M4</a:t>
                      </a:r>
                      <a:endParaRPr lang="en-GB" sz="95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lnSpc>
                          <a:spcPct val="100000"/>
                        </a:lnSpc>
                        <a:spcAft>
                          <a:spcPts val="0"/>
                        </a:spcAft>
                      </a:pPr>
                      <a:r>
                        <a:rPr lang="en-GB" sz="950" b="1">
                          <a:effectLst/>
                          <a:latin typeface="+mj-lt"/>
                          <a:ea typeface="Calibri" panose="020F0502020204030204" pitchFamily="34" charset="0"/>
                          <a:cs typeface="Times New Roman" panose="02020603050405020304" pitchFamily="18" charset="0"/>
                        </a:rPr>
                        <a:t>S1</a:t>
                      </a:r>
                      <a:endParaRPr lang="en-GB" sz="95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r>
              <a:tr h="186869">
                <a:tc>
                  <a:txBody>
                    <a:bodyPr/>
                    <a:lstStyle/>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 </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dirty="0">
                          <a:effectLst/>
                          <a:latin typeface="+mj-lt"/>
                          <a:ea typeface="Calibri" panose="020F0502020204030204" pitchFamily="34" charset="0"/>
                          <a:cs typeface="Times New Roman" panose="02020603050405020304" pitchFamily="18" charset="0"/>
                        </a:rPr>
                        <a:t> </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dirty="0">
                          <a:effectLst/>
                          <a:latin typeface="+mj-lt"/>
                          <a:ea typeface="Calibri" panose="020F0502020204030204" pitchFamily="34" charset="0"/>
                          <a:cs typeface="Times New Roman" panose="02020603050405020304" pitchFamily="18" charset="0"/>
                        </a:rPr>
                        <a:t>anti-</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dirty="0" err="1">
                          <a:effectLst/>
                          <a:latin typeface="+mj-lt"/>
                          <a:ea typeface="Calibri" panose="020F0502020204030204" pitchFamily="34" charset="0"/>
                          <a:cs typeface="Times New Roman" panose="02020603050405020304" pitchFamily="18" charset="0"/>
                        </a:rPr>
                        <a:t>syn</a:t>
                      </a:r>
                      <a:r>
                        <a:rPr lang="en-GB" sz="950" b="1" i="1" dirty="0">
                          <a:effectLst/>
                          <a:latin typeface="+mj-lt"/>
                          <a:ea typeface="Calibri" panose="020F0502020204030204" pitchFamily="34" charset="0"/>
                          <a:cs typeface="Times New Roman" panose="02020603050405020304" pitchFamily="18" charset="0"/>
                        </a:rPr>
                        <a:t>-</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a:effectLst/>
                          <a:latin typeface="+mj-lt"/>
                          <a:ea typeface="Calibri" panose="020F0502020204030204" pitchFamily="34" charset="0"/>
                          <a:cs typeface="Times New Roman" panose="02020603050405020304" pitchFamily="18" charset="0"/>
                        </a:rPr>
                        <a:t>anti-</a:t>
                      </a:r>
                      <a:endParaRPr lang="en-GB" sz="95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a:effectLst/>
                          <a:latin typeface="+mj-lt"/>
                          <a:ea typeface="Calibri" panose="020F0502020204030204" pitchFamily="34" charset="0"/>
                          <a:cs typeface="Times New Roman" panose="02020603050405020304" pitchFamily="18" charset="0"/>
                        </a:rPr>
                        <a:t>syn-</a:t>
                      </a:r>
                      <a:endParaRPr lang="en-GB" sz="95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a:effectLst/>
                          <a:latin typeface="+mj-lt"/>
                          <a:ea typeface="Calibri" panose="020F0502020204030204" pitchFamily="34" charset="0"/>
                          <a:cs typeface="Times New Roman" panose="02020603050405020304" pitchFamily="18" charset="0"/>
                        </a:rPr>
                        <a:t>anti-</a:t>
                      </a:r>
                      <a:endParaRPr lang="en-GB" sz="95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a:effectLst/>
                          <a:latin typeface="+mj-lt"/>
                          <a:ea typeface="Calibri" panose="020F0502020204030204" pitchFamily="34" charset="0"/>
                          <a:cs typeface="Times New Roman" panose="02020603050405020304" pitchFamily="18" charset="0"/>
                        </a:rPr>
                        <a:t>syn-</a:t>
                      </a:r>
                      <a:endParaRPr lang="en-GB" sz="95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a:effectLst/>
                          <a:latin typeface="+mj-lt"/>
                          <a:ea typeface="Calibri" panose="020F0502020204030204" pitchFamily="34" charset="0"/>
                          <a:cs typeface="Times New Roman" panose="02020603050405020304" pitchFamily="18" charset="0"/>
                        </a:rPr>
                        <a:t>anti-</a:t>
                      </a:r>
                      <a:endParaRPr lang="en-GB" sz="95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a:effectLst/>
                          <a:latin typeface="+mj-lt"/>
                          <a:ea typeface="Calibri" panose="020F0502020204030204" pitchFamily="34" charset="0"/>
                          <a:cs typeface="Times New Roman" panose="02020603050405020304" pitchFamily="18" charset="0"/>
                        </a:rPr>
                        <a:t>syn-</a:t>
                      </a:r>
                      <a:endParaRPr lang="en-GB" sz="95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a:effectLst/>
                          <a:latin typeface="+mj-lt"/>
                          <a:ea typeface="Calibri" panose="020F0502020204030204" pitchFamily="34" charset="0"/>
                          <a:cs typeface="Times New Roman" panose="02020603050405020304" pitchFamily="18" charset="0"/>
                        </a:rPr>
                        <a:t>anti</a:t>
                      </a: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b="1" i="1">
                          <a:effectLst/>
                          <a:latin typeface="+mj-lt"/>
                          <a:ea typeface="Calibri" panose="020F0502020204030204" pitchFamily="34" charset="0"/>
                          <a:cs typeface="Times New Roman" panose="02020603050405020304" pitchFamily="18" charset="0"/>
                        </a:rPr>
                        <a:t>syn</a:t>
                      </a: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9448">
                <a:tc rowSpan="6">
                  <a:txBody>
                    <a:bodyPr/>
                    <a:lstStyle/>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 </a:t>
                      </a:r>
                      <a:r>
                        <a:rPr lang="en-GB" sz="950" b="1" dirty="0" smtClean="0">
                          <a:effectLst/>
                          <a:latin typeface="+mj-lt"/>
                          <a:ea typeface="Calibri" panose="020F0502020204030204" pitchFamily="34" charset="0"/>
                          <a:cs typeface="Times New Roman" panose="02020603050405020304" pitchFamily="18" charset="0"/>
                        </a:rPr>
                        <a:t>Bond </a:t>
                      </a:r>
                      <a:r>
                        <a:rPr lang="en-GB" sz="950" b="1" dirty="0">
                          <a:effectLst/>
                          <a:latin typeface="+mj-lt"/>
                          <a:ea typeface="Calibri" panose="020F0502020204030204" pitchFamily="34" charset="0"/>
                          <a:cs typeface="Times New Roman" panose="02020603050405020304" pitchFamily="18" charset="0"/>
                        </a:rPr>
                        <a:t>length</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6”</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1.410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1.409</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1.410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1.410</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3060">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10</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1.458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1.453</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1.457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1.453</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7108">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9</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1.365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1.371</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1.365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1.375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1.357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1.387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1.374</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1.402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1.360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1.386</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1711">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10</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9</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1.267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1.272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1.270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1.272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1.278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1.280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1.265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1.268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1.278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1.279</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5084">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4</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1.356</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1.356</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1.380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1.368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1.385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1.385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1.358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1.349</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1.388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1.384</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4409">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2</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1.463</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1.471</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1.459</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1.462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1.449</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1.447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1.458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1.459</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8218">
                <a:tc rowSpan="7">
                  <a:txBody>
                    <a:bodyPr/>
                    <a:lstStyle/>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 </a:t>
                      </a:r>
                      <a:endParaRPr lang="en-GB" sz="950" dirty="0">
                        <a:effectLst/>
                        <a:latin typeface="+mj-lt"/>
                        <a:ea typeface="Calibri" panose="020F0502020204030204" pitchFamily="34" charset="0"/>
                        <a:cs typeface="Times New Roman" panose="02020603050405020304" pitchFamily="18" charset="0"/>
                      </a:endParaRPr>
                    </a:p>
                    <a:p>
                      <a:pPr algn="ctr">
                        <a:lnSpc>
                          <a:spcPct val="100000"/>
                        </a:lnSpc>
                        <a:spcAft>
                          <a:spcPts val="0"/>
                        </a:spcAft>
                      </a:pPr>
                      <a:r>
                        <a:rPr lang="en-GB" sz="950" b="1" dirty="0" smtClean="0">
                          <a:effectLst/>
                          <a:latin typeface="+mj-lt"/>
                          <a:ea typeface="Calibri" panose="020F0502020204030204" pitchFamily="34" charset="0"/>
                          <a:cs typeface="Times New Roman" panose="02020603050405020304" pitchFamily="18" charset="0"/>
                        </a:rPr>
                        <a:t>Bond </a:t>
                      </a:r>
                      <a:r>
                        <a:rPr lang="en-GB" sz="950" b="1" dirty="0">
                          <a:effectLst/>
                          <a:latin typeface="+mj-lt"/>
                          <a:ea typeface="Calibri" panose="020F0502020204030204" pitchFamily="34" charset="0"/>
                          <a:cs typeface="Times New Roman" panose="02020603050405020304" pitchFamily="18" charset="0"/>
                        </a:rPr>
                        <a:t>angle</a:t>
                      </a:r>
                      <a:endParaRPr lang="en-GB" sz="950" dirty="0">
                        <a:effectLst/>
                        <a:latin typeface="+mj-lt"/>
                        <a:ea typeface="Calibri" panose="020F0502020204030204" pitchFamily="34" charset="0"/>
                        <a:cs typeface="Times New Roman" panose="02020603050405020304" pitchFamily="18" charset="0"/>
                      </a:endParaRPr>
                    </a:p>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 </a:t>
                      </a:r>
                      <a:endParaRPr lang="en-GB" sz="950" dirty="0">
                        <a:effectLst/>
                        <a:latin typeface="+mj-lt"/>
                        <a:ea typeface="Calibri" panose="020F0502020204030204" pitchFamily="34" charset="0"/>
                        <a:cs typeface="Times New Roman" panose="02020603050405020304" pitchFamily="18" charset="0"/>
                      </a:endParaRPr>
                    </a:p>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 </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9</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10</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120.7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116.5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120.1</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123.1</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122.7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117.5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118.6</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113.4</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122.5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117.9</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1591">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9</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10</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119.4</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120.7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119.4</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120.3</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5520">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4</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2</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123.8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122.3</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121.3</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118.2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121.2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122.5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122.5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120.8</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7305">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8a</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1</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2</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110.4</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109.8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116.7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115.2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116.8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116.3</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9568">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1</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2</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110.4</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110.2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109.0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108.0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108.2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107.4</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3496">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4</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9</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121.6</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130.8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115.8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126.5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114.9</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119.8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117.1</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120.8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115.0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120.6</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9568">
                <a:tc vMerge="1">
                  <a:txBody>
                    <a:bodyPr/>
                    <a:lstStyle/>
                    <a:p>
                      <a:endParaRPr lang="en-GB"/>
                    </a:p>
                  </a:txBody>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C</a:t>
                      </a:r>
                      <a:r>
                        <a:rPr lang="en-GB" sz="950" baseline="-25000" dirty="0" smtClean="0">
                          <a:effectLst/>
                          <a:latin typeface="+mj-lt"/>
                          <a:ea typeface="Calibri" panose="020F0502020204030204" pitchFamily="34" charset="0"/>
                          <a:cs typeface="Times New Roman" panose="02020603050405020304" pitchFamily="18" charset="0"/>
                        </a:rPr>
                        <a:t>1’</a:t>
                      </a:r>
                      <a:r>
                        <a:rPr lang="en-GB" sz="950" dirty="0" smtClean="0">
                          <a:effectLst/>
                          <a:latin typeface="+mj-lt"/>
                          <a:ea typeface="Calibri" panose="020F0502020204030204" pitchFamily="34" charset="0"/>
                          <a:cs typeface="Times New Roman" panose="02020603050405020304" pitchFamily="18" charset="0"/>
                        </a:rPr>
                        <a:t>‒C</a:t>
                      </a:r>
                      <a:r>
                        <a:rPr lang="en-GB" sz="950" baseline="-25000" dirty="0" smtClean="0">
                          <a:effectLst/>
                          <a:latin typeface="+mj-lt"/>
                          <a:ea typeface="Calibri" panose="020F0502020204030204" pitchFamily="34" charset="0"/>
                          <a:cs typeface="Times New Roman" panose="02020603050405020304" pitchFamily="18" charset="0"/>
                        </a:rPr>
                        <a:t>2</a:t>
                      </a:r>
                      <a:r>
                        <a:rPr lang="en-GB" sz="950" dirty="0" smtClean="0">
                          <a:effectLst/>
                          <a:latin typeface="+mj-lt"/>
                          <a:ea typeface="Calibri" panose="020F0502020204030204" pitchFamily="34" charset="0"/>
                          <a:cs typeface="Times New Roman" panose="02020603050405020304" pitchFamily="18" charset="0"/>
                        </a:rPr>
                        <a:t>‒N</a:t>
                      </a:r>
                      <a:r>
                        <a:rPr lang="en-GB" sz="950" baseline="-25000" dirty="0" smtClean="0">
                          <a:effectLst/>
                          <a:latin typeface="+mj-lt"/>
                          <a:ea typeface="Calibri" panose="020F0502020204030204" pitchFamily="34" charset="0"/>
                          <a:cs typeface="Times New Roman" panose="02020603050405020304" pitchFamily="18" charset="0"/>
                        </a:rPr>
                        <a:t>3</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112.4</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smtClean="0">
                          <a:effectLst/>
                          <a:latin typeface="+mj-lt"/>
                          <a:ea typeface="Calibri" panose="020F0502020204030204" pitchFamily="34" charset="0"/>
                          <a:cs typeface="Times New Roman" panose="02020603050405020304" pitchFamily="18" charset="0"/>
                        </a:rPr>
                        <a:t>113.4</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1435">
                <a:tc rowSpan="6">
                  <a:txBody>
                    <a:bodyPr/>
                    <a:lstStyle/>
                    <a:p>
                      <a:pPr algn="ctr">
                        <a:lnSpc>
                          <a:spcPct val="100000"/>
                        </a:lnSpc>
                        <a:spcAft>
                          <a:spcPts val="0"/>
                        </a:spcAft>
                      </a:pPr>
                      <a:r>
                        <a:rPr lang="en-GB" sz="950" b="1" dirty="0">
                          <a:effectLst/>
                          <a:latin typeface="+mj-lt"/>
                          <a:ea typeface="Calibri" panose="020F0502020204030204" pitchFamily="34" charset="0"/>
                          <a:cs typeface="Times New Roman" panose="02020603050405020304" pitchFamily="18" charset="0"/>
                        </a:rPr>
                        <a:t> </a:t>
                      </a:r>
                      <a:r>
                        <a:rPr lang="en-GB" sz="950" b="1" dirty="0" smtClean="0">
                          <a:effectLst/>
                          <a:latin typeface="+mj-lt"/>
                          <a:ea typeface="Calibri" panose="020F0502020204030204" pitchFamily="34" charset="0"/>
                          <a:cs typeface="Times New Roman" panose="02020603050405020304" pitchFamily="18" charset="0"/>
                        </a:rPr>
                        <a:t>Torsion </a:t>
                      </a:r>
                      <a:r>
                        <a:rPr lang="en-GB" sz="950" b="1" dirty="0">
                          <a:effectLst/>
                          <a:latin typeface="+mj-lt"/>
                          <a:ea typeface="Calibri" panose="020F0502020204030204" pitchFamily="34" charset="0"/>
                          <a:cs typeface="Times New Roman" panose="02020603050405020304" pitchFamily="18" charset="0"/>
                        </a:rPr>
                        <a:t>angle</a:t>
                      </a:r>
                      <a:endParaRPr lang="en-GB" sz="950" dirty="0">
                        <a:effectLst/>
                        <a:latin typeface="+mj-lt"/>
                        <a:ea typeface="Calibri" panose="020F0502020204030204" pitchFamily="34" charset="0"/>
                        <a:cs typeface="Times New Roman" panose="02020603050405020304" pitchFamily="18" charset="0"/>
                      </a:endParaRPr>
                    </a:p>
                    <a:p>
                      <a:pPr algn="ctr">
                        <a:lnSpc>
                          <a:spcPct val="100000"/>
                        </a:lnSpc>
                        <a:spcAft>
                          <a:spcPts val="0"/>
                        </a:spcAft>
                      </a:pP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4</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9</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10</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−180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−170.9</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14.8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−165.7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58.9</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−180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−67.1</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−167.3</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57.4</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1435">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2</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9</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10</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3.4</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−177.7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−156.8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131.1</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1.3</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−151.9</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1435">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9</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10</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−179.5</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−178.0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179.9</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−178.1</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459">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9</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10</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6”</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−2.2</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1.0</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−2.3</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2.0</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1435">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2</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1’</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2’</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−9.3</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−11.7</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1435">
                <a:tc vMerge="1">
                  <a:txBody>
                    <a:bodyPr/>
                    <a:lstStyle/>
                    <a:p>
                      <a:endParaRPr lang="en-GB"/>
                    </a:p>
                  </a:txBody>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1</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2</a:t>
                      </a:r>
                      <a:r>
                        <a:rPr lang="en-GB" sz="950" dirty="0">
                          <a:effectLst/>
                          <a:latin typeface="+mj-lt"/>
                          <a:ea typeface="Calibri" panose="020F0502020204030204" pitchFamily="34" charset="0"/>
                          <a:cs typeface="Times New Roman" panose="02020603050405020304" pitchFamily="18" charset="0"/>
                        </a:rPr>
                        <a:t>‒N</a:t>
                      </a:r>
                      <a:r>
                        <a:rPr lang="en-GB" sz="950" baseline="-25000" dirty="0">
                          <a:effectLst/>
                          <a:latin typeface="+mj-lt"/>
                          <a:ea typeface="Calibri" panose="020F0502020204030204" pitchFamily="34" charset="0"/>
                          <a:cs typeface="Times New Roman" panose="02020603050405020304" pitchFamily="18" charset="0"/>
                        </a:rPr>
                        <a:t>3</a:t>
                      </a:r>
                      <a:r>
                        <a:rPr lang="en-GB" sz="950" dirty="0">
                          <a:effectLst/>
                          <a:latin typeface="+mj-lt"/>
                          <a:ea typeface="Calibri" panose="020F0502020204030204" pitchFamily="34" charset="0"/>
                          <a:cs typeface="Times New Roman" panose="02020603050405020304" pitchFamily="18" charset="0"/>
                        </a:rPr>
                        <a:t>‒C</a:t>
                      </a:r>
                      <a:r>
                        <a:rPr lang="en-GB" sz="950" baseline="-25000" dirty="0">
                          <a:effectLst/>
                          <a:latin typeface="+mj-lt"/>
                          <a:ea typeface="Calibri" panose="020F0502020204030204" pitchFamily="34" charset="0"/>
                          <a:cs typeface="Times New Roman" panose="02020603050405020304" pitchFamily="18" charset="0"/>
                        </a:rPr>
                        <a:t>4</a:t>
                      </a:r>
                      <a:endParaRPr lang="en-GB" sz="95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a:effectLst/>
                          <a:latin typeface="+mj-lt"/>
                          <a:ea typeface="Calibri" panose="020F0502020204030204" pitchFamily="34" charset="0"/>
                          <a:cs typeface="Times New Roman" panose="02020603050405020304" pitchFamily="18" charset="0"/>
                        </a:rPr>
                        <a:t>−21.8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−31.1</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−41.8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−53.6</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−38.7</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950" dirty="0">
                          <a:effectLst/>
                          <a:latin typeface="+mj-lt"/>
                          <a:ea typeface="Calibri" panose="020F0502020204030204" pitchFamily="34" charset="0"/>
                          <a:cs typeface="Times New Roman" panose="02020603050405020304" pitchFamily="18" charset="0"/>
                        </a:rPr>
                        <a:t>−48.1</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Box 10"/>
          <p:cNvSpPr txBox="1"/>
          <p:nvPr/>
        </p:nvSpPr>
        <p:spPr>
          <a:xfrm>
            <a:off x="609600" y="457200"/>
            <a:ext cx="8153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p>
        </p:txBody>
      </p:sp>
      <p:sp>
        <p:nvSpPr>
          <p:cNvPr id="3" name="Rectangle 2"/>
          <p:cNvSpPr/>
          <p:nvPr/>
        </p:nvSpPr>
        <p:spPr>
          <a:xfrm>
            <a:off x="3657600" y="553509"/>
            <a:ext cx="5257800" cy="369332"/>
          </a:xfrm>
          <a:prstGeom prst="rect">
            <a:avLst/>
          </a:prstGeom>
        </p:spPr>
        <p:txBody>
          <a:bodyPr wrap="square">
            <a:spAutoFit/>
          </a:bodyPr>
          <a:lstStyle/>
          <a:p>
            <a:r>
              <a:rPr lang="en-GB" sz="900" b="1" dirty="0" smtClean="0">
                <a:latin typeface="Calibri" panose="020F0502020204030204" pitchFamily="34" charset="0"/>
                <a:ea typeface="Calibri" panose="020F0502020204030204" pitchFamily="34" charset="0"/>
                <a:cs typeface="Times New Roman" panose="02020603050405020304" pitchFamily="18" charset="0"/>
              </a:rPr>
              <a:t>Table 3. </a:t>
            </a:r>
            <a:r>
              <a:rPr lang="en-GB" sz="900" dirty="0" smtClean="0">
                <a:latin typeface="Calibri" panose="020F0502020204030204" pitchFamily="34" charset="0"/>
                <a:ea typeface="Calibri" panose="020F0502020204030204" pitchFamily="34" charset="0"/>
                <a:cs typeface="Times New Roman" panose="02020603050405020304" pitchFamily="18" charset="0"/>
              </a:rPr>
              <a:t>Selected </a:t>
            </a:r>
            <a:r>
              <a:rPr lang="en-GB" sz="900" dirty="0">
                <a:latin typeface="Calibri" panose="020F0502020204030204" pitchFamily="34" charset="0"/>
                <a:ea typeface="Calibri" panose="020F0502020204030204" pitchFamily="34" charset="0"/>
                <a:cs typeface="Times New Roman" panose="02020603050405020304" pitchFamily="18" charset="0"/>
              </a:rPr>
              <a:t>optimised bond lengths (Å), bond angles (degrees) and torsion angles (degrees) for </a:t>
            </a:r>
            <a:r>
              <a:rPr lang="en-GB" sz="900" b="1" dirty="0">
                <a:latin typeface="Calibri" panose="020F0502020204030204" pitchFamily="34" charset="0"/>
                <a:ea typeface="Calibri" panose="020F0502020204030204" pitchFamily="34" charset="0"/>
                <a:cs typeface="Times New Roman" panose="02020603050405020304" pitchFamily="18" charset="0"/>
              </a:rPr>
              <a:t>M1</a:t>
            </a:r>
            <a:r>
              <a:rPr lang="en-GB" sz="900" dirty="0">
                <a:latin typeface="Calibri" panose="020F0502020204030204" pitchFamily="34" charset="0"/>
                <a:ea typeface="Calibri" panose="020F0502020204030204" pitchFamily="34" charset="0"/>
                <a:cs typeface="Times New Roman" panose="02020603050405020304" pitchFamily="18" charset="0"/>
              </a:rPr>
              <a:t>‒</a:t>
            </a:r>
            <a:r>
              <a:rPr lang="en-GB" sz="900" b="1" dirty="0">
                <a:latin typeface="Calibri" panose="020F0502020204030204" pitchFamily="34" charset="0"/>
                <a:ea typeface="Calibri" panose="020F0502020204030204" pitchFamily="34" charset="0"/>
                <a:cs typeface="Times New Roman" panose="02020603050405020304" pitchFamily="18" charset="0"/>
              </a:rPr>
              <a:t>M4</a:t>
            </a:r>
            <a:r>
              <a:rPr lang="en-GB" sz="900" dirty="0">
                <a:latin typeface="Calibri" panose="020F0502020204030204" pitchFamily="34" charset="0"/>
                <a:ea typeface="Calibri" panose="020F0502020204030204" pitchFamily="34" charset="0"/>
                <a:cs typeface="Times New Roman" panose="02020603050405020304" pitchFamily="18" charset="0"/>
              </a:rPr>
              <a:t> and </a:t>
            </a:r>
            <a:r>
              <a:rPr lang="en-GB" sz="900" b="1" dirty="0">
                <a:latin typeface="Calibri" panose="020F0502020204030204" pitchFamily="34" charset="0"/>
                <a:ea typeface="Calibri" panose="020F0502020204030204" pitchFamily="34" charset="0"/>
                <a:cs typeface="Times New Roman" panose="02020603050405020304" pitchFamily="18" charset="0"/>
              </a:rPr>
              <a:t>S1</a:t>
            </a:r>
            <a:r>
              <a:rPr lang="en-GB" sz="900" dirty="0">
                <a:latin typeface="Calibri" panose="020F0502020204030204" pitchFamily="34" charset="0"/>
                <a:ea typeface="Calibri" panose="020F0502020204030204" pitchFamily="34" charset="0"/>
                <a:cs typeface="Times New Roman" panose="02020603050405020304" pitchFamily="18" charset="0"/>
              </a:rPr>
              <a:t> obtained by DFT calculations at the </a:t>
            </a:r>
            <a:r>
              <a:rPr lang="en-GB" sz="900" i="1" dirty="0">
                <a:latin typeface="Calibri" panose="020F0502020204030204" pitchFamily="34" charset="0"/>
                <a:ea typeface="Calibri" panose="020F0502020204030204" pitchFamily="34" charset="0"/>
                <a:cs typeface="Times New Roman" panose="02020603050405020304" pitchFamily="18" charset="0"/>
              </a:rPr>
              <a:t>ω</a:t>
            </a:r>
            <a:r>
              <a:rPr lang="en-GB" sz="900" dirty="0">
                <a:latin typeface="Calibri" panose="020F0502020204030204" pitchFamily="34" charset="0"/>
                <a:ea typeface="Calibri" panose="020F0502020204030204" pitchFamily="34" charset="0"/>
                <a:cs typeface="Times New Roman" panose="02020603050405020304" pitchFamily="18" charset="0"/>
              </a:rPr>
              <a:t>B97XD/6-311++G(2d,2p) using SMD solvent model (DMSO</a:t>
            </a:r>
            <a:r>
              <a:rPr lang="en-GB" sz="900" dirty="0" smtClean="0">
                <a:latin typeface="Calibri" panose="020F0502020204030204" pitchFamily="34" charset="0"/>
                <a:ea typeface="Calibri" panose="020F0502020204030204" pitchFamily="34" charset="0"/>
                <a:cs typeface="Times New Roman" panose="02020603050405020304" pitchFamily="18" charset="0"/>
              </a:rPr>
              <a:t>) </a:t>
            </a:r>
            <a:endParaRPr lang="en-GB" sz="900" dirty="0"/>
          </a:p>
        </p:txBody>
      </p:sp>
      <p:sp>
        <p:nvSpPr>
          <p:cNvPr id="13" name="Rectangle 12"/>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9566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8"/>
          <p:cNvSpPr>
            <a:spLocks noChangeArrowheads="1"/>
          </p:cNvSpPr>
          <p:nvPr/>
        </p:nvSpPr>
        <p:spPr bwMode="auto">
          <a:xfrm>
            <a:off x="381000" y="1000300"/>
            <a:ext cx="533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buFont typeface="Wingdings" panose="05000000000000000000" pitchFamily="2" charset="2"/>
              <a:buChar char="§"/>
            </a:pPr>
            <a:r>
              <a:rPr lang="en-GB" sz="1600" dirty="0"/>
              <a:t>For </a:t>
            </a:r>
            <a:r>
              <a:rPr lang="en-GB" sz="1600" b="1" dirty="0"/>
              <a:t>M1</a:t>
            </a:r>
            <a:r>
              <a:rPr lang="en-GB" sz="1600" dirty="0"/>
              <a:t>, both the molecule and its energy profile with respect to </a:t>
            </a:r>
            <a:r>
              <a:rPr lang="en-GB" sz="1600" i="1" dirty="0"/>
              <a:t>D</a:t>
            </a:r>
            <a:r>
              <a:rPr lang="en-GB" sz="1600" dirty="0"/>
              <a:t>(C‒N−N‒C) are </a:t>
            </a:r>
            <a:r>
              <a:rPr lang="en-GB" sz="1600" dirty="0" smtClean="0"/>
              <a:t>symmetric</a:t>
            </a:r>
          </a:p>
          <a:p>
            <a:pPr>
              <a:lnSpc>
                <a:spcPct val="150000"/>
              </a:lnSpc>
              <a:buFont typeface="Wingdings" panose="05000000000000000000" pitchFamily="2" charset="2"/>
              <a:buChar char="§"/>
            </a:pPr>
            <a:endParaRPr lang="sk-SK" altLang="en-US" sz="1600" dirty="0">
              <a:latin typeface="+mn-lt"/>
              <a:cs typeface="Times New Roman" panose="02020603050405020304" pitchFamily="18" charset="0"/>
            </a:endParaRPr>
          </a:p>
          <a:p>
            <a:pPr>
              <a:lnSpc>
                <a:spcPct val="150000"/>
              </a:lnSpc>
              <a:buFont typeface="Wingdings" panose="05000000000000000000" pitchFamily="2" charset="2"/>
              <a:buChar char="§"/>
            </a:pPr>
            <a:r>
              <a:rPr lang="en-GB" sz="1600" dirty="0"/>
              <a:t>energy profiles of</a:t>
            </a:r>
            <a:r>
              <a:rPr lang="en-GB" sz="1600" b="1" dirty="0"/>
              <a:t> S1</a:t>
            </a:r>
            <a:r>
              <a:rPr lang="en-GB" sz="1600" dirty="0"/>
              <a:t> and </a:t>
            </a:r>
            <a:r>
              <a:rPr lang="en-GB" sz="1600" b="1" dirty="0"/>
              <a:t>M1</a:t>
            </a:r>
            <a:r>
              <a:rPr lang="en-GB" sz="1600" dirty="0"/>
              <a:t>, </a:t>
            </a:r>
            <a:r>
              <a:rPr lang="en-GB" sz="1600" b="1" dirty="0"/>
              <a:t>M2</a:t>
            </a:r>
            <a:r>
              <a:rPr lang="en-GB" sz="1600" dirty="0"/>
              <a:t> and </a:t>
            </a:r>
            <a:r>
              <a:rPr lang="en-GB" sz="1600" b="1" dirty="0"/>
              <a:t>M3</a:t>
            </a:r>
            <a:r>
              <a:rPr lang="en-GB" sz="1600" dirty="0"/>
              <a:t> are </a:t>
            </a:r>
            <a:r>
              <a:rPr lang="en-GB" sz="1600" dirty="0" smtClean="0"/>
              <a:t>compared</a:t>
            </a:r>
          </a:p>
          <a:p>
            <a:pPr>
              <a:lnSpc>
                <a:spcPct val="150000"/>
              </a:lnSpc>
              <a:buFont typeface="Wingdings" panose="05000000000000000000" pitchFamily="2" charset="2"/>
              <a:buChar char="§"/>
            </a:pPr>
            <a:endParaRPr lang="en-GB" altLang="en-US" sz="1600" b="1" dirty="0">
              <a:latin typeface="+mn-lt"/>
            </a:endParaRPr>
          </a:p>
          <a:p>
            <a:pPr>
              <a:lnSpc>
                <a:spcPct val="150000"/>
              </a:lnSpc>
              <a:buFont typeface="Wingdings" panose="05000000000000000000" pitchFamily="2" charset="2"/>
              <a:buChar char="§"/>
            </a:pPr>
            <a:r>
              <a:rPr lang="en-GB" sz="1600" dirty="0"/>
              <a:t>The C</a:t>
            </a:r>
            <a:r>
              <a:rPr lang="en-GB" sz="1600" baseline="-25000" dirty="0"/>
              <a:t>4</a:t>
            </a:r>
            <a:r>
              <a:rPr lang="en-GB" sz="1600" dirty="0"/>
              <a:t>N</a:t>
            </a:r>
            <a:r>
              <a:rPr lang="en-GB" sz="1600" baseline="-25000" dirty="0"/>
              <a:t>2</a:t>
            </a:r>
            <a:r>
              <a:rPr lang="en-GB" sz="1600" dirty="0"/>
              <a:t> ring present in </a:t>
            </a:r>
            <a:r>
              <a:rPr lang="en-GB" sz="1600" b="1" dirty="0"/>
              <a:t>M2</a:t>
            </a:r>
            <a:r>
              <a:rPr lang="en-GB" sz="1600" dirty="0"/>
              <a:t> introduces a major part of the </a:t>
            </a:r>
            <a:r>
              <a:rPr lang="en-GB" sz="1600" dirty="0" smtClean="0"/>
              <a:t>asymmetry - steric </a:t>
            </a:r>
            <a:r>
              <a:rPr lang="en-GB" sz="1600" dirty="0"/>
              <a:t>repulsion between the Schiff’s base CH</a:t>
            </a:r>
            <a:r>
              <a:rPr lang="en-GB" sz="1600" baseline="-25000" dirty="0"/>
              <a:t>2</a:t>
            </a:r>
            <a:r>
              <a:rPr lang="en-GB" sz="1600" dirty="0"/>
              <a:t> group and the ring CH</a:t>
            </a:r>
            <a:r>
              <a:rPr lang="en-GB" sz="1600" baseline="-25000" dirty="0"/>
              <a:t>2</a:t>
            </a:r>
            <a:r>
              <a:rPr lang="en-GB" sz="1600" dirty="0"/>
              <a:t> </a:t>
            </a:r>
            <a:r>
              <a:rPr lang="en-GB" sz="1600" dirty="0" smtClean="0"/>
              <a:t>group</a:t>
            </a:r>
          </a:p>
          <a:p>
            <a:pPr>
              <a:lnSpc>
                <a:spcPct val="150000"/>
              </a:lnSpc>
              <a:buFont typeface="Wingdings" panose="05000000000000000000" pitchFamily="2" charset="2"/>
              <a:buChar char="§"/>
            </a:pPr>
            <a:endParaRPr lang="en-GB" altLang="en-US" sz="1600" dirty="0" smtClean="0">
              <a:latin typeface="+mn-lt"/>
              <a:cs typeface="Times New Roman" panose="02020603050405020304" pitchFamily="18" charset="0"/>
            </a:endParaRPr>
          </a:p>
          <a:p>
            <a:pPr>
              <a:lnSpc>
                <a:spcPct val="150000"/>
              </a:lnSpc>
              <a:buFont typeface="Wingdings" panose="05000000000000000000" pitchFamily="2" charset="2"/>
              <a:buChar char="§"/>
            </a:pPr>
            <a:endParaRPr lang="en-GB" altLang="en-US" sz="1600" dirty="0" smtClean="0">
              <a:latin typeface="+mn-lt"/>
              <a:cs typeface="Times New Roman" panose="02020603050405020304" pitchFamily="18" charset="0"/>
            </a:endParaRPr>
          </a:p>
          <a:p>
            <a:pPr>
              <a:lnSpc>
                <a:spcPct val="150000"/>
              </a:lnSpc>
              <a:buFont typeface="Wingdings" panose="05000000000000000000" pitchFamily="2" charset="2"/>
              <a:buChar char="§"/>
            </a:pPr>
            <a:r>
              <a:rPr lang="en-GB" sz="1600" dirty="0"/>
              <a:t>The difference between </a:t>
            </a:r>
            <a:r>
              <a:rPr lang="en-GB" sz="1600" b="1" dirty="0"/>
              <a:t>S1</a:t>
            </a:r>
            <a:r>
              <a:rPr lang="en-GB" sz="1600" dirty="0"/>
              <a:t> and </a:t>
            </a:r>
            <a:r>
              <a:rPr lang="en-GB" sz="1600" b="1" dirty="0"/>
              <a:t>M3 </a:t>
            </a:r>
            <a:r>
              <a:rPr lang="en-GB" sz="1600" dirty="0"/>
              <a:t>is the aromatic Ring B, which does not participate in the large </a:t>
            </a:r>
            <a:r>
              <a:rPr lang="en-GB" sz="1600" dirty="0" smtClean="0"/>
              <a:t>π-system</a:t>
            </a:r>
            <a:endParaRPr lang="sk-SK" altLang="en-US" sz="1600" dirty="0">
              <a:latin typeface="+mn-lt"/>
              <a:cs typeface="Times New Roman" panose="02020603050405020304" pitchFamily="18" charset="0"/>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90800"/>
            <a:ext cx="3155315" cy="2121535"/>
          </a:xfrm>
          <a:prstGeom prst="rect">
            <a:avLst/>
          </a:prstGeom>
          <a:noFill/>
          <a:ln>
            <a:noFill/>
          </a:ln>
        </p:spPr>
      </p:pic>
      <p:sp>
        <p:nvSpPr>
          <p:cNvPr id="10" name="Rectangle 9"/>
          <p:cNvSpPr/>
          <p:nvPr/>
        </p:nvSpPr>
        <p:spPr>
          <a:xfrm>
            <a:off x="5867400" y="4724400"/>
            <a:ext cx="3027205" cy="733534"/>
          </a:xfrm>
          <a:prstGeom prst="rect">
            <a:avLst/>
          </a:prstGeom>
        </p:spPr>
        <p:txBody>
          <a:bodyPr wrap="square">
            <a:spAutoFit/>
          </a:bodyPr>
          <a:lstStyle/>
          <a:p>
            <a:pPr algn="just">
              <a:lnSpc>
                <a:spcPts val="1000"/>
              </a:lnSpc>
              <a:spcAft>
                <a:spcPts val="1000"/>
              </a:spcAft>
            </a:pPr>
            <a:r>
              <a:rPr lang="en-GB" sz="900" dirty="0">
                <a:latin typeface="Calibri" panose="020F0502020204030204" pitchFamily="34" charset="0"/>
                <a:ea typeface="Calibri" panose="020F0502020204030204" pitchFamily="34" charset="0"/>
                <a:cs typeface="Times New Roman" panose="02020603050405020304" pitchFamily="18" charset="0"/>
              </a:rPr>
              <a:t>Ground state energy curves (</a:t>
            </a:r>
            <a:r>
              <a:rPr lang="en-GB" sz="900" i="1" dirty="0">
                <a:latin typeface="Calibri" panose="020F0502020204030204" pitchFamily="34" charset="0"/>
                <a:ea typeface="Calibri" panose="020F0502020204030204" pitchFamily="34" charset="0"/>
                <a:cs typeface="Times New Roman" panose="02020603050405020304" pitchFamily="18" charset="0"/>
              </a:rPr>
              <a:t>kJ/mol</a:t>
            </a:r>
            <a:r>
              <a:rPr lang="en-GB" sz="900" dirty="0">
                <a:latin typeface="Calibri" panose="020F0502020204030204" pitchFamily="34" charset="0"/>
                <a:ea typeface="Calibri" panose="020F0502020204030204" pitchFamily="34" charset="0"/>
                <a:cs typeface="Times New Roman" panose="02020603050405020304" pitchFamily="18" charset="0"/>
              </a:rPr>
              <a:t>) against C</a:t>
            </a:r>
            <a:r>
              <a:rPr lang="en-GB" sz="900" baseline="-25000" dirty="0">
                <a:latin typeface="Calibri" panose="020F0502020204030204" pitchFamily="34" charset="0"/>
                <a:ea typeface="Calibri" panose="020F0502020204030204" pitchFamily="34" charset="0"/>
                <a:cs typeface="Times New Roman" panose="02020603050405020304" pitchFamily="18" charset="0"/>
              </a:rPr>
              <a:t>4</a:t>
            </a:r>
            <a:r>
              <a:rPr lang="en-GB" sz="900" dirty="0">
                <a:latin typeface="Calibri" panose="020F0502020204030204" pitchFamily="34" charset="0"/>
                <a:ea typeface="Calibri" panose="020F0502020204030204" pitchFamily="34" charset="0"/>
                <a:cs typeface="Times New Roman" panose="02020603050405020304" pitchFamily="18" charset="0"/>
              </a:rPr>
              <a:t>‒N</a:t>
            </a:r>
            <a:r>
              <a:rPr lang="en-GB" sz="900" baseline="-25000" dirty="0">
                <a:latin typeface="Calibri" panose="020F0502020204030204" pitchFamily="34" charset="0"/>
                <a:ea typeface="Calibri" panose="020F0502020204030204" pitchFamily="34" charset="0"/>
                <a:cs typeface="Times New Roman" panose="02020603050405020304" pitchFamily="18" charset="0"/>
              </a:rPr>
              <a:t>3</a:t>
            </a:r>
            <a:r>
              <a:rPr lang="en-GB" sz="900" dirty="0">
                <a:latin typeface="Calibri" panose="020F0502020204030204" pitchFamily="34" charset="0"/>
                <a:ea typeface="Calibri" panose="020F0502020204030204" pitchFamily="34" charset="0"/>
                <a:cs typeface="Times New Roman" panose="02020603050405020304" pitchFamily="18" charset="0"/>
              </a:rPr>
              <a:t>‒N</a:t>
            </a:r>
            <a:r>
              <a:rPr lang="en-GB" sz="900" baseline="-25000" dirty="0">
                <a:latin typeface="Calibri" panose="020F0502020204030204" pitchFamily="34" charset="0"/>
                <a:ea typeface="Calibri" panose="020F0502020204030204" pitchFamily="34" charset="0"/>
                <a:cs typeface="Times New Roman" panose="02020603050405020304" pitchFamily="18" charset="0"/>
              </a:rPr>
              <a:t>9</a:t>
            </a:r>
            <a:r>
              <a:rPr lang="en-GB" sz="900" dirty="0">
                <a:latin typeface="Calibri" panose="020F0502020204030204" pitchFamily="34" charset="0"/>
                <a:ea typeface="Calibri" panose="020F0502020204030204" pitchFamily="34" charset="0"/>
                <a:cs typeface="Times New Roman" panose="02020603050405020304" pitchFamily="18" charset="0"/>
              </a:rPr>
              <a:t>‒C</a:t>
            </a:r>
            <a:r>
              <a:rPr lang="en-GB" sz="900" baseline="-25000" dirty="0">
                <a:latin typeface="Calibri" panose="020F0502020204030204" pitchFamily="34" charset="0"/>
                <a:ea typeface="Calibri" panose="020F0502020204030204" pitchFamily="34" charset="0"/>
                <a:cs typeface="Times New Roman" panose="02020603050405020304" pitchFamily="18" charset="0"/>
              </a:rPr>
              <a:t>10</a:t>
            </a:r>
            <a:r>
              <a:rPr lang="en-GB" sz="900" dirty="0">
                <a:latin typeface="Calibri" panose="020F0502020204030204" pitchFamily="34" charset="0"/>
                <a:ea typeface="Calibri" panose="020F0502020204030204" pitchFamily="34" charset="0"/>
                <a:cs typeface="Times New Roman" panose="02020603050405020304" pitchFamily="18" charset="0"/>
              </a:rPr>
              <a:t> dihedral angle for </a:t>
            </a:r>
            <a:r>
              <a:rPr lang="en-GB" sz="900" b="1" dirty="0">
                <a:latin typeface="Calibri" panose="020F0502020204030204" pitchFamily="34" charset="0"/>
                <a:ea typeface="Calibri" panose="020F0502020204030204" pitchFamily="34" charset="0"/>
                <a:cs typeface="Times New Roman" panose="02020603050405020304" pitchFamily="18" charset="0"/>
              </a:rPr>
              <a:t>S1 </a:t>
            </a:r>
            <a:r>
              <a:rPr lang="en-GB" sz="900" dirty="0">
                <a:latin typeface="Calibri" panose="020F0502020204030204" pitchFamily="34" charset="0"/>
                <a:ea typeface="Calibri" panose="020F0502020204030204" pitchFamily="34" charset="0"/>
                <a:cs typeface="Times New Roman" panose="02020603050405020304" pitchFamily="18" charset="0"/>
              </a:rPr>
              <a:t>and model systems. </a:t>
            </a:r>
            <a:r>
              <a:rPr lang="en-GB" sz="900" dirty="0" smtClean="0">
                <a:latin typeface="Calibri" panose="020F0502020204030204" pitchFamily="34" charset="0"/>
                <a:ea typeface="Calibri" panose="020F0502020204030204" pitchFamily="34" charset="0"/>
                <a:cs typeface="Times New Roman" panose="02020603050405020304" pitchFamily="18" charset="0"/>
              </a:rPr>
              <a:t>Top: </a:t>
            </a:r>
            <a:r>
              <a:rPr lang="en-GB" sz="900" dirty="0">
                <a:latin typeface="Calibri" panose="020F0502020204030204" pitchFamily="34" charset="0"/>
                <a:ea typeface="Calibri" panose="020F0502020204030204" pitchFamily="34" charset="0"/>
                <a:cs typeface="Times New Roman" panose="02020603050405020304" pitchFamily="18" charset="0"/>
              </a:rPr>
              <a:t>energy profiles for </a:t>
            </a:r>
            <a:r>
              <a:rPr lang="en-GB" sz="900" b="1" dirty="0">
                <a:latin typeface="Calibri" panose="020F0502020204030204" pitchFamily="34" charset="0"/>
                <a:ea typeface="Calibri" panose="020F0502020204030204" pitchFamily="34" charset="0"/>
                <a:cs typeface="Times New Roman" panose="02020603050405020304" pitchFamily="18" charset="0"/>
              </a:rPr>
              <a:t>S1</a:t>
            </a:r>
            <a:r>
              <a:rPr lang="en-GB" sz="900" dirty="0">
                <a:latin typeface="Calibri" panose="020F0502020204030204" pitchFamily="34" charset="0"/>
                <a:ea typeface="Calibri" panose="020F0502020204030204" pitchFamily="34" charset="0"/>
                <a:cs typeface="Times New Roman" panose="02020603050405020304" pitchFamily="18" charset="0"/>
              </a:rPr>
              <a:t> and </a:t>
            </a:r>
            <a:r>
              <a:rPr lang="en-GB" sz="900" b="1" dirty="0">
                <a:latin typeface="Calibri" panose="020F0502020204030204" pitchFamily="34" charset="0"/>
                <a:ea typeface="Calibri" panose="020F0502020204030204" pitchFamily="34" charset="0"/>
                <a:cs typeface="Times New Roman" panose="02020603050405020304" pitchFamily="18" charset="0"/>
              </a:rPr>
              <a:t>M1</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sz="900" b="1" dirty="0">
                <a:latin typeface="Calibri" panose="020F0502020204030204" pitchFamily="34" charset="0"/>
                <a:ea typeface="Calibri" panose="020F0502020204030204" pitchFamily="34" charset="0"/>
                <a:cs typeface="Times New Roman" panose="02020603050405020304" pitchFamily="18" charset="0"/>
              </a:rPr>
              <a:t>M2</a:t>
            </a:r>
            <a:r>
              <a:rPr lang="en-GB" sz="900" dirty="0">
                <a:latin typeface="Calibri" panose="020F0502020204030204" pitchFamily="34" charset="0"/>
                <a:ea typeface="Calibri" panose="020F0502020204030204" pitchFamily="34" charset="0"/>
                <a:cs typeface="Times New Roman" panose="02020603050405020304" pitchFamily="18" charset="0"/>
              </a:rPr>
              <a:t>, and</a:t>
            </a:r>
            <a:r>
              <a:rPr lang="en-GB" sz="900" b="1" dirty="0">
                <a:latin typeface="Calibri" panose="020F0502020204030204" pitchFamily="34" charset="0"/>
                <a:ea typeface="Calibri" panose="020F0502020204030204" pitchFamily="34" charset="0"/>
                <a:cs typeface="Times New Roman" panose="02020603050405020304" pitchFamily="18" charset="0"/>
              </a:rPr>
              <a:t> M3 </a:t>
            </a:r>
            <a:r>
              <a:rPr lang="en-GB" sz="900" dirty="0">
                <a:latin typeface="Calibri" panose="020F0502020204030204" pitchFamily="34" charset="0"/>
                <a:ea typeface="Calibri" panose="020F0502020204030204" pitchFamily="34" charset="0"/>
                <a:cs typeface="Times New Roman" panose="02020603050405020304" pitchFamily="18" charset="0"/>
              </a:rPr>
              <a:t>(zeroed to lowest energy point on curve). Calculated at the </a:t>
            </a:r>
            <a:r>
              <a:rPr lang="en-GB" sz="900" i="1" dirty="0">
                <a:latin typeface="Calibri" panose="020F0502020204030204" pitchFamily="34" charset="0"/>
                <a:ea typeface="Calibri" panose="020F0502020204030204" pitchFamily="34" charset="0"/>
                <a:cs typeface="Times New Roman" panose="02020603050405020304" pitchFamily="18" charset="0"/>
              </a:rPr>
              <a:t>ω</a:t>
            </a:r>
            <a:r>
              <a:rPr lang="en-GB" sz="900" dirty="0">
                <a:latin typeface="Calibri" panose="020F0502020204030204" pitchFamily="34" charset="0"/>
                <a:ea typeface="Calibri" panose="020F0502020204030204" pitchFamily="34" charset="0"/>
                <a:cs typeface="Times New Roman" panose="02020603050405020304" pitchFamily="18" charset="0"/>
              </a:rPr>
              <a:t>B97XD/6-311++</a:t>
            </a:r>
            <a:r>
              <a:rPr lang="en-GB" sz="900" dirty="0" smtClean="0">
                <a:latin typeface="Calibri" panose="020F0502020204030204" pitchFamily="34" charset="0"/>
                <a:ea typeface="Calibri" panose="020F0502020204030204" pitchFamily="34" charset="0"/>
                <a:cs typeface="Times New Roman" panose="02020603050405020304" pitchFamily="18" charset="0"/>
              </a:rPr>
              <a:t>G(2d,2p</a:t>
            </a:r>
            <a:r>
              <a:rPr lang="en-GB" sz="900" dirty="0">
                <a:latin typeface="Calibri" panose="020F0502020204030204" pitchFamily="34" charset="0"/>
                <a:ea typeface="Calibri" panose="020F0502020204030204" pitchFamily="34" charset="0"/>
                <a:cs typeface="Times New Roman" panose="02020603050405020304" pitchFamily="18" charset="0"/>
              </a:rPr>
              <a:t>)</a:t>
            </a:r>
            <a:r>
              <a:rPr lang="en-GB" sz="900" dirty="0" smtClean="0">
                <a:latin typeface="Calibri" panose="020F0502020204030204" pitchFamily="34" charset="0"/>
                <a:ea typeface="Calibri" panose="020F0502020204030204" pitchFamily="34" charset="0"/>
                <a:cs typeface="Times New Roman" panose="02020603050405020304" pitchFamily="18" charset="0"/>
              </a:rPr>
              <a:t> </a:t>
            </a:r>
            <a:r>
              <a:rPr lang="en-GB" sz="900" dirty="0">
                <a:latin typeface="Calibri" panose="020F0502020204030204" pitchFamily="34" charset="0"/>
                <a:ea typeface="Calibri" panose="020F0502020204030204" pitchFamily="34" charset="0"/>
                <a:cs typeface="Times New Roman" panose="02020603050405020304" pitchFamily="18" charset="0"/>
              </a:rPr>
              <a:t>level.</a:t>
            </a:r>
            <a:r>
              <a:rPr lang="en-GB" sz="900" b="1" dirty="0">
                <a:latin typeface="Calibri" panose="020F0502020204030204" pitchFamily="34" charset="0"/>
                <a:ea typeface="Calibri" panose="020F0502020204030204" pitchFamily="34" charset="0"/>
                <a:cs typeface="Times New Roman" panose="02020603050405020304" pitchFamily="18" charset="0"/>
              </a:rPr>
              <a:t> </a:t>
            </a:r>
            <a:r>
              <a:rPr lang="en-GB" sz="900" dirty="0" smtClean="0">
                <a:latin typeface="Calibri" panose="020F0502020204030204" pitchFamily="34" charset="0"/>
                <a:ea typeface="Calibri" panose="020F0502020204030204" pitchFamily="34" charset="0"/>
                <a:cs typeface="Times New Roman" panose="02020603050405020304" pitchFamily="18" charset="0"/>
              </a:rPr>
              <a:t>Bottom:</a:t>
            </a:r>
            <a:r>
              <a:rPr lang="en-GB" sz="900" b="1" dirty="0" smtClean="0">
                <a:latin typeface="Calibri" panose="020F0502020204030204" pitchFamily="34" charset="0"/>
                <a:ea typeface="Calibri" panose="020F0502020204030204" pitchFamily="34" charset="0"/>
                <a:cs typeface="Times New Roman" panose="02020603050405020304" pitchFamily="18" charset="0"/>
              </a:rPr>
              <a:t> </a:t>
            </a:r>
            <a:r>
              <a:rPr lang="en-GB" sz="900" b="1" dirty="0">
                <a:latin typeface="Calibri" panose="020F0502020204030204" pitchFamily="34" charset="0"/>
                <a:ea typeface="Calibri" panose="020F0502020204030204" pitchFamily="34" charset="0"/>
                <a:cs typeface="Times New Roman" panose="02020603050405020304" pitchFamily="18" charset="0"/>
              </a:rPr>
              <a:t>S1 </a:t>
            </a:r>
            <a:r>
              <a:rPr lang="en-GB" sz="900" dirty="0">
                <a:latin typeface="Calibri" panose="020F0502020204030204" pitchFamily="34" charset="0"/>
                <a:ea typeface="Calibri" panose="020F0502020204030204" pitchFamily="34" charset="0"/>
                <a:cs typeface="Times New Roman" panose="02020603050405020304" pitchFamily="18" charset="0"/>
              </a:rPr>
              <a:t>and </a:t>
            </a:r>
            <a:r>
              <a:rPr lang="en-GB" sz="900" b="1" dirty="0">
                <a:latin typeface="Calibri" panose="020F0502020204030204" pitchFamily="34" charset="0"/>
                <a:ea typeface="Calibri" panose="020F0502020204030204" pitchFamily="34" charset="0"/>
                <a:cs typeface="Times New Roman" panose="02020603050405020304" pitchFamily="18" charset="0"/>
              </a:rPr>
              <a:t>M3</a:t>
            </a:r>
            <a:r>
              <a:rPr lang="en-GB" sz="900" dirty="0">
                <a:latin typeface="Calibri" panose="020F0502020204030204" pitchFamily="34" charset="0"/>
                <a:ea typeface="Calibri" panose="020F0502020204030204" pitchFamily="34" charset="0"/>
                <a:cs typeface="Times New Roman" panose="02020603050405020304" pitchFamily="18" charset="0"/>
              </a:rPr>
              <a:t> (zeroed to </a:t>
            </a:r>
            <a:r>
              <a:rPr lang="en-GB" sz="900" i="1" dirty="0" err="1">
                <a:latin typeface="Calibri" panose="020F0502020204030204" pitchFamily="34" charset="0"/>
                <a:ea typeface="Calibri" panose="020F0502020204030204" pitchFamily="34" charset="0"/>
                <a:cs typeface="Times New Roman" panose="02020603050405020304" pitchFamily="18" charset="0"/>
              </a:rPr>
              <a:t>syn</a:t>
            </a:r>
            <a:r>
              <a:rPr lang="en-GB" sz="900" dirty="0">
                <a:latin typeface="Calibri" panose="020F0502020204030204" pitchFamily="34" charset="0"/>
                <a:ea typeface="Calibri" panose="020F0502020204030204" pitchFamily="34" charset="0"/>
                <a:cs typeface="Times New Roman" panose="02020603050405020304" pitchFamily="18" charset="0"/>
              </a:rPr>
              <a:t> minimum).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5778500" y="398076"/>
            <a:ext cx="3168015" cy="2210435"/>
          </a:xfrm>
          <a:prstGeom prst="rect">
            <a:avLst/>
          </a:prstGeom>
          <a:noFill/>
          <a:ln>
            <a:noFill/>
          </a:ln>
        </p:spPr>
      </p:pic>
      <p:pic>
        <p:nvPicPr>
          <p:cNvPr id="17" name="Picture 16"/>
          <p:cNvPicPr/>
          <p:nvPr/>
        </p:nvPicPr>
        <p:blipFill rotWithShape="1">
          <a:blip r:embed="rId5">
            <a:extLst>
              <a:ext uri="{28A0092B-C50C-407E-A947-70E740481C1C}">
                <a14:useLocalDpi xmlns:a14="http://schemas.microsoft.com/office/drawing/2010/main" val="0"/>
              </a:ext>
            </a:extLst>
          </a:blip>
          <a:srcRect l="59521" r="-2130" b="59525"/>
          <a:stretch/>
        </p:blipFill>
        <p:spPr bwMode="auto">
          <a:xfrm>
            <a:off x="4155226" y="3810000"/>
            <a:ext cx="1095693" cy="719618"/>
          </a:xfrm>
          <a:prstGeom prst="rect">
            <a:avLst/>
          </a:prstGeom>
          <a:noFill/>
          <a:ln>
            <a:noFill/>
          </a:ln>
        </p:spPr>
      </p:pic>
    </p:spTree>
    <p:extLst>
      <p:ext uri="{BB962C8B-B14F-4D97-AF65-F5344CB8AC3E}">
        <p14:creationId xmlns:p14="http://schemas.microsoft.com/office/powerpoint/2010/main" val="628110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2" name="Rectangle 8"/>
          <p:cNvSpPr>
            <a:spLocks noChangeArrowheads="1"/>
          </p:cNvSpPr>
          <p:nvPr/>
        </p:nvSpPr>
        <p:spPr bwMode="auto">
          <a:xfrm>
            <a:off x="381000" y="1008839"/>
            <a:ext cx="525780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buFont typeface="Wingdings" panose="05000000000000000000" pitchFamily="2" charset="2"/>
              <a:buChar char="§"/>
            </a:pPr>
            <a:r>
              <a:rPr lang="en-GB" sz="1600" dirty="0"/>
              <a:t>small shoulder around 0° in </a:t>
            </a:r>
            <a:r>
              <a:rPr lang="en-GB" sz="1600" b="1" dirty="0"/>
              <a:t>S1</a:t>
            </a:r>
            <a:r>
              <a:rPr lang="en-GB" sz="1600" dirty="0"/>
              <a:t>, </a:t>
            </a:r>
            <a:r>
              <a:rPr lang="en-GB" sz="1600" b="1" dirty="0"/>
              <a:t>M2</a:t>
            </a:r>
            <a:r>
              <a:rPr lang="en-GB" sz="1600" dirty="0"/>
              <a:t>, and </a:t>
            </a:r>
            <a:r>
              <a:rPr lang="en-GB" sz="1600" b="1" dirty="0" smtClean="0"/>
              <a:t>M3 </a:t>
            </a:r>
            <a:r>
              <a:rPr lang="en-GB" sz="1600" dirty="0" smtClean="0"/>
              <a:t>is </a:t>
            </a:r>
            <a:r>
              <a:rPr lang="en-GB" sz="1600" dirty="0"/>
              <a:t>visible as a peak </a:t>
            </a:r>
            <a:r>
              <a:rPr lang="en-GB" sz="1600" dirty="0" smtClean="0"/>
              <a:t>in the case of </a:t>
            </a:r>
            <a:r>
              <a:rPr lang="en-GB" sz="1600" b="1" dirty="0" smtClean="0"/>
              <a:t>M4, </a:t>
            </a:r>
            <a:r>
              <a:rPr lang="en-GB" sz="1600" dirty="0" smtClean="0"/>
              <a:t>less pronounced in case of </a:t>
            </a:r>
            <a:r>
              <a:rPr lang="en-GB" sz="1600" b="1" dirty="0" smtClean="0"/>
              <a:t>M2</a:t>
            </a:r>
          </a:p>
          <a:p>
            <a:pPr>
              <a:lnSpc>
                <a:spcPct val="150000"/>
              </a:lnSpc>
              <a:buFont typeface="Wingdings" panose="05000000000000000000" pitchFamily="2" charset="2"/>
              <a:buChar char="§"/>
            </a:pPr>
            <a:endParaRPr lang="en-GB" altLang="en-US" sz="1600" dirty="0" smtClean="0">
              <a:latin typeface="+mn-lt"/>
              <a:cs typeface="Times New Roman" panose="02020603050405020304" pitchFamily="18" charset="0"/>
            </a:endParaRPr>
          </a:p>
          <a:p>
            <a:pPr>
              <a:lnSpc>
                <a:spcPct val="150000"/>
              </a:lnSpc>
              <a:buFont typeface="Wingdings" panose="05000000000000000000" pitchFamily="2" charset="2"/>
              <a:buChar char="§"/>
            </a:pPr>
            <a:r>
              <a:rPr lang="en-GB" sz="1600" dirty="0" smtClean="0"/>
              <a:t>steric </a:t>
            </a:r>
            <a:r>
              <a:rPr lang="en-GB" sz="1600" dirty="0"/>
              <a:t>repulsion between the C=O group and the electron pairs (two lone pairs, one N‒C bond) on </a:t>
            </a:r>
            <a:r>
              <a:rPr lang="en-GB" sz="1600" i="1" dirty="0"/>
              <a:t>sp</a:t>
            </a:r>
            <a:r>
              <a:rPr lang="en-GB" sz="1600" baseline="30000" dirty="0"/>
              <a:t>3</a:t>
            </a:r>
            <a:r>
              <a:rPr lang="en-GB" sz="1600" dirty="0"/>
              <a:t>-hybridised N</a:t>
            </a:r>
            <a:r>
              <a:rPr lang="en-GB" sz="1600" baseline="30000" dirty="0" smtClean="0"/>
              <a:t>‒</a:t>
            </a:r>
          </a:p>
          <a:p>
            <a:pPr>
              <a:lnSpc>
                <a:spcPct val="150000"/>
              </a:lnSpc>
              <a:buFont typeface="Wingdings" panose="05000000000000000000" pitchFamily="2" charset="2"/>
              <a:buChar char="§"/>
            </a:pPr>
            <a:endParaRPr lang="en-GB" altLang="en-US" sz="2400" baseline="30000" dirty="0">
              <a:latin typeface="+mn-lt"/>
              <a:cs typeface="Times New Roman" panose="02020603050405020304" pitchFamily="18" charset="0"/>
            </a:endParaRPr>
          </a:p>
          <a:p>
            <a:pPr>
              <a:lnSpc>
                <a:spcPct val="150000"/>
              </a:lnSpc>
              <a:buFont typeface="Wingdings" panose="05000000000000000000" pitchFamily="2" charset="2"/>
              <a:buChar char="§"/>
            </a:pPr>
            <a:r>
              <a:rPr lang="en-GB" sz="1600" dirty="0"/>
              <a:t>This suggests that the peak (or shoulder) at 0° arises from resonance structures with negative charge at the Schiff’s base nitrogen</a:t>
            </a:r>
          </a:p>
          <a:p>
            <a:pPr>
              <a:lnSpc>
                <a:spcPct val="150000"/>
              </a:lnSpc>
              <a:buFont typeface="Wingdings" panose="05000000000000000000" pitchFamily="2" charset="2"/>
              <a:buChar char="§"/>
            </a:pPr>
            <a:endParaRPr lang="en-GB" sz="1600" dirty="0" smtClean="0"/>
          </a:p>
          <a:p>
            <a:pPr>
              <a:lnSpc>
                <a:spcPct val="150000"/>
              </a:lnSpc>
              <a:buFont typeface="Wingdings" panose="05000000000000000000" pitchFamily="2" charset="2"/>
              <a:buChar char="§"/>
            </a:pPr>
            <a:r>
              <a:rPr lang="en-GB" sz="1600" dirty="0" smtClean="0"/>
              <a:t>nearby </a:t>
            </a:r>
            <a:r>
              <a:rPr lang="en-GB" sz="1600" dirty="0"/>
              <a:t>electron-donating OH </a:t>
            </a:r>
            <a:r>
              <a:rPr lang="en-GB" sz="1600" dirty="0" smtClean="0"/>
              <a:t>group shows </a:t>
            </a:r>
            <a:r>
              <a:rPr lang="en-GB" sz="1600" dirty="0"/>
              <a:t>such effects most </a:t>
            </a:r>
            <a:r>
              <a:rPr lang="en-GB" sz="1600" dirty="0" smtClean="0"/>
              <a:t>strongly</a:t>
            </a:r>
            <a:endParaRPr lang="en-GB" sz="1600" dirty="0"/>
          </a:p>
        </p:txBody>
      </p:sp>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5834566" y="3614184"/>
            <a:ext cx="2993220" cy="653016"/>
          </a:xfrm>
          <a:prstGeom prst="rect">
            <a:avLst/>
          </a:prstGeom>
          <a:noFill/>
          <a:ln>
            <a:noFill/>
          </a:ln>
        </p:spPr>
      </p:pic>
      <p:sp>
        <p:nvSpPr>
          <p:cNvPr id="17" name="Text Box 35"/>
          <p:cNvSpPr txBox="1"/>
          <p:nvPr/>
        </p:nvSpPr>
        <p:spPr>
          <a:xfrm>
            <a:off x="5834566" y="4419600"/>
            <a:ext cx="2993220" cy="38957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1000"/>
              </a:lnSpc>
              <a:spcAft>
                <a:spcPts val="100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Top</a:t>
            </a:r>
            <a:r>
              <a:rPr lang="en-GB" sz="900" dirty="0">
                <a:effectLst/>
                <a:latin typeface="Calibri" panose="020F0502020204030204" pitchFamily="34" charset="0"/>
                <a:ea typeface="Calibri" panose="020F0502020204030204" pitchFamily="34" charset="0"/>
                <a:cs typeface="Times New Roman" panose="02020603050405020304" pitchFamily="18" charset="0"/>
              </a:rPr>
              <a:t>: ground-state energy </a:t>
            </a: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curves (in </a:t>
            </a:r>
            <a:r>
              <a:rPr lang="en-GB" sz="900" i="1" dirty="0" smtClean="0">
                <a:effectLst/>
                <a:latin typeface="Calibri" panose="020F0502020204030204" pitchFamily="34" charset="0"/>
                <a:ea typeface="Calibri" panose="020F0502020204030204" pitchFamily="34" charset="0"/>
                <a:cs typeface="Times New Roman" panose="02020603050405020304" pitchFamily="18" charset="0"/>
              </a:rPr>
              <a:t>kJ/mol</a:t>
            </a: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900" dirty="0">
                <a:effectLst/>
                <a:latin typeface="Calibri" panose="020F0502020204030204" pitchFamily="34" charset="0"/>
                <a:ea typeface="Calibri" panose="020F0502020204030204" pitchFamily="34" charset="0"/>
                <a:cs typeface="Times New Roman" panose="02020603050405020304" pitchFamily="18" charset="0"/>
              </a:rPr>
              <a:t>for </a:t>
            </a:r>
            <a:r>
              <a:rPr lang="en-GB" sz="900" b="1" dirty="0">
                <a:effectLst/>
                <a:latin typeface="Calibri" panose="020F0502020204030204" pitchFamily="34" charset="0"/>
                <a:ea typeface="Calibri" panose="020F0502020204030204" pitchFamily="34" charset="0"/>
                <a:cs typeface="Times New Roman" panose="02020603050405020304" pitchFamily="18" charset="0"/>
              </a:rPr>
              <a:t>S1</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b="1" dirty="0" smtClean="0">
                <a:effectLst/>
                <a:latin typeface="Calibri" panose="020F0502020204030204" pitchFamily="34" charset="0"/>
                <a:ea typeface="Calibri" panose="020F0502020204030204" pitchFamily="34" charset="0"/>
                <a:cs typeface="Times New Roman" panose="02020603050405020304" pitchFamily="18" charset="0"/>
              </a:rPr>
              <a:t>M3</a:t>
            </a: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900" b="1" dirty="0">
                <a:effectLst/>
                <a:latin typeface="Calibri" panose="020F0502020204030204" pitchFamily="34" charset="0"/>
                <a:ea typeface="Calibri" panose="020F0502020204030204" pitchFamily="34" charset="0"/>
                <a:cs typeface="Times New Roman" panose="02020603050405020304" pitchFamily="18" charset="0"/>
              </a:rPr>
              <a:t>M4</a:t>
            </a:r>
            <a:r>
              <a:rPr lang="en-GB" sz="900" dirty="0">
                <a:effectLst/>
                <a:latin typeface="Calibri" panose="020F0502020204030204" pitchFamily="34" charset="0"/>
                <a:ea typeface="Calibri" panose="020F0502020204030204" pitchFamily="34" charset="0"/>
                <a:cs typeface="Times New Roman" panose="02020603050405020304" pitchFamily="18" charset="0"/>
              </a:rPr>
              <a:t>, and </a:t>
            </a:r>
            <a:r>
              <a:rPr lang="en-GB" sz="900" b="1" dirty="0" smtClean="0">
                <a:effectLst/>
                <a:latin typeface="Calibri" panose="020F0502020204030204" pitchFamily="34" charset="0"/>
                <a:ea typeface="Calibri" panose="020F0502020204030204" pitchFamily="34" charset="0"/>
                <a:cs typeface="Times New Roman" panose="02020603050405020304" pitchFamily="18" charset="0"/>
              </a:rPr>
              <a:t>M3</a:t>
            </a:r>
            <a:r>
              <a:rPr lang="en-GB" sz="900" b="1" baseline="-25000" dirty="0" smtClean="0">
                <a:effectLst/>
                <a:latin typeface="Calibri" panose="020F0502020204030204" pitchFamily="34" charset="0"/>
                <a:ea typeface="Calibri" panose="020F0502020204030204" pitchFamily="34" charset="0"/>
                <a:cs typeface="Times New Roman" panose="02020603050405020304" pitchFamily="18" charset="0"/>
              </a:rPr>
              <a:t>pcm</a:t>
            </a: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900" dirty="0">
                <a:effectLst/>
                <a:latin typeface="Calibri" panose="020F0502020204030204" pitchFamily="34" charset="0"/>
                <a:ea typeface="Calibri" panose="020F0502020204030204" pitchFamily="34" charset="0"/>
                <a:cs typeface="Times New Roman" panose="02020603050405020304" pitchFamily="18" charset="0"/>
              </a:rPr>
              <a:t>against </a:t>
            </a:r>
            <a:r>
              <a:rPr lang="en-GB" sz="900" i="1" dirty="0">
                <a:effectLst/>
                <a:latin typeface="Calibri" panose="020F0502020204030204" pitchFamily="34" charset="0"/>
                <a:ea typeface="Calibri" panose="020F0502020204030204" pitchFamily="34" charset="0"/>
                <a:cs typeface="Times New Roman" panose="02020603050405020304" pitchFamily="18" charset="0"/>
              </a:rPr>
              <a:t>D</a:t>
            </a:r>
            <a:r>
              <a:rPr lang="en-GB" sz="900" dirty="0">
                <a:effectLst/>
                <a:latin typeface="Calibri" panose="020F0502020204030204" pitchFamily="34" charset="0"/>
                <a:ea typeface="Calibri" panose="020F0502020204030204" pitchFamily="34" charset="0"/>
                <a:cs typeface="Times New Roman" panose="02020603050405020304" pitchFamily="18" charset="0"/>
              </a:rPr>
              <a:t>(C‒N‒N‒C). Bottom: resonance structure with negative charge on Schiff’s-base nitrogen.</a:t>
            </a:r>
          </a:p>
        </p:txBody>
      </p:sp>
      <p:sp>
        <p:nvSpPr>
          <p:cNvPr id="10" name="Rectangle 9"/>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pic>
        <p:nvPicPr>
          <p:cNvPr id="14" name="Picture 13"/>
          <p:cNvPicPr/>
          <p:nvPr/>
        </p:nvPicPr>
        <p:blipFill rotWithShape="1">
          <a:blip r:embed="rId5">
            <a:extLst>
              <a:ext uri="{28A0092B-C50C-407E-A947-70E740481C1C}">
                <a14:useLocalDpi xmlns:a14="http://schemas.microsoft.com/office/drawing/2010/main" val="0"/>
              </a:ext>
            </a:extLst>
          </a:blip>
          <a:srcRect l="61044" t="62161" r="-1522"/>
          <a:stretch/>
        </p:blipFill>
        <p:spPr bwMode="auto">
          <a:xfrm>
            <a:off x="6759676" y="478192"/>
            <a:ext cx="1143000" cy="741008"/>
          </a:xfrm>
          <a:prstGeom prst="rect">
            <a:avLst/>
          </a:prstGeom>
          <a:noFill/>
          <a:ln>
            <a:noFill/>
          </a:ln>
        </p:spPr>
      </p:pic>
      <p:graphicFrame>
        <p:nvGraphicFramePr>
          <p:cNvPr id="18" name="Object 17"/>
          <p:cNvGraphicFramePr>
            <a:graphicFrameLocks noChangeAspect="1"/>
          </p:cNvGraphicFramePr>
          <p:nvPr>
            <p:extLst>
              <p:ext uri="{D42A27DB-BD31-4B8C-83A1-F6EECF244321}">
                <p14:modId xmlns:p14="http://schemas.microsoft.com/office/powerpoint/2010/main" val="1019599828"/>
              </p:ext>
            </p:extLst>
          </p:nvPr>
        </p:nvGraphicFramePr>
        <p:xfrm>
          <a:off x="5778500" y="1219200"/>
          <a:ext cx="3183684" cy="2210435"/>
        </p:xfrm>
        <a:graphic>
          <a:graphicData uri="http://schemas.openxmlformats.org/presentationml/2006/ole">
            <mc:AlternateContent xmlns:mc="http://schemas.openxmlformats.org/markup-compatibility/2006">
              <mc:Choice xmlns:v="urn:schemas-microsoft-com:vml" Requires="v">
                <p:oleObj spid="_x0000_s4104" name="Graph" r:id="rId6" imgW="3920760" imgH="3000960" progId="Origin50.Graph">
                  <p:embed/>
                </p:oleObj>
              </mc:Choice>
              <mc:Fallback>
                <p:oleObj name="Graph" r:id="rId6" imgW="3920760" imgH="3000960" progId="Origin50.Graph">
                  <p:embed/>
                  <p:pic>
                    <p:nvPicPr>
                      <p:cNvPr id="0" name=""/>
                      <p:cNvPicPr/>
                      <p:nvPr/>
                    </p:nvPicPr>
                    <p:blipFill>
                      <a:blip r:embed="rId7"/>
                      <a:stretch>
                        <a:fillRect/>
                      </a:stretch>
                    </p:blipFill>
                    <p:spPr>
                      <a:xfrm>
                        <a:off x="5778500" y="1219200"/>
                        <a:ext cx="3183684" cy="2210435"/>
                      </a:xfrm>
                      <a:prstGeom prst="rect">
                        <a:avLst/>
                      </a:prstGeom>
                    </p:spPr>
                  </p:pic>
                </p:oleObj>
              </mc:Fallback>
            </mc:AlternateContent>
          </a:graphicData>
        </a:graphic>
      </p:graphicFrame>
    </p:spTree>
    <p:extLst>
      <p:ext uri="{BB962C8B-B14F-4D97-AF65-F5344CB8AC3E}">
        <p14:creationId xmlns:p14="http://schemas.microsoft.com/office/powerpoint/2010/main" val="1204137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8"/>
          <p:cNvSpPr>
            <a:spLocks noChangeArrowheads="1"/>
          </p:cNvSpPr>
          <p:nvPr/>
        </p:nvSpPr>
        <p:spPr bwMode="auto">
          <a:xfrm>
            <a:off x="381000" y="989245"/>
            <a:ext cx="4598635"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buFont typeface="Wingdings" panose="05000000000000000000" pitchFamily="2" charset="2"/>
              <a:buChar char="§"/>
            </a:pPr>
            <a:r>
              <a:rPr lang="en-GB" dirty="0" smtClean="0"/>
              <a:t>potential </a:t>
            </a:r>
            <a:r>
              <a:rPr lang="en-GB" dirty="0"/>
              <a:t>energy curves for ground and excited states against the dihedral angle </a:t>
            </a:r>
            <a:r>
              <a:rPr lang="en-GB" i="1" dirty="0"/>
              <a:t>D</a:t>
            </a:r>
            <a:r>
              <a:rPr lang="en-GB" dirty="0"/>
              <a:t>(C‒N−</a:t>
            </a:r>
            <a:r>
              <a:rPr lang="en-GB" dirty="0" smtClean="0"/>
              <a:t>N‒C); </a:t>
            </a:r>
            <a:r>
              <a:rPr lang="en-GB" altLang="en-US" dirty="0" smtClean="0">
                <a:latin typeface="+mn-lt"/>
                <a:cs typeface="Times New Roman" panose="02020603050405020304" pitchFamily="18" charset="0"/>
              </a:rPr>
              <a:t>studied for all model compounds and</a:t>
            </a:r>
            <a:r>
              <a:rPr lang="en-GB" altLang="en-US" b="1" dirty="0" smtClean="0">
                <a:latin typeface="+mn-lt"/>
                <a:cs typeface="Times New Roman" panose="02020603050405020304" pitchFamily="18" charset="0"/>
              </a:rPr>
              <a:t> S1 </a:t>
            </a:r>
          </a:p>
          <a:p>
            <a:pPr>
              <a:lnSpc>
                <a:spcPct val="150000"/>
              </a:lnSpc>
              <a:buFont typeface="Wingdings" panose="05000000000000000000" pitchFamily="2" charset="2"/>
              <a:buChar char="§"/>
            </a:pPr>
            <a:endParaRPr lang="en-GB" altLang="en-US" b="1" dirty="0">
              <a:latin typeface="+mn-lt"/>
              <a:cs typeface="Times New Roman" panose="02020603050405020304" pitchFamily="18" charset="0"/>
            </a:endParaRPr>
          </a:p>
          <a:p>
            <a:pPr>
              <a:lnSpc>
                <a:spcPct val="150000"/>
              </a:lnSpc>
              <a:buFont typeface="Wingdings" panose="05000000000000000000" pitchFamily="2" charset="2"/>
              <a:buChar char="§"/>
            </a:pPr>
            <a:r>
              <a:rPr lang="en-GB" dirty="0"/>
              <a:t>first excited state has its highest energy at 180</a:t>
            </a:r>
            <a:r>
              <a:rPr lang="en-GB" dirty="0" smtClean="0"/>
              <a:t>° </a:t>
            </a:r>
            <a:r>
              <a:rPr lang="en-GB" dirty="0"/>
              <a:t>and its lowest energy at </a:t>
            </a:r>
            <a:r>
              <a:rPr lang="en-GB" dirty="0" smtClean="0"/>
              <a:t>0°</a:t>
            </a:r>
          </a:p>
          <a:p>
            <a:pPr>
              <a:lnSpc>
                <a:spcPct val="150000"/>
              </a:lnSpc>
              <a:buFont typeface="Wingdings" panose="05000000000000000000" pitchFamily="2" charset="2"/>
              <a:buChar char="§"/>
            </a:pPr>
            <a:endParaRPr lang="en-GB" altLang="en-US" b="1" dirty="0">
              <a:latin typeface="+mn-lt"/>
              <a:cs typeface="Times New Roman" panose="02020603050405020304" pitchFamily="18" charset="0"/>
            </a:endParaRPr>
          </a:p>
          <a:p>
            <a:pPr>
              <a:lnSpc>
                <a:spcPct val="150000"/>
              </a:lnSpc>
              <a:buFont typeface="Wingdings" panose="05000000000000000000" pitchFamily="2" charset="2"/>
              <a:buChar char="§"/>
            </a:pPr>
            <a:r>
              <a:rPr lang="en-GB" dirty="0"/>
              <a:t>The first state arises from an n‒π* excitation </a:t>
            </a:r>
            <a:endParaRPr lang="en-GB" dirty="0" smtClean="0"/>
          </a:p>
          <a:p>
            <a:pPr>
              <a:lnSpc>
                <a:spcPct val="150000"/>
              </a:lnSpc>
              <a:buFont typeface="Wingdings" panose="05000000000000000000" pitchFamily="2" charset="2"/>
              <a:buChar char="§"/>
            </a:pPr>
            <a:endParaRPr lang="en-GB" altLang="en-US" b="1" dirty="0">
              <a:latin typeface="+mn-lt"/>
              <a:cs typeface="Times New Roman" panose="02020603050405020304" pitchFamily="18" charset="0"/>
            </a:endParaRPr>
          </a:p>
          <a:p>
            <a:pPr>
              <a:lnSpc>
                <a:spcPct val="150000"/>
              </a:lnSpc>
              <a:buFont typeface="Wingdings" panose="05000000000000000000" pitchFamily="2" charset="2"/>
              <a:buChar char="§"/>
            </a:pPr>
            <a:r>
              <a:rPr lang="en-GB" dirty="0"/>
              <a:t>the dominant excitation </a:t>
            </a:r>
            <a:r>
              <a:rPr lang="en-GB" dirty="0" smtClean="0"/>
              <a:t>is </a:t>
            </a:r>
            <a:r>
              <a:rPr lang="en-GB" dirty="0"/>
              <a:t>HOMO → LUMO</a:t>
            </a:r>
            <a:endParaRPr lang="sk-SK" altLang="en-US" b="1" dirty="0">
              <a:latin typeface="+mn-lt"/>
              <a:cs typeface="Times New Roman" panose="02020603050405020304" pitchFamily="18" charset="0"/>
            </a:endParaRPr>
          </a:p>
        </p:txBody>
      </p:sp>
      <p:sp>
        <p:nvSpPr>
          <p:cNvPr id="2" name="Rectangle 1"/>
          <p:cNvSpPr/>
          <p:nvPr/>
        </p:nvSpPr>
        <p:spPr>
          <a:xfrm>
            <a:off x="5787887" y="4656746"/>
            <a:ext cx="3124200" cy="923330"/>
          </a:xfrm>
          <a:prstGeom prst="rect">
            <a:avLst/>
          </a:prstGeom>
        </p:spPr>
        <p:txBody>
          <a:bodyPr wrap="square">
            <a:spAutoFit/>
          </a:bodyPr>
          <a:lstStyle/>
          <a:p>
            <a:pPr algn="just"/>
            <a:r>
              <a:rPr lang="en-GB" sz="900" dirty="0" smtClean="0">
                <a:latin typeface="Calibri" panose="020F0502020204030204" pitchFamily="34" charset="0"/>
                <a:ea typeface="Calibri" panose="020F0502020204030204" pitchFamily="34" charset="0"/>
                <a:cs typeface="Times New Roman" panose="02020603050405020304" pitchFamily="18" charset="0"/>
              </a:rPr>
              <a:t>Top: </a:t>
            </a:r>
            <a:r>
              <a:rPr lang="en-GB" sz="900" dirty="0"/>
              <a:t>Energy curves for the ground state (GS) and first three excited states (ES1-ES3) of </a:t>
            </a:r>
            <a:r>
              <a:rPr lang="en-GB" sz="900" b="1" dirty="0"/>
              <a:t>M1</a:t>
            </a:r>
            <a:r>
              <a:rPr lang="en-GB" sz="900" dirty="0"/>
              <a:t>. Relative energies (</a:t>
            </a:r>
            <a:r>
              <a:rPr lang="en-GB" sz="900" i="1" dirty="0"/>
              <a:t>kJ/mol</a:t>
            </a:r>
            <a:r>
              <a:rPr lang="en-GB" sz="900" dirty="0"/>
              <a:t>) of the states have been heavily adjusted for clarity.</a:t>
            </a:r>
            <a:endParaRPr lang="en-GB" sz="9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GB" sz="900" dirty="0" smtClean="0">
                <a:latin typeface="Calibri" panose="020F0502020204030204" pitchFamily="34" charset="0"/>
                <a:ea typeface="Calibri" panose="020F0502020204030204" pitchFamily="34" charset="0"/>
                <a:cs typeface="Times New Roman" panose="02020603050405020304" pitchFamily="18" charset="0"/>
              </a:rPr>
              <a:t>Bottom: </a:t>
            </a:r>
            <a:r>
              <a:rPr lang="en-GB" sz="900" dirty="0"/>
              <a:t>Ground state (GS) and first two excited states (ES1, ES2) energy curves for </a:t>
            </a:r>
            <a:r>
              <a:rPr lang="en-GB" sz="900" b="1" dirty="0"/>
              <a:t>M2</a:t>
            </a:r>
            <a:r>
              <a:rPr lang="en-GB" sz="900" dirty="0"/>
              <a:t>. Relative energies (</a:t>
            </a:r>
            <a:r>
              <a:rPr lang="en-GB" sz="900" i="1" dirty="0"/>
              <a:t>kJ/mol</a:t>
            </a:r>
            <a:r>
              <a:rPr lang="en-GB" sz="900" dirty="0"/>
              <a:t>) </a:t>
            </a:r>
            <a:r>
              <a:rPr lang="en-GB" sz="900" dirty="0" smtClean="0"/>
              <a:t>of </a:t>
            </a:r>
            <a:r>
              <a:rPr lang="en-GB" sz="900" dirty="0"/>
              <a:t>the curves have been adjusted for clarity. </a:t>
            </a:r>
            <a:r>
              <a:rPr lang="en-GB" sz="900" dirty="0" smtClean="0">
                <a:latin typeface="Calibri" panose="020F0502020204030204" pitchFamily="34" charset="0"/>
                <a:ea typeface="Calibri" panose="020F0502020204030204" pitchFamily="34" charset="0"/>
                <a:cs typeface="Times New Roman" panose="02020603050405020304" pitchFamily="18" charset="0"/>
              </a:rPr>
              <a:t>.</a:t>
            </a:r>
            <a:endParaRPr lang="en-GB" sz="900" dirty="0"/>
          </a:p>
        </p:txBody>
      </p:sp>
      <p:sp>
        <p:nvSpPr>
          <p:cNvPr id="12" name="Rectangle 11"/>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635487" y="2349392"/>
            <a:ext cx="3429000" cy="2235369"/>
          </a:xfrm>
          <a:prstGeom prst="rect">
            <a:avLst/>
          </a:prstGeom>
          <a:noFill/>
          <a:ln>
            <a:noFill/>
          </a:ln>
        </p:spPr>
      </p:pic>
      <p:pic>
        <p:nvPicPr>
          <p:cNvPr id="14" name="Picture 13"/>
          <p:cNvPicPr/>
          <p:nvPr/>
        </p:nvPicPr>
        <p:blipFill rotWithShape="1">
          <a:blip r:embed="rId4">
            <a:extLst>
              <a:ext uri="{28A0092B-C50C-407E-A947-70E740481C1C}">
                <a14:useLocalDpi xmlns:a14="http://schemas.microsoft.com/office/drawing/2010/main" val="0"/>
              </a:ext>
            </a:extLst>
          </a:blip>
          <a:srcRect l="5326" r="58457" b="58797"/>
          <a:stretch/>
        </p:blipFill>
        <p:spPr bwMode="auto">
          <a:xfrm>
            <a:off x="4797287" y="228600"/>
            <a:ext cx="990600" cy="730982"/>
          </a:xfrm>
          <a:prstGeom prst="rect">
            <a:avLst/>
          </a:prstGeom>
          <a:noFill/>
          <a:ln>
            <a:noFill/>
          </a:ln>
        </p:spPr>
      </p:pic>
      <p:pic>
        <p:nvPicPr>
          <p:cNvPr id="15" name="Picture 14"/>
          <p:cNvPicPr/>
          <p:nvPr/>
        </p:nvPicPr>
        <p:blipFill rotWithShape="1">
          <a:blip r:embed="rId4">
            <a:extLst>
              <a:ext uri="{28A0092B-C50C-407E-A947-70E740481C1C}">
                <a14:useLocalDpi xmlns:a14="http://schemas.microsoft.com/office/drawing/2010/main" val="0"/>
              </a:ext>
            </a:extLst>
          </a:blip>
          <a:srcRect l="59521" r="-2130" b="59525"/>
          <a:stretch/>
        </p:blipFill>
        <p:spPr bwMode="auto">
          <a:xfrm>
            <a:off x="4824253" y="2121582"/>
            <a:ext cx="1095693" cy="719618"/>
          </a:xfrm>
          <a:prstGeom prst="rect">
            <a:avLst/>
          </a:prstGeom>
          <a:noFill/>
          <a:ln>
            <a:noFill/>
          </a:ln>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5635487" y="283446"/>
            <a:ext cx="3429000" cy="2231154"/>
          </a:xfrm>
          <a:prstGeom prst="rect">
            <a:avLst/>
          </a:prstGeom>
          <a:noFill/>
          <a:ln>
            <a:noFill/>
          </a:ln>
        </p:spPr>
      </p:pic>
      <p:pic>
        <p:nvPicPr>
          <p:cNvPr id="17" name="Picture 16"/>
          <p:cNvPicPr/>
          <p:nvPr/>
        </p:nvPicPr>
        <p:blipFill>
          <a:blip r:embed="rId6"/>
          <a:stretch>
            <a:fillRect/>
          </a:stretch>
        </p:blipFill>
        <p:spPr>
          <a:xfrm>
            <a:off x="7391400" y="1413192"/>
            <a:ext cx="1176568" cy="609600"/>
          </a:xfrm>
          <a:prstGeom prst="rect">
            <a:avLst/>
          </a:prstGeom>
        </p:spPr>
      </p:pic>
    </p:spTree>
    <p:extLst>
      <p:ext uri="{BB962C8B-B14F-4D97-AF65-F5344CB8AC3E}">
        <p14:creationId xmlns:p14="http://schemas.microsoft.com/office/powerpoint/2010/main" val="1296557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8"/>
          <p:cNvSpPr>
            <a:spLocks noChangeArrowheads="1"/>
          </p:cNvSpPr>
          <p:nvPr/>
        </p:nvSpPr>
        <p:spPr bwMode="auto">
          <a:xfrm>
            <a:off x="381000" y="1034115"/>
            <a:ext cx="5486400"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buFont typeface="Wingdings" panose="05000000000000000000" pitchFamily="2" charset="2"/>
              <a:buChar char="§"/>
            </a:pPr>
            <a:r>
              <a:rPr lang="en-GB" sz="1700" b="1" dirty="0"/>
              <a:t>M3</a:t>
            </a:r>
            <a:r>
              <a:rPr lang="en-GB" sz="1700" dirty="0"/>
              <a:t> and </a:t>
            </a:r>
            <a:r>
              <a:rPr lang="en-GB" sz="1700" b="1" dirty="0" smtClean="0"/>
              <a:t>S1</a:t>
            </a:r>
            <a:r>
              <a:rPr lang="en-GB" sz="1700" dirty="0"/>
              <a:t> </a:t>
            </a:r>
            <a:r>
              <a:rPr lang="en-GB" sz="1700" dirty="0" smtClean="0"/>
              <a:t>– the </a:t>
            </a:r>
            <a:r>
              <a:rPr lang="en-GB" sz="1700" dirty="0"/>
              <a:t>situation </a:t>
            </a:r>
            <a:r>
              <a:rPr lang="en-GB" sz="1700" dirty="0" smtClean="0"/>
              <a:t>is a little different</a:t>
            </a:r>
          </a:p>
          <a:p>
            <a:pPr>
              <a:lnSpc>
                <a:spcPct val="150000"/>
              </a:lnSpc>
              <a:buFont typeface="Wingdings" panose="05000000000000000000" pitchFamily="2" charset="2"/>
              <a:buChar char="§"/>
            </a:pPr>
            <a:r>
              <a:rPr lang="en-GB" sz="1700" dirty="0" smtClean="0"/>
              <a:t>the </a:t>
            </a:r>
            <a:r>
              <a:rPr lang="en-GB" sz="1700" dirty="0"/>
              <a:t>first two have similar energy profiles to the ground state; third </a:t>
            </a:r>
            <a:r>
              <a:rPr lang="en-GB" sz="1700" dirty="0" smtClean="0"/>
              <a:t>is inverted</a:t>
            </a:r>
          </a:p>
          <a:p>
            <a:pPr>
              <a:lnSpc>
                <a:spcPct val="150000"/>
              </a:lnSpc>
              <a:buFont typeface="Wingdings" panose="05000000000000000000" pitchFamily="2" charset="2"/>
              <a:buChar char="§"/>
            </a:pPr>
            <a:r>
              <a:rPr lang="en-GB" altLang="en-US" sz="1700" dirty="0" smtClean="0">
                <a:latin typeface="+mn-lt"/>
                <a:cs typeface="Times New Roman" panose="02020603050405020304" pitchFamily="18" charset="0"/>
              </a:rPr>
              <a:t>the conical intersection between 2</a:t>
            </a:r>
            <a:r>
              <a:rPr lang="en-GB" altLang="en-US" sz="1700" baseline="30000" dirty="0" smtClean="0">
                <a:latin typeface="+mn-lt"/>
                <a:cs typeface="Times New Roman" panose="02020603050405020304" pitchFamily="18" charset="0"/>
              </a:rPr>
              <a:t>nd</a:t>
            </a:r>
            <a:r>
              <a:rPr lang="en-GB" altLang="en-US" sz="1700" dirty="0" smtClean="0">
                <a:latin typeface="+mn-lt"/>
                <a:cs typeface="Times New Roman" panose="02020603050405020304" pitchFamily="18" charset="0"/>
              </a:rPr>
              <a:t> and 3</a:t>
            </a:r>
            <a:r>
              <a:rPr lang="en-GB" altLang="en-US" sz="1700" baseline="30000" dirty="0" smtClean="0">
                <a:latin typeface="+mn-lt"/>
                <a:cs typeface="Times New Roman" panose="02020603050405020304" pitchFamily="18" charset="0"/>
              </a:rPr>
              <a:t>rd</a:t>
            </a:r>
            <a:r>
              <a:rPr lang="en-GB" altLang="en-US" sz="1700" dirty="0" smtClean="0">
                <a:latin typeface="+mn-lt"/>
                <a:cs typeface="Times New Roman" panose="02020603050405020304" pitchFamily="18" charset="0"/>
              </a:rPr>
              <a:t> excited state </a:t>
            </a:r>
          </a:p>
          <a:p>
            <a:pPr>
              <a:lnSpc>
                <a:spcPct val="150000"/>
              </a:lnSpc>
              <a:buFont typeface="Wingdings" panose="05000000000000000000" pitchFamily="2" charset="2"/>
              <a:buChar char="§"/>
            </a:pPr>
            <a:r>
              <a:rPr lang="en-GB" altLang="en-US" sz="1700" dirty="0" smtClean="0">
                <a:latin typeface="+mn-lt"/>
                <a:cs typeface="Times New Roman" panose="02020603050405020304" pitchFamily="18" charset="0"/>
              </a:rPr>
              <a:t>deexcitation mechanism is similar for both systems</a:t>
            </a:r>
            <a:endParaRPr lang="en-GB" altLang="en-US" sz="1700" dirty="0">
              <a:latin typeface="+mn-lt"/>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495372" y="3167411"/>
            <a:ext cx="3924228" cy="2724103"/>
          </a:xfrm>
          <a:prstGeom prst="rect">
            <a:avLst/>
          </a:prstGeom>
        </p:spPr>
      </p:pic>
      <p:pic>
        <p:nvPicPr>
          <p:cNvPr id="16" name="Picture 15"/>
          <p:cNvPicPr>
            <a:picLocks noChangeAspect="1"/>
          </p:cNvPicPr>
          <p:nvPr/>
        </p:nvPicPr>
        <p:blipFill>
          <a:blip r:embed="rId5"/>
          <a:stretch>
            <a:fillRect/>
          </a:stretch>
        </p:blipFill>
        <p:spPr>
          <a:xfrm>
            <a:off x="3809692" y="3138345"/>
            <a:ext cx="3929658" cy="2743200"/>
          </a:xfrm>
          <a:prstGeom prst="rect">
            <a:avLst/>
          </a:prstGeom>
        </p:spPr>
      </p:pic>
      <p:sp>
        <p:nvSpPr>
          <p:cNvPr id="17" name="Rectangle 16"/>
          <p:cNvSpPr/>
          <p:nvPr/>
        </p:nvSpPr>
        <p:spPr>
          <a:xfrm>
            <a:off x="7128082" y="3716633"/>
            <a:ext cx="1745835" cy="1615827"/>
          </a:xfrm>
          <a:prstGeom prst="rect">
            <a:avLst/>
          </a:prstGeom>
        </p:spPr>
        <p:txBody>
          <a:bodyPr wrap="square">
            <a:spAutoFit/>
          </a:bodyPr>
          <a:lstStyle/>
          <a:p>
            <a:r>
              <a:rPr lang="en-GB" sz="900" dirty="0">
                <a:latin typeface="Calibri" panose="020F0502020204030204" pitchFamily="34" charset="0"/>
                <a:ea typeface="Calibri" panose="020F0502020204030204" pitchFamily="34" charset="0"/>
                <a:cs typeface="Times New Roman" panose="02020603050405020304" pitchFamily="18" charset="0"/>
              </a:rPr>
              <a:t>Energy curves for ground state (GS) and excited states (ES1-ES4) of </a:t>
            </a:r>
            <a:r>
              <a:rPr lang="en-GB" sz="900" b="1" dirty="0">
                <a:latin typeface="Calibri" panose="020F0502020204030204" pitchFamily="34" charset="0"/>
                <a:ea typeface="Calibri" panose="020F0502020204030204" pitchFamily="34" charset="0"/>
                <a:cs typeface="Times New Roman" panose="02020603050405020304" pitchFamily="18" charset="0"/>
              </a:rPr>
              <a:t>M3</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sz="900" dirty="0" smtClean="0">
                <a:latin typeface="Calibri" panose="020F0502020204030204" pitchFamily="34" charset="0"/>
                <a:ea typeface="Calibri" panose="020F0502020204030204" pitchFamily="34" charset="0"/>
                <a:cs typeface="Times New Roman" panose="02020603050405020304" pitchFamily="18" charset="0"/>
              </a:rPr>
              <a:t>(left) </a:t>
            </a:r>
            <a:r>
              <a:rPr lang="en-GB" sz="900" dirty="0">
                <a:latin typeface="Calibri" panose="020F0502020204030204" pitchFamily="34" charset="0"/>
                <a:ea typeface="Calibri" panose="020F0502020204030204" pitchFamily="34" charset="0"/>
                <a:cs typeface="Times New Roman" panose="02020603050405020304" pitchFamily="18" charset="0"/>
              </a:rPr>
              <a:t>and </a:t>
            </a:r>
            <a:r>
              <a:rPr lang="en-GB" sz="900" b="1" dirty="0">
                <a:latin typeface="Calibri" panose="020F0502020204030204" pitchFamily="34" charset="0"/>
                <a:ea typeface="Calibri" panose="020F0502020204030204" pitchFamily="34" charset="0"/>
                <a:cs typeface="Times New Roman" panose="02020603050405020304" pitchFamily="18" charset="0"/>
              </a:rPr>
              <a:t>S1</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sz="900" dirty="0" smtClean="0">
                <a:latin typeface="Calibri" panose="020F0502020204030204" pitchFamily="34" charset="0"/>
                <a:ea typeface="Calibri" panose="020F0502020204030204" pitchFamily="34" charset="0"/>
                <a:cs typeface="Times New Roman" panose="02020603050405020304" pitchFamily="18" charset="0"/>
              </a:rPr>
              <a:t>(right) </a:t>
            </a:r>
            <a:r>
              <a:rPr lang="en-GB" sz="900" dirty="0">
                <a:latin typeface="Calibri" panose="020F0502020204030204" pitchFamily="34" charset="0"/>
                <a:ea typeface="Calibri" panose="020F0502020204030204" pitchFamily="34" charset="0"/>
                <a:cs typeface="Times New Roman" panose="02020603050405020304" pitchFamily="18" charset="0"/>
              </a:rPr>
              <a:t>with proposed mechanisms of excitation and deexcitation processes (E – excitation, 1 – structural relaxation, 2 – internal conversion, 3 – emission). Relative energies (</a:t>
            </a:r>
            <a:r>
              <a:rPr lang="en-GB" sz="900" i="1" dirty="0">
                <a:latin typeface="Calibri" panose="020F0502020204030204" pitchFamily="34" charset="0"/>
                <a:ea typeface="Calibri" panose="020F0502020204030204" pitchFamily="34" charset="0"/>
                <a:cs typeface="Times New Roman" panose="02020603050405020304" pitchFamily="18" charset="0"/>
              </a:rPr>
              <a:t>kJ/mol</a:t>
            </a:r>
            <a:r>
              <a:rPr lang="en-GB" sz="900" dirty="0">
                <a:latin typeface="Calibri" panose="020F0502020204030204" pitchFamily="34" charset="0"/>
                <a:ea typeface="Calibri" panose="020F0502020204030204" pitchFamily="34" charset="0"/>
                <a:cs typeface="Times New Roman" panose="02020603050405020304" pitchFamily="18" charset="0"/>
              </a:rPr>
              <a:t>) of the curves have been adjusted for clarity.</a:t>
            </a:r>
            <a:endParaRPr lang="en-GB" sz="900" dirty="0"/>
          </a:p>
        </p:txBody>
      </p:sp>
      <p:pic>
        <p:nvPicPr>
          <p:cNvPr id="19" name="Picture 18"/>
          <p:cNvPicPr/>
          <p:nvPr/>
        </p:nvPicPr>
        <p:blipFill rotWithShape="1">
          <a:blip r:embed="rId6">
            <a:extLst>
              <a:ext uri="{28A0092B-C50C-407E-A947-70E740481C1C}">
                <a14:useLocalDpi xmlns:a14="http://schemas.microsoft.com/office/drawing/2010/main" val="0"/>
              </a:ext>
            </a:extLst>
          </a:blip>
          <a:srcRect t="49902" r="44609"/>
          <a:stretch/>
        </p:blipFill>
        <p:spPr bwMode="auto">
          <a:xfrm>
            <a:off x="6501304" y="364572"/>
            <a:ext cx="1981200" cy="1182834"/>
          </a:xfrm>
          <a:prstGeom prst="rect">
            <a:avLst/>
          </a:prstGeom>
          <a:noFill/>
          <a:ln>
            <a:noFill/>
          </a:ln>
        </p:spPr>
      </p:pic>
      <p:pic>
        <p:nvPicPr>
          <p:cNvPr id="20" name="Picture 19"/>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713358"/>
            <a:ext cx="2092653" cy="1525956"/>
          </a:xfrm>
          <a:prstGeom prst="rect">
            <a:avLst/>
          </a:prstGeom>
          <a:noFill/>
          <a:ln>
            <a:noFill/>
          </a:ln>
        </p:spPr>
      </p:pic>
      <p:sp>
        <p:nvSpPr>
          <p:cNvPr id="21" name="Rectangle 20"/>
          <p:cNvSpPr/>
          <p:nvPr/>
        </p:nvSpPr>
        <p:spPr>
          <a:xfrm>
            <a:off x="6640153" y="2997571"/>
            <a:ext cx="362934" cy="261610"/>
          </a:xfrm>
          <a:prstGeom prst="rect">
            <a:avLst/>
          </a:prstGeom>
        </p:spPr>
        <p:txBody>
          <a:bodyPr wrap="square">
            <a:spAutoFit/>
          </a:bodyPr>
          <a:lstStyle/>
          <a:p>
            <a:r>
              <a:rPr lang="en-GB" sz="1050" b="1" dirty="0" smtClean="0">
                <a:latin typeface="Arial" panose="020B0604020202020204" pitchFamily="34" charset="0"/>
                <a:cs typeface="Arial" panose="020B0604020202020204" pitchFamily="34" charset="0"/>
              </a:rPr>
              <a:t>S1</a:t>
            </a:r>
            <a:endParaRPr lang="en-GB" sz="1050" b="1" dirty="0">
              <a:latin typeface="Arial" panose="020B0604020202020204" pitchFamily="34" charset="0"/>
              <a:cs typeface="Arial" panose="020B0604020202020204" pitchFamily="34" charset="0"/>
            </a:endParaRPr>
          </a:p>
        </p:txBody>
      </p:sp>
      <p:sp>
        <p:nvSpPr>
          <p:cNvPr id="22" name="Rectangle 21"/>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34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5" name="Rectangle 4"/>
          <p:cNvSpPr/>
          <p:nvPr/>
        </p:nvSpPr>
        <p:spPr>
          <a:xfrm>
            <a:off x="381001" y="937379"/>
            <a:ext cx="8153400" cy="4825937"/>
          </a:xfrm>
          <a:prstGeom prst="rect">
            <a:avLst/>
          </a:prstGeom>
        </p:spPr>
        <p:txBody>
          <a:bodyPr wrap="square">
            <a:spAutoFit/>
          </a:bodyPr>
          <a:lstStyle/>
          <a:p>
            <a:pPr marL="342900" indent="-342900" algn="just" eaLnBrk="1" fontAlgn="auto" hangingPunct="1">
              <a:lnSpc>
                <a:spcPct val="150000"/>
              </a:lnSpc>
              <a:spcBef>
                <a:spcPts val="0"/>
              </a:spcBef>
              <a:spcAft>
                <a:spcPts val="0"/>
              </a:spcAft>
              <a:buFont typeface="Wingdings" panose="05000000000000000000" pitchFamily="2" charset="2"/>
              <a:buChar char="§"/>
              <a:defRPr/>
            </a:pPr>
            <a:r>
              <a:rPr lang="en-GB" sz="1550" dirty="0" smtClean="0">
                <a:latin typeface="Calibri" panose="020F0502020204030204" pitchFamily="34" charset="0"/>
                <a:cs typeface="Calibri" panose="020F0502020204030204" pitchFamily="34" charset="0"/>
              </a:rPr>
              <a:t>EPR </a:t>
            </a:r>
            <a:r>
              <a:rPr lang="en-GB" sz="1550" dirty="0">
                <a:latin typeface="Calibri" panose="020F0502020204030204" pitchFamily="34" charset="0"/>
                <a:cs typeface="Calibri" panose="020F0502020204030204" pitchFamily="34" charset="0"/>
              </a:rPr>
              <a:t>measurements evidenced the generation of </a:t>
            </a:r>
            <a:r>
              <a:rPr lang="en-GB" sz="1550" dirty="0" smtClean="0">
                <a:latin typeface="Calibri" panose="020F0502020204030204" pitchFamily="34" charset="0"/>
                <a:cs typeface="Calibri" panose="020F0502020204030204" pitchFamily="34" charset="0"/>
              </a:rPr>
              <a:t>ROS using spin-trapping technique</a:t>
            </a:r>
          </a:p>
          <a:p>
            <a:pPr marL="800100" lvl="1" indent="-342900" algn="just">
              <a:lnSpc>
                <a:spcPct val="150000"/>
              </a:lnSpc>
              <a:buFont typeface="Arial" panose="020B0604020202020204" pitchFamily="34" charset="0"/>
              <a:buChar char="•"/>
              <a:defRPr/>
            </a:pPr>
            <a:r>
              <a:rPr lang="en-GB" sz="1550" dirty="0" smtClean="0">
                <a:latin typeface="Calibri" panose="020F0502020204030204" pitchFamily="34" charset="0"/>
                <a:cs typeface="Calibri" panose="020F0502020204030204" pitchFamily="34" charset="0"/>
              </a:rPr>
              <a:t>the presence of oxygen- and carbon-centred adducts </a:t>
            </a:r>
          </a:p>
          <a:p>
            <a:pPr marL="342900" indent="-342900" algn="just" eaLnBrk="1" fontAlgn="auto" hangingPunct="1">
              <a:spcBef>
                <a:spcPts val="0"/>
              </a:spcBef>
              <a:spcAft>
                <a:spcPts val="0"/>
              </a:spcAft>
              <a:buFont typeface="Wingdings" panose="05000000000000000000" pitchFamily="2" charset="2"/>
              <a:buChar char="§"/>
              <a:defRPr/>
            </a:pPr>
            <a:endParaRPr lang="en-GB" sz="1550" dirty="0">
              <a:latin typeface="Calibri" panose="020F0502020204030204" pitchFamily="34" charset="0"/>
              <a:cs typeface="Calibri" panose="020F0502020204030204" pitchFamily="34" charset="0"/>
            </a:endParaRPr>
          </a:p>
          <a:p>
            <a:pPr marL="342900" indent="-342900" algn="just">
              <a:lnSpc>
                <a:spcPct val="150000"/>
              </a:lnSpc>
              <a:buFont typeface="Wingdings" panose="05000000000000000000" pitchFamily="2" charset="2"/>
              <a:buChar char="§"/>
              <a:defRPr/>
            </a:pPr>
            <a:r>
              <a:rPr lang="en-GB" sz="1550" dirty="0" smtClean="0">
                <a:latin typeface="Calibri" panose="020F0502020204030204" pitchFamily="34" charset="0"/>
                <a:cs typeface="Calibri" panose="020F0502020204030204" pitchFamily="34" charset="0"/>
              </a:rPr>
              <a:t>NMR </a:t>
            </a:r>
            <a:r>
              <a:rPr lang="en-GB" sz="1550" dirty="0">
                <a:latin typeface="Calibri" panose="020F0502020204030204" pitchFamily="34" charset="0"/>
                <a:cs typeface="Calibri" panose="020F0502020204030204" pitchFamily="34" charset="0"/>
              </a:rPr>
              <a:t>spectra proved the photoisomerization process around the N‒N </a:t>
            </a:r>
            <a:r>
              <a:rPr lang="en-GB" sz="1550" dirty="0" smtClean="0">
                <a:latin typeface="Calibri" panose="020F0502020204030204" pitchFamily="34" charset="0"/>
                <a:cs typeface="Calibri" panose="020F0502020204030204" pitchFamily="34" charset="0"/>
              </a:rPr>
              <a:t>bond within </a:t>
            </a:r>
            <a:r>
              <a:rPr lang="en-GB" sz="1550" dirty="0">
                <a:latin typeface="Calibri" panose="020F0502020204030204" pitchFamily="34" charset="0"/>
                <a:cs typeface="Calibri" panose="020F0502020204030204" pitchFamily="34" charset="0"/>
              </a:rPr>
              <a:t>the –N–N=CH– </a:t>
            </a:r>
            <a:r>
              <a:rPr lang="en-GB" sz="1550" dirty="0" smtClean="0">
                <a:latin typeface="Calibri" panose="020F0502020204030204" pitchFamily="34" charset="0"/>
                <a:cs typeface="Calibri" panose="020F0502020204030204" pitchFamily="34" charset="0"/>
              </a:rPr>
              <a:t>array</a:t>
            </a:r>
          </a:p>
          <a:p>
            <a:pPr marL="800100" lvl="1" indent="-342900" algn="just">
              <a:lnSpc>
                <a:spcPct val="150000"/>
              </a:lnSpc>
              <a:buFont typeface="Arial" panose="020B0604020202020204" pitchFamily="34" charset="0"/>
              <a:buChar char="•"/>
              <a:defRPr/>
            </a:pPr>
            <a:r>
              <a:rPr lang="en-GB" sz="1550" dirty="0" smtClean="0">
                <a:latin typeface="Calibri" panose="020F0502020204030204" pitchFamily="34" charset="0"/>
                <a:cs typeface="Calibri" panose="020F0502020204030204" pitchFamily="34" charset="0"/>
              </a:rPr>
              <a:t>two isomers, </a:t>
            </a:r>
            <a:r>
              <a:rPr lang="en-GB" sz="1550" i="1" dirty="0" err="1" smtClean="0">
                <a:latin typeface="Calibri" panose="020F0502020204030204" pitchFamily="34" charset="0"/>
                <a:cs typeface="Calibri" panose="020F0502020204030204" pitchFamily="34" charset="0"/>
              </a:rPr>
              <a:t>syn</a:t>
            </a:r>
            <a:r>
              <a:rPr lang="en-GB" sz="1550" dirty="0" smtClean="0">
                <a:latin typeface="Calibri" panose="020F0502020204030204" pitchFamily="34" charset="0"/>
                <a:cs typeface="Calibri" panose="020F0502020204030204" pitchFamily="34" charset="0"/>
              </a:rPr>
              <a:t>-isomer </a:t>
            </a:r>
            <a:r>
              <a:rPr lang="en-GB" sz="1550" dirty="0" smtClean="0"/>
              <a:t>formed, 25% of conversion</a:t>
            </a:r>
            <a:endParaRPr lang="en-GB" sz="1550" dirty="0" smtClean="0">
              <a:latin typeface="Calibri" panose="020F0502020204030204" pitchFamily="34" charset="0"/>
              <a:cs typeface="Calibri" panose="020F0502020204030204" pitchFamily="34" charset="0"/>
            </a:endParaRPr>
          </a:p>
          <a:p>
            <a:pPr marL="800100" lvl="1" indent="-342900" algn="just">
              <a:lnSpc>
                <a:spcPct val="150000"/>
              </a:lnSpc>
              <a:buFont typeface="Arial" panose="020B0604020202020204" pitchFamily="34" charset="0"/>
              <a:buChar char="•"/>
              <a:defRPr/>
            </a:pPr>
            <a:r>
              <a:rPr lang="en-GB" sz="1550" dirty="0" smtClean="0">
                <a:latin typeface="Calibri" panose="020F0502020204030204" pitchFamily="34" charset="0"/>
                <a:cs typeface="Calibri" panose="020F0502020204030204" pitchFamily="34" charset="0"/>
              </a:rPr>
              <a:t>presence of hydrogen bonds</a:t>
            </a:r>
          </a:p>
          <a:p>
            <a:pPr marL="342900" indent="-342900" algn="just" eaLnBrk="1" fontAlgn="auto" hangingPunct="1">
              <a:spcBef>
                <a:spcPts val="0"/>
              </a:spcBef>
              <a:spcAft>
                <a:spcPts val="0"/>
              </a:spcAft>
              <a:buFont typeface="Wingdings" panose="05000000000000000000" pitchFamily="2" charset="2"/>
              <a:buChar char="§"/>
              <a:defRPr/>
            </a:pPr>
            <a:endParaRPr lang="en-GB" sz="1550" dirty="0" smtClean="0">
              <a:latin typeface="Calibri" panose="020F0502020204030204" pitchFamily="34" charset="0"/>
              <a:cs typeface="Calibri" panose="020F0502020204030204" pitchFamily="34" charset="0"/>
            </a:endParaRPr>
          </a:p>
          <a:p>
            <a:pPr marL="342900" indent="-342900" algn="just" eaLnBrk="1" fontAlgn="auto" hangingPunct="1">
              <a:lnSpc>
                <a:spcPct val="150000"/>
              </a:lnSpc>
              <a:spcBef>
                <a:spcPts val="0"/>
              </a:spcBef>
              <a:spcAft>
                <a:spcPts val="0"/>
              </a:spcAft>
              <a:buFont typeface="Wingdings" panose="05000000000000000000" pitchFamily="2" charset="2"/>
              <a:buChar char="§"/>
              <a:defRPr/>
            </a:pPr>
            <a:r>
              <a:rPr lang="en-GB" sz="1550" dirty="0" smtClean="0">
                <a:latin typeface="Calibri" panose="020F0502020204030204" pitchFamily="34" charset="0"/>
                <a:cs typeface="Calibri" panose="020F0502020204030204" pitchFamily="34" charset="0"/>
              </a:rPr>
              <a:t>DFT calculations</a:t>
            </a:r>
          </a:p>
          <a:p>
            <a:pPr marL="800100" lvl="1" indent="-342900" algn="just">
              <a:lnSpc>
                <a:spcPct val="150000"/>
              </a:lnSpc>
              <a:buFont typeface="Arial" panose="020B0604020202020204" pitchFamily="34" charset="0"/>
              <a:buChar char="•"/>
              <a:defRPr/>
            </a:pPr>
            <a:r>
              <a:rPr lang="en-GB" sz="1550" dirty="0" smtClean="0"/>
              <a:t>the </a:t>
            </a:r>
            <a:r>
              <a:rPr lang="en-GB" sz="1550" i="1" dirty="0"/>
              <a:t>anti</a:t>
            </a:r>
            <a:r>
              <a:rPr lang="en-GB" sz="1550" dirty="0"/>
              <a:t>-form to be lower in energy than the </a:t>
            </a:r>
            <a:r>
              <a:rPr lang="en-GB" sz="1550" i="1" dirty="0" err="1"/>
              <a:t>syn</a:t>
            </a:r>
            <a:r>
              <a:rPr lang="en-GB" sz="1550" dirty="0"/>
              <a:t>-form, in accordance with </a:t>
            </a:r>
            <a:r>
              <a:rPr lang="en-GB" sz="1550" dirty="0" smtClean="0"/>
              <a:t>experiment</a:t>
            </a:r>
            <a:endParaRPr lang="en-GB" sz="1550" dirty="0" smtClean="0">
              <a:latin typeface="Calibri" panose="020F0502020204030204" pitchFamily="34" charset="0"/>
              <a:cs typeface="Calibri" panose="020F0502020204030204" pitchFamily="34" charset="0"/>
            </a:endParaRPr>
          </a:p>
          <a:p>
            <a:pPr marL="800100" lvl="1" indent="-342900" algn="just">
              <a:lnSpc>
                <a:spcPct val="150000"/>
              </a:lnSpc>
              <a:buFont typeface="Arial" panose="020B0604020202020204" pitchFamily="34" charset="0"/>
              <a:buChar char="•"/>
              <a:defRPr/>
            </a:pPr>
            <a:r>
              <a:rPr lang="en-GB" sz="1550" dirty="0"/>
              <a:t>excited state energy </a:t>
            </a:r>
            <a:r>
              <a:rPr lang="en-GB" sz="1550" dirty="0" smtClean="0"/>
              <a:t>curves; photoisomerization involves </a:t>
            </a:r>
            <a:r>
              <a:rPr lang="en-GB" sz="1550" dirty="0"/>
              <a:t>n‒π* excitations or proceeds purely via π‒π* </a:t>
            </a:r>
            <a:r>
              <a:rPr lang="en-GB" sz="1550" dirty="0" smtClean="0"/>
              <a:t>states; the mechanism </a:t>
            </a:r>
            <a:r>
              <a:rPr lang="en-GB" sz="1550" dirty="0"/>
              <a:t>is determined by the π-system size </a:t>
            </a:r>
            <a:endParaRPr lang="en-GB" sz="1550" dirty="0" smtClean="0"/>
          </a:p>
          <a:p>
            <a:pPr marL="800100" lvl="1" indent="-342900" algn="just">
              <a:lnSpc>
                <a:spcPct val="150000"/>
              </a:lnSpc>
              <a:buFont typeface="Arial" panose="020B0604020202020204" pitchFamily="34" charset="0"/>
              <a:buChar char="•"/>
              <a:defRPr/>
            </a:pPr>
            <a:r>
              <a:rPr lang="en-GB" sz="1550" b="1" dirty="0" smtClean="0"/>
              <a:t>M3</a:t>
            </a:r>
            <a:r>
              <a:rPr lang="en-GB" sz="1550" dirty="0" smtClean="0"/>
              <a:t> </a:t>
            </a:r>
            <a:r>
              <a:rPr lang="en-GB" sz="1550" dirty="0"/>
              <a:t>and </a:t>
            </a:r>
            <a:r>
              <a:rPr lang="en-GB" sz="1550" b="1" dirty="0"/>
              <a:t>S1</a:t>
            </a:r>
            <a:r>
              <a:rPr lang="en-GB" sz="1550" dirty="0"/>
              <a:t>, the 3</a:t>
            </a:r>
            <a:r>
              <a:rPr lang="en-GB" sz="1550" baseline="30000" dirty="0"/>
              <a:t>rd</a:t>
            </a:r>
            <a:r>
              <a:rPr lang="en-GB" sz="1550" dirty="0"/>
              <a:t> singlet-singlet excitation (π‒π*) results in an excited state with an appropriate energy profile for isomerisation; lower excitations are unlikely to be </a:t>
            </a:r>
            <a:r>
              <a:rPr lang="en-GB" sz="1550" dirty="0" smtClean="0"/>
              <a:t>involved</a:t>
            </a:r>
            <a:endParaRPr lang="en-GB" sz="1550" dirty="0" smtClean="0">
              <a:cs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2735"/>
            <a:ext cx="8153400" cy="461665"/>
          </a:xfrm>
          <a:prstGeom prst="rect">
            <a:avLst/>
          </a:prstGeom>
          <a:noFill/>
        </p:spPr>
        <p:txBody>
          <a:bodyPr wrap="square" rtlCol="0">
            <a:spAutoFit/>
          </a:bodyPr>
          <a:lstStyle/>
          <a:p>
            <a:r>
              <a:rPr lang="fr-FR" sz="2400" b="1" dirty="0" err="1" smtClean="0"/>
              <a:t>Acknowledgments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5" name="Picture 4">
            <a:extLst>
              <a:ext uri="{FF2B5EF4-FFF2-40B4-BE49-F238E27FC236}">
                <a16:creationId xmlns:a16="http://schemas.microsoft.com/office/drawing/2014/main" xmlns=""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pSp>
        <p:nvGrpSpPr>
          <p:cNvPr id="7" name="Group 6"/>
          <p:cNvGrpSpPr/>
          <p:nvPr/>
        </p:nvGrpSpPr>
        <p:grpSpPr>
          <a:xfrm>
            <a:off x="609600" y="1375182"/>
            <a:ext cx="4541120" cy="1447004"/>
            <a:chOff x="892387" y="2657125"/>
            <a:chExt cx="4541120" cy="1447004"/>
          </a:xfrm>
        </p:grpSpPr>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387" y="2657125"/>
              <a:ext cx="1447004" cy="1447004"/>
            </a:xfrm>
            <a:prstGeom prst="rect">
              <a:avLst/>
            </a:prstGeom>
          </p:spPr>
        </p:pic>
        <p:sp>
          <p:nvSpPr>
            <p:cNvPr id="9" name="TextBox 8"/>
            <p:cNvSpPr txBox="1"/>
            <p:nvPr/>
          </p:nvSpPr>
          <p:spPr>
            <a:xfrm>
              <a:off x="2644987" y="3057461"/>
              <a:ext cx="2788520" cy="646331"/>
            </a:xfrm>
            <a:prstGeom prst="rect">
              <a:avLst/>
            </a:prstGeom>
            <a:noFill/>
          </p:spPr>
          <p:txBody>
            <a:bodyPr wrap="none" rtlCol="0">
              <a:spAutoFit/>
            </a:bodyPr>
            <a:lstStyle/>
            <a:p>
              <a:r>
                <a:rPr lang="en-GB" dirty="0" smtClean="0"/>
                <a:t>Institute of Chemistry</a:t>
              </a:r>
            </a:p>
            <a:p>
              <a:r>
                <a:rPr lang="en-GB" dirty="0" smtClean="0"/>
                <a:t>Slovak Academy of Sciences</a:t>
              </a:r>
            </a:p>
          </p:txBody>
        </p:sp>
      </p:grpSp>
      <p:grpSp>
        <p:nvGrpSpPr>
          <p:cNvPr id="10" name="Group 9"/>
          <p:cNvGrpSpPr/>
          <p:nvPr/>
        </p:nvGrpSpPr>
        <p:grpSpPr>
          <a:xfrm>
            <a:off x="609600" y="3126102"/>
            <a:ext cx="6324600" cy="1403567"/>
            <a:chOff x="6228993" y="3444938"/>
            <a:chExt cx="6324600" cy="1403567"/>
          </a:xfrm>
        </p:grpSpPr>
        <p:sp>
          <p:nvSpPr>
            <p:cNvPr id="11" name="Rectangle 10"/>
            <p:cNvSpPr/>
            <p:nvPr/>
          </p:nvSpPr>
          <p:spPr>
            <a:xfrm>
              <a:off x="7981593" y="3768852"/>
              <a:ext cx="4572000" cy="923330"/>
            </a:xfrm>
            <a:prstGeom prst="rect">
              <a:avLst/>
            </a:prstGeom>
          </p:spPr>
          <p:txBody>
            <a:bodyPr wrap="square">
              <a:spAutoFit/>
            </a:bodyPr>
            <a:lstStyle/>
            <a:p>
              <a:pPr algn="just"/>
              <a:r>
                <a:rPr lang="en-GB" dirty="0"/>
                <a:t>Computing Centre of the SAS using the supercomputing infrastructure acquired in projects ITMS 26230120002 and 26210120002</a:t>
              </a:r>
              <a:r>
                <a:rPr lang="en-GB" dirty="0" smtClean="0"/>
                <a:t> </a:t>
              </a:r>
              <a:endParaRPr lang="sk-SK" dirty="0"/>
            </a:p>
          </p:txBody>
        </p:sp>
        <p:pic>
          <p:nvPicPr>
            <p:cNvPr id="12" name="Picture 1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28993" y="3444938"/>
              <a:ext cx="1403567" cy="1403567"/>
            </a:xfrm>
            <a:prstGeom prst="rect">
              <a:avLst/>
            </a:prstGeom>
          </p:spPr>
        </p:pic>
      </p:grpSp>
      <p:grpSp>
        <p:nvGrpSpPr>
          <p:cNvPr id="13" name="Group 12"/>
          <p:cNvGrpSpPr/>
          <p:nvPr/>
        </p:nvGrpSpPr>
        <p:grpSpPr>
          <a:xfrm>
            <a:off x="457201" y="4801948"/>
            <a:ext cx="7772400" cy="923330"/>
            <a:chOff x="425897" y="1313927"/>
            <a:chExt cx="8045057" cy="923330"/>
          </a:xfrm>
        </p:grpSpPr>
        <p:sp>
          <p:nvSpPr>
            <p:cNvPr id="14" name="Rectangle 13"/>
            <p:cNvSpPr/>
            <p:nvPr/>
          </p:nvSpPr>
          <p:spPr>
            <a:xfrm>
              <a:off x="2374954" y="1313927"/>
              <a:ext cx="6096000" cy="923330"/>
            </a:xfrm>
            <a:prstGeom prst="rect">
              <a:avLst/>
            </a:prstGeom>
          </p:spPr>
          <p:txBody>
            <a:bodyPr>
              <a:spAutoFit/>
            </a:bodyPr>
            <a:lstStyle/>
            <a:p>
              <a:pPr algn="just"/>
              <a:r>
                <a:rPr lang="sk-SK" dirty="0" smtClean="0"/>
                <a:t>Department </a:t>
              </a:r>
              <a:r>
                <a:rPr lang="sk-SK" dirty="0"/>
                <a:t>of </a:t>
              </a:r>
              <a:r>
                <a:rPr lang="en-GB" dirty="0" smtClean="0"/>
                <a:t>Physical</a:t>
              </a:r>
              <a:r>
                <a:rPr lang="sk-SK" dirty="0" smtClean="0"/>
                <a:t> </a:t>
              </a:r>
              <a:r>
                <a:rPr lang="en-GB" dirty="0" smtClean="0"/>
                <a:t>Chemistry</a:t>
              </a:r>
              <a:r>
                <a:rPr lang="sk-SK" dirty="0" smtClean="0"/>
                <a:t> </a:t>
              </a:r>
              <a:r>
                <a:rPr lang="sk-SK" dirty="0"/>
                <a:t>and </a:t>
              </a:r>
              <a:r>
                <a:rPr lang="en-GB" dirty="0" smtClean="0"/>
                <a:t>Chemical</a:t>
              </a:r>
              <a:r>
                <a:rPr lang="sk-SK" dirty="0" smtClean="0"/>
                <a:t> </a:t>
              </a:r>
              <a:r>
                <a:rPr lang="en-GB" dirty="0" smtClean="0"/>
                <a:t>Physics</a:t>
              </a:r>
            </a:p>
            <a:p>
              <a:pPr algn="just"/>
              <a:r>
                <a:rPr lang="en-GB" dirty="0" smtClean="0"/>
                <a:t>Faculty of Chemical and Food Technology, Slovak University of Technology</a:t>
              </a:r>
              <a:endParaRPr lang="sk-SK" dirty="0"/>
            </a:p>
          </p:txBody>
        </p:sp>
        <p:pic>
          <p:nvPicPr>
            <p:cNvPr id="15" name="Picture 1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897" y="1442631"/>
              <a:ext cx="1778194" cy="631027"/>
            </a:xfrm>
            <a:prstGeom prst="rect">
              <a:avLst/>
            </a:prstGeom>
          </p:spPr>
        </p:pic>
      </p:grpSp>
      <p:sp>
        <p:nvSpPr>
          <p:cNvPr id="16" name="Rectangle 15"/>
          <p:cNvSpPr/>
          <p:nvPr/>
        </p:nvSpPr>
        <p:spPr>
          <a:xfrm>
            <a:off x="5703786" y="997614"/>
            <a:ext cx="3212012" cy="1938992"/>
          </a:xfrm>
          <a:prstGeom prst="rect">
            <a:avLst/>
          </a:prstGeom>
        </p:spPr>
        <p:txBody>
          <a:bodyPr wrap="square">
            <a:spAutoFit/>
          </a:bodyPr>
          <a:lstStyle/>
          <a:p>
            <a:pPr algn="just"/>
            <a:r>
              <a:rPr lang="sk-SK" sz="2000" dirty="0"/>
              <a:t>Grant </a:t>
            </a:r>
            <a:r>
              <a:rPr lang="en-GB" sz="2000" dirty="0" smtClean="0"/>
              <a:t>agencies</a:t>
            </a:r>
            <a:r>
              <a:rPr lang="sk-SK" sz="2000" dirty="0" smtClean="0"/>
              <a:t>:</a:t>
            </a:r>
            <a:endParaRPr lang="en-GB" sz="2000" dirty="0" smtClean="0"/>
          </a:p>
          <a:p>
            <a:pPr algn="just"/>
            <a:r>
              <a:rPr lang="en-GB" sz="2000" dirty="0"/>
              <a:t>			</a:t>
            </a:r>
            <a:endParaRPr lang="en-GB" sz="2000" dirty="0" smtClean="0"/>
          </a:p>
          <a:p>
            <a:pPr algn="just"/>
            <a:r>
              <a:rPr lang="sk-SK" sz="2000" dirty="0" smtClean="0"/>
              <a:t>VEGA </a:t>
            </a:r>
            <a:r>
              <a:rPr lang="en-GB" sz="2000" dirty="0" smtClean="0"/>
              <a:t> </a:t>
            </a:r>
            <a:r>
              <a:rPr lang="en-US" sz="2000" dirty="0" smtClean="0"/>
              <a:t>1/0041/15</a:t>
            </a:r>
          </a:p>
          <a:p>
            <a:pPr algn="just"/>
            <a:r>
              <a:rPr lang="en-GB" sz="2000" dirty="0" smtClean="0"/>
              <a:t>VEGA  2/0100/14</a:t>
            </a:r>
          </a:p>
          <a:p>
            <a:pPr algn="just"/>
            <a:r>
              <a:rPr lang="sk-SK" sz="2000" dirty="0"/>
              <a:t>APVV-15-0053</a:t>
            </a:r>
            <a:endParaRPr lang="en-GB" sz="2000" dirty="0"/>
          </a:p>
          <a:p>
            <a:pPr algn="just"/>
            <a:r>
              <a:rPr lang="en-GB" sz="2000" dirty="0" smtClean="0"/>
              <a:t>SP </a:t>
            </a:r>
            <a:r>
              <a:rPr lang="en-GB" sz="2000" dirty="0"/>
              <a:t>Grant 2003SP200280203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685800"/>
            <a:ext cx="7772400" cy="830997"/>
          </a:xfrm>
          <a:prstGeom prst="rect">
            <a:avLst/>
          </a:prstGeom>
        </p:spPr>
        <p:txBody>
          <a:bodyPr wrap="square">
            <a:spAutoFit/>
          </a:bodyPr>
          <a:lstStyle/>
          <a:p>
            <a:pPr algn="ctr"/>
            <a:r>
              <a:rPr lang="en-GB" sz="2400" b="1" dirty="0"/>
              <a:t>The analysis of photochemical anti-</a:t>
            </a:r>
            <a:r>
              <a:rPr lang="en-GB" sz="2400" b="1" dirty="0" err="1"/>
              <a:t>syn</a:t>
            </a:r>
            <a:r>
              <a:rPr lang="en-GB" sz="2400" b="1" dirty="0"/>
              <a:t> isomerization process across the –N–N= bond in heterocyclic imines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pSp>
        <p:nvGrpSpPr>
          <p:cNvPr id="6" name="Group 5"/>
          <p:cNvGrpSpPr/>
          <p:nvPr/>
        </p:nvGrpSpPr>
        <p:grpSpPr>
          <a:xfrm>
            <a:off x="381000" y="2362200"/>
            <a:ext cx="8382000" cy="2371885"/>
            <a:chOff x="848882" y="2352515"/>
            <a:chExt cx="7075918" cy="2013903"/>
          </a:xfrm>
        </p:grpSpPr>
        <p:grpSp>
          <p:nvGrpSpPr>
            <p:cNvPr id="7" name="Group 6"/>
            <p:cNvGrpSpPr>
              <a:grpSpLocks/>
            </p:cNvGrpSpPr>
            <p:nvPr/>
          </p:nvGrpSpPr>
          <p:grpSpPr>
            <a:xfrm>
              <a:off x="848882" y="2352515"/>
              <a:ext cx="7075918" cy="2013903"/>
              <a:chOff x="-266640" y="-1905"/>
              <a:chExt cx="6357743" cy="1741805"/>
            </a:xfrm>
          </p:grpSpPr>
          <p:pic>
            <p:nvPicPr>
              <p:cNvPr id="8" name="Picture 7"/>
              <p:cNvPicPr>
                <a:picLocks noChangeAspect="1"/>
              </p:cNvPicPr>
              <p:nvPr/>
            </p:nvPicPr>
            <p:blipFill>
              <a:blip r:embed="rId4" cstate="print">
                <a:clrChange>
                  <a:clrFrom>
                    <a:srgbClr val="C4D2FF"/>
                  </a:clrFrom>
                  <a:clrTo>
                    <a:srgbClr val="C4D2FF">
                      <a:alpha val="0"/>
                    </a:srgbClr>
                  </a:clrTo>
                </a:clrChange>
                <a:extLst>
                  <a:ext uri="{28A0092B-C50C-407E-A947-70E740481C1C}">
                    <a14:useLocalDpi xmlns:a14="http://schemas.microsoft.com/office/drawing/2010/main" val="0"/>
                  </a:ext>
                </a:extLst>
              </a:blip>
              <a:stretch>
                <a:fillRect/>
              </a:stretch>
            </p:blipFill>
            <p:spPr>
              <a:xfrm>
                <a:off x="-266640" y="0"/>
                <a:ext cx="3011170" cy="1739900"/>
              </a:xfrm>
              <a:prstGeom prst="rect">
                <a:avLst/>
              </a:prstGeom>
            </p:spPr>
          </p:pic>
          <p:pic>
            <p:nvPicPr>
              <p:cNvPr id="9" name="Picture 8"/>
              <p:cNvPicPr>
                <a:picLocks noChangeAspect="1"/>
              </p:cNvPicPr>
              <p:nvPr/>
            </p:nvPicPr>
            <p:blipFill>
              <a:blip r:embed="rId5" cstate="print">
                <a:clrChange>
                  <a:clrFrom>
                    <a:srgbClr val="C4D2FF"/>
                  </a:clrFrom>
                  <a:clrTo>
                    <a:srgbClr val="C4D2FF">
                      <a:alpha val="0"/>
                    </a:srgbClr>
                  </a:clrTo>
                </a:clrChange>
                <a:extLst>
                  <a:ext uri="{28A0092B-C50C-407E-A947-70E740481C1C}">
                    <a14:useLocalDpi xmlns:a14="http://schemas.microsoft.com/office/drawing/2010/main" val="0"/>
                  </a:ext>
                </a:extLst>
              </a:blip>
              <a:stretch>
                <a:fillRect/>
              </a:stretch>
            </p:blipFill>
            <p:spPr>
              <a:xfrm>
                <a:off x="3076123" y="-1905"/>
                <a:ext cx="3014980" cy="1741805"/>
              </a:xfrm>
              <a:prstGeom prst="rect">
                <a:avLst/>
              </a:prstGeom>
            </p:spPr>
          </p:pic>
        </p:grpSp>
        <p:pic>
          <p:nvPicPr>
            <p:cNvPr id="10" name="Picture 9"/>
            <p:cNvPicPr/>
            <p:nvPr/>
          </p:nvPicPr>
          <p:blipFill>
            <a:blip r:embed="rId6" cstate="print">
              <a:extLst>
                <a:ext uri="{28A0092B-C50C-407E-A947-70E740481C1C}">
                  <a14:useLocalDpi xmlns:a14="http://schemas.microsoft.com/office/drawing/2010/main" val="0"/>
                </a:ext>
              </a:extLst>
            </a:blip>
            <a:stretch>
              <a:fillRect/>
            </a:stretch>
          </p:blipFill>
          <p:spPr>
            <a:xfrm>
              <a:off x="3862699" y="3128908"/>
              <a:ext cx="1021176" cy="389626"/>
            </a:xfrm>
            <a:prstGeom prst="rect">
              <a:avLst/>
            </a:prstGeom>
          </p:spPr>
        </p:pic>
      </p:gr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6061" y="532686"/>
            <a:ext cx="7924800" cy="4801314"/>
          </a:xfrm>
          <a:prstGeom prst="rect">
            <a:avLst/>
          </a:prstGeom>
          <a:noFill/>
        </p:spPr>
        <p:txBody>
          <a:bodyPr wrap="square" rtlCol="0">
            <a:spAutoFit/>
          </a:bodyPr>
          <a:lstStyle/>
          <a:p>
            <a:pPr algn="just"/>
            <a:r>
              <a:rPr lang="fr-FR" sz="1700" b="1" dirty="0" smtClean="0"/>
              <a:t>Abstract: </a:t>
            </a:r>
            <a:r>
              <a:rPr lang="en-GB" sz="1700" dirty="0" smtClean="0"/>
              <a:t>Many </a:t>
            </a:r>
            <a:r>
              <a:rPr lang="en-GB" sz="1700" dirty="0"/>
              <a:t>biologically active molecules experience photoisomerization processes after light-induced excitation (e.g. rhodopsin). Important photochemical properties showed particularly compounds possessing aromatic systems in the presence of conjugated heteroatoms. Such systems often constitute a part of natural biomolecules and play a crucial role in essential biochemical and biological processes. Due to photochemical nature of these aromatic compounds, such as Schiff bases, they are often studied for pharmacological applications and used in biochemistry and medicine. For this reason, we </a:t>
            </a:r>
            <a:r>
              <a:rPr lang="en-GB" sz="1700" dirty="0" smtClean="0"/>
              <a:t>focused </a:t>
            </a:r>
            <a:r>
              <a:rPr lang="en-GB" sz="1700" dirty="0"/>
              <a:t>our study on photochemical processes of quinazolinone-based Schiff bases. The isomerization from the energetically more favourable anti-isomer to the </a:t>
            </a:r>
            <a:r>
              <a:rPr lang="en-GB" sz="1700" dirty="0" err="1"/>
              <a:t>syn</a:t>
            </a:r>
            <a:r>
              <a:rPr lang="en-GB" sz="1700" dirty="0"/>
              <a:t>-isomer by UV/</a:t>
            </a:r>
            <a:r>
              <a:rPr lang="en-GB" sz="1700" dirty="0" err="1"/>
              <a:t>vis</a:t>
            </a:r>
            <a:r>
              <a:rPr lang="en-GB" sz="1700" dirty="0"/>
              <a:t> excitation has been found namely in the systems possessing a double bond systems. Presented analysis deals with NMR spectroscopy and theoretical DFT analysis of photochemical processes of the Schiff base possessing a quinazolinone moiety with a series of model compounds to investigate the photochemical behaviour of the </a:t>
            </a:r>
            <a:r>
              <a:rPr lang="en-GB" sz="1700" dirty="0" smtClean="0"/>
              <a:t>–N–N</a:t>
            </a:r>
            <a:r>
              <a:rPr lang="en-GB" sz="1700" dirty="0"/>
              <a:t>= linkage. The NMR experiments in solution showed that irradiation at 365 nm leads to photochemically-induced isomerization from the anti- to the higher-energy </a:t>
            </a:r>
            <a:r>
              <a:rPr lang="en-GB" sz="1700" dirty="0" err="1"/>
              <a:t>syn</a:t>
            </a:r>
            <a:r>
              <a:rPr lang="en-GB" sz="1700" dirty="0"/>
              <a:t>-form around the </a:t>
            </a:r>
            <a:r>
              <a:rPr lang="en-GB" sz="1700" dirty="0" smtClean="0"/>
              <a:t>–N–N</a:t>
            </a:r>
            <a:r>
              <a:rPr lang="en-GB" sz="1700" dirty="0"/>
              <a:t>= linkage. </a:t>
            </a:r>
            <a:endParaRPr lang="fr-FR" sz="1700" b="1" dirty="0" smtClean="0"/>
          </a:p>
          <a:p>
            <a:endParaRPr lang="fr-FR" sz="1700" b="1" dirty="0" smtClean="0"/>
          </a:p>
          <a:p>
            <a:r>
              <a:rPr lang="fr-FR" sz="1700" b="1" dirty="0" smtClean="0"/>
              <a:t>Keywords</a:t>
            </a:r>
            <a:r>
              <a:rPr lang="fr-FR" sz="1700" b="1" dirty="0"/>
              <a:t>: </a:t>
            </a:r>
            <a:r>
              <a:rPr lang="fr-FR" sz="1700" dirty="0"/>
              <a:t>NMR; </a:t>
            </a:r>
            <a:r>
              <a:rPr lang="fr-FR" sz="1700" dirty="0" err="1" smtClean="0"/>
              <a:t>Photoactive</a:t>
            </a:r>
            <a:r>
              <a:rPr lang="fr-FR" sz="1700" dirty="0" smtClean="0"/>
              <a:t> </a:t>
            </a:r>
            <a:r>
              <a:rPr lang="fr-FR" sz="1700" dirty="0" err="1" smtClean="0"/>
              <a:t>biomolecules</a:t>
            </a:r>
            <a:r>
              <a:rPr lang="fr-FR" sz="1700" dirty="0" smtClean="0"/>
              <a:t>; Photoisomerization</a:t>
            </a:r>
            <a:r>
              <a:rPr lang="fr-FR" sz="1700" dirty="0" smtClean="0"/>
              <a:t>; </a:t>
            </a:r>
            <a:r>
              <a:rPr lang="fr-FR" sz="1700" dirty="0" err="1" smtClean="0"/>
              <a:t>Schiff</a:t>
            </a:r>
            <a:r>
              <a:rPr lang="fr-FR" sz="1700" smtClean="0"/>
              <a:t>-bases</a:t>
            </a:r>
            <a:endParaRPr lang="fr-FR" sz="17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xmlns=""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72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Rectangle 5"/>
          <p:cNvSpPr/>
          <p:nvPr/>
        </p:nvSpPr>
        <p:spPr>
          <a:xfrm>
            <a:off x="381000" y="1143000"/>
            <a:ext cx="5105400" cy="4278094"/>
          </a:xfrm>
          <a:prstGeom prst="rect">
            <a:avLst/>
          </a:prstGeom>
        </p:spPr>
        <p:txBody>
          <a:bodyPr wrap="square">
            <a:spAutoFit/>
          </a:bodyPr>
          <a:lstStyle/>
          <a:p>
            <a:pPr marL="342900" indent="-342900" algn="just">
              <a:buFont typeface="Wingdings" panose="05000000000000000000" pitchFamily="2" charset="2"/>
              <a:buChar char="§"/>
            </a:pPr>
            <a:r>
              <a:rPr lang="en-GB" sz="1700" dirty="0"/>
              <a:t>some chemical substances are photoactive when subjected </a:t>
            </a:r>
            <a:r>
              <a:rPr lang="en-GB" sz="1700" dirty="0" smtClean="0"/>
              <a:t>to </a:t>
            </a:r>
            <a:r>
              <a:rPr lang="en-GB" sz="1700" dirty="0"/>
              <a:t>UV </a:t>
            </a:r>
            <a:r>
              <a:rPr lang="en-GB" sz="1700" dirty="0" smtClean="0"/>
              <a:t>radiation</a:t>
            </a:r>
          </a:p>
          <a:p>
            <a:pPr marL="342900" indent="-342900" algn="just">
              <a:buFont typeface="Wingdings" panose="05000000000000000000" pitchFamily="2" charset="2"/>
              <a:buChar char="§"/>
            </a:pPr>
            <a:endParaRPr lang="en-GB" sz="1700" dirty="0" smtClean="0"/>
          </a:p>
          <a:p>
            <a:pPr marL="342900" indent="-342900" algn="just">
              <a:buFont typeface="Wingdings" panose="05000000000000000000" pitchFamily="2" charset="2"/>
              <a:buChar char="§"/>
            </a:pPr>
            <a:r>
              <a:rPr lang="en-GB" sz="1700" dirty="0" smtClean="0"/>
              <a:t>can form many </a:t>
            </a:r>
            <a:r>
              <a:rPr lang="en-GB" sz="1700" dirty="0"/>
              <a:t>reactive species</a:t>
            </a:r>
          </a:p>
          <a:p>
            <a:pPr algn="just"/>
            <a:endParaRPr lang="en-GB" sz="1700" dirty="0"/>
          </a:p>
          <a:p>
            <a:pPr marL="342900" indent="-342900" algn="just">
              <a:buFont typeface="Wingdings" panose="05000000000000000000" pitchFamily="2" charset="2"/>
              <a:buChar char="§"/>
            </a:pPr>
            <a:r>
              <a:rPr lang="en-GB" sz="1700" dirty="0" smtClean="0"/>
              <a:t>play </a:t>
            </a:r>
            <a:r>
              <a:rPr lang="en-GB" sz="1700" dirty="0"/>
              <a:t>a crucial role in essential biochemical </a:t>
            </a:r>
            <a:r>
              <a:rPr lang="en-GB" sz="1700" dirty="0" smtClean="0"/>
              <a:t>processes</a:t>
            </a:r>
          </a:p>
          <a:p>
            <a:pPr marL="342900" indent="-342900" algn="just">
              <a:buFont typeface="Wingdings" panose="05000000000000000000" pitchFamily="2" charset="2"/>
              <a:buChar char="§"/>
            </a:pPr>
            <a:endParaRPr lang="en-GB" sz="1700" dirty="0"/>
          </a:p>
          <a:p>
            <a:pPr marL="342900" indent="-342900" algn="just">
              <a:buFont typeface="Wingdings" panose="05000000000000000000" pitchFamily="2" charset="2"/>
              <a:buChar char="§"/>
            </a:pPr>
            <a:r>
              <a:rPr lang="en-GB" sz="1700" dirty="0" smtClean="0"/>
              <a:t>exhibit structural changes and biological activities upon radiation</a:t>
            </a:r>
          </a:p>
          <a:p>
            <a:pPr marL="342900" indent="-342900" algn="just">
              <a:buFont typeface="Wingdings" panose="05000000000000000000" pitchFamily="2" charset="2"/>
              <a:buChar char="§"/>
            </a:pPr>
            <a:endParaRPr lang="en-GB" sz="1700" dirty="0" smtClean="0"/>
          </a:p>
          <a:p>
            <a:pPr marL="342900" indent="-342900" algn="just">
              <a:buFont typeface="Wingdings" panose="05000000000000000000" pitchFamily="2" charset="2"/>
              <a:buChar char="§"/>
            </a:pPr>
            <a:r>
              <a:rPr lang="en-GB" sz="1700" dirty="0" smtClean="0"/>
              <a:t>act </a:t>
            </a:r>
            <a:r>
              <a:rPr lang="en-GB" sz="1700" dirty="0"/>
              <a:t>as the first step in a number of light-induced biological </a:t>
            </a:r>
            <a:r>
              <a:rPr lang="en-GB" sz="1700" dirty="0" smtClean="0"/>
              <a:t>processes</a:t>
            </a:r>
          </a:p>
          <a:p>
            <a:pPr marL="342900" indent="-342900" algn="just">
              <a:buFont typeface="Wingdings" panose="05000000000000000000" pitchFamily="2" charset="2"/>
              <a:buChar char="§"/>
            </a:pPr>
            <a:endParaRPr lang="en-GB" sz="1700" dirty="0"/>
          </a:p>
          <a:p>
            <a:pPr marL="342900" indent="-342900" algn="just">
              <a:buFont typeface="Wingdings" panose="05000000000000000000" pitchFamily="2" charset="2"/>
              <a:buChar char="§"/>
            </a:pPr>
            <a:r>
              <a:rPr lang="en-GB" sz="1700" dirty="0" smtClean="0">
                <a:cs typeface="Times New Roman" panose="02020603050405020304" pitchFamily="18" charset="0"/>
              </a:rPr>
              <a:t>photochemical nature makes them applicable in </a:t>
            </a:r>
            <a:r>
              <a:rPr lang="en-GB" sz="1700" dirty="0">
                <a:cs typeface="Times New Roman" panose="02020603050405020304" pitchFamily="18" charset="0"/>
              </a:rPr>
              <a:t>many </a:t>
            </a:r>
            <a:r>
              <a:rPr lang="en-GB" sz="1700" dirty="0" smtClean="0">
                <a:cs typeface="Times New Roman" panose="02020603050405020304" pitchFamily="18" charset="0"/>
              </a:rPr>
              <a:t>fields</a:t>
            </a:r>
          </a:p>
          <a:p>
            <a:pPr marL="342900" indent="-342900" algn="just">
              <a:buFont typeface="Wingdings" panose="05000000000000000000" pitchFamily="2" charset="2"/>
              <a:buChar char="§"/>
            </a:pPr>
            <a:endParaRPr lang="en-GB" sz="1700" dirty="0"/>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800" y="457200"/>
            <a:ext cx="2516516" cy="2558063"/>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5715000" y="3368137"/>
            <a:ext cx="3295650" cy="1238250"/>
          </a:xfrm>
          <a:prstGeom prst="rect">
            <a:avLst/>
          </a:prstGeom>
        </p:spPr>
      </p:pic>
      <p:sp>
        <p:nvSpPr>
          <p:cNvPr id="11" name="TextBox 10"/>
          <p:cNvSpPr txBox="1"/>
          <p:nvPr/>
        </p:nvSpPr>
        <p:spPr>
          <a:xfrm>
            <a:off x="5962720" y="5029200"/>
            <a:ext cx="3018775" cy="230832"/>
          </a:xfrm>
          <a:prstGeom prst="rect">
            <a:avLst/>
          </a:prstGeom>
          <a:noFill/>
        </p:spPr>
        <p:txBody>
          <a:bodyPr wrap="none" rtlCol="0">
            <a:spAutoFit/>
          </a:bodyPr>
          <a:lstStyle/>
          <a:p>
            <a:r>
              <a:rPr lang="en-US" sz="900" dirty="0" err="1" smtClean="0">
                <a:latin typeface="Calibri" panose="020F0502020204030204" pitchFamily="34" charset="0"/>
                <a:cs typeface="Calibri" panose="020F0502020204030204" pitchFamily="34" charset="0"/>
              </a:rPr>
              <a:t>Pepino</a:t>
            </a:r>
            <a:r>
              <a:rPr lang="en-US" sz="900" dirty="0" smtClean="0">
                <a:latin typeface="Calibri" panose="020F0502020204030204" pitchFamily="34" charset="0"/>
                <a:cs typeface="Calibri" panose="020F0502020204030204" pitchFamily="34" charset="0"/>
              </a:rPr>
              <a:t>, A. J. et al. </a:t>
            </a:r>
            <a:r>
              <a:rPr lang="en-US" sz="900" i="1" dirty="0" smtClean="0">
                <a:latin typeface="Calibri" panose="020F0502020204030204" pitchFamily="34" charset="0"/>
                <a:cs typeface="Calibri" panose="020F0502020204030204" pitchFamily="34" charset="0"/>
              </a:rPr>
              <a:t>Phys. Chem. Chem. Phys., </a:t>
            </a:r>
            <a:r>
              <a:rPr lang="en-US" sz="900" b="1" dirty="0" smtClean="0">
                <a:latin typeface="Calibri" panose="020F0502020204030204" pitchFamily="34" charset="0"/>
                <a:cs typeface="Calibri" panose="020F0502020204030204" pitchFamily="34" charset="0"/>
              </a:rPr>
              <a:t>2015</a:t>
            </a:r>
            <a:r>
              <a:rPr lang="en-US" sz="900" i="1" dirty="0" smtClean="0">
                <a:latin typeface="Calibri" panose="020F0502020204030204" pitchFamily="34" charset="0"/>
                <a:cs typeface="Calibri" panose="020F0502020204030204" pitchFamily="34" charset="0"/>
              </a:rPr>
              <a:t>, 17,</a:t>
            </a:r>
            <a:r>
              <a:rPr lang="en-US" sz="900" dirty="0" smtClean="0">
                <a:latin typeface="Calibri" panose="020F0502020204030204" pitchFamily="34" charset="0"/>
                <a:cs typeface="Calibri" panose="020F0502020204030204" pitchFamily="34" charset="0"/>
              </a:rPr>
              <a:t> 12927</a:t>
            </a:r>
            <a:r>
              <a:rPr lang="en-US" sz="900" i="1" dirty="0" smtClean="0">
                <a:latin typeface="Calibri" panose="020F0502020204030204" pitchFamily="34" charset="0"/>
                <a:cs typeface="Calibri" panose="020F0502020204030204" pitchFamily="34" charset="0"/>
              </a:rPr>
              <a:t>.</a:t>
            </a:r>
          </a:p>
        </p:txBody>
      </p:sp>
      <p:sp>
        <p:nvSpPr>
          <p:cNvPr id="12" name="TextBox 11"/>
          <p:cNvSpPr txBox="1"/>
          <p:nvPr/>
        </p:nvSpPr>
        <p:spPr>
          <a:xfrm>
            <a:off x="5962720" y="5251434"/>
            <a:ext cx="2167581" cy="230832"/>
          </a:xfrm>
          <a:prstGeom prst="rect">
            <a:avLst/>
          </a:prstGeom>
          <a:noFill/>
        </p:spPr>
        <p:txBody>
          <a:bodyPr wrap="none" rtlCol="0">
            <a:spAutoFit/>
          </a:bodyPr>
          <a:lstStyle/>
          <a:p>
            <a:r>
              <a:rPr lang="en-US" sz="900" dirty="0" smtClean="0">
                <a:latin typeface="Calibri" panose="020F0502020204030204" pitchFamily="34" charset="0"/>
                <a:cs typeface="Calibri" panose="020F0502020204030204" pitchFamily="34" charset="0"/>
              </a:rPr>
              <a:t>Yin, T.-T. et al. </a:t>
            </a:r>
            <a:r>
              <a:rPr lang="en-US" sz="900" i="1" dirty="0" smtClean="0">
                <a:latin typeface="Calibri" panose="020F0502020204030204" pitchFamily="34" charset="0"/>
                <a:cs typeface="Calibri" panose="020F0502020204030204" pitchFamily="34" charset="0"/>
              </a:rPr>
              <a:t>Org. Electron., </a:t>
            </a:r>
            <a:r>
              <a:rPr lang="en-US" sz="900" b="1" dirty="0" smtClean="0">
                <a:latin typeface="Calibri" panose="020F0502020204030204" pitchFamily="34" charset="0"/>
                <a:cs typeface="Calibri" panose="020F0502020204030204" pitchFamily="34" charset="0"/>
              </a:rPr>
              <a:t>2018</a:t>
            </a:r>
            <a:r>
              <a:rPr lang="en-US" sz="900" i="1" dirty="0" smtClean="0">
                <a:latin typeface="Calibri" panose="020F0502020204030204" pitchFamily="34" charset="0"/>
                <a:cs typeface="Calibri" panose="020F0502020204030204" pitchFamily="34" charset="0"/>
              </a:rPr>
              <a:t>, 52,</a:t>
            </a:r>
            <a:r>
              <a:rPr lang="en-US" sz="900" dirty="0" smtClean="0">
                <a:latin typeface="Calibri" panose="020F0502020204030204" pitchFamily="34" charset="0"/>
                <a:cs typeface="Calibri" panose="020F0502020204030204" pitchFamily="34" charset="0"/>
              </a:rPr>
              <a:t> 61</a:t>
            </a:r>
            <a:r>
              <a:rPr lang="en-US" sz="900" i="1" dirty="0" smtClean="0">
                <a:latin typeface="Calibri" panose="020F0502020204030204" pitchFamily="34" charset="0"/>
                <a:cs typeface="Calibri" panose="020F0502020204030204" pitchFamily="34" charset="0"/>
              </a:rPr>
              <a:t>.</a:t>
            </a:r>
          </a:p>
        </p:txBody>
      </p:sp>
      <p:sp>
        <p:nvSpPr>
          <p:cNvPr id="13" name="TextBox 12"/>
          <p:cNvSpPr txBox="1"/>
          <p:nvPr/>
        </p:nvSpPr>
        <p:spPr>
          <a:xfrm>
            <a:off x="5962720" y="5497655"/>
            <a:ext cx="2616422" cy="230832"/>
          </a:xfrm>
          <a:prstGeom prst="rect">
            <a:avLst/>
          </a:prstGeom>
          <a:noFill/>
        </p:spPr>
        <p:txBody>
          <a:bodyPr wrap="none" rtlCol="0">
            <a:spAutoFit/>
          </a:bodyPr>
          <a:lstStyle/>
          <a:p>
            <a:r>
              <a:rPr lang="en-US" sz="900" dirty="0" smtClean="0">
                <a:latin typeface="Calibri" panose="020F0502020204030204" pitchFamily="34" charset="0"/>
                <a:cs typeface="Calibri" panose="020F0502020204030204" pitchFamily="34" charset="0"/>
              </a:rPr>
              <a:t>Rashid, </a:t>
            </a:r>
            <a:r>
              <a:rPr lang="en-US" sz="900" dirty="0" err="1" smtClean="0">
                <a:latin typeface="Calibri" panose="020F0502020204030204" pitchFamily="34" charset="0"/>
                <a:cs typeface="Calibri" panose="020F0502020204030204" pitchFamily="34" charset="0"/>
              </a:rPr>
              <a:t>Md</a:t>
            </a:r>
            <a:r>
              <a:rPr lang="en-US" sz="900" dirty="0" smtClean="0">
                <a:latin typeface="Calibri" panose="020F0502020204030204" pitchFamily="34" charset="0"/>
                <a:cs typeface="Calibri" panose="020F0502020204030204" pitchFamily="34" charset="0"/>
              </a:rPr>
              <a:t> Al M. et al. </a:t>
            </a:r>
            <a:r>
              <a:rPr lang="en-US" sz="900" i="1" dirty="0" err="1" smtClean="0">
                <a:latin typeface="Calibri" panose="020F0502020204030204" pitchFamily="34" charset="0"/>
                <a:cs typeface="Calibri" panose="020F0502020204030204" pitchFamily="34" charset="0"/>
              </a:rPr>
              <a:t>Nanomaterials</a:t>
            </a:r>
            <a:r>
              <a:rPr lang="en-US" sz="900" i="1" dirty="0" smtClean="0">
                <a:latin typeface="Calibri" panose="020F0502020204030204" pitchFamily="34" charset="0"/>
                <a:cs typeface="Calibri" panose="020F0502020204030204" pitchFamily="34" charset="0"/>
              </a:rPr>
              <a:t>, </a:t>
            </a:r>
            <a:r>
              <a:rPr lang="en-US" sz="900" b="1" dirty="0" smtClean="0">
                <a:latin typeface="Calibri" panose="020F0502020204030204" pitchFamily="34" charset="0"/>
                <a:cs typeface="Calibri" panose="020F0502020204030204" pitchFamily="34" charset="0"/>
              </a:rPr>
              <a:t>2019</a:t>
            </a:r>
            <a:r>
              <a:rPr lang="en-US" sz="900" i="1" dirty="0" smtClean="0">
                <a:latin typeface="Calibri" panose="020F0502020204030204" pitchFamily="34" charset="0"/>
                <a:cs typeface="Calibri" panose="020F0502020204030204" pitchFamily="34" charset="0"/>
              </a:rPr>
              <a:t>, 9,</a:t>
            </a:r>
            <a:r>
              <a:rPr lang="en-US" sz="900" dirty="0" smtClean="0">
                <a:latin typeface="Calibri" panose="020F0502020204030204" pitchFamily="34" charset="0"/>
                <a:cs typeface="Calibri" panose="020F0502020204030204" pitchFamily="34" charset="0"/>
              </a:rPr>
              <a:t> 119</a:t>
            </a:r>
            <a:r>
              <a:rPr lang="en-US" sz="900" i="1" dirty="0" smtClean="0">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7200"/>
            <a:ext cx="7848600" cy="461665"/>
          </a:xfrm>
          <a:prstGeom prst="rect">
            <a:avLst/>
          </a:prstGeom>
          <a:noFill/>
        </p:spPr>
        <p:txBody>
          <a:bodyPr wrap="square" rtlCol="0">
            <a:spAutoFit/>
          </a:bodyPr>
          <a:lstStyle/>
          <a:p>
            <a:r>
              <a:rPr lang="fr-FR" sz="2400" b="1" dirty="0" smtClean="0"/>
              <a:t>Compounds</a:t>
            </a:r>
            <a:endParaRPr lang="fr-FR" sz="24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2" name="Rectangle 11"/>
          <p:cNvSpPr/>
          <p:nvPr/>
        </p:nvSpPr>
        <p:spPr>
          <a:xfrm>
            <a:off x="380999" y="1066800"/>
            <a:ext cx="4419601" cy="4278094"/>
          </a:xfrm>
          <a:prstGeom prst="rect">
            <a:avLst/>
          </a:prstGeom>
        </p:spPr>
        <p:txBody>
          <a:bodyPr wrap="square">
            <a:spAutoFit/>
          </a:bodyPr>
          <a:lstStyle/>
          <a:p>
            <a:pPr marL="285750" indent="-285750" algn="just">
              <a:buFont typeface="Wingdings" panose="05000000000000000000" pitchFamily="2" charset="2"/>
              <a:buChar char="§"/>
              <a:defRPr/>
            </a:pPr>
            <a:r>
              <a:rPr lang="en-GB" sz="1700" dirty="0" smtClean="0"/>
              <a:t>Schiff-base possessing a quinazolinone moiety (</a:t>
            </a:r>
            <a:r>
              <a:rPr lang="en-GB" sz="1700" b="1" dirty="0" smtClean="0"/>
              <a:t>S1</a:t>
            </a:r>
            <a:r>
              <a:rPr lang="en-GB" sz="1700" dirty="0" smtClean="0"/>
              <a:t>)</a:t>
            </a:r>
            <a:endParaRPr lang="en-GB" sz="1700" dirty="0"/>
          </a:p>
          <a:p>
            <a:pPr algn="just" eaLnBrk="1" fontAlgn="auto" hangingPunct="1">
              <a:spcBef>
                <a:spcPts val="0"/>
              </a:spcBef>
              <a:spcAft>
                <a:spcPts val="0"/>
              </a:spcAft>
              <a:defRPr/>
            </a:pPr>
            <a:endParaRPr lang="en-GB" sz="1700" dirty="0" smtClean="0">
              <a:latin typeface="Calibri" panose="020F0502020204030204" pitchFamily="34" charset="0"/>
              <a:cs typeface="Calibri" panose="020F0502020204030204" pitchFamily="34" charset="0"/>
            </a:endParaRPr>
          </a:p>
          <a:p>
            <a:pPr marL="342900" indent="-342900" algn="just" eaLnBrk="1" fontAlgn="auto" hangingPunct="1">
              <a:spcBef>
                <a:spcPts val="0"/>
              </a:spcBef>
              <a:spcAft>
                <a:spcPts val="0"/>
              </a:spcAft>
              <a:buFont typeface="Wingdings" panose="05000000000000000000" pitchFamily="2" charset="2"/>
              <a:buChar char="§"/>
              <a:defRPr/>
            </a:pPr>
            <a:endParaRPr lang="en-GB" sz="17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defRPr/>
            </a:pPr>
            <a:r>
              <a:rPr lang="en-GB" sz="1700" dirty="0" smtClean="0"/>
              <a:t>model </a:t>
            </a:r>
            <a:r>
              <a:rPr lang="en-GB" sz="1700" dirty="0"/>
              <a:t>compounds (</a:t>
            </a:r>
            <a:r>
              <a:rPr lang="en-GB" sz="1700" b="1" dirty="0"/>
              <a:t>M1</a:t>
            </a:r>
            <a:r>
              <a:rPr lang="en-GB" sz="1700" dirty="0"/>
              <a:t>-</a:t>
            </a:r>
            <a:r>
              <a:rPr lang="en-GB" sz="1700" b="1" dirty="0"/>
              <a:t>M4</a:t>
            </a:r>
            <a:r>
              <a:rPr lang="en-GB" sz="1700" dirty="0"/>
              <a:t>) </a:t>
            </a:r>
            <a:r>
              <a:rPr lang="en-GB" sz="1700" dirty="0" smtClean="0"/>
              <a:t>possessing </a:t>
            </a:r>
            <a:r>
              <a:rPr lang="en-GB" sz="1700" dirty="0"/>
              <a:t>N–N=CH </a:t>
            </a:r>
            <a:r>
              <a:rPr lang="en-GB" sz="1700" dirty="0" smtClean="0"/>
              <a:t>moiety</a:t>
            </a:r>
          </a:p>
          <a:p>
            <a:pPr marL="342900" indent="-342900" algn="just">
              <a:buFont typeface="Wingdings" panose="05000000000000000000" pitchFamily="2" charset="2"/>
              <a:buChar char="§"/>
              <a:defRPr/>
            </a:pPr>
            <a:endParaRPr lang="en-GB" sz="17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defRPr/>
            </a:pPr>
            <a:endParaRPr lang="en-GB" sz="17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defRPr/>
            </a:pPr>
            <a:r>
              <a:rPr lang="en-GB" sz="1600" dirty="0">
                <a:cs typeface="Times New Roman" panose="02020603050405020304" pitchFamily="18" charset="0"/>
              </a:rPr>
              <a:t>significance of Schiff bases can be attributed to the presence of the N=C or N=N double bond</a:t>
            </a:r>
          </a:p>
          <a:p>
            <a:pPr marL="342900" indent="-342900" algn="just">
              <a:buFont typeface="Wingdings" panose="05000000000000000000" pitchFamily="2" charset="2"/>
              <a:buChar char="§"/>
              <a:defRPr/>
            </a:pPr>
            <a:endParaRPr lang="en-US" sz="1700" dirty="0">
              <a:cs typeface="Times New Roman" panose="02020603050405020304" pitchFamily="18" charset="0"/>
            </a:endParaRPr>
          </a:p>
          <a:p>
            <a:pPr marL="342900" indent="-342900" algn="just">
              <a:buFont typeface="Wingdings" panose="05000000000000000000" pitchFamily="2" charset="2"/>
              <a:buChar char="§"/>
              <a:defRPr/>
            </a:pPr>
            <a:endParaRPr lang="en-US" sz="1700" dirty="0" smtClean="0">
              <a:cs typeface="Times New Roman" panose="02020603050405020304" pitchFamily="18" charset="0"/>
            </a:endParaRPr>
          </a:p>
          <a:p>
            <a:pPr marL="342900" indent="-342900" algn="just">
              <a:buFont typeface="Wingdings" panose="05000000000000000000" pitchFamily="2" charset="2"/>
              <a:buChar char="§"/>
              <a:defRPr/>
            </a:pPr>
            <a:r>
              <a:rPr lang="en-US" sz="1700" dirty="0" smtClean="0">
                <a:cs typeface="Times New Roman" panose="02020603050405020304" pitchFamily="18" charset="0"/>
              </a:rPr>
              <a:t>the </a:t>
            </a:r>
            <a:r>
              <a:rPr lang="en-US" sz="1700" dirty="0">
                <a:cs typeface="Times New Roman" panose="02020603050405020304" pitchFamily="18" charset="0"/>
              </a:rPr>
              <a:t>–N–N=CH– array of atoms has different photochemical properties compared to the </a:t>
            </a:r>
            <a:r>
              <a:rPr lang="en-GB" sz="1700" dirty="0">
                <a:cs typeface="Times New Roman" panose="02020603050405020304" pitchFamily="18" charset="0"/>
              </a:rPr>
              <a:t>N=N double bond</a:t>
            </a:r>
          </a:p>
          <a:p>
            <a:pPr algn="just" eaLnBrk="1" fontAlgn="auto" hangingPunct="1">
              <a:spcBef>
                <a:spcPts val="0"/>
              </a:spcBef>
              <a:spcAft>
                <a:spcPts val="0"/>
              </a:spcAft>
              <a:defRPr/>
            </a:pPr>
            <a:endParaRPr lang="en-GB" sz="1900" dirty="0" smtClean="0">
              <a:latin typeface="Calibri" panose="020F0502020204030204" pitchFamily="34" charset="0"/>
              <a:cs typeface="Calibri" panose="020F0502020204030204" pitchFamily="34" charset="0"/>
            </a:endParaRPr>
          </a:p>
        </p:txBody>
      </p: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5193775" y="3125347"/>
            <a:ext cx="3576762" cy="2361053"/>
          </a:xfrm>
          <a:prstGeom prst="rect">
            <a:avLst/>
          </a:prstGeom>
          <a:noFill/>
          <a:ln>
            <a:noFill/>
          </a:ln>
        </p:spPr>
      </p:pic>
      <p:grpSp>
        <p:nvGrpSpPr>
          <p:cNvPr id="4" name="Group 3"/>
          <p:cNvGrpSpPr/>
          <p:nvPr/>
        </p:nvGrpSpPr>
        <p:grpSpPr>
          <a:xfrm>
            <a:off x="5699283" y="356713"/>
            <a:ext cx="2835117" cy="2505954"/>
            <a:chOff x="5699283" y="356713"/>
            <a:chExt cx="2835117" cy="2505954"/>
          </a:xfrm>
        </p:grpSpPr>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5699283" y="356713"/>
              <a:ext cx="2835117" cy="2133600"/>
            </a:xfrm>
            <a:prstGeom prst="rect">
              <a:avLst/>
            </a:prstGeom>
            <a:noFill/>
            <a:ln>
              <a:noFill/>
            </a:ln>
          </p:spPr>
        </p:pic>
        <p:sp>
          <p:nvSpPr>
            <p:cNvPr id="2" name="Rectangle 1"/>
            <p:cNvSpPr/>
            <p:nvPr/>
          </p:nvSpPr>
          <p:spPr>
            <a:xfrm>
              <a:off x="6825599" y="2601057"/>
              <a:ext cx="362934" cy="261610"/>
            </a:xfrm>
            <a:prstGeom prst="rect">
              <a:avLst/>
            </a:prstGeom>
          </p:spPr>
          <p:txBody>
            <a:bodyPr wrap="square">
              <a:spAutoFit/>
            </a:bodyPr>
            <a:lstStyle/>
            <a:p>
              <a:r>
                <a:rPr lang="en-GB" sz="1050" b="1" dirty="0" smtClean="0">
                  <a:latin typeface="Arial" panose="020B0604020202020204" pitchFamily="34" charset="0"/>
                  <a:cs typeface="Arial" panose="020B0604020202020204" pitchFamily="34" charset="0"/>
                </a:rPr>
                <a:t>S1</a:t>
              </a:r>
              <a:endParaRPr lang="en-GB" sz="1050" b="1" dirty="0">
                <a:latin typeface="Arial" panose="020B0604020202020204" pitchFamily="34" charset="0"/>
                <a:cs typeface="Arial" panose="020B0604020202020204" pitchFamily="34" charset="0"/>
              </a:endParaRPr>
            </a:p>
          </p:txBody>
        </p:sp>
      </p:grpSp>
      <p:sp>
        <p:nvSpPr>
          <p:cNvPr id="11" name="Rectangle 10"/>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338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7200"/>
            <a:ext cx="7848600" cy="461665"/>
          </a:xfrm>
          <a:prstGeom prst="rect">
            <a:avLst/>
          </a:prstGeom>
          <a:noFill/>
        </p:spPr>
        <p:txBody>
          <a:bodyPr wrap="square" rtlCol="0">
            <a:spAutoFit/>
          </a:bodyPr>
          <a:lstStyle/>
          <a:p>
            <a:r>
              <a:rPr lang="fr-FR" sz="2400" b="1" dirty="0" err="1" smtClean="0"/>
              <a:t>Outline</a:t>
            </a:r>
            <a:endParaRPr lang="fr-FR" sz="24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Rectangle 5"/>
          <p:cNvSpPr/>
          <p:nvPr/>
        </p:nvSpPr>
        <p:spPr>
          <a:xfrm>
            <a:off x="381000" y="941487"/>
            <a:ext cx="3886200" cy="4932119"/>
          </a:xfrm>
          <a:prstGeom prst="rect">
            <a:avLst/>
          </a:prstGeom>
        </p:spPr>
        <p:txBody>
          <a:bodyPr wrap="square">
            <a:spAutoFit/>
          </a:bodyPr>
          <a:lstStyle/>
          <a:p>
            <a:pPr marL="342900" indent="-342900" eaLnBrk="1" fontAlgn="auto" hangingPunct="1">
              <a:lnSpc>
                <a:spcPct val="150000"/>
              </a:lnSpc>
              <a:spcBef>
                <a:spcPts val="0"/>
              </a:spcBef>
              <a:spcAft>
                <a:spcPts val="0"/>
              </a:spcAft>
              <a:buFont typeface="Wingdings" panose="05000000000000000000" pitchFamily="2" charset="2"/>
              <a:buChar char="§"/>
              <a:defRPr/>
            </a:pPr>
            <a:r>
              <a:rPr lang="en-GB" sz="1700" dirty="0">
                <a:latin typeface="Calibri" panose="020F0502020204030204" pitchFamily="34" charset="0"/>
                <a:cs typeface="Calibri" panose="020F0502020204030204" pitchFamily="34" charset="0"/>
              </a:rPr>
              <a:t>study of </a:t>
            </a:r>
            <a:r>
              <a:rPr lang="en-US" sz="1700" dirty="0">
                <a:latin typeface="Calibri" panose="020F0502020204030204" pitchFamily="34" charset="0"/>
                <a:cs typeface="Calibri" panose="020F0502020204030204" pitchFamily="34" charset="0"/>
              </a:rPr>
              <a:t>photochemical </a:t>
            </a:r>
            <a:r>
              <a:rPr lang="en-GB" sz="1700" dirty="0" smtClean="0">
                <a:latin typeface="Calibri" panose="020F0502020204030204" pitchFamily="34" charset="0"/>
                <a:cs typeface="Calibri" panose="020F0502020204030204" pitchFamily="34" charset="0"/>
              </a:rPr>
              <a:t>behaviour</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1700" dirty="0" smtClean="0">
                <a:latin typeface="Calibri" panose="020F0502020204030204" pitchFamily="34" charset="0"/>
                <a:cs typeface="Calibri" panose="020F0502020204030204" pitchFamily="34" charset="0"/>
              </a:rPr>
              <a:t>generation </a:t>
            </a:r>
            <a:r>
              <a:rPr lang="en-US" sz="1700" dirty="0">
                <a:latin typeface="Calibri" panose="020F0502020204030204" pitchFamily="34" charset="0"/>
                <a:cs typeface="Calibri" panose="020F0502020204030204" pitchFamily="34" charset="0"/>
              </a:rPr>
              <a:t>of </a:t>
            </a:r>
            <a:r>
              <a:rPr lang="en-US" sz="1700" dirty="0" smtClean="0">
                <a:latin typeface="Calibri" panose="020F0502020204030204" pitchFamily="34" charset="0"/>
                <a:cs typeface="Calibri" panose="020F0502020204030204" pitchFamily="34" charset="0"/>
              </a:rPr>
              <a:t>ROS via photosystem I/II mechanism</a:t>
            </a:r>
            <a:endParaRPr lang="en-US" sz="1700" dirty="0">
              <a:latin typeface="Calibri" panose="020F0502020204030204" pitchFamily="34" charset="0"/>
              <a:cs typeface="Calibri" panose="020F0502020204030204" pitchFamily="34" charset="0"/>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GB" sz="1700" dirty="0">
                <a:latin typeface="Calibri" panose="020F0502020204030204" pitchFamily="34" charset="0"/>
                <a:cs typeface="Calibri" panose="020F0502020204030204" pitchFamily="34" charset="0"/>
              </a:rPr>
              <a:t>structural changes upon irradiation</a:t>
            </a:r>
          </a:p>
          <a:p>
            <a:pPr eaLnBrk="1" fontAlgn="auto" hangingPunct="1">
              <a:spcBef>
                <a:spcPts val="0"/>
              </a:spcBef>
              <a:spcAft>
                <a:spcPts val="0"/>
              </a:spcAft>
              <a:defRPr/>
            </a:pPr>
            <a:endParaRPr lang="en-GB" sz="1700" dirty="0" smtClean="0">
              <a:latin typeface="Calibri" panose="020F0502020204030204" pitchFamily="34" charset="0"/>
              <a:cs typeface="Calibri" panose="020F0502020204030204" pitchFamily="34" charset="0"/>
            </a:endParaRPr>
          </a:p>
          <a:p>
            <a:pPr marL="342900" indent="-342900" eaLnBrk="1" fontAlgn="auto" hangingPunct="1">
              <a:lnSpc>
                <a:spcPct val="150000"/>
              </a:lnSpc>
              <a:spcBef>
                <a:spcPts val="0"/>
              </a:spcBef>
              <a:spcAft>
                <a:spcPts val="0"/>
              </a:spcAft>
              <a:buFont typeface="Wingdings" panose="05000000000000000000" pitchFamily="2" charset="2"/>
              <a:buChar char="§"/>
              <a:defRPr/>
            </a:pPr>
            <a:r>
              <a:rPr lang="en-GB" sz="1700" dirty="0" smtClean="0">
                <a:latin typeface="Calibri" panose="020F0502020204030204" pitchFamily="34" charset="0"/>
                <a:cs typeface="Calibri" panose="020F0502020204030204" pitchFamily="34" charset="0"/>
              </a:rPr>
              <a:t>spectroscopic characterisation </a:t>
            </a:r>
            <a:endParaRPr lang="en-GB" sz="1700" dirty="0">
              <a:latin typeface="Calibri" panose="020F0502020204030204" pitchFamily="34" charset="0"/>
              <a:cs typeface="Calibri" panose="020F0502020204030204" pitchFamily="34" charset="0"/>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1700" dirty="0" smtClean="0">
                <a:latin typeface="Calibri" panose="020F0502020204030204" pitchFamily="34" charset="0"/>
                <a:cs typeface="Calibri" panose="020F0502020204030204" pitchFamily="34" charset="0"/>
              </a:rPr>
              <a:t>EPR </a:t>
            </a:r>
            <a:r>
              <a:rPr lang="en-US" sz="1700" dirty="0">
                <a:latin typeface="Calibri" panose="020F0502020204030204" pitchFamily="34" charset="0"/>
                <a:cs typeface="Calibri" panose="020F0502020204030204" pitchFamily="34" charset="0"/>
              </a:rPr>
              <a:t>(X-band)</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1700" dirty="0">
                <a:latin typeface="Calibri" panose="020F0502020204030204" pitchFamily="34" charset="0"/>
                <a:cs typeface="Calibri" panose="020F0502020204030204" pitchFamily="34" charset="0"/>
              </a:rPr>
              <a:t>NMR </a:t>
            </a:r>
            <a:r>
              <a:rPr lang="en-US" sz="1700" dirty="0" smtClean="0">
                <a:latin typeface="Calibri" panose="020F0502020204030204" pitchFamily="34" charset="0"/>
                <a:cs typeface="Calibri" panose="020F0502020204030204" pitchFamily="34" charset="0"/>
              </a:rPr>
              <a:t>(1D and 2D)</a:t>
            </a:r>
            <a:endParaRPr lang="en-US" sz="1700"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US" sz="1700" dirty="0">
              <a:latin typeface="Calibri" panose="020F0502020204030204" pitchFamily="34" charset="0"/>
              <a:cs typeface="Calibri" panose="020F0502020204030204" pitchFamily="34" charset="0"/>
            </a:endParaRPr>
          </a:p>
          <a:p>
            <a:pPr marL="285750" indent="-285750" eaLnBrk="1" fontAlgn="auto" hangingPunct="1">
              <a:lnSpc>
                <a:spcPct val="150000"/>
              </a:lnSpc>
              <a:spcBef>
                <a:spcPts val="0"/>
              </a:spcBef>
              <a:spcAft>
                <a:spcPts val="0"/>
              </a:spcAft>
              <a:buFont typeface="Wingdings" panose="05000000000000000000" pitchFamily="2" charset="2"/>
              <a:buChar char="§"/>
              <a:defRPr/>
            </a:pPr>
            <a:r>
              <a:rPr lang="en-GB" sz="1700" dirty="0">
                <a:latin typeface="Calibri" panose="020F0502020204030204" pitchFamily="34" charset="0"/>
                <a:cs typeface="Calibri" panose="020F0502020204030204" pitchFamily="34" charset="0"/>
              </a:rPr>
              <a:t>DFT calculations </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GB" sz="1700" dirty="0" smtClean="0">
                <a:latin typeface="Calibri" panose="020F0502020204030204" pitchFamily="34" charset="0"/>
                <a:cs typeface="Calibri" panose="020F0502020204030204" pitchFamily="34" charset="0"/>
              </a:rPr>
              <a:t>geometry optimisation</a:t>
            </a:r>
            <a:endParaRPr lang="en-GB" sz="1700" dirty="0">
              <a:latin typeface="Calibri" panose="020F0502020204030204" pitchFamily="34" charset="0"/>
              <a:cs typeface="Calibri" panose="020F0502020204030204" pitchFamily="34" charset="0"/>
            </a:endParaRP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GB" sz="1700" dirty="0" smtClean="0">
                <a:latin typeface="Calibri" panose="020F0502020204030204" pitchFamily="34" charset="0"/>
                <a:cs typeface="Calibri" panose="020F0502020204030204" pitchFamily="34" charset="0"/>
              </a:rPr>
              <a:t>excited states study</a:t>
            </a:r>
            <a:endParaRPr lang="en-GB" sz="1700" dirty="0">
              <a:latin typeface="Calibri" panose="020F0502020204030204" pitchFamily="34" charset="0"/>
              <a:cs typeface="Calibri" panose="020F050202020403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348897764"/>
              </p:ext>
            </p:extLst>
          </p:nvPr>
        </p:nvGraphicFramePr>
        <p:xfrm>
          <a:off x="3939412" y="893261"/>
          <a:ext cx="4975987" cy="1626913"/>
        </p:xfrm>
        <a:graphic>
          <a:graphicData uri="http://schemas.openxmlformats.org/presentationml/2006/ole">
            <mc:AlternateContent xmlns:mc="http://schemas.openxmlformats.org/markup-compatibility/2006">
              <mc:Choice xmlns:v="urn:schemas-microsoft-com:vml" Requires="v">
                <p:oleObj spid="_x0000_s2190" name="CS ChemDraw Drawing" r:id="rId4" imgW="8790051" imgH="2646807" progId="ChemDraw.Document.6.0">
                  <p:embed/>
                </p:oleObj>
              </mc:Choice>
              <mc:Fallback>
                <p:oleObj name="CS ChemDraw Drawing" r:id="rId4" imgW="8790051" imgH="2646807"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9412" y="893261"/>
                        <a:ext cx="4975987" cy="1626913"/>
                      </a:xfrm>
                      <a:prstGeom prst="rect">
                        <a:avLst/>
                      </a:prstGeom>
                      <a:noFill/>
                      <a:extLst/>
                    </p:spPr>
                  </p:pic>
                </p:oleObj>
              </mc:Fallback>
            </mc:AlternateContent>
          </a:graphicData>
        </a:graphic>
      </p:graphicFrame>
      <p:grpSp>
        <p:nvGrpSpPr>
          <p:cNvPr id="9" name="Group 7"/>
          <p:cNvGrpSpPr>
            <a:grpSpLocks/>
          </p:cNvGrpSpPr>
          <p:nvPr/>
        </p:nvGrpSpPr>
        <p:grpSpPr bwMode="auto">
          <a:xfrm>
            <a:off x="3137674" y="3407546"/>
            <a:ext cx="6579462" cy="1643644"/>
            <a:chOff x="5643244" y="1323029"/>
            <a:chExt cx="6548756" cy="1765935"/>
          </a:xfrm>
        </p:grpSpPr>
        <p:grpSp>
          <p:nvGrpSpPr>
            <p:cNvPr id="10" name="Group 3"/>
            <p:cNvGrpSpPr>
              <a:grpSpLocks/>
            </p:cNvGrpSpPr>
            <p:nvPr/>
          </p:nvGrpSpPr>
          <p:grpSpPr bwMode="auto">
            <a:xfrm>
              <a:off x="5643244" y="1323029"/>
              <a:ext cx="6548756" cy="1765935"/>
              <a:chOff x="0" y="0"/>
              <a:chExt cx="6548954" cy="1766409"/>
            </a:xfrm>
          </p:grpSpPr>
          <p:pic>
            <p:nvPicPr>
              <p:cNvPr id="13" name="Picture 4"/>
              <p:cNvPicPr>
                <a:picLocks noChangeAspect="1"/>
              </p:cNvPicPr>
              <p:nvPr/>
            </p:nvPicPr>
            <p:blipFill>
              <a:blip r:embed="rId6">
                <a:clrChange>
                  <a:clrFrom>
                    <a:srgbClr val="D6CEFF"/>
                  </a:clrFrom>
                  <a:clrTo>
                    <a:srgbClr val="D6CEFF">
                      <a:alpha val="0"/>
                    </a:srgbClr>
                  </a:clrTo>
                </a:clrChange>
                <a:extLst>
                  <a:ext uri="{28A0092B-C50C-407E-A947-70E740481C1C}">
                    <a14:useLocalDpi xmlns:a14="http://schemas.microsoft.com/office/drawing/2010/main" val="0"/>
                  </a:ext>
                </a:extLst>
              </a:blip>
              <a:srcRect/>
              <a:stretch>
                <a:fillRect/>
              </a:stretch>
            </p:blipFill>
            <p:spPr bwMode="auto">
              <a:xfrm>
                <a:off x="3084394" y="6824"/>
                <a:ext cx="3464560" cy="175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p:cNvPicPr>
              <p:nvPr/>
            </p:nvPicPr>
            <p:blipFill>
              <a:blip r:embed="rId7" cstate="print">
                <a:clrChange>
                  <a:clrFrom>
                    <a:srgbClr val="D6CEFF"/>
                  </a:clrFrom>
                  <a:clrTo>
                    <a:srgbClr val="D6CEFF">
                      <a:alpha val="0"/>
                    </a:srgbClr>
                  </a:clrTo>
                </a:clrChange>
                <a:extLst>
                  <a:ext uri="{28A0092B-C50C-407E-A947-70E740481C1C}">
                    <a14:useLocalDpi xmlns:a14="http://schemas.microsoft.com/office/drawing/2010/main" val="0"/>
                  </a:ext>
                </a:extLst>
              </a:blip>
              <a:srcRect/>
              <a:stretch>
                <a:fillRect/>
              </a:stretch>
            </p:blipFill>
            <p:spPr bwMode="auto">
              <a:xfrm>
                <a:off x="0" y="0"/>
                <a:ext cx="3287395" cy="17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6"/>
            <p:cNvPicPr>
              <a:picLocks noChangeAspect="1" noChangeArrowheads="1"/>
            </p:cNvPicPr>
            <p:nvPr/>
          </p:nvPicPr>
          <p:blipFill>
            <a:blip r:embed="rId8"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424875" y="2045422"/>
              <a:ext cx="1011329" cy="38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4197670" y="2621826"/>
            <a:ext cx="4485426" cy="369332"/>
          </a:xfrm>
          <a:prstGeom prst="rect">
            <a:avLst/>
          </a:prstGeom>
        </p:spPr>
        <p:txBody>
          <a:bodyPr wrap="square">
            <a:spAutoFit/>
          </a:bodyPr>
          <a:lstStyle/>
          <a:p>
            <a:r>
              <a:rPr lang="en-GB" sz="900" dirty="0" smtClean="0">
                <a:latin typeface="Calibri" panose="020F0502020204030204" pitchFamily="34" charset="0"/>
                <a:cs typeface="Times New Roman" panose="02020603050405020304" pitchFamily="18" charset="0"/>
              </a:rPr>
              <a:t>P = photosensitizer, S = substrate, </a:t>
            </a:r>
            <a:r>
              <a:rPr lang="en-GB" sz="900" baseline="30000" dirty="0" smtClean="0">
                <a:latin typeface="Calibri" panose="020F0502020204030204" pitchFamily="34" charset="0"/>
                <a:cs typeface="Times New Roman" panose="02020603050405020304" pitchFamily="18" charset="0"/>
              </a:rPr>
              <a:t>0</a:t>
            </a:r>
            <a:r>
              <a:rPr lang="en-GB" sz="900" dirty="0" smtClean="0">
                <a:latin typeface="Calibri" panose="020F0502020204030204" pitchFamily="34" charset="0"/>
                <a:cs typeface="Times New Roman" panose="02020603050405020304" pitchFamily="18" charset="0"/>
              </a:rPr>
              <a:t> = ground state, </a:t>
            </a:r>
            <a:r>
              <a:rPr lang="en-GB" sz="900" baseline="30000" dirty="0" smtClean="0">
                <a:latin typeface="Calibri" panose="020F0502020204030204" pitchFamily="34" charset="0"/>
                <a:cs typeface="Times New Roman" panose="02020603050405020304" pitchFamily="18" charset="0"/>
              </a:rPr>
              <a:t>1</a:t>
            </a:r>
            <a:r>
              <a:rPr lang="en-GB" sz="900" dirty="0" smtClean="0">
                <a:latin typeface="Calibri" panose="020F0502020204030204" pitchFamily="34" charset="0"/>
                <a:cs typeface="Times New Roman" panose="02020603050405020304" pitchFamily="18" charset="0"/>
              </a:rPr>
              <a:t> = singlet, </a:t>
            </a:r>
            <a:r>
              <a:rPr lang="en-GB" sz="900" baseline="30000" dirty="0" smtClean="0">
                <a:latin typeface="Calibri" panose="020F0502020204030204" pitchFamily="34" charset="0"/>
                <a:cs typeface="Times New Roman" panose="02020603050405020304" pitchFamily="18" charset="0"/>
              </a:rPr>
              <a:t>3</a:t>
            </a:r>
            <a:r>
              <a:rPr lang="en-GB" sz="900" dirty="0" smtClean="0">
                <a:latin typeface="Calibri" panose="020F0502020204030204" pitchFamily="34" charset="0"/>
                <a:cs typeface="Times New Roman" panose="02020603050405020304" pitchFamily="18" charset="0"/>
              </a:rPr>
              <a:t> = triplet, </a:t>
            </a:r>
            <a:r>
              <a:rPr lang="en-GB" sz="900" baseline="30000" dirty="0" smtClean="0">
                <a:latin typeface="Calibri" panose="020F0502020204030204" pitchFamily="34" charset="0"/>
                <a:cs typeface="Times New Roman" panose="02020603050405020304" pitchFamily="18" charset="0"/>
              </a:rPr>
              <a:t>*</a:t>
            </a:r>
            <a:r>
              <a:rPr lang="en-GB" sz="900" dirty="0" smtClean="0">
                <a:latin typeface="Calibri" panose="020F0502020204030204" pitchFamily="34" charset="0"/>
                <a:cs typeface="Times New Roman" panose="02020603050405020304" pitchFamily="18" charset="0"/>
              </a:rPr>
              <a:t> = activated state, ISC = intersystem crossing</a:t>
            </a:r>
            <a:endParaRPr lang="en-GB" sz="900" dirty="0"/>
          </a:p>
        </p:txBody>
      </p:sp>
    </p:spTree>
    <p:extLst>
      <p:ext uri="{BB962C8B-B14F-4D97-AF65-F5344CB8AC3E}">
        <p14:creationId xmlns:p14="http://schemas.microsoft.com/office/powerpoint/2010/main" val="2617298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smtClean="0"/>
              <a:t>Results and discussion</a:t>
            </a:r>
            <a:endParaRPr lang="fr-FR" sz="2400" b="1" dirty="0" smtClean="0"/>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380999" y="1066800"/>
            <a:ext cx="4818571" cy="3585597"/>
          </a:xfrm>
          <a:prstGeom prst="rect">
            <a:avLst/>
          </a:prstGeom>
        </p:spPr>
        <p:txBody>
          <a:bodyPr wrap="square">
            <a:spAutoFit/>
          </a:bodyPr>
          <a:lstStyle/>
          <a:p>
            <a:pPr marL="342900" indent="-342900" algn="just" eaLnBrk="1" fontAlgn="auto" hangingPunct="1">
              <a:spcBef>
                <a:spcPts val="0"/>
              </a:spcBef>
              <a:spcAft>
                <a:spcPts val="0"/>
              </a:spcAft>
              <a:buFont typeface="Wingdings" panose="05000000000000000000" pitchFamily="2" charset="2"/>
              <a:buChar char="§"/>
              <a:defRPr/>
            </a:pPr>
            <a:r>
              <a:rPr lang="en-US" sz="1600" dirty="0">
                <a:latin typeface="Calibri" panose="020F0502020204030204" pitchFamily="34" charset="0"/>
                <a:cs typeface="Calibri" panose="020F0502020204030204" pitchFamily="34" charset="0"/>
              </a:rPr>
              <a:t>DMSO solvent, </a:t>
            </a:r>
            <a:r>
              <a:rPr lang="en-US" sz="1600" dirty="0" smtClean="0">
                <a:latin typeface="Calibri" panose="020F0502020204030204" pitchFamily="34" charset="0"/>
                <a:cs typeface="Calibri" panose="020F0502020204030204" pitchFamily="34" charset="0"/>
              </a:rPr>
              <a:t>RT, continuous irradiation at 365 nm</a:t>
            </a:r>
            <a:endParaRPr lang="en-GB" sz="1600" dirty="0">
              <a:latin typeface="Calibri" panose="020F0502020204030204" pitchFamily="34" charset="0"/>
              <a:cs typeface="Calibri" panose="020F0502020204030204" pitchFamily="34" charset="0"/>
            </a:endParaRPr>
          </a:p>
          <a:p>
            <a:pPr marL="342900" indent="-342900" algn="just" eaLnBrk="1" fontAlgn="auto" hangingPunct="1">
              <a:spcBef>
                <a:spcPts val="0"/>
              </a:spcBef>
              <a:spcAft>
                <a:spcPts val="0"/>
              </a:spcAft>
              <a:buFont typeface="Wingdings" panose="05000000000000000000" pitchFamily="2" charset="2"/>
              <a:buChar char="§"/>
              <a:defRPr/>
            </a:pPr>
            <a:endParaRPr lang="en-GB" sz="1600" dirty="0">
              <a:latin typeface="Calibri" panose="020F0502020204030204" pitchFamily="34" charset="0"/>
              <a:cs typeface="Calibri" panose="020F0502020204030204" pitchFamily="34" charset="0"/>
            </a:endParaRPr>
          </a:p>
          <a:p>
            <a:pPr marL="342900" indent="-342900" algn="just" eaLnBrk="1" fontAlgn="auto" hangingPunct="1">
              <a:spcBef>
                <a:spcPts val="0"/>
              </a:spcBef>
              <a:spcAft>
                <a:spcPts val="0"/>
              </a:spcAft>
              <a:buFont typeface="Wingdings" panose="05000000000000000000" pitchFamily="2" charset="2"/>
              <a:buChar char="§"/>
              <a:defRPr/>
            </a:pPr>
            <a:r>
              <a:rPr lang="en-GB" sz="1600" dirty="0">
                <a:latin typeface="Calibri" panose="020F0502020204030204" pitchFamily="34" charset="0"/>
                <a:cs typeface="Calibri" panose="020F0502020204030204" pitchFamily="34" charset="0"/>
              </a:rPr>
              <a:t>spin-trapping technique, </a:t>
            </a:r>
            <a:r>
              <a:rPr lang="en-GB" sz="1600" dirty="0" smtClean="0">
                <a:latin typeface="Calibri" panose="020F0502020204030204" pitchFamily="34" charset="0"/>
                <a:cs typeface="Calibri" panose="020F0502020204030204" pitchFamily="34" charset="0"/>
              </a:rPr>
              <a:t>spin traps used</a:t>
            </a:r>
            <a:endParaRPr lang="en-GB" sz="1600" dirty="0">
              <a:latin typeface="Calibri" panose="020F0502020204030204" pitchFamily="34" charset="0"/>
              <a:cs typeface="Calibri" panose="020F0502020204030204" pitchFamily="34" charset="0"/>
            </a:endParaRPr>
          </a:p>
          <a:p>
            <a:pPr marL="342900" indent="-342900" algn="just" eaLnBrk="1" fontAlgn="auto" hangingPunct="1">
              <a:spcBef>
                <a:spcPts val="0"/>
              </a:spcBef>
              <a:spcAft>
                <a:spcPts val="0"/>
              </a:spcAft>
              <a:buFont typeface="Wingdings" panose="05000000000000000000" pitchFamily="2" charset="2"/>
              <a:buChar char="§"/>
              <a:defRPr/>
            </a:pPr>
            <a:endParaRPr lang="en-GB" sz="1600"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n-US" sz="1600" dirty="0" smtClean="0">
                <a:latin typeface="Calibri" panose="020F0502020204030204" pitchFamily="34" charset="0"/>
                <a:cs typeface="Calibri" panose="020F0502020204030204" pitchFamily="34" charset="0"/>
              </a:rPr>
              <a:t> </a:t>
            </a:r>
          </a:p>
          <a:p>
            <a:pPr marL="285750" indent="-285750" eaLnBrk="1" fontAlgn="auto" hangingPunct="1">
              <a:spcBef>
                <a:spcPts val="0"/>
              </a:spcBef>
              <a:spcAft>
                <a:spcPts val="0"/>
              </a:spcAft>
              <a:buFont typeface="Wingdings" panose="05000000000000000000" pitchFamily="2" charset="2"/>
              <a:buChar char="§"/>
              <a:defRPr/>
            </a:pPr>
            <a:endParaRPr lang="en-US" sz="1600" dirty="0">
              <a:latin typeface="Calibri" panose="020F0502020204030204" pitchFamily="34" charset="0"/>
              <a:cs typeface="Calibri" panose="020F0502020204030204" pitchFamily="34" charset="0"/>
            </a:endParaRPr>
          </a:p>
          <a:p>
            <a:pPr marL="285750" indent="-285750" eaLnBrk="1" fontAlgn="auto" hangingPunct="1">
              <a:spcBef>
                <a:spcPts val="0"/>
              </a:spcBef>
              <a:spcAft>
                <a:spcPts val="0"/>
              </a:spcAft>
              <a:buFont typeface="Wingdings" panose="05000000000000000000" pitchFamily="2" charset="2"/>
              <a:buChar char="§"/>
              <a:defRPr/>
            </a:pPr>
            <a:endParaRPr lang="en-US" sz="1600" dirty="0" smtClean="0">
              <a:latin typeface="Calibri" panose="020F0502020204030204" pitchFamily="34" charset="0"/>
              <a:cs typeface="Calibri" panose="020F0502020204030204" pitchFamily="34" charset="0"/>
            </a:endParaRPr>
          </a:p>
          <a:p>
            <a:pPr marL="285750" indent="-285750" eaLnBrk="1" fontAlgn="auto" hangingPunct="1">
              <a:spcBef>
                <a:spcPts val="0"/>
              </a:spcBef>
              <a:spcAft>
                <a:spcPts val="0"/>
              </a:spcAft>
              <a:buFont typeface="Wingdings" panose="05000000000000000000" pitchFamily="2" charset="2"/>
              <a:buChar char="§"/>
              <a:defRPr/>
            </a:pPr>
            <a:endParaRPr lang="en-US" sz="1600" dirty="0">
              <a:latin typeface="Calibri" panose="020F0502020204030204" pitchFamily="34" charset="0"/>
              <a:cs typeface="Calibri" panose="020F0502020204030204" pitchFamily="34" charset="0"/>
            </a:endParaRPr>
          </a:p>
          <a:p>
            <a:pPr marL="285750" indent="-285750" eaLnBrk="1" fontAlgn="auto" hangingPunct="1">
              <a:spcBef>
                <a:spcPts val="0"/>
              </a:spcBef>
              <a:spcAft>
                <a:spcPts val="0"/>
              </a:spcAft>
              <a:buFont typeface="Wingdings" panose="05000000000000000000" pitchFamily="2" charset="2"/>
              <a:buChar char="§"/>
              <a:defRPr/>
            </a:pPr>
            <a:endParaRPr lang="en-US" sz="1600" dirty="0" smtClean="0">
              <a:latin typeface="Calibri" panose="020F0502020204030204" pitchFamily="34" charset="0"/>
              <a:cs typeface="Calibri" panose="020F0502020204030204" pitchFamily="34" charset="0"/>
            </a:endParaRPr>
          </a:p>
          <a:p>
            <a:pPr marL="285750" indent="-285750" eaLnBrk="1" fontAlgn="auto" hangingPunct="1">
              <a:spcBef>
                <a:spcPts val="0"/>
              </a:spcBef>
              <a:spcAft>
                <a:spcPts val="0"/>
              </a:spcAft>
              <a:buFont typeface="Wingdings" panose="05000000000000000000" pitchFamily="2" charset="2"/>
              <a:buChar char="§"/>
              <a:defRPr/>
            </a:pPr>
            <a:r>
              <a:rPr lang="en-US" sz="1600" dirty="0" smtClean="0">
                <a:latin typeface="Calibri" panose="020F0502020204030204" pitchFamily="34" charset="0"/>
                <a:cs typeface="Calibri" panose="020F0502020204030204" pitchFamily="34" charset="0"/>
              </a:rPr>
              <a:t>detected oxygen </a:t>
            </a:r>
            <a:r>
              <a:rPr lang="en-GB" sz="1600" dirty="0" smtClean="0">
                <a:latin typeface="Calibri" panose="020F0502020204030204" pitchFamily="34" charset="0"/>
                <a:cs typeface="Calibri" panose="020F0502020204030204" pitchFamily="34" charset="0"/>
              </a:rPr>
              <a:t>centred</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adducts, namely </a:t>
            </a:r>
            <a:r>
              <a:rPr lang="en-US" sz="1600" baseline="30000" dirty="0">
                <a:latin typeface="Calibri" panose="020F0502020204030204" pitchFamily="34" charset="0"/>
                <a:cs typeface="Calibri" panose="020F0502020204030204" pitchFamily="34" charset="0"/>
                <a:sym typeface="Symbol"/>
              </a:rPr>
              <a:t></a:t>
            </a:r>
            <a:r>
              <a:rPr lang="en-US" sz="1600" dirty="0">
                <a:latin typeface="Calibri" panose="020F0502020204030204" pitchFamily="34" charset="0"/>
                <a:cs typeface="Calibri" panose="020F0502020204030204" pitchFamily="34" charset="0"/>
                <a:sym typeface="Symbol"/>
              </a:rPr>
              <a:t>D</a:t>
            </a:r>
            <a:r>
              <a:rPr lang="en-US" sz="1600" dirty="0">
                <a:latin typeface="Calibri" panose="020F0502020204030204" pitchFamily="34" charset="0"/>
                <a:cs typeface="Calibri" panose="020F0502020204030204" pitchFamily="34" charset="0"/>
              </a:rPr>
              <a:t>MPO-O</a:t>
            </a:r>
            <a:r>
              <a:rPr lang="en-US" sz="1600" baseline="-25000" dirty="0">
                <a:latin typeface="Calibri" panose="020F0502020204030204" pitchFamily="34" charset="0"/>
                <a:cs typeface="Calibri" panose="020F0502020204030204" pitchFamily="34" charset="0"/>
              </a:rPr>
              <a:t>2</a:t>
            </a:r>
            <a:r>
              <a:rPr lang="en-US" sz="1600" baseline="30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(a-c) and carbon </a:t>
            </a:r>
            <a:r>
              <a:rPr lang="en-GB" sz="1600" dirty="0" smtClean="0">
                <a:latin typeface="Calibri" panose="020F0502020204030204" pitchFamily="34" charset="0"/>
                <a:cs typeface="Calibri" panose="020F0502020204030204" pitchFamily="34" charset="0"/>
              </a:rPr>
              <a:t>centred</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adduct </a:t>
            </a:r>
            <a:r>
              <a:rPr lang="en-US" sz="1600" baseline="30000" dirty="0">
                <a:latin typeface="Calibri" panose="020F0502020204030204" pitchFamily="34" charset="0"/>
                <a:cs typeface="Calibri" panose="020F0502020204030204" pitchFamily="34" charset="0"/>
                <a:sym typeface="Symbol"/>
              </a:rPr>
              <a:t></a:t>
            </a:r>
            <a:r>
              <a:rPr lang="en-US" sz="1600" dirty="0" smtClean="0">
                <a:latin typeface="Calibri" panose="020F0502020204030204" pitchFamily="34" charset="0"/>
                <a:cs typeface="Calibri" panose="020F0502020204030204" pitchFamily="34" charset="0"/>
                <a:sym typeface="Symbol"/>
              </a:rPr>
              <a:t>ND</a:t>
            </a:r>
            <a:r>
              <a:rPr lang="en-US" sz="1600" dirty="0" smtClean="0">
                <a:latin typeface="Calibri" panose="020F0502020204030204" pitchFamily="34" charset="0"/>
                <a:cs typeface="Calibri" panose="020F0502020204030204" pitchFamily="34" charset="0"/>
              </a:rPr>
              <a:t>-CH</a:t>
            </a:r>
            <a:r>
              <a:rPr lang="en-US" sz="1600" baseline="-25000" dirty="0" smtClean="0">
                <a:latin typeface="Calibri" panose="020F0502020204030204" pitchFamily="34" charset="0"/>
                <a:cs typeface="Calibri" panose="020F0502020204030204" pitchFamily="34" charset="0"/>
              </a:rPr>
              <a:t>3 </a:t>
            </a:r>
            <a:r>
              <a:rPr lang="en-US" sz="1600" dirty="0" smtClean="0">
                <a:latin typeface="Calibri" panose="020F0502020204030204" pitchFamily="34" charset="0"/>
                <a:cs typeface="Calibri" panose="020F0502020204030204" pitchFamily="34" charset="0"/>
              </a:rPr>
              <a:t>(d)</a:t>
            </a:r>
            <a:r>
              <a:rPr lang="en-US" sz="1600" baseline="-25000" dirty="0" smtClean="0">
                <a:latin typeface="Calibri" panose="020F0502020204030204" pitchFamily="34" charset="0"/>
                <a:cs typeface="Calibri" panose="020F0502020204030204" pitchFamily="34" charset="0"/>
              </a:rPr>
              <a:t> </a:t>
            </a:r>
            <a:endParaRPr lang="en-US" sz="1600" baseline="-25000" dirty="0">
              <a:latin typeface="Calibri" panose="020F0502020204030204" pitchFamily="34" charset="0"/>
              <a:cs typeface="Calibri" panose="020F0502020204030204" pitchFamily="34" charset="0"/>
            </a:endParaRPr>
          </a:p>
          <a:p>
            <a:pPr marL="285750" indent="-285750" eaLnBrk="1" fontAlgn="auto" hangingPunct="1">
              <a:spcBef>
                <a:spcPts val="0"/>
              </a:spcBef>
              <a:spcAft>
                <a:spcPts val="0"/>
              </a:spcAft>
              <a:buFont typeface="Wingdings" panose="05000000000000000000" pitchFamily="2" charset="2"/>
              <a:buChar char="§"/>
              <a:defRPr/>
            </a:pPr>
            <a:endParaRPr lang="en-US" sz="1700" dirty="0" smtClean="0">
              <a:latin typeface="Calibri" panose="020F0502020204030204" pitchFamily="34" charset="0"/>
              <a:cs typeface="Calibri" panose="020F0502020204030204" pitchFamily="34" charset="0"/>
            </a:endParaRPr>
          </a:p>
          <a:p>
            <a:pPr marL="285750" indent="-285750" eaLnBrk="1" fontAlgn="auto" hangingPunct="1">
              <a:spcBef>
                <a:spcPts val="0"/>
              </a:spcBef>
              <a:spcAft>
                <a:spcPts val="0"/>
              </a:spcAft>
              <a:buFont typeface="Wingdings" panose="05000000000000000000" pitchFamily="2" charset="2"/>
              <a:buChar char="§"/>
              <a:defRPr/>
            </a:pPr>
            <a:r>
              <a:rPr lang="en-US" sz="1700" dirty="0" smtClean="0">
                <a:latin typeface="Calibri" panose="020F0502020204030204" pitchFamily="34" charset="0"/>
                <a:cs typeface="Calibri" panose="020F0502020204030204" pitchFamily="34" charset="0"/>
              </a:rPr>
              <a:t>reactive species are formed via consecutive reactions in DMSO under atmospheric conditions</a:t>
            </a:r>
            <a:endParaRPr lang="en-US" sz="1700" dirty="0">
              <a:latin typeface="Calibri" panose="020F0502020204030204" pitchFamily="34" charset="0"/>
              <a:cs typeface="Calibri" panose="020F050202020403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04719546"/>
              </p:ext>
            </p:extLst>
          </p:nvPr>
        </p:nvGraphicFramePr>
        <p:xfrm>
          <a:off x="7896497" y="1205112"/>
          <a:ext cx="1323703" cy="732141"/>
        </p:xfrm>
        <a:graphic>
          <a:graphicData uri="http://schemas.openxmlformats.org/drawingml/2006/table">
            <a:tbl>
              <a:tblPr firstRow="1" bandRow="1">
                <a:tableStyleId>{5940675A-B579-460E-94D1-54222C63F5DA}</a:tableStyleId>
              </a:tblPr>
              <a:tblGrid>
                <a:gridCol w="1323703"/>
              </a:tblGrid>
              <a:tr h="244589">
                <a:tc>
                  <a:txBody>
                    <a:bodyPr/>
                    <a:lstStyle/>
                    <a:p>
                      <a:r>
                        <a:rPr lang="en-US" sz="1000" b="0" kern="1200" baseline="30000" dirty="0" smtClean="0">
                          <a:solidFill>
                            <a:schemeClr val="tx1"/>
                          </a:solidFill>
                          <a:effectLst/>
                          <a:latin typeface="Calibri" panose="020F0502020204030204" pitchFamily="34" charset="0"/>
                          <a:ea typeface="+mn-ea"/>
                          <a:cs typeface="Calibri" panose="020F0502020204030204" pitchFamily="34" charset="0"/>
                          <a:sym typeface="Symbol"/>
                        </a:rPr>
                        <a:t></a:t>
                      </a:r>
                      <a:r>
                        <a:rPr lang="en-US" sz="1000" b="0" kern="1200" baseline="0" dirty="0" smtClean="0">
                          <a:solidFill>
                            <a:schemeClr val="tx1"/>
                          </a:solidFill>
                          <a:effectLst/>
                          <a:latin typeface="Calibri" panose="020F0502020204030204" pitchFamily="34" charset="0"/>
                          <a:ea typeface="+mn-ea"/>
                          <a:cs typeface="Calibri" panose="020F0502020204030204" pitchFamily="34" charset="0"/>
                          <a:sym typeface="Symbol"/>
                        </a:rPr>
                        <a:t>D</a:t>
                      </a:r>
                      <a:r>
                        <a:rPr lang="en-US" sz="1000" b="0" kern="1200" dirty="0" smtClean="0">
                          <a:solidFill>
                            <a:schemeClr val="tx1"/>
                          </a:solidFill>
                          <a:effectLst/>
                          <a:latin typeface="Calibri" panose="020F0502020204030204" pitchFamily="34" charset="0"/>
                          <a:ea typeface="+mn-ea"/>
                          <a:cs typeface="Calibri" panose="020F0502020204030204" pitchFamily="34" charset="0"/>
                        </a:rPr>
                        <a:t>MPO-O</a:t>
                      </a:r>
                      <a:r>
                        <a:rPr lang="en-US" sz="1000" b="0" kern="1200" baseline="-25000" dirty="0" smtClean="0">
                          <a:solidFill>
                            <a:schemeClr val="tx1"/>
                          </a:solidFill>
                          <a:effectLst/>
                          <a:latin typeface="Calibri" panose="020F0502020204030204" pitchFamily="34" charset="0"/>
                          <a:ea typeface="+mn-ea"/>
                          <a:cs typeface="Calibri" panose="020F0502020204030204" pitchFamily="34" charset="0"/>
                        </a:rPr>
                        <a:t>2</a:t>
                      </a:r>
                      <a:r>
                        <a:rPr lang="en-US" sz="1000" b="0" kern="1200" baseline="30000" dirty="0" smtClean="0">
                          <a:solidFill>
                            <a:schemeClr val="tx1"/>
                          </a:solidFill>
                          <a:effectLst/>
                          <a:latin typeface="Calibri" panose="020F0502020204030204" pitchFamily="34" charset="0"/>
                          <a:ea typeface="+mn-ea"/>
                          <a:cs typeface="Calibri" panose="020F0502020204030204" pitchFamily="34" charset="0"/>
                        </a:rPr>
                        <a:t>–</a:t>
                      </a:r>
                      <a:r>
                        <a:rPr lang="en-US" sz="1000" b="0" kern="1200" dirty="0" smtClean="0">
                          <a:solidFill>
                            <a:schemeClr val="tx1"/>
                          </a:solidFill>
                          <a:effectLst/>
                          <a:latin typeface="Calibri" panose="020F0502020204030204" pitchFamily="34" charset="0"/>
                          <a:ea typeface="+mn-ea"/>
                          <a:cs typeface="Calibri" panose="020F0502020204030204" pitchFamily="34" charset="0"/>
                        </a:rPr>
                        <a:t> (60%)</a:t>
                      </a:r>
                      <a:endParaRPr lang="sk-SK" sz="1000" b="0" dirty="0">
                        <a:latin typeface="Calibri" panose="020F0502020204030204" pitchFamily="34" charset="0"/>
                        <a:cs typeface="Calibri" panose="020F0502020204030204" pitchFamily="34" charset="0"/>
                      </a:endParaRPr>
                    </a:p>
                  </a:txBody>
                  <a:tcPr marL="91468" marR="91468" marT="45688" marB="456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16">
                <a:tc>
                  <a:txBody>
                    <a:bodyPr/>
                    <a:lstStyle/>
                    <a:p>
                      <a:r>
                        <a:rPr lang="en-US" sz="1000" b="0" kern="1200" baseline="30000" dirty="0" smtClean="0">
                          <a:solidFill>
                            <a:schemeClr val="tx1"/>
                          </a:solidFill>
                          <a:effectLst/>
                          <a:latin typeface="Calibri" panose="020F0502020204030204" pitchFamily="34" charset="0"/>
                          <a:ea typeface="+mn-ea"/>
                          <a:cs typeface="Calibri" panose="020F0502020204030204" pitchFamily="34" charset="0"/>
                          <a:sym typeface="Symbol"/>
                        </a:rPr>
                        <a:t></a:t>
                      </a:r>
                      <a:r>
                        <a:rPr lang="en-US" sz="1000" b="0" kern="1200" baseline="0" dirty="0" smtClean="0">
                          <a:solidFill>
                            <a:schemeClr val="tx1"/>
                          </a:solidFill>
                          <a:effectLst/>
                          <a:latin typeface="Calibri" panose="020F0502020204030204" pitchFamily="34" charset="0"/>
                          <a:ea typeface="+mn-ea"/>
                          <a:cs typeface="Calibri" panose="020F0502020204030204" pitchFamily="34" charset="0"/>
                          <a:sym typeface="Symbol"/>
                        </a:rPr>
                        <a:t>D</a:t>
                      </a:r>
                      <a:r>
                        <a:rPr lang="en-US" sz="1000" b="0" kern="1200" baseline="0" dirty="0" smtClean="0">
                          <a:solidFill>
                            <a:schemeClr val="tx1"/>
                          </a:solidFill>
                          <a:effectLst/>
                          <a:latin typeface="Calibri" panose="020F0502020204030204" pitchFamily="34" charset="0"/>
                          <a:ea typeface="+mn-ea"/>
                          <a:cs typeface="Calibri" panose="020F0502020204030204" pitchFamily="34" charset="0"/>
                        </a:rPr>
                        <a:t>MPO-OCH</a:t>
                      </a:r>
                      <a:r>
                        <a:rPr lang="en-US" sz="1000" b="0" kern="1200" baseline="-25000" dirty="0" smtClean="0">
                          <a:solidFill>
                            <a:schemeClr val="tx1"/>
                          </a:solidFill>
                          <a:effectLst/>
                          <a:latin typeface="Calibri" panose="020F0502020204030204" pitchFamily="34" charset="0"/>
                          <a:ea typeface="+mn-ea"/>
                          <a:cs typeface="Calibri" panose="020F0502020204030204" pitchFamily="34" charset="0"/>
                        </a:rPr>
                        <a:t>3</a:t>
                      </a:r>
                      <a:r>
                        <a:rPr lang="en-US" sz="1000" b="0" kern="1200" dirty="0" smtClean="0">
                          <a:solidFill>
                            <a:schemeClr val="tx1"/>
                          </a:solidFill>
                          <a:effectLst/>
                          <a:latin typeface="Calibri" panose="020F0502020204030204" pitchFamily="34" charset="0"/>
                          <a:ea typeface="+mn-ea"/>
                          <a:cs typeface="Calibri" panose="020F0502020204030204" pitchFamily="34" charset="0"/>
                        </a:rPr>
                        <a:t> (37%)</a:t>
                      </a:r>
                      <a:endParaRPr lang="sk-SK" sz="1000" b="0" dirty="0">
                        <a:latin typeface="Calibri" panose="020F0502020204030204" pitchFamily="34" charset="0"/>
                        <a:cs typeface="Calibri" panose="020F0502020204030204" pitchFamily="34" charset="0"/>
                      </a:endParaRPr>
                    </a:p>
                  </a:txBody>
                  <a:tcPr marL="91468" marR="91468" marT="45688" marB="456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baseline="30000" dirty="0" smtClean="0">
                          <a:solidFill>
                            <a:schemeClr val="tx1"/>
                          </a:solidFill>
                          <a:effectLst/>
                          <a:latin typeface="Calibri" panose="020F0502020204030204" pitchFamily="34" charset="0"/>
                          <a:ea typeface="+mn-ea"/>
                          <a:cs typeface="Calibri" panose="020F0502020204030204" pitchFamily="34" charset="0"/>
                          <a:sym typeface="Symbol"/>
                        </a:rPr>
                        <a:t></a:t>
                      </a:r>
                      <a:r>
                        <a:rPr lang="en-US" sz="1000" b="0" kern="1200" baseline="0" dirty="0" smtClean="0">
                          <a:solidFill>
                            <a:schemeClr val="tx1"/>
                          </a:solidFill>
                          <a:effectLst/>
                          <a:latin typeface="Calibri" panose="020F0502020204030204" pitchFamily="34" charset="0"/>
                          <a:ea typeface="+mn-ea"/>
                          <a:cs typeface="Calibri" panose="020F0502020204030204" pitchFamily="34" charset="0"/>
                          <a:sym typeface="Symbol"/>
                        </a:rPr>
                        <a:t>D</a:t>
                      </a:r>
                      <a:r>
                        <a:rPr lang="en-US" sz="1000" b="0" kern="1200" baseline="0" dirty="0" smtClean="0">
                          <a:solidFill>
                            <a:schemeClr val="tx1"/>
                          </a:solidFill>
                          <a:effectLst/>
                          <a:latin typeface="Calibri" panose="020F0502020204030204" pitchFamily="34" charset="0"/>
                          <a:ea typeface="+mn-ea"/>
                          <a:cs typeface="Calibri" panose="020F0502020204030204" pitchFamily="34" charset="0"/>
                        </a:rPr>
                        <a:t>MPO-OR’</a:t>
                      </a:r>
                      <a:r>
                        <a:rPr lang="en-US" sz="1000" b="0" kern="1200" dirty="0" smtClean="0">
                          <a:solidFill>
                            <a:schemeClr val="tx1"/>
                          </a:solidFill>
                          <a:effectLst/>
                          <a:latin typeface="Calibri" panose="020F0502020204030204" pitchFamily="34" charset="0"/>
                          <a:ea typeface="+mn-ea"/>
                          <a:cs typeface="Calibri" panose="020F0502020204030204" pitchFamily="34" charset="0"/>
                        </a:rPr>
                        <a:t> (3%)</a:t>
                      </a:r>
                    </a:p>
                  </a:txBody>
                  <a:tcPr marL="91468" marR="91468" marT="45688" marB="456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40088905"/>
              </p:ext>
            </p:extLst>
          </p:nvPr>
        </p:nvGraphicFramePr>
        <p:xfrm>
          <a:off x="7911737" y="2993408"/>
          <a:ext cx="1203423" cy="487744"/>
        </p:xfrm>
        <a:graphic>
          <a:graphicData uri="http://schemas.openxmlformats.org/drawingml/2006/table">
            <a:tbl>
              <a:tblPr firstRow="1" bandRow="1">
                <a:tableStyleId>{5940675A-B579-460E-94D1-54222C63F5DA}</a:tableStyleId>
              </a:tblPr>
              <a:tblGrid>
                <a:gridCol w="1203423"/>
              </a:tblGrid>
              <a:tr h="23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baseline="30000" dirty="0" smtClean="0">
                          <a:solidFill>
                            <a:schemeClr val="tx1"/>
                          </a:solidFill>
                          <a:effectLst/>
                          <a:latin typeface="+mn-lt"/>
                          <a:ea typeface="+mn-ea"/>
                          <a:cs typeface="Arial" panose="020B0604020202020204" pitchFamily="34" charset="0"/>
                          <a:sym typeface="Symbol"/>
                        </a:rPr>
                        <a:t></a:t>
                      </a:r>
                      <a:r>
                        <a:rPr lang="en-US" sz="1000" b="0" kern="1200" baseline="0" dirty="0" smtClean="0">
                          <a:solidFill>
                            <a:schemeClr val="tx1"/>
                          </a:solidFill>
                          <a:effectLst/>
                          <a:latin typeface="+mn-lt"/>
                          <a:ea typeface="+mn-ea"/>
                          <a:cs typeface="Arial" panose="020B0604020202020204" pitchFamily="34" charset="0"/>
                          <a:sym typeface="Symbol"/>
                        </a:rPr>
                        <a:t>POBN</a:t>
                      </a:r>
                      <a:r>
                        <a:rPr lang="en-US" sz="1000" b="0" kern="1200" baseline="0" dirty="0" smtClean="0">
                          <a:solidFill>
                            <a:schemeClr val="tx1"/>
                          </a:solidFill>
                          <a:effectLst/>
                          <a:latin typeface="+mn-lt"/>
                          <a:ea typeface="+mn-ea"/>
                          <a:cs typeface="Arial" panose="020B0604020202020204" pitchFamily="34" charset="0"/>
                        </a:rPr>
                        <a:t>-OCH</a:t>
                      </a:r>
                      <a:r>
                        <a:rPr lang="en-US" sz="1000" b="0" kern="1200" baseline="-25000" dirty="0" smtClean="0">
                          <a:solidFill>
                            <a:schemeClr val="tx1"/>
                          </a:solidFill>
                          <a:effectLst/>
                          <a:latin typeface="+mn-lt"/>
                          <a:ea typeface="+mn-ea"/>
                          <a:cs typeface="Arial" panose="020B0604020202020204" pitchFamily="34" charset="0"/>
                        </a:rPr>
                        <a:t>3</a:t>
                      </a:r>
                      <a:r>
                        <a:rPr lang="en-US" sz="1000" b="0" kern="1200" dirty="0" smtClean="0">
                          <a:solidFill>
                            <a:schemeClr val="tx1"/>
                          </a:solidFill>
                          <a:effectLst/>
                          <a:latin typeface="+mn-lt"/>
                          <a:ea typeface="+mn-ea"/>
                          <a:cs typeface="Arial" panose="020B0604020202020204" pitchFamily="34" charset="0"/>
                        </a:rPr>
                        <a:t> (98%)</a:t>
                      </a:r>
                      <a:endParaRPr lang="sk-SK" sz="1000" b="0" dirty="0" smtClean="0">
                        <a:latin typeface="+mn-lt"/>
                        <a:cs typeface="Arial" panose="020B0604020202020204" pitchFamily="34" charset="0"/>
                      </a:endParaRPr>
                    </a:p>
                  </a:txBody>
                  <a:tcPr marL="91468" marR="91468" marT="45736" marB="4573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09">
                <a:tc>
                  <a:txBody>
                    <a:bodyPr/>
                    <a:lstStyle/>
                    <a:p>
                      <a:r>
                        <a:rPr lang="en-US" sz="1000" b="0" kern="1200" baseline="30000" dirty="0" smtClean="0">
                          <a:solidFill>
                            <a:schemeClr val="tx1"/>
                          </a:solidFill>
                          <a:effectLst/>
                          <a:latin typeface="+mn-lt"/>
                          <a:ea typeface="+mn-ea"/>
                          <a:cs typeface="Arial" panose="020B0604020202020204" pitchFamily="34" charset="0"/>
                          <a:sym typeface="Symbol"/>
                        </a:rPr>
                        <a:t></a:t>
                      </a:r>
                      <a:r>
                        <a:rPr lang="en-US" sz="1000" b="0" kern="1200" baseline="0" dirty="0" smtClean="0">
                          <a:solidFill>
                            <a:schemeClr val="tx1"/>
                          </a:solidFill>
                          <a:effectLst/>
                          <a:latin typeface="+mn-lt"/>
                          <a:ea typeface="+mn-ea"/>
                          <a:cs typeface="Arial" panose="020B0604020202020204" pitchFamily="34" charset="0"/>
                          <a:sym typeface="Symbol"/>
                        </a:rPr>
                        <a:t>POBN</a:t>
                      </a:r>
                      <a:r>
                        <a:rPr lang="en-US" sz="1000" b="0" kern="1200" dirty="0" smtClean="0">
                          <a:solidFill>
                            <a:schemeClr val="tx1"/>
                          </a:solidFill>
                          <a:effectLst/>
                          <a:latin typeface="+mn-lt"/>
                          <a:ea typeface="+mn-ea"/>
                          <a:cs typeface="Arial" panose="020B0604020202020204" pitchFamily="34" charset="0"/>
                        </a:rPr>
                        <a:t>-O</a:t>
                      </a:r>
                      <a:r>
                        <a:rPr lang="en-US" sz="1000" b="0" kern="1200" baseline="-25000" dirty="0" smtClean="0">
                          <a:solidFill>
                            <a:schemeClr val="tx1"/>
                          </a:solidFill>
                          <a:effectLst/>
                          <a:latin typeface="+mn-lt"/>
                          <a:ea typeface="+mn-ea"/>
                          <a:cs typeface="Arial" panose="020B0604020202020204" pitchFamily="34" charset="0"/>
                        </a:rPr>
                        <a:t>2</a:t>
                      </a:r>
                      <a:r>
                        <a:rPr lang="en-US" sz="1000" b="0" kern="1200" baseline="30000" dirty="0" smtClean="0">
                          <a:solidFill>
                            <a:schemeClr val="tx1"/>
                          </a:solidFill>
                          <a:effectLst/>
                          <a:latin typeface="+mn-lt"/>
                          <a:ea typeface="+mn-ea"/>
                          <a:cs typeface="Arial" panose="020B0604020202020204" pitchFamily="34" charset="0"/>
                        </a:rPr>
                        <a:t>–</a:t>
                      </a:r>
                      <a:r>
                        <a:rPr lang="en-US" sz="1000" b="0" kern="1200" dirty="0" smtClean="0">
                          <a:solidFill>
                            <a:schemeClr val="tx1"/>
                          </a:solidFill>
                          <a:effectLst/>
                          <a:latin typeface="+mn-lt"/>
                          <a:ea typeface="+mn-ea"/>
                          <a:cs typeface="Arial" panose="020B0604020202020204" pitchFamily="34" charset="0"/>
                        </a:rPr>
                        <a:t> (2%)</a:t>
                      </a:r>
                      <a:endParaRPr lang="sk-SK" sz="1000" b="0" dirty="0">
                        <a:latin typeface="+mn-lt"/>
                        <a:cs typeface="Arial" panose="020B0604020202020204" pitchFamily="34" charset="0"/>
                      </a:endParaRPr>
                    </a:p>
                  </a:txBody>
                  <a:tcPr marL="91468" marR="91468" marT="45736" marB="4573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9" name="Rectangle 32"/>
          <p:cNvSpPr>
            <a:spLocks noChangeArrowheads="1"/>
          </p:cNvSpPr>
          <p:nvPr/>
        </p:nvSpPr>
        <p:spPr bwMode="auto">
          <a:xfrm>
            <a:off x="7942264" y="4669996"/>
            <a:ext cx="1018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aseline="30000" dirty="0">
                <a:cs typeface="Calibri" panose="020F0502020204030204" pitchFamily="34" charset="0"/>
                <a:sym typeface="Symbol" panose="05050102010706020507" pitchFamily="18" charset="2"/>
              </a:rPr>
              <a:t></a:t>
            </a:r>
            <a:r>
              <a:rPr lang="en-US" altLang="en-US" sz="1000" dirty="0">
                <a:cs typeface="Calibri" panose="020F0502020204030204" pitchFamily="34" charset="0"/>
                <a:sym typeface="Symbol" panose="05050102010706020507" pitchFamily="18" charset="2"/>
              </a:rPr>
              <a:t>ND</a:t>
            </a:r>
            <a:r>
              <a:rPr lang="en-US" altLang="en-US" sz="1000" dirty="0">
                <a:cs typeface="Calibri" panose="020F0502020204030204" pitchFamily="34" charset="0"/>
              </a:rPr>
              <a:t>-CH</a:t>
            </a:r>
            <a:r>
              <a:rPr lang="en-US" altLang="en-US" sz="1000" baseline="-25000" dirty="0">
                <a:cs typeface="Calibri" panose="020F0502020204030204" pitchFamily="34" charset="0"/>
              </a:rPr>
              <a:t>3</a:t>
            </a:r>
            <a:r>
              <a:rPr lang="en-US" altLang="en-US" sz="1000" dirty="0">
                <a:cs typeface="Calibri" panose="020F0502020204030204" pitchFamily="34" charset="0"/>
              </a:rPr>
              <a:t> (100%)</a:t>
            </a:r>
            <a:endParaRPr lang="sk-SK" altLang="en-US" sz="1000" dirty="0">
              <a:cs typeface="Calibri" panose="020F0502020204030204" pitchFamily="34" charset="0"/>
            </a:endParaRPr>
          </a:p>
        </p:txBody>
      </p:sp>
      <p:grpSp>
        <p:nvGrpSpPr>
          <p:cNvPr id="20" name="Group 19"/>
          <p:cNvGrpSpPr/>
          <p:nvPr/>
        </p:nvGrpSpPr>
        <p:grpSpPr>
          <a:xfrm>
            <a:off x="488393" y="2133600"/>
            <a:ext cx="4540807" cy="926068"/>
            <a:chOff x="1332248" y="5078010"/>
            <a:chExt cx="6772161" cy="1393825"/>
          </a:xfrm>
        </p:grpSpPr>
        <p:graphicFrame>
          <p:nvGraphicFramePr>
            <p:cNvPr id="21" name="Object 20"/>
            <p:cNvGraphicFramePr>
              <a:graphicFrameLocks noChangeAspect="1"/>
            </p:cNvGraphicFramePr>
            <p:nvPr>
              <p:extLst>
                <p:ext uri="{D42A27DB-BD31-4B8C-83A1-F6EECF244321}">
                  <p14:modId xmlns:p14="http://schemas.microsoft.com/office/powerpoint/2010/main" val="1008332165"/>
                </p:ext>
              </p:extLst>
            </p:nvPr>
          </p:nvGraphicFramePr>
          <p:xfrm>
            <a:off x="1332248" y="5078010"/>
            <a:ext cx="2522537" cy="1393825"/>
          </p:xfrm>
          <a:graphic>
            <a:graphicData uri="http://schemas.openxmlformats.org/presentationml/2006/ole">
              <mc:AlternateContent xmlns:mc="http://schemas.openxmlformats.org/markup-compatibility/2006">
                <mc:Choice xmlns:v="urn:schemas-microsoft-com:vml" Requires="v">
                  <p:oleObj spid="_x0000_s3482" name="CS ChemDraw Drawing" r:id="rId4" imgW="3279144" imgH="1808460" progId="ChemDraw.Document.6.0">
                    <p:embed/>
                  </p:oleObj>
                </mc:Choice>
                <mc:Fallback>
                  <p:oleObj name="CS ChemDraw Drawing" r:id="rId4" imgW="3279144" imgH="1808460" progId="ChemDraw.Document.6.0">
                    <p:embed/>
                    <p:pic>
                      <p:nvPicPr>
                        <p:cNvPr id="0" name=""/>
                        <p:cNvPicPr>
                          <a:picLocks noChangeAspect="1" noChangeArrowheads="1"/>
                        </p:cNvPicPr>
                        <p:nvPr/>
                      </p:nvPicPr>
                      <p:blipFill>
                        <a:blip r:embed="rId5"/>
                        <a:srcRect/>
                        <a:stretch>
                          <a:fillRect/>
                        </a:stretch>
                      </p:blipFill>
                      <p:spPr bwMode="auto">
                        <a:xfrm>
                          <a:off x="1332248" y="5078010"/>
                          <a:ext cx="2522537"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32981547"/>
                </p:ext>
              </p:extLst>
            </p:nvPr>
          </p:nvGraphicFramePr>
          <p:xfrm>
            <a:off x="4489864" y="5363811"/>
            <a:ext cx="1773238" cy="919161"/>
          </p:xfrm>
          <a:graphic>
            <a:graphicData uri="http://schemas.openxmlformats.org/presentationml/2006/ole">
              <mc:AlternateContent xmlns:mc="http://schemas.openxmlformats.org/markup-compatibility/2006">
                <mc:Choice xmlns:v="urn:schemas-microsoft-com:vml" Requires="v">
                  <p:oleObj spid="_x0000_s3483" name="CS ChemDraw Drawing" r:id="rId6" imgW="2384679" imgH="1234059" progId="ChemDraw.Document.6.0">
                    <p:embed/>
                  </p:oleObj>
                </mc:Choice>
                <mc:Fallback>
                  <p:oleObj name="CS ChemDraw Drawing" r:id="rId6" imgW="2384679" imgH="1234059" progId="ChemDraw.Document.6.0">
                    <p:embed/>
                    <p:pic>
                      <p:nvPicPr>
                        <p:cNvPr id="0" name=""/>
                        <p:cNvPicPr>
                          <a:picLocks noChangeAspect="1" noChangeArrowheads="1"/>
                        </p:cNvPicPr>
                        <p:nvPr/>
                      </p:nvPicPr>
                      <p:blipFill>
                        <a:blip r:embed="rId7"/>
                        <a:srcRect/>
                        <a:stretch>
                          <a:fillRect/>
                        </a:stretch>
                      </p:blipFill>
                      <p:spPr bwMode="auto">
                        <a:xfrm>
                          <a:off x="4489864" y="5363811"/>
                          <a:ext cx="1773238" cy="919161"/>
                        </a:xfrm>
                        <a:prstGeom prst="rect">
                          <a:avLst/>
                        </a:prstGeom>
                        <a:noFill/>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67321442"/>
                </p:ext>
              </p:extLst>
            </p:nvPr>
          </p:nvGraphicFramePr>
          <p:xfrm>
            <a:off x="6804247" y="5162067"/>
            <a:ext cx="1300162" cy="1271587"/>
          </p:xfrm>
          <a:graphic>
            <a:graphicData uri="http://schemas.openxmlformats.org/presentationml/2006/ole">
              <mc:AlternateContent xmlns:mc="http://schemas.openxmlformats.org/markup-compatibility/2006">
                <mc:Choice xmlns:v="urn:schemas-microsoft-com:vml" Requires="v">
                  <p:oleObj spid="_x0000_s3484" name="CS ChemDraw Drawing" r:id="rId8" imgW="1742898" imgH="1708020" progId="ChemDraw.Document.6.0">
                    <p:embed/>
                  </p:oleObj>
                </mc:Choice>
                <mc:Fallback>
                  <p:oleObj name="CS ChemDraw Drawing" r:id="rId8" imgW="1742898" imgH="1708020" progId="ChemDraw.Document.6.0">
                    <p:embed/>
                    <p:pic>
                      <p:nvPicPr>
                        <p:cNvPr id="0" name=""/>
                        <p:cNvPicPr>
                          <a:picLocks noChangeAspect="1" noChangeArrowheads="1"/>
                        </p:cNvPicPr>
                        <p:nvPr/>
                      </p:nvPicPr>
                      <p:blipFill>
                        <a:blip r:embed="rId9"/>
                        <a:srcRect/>
                        <a:stretch>
                          <a:fillRect/>
                        </a:stretch>
                      </p:blipFill>
                      <p:spPr bwMode="auto">
                        <a:xfrm>
                          <a:off x="6804247" y="5162067"/>
                          <a:ext cx="1300162" cy="127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Rectangle 26"/>
          <p:cNvSpPr/>
          <p:nvPr/>
        </p:nvSpPr>
        <p:spPr>
          <a:xfrm>
            <a:off x="5306498" y="906634"/>
            <a:ext cx="404278" cy="369332"/>
          </a:xfrm>
          <a:prstGeom prst="rect">
            <a:avLst/>
          </a:prstGeom>
        </p:spPr>
        <p:txBody>
          <a:bodyPr wrap="none">
            <a:spAutoFit/>
          </a:bodyPr>
          <a:lstStyle/>
          <a:p>
            <a:pPr algn="ctr"/>
            <a:r>
              <a:rPr lang="en-GB" dirty="0">
                <a:latin typeface="Calibri" panose="020F0502020204030204" pitchFamily="34" charset="0"/>
                <a:cs typeface="Calibri" panose="020F0502020204030204" pitchFamily="34" charset="0"/>
              </a:rPr>
              <a:t> </a:t>
            </a:r>
            <a:r>
              <a:rPr lang="en-GB" sz="1200" dirty="0" smtClean="0">
                <a:latin typeface="Calibri" panose="020F0502020204030204" pitchFamily="34" charset="0"/>
                <a:cs typeface="Calibri" panose="020F0502020204030204" pitchFamily="34" charset="0"/>
              </a:rPr>
              <a:t>(a)</a:t>
            </a:r>
            <a:endParaRPr lang="en-GB" sz="1200" dirty="0">
              <a:latin typeface="Calibri" panose="020F0502020204030204" pitchFamily="34" charset="0"/>
              <a:cs typeface="Calibri" panose="020F0502020204030204" pitchFamily="34" charset="0"/>
            </a:endParaRPr>
          </a:p>
        </p:txBody>
      </p:sp>
      <p:sp>
        <p:nvSpPr>
          <p:cNvPr id="28" name="Rectangle 27"/>
          <p:cNvSpPr/>
          <p:nvPr/>
        </p:nvSpPr>
        <p:spPr>
          <a:xfrm>
            <a:off x="5300087" y="2594970"/>
            <a:ext cx="410689" cy="369332"/>
          </a:xfrm>
          <a:prstGeom prst="rect">
            <a:avLst/>
          </a:prstGeom>
        </p:spPr>
        <p:txBody>
          <a:bodyPr wrap="none">
            <a:spAutoFit/>
          </a:bodyPr>
          <a:lstStyle/>
          <a:p>
            <a:pPr algn="ctr"/>
            <a:r>
              <a:rPr lang="en-GB" dirty="0">
                <a:latin typeface="Calibri" panose="020F0502020204030204" pitchFamily="34" charset="0"/>
                <a:cs typeface="Calibri" panose="020F0502020204030204" pitchFamily="34" charset="0"/>
              </a:rPr>
              <a:t> </a:t>
            </a:r>
            <a:r>
              <a:rPr lang="en-GB" sz="1200" dirty="0" smtClean="0">
                <a:latin typeface="Calibri" panose="020F0502020204030204" pitchFamily="34" charset="0"/>
                <a:cs typeface="Calibri" panose="020F0502020204030204" pitchFamily="34" charset="0"/>
              </a:rPr>
              <a:t>(b)</a:t>
            </a:r>
            <a:endParaRPr lang="en-GB" sz="1200" dirty="0">
              <a:latin typeface="Calibri" panose="020F0502020204030204" pitchFamily="34" charset="0"/>
              <a:cs typeface="Calibri" panose="020F0502020204030204" pitchFamily="34" charset="0"/>
            </a:endParaRPr>
          </a:p>
        </p:txBody>
      </p:sp>
      <p:sp>
        <p:nvSpPr>
          <p:cNvPr id="29" name="Rectangle 28"/>
          <p:cNvSpPr/>
          <p:nvPr/>
        </p:nvSpPr>
        <p:spPr>
          <a:xfrm>
            <a:off x="5300088" y="4159270"/>
            <a:ext cx="410689" cy="369332"/>
          </a:xfrm>
          <a:prstGeom prst="rect">
            <a:avLst/>
          </a:prstGeom>
        </p:spPr>
        <p:txBody>
          <a:bodyPr wrap="none">
            <a:spAutoFit/>
          </a:bodyPr>
          <a:lstStyle/>
          <a:p>
            <a:pPr algn="ctr"/>
            <a:r>
              <a:rPr lang="en-GB" dirty="0">
                <a:latin typeface="Calibri" panose="020F0502020204030204" pitchFamily="34" charset="0"/>
                <a:cs typeface="Calibri" panose="020F0502020204030204" pitchFamily="34" charset="0"/>
              </a:rPr>
              <a:t> </a:t>
            </a:r>
            <a:r>
              <a:rPr lang="en-GB" sz="1200" dirty="0" smtClean="0">
                <a:latin typeface="Calibri" panose="020F0502020204030204" pitchFamily="34" charset="0"/>
                <a:cs typeface="Calibri" panose="020F0502020204030204" pitchFamily="34" charset="0"/>
              </a:rPr>
              <a:t>(c)</a:t>
            </a:r>
            <a:endParaRPr lang="en-GB" sz="1200" dirty="0">
              <a:latin typeface="Calibri" panose="020F0502020204030204" pitchFamily="34" charset="0"/>
              <a:cs typeface="Calibri" panose="020F0502020204030204" pitchFamily="34" charset="0"/>
            </a:endParaRPr>
          </a:p>
        </p:txBody>
      </p:sp>
      <p:pic>
        <p:nvPicPr>
          <p:cNvPr id="30" name="Picture 29"/>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5621801" y="889394"/>
            <a:ext cx="2204097" cy="1257228"/>
          </a:xfrm>
          <a:prstGeom prst="rect">
            <a:avLst/>
          </a:prstGeom>
          <a:ln>
            <a:noFill/>
          </a:ln>
        </p:spPr>
      </p:pic>
      <p:pic>
        <p:nvPicPr>
          <p:cNvPr id="31" name="Picture 30"/>
          <p:cNvPicPr/>
          <p:nvPr/>
        </p:nvPicPr>
        <p:blipFill>
          <a:blip r:embed="rId12" cstate="print">
            <a:extLst>
              <a:ext uri="{BEBA8EAE-BF5A-486C-A8C5-ECC9F3942E4B}">
                <a14:imgProps xmlns:a14="http://schemas.microsoft.com/office/drawing/2010/main">
                  <a14:imgLayer r:embed="rId1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621801" y="2538731"/>
            <a:ext cx="2204097" cy="1325333"/>
          </a:xfrm>
          <a:prstGeom prst="rect">
            <a:avLst/>
          </a:prstGeom>
        </p:spPr>
      </p:pic>
      <p:pic>
        <p:nvPicPr>
          <p:cNvPr id="32" name="Picture 31"/>
          <p:cNvPicPr/>
          <p:nvPr/>
        </p:nvPicPr>
        <p:blipFill>
          <a:blip r:embed="rId14" cstate="print">
            <a:extLst>
              <a:ext uri="{BEBA8EAE-BF5A-486C-A8C5-ECC9F3942E4B}">
                <a14:imgProps xmlns:a14="http://schemas.microsoft.com/office/drawing/2010/main">
                  <a14:imgLayer r:embed="rId1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621800" y="4221165"/>
            <a:ext cx="2204097" cy="1167259"/>
          </a:xfrm>
          <a:prstGeom prst="rect">
            <a:avLst/>
          </a:prstGeom>
        </p:spPr>
      </p:pic>
      <p:pic>
        <p:nvPicPr>
          <p:cNvPr id="3" name="Picture 2"/>
          <p:cNvPicPr>
            <a:picLocks noChangeAspect="1"/>
          </p:cNvPicPr>
          <p:nvPr/>
        </p:nvPicPr>
        <p:blipFill>
          <a:blip r:embed="rId16"/>
          <a:stretch>
            <a:fillRect/>
          </a:stretch>
        </p:blipFill>
        <p:spPr>
          <a:xfrm>
            <a:off x="627314" y="4835173"/>
            <a:ext cx="4419600" cy="1016000"/>
          </a:xfrm>
          <a:prstGeom prst="rect">
            <a:avLst/>
          </a:prstGeom>
        </p:spPr>
      </p:pic>
      <p:sp>
        <p:nvSpPr>
          <p:cNvPr id="26" name="Rectangle 25"/>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Rectangle 8"/>
          <p:cNvSpPr>
            <a:spLocks noChangeArrowheads="1"/>
          </p:cNvSpPr>
          <p:nvPr/>
        </p:nvSpPr>
        <p:spPr bwMode="auto">
          <a:xfrm>
            <a:off x="381000" y="990600"/>
            <a:ext cx="4648199" cy="485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buFont typeface="Wingdings" panose="05000000000000000000" pitchFamily="2" charset="2"/>
              <a:buChar char="§"/>
            </a:pPr>
            <a:r>
              <a:rPr lang="en-GB" altLang="en-US" sz="1600" dirty="0">
                <a:latin typeface="+mn-lt"/>
              </a:rPr>
              <a:t>600 MHz, </a:t>
            </a:r>
            <a:r>
              <a:rPr lang="en-GB" altLang="en-US" sz="1600" dirty="0" smtClean="0">
                <a:latin typeface="+mn-lt"/>
              </a:rPr>
              <a:t>RT, DMSO, before irradiation (a)</a:t>
            </a:r>
            <a:endParaRPr lang="en-GB" altLang="en-US" sz="1600" dirty="0">
              <a:latin typeface="+mn-lt"/>
            </a:endParaRPr>
          </a:p>
          <a:p>
            <a:pPr eaLnBrk="1" hangingPunct="1">
              <a:lnSpc>
                <a:spcPct val="150000"/>
              </a:lnSpc>
              <a:buFont typeface="Wingdings" panose="05000000000000000000" pitchFamily="2" charset="2"/>
              <a:buChar char="§"/>
            </a:pPr>
            <a:endParaRPr lang="en-GB" altLang="en-US" sz="1600" dirty="0" smtClean="0">
              <a:latin typeface="+mn-lt"/>
            </a:endParaRPr>
          </a:p>
          <a:p>
            <a:pPr eaLnBrk="1" hangingPunct="1">
              <a:lnSpc>
                <a:spcPct val="150000"/>
              </a:lnSpc>
              <a:buFont typeface="Wingdings" panose="05000000000000000000" pitchFamily="2" charset="2"/>
              <a:buChar char="§"/>
            </a:pPr>
            <a:r>
              <a:rPr lang="en-GB" altLang="en-US" sz="1600" dirty="0" smtClean="0">
                <a:latin typeface="+mn-lt"/>
              </a:rPr>
              <a:t>new </a:t>
            </a:r>
            <a:r>
              <a:rPr lang="en-GB" altLang="en-US" sz="1600" dirty="0">
                <a:latin typeface="+mn-lt"/>
              </a:rPr>
              <a:t>resonances </a:t>
            </a:r>
            <a:r>
              <a:rPr lang="en-GB" altLang="en-US" sz="1600" dirty="0" smtClean="0">
                <a:latin typeface="+mn-lt"/>
              </a:rPr>
              <a:t>originating </a:t>
            </a:r>
            <a:r>
              <a:rPr lang="en-GB" altLang="en-US" sz="1600" dirty="0">
                <a:latin typeface="+mn-lt"/>
              </a:rPr>
              <a:t>from the </a:t>
            </a:r>
            <a:r>
              <a:rPr lang="en-GB" altLang="en-US" sz="1600" i="1" dirty="0" err="1" smtClean="0">
                <a:latin typeface="+mn-lt"/>
              </a:rPr>
              <a:t>syn</a:t>
            </a:r>
            <a:r>
              <a:rPr lang="en-GB" altLang="en-US" sz="1600" dirty="0" smtClean="0">
                <a:latin typeface="+mn-lt"/>
              </a:rPr>
              <a:t>-isomer after 10 min irradiation at 365 nm (b)</a:t>
            </a:r>
            <a:endParaRPr lang="en-GB" altLang="en-US" sz="1600" dirty="0">
              <a:latin typeface="+mn-lt"/>
            </a:endParaRPr>
          </a:p>
          <a:p>
            <a:pPr eaLnBrk="1" hangingPunct="1">
              <a:lnSpc>
                <a:spcPct val="150000"/>
              </a:lnSpc>
              <a:buFont typeface="Wingdings" panose="05000000000000000000" pitchFamily="2" charset="2"/>
              <a:buChar char="§"/>
            </a:pPr>
            <a:endParaRPr lang="en-GB" altLang="en-US" sz="1600" dirty="0" smtClean="0">
              <a:latin typeface="+mn-lt"/>
            </a:endParaRPr>
          </a:p>
          <a:p>
            <a:pPr eaLnBrk="1" hangingPunct="1">
              <a:lnSpc>
                <a:spcPct val="150000"/>
              </a:lnSpc>
              <a:buFont typeface="Wingdings" panose="05000000000000000000" pitchFamily="2" charset="2"/>
              <a:buChar char="§"/>
            </a:pPr>
            <a:r>
              <a:rPr lang="en-GB" altLang="en-US" sz="1600" dirty="0" smtClean="0">
                <a:latin typeface="+mn-lt"/>
              </a:rPr>
              <a:t>intensities had been increasing </a:t>
            </a:r>
          </a:p>
          <a:p>
            <a:pPr marL="0" indent="0" eaLnBrk="1" hangingPunct="1">
              <a:lnSpc>
                <a:spcPct val="150000"/>
              </a:lnSpc>
            </a:pPr>
            <a:r>
              <a:rPr lang="en-GB" altLang="en-US" sz="1600" dirty="0">
                <a:latin typeface="+mn-lt"/>
              </a:rPr>
              <a:t> </a:t>
            </a:r>
            <a:r>
              <a:rPr lang="en-GB" altLang="en-US" sz="1600" dirty="0" smtClean="0">
                <a:latin typeface="+mn-lt"/>
              </a:rPr>
              <a:t>     with irradiation </a:t>
            </a:r>
            <a:endParaRPr lang="en-GB" altLang="en-US" sz="1600" dirty="0">
              <a:latin typeface="+mn-lt"/>
            </a:endParaRPr>
          </a:p>
          <a:p>
            <a:pPr>
              <a:lnSpc>
                <a:spcPct val="150000"/>
              </a:lnSpc>
              <a:buFont typeface="Wingdings" panose="05000000000000000000" pitchFamily="2" charset="2"/>
              <a:buChar char="§"/>
            </a:pPr>
            <a:endParaRPr lang="en-GB" altLang="en-US" sz="1600" dirty="0" smtClean="0"/>
          </a:p>
          <a:p>
            <a:pPr>
              <a:lnSpc>
                <a:spcPct val="150000"/>
              </a:lnSpc>
              <a:buFont typeface="Wingdings" panose="05000000000000000000" pitchFamily="2" charset="2"/>
              <a:buChar char="§"/>
            </a:pPr>
            <a:r>
              <a:rPr lang="en-GB" altLang="en-US" sz="1600" dirty="0" smtClean="0"/>
              <a:t>isomerization varied </a:t>
            </a:r>
            <a:r>
              <a:rPr lang="en-GB" sz="1600" dirty="0"/>
              <a:t>in a manner </a:t>
            </a:r>
            <a:endParaRPr lang="en-GB" sz="1600" dirty="0" smtClean="0"/>
          </a:p>
          <a:p>
            <a:pPr marL="0" indent="0">
              <a:lnSpc>
                <a:spcPct val="150000"/>
              </a:lnSpc>
            </a:pPr>
            <a:r>
              <a:rPr lang="en-GB" sz="1600" dirty="0"/>
              <a:t> </a:t>
            </a:r>
            <a:r>
              <a:rPr lang="en-GB" sz="1600" dirty="0" smtClean="0"/>
              <a:t>     correlated to the structure</a:t>
            </a:r>
          </a:p>
          <a:p>
            <a:pPr>
              <a:lnSpc>
                <a:spcPct val="150000"/>
              </a:lnSpc>
              <a:buFont typeface="Wingdings" panose="05000000000000000000" pitchFamily="2" charset="2"/>
              <a:buChar char="§"/>
            </a:pPr>
            <a:endParaRPr lang="en-GB" altLang="en-US" sz="1600" dirty="0" smtClean="0"/>
          </a:p>
          <a:p>
            <a:pPr>
              <a:lnSpc>
                <a:spcPct val="150000"/>
              </a:lnSpc>
              <a:buFont typeface="Wingdings" panose="05000000000000000000" pitchFamily="2" charset="2"/>
              <a:buChar char="§"/>
            </a:pPr>
            <a:r>
              <a:rPr lang="en-GB" altLang="en-US" sz="1600" dirty="0" smtClean="0"/>
              <a:t>stabilisation </a:t>
            </a:r>
            <a:r>
              <a:rPr lang="en-GB" altLang="en-US" sz="1600" dirty="0"/>
              <a:t>of </a:t>
            </a:r>
            <a:r>
              <a:rPr lang="en-GB" altLang="en-US" sz="1600" i="1" dirty="0" err="1"/>
              <a:t>syn</a:t>
            </a:r>
            <a:r>
              <a:rPr lang="en-GB" altLang="en-US" sz="1600" dirty="0"/>
              <a:t>-isomer </a:t>
            </a:r>
            <a:endParaRPr lang="en-GB" altLang="en-US" sz="1600" dirty="0" smtClean="0"/>
          </a:p>
          <a:p>
            <a:pPr marL="0" indent="0">
              <a:lnSpc>
                <a:spcPct val="150000"/>
              </a:lnSpc>
            </a:pPr>
            <a:r>
              <a:rPr lang="en-GB" altLang="en-US" sz="1600" i="1" dirty="0"/>
              <a:t> </a:t>
            </a:r>
            <a:r>
              <a:rPr lang="en-GB" altLang="en-US" sz="1600" i="1" dirty="0" smtClean="0"/>
              <a:t>     via</a:t>
            </a:r>
            <a:r>
              <a:rPr lang="en-GB" altLang="en-US" sz="1600" dirty="0" smtClean="0"/>
              <a:t> H-bonds</a:t>
            </a:r>
            <a:endParaRPr lang="en-GB" altLang="en-US" sz="1600" dirty="0"/>
          </a:p>
        </p:txBody>
      </p:sp>
      <p:pic>
        <p:nvPicPr>
          <p:cNvPr id="11" name="Picture 10"/>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581400" y="2493164"/>
            <a:ext cx="5344368" cy="2764636"/>
          </a:xfrm>
          <a:prstGeom prst="rect">
            <a:avLst/>
          </a:prstGeom>
        </p:spPr>
      </p:pic>
      <p:sp>
        <p:nvSpPr>
          <p:cNvPr id="2" name="Rectangle 1"/>
          <p:cNvSpPr/>
          <p:nvPr/>
        </p:nvSpPr>
        <p:spPr>
          <a:xfrm>
            <a:off x="3651738" y="5237946"/>
            <a:ext cx="5147575" cy="477054"/>
          </a:xfrm>
          <a:prstGeom prst="rect">
            <a:avLst/>
          </a:prstGeom>
        </p:spPr>
        <p:txBody>
          <a:bodyPr wrap="square">
            <a:spAutoFit/>
          </a:bodyPr>
          <a:lstStyle/>
          <a:p>
            <a:pPr algn="just">
              <a:lnSpc>
                <a:spcPts val="1000"/>
              </a:lnSpc>
              <a:spcAft>
                <a:spcPts val="1000"/>
              </a:spcAft>
            </a:pPr>
            <a:r>
              <a:rPr lang="en-GB" sz="800" dirty="0">
                <a:latin typeface="Calibri" panose="020F0502020204030204" pitchFamily="34" charset="0"/>
                <a:ea typeface="Calibri" panose="020F0502020204030204" pitchFamily="34" charset="0"/>
                <a:cs typeface="Times New Roman" panose="02020603050405020304" pitchFamily="18" charset="0"/>
              </a:rPr>
              <a:t>High-resolution 600 MHz </a:t>
            </a:r>
            <a:r>
              <a:rPr lang="en-GB" sz="800" baseline="30000" dirty="0">
                <a:latin typeface="Calibri" panose="020F0502020204030204" pitchFamily="34" charset="0"/>
                <a:ea typeface="Calibri" panose="020F0502020204030204" pitchFamily="34" charset="0"/>
                <a:cs typeface="Times New Roman" panose="02020603050405020304" pitchFamily="18" charset="0"/>
              </a:rPr>
              <a:t>1</a:t>
            </a:r>
            <a:r>
              <a:rPr lang="en-GB" sz="800" dirty="0">
                <a:latin typeface="Calibri" panose="020F0502020204030204" pitchFamily="34" charset="0"/>
                <a:ea typeface="Calibri" panose="020F0502020204030204" pitchFamily="34" charset="0"/>
                <a:cs typeface="Times New Roman" panose="02020603050405020304" pitchFamily="18" charset="0"/>
              </a:rPr>
              <a:t>H NMR spectrum of </a:t>
            </a:r>
            <a:r>
              <a:rPr lang="en-GB" sz="800" b="1" dirty="0">
                <a:latin typeface="Calibri" panose="020F0502020204030204" pitchFamily="34" charset="0"/>
                <a:ea typeface="Calibri" panose="020F0502020204030204" pitchFamily="34" charset="0"/>
                <a:cs typeface="Times New Roman" panose="02020603050405020304" pitchFamily="18" charset="0"/>
              </a:rPr>
              <a:t>S1</a:t>
            </a:r>
            <a:r>
              <a:rPr lang="en-GB" sz="800" dirty="0">
                <a:latin typeface="Calibri" panose="020F0502020204030204" pitchFamily="34" charset="0"/>
                <a:ea typeface="Calibri" panose="020F0502020204030204" pitchFamily="34" charset="0"/>
                <a:cs typeface="Times New Roman" panose="02020603050405020304" pitchFamily="18" charset="0"/>
              </a:rPr>
              <a:t> in DMSO at 25</a:t>
            </a:r>
            <a:r>
              <a:rPr lang="en-GB" sz="8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800" dirty="0" smtClean="0">
                <a:latin typeface="Calibri" panose="020F0502020204030204" pitchFamily="34" charset="0"/>
                <a:ea typeface="Calibri" panose="020F0502020204030204" pitchFamily="34" charset="0"/>
                <a:cs typeface="Times New Roman" panose="02020603050405020304" pitchFamily="18" charset="0"/>
              </a:rPr>
              <a:t>C before irradiation (a) and after 10 minutes of </a:t>
            </a:r>
            <a:r>
              <a:rPr lang="en-GB" sz="800" dirty="0">
                <a:latin typeface="Calibri" panose="020F0502020204030204" pitchFamily="34" charset="0"/>
                <a:ea typeface="Calibri" panose="020F0502020204030204" pitchFamily="34" charset="0"/>
                <a:cs typeface="Times New Roman" panose="02020603050405020304" pitchFamily="18" charset="0"/>
              </a:rPr>
              <a:t>UV irradiation (</a:t>
            </a:r>
            <a:r>
              <a:rPr lang="en-GB" sz="800" i="1" dirty="0" err="1">
                <a:latin typeface="Calibri" panose="020F0502020204030204" pitchFamily="34" charset="0"/>
                <a:ea typeface="Calibri" panose="020F0502020204030204" pitchFamily="34" charset="0"/>
                <a:cs typeface="Times New Roman" panose="02020603050405020304" pitchFamily="18" charset="0"/>
              </a:rPr>
              <a:t>λ</a:t>
            </a:r>
            <a:r>
              <a:rPr lang="en-GB" sz="800" baseline="-25000" dirty="0" err="1">
                <a:latin typeface="Calibri" panose="020F0502020204030204" pitchFamily="34" charset="0"/>
                <a:ea typeface="Calibri" panose="020F0502020204030204" pitchFamily="34" charset="0"/>
                <a:cs typeface="Times New Roman" panose="02020603050405020304" pitchFamily="18" charset="0"/>
              </a:rPr>
              <a:t>max</a:t>
            </a:r>
            <a:r>
              <a:rPr lang="en-GB" sz="800" dirty="0">
                <a:latin typeface="Calibri" panose="020F0502020204030204" pitchFamily="34" charset="0"/>
                <a:ea typeface="Calibri" panose="020F0502020204030204" pitchFamily="34" charset="0"/>
                <a:cs typeface="Times New Roman" panose="02020603050405020304" pitchFamily="18" charset="0"/>
              </a:rPr>
              <a:t> = 365 nm) </a:t>
            </a:r>
            <a:r>
              <a:rPr lang="en-GB" sz="800" dirty="0" smtClean="0">
                <a:latin typeface="Calibri" panose="020F0502020204030204" pitchFamily="34" charset="0"/>
                <a:ea typeface="Calibri" panose="020F0502020204030204" pitchFamily="34" charset="0"/>
                <a:cs typeface="Times New Roman" panose="02020603050405020304" pitchFamily="18" charset="0"/>
              </a:rPr>
              <a:t>(b). </a:t>
            </a:r>
            <a:r>
              <a:rPr lang="en-GB" sz="800" dirty="0">
                <a:latin typeface="Calibri" panose="020F0502020204030204" pitchFamily="34" charset="0"/>
                <a:ea typeface="Calibri" panose="020F0502020204030204" pitchFamily="34" charset="0"/>
                <a:cs typeface="Times New Roman" panose="02020603050405020304" pitchFamily="18" charset="0"/>
              </a:rPr>
              <a:t>Smaller signals (marked with subscript s) belong to the </a:t>
            </a:r>
            <a:r>
              <a:rPr lang="en-GB" sz="800" i="1" dirty="0" err="1">
                <a:latin typeface="Calibri" panose="020F0502020204030204" pitchFamily="34" charset="0"/>
                <a:ea typeface="Calibri" panose="020F0502020204030204" pitchFamily="34" charset="0"/>
                <a:cs typeface="Times New Roman" panose="02020603050405020304" pitchFamily="18" charset="0"/>
              </a:rPr>
              <a:t>syn</a:t>
            </a:r>
            <a:r>
              <a:rPr lang="en-GB" sz="800" dirty="0">
                <a:latin typeface="Calibri" panose="020F0502020204030204" pitchFamily="34" charset="0"/>
                <a:ea typeface="Calibri" panose="020F0502020204030204" pitchFamily="34" charset="0"/>
                <a:cs typeface="Times New Roman" panose="02020603050405020304" pitchFamily="18" charset="0"/>
              </a:rPr>
              <a:t>-isomer, which formed upon irradiation; assignments without indices belong to the main form (</a:t>
            </a:r>
            <a:r>
              <a:rPr lang="en-GB" sz="800" i="1" dirty="0">
                <a:latin typeface="Calibri" panose="020F0502020204030204" pitchFamily="34" charset="0"/>
                <a:ea typeface="Calibri" panose="020F0502020204030204" pitchFamily="34" charset="0"/>
                <a:cs typeface="Times New Roman" panose="02020603050405020304" pitchFamily="18" charset="0"/>
              </a:rPr>
              <a:t>anti</a:t>
            </a:r>
            <a:r>
              <a:rPr lang="en-GB" sz="800" dirty="0">
                <a:latin typeface="Calibri" panose="020F0502020204030204" pitchFamily="34" charset="0"/>
                <a:ea typeface="Calibri" panose="020F0502020204030204" pitchFamily="34" charset="0"/>
                <a:cs typeface="Times New Roman" panose="02020603050405020304" pitchFamily="18" charset="0"/>
              </a:rPr>
              <a:t>-isomer).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5609171" y="654992"/>
            <a:ext cx="2263140" cy="1631008"/>
          </a:xfrm>
          <a:prstGeom prst="rect">
            <a:avLst/>
          </a:prstGeom>
          <a:noFill/>
          <a:ln>
            <a:noFill/>
          </a:ln>
        </p:spPr>
      </p:pic>
      <p:sp>
        <p:nvSpPr>
          <p:cNvPr id="17" name="Rectangle 16"/>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918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3" name="Rectangle 8"/>
          <p:cNvSpPr>
            <a:spLocks noChangeArrowheads="1"/>
          </p:cNvSpPr>
          <p:nvPr/>
        </p:nvSpPr>
        <p:spPr bwMode="auto">
          <a:xfrm>
            <a:off x="381000" y="914400"/>
            <a:ext cx="8381999" cy="319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buFont typeface="Wingdings" panose="05000000000000000000" pitchFamily="2" charset="2"/>
              <a:buChar char="§"/>
            </a:pPr>
            <a:r>
              <a:rPr lang="en-GB" sz="1550" dirty="0"/>
              <a:t>temperature coefficients of the –N</a:t>
            </a:r>
            <a:r>
              <a:rPr lang="en-GB" sz="1550" baseline="-25000" dirty="0"/>
              <a:t>3</a:t>
            </a:r>
            <a:r>
              <a:rPr lang="en-GB" sz="1550" dirty="0"/>
              <a:t>–N=C(H) protons and OH </a:t>
            </a:r>
            <a:r>
              <a:rPr lang="en-GB" sz="1550" dirty="0" smtClean="0"/>
              <a:t>protons (Table 1) </a:t>
            </a:r>
          </a:p>
          <a:p>
            <a:pPr>
              <a:buFont typeface="Wingdings" panose="05000000000000000000" pitchFamily="2" charset="2"/>
              <a:buChar char="§"/>
            </a:pPr>
            <a:endParaRPr lang="en-GB" sz="1550" dirty="0" smtClean="0"/>
          </a:p>
          <a:p>
            <a:pPr>
              <a:lnSpc>
                <a:spcPct val="150000"/>
              </a:lnSpc>
              <a:buFont typeface="Wingdings" panose="05000000000000000000" pitchFamily="2" charset="2"/>
              <a:buChar char="§"/>
            </a:pPr>
            <a:r>
              <a:rPr lang="en-GB" sz="1550" dirty="0" smtClean="0"/>
              <a:t>coefficients </a:t>
            </a:r>
            <a:r>
              <a:rPr lang="en-GB" sz="1550" dirty="0"/>
              <a:t>for the OH protons for </a:t>
            </a:r>
            <a:r>
              <a:rPr lang="en-GB" sz="1550" b="1" dirty="0"/>
              <a:t>1 </a:t>
            </a:r>
            <a:r>
              <a:rPr lang="en-GB" sz="1550" dirty="0"/>
              <a:t>– </a:t>
            </a:r>
            <a:r>
              <a:rPr lang="en-GB" sz="1550" b="1" dirty="0"/>
              <a:t>7</a:t>
            </a:r>
            <a:r>
              <a:rPr lang="en-GB" sz="1550" dirty="0"/>
              <a:t> varied between </a:t>
            </a:r>
            <a:r>
              <a:rPr lang="en-GB" sz="1550" dirty="0" smtClean="0"/>
              <a:t>-5.36 </a:t>
            </a:r>
            <a:r>
              <a:rPr lang="en-GB" sz="1550" dirty="0"/>
              <a:t>and </a:t>
            </a:r>
            <a:r>
              <a:rPr lang="en-GB" sz="1550" dirty="0" smtClean="0"/>
              <a:t>-6.11 ppb/K</a:t>
            </a:r>
          </a:p>
          <a:p>
            <a:pPr>
              <a:buFont typeface="Wingdings" panose="05000000000000000000" pitchFamily="2" charset="2"/>
              <a:buChar char="§"/>
            </a:pPr>
            <a:endParaRPr lang="en-GB" sz="1550" dirty="0"/>
          </a:p>
          <a:p>
            <a:pPr>
              <a:lnSpc>
                <a:spcPct val="150000"/>
              </a:lnSpc>
              <a:buFont typeface="Wingdings" panose="05000000000000000000" pitchFamily="2" charset="2"/>
              <a:buChar char="§"/>
            </a:pPr>
            <a:r>
              <a:rPr lang="en-GB" sz="1550" dirty="0" smtClean="0"/>
              <a:t>OH </a:t>
            </a:r>
            <a:r>
              <a:rPr lang="en-GB" sz="1550" dirty="0"/>
              <a:t>groups </a:t>
            </a:r>
            <a:r>
              <a:rPr lang="en-GB" sz="1550" dirty="0" smtClean="0"/>
              <a:t>are involved </a:t>
            </a:r>
            <a:r>
              <a:rPr lang="en-GB" sz="1550" dirty="0"/>
              <a:t>in intramolecular H-bonds with different strengths depending upon the structure and </a:t>
            </a:r>
            <a:r>
              <a:rPr lang="en-GB" sz="1550" dirty="0" smtClean="0"/>
              <a:t>conformation</a:t>
            </a:r>
          </a:p>
          <a:p>
            <a:pPr>
              <a:buFont typeface="Wingdings" panose="05000000000000000000" pitchFamily="2" charset="2"/>
              <a:buChar char="§"/>
            </a:pPr>
            <a:endParaRPr lang="en-GB" altLang="en-US" sz="1550" dirty="0" smtClean="0">
              <a:latin typeface="+mn-lt"/>
            </a:endParaRPr>
          </a:p>
          <a:p>
            <a:pPr>
              <a:lnSpc>
                <a:spcPct val="150000"/>
              </a:lnSpc>
              <a:buFont typeface="Wingdings" panose="05000000000000000000" pitchFamily="2" charset="2"/>
              <a:buChar char="§"/>
            </a:pPr>
            <a:r>
              <a:rPr lang="en-GB" altLang="en-US" sz="1550" dirty="0" smtClean="0">
                <a:latin typeface="+mn-lt"/>
              </a:rPr>
              <a:t>the same behaviour also for </a:t>
            </a:r>
            <a:r>
              <a:rPr lang="en-GB" sz="1550" dirty="0"/>
              <a:t>the NH </a:t>
            </a:r>
            <a:r>
              <a:rPr lang="en-GB" sz="1550" dirty="0" smtClean="0"/>
              <a:t>protons</a:t>
            </a:r>
          </a:p>
          <a:p>
            <a:pPr>
              <a:buFont typeface="Wingdings" panose="05000000000000000000" pitchFamily="2" charset="2"/>
              <a:buChar char="§"/>
            </a:pPr>
            <a:endParaRPr lang="en-GB" sz="1550" dirty="0" smtClean="0"/>
          </a:p>
          <a:p>
            <a:pPr>
              <a:lnSpc>
                <a:spcPct val="150000"/>
              </a:lnSpc>
              <a:buFont typeface="Wingdings" panose="05000000000000000000" pitchFamily="2" charset="2"/>
              <a:buChar char="§"/>
            </a:pPr>
            <a:r>
              <a:rPr lang="en-GB" sz="1550" dirty="0" smtClean="0"/>
              <a:t>stability of </a:t>
            </a:r>
            <a:r>
              <a:rPr lang="en-GB" sz="1550" i="1" dirty="0" err="1" smtClean="0"/>
              <a:t>syn</a:t>
            </a:r>
            <a:r>
              <a:rPr lang="en-GB" sz="1550" dirty="0" smtClean="0"/>
              <a:t>-isomers due </a:t>
            </a:r>
            <a:r>
              <a:rPr lang="en-GB" sz="1550" dirty="0"/>
              <a:t>to </a:t>
            </a:r>
            <a:r>
              <a:rPr lang="en-GB" sz="1550" dirty="0" smtClean="0"/>
              <a:t>the formation of intramolecular hydrogen bonds </a:t>
            </a:r>
          </a:p>
        </p:txBody>
      </p:sp>
      <p:graphicFrame>
        <p:nvGraphicFramePr>
          <p:cNvPr id="7" name="Table 6"/>
          <p:cNvGraphicFramePr>
            <a:graphicFrameLocks noGrp="1"/>
          </p:cNvGraphicFramePr>
          <p:nvPr>
            <p:extLst>
              <p:ext uri="{D42A27DB-BD31-4B8C-83A1-F6EECF244321}">
                <p14:modId xmlns:p14="http://schemas.microsoft.com/office/powerpoint/2010/main" val="2118309381"/>
              </p:ext>
            </p:extLst>
          </p:nvPr>
        </p:nvGraphicFramePr>
        <p:xfrm>
          <a:off x="450533" y="4419600"/>
          <a:ext cx="8229599" cy="1268386"/>
        </p:xfrm>
        <a:graphic>
          <a:graphicData uri="http://schemas.openxmlformats.org/drawingml/2006/table">
            <a:tbl>
              <a:tblPr firstRow="1" firstCol="1" bandRow="1"/>
              <a:tblGrid>
                <a:gridCol w="505097"/>
                <a:gridCol w="533400"/>
                <a:gridCol w="914400"/>
                <a:gridCol w="914400"/>
                <a:gridCol w="838200"/>
                <a:gridCol w="914400"/>
                <a:gridCol w="838200"/>
                <a:gridCol w="838200"/>
                <a:gridCol w="914400"/>
                <a:gridCol w="1018902"/>
              </a:tblGrid>
              <a:tr h="262546">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(20</a:t>
                      </a:r>
                      <a:r>
                        <a:rPr lang="en-GB" sz="1100" b="1" dirty="0">
                          <a:effectLst/>
                          <a:latin typeface="+mj-lt"/>
                          <a:ea typeface="Calibri" panose="020F0502020204030204" pitchFamily="34" charset="0"/>
                          <a:cs typeface="Arial" panose="020B0604020202020204" pitchFamily="34" charset="0"/>
                          <a:sym typeface="Symbol" panose="05050102010706020507" pitchFamily="18" charset="2"/>
                        </a:rPr>
                        <a:t></a:t>
                      </a:r>
                      <a:r>
                        <a:rPr lang="en-GB" sz="1100" b="1" dirty="0">
                          <a:effectLst/>
                          <a:latin typeface="+mj-lt"/>
                          <a:ea typeface="Calibri" panose="020F0502020204030204" pitchFamily="34" charset="0"/>
                          <a:cs typeface="Arial" panose="020B0604020202020204" pitchFamily="34" charset="0"/>
                        </a:rPr>
                        <a:t>C)</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(25</a:t>
                      </a:r>
                      <a:r>
                        <a:rPr lang="en-GB" sz="1100" b="1" dirty="0">
                          <a:effectLst/>
                          <a:latin typeface="+mj-lt"/>
                          <a:ea typeface="Calibri" panose="020F0502020204030204" pitchFamily="34" charset="0"/>
                          <a:cs typeface="Arial" panose="020B0604020202020204" pitchFamily="34" charset="0"/>
                          <a:sym typeface="Symbol" panose="05050102010706020507" pitchFamily="18" charset="2"/>
                        </a:rPr>
                        <a:t></a:t>
                      </a:r>
                      <a:r>
                        <a:rPr lang="en-GB" sz="1100" b="1" dirty="0">
                          <a:effectLst/>
                          <a:latin typeface="+mj-lt"/>
                          <a:ea typeface="Calibri" panose="020F0502020204030204" pitchFamily="34" charset="0"/>
                          <a:cs typeface="Arial" panose="020B0604020202020204" pitchFamily="34" charset="0"/>
                        </a:rPr>
                        <a:t>C)</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(35</a:t>
                      </a:r>
                      <a:r>
                        <a:rPr lang="en-GB" sz="1100" b="1" dirty="0">
                          <a:effectLst/>
                          <a:latin typeface="+mj-lt"/>
                          <a:ea typeface="Calibri" panose="020F0502020204030204" pitchFamily="34" charset="0"/>
                          <a:cs typeface="Arial" panose="020B0604020202020204" pitchFamily="34" charset="0"/>
                          <a:sym typeface="Symbol" panose="05050102010706020507" pitchFamily="18" charset="2"/>
                        </a:rPr>
                        <a:t></a:t>
                      </a:r>
                      <a:r>
                        <a:rPr lang="en-GB" sz="1100" b="1" dirty="0">
                          <a:effectLst/>
                          <a:latin typeface="+mj-lt"/>
                          <a:ea typeface="Calibri" panose="020F0502020204030204" pitchFamily="34" charset="0"/>
                          <a:cs typeface="Arial" panose="020B0604020202020204" pitchFamily="34" charset="0"/>
                        </a:rPr>
                        <a:t>C)</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(45</a:t>
                      </a:r>
                      <a:r>
                        <a:rPr lang="en-GB" sz="1100" b="1" dirty="0">
                          <a:effectLst/>
                          <a:latin typeface="+mj-lt"/>
                          <a:ea typeface="Calibri" panose="020F0502020204030204" pitchFamily="34" charset="0"/>
                          <a:cs typeface="Arial" panose="020B0604020202020204" pitchFamily="34" charset="0"/>
                          <a:sym typeface="Symbol" panose="05050102010706020507" pitchFamily="18" charset="2"/>
                        </a:rPr>
                        <a:t></a:t>
                      </a:r>
                      <a:r>
                        <a:rPr lang="en-GB" sz="1100" b="1" dirty="0">
                          <a:effectLst/>
                          <a:latin typeface="+mj-lt"/>
                          <a:ea typeface="Calibri" panose="020F0502020204030204" pitchFamily="34" charset="0"/>
                          <a:cs typeface="Arial" panose="020B0604020202020204" pitchFamily="34" charset="0"/>
                        </a:rPr>
                        <a:t>C)</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(55</a:t>
                      </a:r>
                      <a:r>
                        <a:rPr lang="en-GB" sz="1100" b="1" dirty="0">
                          <a:effectLst/>
                          <a:latin typeface="+mj-lt"/>
                          <a:ea typeface="Calibri" panose="020F0502020204030204" pitchFamily="34" charset="0"/>
                          <a:cs typeface="Arial" panose="020B0604020202020204" pitchFamily="34" charset="0"/>
                          <a:sym typeface="Symbol" panose="05050102010706020507" pitchFamily="18" charset="2"/>
                        </a:rPr>
                        <a:t></a:t>
                      </a:r>
                      <a:r>
                        <a:rPr lang="en-GB" sz="1100" b="1" dirty="0">
                          <a:effectLst/>
                          <a:latin typeface="+mj-lt"/>
                          <a:ea typeface="Calibri" panose="020F0502020204030204" pitchFamily="34" charset="0"/>
                          <a:cs typeface="Arial" panose="020B0604020202020204" pitchFamily="34" charset="0"/>
                        </a:rPr>
                        <a:t>C)</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(65</a:t>
                      </a:r>
                      <a:r>
                        <a:rPr lang="en-GB" sz="1100" b="1" dirty="0">
                          <a:effectLst/>
                          <a:latin typeface="+mj-lt"/>
                          <a:ea typeface="Calibri" panose="020F0502020204030204" pitchFamily="34" charset="0"/>
                          <a:cs typeface="Arial" panose="020B0604020202020204" pitchFamily="34" charset="0"/>
                          <a:sym typeface="Symbol" panose="05050102010706020507" pitchFamily="18" charset="2"/>
                        </a:rPr>
                        <a:t></a:t>
                      </a:r>
                      <a:r>
                        <a:rPr lang="en-GB" sz="1100" b="1" dirty="0">
                          <a:effectLst/>
                          <a:latin typeface="+mj-lt"/>
                          <a:ea typeface="Calibri" panose="020F0502020204030204" pitchFamily="34" charset="0"/>
                          <a:cs typeface="Arial" panose="020B0604020202020204" pitchFamily="34" charset="0"/>
                        </a:rPr>
                        <a:t>C)</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GB" sz="1100" b="1" dirty="0">
                          <a:effectLst/>
                          <a:latin typeface="+mj-lt"/>
                          <a:ea typeface="Calibri" panose="020F0502020204030204" pitchFamily="34" charset="0"/>
                          <a:cs typeface="Arial" panose="020B0604020202020204" pitchFamily="34" charset="0"/>
                        </a:rPr>
                        <a:t>ppb/K</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4">
                  <a:txBody>
                    <a:bodyPr/>
                    <a:lstStyle/>
                    <a:p>
                      <a:pPr algn="ctr">
                        <a:lnSpc>
                          <a:spcPct val="150000"/>
                        </a:lnSpc>
                        <a:spcAft>
                          <a:spcPts val="200"/>
                        </a:spcAft>
                      </a:pPr>
                      <a:r>
                        <a:rPr lang="en-GB" sz="1100" b="1" dirty="0" smtClean="0">
                          <a:effectLst/>
                          <a:latin typeface="+mj-lt"/>
                          <a:ea typeface="Calibri" panose="020F0502020204030204" pitchFamily="34" charset="0"/>
                          <a:cs typeface="Arial" panose="020B0604020202020204" pitchFamily="34" charset="0"/>
                        </a:rPr>
                        <a:t>S1</a:t>
                      </a:r>
                      <a:endParaRPr lang="en-GB" sz="1100" b="1" dirty="0">
                        <a:effectLst/>
                        <a:latin typeface="+mj-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50000"/>
                        </a:lnSpc>
                        <a:spcAft>
                          <a:spcPts val="200"/>
                        </a:spcAft>
                      </a:pPr>
                      <a:r>
                        <a:rPr lang="en-GB" sz="1100" b="1" i="1" dirty="0">
                          <a:effectLst/>
                          <a:latin typeface="+mj-lt"/>
                          <a:ea typeface="Calibri" panose="020F0502020204030204" pitchFamily="34" charset="0"/>
                          <a:cs typeface="Arial" panose="020B0604020202020204" pitchFamily="34" charset="0"/>
                        </a:rPr>
                        <a:t>anti-</a:t>
                      </a:r>
                      <a:endParaRPr lang="en-GB" sz="1100" b="1" dirty="0">
                        <a:effectLst/>
                        <a:latin typeface="+mj-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‒OH’</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10.233</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10.203</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10.142</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10.080</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10.020</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9.958</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−6.11</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vMerge="1">
                  <a:txBody>
                    <a:bodyPr/>
                    <a:lstStyle/>
                    <a:p>
                      <a:endParaRPr lang="en-GB"/>
                    </a:p>
                  </a:txBody>
                  <a:tcPr/>
                </a:tc>
                <a:tc vMerge="1">
                  <a:txBody>
                    <a:bodyPr/>
                    <a:lstStyle/>
                    <a:p>
                      <a:endParaRPr lang="en-GB"/>
                    </a:p>
                  </a:txBody>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‒OH’’</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11.434</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11.409</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11.353</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11.299</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11.246</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11.193</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−5.36</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r>
              <a:tr h="0">
                <a:tc vMerge="1">
                  <a:txBody>
                    <a:bodyPr/>
                    <a:lstStyle/>
                    <a:p>
                      <a:endParaRPr lang="en-GB"/>
                    </a:p>
                  </a:txBody>
                  <a:tcPr/>
                </a:tc>
                <a:tc vMerge="1">
                  <a:txBody>
                    <a:bodyPr/>
                    <a:lstStyle/>
                    <a:p>
                      <a:endParaRPr lang="en-GB"/>
                    </a:p>
                  </a:txBody>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N</a:t>
                      </a:r>
                      <a:r>
                        <a:rPr lang="en-GB" sz="1100" b="0" baseline="-25000">
                          <a:effectLst/>
                          <a:latin typeface="+mj-lt"/>
                          <a:ea typeface="Calibri" panose="020F0502020204030204" pitchFamily="34" charset="0"/>
                          <a:cs typeface="Arial" panose="020B0604020202020204" pitchFamily="34" charset="0"/>
                        </a:rPr>
                        <a:t>3</a:t>
                      </a:r>
                      <a:r>
                        <a:rPr lang="en-GB" sz="1100" b="0">
                          <a:effectLst/>
                          <a:latin typeface="+mj-lt"/>
                          <a:ea typeface="Calibri" panose="020F0502020204030204" pitchFamily="34" charset="0"/>
                          <a:cs typeface="Arial" panose="020B0604020202020204" pitchFamily="34" charset="0"/>
                        </a:rPr>
                        <a:t>-N=CH</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8.441</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8.454</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8.477</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8.499</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8.522</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8.542</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−2.24</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r>
              <a:tr h="0">
                <a:tc vMerge="1">
                  <a:txBody>
                    <a:bodyPr/>
                    <a:lstStyle/>
                    <a:p>
                      <a:endParaRPr lang="en-GB"/>
                    </a:p>
                  </a:txBody>
                  <a:tcPr/>
                </a:tc>
                <a:tc vMerge="1">
                  <a:txBody>
                    <a:bodyPr/>
                    <a:lstStyle/>
                    <a:p>
                      <a:endParaRPr lang="en-GB"/>
                    </a:p>
                  </a:txBody>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‒NH</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7.484</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200"/>
                        </a:spcAft>
                      </a:pPr>
                      <a:r>
                        <a:rPr lang="en-GB" sz="1100" b="0">
                          <a:effectLst/>
                          <a:latin typeface="+mj-lt"/>
                          <a:ea typeface="Calibri" panose="020F0502020204030204" pitchFamily="34" charset="0"/>
                          <a:cs typeface="Arial" panose="020B0604020202020204" pitchFamily="34" charset="0"/>
                        </a:rPr>
                        <a:t>7.460</a:t>
                      </a:r>
                      <a:endParaRPr lang="en-GB" sz="1100" b="1">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7.408</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7.357</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7.305</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7.254</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200"/>
                        </a:spcAft>
                      </a:pPr>
                      <a:r>
                        <a:rPr lang="en-GB" sz="1100" b="0" dirty="0">
                          <a:effectLst/>
                          <a:latin typeface="+mj-lt"/>
                          <a:ea typeface="Calibri" panose="020F0502020204030204" pitchFamily="34" charset="0"/>
                          <a:cs typeface="Arial" panose="020B0604020202020204" pitchFamily="34" charset="0"/>
                        </a:rPr>
                        <a:t>−5.11</a:t>
                      </a:r>
                      <a:endParaRPr lang="en-GB" sz="1100" b="1" dirty="0">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381000" y="4191000"/>
            <a:ext cx="4572000" cy="230832"/>
          </a:xfrm>
          <a:prstGeom prst="rect">
            <a:avLst/>
          </a:prstGeom>
        </p:spPr>
        <p:txBody>
          <a:bodyPr>
            <a:spAutoFit/>
          </a:bodyPr>
          <a:lstStyle/>
          <a:p>
            <a:r>
              <a:rPr lang="en-GB" sz="900" b="1" dirty="0" smtClean="0">
                <a:latin typeface="Calibri" panose="020F0502020204030204" pitchFamily="34" charset="0"/>
                <a:ea typeface="Calibri" panose="020F0502020204030204" pitchFamily="34" charset="0"/>
                <a:cs typeface="Times New Roman" panose="02020603050405020304" pitchFamily="18" charset="0"/>
              </a:rPr>
              <a:t>Table 1. </a:t>
            </a:r>
            <a:r>
              <a:rPr lang="en-GB" sz="900" dirty="0" smtClean="0">
                <a:latin typeface="Calibri" panose="020F0502020204030204" pitchFamily="34" charset="0"/>
                <a:ea typeface="Calibri" panose="020F0502020204030204" pitchFamily="34" charset="0"/>
                <a:cs typeface="Times New Roman" panose="02020603050405020304" pitchFamily="18" charset="0"/>
              </a:rPr>
              <a:t>Temperature </a:t>
            </a:r>
            <a:r>
              <a:rPr lang="en-GB" sz="900" dirty="0">
                <a:latin typeface="Calibri" panose="020F0502020204030204" pitchFamily="34" charset="0"/>
                <a:ea typeface="Calibri" panose="020F0502020204030204" pitchFamily="34" charset="0"/>
                <a:cs typeface="Times New Roman" panose="02020603050405020304" pitchFamily="18" charset="0"/>
              </a:rPr>
              <a:t>dependence of the chemical shifts of –N=C(H) and –OH protons in</a:t>
            </a:r>
            <a:r>
              <a:rPr lang="en-GB" sz="900" b="1" dirty="0">
                <a:latin typeface="Calibri" panose="020F0502020204030204" pitchFamily="34" charset="0"/>
                <a:ea typeface="Calibri" panose="020F0502020204030204" pitchFamily="34" charset="0"/>
                <a:cs typeface="Times New Roman" panose="02020603050405020304" pitchFamily="18" charset="0"/>
              </a:rPr>
              <a:t> S1</a:t>
            </a:r>
            <a:r>
              <a:rPr lang="en-GB" sz="900" dirty="0">
                <a:latin typeface="Calibri" panose="020F0502020204030204" pitchFamily="34" charset="0"/>
                <a:ea typeface="Calibri" panose="020F0502020204030204" pitchFamily="34" charset="0"/>
                <a:cs typeface="Times New Roman" panose="02020603050405020304" pitchFamily="18" charset="0"/>
              </a:rPr>
              <a:t>.</a:t>
            </a:r>
            <a:endParaRPr lang="en-GB" sz="900" dirty="0"/>
          </a:p>
        </p:txBody>
      </p:sp>
      <p:sp>
        <p:nvSpPr>
          <p:cNvPr id="11" name="Rectangle 10"/>
          <p:cNvSpPr>
            <a:spLocks noChangeArrowheads="1"/>
          </p:cNvSpPr>
          <p:nvPr/>
        </p:nvSpPr>
        <p:spPr bwMode="auto">
          <a:xfrm>
            <a:off x="5791200" y="5715000"/>
            <a:ext cx="30620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sk-SK" altLang="en-US" sz="900" dirty="0" err="1">
                <a:ea typeface="Calibri" panose="020F0502020204030204" pitchFamily="34" charset="0"/>
                <a:cs typeface="Calibri" panose="020F0502020204030204" pitchFamily="34" charset="0"/>
              </a:rPr>
              <a:t>Hricovín</a:t>
            </a:r>
            <a:r>
              <a:rPr lang="en-GB" altLang="en-US" sz="900" dirty="0" err="1">
                <a:ea typeface="Calibri" panose="020F0502020204030204" pitchFamily="34" charset="0"/>
                <a:cs typeface="Calibri" panose="020F0502020204030204" pitchFamily="34" charset="0"/>
              </a:rPr>
              <a:t>i</a:t>
            </a:r>
            <a:r>
              <a:rPr lang="en-GB" altLang="en-US" sz="900" dirty="0">
                <a:ea typeface="Calibri" panose="020F0502020204030204" pitchFamily="34" charset="0"/>
                <a:cs typeface="Calibri" panose="020F0502020204030204" pitchFamily="34" charset="0"/>
              </a:rPr>
              <a:t>, M.; </a:t>
            </a:r>
            <a:r>
              <a:rPr lang="en-GB" altLang="en-US" sz="900" dirty="0" smtClean="0">
                <a:ea typeface="Calibri" panose="020F0502020204030204" pitchFamily="34" charset="0"/>
                <a:cs typeface="Calibri" panose="020F0502020204030204" pitchFamily="34" charset="0"/>
              </a:rPr>
              <a:t>Asher, J.; </a:t>
            </a:r>
            <a:r>
              <a:rPr lang="sk-SK" altLang="en-US" sz="900" dirty="0" err="1" smtClean="0">
                <a:ea typeface="Calibri" panose="020F0502020204030204" pitchFamily="34" charset="0"/>
                <a:cs typeface="Calibri" panose="020F0502020204030204" pitchFamily="34" charset="0"/>
              </a:rPr>
              <a:t>Hricovíni</a:t>
            </a:r>
            <a:r>
              <a:rPr lang="sk-SK" altLang="en-US" sz="900" dirty="0">
                <a:ea typeface="Calibri" panose="020F0502020204030204" pitchFamily="34" charset="0"/>
                <a:cs typeface="Calibri" panose="020F0502020204030204" pitchFamily="34" charset="0"/>
              </a:rPr>
              <a:t>, M</a:t>
            </a:r>
            <a:r>
              <a:rPr lang="en-GB" altLang="en-US" sz="900" dirty="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RSC Adv.</a:t>
            </a:r>
            <a:r>
              <a:rPr lang="en-GB" altLang="en-US" sz="900" dirty="0" smtClean="0">
                <a:ea typeface="Calibri" panose="020F0502020204030204" pitchFamily="34" charset="0"/>
                <a:cs typeface="Calibri" panose="020F0502020204030204" pitchFamily="34" charset="0"/>
              </a:rPr>
              <a:t> </a:t>
            </a:r>
            <a:r>
              <a:rPr lang="en-GB" altLang="en-US" sz="900" b="1" dirty="0" smtClean="0">
                <a:ea typeface="Calibri" panose="020F0502020204030204" pitchFamily="34" charset="0"/>
                <a:cs typeface="Calibri" panose="020F0502020204030204" pitchFamily="34" charset="0"/>
              </a:rPr>
              <a:t>2020</a:t>
            </a:r>
            <a:r>
              <a:rPr lang="en-GB" altLang="en-US" sz="900" dirty="0" smtClean="0">
                <a:ea typeface="Calibri" panose="020F0502020204030204" pitchFamily="34" charset="0"/>
                <a:cs typeface="Calibri" panose="020F0502020204030204" pitchFamily="34" charset="0"/>
              </a:rPr>
              <a:t>, </a:t>
            </a:r>
            <a:r>
              <a:rPr lang="en-GB" altLang="en-US" sz="900" i="1" dirty="0" smtClean="0">
                <a:ea typeface="Calibri" panose="020F0502020204030204" pitchFamily="34" charset="0"/>
                <a:cs typeface="Calibri" panose="020F0502020204030204" pitchFamily="34" charset="0"/>
              </a:rPr>
              <a:t>10</a:t>
            </a:r>
            <a:r>
              <a:rPr lang="en-GB" altLang="en-US" sz="900" dirty="0" smtClean="0">
                <a:ea typeface="Calibri" panose="020F0502020204030204" pitchFamily="34" charset="0"/>
                <a:cs typeface="Calibri" panose="020F0502020204030204" pitchFamily="34" charset="0"/>
              </a:rPr>
              <a:t>, 5540.</a:t>
            </a:r>
            <a:endParaRPr lang="en-US" altLang="en-US" sz="9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800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2324</Words>
  <Application>Microsoft Office PowerPoint</Application>
  <PresentationFormat>On-screen Show (4:3)</PresentationFormat>
  <Paragraphs>496</Paragraphs>
  <Slides>17</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27" baseType="lpstr">
      <vt:lpstr>Arial</vt:lpstr>
      <vt:lpstr>Calibri</vt:lpstr>
      <vt:lpstr>Calibri Light</vt:lpstr>
      <vt:lpstr>Symbol</vt:lpstr>
      <vt:lpstr>Times New Roman</vt:lpstr>
      <vt:lpstr>Wingdings</vt:lpstr>
      <vt:lpstr>Office Theme</vt:lpstr>
      <vt:lpstr>Custom Design</vt:lpstr>
      <vt:lpstr>CS ChemDraw Drawing</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Windows User</cp:lastModifiedBy>
  <cp:revision>240</cp:revision>
  <dcterms:created xsi:type="dcterms:W3CDTF">2015-04-04T09:45:50Z</dcterms:created>
  <dcterms:modified xsi:type="dcterms:W3CDTF">2020-10-28T13:37:58Z</dcterms:modified>
</cp:coreProperties>
</file>