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99"/>
    <a:srgbClr val="6A4E9D"/>
    <a:srgbClr val="5E4197"/>
    <a:srgbClr val="6032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340" autoAdjust="0"/>
    <p:restoredTop sz="99153" autoAdjust="0"/>
  </p:normalViewPr>
  <p:slideViewPr>
    <p:cSldViewPr>
      <p:cViewPr>
        <p:scale>
          <a:sx n="44" d="100"/>
          <a:sy n="44" d="100"/>
        </p:scale>
        <p:origin x="396" y="6066"/>
      </p:cViewPr>
      <p:guideLst>
        <p:guide orient="horz" pos="13486"/>
        <p:guide pos="9536"/>
      </p:guideLst>
    </p:cSldViewPr>
  </p:slideViewPr>
  <p:notesTextViewPr>
    <p:cViewPr>
      <p:scale>
        <a:sx n="100" d="100"/>
        <a:sy n="100" d="100"/>
      </p:scale>
      <p:origin x="0" y="12"/>
    </p:cViewPr>
  </p:notesTextViewPr>
  <p:notesViewPr>
    <p:cSldViewPr>
      <p:cViewPr varScale="1">
        <p:scale>
          <a:sx n="88" d="100"/>
          <a:sy n="88" d="100"/>
        </p:scale>
        <p:origin x="3204"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‹N°›</a:t>
            </a:fld>
            <a:endParaRPr lang="en-US" dirty="0"/>
          </a:p>
        </p:txBody>
      </p:sp>
    </p:spTree>
    <p:extLst>
      <p:ext uri="{BB962C8B-B14F-4D97-AF65-F5344CB8AC3E}">
        <p14:creationId xmlns:p14="http://schemas.microsoft.com/office/powerpoint/2010/main" xmlns=""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269082-9D5D-43A3-B675-27AB9B8E552E}"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xmlns=""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29/10/2020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10/29/2020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‹N°›</a:t>
            </a:fld>
            <a:endParaRPr lang="en-US"/>
          </a:p>
        </p:txBody>
      </p:sp>
    </p:spTree>
    <p:extLst>
      <p:ext uri="{BB962C8B-B14F-4D97-AF65-F5344CB8AC3E}">
        <p14:creationId xmlns:p14="http://schemas.microsoft.com/office/powerpoint/2010/main" xmlns=""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jpeg"/><Relationship Id="rId34" Type="http://schemas.openxmlformats.org/officeDocument/2006/relationships/image" Target="../media/image32.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emf"/><Relationship Id="rId25" Type="http://schemas.openxmlformats.org/officeDocument/2006/relationships/image" Target="../media/image23.tiff"/><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emf"/><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5" Type="http://schemas.openxmlformats.org/officeDocument/2006/relationships/image" Target="../media/image3.png"/><Relationship Id="rId15" Type="http://schemas.openxmlformats.org/officeDocument/2006/relationships/image" Target="../media/image13.emf"/><Relationship Id="rId23" Type="http://schemas.openxmlformats.org/officeDocument/2006/relationships/image" Target="../media/image21.jpe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emf"/><Relationship Id="rId19" Type="http://schemas.openxmlformats.org/officeDocument/2006/relationships/image" Target="../media/image17.emf"/><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Autofit/>
          </a:bodyPr>
          <a:lstStyle/>
          <a:p>
            <a:r>
              <a:rPr lang="en-US" sz="6600" b="1" i="1" dirty="0" smtClean="0">
                <a:solidFill>
                  <a:schemeClr val="accent4"/>
                </a:solidFill>
                <a:effectLst>
                  <a:outerShdw blurRad="38100" dist="38100" dir="2700000" algn="tl">
                    <a:srgbClr val="000000">
                      <a:alpha val="43137"/>
                    </a:srgbClr>
                  </a:outerShdw>
                </a:effectLst>
              </a:rPr>
              <a:t>Diatomite as a potential drug carrier for </a:t>
            </a:r>
            <a:r>
              <a:rPr lang="en-US" sz="6600" b="1" i="1" dirty="0" err="1" smtClean="0">
                <a:solidFill>
                  <a:schemeClr val="accent4"/>
                </a:solidFill>
                <a:effectLst>
                  <a:outerShdw blurRad="38100" dist="38100" dir="2700000" algn="tl">
                    <a:srgbClr val="000000">
                      <a:alpha val="43137"/>
                    </a:srgbClr>
                  </a:outerShdw>
                </a:effectLst>
              </a:rPr>
              <a:t>Itraconazole</a:t>
            </a:r>
            <a:r>
              <a:rPr lang="en-US" sz="6600" b="1" i="1" dirty="0" smtClean="0">
                <a:solidFill>
                  <a:schemeClr val="accent4"/>
                </a:solidFill>
                <a:effectLst>
                  <a:outerShdw blurRad="38100" dist="38100" dir="2700000" algn="tl">
                    <a:srgbClr val="000000">
                      <a:alpha val="43137"/>
                    </a:srgbClr>
                  </a:outerShdw>
                </a:effectLst>
              </a:rPr>
              <a:t> and improvement in release control</a:t>
            </a:r>
            <a:br>
              <a:rPr lang="en-US" sz="6600" b="1" i="1" dirty="0" smtClean="0">
                <a:solidFill>
                  <a:schemeClr val="accent4"/>
                </a:solidFill>
                <a:effectLst>
                  <a:outerShdw blurRad="38100" dist="38100" dir="2700000" algn="tl">
                    <a:srgbClr val="000000">
                      <a:alpha val="43137"/>
                    </a:srgbClr>
                  </a:outerShdw>
                </a:effectLst>
              </a:rPr>
            </a:br>
            <a:endParaRPr lang="en-US" sz="6600" b="1" i="1" dirty="0">
              <a:solidFill>
                <a:schemeClr val="accent4"/>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513761" y="6546850"/>
            <a:ext cx="27416044" cy="32689800"/>
          </a:xfrm>
        </p:spPr>
        <p:txBody>
          <a:bodyPr/>
          <a:lstStyle/>
          <a:p>
            <a:endParaRPr lang="en-US" dirty="0"/>
          </a:p>
        </p:txBody>
      </p:sp>
      <p:sp>
        <p:nvSpPr>
          <p:cNvPr id="8" name="TextBox 7"/>
          <p:cNvSpPr txBox="1"/>
          <p:nvPr/>
        </p:nvSpPr>
        <p:spPr>
          <a:xfrm>
            <a:off x="1269206" y="3234769"/>
            <a:ext cx="27423189" cy="2092881"/>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sz="2800" b="1" dirty="0" err="1" smtClean="0">
                <a:latin typeface="Times New Roman" pitchFamily="18" charset="0"/>
                <a:cs typeface="Times New Roman" pitchFamily="18" charset="0"/>
              </a:rPr>
              <a:t>Roufaida</a:t>
            </a:r>
            <a:r>
              <a:rPr lang="fr-FR" sz="2800" b="1" dirty="0" smtClean="0">
                <a:latin typeface="Times New Roman" pitchFamily="18" charset="0"/>
                <a:cs typeface="Times New Roman" pitchFamily="18" charset="0"/>
              </a:rPr>
              <a:t> Merir</a:t>
            </a:r>
            <a:r>
              <a:rPr lang="it-IT" sz="2800" b="1" baseline="30000" dirty="0" smtClean="0">
                <a:latin typeface="Times New Roman" pitchFamily="18" charset="0"/>
                <a:cs typeface="Times New Roman" pitchFamily="18" charset="0"/>
              </a:rPr>
              <a:t>1,</a:t>
            </a:r>
            <a:r>
              <a:rPr lang="it-IT"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Milad</a:t>
            </a:r>
            <a:r>
              <a:rPr lang="en-US" sz="2800" b="1" dirty="0" smtClean="0">
                <a:latin typeface="Times New Roman" pitchFamily="18" charset="0"/>
                <a:cs typeface="Times New Roman" pitchFamily="18" charset="0"/>
              </a:rPr>
              <a:t> Baitiche</a:t>
            </a:r>
            <a:r>
              <a:rPr lang="en-US" sz="2800" b="1" baseline="30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Ferhat</a:t>
            </a:r>
            <a:r>
              <a:rPr lang="en-US" sz="2800" b="1" dirty="0" smtClean="0">
                <a:latin typeface="Times New Roman" pitchFamily="18" charset="0"/>
                <a:cs typeface="Times New Roman" pitchFamily="18" charset="0"/>
              </a:rPr>
              <a:t> Djerboua</a:t>
            </a:r>
            <a:r>
              <a:rPr lang="en-US" sz="2800" b="1" baseline="300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Mokhtar</a:t>
            </a:r>
            <a:r>
              <a:rPr lang="en-US" sz="2800" b="1" dirty="0" smtClean="0">
                <a:latin typeface="Times New Roman" pitchFamily="18" charset="0"/>
                <a:cs typeface="Times New Roman" pitchFamily="18" charset="0"/>
              </a:rPr>
              <a:t> Boutahala</a:t>
            </a:r>
            <a:r>
              <a:rPr lang="en-US" sz="2800" b="1" baseline="30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p>
          <a:p>
            <a:pPr algn="ctr"/>
            <a:endParaRPr lang="en-US" sz="5400" dirty="0" smtClean="0"/>
          </a:p>
          <a:p>
            <a:pPr algn="ctr"/>
            <a:r>
              <a:rPr lang="fr-FR" sz="2400" i="1" baseline="30000" dirty="0" smtClean="0"/>
              <a:t>1</a:t>
            </a:r>
            <a:r>
              <a:rPr lang="fr-FR" sz="2400" i="1" dirty="0" smtClean="0"/>
              <a:t>Laboratoire de Préparation, Modification et Applications des Matériaux Polymériques Multiphasiques, Département de génie des procédés, Faculté de </a:t>
            </a:r>
            <a:r>
              <a:rPr lang="fr-FR" sz="2400" i="1" dirty="0" err="1" smtClean="0"/>
              <a:t>technologie,Université</a:t>
            </a:r>
            <a:r>
              <a:rPr lang="fr-FR" sz="2400" i="1" dirty="0" smtClean="0"/>
              <a:t> Ferhat Abbas Sétif1</a:t>
            </a:r>
            <a:endParaRPr lang="en-US" sz="2400" dirty="0" smtClean="0"/>
          </a:p>
          <a:p>
            <a:pPr algn="ctr"/>
            <a:r>
              <a:rPr lang="fr-FR" sz="2400" i="1" baseline="30000" dirty="0" smtClean="0"/>
              <a:t>2</a:t>
            </a:r>
            <a:r>
              <a:rPr lang="fr-FR" sz="2400" i="1" dirty="0" smtClean="0"/>
              <a:t>Laboratoire de Génie des Procédés Chimiques, Département de génie des </a:t>
            </a:r>
            <a:r>
              <a:rPr lang="fr-FR" sz="2400" i="1" dirty="0" err="1" smtClean="0"/>
              <a:t>procédés,Faculté</a:t>
            </a:r>
            <a:r>
              <a:rPr lang="fr-FR" sz="2400" i="1" dirty="0" smtClean="0"/>
              <a:t> de technologie, Université Ferhat Abbas Sétif1</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497806" y="40303450"/>
            <a:ext cx="27423185" cy="1898934"/>
          </a:xfrm>
          <a:prstGeom prst="rect">
            <a:avLst/>
          </a:prstGeom>
        </p:spPr>
      </p:pic>
      <p:sp>
        <p:nvSpPr>
          <p:cNvPr id="11" name="Rectangle à coins arrondis 10"/>
          <p:cNvSpPr/>
          <p:nvPr/>
        </p:nvSpPr>
        <p:spPr>
          <a:xfrm>
            <a:off x="1574006" y="10052050"/>
            <a:ext cx="10287000" cy="8382000"/>
          </a:xfrm>
          <a:prstGeom prst="roundRect">
            <a:avLst>
              <a:gd name="adj"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7" name="Parchemin horizontal 6"/>
          <p:cNvSpPr/>
          <p:nvPr/>
        </p:nvSpPr>
        <p:spPr>
          <a:xfrm>
            <a:off x="1650206" y="4946650"/>
            <a:ext cx="27279600" cy="5562600"/>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9" name="ZoneTexte 8"/>
          <p:cNvSpPr txBox="1"/>
          <p:nvPr/>
        </p:nvSpPr>
        <p:spPr>
          <a:xfrm>
            <a:off x="2412206" y="5861050"/>
            <a:ext cx="26441400" cy="4401205"/>
          </a:xfrm>
          <a:prstGeom prst="rect">
            <a:avLst/>
          </a:prstGeom>
          <a:noFill/>
        </p:spPr>
        <p:txBody>
          <a:bodyPr wrap="square" rtlCol="0">
            <a:spAutoFit/>
          </a:bodyPr>
          <a:lstStyle/>
          <a:p>
            <a:r>
              <a:rPr lang="fr-FR" sz="2800" b="1" i="1" dirty="0" smtClean="0">
                <a:solidFill>
                  <a:schemeClr val="accent1"/>
                </a:solidFill>
                <a:latin typeface="Times New Roman" pitchFamily="18" charset="0"/>
                <a:cs typeface="Times New Roman" pitchFamily="18" charset="0"/>
              </a:rPr>
              <a:t>Abstract:</a:t>
            </a:r>
          </a:p>
          <a:p>
            <a:r>
              <a:rPr lang="en-US" sz="2800" dirty="0" smtClean="0">
                <a:latin typeface="Times New Roman" pitchFamily="18" charset="0"/>
                <a:cs typeface="Times New Roman" pitchFamily="18" charset="0"/>
              </a:rPr>
              <a:t>Many obstacles associated with the use of conventional drug delivery systems have led to the development of new various micro/</a:t>
            </a:r>
            <a:r>
              <a:rPr lang="en-US" sz="2800" dirty="0" err="1" smtClean="0">
                <a:latin typeface="Times New Roman" pitchFamily="18" charset="0"/>
                <a:cs typeface="Times New Roman" pitchFamily="18" charset="0"/>
              </a:rPr>
              <a:t>nano</a:t>
            </a:r>
            <a:r>
              <a:rPr lang="en-US" sz="2800" dirty="0" smtClean="0">
                <a:latin typeface="Times New Roman" pitchFamily="18" charset="0"/>
                <a:cs typeface="Times New Roman" pitchFamily="18" charset="0"/>
              </a:rPr>
              <a:t> sized drug carriers. These carriers are designed with the aim to improve therapeutic outcomes and/or reduce drug’s adverse effects, by providing protection of the entrapped drug against in vivo degradation, releasing drug in desired man­ner, improving drug solubility and/or reducing its immunogenicity. Additionally, their small sizes make these carriers when loaded with the bioactive molecules suitable and allowing their </a:t>
            </a:r>
            <a:r>
              <a:rPr lang="en-US" sz="2800" dirty="0" err="1" smtClean="0">
                <a:latin typeface="Times New Roman" pitchFamily="18" charset="0"/>
                <a:cs typeface="Times New Roman" pitchFamily="18" charset="0"/>
              </a:rPr>
              <a:t>vectorization</a:t>
            </a:r>
            <a:r>
              <a:rPr lang="en-US" sz="2800" dirty="0" smtClean="0">
                <a:latin typeface="Times New Roman" pitchFamily="18" charset="0"/>
                <a:cs typeface="Times New Roman" pitchFamily="18" charset="0"/>
              </a:rPr>
              <a:t> to the target site. In this work, Diatomite (DTM) was used as a support material for </a:t>
            </a:r>
            <a:r>
              <a:rPr lang="en-US" sz="2800" dirty="0" err="1" smtClean="0">
                <a:latin typeface="Times New Roman" pitchFamily="18" charset="0"/>
                <a:cs typeface="Times New Roman" pitchFamily="18" charset="0"/>
              </a:rPr>
              <a:t>Itraconazole</a:t>
            </a:r>
            <a:r>
              <a:rPr lang="en-US" sz="2800" dirty="0" smtClean="0">
                <a:latin typeface="Times New Roman" pitchFamily="18" charset="0"/>
                <a:cs typeface="Times New Roman" pitchFamily="18" charset="0"/>
              </a:rPr>
              <a:t> (ITZ) which is known for its fairly low side effects. The major drawback in the therapeutic application and efficacy of ITZ as oral dosage forms is its very low aqueous solubility. Three Binary systems were prepared using different proportions of the two components and where tested for the ability of</a:t>
            </a:r>
            <a:r>
              <a:rPr lang="fr-FR" sz="2800" dirty="0" smtClean="0">
                <a:latin typeface="Times New Roman" pitchFamily="18" charset="0"/>
                <a:cs typeface="Times New Roman" pitchFamily="18" charset="0"/>
              </a:rPr>
              <a:t> DTM </a:t>
            </a:r>
            <a:r>
              <a:rPr lang="en-US" sz="2800" dirty="0" smtClean="0">
                <a:latin typeface="Times New Roman" pitchFamily="18" charset="0"/>
                <a:cs typeface="Times New Roman" pitchFamily="18" charset="0"/>
              </a:rPr>
              <a:t>to improve the </a:t>
            </a:r>
            <a:r>
              <a:rPr lang="en-US" sz="2800" dirty="0" err="1" smtClean="0">
                <a:latin typeface="Times New Roman" pitchFamily="18" charset="0"/>
                <a:cs typeface="Times New Roman" pitchFamily="18" charset="0"/>
              </a:rPr>
              <a:t>solubilit</a:t>
            </a:r>
            <a:r>
              <a:rPr lang="fr-FR" sz="2800" dirty="0" smtClean="0">
                <a:latin typeface="Times New Roman" pitchFamily="18" charset="0"/>
                <a:cs typeface="Times New Roman" pitchFamily="18" charset="0"/>
              </a:rPr>
              <a:t>y of ITZ in </a:t>
            </a:r>
            <a:r>
              <a:rPr lang="fr-FR" sz="2800" dirty="0" err="1" smtClean="0">
                <a:latin typeface="Times New Roman" pitchFamily="18" charset="0"/>
                <a:cs typeface="Times New Roman" pitchFamily="18" charset="0"/>
              </a:rPr>
              <a:t>aqueous</a:t>
            </a:r>
            <a:r>
              <a:rPr lang="fr-F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in organic media. The efficacy of en</a:t>
            </a:r>
            <a:r>
              <a:rPr lang="fr-FR" sz="2800" dirty="0" err="1" smtClean="0">
                <a:latin typeface="Times New Roman" pitchFamily="18" charset="0"/>
                <a:cs typeface="Times New Roman" pitchFamily="18" charset="0"/>
              </a:rPr>
              <a:t>capsulation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was</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demonstrated</a:t>
            </a:r>
            <a:r>
              <a:rPr lang="fr-FR" sz="2800" dirty="0" smtClean="0">
                <a:latin typeface="Times New Roman" pitchFamily="18" charset="0"/>
                <a:cs typeface="Times New Roman" pitchFamily="18" charset="0"/>
              </a:rPr>
              <a:t> by UV </a:t>
            </a:r>
            <a:r>
              <a:rPr lang="fr-FR" sz="2800" dirty="0" err="1" smtClean="0">
                <a:latin typeface="Times New Roman" pitchFamily="18" charset="0"/>
                <a:cs typeface="Times New Roman" pitchFamily="18" charset="0"/>
              </a:rPr>
              <a:t>analysis</a:t>
            </a:r>
            <a:r>
              <a:rPr lang="fr-F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prepared systems were characterized using  UV-Vis, FTIR, MEB, AFM and Optical microscopy.  Moreover,  the study of  kinetics and mechanism of drug release  in the gastric medium exhibit a sustained profile during </a:t>
            </a:r>
            <a:r>
              <a:rPr lang="fr-FR" sz="2800" dirty="0" smtClean="0">
                <a:latin typeface="Times New Roman" pitchFamily="18" charset="0"/>
                <a:cs typeface="Times New Roman" pitchFamily="18" charset="0"/>
              </a:rPr>
              <a:t>02</a:t>
            </a:r>
            <a:r>
              <a:rPr lang="en-US" sz="2800" dirty="0" smtClean="0">
                <a:latin typeface="Times New Roman" pitchFamily="18" charset="0"/>
                <a:cs typeface="Times New Roman" pitchFamily="18" charset="0"/>
              </a:rPr>
              <a:t> hours.</a:t>
            </a:r>
          </a:p>
          <a:p>
            <a:endParaRPr lang="fr-FR" sz="2800" dirty="0"/>
          </a:p>
        </p:txBody>
      </p:sp>
      <p:sp>
        <p:nvSpPr>
          <p:cNvPr id="12" name="ZoneTexte 11"/>
          <p:cNvSpPr txBox="1"/>
          <p:nvPr/>
        </p:nvSpPr>
        <p:spPr>
          <a:xfrm>
            <a:off x="2107406" y="10280650"/>
            <a:ext cx="9601200" cy="8894743"/>
          </a:xfrm>
          <a:prstGeom prst="rect">
            <a:avLst/>
          </a:prstGeom>
          <a:noFill/>
        </p:spPr>
        <p:txBody>
          <a:bodyPr wrap="square" rtlCol="0">
            <a:spAutoFit/>
          </a:bodyPr>
          <a:lstStyle/>
          <a:p>
            <a:pPr algn="just">
              <a:lnSpc>
                <a:spcPct val="150000"/>
              </a:lnSpc>
            </a:pPr>
            <a:r>
              <a:rPr lang="en-US" sz="2800" b="1" i="1" dirty="0" smtClean="0">
                <a:solidFill>
                  <a:schemeClr val="accent1"/>
                </a:solidFill>
                <a:latin typeface="Times New Roman" pitchFamily="18" charset="0"/>
                <a:ea typeface="Calibri" panose="020F0502020204030204" pitchFamily="34" charset="0"/>
                <a:cs typeface="Times New Roman" pitchFamily="18" charset="0"/>
              </a:rPr>
              <a:t>Introduction</a:t>
            </a:r>
            <a:r>
              <a:rPr lang="en-US" sz="2400" b="1" i="1" dirty="0" smtClean="0">
                <a:solidFill>
                  <a:schemeClr val="accent1"/>
                </a:solidFill>
                <a:effectLst>
                  <a:outerShdw blurRad="38100" dist="38100" dir="2700000" algn="tl">
                    <a:srgbClr val="000000">
                      <a:alpha val="43137"/>
                    </a:srgbClr>
                  </a:outerShdw>
                </a:effectLst>
                <a:ea typeface="Calibri" panose="020F0502020204030204" pitchFamily="34" charset="0"/>
                <a:cs typeface="Times New Roman" pitchFamily="18" charset="0"/>
              </a:rPr>
              <a:t> </a:t>
            </a:r>
            <a:r>
              <a:rPr lang="en-US" sz="2000" dirty="0" smtClean="0">
                <a:latin typeface="Times New Roman" pitchFamily="18" charset="0"/>
                <a:ea typeface="Calibri" panose="020F0502020204030204" pitchFamily="34" charset="0"/>
                <a:cs typeface="Times New Roman" pitchFamily="18" charset="0"/>
              </a:rPr>
              <a:t>Today smart technologies are used in several d</a:t>
            </a:r>
            <a:r>
              <a:rPr lang="fr-FR" sz="2000" dirty="0" err="1" smtClean="0">
                <a:latin typeface="Times New Roman" pitchFamily="18" charset="0"/>
                <a:ea typeface="Calibri" panose="020F0502020204030204" pitchFamily="34" charset="0"/>
                <a:cs typeface="Times New Roman" pitchFamily="18" charset="0"/>
              </a:rPr>
              <a:t>omains</a:t>
            </a:r>
            <a:r>
              <a:rPr lang="fr-FR" sz="2000" dirty="0" smtClean="0">
                <a:latin typeface="Times New Roman" pitchFamily="18" charset="0"/>
                <a:ea typeface="Calibri" panose="020F0502020204030204" pitchFamily="34" charset="0"/>
                <a:cs typeface="Times New Roman" pitchFamily="18" charset="0"/>
              </a:rPr>
              <a:t>. </a:t>
            </a:r>
            <a:r>
              <a:rPr lang="en-US" sz="2000" dirty="0" smtClean="0">
                <a:latin typeface="Times New Roman" pitchFamily="18" charset="0"/>
                <a:ea typeface="Calibri" panose="020F0502020204030204" pitchFamily="34" charset="0"/>
                <a:cs typeface="Times New Roman" pitchFamily="18" charset="0"/>
              </a:rPr>
              <a:t>Most of them are related with pharmaceutical industry and biomedical applications. The most recent are poorly soluble drug in aqueous solvents, that's why the modern medicine address a formidable challenge to resolve this hurdle by developing a new drug delivery systems. The  main objective is to enhance the solubility, the drug efficiency and minimized the side  effects. </a:t>
            </a:r>
            <a:r>
              <a:rPr lang="en-US" sz="2000" dirty="0" err="1" smtClean="0">
                <a:latin typeface="Times New Roman" pitchFamily="18" charset="0"/>
                <a:ea typeface="Calibri" panose="020F0502020204030204" pitchFamily="34" charset="0"/>
                <a:cs typeface="Times New Roman" pitchFamily="18" charset="0"/>
              </a:rPr>
              <a:t>Itraconazole</a:t>
            </a:r>
            <a:r>
              <a:rPr lang="en-US" sz="2000" dirty="0" smtClean="0">
                <a:latin typeface="Times New Roman" pitchFamily="18" charset="0"/>
                <a:ea typeface="Calibri" panose="020F0502020204030204" pitchFamily="34" charset="0"/>
                <a:cs typeface="Times New Roman" pitchFamily="18" charset="0"/>
              </a:rPr>
              <a:t> is hydrophobic agent having low side effects and widely prescribed for normal and </a:t>
            </a:r>
            <a:r>
              <a:rPr lang="en-US" sz="2000" dirty="0" err="1" smtClean="0">
                <a:latin typeface="Times New Roman" pitchFamily="18" charset="0"/>
                <a:ea typeface="Calibri" panose="020F0502020204030204" pitchFamily="34" charset="0"/>
                <a:cs typeface="Times New Roman" pitchFamily="18" charset="0"/>
              </a:rPr>
              <a:t>immunocompromised</a:t>
            </a:r>
            <a:r>
              <a:rPr lang="en-US" sz="2000" dirty="0" smtClean="0">
                <a:latin typeface="Times New Roman" pitchFamily="18" charset="0"/>
                <a:ea typeface="Calibri" panose="020F0502020204030204" pitchFamily="34" charset="0"/>
                <a:cs typeface="Times New Roman" pitchFamily="18" charset="0"/>
              </a:rPr>
              <a:t> hosts with serious fungal infections.[1]</a:t>
            </a:r>
          </a:p>
          <a:p>
            <a:pPr algn="just">
              <a:lnSpc>
                <a:spcPct val="150000"/>
              </a:lnSpc>
            </a:pPr>
            <a:r>
              <a:rPr lang="en-US" sz="2000" dirty="0" smtClean="0">
                <a:latin typeface="Times New Roman" pitchFamily="18" charset="0"/>
                <a:ea typeface="Calibri" panose="020F0502020204030204" pitchFamily="34" charset="0"/>
                <a:cs typeface="Times New Roman" pitchFamily="18" charset="0"/>
              </a:rPr>
              <a:t> Therefore, i</a:t>
            </a:r>
            <a:r>
              <a:rPr lang="en-US" sz="2000" dirty="0" smtClean="0">
                <a:latin typeface="Times New Roman" pitchFamily="18" charset="0"/>
                <a:ea typeface="TimesNewRoman"/>
                <a:cs typeface="Times New Roman" pitchFamily="18" charset="0"/>
              </a:rPr>
              <a:t>n the last years, emerging natural porous materials for biomedical applications have also been suggested to overcome the shortcomings of the synthetic porous materials like </a:t>
            </a:r>
            <a:r>
              <a:rPr lang="en-US" sz="2000" dirty="0" smtClean="0">
                <a:latin typeface="Times New Roman" pitchFamily="18" charset="0"/>
                <a:ea typeface="Calibri" panose="020F0502020204030204" pitchFamily="34" charset="0"/>
                <a:cs typeface="Times New Roman" pitchFamily="18" charset="0"/>
              </a:rPr>
              <a:t>Diatomite. This magic bullet are characterized by excellent biocompatibility, non-toxicity and thermal stability[2]. The aim of this research was to enhance the solubility capacity of </a:t>
            </a:r>
            <a:r>
              <a:rPr lang="en-US" sz="2000" dirty="0" err="1" smtClean="0">
                <a:latin typeface="Times New Roman" pitchFamily="18" charset="0"/>
                <a:ea typeface="Calibri" panose="020F0502020204030204" pitchFamily="34" charset="0"/>
                <a:cs typeface="Times New Roman" pitchFamily="18" charset="0"/>
              </a:rPr>
              <a:t>itraconazole</a:t>
            </a:r>
            <a:r>
              <a:rPr lang="en-US" sz="2000" dirty="0" smtClean="0">
                <a:latin typeface="Times New Roman" pitchFamily="18" charset="0"/>
                <a:ea typeface="Calibri" panose="020F0502020204030204" pitchFamily="34" charset="0"/>
                <a:cs typeface="Times New Roman" pitchFamily="18" charset="0"/>
              </a:rPr>
              <a:t> using pure Diatomite silica </a:t>
            </a:r>
            <a:r>
              <a:rPr lang="fr-FR" sz="2000" dirty="0" smtClean="0">
                <a:latin typeface="Times New Roman" pitchFamily="18" charset="0"/>
                <a:ea typeface="Calibri" panose="020F0502020204030204" pitchFamily="34" charset="0"/>
                <a:cs typeface="Times New Roman" pitchFamily="18" charset="0"/>
              </a:rPr>
              <a:t>and </a:t>
            </a:r>
            <a:r>
              <a:rPr lang="en-US" sz="2000" dirty="0" smtClean="0">
                <a:latin typeface="Times New Roman" pitchFamily="18" charset="0"/>
                <a:ea typeface="Calibri" panose="020F0502020204030204" pitchFamily="34" charset="0"/>
                <a:cs typeface="Times New Roman" pitchFamily="18" charset="0"/>
              </a:rPr>
              <a:t> the </a:t>
            </a:r>
            <a:r>
              <a:rPr lang="fr-FR" sz="2000" dirty="0" err="1" smtClean="0">
                <a:latin typeface="Times New Roman" pitchFamily="18" charset="0"/>
                <a:ea typeface="Calibri" panose="020F0502020204030204" pitchFamily="34" charset="0"/>
                <a:cs typeface="Times New Roman" pitchFamily="18" charset="0"/>
              </a:rPr>
              <a:t>modified</a:t>
            </a:r>
            <a:r>
              <a:rPr lang="fr-FR" sz="2000" dirty="0" smtClean="0">
                <a:latin typeface="Times New Roman" pitchFamily="18" charset="0"/>
                <a:ea typeface="Calibri" panose="020F0502020204030204" pitchFamily="34" charset="0"/>
                <a:cs typeface="Times New Roman" pitchFamily="18" charset="0"/>
              </a:rPr>
              <a:t> one </a:t>
            </a:r>
            <a:r>
              <a:rPr lang="fr-FR" sz="2000" dirty="0" err="1" smtClean="0">
                <a:latin typeface="Times New Roman" pitchFamily="18" charset="0"/>
                <a:ea typeface="Calibri" panose="020F0502020204030204" pitchFamily="34" charset="0"/>
                <a:cs typeface="Times New Roman" pitchFamily="18" charset="0"/>
              </a:rPr>
              <a:t>with</a:t>
            </a:r>
            <a:r>
              <a:rPr lang="fr-FR" sz="2000" dirty="0" smtClean="0">
                <a:latin typeface="Times New Roman" pitchFamily="18" charset="0"/>
                <a:ea typeface="Calibri" panose="020F0502020204030204" pitchFamily="34" charset="0"/>
                <a:cs typeface="Times New Roman" pitchFamily="18" charset="0"/>
              </a:rPr>
              <a:t> </a:t>
            </a:r>
            <a:r>
              <a:rPr lang="fr-FR" sz="2000" dirty="0" err="1" smtClean="0">
                <a:latin typeface="Times New Roman" pitchFamily="18" charset="0"/>
                <a:ea typeface="Calibri" panose="020F0502020204030204" pitchFamily="34" charset="0"/>
                <a:cs typeface="Times New Roman" pitchFamily="18" charset="0"/>
              </a:rPr>
              <a:t>several</a:t>
            </a:r>
            <a:r>
              <a:rPr lang="fr-FR" sz="2000" dirty="0" smtClean="0">
                <a:latin typeface="Times New Roman" pitchFamily="18" charset="0"/>
                <a:ea typeface="Calibri" panose="020F0502020204030204" pitchFamily="34" charset="0"/>
                <a:cs typeface="Times New Roman" pitchFamily="18" charset="0"/>
              </a:rPr>
              <a:t> techniques(calcination and </a:t>
            </a:r>
            <a:r>
              <a:rPr lang="fr-FR" sz="2000" dirty="0" err="1" smtClean="0">
                <a:latin typeface="Times New Roman" pitchFamily="18" charset="0"/>
                <a:ea typeface="Calibri" panose="020F0502020204030204" pitchFamily="34" charset="0"/>
                <a:cs typeface="Times New Roman" pitchFamily="18" charset="0"/>
              </a:rPr>
              <a:t>chemical</a:t>
            </a:r>
            <a:r>
              <a:rPr lang="fr-FR" sz="2000" dirty="0" smtClean="0">
                <a:latin typeface="Times New Roman" pitchFamily="18" charset="0"/>
                <a:ea typeface="Calibri" panose="020F0502020204030204" pitchFamily="34" charset="0"/>
                <a:cs typeface="Times New Roman" pitchFamily="18" charset="0"/>
              </a:rPr>
              <a:t> </a:t>
            </a:r>
            <a:r>
              <a:rPr lang="fr-FR" sz="2000" dirty="0" err="1" smtClean="0">
                <a:latin typeface="Times New Roman" pitchFamily="18" charset="0"/>
                <a:ea typeface="Calibri" panose="020F0502020204030204" pitchFamily="34" charset="0"/>
                <a:cs typeface="Times New Roman" pitchFamily="18" charset="0"/>
              </a:rPr>
              <a:t>methods</a:t>
            </a:r>
            <a:r>
              <a:rPr lang="fr-FR" sz="2000" dirty="0" smtClean="0">
                <a:latin typeface="Times New Roman" pitchFamily="18" charset="0"/>
                <a:ea typeface="Calibri" panose="020F0502020204030204" pitchFamily="34" charset="0"/>
                <a:cs typeface="Times New Roman" pitchFamily="18" charset="0"/>
              </a:rPr>
              <a:t>) </a:t>
            </a:r>
            <a:r>
              <a:rPr lang="en-US" sz="2000" dirty="0" smtClean="0">
                <a:latin typeface="Times New Roman" pitchFamily="18" charset="0"/>
                <a:ea typeface="Calibri" panose="020F0502020204030204" pitchFamily="34" charset="0"/>
                <a:cs typeface="Times New Roman" pitchFamily="18" charset="0"/>
              </a:rPr>
              <a:t>as encapsulation system. </a:t>
            </a:r>
            <a:r>
              <a:rPr lang="en-US" sz="2000" dirty="0" smtClean="0">
                <a:latin typeface="Times New Roman" pitchFamily="18" charset="0"/>
                <a:cs typeface="Times New Roman" pitchFamily="18" charset="0"/>
              </a:rPr>
              <a:t>The efficacy of encapsulation was demonstrated by standard methods such as extraction and UV analysis. The prepared systems were characterized using  UV-Vis, FTIR, MEB, AFM and Optical microscopy.  Moreover,  the study of  kinetics and mechanism of drug release  in the gastric medium exhibit a sustained profile during a time of two hours. </a:t>
            </a:r>
          </a:p>
          <a:p>
            <a:pPr algn="just">
              <a:lnSpc>
                <a:spcPct val="150000"/>
              </a:lnSpc>
            </a:pPr>
            <a:endParaRPr lang="en-US" sz="2000" dirty="0" smtClean="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sp>
        <p:nvSpPr>
          <p:cNvPr id="13" name="Rectangle à coins arrondis 12"/>
          <p:cNvSpPr/>
          <p:nvPr/>
        </p:nvSpPr>
        <p:spPr>
          <a:xfrm>
            <a:off x="1497806" y="19348450"/>
            <a:ext cx="5791200" cy="186690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dirty="0"/>
          </a:p>
        </p:txBody>
      </p:sp>
      <p:sp>
        <p:nvSpPr>
          <p:cNvPr id="14" name="ZoneTexte 13"/>
          <p:cNvSpPr txBox="1"/>
          <p:nvPr/>
        </p:nvSpPr>
        <p:spPr>
          <a:xfrm>
            <a:off x="1497806" y="18510250"/>
            <a:ext cx="8991600" cy="830997"/>
          </a:xfrm>
          <a:prstGeom prst="rect">
            <a:avLst/>
          </a:prstGeom>
          <a:noFill/>
        </p:spPr>
        <p:txBody>
          <a:bodyPr wrap="square" rtlCol="0">
            <a:spAutoFit/>
          </a:bodyPr>
          <a:lstStyle/>
          <a:p>
            <a:pPr algn="ctr"/>
            <a:r>
              <a:rPr lang="fr-FR" sz="4800" b="1" i="1" dirty="0" err="1"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Results</a:t>
            </a:r>
            <a:r>
              <a:rPr lang="fr-FR" sz="4800" b="1" i="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and discussion</a:t>
            </a:r>
            <a:endParaRPr lang="fr-FR" sz="4800" i="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ZoneTexte 14"/>
          <p:cNvSpPr txBox="1"/>
          <p:nvPr/>
        </p:nvSpPr>
        <p:spPr>
          <a:xfrm>
            <a:off x="1878806" y="19500850"/>
            <a:ext cx="6096000" cy="523220"/>
          </a:xfrm>
          <a:prstGeom prst="rect">
            <a:avLst/>
          </a:prstGeom>
          <a:noFill/>
        </p:spPr>
        <p:txBody>
          <a:bodyPr wrap="square" rtlCol="0">
            <a:spAutoFit/>
          </a:bodyPr>
          <a:lstStyle/>
          <a:p>
            <a:r>
              <a:rPr lang="en-US" sz="2800" b="1" i="1" dirty="0" smtClean="0">
                <a:solidFill>
                  <a:schemeClr val="accent1"/>
                </a:solidFill>
                <a:latin typeface="Times New Roman" pitchFamily="18" charset="0"/>
                <a:cs typeface="Times New Roman" pitchFamily="18" charset="0"/>
              </a:rPr>
              <a:t>UV</a:t>
            </a:r>
            <a:r>
              <a:rPr lang="fr-FR" sz="2800" b="1" i="1" dirty="0" smtClean="0">
                <a:solidFill>
                  <a:schemeClr val="accent1"/>
                </a:solidFill>
                <a:latin typeface="Times New Roman" pitchFamily="18" charset="0"/>
                <a:cs typeface="Times New Roman" pitchFamily="18" charset="0"/>
              </a:rPr>
              <a:t>-</a:t>
            </a:r>
            <a:r>
              <a:rPr lang="en-US" sz="2800" b="1" i="1" dirty="0" err="1" smtClean="0">
                <a:solidFill>
                  <a:schemeClr val="accent1"/>
                </a:solidFill>
                <a:latin typeface="Times New Roman" pitchFamily="18" charset="0"/>
                <a:cs typeface="Times New Roman" pitchFamily="18" charset="0"/>
              </a:rPr>
              <a:t>vis</a:t>
            </a:r>
            <a:r>
              <a:rPr lang="en-US" sz="2800" b="1" i="1" dirty="0" smtClean="0">
                <a:solidFill>
                  <a:schemeClr val="accent1"/>
                </a:solidFill>
                <a:latin typeface="Times New Roman" pitchFamily="18" charset="0"/>
                <a:cs typeface="Times New Roman" pitchFamily="18" charset="0"/>
              </a:rPr>
              <a:t>  analysis</a:t>
            </a:r>
            <a:endParaRPr lang="fr-FR" sz="2800" i="1" dirty="0">
              <a:solidFill>
                <a:schemeClr val="accent1"/>
              </a:solidFill>
              <a:latin typeface="Times New Roman" pitchFamily="18" charset="0"/>
              <a:cs typeface="Times New Roman" pitchFamily="18" charset="0"/>
            </a:endParaRPr>
          </a:p>
        </p:txBody>
      </p:sp>
      <p:pic>
        <p:nvPicPr>
          <p:cNvPr id="16" name="Image 15"/>
          <p:cNvPicPr>
            <a:picLocks noChangeAspect="1"/>
          </p:cNvPicPr>
          <p:nvPr/>
        </p:nvPicPr>
        <p:blipFill>
          <a:blip r:embed="rId4" cstate="print"/>
          <a:stretch>
            <a:fillRect/>
          </a:stretch>
        </p:blipFill>
        <p:spPr>
          <a:xfrm>
            <a:off x="1650206" y="20034250"/>
            <a:ext cx="2438400" cy="2090282"/>
          </a:xfrm>
          <a:prstGeom prst="rect">
            <a:avLst/>
          </a:prstGeom>
        </p:spPr>
      </p:pic>
      <p:pic>
        <p:nvPicPr>
          <p:cNvPr id="17" name="Image 16"/>
          <p:cNvPicPr>
            <a:picLocks noChangeAspect="1"/>
          </p:cNvPicPr>
          <p:nvPr/>
        </p:nvPicPr>
        <p:blipFill>
          <a:blip r:embed="rId5" cstate="print"/>
          <a:stretch>
            <a:fillRect/>
          </a:stretch>
        </p:blipFill>
        <p:spPr>
          <a:xfrm>
            <a:off x="4469606" y="19958050"/>
            <a:ext cx="2667000" cy="2133600"/>
          </a:xfrm>
          <a:prstGeom prst="rect">
            <a:avLst/>
          </a:prstGeom>
        </p:spPr>
      </p:pic>
      <p:pic>
        <p:nvPicPr>
          <p:cNvPr id="18" name="Image 17"/>
          <p:cNvPicPr>
            <a:picLocks noChangeAspect="1"/>
          </p:cNvPicPr>
          <p:nvPr/>
        </p:nvPicPr>
        <p:blipFill>
          <a:blip r:embed="rId6" cstate="print"/>
          <a:stretch>
            <a:fillRect/>
          </a:stretch>
        </p:blipFill>
        <p:spPr>
          <a:xfrm>
            <a:off x="1650206" y="22768880"/>
            <a:ext cx="2639026" cy="2294569"/>
          </a:xfrm>
          <a:prstGeom prst="rect">
            <a:avLst/>
          </a:prstGeom>
        </p:spPr>
      </p:pic>
      <p:pic>
        <p:nvPicPr>
          <p:cNvPr id="19" name="Image 18"/>
          <p:cNvPicPr>
            <a:picLocks noChangeAspect="1"/>
          </p:cNvPicPr>
          <p:nvPr/>
        </p:nvPicPr>
        <p:blipFill>
          <a:blip r:embed="rId7" cstate="print"/>
          <a:stretch>
            <a:fillRect/>
          </a:stretch>
        </p:blipFill>
        <p:spPr>
          <a:xfrm>
            <a:off x="1650206" y="25673050"/>
            <a:ext cx="2485417" cy="2438400"/>
          </a:xfrm>
          <a:prstGeom prst="rect">
            <a:avLst/>
          </a:prstGeom>
        </p:spPr>
      </p:pic>
      <p:pic>
        <p:nvPicPr>
          <p:cNvPr id="20" name="Image 19"/>
          <p:cNvPicPr>
            <a:picLocks noChangeAspect="1"/>
          </p:cNvPicPr>
          <p:nvPr/>
        </p:nvPicPr>
        <p:blipFill>
          <a:blip r:embed="rId8" cstate="print"/>
          <a:stretch>
            <a:fillRect/>
          </a:stretch>
        </p:blipFill>
        <p:spPr>
          <a:xfrm>
            <a:off x="4545806" y="22768881"/>
            <a:ext cx="2667000" cy="2294569"/>
          </a:xfrm>
          <a:prstGeom prst="rect">
            <a:avLst/>
          </a:prstGeom>
        </p:spPr>
      </p:pic>
      <p:pic>
        <p:nvPicPr>
          <p:cNvPr id="21" name="Espace réservé du contenu 20">
            <a:extLst>
              <a:ext uri="{FF2B5EF4-FFF2-40B4-BE49-F238E27FC236}">
                <a16:creationId xmlns:a16="http://schemas.microsoft.com/office/drawing/2014/main" xmlns="" id="{1D1E6285-8CFA-4F78-8F7D-249E1EA0FF38}"/>
              </a:ext>
            </a:extLst>
          </p:cNvPr>
          <p:cNvPicPr>
            <a:picLocks noGrp="1"/>
          </p:cNvPicPr>
          <p:nvPr>
            <p:ph idx="1"/>
          </p:nvPr>
        </p:nvPicPr>
        <p:blipFill rotWithShape="1">
          <a:blip r:embed="rId9" cstate="print">
            <a:extLst>
              <a:ext uri="{28A0092B-C50C-407E-A947-70E740481C1C}">
                <a14:useLocalDpi xmlns:a14="http://schemas.microsoft.com/office/drawing/2010/main" xmlns="" val="0"/>
              </a:ext>
            </a:extLst>
          </a:blip>
          <a:srcRect t="27577"/>
          <a:stretch/>
        </p:blipFill>
        <p:spPr bwMode="auto">
          <a:xfrm>
            <a:off x="4379119" y="25673050"/>
            <a:ext cx="2909887" cy="2432546"/>
          </a:xfrm>
          <a:prstGeom prst="rect">
            <a:avLst/>
          </a:prstGeom>
          <a:ln>
            <a:noFill/>
          </a:ln>
          <a:extLst>
            <a:ext uri="{53640926-AAD7-44D8-BBD7-CCE9431645EC}">
              <a14:shadowObscured xmlns:a14="http://schemas.microsoft.com/office/drawing/2010/main" xmlns=""/>
            </a:ext>
          </a:extLst>
        </p:spPr>
      </p:pic>
      <p:sp>
        <p:nvSpPr>
          <p:cNvPr id="23" name="ZoneTexte 22"/>
          <p:cNvSpPr txBox="1"/>
          <p:nvPr/>
        </p:nvSpPr>
        <p:spPr>
          <a:xfrm>
            <a:off x="4545806" y="24987250"/>
            <a:ext cx="2590800" cy="1015663"/>
          </a:xfrm>
          <a:prstGeom prst="rect">
            <a:avLst/>
          </a:prstGeom>
          <a:noFill/>
        </p:spPr>
        <p:txBody>
          <a:bodyPr wrap="square" rtlCol="0">
            <a:spAutoFit/>
          </a:bodyPr>
          <a:lstStyle/>
          <a:p>
            <a:pPr algn="ctr"/>
            <a:r>
              <a:rPr lang="en-US" sz="2000" dirty="0" smtClean="0">
                <a:solidFill>
                  <a:srgbClr val="000000"/>
                </a:solidFill>
                <a:latin typeface="Times New Roman" pitchFamily="18" charset="0"/>
                <a:cs typeface="Times New Roman" pitchFamily="18" charset="0"/>
              </a:rPr>
              <a:t>Fig 4: UV spectrum of ITZ/DMT cal (CH</a:t>
            </a:r>
            <a:r>
              <a:rPr lang="en-US" sz="2000" baseline="-25000" dirty="0" smtClean="0">
                <a:solidFill>
                  <a:srgbClr val="000000"/>
                </a:solidFill>
                <a:latin typeface="Times New Roman" pitchFamily="18" charset="0"/>
                <a:cs typeface="Times New Roman" pitchFamily="18" charset="0"/>
              </a:rPr>
              <a:t>3</a:t>
            </a:r>
            <a:r>
              <a:rPr lang="en-US" sz="2000" dirty="0" smtClean="0">
                <a:solidFill>
                  <a:srgbClr val="000000"/>
                </a:solidFill>
                <a:latin typeface="Times New Roman" pitchFamily="18" charset="0"/>
                <a:cs typeface="Times New Roman" pitchFamily="18" charset="0"/>
              </a:rPr>
              <a:t>OH/</a:t>
            </a:r>
            <a:r>
              <a:rPr lang="en-US" sz="2000" dirty="0" err="1" smtClean="0">
                <a:solidFill>
                  <a:srgbClr val="000000"/>
                </a:solidFill>
                <a:latin typeface="Times New Roman" pitchFamily="18" charset="0"/>
                <a:cs typeface="Times New Roman" pitchFamily="18" charset="0"/>
              </a:rPr>
              <a:t>HCl</a:t>
            </a:r>
            <a:r>
              <a:rPr lang="en-US" sz="2000" dirty="0" smtClean="0">
                <a:solidFill>
                  <a:srgbClr val="000000"/>
                </a:solidFill>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22" name="ZoneTexte 21"/>
          <p:cNvSpPr txBox="1"/>
          <p:nvPr/>
        </p:nvSpPr>
        <p:spPr>
          <a:xfrm>
            <a:off x="1650206" y="28044181"/>
            <a:ext cx="2514600" cy="1901931"/>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Fig</a:t>
            </a:r>
            <a:r>
              <a:rPr lang="fr-FR" sz="2000" dirty="0" smtClean="0">
                <a:latin typeface="Times New Roman" pitchFamily="18" charset="0"/>
                <a:cs typeface="Times New Roman" pitchFamily="18" charset="0"/>
              </a:rPr>
              <a:t> 5:</a:t>
            </a:r>
            <a:r>
              <a:rPr lang="ar-DZ" sz="2000" dirty="0" err="1" smtClean="0">
                <a:latin typeface="Times New Roman" pitchFamily="18" charset="0"/>
                <a:cs typeface="Times New Roman" pitchFamily="18" charset="0"/>
              </a:rPr>
              <a:t>UV spectrum of ITZ/DMT</a:t>
            </a:r>
            <a:r>
              <a:rPr lang="fr-FR" sz="2000" dirty="0" smtClean="0">
                <a:latin typeface="Times New Roman" pitchFamily="18" charset="0"/>
                <a:cs typeface="Times New Roman" pitchFamily="18" charset="0"/>
              </a:rPr>
              <a:t> </a:t>
            </a:r>
            <a:r>
              <a:rPr lang="ar-DZ" sz="2000" dirty="0" err="1" smtClean="0">
                <a:latin typeface="Times New Roman" pitchFamily="18" charset="0"/>
                <a:cs typeface="Times New Roman" pitchFamily="18" charset="0"/>
              </a:rPr>
              <a:t>mo</a:t>
            </a:r>
            <a:r>
              <a:rPr lang="fr-FR" sz="2000" dirty="0" smtClean="0">
                <a:latin typeface="Times New Roman" pitchFamily="18" charset="0"/>
                <a:cs typeface="Times New Roman" pitchFamily="18" charset="0"/>
              </a:rPr>
              <a:t>d(</a:t>
            </a:r>
            <a:r>
              <a:rPr lang="ar-DZ" sz="2000" dirty="0" err="1" smtClean="0">
                <a:latin typeface="Times New Roman" pitchFamily="18" charset="0"/>
                <a:cs typeface="Times New Roman" pitchFamily="18" charset="0"/>
              </a:rPr>
              <a:t>CH</a:t>
            </a:r>
            <a:r>
              <a:rPr lang="ar-DZ" sz="2000" baseline="-25000" dirty="0" err="1" smtClean="0">
                <a:latin typeface="Times New Roman" pitchFamily="18" charset="0"/>
                <a:cs typeface="Times New Roman" pitchFamily="18" charset="0"/>
              </a:rPr>
              <a:t>3</a:t>
            </a:r>
            <a:r>
              <a:rPr lang="ar-DZ" sz="2000" dirty="0" err="1" smtClean="0">
                <a:latin typeface="Times New Roman" pitchFamily="18" charset="0"/>
                <a:cs typeface="Times New Roman" pitchFamily="18" charset="0"/>
              </a:rPr>
              <a:t>OH/HC</a:t>
            </a:r>
            <a:r>
              <a:rPr lang="fr-FR" sz="2000" dirty="0" smtClean="0">
                <a:latin typeface="Times New Roman" pitchFamily="18" charset="0"/>
                <a:cs typeface="Times New Roman" pitchFamily="18" charset="0"/>
              </a:rPr>
              <a:t>l)</a:t>
            </a:r>
            <a:endParaRPr lang="ar-DZ" sz="2000" dirty="0" smtClean="0">
              <a:latin typeface="Times New Roman" pitchFamily="18" charset="0"/>
              <a:cs typeface="Times New Roman" pitchFamily="18" charset="0"/>
            </a:endParaRPr>
          </a:p>
          <a:p>
            <a:endParaRPr lang="fr-FR" dirty="0"/>
          </a:p>
        </p:txBody>
      </p:sp>
      <p:sp>
        <p:nvSpPr>
          <p:cNvPr id="24" name="ZoneTexte 23"/>
          <p:cNvSpPr txBox="1"/>
          <p:nvPr/>
        </p:nvSpPr>
        <p:spPr>
          <a:xfrm>
            <a:off x="1421606" y="24993296"/>
            <a:ext cx="3276600" cy="1594154"/>
          </a:xfrm>
          <a:prstGeom prst="rect">
            <a:avLst/>
          </a:prstGeom>
          <a:noFill/>
        </p:spPr>
        <p:txBody>
          <a:bodyPr wrap="square" rtlCol="0">
            <a:spAutoFit/>
          </a:bodyPr>
          <a:lstStyle/>
          <a:p>
            <a:pPr algn="ctr"/>
            <a:r>
              <a:rPr lang="en-US" sz="2000" dirty="0" smtClean="0">
                <a:solidFill>
                  <a:srgbClr val="000000"/>
                </a:solidFill>
                <a:latin typeface="Times New Roman" pitchFamily="18" charset="0"/>
                <a:cs typeface="Times New Roman" pitchFamily="18" charset="0"/>
              </a:rPr>
              <a:t>Fig 3: UV spectrum of ITZ/DMT cal (CH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Cl</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a:t>
            </a:r>
            <a:endParaRPr lang="ar-DZ" sz="2000" dirty="0" smtClean="0">
              <a:latin typeface="Times New Roman" pitchFamily="18" charset="0"/>
              <a:cs typeface="Times New Roman" pitchFamily="18" charset="0"/>
            </a:endParaRPr>
          </a:p>
          <a:p>
            <a:endParaRPr lang="fr-FR" dirty="0"/>
          </a:p>
        </p:txBody>
      </p:sp>
      <p:sp>
        <p:nvSpPr>
          <p:cNvPr id="25" name="ZoneTexte 24"/>
          <p:cNvSpPr txBox="1"/>
          <p:nvPr/>
        </p:nvSpPr>
        <p:spPr>
          <a:xfrm>
            <a:off x="4317206" y="22074121"/>
            <a:ext cx="3048000" cy="1015663"/>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Fig 2: UV spectrum of ITZ/DMT mod </a:t>
            </a:r>
            <a:r>
              <a:rPr lang="en-US" sz="2000" dirty="0" smtClean="0">
                <a:solidFill>
                  <a:srgbClr val="000000"/>
                </a:solidFill>
                <a:latin typeface="Times New Roman" pitchFamily="18" charset="0"/>
                <a:cs typeface="Times New Roman" pitchFamily="18" charset="0"/>
              </a:rPr>
              <a:t>(CH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Cl</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ctr"/>
            <a:endParaRPr lang="fr-FR" sz="2000" dirty="0"/>
          </a:p>
        </p:txBody>
      </p:sp>
      <p:pic>
        <p:nvPicPr>
          <p:cNvPr id="28" name="Image 27"/>
          <p:cNvPicPr>
            <a:picLocks noChangeAspect="1"/>
          </p:cNvPicPr>
          <p:nvPr/>
        </p:nvPicPr>
        <p:blipFill>
          <a:blip r:embed="rId10" cstate="print"/>
          <a:stretch>
            <a:fillRect/>
          </a:stretch>
        </p:blipFill>
        <p:spPr>
          <a:xfrm>
            <a:off x="1574006" y="29102050"/>
            <a:ext cx="2286000" cy="2205114"/>
          </a:xfrm>
          <a:prstGeom prst="rect">
            <a:avLst/>
          </a:prstGeom>
        </p:spPr>
      </p:pic>
      <p:sp>
        <p:nvSpPr>
          <p:cNvPr id="26" name="ZoneTexte 25"/>
          <p:cNvSpPr txBox="1"/>
          <p:nvPr/>
        </p:nvSpPr>
        <p:spPr>
          <a:xfrm>
            <a:off x="1650206" y="22083051"/>
            <a:ext cx="2743200" cy="163121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Fig 1: UV spectrum of ITZ/DMT pure (</a:t>
            </a:r>
            <a:r>
              <a:rPr lang="en-US" sz="2000" dirty="0" smtClean="0">
                <a:solidFill>
                  <a:srgbClr val="000000"/>
                </a:solidFill>
                <a:latin typeface="Times New Roman" pitchFamily="18" charset="0"/>
                <a:cs typeface="Times New Roman" pitchFamily="18" charset="0"/>
              </a:rPr>
              <a:t>CH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Cl</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fr-FR" sz="6000" dirty="0"/>
          </a:p>
        </p:txBody>
      </p:sp>
      <p:sp>
        <p:nvSpPr>
          <p:cNvPr id="27" name="ZoneTexte 26"/>
          <p:cNvSpPr txBox="1"/>
          <p:nvPr/>
        </p:nvSpPr>
        <p:spPr>
          <a:xfrm>
            <a:off x="4317206" y="28035250"/>
            <a:ext cx="3048000" cy="984885"/>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Fig 6: UV spectrum of pure ITZ</a:t>
            </a:r>
          </a:p>
          <a:p>
            <a:pPr algn="ctr"/>
            <a:endParaRPr lang="fr-FR" sz="1800" dirty="0"/>
          </a:p>
        </p:txBody>
      </p:sp>
      <p:graphicFrame>
        <p:nvGraphicFramePr>
          <p:cNvPr id="29" name="Tableau 28"/>
          <p:cNvGraphicFramePr>
            <a:graphicFrameLocks noGrp="1"/>
          </p:cNvGraphicFramePr>
          <p:nvPr>
            <p:extLst>
              <p:ext uri="{D42A27DB-BD31-4B8C-83A1-F6EECF244321}">
                <p14:modId xmlns="" xmlns:p14="http://schemas.microsoft.com/office/powerpoint/2010/main" val="4180862607"/>
              </p:ext>
            </p:extLst>
          </p:nvPr>
        </p:nvGraphicFramePr>
        <p:xfrm>
          <a:off x="3783806" y="29406850"/>
          <a:ext cx="3352801" cy="1970116"/>
        </p:xfrm>
        <a:graphic>
          <a:graphicData uri="http://schemas.openxmlformats.org/drawingml/2006/table">
            <a:tbl>
              <a:tblPr firstRow="1" firstCol="1" bandRow="1">
                <a:tableStyleId>{00A15C55-8517-42AA-B614-E9B94910E393}</a:tableStyleId>
              </a:tblPr>
              <a:tblGrid>
                <a:gridCol w="1005841"/>
                <a:gridCol w="670560"/>
                <a:gridCol w="899630"/>
                <a:gridCol w="776770"/>
              </a:tblGrid>
              <a:tr h="727364">
                <a:tc>
                  <a:txBody>
                    <a:bodyPr/>
                    <a:lstStyle/>
                    <a:p>
                      <a:pPr algn="ctr" rtl="0">
                        <a:lnSpc>
                          <a:spcPct val="150000"/>
                        </a:lnSpc>
                        <a:spcAft>
                          <a:spcPts val="0"/>
                        </a:spcAft>
                      </a:pPr>
                      <a:r>
                        <a:rPr lang="fr-FR" sz="1600" dirty="0" smtClean="0">
                          <a:effectLst/>
                        </a:rPr>
                        <a:t>DTM</a:t>
                      </a:r>
                      <a:endParaRPr lang="en-US" sz="14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600" dirty="0" smtClean="0">
                          <a:effectLst/>
                        </a:rPr>
                        <a:t>Pure</a:t>
                      </a:r>
                      <a:endParaRPr lang="en-US" sz="14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600" dirty="0" smtClean="0">
                          <a:effectLst/>
                        </a:rPr>
                        <a:t>Mod</a:t>
                      </a:r>
                      <a:r>
                        <a:rPr lang="fr-FR" sz="1600" dirty="0" smtClean="0">
                          <a:effectLst/>
                        </a:rPr>
                        <a:t> by</a:t>
                      </a:r>
                    </a:p>
                    <a:p>
                      <a:pPr algn="ctr" rtl="0">
                        <a:lnSpc>
                          <a:spcPct val="150000"/>
                        </a:lnSpc>
                        <a:spcAft>
                          <a:spcPts val="0"/>
                        </a:spcAft>
                      </a:pPr>
                      <a:r>
                        <a:rPr lang="en-US" sz="1600" dirty="0" smtClean="0">
                          <a:effectLst/>
                        </a:rPr>
                        <a:t>AL</a:t>
                      </a:r>
                      <a:r>
                        <a:rPr lang="en-US" sz="1600" baseline="-25000" dirty="0" smtClean="0">
                          <a:effectLst/>
                        </a:rPr>
                        <a:t>2</a:t>
                      </a:r>
                      <a:r>
                        <a:rPr lang="en-US" sz="1600" dirty="0" smtClean="0">
                          <a:effectLst/>
                        </a:rPr>
                        <a:t>(SO</a:t>
                      </a:r>
                      <a:r>
                        <a:rPr lang="en-US" sz="1600" baseline="-25000" dirty="0" smtClean="0">
                          <a:effectLst/>
                        </a:rPr>
                        <a:t>4</a:t>
                      </a:r>
                      <a:r>
                        <a:rPr lang="en-US" sz="1600" dirty="0" smtClean="0">
                          <a:effectLst/>
                        </a:rPr>
                        <a:t>)</a:t>
                      </a:r>
                      <a:r>
                        <a:rPr lang="en-US" sz="1600" baseline="-25000" dirty="0" smtClean="0">
                          <a:effectLst/>
                        </a:rPr>
                        <a:t>3</a:t>
                      </a:r>
                      <a:endParaRPr lang="en-US" sz="14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600" dirty="0" smtClean="0">
                          <a:effectLst/>
                        </a:rPr>
                        <a:t>Cal</a:t>
                      </a:r>
                      <a:endParaRPr lang="en-US" sz="14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872836">
                <a:tc>
                  <a:txBody>
                    <a:bodyPr/>
                    <a:lstStyle/>
                    <a:p>
                      <a:pPr algn="ctr" rtl="0">
                        <a:lnSpc>
                          <a:spcPct val="150000"/>
                        </a:lnSpc>
                        <a:spcAft>
                          <a:spcPts val="0"/>
                        </a:spcAft>
                      </a:pPr>
                      <a:r>
                        <a:rPr lang="en-US" sz="1600" dirty="0" smtClean="0">
                          <a:effectLst/>
                        </a:rPr>
                        <a:t>% </a:t>
                      </a:r>
                      <a:r>
                        <a:rPr lang="en-US" sz="1600" dirty="0">
                          <a:effectLst/>
                        </a:rPr>
                        <a:t>included</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endParaRPr lang="fr-FR" sz="1200" dirty="0" smtClean="0">
                        <a:effectLst/>
                      </a:endParaRPr>
                    </a:p>
                    <a:p>
                      <a:pPr algn="ctr" rtl="0">
                        <a:lnSpc>
                          <a:spcPct val="150000"/>
                        </a:lnSpc>
                        <a:spcAft>
                          <a:spcPts val="0"/>
                        </a:spcAft>
                      </a:pPr>
                      <a:r>
                        <a:rPr lang="fr-FR" sz="1200" dirty="0" smtClean="0">
                          <a:effectLst/>
                        </a:rPr>
                        <a:t>0,2</a:t>
                      </a:r>
                      <a:r>
                        <a:rPr lang="fr-FR" sz="1200" dirty="0">
                          <a:effectLst/>
                        </a:rPr>
                        <a:t>%</a:t>
                      </a:r>
                      <a:endParaRPr lang="en-US" sz="11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endParaRPr lang="fr-FR" sz="1200" dirty="0" smtClean="0">
                        <a:effectLst/>
                      </a:endParaRPr>
                    </a:p>
                    <a:p>
                      <a:pPr algn="ctr" rtl="0">
                        <a:lnSpc>
                          <a:spcPct val="150000"/>
                        </a:lnSpc>
                        <a:spcAft>
                          <a:spcPts val="0"/>
                        </a:spcAft>
                      </a:pPr>
                      <a:r>
                        <a:rPr lang="fr-FR" sz="1200" dirty="0" smtClean="0">
                          <a:effectLst/>
                        </a:rPr>
                        <a:t>100</a:t>
                      </a:r>
                      <a:r>
                        <a:rPr lang="fr-FR" sz="1200" dirty="0">
                          <a:effectLst/>
                        </a:rPr>
                        <a:t>%</a:t>
                      </a:r>
                      <a:endParaRPr lang="en-US" sz="11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endParaRPr lang="fr-FR" sz="1200" dirty="0" smtClean="0">
                        <a:effectLst/>
                      </a:endParaRPr>
                    </a:p>
                    <a:p>
                      <a:pPr algn="ctr" rtl="0">
                        <a:lnSpc>
                          <a:spcPct val="150000"/>
                        </a:lnSpc>
                        <a:spcAft>
                          <a:spcPts val="0"/>
                        </a:spcAft>
                      </a:pPr>
                      <a:r>
                        <a:rPr lang="fr-FR" sz="1200" dirty="0" smtClean="0">
                          <a:effectLst/>
                        </a:rPr>
                        <a:t>100</a:t>
                      </a:r>
                      <a:r>
                        <a:rPr lang="fr-FR" sz="1200" dirty="0">
                          <a:effectLst/>
                        </a:rPr>
                        <a:t>%</a:t>
                      </a:r>
                      <a:endParaRPr lang="en-US" sz="11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0" name="ZoneTexte 29"/>
          <p:cNvSpPr txBox="1"/>
          <p:nvPr/>
        </p:nvSpPr>
        <p:spPr>
          <a:xfrm>
            <a:off x="3707606" y="31464250"/>
            <a:ext cx="3505200" cy="1594154"/>
          </a:xfrm>
          <a:prstGeom prst="rect">
            <a:avLst/>
          </a:prstGeom>
          <a:noFill/>
        </p:spPr>
        <p:txBody>
          <a:bodyPr wrap="square" rtlCol="0">
            <a:spAutoFit/>
          </a:bodyPr>
          <a:lstStyle/>
          <a:p>
            <a:pPr algn="ctr"/>
            <a:r>
              <a:rPr lang="fr-FR" sz="2000" dirty="0" smtClean="0">
                <a:latin typeface="Times New Roman" pitchFamily="18" charset="0"/>
                <a:cs typeface="Times New Roman" pitchFamily="18" charset="0"/>
              </a:rPr>
              <a:t>Table 1:</a:t>
            </a:r>
            <a:r>
              <a:rPr lang="ar-DZ" sz="2000" dirty="0" err="1" smtClean="0">
                <a:latin typeface="Times New Roman" pitchFamily="18" charset="0"/>
                <a:cs typeface="Times New Roman" pitchFamily="18" charset="0"/>
              </a:rPr>
              <a:t>% included of ITZ/DTM in </a:t>
            </a:r>
            <a:r>
              <a:rPr lang="ar-DZ" sz="2000" dirty="0" smtClean="0">
                <a:latin typeface="Times New Roman" pitchFamily="18" charset="0"/>
                <a:cs typeface="Times New Roman" pitchFamily="18" charset="0"/>
              </a:rPr>
              <a:t>CH</a:t>
            </a:r>
            <a:r>
              <a:rPr lang="ar-DZ" sz="2000" baseline="-25000" dirty="0" smtClean="0">
                <a:latin typeface="Times New Roman" pitchFamily="18" charset="0"/>
                <a:cs typeface="Times New Roman" pitchFamily="18" charset="0"/>
              </a:rPr>
              <a:t>2</a:t>
            </a:r>
            <a:r>
              <a:rPr lang="ar-DZ" sz="2000" dirty="0" smtClean="0">
                <a:latin typeface="Times New Roman" pitchFamily="18" charset="0"/>
                <a:cs typeface="Times New Roman" pitchFamily="18" charset="0"/>
              </a:rPr>
              <a:t>C</a:t>
            </a:r>
            <a:r>
              <a:rPr lang="fr-FR" sz="2000" dirty="0" smtClean="0">
                <a:latin typeface="Times New Roman" pitchFamily="18" charset="0"/>
                <a:cs typeface="Times New Roman" pitchFamily="18" charset="0"/>
              </a:rPr>
              <a:t>l</a:t>
            </a:r>
            <a:r>
              <a:rPr lang="ar-DZ" sz="2000" baseline="-25000" dirty="0" smtClean="0">
                <a:latin typeface="Times New Roman" pitchFamily="18" charset="0"/>
                <a:cs typeface="Times New Roman" pitchFamily="18" charset="0"/>
              </a:rPr>
              <a:t>2</a:t>
            </a:r>
          </a:p>
          <a:p>
            <a:endParaRPr lang="fr-FR" dirty="0"/>
          </a:p>
        </p:txBody>
      </p:sp>
      <p:sp>
        <p:nvSpPr>
          <p:cNvPr id="31" name="ZoneTexte 30"/>
          <p:cNvSpPr txBox="1"/>
          <p:nvPr/>
        </p:nvSpPr>
        <p:spPr>
          <a:xfrm>
            <a:off x="1650206" y="31535764"/>
            <a:ext cx="2438400" cy="1594154"/>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Fig</a:t>
            </a:r>
            <a:r>
              <a:rPr lang="fr-FR" sz="2000" dirty="0" smtClean="0">
                <a:latin typeface="Times New Roman" pitchFamily="18" charset="0"/>
                <a:cs typeface="Times New Roman" pitchFamily="18" charset="0"/>
              </a:rPr>
              <a:t> 7: </a:t>
            </a:r>
            <a:r>
              <a:rPr lang="ar-DZ" sz="2000" dirty="0" err="1" smtClean="0">
                <a:latin typeface="Times New Roman" pitchFamily="18" charset="0"/>
                <a:cs typeface="Times New Roman" pitchFamily="18" charset="0"/>
              </a:rPr>
              <a:t>ITZ calibration</a:t>
            </a:r>
            <a:r>
              <a:rPr lang="ar-D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curve</a:t>
            </a:r>
            <a:r>
              <a:rPr lang="ar-DZ" sz="2000" dirty="0" smtClean="0">
                <a:latin typeface="Times New Roman" pitchFamily="18" charset="0"/>
                <a:cs typeface="Times New Roman" pitchFamily="18" charset="0"/>
              </a:rPr>
              <a:t> </a:t>
            </a:r>
            <a:r>
              <a:rPr lang="ar-DZ" sz="2000" dirty="0" err="1" smtClean="0">
                <a:latin typeface="Times New Roman" pitchFamily="18" charset="0"/>
                <a:cs typeface="Times New Roman" pitchFamily="18" charset="0"/>
              </a:rPr>
              <a:t>in </a:t>
            </a:r>
            <a:r>
              <a:rPr lang="ar-DZ" sz="2000" dirty="0" smtClean="0">
                <a:latin typeface="Times New Roman" pitchFamily="18" charset="0"/>
                <a:cs typeface="Times New Roman" pitchFamily="18" charset="0"/>
              </a:rPr>
              <a:t>CH</a:t>
            </a:r>
            <a:r>
              <a:rPr lang="ar-DZ" sz="2000" baseline="-25000" dirty="0" smtClean="0">
                <a:latin typeface="Times New Roman" pitchFamily="18" charset="0"/>
                <a:cs typeface="Times New Roman" pitchFamily="18" charset="0"/>
              </a:rPr>
              <a:t>2</a:t>
            </a:r>
            <a:r>
              <a:rPr lang="ar-DZ" sz="2000" dirty="0" smtClean="0">
                <a:latin typeface="Times New Roman" pitchFamily="18" charset="0"/>
                <a:cs typeface="Times New Roman" pitchFamily="18" charset="0"/>
              </a:rPr>
              <a:t>C</a:t>
            </a:r>
            <a:r>
              <a:rPr lang="fr-FR" sz="2000" dirty="0" smtClean="0">
                <a:latin typeface="Times New Roman" pitchFamily="18" charset="0"/>
                <a:cs typeface="Times New Roman" pitchFamily="18" charset="0"/>
              </a:rPr>
              <a:t>l</a:t>
            </a:r>
            <a:r>
              <a:rPr lang="fr-FR" sz="2000" baseline="-25000" dirty="0" smtClean="0">
                <a:latin typeface="Times New Roman" pitchFamily="18" charset="0"/>
                <a:cs typeface="Times New Roman" pitchFamily="18" charset="0"/>
              </a:rPr>
              <a:t>2</a:t>
            </a:r>
            <a:endParaRPr lang="ar-DZ" sz="2000" baseline="-25000" dirty="0" smtClean="0">
              <a:latin typeface="Times New Roman" pitchFamily="18" charset="0"/>
              <a:cs typeface="Times New Roman" pitchFamily="18" charset="0"/>
            </a:endParaRPr>
          </a:p>
          <a:p>
            <a:endParaRPr lang="fr-FR" dirty="0"/>
          </a:p>
        </p:txBody>
      </p:sp>
      <p:pic>
        <p:nvPicPr>
          <p:cNvPr id="32" name="Image 31"/>
          <p:cNvPicPr>
            <a:picLocks noChangeAspect="1"/>
          </p:cNvPicPr>
          <p:nvPr/>
        </p:nvPicPr>
        <p:blipFill>
          <a:blip r:embed="rId11" cstate="print"/>
          <a:stretch>
            <a:fillRect/>
          </a:stretch>
        </p:blipFill>
        <p:spPr>
          <a:xfrm>
            <a:off x="1574006" y="32145364"/>
            <a:ext cx="2514600" cy="2259612"/>
          </a:xfrm>
          <a:prstGeom prst="rect">
            <a:avLst/>
          </a:prstGeom>
        </p:spPr>
      </p:pic>
      <p:graphicFrame>
        <p:nvGraphicFramePr>
          <p:cNvPr id="33" name="Tableau 32"/>
          <p:cNvGraphicFramePr>
            <a:graphicFrameLocks noGrp="1"/>
          </p:cNvGraphicFramePr>
          <p:nvPr>
            <p:extLst>
              <p:ext uri="{D42A27DB-BD31-4B8C-83A1-F6EECF244321}">
                <p14:modId xmlns:p14="http://schemas.microsoft.com/office/powerpoint/2010/main" xmlns="" val="244408745"/>
              </p:ext>
            </p:extLst>
          </p:nvPr>
        </p:nvGraphicFramePr>
        <p:xfrm>
          <a:off x="4088606" y="32531050"/>
          <a:ext cx="3048001" cy="1338563"/>
        </p:xfrm>
        <a:graphic>
          <a:graphicData uri="http://schemas.openxmlformats.org/drawingml/2006/table">
            <a:tbl>
              <a:tblPr firstRow="1" firstCol="1" bandRow="1">
                <a:tableStyleId>{00A15C55-8517-42AA-B614-E9B94910E393}</a:tableStyleId>
              </a:tblPr>
              <a:tblGrid>
                <a:gridCol w="1075905"/>
                <a:gridCol w="986048"/>
                <a:gridCol w="986048"/>
              </a:tblGrid>
              <a:tr h="0">
                <a:tc>
                  <a:txBody>
                    <a:bodyPr/>
                    <a:lstStyle/>
                    <a:p>
                      <a:pPr algn="ctr" rtl="0">
                        <a:lnSpc>
                          <a:spcPct val="150000"/>
                        </a:lnSpc>
                        <a:spcAft>
                          <a:spcPts val="0"/>
                        </a:spcAft>
                      </a:pPr>
                      <a:r>
                        <a:rPr lang="fr-FR" sz="1600" dirty="0" smtClean="0">
                          <a:effectLst/>
                        </a:rPr>
                        <a:t>DTM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600" dirty="0" smtClean="0">
                          <a:effectLst/>
                        </a:rPr>
                        <a:t>Mod </a:t>
                      </a:r>
                      <a:r>
                        <a:rPr lang="en-US" sz="1600" dirty="0">
                          <a:effectLst/>
                        </a:rPr>
                        <a:t>by AL</a:t>
                      </a:r>
                      <a:r>
                        <a:rPr lang="en-US" sz="1600" baseline="-25000" dirty="0">
                          <a:effectLst/>
                        </a:rPr>
                        <a:t>2</a:t>
                      </a:r>
                      <a:r>
                        <a:rPr lang="en-US" sz="1600" dirty="0">
                          <a:effectLst/>
                        </a:rPr>
                        <a:t>(SO</a:t>
                      </a:r>
                      <a:r>
                        <a:rPr lang="en-US" sz="1600" baseline="-25000" dirty="0">
                          <a:effectLst/>
                        </a:rPr>
                        <a:t>4</a:t>
                      </a:r>
                      <a:r>
                        <a:rPr lang="en-US" sz="1600" dirty="0">
                          <a:effectLst/>
                        </a:rPr>
                        <a:t>)</a:t>
                      </a:r>
                      <a:r>
                        <a:rPr lang="en-US" sz="1600" baseline="-25000" dirty="0">
                          <a:effectLst/>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endParaRPr lang="ar-DZ" sz="1600" dirty="0" smtClean="0">
                        <a:effectLst/>
                      </a:endParaRPr>
                    </a:p>
                    <a:p>
                      <a:pPr algn="ctr" rtl="0">
                        <a:lnSpc>
                          <a:spcPct val="150000"/>
                        </a:lnSpc>
                        <a:spcAft>
                          <a:spcPts val="0"/>
                        </a:spcAft>
                      </a:pPr>
                      <a:r>
                        <a:rPr lang="en-US" sz="1600" dirty="0" smtClean="0">
                          <a:effectLst/>
                        </a:rPr>
                        <a:t>Cal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607043">
                <a:tc>
                  <a:txBody>
                    <a:bodyPr/>
                    <a:lstStyle/>
                    <a:p>
                      <a:pPr algn="ctr" rtl="0">
                        <a:lnSpc>
                          <a:spcPct val="150000"/>
                        </a:lnSpc>
                        <a:spcAft>
                          <a:spcPts val="0"/>
                        </a:spcAft>
                      </a:pPr>
                      <a:r>
                        <a:rPr lang="en-US" sz="1400" dirty="0">
                          <a:effectLst/>
                        </a:rPr>
                        <a:t>% included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fr-FR" sz="1400" dirty="0">
                          <a:effectLst/>
                        </a:rPr>
                        <a:t>93,16%</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fr-FR" sz="1400" dirty="0">
                          <a:effectLst/>
                        </a:rPr>
                        <a:t>83,44%</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34" name="ZoneTexte 33"/>
          <p:cNvSpPr txBox="1"/>
          <p:nvPr/>
        </p:nvSpPr>
        <p:spPr>
          <a:xfrm>
            <a:off x="1574006" y="34368449"/>
            <a:ext cx="2438400" cy="1594154"/>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Fig</a:t>
            </a:r>
            <a:r>
              <a:rPr lang="fr-FR" sz="2000" dirty="0" smtClean="0">
                <a:latin typeface="Times New Roman" pitchFamily="18" charset="0"/>
                <a:cs typeface="Times New Roman" pitchFamily="18" charset="0"/>
              </a:rPr>
              <a:t> 8: </a:t>
            </a:r>
            <a:r>
              <a:rPr lang="ar-DZ" sz="2000" dirty="0" err="1" smtClean="0">
                <a:latin typeface="Times New Roman" pitchFamily="18" charset="0"/>
                <a:cs typeface="Times New Roman" pitchFamily="18" charset="0"/>
              </a:rPr>
              <a:t>ITZ calibration</a:t>
            </a:r>
            <a:r>
              <a:rPr lang="ar-D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curve</a:t>
            </a:r>
            <a:r>
              <a:rPr lang="ar-DZ" sz="2000" dirty="0" smtClean="0">
                <a:latin typeface="Times New Roman" pitchFamily="18" charset="0"/>
                <a:cs typeface="Times New Roman" pitchFamily="18" charset="0"/>
              </a:rPr>
              <a:t> </a:t>
            </a:r>
            <a:r>
              <a:rPr lang="ar-DZ" sz="2000" dirty="0" err="1" smtClean="0">
                <a:latin typeface="Times New Roman" pitchFamily="18" charset="0"/>
                <a:cs typeface="Times New Roman" pitchFamily="18" charset="0"/>
              </a:rPr>
              <a:t>in CH</a:t>
            </a:r>
            <a:r>
              <a:rPr lang="fr-FR" sz="2000" baseline="-25000"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OH/</a:t>
            </a:r>
            <a:r>
              <a:rPr lang="fr-FR" sz="2000" dirty="0" err="1" smtClean="0">
                <a:latin typeface="Times New Roman" pitchFamily="18" charset="0"/>
                <a:cs typeface="Times New Roman" pitchFamily="18" charset="0"/>
              </a:rPr>
              <a:t>HCl</a:t>
            </a:r>
            <a:endParaRPr lang="ar-DZ" sz="2000" baseline="-25000" dirty="0" smtClean="0">
              <a:latin typeface="Times New Roman" pitchFamily="18" charset="0"/>
              <a:cs typeface="Times New Roman" pitchFamily="18" charset="0"/>
            </a:endParaRPr>
          </a:p>
          <a:p>
            <a:endParaRPr lang="fr-FR" dirty="0"/>
          </a:p>
        </p:txBody>
      </p:sp>
      <p:sp>
        <p:nvSpPr>
          <p:cNvPr id="35" name="ZoneTexte 34"/>
          <p:cNvSpPr txBox="1"/>
          <p:nvPr/>
        </p:nvSpPr>
        <p:spPr>
          <a:xfrm>
            <a:off x="4164806" y="34359850"/>
            <a:ext cx="3124200" cy="1594154"/>
          </a:xfrm>
          <a:prstGeom prst="rect">
            <a:avLst/>
          </a:prstGeom>
          <a:noFill/>
        </p:spPr>
        <p:txBody>
          <a:bodyPr wrap="square" rtlCol="0">
            <a:spAutoFit/>
          </a:bodyPr>
          <a:lstStyle/>
          <a:p>
            <a:pPr algn="ctr"/>
            <a:r>
              <a:rPr lang="fr-FR" sz="2000" dirty="0" smtClean="0">
                <a:latin typeface="Times New Roman" pitchFamily="18" charset="0"/>
                <a:cs typeface="Times New Roman" pitchFamily="18" charset="0"/>
              </a:rPr>
              <a:t>Table 2:</a:t>
            </a:r>
            <a:r>
              <a:rPr lang="ar-DZ" sz="2000" dirty="0" err="1" smtClean="0">
                <a:latin typeface="Times New Roman" pitchFamily="18" charset="0"/>
                <a:cs typeface="Times New Roman" pitchFamily="18" charset="0"/>
              </a:rPr>
              <a:t>% included of ITZ/DTM in CH</a:t>
            </a:r>
            <a:r>
              <a:rPr lang="fr-FR" sz="2000" baseline="-25000"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OH/</a:t>
            </a:r>
            <a:r>
              <a:rPr lang="fr-FR" sz="2000" dirty="0" err="1" smtClean="0">
                <a:latin typeface="Times New Roman" pitchFamily="18" charset="0"/>
                <a:cs typeface="Times New Roman" pitchFamily="18" charset="0"/>
              </a:rPr>
              <a:t>HCl</a:t>
            </a:r>
            <a:endParaRPr lang="ar-DZ" sz="2000" baseline="-25000" dirty="0" smtClean="0">
              <a:latin typeface="Times New Roman" pitchFamily="18" charset="0"/>
              <a:cs typeface="Times New Roman" pitchFamily="18" charset="0"/>
            </a:endParaRPr>
          </a:p>
          <a:p>
            <a:endParaRPr lang="fr-FR" dirty="0"/>
          </a:p>
        </p:txBody>
      </p:sp>
      <p:pic>
        <p:nvPicPr>
          <p:cNvPr id="37" name="Image 36"/>
          <p:cNvPicPr>
            <a:picLocks noChangeAspect="1"/>
          </p:cNvPicPr>
          <p:nvPr/>
        </p:nvPicPr>
        <p:blipFill>
          <a:blip r:embed="rId12" cstate="print"/>
          <a:stretch>
            <a:fillRect/>
          </a:stretch>
        </p:blipFill>
        <p:spPr>
          <a:xfrm>
            <a:off x="2640806" y="35282849"/>
            <a:ext cx="3707256" cy="1990763"/>
          </a:xfrm>
          <a:prstGeom prst="rect">
            <a:avLst/>
          </a:prstGeom>
        </p:spPr>
      </p:pic>
      <p:sp>
        <p:nvSpPr>
          <p:cNvPr id="36" name="ZoneTexte 35"/>
          <p:cNvSpPr txBox="1"/>
          <p:nvPr/>
        </p:nvSpPr>
        <p:spPr>
          <a:xfrm>
            <a:off x="1955006" y="34969450"/>
            <a:ext cx="9372600" cy="1286378"/>
          </a:xfrm>
          <a:prstGeom prst="rect">
            <a:avLst/>
          </a:prstGeom>
          <a:noFill/>
        </p:spPr>
        <p:txBody>
          <a:bodyPr wrap="square" rtlCol="0">
            <a:spAutoFit/>
          </a:bodyPr>
          <a:lstStyle/>
          <a:p>
            <a:r>
              <a:rPr lang="en-US" sz="2000" b="1" dirty="0" smtClean="0">
                <a:solidFill>
                  <a:srgbClr val="000000"/>
                </a:solidFill>
                <a:latin typeface="Times New Roman" panose="02020603050405020304" pitchFamily="18" charset="0"/>
                <a:cs typeface="+mj-cs"/>
              </a:rPr>
              <a:t>Release results of SPORANOX 50mg tablets: </a:t>
            </a:r>
            <a:endParaRPr lang="ar-DZ" sz="2000" dirty="0" smtClean="0">
              <a:cs typeface="+mj-cs"/>
            </a:endParaRPr>
          </a:p>
          <a:p>
            <a:endParaRPr lang="fr-FR" dirty="0"/>
          </a:p>
        </p:txBody>
      </p:sp>
      <p:sp>
        <p:nvSpPr>
          <p:cNvPr id="38" name="ZoneTexte 37"/>
          <p:cNvSpPr txBox="1"/>
          <p:nvPr/>
        </p:nvSpPr>
        <p:spPr>
          <a:xfrm>
            <a:off x="2564606" y="37111649"/>
            <a:ext cx="4038600" cy="1477328"/>
          </a:xfrm>
          <a:prstGeom prst="rect">
            <a:avLst/>
          </a:prstGeom>
          <a:noFill/>
        </p:spPr>
        <p:txBody>
          <a:bodyPr wrap="square" rtlCol="0">
            <a:spAutoFit/>
          </a:bodyPr>
          <a:lstStyle/>
          <a:p>
            <a:pPr algn="ctr">
              <a:lnSpc>
                <a:spcPct val="150000"/>
              </a:lnSpc>
              <a:spcAft>
                <a:spcPts val="800"/>
              </a:spcAft>
            </a:pPr>
            <a:r>
              <a:rPr lang="en-US" sz="2000" dirty="0" smtClean="0">
                <a:latin typeface="Times New Roman" pitchFamily="18" charset="0"/>
                <a:ea typeface="Calibri" panose="020F0502020204030204" pitchFamily="34" charset="0"/>
                <a:cs typeface="Times New Roman" pitchFamily="18" charset="0"/>
              </a:rPr>
              <a:t>Fig 9: UV Spectrum of SPORANOX</a:t>
            </a:r>
            <a:r>
              <a:rPr lang="en-US" sz="2000" baseline="30000" dirty="0" smtClean="0">
                <a:latin typeface="Times New Roman" pitchFamily="18" charset="0"/>
                <a:ea typeface="Calibri" panose="020F0502020204030204" pitchFamily="34" charset="0"/>
                <a:cs typeface="Times New Roman" pitchFamily="18" charset="0"/>
              </a:rPr>
              <a:t>®</a:t>
            </a:r>
            <a:r>
              <a:rPr lang="en-US" sz="2000" dirty="0" smtClean="0">
                <a:latin typeface="Times New Roman" pitchFamily="18" charset="0"/>
                <a:ea typeface="Calibri" panose="020F0502020204030204" pitchFamily="34" charset="0"/>
                <a:cs typeface="Times New Roman" pitchFamily="18" charset="0"/>
              </a:rPr>
              <a:t> 50mg tablet during 120min.</a:t>
            </a:r>
            <a:endParaRPr lang="en-US" sz="2000" dirty="0">
              <a:latin typeface="Times New Roman" pitchFamily="18" charset="0"/>
              <a:ea typeface="Calibri" panose="020F0502020204030204" pitchFamily="34" charset="0"/>
              <a:cs typeface="Times New Roman" pitchFamily="18" charset="0"/>
            </a:endParaRPr>
          </a:p>
        </p:txBody>
      </p:sp>
      <p:sp>
        <p:nvSpPr>
          <p:cNvPr id="39" name="Rectangle à coins arrondis 38"/>
          <p:cNvSpPr/>
          <p:nvPr/>
        </p:nvSpPr>
        <p:spPr>
          <a:xfrm>
            <a:off x="7441406" y="19348450"/>
            <a:ext cx="10134600" cy="14401800"/>
          </a:xfrm>
          <a:prstGeom prst="roundRect">
            <a:avLst>
              <a:gd name="adj" fmla="val 12403"/>
            </a:avLst>
          </a:prstGeom>
        </p:spPr>
        <p:style>
          <a:lnRef idx="2">
            <a:schemeClr val="accent4"/>
          </a:lnRef>
          <a:fillRef idx="1">
            <a:schemeClr val="lt1"/>
          </a:fillRef>
          <a:effectRef idx="0">
            <a:schemeClr val="accent4"/>
          </a:effectRef>
          <a:fontRef idx="minor">
            <a:schemeClr val="dk1"/>
          </a:fontRef>
        </p:style>
        <p:txBody>
          <a:bodyPr rtlCol="0" anchor="ctr"/>
          <a:lstStyle/>
          <a:p>
            <a:endParaRPr lang="ar-DZ" sz="1800" baseline="-25000" dirty="0"/>
          </a:p>
        </p:txBody>
      </p:sp>
      <p:pic>
        <p:nvPicPr>
          <p:cNvPr id="41" name="Image 40"/>
          <p:cNvPicPr>
            <a:picLocks noChangeAspect="1"/>
          </p:cNvPicPr>
          <p:nvPr/>
        </p:nvPicPr>
        <p:blipFill>
          <a:blip r:embed="rId13" cstate="print"/>
          <a:stretch>
            <a:fillRect/>
          </a:stretch>
        </p:blipFill>
        <p:spPr>
          <a:xfrm>
            <a:off x="7851950" y="19729450"/>
            <a:ext cx="5075856" cy="2842175"/>
          </a:xfrm>
          <a:prstGeom prst="rect">
            <a:avLst/>
          </a:prstGeom>
        </p:spPr>
      </p:pic>
      <p:pic>
        <p:nvPicPr>
          <p:cNvPr id="42" name="Image 41"/>
          <p:cNvPicPr>
            <a:picLocks noChangeAspect="1"/>
          </p:cNvPicPr>
          <p:nvPr/>
        </p:nvPicPr>
        <p:blipFill>
          <a:blip r:embed="rId14" cstate="print"/>
          <a:stretch>
            <a:fillRect/>
          </a:stretch>
        </p:blipFill>
        <p:spPr>
          <a:xfrm>
            <a:off x="13080206" y="19820437"/>
            <a:ext cx="4191000" cy="2819400"/>
          </a:xfrm>
          <a:prstGeom prst="rect">
            <a:avLst/>
          </a:prstGeom>
        </p:spPr>
      </p:pic>
      <p:sp>
        <p:nvSpPr>
          <p:cNvPr id="40" name="ZoneTexte 39"/>
          <p:cNvSpPr txBox="1"/>
          <p:nvPr/>
        </p:nvSpPr>
        <p:spPr>
          <a:xfrm>
            <a:off x="8127206" y="19424650"/>
            <a:ext cx="7239000" cy="523220"/>
          </a:xfrm>
          <a:prstGeom prst="rect">
            <a:avLst/>
          </a:prstGeom>
          <a:noFill/>
        </p:spPr>
        <p:txBody>
          <a:bodyPr wrap="square" rtlCol="0">
            <a:spAutoFit/>
          </a:bodyPr>
          <a:lstStyle/>
          <a:p>
            <a:r>
              <a:rPr lang="en-US" sz="2800" b="1" i="1" dirty="0" smtClean="0">
                <a:solidFill>
                  <a:schemeClr val="accent1"/>
                </a:solidFill>
                <a:latin typeface="Times New Roman" pitchFamily="18" charset="0"/>
                <a:cs typeface="Times New Roman" pitchFamily="18" charset="0"/>
              </a:rPr>
              <a:t>FTIR  analysis</a:t>
            </a:r>
            <a:endParaRPr lang="fr-FR" sz="2800" i="1" dirty="0">
              <a:solidFill>
                <a:schemeClr val="accent1"/>
              </a:solidFill>
              <a:latin typeface="Times New Roman" pitchFamily="18" charset="0"/>
              <a:cs typeface="Times New Roman" pitchFamily="18" charset="0"/>
            </a:endParaRPr>
          </a:p>
        </p:txBody>
      </p:sp>
      <p:sp>
        <p:nvSpPr>
          <p:cNvPr id="43" name="ZoneTexte 42"/>
          <p:cNvSpPr txBox="1"/>
          <p:nvPr/>
        </p:nvSpPr>
        <p:spPr>
          <a:xfrm>
            <a:off x="7822406" y="22554896"/>
            <a:ext cx="4572000" cy="1594154"/>
          </a:xfrm>
          <a:prstGeom prst="rect">
            <a:avLst/>
          </a:prstGeom>
          <a:noFill/>
        </p:spPr>
        <p:txBody>
          <a:bodyPr wrap="square" rtlCol="0">
            <a:spAutoFit/>
          </a:bodyPr>
          <a:lstStyle/>
          <a:p>
            <a:pPr algn="ctr"/>
            <a:r>
              <a:rPr lang="en-US" sz="2000" dirty="0" smtClean="0">
                <a:solidFill>
                  <a:srgbClr val="000000"/>
                </a:solidFill>
                <a:latin typeface="Times New Roman" pitchFamily="18" charset="0"/>
                <a:cs typeface="Times New Roman" pitchFamily="18" charset="0"/>
              </a:rPr>
              <a:t>Fig 11:FTIR spectrum of DTMs (pure, </a:t>
            </a:r>
            <a:r>
              <a:rPr lang="en-US" sz="2000" dirty="0" err="1" smtClean="0">
                <a:solidFill>
                  <a:srgbClr val="000000"/>
                </a:solidFill>
                <a:latin typeface="Times New Roman" pitchFamily="18" charset="0"/>
                <a:cs typeface="Times New Roman" pitchFamily="18" charset="0"/>
              </a:rPr>
              <a:t>calcined</a:t>
            </a:r>
            <a:r>
              <a:rPr lang="en-US" sz="2000" dirty="0" smtClean="0">
                <a:solidFill>
                  <a:srgbClr val="000000"/>
                </a:solidFill>
                <a:latin typeface="Times New Roman" pitchFamily="18" charset="0"/>
                <a:cs typeface="Times New Roman" pitchFamily="18" charset="0"/>
              </a:rPr>
              <a:t> and modified) </a:t>
            </a:r>
            <a:endParaRPr lang="ar-DZ" sz="2000" dirty="0" smtClean="0">
              <a:latin typeface="Times New Roman" pitchFamily="18" charset="0"/>
              <a:cs typeface="Times New Roman" pitchFamily="18" charset="0"/>
            </a:endParaRPr>
          </a:p>
          <a:p>
            <a:endParaRPr lang="fr-FR" dirty="0"/>
          </a:p>
        </p:txBody>
      </p:sp>
      <p:sp>
        <p:nvSpPr>
          <p:cNvPr id="45" name="ZoneTexte 44"/>
          <p:cNvSpPr txBox="1"/>
          <p:nvPr/>
        </p:nvSpPr>
        <p:spPr>
          <a:xfrm>
            <a:off x="12470606" y="22491852"/>
            <a:ext cx="4724400" cy="1901931"/>
          </a:xfrm>
          <a:prstGeom prst="rect">
            <a:avLst/>
          </a:prstGeom>
          <a:noFill/>
        </p:spPr>
        <p:txBody>
          <a:bodyPr wrap="square" rtlCol="0">
            <a:spAutoFit/>
          </a:bodyPr>
          <a:lstStyle/>
          <a:p>
            <a:pPr algn="ctr"/>
            <a:r>
              <a:rPr lang="en-US" sz="2000" dirty="0" smtClean="0">
                <a:solidFill>
                  <a:srgbClr val="000000"/>
                </a:solidFill>
                <a:latin typeface="Times New Roman" pitchFamily="18" charset="0"/>
                <a:cs typeface="Times New Roman" pitchFamily="18" charset="0"/>
              </a:rPr>
              <a:t>Fig 12: FTIR spectrum of </a:t>
            </a:r>
            <a:r>
              <a:rPr lang="fr-FR" sz="2000" dirty="0" smtClean="0">
                <a:solidFill>
                  <a:srgbClr val="000000"/>
                </a:solidFill>
                <a:latin typeface="Times New Roman" pitchFamily="18" charset="0"/>
                <a:cs typeface="Times New Roman" pitchFamily="18" charset="0"/>
              </a:rPr>
              <a:t>:</a:t>
            </a:r>
          </a:p>
          <a:p>
            <a:pPr algn="ctr"/>
            <a:r>
              <a:rPr lang="en-US" sz="2000" dirty="0" smtClean="0">
                <a:solidFill>
                  <a:srgbClr val="000000"/>
                </a:solidFill>
                <a:latin typeface="Times New Roman" pitchFamily="18" charset="0"/>
                <a:cs typeface="Times New Roman" pitchFamily="18" charset="0"/>
              </a:rPr>
              <a:t>                  -DTM mod by AL</a:t>
            </a:r>
            <a:r>
              <a:rPr lang="fr-FR" sz="2000" dirty="0" smtClean="0">
                <a:solidFill>
                  <a:srgbClr val="000000"/>
                </a:solidFill>
                <a:latin typeface="Times New Roman" pitchFamily="18" charset="0"/>
                <a:cs typeface="Times New Roman" pitchFamily="18" charset="0"/>
              </a:rPr>
              <a:t>2(SO</a:t>
            </a:r>
            <a:r>
              <a:rPr lang="fr-FR" sz="2000" baseline="-25000" dirty="0" smtClean="0">
                <a:solidFill>
                  <a:srgbClr val="000000"/>
                </a:solidFill>
                <a:latin typeface="Times New Roman" pitchFamily="18" charset="0"/>
                <a:cs typeface="Times New Roman" pitchFamily="18" charset="0"/>
              </a:rPr>
              <a:t>4</a:t>
            </a:r>
            <a:r>
              <a:rPr lang="fr-FR" sz="2000" dirty="0" smtClean="0">
                <a:solidFill>
                  <a:srgbClr val="000000"/>
                </a:solidFill>
                <a:latin typeface="Times New Roman" pitchFamily="18" charset="0"/>
                <a:cs typeface="Times New Roman" pitchFamily="18" charset="0"/>
              </a:rPr>
              <a:t>)</a:t>
            </a:r>
            <a:r>
              <a:rPr lang="fr-FR" sz="2000" baseline="-25000" dirty="0" smtClean="0">
                <a:solidFill>
                  <a:srgbClr val="000000"/>
                </a:solidFill>
                <a:latin typeface="Times New Roman" pitchFamily="18" charset="0"/>
                <a:cs typeface="Times New Roman" pitchFamily="18" charset="0"/>
              </a:rPr>
              <a:t>3</a:t>
            </a:r>
            <a:r>
              <a:rPr lang="fr-FR" sz="2000" dirty="0" smtClean="0">
                <a:solidFill>
                  <a:srgbClr val="000000"/>
                </a:solidFill>
                <a:latin typeface="Times New Roman" pitchFamily="18" charset="0"/>
                <a:cs typeface="Times New Roman" pitchFamily="18" charset="0"/>
              </a:rPr>
              <a:t> </a:t>
            </a:r>
            <a:endParaRPr lang="en-US" sz="20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                        -AL</a:t>
            </a:r>
            <a:r>
              <a:rPr lang="fr-FR" sz="2000" dirty="0" smtClean="0">
                <a:solidFill>
                  <a:srgbClr val="000000"/>
                </a:solidFill>
                <a:latin typeface="Times New Roman" pitchFamily="18" charset="0"/>
                <a:cs typeface="Times New Roman" pitchFamily="18" charset="0"/>
              </a:rPr>
              <a:t>2(SO</a:t>
            </a:r>
            <a:r>
              <a:rPr lang="fr-FR" sz="2000" baseline="-25000" dirty="0" smtClean="0">
                <a:solidFill>
                  <a:srgbClr val="000000"/>
                </a:solidFill>
                <a:latin typeface="Times New Roman" pitchFamily="18" charset="0"/>
                <a:cs typeface="Times New Roman" pitchFamily="18" charset="0"/>
              </a:rPr>
              <a:t>4</a:t>
            </a:r>
            <a:r>
              <a:rPr lang="fr-FR" sz="2000" dirty="0" smtClean="0">
                <a:solidFill>
                  <a:srgbClr val="000000"/>
                </a:solidFill>
                <a:latin typeface="Times New Roman" pitchFamily="18" charset="0"/>
                <a:cs typeface="Times New Roman" pitchFamily="18" charset="0"/>
              </a:rPr>
              <a:t>)</a:t>
            </a:r>
            <a:r>
              <a:rPr lang="fr-FR" sz="2000" baseline="-25000" dirty="0" smtClean="0">
                <a:solidFill>
                  <a:srgbClr val="000000"/>
                </a:solidFill>
                <a:latin typeface="Times New Roman" pitchFamily="18" charset="0"/>
                <a:cs typeface="Times New Roman" pitchFamily="18" charset="0"/>
              </a:rPr>
              <a:t>3</a:t>
            </a:r>
            <a:endParaRPr lang="ar-DZ" sz="2000" baseline="-25000" dirty="0" smtClean="0">
              <a:latin typeface="Times New Roman" pitchFamily="18" charset="0"/>
              <a:cs typeface="Times New Roman" pitchFamily="18" charset="0"/>
            </a:endParaRPr>
          </a:p>
          <a:p>
            <a:endParaRPr lang="fr-FR" dirty="0"/>
          </a:p>
        </p:txBody>
      </p:sp>
      <p:sp>
        <p:nvSpPr>
          <p:cNvPr id="47" name="ZoneTexte 46"/>
          <p:cNvSpPr txBox="1"/>
          <p:nvPr/>
        </p:nvSpPr>
        <p:spPr>
          <a:xfrm>
            <a:off x="7898606" y="25673050"/>
            <a:ext cx="4724400" cy="1594154"/>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  Fig 13: FTIR spectrum of </a:t>
            </a:r>
            <a:r>
              <a:rPr lang="fr-FR" sz="2000" dirty="0" smtClean="0">
                <a:solidFill>
                  <a:srgbClr val="000000"/>
                </a:solidFill>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 -</a:t>
            </a:r>
            <a:r>
              <a:rPr lang="fr-FR" sz="20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DTM </a:t>
            </a:r>
            <a:r>
              <a:rPr lang="en-US" sz="2000" dirty="0" err="1" smtClean="0">
                <a:solidFill>
                  <a:srgbClr val="000000"/>
                </a:solidFill>
                <a:latin typeface="Times New Roman" pitchFamily="18" charset="0"/>
                <a:cs typeface="Times New Roman" pitchFamily="18" charset="0"/>
              </a:rPr>
              <a:t>pur</a:t>
            </a:r>
            <a:endParaRPr lang="en-US" sz="2000" dirty="0" smtClean="0">
              <a:solidFill>
                <a:srgbClr val="000000"/>
              </a:solidFill>
              <a:latin typeface="Times New Roman" pitchFamily="18" charset="0"/>
              <a:cs typeface="Times New Roman" pitchFamily="18" charset="0"/>
            </a:endParaRPr>
          </a:p>
          <a:p>
            <a:r>
              <a:rPr lang="fr-FR" sz="2000" dirty="0" smtClean="0">
                <a:solidFill>
                  <a:srgbClr val="000000"/>
                </a:solidFill>
                <a:latin typeface="Times New Roman" pitchFamily="18" charset="0"/>
                <a:cs typeface="Times New Roman" pitchFamily="18" charset="0"/>
              </a:rPr>
              <a:t>                - ITZ/DTM pur CH</a:t>
            </a:r>
            <a:r>
              <a:rPr lang="fr-FR" sz="2000" baseline="-25000" dirty="0" smtClean="0">
                <a:solidFill>
                  <a:srgbClr val="000000"/>
                </a:solidFill>
                <a:latin typeface="Times New Roman" pitchFamily="18" charset="0"/>
                <a:cs typeface="Times New Roman" pitchFamily="18" charset="0"/>
              </a:rPr>
              <a:t>2</a:t>
            </a:r>
            <a:r>
              <a:rPr lang="fr-FR" sz="2000" dirty="0" smtClean="0">
                <a:solidFill>
                  <a:srgbClr val="000000"/>
                </a:solidFill>
                <a:latin typeface="Times New Roman" pitchFamily="18" charset="0"/>
                <a:cs typeface="Times New Roman" pitchFamily="18" charset="0"/>
              </a:rPr>
              <a:t>Cl</a:t>
            </a:r>
            <a:r>
              <a:rPr lang="fr-FR" sz="2000" baseline="-25000" dirty="0" smtClean="0">
                <a:solidFill>
                  <a:srgbClr val="000000"/>
                </a:solidFill>
                <a:latin typeface="Times New Roman" pitchFamily="18" charset="0"/>
                <a:cs typeface="Times New Roman" pitchFamily="18" charset="0"/>
              </a:rPr>
              <a:t>2</a:t>
            </a:r>
            <a:endParaRPr lang="ar-DZ" sz="2000" baseline="-25000" dirty="0" smtClean="0">
              <a:latin typeface="Times New Roman" pitchFamily="18" charset="0"/>
              <a:cs typeface="Times New Roman" pitchFamily="18" charset="0"/>
            </a:endParaRPr>
          </a:p>
          <a:p>
            <a:endParaRPr lang="fr-FR" dirty="0"/>
          </a:p>
        </p:txBody>
      </p:sp>
      <p:pic>
        <p:nvPicPr>
          <p:cNvPr id="48" name="Image 47"/>
          <p:cNvPicPr>
            <a:picLocks noChangeAspect="1"/>
          </p:cNvPicPr>
          <p:nvPr/>
        </p:nvPicPr>
        <p:blipFill>
          <a:blip r:embed="rId15" cstate="print"/>
          <a:stretch>
            <a:fillRect/>
          </a:stretch>
        </p:blipFill>
        <p:spPr>
          <a:xfrm>
            <a:off x="7814299" y="23401337"/>
            <a:ext cx="4808707" cy="2347913"/>
          </a:xfrm>
          <a:prstGeom prst="rect">
            <a:avLst/>
          </a:prstGeom>
        </p:spPr>
      </p:pic>
      <p:pic>
        <p:nvPicPr>
          <p:cNvPr id="50" name="Image 49"/>
          <p:cNvPicPr>
            <a:picLocks noChangeAspect="1"/>
          </p:cNvPicPr>
          <p:nvPr/>
        </p:nvPicPr>
        <p:blipFill>
          <a:blip r:embed="rId16" cstate="print"/>
          <a:stretch>
            <a:fillRect/>
          </a:stretch>
        </p:blipFill>
        <p:spPr>
          <a:xfrm>
            <a:off x="7822406" y="26435050"/>
            <a:ext cx="4719656" cy="2362200"/>
          </a:xfrm>
          <a:prstGeom prst="rect">
            <a:avLst/>
          </a:prstGeom>
        </p:spPr>
      </p:pic>
      <p:sp>
        <p:nvSpPr>
          <p:cNvPr id="51" name="ZoneTexte 50"/>
          <p:cNvSpPr txBox="1"/>
          <p:nvPr/>
        </p:nvSpPr>
        <p:spPr>
          <a:xfrm>
            <a:off x="13080206" y="26435050"/>
            <a:ext cx="4343400" cy="3389518"/>
          </a:xfrm>
          <a:prstGeom prst="rect">
            <a:avLst/>
          </a:prstGeom>
          <a:noFill/>
        </p:spPr>
        <p:txBody>
          <a:bodyPr wrap="square" rtlCol="0">
            <a:spAutoFit/>
          </a:bodyPr>
          <a:lstStyle/>
          <a:p>
            <a:pPr>
              <a:lnSpc>
                <a:spcPct val="150000"/>
              </a:lnSpc>
              <a:spcAft>
                <a:spcPts val="800"/>
              </a:spcAft>
            </a:pPr>
            <a:r>
              <a:rPr lang="en-US" sz="2000" dirty="0" smtClean="0">
                <a:latin typeface="Times New Roman" pitchFamily="18" charset="0"/>
                <a:ea typeface="Calibri" panose="020F0502020204030204" pitchFamily="34" charset="0"/>
                <a:cs typeface="Times New Roman" pitchFamily="18" charset="0"/>
              </a:rPr>
              <a:t>The appearance of the characteristic bands of ITZ at 1510, 1700, 3068 cm</a:t>
            </a:r>
            <a:r>
              <a:rPr lang="ar-DZ" sz="2000" dirty="0" err="1" smtClean="0">
                <a:latin typeface="Times New Roman" pitchFamily="18" charset="0"/>
                <a:ea typeface="Calibri" panose="020F0502020204030204" pitchFamily="34" charset="0"/>
                <a:cs typeface="Times New Roman" pitchFamily="18" charset="0"/>
              </a:rPr>
              <a:t>-</a:t>
            </a:r>
            <a:r>
              <a:rPr lang="en-US" sz="2000" baseline="30000" dirty="0" smtClean="0">
                <a:latin typeface="Times New Roman" pitchFamily="18" charset="0"/>
                <a:ea typeface="Calibri" panose="020F0502020204030204" pitchFamily="34" charset="0"/>
                <a:cs typeface="Times New Roman" pitchFamily="18" charset="0"/>
              </a:rPr>
              <a:t>1</a:t>
            </a:r>
            <a:r>
              <a:rPr lang="en-US" sz="2000" dirty="0" smtClean="0">
                <a:latin typeface="Times New Roman" pitchFamily="18" charset="0"/>
                <a:ea typeface="Calibri" panose="020F0502020204030204" pitchFamily="34" charset="0"/>
                <a:cs typeface="Times New Roman" pitchFamily="18" charset="0"/>
              </a:rPr>
              <a:t> in the FTIR spectrum ITZ/DTM mod CH3OH/</a:t>
            </a:r>
            <a:r>
              <a:rPr lang="en-US" sz="2000" dirty="0" err="1" smtClean="0">
                <a:latin typeface="Times New Roman" pitchFamily="18" charset="0"/>
                <a:ea typeface="Calibri" panose="020F0502020204030204" pitchFamily="34" charset="0"/>
                <a:cs typeface="Times New Roman" pitchFamily="18" charset="0"/>
              </a:rPr>
              <a:t>HCl</a:t>
            </a:r>
            <a:r>
              <a:rPr lang="en-US" sz="2000" dirty="0" smtClean="0">
                <a:latin typeface="Times New Roman" pitchFamily="18" charset="0"/>
                <a:ea typeface="Calibri" panose="020F0502020204030204" pitchFamily="34" charset="0"/>
                <a:cs typeface="Times New Roman" pitchFamily="18" charset="0"/>
              </a:rPr>
              <a:t> and also in ITZ/DTM mod CH</a:t>
            </a:r>
            <a:r>
              <a:rPr lang="en-US" sz="2000" baseline="-25000" dirty="0" smtClean="0">
                <a:latin typeface="Times New Roman" pitchFamily="18" charset="0"/>
                <a:ea typeface="Calibri" panose="020F0502020204030204" pitchFamily="34" charset="0"/>
                <a:cs typeface="Times New Roman" pitchFamily="18" charset="0"/>
              </a:rPr>
              <a:t>2</a:t>
            </a:r>
            <a:r>
              <a:rPr lang="en-US" sz="2000" dirty="0" smtClean="0">
                <a:latin typeface="Times New Roman" pitchFamily="18" charset="0"/>
                <a:ea typeface="Calibri" panose="020F0502020204030204" pitchFamily="34" charset="0"/>
                <a:cs typeface="Times New Roman" pitchFamily="18" charset="0"/>
              </a:rPr>
              <a:t>Cl</a:t>
            </a:r>
            <a:r>
              <a:rPr lang="en-US" sz="2000" baseline="-25000" dirty="0" smtClean="0">
                <a:latin typeface="Times New Roman" pitchFamily="18" charset="0"/>
                <a:ea typeface="Calibri" panose="020F0502020204030204" pitchFamily="34" charset="0"/>
                <a:cs typeface="Times New Roman" pitchFamily="18" charset="0"/>
              </a:rPr>
              <a:t>2</a:t>
            </a:r>
            <a:r>
              <a:rPr lang="en-US" sz="2000" dirty="0" smtClean="0">
                <a:latin typeface="Times New Roman" pitchFamily="18" charset="0"/>
                <a:ea typeface="Calibri" panose="020F0502020204030204" pitchFamily="34" charset="0"/>
                <a:cs typeface="Times New Roman" pitchFamily="18" charset="0"/>
              </a:rPr>
              <a:t> at 1609 and 1697 cm</a:t>
            </a:r>
            <a:r>
              <a:rPr lang="ar-DZ" sz="2000" dirty="0" err="1" smtClean="0">
                <a:latin typeface="Times New Roman" pitchFamily="18" charset="0"/>
                <a:ea typeface="Calibri" panose="020F0502020204030204" pitchFamily="34" charset="0"/>
                <a:cs typeface="Times New Roman" pitchFamily="18" charset="0"/>
              </a:rPr>
              <a:t>-</a:t>
            </a:r>
            <a:r>
              <a:rPr lang="en-US" sz="2000" baseline="30000" dirty="0" smtClean="0">
                <a:latin typeface="Times New Roman" pitchFamily="18" charset="0"/>
                <a:ea typeface="Calibri" panose="020F0502020204030204" pitchFamily="34" charset="0"/>
                <a:cs typeface="Times New Roman" pitchFamily="18" charset="0"/>
              </a:rPr>
              <a:t>1</a:t>
            </a:r>
            <a:r>
              <a:rPr lang="en-US" sz="2000" dirty="0" smtClean="0">
                <a:latin typeface="Times New Roman" pitchFamily="18" charset="0"/>
                <a:ea typeface="Calibri" panose="020F0502020204030204" pitchFamily="34" charset="0"/>
                <a:cs typeface="Times New Roman" pitchFamily="18" charset="0"/>
              </a:rPr>
              <a:t>(Fig 14).</a:t>
            </a:r>
          </a:p>
          <a:p>
            <a:endParaRPr lang="fr-FR" dirty="0"/>
          </a:p>
        </p:txBody>
      </p:sp>
      <p:sp>
        <p:nvSpPr>
          <p:cNvPr id="49" name="ZoneTexte 48"/>
          <p:cNvSpPr txBox="1"/>
          <p:nvPr/>
        </p:nvSpPr>
        <p:spPr>
          <a:xfrm>
            <a:off x="7974806" y="28873450"/>
            <a:ext cx="4800600" cy="1015663"/>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Fig 14: FTIR spectrum of </a:t>
            </a:r>
            <a:r>
              <a:rPr lang="fr-FR" sz="2000" dirty="0" smtClean="0">
                <a:solidFill>
                  <a:srgbClr val="000000"/>
                </a:solidFill>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  </a:t>
            </a:r>
          </a:p>
          <a:p>
            <a:r>
              <a:rPr lang="en-US" sz="2000" dirty="0" smtClean="0">
                <a:solidFill>
                  <a:srgbClr val="000000"/>
                </a:solidFill>
                <a:latin typeface="Times New Roman" pitchFamily="18" charset="0"/>
                <a:cs typeface="Times New Roman" pitchFamily="18" charset="0"/>
              </a:rPr>
              <a:t>    </a:t>
            </a:r>
            <a:r>
              <a:rPr lang="fr-FR" sz="2000" dirty="0" smtClean="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DTM </a:t>
            </a:r>
            <a:r>
              <a:rPr lang="fr-FR" sz="2000" dirty="0" err="1" smtClean="0">
                <a:solidFill>
                  <a:srgbClr val="000000"/>
                </a:solidFill>
                <a:latin typeface="Times New Roman" pitchFamily="18" charset="0"/>
                <a:cs typeface="Times New Roman" pitchFamily="18" charset="0"/>
              </a:rPr>
              <a:t>mod</a:t>
            </a:r>
            <a:r>
              <a:rPr lang="fr-FR" sz="2000" dirty="0" smtClean="0">
                <a:solidFill>
                  <a:srgbClr val="000000"/>
                </a:solidFill>
                <a:latin typeface="Times New Roman" pitchFamily="18" charset="0"/>
                <a:cs typeface="Times New Roman" pitchFamily="18" charset="0"/>
              </a:rPr>
              <a:t>              - Al2(SO4)3</a:t>
            </a:r>
            <a:endParaRPr lang="en-US" sz="2000" dirty="0" smtClean="0">
              <a:solidFill>
                <a:srgbClr val="000000"/>
              </a:solidFill>
              <a:latin typeface="Times New Roman" pitchFamily="18" charset="0"/>
              <a:cs typeface="Times New Roman" pitchFamily="18" charset="0"/>
            </a:endParaRPr>
          </a:p>
          <a:p>
            <a:r>
              <a:rPr lang="fr-FR" sz="2000" dirty="0" smtClean="0">
                <a:solidFill>
                  <a:srgbClr val="000000"/>
                </a:solidFill>
                <a:latin typeface="Times New Roman" pitchFamily="18" charset="0"/>
                <a:cs typeface="Times New Roman" pitchFamily="18" charset="0"/>
              </a:rPr>
              <a:t>     -ITZ/DTM </a:t>
            </a:r>
            <a:r>
              <a:rPr lang="fr-FR" sz="2000" dirty="0" err="1" smtClean="0">
                <a:solidFill>
                  <a:srgbClr val="000000"/>
                </a:solidFill>
                <a:latin typeface="Times New Roman" pitchFamily="18" charset="0"/>
                <a:cs typeface="Times New Roman" pitchFamily="18" charset="0"/>
              </a:rPr>
              <a:t>mod</a:t>
            </a:r>
            <a:r>
              <a:rPr lang="fr-FR" sz="2000" dirty="0" smtClean="0">
                <a:solidFill>
                  <a:srgbClr val="000000"/>
                </a:solidFill>
                <a:latin typeface="Times New Roman" pitchFamily="18" charset="0"/>
                <a:cs typeface="Times New Roman" pitchFamily="18" charset="0"/>
              </a:rPr>
              <a:t> CH2Cl2 -ITZ/DTM </a:t>
            </a:r>
            <a:r>
              <a:rPr lang="fr-FR" sz="2000" dirty="0" err="1" smtClean="0">
                <a:solidFill>
                  <a:srgbClr val="000000"/>
                </a:solidFill>
                <a:latin typeface="Times New Roman" pitchFamily="18" charset="0"/>
                <a:cs typeface="Times New Roman" pitchFamily="18" charset="0"/>
              </a:rPr>
              <a:t>mod</a:t>
            </a:r>
            <a:endParaRPr lang="fr-FR" sz="2000" dirty="0">
              <a:latin typeface="Times New Roman" pitchFamily="18" charset="0"/>
              <a:cs typeface="Times New Roman" pitchFamily="18" charset="0"/>
            </a:endParaRPr>
          </a:p>
        </p:txBody>
      </p:sp>
      <p:sp>
        <p:nvSpPr>
          <p:cNvPr id="54" name="Flèche droite 53"/>
          <p:cNvSpPr/>
          <p:nvPr/>
        </p:nvSpPr>
        <p:spPr>
          <a:xfrm>
            <a:off x="12318206" y="2750185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 55"/>
          <p:cNvPicPr>
            <a:picLocks noChangeAspect="1"/>
          </p:cNvPicPr>
          <p:nvPr/>
        </p:nvPicPr>
        <p:blipFill>
          <a:blip r:embed="rId17" cstate="print"/>
          <a:stretch>
            <a:fillRect/>
          </a:stretch>
        </p:blipFill>
        <p:spPr>
          <a:xfrm>
            <a:off x="7822405" y="29849762"/>
            <a:ext cx="4572001" cy="2833688"/>
          </a:xfrm>
          <a:prstGeom prst="rect">
            <a:avLst/>
          </a:prstGeom>
        </p:spPr>
      </p:pic>
      <p:sp>
        <p:nvSpPr>
          <p:cNvPr id="55" name="ZoneTexte 54"/>
          <p:cNvSpPr txBox="1"/>
          <p:nvPr/>
        </p:nvSpPr>
        <p:spPr>
          <a:xfrm>
            <a:off x="13080206" y="24298566"/>
            <a:ext cx="4572000" cy="2517484"/>
          </a:xfrm>
          <a:prstGeom prst="rect">
            <a:avLst/>
          </a:prstGeom>
          <a:noFill/>
        </p:spPr>
        <p:txBody>
          <a:bodyPr wrap="square" rtlCol="0">
            <a:spAutoFit/>
          </a:bodyPr>
          <a:lstStyle/>
          <a:p>
            <a:r>
              <a:rPr lang="en-US" sz="2000" dirty="0" smtClean="0">
                <a:latin typeface="Times New Roman" pitchFamily="18" charset="0"/>
                <a:ea typeface="Calibri" panose="020F0502020204030204" pitchFamily="34" charset="0"/>
                <a:cs typeface="Times New Roman" pitchFamily="18" charset="0"/>
              </a:rPr>
              <a:t>The absence of the characteristic peaks of ITZ was noted. This confirms that pure DTM  has a low absorbing </a:t>
            </a:r>
            <a:r>
              <a:rPr lang="en-US" sz="2000" dirty="0" err="1" smtClean="0">
                <a:latin typeface="Times New Roman" pitchFamily="18" charset="0"/>
                <a:ea typeface="Calibri" panose="020F0502020204030204" pitchFamily="34" charset="0"/>
                <a:cs typeface="Times New Roman" pitchFamily="18" charset="0"/>
              </a:rPr>
              <a:t>capacité</a:t>
            </a:r>
            <a:r>
              <a:rPr lang="en-US" sz="2000" dirty="0" smtClean="0">
                <a:latin typeface="Times New Roman" pitchFamily="18" charset="0"/>
                <a:ea typeface="Calibri" panose="020F0502020204030204" pitchFamily="34" charset="0"/>
                <a:cs typeface="Times New Roman" pitchFamily="18" charset="0"/>
              </a:rPr>
              <a:t> due to the reduced diameter of the pores (very low % encapsulation of ITZ just 2%).</a:t>
            </a:r>
          </a:p>
          <a:p>
            <a:endParaRPr lang="fr-FR" dirty="0"/>
          </a:p>
        </p:txBody>
      </p:sp>
      <p:sp>
        <p:nvSpPr>
          <p:cNvPr id="57" name="ZoneTexte 56"/>
          <p:cNvSpPr txBox="1"/>
          <p:nvPr/>
        </p:nvSpPr>
        <p:spPr>
          <a:xfrm>
            <a:off x="13080206" y="30321250"/>
            <a:ext cx="4267200" cy="3440814"/>
          </a:xfrm>
          <a:prstGeom prst="rect">
            <a:avLst/>
          </a:prstGeom>
          <a:noFill/>
        </p:spPr>
        <p:txBody>
          <a:bodyPr wrap="square" rtlCol="0">
            <a:spAutoFit/>
          </a:bodyPr>
          <a:lstStyle/>
          <a:p>
            <a:r>
              <a:rPr lang="en-US" sz="2000" dirty="0" smtClean="0">
                <a:latin typeface="Times New Roman" pitchFamily="18" charset="0"/>
                <a:ea typeface="Calibri" panose="020F0502020204030204" pitchFamily="34" charset="0"/>
                <a:cs typeface="Times New Roman" pitchFamily="18" charset="0"/>
              </a:rPr>
              <a:t>The FTIR spectra of ITZ / DTM </a:t>
            </a:r>
            <a:r>
              <a:rPr lang="en-US" sz="2000" dirty="0" err="1" smtClean="0">
                <a:latin typeface="Times New Roman" pitchFamily="18" charset="0"/>
                <a:ea typeface="Calibri" panose="020F0502020204030204" pitchFamily="34" charset="0"/>
                <a:cs typeface="Times New Roman" pitchFamily="18" charset="0"/>
              </a:rPr>
              <a:t>calcinated</a:t>
            </a:r>
            <a:r>
              <a:rPr lang="en-US" sz="2000" dirty="0" smtClean="0">
                <a:latin typeface="Times New Roman" pitchFamily="18" charset="0"/>
                <a:ea typeface="Calibri" panose="020F0502020204030204" pitchFamily="34" charset="0"/>
                <a:cs typeface="Times New Roman" pitchFamily="18" charset="0"/>
              </a:rPr>
              <a:t> CH</a:t>
            </a:r>
            <a:r>
              <a:rPr lang="en-US" sz="2000" baseline="-25000" dirty="0" smtClean="0">
                <a:latin typeface="Times New Roman" pitchFamily="18" charset="0"/>
                <a:ea typeface="Calibri" panose="020F0502020204030204" pitchFamily="34" charset="0"/>
                <a:cs typeface="Times New Roman" pitchFamily="18" charset="0"/>
              </a:rPr>
              <a:t>3</a:t>
            </a:r>
            <a:r>
              <a:rPr lang="en-US" sz="2000" dirty="0" smtClean="0">
                <a:latin typeface="Times New Roman" pitchFamily="18" charset="0"/>
                <a:ea typeface="Calibri" panose="020F0502020204030204" pitchFamily="34" charset="0"/>
                <a:cs typeface="Times New Roman" pitchFamily="18" charset="0"/>
              </a:rPr>
              <a:t>OH / </a:t>
            </a:r>
            <a:r>
              <a:rPr lang="en-US" sz="2000" dirty="0" err="1" smtClean="0">
                <a:latin typeface="Times New Roman" pitchFamily="18" charset="0"/>
                <a:ea typeface="Calibri" panose="020F0502020204030204" pitchFamily="34" charset="0"/>
                <a:cs typeface="Times New Roman" pitchFamily="18" charset="0"/>
              </a:rPr>
              <a:t>HCl</a:t>
            </a:r>
            <a:r>
              <a:rPr lang="en-US" sz="2000" dirty="0" smtClean="0">
                <a:latin typeface="Times New Roman" pitchFamily="18" charset="0"/>
                <a:ea typeface="Calibri" panose="020F0502020204030204" pitchFamily="34" charset="0"/>
                <a:cs typeface="Times New Roman" pitchFamily="18" charset="0"/>
              </a:rPr>
              <a:t> show a peaks at 1510, 1700 and 3130 cm</a:t>
            </a:r>
            <a:r>
              <a:rPr lang="ar-DZ" sz="2000" dirty="0" err="1" smtClean="0">
                <a:latin typeface="Times New Roman" pitchFamily="18" charset="0"/>
                <a:ea typeface="Calibri" panose="020F0502020204030204" pitchFamily="34" charset="0"/>
                <a:cs typeface="Times New Roman" pitchFamily="18" charset="0"/>
              </a:rPr>
              <a:t>-</a:t>
            </a:r>
            <a:r>
              <a:rPr lang="en-US" sz="2000" baseline="30000" dirty="0" smtClean="0">
                <a:latin typeface="Times New Roman" pitchFamily="18" charset="0"/>
                <a:ea typeface="Calibri" panose="020F0502020204030204" pitchFamily="34" charset="0"/>
                <a:cs typeface="Times New Roman" pitchFamily="18" charset="0"/>
              </a:rPr>
              <a:t>1</a:t>
            </a:r>
            <a:r>
              <a:rPr lang="en-US" sz="2000" dirty="0" smtClean="0">
                <a:latin typeface="Times New Roman" pitchFamily="18" charset="0"/>
                <a:ea typeface="Calibri" panose="020F0502020204030204" pitchFamily="34" charset="0"/>
                <a:cs typeface="Times New Roman" pitchFamily="18" charset="0"/>
              </a:rPr>
              <a:t> and broad band between 1000 cm</a:t>
            </a:r>
            <a:r>
              <a:rPr lang="ar-DZ" sz="2000" dirty="0" err="1" smtClean="0">
                <a:latin typeface="Times New Roman" pitchFamily="18" charset="0"/>
                <a:ea typeface="Calibri" panose="020F0502020204030204" pitchFamily="34" charset="0"/>
                <a:cs typeface="Times New Roman" pitchFamily="18" charset="0"/>
              </a:rPr>
              <a:t>-</a:t>
            </a:r>
            <a:r>
              <a:rPr lang="en-US" sz="2000" baseline="30000" dirty="0" smtClean="0">
                <a:latin typeface="Times New Roman" pitchFamily="18" charset="0"/>
                <a:ea typeface="Calibri" panose="020F0502020204030204" pitchFamily="34" charset="0"/>
                <a:cs typeface="Times New Roman" pitchFamily="18" charset="0"/>
              </a:rPr>
              <a:t>1</a:t>
            </a:r>
            <a:r>
              <a:rPr lang="en-US" sz="2000" dirty="0" smtClean="0">
                <a:latin typeface="Times New Roman" pitchFamily="18" charset="0"/>
                <a:ea typeface="Calibri" panose="020F0502020204030204" pitchFamily="34" charset="0"/>
                <a:cs typeface="Times New Roman" pitchFamily="18" charset="0"/>
              </a:rPr>
              <a:t> and 1200 cm</a:t>
            </a:r>
            <a:r>
              <a:rPr lang="ar-DZ" sz="2000" dirty="0" err="1" smtClean="0">
                <a:latin typeface="Times New Roman" pitchFamily="18" charset="0"/>
                <a:ea typeface="Calibri" panose="020F0502020204030204" pitchFamily="34" charset="0"/>
                <a:cs typeface="Times New Roman" pitchFamily="18" charset="0"/>
              </a:rPr>
              <a:t>-</a:t>
            </a:r>
            <a:r>
              <a:rPr lang="en-US" sz="2000" baseline="30000" dirty="0" smtClean="0">
                <a:latin typeface="Times New Roman" pitchFamily="18" charset="0"/>
                <a:ea typeface="Calibri" panose="020F0502020204030204" pitchFamily="34" charset="0"/>
                <a:cs typeface="Times New Roman" pitchFamily="18" charset="0"/>
              </a:rPr>
              <a:t>1</a:t>
            </a:r>
            <a:r>
              <a:rPr lang="en-US" sz="2000" dirty="0" smtClean="0">
                <a:latin typeface="Times New Roman" pitchFamily="18" charset="0"/>
                <a:ea typeface="Calibri" panose="020F0502020204030204" pitchFamily="34" charset="0"/>
                <a:cs typeface="Times New Roman" pitchFamily="18" charset="0"/>
              </a:rPr>
              <a:t> of ITZ / DTM </a:t>
            </a:r>
            <a:r>
              <a:rPr lang="en-US" sz="2000" dirty="0" err="1" smtClean="0">
                <a:latin typeface="Times New Roman" pitchFamily="18" charset="0"/>
                <a:ea typeface="Calibri" panose="020F0502020204030204" pitchFamily="34" charset="0"/>
                <a:cs typeface="Times New Roman" pitchFamily="18" charset="0"/>
              </a:rPr>
              <a:t>calcinated</a:t>
            </a:r>
            <a:r>
              <a:rPr lang="en-US" sz="2000" dirty="0" smtClean="0">
                <a:latin typeface="Times New Roman" pitchFamily="18" charset="0"/>
                <a:ea typeface="Calibri" panose="020F0502020204030204" pitchFamily="34" charset="0"/>
                <a:cs typeface="Times New Roman" pitchFamily="18" charset="0"/>
              </a:rPr>
              <a:t> CH</a:t>
            </a:r>
            <a:r>
              <a:rPr lang="en-US" sz="2000" baseline="-25000" dirty="0" smtClean="0">
                <a:latin typeface="Times New Roman" pitchFamily="18" charset="0"/>
                <a:ea typeface="Calibri" panose="020F0502020204030204" pitchFamily="34" charset="0"/>
                <a:cs typeface="Times New Roman" pitchFamily="18" charset="0"/>
              </a:rPr>
              <a:t>2</a:t>
            </a:r>
            <a:r>
              <a:rPr lang="en-US" sz="2000" dirty="0" smtClean="0">
                <a:latin typeface="Times New Roman" pitchFamily="18" charset="0"/>
                <a:ea typeface="Calibri" panose="020F0502020204030204" pitchFamily="34" charset="0"/>
                <a:cs typeface="Times New Roman" pitchFamily="18" charset="0"/>
              </a:rPr>
              <a:t>Cl</a:t>
            </a:r>
            <a:r>
              <a:rPr lang="en-US" sz="2000" baseline="-25000" dirty="0" smtClean="0">
                <a:latin typeface="Times New Roman" pitchFamily="18" charset="0"/>
                <a:ea typeface="Calibri" panose="020F0502020204030204" pitchFamily="34" charset="0"/>
                <a:cs typeface="Times New Roman" pitchFamily="18" charset="0"/>
              </a:rPr>
              <a:t>2</a:t>
            </a:r>
            <a:r>
              <a:rPr lang="en-US" sz="2000" dirty="0" smtClean="0">
                <a:latin typeface="Times New Roman" pitchFamily="18" charset="0"/>
                <a:ea typeface="Calibri" panose="020F0502020204030204" pitchFamily="34" charset="0"/>
                <a:cs typeface="Times New Roman" pitchFamily="18" charset="0"/>
              </a:rPr>
              <a:t> these observations validate and justify the result of the </a:t>
            </a:r>
            <a:r>
              <a:rPr lang="en-US" sz="2000" dirty="0" err="1" smtClean="0">
                <a:latin typeface="Times New Roman" pitchFamily="18" charset="0"/>
                <a:ea typeface="Calibri" panose="020F0502020204030204" pitchFamily="34" charset="0"/>
                <a:cs typeface="Times New Roman" pitchFamily="18" charset="0"/>
              </a:rPr>
              <a:t>calcinated</a:t>
            </a:r>
            <a:r>
              <a:rPr lang="en-US" sz="2000" dirty="0" smtClean="0">
                <a:latin typeface="Times New Roman" pitchFamily="18" charset="0"/>
                <a:ea typeface="Calibri" panose="020F0502020204030204" pitchFamily="34" charset="0"/>
                <a:cs typeface="Times New Roman" pitchFamily="18" charset="0"/>
              </a:rPr>
              <a:t> DTM encapsulation.</a:t>
            </a:r>
          </a:p>
          <a:p>
            <a:endParaRPr lang="fr-FR" dirty="0"/>
          </a:p>
        </p:txBody>
      </p:sp>
      <p:sp>
        <p:nvSpPr>
          <p:cNvPr id="58" name="ZoneTexte 57"/>
          <p:cNvSpPr txBox="1"/>
          <p:nvPr/>
        </p:nvSpPr>
        <p:spPr>
          <a:xfrm>
            <a:off x="7974806" y="32683450"/>
            <a:ext cx="4343400" cy="1901931"/>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Fig 15: FTIR spectrum of </a:t>
            </a:r>
            <a:r>
              <a:rPr lang="fr-FR" sz="2000" dirty="0" smtClean="0">
                <a:solidFill>
                  <a:srgbClr val="000000"/>
                </a:solidFill>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  </a:t>
            </a:r>
            <a:r>
              <a:rPr lang="fr-FR" sz="2000" dirty="0" smtClean="0">
                <a:solidFill>
                  <a:srgbClr val="000000"/>
                </a:solidFill>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DTM </a:t>
            </a:r>
            <a:r>
              <a:rPr lang="fr-FR" sz="2000" dirty="0" smtClean="0">
                <a:solidFill>
                  <a:srgbClr val="000000"/>
                </a:solidFill>
                <a:latin typeface="Times New Roman" pitchFamily="18" charset="0"/>
                <a:cs typeface="Times New Roman" pitchFamily="18" charset="0"/>
              </a:rPr>
              <a:t>cal </a:t>
            </a:r>
          </a:p>
          <a:p>
            <a:r>
              <a:rPr lang="fr-FR" sz="2000" dirty="0" smtClean="0">
                <a:solidFill>
                  <a:srgbClr val="000000"/>
                </a:solidFill>
                <a:latin typeface="Times New Roman" pitchFamily="18" charset="0"/>
                <a:cs typeface="Times New Roman" pitchFamily="18" charset="0"/>
              </a:rPr>
              <a:t>               -ITZ/DTM cal CH</a:t>
            </a:r>
            <a:r>
              <a:rPr lang="fr-FR" sz="2000" baseline="-25000" dirty="0" smtClean="0">
                <a:solidFill>
                  <a:srgbClr val="000000"/>
                </a:solidFill>
                <a:latin typeface="Times New Roman" pitchFamily="18" charset="0"/>
                <a:cs typeface="Times New Roman" pitchFamily="18" charset="0"/>
              </a:rPr>
              <a:t>2</a:t>
            </a:r>
            <a:r>
              <a:rPr lang="fr-FR" sz="2000" dirty="0" smtClean="0">
                <a:solidFill>
                  <a:srgbClr val="000000"/>
                </a:solidFill>
                <a:latin typeface="Times New Roman" pitchFamily="18" charset="0"/>
                <a:cs typeface="Times New Roman" pitchFamily="18" charset="0"/>
              </a:rPr>
              <a:t>Cl</a:t>
            </a:r>
            <a:r>
              <a:rPr lang="fr-FR" sz="2000" baseline="-25000" dirty="0" smtClean="0">
                <a:solidFill>
                  <a:srgbClr val="000000"/>
                </a:solidFill>
                <a:latin typeface="Times New Roman" pitchFamily="18" charset="0"/>
                <a:cs typeface="Times New Roman" pitchFamily="18" charset="0"/>
              </a:rPr>
              <a:t>2</a:t>
            </a:r>
            <a:r>
              <a:rPr lang="fr-FR" sz="2000" dirty="0" smtClean="0">
                <a:solidFill>
                  <a:srgbClr val="000000"/>
                </a:solidFill>
                <a:latin typeface="Times New Roman" pitchFamily="18" charset="0"/>
                <a:cs typeface="Times New Roman" pitchFamily="18" charset="0"/>
              </a:rPr>
              <a:t>     </a:t>
            </a:r>
          </a:p>
          <a:p>
            <a:pPr algn="ctr"/>
            <a:r>
              <a:rPr lang="fr-FR" sz="2000" dirty="0" smtClean="0">
                <a:solidFill>
                  <a:srgbClr val="000000"/>
                </a:solidFill>
                <a:latin typeface="Times New Roman" pitchFamily="18" charset="0"/>
                <a:cs typeface="Times New Roman" pitchFamily="18" charset="0"/>
              </a:rPr>
              <a:t>         -ITZ/DTM cal CH</a:t>
            </a:r>
            <a:r>
              <a:rPr lang="fr-FR" sz="2000" baseline="-25000" dirty="0" smtClean="0">
                <a:solidFill>
                  <a:srgbClr val="000000"/>
                </a:solidFill>
                <a:latin typeface="Times New Roman" pitchFamily="18" charset="0"/>
                <a:cs typeface="Times New Roman" pitchFamily="18" charset="0"/>
              </a:rPr>
              <a:t>3</a:t>
            </a:r>
            <a:r>
              <a:rPr lang="fr-FR" sz="2000" dirty="0" smtClean="0">
                <a:solidFill>
                  <a:srgbClr val="000000"/>
                </a:solidFill>
                <a:latin typeface="Times New Roman" pitchFamily="18" charset="0"/>
                <a:cs typeface="Times New Roman" pitchFamily="18" charset="0"/>
              </a:rPr>
              <a:t>OH/</a:t>
            </a:r>
            <a:r>
              <a:rPr lang="fr-FR" sz="2000" dirty="0" err="1" smtClean="0">
                <a:solidFill>
                  <a:srgbClr val="000000"/>
                </a:solidFill>
                <a:latin typeface="Times New Roman" pitchFamily="18" charset="0"/>
                <a:cs typeface="Times New Roman" pitchFamily="18" charset="0"/>
              </a:rPr>
              <a:t>HCl</a:t>
            </a:r>
            <a:endParaRPr lang="ar-DZ" sz="2000" dirty="0" smtClean="0">
              <a:latin typeface="Times New Roman" pitchFamily="18" charset="0"/>
              <a:cs typeface="Times New Roman" pitchFamily="18" charset="0"/>
            </a:endParaRPr>
          </a:p>
          <a:p>
            <a:endParaRPr lang="fr-FR" dirty="0"/>
          </a:p>
        </p:txBody>
      </p:sp>
      <p:sp>
        <p:nvSpPr>
          <p:cNvPr id="60" name="Rectangle à coins arrondis 59"/>
          <p:cNvSpPr/>
          <p:nvPr/>
        </p:nvSpPr>
        <p:spPr>
          <a:xfrm>
            <a:off x="12013406" y="10052050"/>
            <a:ext cx="5410200" cy="8382000"/>
          </a:xfrm>
          <a:prstGeom prst="roundRect">
            <a:avLst>
              <a:gd name="adj" fmla="val 27583"/>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pic>
        <p:nvPicPr>
          <p:cNvPr id="62" name="Image 61">
            <a:extLst>
              <a:ext uri="{FF2B5EF4-FFF2-40B4-BE49-F238E27FC236}">
                <a16:creationId xmlns:a16="http://schemas.microsoft.com/office/drawing/2014/main" xmlns="" id="{B0FF0E5A-BC98-4701-932B-257A25D1756D}"/>
              </a:ext>
            </a:extLst>
          </p:cNvPr>
          <p:cNvPicPr/>
          <p:nvPr/>
        </p:nvPicPr>
        <p:blipFill rotWithShape="1">
          <a:blip r:embed="rId18" cstate="print">
            <a:extLst>
              <a:ext uri="{28A0092B-C50C-407E-A947-70E740481C1C}">
                <a14:useLocalDpi xmlns:a14="http://schemas.microsoft.com/office/drawing/2010/main" xmlns="" val="0"/>
              </a:ext>
            </a:extLst>
          </a:blip>
          <a:srcRect l="1770" t="8342" r="1959" b="2809"/>
          <a:stretch/>
        </p:blipFill>
        <p:spPr bwMode="auto">
          <a:xfrm>
            <a:off x="12318206" y="10661650"/>
            <a:ext cx="4800600" cy="4267200"/>
          </a:xfrm>
          <a:prstGeom prst="rect">
            <a:avLst/>
          </a:prstGeom>
          <a:noFill/>
          <a:ln>
            <a:noFill/>
          </a:ln>
          <a:extLst>
            <a:ext uri="{53640926-AAD7-44D8-BBD7-CCE9431645EC}">
              <a14:shadowObscured xmlns:a14="http://schemas.microsoft.com/office/drawing/2010/main" xmlns=""/>
            </a:ext>
          </a:extLst>
        </p:spPr>
      </p:pic>
      <p:sp>
        <p:nvSpPr>
          <p:cNvPr id="59" name="Parchemin horizontal 58"/>
          <p:cNvSpPr/>
          <p:nvPr/>
        </p:nvSpPr>
        <p:spPr>
          <a:xfrm>
            <a:off x="7517606" y="33674050"/>
            <a:ext cx="9829800" cy="4191000"/>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dirty="0"/>
          </a:p>
        </p:txBody>
      </p:sp>
      <p:sp>
        <p:nvSpPr>
          <p:cNvPr id="61" name="ZoneTexte 60"/>
          <p:cNvSpPr txBox="1"/>
          <p:nvPr/>
        </p:nvSpPr>
        <p:spPr>
          <a:xfrm>
            <a:off x="11175206" y="10280650"/>
            <a:ext cx="7239000" cy="954107"/>
          </a:xfrm>
          <a:prstGeom prst="rect">
            <a:avLst/>
          </a:prstGeom>
          <a:noFill/>
        </p:spPr>
        <p:txBody>
          <a:bodyPr wrap="square" rtlCol="0">
            <a:spAutoFit/>
          </a:bodyPr>
          <a:lstStyle/>
          <a:p>
            <a:pPr algn="ctr"/>
            <a:r>
              <a:rPr lang="en-US" sz="2800" b="1" i="1" dirty="0" err="1" smtClean="0">
                <a:solidFill>
                  <a:schemeClr val="accent1"/>
                </a:solidFill>
                <a:latin typeface="Times New Roman" pitchFamily="18" charset="0"/>
                <a:cs typeface="Times New Roman" pitchFamily="18" charset="0"/>
              </a:rPr>
              <a:t>Isoelectric</a:t>
            </a:r>
            <a:r>
              <a:rPr lang="en-US" sz="2800" b="1" i="1" dirty="0" smtClean="0">
                <a:solidFill>
                  <a:schemeClr val="accent1"/>
                </a:solidFill>
                <a:latin typeface="Times New Roman" pitchFamily="18" charset="0"/>
                <a:cs typeface="Times New Roman" pitchFamily="18" charset="0"/>
              </a:rPr>
              <a:t> point of all DTMs</a:t>
            </a:r>
          </a:p>
          <a:p>
            <a:pPr algn="ctr"/>
            <a:r>
              <a:rPr lang="fr-FR" sz="2800" b="1" i="1" dirty="0" smtClean="0">
                <a:solidFill>
                  <a:schemeClr val="accent1"/>
                </a:solidFill>
                <a:latin typeface="Times New Roman" pitchFamily="18" charset="0"/>
                <a:cs typeface="Times New Roman" pitchFamily="18" charset="0"/>
              </a:rPr>
              <a:t> </a:t>
            </a:r>
            <a:r>
              <a:rPr lang="en-US" sz="2800" b="1" i="1" dirty="0" smtClean="0">
                <a:solidFill>
                  <a:schemeClr val="accent1"/>
                </a:solidFill>
                <a:latin typeface="Times New Roman" pitchFamily="18" charset="0"/>
                <a:cs typeface="Times New Roman" pitchFamily="18" charset="0"/>
              </a:rPr>
              <a:t>types</a:t>
            </a:r>
            <a:endParaRPr lang="fr-FR" sz="2800" i="1" dirty="0">
              <a:solidFill>
                <a:schemeClr val="accent1"/>
              </a:solidFill>
              <a:latin typeface="Times New Roman" pitchFamily="18" charset="0"/>
              <a:cs typeface="Times New Roman" pitchFamily="18" charset="0"/>
            </a:endParaRPr>
          </a:p>
        </p:txBody>
      </p:sp>
      <p:graphicFrame>
        <p:nvGraphicFramePr>
          <p:cNvPr id="63" name="Tableau 62"/>
          <p:cNvGraphicFramePr>
            <a:graphicFrameLocks noGrp="1"/>
          </p:cNvGraphicFramePr>
          <p:nvPr>
            <p:extLst>
              <p:ext uri="{D42A27DB-BD31-4B8C-83A1-F6EECF244321}">
                <p14:modId xmlns:p14="http://schemas.microsoft.com/office/powerpoint/2010/main" xmlns="" val="1636708909"/>
              </p:ext>
            </p:extLst>
          </p:nvPr>
        </p:nvGraphicFramePr>
        <p:xfrm>
          <a:off x="12775406" y="15005050"/>
          <a:ext cx="3962400" cy="1905000"/>
        </p:xfrm>
        <a:graphic>
          <a:graphicData uri="http://schemas.openxmlformats.org/drawingml/2006/table">
            <a:tbl>
              <a:tblPr firstRow="1" firstCol="1" bandRow="1">
                <a:tableStyleId>{00A15C55-8517-42AA-B614-E9B94910E393}</a:tableStyleId>
              </a:tblPr>
              <a:tblGrid>
                <a:gridCol w="1033766"/>
                <a:gridCol w="871234"/>
                <a:gridCol w="1109966"/>
                <a:gridCol w="947434"/>
              </a:tblGrid>
              <a:tr h="1382539">
                <a:tc>
                  <a:txBody>
                    <a:bodyPr/>
                    <a:lstStyle/>
                    <a:p>
                      <a:pPr algn="ctr"/>
                      <a:endParaRPr lang="fr-FR" dirty="0" smtClean="0"/>
                    </a:p>
                    <a:p>
                      <a:pPr algn="ctr"/>
                      <a:r>
                        <a:rPr lang="fr-FR" dirty="0" smtClean="0"/>
                        <a:t>DTM types</a:t>
                      </a:r>
                      <a:endParaRPr lang="ar-DZ" dirty="0"/>
                    </a:p>
                  </a:txBody>
                  <a:tcPr marL="68580" marR="68580" marT="0" marB="0"/>
                </a:tc>
                <a:tc>
                  <a:txBody>
                    <a:bodyPr/>
                    <a:lstStyle/>
                    <a:p>
                      <a:pPr algn="ctr" rtl="0">
                        <a:lnSpc>
                          <a:spcPct val="150000"/>
                        </a:lnSpc>
                        <a:spcAft>
                          <a:spcPts val="0"/>
                        </a:spcAft>
                      </a:pPr>
                      <a:endParaRPr lang="ar-DZ" sz="1600" dirty="0" smtClean="0">
                        <a:effectLst/>
                      </a:endParaRPr>
                    </a:p>
                    <a:p>
                      <a:pPr algn="ctr" rtl="0">
                        <a:lnSpc>
                          <a:spcPct val="150000"/>
                        </a:lnSpc>
                        <a:spcAft>
                          <a:spcPts val="0"/>
                        </a:spcAft>
                      </a:pPr>
                      <a:r>
                        <a:rPr lang="fr-FR" sz="1600" dirty="0" smtClean="0">
                          <a:effectLst/>
                        </a:rPr>
                        <a:t>Pure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en-US" sz="1600" dirty="0" smtClean="0">
                          <a:effectLst/>
                        </a:rPr>
                        <a:t>Mod </a:t>
                      </a:r>
                      <a:r>
                        <a:rPr lang="en-US" sz="1600" dirty="0">
                          <a:effectLst/>
                        </a:rPr>
                        <a:t>by AL</a:t>
                      </a:r>
                      <a:r>
                        <a:rPr lang="en-US" sz="1600" baseline="-25000" dirty="0">
                          <a:effectLst/>
                        </a:rPr>
                        <a:t>2</a:t>
                      </a:r>
                      <a:r>
                        <a:rPr lang="en-US" sz="1600" dirty="0">
                          <a:effectLst/>
                        </a:rPr>
                        <a:t>(SO</a:t>
                      </a:r>
                      <a:r>
                        <a:rPr lang="en-US" sz="1600" baseline="-25000" dirty="0">
                          <a:effectLst/>
                        </a:rPr>
                        <a:t>4</a:t>
                      </a:r>
                      <a:r>
                        <a:rPr lang="en-US" sz="1600" dirty="0">
                          <a:effectLst/>
                        </a:rPr>
                        <a:t>)</a:t>
                      </a:r>
                      <a:r>
                        <a:rPr lang="en-US" sz="1600" baseline="-25000" dirty="0">
                          <a:effectLst/>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endParaRPr lang="ar-DZ" sz="1600" dirty="0" smtClean="0">
                        <a:effectLst/>
                      </a:endParaRPr>
                    </a:p>
                    <a:p>
                      <a:pPr algn="ctr" rtl="0">
                        <a:lnSpc>
                          <a:spcPct val="150000"/>
                        </a:lnSpc>
                        <a:spcAft>
                          <a:spcPts val="0"/>
                        </a:spcAft>
                      </a:pPr>
                      <a:r>
                        <a:rPr lang="en-US" sz="1600" dirty="0" smtClean="0">
                          <a:effectLst/>
                        </a:rPr>
                        <a:t>Cal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2461">
                <a:tc>
                  <a:txBody>
                    <a:bodyPr/>
                    <a:lstStyle/>
                    <a:p>
                      <a:pPr algn="ctr"/>
                      <a:r>
                        <a:rPr lang="fr-FR" dirty="0" smtClean="0"/>
                        <a:t>IZ. P</a:t>
                      </a:r>
                      <a:endParaRPr lang="ar-DZ" dirty="0"/>
                    </a:p>
                  </a:txBody>
                  <a:tcPr marL="68580" marR="68580" marT="0" marB="0"/>
                </a:tc>
                <a:tc>
                  <a:txBody>
                    <a:bodyPr/>
                    <a:lstStyle/>
                    <a:p>
                      <a:pPr algn="ctr" rtl="0">
                        <a:lnSpc>
                          <a:spcPct val="150000"/>
                        </a:lnSpc>
                        <a:spcAft>
                          <a:spcPts val="0"/>
                        </a:spcAft>
                      </a:pPr>
                      <a:r>
                        <a:rPr lang="fr-FR" sz="1600" b="1" dirty="0" smtClean="0">
                          <a:effectLst/>
                          <a:latin typeface="Calibri" panose="020F0502020204030204" pitchFamily="34" charset="0"/>
                          <a:ea typeface="Calibri" panose="020F0502020204030204" pitchFamily="34" charset="0"/>
                          <a:cs typeface="+mj-cs"/>
                        </a:rPr>
                        <a:t>6.3</a:t>
                      </a:r>
                      <a:endParaRPr lang="en-US" sz="1600" b="1"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gn="ctr" rtl="0">
                        <a:lnSpc>
                          <a:spcPct val="150000"/>
                        </a:lnSpc>
                        <a:spcAft>
                          <a:spcPts val="0"/>
                        </a:spcAft>
                      </a:pPr>
                      <a:r>
                        <a:rPr lang="fr-FR" sz="1600" b="1" dirty="0" smtClean="0">
                          <a:effectLst/>
                          <a:latin typeface="Calibri" panose="020F0502020204030204" pitchFamily="34" charset="0"/>
                          <a:ea typeface="Calibri" panose="020F0502020204030204" pitchFamily="34" charset="0"/>
                          <a:cs typeface="+mj-cs"/>
                        </a:rPr>
                        <a:t>8.6</a:t>
                      </a:r>
                      <a:endParaRPr lang="en-US" sz="1600" b="1"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gn="ctr" rtl="0">
                        <a:lnSpc>
                          <a:spcPct val="150000"/>
                        </a:lnSpc>
                        <a:spcAft>
                          <a:spcPts val="0"/>
                        </a:spcAft>
                      </a:pPr>
                      <a:r>
                        <a:rPr lang="fr-FR" sz="1600" b="1" dirty="0" smtClean="0">
                          <a:effectLst/>
                          <a:latin typeface="Calibri" panose="020F0502020204030204" pitchFamily="34" charset="0"/>
                          <a:ea typeface="Calibri" panose="020F0502020204030204" pitchFamily="34" charset="0"/>
                          <a:cs typeface="+mj-cs"/>
                        </a:rPr>
                        <a:t>7.7</a:t>
                      </a:r>
                      <a:endParaRPr lang="en-US" sz="1600" b="1" dirty="0">
                        <a:effectLst/>
                        <a:latin typeface="Calibri" panose="020F0502020204030204" pitchFamily="34" charset="0"/>
                        <a:ea typeface="Calibri" panose="020F0502020204030204" pitchFamily="34" charset="0"/>
                        <a:cs typeface="+mj-cs"/>
                      </a:endParaRPr>
                    </a:p>
                  </a:txBody>
                  <a:tcPr marL="68580" marR="68580" marT="0" marB="0"/>
                </a:tc>
              </a:tr>
            </a:tbl>
          </a:graphicData>
        </a:graphic>
      </p:graphicFrame>
      <p:sp>
        <p:nvSpPr>
          <p:cNvPr id="64" name="ZoneTexte 63"/>
          <p:cNvSpPr txBox="1"/>
          <p:nvPr/>
        </p:nvSpPr>
        <p:spPr>
          <a:xfrm>
            <a:off x="10718006" y="17062450"/>
            <a:ext cx="7848600" cy="1594154"/>
          </a:xfrm>
          <a:prstGeom prst="rect">
            <a:avLst/>
          </a:prstGeom>
          <a:noFill/>
        </p:spPr>
        <p:txBody>
          <a:bodyPr wrap="square" rtlCol="0">
            <a:spAutoFit/>
          </a:bodyPr>
          <a:lstStyle/>
          <a:p>
            <a:pPr algn="ctr"/>
            <a:r>
              <a:rPr lang="en-US" sz="2000" dirty="0" smtClean="0">
                <a:solidFill>
                  <a:srgbClr val="000000"/>
                </a:solidFill>
                <a:latin typeface="Times New Roman" panose="02020603050405020304" pitchFamily="18" charset="0"/>
                <a:cs typeface="+mj-cs"/>
              </a:rPr>
              <a:t>Table 3 : DTM </a:t>
            </a:r>
            <a:r>
              <a:rPr lang="en-US" sz="2000" dirty="0" err="1" smtClean="0">
                <a:solidFill>
                  <a:srgbClr val="000000"/>
                </a:solidFill>
                <a:latin typeface="Times New Roman" panose="02020603050405020304" pitchFamily="18" charset="0"/>
                <a:cs typeface="+mj-cs"/>
              </a:rPr>
              <a:t>isoelectric</a:t>
            </a:r>
            <a:r>
              <a:rPr lang="en-US" sz="2000" dirty="0" smtClean="0">
                <a:solidFill>
                  <a:srgbClr val="000000"/>
                </a:solidFill>
                <a:latin typeface="Times New Roman" panose="02020603050405020304" pitchFamily="18" charset="0"/>
                <a:cs typeface="+mj-cs"/>
              </a:rPr>
              <a:t> point (pure, modified, </a:t>
            </a:r>
          </a:p>
          <a:p>
            <a:pPr algn="ctr"/>
            <a:r>
              <a:rPr lang="en-US" sz="2000" dirty="0" err="1" smtClean="0">
                <a:solidFill>
                  <a:srgbClr val="000000"/>
                </a:solidFill>
                <a:latin typeface="Times New Roman" panose="02020603050405020304" pitchFamily="18" charset="0"/>
                <a:cs typeface="+mj-cs"/>
              </a:rPr>
              <a:t>calcined</a:t>
            </a:r>
            <a:r>
              <a:rPr lang="en-US" sz="2000" dirty="0" smtClean="0">
                <a:solidFill>
                  <a:srgbClr val="000000"/>
                </a:solidFill>
                <a:latin typeface="Times New Roman" panose="02020603050405020304" pitchFamily="18" charset="0"/>
                <a:cs typeface="+mj-cs"/>
              </a:rPr>
              <a:t>) </a:t>
            </a:r>
            <a:endParaRPr lang="ar-DZ" sz="2000" dirty="0" smtClean="0">
              <a:cs typeface="+mj-cs"/>
            </a:endParaRPr>
          </a:p>
          <a:p>
            <a:endParaRPr lang="fr-FR" dirty="0"/>
          </a:p>
        </p:txBody>
      </p:sp>
      <p:sp>
        <p:nvSpPr>
          <p:cNvPr id="65" name="Rectangle à coins arrondis 64"/>
          <p:cNvSpPr/>
          <p:nvPr/>
        </p:nvSpPr>
        <p:spPr>
          <a:xfrm>
            <a:off x="17804606" y="10052050"/>
            <a:ext cx="11125200" cy="18059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endParaRPr lang="fr-FR" sz="2800" dirty="0"/>
          </a:p>
        </p:txBody>
      </p:sp>
      <p:sp>
        <p:nvSpPr>
          <p:cNvPr id="68" name="ZoneTexte 67"/>
          <p:cNvSpPr txBox="1"/>
          <p:nvPr/>
        </p:nvSpPr>
        <p:spPr>
          <a:xfrm>
            <a:off x="18490406" y="10280650"/>
            <a:ext cx="7086600" cy="1409488"/>
          </a:xfrm>
          <a:prstGeom prst="rect">
            <a:avLst/>
          </a:prstGeom>
          <a:noFill/>
        </p:spPr>
        <p:txBody>
          <a:bodyPr wrap="square" rtlCol="0">
            <a:spAutoFit/>
          </a:bodyPr>
          <a:lstStyle/>
          <a:p>
            <a:r>
              <a:rPr lang="en-US" sz="2800" b="1" i="1" dirty="0" smtClean="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Optical microscopy analysis</a:t>
            </a:r>
            <a:endParaRPr lang="en-US" sz="2800" b="1" i="1" dirty="0" smtClean="0">
              <a:solidFill>
                <a:schemeClr val="accent1"/>
              </a:solidFill>
              <a:latin typeface="Calibri" panose="020F0502020204030204" pitchFamily="34" charset="0"/>
              <a:ea typeface="Calibri" panose="020F0502020204030204" pitchFamily="34" charset="0"/>
              <a:cs typeface="Arial" panose="020B0604020202020204" pitchFamily="34" charset="0"/>
            </a:endParaRPr>
          </a:p>
          <a:p>
            <a:endParaRPr lang="fr-FR" dirty="0"/>
          </a:p>
        </p:txBody>
      </p:sp>
      <p:pic>
        <p:nvPicPr>
          <p:cNvPr id="69" name="Image 68"/>
          <p:cNvPicPr>
            <a:picLocks noChangeAspect="1"/>
          </p:cNvPicPr>
          <p:nvPr/>
        </p:nvPicPr>
        <p:blipFill>
          <a:blip r:embed="rId19" cstate="print"/>
          <a:stretch>
            <a:fillRect/>
          </a:stretch>
        </p:blipFill>
        <p:spPr>
          <a:xfrm>
            <a:off x="18414206" y="10814050"/>
            <a:ext cx="6019800" cy="4622456"/>
          </a:xfrm>
          <a:prstGeom prst="rect">
            <a:avLst/>
          </a:prstGeom>
        </p:spPr>
      </p:pic>
      <p:pic>
        <p:nvPicPr>
          <p:cNvPr id="70" name="Image 69"/>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17957006" y="15995650"/>
            <a:ext cx="3200400" cy="2400300"/>
          </a:xfrm>
          <a:prstGeom prst="rect">
            <a:avLst/>
          </a:prstGeom>
        </p:spPr>
      </p:pic>
      <p:pic>
        <p:nvPicPr>
          <p:cNvPr id="71" name="Image 70"/>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17957005" y="18727169"/>
            <a:ext cx="3200401" cy="2208986"/>
          </a:xfrm>
          <a:prstGeom prst="rect">
            <a:avLst/>
          </a:prstGeom>
        </p:spPr>
      </p:pic>
      <p:pic>
        <p:nvPicPr>
          <p:cNvPr id="72" name="Image 71"/>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25424606" y="18701996"/>
            <a:ext cx="3124200" cy="2249553"/>
          </a:xfrm>
          <a:prstGeom prst="rect">
            <a:avLst/>
          </a:prstGeom>
        </p:spPr>
      </p:pic>
      <p:pic>
        <p:nvPicPr>
          <p:cNvPr id="73" name="Image 72"/>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21575271" y="18706906"/>
            <a:ext cx="3392135" cy="2244644"/>
          </a:xfrm>
          <a:prstGeom prst="rect">
            <a:avLst/>
          </a:prstGeom>
        </p:spPr>
      </p:pic>
      <p:sp>
        <p:nvSpPr>
          <p:cNvPr id="74" name="ZoneTexte 73"/>
          <p:cNvSpPr txBox="1"/>
          <p:nvPr/>
        </p:nvSpPr>
        <p:spPr>
          <a:xfrm>
            <a:off x="18338006" y="15396230"/>
            <a:ext cx="8763000" cy="523220"/>
          </a:xfrm>
          <a:prstGeom prst="rect">
            <a:avLst/>
          </a:prstGeom>
          <a:noFill/>
        </p:spPr>
        <p:txBody>
          <a:bodyPr wrap="square" rtlCol="0">
            <a:spAutoFit/>
          </a:bodyPr>
          <a:lstStyle/>
          <a:p>
            <a:r>
              <a:rPr lang="fr-FR" sz="2800" b="1" i="1" dirty="0" smtClean="0">
                <a:solidFill>
                  <a:schemeClr val="accent1"/>
                </a:solidFill>
                <a:latin typeface="Times New Roman" pitchFamily="18" charset="0"/>
                <a:cs typeface="Times New Roman" pitchFamily="18" charset="0"/>
              </a:rPr>
              <a:t>Scanning </a:t>
            </a:r>
            <a:r>
              <a:rPr lang="fr-FR" sz="2800" b="1" i="1" dirty="0" err="1" smtClean="0">
                <a:solidFill>
                  <a:schemeClr val="accent1"/>
                </a:solidFill>
                <a:latin typeface="Times New Roman" pitchFamily="18" charset="0"/>
                <a:cs typeface="Times New Roman" pitchFamily="18" charset="0"/>
              </a:rPr>
              <a:t>electron</a:t>
            </a:r>
            <a:r>
              <a:rPr lang="fr-FR" sz="2800" b="1" i="1" dirty="0" smtClean="0">
                <a:solidFill>
                  <a:schemeClr val="accent1"/>
                </a:solidFill>
                <a:latin typeface="Times New Roman" pitchFamily="18" charset="0"/>
                <a:cs typeface="Times New Roman" pitchFamily="18" charset="0"/>
              </a:rPr>
              <a:t> microscope </a:t>
            </a:r>
            <a:r>
              <a:rPr lang="fr-FR" sz="2800" b="1" i="1" dirty="0" err="1" smtClean="0">
                <a:solidFill>
                  <a:schemeClr val="accent1"/>
                </a:solidFill>
                <a:latin typeface="Times New Roman" pitchFamily="18" charset="0"/>
                <a:cs typeface="Times New Roman" pitchFamily="18" charset="0"/>
              </a:rPr>
              <a:t>analysis</a:t>
            </a:r>
            <a:endParaRPr lang="fr-FR" sz="2800" b="1" i="1" dirty="0">
              <a:solidFill>
                <a:schemeClr val="accent1"/>
              </a:solidFill>
              <a:latin typeface="Times New Roman" pitchFamily="18" charset="0"/>
              <a:cs typeface="Times New Roman" pitchFamily="18" charset="0"/>
            </a:endParaRPr>
          </a:p>
        </p:txBody>
      </p:sp>
      <p:sp>
        <p:nvSpPr>
          <p:cNvPr id="86" name="Rectangle à coins arrondis 85"/>
          <p:cNvSpPr/>
          <p:nvPr/>
        </p:nvSpPr>
        <p:spPr>
          <a:xfrm>
            <a:off x="17652206" y="28263850"/>
            <a:ext cx="11277600" cy="1196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87" name="ZoneTexte 86"/>
          <p:cNvSpPr txBox="1"/>
          <p:nvPr/>
        </p:nvSpPr>
        <p:spPr>
          <a:xfrm>
            <a:off x="18261806" y="21329650"/>
            <a:ext cx="2971800" cy="523220"/>
          </a:xfrm>
          <a:prstGeom prst="rect">
            <a:avLst/>
          </a:prstGeom>
          <a:noFill/>
        </p:spPr>
        <p:txBody>
          <a:bodyPr wrap="square" rtlCol="0">
            <a:spAutoFit/>
          </a:bodyPr>
          <a:lstStyle/>
          <a:p>
            <a:r>
              <a:rPr lang="fr-FR" sz="2800" b="1" i="1" dirty="0" smtClean="0">
                <a:solidFill>
                  <a:schemeClr val="accent1"/>
                </a:solidFill>
                <a:latin typeface="Times New Roman" pitchFamily="18" charset="0"/>
                <a:cs typeface="Times New Roman" pitchFamily="18" charset="0"/>
              </a:rPr>
              <a:t>AFM images </a:t>
            </a:r>
            <a:endParaRPr lang="fr-FR" sz="2800" b="1" i="1" dirty="0">
              <a:solidFill>
                <a:schemeClr val="accent1"/>
              </a:solidFill>
              <a:latin typeface="Times New Roman" pitchFamily="18" charset="0"/>
              <a:cs typeface="Times New Roman" pitchFamily="18" charset="0"/>
            </a:endParaRPr>
          </a:p>
        </p:txBody>
      </p:sp>
      <p:pic>
        <p:nvPicPr>
          <p:cNvPr id="88" name="Image 87"/>
          <p:cNvPicPr>
            <a:picLocks noChangeAspect="1"/>
          </p:cNvPicPr>
          <p:nvPr/>
        </p:nvPicPr>
        <p:blipFill>
          <a:blip r:embed="rId24" cstate="print"/>
          <a:stretch>
            <a:fillRect/>
          </a:stretch>
        </p:blipFill>
        <p:spPr>
          <a:xfrm>
            <a:off x="17957006" y="22244050"/>
            <a:ext cx="2895600" cy="2286000"/>
          </a:xfrm>
          <a:prstGeom prst="rect">
            <a:avLst/>
          </a:prstGeom>
        </p:spPr>
      </p:pic>
      <p:sp>
        <p:nvSpPr>
          <p:cNvPr id="89" name="ZoneTexte 88"/>
          <p:cNvSpPr txBox="1"/>
          <p:nvPr/>
        </p:nvSpPr>
        <p:spPr>
          <a:xfrm>
            <a:off x="18642806" y="21786850"/>
            <a:ext cx="1981200" cy="400110"/>
          </a:xfrm>
          <a:prstGeom prst="rect">
            <a:avLst/>
          </a:prstGeom>
          <a:noFill/>
        </p:spPr>
        <p:txBody>
          <a:bodyPr wrap="square" rtlCol="0">
            <a:spAutoFit/>
          </a:bodyPr>
          <a:lstStyle/>
          <a:p>
            <a:pPr>
              <a:buFont typeface="Wingdings" pitchFamily="2" charset="2"/>
              <a:buChar char="Ø"/>
            </a:pPr>
            <a:r>
              <a:rPr lang="fr-FR" sz="2000" b="1" dirty="0" smtClean="0">
                <a:latin typeface="Times New Roman" pitchFamily="18" charset="0"/>
                <a:cs typeface="Times New Roman" pitchFamily="18" charset="0"/>
              </a:rPr>
              <a:t>DTM </a:t>
            </a:r>
            <a:endParaRPr lang="fr-FR" sz="2000" b="1" dirty="0">
              <a:latin typeface="Times New Roman" pitchFamily="18" charset="0"/>
              <a:cs typeface="Times New Roman" pitchFamily="18" charset="0"/>
            </a:endParaRPr>
          </a:p>
        </p:txBody>
      </p:sp>
      <p:pic>
        <p:nvPicPr>
          <p:cNvPr id="91" name="Image 90"/>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21157407" y="22167850"/>
            <a:ext cx="3719004" cy="2729100"/>
          </a:xfrm>
          <a:prstGeom prst="rect">
            <a:avLst/>
          </a:prstGeom>
        </p:spPr>
      </p:pic>
      <p:pic>
        <p:nvPicPr>
          <p:cNvPr id="92" name="Image 91"/>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24876410" y="22091650"/>
            <a:ext cx="3596196" cy="2895600"/>
          </a:xfrm>
          <a:prstGeom prst="rect">
            <a:avLst/>
          </a:prstGeom>
        </p:spPr>
      </p:pic>
      <p:sp>
        <p:nvSpPr>
          <p:cNvPr id="93" name="ZoneTexte 92"/>
          <p:cNvSpPr txBox="1"/>
          <p:nvPr/>
        </p:nvSpPr>
        <p:spPr>
          <a:xfrm>
            <a:off x="22376606" y="21786850"/>
            <a:ext cx="3110147" cy="1286378"/>
          </a:xfrm>
          <a:prstGeom prst="rect">
            <a:avLst/>
          </a:prstGeom>
          <a:noFill/>
        </p:spPr>
        <p:txBody>
          <a:bodyPr wrap="none" rtlCol="0">
            <a:spAutoFit/>
          </a:bodyPr>
          <a:lstStyle/>
          <a:p>
            <a:pPr>
              <a:buFont typeface="Wingdings" pitchFamily="2" charset="2"/>
              <a:buChar char="Ø"/>
            </a:pPr>
            <a:r>
              <a:rPr lang="fr-FR" sz="2000" b="1" dirty="0" smtClean="0">
                <a:solidFill>
                  <a:srgbClr val="000000"/>
                </a:solidFill>
                <a:cs typeface="+mj-cs"/>
              </a:rPr>
              <a:t> </a:t>
            </a:r>
            <a:r>
              <a:rPr lang="fr-FR" sz="2000" b="1" dirty="0" smtClean="0">
                <a:latin typeface="Times New Roman" pitchFamily="18" charset="0"/>
                <a:cs typeface="+mj-cs"/>
              </a:rPr>
              <a:t> ITZ/DTM  </a:t>
            </a:r>
            <a:r>
              <a:rPr lang="fr-FR" sz="2000" b="1" dirty="0" err="1" smtClean="0">
                <a:latin typeface="Times New Roman" pitchFamily="18" charset="0"/>
                <a:cs typeface="+mj-cs"/>
              </a:rPr>
              <a:t>mod</a:t>
            </a:r>
            <a:r>
              <a:rPr lang="fr-FR" sz="2000" b="1" dirty="0" smtClean="0">
                <a:latin typeface="Times New Roman" pitchFamily="18" charset="0"/>
                <a:cs typeface="+mj-cs"/>
              </a:rPr>
              <a:t> CH</a:t>
            </a:r>
            <a:r>
              <a:rPr lang="fr-FR" sz="2000" b="1" baseline="-25000" dirty="0" smtClean="0">
                <a:latin typeface="Times New Roman" pitchFamily="18" charset="0"/>
                <a:cs typeface="+mj-cs"/>
              </a:rPr>
              <a:t>2</a:t>
            </a:r>
            <a:r>
              <a:rPr lang="fr-FR" sz="2000" b="1" dirty="0" smtClean="0">
                <a:latin typeface="Times New Roman" pitchFamily="18" charset="0"/>
                <a:cs typeface="+mj-cs"/>
              </a:rPr>
              <a:t>Cl</a:t>
            </a:r>
            <a:r>
              <a:rPr lang="fr-FR" sz="2000" b="1" baseline="-25000" dirty="0" smtClean="0">
                <a:latin typeface="Times New Roman" pitchFamily="18" charset="0"/>
                <a:cs typeface="+mj-cs"/>
              </a:rPr>
              <a:t>2</a:t>
            </a:r>
            <a:endParaRPr lang="ar-DZ" sz="2000" b="1" baseline="-25000" dirty="0" smtClean="0">
              <a:cs typeface="+mj-cs"/>
            </a:endParaRPr>
          </a:p>
          <a:p>
            <a:endParaRPr lang="fr-FR" dirty="0"/>
          </a:p>
        </p:txBody>
      </p:sp>
      <p:sp>
        <p:nvSpPr>
          <p:cNvPr id="97" name="ZoneTexte 96"/>
          <p:cNvSpPr txBox="1"/>
          <p:nvPr/>
        </p:nvSpPr>
        <p:spPr>
          <a:xfrm>
            <a:off x="18642806" y="28350230"/>
            <a:ext cx="8077200" cy="523220"/>
          </a:xfrm>
          <a:prstGeom prst="rect">
            <a:avLst/>
          </a:prstGeom>
          <a:noFill/>
        </p:spPr>
        <p:txBody>
          <a:bodyPr wrap="square" rtlCol="0">
            <a:spAutoFit/>
          </a:bodyPr>
          <a:lstStyle/>
          <a:p>
            <a:r>
              <a:rPr lang="en-US" sz="2800" b="1" i="1" dirty="0" smtClean="0">
                <a:solidFill>
                  <a:schemeClr val="accent1"/>
                </a:solidFill>
                <a:latin typeface="Times New Roman" pitchFamily="18" charset="0"/>
                <a:cs typeface="Times New Roman" pitchFamily="18" charset="0"/>
              </a:rPr>
              <a:t>Release kinetics in the gastric </a:t>
            </a:r>
            <a:r>
              <a:rPr lang="en-US" sz="2800" b="1" i="1" dirty="0" err="1" smtClean="0">
                <a:solidFill>
                  <a:schemeClr val="accent1"/>
                </a:solidFill>
                <a:latin typeface="Times New Roman" pitchFamily="18" charset="0"/>
                <a:cs typeface="Times New Roman" pitchFamily="18" charset="0"/>
              </a:rPr>
              <a:t>meduim</a:t>
            </a:r>
            <a:endParaRPr lang="fr-FR" sz="2800" i="1" dirty="0">
              <a:solidFill>
                <a:schemeClr val="accent1"/>
              </a:solidFill>
              <a:latin typeface="Times New Roman" pitchFamily="18" charset="0"/>
              <a:cs typeface="Times New Roman" pitchFamily="18" charset="0"/>
            </a:endParaRPr>
          </a:p>
        </p:txBody>
      </p:sp>
      <p:pic>
        <p:nvPicPr>
          <p:cNvPr id="106" name="Image 105">
            <a:extLst>
              <a:ext uri="{FF2B5EF4-FFF2-40B4-BE49-F238E27FC236}">
                <a16:creationId xmlns="" xmlns:a16="http://schemas.microsoft.com/office/drawing/2014/main" id="{4E331F7F-6227-4E51-BA1D-AC403DCDE403}"/>
              </a:ext>
            </a:extLst>
          </p:cNvPr>
          <p:cNvPicPr/>
          <p:nvPr/>
        </p:nvPicPr>
        <p:blipFill rotWithShape="1">
          <a:blip r:embed="rId27" cstate="print">
            <a:extLst>
              <a:ext uri="{28A0092B-C50C-407E-A947-70E740481C1C}">
                <a14:useLocalDpi xmlns="" xmlns:a14="http://schemas.microsoft.com/office/drawing/2010/main" val="0"/>
              </a:ext>
            </a:extLst>
          </a:blip>
          <a:srcRect l="2856" t="13473" r="16751" b="5019"/>
          <a:stretch/>
        </p:blipFill>
        <p:spPr bwMode="auto">
          <a:xfrm>
            <a:off x="17880806" y="29483050"/>
            <a:ext cx="2375095" cy="2743200"/>
          </a:xfrm>
          <a:prstGeom prst="rect">
            <a:avLst/>
          </a:prstGeom>
          <a:noFill/>
          <a:ln>
            <a:noFill/>
          </a:ln>
          <a:extLst>
            <a:ext uri="{53640926-AAD7-44D8-BBD7-CCE9431645EC}">
              <a14:shadowObscured xmlns="" xmlns:a14="http://schemas.microsoft.com/office/drawing/2010/main"/>
            </a:ext>
          </a:extLst>
        </p:spPr>
      </p:pic>
      <p:pic>
        <p:nvPicPr>
          <p:cNvPr id="107" name="Image 106">
            <a:extLst>
              <a:ext uri="{FF2B5EF4-FFF2-40B4-BE49-F238E27FC236}">
                <a16:creationId xmlns="" xmlns:a16="http://schemas.microsoft.com/office/drawing/2014/main" id="{F8EC6E90-BE4F-4E5C-8DC6-E1C369F6A93A}"/>
              </a:ext>
            </a:extLst>
          </p:cNvPr>
          <p:cNvPicPr/>
          <p:nvPr/>
        </p:nvPicPr>
        <p:blipFill rotWithShape="1">
          <a:blip r:embed="rId28" cstate="print">
            <a:extLst>
              <a:ext uri="{28A0092B-C50C-407E-A947-70E740481C1C}">
                <a14:useLocalDpi xmlns="" xmlns:a14="http://schemas.microsoft.com/office/drawing/2010/main" val="0"/>
              </a:ext>
            </a:extLst>
          </a:blip>
          <a:srcRect l="3249" t="13118" r="9073" b="5067"/>
          <a:stretch/>
        </p:blipFill>
        <p:spPr bwMode="auto">
          <a:xfrm>
            <a:off x="20319206" y="29635450"/>
            <a:ext cx="2438400" cy="2640060"/>
          </a:xfrm>
          <a:prstGeom prst="rect">
            <a:avLst/>
          </a:prstGeom>
          <a:noFill/>
          <a:ln>
            <a:noFill/>
          </a:ln>
          <a:extLst>
            <a:ext uri="{53640926-AAD7-44D8-BBD7-CCE9431645EC}">
              <a14:shadowObscured xmlns="" xmlns:a14="http://schemas.microsoft.com/office/drawing/2010/main"/>
            </a:ext>
          </a:extLst>
        </p:spPr>
      </p:pic>
      <p:pic>
        <p:nvPicPr>
          <p:cNvPr id="108" name="Image 107">
            <a:extLst>
              <a:ext uri="{FF2B5EF4-FFF2-40B4-BE49-F238E27FC236}">
                <a16:creationId xmlns="" xmlns:a16="http://schemas.microsoft.com/office/drawing/2014/main" id="{F855BC45-CDB9-4293-B94E-6533B340365E}"/>
              </a:ext>
            </a:extLst>
          </p:cNvPr>
          <p:cNvPicPr/>
          <p:nvPr/>
        </p:nvPicPr>
        <p:blipFill rotWithShape="1">
          <a:blip r:embed="rId29" cstate="print">
            <a:extLst>
              <a:ext uri="{28A0092B-C50C-407E-A947-70E740481C1C}">
                <a14:useLocalDpi xmlns="" xmlns:a14="http://schemas.microsoft.com/office/drawing/2010/main" val="0"/>
              </a:ext>
            </a:extLst>
          </a:blip>
          <a:srcRect l="3248" t="13894" r="10713" b="4697"/>
          <a:stretch/>
        </p:blipFill>
        <p:spPr bwMode="auto">
          <a:xfrm>
            <a:off x="22935354" y="29787850"/>
            <a:ext cx="2641652" cy="2514600"/>
          </a:xfrm>
          <a:prstGeom prst="rect">
            <a:avLst/>
          </a:prstGeom>
          <a:noFill/>
          <a:ln>
            <a:noFill/>
          </a:ln>
          <a:extLst>
            <a:ext uri="{53640926-AAD7-44D8-BBD7-CCE9431645EC}">
              <a14:shadowObscured xmlns="" xmlns:a14="http://schemas.microsoft.com/office/drawing/2010/main"/>
            </a:ext>
          </a:extLst>
        </p:spPr>
      </p:pic>
      <p:pic>
        <p:nvPicPr>
          <p:cNvPr id="109" name="Image 108">
            <a:extLst>
              <a:ext uri="{FF2B5EF4-FFF2-40B4-BE49-F238E27FC236}">
                <a16:creationId xmlns="" xmlns:a16="http://schemas.microsoft.com/office/drawing/2014/main" id="{D8AE44D4-2DAF-49EA-B3D4-67E5DEBA6C61}"/>
              </a:ext>
            </a:extLst>
          </p:cNvPr>
          <p:cNvPicPr/>
          <p:nvPr/>
        </p:nvPicPr>
        <p:blipFill rotWithShape="1">
          <a:blip r:embed="rId30" cstate="print">
            <a:extLst>
              <a:ext uri="{28A0092B-C50C-407E-A947-70E740481C1C}">
                <a14:useLocalDpi xmlns="" xmlns:a14="http://schemas.microsoft.com/office/drawing/2010/main" val="0"/>
              </a:ext>
            </a:extLst>
          </a:blip>
          <a:srcRect l="3020" t="11582" r="13372" b="3451"/>
          <a:stretch/>
        </p:blipFill>
        <p:spPr bwMode="auto">
          <a:xfrm>
            <a:off x="25729406" y="29864050"/>
            <a:ext cx="2667000" cy="2438400"/>
          </a:xfrm>
          <a:prstGeom prst="rect">
            <a:avLst/>
          </a:prstGeom>
          <a:noFill/>
          <a:ln>
            <a:noFill/>
          </a:ln>
          <a:extLst>
            <a:ext uri="{53640926-AAD7-44D8-BBD7-CCE9431645EC}">
              <a14:shadowObscured xmlns="" xmlns:a14="http://schemas.microsoft.com/office/drawing/2010/main"/>
            </a:ext>
          </a:extLst>
        </p:spPr>
      </p:pic>
      <p:sp>
        <p:nvSpPr>
          <p:cNvPr id="110" name="ZoneTexte 109"/>
          <p:cNvSpPr txBox="1"/>
          <p:nvPr/>
        </p:nvSpPr>
        <p:spPr>
          <a:xfrm>
            <a:off x="17804606" y="32302450"/>
            <a:ext cx="2590800" cy="1323439"/>
          </a:xfrm>
          <a:prstGeom prst="rect">
            <a:avLst/>
          </a:prstGeom>
          <a:noFill/>
        </p:spPr>
        <p:txBody>
          <a:bodyPr wrap="square" rtlCol="0">
            <a:spAutoFit/>
          </a:bodyPr>
          <a:lstStyle/>
          <a:p>
            <a:pPr algn="ct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ITZ/DTM mod 	</a:t>
            </a:r>
          </a:p>
          <a:p>
            <a:pPr algn="ctr"/>
            <a:endParaRPr lang="fr-FR" sz="2000" dirty="0">
              <a:latin typeface="Times New Roman" pitchFamily="18" charset="0"/>
              <a:cs typeface="Times New Roman" pitchFamily="18" charset="0"/>
            </a:endParaRPr>
          </a:p>
        </p:txBody>
      </p:sp>
      <p:sp>
        <p:nvSpPr>
          <p:cNvPr id="111" name="ZoneTexte 110"/>
          <p:cNvSpPr txBox="1"/>
          <p:nvPr/>
        </p:nvSpPr>
        <p:spPr>
          <a:xfrm>
            <a:off x="20319206" y="32350611"/>
            <a:ext cx="2590800" cy="1323439"/>
          </a:xfrm>
          <a:prstGeom prst="rect">
            <a:avLst/>
          </a:prstGeom>
          <a:noFill/>
        </p:spPr>
        <p:txBody>
          <a:bodyPr wrap="square" rtlCol="0">
            <a:spAutoFit/>
          </a:bodyPr>
          <a:lstStyle/>
          <a:p>
            <a:pPr algn="ct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ITZ/DTM cal 	</a:t>
            </a:r>
          </a:p>
          <a:p>
            <a:pPr algn="ctr"/>
            <a:endParaRPr lang="fr-FR" sz="2000" dirty="0">
              <a:latin typeface="Times New Roman" pitchFamily="18" charset="0"/>
              <a:cs typeface="Times New Roman" pitchFamily="18" charset="0"/>
            </a:endParaRPr>
          </a:p>
        </p:txBody>
      </p:sp>
      <p:sp>
        <p:nvSpPr>
          <p:cNvPr id="112" name="ZoneTexte 111"/>
          <p:cNvSpPr txBox="1"/>
          <p:nvPr/>
        </p:nvSpPr>
        <p:spPr>
          <a:xfrm>
            <a:off x="22681406" y="32454850"/>
            <a:ext cx="2971800" cy="1323439"/>
          </a:xfrm>
          <a:prstGeom prst="rect">
            <a:avLst/>
          </a:prstGeom>
          <a:noFill/>
        </p:spPr>
        <p:txBody>
          <a:bodyPr wrap="square" rtlCol="0">
            <a:spAutoFit/>
          </a:bodyPr>
          <a:lstStyle/>
          <a:p>
            <a:pPr algn="ct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ITZ/DTM mod (CH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Cl</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 	</a:t>
            </a:r>
          </a:p>
          <a:p>
            <a:pPr algn="ctr"/>
            <a:endParaRPr lang="fr-FR" sz="2000" dirty="0">
              <a:latin typeface="Times New Roman" pitchFamily="18" charset="0"/>
              <a:cs typeface="Times New Roman" pitchFamily="18" charset="0"/>
            </a:endParaRPr>
          </a:p>
        </p:txBody>
      </p:sp>
      <p:sp>
        <p:nvSpPr>
          <p:cNvPr id="113" name="ZoneTexte 112"/>
          <p:cNvSpPr txBox="1"/>
          <p:nvPr/>
        </p:nvSpPr>
        <p:spPr>
          <a:xfrm>
            <a:off x="25653206" y="32454850"/>
            <a:ext cx="3505200" cy="1323439"/>
          </a:xfrm>
          <a:prstGeom prst="rect">
            <a:avLst/>
          </a:prstGeom>
          <a:noFill/>
        </p:spPr>
        <p:txBody>
          <a:bodyPr wrap="square" rtlCol="0">
            <a:spAutoFit/>
          </a:bodyPr>
          <a:lstStyle/>
          <a:p>
            <a:pPr algn="ct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ITZ/DTM mod (CH</a:t>
            </a:r>
            <a:r>
              <a:rPr lang="en-US" sz="2000" baseline="-25000" dirty="0" smtClean="0">
                <a:solidFill>
                  <a:srgbClr val="000000"/>
                </a:solidFill>
                <a:latin typeface="Times New Roman" pitchFamily="18" charset="0"/>
                <a:cs typeface="Times New Roman" pitchFamily="18" charset="0"/>
              </a:rPr>
              <a:t>3</a:t>
            </a:r>
            <a:r>
              <a:rPr lang="en-US" sz="2000" dirty="0" smtClean="0">
                <a:solidFill>
                  <a:srgbClr val="000000"/>
                </a:solidFill>
                <a:latin typeface="Times New Roman" pitchFamily="18" charset="0"/>
                <a:cs typeface="Times New Roman" pitchFamily="18" charset="0"/>
              </a:rPr>
              <a:t>OH/</a:t>
            </a:r>
            <a:r>
              <a:rPr lang="en-US" sz="2000" dirty="0" err="1" smtClean="0">
                <a:solidFill>
                  <a:srgbClr val="000000"/>
                </a:solidFill>
                <a:latin typeface="Times New Roman" pitchFamily="18" charset="0"/>
                <a:cs typeface="Times New Roman" pitchFamily="18" charset="0"/>
              </a:rPr>
              <a:t>HCl</a:t>
            </a:r>
            <a:r>
              <a:rPr lang="en-US" sz="2000" dirty="0" smtClean="0">
                <a:solidFill>
                  <a:srgbClr val="000000"/>
                </a:solidFill>
                <a:latin typeface="Times New Roman" pitchFamily="18" charset="0"/>
                <a:cs typeface="Times New Roman" pitchFamily="18" charset="0"/>
              </a:rPr>
              <a:t>) 	</a:t>
            </a:r>
          </a:p>
          <a:p>
            <a:pPr algn="ctr"/>
            <a:endParaRPr lang="fr-FR" sz="2000" dirty="0">
              <a:latin typeface="Times New Roman" pitchFamily="18" charset="0"/>
              <a:cs typeface="Times New Roman" pitchFamily="18" charset="0"/>
            </a:endParaRPr>
          </a:p>
        </p:txBody>
      </p:sp>
      <p:pic>
        <p:nvPicPr>
          <p:cNvPr id="114" name="Image 113">
            <a:extLst>
              <a:ext uri="{FF2B5EF4-FFF2-40B4-BE49-F238E27FC236}">
                <a16:creationId xmlns="" xmlns:a16="http://schemas.microsoft.com/office/drawing/2014/main" id="{E6E8D761-12E8-4A43-9770-9B34DC88690B}"/>
              </a:ext>
            </a:extLst>
          </p:cNvPr>
          <p:cNvPicPr/>
          <p:nvPr/>
        </p:nvPicPr>
        <p:blipFill rotWithShape="1">
          <a:blip r:embed="rId31" cstate="print">
            <a:extLst>
              <a:ext uri="{28A0092B-C50C-407E-A947-70E740481C1C}">
                <a14:useLocalDpi xmlns="" xmlns:a14="http://schemas.microsoft.com/office/drawing/2010/main" val="0"/>
              </a:ext>
            </a:extLst>
          </a:blip>
          <a:srcRect l="1985" t="11673" r="12439" b="3167"/>
          <a:stretch/>
        </p:blipFill>
        <p:spPr bwMode="auto">
          <a:xfrm>
            <a:off x="17957005" y="33674050"/>
            <a:ext cx="3110089" cy="1524000"/>
          </a:xfrm>
          <a:prstGeom prst="rect">
            <a:avLst/>
          </a:prstGeom>
          <a:noFill/>
          <a:ln>
            <a:noFill/>
          </a:ln>
          <a:extLst>
            <a:ext uri="{53640926-AAD7-44D8-BBD7-CCE9431645EC}">
              <a14:shadowObscured xmlns="" xmlns:a14="http://schemas.microsoft.com/office/drawing/2010/main"/>
            </a:ext>
          </a:extLst>
        </p:spPr>
      </p:pic>
      <p:pic>
        <p:nvPicPr>
          <p:cNvPr id="115" name="Image 114">
            <a:extLst>
              <a:ext uri="{FF2B5EF4-FFF2-40B4-BE49-F238E27FC236}">
                <a16:creationId xmlns="" xmlns:a16="http://schemas.microsoft.com/office/drawing/2014/main" id="{A12FEC03-E96D-493C-B5DA-1CBB205CB757}"/>
              </a:ext>
            </a:extLst>
          </p:cNvPr>
          <p:cNvPicPr/>
          <p:nvPr/>
        </p:nvPicPr>
        <p:blipFill rotWithShape="1">
          <a:blip r:embed="rId32" cstate="print">
            <a:extLst>
              <a:ext uri="{28A0092B-C50C-407E-A947-70E740481C1C}">
                <a14:useLocalDpi xmlns="" xmlns:a14="http://schemas.microsoft.com/office/drawing/2010/main" val="0"/>
              </a:ext>
            </a:extLst>
          </a:blip>
          <a:srcRect l="2551" t="14275" r="5831" b="4307"/>
          <a:stretch/>
        </p:blipFill>
        <p:spPr bwMode="auto">
          <a:xfrm>
            <a:off x="21233606" y="33750250"/>
            <a:ext cx="2895600" cy="1461916"/>
          </a:xfrm>
          <a:prstGeom prst="rect">
            <a:avLst/>
          </a:prstGeom>
          <a:noFill/>
          <a:ln>
            <a:noFill/>
          </a:ln>
          <a:extLst>
            <a:ext uri="{53640926-AAD7-44D8-BBD7-CCE9431645EC}">
              <a14:shadowObscured xmlns="" xmlns:a14="http://schemas.microsoft.com/office/drawing/2010/main"/>
            </a:ext>
          </a:extLst>
        </p:spPr>
      </p:pic>
      <p:pic>
        <p:nvPicPr>
          <p:cNvPr id="116" name="Image 115">
            <a:extLst>
              <a:ext uri="{FF2B5EF4-FFF2-40B4-BE49-F238E27FC236}">
                <a16:creationId xmlns="" xmlns:a16="http://schemas.microsoft.com/office/drawing/2014/main" id="{E96B8EE8-B15E-4893-BCE7-E24F9267DA42}"/>
              </a:ext>
            </a:extLst>
          </p:cNvPr>
          <p:cNvPicPr/>
          <p:nvPr/>
        </p:nvPicPr>
        <p:blipFill rotWithShape="1">
          <a:blip r:embed="rId33" cstate="print">
            <a:extLst>
              <a:ext uri="{28A0092B-C50C-407E-A947-70E740481C1C}">
                <a14:useLocalDpi xmlns="" xmlns:a14="http://schemas.microsoft.com/office/drawing/2010/main" val="0"/>
              </a:ext>
            </a:extLst>
          </a:blip>
          <a:srcRect l="4424" t="10422" r="4424" b="2717"/>
          <a:stretch/>
        </p:blipFill>
        <p:spPr bwMode="auto">
          <a:xfrm>
            <a:off x="24738806" y="33674050"/>
            <a:ext cx="3657600" cy="1592436"/>
          </a:xfrm>
          <a:prstGeom prst="rect">
            <a:avLst/>
          </a:prstGeom>
          <a:noFill/>
          <a:ln>
            <a:noFill/>
          </a:ln>
          <a:extLst>
            <a:ext uri="{53640926-AAD7-44D8-BBD7-CCE9431645EC}">
              <a14:shadowObscured xmlns="" xmlns:a14="http://schemas.microsoft.com/office/drawing/2010/main"/>
            </a:ext>
          </a:extLst>
        </p:spPr>
      </p:pic>
      <p:sp>
        <p:nvSpPr>
          <p:cNvPr id="118" name="ZoneTexte 117"/>
          <p:cNvSpPr txBox="1"/>
          <p:nvPr/>
        </p:nvSpPr>
        <p:spPr>
          <a:xfrm>
            <a:off x="19633406" y="33216850"/>
            <a:ext cx="3200400"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ITZ/DTM  cal </a:t>
            </a:r>
            <a:r>
              <a:rPr lang="fr-FR" sz="2000" b="1" dirty="0" err="1" smtClean="0">
                <a:latin typeface="Times New Roman" pitchFamily="18" charset="0"/>
                <a:cs typeface="Times New Roman" pitchFamily="18" charset="0"/>
              </a:rPr>
              <a:t>complex</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
        <p:nvSpPr>
          <p:cNvPr id="119" name="ZoneTexte 118"/>
          <p:cNvSpPr txBox="1"/>
          <p:nvPr/>
        </p:nvSpPr>
        <p:spPr>
          <a:xfrm>
            <a:off x="25272206" y="33293050"/>
            <a:ext cx="3810000" cy="707886"/>
          </a:xfrm>
          <a:prstGeom prst="rect">
            <a:avLst/>
          </a:prstGeom>
          <a:noFill/>
        </p:spPr>
        <p:txBody>
          <a:bodyPr wrap="square" rtlCol="0">
            <a:spAutoFit/>
          </a:bodyPr>
          <a:lstStyle/>
          <a:p>
            <a:r>
              <a:rPr lang="en-US" sz="2000" b="1" dirty="0" smtClean="0">
                <a:latin typeface="Times New Roman" pitchFamily="18" charset="0"/>
                <a:ea typeface="Times New Roman" panose="02020603050405020304" pitchFamily="18" charset="0"/>
                <a:cs typeface="Times New Roman" pitchFamily="18" charset="0"/>
              </a:rPr>
              <a:t>SPORANOX 50mg Tablet</a:t>
            </a:r>
            <a:endParaRPr lang="en-US" sz="2000" dirty="0" smtClean="0">
              <a:latin typeface="Times New Roman" pitchFamily="18" charset="0"/>
              <a:ea typeface="Calibri" panose="020F0502020204030204" pitchFamily="34" charset="0"/>
              <a:cs typeface="Times New Roman" pitchFamily="18" charset="0"/>
            </a:endParaRPr>
          </a:p>
          <a:p>
            <a:endParaRPr lang="fr-FR" sz="2000" dirty="0">
              <a:cs typeface="+mj-cs"/>
            </a:endParaRPr>
          </a:p>
        </p:txBody>
      </p:sp>
      <p:sp>
        <p:nvSpPr>
          <p:cNvPr id="120" name="ZoneTexte 119"/>
          <p:cNvSpPr txBox="1"/>
          <p:nvPr/>
        </p:nvSpPr>
        <p:spPr>
          <a:xfrm>
            <a:off x="18033206" y="35350450"/>
            <a:ext cx="2971800" cy="1323439"/>
          </a:xfrm>
          <a:prstGeom prst="rect">
            <a:avLst/>
          </a:prstGeom>
          <a:noFill/>
        </p:spPr>
        <p:txBody>
          <a:bodyPr wrap="square" rtlCol="0">
            <a:spAutoFit/>
          </a:bodyPr>
          <a:lstStyle/>
          <a:p>
            <a:pPr algn="ct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ITZ/DTM cal (CH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Cl</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 	</a:t>
            </a:r>
          </a:p>
          <a:p>
            <a:pPr algn="ctr"/>
            <a:endParaRPr lang="fr-FR" sz="2000" dirty="0">
              <a:latin typeface="Times New Roman" pitchFamily="18" charset="0"/>
              <a:cs typeface="Times New Roman" pitchFamily="18" charset="0"/>
            </a:endParaRPr>
          </a:p>
        </p:txBody>
      </p:sp>
      <p:sp>
        <p:nvSpPr>
          <p:cNvPr id="121" name="ZoneTexte 120"/>
          <p:cNvSpPr txBox="1"/>
          <p:nvPr/>
        </p:nvSpPr>
        <p:spPr>
          <a:xfrm>
            <a:off x="20700206" y="35426650"/>
            <a:ext cx="4191000" cy="1323439"/>
          </a:xfrm>
          <a:prstGeom prst="rect">
            <a:avLst/>
          </a:prstGeom>
          <a:noFill/>
        </p:spPr>
        <p:txBody>
          <a:bodyPr wrap="square" rtlCol="0">
            <a:spAutoFit/>
          </a:bodyPr>
          <a:lstStyle/>
          <a:p>
            <a:pPr algn="ct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ITZ/DTM cal (CH</a:t>
            </a:r>
            <a:r>
              <a:rPr lang="en-US" sz="2000" baseline="-25000" dirty="0" smtClean="0">
                <a:solidFill>
                  <a:srgbClr val="000000"/>
                </a:solidFill>
                <a:latin typeface="Times New Roman" pitchFamily="18" charset="0"/>
                <a:cs typeface="Times New Roman" pitchFamily="18" charset="0"/>
              </a:rPr>
              <a:t>3</a:t>
            </a:r>
            <a:r>
              <a:rPr lang="en-US" sz="2000" dirty="0" smtClean="0">
                <a:solidFill>
                  <a:srgbClr val="000000"/>
                </a:solidFill>
                <a:latin typeface="Times New Roman" pitchFamily="18" charset="0"/>
                <a:cs typeface="Times New Roman" pitchFamily="18" charset="0"/>
              </a:rPr>
              <a:t>OH/</a:t>
            </a:r>
            <a:r>
              <a:rPr lang="en-US" sz="2000" dirty="0" err="1" smtClean="0">
                <a:solidFill>
                  <a:srgbClr val="000000"/>
                </a:solidFill>
                <a:latin typeface="Times New Roman" pitchFamily="18" charset="0"/>
                <a:cs typeface="Times New Roman" pitchFamily="18" charset="0"/>
              </a:rPr>
              <a:t>HCl</a:t>
            </a:r>
            <a:r>
              <a:rPr lang="en-US" sz="2000" dirty="0" smtClean="0">
                <a:solidFill>
                  <a:srgbClr val="000000"/>
                </a:solidFill>
                <a:latin typeface="Times New Roman" pitchFamily="18" charset="0"/>
                <a:cs typeface="Times New Roman" pitchFamily="18" charset="0"/>
              </a:rPr>
              <a:t>) 	</a:t>
            </a:r>
          </a:p>
          <a:p>
            <a:pPr algn="ctr"/>
            <a:endParaRPr lang="fr-FR" sz="2000" dirty="0">
              <a:latin typeface="Times New Roman" pitchFamily="18" charset="0"/>
              <a:cs typeface="Times New Roman" pitchFamily="18" charset="0"/>
            </a:endParaRPr>
          </a:p>
        </p:txBody>
      </p:sp>
      <p:sp>
        <p:nvSpPr>
          <p:cNvPr id="122" name="ZoneTexte 121"/>
          <p:cNvSpPr txBox="1"/>
          <p:nvPr/>
        </p:nvSpPr>
        <p:spPr>
          <a:xfrm>
            <a:off x="24891206" y="35426650"/>
            <a:ext cx="3962400" cy="1015663"/>
          </a:xfrm>
          <a:prstGeom prst="rect">
            <a:avLst/>
          </a:prstGeom>
          <a:noFill/>
        </p:spPr>
        <p:txBody>
          <a:bodyPr wrap="square" rtlCol="0">
            <a:spAutoFit/>
          </a:bodyPr>
          <a:lstStyle/>
          <a:p>
            <a:pPr algn="ctr"/>
            <a:r>
              <a:rPr lang="en-US" sz="2000" dirty="0" smtClean="0">
                <a:solidFill>
                  <a:srgbClr val="000000"/>
                </a:solidFill>
                <a:latin typeface="Times New Roman" pitchFamily="18" charset="0"/>
                <a:cs typeface="Times New Roman" pitchFamily="18" charset="0"/>
              </a:rPr>
              <a:t>SPORANOX </a:t>
            </a:r>
            <a:r>
              <a:rPr lang="en-US" sz="2000" dirty="0" err="1" smtClean="0">
                <a:solidFill>
                  <a:srgbClr val="000000"/>
                </a:solidFill>
                <a:latin typeface="Times New Roman" pitchFamily="18" charset="0"/>
                <a:cs typeface="Times New Roman" pitchFamily="18" charset="0"/>
              </a:rPr>
              <a:t>Releae</a:t>
            </a:r>
            <a:r>
              <a:rPr lang="en-US" sz="2000" dirty="0" smtClean="0">
                <a:solidFill>
                  <a:srgbClr val="000000"/>
                </a:solidFill>
                <a:latin typeface="Times New Roman" pitchFamily="18" charset="0"/>
                <a:cs typeface="Times New Roman" pitchFamily="18" charset="0"/>
              </a:rPr>
              <a:t> profile </a:t>
            </a:r>
          </a:p>
          <a:p>
            <a:pPr algn="ctr"/>
            <a:r>
              <a:rPr lang="en-US" sz="2000" dirty="0" smtClean="0">
                <a:solidFill>
                  <a:srgbClr val="000000"/>
                </a:solidFill>
                <a:latin typeface="Times New Roman" pitchFamily="18" charset="0"/>
                <a:cs typeface="Times New Roman" pitchFamily="18" charset="0"/>
              </a:rPr>
              <a:t>	</a:t>
            </a:r>
          </a:p>
          <a:p>
            <a:pPr algn="ctr"/>
            <a:endParaRPr lang="fr-FR" sz="2000" dirty="0">
              <a:latin typeface="Times New Roman" pitchFamily="18" charset="0"/>
              <a:cs typeface="Times New Roman" pitchFamily="18" charset="0"/>
            </a:endParaRPr>
          </a:p>
        </p:txBody>
      </p:sp>
      <p:sp>
        <p:nvSpPr>
          <p:cNvPr id="123" name="ZoneTexte 122"/>
          <p:cNvSpPr txBox="1"/>
          <p:nvPr/>
        </p:nvSpPr>
        <p:spPr>
          <a:xfrm>
            <a:off x="8127206" y="34283650"/>
            <a:ext cx="3352800" cy="523220"/>
          </a:xfrm>
          <a:prstGeom prst="rect">
            <a:avLst/>
          </a:prstGeom>
          <a:noFill/>
        </p:spPr>
        <p:txBody>
          <a:bodyPr wrap="square" rtlCol="0">
            <a:spAutoFit/>
          </a:bodyPr>
          <a:lstStyle/>
          <a:p>
            <a:r>
              <a:rPr lang="fr-FR" sz="2800" b="1" i="1" dirty="0" smtClean="0">
                <a:solidFill>
                  <a:schemeClr val="accent1"/>
                </a:solidFill>
                <a:latin typeface="Times New Roman" pitchFamily="18" charset="0"/>
                <a:cs typeface="Times New Roman" pitchFamily="18" charset="0"/>
              </a:rPr>
              <a:t>Conclusion</a:t>
            </a:r>
            <a:endParaRPr lang="fr-FR" sz="2800" b="1" i="1" dirty="0">
              <a:solidFill>
                <a:schemeClr val="accent1"/>
              </a:solidFill>
              <a:latin typeface="Times New Roman" pitchFamily="18" charset="0"/>
              <a:cs typeface="Times New Roman" pitchFamily="18" charset="0"/>
            </a:endParaRPr>
          </a:p>
        </p:txBody>
      </p:sp>
      <p:sp>
        <p:nvSpPr>
          <p:cNvPr id="124" name="ZoneTexte 123"/>
          <p:cNvSpPr txBox="1"/>
          <p:nvPr/>
        </p:nvSpPr>
        <p:spPr>
          <a:xfrm>
            <a:off x="17804606" y="36112450"/>
            <a:ext cx="10591800" cy="1409488"/>
          </a:xfrm>
          <a:prstGeom prst="rect">
            <a:avLst/>
          </a:prstGeom>
          <a:noFill/>
        </p:spPr>
        <p:txBody>
          <a:bodyPr wrap="square" rtlCol="0">
            <a:spAutoFit/>
          </a:bodyPr>
          <a:lstStyle/>
          <a:p>
            <a:pPr algn="ctr"/>
            <a:r>
              <a:rPr lang="en-US" sz="2800" b="1" i="1" dirty="0" smtClean="0">
                <a:solidFill>
                  <a:schemeClr val="accent1"/>
                </a:solidFill>
                <a:latin typeface="Times New Roman" panose="02020603050405020304" pitchFamily="18" charset="0"/>
                <a:cs typeface="+mj-cs"/>
              </a:rPr>
              <a:t>Mathematical modeling of release profiles in the gastric </a:t>
            </a:r>
            <a:r>
              <a:rPr lang="en-US" sz="2800" b="1" i="1" dirty="0" err="1" smtClean="0">
                <a:solidFill>
                  <a:schemeClr val="accent1"/>
                </a:solidFill>
                <a:latin typeface="Times New Roman" panose="02020603050405020304" pitchFamily="18" charset="0"/>
                <a:cs typeface="+mj-cs"/>
              </a:rPr>
              <a:t>meduim</a:t>
            </a:r>
            <a:r>
              <a:rPr lang="en-US" sz="2800" b="1" i="1" dirty="0" smtClean="0">
                <a:solidFill>
                  <a:schemeClr val="accent1"/>
                </a:solidFill>
                <a:latin typeface="Times New Roman" panose="02020603050405020304" pitchFamily="18" charset="0"/>
                <a:cs typeface="+mj-cs"/>
              </a:rPr>
              <a:t> </a:t>
            </a:r>
            <a:endParaRPr lang="ar-DZ" sz="2800" b="1" i="1" dirty="0" smtClean="0">
              <a:solidFill>
                <a:schemeClr val="accent1"/>
              </a:solidFill>
              <a:cs typeface="+mj-cs"/>
            </a:endParaRPr>
          </a:p>
          <a:p>
            <a:pPr algn="ctr"/>
            <a:endParaRPr lang="fr-FR" dirty="0"/>
          </a:p>
        </p:txBody>
      </p:sp>
      <p:pic>
        <p:nvPicPr>
          <p:cNvPr id="125" name="Image 124">
            <a:extLst>
              <a:ext uri="{FF2B5EF4-FFF2-40B4-BE49-F238E27FC236}">
                <a16:creationId xmlns="" xmlns:a16="http://schemas.microsoft.com/office/drawing/2014/main" id="{CA1D7BC6-1368-44D4-B688-C6B2E5EED08D}"/>
              </a:ext>
            </a:extLst>
          </p:cNvPr>
          <p:cNvPicPr/>
          <p:nvPr/>
        </p:nvPicPr>
        <p:blipFill rotWithShape="1">
          <a:blip r:embed="rId34" cstate="print">
            <a:extLst>
              <a:ext uri="{28A0092B-C50C-407E-A947-70E740481C1C}">
                <a14:useLocalDpi xmlns="" xmlns:a14="http://schemas.microsoft.com/office/drawing/2010/main" val="0"/>
              </a:ext>
            </a:extLst>
          </a:blip>
          <a:srcRect l="2902" t="11697" r="2356" b="3445"/>
          <a:stretch/>
        </p:blipFill>
        <p:spPr bwMode="auto">
          <a:xfrm>
            <a:off x="17728406" y="36541390"/>
            <a:ext cx="2490477" cy="1780860"/>
          </a:xfrm>
          <a:prstGeom prst="rect">
            <a:avLst/>
          </a:prstGeom>
          <a:ln>
            <a:noFill/>
          </a:ln>
          <a:extLst>
            <a:ext uri="{53640926-AAD7-44D8-BBD7-CCE9431645EC}">
              <a14:shadowObscured xmlns="" xmlns:a14="http://schemas.microsoft.com/office/drawing/2010/main"/>
            </a:ext>
          </a:extLst>
        </p:spPr>
      </p:pic>
      <p:pic>
        <p:nvPicPr>
          <p:cNvPr id="126" name="Image 125">
            <a:extLst>
              <a:ext uri="{FF2B5EF4-FFF2-40B4-BE49-F238E27FC236}">
                <a16:creationId xmlns="" xmlns:a16="http://schemas.microsoft.com/office/drawing/2014/main" id="{BF13C74D-1520-4B06-B3DF-C3B8BCC44AE1}"/>
              </a:ext>
            </a:extLst>
          </p:cNvPr>
          <p:cNvPicPr/>
          <p:nvPr/>
        </p:nvPicPr>
        <p:blipFill rotWithShape="1">
          <a:blip r:embed="rId35" cstate="print">
            <a:extLst>
              <a:ext uri="{28A0092B-C50C-407E-A947-70E740481C1C}">
                <a14:useLocalDpi xmlns="" xmlns:a14="http://schemas.microsoft.com/office/drawing/2010/main" val="0"/>
              </a:ext>
            </a:extLst>
          </a:blip>
          <a:srcRect l="3414" t="6956" b="1340"/>
          <a:stretch/>
        </p:blipFill>
        <p:spPr bwMode="auto">
          <a:xfrm>
            <a:off x="20363292" y="36645850"/>
            <a:ext cx="2622914" cy="1600200"/>
          </a:xfrm>
          <a:prstGeom prst="rect">
            <a:avLst/>
          </a:prstGeom>
          <a:ln>
            <a:noFill/>
          </a:ln>
          <a:extLst>
            <a:ext uri="{53640926-AAD7-44D8-BBD7-CCE9431645EC}">
              <a14:shadowObscured xmlns="" xmlns:a14="http://schemas.microsoft.com/office/drawing/2010/main"/>
            </a:ext>
          </a:extLst>
        </p:spPr>
      </p:pic>
      <p:pic>
        <p:nvPicPr>
          <p:cNvPr id="127" name="Image 126">
            <a:extLst>
              <a:ext uri="{FF2B5EF4-FFF2-40B4-BE49-F238E27FC236}">
                <a16:creationId xmlns="" xmlns:a16="http://schemas.microsoft.com/office/drawing/2014/main" id="{849ECCB7-5070-4E6C-8EEB-04C034DE4FFF}"/>
              </a:ext>
            </a:extLst>
          </p:cNvPr>
          <p:cNvPicPr/>
          <p:nvPr/>
        </p:nvPicPr>
        <p:blipFill rotWithShape="1">
          <a:blip r:embed="rId36" cstate="print">
            <a:extLst>
              <a:ext uri="{28A0092B-C50C-407E-A947-70E740481C1C}">
                <a14:useLocalDpi xmlns="" xmlns:a14="http://schemas.microsoft.com/office/drawing/2010/main" val="0"/>
              </a:ext>
            </a:extLst>
          </a:blip>
          <a:srcRect l="2049" t="6226" r="1160" b="3898"/>
          <a:stretch/>
        </p:blipFill>
        <p:spPr bwMode="auto">
          <a:xfrm>
            <a:off x="23214805" y="36687645"/>
            <a:ext cx="2667001" cy="1681326"/>
          </a:xfrm>
          <a:prstGeom prst="rect">
            <a:avLst/>
          </a:prstGeom>
          <a:ln>
            <a:noFill/>
          </a:ln>
          <a:extLst>
            <a:ext uri="{53640926-AAD7-44D8-BBD7-CCE9431645EC}">
              <a14:shadowObscured xmlns="" xmlns:a14="http://schemas.microsoft.com/office/drawing/2010/main"/>
            </a:ext>
          </a:extLst>
        </p:spPr>
      </p:pic>
      <p:pic>
        <p:nvPicPr>
          <p:cNvPr id="128" name="Image 127">
            <a:extLst>
              <a:ext uri="{FF2B5EF4-FFF2-40B4-BE49-F238E27FC236}">
                <a16:creationId xmlns="" xmlns:a16="http://schemas.microsoft.com/office/drawing/2014/main" id="{CFFE72F8-DF8D-4559-A01B-B285A6E5E27D}"/>
              </a:ext>
            </a:extLst>
          </p:cNvPr>
          <p:cNvPicPr/>
          <p:nvPr/>
        </p:nvPicPr>
        <p:blipFill rotWithShape="1">
          <a:blip r:embed="rId37" cstate="print">
            <a:extLst>
              <a:ext uri="{28A0092B-C50C-407E-A947-70E740481C1C}">
                <a14:useLocalDpi xmlns="" xmlns:a14="http://schemas.microsoft.com/office/drawing/2010/main" val="0"/>
              </a:ext>
            </a:extLst>
          </a:blip>
          <a:srcRect l="3414" b="1942"/>
          <a:stretch/>
        </p:blipFill>
        <p:spPr bwMode="auto">
          <a:xfrm>
            <a:off x="26110406" y="36701774"/>
            <a:ext cx="2667000" cy="1590996"/>
          </a:xfrm>
          <a:prstGeom prst="rect">
            <a:avLst/>
          </a:prstGeom>
          <a:ln>
            <a:noFill/>
          </a:ln>
          <a:extLst>
            <a:ext uri="{53640926-AAD7-44D8-BBD7-CCE9431645EC}">
              <a14:shadowObscured xmlns="" xmlns:a14="http://schemas.microsoft.com/office/drawing/2010/main"/>
            </a:ext>
          </a:extLst>
        </p:spPr>
      </p:pic>
      <p:sp>
        <p:nvSpPr>
          <p:cNvPr id="131" name="Rectangle à coins arrondis 130"/>
          <p:cNvSpPr/>
          <p:nvPr/>
        </p:nvSpPr>
        <p:spPr>
          <a:xfrm>
            <a:off x="1497806" y="38093650"/>
            <a:ext cx="15925800" cy="2133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endParaRPr lang="fr-FR" sz="2400" b="1" i="1" dirty="0">
              <a:solidFill>
                <a:schemeClr val="accent1"/>
              </a:solidFill>
              <a:latin typeface="Times New Roman" pitchFamily="18" charset="0"/>
              <a:cs typeface="Times New Roman" pitchFamily="18" charset="0"/>
            </a:endParaRPr>
          </a:p>
        </p:txBody>
      </p:sp>
      <p:sp>
        <p:nvSpPr>
          <p:cNvPr id="130" name="ZoneTexte 129"/>
          <p:cNvSpPr txBox="1"/>
          <p:nvPr/>
        </p:nvSpPr>
        <p:spPr>
          <a:xfrm>
            <a:off x="18490406" y="38855650"/>
            <a:ext cx="9677400" cy="1015663"/>
          </a:xfrm>
          <a:prstGeom prst="rect">
            <a:avLst/>
          </a:prstGeom>
          <a:noFill/>
        </p:spPr>
        <p:txBody>
          <a:bodyPr wrap="square" rtlCol="0">
            <a:spAutoFit/>
          </a:bodyPr>
          <a:lstStyle/>
          <a:p>
            <a:r>
              <a:rPr lang="ar-DZ" sz="2000" dirty="0" err="1" smtClean="0">
                <a:latin typeface="Times New Roman" pitchFamily="18" charset="0"/>
                <a:cs typeface="Times New Roman" pitchFamily="18" charset="0"/>
              </a:rPr>
              <a:t>the optimal model for the liberation kinetics</a:t>
            </a:r>
            <a:r>
              <a:rPr lang="ar-DZ" sz="2000" dirty="0" smtClean="0">
                <a:latin typeface="Times New Roman" pitchFamily="18" charset="0"/>
                <a:cs typeface="Times New Roman" pitchFamily="18" charset="0"/>
              </a:rPr>
              <a:t> </a:t>
            </a:r>
          </a:p>
          <a:p>
            <a:pPr marL="285750" indent="-285750">
              <a:buFont typeface="Wingdings" panose="05000000000000000000" pitchFamily="2" charset="2"/>
              <a:buChar char="Ø"/>
            </a:pPr>
            <a:r>
              <a:rPr lang="ar-DZ" sz="2000" dirty="0" smtClean="0">
                <a:latin typeface="Times New Roman" pitchFamily="18" charset="0"/>
                <a:cs typeface="Times New Roman" pitchFamily="18" charset="0"/>
              </a:rPr>
              <a:t> </a:t>
            </a:r>
            <a:r>
              <a:rPr lang="ar-DZ" sz="2000" dirty="0" err="1" smtClean="0">
                <a:latin typeface="Times New Roman" pitchFamily="18" charset="0"/>
                <a:cs typeface="Times New Roman" pitchFamily="18" charset="0"/>
              </a:rPr>
              <a:t>the one that has an</a:t>
            </a:r>
            <a:r>
              <a:rPr lang="ar-DZ"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a:t>
            </a:r>
            <a:r>
              <a:rPr lang="en-US" sz="2000" baseline="30000" dirty="0" smtClean="0">
                <a:latin typeface="Times New Roman" pitchFamily="18" charset="0"/>
                <a:cs typeface="Times New Roman" pitchFamily="18" charset="0"/>
              </a:rPr>
              <a:t>2</a:t>
            </a:r>
            <a:r>
              <a:rPr lang="ar-DZ" sz="2000" dirty="0" smtClean="0">
                <a:latin typeface="Times New Roman" pitchFamily="18" charset="0"/>
                <a:cs typeface="Times New Roman" pitchFamily="18" charset="0"/>
              </a:rPr>
              <a:t> </a:t>
            </a:r>
            <a:r>
              <a:rPr lang="ar-DZ" sz="2000" dirty="0" err="1" smtClean="0">
                <a:latin typeface="Times New Roman" pitchFamily="18" charset="0"/>
                <a:cs typeface="Times New Roman" pitchFamily="18" charset="0"/>
              </a:rPr>
              <a:t>closer </a:t>
            </a:r>
            <a:r>
              <a:rPr lang="ar-DZ" sz="2000" dirty="0" smtClean="0">
                <a:latin typeface="Times New Roman" pitchFamily="18" charset="0"/>
                <a:cs typeface="Times New Roman" pitchFamily="18" charset="0"/>
              </a:rPr>
              <a:t>to1</a:t>
            </a:r>
            <a:r>
              <a:rPr lang="fr-FR" sz="2000" dirty="0" smtClean="0">
                <a:latin typeface="Times New Roman" pitchFamily="18" charset="0"/>
                <a:cs typeface="Times New Roman" pitchFamily="18" charset="0"/>
              </a:rPr>
              <a:t>.</a:t>
            </a:r>
            <a:endParaRPr lang="ar-DZ" sz="2000" dirty="0" smtClean="0">
              <a:latin typeface="Times New Roman" pitchFamily="18" charset="0"/>
              <a:cs typeface="Times New Roman" pitchFamily="18" charset="0"/>
            </a:endParaRPr>
          </a:p>
          <a:p>
            <a:pPr marL="285750" indent="-285750">
              <a:buFont typeface="Wingdings" panose="05000000000000000000" pitchFamily="2" charset="2"/>
              <a:buChar char="Ø"/>
            </a:pPr>
            <a:r>
              <a:rPr lang="ar-DZ" sz="2000" dirty="0" smtClean="0">
                <a:latin typeface="Times New Roman" pitchFamily="18" charset="0"/>
                <a:cs typeface="Times New Roman" pitchFamily="18" charset="0"/>
              </a:rPr>
              <a:t> </a:t>
            </a:r>
            <a:r>
              <a:rPr lang="ar-DZ" sz="2000" dirty="0" err="1" smtClean="0">
                <a:latin typeface="Times New Roman" pitchFamily="18" charset="0"/>
                <a:cs typeface="Times New Roman" pitchFamily="18" charset="0"/>
              </a:rPr>
              <a:t>DTM mod and the DTM cal liberate ITZ by a diffusion mechanism more than by erosion.</a:t>
            </a:r>
            <a:endParaRPr lang="fr-FR" sz="2000" dirty="0">
              <a:latin typeface="Times New Roman" pitchFamily="18" charset="0"/>
              <a:cs typeface="Times New Roman" pitchFamily="18" charset="0"/>
            </a:endParaRPr>
          </a:p>
        </p:txBody>
      </p:sp>
      <p:sp>
        <p:nvSpPr>
          <p:cNvPr id="132" name="ZoneTexte 131"/>
          <p:cNvSpPr txBox="1"/>
          <p:nvPr/>
        </p:nvSpPr>
        <p:spPr>
          <a:xfrm>
            <a:off x="1650206" y="38093650"/>
            <a:ext cx="15697200" cy="1778820"/>
          </a:xfrm>
          <a:prstGeom prst="rect">
            <a:avLst/>
          </a:prstGeom>
          <a:noFill/>
        </p:spPr>
        <p:txBody>
          <a:bodyPr wrap="square" rtlCol="0">
            <a:spAutoFit/>
          </a:bodyPr>
          <a:lstStyle/>
          <a:p>
            <a:r>
              <a:rPr lang="fr-FR" sz="2800" b="1" i="1" dirty="0" err="1" smtClean="0">
                <a:solidFill>
                  <a:schemeClr val="accent1"/>
                </a:solidFill>
                <a:latin typeface="Times New Roman" pitchFamily="18" charset="0"/>
                <a:cs typeface="Times New Roman" pitchFamily="18" charset="0"/>
              </a:rPr>
              <a:t>Reference</a:t>
            </a:r>
            <a:endParaRPr lang="fr-FR" sz="2400" b="1" i="1" dirty="0" smtClean="0">
              <a:solidFill>
                <a:schemeClr val="accent1"/>
              </a:solidFill>
              <a:latin typeface="Times New Roman" pitchFamily="18" charset="0"/>
              <a:cs typeface="Times New Roman" pitchFamily="18" charset="0"/>
            </a:endParaRPr>
          </a:p>
          <a:p>
            <a:endParaRPr lang="fr-FR" sz="2400" b="1" i="1" dirty="0" smtClean="0">
              <a:solidFill>
                <a:schemeClr val="accent1"/>
              </a:solidFill>
              <a:latin typeface="Times New Roman" pitchFamily="18" charset="0"/>
              <a:cs typeface="Times New Roman" pitchFamily="18" charset="0"/>
            </a:endParaRPr>
          </a:p>
          <a:p>
            <a:endParaRPr lang="fr-FR" dirty="0"/>
          </a:p>
        </p:txBody>
      </p:sp>
      <p:sp>
        <p:nvSpPr>
          <p:cNvPr id="133" name="ZoneTexte 132"/>
          <p:cNvSpPr txBox="1"/>
          <p:nvPr/>
        </p:nvSpPr>
        <p:spPr>
          <a:xfrm>
            <a:off x="1726406" y="38474650"/>
            <a:ext cx="15544800" cy="3471591"/>
          </a:xfrm>
          <a:prstGeom prst="rect">
            <a:avLst/>
          </a:prstGeom>
          <a:noFill/>
        </p:spPr>
        <p:txBody>
          <a:bodyPr wrap="square" rtlCol="0">
            <a:spAutoFit/>
          </a:bodyPr>
          <a:lstStyle/>
          <a:p>
            <a:r>
              <a:rPr lang="en-US" sz="1800" dirty="0" smtClean="0"/>
              <a:t>[1]S. S. </a:t>
            </a:r>
            <a:r>
              <a:rPr lang="en-US" sz="1800" dirty="0" err="1" smtClean="0"/>
              <a:t>Nenadović</a:t>
            </a:r>
            <a:r>
              <a:rPr lang="en-US" sz="1800" dirty="0" smtClean="0"/>
              <a:t> </a:t>
            </a:r>
            <a:r>
              <a:rPr lang="en-US" sz="1800" i="1" dirty="0" smtClean="0"/>
              <a:t>et al.</a:t>
            </a:r>
            <a:r>
              <a:rPr lang="en-US" sz="1800" dirty="0" smtClean="0"/>
              <a:t>, « Influence of Diatomite Microstructure on its Adsorption Capacity for </a:t>
            </a:r>
            <a:r>
              <a:rPr lang="en-US" sz="1800" dirty="0" err="1" smtClean="0"/>
              <a:t>Pb</a:t>
            </a:r>
            <a:r>
              <a:rPr lang="en-US" sz="1800" dirty="0" smtClean="0"/>
              <a:t>(II) », </a:t>
            </a:r>
            <a:r>
              <a:rPr lang="en-US" sz="1800" i="1" dirty="0" smtClean="0"/>
              <a:t>Sci. Sinter.</a:t>
            </a:r>
            <a:r>
              <a:rPr lang="en-US" sz="1800" dirty="0" smtClean="0"/>
              <a:t>, vol. 41, n</a:t>
            </a:r>
            <a:r>
              <a:rPr lang="en-US" sz="1800" baseline="30000" dirty="0" smtClean="0"/>
              <a:t>o</a:t>
            </a:r>
            <a:r>
              <a:rPr lang="en-US" sz="1800" dirty="0" smtClean="0"/>
              <a:t> 3, p. 309‑317, 2009, </a:t>
            </a:r>
            <a:r>
              <a:rPr lang="en-US" sz="1800" dirty="0" err="1" smtClean="0"/>
              <a:t>doi</a:t>
            </a:r>
            <a:r>
              <a:rPr lang="en-US" sz="1800" dirty="0" smtClean="0"/>
              <a:t>: 10.2298/SOS0903309N.</a:t>
            </a:r>
          </a:p>
          <a:p>
            <a:r>
              <a:rPr lang="en-US" sz="1800" dirty="0" smtClean="0"/>
              <a:t>[2]M. J. </a:t>
            </a:r>
            <a:r>
              <a:rPr lang="en-US" sz="1800" dirty="0" err="1" smtClean="0"/>
              <a:t>Grau</a:t>
            </a:r>
            <a:r>
              <a:rPr lang="en-US" sz="1800" dirty="0" smtClean="0"/>
              <a:t>, O. </a:t>
            </a:r>
            <a:r>
              <a:rPr lang="en-US" sz="1800" dirty="0" err="1" smtClean="0"/>
              <a:t>Kayser</a:t>
            </a:r>
            <a:r>
              <a:rPr lang="en-US" sz="1800" dirty="0" smtClean="0"/>
              <a:t>, et R. H. </a:t>
            </a:r>
            <a:r>
              <a:rPr lang="en-US" sz="1800" dirty="0" err="1" smtClean="0"/>
              <a:t>Müller</a:t>
            </a:r>
            <a:r>
              <a:rPr lang="en-US" sz="1800" dirty="0" smtClean="0"/>
              <a:t>, « </a:t>
            </a:r>
            <a:r>
              <a:rPr lang="en-US" sz="1800" dirty="0" err="1" smtClean="0"/>
              <a:t>Nanosuspensions</a:t>
            </a:r>
            <a:r>
              <a:rPr lang="en-US" sz="1800" dirty="0" smtClean="0"/>
              <a:t> of poorly soluble drugs — reproducibility of small scale production », </a:t>
            </a:r>
            <a:r>
              <a:rPr lang="en-US" sz="1800" i="1" dirty="0" smtClean="0"/>
              <a:t>Int. J. Pharm.</a:t>
            </a:r>
            <a:r>
              <a:rPr lang="en-US" sz="1800" dirty="0" smtClean="0"/>
              <a:t>, vol. 196, n</a:t>
            </a:r>
            <a:r>
              <a:rPr lang="en-US" sz="1800" baseline="30000" dirty="0" smtClean="0"/>
              <a:t>o</a:t>
            </a:r>
            <a:r>
              <a:rPr lang="en-US" sz="1800" dirty="0" smtClean="0"/>
              <a:t> 2, p. 155‑159, mars 2000, </a:t>
            </a:r>
            <a:r>
              <a:rPr lang="en-US" sz="1800" dirty="0" err="1" smtClean="0"/>
              <a:t>doi</a:t>
            </a:r>
            <a:r>
              <a:rPr lang="en-US" sz="1800" dirty="0" smtClean="0"/>
              <a:t>: 10.1016/S0378-5173(99)00411-1.</a:t>
            </a:r>
          </a:p>
          <a:p>
            <a:r>
              <a:rPr lang="en-US" sz="1800" dirty="0" smtClean="0"/>
              <a:t>[3]M. </a:t>
            </a:r>
            <a:r>
              <a:rPr lang="en-US" sz="1800" dirty="0" err="1" smtClean="0"/>
              <a:t>Bariana</a:t>
            </a:r>
            <a:r>
              <a:rPr lang="en-US" sz="1800" dirty="0" smtClean="0"/>
              <a:t>, M. S. Aw, M. </a:t>
            </a:r>
            <a:r>
              <a:rPr lang="en-US" sz="1800" dirty="0" err="1" smtClean="0"/>
              <a:t>Kurkuri</a:t>
            </a:r>
            <a:r>
              <a:rPr lang="en-US" sz="1800" dirty="0" smtClean="0"/>
              <a:t>, et D. </a:t>
            </a:r>
            <a:r>
              <a:rPr lang="en-US" sz="1800" dirty="0" err="1" smtClean="0"/>
              <a:t>Losic</a:t>
            </a:r>
            <a:r>
              <a:rPr lang="en-US" sz="1800" dirty="0" smtClean="0"/>
              <a:t>, « Tuning drug loading and release properties of diatom silica </a:t>
            </a:r>
            <a:r>
              <a:rPr lang="en-US" sz="1800" dirty="0" err="1" smtClean="0"/>
              <a:t>microparticles</a:t>
            </a:r>
            <a:r>
              <a:rPr lang="en-US" sz="1800" dirty="0" smtClean="0"/>
              <a:t> by surface modifications », </a:t>
            </a:r>
            <a:r>
              <a:rPr lang="en-US" sz="1800" i="1" dirty="0" smtClean="0"/>
              <a:t>Int. J. Pharm.</a:t>
            </a:r>
            <a:r>
              <a:rPr lang="en-US" sz="1800" dirty="0" smtClean="0"/>
              <a:t>, vol. 443, n</a:t>
            </a:r>
            <a:r>
              <a:rPr lang="en-US" sz="1800" baseline="30000" dirty="0" smtClean="0"/>
              <a:t>o</a:t>
            </a:r>
            <a:r>
              <a:rPr lang="en-US" sz="1800" dirty="0" smtClean="0"/>
              <a:t> 1‑2, p. 230‑241, </a:t>
            </a:r>
            <a:r>
              <a:rPr lang="en-US" sz="1800" dirty="0" err="1" smtClean="0"/>
              <a:t>févr</a:t>
            </a:r>
            <a:r>
              <a:rPr lang="en-US" sz="1800" dirty="0" smtClean="0"/>
              <a:t>. 2013, </a:t>
            </a:r>
            <a:r>
              <a:rPr lang="en-US" sz="1800" dirty="0" err="1" smtClean="0"/>
              <a:t>doi</a:t>
            </a:r>
            <a:r>
              <a:rPr lang="en-US" sz="1800" dirty="0" smtClean="0"/>
              <a:t>: 10.1016/j.ijpharm.2012.12.012.</a:t>
            </a:r>
          </a:p>
          <a:p>
            <a:endParaRPr lang="fr-FR" sz="1800" dirty="0" smtClean="0"/>
          </a:p>
          <a:p>
            <a:endParaRPr lang="fr-FR" sz="1800" dirty="0" smtClean="0"/>
          </a:p>
          <a:p>
            <a:endParaRPr lang="fr-FR" sz="1800" dirty="0" smtClean="0"/>
          </a:p>
          <a:p>
            <a:endParaRPr lang="fr-FR" dirty="0"/>
          </a:p>
        </p:txBody>
      </p:sp>
      <p:sp>
        <p:nvSpPr>
          <p:cNvPr id="117" name="ZoneTexte 116"/>
          <p:cNvSpPr txBox="1"/>
          <p:nvPr/>
        </p:nvSpPr>
        <p:spPr>
          <a:xfrm>
            <a:off x="8051006" y="35042766"/>
            <a:ext cx="9372600" cy="2517484"/>
          </a:xfrm>
          <a:prstGeom prst="rect">
            <a:avLst/>
          </a:prstGeom>
          <a:noFill/>
        </p:spPr>
        <p:txBody>
          <a:bodyPr wrap="square" rtlCol="0">
            <a:spAutoFit/>
          </a:bodyPr>
          <a:lstStyle/>
          <a:p>
            <a:r>
              <a:rPr lang="en-US" sz="2000" dirty="0" smtClean="0">
                <a:latin typeface="Times New Roman" pitchFamily="18" charset="0"/>
                <a:cs typeface="Times New Roman" pitchFamily="18" charset="0"/>
              </a:rPr>
              <a:t>This study demonstrates the feasibility of naturally and modified DTM </a:t>
            </a:r>
            <a:r>
              <a:rPr lang="en-US" sz="2000" dirty="0" err="1" smtClean="0">
                <a:latin typeface="Times New Roman" pitchFamily="18" charset="0"/>
                <a:cs typeface="Times New Roman" pitchFamily="18" charset="0"/>
              </a:rPr>
              <a:t>microparticles</a:t>
            </a:r>
            <a:r>
              <a:rPr lang="en-US" sz="2000" dirty="0" smtClean="0">
                <a:latin typeface="Times New Roman" pitchFamily="18" charset="0"/>
                <a:cs typeface="Times New Roman" pitchFamily="18" charset="0"/>
              </a:rPr>
              <a:t> to be used as drug carrier for drug delivery of ITZ. Versatile and successful modifications of DTM surface by </a:t>
            </a:r>
            <a:r>
              <a:rPr lang="en-US" sz="2000" dirty="0" err="1" smtClean="0">
                <a:latin typeface="Times New Roman" pitchFamily="18" charset="0"/>
                <a:cs typeface="Times New Roman" pitchFamily="18" charset="0"/>
              </a:rPr>
              <a:t>calcination</a:t>
            </a:r>
            <a:r>
              <a:rPr lang="en-US" sz="2000" dirty="0" smtClean="0">
                <a:latin typeface="Times New Roman" pitchFamily="18" charset="0"/>
                <a:cs typeface="Times New Roman" pitchFamily="18" charset="0"/>
              </a:rPr>
              <a:t> and chemical modifications were successfully demonstrated. The loading capacity and in vitro drug release properties of DTM </a:t>
            </a:r>
            <a:r>
              <a:rPr lang="en-US" sz="2000" dirty="0" err="1" smtClean="0">
                <a:latin typeface="Times New Roman" pitchFamily="18" charset="0"/>
                <a:cs typeface="Times New Roman" pitchFamily="18" charset="0"/>
              </a:rPr>
              <a:t>microparticles</a:t>
            </a:r>
            <a:r>
              <a:rPr lang="en-US" sz="2000" dirty="0" smtClean="0">
                <a:latin typeface="Times New Roman" pitchFamily="18" charset="0"/>
                <a:cs typeface="Times New Roman" pitchFamily="18" charset="0"/>
              </a:rPr>
              <a:t> were successfully obtained by enhancing the solubility of ITZ and by sustaining its release[3].</a:t>
            </a:r>
            <a:endParaRPr lang="fr-FR" sz="2000" dirty="0" smtClean="0">
              <a:latin typeface="Times New Roman" pitchFamily="18" charset="0"/>
              <a:cs typeface="Times New Roman" pitchFamily="18" charset="0"/>
            </a:endParaRPr>
          </a:p>
          <a:p>
            <a:endParaRPr lang="fr-FR" dirty="0"/>
          </a:p>
        </p:txBody>
      </p:sp>
      <p:sp>
        <p:nvSpPr>
          <p:cNvPr id="134" name="ZoneTexte 133"/>
          <p:cNvSpPr txBox="1"/>
          <p:nvPr/>
        </p:nvSpPr>
        <p:spPr>
          <a:xfrm>
            <a:off x="24662606" y="11676598"/>
            <a:ext cx="3657600" cy="3785652"/>
          </a:xfrm>
          <a:prstGeom prst="rect">
            <a:avLst/>
          </a:prstGeom>
          <a:noFill/>
        </p:spPr>
        <p:txBody>
          <a:bodyPr wrap="square" rtlCol="0">
            <a:spAutoFit/>
          </a:bodyPr>
          <a:lstStyle/>
          <a:p>
            <a:r>
              <a:rPr lang="fr-FR" sz="2000" dirty="0" smtClean="0">
                <a:latin typeface="Times New Roman" pitchFamily="18" charset="0"/>
                <a:cs typeface="Times New Roman" pitchFamily="18" charset="0"/>
              </a:rPr>
              <a:t> By </a:t>
            </a:r>
            <a:r>
              <a:rPr lang="fr-FR" sz="2000" dirty="0" err="1" smtClean="0">
                <a:latin typeface="Times New Roman" pitchFamily="18" charset="0"/>
                <a:cs typeface="Times New Roman" pitchFamily="18" charset="0"/>
              </a:rPr>
              <a:t>comparing</a:t>
            </a:r>
            <a:r>
              <a:rPr lang="fr-FR" sz="2000" dirty="0" smtClean="0">
                <a:latin typeface="Times New Roman" pitchFamily="18" charset="0"/>
                <a:cs typeface="Times New Roman" pitchFamily="18" charset="0"/>
              </a:rPr>
              <a:t> the pur DTM (a) </a:t>
            </a:r>
            <a:r>
              <a:rPr lang="fr-FR" sz="2000" dirty="0" err="1" smtClean="0">
                <a:latin typeface="Times New Roman" pitchFamily="18" charset="0"/>
                <a:cs typeface="Times New Roman" pitchFamily="18" charset="0"/>
              </a:rPr>
              <a:t>with</a:t>
            </a:r>
            <a:r>
              <a:rPr lang="fr-FR" sz="2000" dirty="0" smtClean="0">
                <a:latin typeface="Times New Roman" pitchFamily="18" charset="0"/>
                <a:cs typeface="Times New Roman" pitchFamily="18" charset="0"/>
              </a:rPr>
              <a:t> the </a:t>
            </a:r>
            <a:r>
              <a:rPr lang="fr-FR" sz="2000" dirty="0" err="1" smtClean="0">
                <a:latin typeface="Times New Roman" pitchFamily="18" charset="0"/>
                <a:cs typeface="Times New Roman" pitchFamily="18" charset="0"/>
              </a:rPr>
              <a:t>chemically</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modified</a:t>
            </a:r>
            <a:r>
              <a:rPr lang="fr-FR" sz="2000" dirty="0" smtClean="0">
                <a:latin typeface="Times New Roman" pitchFamily="18" charset="0"/>
                <a:cs typeface="Times New Roman" pitchFamily="18" charset="0"/>
              </a:rPr>
              <a:t> DTM (b) and </a:t>
            </a:r>
            <a:r>
              <a:rPr lang="fr-FR" sz="2000" dirty="0" err="1" smtClean="0">
                <a:latin typeface="Times New Roman" pitchFamily="18" charset="0"/>
                <a:cs typeface="Times New Roman" pitchFamily="18" charset="0"/>
              </a:rPr>
              <a:t>calcined</a:t>
            </a:r>
            <a:r>
              <a:rPr lang="fr-FR" sz="2000" dirty="0" smtClean="0">
                <a:latin typeface="Times New Roman" pitchFamily="18" charset="0"/>
                <a:cs typeface="Times New Roman" pitchFamily="18" charset="0"/>
              </a:rPr>
              <a:t> (c)</a:t>
            </a:r>
          </a:p>
          <a:p>
            <a:endParaRPr lang="fr-FR" sz="2000" dirty="0" smtClean="0">
              <a:latin typeface="Times New Roman" pitchFamily="18" charset="0"/>
              <a:cs typeface="Times New Roman" pitchFamily="18" charset="0"/>
            </a:endParaRPr>
          </a:p>
          <a:p>
            <a:pPr algn="ctr"/>
            <a:endParaRPr lang="fr-FR" sz="2000" dirty="0" smtClean="0">
              <a:latin typeface="Times New Roman" pitchFamily="18" charset="0"/>
              <a:cs typeface="Times New Roman" pitchFamily="18" charset="0"/>
            </a:endParaRPr>
          </a:p>
          <a:p>
            <a:pPr algn="ctr"/>
            <a:endParaRPr lang="fr-FR" sz="2000" dirty="0" smtClean="0">
              <a:latin typeface="Times New Roman" pitchFamily="18" charset="0"/>
              <a:cs typeface="Times New Roman" pitchFamily="18" charset="0"/>
            </a:endParaRPr>
          </a:p>
          <a:p>
            <a:pPr algn="ctr"/>
            <a:r>
              <a:rPr lang="fr-FR" sz="2000" dirty="0" smtClean="0">
                <a:latin typeface="Times New Roman" pitchFamily="18" charset="0"/>
                <a:cs typeface="Times New Roman" pitchFamily="18" charset="0"/>
              </a:rPr>
              <a:t>The </a:t>
            </a:r>
            <a:r>
              <a:rPr lang="fr-FR" sz="2000" dirty="0" err="1" smtClean="0">
                <a:latin typeface="Times New Roman" pitchFamily="18" charset="0"/>
                <a:cs typeface="Times New Roman" pitchFamily="18" charset="0"/>
              </a:rPr>
              <a:t>appearance</a:t>
            </a:r>
            <a:r>
              <a:rPr lang="fr-FR" sz="2000" dirty="0" smtClean="0">
                <a:latin typeface="Times New Roman" pitchFamily="18" charset="0"/>
                <a:cs typeface="Times New Roman" pitchFamily="18" charset="0"/>
              </a:rPr>
              <a:t> of the </a:t>
            </a:r>
            <a:r>
              <a:rPr lang="fr-FR" sz="2000" dirty="0" err="1" smtClean="0">
                <a:latin typeface="Times New Roman" pitchFamily="18" charset="0"/>
                <a:cs typeface="Times New Roman" pitchFamily="18" charset="0"/>
              </a:rPr>
              <a:t>identical</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particle</a:t>
            </a:r>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sp>
        <p:nvSpPr>
          <p:cNvPr id="136" name="Flèche vers le bas 135"/>
          <p:cNvSpPr/>
          <p:nvPr/>
        </p:nvSpPr>
        <p:spPr>
          <a:xfrm>
            <a:off x="26110406" y="12871450"/>
            <a:ext cx="533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ZoneTexte 136"/>
          <p:cNvSpPr txBox="1"/>
          <p:nvPr/>
        </p:nvSpPr>
        <p:spPr>
          <a:xfrm>
            <a:off x="18795206" y="18357850"/>
            <a:ext cx="1600200" cy="400110"/>
          </a:xfrm>
          <a:prstGeom prst="rect">
            <a:avLst/>
          </a:prstGeom>
          <a:noFill/>
        </p:spPr>
        <p:txBody>
          <a:bodyPr wrap="square" rtlCol="0">
            <a:spAutoFit/>
          </a:bodyPr>
          <a:lstStyle/>
          <a:p>
            <a:pPr algn="ctr"/>
            <a:r>
              <a:rPr lang="fr-FR" sz="2000" dirty="0" smtClean="0">
                <a:latin typeface="Times New Roman" pitchFamily="18" charset="0"/>
                <a:cs typeface="Times New Roman" pitchFamily="18" charset="0"/>
              </a:rPr>
              <a:t>DTM</a:t>
            </a:r>
            <a:endParaRPr lang="fr-FR" sz="2000" dirty="0">
              <a:latin typeface="Times New Roman" pitchFamily="18" charset="0"/>
              <a:cs typeface="Times New Roman" pitchFamily="18" charset="0"/>
            </a:endParaRPr>
          </a:p>
        </p:txBody>
      </p:sp>
      <p:sp>
        <p:nvSpPr>
          <p:cNvPr id="138" name="ZoneTexte 137"/>
          <p:cNvSpPr txBox="1"/>
          <p:nvPr/>
        </p:nvSpPr>
        <p:spPr>
          <a:xfrm>
            <a:off x="21462206" y="16224250"/>
            <a:ext cx="6858000" cy="1938992"/>
          </a:xfrm>
          <a:prstGeom prst="rect">
            <a:avLst/>
          </a:prstGeom>
          <a:noFill/>
        </p:spPr>
        <p:txBody>
          <a:bodyPr wrap="square" rtlCol="0">
            <a:spAutoFit/>
          </a:bodyPr>
          <a:lstStyle/>
          <a:p>
            <a:pPr>
              <a:buFont typeface="Wingdings" pitchFamily="2" charset="2"/>
              <a:buChar char="Ø"/>
            </a:pPr>
            <a:r>
              <a:rPr lang="fr-FR" sz="2000" dirty="0" smtClean="0">
                <a:latin typeface="Times New Roman" pitchFamily="18" charset="0"/>
                <a:cs typeface="Times New Roman" pitchFamily="18" charset="0"/>
              </a:rPr>
              <a:t>  It  </a:t>
            </a:r>
            <a:r>
              <a:rPr lang="fr-FR" sz="2000" dirty="0" err="1" smtClean="0">
                <a:latin typeface="Times New Roman" pitchFamily="18" charset="0"/>
                <a:cs typeface="Times New Roman" pitchFamily="18" charset="0"/>
              </a:rPr>
              <a:t>can</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be</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seen</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that</a:t>
            </a:r>
            <a:r>
              <a:rPr lang="fr-FR" sz="2000" dirty="0" smtClean="0">
                <a:latin typeface="Times New Roman" pitchFamily="18" charset="0"/>
                <a:cs typeface="Times New Roman" pitchFamily="18" charset="0"/>
              </a:rPr>
              <a:t> DTM </a:t>
            </a:r>
            <a:r>
              <a:rPr lang="fr-FR" sz="2000" dirty="0" err="1" smtClean="0">
                <a:latin typeface="Times New Roman" pitchFamily="18" charset="0"/>
                <a:cs typeface="Times New Roman" pitchFamily="18" charset="0"/>
              </a:rPr>
              <a:t>mod</a:t>
            </a:r>
            <a:r>
              <a:rPr lang="fr-FR" sz="2000" dirty="0" smtClean="0">
                <a:latin typeface="Times New Roman" pitchFamily="18" charset="0"/>
                <a:cs typeface="Times New Roman" pitchFamily="18" charset="0"/>
              </a:rPr>
              <a:t> and DTM  cal </a:t>
            </a:r>
            <a:r>
              <a:rPr lang="fr-FR" sz="2000" dirty="0" err="1" smtClean="0">
                <a:latin typeface="Times New Roman" pitchFamily="18" charset="0"/>
                <a:cs typeface="Times New Roman" pitchFamily="18" charset="0"/>
              </a:rPr>
              <a:t>encapsulate</a:t>
            </a:r>
            <a:r>
              <a:rPr lang="fr-FR" sz="2000" dirty="0" smtClean="0">
                <a:latin typeface="Times New Roman" pitchFamily="18" charset="0"/>
                <a:cs typeface="Times New Roman" pitchFamily="18" charset="0"/>
              </a:rPr>
              <a:t>  ITZ </a:t>
            </a:r>
            <a:r>
              <a:rPr lang="fr-FR" sz="2000" dirty="0" err="1" smtClean="0">
                <a:latin typeface="Times New Roman" pitchFamily="18" charset="0"/>
                <a:cs typeface="Times New Roman" pitchFamily="18" charset="0"/>
              </a:rPr>
              <a:t>present</a:t>
            </a:r>
            <a:r>
              <a:rPr lang="fr-FR" sz="2000" dirty="0" smtClean="0">
                <a:latin typeface="Times New Roman" pitchFamily="18" charset="0"/>
                <a:cs typeface="Times New Roman" pitchFamily="18" charset="0"/>
              </a:rPr>
              <a:t> a </a:t>
            </a:r>
            <a:r>
              <a:rPr lang="fr-FR" sz="2000" dirty="0" err="1" smtClean="0">
                <a:latin typeface="Times New Roman" pitchFamily="18" charset="0"/>
                <a:cs typeface="Times New Roman" pitchFamily="18" charset="0"/>
              </a:rPr>
              <a:t>higher</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porosity</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than</a:t>
            </a:r>
            <a:r>
              <a:rPr lang="fr-FR" sz="2000" dirty="0" smtClean="0">
                <a:latin typeface="Times New Roman" pitchFamily="18" charset="0"/>
                <a:cs typeface="Times New Roman" pitchFamily="18" charset="0"/>
              </a:rPr>
              <a:t> DTM pur. </a:t>
            </a:r>
          </a:p>
          <a:p>
            <a:pPr>
              <a:buFont typeface="Wingdings" pitchFamily="2" charset="2"/>
              <a:buChar char="Ø"/>
            </a:pPr>
            <a:r>
              <a:rPr lang="fr-FR" sz="2000" dirty="0" smtClean="0">
                <a:latin typeface="Times New Roman" pitchFamily="18" charset="0"/>
                <a:cs typeface="Times New Roman" pitchFamily="18" charset="0"/>
              </a:rPr>
              <a:t> This </a:t>
            </a:r>
            <a:r>
              <a:rPr lang="fr-FR" sz="2000" dirty="0" err="1" smtClean="0">
                <a:latin typeface="Times New Roman" pitchFamily="18" charset="0"/>
                <a:cs typeface="Times New Roman" pitchFamily="18" charset="0"/>
              </a:rPr>
              <a:t>confirms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that</a:t>
            </a:r>
            <a:r>
              <a:rPr lang="fr-FR" sz="2000" dirty="0" smtClean="0">
                <a:latin typeface="Times New Roman" pitchFamily="18" charset="0"/>
                <a:cs typeface="Times New Roman" pitchFamily="18" charset="0"/>
              </a:rPr>
              <a:t> pur DTM has a </a:t>
            </a:r>
            <a:r>
              <a:rPr lang="fr-FR" sz="2000" dirty="0" err="1" smtClean="0">
                <a:latin typeface="Times New Roman" pitchFamily="18" charset="0"/>
                <a:cs typeface="Times New Roman" pitchFamily="18" charset="0"/>
              </a:rPr>
              <a:t>low</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absorbing</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capacity</a:t>
            </a:r>
            <a:r>
              <a:rPr lang="fr-FR" sz="2000" dirty="0" smtClean="0">
                <a:latin typeface="Times New Roman" pitchFamily="18" charset="0"/>
                <a:cs typeface="Times New Roman" pitchFamily="18" charset="0"/>
              </a:rPr>
              <a:t> due to </a:t>
            </a:r>
            <a:r>
              <a:rPr lang="en-US" sz="2000" dirty="0" smtClean="0">
                <a:latin typeface="Times New Roman" pitchFamily="18" charset="0"/>
                <a:cs typeface="Times New Roman" pitchFamily="18" charset="0"/>
              </a:rPr>
              <a:t>the reduced diameter of the pores.</a:t>
            </a:r>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sp>
        <p:nvSpPr>
          <p:cNvPr id="139" name="ZoneTexte 138"/>
          <p:cNvSpPr txBox="1"/>
          <p:nvPr/>
        </p:nvSpPr>
        <p:spPr>
          <a:xfrm>
            <a:off x="18566606" y="22548850"/>
            <a:ext cx="184731" cy="978601"/>
          </a:xfrm>
          <a:prstGeom prst="rect">
            <a:avLst/>
          </a:prstGeom>
          <a:noFill/>
        </p:spPr>
        <p:txBody>
          <a:bodyPr wrap="none" rtlCol="0">
            <a:spAutoFit/>
          </a:bodyPr>
          <a:lstStyle/>
          <a:p>
            <a:endParaRPr lang="fr-FR" dirty="0"/>
          </a:p>
        </p:txBody>
      </p:sp>
      <p:sp>
        <p:nvSpPr>
          <p:cNvPr id="140" name="ZoneTexte 139"/>
          <p:cNvSpPr txBox="1"/>
          <p:nvPr/>
        </p:nvSpPr>
        <p:spPr>
          <a:xfrm>
            <a:off x="18109406" y="20926564"/>
            <a:ext cx="6629400" cy="400110"/>
          </a:xfrm>
          <a:prstGeom prst="rect">
            <a:avLst/>
          </a:prstGeom>
          <a:noFill/>
        </p:spPr>
        <p:txBody>
          <a:bodyPr wrap="square" rtlCol="0">
            <a:spAutoFit/>
          </a:bodyPr>
          <a:lstStyle/>
          <a:p>
            <a:r>
              <a:rPr lang="fr-FR" sz="2000" dirty="0" smtClean="0">
                <a:latin typeface="Times New Roman" pitchFamily="18" charset="0"/>
                <a:cs typeface="Times New Roman" pitchFamily="18" charset="0"/>
              </a:rPr>
              <a:t>  ITZ/DTM pur CH</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Cl</a:t>
            </a:r>
            <a:r>
              <a:rPr lang="fr-FR" sz="2000" baseline="-25000" dirty="0" smtClean="0">
                <a:latin typeface="Times New Roman" pitchFamily="18" charset="0"/>
                <a:cs typeface="Times New Roman" pitchFamily="18" charset="0"/>
              </a:rPr>
              <a:t>2</a:t>
            </a:r>
            <a:endParaRPr lang="fr-FR" sz="2000" baseline="-25000" dirty="0">
              <a:latin typeface="Times New Roman" pitchFamily="18" charset="0"/>
              <a:cs typeface="Times New Roman" pitchFamily="18" charset="0"/>
            </a:endParaRPr>
          </a:p>
        </p:txBody>
      </p:sp>
      <p:sp>
        <p:nvSpPr>
          <p:cNvPr id="141" name="ZoneTexte 140"/>
          <p:cNvSpPr txBox="1"/>
          <p:nvPr/>
        </p:nvSpPr>
        <p:spPr>
          <a:xfrm>
            <a:off x="21843206" y="21002764"/>
            <a:ext cx="3429000" cy="707886"/>
          </a:xfrm>
          <a:prstGeom prst="rect">
            <a:avLst/>
          </a:prstGeom>
          <a:noFill/>
        </p:spPr>
        <p:txBody>
          <a:bodyPr wrap="square" rtlCol="0">
            <a:spAutoFit/>
          </a:bodyPr>
          <a:lstStyle/>
          <a:p>
            <a:r>
              <a:rPr lang="fr-FR" sz="2000" dirty="0" smtClean="0">
                <a:latin typeface="Times New Roman" pitchFamily="18" charset="0"/>
                <a:cs typeface="Times New Roman" pitchFamily="18" charset="0"/>
              </a:rPr>
              <a:t>    ITZ/DTM  </a:t>
            </a:r>
            <a:r>
              <a:rPr lang="fr-FR" sz="2000" dirty="0" err="1" smtClean="0">
                <a:latin typeface="Times New Roman" pitchFamily="18" charset="0"/>
                <a:cs typeface="Times New Roman" pitchFamily="18" charset="0"/>
              </a:rPr>
              <a:t>mod</a:t>
            </a:r>
            <a:r>
              <a:rPr lang="fr-FR" sz="2000" dirty="0" smtClean="0">
                <a:latin typeface="Times New Roman" pitchFamily="18" charset="0"/>
                <a:cs typeface="Times New Roman" pitchFamily="18" charset="0"/>
              </a:rPr>
              <a:t> CH</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Cl</a:t>
            </a:r>
            <a:r>
              <a:rPr lang="fr-FR" sz="2000" baseline="-25000" dirty="0" smtClean="0">
                <a:latin typeface="Times New Roman" pitchFamily="18" charset="0"/>
                <a:cs typeface="Times New Roman" pitchFamily="18" charset="0"/>
              </a:rPr>
              <a:t>2</a:t>
            </a:r>
          </a:p>
          <a:p>
            <a:endParaRPr lang="fr-FR" sz="2000" dirty="0">
              <a:latin typeface="Times New Roman" pitchFamily="18" charset="0"/>
              <a:cs typeface="Times New Roman" pitchFamily="18" charset="0"/>
            </a:endParaRPr>
          </a:p>
        </p:txBody>
      </p:sp>
      <p:sp>
        <p:nvSpPr>
          <p:cNvPr id="142" name="ZoneTexte 141"/>
          <p:cNvSpPr txBox="1"/>
          <p:nvPr/>
        </p:nvSpPr>
        <p:spPr>
          <a:xfrm>
            <a:off x="25196006" y="21002764"/>
            <a:ext cx="3581400" cy="707886"/>
          </a:xfrm>
          <a:prstGeom prst="rect">
            <a:avLst/>
          </a:prstGeom>
          <a:noFill/>
        </p:spPr>
        <p:txBody>
          <a:bodyPr wrap="square" rtlCol="0">
            <a:spAutoFit/>
          </a:bodyPr>
          <a:lstStyle/>
          <a:p>
            <a:r>
              <a:rPr lang="fr-FR" sz="2000" dirty="0" smtClean="0">
                <a:latin typeface="Times New Roman" pitchFamily="18" charset="0"/>
                <a:cs typeface="Times New Roman" pitchFamily="18" charset="0"/>
              </a:rPr>
              <a:t>         ITZ/DTM cal CH</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Cl</a:t>
            </a:r>
            <a:r>
              <a:rPr lang="fr-FR" sz="2000" baseline="-25000" dirty="0" smtClean="0">
                <a:latin typeface="Times New Roman" pitchFamily="18" charset="0"/>
                <a:cs typeface="Times New Roman" pitchFamily="18" charset="0"/>
              </a:rPr>
              <a:t>2</a:t>
            </a:r>
          </a:p>
          <a:p>
            <a:endParaRPr lang="fr-FR" sz="2000" dirty="0">
              <a:latin typeface="Times New Roman" pitchFamily="18" charset="0"/>
              <a:cs typeface="Times New Roman" pitchFamily="18" charset="0"/>
            </a:endParaRPr>
          </a:p>
        </p:txBody>
      </p:sp>
      <p:sp>
        <p:nvSpPr>
          <p:cNvPr id="143" name="ZoneTexte 142"/>
          <p:cNvSpPr txBox="1"/>
          <p:nvPr/>
        </p:nvSpPr>
        <p:spPr>
          <a:xfrm>
            <a:off x="18261806" y="24682450"/>
            <a:ext cx="2590800" cy="1015663"/>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Fig</a:t>
            </a:r>
            <a:r>
              <a:rPr lang="fr-FR" sz="2000" dirty="0" smtClean="0">
                <a:latin typeface="Times New Roman" pitchFamily="18" charset="0"/>
                <a:cs typeface="Times New Roman" pitchFamily="18" charset="0"/>
              </a:rPr>
              <a:t> 16: AFM image (5x5</a:t>
            </a:r>
            <a:r>
              <a:rPr lang="en-US" sz="2000" dirty="0" smtClean="0"/>
              <a:t> </a:t>
            </a:r>
            <a:r>
              <a:rPr lang="en-US" sz="2000" dirty="0" err="1" smtClean="0"/>
              <a:t>μm</a:t>
            </a:r>
            <a:r>
              <a:rPr lang="fr-FR" sz="2000" dirty="0" smtClean="0">
                <a:latin typeface="Times New Roman" pitchFamily="18" charset="0"/>
                <a:cs typeface="Times New Roman" pitchFamily="18" charset="0"/>
              </a:rPr>
              <a:t>) of DTM: a) </a:t>
            </a:r>
            <a:r>
              <a:rPr lang="fr-FR" sz="2000" dirty="0" err="1" smtClean="0">
                <a:latin typeface="Times New Roman" pitchFamily="18" charset="0"/>
                <a:cs typeface="Times New Roman" pitchFamily="18" charset="0"/>
              </a:rPr>
              <a:t>topography</a:t>
            </a:r>
            <a:r>
              <a:rPr lang="fr-FR" sz="2000" dirty="0" smtClean="0">
                <a:latin typeface="Times New Roman" pitchFamily="18" charset="0"/>
                <a:cs typeface="Times New Roman" pitchFamily="18" charset="0"/>
              </a:rPr>
              <a:t> [1]</a:t>
            </a:r>
            <a:endParaRPr lang="fr-FR" sz="2000" dirty="0">
              <a:latin typeface="Times New Roman" pitchFamily="18" charset="0"/>
              <a:cs typeface="Times New Roman" pitchFamily="18" charset="0"/>
            </a:endParaRPr>
          </a:p>
        </p:txBody>
      </p:sp>
      <p:sp>
        <p:nvSpPr>
          <p:cNvPr id="144" name="ZoneTexte 143"/>
          <p:cNvSpPr txBox="1"/>
          <p:nvPr/>
        </p:nvSpPr>
        <p:spPr>
          <a:xfrm>
            <a:off x="21614606" y="24834850"/>
            <a:ext cx="2590800" cy="1323439"/>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Fig</a:t>
            </a:r>
            <a:r>
              <a:rPr lang="fr-FR" sz="2000" dirty="0" smtClean="0">
                <a:latin typeface="Times New Roman" pitchFamily="18" charset="0"/>
                <a:cs typeface="Times New Roman" pitchFamily="18" charset="0"/>
              </a:rPr>
              <a:t> 17: AFM image (5x5</a:t>
            </a:r>
            <a:r>
              <a:rPr lang="en-US" sz="2000" dirty="0" smtClean="0"/>
              <a:t> </a:t>
            </a:r>
            <a:r>
              <a:rPr lang="en-US" sz="2000" dirty="0" err="1" smtClean="0"/>
              <a:t>μm</a:t>
            </a:r>
            <a:r>
              <a:rPr lang="fr-FR" sz="2000" dirty="0" smtClean="0">
                <a:latin typeface="Times New Roman" pitchFamily="18" charset="0"/>
                <a:cs typeface="Times New Roman" pitchFamily="18" charset="0"/>
              </a:rPr>
              <a:t>) of ITZ/DTM </a:t>
            </a:r>
            <a:r>
              <a:rPr lang="fr-FR" sz="2000" dirty="0" err="1" smtClean="0">
                <a:latin typeface="Times New Roman" pitchFamily="18" charset="0"/>
                <a:cs typeface="Times New Roman" pitchFamily="18" charset="0"/>
              </a:rPr>
              <a:t>mod</a:t>
            </a:r>
            <a:r>
              <a:rPr lang="fr-FR" sz="2000" dirty="0" smtClean="0">
                <a:latin typeface="Times New Roman" pitchFamily="18" charset="0"/>
                <a:cs typeface="Times New Roman" pitchFamily="18" charset="0"/>
              </a:rPr>
              <a:t> CH</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Cl</a:t>
            </a:r>
            <a:r>
              <a:rPr lang="fr-FR" sz="2000" baseline="-25000" dirty="0" smtClean="0">
                <a:latin typeface="Times New Roman" pitchFamily="18" charset="0"/>
                <a:cs typeface="Times New Roman" pitchFamily="18" charset="0"/>
              </a:rPr>
              <a:t>2  </a:t>
            </a:r>
            <a:r>
              <a:rPr lang="fr-FR" sz="2000" dirty="0" smtClean="0">
                <a:latin typeface="Times New Roman" pitchFamily="18" charset="0"/>
                <a:cs typeface="Times New Roman" pitchFamily="18" charset="0"/>
              </a:rPr>
              <a:t>a) </a:t>
            </a:r>
            <a:r>
              <a:rPr lang="fr-FR" sz="2000" dirty="0" err="1" smtClean="0">
                <a:latin typeface="Times New Roman" pitchFamily="18" charset="0"/>
                <a:cs typeface="Times New Roman" pitchFamily="18" charset="0"/>
              </a:rPr>
              <a:t>topography</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145" name="ZoneTexte 144"/>
          <p:cNvSpPr txBox="1"/>
          <p:nvPr/>
        </p:nvSpPr>
        <p:spPr>
          <a:xfrm>
            <a:off x="25119806" y="25063450"/>
            <a:ext cx="3657600" cy="1015663"/>
          </a:xfrm>
          <a:prstGeom prst="rect">
            <a:avLst/>
          </a:prstGeom>
          <a:noFill/>
        </p:spPr>
        <p:txBody>
          <a:bodyPr wrap="square" rtlCol="0">
            <a:spAutoFit/>
          </a:bodyPr>
          <a:lstStyle/>
          <a:p>
            <a:r>
              <a:rPr lang="fr-FR" sz="2000" dirty="0" err="1" smtClean="0">
                <a:latin typeface="Times New Roman" pitchFamily="18" charset="0"/>
                <a:cs typeface="Times New Roman" pitchFamily="18" charset="0"/>
              </a:rPr>
              <a:t>Fig</a:t>
            </a:r>
            <a:r>
              <a:rPr lang="fr-FR" sz="2000" dirty="0" smtClean="0">
                <a:latin typeface="Times New Roman" pitchFamily="18" charset="0"/>
                <a:cs typeface="Times New Roman" pitchFamily="18" charset="0"/>
              </a:rPr>
              <a:t> 18: AFM 3D surface </a:t>
            </a:r>
            <a:r>
              <a:rPr lang="fr-FR" sz="2000" dirty="0" err="1" smtClean="0">
                <a:latin typeface="Times New Roman" pitchFamily="18" charset="0"/>
                <a:cs typeface="Times New Roman" pitchFamily="18" charset="0"/>
              </a:rPr>
              <a:t>topography</a:t>
            </a:r>
            <a:r>
              <a:rPr lang="fr-FR" sz="2000" dirty="0" smtClean="0">
                <a:latin typeface="Times New Roman" pitchFamily="18" charset="0"/>
                <a:cs typeface="Times New Roman" pitchFamily="18" charset="0"/>
              </a:rPr>
              <a:t> (500x500nm) of  ITZ/DTM  </a:t>
            </a:r>
            <a:r>
              <a:rPr lang="fr-FR" sz="2000" dirty="0" err="1" smtClean="0">
                <a:latin typeface="Times New Roman" pitchFamily="18" charset="0"/>
                <a:cs typeface="Times New Roman" pitchFamily="18" charset="0"/>
              </a:rPr>
              <a:t>mod</a:t>
            </a:r>
            <a:r>
              <a:rPr lang="fr-FR" sz="2000" dirty="0" smtClean="0">
                <a:latin typeface="Times New Roman" pitchFamily="18" charset="0"/>
                <a:cs typeface="Times New Roman" pitchFamily="18" charset="0"/>
              </a:rPr>
              <a:t> CH</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Cl</a:t>
            </a:r>
            <a:r>
              <a:rPr lang="fr-FR" sz="2000" baseline="-25000" dirty="0" smtClean="0">
                <a:latin typeface="Times New Roman" pitchFamily="18" charset="0"/>
                <a:cs typeface="Times New Roman" pitchFamily="18" charset="0"/>
              </a:rPr>
              <a:t>2</a:t>
            </a:r>
            <a:endParaRPr lang="fr-FR" sz="2000" dirty="0">
              <a:latin typeface="Times New Roman" pitchFamily="18" charset="0"/>
              <a:cs typeface="Times New Roman" pitchFamily="18" charset="0"/>
            </a:endParaRPr>
          </a:p>
        </p:txBody>
      </p:sp>
      <p:sp>
        <p:nvSpPr>
          <p:cNvPr id="146" name="ZoneTexte 145"/>
          <p:cNvSpPr txBox="1"/>
          <p:nvPr/>
        </p:nvSpPr>
        <p:spPr>
          <a:xfrm>
            <a:off x="18338006" y="26130251"/>
            <a:ext cx="9601200" cy="2246769"/>
          </a:xfrm>
          <a:prstGeom prst="rect">
            <a:avLst/>
          </a:prstGeom>
          <a:noFill/>
        </p:spPr>
        <p:txBody>
          <a:bodyPr wrap="square" rtlCol="0">
            <a:spAutoFit/>
          </a:bodyPr>
          <a:lstStyle/>
          <a:p>
            <a:pPr lvl="0">
              <a:buFont typeface="Wingdings" pitchFamily="2" charset="2"/>
              <a:buChar char="Ø"/>
            </a:pPr>
            <a:r>
              <a:rPr lang="en-US" sz="2000" dirty="0" smtClean="0">
                <a:latin typeface="Times New Roman" pitchFamily="18" charset="0"/>
                <a:cs typeface="Times New Roman" pitchFamily="18" charset="0"/>
              </a:rPr>
              <a:t>It can be seen from the fig 16 where the AFM micrographs of the diatomite are</a:t>
            </a:r>
            <a:r>
              <a:rPr lang="fr-F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presented that small diatomite particles are compacted into the pellet. A sponge like structure </a:t>
            </a:r>
            <a:r>
              <a:rPr lang="fr-F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with small pore sizes that can be noticed from topography picture  [1]</a:t>
            </a:r>
            <a:endParaRPr lang="fr-FR" sz="2000" dirty="0" smtClean="0">
              <a:latin typeface="Times New Roman" pitchFamily="18" charset="0"/>
              <a:cs typeface="Times New Roman" pitchFamily="18" charset="0"/>
            </a:endParaRPr>
          </a:p>
          <a:p>
            <a:pPr lvl="0">
              <a:buFont typeface="Wingdings" pitchFamily="2" charset="2"/>
              <a:buChar char="Ø"/>
            </a:pPr>
            <a:r>
              <a:rPr lang="en-US" sz="2000" dirty="0" smtClean="0">
                <a:latin typeface="Times New Roman" pitchFamily="18" charset="0"/>
                <a:cs typeface="Times New Roman" pitchFamily="18" charset="0"/>
              </a:rPr>
              <a:t>We can notice a surface with a higher </a:t>
            </a:r>
            <a:r>
              <a:rPr lang="en-US" sz="2000" dirty="0" err="1" smtClean="0">
                <a:latin typeface="Times New Roman" pitchFamily="18" charset="0"/>
                <a:cs typeface="Times New Roman" pitchFamily="18" charset="0"/>
              </a:rPr>
              <a:t>rugosity</a:t>
            </a:r>
            <a:r>
              <a:rPr lang="en-US" sz="2000" dirty="0" smtClean="0">
                <a:latin typeface="Times New Roman" pitchFamily="18" charset="0"/>
                <a:cs typeface="Times New Roman" pitchFamily="18" charset="0"/>
              </a:rPr>
              <a:t> in AFM picture of Diatomite /ITZ system fig 17.   </a:t>
            </a:r>
            <a:r>
              <a:rPr lang="fr-FR" sz="2000" dirty="0" smtClean="0">
                <a:latin typeface="Times New Roman" pitchFamily="18" charset="0"/>
                <a:cs typeface="Times New Roman" pitchFamily="18" charset="0"/>
              </a:rPr>
              <a:t>RMS = 28.053 nm </a:t>
            </a:r>
          </a:p>
          <a:p>
            <a:r>
              <a:rPr lang="fr-FR" sz="2000" dirty="0" smtClean="0">
                <a:latin typeface="Times New Roman" pitchFamily="18" charset="0"/>
                <a:cs typeface="Times New Roman" pitchFamily="18" charset="0"/>
              </a:rPr>
              <a:t> </a:t>
            </a:r>
          </a:p>
          <a:p>
            <a:endParaRPr lang="fr-FR" sz="2000" dirty="0">
              <a:latin typeface="Times New Roman" pitchFamily="18" charset="0"/>
              <a:cs typeface="Times New Roman" pitchFamily="18" charset="0"/>
            </a:endParaRPr>
          </a:p>
        </p:txBody>
      </p:sp>
      <p:sp>
        <p:nvSpPr>
          <p:cNvPr id="147" name="ZoneTexte 146"/>
          <p:cNvSpPr txBox="1"/>
          <p:nvPr/>
        </p:nvSpPr>
        <p:spPr>
          <a:xfrm>
            <a:off x="19023806" y="28949650"/>
            <a:ext cx="3505200" cy="400110"/>
          </a:xfrm>
          <a:prstGeom prst="rect">
            <a:avLst/>
          </a:prstGeom>
          <a:noFill/>
        </p:spPr>
        <p:txBody>
          <a:bodyPr wrap="square" rtlCol="0">
            <a:spAutoFit/>
          </a:bodyPr>
          <a:lstStyle/>
          <a:p>
            <a:r>
              <a:rPr lang="fr-FR" sz="2000" b="1" dirty="0" err="1" smtClean="0">
                <a:latin typeface="Times New Roman" pitchFamily="18" charset="0"/>
                <a:cs typeface="Times New Roman" pitchFamily="18" charset="0"/>
              </a:rPr>
              <a:t>Physical</a:t>
            </a:r>
            <a:r>
              <a:rPr lang="fr-FR" sz="2000" b="1" dirty="0" smtClean="0">
                <a:latin typeface="Times New Roman" pitchFamily="18" charset="0"/>
                <a:cs typeface="Times New Roman" pitchFamily="18" charset="0"/>
              </a:rPr>
              <a:t> mixture ITZ/DTM</a:t>
            </a:r>
            <a:endParaRPr lang="fr-FR" sz="2000" b="1" dirty="0">
              <a:latin typeface="Times New Roman" pitchFamily="18" charset="0"/>
              <a:cs typeface="Times New Roman" pitchFamily="18" charset="0"/>
            </a:endParaRPr>
          </a:p>
        </p:txBody>
      </p:sp>
      <p:sp>
        <p:nvSpPr>
          <p:cNvPr id="148" name="ZoneTexte 147"/>
          <p:cNvSpPr txBox="1"/>
          <p:nvPr/>
        </p:nvSpPr>
        <p:spPr>
          <a:xfrm>
            <a:off x="24281606" y="29006740"/>
            <a:ext cx="3276600"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ITZ/DTM </a:t>
            </a:r>
            <a:r>
              <a:rPr lang="fr-FR" sz="2000" b="1" dirty="0" err="1" smtClean="0">
                <a:latin typeface="Times New Roman" pitchFamily="18" charset="0"/>
                <a:cs typeface="Times New Roman" pitchFamily="18" charset="0"/>
              </a:rPr>
              <a:t>mod</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complex</a:t>
            </a:r>
            <a:endParaRPr lang="fr-FR" sz="2000" b="1" dirty="0">
              <a:latin typeface="Times New Roman" pitchFamily="18" charset="0"/>
              <a:cs typeface="Times New Roman" pitchFamily="18" charset="0"/>
            </a:endParaRPr>
          </a:p>
        </p:txBody>
      </p:sp>
      <p:sp>
        <p:nvSpPr>
          <p:cNvPr id="151" name="ZoneTexte 150"/>
          <p:cNvSpPr txBox="1"/>
          <p:nvPr/>
        </p:nvSpPr>
        <p:spPr>
          <a:xfrm>
            <a:off x="18033206" y="38246050"/>
            <a:ext cx="1828800" cy="400110"/>
          </a:xfrm>
          <a:prstGeom prst="rect">
            <a:avLst/>
          </a:prstGeom>
          <a:noFill/>
        </p:spPr>
        <p:txBody>
          <a:bodyPr wrap="square" rtlCol="0">
            <a:spAutoFit/>
          </a:bodyPr>
          <a:lstStyle/>
          <a:p>
            <a:r>
              <a:rPr lang="fr-FR" sz="2000" dirty="0" err="1" smtClean="0">
                <a:latin typeface="Times New Roman" pitchFamily="18" charset="0"/>
                <a:cs typeface="Times New Roman" pitchFamily="18" charset="0"/>
              </a:rPr>
              <a:t>Higuchi</a:t>
            </a:r>
            <a:r>
              <a:rPr lang="fr-FR" sz="2000" dirty="0" smtClean="0">
                <a:latin typeface="Times New Roman" pitchFamily="18" charset="0"/>
                <a:cs typeface="Times New Roman" pitchFamily="18" charset="0"/>
              </a:rPr>
              <a:t> model</a:t>
            </a:r>
            <a:endParaRPr lang="fr-FR" sz="2000" dirty="0">
              <a:latin typeface="Times New Roman" pitchFamily="18" charset="0"/>
              <a:cs typeface="Times New Roman" pitchFamily="18" charset="0"/>
            </a:endParaRPr>
          </a:p>
        </p:txBody>
      </p:sp>
      <p:sp>
        <p:nvSpPr>
          <p:cNvPr id="152" name="ZoneTexte 151"/>
          <p:cNvSpPr txBox="1"/>
          <p:nvPr/>
        </p:nvSpPr>
        <p:spPr>
          <a:xfrm>
            <a:off x="20166806" y="38246050"/>
            <a:ext cx="3505200" cy="707886"/>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Korsmeyer</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Peppas</a:t>
            </a:r>
            <a:endParaRPr lang="fr-FR" sz="2000" dirty="0" smtClean="0">
              <a:latin typeface="Times New Roman" pitchFamily="18" charset="0"/>
              <a:cs typeface="Times New Roman" pitchFamily="18" charset="0"/>
            </a:endParaRPr>
          </a:p>
          <a:p>
            <a:pPr algn="ctr"/>
            <a:r>
              <a:rPr lang="fr-FR" sz="2000" dirty="0" smtClean="0">
                <a:latin typeface="Times New Roman" pitchFamily="18" charset="0"/>
                <a:cs typeface="Times New Roman" pitchFamily="18" charset="0"/>
              </a:rPr>
              <a:t>  model</a:t>
            </a:r>
            <a:endParaRPr lang="fr-FR" sz="2000" dirty="0">
              <a:latin typeface="Times New Roman" pitchFamily="18" charset="0"/>
              <a:cs typeface="Times New Roman" pitchFamily="18" charset="0"/>
            </a:endParaRPr>
          </a:p>
        </p:txBody>
      </p:sp>
      <p:sp>
        <p:nvSpPr>
          <p:cNvPr id="153" name="ZoneTexte 152"/>
          <p:cNvSpPr txBox="1"/>
          <p:nvPr/>
        </p:nvSpPr>
        <p:spPr>
          <a:xfrm>
            <a:off x="23672006" y="38398450"/>
            <a:ext cx="2590800" cy="400110"/>
          </a:xfrm>
          <a:prstGeom prst="rect">
            <a:avLst/>
          </a:prstGeom>
          <a:noFill/>
        </p:spPr>
        <p:txBody>
          <a:bodyPr wrap="square" rtlCol="0">
            <a:spAutoFit/>
          </a:bodyPr>
          <a:lstStyle/>
          <a:p>
            <a:r>
              <a:rPr lang="fr-FR" sz="2000" dirty="0" err="1" smtClean="0">
                <a:latin typeface="Times New Roman" pitchFamily="18" charset="0"/>
                <a:cs typeface="Times New Roman" pitchFamily="18" charset="0"/>
              </a:rPr>
              <a:t>Hixson</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Crowel</a:t>
            </a:r>
            <a:r>
              <a:rPr lang="fr-FR" sz="2000" dirty="0" smtClean="0">
                <a:latin typeface="Times New Roman" pitchFamily="18" charset="0"/>
                <a:cs typeface="Times New Roman" pitchFamily="18" charset="0"/>
              </a:rPr>
              <a:t> model</a:t>
            </a:r>
            <a:endParaRPr lang="fr-FR" sz="2000" dirty="0">
              <a:latin typeface="Times New Roman" pitchFamily="18" charset="0"/>
              <a:cs typeface="Times New Roman" pitchFamily="18" charset="0"/>
            </a:endParaRPr>
          </a:p>
        </p:txBody>
      </p:sp>
      <p:sp>
        <p:nvSpPr>
          <p:cNvPr id="154" name="ZoneTexte 153"/>
          <p:cNvSpPr txBox="1"/>
          <p:nvPr/>
        </p:nvSpPr>
        <p:spPr>
          <a:xfrm>
            <a:off x="26262806" y="38398450"/>
            <a:ext cx="2590800" cy="1015663"/>
          </a:xfrm>
          <a:prstGeom prst="rect">
            <a:avLst/>
          </a:prstGeom>
          <a:noFill/>
        </p:spPr>
        <p:txBody>
          <a:bodyPr wrap="square" rtlCol="0">
            <a:spAutoFit/>
          </a:bodyPr>
          <a:lstStyle/>
          <a:p>
            <a:pPr algn="ctr"/>
            <a:r>
              <a:rPr lang="fr-FR" sz="2000" dirty="0" err="1" smtClean="0">
                <a:latin typeface="Times New Roman" pitchFamily="18" charset="0"/>
                <a:cs typeface="Times New Roman" pitchFamily="18" charset="0"/>
              </a:rPr>
              <a:t>Hixson</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Crowel</a:t>
            </a:r>
            <a:r>
              <a:rPr lang="fr-FR" sz="2000" dirty="0" smtClean="0">
                <a:latin typeface="Times New Roman" pitchFamily="18" charset="0"/>
                <a:cs typeface="Times New Roman" pitchFamily="18" charset="0"/>
              </a:rPr>
              <a:t> model for ITZ/DTM and SPORANOX</a:t>
            </a:r>
            <a:r>
              <a:rPr lang="ar-DZ" sz="2000" dirty="0" smtClean="0"/>
              <a:t> </a:t>
            </a:r>
            <a:r>
              <a:rPr lang="ar-DZ" sz="2000" dirty="0" err="1" smtClean="0"/>
              <a:t>®</a:t>
            </a:r>
            <a:endParaRPr lang="fr-FR" sz="2000" dirty="0">
              <a:latin typeface="Times New Roman" pitchFamily="18" charset="0"/>
              <a:cs typeface="Times New Roman" pitchFamily="18" charset="0"/>
            </a:endParaRPr>
          </a:p>
        </p:txBody>
      </p:sp>
      <p:sp>
        <p:nvSpPr>
          <p:cNvPr id="155" name="Flèche droite 154"/>
          <p:cNvSpPr/>
          <p:nvPr/>
        </p:nvSpPr>
        <p:spPr>
          <a:xfrm>
            <a:off x="12318206" y="2483485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 name="Flèche droite 155"/>
          <p:cNvSpPr/>
          <p:nvPr/>
        </p:nvSpPr>
        <p:spPr>
          <a:xfrm>
            <a:off x="12318206" y="3161665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884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1344</Words>
  <Application>Microsoft Office PowerPoint</Application>
  <PresentationFormat>Personnalisé</PresentationFormat>
  <Paragraphs>134</Paragraphs>
  <Slides>1</Slides>
  <Notes>1</Notes>
  <HiddenSlides>0</HiddenSlides>
  <MMClips>0</MMClips>
  <ScaleCrop>false</ScaleCrop>
  <HeadingPairs>
    <vt:vector size="4" baseType="variant">
      <vt:variant>
        <vt:lpstr>Thème</vt:lpstr>
      </vt:variant>
      <vt:variant>
        <vt:i4>2</vt:i4>
      </vt:variant>
      <vt:variant>
        <vt:lpstr>Titres des diapositives</vt:lpstr>
      </vt:variant>
      <vt:variant>
        <vt:i4>1</vt:i4>
      </vt:variant>
    </vt:vector>
  </HeadingPairs>
  <TitlesOfParts>
    <vt:vector size="3" baseType="lpstr">
      <vt:lpstr>Office Theme</vt:lpstr>
      <vt:lpstr>Custom Design</vt:lpstr>
      <vt:lpstr>Diatomite as a potential drug carrier for Itraconazole and improvement in release control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assma</cp:lastModifiedBy>
  <cp:revision>122</cp:revision>
  <dcterms:created xsi:type="dcterms:W3CDTF">2015-04-04T09:45:50Z</dcterms:created>
  <dcterms:modified xsi:type="dcterms:W3CDTF">2020-10-28T23:04:17Z</dcterms:modified>
</cp:coreProperties>
</file>