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67" r:id="rId4"/>
    <p:sldId id="258" r:id="rId5"/>
    <p:sldId id="259" r:id="rId6"/>
    <p:sldId id="268" r:id="rId7"/>
    <p:sldId id="269" r:id="rId8"/>
    <p:sldId id="261" r:id="rId9"/>
    <p:sldId id="271" r:id="rId10"/>
    <p:sldId id="272" r:id="rId11"/>
    <p:sldId id="274" r:id="rId12"/>
    <p:sldId id="275" r:id="rId13"/>
    <p:sldId id="265" r:id="rId14"/>
    <p:sldId id="264" r:id="rId15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A4"/>
    <a:srgbClr val="60328E"/>
    <a:srgbClr val="E6C8C4"/>
    <a:srgbClr val="E5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95126" autoAdjust="0"/>
  </p:normalViewPr>
  <p:slideViewPr>
    <p:cSldViewPr>
      <p:cViewPr varScale="1">
        <p:scale>
          <a:sx n="54" d="100"/>
          <a:sy n="54" d="100"/>
        </p:scale>
        <p:origin x="8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22/10/2020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1600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1600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22/10/2020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22/10/2020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22/10/2020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22/10/2020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22/10/2020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22/10/2020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22/10/2020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"/><Relationship Id="rId7" Type="http://schemas.openxmlformats.org/officeDocument/2006/relationships/image" Target="../media/image1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4.tif"/><Relationship Id="rId7" Type="http://schemas.openxmlformats.org/officeDocument/2006/relationships/image" Target="../media/image2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10" Type="http://schemas.microsoft.com/office/2007/relationships/hdphoto" Target="../media/hdphoto1.wdp"/><Relationship Id="rId4" Type="http://schemas.openxmlformats.org/officeDocument/2006/relationships/image" Target="../media/image20.tif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" y="2355574"/>
            <a:ext cx="8305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/>
              <a:t>SLMP53-1 </a:t>
            </a:r>
            <a:r>
              <a:rPr lang="pt-PT" sz="2400" b="1" dirty="0" err="1"/>
              <a:t>i</a:t>
            </a:r>
            <a:r>
              <a:rPr lang="pt-PT" sz="2400" b="1" dirty="0" err="1" smtClean="0"/>
              <a:t>nhibits</a:t>
            </a:r>
            <a:r>
              <a:rPr lang="pt-PT" sz="2400" b="1" dirty="0" smtClean="0"/>
              <a:t> </a:t>
            </a:r>
            <a:r>
              <a:rPr lang="pt-PT" sz="2400" b="1" dirty="0"/>
              <a:t>t</a:t>
            </a:r>
            <a:r>
              <a:rPr lang="pt-PT" sz="2400" b="1" dirty="0" smtClean="0"/>
              <a:t>umor </a:t>
            </a:r>
            <a:r>
              <a:rPr lang="pt-PT" sz="2400" b="1" dirty="0" err="1"/>
              <a:t>c</a:t>
            </a:r>
            <a:r>
              <a:rPr lang="pt-PT" sz="2400" b="1" dirty="0" err="1" smtClean="0"/>
              <a:t>ell</a:t>
            </a:r>
            <a:r>
              <a:rPr lang="pt-PT" sz="2400" b="1" dirty="0" smtClean="0"/>
              <a:t> </a:t>
            </a:r>
            <a:r>
              <a:rPr lang="pt-PT" sz="2400" b="1" dirty="0" err="1"/>
              <a:t>g</a:t>
            </a:r>
            <a:r>
              <a:rPr lang="pt-PT" sz="2400" b="1" dirty="0" err="1" smtClean="0"/>
              <a:t>rowth</a:t>
            </a:r>
            <a:r>
              <a:rPr lang="pt-PT" sz="2400" b="1" dirty="0" smtClean="0"/>
              <a:t> </a:t>
            </a:r>
            <a:r>
              <a:rPr lang="pt-PT" sz="2400" b="1" dirty="0" err="1"/>
              <a:t>through</a:t>
            </a:r>
            <a:r>
              <a:rPr lang="pt-PT" sz="2400" b="1" dirty="0"/>
              <a:t> </a:t>
            </a:r>
            <a:r>
              <a:rPr lang="pt-PT" sz="2400" b="1" dirty="0" err="1"/>
              <a:t>r</a:t>
            </a:r>
            <a:r>
              <a:rPr lang="pt-PT" sz="2400" b="1" dirty="0" err="1" smtClean="0"/>
              <a:t>egulation</a:t>
            </a:r>
            <a:r>
              <a:rPr lang="pt-PT" sz="2400" b="1" dirty="0" smtClean="0"/>
              <a:t> </a:t>
            </a:r>
            <a:r>
              <a:rPr lang="pt-PT" sz="2400" b="1" dirty="0" err="1"/>
              <a:t>of</a:t>
            </a:r>
            <a:r>
              <a:rPr lang="pt-PT" sz="2400" b="1" dirty="0"/>
              <a:t> </a:t>
            </a:r>
            <a:r>
              <a:rPr lang="pt-PT" sz="2400" b="1" dirty="0" smtClean="0"/>
              <a:t>glucose </a:t>
            </a:r>
            <a:r>
              <a:rPr lang="pt-PT" sz="2400" b="1" dirty="0" err="1"/>
              <a:t>m</a:t>
            </a:r>
            <a:r>
              <a:rPr lang="pt-PT" sz="2400" b="1" dirty="0" err="1" smtClean="0"/>
              <a:t>etabolism</a:t>
            </a:r>
            <a:r>
              <a:rPr lang="pt-PT" sz="2400" b="1" dirty="0" smtClean="0"/>
              <a:t> </a:t>
            </a:r>
            <a:r>
              <a:rPr lang="pt-PT" sz="2400" b="1" dirty="0" err="1"/>
              <a:t>and</a:t>
            </a:r>
            <a:r>
              <a:rPr lang="pt-PT" sz="2400" b="1" dirty="0"/>
              <a:t> </a:t>
            </a:r>
            <a:r>
              <a:rPr lang="pt-PT" sz="2400" b="1" dirty="0" err="1"/>
              <a:t>a</a:t>
            </a:r>
            <a:r>
              <a:rPr lang="pt-PT" sz="2400" b="1" dirty="0" err="1" smtClean="0"/>
              <a:t>ngiogenesis</a:t>
            </a:r>
            <a:r>
              <a:rPr lang="pt-PT" sz="2400" b="1" dirty="0" smtClean="0"/>
              <a:t> </a:t>
            </a:r>
            <a:r>
              <a:rPr lang="pt-PT" sz="2400" b="1" dirty="0"/>
              <a:t>in a P</a:t>
            </a:r>
            <a:r>
              <a:rPr lang="pt-PT" sz="2400" b="1" dirty="0" smtClean="0"/>
              <a:t>53-dependent </a:t>
            </a:r>
            <a:r>
              <a:rPr lang="pt-PT" sz="2400" b="1" dirty="0" err="1"/>
              <a:t>m</a:t>
            </a:r>
            <a:r>
              <a:rPr lang="pt-PT" sz="2400" b="1" dirty="0" err="1" smtClean="0"/>
              <a:t>anner</a:t>
            </a:r>
            <a:endParaRPr lang="pt-PT" sz="2400" dirty="0"/>
          </a:p>
          <a:p>
            <a:pPr algn="ctr"/>
            <a:endParaRPr lang="en-US" b="1" dirty="0"/>
          </a:p>
          <a:p>
            <a:pPr algn="ctr"/>
            <a:r>
              <a:rPr lang="pt-PT" b="1" dirty="0"/>
              <a:t>Juliana Calheiros</a:t>
            </a:r>
            <a:r>
              <a:rPr lang="pt-PT" b="1" baseline="30000" dirty="0"/>
              <a:t>1</a:t>
            </a:r>
            <a:r>
              <a:rPr lang="pt-PT" b="1" dirty="0"/>
              <a:t>, Helena Ramos</a:t>
            </a:r>
            <a:r>
              <a:rPr lang="pt-PT" b="1" baseline="30000" dirty="0"/>
              <a:t>1</a:t>
            </a:r>
            <a:r>
              <a:rPr lang="pt-PT" b="1" dirty="0"/>
              <a:t>, Carla Carvalho</a:t>
            </a:r>
            <a:r>
              <a:rPr lang="pt-PT" b="1" baseline="30000" dirty="0"/>
              <a:t>1</a:t>
            </a:r>
            <a:r>
              <a:rPr lang="pt-PT" b="1" dirty="0"/>
              <a:t>, Valentina Barcherini</a:t>
            </a:r>
            <a:r>
              <a:rPr lang="pt-PT" b="1" baseline="30000" dirty="0"/>
              <a:t>2</a:t>
            </a:r>
            <a:r>
              <a:rPr lang="pt-PT" b="1" dirty="0"/>
              <a:t>, Maria M. M. Santos</a:t>
            </a:r>
            <a:r>
              <a:rPr lang="pt-PT" b="1" baseline="30000" dirty="0"/>
              <a:t>2</a:t>
            </a:r>
            <a:r>
              <a:rPr lang="pt-PT" b="1" dirty="0"/>
              <a:t>, Lucília </a:t>
            </a:r>
            <a:r>
              <a:rPr lang="pt-PT" b="1" dirty="0" smtClean="0"/>
              <a:t>Saraiva</a:t>
            </a:r>
            <a:r>
              <a:rPr lang="pt-PT" b="1" baseline="30000" dirty="0" smtClean="0"/>
              <a:t>1,* </a:t>
            </a:r>
            <a:endParaRPr lang="it-IT" b="1" baseline="30000" dirty="0"/>
          </a:p>
          <a:p>
            <a:pPr algn="just"/>
            <a:endParaRPr lang="fr-FR" sz="1400" dirty="0"/>
          </a:p>
          <a:p>
            <a:pPr algn="just"/>
            <a:r>
              <a:rPr lang="en-US" sz="1400" baseline="30000" dirty="0" smtClean="0"/>
              <a:t>1</a:t>
            </a:r>
            <a:r>
              <a:rPr lang="en-US" sz="1400" dirty="0" smtClean="0"/>
              <a:t>LAQV/REQUIMTE</a:t>
            </a:r>
            <a:r>
              <a:rPr lang="en-US" sz="1400" dirty="0"/>
              <a:t>, </a:t>
            </a:r>
            <a:r>
              <a:rPr lang="en-US" sz="1400" dirty="0" err="1"/>
              <a:t>Laboratório</a:t>
            </a:r>
            <a:r>
              <a:rPr lang="en-US" sz="1400" dirty="0"/>
              <a:t> de </a:t>
            </a:r>
            <a:r>
              <a:rPr lang="en-US" sz="1400" dirty="0" err="1"/>
              <a:t>Microbiologia</a:t>
            </a:r>
            <a:r>
              <a:rPr lang="en-US" sz="1400" dirty="0"/>
              <a:t>, </a:t>
            </a:r>
            <a:r>
              <a:rPr lang="en-US" sz="1400" dirty="0" err="1"/>
              <a:t>Departamento</a:t>
            </a:r>
            <a:r>
              <a:rPr lang="en-US" sz="1400" dirty="0"/>
              <a:t> de </a:t>
            </a:r>
            <a:r>
              <a:rPr lang="en-US" sz="1400" dirty="0" err="1"/>
              <a:t>Ciências</a:t>
            </a:r>
            <a:r>
              <a:rPr lang="en-US" sz="1400" dirty="0"/>
              <a:t> </a:t>
            </a:r>
            <a:r>
              <a:rPr lang="en-US" sz="1400" dirty="0" err="1"/>
              <a:t>Biológicas</a:t>
            </a:r>
            <a:r>
              <a:rPr lang="en-US" sz="1400" dirty="0"/>
              <a:t>, </a:t>
            </a:r>
            <a:r>
              <a:rPr lang="en-US" sz="1400" dirty="0" err="1"/>
              <a:t>Faculdade</a:t>
            </a:r>
            <a:r>
              <a:rPr lang="en-US" sz="1400" dirty="0"/>
              <a:t> de </a:t>
            </a:r>
            <a:r>
              <a:rPr lang="en-US" sz="1400" dirty="0" err="1"/>
              <a:t>Farmácia</a:t>
            </a:r>
            <a:r>
              <a:rPr lang="en-US" sz="1400" dirty="0"/>
              <a:t>, </a:t>
            </a:r>
            <a:r>
              <a:rPr lang="en-US" sz="1400" dirty="0" err="1"/>
              <a:t>Universidade</a:t>
            </a:r>
            <a:r>
              <a:rPr lang="en-US" sz="1400" dirty="0"/>
              <a:t> do Porto, </a:t>
            </a:r>
            <a:r>
              <a:rPr lang="en-US" sz="1400" dirty="0" smtClean="0"/>
              <a:t>Portugal</a:t>
            </a:r>
          </a:p>
          <a:p>
            <a:pPr algn="just"/>
            <a:r>
              <a:rPr lang="en-US" sz="1400" baseline="30000" dirty="0" smtClean="0"/>
              <a:t>2</a:t>
            </a:r>
            <a:r>
              <a:rPr lang="en-US" sz="1400" dirty="0" smtClean="0"/>
              <a:t>Research </a:t>
            </a:r>
            <a:r>
              <a:rPr lang="en-US" sz="1400" dirty="0"/>
              <a:t>Institute for Medicines (</a:t>
            </a:r>
            <a:r>
              <a:rPr lang="en-US" sz="1400" dirty="0" err="1"/>
              <a:t>iMed.ULisboa</a:t>
            </a:r>
            <a:r>
              <a:rPr lang="en-US" sz="1400" dirty="0"/>
              <a:t>), Faculty of Pharmacy, </a:t>
            </a:r>
            <a:r>
              <a:rPr lang="en-US" sz="1400" dirty="0" err="1"/>
              <a:t>Universidade</a:t>
            </a:r>
            <a:r>
              <a:rPr lang="en-US" sz="1400" dirty="0"/>
              <a:t> de </a:t>
            </a:r>
            <a:r>
              <a:rPr lang="en-US" sz="1400" dirty="0" err="1"/>
              <a:t>Lisboa</a:t>
            </a:r>
            <a:r>
              <a:rPr lang="en-US" sz="1400" dirty="0"/>
              <a:t>, </a:t>
            </a:r>
            <a:r>
              <a:rPr lang="en-US" sz="1400" dirty="0" smtClean="0"/>
              <a:t>Portugal</a:t>
            </a:r>
          </a:p>
          <a:p>
            <a:pPr algn="just"/>
            <a:endParaRPr lang="fr-FR" dirty="0"/>
          </a:p>
          <a:p>
            <a:r>
              <a:rPr lang="en-US" sz="1400" b="1" dirty="0"/>
              <a:t>*</a:t>
            </a:r>
            <a:r>
              <a:rPr lang="en-US" sz="1400" dirty="0"/>
              <a:t> Corresponding author</a:t>
            </a:r>
            <a:r>
              <a:rPr lang="en-US" sz="1400" dirty="0" smtClean="0"/>
              <a:t>: lucilia.saraiva@ff.up.pt</a:t>
            </a:r>
            <a:endParaRPr lang="fr-FR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25"/>
            <a:ext cx="9143997" cy="21960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4873" t="8679" r="16920" b="9010"/>
          <a:stretch/>
        </p:blipFill>
        <p:spPr>
          <a:xfrm>
            <a:off x="5791200" y="5603701"/>
            <a:ext cx="1371600" cy="76498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9759" y="5615274"/>
            <a:ext cx="1041678" cy="7137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17390" t="16071" r="18001" b="13115"/>
          <a:stretch/>
        </p:blipFill>
        <p:spPr>
          <a:xfrm>
            <a:off x="7239000" y="5633972"/>
            <a:ext cx="818388" cy="695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2201"/>
            <a:ext cx="9136918" cy="835799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24242" y="19660"/>
            <a:ext cx="86594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SLMP53-1 synergizes with </a:t>
            </a:r>
            <a:r>
              <a:rPr lang="en-US" sz="23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dichloroacetic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acid (DCA), enhancing its antitumor efficacy in cancer cells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221596" y="826922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7" y="1345280"/>
            <a:ext cx="3248071" cy="2676313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964" y="1512393"/>
            <a:ext cx="2753909" cy="2336308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5"/>
          <a:srcRect t="5394"/>
          <a:stretch/>
        </p:blipFill>
        <p:spPr>
          <a:xfrm>
            <a:off x="6424863" y="1354931"/>
            <a:ext cx="2687712" cy="2667000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104224" y="3978042"/>
            <a:ext cx="304822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Sulforhodamine</a:t>
            </a: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assay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HCT116 cells treated with DCA alone and in combination with SLMP53-1 for 48h; growth obtained with solvent (DMSO) was set as 100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mean ± SEM (n=6);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different from DCA alone: * </a:t>
            </a:r>
            <a:r>
              <a:rPr lang="en-US" sz="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0.05, two-way ANOVA followed by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Sidak’s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test.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3444919" y="3974447"/>
            <a:ext cx="27133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therapy assay.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were calculated by using a mean value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CI &lt;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1: synergy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(n=6);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CompuSyn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software.</a:t>
            </a:r>
            <a:endParaRPr lang="pt-PT" sz="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just"/>
            <a:endParaRPr lang="pt-P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6391970" y="3954764"/>
            <a:ext cx="25249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Cycle analysis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HCT116 cells treated with DCA alone and in combination with SLMP53-1 for 48h; Data are mean ± SEM (n=3); Values significantly different from DCA 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alone: * </a:t>
            </a:r>
            <a:r>
              <a:rPr lang="en-US" sz="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0.05, two-way ANOVA followed by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Dunnett’s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test). 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90047" y="5037398"/>
            <a:ext cx="8956787" cy="425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500" dirty="0">
                <a:solidFill>
                  <a:schemeClr val="tx1"/>
                </a:solidFill>
                <a:cs typeface="Calibri Light" panose="020F0302020204030204" pitchFamily="34" charset="0"/>
              </a:rPr>
              <a:t>Synergistic </a:t>
            </a:r>
            <a:r>
              <a:rPr lang="pt-PT" sz="1500" dirty="0" err="1">
                <a:solidFill>
                  <a:schemeClr val="tx1"/>
                </a:solidFill>
                <a:cs typeface="Calibri Light" panose="020F0302020204030204" pitchFamily="34" charset="0"/>
              </a:rPr>
              <a:t>effect</a:t>
            </a:r>
            <a:r>
              <a:rPr lang="pt-PT" sz="1500" dirty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of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SLMP53-1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with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the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metabolic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regulator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DCA, </a:t>
            </a:r>
            <a:r>
              <a:rPr lang="pt-PT" sz="1500" dirty="0" err="1" smtClean="0">
                <a:solidFill>
                  <a:schemeClr val="tx1"/>
                </a:solidFill>
                <a:cs typeface="Calibri Light" panose="020F0302020204030204" pitchFamily="34" charset="0"/>
              </a:rPr>
              <a:t>with</a:t>
            </a:r>
            <a:r>
              <a:rPr lang="pt-PT" sz="1500" dirty="0" smtClean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  <a:r>
              <a:rPr lang="pt-PT" sz="1500" dirty="0" err="1">
                <a:solidFill>
                  <a:schemeClr val="tx1"/>
                </a:solidFill>
                <a:cs typeface="Calibri Light" panose="020F0302020204030204" pitchFamily="34" charset="0"/>
              </a:rPr>
              <a:t>increase</a:t>
            </a:r>
            <a:r>
              <a:rPr lang="pt-PT" sz="1500" dirty="0">
                <a:solidFill>
                  <a:schemeClr val="tx1"/>
                </a:solidFill>
                <a:cs typeface="Calibri Light" panose="020F0302020204030204" pitchFamily="34" charset="0"/>
              </a:rPr>
              <a:t> of G0/G1-phase cell cycle arrest</a:t>
            </a: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95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24242" y="19660"/>
            <a:ext cx="86594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SLMP53-1 synergizes with </a:t>
            </a:r>
            <a:r>
              <a:rPr lang="en-US" sz="23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dichloroacetic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acid (DCA), enhancing its antitumor efficacy in cancer cells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1972685"/>
            <a:ext cx="1845001" cy="2315860"/>
          </a:xfrm>
          <a:prstGeom prst="rect">
            <a:avLst/>
          </a:prstGeom>
        </p:spPr>
      </p:pic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221596" y="826922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324459" y="4355068"/>
            <a:ext cx="853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HCT116 </a:t>
            </a:r>
            <a:r>
              <a:rPr lang="en-US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colonospheres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were treated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20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SLMP53-1 alone and in combination with 12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DCA, for up to nine days of treatment (n=3); scale bar = 50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magnification = ×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Spheroid diameter data are mean ± SEM (n=3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values significantly different from DCA alone: * </a:t>
            </a:r>
            <a:r>
              <a:rPr lang="en-US" sz="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0.05, one-way ANOVA followed by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Dunnett’s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530663" y="5121507"/>
            <a:ext cx="8077445" cy="57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SLMP53-1 </a:t>
            </a:r>
            <a:r>
              <a:rPr lang="en-US" sz="1500" dirty="0">
                <a:solidFill>
                  <a:schemeClr val="tx1"/>
                </a:solidFill>
              </a:rPr>
              <a:t>was shown to synergize with DCA both in 2D and 3D cancer cell models</a:t>
            </a:r>
            <a:endParaRPr lang="pt-PT" sz="1500" dirty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22" y="1258215"/>
            <a:ext cx="5103177" cy="3100360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9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60589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BAA44-CBAE-4836-8172-27FD4C6FB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880" y="1057166"/>
            <a:ext cx="6009161" cy="367882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247650" y="4825282"/>
            <a:ext cx="8686800" cy="685800"/>
          </a:xfrm>
          <a:prstGeom prst="rect">
            <a:avLst/>
          </a:prstGeom>
          <a:solidFill>
            <a:srgbClr val="E6C8C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Potential promising antitumor activity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SLMP53-1, as single or combined anticancer drug, by targeting major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pathways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cancer </a:t>
            </a:r>
            <a:r>
              <a:rPr lang="en-US" sz="1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metabolism 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dissemination</a:t>
            </a:r>
            <a:endParaRPr lang="pt-PT" sz="1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672" y="540636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Acknowledgments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FR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0E4F9-57B5-40AD-9E3E-3CC678427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891" t="20036" r="1891" b="20987"/>
          <a:stretch/>
        </p:blipFill>
        <p:spPr>
          <a:xfrm>
            <a:off x="5272602" y="3619082"/>
            <a:ext cx="1347806" cy="4974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258" y="4295239"/>
            <a:ext cx="3904371" cy="73396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5075752" y="3020131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4873" t="8679" r="16920" b="9010"/>
          <a:stretch/>
        </p:blipFill>
        <p:spPr>
          <a:xfrm>
            <a:off x="4907817" y="2751715"/>
            <a:ext cx="1237428" cy="60234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6033" y="2732170"/>
            <a:ext cx="851011" cy="532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17390" t="16071" r="18001" b="13115"/>
          <a:stretch/>
        </p:blipFill>
        <p:spPr>
          <a:xfrm>
            <a:off x="7527758" y="2648863"/>
            <a:ext cx="889293" cy="70905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8"/>
          <a:srcRect l="5999" t="21735" r="10620" b="23969"/>
          <a:stretch/>
        </p:blipFill>
        <p:spPr>
          <a:xfrm>
            <a:off x="6799336" y="3518894"/>
            <a:ext cx="1456843" cy="67406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0127" y="1207653"/>
            <a:ext cx="8725273" cy="1533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This work received financial support from PT national funds (FCT/MCTES,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Fundação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para a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Ciência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e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Tecnologia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Ministério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da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Ciência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Tecnologia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e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Ensino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 Superior) through </a:t>
            </a:r>
            <a:r>
              <a:rPr lang="en-US" sz="1400" dirty="0" smtClean="0">
                <a:latin typeface="+mj-lt"/>
                <a:ea typeface="TimesNewRoman"/>
                <a:cs typeface="Times New Roman" panose="02020603050405020304" pitchFamily="18" charset="0"/>
              </a:rPr>
              <a:t>grants 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UID/QUI/50006/2020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, UID/DTP/04138/2019, </a:t>
            </a:r>
            <a:r>
              <a:rPr lang="pt-PT" sz="1400" dirty="0" smtClean="0">
                <a:latin typeface="+mj-lt"/>
                <a:ea typeface="TimesNewRoman"/>
                <a:cs typeface="Times New Roman" panose="02020603050405020304" pitchFamily="18" charset="0"/>
              </a:rPr>
              <a:t>PTDC/QUI-QOR/29664/2017; 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PhD </a:t>
            </a:r>
            <a:r>
              <a:rPr lang="pt-PT" sz="1400" dirty="0" err="1">
                <a:latin typeface="+mj-lt"/>
                <a:ea typeface="TimesNewRoman"/>
                <a:cs typeface="Times New Roman" panose="02020603050405020304" pitchFamily="18" charset="0"/>
              </a:rPr>
              <a:t>grants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 </a:t>
            </a:r>
            <a:r>
              <a:rPr lang="pt-PT" sz="1400" dirty="0" err="1">
                <a:latin typeface="+mj-lt"/>
                <a:ea typeface="TimesNewRoman"/>
                <a:cs typeface="Times New Roman" panose="02020603050405020304" pitchFamily="18" charset="0"/>
              </a:rPr>
              <a:t>of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 PD/BD/143126/2019 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(V. </a:t>
            </a:r>
            <a:r>
              <a:rPr lang="en-US" sz="1400" dirty="0" err="1">
                <a:latin typeface="+mj-lt"/>
                <a:ea typeface="TimesNewRoman"/>
                <a:cs typeface="Times New Roman" panose="02020603050405020304" pitchFamily="18" charset="0"/>
              </a:rPr>
              <a:t>Barcherini</a:t>
            </a:r>
            <a:r>
              <a:rPr lang="en-US" sz="1400" dirty="0">
                <a:latin typeface="+mj-lt"/>
                <a:ea typeface="TimesNewRoman"/>
                <a:cs typeface="Times New Roman" panose="02020603050405020304" pitchFamily="18" charset="0"/>
              </a:rPr>
              <a:t>), and </a:t>
            </a:r>
            <a:r>
              <a:rPr lang="en-US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2020.04613.BD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 (</a:t>
            </a:r>
            <a:r>
              <a:rPr lang="pt-PT" sz="1400" dirty="0" smtClean="0">
                <a:latin typeface="+mj-lt"/>
                <a:ea typeface="TimesNewRoman"/>
                <a:cs typeface="Times New Roman" panose="02020603050405020304" pitchFamily="18" charset="0"/>
              </a:rPr>
              <a:t>J. </a:t>
            </a:r>
            <a:r>
              <a:rPr lang="pt-PT" sz="1400" dirty="0">
                <a:latin typeface="+mj-lt"/>
                <a:ea typeface="TimesNewRoman"/>
                <a:cs typeface="Times New Roman" panose="02020603050405020304" pitchFamily="18" charset="0"/>
              </a:rPr>
              <a:t>Calheiros). </a:t>
            </a:r>
            <a:endParaRPr lang="pt-PT" sz="1400" dirty="0" smtClean="0">
              <a:latin typeface="+mj-lt"/>
              <a:ea typeface="TimesNewRoman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PT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8196" y="2995653"/>
            <a:ext cx="4097201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ea typeface="TimesNewRoman"/>
                <a:cs typeface="Times New Roman" panose="02020603050405020304" pitchFamily="18" charset="0"/>
              </a:rPr>
              <a:t>The authors declare the following competing financial interest: one patent application protecting the compound disclosed in this manuscript has been filed by the authors M.M.M Santos and L. </a:t>
            </a:r>
            <a:r>
              <a:rPr lang="en-US" sz="1400" dirty="0" err="1">
                <a:ea typeface="TimesNewRoman"/>
                <a:cs typeface="Times New Roman" panose="02020603050405020304" pitchFamily="18" charset="0"/>
              </a:rPr>
              <a:t>Saraiva</a:t>
            </a:r>
            <a:endParaRPr lang="en-US" sz="1400" dirty="0">
              <a:ea typeface="TimesNewRoman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1</a:t>
            </a:r>
            <a:fld id="{FCAEAE96-855E-42B1-8DE9-9C9E68DE18C5}" type="slidenum">
              <a:rPr lang="fr-FR" smtClean="0"/>
              <a:pPr/>
              <a:t>13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3048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SLMP53-1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nhibits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umor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ell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rowth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through</a:t>
            </a:r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egulation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glucose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etabolism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ngiogenesis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</a:t>
            </a:r>
            <a:r>
              <a:rPr lang="pt-P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P53-dependent </a:t>
            </a:r>
            <a:r>
              <a:rPr lang="pt-PT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pt-PT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anner</a:t>
            </a:r>
            <a:endParaRPr lang="pt-P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61" y="1343959"/>
            <a:ext cx="7239000" cy="443173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806" y="5775697"/>
            <a:ext cx="7924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[3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] Ramos </a:t>
            </a:r>
            <a:r>
              <a:rPr lang="en-US" sz="1000" i="1" dirty="0">
                <a:solidFill>
                  <a:schemeClr val="bg2">
                    <a:lumMod val="10000"/>
                  </a:schemeClr>
                </a:solidFill>
              </a:rPr>
              <a:t>et al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. International Journal of Molecular Sciences.2020;21(2):596.</a:t>
            </a:r>
            <a:endParaRPr lang="pt-PT" sz="1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66382-20B6-490F-8C41-6253E43E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792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Abstract: </a:t>
            </a:r>
            <a:r>
              <a:rPr lang="fr-FR" sz="1400" dirty="0" smtClean="0"/>
              <a:t>The </a:t>
            </a:r>
            <a:r>
              <a:rPr lang="fr-FR" sz="1400" dirty="0"/>
              <a:t>Warburg </a:t>
            </a:r>
            <a:r>
              <a:rPr lang="fr-FR" sz="1400" dirty="0" err="1"/>
              <a:t>effect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an </a:t>
            </a:r>
            <a:r>
              <a:rPr lang="fr-FR" sz="1400" dirty="0" err="1"/>
              <a:t>emerging</a:t>
            </a:r>
            <a:r>
              <a:rPr lang="fr-FR" sz="1400" dirty="0"/>
              <a:t> </a:t>
            </a:r>
            <a:r>
              <a:rPr lang="fr-FR" sz="1400" dirty="0" err="1"/>
              <a:t>hallmark</a:t>
            </a:r>
            <a:r>
              <a:rPr lang="fr-FR" sz="1400" dirty="0"/>
              <a:t> of cancer, </a:t>
            </a:r>
            <a:r>
              <a:rPr lang="fr-FR" sz="1400" dirty="0" err="1"/>
              <a:t>which</a:t>
            </a:r>
            <a:r>
              <a:rPr lang="fr-FR" sz="1400" dirty="0"/>
              <a:t> has p53 as </a:t>
            </a:r>
            <a:r>
              <a:rPr lang="fr-FR" sz="1400" dirty="0" err="1"/>
              <a:t>its</a:t>
            </a:r>
            <a:r>
              <a:rPr lang="fr-FR" sz="1400" dirty="0"/>
              <a:t> major </a:t>
            </a:r>
            <a:r>
              <a:rPr lang="fr-FR" sz="1400" dirty="0" err="1"/>
              <a:t>regulator</a:t>
            </a:r>
            <a:r>
              <a:rPr lang="fr-FR" sz="1400" dirty="0"/>
              <a:t>. </a:t>
            </a:r>
            <a:r>
              <a:rPr lang="fr-FR" sz="1400" dirty="0" err="1"/>
              <a:t>Recently</a:t>
            </a:r>
            <a:r>
              <a:rPr lang="fr-FR" sz="1400" dirty="0"/>
              <a:t>, </a:t>
            </a:r>
            <a:r>
              <a:rPr lang="fr-FR" sz="1400" dirty="0" err="1"/>
              <a:t>we</a:t>
            </a:r>
            <a:r>
              <a:rPr lang="fr-FR" sz="1400" dirty="0"/>
              <a:t> have </a:t>
            </a:r>
            <a:r>
              <a:rPr lang="fr-FR" sz="1400" dirty="0" err="1"/>
              <a:t>reported</a:t>
            </a:r>
            <a:r>
              <a:rPr lang="fr-FR" sz="1400" dirty="0"/>
              <a:t> the (</a:t>
            </a:r>
            <a:r>
              <a:rPr lang="fr-FR" sz="1400" i="1" dirty="0"/>
              <a:t>S</a:t>
            </a:r>
            <a:r>
              <a:rPr lang="fr-FR" sz="1400" dirty="0"/>
              <a:t>)-</a:t>
            </a:r>
            <a:r>
              <a:rPr lang="fr-FR" sz="1400" dirty="0" err="1"/>
              <a:t>tryptophanol-derived</a:t>
            </a:r>
            <a:r>
              <a:rPr lang="fr-FR" sz="1400" dirty="0"/>
              <a:t> </a:t>
            </a:r>
            <a:r>
              <a:rPr lang="fr-FR" sz="1400" dirty="0" err="1"/>
              <a:t>oxazoloisoindolinone</a:t>
            </a:r>
            <a:r>
              <a:rPr lang="fr-FR" sz="1400" dirty="0"/>
              <a:t> (SLMP53-1) as a new p53-activating agent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i="1" dirty="0"/>
              <a:t>in vitro </a:t>
            </a:r>
            <a:r>
              <a:rPr lang="fr-FR" sz="1400" dirty="0"/>
              <a:t>and </a:t>
            </a:r>
            <a:r>
              <a:rPr lang="fr-FR" sz="1400" i="1" dirty="0"/>
              <a:t>in vivo </a:t>
            </a:r>
            <a:r>
              <a:rPr lang="fr-FR" sz="1400" dirty="0" err="1"/>
              <a:t>antitumor</a:t>
            </a:r>
            <a:r>
              <a:rPr lang="fr-FR" sz="1400" dirty="0"/>
              <a:t> </a:t>
            </a:r>
            <a:r>
              <a:rPr lang="fr-FR" sz="1400" dirty="0" err="1"/>
              <a:t>activity</a:t>
            </a:r>
            <a:r>
              <a:rPr lang="fr-FR" sz="1400" dirty="0"/>
              <a:t>. </a:t>
            </a:r>
            <a:r>
              <a:rPr lang="fr-FR" sz="1400" dirty="0" err="1"/>
              <a:t>Herein</a:t>
            </a:r>
            <a:r>
              <a:rPr lang="fr-FR" sz="1400" dirty="0"/>
              <a:t>, </a:t>
            </a:r>
            <a:r>
              <a:rPr lang="fr-FR" sz="1400" dirty="0" err="1"/>
              <a:t>we</a:t>
            </a:r>
            <a:r>
              <a:rPr lang="fr-FR" sz="1400" dirty="0"/>
              <a:t> </a:t>
            </a:r>
            <a:r>
              <a:rPr lang="fr-FR" sz="1400" dirty="0" err="1"/>
              <a:t>investigated</a:t>
            </a:r>
            <a:r>
              <a:rPr lang="fr-FR" sz="1400" dirty="0"/>
              <a:t> the </a:t>
            </a:r>
            <a:r>
              <a:rPr lang="fr-FR" sz="1400" dirty="0" err="1"/>
              <a:t>molecular</a:t>
            </a:r>
            <a:r>
              <a:rPr lang="fr-FR" sz="1400" dirty="0"/>
              <a:t> </a:t>
            </a:r>
            <a:r>
              <a:rPr lang="fr-FR" sz="1400" dirty="0" err="1"/>
              <a:t>events</a:t>
            </a:r>
            <a:r>
              <a:rPr lang="fr-FR" sz="1400" dirty="0"/>
              <a:t> </a:t>
            </a:r>
            <a:r>
              <a:rPr lang="fr-FR" sz="1400" dirty="0" err="1"/>
              <a:t>underlying</a:t>
            </a:r>
            <a:r>
              <a:rPr lang="fr-FR" sz="1400" dirty="0"/>
              <a:t> the </a:t>
            </a:r>
            <a:r>
              <a:rPr lang="fr-FR" sz="1400" dirty="0" err="1"/>
              <a:t>antitumor</a:t>
            </a:r>
            <a:r>
              <a:rPr lang="fr-FR" sz="1400" dirty="0"/>
              <a:t> </a:t>
            </a:r>
            <a:r>
              <a:rPr lang="fr-FR" sz="1400" dirty="0" err="1"/>
              <a:t>activity</a:t>
            </a:r>
            <a:r>
              <a:rPr lang="fr-FR" sz="1400" dirty="0"/>
              <a:t> of SLMP53-1 in colon cancer by </a:t>
            </a:r>
            <a:r>
              <a:rPr lang="fr-FR" sz="1400" dirty="0" err="1"/>
              <a:t>analyzing</a:t>
            </a:r>
            <a:r>
              <a:rPr lang="fr-FR" sz="1400" dirty="0"/>
              <a:t> </a:t>
            </a:r>
            <a:r>
              <a:rPr lang="fr-FR" sz="1400" dirty="0" err="1"/>
              <a:t>its</a:t>
            </a:r>
            <a:r>
              <a:rPr lang="fr-FR" sz="1400" dirty="0"/>
              <a:t> </a:t>
            </a:r>
            <a:r>
              <a:rPr lang="fr-FR" sz="1400" dirty="0" err="1"/>
              <a:t>effect</a:t>
            </a:r>
            <a:r>
              <a:rPr lang="fr-FR" sz="1400" dirty="0"/>
              <a:t> on glucose </a:t>
            </a:r>
            <a:r>
              <a:rPr lang="fr-FR" sz="1400" dirty="0" err="1"/>
              <a:t>metabolism</a:t>
            </a:r>
            <a:r>
              <a:rPr lang="fr-FR" sz="1400" dirty="0"/>
              <a:t>, </a:t>
            </a:r>
            <a:r>
              <a:rPr lang="fr-FR" sz="1400" dirty="0" err="1"/>
              <a:t>angiogenesis</a:t>
            </a:r>
            <a:r>
              <a:rPr lang="fr-FR" sz="1400" dirty="0"/>
              <a:t> and </a:t>
            </a:r>
            <a:r>
              <a:rPr lang="fr-FR" sz="1400" dirty="0" smtClean="0"/>
              <a:t>migration.</a:t>
            </a:r>
          </a:p>
          <a:p>
            <a:pPr algn="just"/>
            <a:r>
              <a:rPr lang="fr-FR" sz="1400" dirty="0" smtClean="0"/>
              <a:t>In </a:t>
            </a:r>
            <a:r>
              <a:rPr lang="fr-FR" sz="1400" dirty="0"/>
              <a:t>colon HCT116 cancer </a:t>
            </a:r>
            <a:r>
              <a:rPr lang="fr-FR" sz="1400" dirty="0" err="1"/>
              <a:t>cells</a:t>
            </a:r>
            <a:r>
              <a:rPr lang="fr-FR" sz="1400" dirty="0"/>
              <a:t>, SLMP53-1 </a:t>
            </a:r>
            <a:r>
              <a:rPr lang="fr-FR" sz="1400" dirty="0" err="1"/>
              <a:t>inhibited</a:t>
            </a:r>
            <a:r>
              <a:rPr lang="fr-FR" sz="1400" dirty="0"/>
              <a:t> </a:t>
            </a:r>
            <a:r>
              <a:rPr lang="fr-FR" sz="1400" dirty="0" err="1"/>
              <a:t>glycolysis</a:t>
            </a:r>
            <a:r>
              <a:rPr lang="fr-FR" sz="1400" dirty="0"/>
              <a:t> </a:t>
            </a:r>
            <a:r>
              <a:rPr lang="fr-FR" sz="1400" dirty="0" err="1"/>
              <a:t>through</a:t>
            </a:r>
            <a:r>
              <a:rPr lang="fr-FR" sz="1400" dirty="0"/>
              <a:t> </a:t>
            </a:r>
            <a:r>
              <a:rPr lang="fr-FR" sz="1400" dirty="0" err="1"/>
              <a:t>reduction</a:t>
            </a:r>
            <a:r>
              <a:rPr lang="fr-FR" sz="1400" dirty="0"/>
              <a:t> of GLUT1, hexokinase-2, and phosphofructokinase-2 </a:t>
            </a:r>
            <a:r>
              <a:rPr lang="fr-FR" sz="1400" dirty="0" err="1"/>
              <a:t>isoform</a:t>
            </a:r>
            <a:r>
              <a:rPr lang="fr-FR" sz="1400" dirty="0"/>
              <a:t> 6-phosphofructo-2-kinase/fructose-2,6-biphosphatase-3 </a:t>
            </a:r>
            <a:r>
              <a:rPr lang="fr-FR" sz="1400" dirty="0" err="1"/>
              <a:t>protein</a:t>
            </a:r>
            <a:r>
              <a:rPr lang="fr-FR" sz="1400" dirty="0"/>
              <a:t> </a:t>
            </a:r>
            <a:r>
              <a:rPr lang="fr-FR" sz="1400" dirty="0" err="1"/>
              <a:t>levels</a:t>
            </a:r>
            <a:r>
              <a:rPr lang="fr-FR" sz="1400" dirty="0"/>
              <a:t>, </a:t>
            </a:r>
            <a:r>
              <a:rPr lang="fr-FR" sz="1400" dirty="0" err="1"/>
              <a:t>also</a:t>
            </a:r>
            <a:r>
              <a:rPr lang="fr-FR" sz="1400" dirty="0"/>
              <a:t> </a:t>
            </a:r>
            <a:r>
              <a:rPr lang="fr-FR" sz="1400" dirty="0" err="1"/>
              <a:t>depleting</a:t>
            </a:r>
            <a:r>
              <a:rPr lang="fr-FR" sz="1400" dirty="0"/>
              <a:t> the lactate export in colon cancer </a:t>
            </a:r>
            <a:r>
              <a:rPr lang="fr-FR" sz="1400" dirty="0" err="1"/>
              <a:t>cells</a:t>
            </a:r>
            <a:r>
              <a:rPr lang="fr-FR" sz="1400" dirty="0"/>
              <a:t>. </a:t>
            </a:r>
            <a:r>
              <a:rPr lang="fr-FR" sz="1400" dirty="0" err="1"/>
              <a:t>Conversely</a:t>
            </a:r>
            <a:r>
              <a:rPr lang="fr-FR" sz="1400" dirty="0"/>
              <a:t>, </a:t>
            </a:r>
            <a:r>
              <a:rPr lang="fr-FR" sz="1400" dirty="0" err="1"/>
              <a:t>it</a:t>
            </a:r>
            <a:r>
              <a:rPr lang="fr-FR" sz="1400" dirty="0"/>
              <a:t> </a:t>
            </a:r>
            <a:r>
              <a:rPr lang="fr-FR" sz="1400" dirty="0" err="1"/>
              <a:t>enhanced</a:t>
            </a:r>
            <a:r>
              <a:rPr lang="fr-FR" sz="1400" dirty="0"/>
              <a:t> mitochondrial </a:t>
            </a:r>
            <a:r>
              <a:rPr lang="fr-FR" sz="1400" dirty="0" err="1"/>
              <a:t>oxidative</a:t>
            </a:r>
            <a:r>
              <a:rPr lang="fr-FR" sz="1400" dirty="0"/>
              <a:t> phosphorylation (OXPHOS), </a:t>
            </a:r>
            <a:r>
              <a:rPr lang="fr-FR" sz="1400" dirty="0" err="1"/>
              <a:t>upregulating</a:t>
            </a:r>
            <a:r>
              <a:rPr lang="fr-FR" sz="1400" dirty="0"/>
              <a:t> the </a:t>
            </a:r>
            <a:r>
              <a:rPr lang="fr-FR" sz="1400" dirty="0" err="1"/>
              <a:t>synthesis</a:t>
            </a:r>
            <a:r>
              <a:rPr lang="fr-FR" sz="1400" dirty="0"/>
              <a:t> of cytochrome-c </a:t>
            </a:r>
            <a:r>
              <a:rPr lang="fr-FR" sz="1400" dirty="0" err="1"/>
              <a:t>oxidase</a:t>
            </a:r>
            <a:r>
              <a:rPr lang="fr-FR" sz="1400" dirty="0"/>
              <a:t> 2 and cytochrome-c </a:t>
            </a:r>
            <a:r>
              <a:rPr lang="fr-FR" sz="1400" dirty="0" err="1"/>
              <a:t>oxidase</a:t>
            </a:r>
            <a:r>
              <a:rPr lang="fr-FR" sz="1400" dirty="0"/>
              <a:t> </a:t>
            </a:r>
            <a:r>
              <a:rPr lang="fr-FR" sz="1400" dirty="0" err="1"/>
              <a:t>subunit</a:t>
            </a:r>
            <a:r>
              <a:rPr lang="fr-FR" sz="1400" dirty="0"/>
              <a:t> 4. SLMP53-1 </a:t>
            </a:r>
            <a:r>
              <a:rPr lang="fr-FR" sz="1400" dirty="0" err="1"/>
              <a:t>further</a:t>
            </a:r>
            <a:r>
              <a:rPr lang="fr-FR" sz="1400" dirty="0"/>
              <a:t> </a:t>
            </a:r>
            <a:r>
              <a:rPr lang="fr-FR" sz="1400" dirty="0" err="1"/>
              <a:t>increased</a:t>
            </a:r>
            <a:r>
              <a:rPr lang="fr-FR" sz="1400" dirty="0"/>
              <a:t> E-</a:t>
            </a:r>
            <a:r>
              <a:rPr lang="fr-FR" sz="1400" dirty="0" err="1"/>
              <a:t>cadherin</a:t>
            </a:r>
            <a:r>
              <a:rPr lang="fr-FR" sz="1400" dirty="0"/>
              <a:t> and </a:t>
            </a:r>
            <a:r>
              <a:rPr lang="fr-FR" sz="1400" dirty="0" err="1"/>
              <a:t>reduced</a:t>
            </a:r>
            <a:r>
              <a:rPr lang="fr-FR" sz="1400" dirty="0"/>
              <a:t> metalloproteinase-9 </a:t>
            </a:r>
            <a:r>
              <a:rPr lang="fr-FR" sz="1400" dirty="0" err="1"/>
              <a:t>levels</a:t>
            </a:r>
            <a:r>
              <a:rPr lang="fr-FR" sz="1400" dirty="0"/>
              <a:t>, </a:t>
            </a:r>
            <a:r>
              <a:rPr lang="fr-FR" sz="1400" dirty="0" err="1"/>
              <a:t>which</a:t>
            </a:r>
            <a:r>
              <a:rPr lang="fr-FR" sz="1400" dirty="0"/>
              <a:t> </a:t>
            </a:r>
            <a:r>
              <a:rPr lang="fr-FR" sz="1400" dirty="0" err="1"/>
              <a:t>corroborated</a:t>
            </a:r>
            <a:r>
              <a:rPr lang="fr-FR" sz="1400" dirty="0"/>
              <a:t> an inhibition of </a:t>
            </a:r>
            <a:r>
              <a:rPr lang="fr-FR" sz="1400" dirty="0" err="1"/>
              <a:t>extracellular</a:t>
            </a:r>
            <a:r>
              <a:rPr lang="fr-FR" sz="1400" dirty="0"/>
              <a:t> matrix (ECM) </a:t>
            </a:r>
            <a:r>
              <a:rPr lang="fr-FR" sz="1400" dirty="0" err="1"/>
              <a:t>remodeling</a:t>
            </a:r>
            <a:r>
              <a:rPr lang="fr-FR" sz="1400" dirty="0"/>
              <a:t> and </a:t>
            </a:r>
            <a:r>
              <a:rPr lang="fr-FR" sz="1400" dirty="0" err="1"/>
              <a:t>epithelial</a:t>
            </a:r>
            <a:r>
              <a:rPr lang="fr-FR" sz="1400" dirty="0"/>
              <a:t>-to-</a:t>
            </a:r>
            <a:r>
              <a:rPr lang="fr-FR" sz="1400" dirty="0" err="1"/>
              <a:t>mesenchymal</a:t>
            </a:r>
            <a:r>
              <a:rPr lang="fr-FR" sz="1400" dirty="0"/>
              <a:t> transition (EMT). </a:t>
            </a:r>
            <a:r>
              <a:rPr lang="fr-FR" sz="1400" dirty="0" err="1"/>
              <a:t>Consistently</a:t>
            </a:r>
            <a:r>
              <a:rPr lang="fr-FR" sz="1400" dirty="0"/>
              <a:t>, SLMP53-1 </a:t>
            </a:r>
            <a:r>
              <a:rPr lang="fr-FR" sz="1400" dirty="0" err="1"/>
              <a:t>depleted</a:t>
            </a:r>
            <a:r>
              <a:rPr lang="fr-FR" sz="1400" dirty="0"/>
              <a:t> </a:t>
            </a:r>
            <a:r>
              <a:rPr lang="fr-FR" sz="1400" dirty="0" err="1"/>
              <a:t>angiogenesis</a:t>
            </a:r>
            <a:r>
              <a:rPr lang="fr-FR" sz="1400" dirty="0"/>
              <a:t>, </a:t>
            </a:r>
            <a:r>
              <a:rPr lang="fr-FR" sz="1400" dirty="0" err="1"/>
              <a:t>decreasing</a:t>
            </a:r>
            <a:r>
              <a:rPr lang="fr-FR" sz="1400" dirty="0"/>
              <a:t> </a:t>
            </a:r>
            <a:r>
              <a:rPr lang="fr-FR" sz="1400" dirty="0" err="1"/>
              <a:t>endothelial</a:t>
            </a:r>
            <a:r>
              <a:rPr lang="fr-FR" sz="1400" dirty="0"/>
              <a:t> </a:t>
            </a:r>
            <a:r>
              <a:rPr lang="fr-FR" sz="1400" dirty="0" err="1"/>
              <a:t>cell</a:t>
            </a:r>
            <a:r>
              <a:rPr lang="fr-FR" sz="1400" dirty="0"/>
              <a:t> tube formation and </a:t>
            </a:r>
            <a:r>
              <a:rPr lang="fr-FR" sz="1400" dirty="0" err="1"/>
              <a:t>vascular</a:t>
            </a:r>
            <a:r>
              <a:rPr lang="fr-FR" sz="1400" dirty="0"/>
              <a:t> </a:t>
            </a:r>
            <a:r>
              <a:rPr lang="fr-FR" sz="1400" dirty="0" err="1"/>
              <a:t>endothelial</a:t>
            </a:r>
            <a:r>
              <a:rPr lang="fr-FR" sz="1400" dirty="0"/>
              <a:t> </a:t>
            </a:r>
            <a:r>
              <a:rPr lang="fr-FR" sz="1400" dirty="0" err="1"/>
              <a:t>growth</a:t>
            </a:r>
            <a:r>
              <a:rPr lang="fr-FR" sz="1400" dirty="0"/>
              <a:t> factor </a:t>
            </a:r>
            <a:r>
              <a:rPr lang="fr-FR" sz="1400" dirty="0" err="1"/>
              <a:t>protein</a:t>
            </a:r>
            <a:r>
              <a:rPr lang="fr-FR" sz="1400" dirty="0"/>
              <a:t> </a:t>
            </a:r>
            <a:r>
              <a:rPr lang="fr-FR" sz="1400" dirty="0" err="1"/>
              <a:t>levels</a:t>
            </a:r>
            <a:r>
              <a:rPr lang="fr-FR" sz="1400" dirty="0"/>
              <a:t>. In </a:t>
            </a:r>
            <a:r>
              <a:rPr lang="fr-FR" sz="1400" dirty="0" err="1"/>
              <a:t>tumor</a:t>
            </a:r>
            <a:r>
              <a:rPr lang="fr-FR" sz="1400" dirty="0"/>
              <a:t> tissues of </a:t>
            </a:r>
            <a:r>
              <a:rPr lang="fr-FR" sz="1400" dirty="0" err="1"/>
              <a:t>xenograft</a:t>
            </a:r>
            <a:r>
              <a:rPr lang="fr-FR" sz="1400" dirty="0"/>
              <a:t> mouse </a:t>
            </a:r>
            <a:r>
              <a:rPr lang="fr-FR" sz="1400" dirty="0" err="1"/>
              <a:t>models</a:t>
            </a:r>
            <a:r>
              <a:rPr lang="fr-FR" sz="1400" dirty="0"/>
              <a:t> </a:t>
            </a:r>
            <a:r>
              <a:rPr lang="fr-FR" sz="1400" dirty="0" err="1"/>
              <a:t>carrying</a:t>
            </a:r>
            <a:r>
              <a:rPr lang="fr-FR" sz="1400" dirty="0"/>
              <a:t> p53</a:t>
            </a:r>
            <a:r>
              <a:rPr lang="fr-FR" sz="1400" baseline="30000" dirty="0"/>
              <a:t>+/+</a:t>
            </a:r>
            <a:r>
              <a:rPr lang="fr-FR" sz="1400" dirty="0"/>
              <a:t>- and p53</a:t>
            </a:r>
            <a:r>
              <a:rPr lang="fr-FR" sz="1400" baseline="30000" dirty="0"/>
              <a:t>-/-</a:t>
            </a:r>
            <a:r>
              <a:rPr lang="fr-FR" sz="1400" dirty="0"/>
              <a:t>-HCT116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treated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SLMP53-1 or </a:t>
            </a:r>
            <a:r>
              <a:rPr lang="fr-FR" sz="1400" dirty="0" err="1"/>
              <a:t>vehicle</a:t>
            </a:r>
            <a:r>
              <a:rPr lang="fr-FR" sz="1400" dirty="0"/>
              <a:t> </a:t>
            </a:r>
            <a:r>
              <a:rPr lang="fr-FR" sz="1400" dirty="0" err="1"/>
              <a:t>obtained</a:t>
            </a:r>
            <a:r>
              <a:rPr lang="fr-FR" sz="1400" dirty="0"/>
              <a:t> in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previous</a:t>
            </a:r>
            <a:r>
              <a:rPr lang="fr-FR" sz="1400" dirty="0"/>
              <a:t> </a:t>
            </a:r>
            <a:r>
              <a:rPr lang="fr-FR" sz="1400" dirty="0" err="1"/>
              <a:t>work</a:t>
            </a:r>
            <a:r>
              <a:rPr lang="fr-FR" sz="1400" dirty="0"/>
              <a:t>, the </a:t>
            </a:r>
            <a:r>
              <a:rPr lang="fr-FR" sz="1400" dirty="0" err="1"/>
              <a:t>levels</a:t>
            </a:r>
            <a:r>
              <a:rPr lang="fr-FR" sz="1400" dirty="0"/>
              <a:t> of </a:t>
            </a:r>
            <a:r>
              <a:rPr lang="fr-FR" sz="1400" dirty="0" err="1"/>
              <a:t>molecular</a:t>
            </a:r>
            <a:r>
              <a:rPr lang="fr-FR" sz="1400" dirty="0"/>
              <a:t> markers of </a:t>
            </a:r>
            <a:r>
              <a:rPr lang="fr-FR" sz="1400" dirty="0" err="1"/>
              <a:t>glycolysis</a:t>
            </a:r>
            <a:r>
              <a:rPr lang="fr-FR" sz="1400" dirty="0"/>
              <a:t>, OXPHOS, </a:t>
            </a:r>
            <a:r>
              <a:rPr lang="fr-FR" sz="1400" dirty="0" err="1"/>
              <a:t>angiogenesis</a:t>
            </a:r>
            <a:r>
              <a:rPr lang="fr-FR" sz="1400" dirty="0"/>
              <a:t> and migration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evaluated</a:t>
            </a:r>
            <a:r>
              <a:rPr lang="fr-FR" sz="1400" dirty="0"/>
              <a:t>, </a:t>
            </a:r>
            <a:r>
              <a:rPr lang="fr-FR" sz="1400" dirty="0" err="1"/>
              <a:t>confirming</a:t>
            </a:r>
            <a:r>
              <a:rPr lang="fr-FR" sz="1400" dirty="0"/>
              <a:t> the </a:t>
            </a:r>
            <a:r>
              <a:rPr lang="fr-FR" sz="1400" i="1" dirty="0"/>
              <a:t>in vitro </a:t>
            </a:r>
            <a:r>
              <a:rPr lang="fr-FR" sz="1400" dirty="0" err="1"/>
              <a:t>results</a:t>
            </a:r>
            <a:r>
              <a:rPr lang="fr-FR" sz="1400" dirty="0"/>
              <a:t> and </a:t>
            </a:r>
            <a:r>
              <a:rPr lang="fr-FR" sz="1400" dirty="0" err="1"/>
              <a:t>unveiling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SLMP53-1 </a:t>
            </a:r>
            <a:r>
              <a:rPr lang="fr-FR" sz="1400" dirty="0" err="1"/>
              <a:t>effect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p53-dependent in </a:t>
            </a:r>
            <a:r>
              <a:rPr lang="fr-FR" sz="1400" dirty="0" err="1"/>
              <a:t>tumor</a:t>
            </a:r>
            <a:r>
              <a:rPr lang="fr-FR" sz="1400" dirty="0"/>
              <a:t> tissues of colon cancer </a:t>
            </a:r>
            <a:r>
              <a:rPr lang="fr-FR" sz="1400" dirty="0" err="1"/>
              <a:t>xenografts</a:t>
            </a:r>
            <a:r>
              <a:rPr lang="fr-FR" sz="1400" dirty="0"/>
              <a:t>. SLMP53-1 </a:t>
            </a:r>
            <a:r>
              <a:rPr lang="fr-FR" sz="1400" dirty="0" err="1"/>
              <a:t>exhibited</a:t>
            </a:r>
            <a:r>
              <a:rPr lang="fr-FR" sz="1400" dirty="0"/>
              <a:t> </a:t>
            </a:r>
            <a:r>
              <a:rPr lang="fr-FR" sz="1400" dirty="0" err="1"/>
              <a:t>synergistic</a:t>
            </a:r>
            <a:r>
              <a:rPr lang="fr-FR" sz="1400" dirty="0"/>
              <a:t> </a:t>
            </a:r>
            <a:r>
              <a:rPr lang="fr-FR" sz="1400" dirty="0" err="1"/>
              <a:t>cytotoxicity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dirty="0" err="1"/>
              <a:t>metabolic</a:t>
            </a:r>
            <a:r>
              <a:rPr lang="fr-FR" sz="1400" dirty="0"/>
              <a:t> </a:t>
            </a:r>
            <a:r>
              <a:rPr lang="fr-FR" sz="1400" dirty="0" err="1"/>
              <a:t>regulator</a:t>
            </a:r>
            <a:r>
              <a:rPr lang="fr-FR" sz="1400" dirty="0"/>
              <a:t> </a:t>
            </a:r>
            <a:r>
              <a:rPr lang="fr-FR" sz="1400" dirty="0" err="1"/>
              <a:t>dichloroacetic</a:t>
            </a:r>
            <a:r>
              <a:rPr lang="fr-FR" sz="1400" dirty="0"/>
              <a:t> </a:t>
            </a:r>
            <a:r>
              <a:rPr lang="fr-FR" sz="1400" dirty="0" err="1" smtClean="0"/>
              <a:t>acid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err="1" smtClean="0"/>
              <a:t>These</a:t>
            </a:r>
            <a:r>
              <a:rPr lang="fr-FR" sz="1400" dirty="0" smtClean="0"/>
              <a:t> </a:t>
            </a:r>
            <a:r>
              <a:rPr lang="fr-FR" sz="1400" dirty="0"/>
              <a:t>data </a:t>
            </a:r>
            <a:r>
              <a:rPr lang="fr-FR" sz="1400" dirty="0" err="1"/>
              <a:t>reinforce</a:t>
            </a:r>
            <a:r>
              <a:rPr lang="fr-FR" sz="1400" dirty="0"/>
              <a:t> the </a:t>
            </a:r>
            <a:r>
              <a:rPr lang="fr-FR" sz="1400" dirty="0" err="1"/>
              <a:t>promising</a:t>
            </a:r>
            <a:r>
              <a:rPr lang="fr-FR" sz="1400" dirty="0"/>
              <a:t> application of SLMP53-1 in cancer </a:t>
            </a:r>
            <a:r>
              <a:rPr lang="fr-FR" sz="1400" dirty="0" err="1"/>
              <a:t>therapy</a:t>
            </a:r>
            <a:r>
              <a:rPr lang="fr-FR" sz="1400" dirty="0"/>
              <a:t> by </a:t>
            </a:r>
            <a:r>
              <a:rPr lang="fr-FR" sz="1400" dirty="0" err="1"/>
              <a:t>targeting</a:t>
            </a:r>
            <a:r>
              <a:rPr lang="fr-FR" sz="1400" dirty="0"/>
              <a:t> p53-mediated </a:t>
            </a:r>
            <a:r>
              <a:rPr lang="fr-FR" sz="1400" dirty="0" err="1"/>
              <a:t>pathways</a:t>
            </a:r>
            <a:r>
              <a:rPr lang="fr-FR" sz="1400" dirty="0"/>
              <a:t> of </a:t>
            </a:r>
            <a:r>
              <a:rPr lang="fr-FR" sz="1400" dirty="0" err="1"/>
              <a:t>growth</a:t>
            </a:r>
            <a:r>
              <a:rPr lang="fr-FR" sz="1400" dirty="0"/>
              <a:t> and </a:t>
            </a:r>
            <a:r>
              <a:rPr lang="fr-FR" sz="1400" dirty="0" err="1"/>
              <a:t>dissemination</a:t>
            </a:r>
            <a:r>
              <a:rPr lang="fr-FR" sz="1400" dirty="0"/>
              <a:t>.</a:t>
            </a:r>
          </a:p>
          <a:p>
            <a:pPr algn="just"/>
            <a:endParaRPr lang="en-US" sz="1000" dirty="0"/>
          </a:p>
          <a:p>
            <a:r>
              <a:rPr lang="fr-FR" b="1" dirty="0"/>
              <a:t>Keywords: </a:t>
            </a:r>
            <a:r>
              <a:rPr lang="en-US" sz="1400" dirty="0"/>
              <a:t>anticancer drug, anti-angiogenic, anti-migratory, glycolysis and OXPHOS, p53 </a:t>
            </a:r>
            <a:endParaRPr lang="fr-FR" sz="1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Retângulo 1"/>
          <p:cNvSpPr/>
          <p:nvPr/>
        </p:nvSpPr>
        <p:spPr>
          <a:xfrm>
            <a:off x="0" y="5503247"/>
            <a:ext cx="906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err="1" smtClean="0">
                <a:solidFill>
                  <a:schemeClr val="bg2">
                    <a:lumMod val="10000"/>
                  </a:schemeClr>
                </a:solidFill>
              </a:rPr>
              <a:t>Soares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2">
                    <a:lumMod val="10000"/>
                  </a:schemeClr>
                </a:solidFill>
              </a:rPr>
              <a:t>et al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</a:rPr>
              <a:t>Oncotarget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. 2016;7(4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):4326-4343; </a:t>
            </a:r>
          </a:p>
          <a:p>
            <a:pPr algn="just"/>
            <a:r>
              <a:rPr lang="en-US" sz="1000" dirty="0" err="1" smtClean="0">
                <a:solidFill>
                  <a:schemeClr val="bg2">
                    <a:lumMod val="10000"/>
                  </a:schemeClr>
                </a:solidFill>
              </a:rPr>
              <a:t>Saraiva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bg2">
                    <a:lumMod val="10000"/>
                  </a:schemeClr>
                </a:solidFill>
              </a:rPr>
              <a:t>et al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. European patent application nº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</a:rPr>
              <a:t>EP3013833-A1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, US-patent 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nº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</a:rPr>
              <a:t>20160347765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; </a:t>
            </a:r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just"/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Ramos </a:t>
            </a:r>
            <a:r>
              <a:rPr lang="en-US" sz="1000" i="1" dirty="0">
                <a:solidFill>
                  <a:schemeClr val="bg2">
                    <a:lumMod val="10000"/>
                  </a:schemeClr>
                </a:solidFill>
              </a:rPr>
              <a:t>et al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. International Journal of Molecular Sciences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</a:rPr>
              <a:t>. 2020;21(2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</a:rPr>
              <a:t>):596.</a:t>
            </a:r>
            <a:endParaRPr lang="pt-PT" sz="1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DD466382-20B6-490F-8C41-6253E43E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7392" y="101986"/>
            <a:ext cx="7947669" cy="5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Warburg effect in tumor cells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38200" y="4724400"/>
            <a:ext cx="6113966" cy="784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>
                <a:cs typeface="Calibri Light" panose="020F0302020204030204" pitchFamily="34" charset="0"/>
              </a:rPr>
              <a:t>Even in the presence of sufficient oxygen, most cancer cells increased glucose consumption and converted it to lactate, instead of relying on mitochondrial oxidative phosphorylation (OXPHOS)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595" y="990600"/>
            <a:ext cx="3158230" cy="332611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b="14051"/>
          <a:stretch/>
        </p:blipFill>
        <p:spPr>
          <a:xfrm>
            <a:off x="5194331" y="874267"/>
            <a:ext cx="2386582" cy="3316734"/>
          </a:xfrm>
          <a:prstGeom prst="rect">
            <a:avLst/>
          </a:prstGeom>
        </p:spPr>
      </p:pic>
      <p:sp>
        <p:nvSpPr>
          <p:cNvPr id="11" name="Seta curvada à esquerda 10"/>
          <p:cNvSpPr/>
          <p:nvPr/>
        </p:nvSpPr>
        <p:spPr>
          <a:xfrm>
            <a:off x="7010400" y="4316715"/>
            <a:ext cx="331076" cy="725214"/>
          </a:xfrm>
          <a:prstGeom prst="curved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" y="5770116"/>
            <a:ext cx="8822960" cy="249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A.S. Gomes </a:t>
            </a:r>
            <a:r>
              <a:rPr lang="pt-PT" sz="10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t-PT" sz="1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p53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glucose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orchestra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directed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Pharmacological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Research. 131 (2018) 75–86.</a:t>
            </a:r>
            <a:endParaRPr lang="pt-PT" sz="1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182962" y="685800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5504665" y="4155132"/>
            <a:ext cx="152400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cs typeface="Calibri Light" panose="020F0302020204030204" pitchFamily="34" charset="0"/>
              </a:rPr>
              <a:t>Warburg effect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r>
              <a:rPr lang="fr-FR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" y="5770116"/>
            <a:ext cx="9998924" cy="249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A.S. Gomes </a:t>
            </a:r>
            <a:r>
              <a:rPr lang="pt-PT" sz="10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pt-PT" sz="10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p53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glucose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orchestra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directed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0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Pharmacological</a:t>
            </a:r>
            <a:r>
              <a:rPr lang="pt-PT" sz="1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Research. 131 (2018) 75–86.</a:t>
            </a:r>
            <a:endParaRPr lang="pt-PT" sz="1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-212328" y="128254"/>
            <a:ext cx="9035290" cy="568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53 as a regulator of metabolic reprogramming in tumor cells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182962" y="696615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705922" y="4780002"/>
            <a:ext cx="772507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cs typeface="Calibri Light" panose="020F0302020204030204" pitchFamily="34" charset="0"/>
              </a:rPr>
              <a:t>p</a:t>
            </a:r>
            <a:r>
              <a:rPr lang="en-US" sz="1500" dirty="0" smtClean="0">
                <a:cs typeface="Calibri Light" panose="020F0302020204030204" pitchFamily="34" charset="0"/>
              </a:rPr>
              <a:t>53 regulates important glucose metabolism mediators, with impact in </a:t>
            </a:r>
            <a:r>
              <a:rPr lang="en-US" sz="1500" dirty="0">
                <a:cs typeface="Calibri Light" panose="020F0302020204030204" pitchFamily="34" charset="0"/>
              </a:rPr>
              <a:t>maintaining mitochondrial health, increasing mitochondrial respiration and lowering glycolysis </a:t>
            </a:r>
            <a:endParaRPr lang="en-US" sz="1500" dirty="0">
              <a:effectLst/>
              <a:cs typeface="Calibri Light" panose="020F0302020204030204" pitchFamily="34" charset="0"/>
            </a:endParaRPr>
          </a:p>
        </p:txBody>
      </p:sp>
      <p:pic>
        <p:nvPicPr>
          <p:cNvPr id="9" name="Imagem 8" descr="Uma imagem com texto, mapa&#10;&#10;Descrição gerada automaticamente">
            <a:extLst>
              <a:ext uri="{FF2B5EF4-FFF2-40B4-BE49-F238E27FC236}">
                <a16:creationId xmlns:a16="http://schemas.microsoft.com/office/drawing/2014/main" id="{EF83D817-63B9-9D49-8CC3-443BF8AD532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2296"/>
          <a:stretch/>
        </p:blipFill>
        <p:spPr bwMode="auto">
          <a:xfrm>
            <a:off x="1413998" y="1037732"/>
            <a:ext cx="5782637" cy="3656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26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1137" y="5614740"/>
            <a:ext cx="9998924" cy="56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Soares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 al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Oncotarget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2016; 7(4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):4326-4343</a:t>
            </a:r>
            <a:r>
              <a:rPr lang="pt-PT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fr-FR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Saraiva</a:t>
            </a:r>
            <a:r>
              <a:rPr lang="fr-F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fr-FR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patent application nºEP3013833-A1</a:t>
            </a:r>
            <a:r>
              <a:rPr lang="fr-F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US-patent </a:t>
            </a:r>
            <a:r>
              <a:rPr lang="fr-F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nº20160347765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PT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26173" y="210737"/>
            <a:ext cx="86594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2300" b="1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)-</a:t>
            </a:r>
            <a:r>
              <a:rPr lang="en-US" sz="23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tryptophanol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-derived </a:t>
            </a:r>
            <a:r>
              <a:rPr lang="en-US" sz="2300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oxazoloisoindolinone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(SLMP53-1) as a </a:t>
            </a: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activator of </a:t>
            </a:r>
            <a:r>
              <a:rPr lang="en-US" sz="2300" b="1" dirty="0" err="1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wt</a:t>
            </a: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 and mutp53 with </a:t>
            </a:r>
            <a:r>
              <a:rPr lang="en-US" sz="2300" b="1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vitro 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2300" b="1" i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vivo 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antitumor activity 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224242" y="1010956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383868" y="4724400"/>
            <a:ext cx="8320748" cy="753442"/>
          </a:xfrm>
          <a:prstGeom prst="rect">
            <a:avLst/>
          </a:prstGeom>
          <a:solidFill>
            <a:srgbClr val="E5D3D3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AIM</a:t>
            </a:r>
          </a:p>
          <a:p>
            <a:pPr algn="just"/>
            <a:r>
              <a:rPr lang="en-US" sz="15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To investigate </a:t>
            </a:r>
            <a:r>
              <a:rPr lang="en-US" sz="1500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the molecular events underlying the antitumor activity of SLMP53-1 in colon cancer by analyzing its effect on glucose metabolism, angiogenesis and migration</a:t>
            </a:r>
            <a:endParaRPr lang="pt-PT" sz="1500" dirty="0">
              <a:cs typeface="Calibri Light" panose="020F030202020403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3" y="1309707"/>
            <a:ext cx="8316486" cy="3284469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5513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26173" y="157903"/>
            <a:ext cx="86594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SLMP53-1 regulates the Warburg effect and angiogenesis in cancer cells, with interference in ECM remodeling and EMT events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245581" y="942765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6728346" y="2891875"/>
            <a:ext cx="199303" cy="321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m 24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265B8A8B-21E2-EF42-92C1-27FBDCF99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82" t="52307" r="3509" b="31877"/>
          <a:stretch/>
        </p:blipFill>
        <p:spPr>
          <a:xfrm>
            <a:off x="7490425" y="1905000"/>
            <a:ext cx="1577375" cy="860400"/>
          </a:xfrm>
          <a:prstGeom prst="rect">
            <a:avLst/>
          </a:prstGeom>
        </p:spPr>
      </p:pic>
      <p:pic>
        <p:nvPicPr>
          <p:cNvPr id="26" name="Imagem 25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5742310B-A49F-2540-96D3-3AF93B90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33" t="2380" r="389" b="69630"/>
          <a:stretch/>
        </p:blipFill>
        <p:spPr>
          <a:xfrm>
            <a:off x="3695487" y="1294583"/>
            <a:ext cx="1867113" cy="1524817"/>
          </a:xfrm>
          <a:prstGeom prst="rect">
            <a:avLst/>
          </a:prstGeom>
        </p:spPr>
      </p:pic>
      <p:pic>
        <p:nvPicPr>
          <p:cNvPr id="28" name="Imagem 27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7D01BEDB-8A0C-3447-BBD6-A5D9456B0C9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32619" r="33811" b="35880"/>
          <a:stretch/>
        </p:blipFill>
        <p:spPr bwMode="auto">
          <a:xfrm>
            <a:off x="2105140" y="3310561"/>
            <a:ext cx="1795969" cy="1698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4957E376-6ABA-8F44-9864-2087DA893EB4}"/>
              </a:ext>
            </a:extLst>
          </p:cNvPr>
          <p:cNvSpPr/>
          <p:nvPr/>
        </p:nvSpPr>
        <p:spPr>
          <a:xfrm>
            <a:off x="0" y="3575640"/>
            <a:ext cx="1795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Immunoblotting.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HCT116 cancer cells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treated for 24h (n=3).</a:t>
            </a:r>
            <a:r>
              <a:rPr lang="pt-PT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610967D-7D41-3344-9542-C8D6E44F3FB6}"/>
              </a:ext>
            </a:extLst>
          </p:cNvPr>
          <p:cNvSpPr/>
          <p:nvPr/>
        </p:nvSpPr>
        <p:spPr>
          <a:xfrm>
            <a:off x="1622650" y="2739263"/>
            <a:ext cx="207283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Mitochondrial </a:t>
            </a:r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complexes expression by immunoblotting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HCT116 cells treated with 16µM SLMP53-1 for 24h (n=3).</a:t>
            </a:r>
            <a:r>
              <a:rPr lang="pt-PT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CF0F734-AEBC-3C48-A1B5-75E4C144ABF2}"/>
              </a:ext>
            </a:extLst>
          </p:cNvPr>
          <p:cNvSpPr/>
          <p:nvPr/>
        </p:nvSpPr>
        <p:spPr>
          <a:xfrm>
            <a:off x="1570788" y="5008732"/>
            <a:ext cx="2701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Lactate secretion assay.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HCT116 cells  treated with 16µM SLMP53-1 or DMSO for 24h;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Relative luminescence corresponds to mean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± SEM (n=3).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Values significantly different from DMSO: * </a:t>
            </a:r>
            <a:r>
              <a:rPr lang="en-US" sz="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&lt; 0.05, unpaired Student’s t-test). </a:t>
            </a:r>
            <a:r>
              <a:rPr lang="pt-PT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FEA6925F-3E34-6247-A8E8-447B61EB9DB1}"/>
              </a:ext>
            </a:extLst>
          </p:cNvPr>
          <p:cNvSpPr/>
          <p:nvPr/>
        </p:nvSpPr>
        <p:spPr>
          <a:xfrm>
            <a:off x="3863421" y="2754421"/>
            <a:ext cx="1642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Immunoblotting.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HCT116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cells treated with for 24h (n=3).</a:t>
            </a:r>
            <a:r>
              <a:rPr lang="pt-PT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D93DF72-D8AD-B44D-879F-489F2D4D8033}"/>
              </a:ext>
            </a:extLst>
          </p:cNvPr>
          <p:cNvSpPr/>
          <p:nvPr/>
        </p:nvSpPr>
        <p:spPr>
          <a:xfrm>
            <a:off x="5689738" y="2769635"/>
            <a:ext cx="16764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Immunoblotting</a:t>
            </a: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HCT116 cells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treated for 24h (n=3).</a:t>
            </a:r>
            <a:r>
              <a:rPr lang="pt-PT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pt-PT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B5C476BE-4994-DB44-A064-37B7B8614C4F}"/>
              </a:ext>
            </a:extLst>
          </p:cNvPr>
          <p:cNvSpPr/>
          <p:nvPr/>
        </p:nvSpPr>
        <p:spPr>
          <a:xfrm>
            <a:off x="4701270" y="5014653"/>
            <a:ext cx="4184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Endothelial cell tube formation assay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Tube-like structures of HMVEC-D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cells treated for 12h;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(5 randomly selected microscopic fields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);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quantification represented by mean ± SEM (n=3).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* </a:t>
            </a:r>
            <a:r>
              <a:rPr lang="en-US" sz="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&lt; 0.05; one-way ANOVA with Dunnett’s multiple comparison test.</a:t>
            </a:r>
            <a:endParaRPr lang="pt-PT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14CF258-D4B4-6D44-9880-B617A8EFCB19}"/>
              </a:ext>
            </a:extLst>
          </p:cNvPr>
          <p:cNvSpPr/>
          <p:nvPr/>
        </p:nvSpPr>
        <p:spPr>
          <a:xfrm>
            <a:off x="7355846" y="2776463"/>
            <a:ext cx="1781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Immunoblotting. 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HMVEC-D </a:t>
            </a:r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endothelial cells treated with 42µM SLMP53-1 for 48h (n=3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). </a:t>
            </a:r>
            <a:r>
              <a:rPr lang="pt-PT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pt-PT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m 35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9554D208-3237-3B4D-9537-FC25548CC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3" r="68105" b="42109"/>
          <a:stretch/>
        </p:blipFill>
        <p:spPr>
          <a:xfrm>
            <a:off x="0" y="1202061"/>
            <a:ext cx="1628458" cy="2385590"/>
          </a:xfrm>
          <a:prstGeom prst="rect">
            <a:avLst/>
          </a:prstGeom>
        </p:spPr>
      </p:pic>
      <p:grpSp>
        <p:nvGrpSpPr>
          <p:cNvPr id="37" name="Agrupar 10">
            <a:extLst>
              <a:ext uri="{FF2B5EF4-FFF2-40B4-BE49-F238E27FC236}">
                <a16:creationId xmlns:a16="http://schemas.microsoft.com/office/drawing/2014/main" id="{947F2A2C-54BB-9043-9441-5566C2AC02EA}"/>
              </a:ext>
            </a:extLst>
          </p:cNvPr>
          <p:cNvGrpSpPr/>
          <p:nvPr/>
        </p:nvGrpSpPr>
        <p:grpSpPr>
          <a:xfrm>
            <a:off x="1812701" y="1159492"/>
            <a:ext cx="1616299" cy="1625497"/>
            <a:chOff x="2701765" y="1980861"/>
            <a:chExt cx="1902472" cy="1754446"/>
          </a:xfrm>
        </p:grpSpPr>
        <p:pic>
          <p:nvPicPr>
            <p:cNvPr id="38" name="Imagem 37" descr="Uma imagem com captura de ecrã&#10;&#10;Descrição gerada automaticamente">
              <a:extLst>
                <a:ext uri="{FF2B5EF4-FFF2-40B4-BE49-F238E27FC236}">
                  <a16:creationId xmlns:a16="http://schemas.microsoft.com/office/drawing/2014/main" id="{F4118B71-85C9-3549-829D-E225B4CEC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860" t="2107" r="35462" b="67958"/>
            <a:stretch/>
          </p:blipFill>
          <p:spPr>
            <a:xfrm>
              <a:off x="2737124" y="2104496"/>
              <a:ext cx="1867113" cy="1630811"/>
            </a:xfrm>
            <a:prstGeom prst="rect">
              <a:avLst/>
            </a:prstGeom>
          </p:spPr>
        </p:pic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26B26FE0-0C50-1C4C-A048-126B3EE7EED8}"/>
                </a:ext>
              </a:extLst>
            </p:cNvPr>
            <p:cNvSpPr txBox="1"/>
            <p:nvPr/>
          </p:nvSpPr>
          <p:spPr>
            <a:xfrm>
              <a:off x="2701765" y="1980861"/>
              <a:ext cx="240557" cy="398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P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Imagem 39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2119FAC9-3E45-A84B-8698-133B348C0D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39" t="32466" r="1083" b="50145"/>
          <a:stretch/>
        </p:blipFill>
        <p:spPr>
          <a:xfrm>
            <a:off x="5524287" y="1866542"/>
            <a:ext cx="1867113" cy="947330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5"/>
          <a:srcRect l="1058" t="4749" r="-1"/>
          <a:stretch/>
        </p:blipFill>
        <p:spPr>
          <a:xfrm>
            <a:off x="4764842" y="3695768"/>
            <a:ext cx="4302958" cy="1314635"/>
          </a:xfrm>
          <a:prstGeom prst="rect">
            <a:avLst/>
          </a:prstGeom>
        </p:spPr>
      </p:pic>
      <p:sp>
        <p:nvSpPr>
          <p:cNvPr id="45" name="Slide Number Placeholder 5"/>
          <p:cNvSpPr txBox="1">
            <a:spLocks/>
          </p:cNvSpPr>
          <p:nvPr/>
        </p:nvSpPr>
        <p:spPr>
          <a:xfrm>
            <a:off x="6906912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206765" y="117056"/>
            <a:ext cx="865940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SLMP53-1 regulates the Warburg effect and angiogenesis, interfering with ECM remodeling and EMT </a:t>
            </a: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events in a p53-dependent manner, in 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tumor tissue of xenograft mouse models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242437" y="1235478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5391628" y="1483752"/>
            <a:ext cx="2642890" cy="88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GLUT1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endParaRPr lang="en-US" sz="1100" b="1" dirty="0" smtClean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HK2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endParaRPr lang="en-US" sz="1100" b="1" dirty="0" smtClean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PFKFB3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endParaRPr lang="en-US" sz="1100" b="1" dirty="0" smtClean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MCT4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endParaRPr lang="en-US" sz="1100" b="1" dirty="0" smtClean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in p53</a:t>
            </a:r>
            <a:r>
              <a:rPr lang="en-US" sz="1100" b="1" baseline="30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 +/+</a:t>
            </a:r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,</a:t>
            </a:r>
            <a:r>
              <a:rPr lang="en-US" sz="1100" b="1" baseline="30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but not in p53 </a:t>
            </a:r>
            <a:r>
              <a:rPr lang="en-US" sz="1100" b="1" baseline="30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-/- </a:t>
            </a:r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HCT116 tumors</a:t>
            </a:r>
          </a:p>
        </p:txBody>
      </p:sp>
      <p:grpSp>
        <p:nvGrpSpPr>
          <p:cNvPr id="25" name="Agrupar 11">
            <a:extLst>
              <a:ext uri="{FF2B5EF4-FFF2-40B4-BE49-F238E27FC236}">
                <a16:creationId xmlns:a16="http://schemas.microsoft.com/office/drawing/2014/main" id="{976FD64E-BEB7-464F-A90C-337AD7DEB435}"/>
              </a:ext>
            </a:extLst>
          </p:cNvPr>
          <p:cNvGrpSpPr/>
          <p:nvPr/>
        </p:nvGrpSpPr>
        <p:grpSpPr>
          <a:xfrm>
            <a:off x="318702" y="1733749"/>
            <a:ext cx="4177098" cy="3920460"/>
            <a:chOff x="154359" y="1671743"/>
            <a:chExt cx="5493280" cy="4886047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377D6343-2465-8941-96D8-58029AF49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09" r="40415" b="48130"/>
            <a:stretch/>
          </p:blipFill>
          <p:spPr>
            <a:xfrm>
              <a:off x="169352" y="1671743"/>
              <a:ext cx="5478287" cy="4886047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750FB61-9840-C54E-AA29-E476974C15CF}"/>
                </a:ext>
              </a:extLst>
            </p:cNvPr>
            <p:cNvSpPr txBox="1"/>
            <p:nvPr/>
          </p:nvSpPr>
          <p:spPr>
            <a:xfrm>
              <a:off x="154359" y="1671743"/>
              <a:ext cx="240557" cy="3899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P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31A17147-6094-674D-96DC-19ECD4733C05}"/>
              </a:ext>
            </a:extLst>
          </p:cNvPr>
          <p:cNvSpPr/>
          <p:nvPr/>
        </p:nvSpPr>
        <p:spPr>
          <a:xfrm>
            <a:off x="22964" y="5623355"/>
            <a:ext cx="9113956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Imunohistochemistry</a:t>
            </a:r>
            <a:r>
              <a: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Tumor tissues xenografts treated with 50 mg/kg SLMP53-1 or vehicle (IP injection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2x/week,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 administrations obtained from Soares </a:t>
            </a:r>
            <a:r>
              <a:rPr lang="en-US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al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Oncotarget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(2016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);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Scale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bar </a:t>
            </a:r>
            <a:r>
              <a:rPr lang="pt-PT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= 20 </a:t>
            </a:r>
            <a:r>
              <a:rPr lang="el-G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μ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m;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magnification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= </a:t>
            </a:r>
            <a:r>
              <a:rPr lang="pt-PT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x200.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Quantification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of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IHC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staining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in tumor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tissues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treated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with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SLMP53-1 (+)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or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vehicle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(-). Data are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mean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± SEM (n=3);</a:t>
            </a:r>
            <a:r>
              <a:rPr lang="pt-PT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* p 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&lt; 0.05,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unpaired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Student’s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-test.</a:t>
            </a:r>
          </a:p>
        </p:txBody>
      </p:sp>
      <p:pic>
        <p:nvPicPr>
          <p:cNvPr id="29" name="Imagem 28" descr="Uma imagem com relógio&#10;&#10;Descrição gerada automaticamente">
            <a:extLst>
              <a:ext uri="{FF2B5EF4-FFF2-40B4-BE49-F238E27FC236}">
                <a16:creationId xmlns:a16="http://schemas.microsoft.com/office/drawing/2014/main" id="{E86DE84B-AB84-8E4C-9A85-F324349E3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951" y="2483012"/>
            <a:ext cx="1861514" cy="1501221"/>
          </a:xfrm>
          <a:prstGeom prst="rect">
            <a:avLst/>
          </a:prstGeom>
        </p:spPr>
      </p:pic>
      <p:pic>
        <p:nvPicPr>
          <p:cNvPr id="30" name="Imagem 29" descr="Uma imagem com relógio&#10;&#10;Descrição gerada automaticamente">
            <a:extLst>
              <a:ext uri="{FF2B5EF4-FFF2-40B4-BE49-F238E27FC236}">
                <a16:creationId xmlns:a16="http://schemas.microsoft.com/office/drawing/2014/main" id="{7941E432-05EC-1A4D-B41A-2C1E1A287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563" y="2533556"/>
            <a:ext cx="1741037" cy="1411082"/>
          </a:xfrm>
          <a:prstGeom prst="rect">
            <a:avLst/>
          </a:prstGeom>
        </p:spPr>
      </p:pic>
      <p:pic>
        <p:nvPicPr>
          <p:cNvPr id="31" name="Imagem 30" descr="Uma imagem com relógio&#10;&#10;Descrição gerada automaticamente">
            <a:extLst>
              <a:ext uri="{FF2B5EF4-FFF2-40B4-BE49-F238E27FC236}">
                <a16:creationId xmlns:a16="http://schemas.microsoft.com/office/drawing/2014/main" id="{9016D6ED-26D7-2D4A-9C12-31DFCA578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573" y="4232506"/>
            <a:ext cx="1745500" cy="140629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EC59D88E-E221-E64D-9B29-E0075DFD4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708" y="4236119"/>
            <a:ext cx="1741016" cy="1402681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2BA9423F-5BFD-EE48-90C8-7470BD1DC5DA}"/>
              </a:ext>
            </a:extLst>
          </p:cNvPr>
          <p:cNvSpPr txBox="1"/>
          <p:nvPr/>
        </p:nvSpPr>
        <p:spPr>
          <a:xfrm>
            <a:off x="5643161" y="248159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GLUT1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07AE4E4-68B5-3149-A5FB-24E7A4361EEE}"/>
              </a:ext>
            </a:extLst>
          </p:cNvPr>
          <p:cNvSpPr txBox="1"/>
          <p:nvPr/>
        </p:nvSpPr>
        <p:spPr>
          <a:xfrm>
            <a:off x="7504675" y="251460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HK2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F1C9443-3D36-224A-BA15-7985562758A0}"/>
              </a:ext>
            </a:extLst>
          </p:cNvPr>
          <p:cNvSpPr txBox="1"/>
          <p:nvPr/>
        </p:nvSpPr>
        <p:spPr>
          <a:xfrm>
            <a:off x="5476761" y="4089852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PFKFB3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3799BEF-1C8D-8146-9227-92223852A882}"/>
              </a:ext>
            </a:extLst>
          </p:cNvPr>
          <p:cNvSpPr txBox="1"/>
          <p:nvPr/>
        </p:nvSpPr>
        <p:spPr>
          <a:xfrm>
            <a:off x="7455831" y="4131169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MCT4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83962D6D-60E4-EC4F-A8AB-5DDA2456A93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87C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638">
            <a:off x="128026" y="1403219"/>
            <a:ext cx="463723" cy="399890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7EE5D2C8-D934-D547-A5B9-31F915F9F97B}"/>
              </a:ext>
            </a:extLst>
          </p:cNvPr>
          <p:cNvSpPr/>
          <p:nvPr/>
        </p:nvSpPr>
        <p:spPr>
          <a:xfrm>
            <a:off x="480084" y="1361448"/>
            <a:ext cx="1277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Balb</a:t>
            </a:r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/c nude mice</a:t>
            </a:r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pt-PT" sz="12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484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12E59003-9C9B-4249-BE6E-95B5A64CF694}"/>
              </a:ext>
            </a:extLst>
          </p:cNvPr>
          <p:cNvSpPr/>
          <p:nvPr/>
        </p:nvSpPr>
        <p:spPr>
          <a:xfrm>
            <a:off x="27392" y="99655"/>
            <a:ext cx="393700" cy="498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Raleway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73E0807-9A57-4E44-8358-0241EA5ABAEC}"/>
              </a:ext>
            </a:extLst>
          </p:cNvPr>
          <p:cNvSpPr/>
          <p:nvPr/>
        </p:nvSpPr>
        <p:spPr>
          <a:xfrm>
            <a:off x="195939" y="50651"/>
            <a:ext cx="88661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SLMP53-1 regulates the Warburg effect and angiogenesis, interfering with ECM remodeling and EMT </a:t>
            </a:r>
            <a:r>
              <a:rPr lang="en-US" sz="2300" b="1" dirty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events in </a:t>
            </a:r>
            <a:r>
              <a:rPr lang="en-US" sz="2300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tumor tissue of xenograft mouse models</a:t>
            </a:r>
            <a:endParaRPr lang="pt-PT" sz="2300" b="1" dirty="0">
              <a:solidFill>
                <a:schemeClr val="tx2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Conexão reta 25">
            <a:extLst>
              <a:ext uri="{FF2B5EF4-FFF2-40B4-BE49-F238E27FC236}">
                <a16:creationId xmlns:a16="http://schemas.microsoft.com/office/drawing/2014/main" id="{67AB6CA2-F66B-4139-B1C5-E504153A8394}"/>
              </a:ext>
            </a:extLst>
          </p:cNvPr>
          <p:cNvCxnSpPr>
            <a:cxnSpLocks/>
          </p:cNvCxnSpPr>
          <p:nvPr/>
        </p:nvCxnSpPr>
        <p:spPr>
          <a:xfrm>
            <a:off x="195939" y="1143000"/>
            <a:ext cx="864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55B55E8A-4D63-4A07-817F-23B8C4A2F04F}"/>
              </a:ext>
            </a:extLst>
          </p:cNvPr>
          <p:cNvSpPr/>
          <p:nvPr/>
        </p:nvSpPr>
        <p:spPr>
          <a:xfrm>
            <a:off x="7211792" y="2212228"/>
            <a:ext cx="1849211" cy="1272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SCO2 </a:t>
            </a:r>
            <a:r>
              <a:rPr lang="en-US" sz="11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endParaRPr lang="en-US" sz="1100" b="1" dirty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COX4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E-CAD </a:t>
            </a:r>
            <a:r>
              <a:rPr lang="en-US" sz="11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endParaRPr lang="en-US" sz="1100" b="1" dirty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MMP-9 </a:t>
            </a:r>
            <a:r>
              <a:rPr lang="en-US" sz="11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VEGF1  </a:t>
            </a:r>
            <a:r>
              <a:rPr lang="en-US" sz="1100" b="1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↓</a:t>
            </a:r>
            <a:endParaRPr lang="en-US" sz="1100" b="1" dirty="0">
              <a:solidFill>
                <a:srgbClr val="000000"/>
              </a:solidFill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in p53</a:t>
            </a:r>
            <a:r>
              <a:rPr lang="en-US" sz="1100" b="1" baseline="30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 +/+</a:t>
            </a:r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, but not in p53 </a:t>
            </a:r>
            <a:r>
              <a:rPr lang="en-US" sz="1100" b="1" baseline="30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-/- </a:t>
            </a:r>
            <a:r>
              <a:rPr lang="en-US" sz="11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 Light" panose="020F0302020204030204" pitchFamily="34" charset="0"/>
              </a:rPr>
              <a:t>HCT116 tumors</a:t>
            </a:r>
          </a:p>
        </p:txBody>
      </p:sp>
      <p:grpSp>
        <p:nvGrpSpPr>
          <p:cNvPr id="15" name="Agrupar 12">
            <a:extLst>
              <a:ext uri="{FF2B5EF4-FFF2-40B4-BE49-F238E27FC236}">
                <a16:creationId xmlns:a16="http://schemas.microsoft.com/office/drawing/2014/main" id="{FB5F1193-F1F1-2847-A7F9-F95074A0E4B9}"/>
              </a:ext>
            </a:extLst>
          </p:cNvPr>
          <p:cNvGrpSpPr/>
          <p:nvPr/>
        </p:nvGrpSpPr>
        <p:grpSpPr>
          <a:xfrm>
            <a:off x="-32045" y="1504213"/>
            <a:ext cx="3880935" cy="4066340"/>
            <a:chOff x="5647639" y="1728327"/>
            <a:chExt cx="5478287" cy="5088684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B58D1D65-094F-2341-83AB-86A5EFC25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309" r="40415"/>
            <a:stretch/>
          </p:blipFill>
          <p:spPr>
            <a:xfrm>
              <a:off x="5647639" y="2152936"/>
              <a:ext cx="5478287" cy="4664075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B7F10023-FC4A-E841-98C8-8EF4E4A4A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41" t="1909" r="40415" b="94026"/>
            <a:stretch/>
          </p:blipFill>
          <p:spPr>
            <a:xfrm>
              <a:off x="6115891" y="1728327"/>
              <a:ext cx="4996386" cy="397563"/>
            </a:xfrm>
            <a:prstGeom prst="rect">
              <a:avLst/>
            </a:prstGeom>
          </p:spPr>
        </p:pic>
      </p:grpSp>
      <p:pic>
        <p:nvPicPr>
          <p:cNvPr id="18" name="Imagem 17" descr="Uma imagem com relógio, porta&#10;&#10;Descrição gerada automaticamente">
            <a:extLst>
              <a:ext uri="{FF2B5EF4-FFF2-40B4-BE49-F238E27FC236}">
                <a16:creationId xmlns:a16="http://schemas.microsoft.com/office/drawing/2014/main" id="{6936BBA1-DB3C-B341-8BD9-5E1E94BF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963" y="1786569"/>
            <a:ext cx="1780871" cy="1434791"/>
          </a:xfrm>
          <a:prstGeom prst="rect">
            <a:avLst/>
          </a:prstGeom>
        </p:spPr>
      </p:pic>
      <p:pic>
        <p:nvPicPr>
          <p:cNvPr id="19" name="Imagem 18" descr="Uma imagem com relógio&#10;&#10;Descrição gerada automaticamente">
            <a:extLst>
              <a:ext uri="{FF2B5EF4-FFF2-40B4-BE49-F238E27FC236}">
                <a16:creationId xmlns:a16="http://schemas.microsoft.com/office/drawing/2014/main" id="{C040A870-E76A-DB46-8E5C-6687EDC47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676" y="1786569"/>
            <a:ext cx="1793097" cy="144464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9004364-0DFE-D749-B713-8F5C4E9C29E6}"/>
              </a:ext>
            </a:extLst>
          </p:cNvPr>
          <p:cNvSpPr txBox="1"/>
          <p:nvPr/>
        </p:nvSpPr>
        <p:spPr>
          <a:xfrm>
            <a:off x="4469984" y="160020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SCO2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30BAA67-4525-C340-B22B-632F5A4D5EE0}"/>
              </a:ext>
            </a:extLst>
          </p:cNvPr>
          <p:cNvSpPr txBox="1"/>
          <p:nvPr/>
        </p:nvSpPr>
        <p:spPr>
          <a:xfrm>
            <a:off x="6251866" y="160020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COX4</a:t>
            </a:r>
          </a:p>
        </p:txBody>
      </p:sp>
      <p:pic>
        <p:nvPicPr>
          <p:cNvPr id="38" name="Imagem 37" descr="Uma imagem com relógio&#10;&#10;Descrição gerada automaticamente">
            <a:extLst>
              <a:ext uri="{FF2B5EF4-FFF2-40B4-BE49-F238E27FC236}">
                <a16:creationId xmlns:a16="http://schemas.microsoft.com/office/drawing/2014/main" id="{B6794D1B-BECF-6E4B-9FF2-F858B079B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911252"/>
            <a:ext cx="1734058" cy="1397075"/>
          </a:xfrm>
          <a:prstGeom prst="rect">
            <a:avLst/>
          </a:prstGeom>
        </p:spPr>
      </p:pic>
      <p:pic>
        <p:nvPicPr>
          <p:cNvPr id="39" name="Imagem 38" descr="Uma imagem com relógio&#10;&#10;Descrição gerada automaticamente">
            <a:extLst>
              <a:ext uri="{FF2B5EF4-FFF2-40B4-BE49-F238E27FC236}">
                <a16:creationId xmlns:a16="http://schemas.microsoft.com/office/drawing/2014/main" id="{F976688A-F96A-B841-AC24-B7BBCBE21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0817" y="3918176"/>
            <a:ext cx="1757329" cy="1415824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83D36D10-8C83-1F4F-9E6D-C6B76FC7EB10}"/>
              </a:ext>
            </a:extLst>
          </p:cNvPr>
          <p:cNvSpPr txBox="1"/>
          <p:nvPr/>
        </p:nvSpPr>
        <p:spPr>
          <a:xfrm>
            <a:off x="4447817" y="377699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E-CAD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CCFDDD4-8A79-A043-9E45-01843CFCD5BF}"/>
              </a:ext>
            </a:extLst>
          </p:cNvPr>
          <p:cNvSpPr txBox="1"/>
          <p:nvPr/>
        </p:nvSpPr>
        <p:spPr>
          <a:xfrm>
            <a:off x="6251866" y="377699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MMP-9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D429954-9A2C-E946-B8ED-4639281681F6}"/>
              </a:ext>
            </a:extLst>
          </p:cNvPr>
          <p:cNvSpPr txBox="1"/>
          <p:nvPr/>
        </p:nvSpPr>
        <p:spPr>
          <a:xfrm>
            <a:off x="7883106" y="3776990"/>
            <a:ext cx="879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VEGF1</a:t>
            </a:r>
          </a:p>
        </p:txBody>
      </p:sp>
      <p:pic>
        <p:nvPicPr>
          <p:cNvPr id="44" name="Imagem 43" descr="Uma imagem com relógio&#10;&#10;Descrição gerada automaticamente">
            <a:extLst>
              <a:ext uri="{FF2B5EF4-FFF2-40B4-BE49-F238E27FC236}">
                <a16:creationId xmlns:a16="http://schemas.microsoft.com/office/drawing/2014/main" id="{2EA51979-7991-0645-916E-E9EA39E6F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196" y="3955982"/>
            <a:ext cx="1710404" cy="1378018"/>
          </a:xfrm>
          <a:prstGeom prst="rect">
            <a:avLst/>
          </a:prstGeom>
        </p:spPr>
      </p:pic>
      <p:sp>
        <p:nvSpPr>
          <p:cNvPr id="45" name="Retângulo 44">
            <a:extLst>
              <a:ext uri="{FF2B5EF4-FFF2-40B4-BE49-F238E27FC236}">
                <a16:creationId xmlns:a16="http://schemas.microsoft.com/office/drawing/2014/main" id="{31A17147-6094-674D-96DC-19ECD4733C05}"/>
              </a:ext>
            </a:extLst>
          </p:cNvPr>
          <p:cNvSpPr/>
          <p:nvPr/>
        </p:nvSpPr>
        <p:spPr>
          <a:xfrm>
            <a:off x="22964" y="5566574"/>
            <a:ext cx="9113956" cy="3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Imunohistochemistry</a:t>
            </a:r>
            <a:r>
              <a:rPr 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Tumor tissues xenografts treated with 50 mg/kg SLMP53-1 or vehicle (IP injection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2x/week,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 administrations obtained from Soares </a:t>
            </a:r>
            <a:r>
              <a:rPr lang="en-US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al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Oncotarget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(2016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);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Scale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bar </a:t>
            </a:r>
            <a:r>
              <a:rPr lang="pt-PT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= 20 </a:t>
            </a:r>
            <a:r>
              <a:rPr lang="el-G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μ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m;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magnification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= </a:t>
            </a:r>
            <a:r>
              <a:rPr lang="pt-PT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x200.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Quantification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of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IHC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staining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in tumor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tissues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treated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with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SLMP53-1 (+)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or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vehicle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(-). Data are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mean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± SEM (n=3);</a:t>
            </a:r>
            <a:r>
              <a:rPr lang="pt-PT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* p 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&lt; 0.05,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unpaired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Student’s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r>
              <a:rPr lang="pt-PT" sz="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</a:t>
            </a:r>
            <a:r>
              <a:rPr lang="pt-PT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-test.</a:t>
            </a:r>
          </a:p>
        </p:txBody>
      </p:sp>
      <p:sp>
        <p:nvSpPr>
          <p:cNvPr id="46" name="Slide Number Placeholder 5"/>
          <p:cNvSpPr txBox="1">
            <a:spLocks/>
          </p:cNvSpPr>
          <p:nvPr/>
        </p:nvSpPr>
        <p:spPr>
          <a:xfrm>
            <a:off x="6934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9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83962D6D-60E4-EC4F-A8AB-5DDA2456A93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87C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638">
            <a:off x="54191" y="1212860"/>
            <a:ext cx="463723" cy="399890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7EE5D2C8-D934-D547-A5B9-31F915F9F97B}"/>
              </a:ext>
            </a:extLst>
          </p:cNvPr>
          <p:cNvSpPr/>
          <p:nvPr/>
        </p:nvSpPr>
        <p:spPr>
          <a:xfrm>
            <a:off x="406249" y="1171089"/>
            <a:ext cx="1277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Balb</a:t>
            </a:r>
            <a:r>
              <a:rPr lang="en-US" sz="1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/c nude mice</a:t>
            </a:r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pt-PT" sz="12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8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1428</Words>
  <Application>Microsoft Office PowerPoint</Application>
  <PresentationFormat>Apresentação no Ecrã (4:3)</PresentationFormat>
  <Paragraphs>99</Paragraphs>
  <Slides>13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Raleway</vt:lpstr>
      <vt:lpstr>Source Sans Pro</vt:lpstr>
      <vt:lpstr>Tahoma</vt:lpstr>
      <vt:lpstr>Times New Roman</vt:lpstr>
      <vt:lpstr>TimesNewRoman</vt:lpstr>
      <vt:lpstr>Office Theme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JMC</cp:lastModifiedBy>
  <cp:revision>124</cp:revision>
  <cp:lastPrinted>2020-10-21T13:45:21Z</cp:lastPrinted>
  <dcterms:created xsi:type="dcterms:W3CDTF">2015-04-04T09:45:50Z</dcterms:created>
  <dcterms:modified xsi:type="dcterms:W3CDTF">2020-10-22T17:26:21Z</dcterms:modified>
</cp:coreProperties>
</file>