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
  </p:notesMasterIdLst>
  <p:sldIdLst>
    <p:sldId id="265" r:id="rId3"/>
  </p:sldIdLst>
  <p:sldSz cx="30275213" cy="42811700"/>
  <p:notesSz cx="6858000" cy="9144000"/>
  <p:defaultTextStyle>
    <a:defPPr>
      <a:defRPr lang="fr-FR"/>
    </a:defPPr>
    <a:lvl1pPr marL="0" algn="l" defTabSz="2925623" rtl="0" eaLnBrk="1" latinLnBrk="0" hangingPunct="1">
      <a:defRPr sz="5759" kern="1200">
        <a:solidFill>
          <a:schemeClr val="tx1"/>
        </a:solidFill>
        <a:latin typeface="+mn-lt"/>
        <a:ea typeface="+mn-ea"/>
        <a:cs typeface="+mn-cs"/>
      </a:defRPr>
    </a:lvl1pPr>
    <a:lvl2pPr marL="1462811" algn="l" defTabSz="2925623" rtl="0" eaLnBrk="1" latinLnBrk="0" hangingPunct="1">
      <a:defRPr sz="5759" kern="1200">
        <a:solidFill>
          <a:schemeClr val="tx1"/>
        </a:solidFill>
        <a:latin typeface="+mn-lt"/>
        <a:ea typeface="+mn-ea"/>
        <a:cs typeface="+mn-cs"/>
      </a:defRPr>
    </a:lvl2pPr>
    <a:lvl3pPr marL="2925623" algn="l" defTabSz="2925623" rtl="0" eaLnBrk="1" latinLnBrk="0" hangingPunct="1">
      <a:defRPr sz="5759" kern="1200">
        <a:solidFill>
          <a:schemeClr val="tx1"/>
        </a:solidFill>
        <a:latin typeface="+mn-lt"/>
        <a:ea typeface="+mn-ea"/>
        <a:cs typeface="+mn-cs"/>
      </a:defRPr>
    </a:lvl3pPr>
    <a:lvl4pPr marL="4388434" algn="l" defTabSz="2925623" rtl="0" eaLnBrk="1" latinLnBrk="0" hangingPunct="1">
      <a:defRPr sz="5759" kern="1200">
        <a:solidFill>
          <a:schemeClr val="tx1"/>
        </a:solidFill>
        <a:latin typeface="+mn-lt"/>
        <a:ea typeface="+mn-ea"/>
        <a:cs typeface="+mn-cs"/>
      </a:defRPr>
    </a:lvl4pPr>
    <a:lvl5pPr marL="5851246" algn="l" defTabSz="2925623" rtl="0" eaLnBrk="1" latinLnBrk="0" hangingPunct="1">
      <a:defRPr sz="5759" kern="1200">
        <a:solidFill>
          <a:schemeClr val="tx1"/>
        </a:solidFill>
        <a:latin typeface="+mn-lt"/>
        <a:ea typeface="+mn-ea"/>
        <a:cs typeface="+mn-cs"/>
      </a:defRPr>
    </a:lvl5pPr>
    <a:lvl6pPr marL="7314057" algn="l" defTabSz="2925623" rtl="0" eaLnBrk="1" latinLnBrk="0" hangingPunct="1">
      <a:defRPr sz="5759" kern="1200">
        <a:solidFill>
          <a:schemeClr val="tx1"/>
        </a:solidFill>
        <a:latin typeface="+mn-lt"/>
        <a:ea typeface="+mn-ea"/>
        <a:cs typeface="+mn-cs"/>
      </a:defRPr>
    </a:lvl6pPr>
    <a:lvl7pPr marL="8776868" algn="l" defTabSz="2925623" rtl="0" eaLnBrk="1" latinLnBrk="0" hangingPunct="1">
      <a:defRPr sz="5759" kern="1200">
        <a:solidFill>
          <a:schemeClr val="tx1"/>
        </a:solidFill>
        <a:latin typeface="+mn-lt"/>
        <a:ea typeface="+mn-ea"/>
        <a:cs typeface="+mn-cs"/>
      </a:defRPr>
    </a:lvl7pPr>
    <a:lvl8pPr marL="10239680" algn="l" defTabSz="2925623" rtl="0" eaLnBrk="1" latinLnBrk="0" hangingPunct="1">
      <a:defRPr sz="5759" kern="1200">
        <a:solidFill>
          <a:schemeClr val="tx1"/>
        </a:solidFill>
        <a:latin typeface="+mn-lt"/>
        <a:ea typeface="+mn-ea"/>
        <a:cs typeface="+mn-cs"/>
      </a:defRPr>
    </a:lvl8pPr>
    <a:lvl9pPr marL="11702491" algn="l" defTabSz="2925623" rtl="0" eaLnBrk="1" latinLnBrk="0" hangingPunct="1">
      <a:defRPr sz="575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86" userDrawn="1">
          <p15:clr>
            <a:srgbClr val="A4A3A4"/>
          </p15:clr>
        </p15:guide>
        <p15:guide id="2" pos="953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Schalnich" initials="MS" lastIdx="3" clrIdx="0"/>
  <p:cmAuthor id="1" name="Samanta"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99"/>
    <a:srgbClr val="6A4E9D"/>
    <a:srgbClr val="5E4197"/>
    <a:srgbClr val="6032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340" autoAdjust="0"/>
    <p:restoredTop sz="94660"/>
  </p:normalViewPr>
  <p:slideViewPr>
    <p:cSldViewPr>
      <p:cViewPr>
        <p:scale>
          <a:sx n="19" d="100"/>
          <a:sy n="19" d="100"/>
        </p:scale>
        <p:origin x="1128" y="-2184"/>
      </p:cViewPr>
      <p:guideLst>
        <p:guide orient="horz" pos="13486"/>
        <p:guide pos="9536"/>
      </p:guideLst>
    </p:cSldViewPr>
  </p:slideViewPr>
  <p:notesTextViewPr>
    <p:cViewPr>
      <p:scale>
        <a:sx n="100" d="100"/>
        <a:sy n="100" d="100"/>
      </p:scale>
      <p:origin x="0" y="0"/>
    </p:cViewPr>
  </p:notesTextViewPr>
  <p:notesViewPr>
    <p:cSldViewPr>
      <p:cViewPr varScale="1">
        <p:scale>
          <a:sx n="88" d="100"/>
          <a:sy n="88" d="100"/>
        </p:scale>
        <p:origin x="32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CFBF3B-F983-4F41-9E6C-02008BB91DD1}" type="datetimeFigureOut">
              <a:rPr lang="fr-FR" smtClean="0"/>
              <a:pPr/>
              <a:t>22/10/2020</a:t>
            </a:fld>
            <a:endParaRPr lang="fr-FR"/>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8" name="Slide Number Placeholder 7"/>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269082-9D5D-43A3-B675-27AB9B8E552E}" type="slidenum">
              <a:rPr lang="en-US" smtClean="0"/>
              <a:t>‹#›</a:t>
            </a:fld>
            <a:endParaRPr lang="en-US" dirty="0"/>
          </a:p>
        </p:txBody>
      </p:sp>
    </p:spTree>
    <p:extLst>
      <p:ext uri="{BB962C8B-B14F-4D97-AF65-F5344CB8AC3E}">
        <p14:creationId xmlns:p14="http://schemas.microsoft.com/office/powerpoint/2010/main" val="1626096734"/>
      </p:ext>
    </p:extLst>
  </p:cSld>
  <p:clrMap bg1="lt1" tx1="dk1" bg2="lt2" tx2="dk2" accent1="accent1" accent2="accent2" accent3="accent3" accent4="accent4" accent5="accent5" accent6="accent6" hlink="hlink" folHlink="folHlink"/>
  <p:notesStyle>
    <a:lvl1pPr marL="0" algn="l" defTabSz="2925623" rtl="0" eaLnBrk="1" latinLnBrk="0" hangingPunct="1">
      <a:defRPr sz="3839" kern="1200">
        <a:solidFill>
          <a:schemeClr val="tx1"/>
        </a:solidFill>
        <a:latin typeface="+mn-lt"/>
        <a:ea typeface="+mn-ea"/>
        <a:cs typeface="+mn-cs"/>
      </a:defRPr>
    </a:lvl1pPr>
    <a:lvl2pPr marL="1462811" algn="l" defTabSz="2925623" rtl="0" eaLnBrk="1" latinLnBrk="0" hangingPunct="1">
      <a:defRPr sz="3839" kern="1200">
        <a:solidFill>
          <a:schemeClr val="tx1"/>
        </a:solidFill>
        <a:latin typeface="+mn-lt"/>
        <a:ea typeface="+mn-ea"/>
        <a:cs typeface="+mn-cs"/>
      </a:defRPr>
    </a:lvl2pPr>
    <a:lvl3pPr marL="2925623" algn="l" defTabSz="2925623" rtl="0" eaLnBrk="1" latinLnBrk="0" hangingPunct="1">
      <a:defRPr sz="3839" kern="1200">
        <a:solidFill>
          <a:schemeClr val="tx1"/>
        </a:solidFill>
        <a:latin typeface="+mn-lt"/>
        <a:ea typeface="+mn-ea"/>
        <a:cs typeface="+mn-cs"/>
      </a:defRPr>
    </a:lvl3pPr>
    <a:lvl4pPr marL="4388434" algn="l" defTabSz="2925623" rtl="0" eaLnBrk="1" latinLnBrk="0" hangingPunct="1">
      <a:defRPr sz="3839" kern="1200">
        <a:solidFill>
          <a:schemeClr val="tx1"/>
        </a:solidFill>
        <a:latin typeface="+mn-lt"/>
        <a:ea typeface="+mn-ea"/>
        <a:cs typeface="+mn-cs"/>
      </a:defRPr>
    </a:lvl4pPr>
    <a:lvl5pPr marL="5851246" algn="l" defTabSz="2925623" rtl="0" eaLnBrk="1" latinLnBrk="0" hangingPunct="1">
      <a:defRPr sz="3839" kern="1200">
        <a:solidFill>
          <a:schemeClr val="tx1"/>
        </a:solidFill>
        <a:latin typeface="+mn-lt"/>
        <a:ea typeface="+mn-ea"/>
        <a:cs typeface="+mn-cs"/>
      </a:defRPr>
    </a:lvl5pPr>
    <a:lvl6pPr marL="7314057" algn="l" defTabSz="2925623" rtl="0" eaLnBrk="1" latinLnBrk="0" hangingPunct="1">
      <a:defRPr sz="3839" kern="1200">
        <a:solidFill>
          <a:schemeClr val="tx1"/>
        </a:solidFill>
        <a:latin typeface="+mn-lt"/>
        <a:ea typeface="+mn-ea"/>
        <a:cs typeface="+mn-cs"/>
      </a:defRPr>
    </a:lvl6pPr>
    <a:lvl7pPr marL="8776868" algn="l" defTabSz="2925623" rtl="0" eaLnBrk="1" latinLnBrk="0" hangingPunct="1">
      <a:defRPr sz="3839" kern="1200">
        <a:solidFill>
          <a:schemeClr val="tx1"/>
        </a:solidFill>
        <a:latin typeface="+mn-lt"/>
        <a:ea typeface="+mn-ea"/>
        <a:cs typeface="+mn-cs"/>
      </a:defRPr>
    </a:lvl7pPr>
    <a:lvl8pPr marL="10239680" algn="l" defTabSz="2925623" rtl="0" eaLnBrk="1" latinLnBrk="0" hangingPunct="1">
      <a:defRPr sz="3839" kern="1200">
        <a:solidFill>
          <a:schemeClr val="tx1"/>
        </a:solidFill>
        <a:latin typeface="+mn-lt"/>
        <a:ea typeface="+mn-ea"/>
        <a:cs typeface="+mn-cs"/>
      </a:defRPr>
    </a:lvl8pPr>
    <a:lvl9pPr marL="11702491" algn="l" defTabSz="2925623" rtl="0" eaLnBrk="1" latinLnBrk="0" hangingPunct="1">
      <a:defRPr sz="3839"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13299391"/>
            <a:ext cx="25733931" cy="9176767"/>
          </a:xfrm>
        </p:spPr>
        <p:txBody>
          <a:bodyPr/>
          <a:lstStyle/>
          <a:p>
            <a:r>
              <a:rPr lang="en-US"/>
              <a:t>Click to edit Master title style</a:t>
            </a:r>
            <a:endParaRPr lang="fr-FR"/>
          </a:p>
        </p:txBody>
      </p:sp>
      <p:sp>
        <p:nvSpPr>
          <p:cNvPr id="3" name="Subtitle 2"/>
          <p:cNvSpPr>
            <a:spLocks noGrp="1"/>
          </p:cNvSpPr>
          <p:nvPr>
            <p:ph type="subTitle" idx="1"/>
          </p:nvPr>
        </p:nvSpPr>
        <p:spPr>
          <a:xfrm>
            <a:off x="4541282" y="24259965"/>
            <a:ext cx="21192649" cy="1094076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2F621E2D-A50B-495F-9AA4-3F10866B781B}" type="datetime1">
              <a:rPr lang="fr-FR" smtClean="0"/>
              <a:t>22/10/2020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D6B278-45EA-45CC-9642-20CC60EAB0D1}" type="datetime1">
              <a:rPr lang="fr-FR" smtClean="0"/>
              <a:t>22/10/2020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949529" y="1714471"/>
            <a:ext cx="6811923" cy="36528688"/>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1513761" y="1714471"/>
            <a:ext cx="19931182" cy="365286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E16925-72EC-42D4-94D3-A1003B939FCE}" type="datetime1">
              <a:rPr lang="fr-FR" smtClean="0"/>
              <a:t>22/10/2020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it-IT" dirty="0"/>
              <a:t>Click to </a:t>
            </a:r>
            <a:r>
              <a:rPr lang="it-IT" dirty="0" err="1"/>
              <a:t>edit</a:t>
            </a:r>
            <a:r>
              <a:rPr lang="it-IT" dirty="0"/>
              <a:t> </a:t>
            </a:r>
            <a:r>
              <a:rPr lang="it-IT" dirty="0" err="1"/>
              <a:t>Paper</a:t>
            </a:r>
            <a:r>
              <a:rPr lang="it-IT" dirty="0"/>
              <a:t> Title</a:t>
            </a:r>
          </a:p>
        </p:txBody>
      </p:sp>
      <p:sp>
        <p:nvSpPr>
          <p:cNvPr id="3" name="Content Placeholder 2"/>
          <p:cNvSpPr>
            <a:spLocks noGrp="1"/>
          </p:cNvSpPr>
          <p:nvPr>
            <p:ph idx="1"/>
          </p:nvPr>
        </p:nvSpPr>
        <p:spPr/>
        <p:txBody>
          <a:bodyPr/>
          <a:lstStyle/>
          <a:p>
            <a:pPr lvl="0"/>
            <a:r>
              <a:rPr lang="it-IT" dirty="0"/>
              <a:t>Click to </a:t>
            </a:r>
            <a:r>
              <a:rPr lang="it-IT" dirty="0" err="1"/>
              <a:t>edit</a:t>
            </a:r>
            <a:r>
              <a:rPr lang="it-IT" dirty="0"/>
              <a:t> Master text </a:t>
            </a:r>
            <a:r>
              <a:rPr lang="it-IT" dirty="0" err="1"/>
              <a:t>styles</a:t>
            </a:r>
            <a:endParaRPr lang="it-IT" dirty="0"/>
          </a:p>
          <a:p>
            <a:pPr lvl="1"/>
            <a:r>
              <a:rPr lang="it-IT" dirty="0"/>
              <a:t>Second </a:t>
            </a:r>
            <a:r>
              <a:rPr lang="it-IT" dirty="0" err="1"/>
              <a:t>level</a:t>
            </a:r>
            <a:endParaRPr lang="it-IT" dirty="0"/>
          </a:p>
          <a:p>
            <a:pPr lvl="2"/>
            <a:r>
              <a:rPr lang="it-IT" dirty="0"/>
              <a:t>Third </a:t>
            </a:r>
            <a:r>
              <a:rPr lang="it-IT" dirty="0" err="1"/>
              <a:t>level</a:t>
            </a:r>
            <a:endParaRPr lang="it-IT" dirty="0"/>
          </a:p>
          <a:p>
            <a:pPr lvl="3"/>
            <a:r>
              <a:rPr lang="it-IT" dirty="0" err="1"/>
              <a:t>Fourth</a:t>
            </a:r>
            <a:r>
              <a:rPr lang="it-IT" dirty="0"/>
              <a:t> </a:t>
            </a:r>
            <a:r>
              <a:rPr lang="it-IT" dirty="0" err="1"/>
              <a:t>level</a:t>
            </a:r>
            <a:endParaRPr lang="it-IT" dirty="0"/>
          </a:p>
          <a:p>
            <a:pPr lvl="4"/>
            <a:r>
              <a:rPr lang="it-IT" dirty="0" err="1"/>
              <a:t>Fifth</a:t>
            </a:r>
            <a:r>
              <a:rPr lang="it-IT" dirty="0"/>
              <a:t> </a:t>
            </a:r>
            <a:r>
              <a:rPr lang="it-IT" dirty="0" err="1"/>
              <a:t>level</a:t>
            </a:r>
            <a:endParaRPr lang="it-IT" dirty="0"/>
          </a:p>
        </p:txBody>
      </p:sp>
      <p:sp>
        <p:nvSpPr>
          <p:cNvPr id="8" name="Text Placeholder 7"/>
          <p:cNvSpPr>
            <a:spLocks noGrp="1"/>
          </p:cNvSpPr>
          <p:nvPr>
            <p:ph type="body" sz="quarter" idx="10" hasCustomPrompt="1"/>
          </p:nvPr>
        </p:nvSpPr>
        <p:spPr>
          <a:xfrm>
            <a:off x="12774612" y="5479523"/>
            <a:ext cx="16453907" cy="1318062"/>
          </a:xfrm>
        </p:spPr>
        <p:txBody>
          <a:bodyPr>
            <a:normAutofit/>
          </a:bodyPr>
          <a:lstStyle>
            <a:lvl1pPr marL="0" indent="0" algn="r">
              <a:buNone/>
              <a:defRPr sz="5400">
                <a:solidFill>
                  <a:srgbClr val="FFFFFF"/>
                </a:solidFill>
              </a:defRPr>
            </a:lvl1pPr>
          </a:lstStyle>
          <a:p>
            <a:pPr lvl="0"/>
            <a:r>
              <a:rPr lang="it-IT" dirty="0"/>
              <a:t>Click to </a:t>
            </a:r>
            <a:r>
              <a:rPr lang="it-IT" dirty="0" err="1"/>
              <a:t>edit</a:t>
            </a:r>
            <a:r>
              <a:rPr lang="it-IT" dirty="0"/>
              <a:t> </a:t>
            </a:r>
            <a:r>
              <a:rPr lang="it-IT" dirty="0" err="1"/>
              <a:t>author’s</a:t>
            </a:r>
            <a:r>
              <a:rPr lang="it-IT" dirty="0"/>
              <a:t> </a:t>
            </a:r>
            <a:r>
              <a:rPr lang="it-IT" dirty="0" err="1"/>
              <a:t>name</a:t>
            </a:r>
            <a:r>
              <a:rPr lang="it-IT" dirty="0"/>
              <a:t> and </a:t>
            </a:r>
            <a:r>
              <a:rPr lang="it-IT" dirty="0" err="1"/>
              <a:t>affiliation</a:t>
            </a:r>
            <a:endParaRPr lang="it-IT" dirty="0"/>
          </a:p>
        </p:txBody>
      </p:sp>
    </p:spTree>
    <p:extLst>
      <p:ext uri="{BB962C8B-B14F-4D97-AF65-F5344CB8AC3E}">
        <p14:creationId xmlns:p14="http://schemas.microsoft.com/office/powerpoint/2010/main" val="3345945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84402" y="7006456"/>
            <a:ext cx="22706410" cy="14904815"/>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3784402" y="22486055"/>
            <a:ext cx="22706410" cy="1033624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FA24ED9-1BAC-43CE-92AB-135E2507265C}" type="datetimeFigureOut">
              <a:rPr lang="en-US" smtClean="0"/>
              <a:t>10/22/2020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073892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13695894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3215"/>
            <a:ext cx="26112371" cy="17808474"/>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2065654" y="28650163"/>
            <a:ext cx="26112371" cy="9365056"/>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A24ED9-1BAC-43CE-92AB-135E2507265C}" type="datetimeFigureOut">
              <a:rPr lang="en-US" smtClean="0"/>
              <a:t>10/22/2020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1209364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081421" y="11396633"/>
            <a:ext cx="12803892" cy="2716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5389900" y="11396633"/>
            <a:ext cx="12803892" cy="2716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A24ED9-1BAC-43CE-92AB-135E2507265C}" type="datetimeFigureOut">
              <a:rPr lang="en-US" smtClean="0"/>
              <a:t>10/22/2020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663014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6679" y="2279343"/>
            <a:ext cx="26112371" cy="8274950"/>
          </a:xfrm>
        </p:spPr>
        <p:txBody>
          <a:bodyPr/>
          <a:lstStyle/>
          <a:p>
            <a:r>
              <a:rPr lang="en-US"/>
              <a:t>Click to edit Master title style</a:t>
            </a:r>
          </a:p>
        </p:txBody>
      </p:sp>
      <p:sp>
        <p:nvSpPr>
          <p:cNvPr id="3" name="Text Placeholder 2"/>
          <p:cNvSpPr>
            <a:spLocks noGrp="1"/>
          </p:cNvSpPr>
          <p:nvPr>
            <p:ph type="body" idx="1"/>
          </p:nvPr>
        </p:nvSpPr>
        <p:spPr>
          <a:xfrm>
            <a:off x="2086687" y="10494814"/>
            <a:ext cx="12809147" cy="514334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086687" y="15638164"/>
            <a:ext cx="12809147" cy="230013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5326827" y="10494814"/>
            <a:ext cx="12872223" cy="514334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5326827" y="15638164"/>
            <a:ext cx="12872223" cy="230013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A24ED9-1BAC-43CE-92AB-135E2507265C}" type="datetimeFigureOut">
              <a:rPr lang="en-US" smtClean="0"/>
              <a:t>10/22/2020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37827512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A24ED9-1BAC-43CE-92AB-135E2507265C}" type="datetimeFigureOut">
              <a:rPr lang="en-US" smtClean="0"/>
              <a:t>10/22/2020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15838737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24ED9-1BAC-43CE-92AB-135E2507265C}" type="datetimeFigureOut">
              <a:rPr lang="en-US" smtClean="0"/>
              <a:t>10/22/2020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343812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83760309-1331-4F8F-AC1F-972AC9046391}" type="datetime1">
              <a:rPr lang="fr-FR" smtClean="0"/>
              <a:t>22/10/2020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6687" y="2854114"/>
            <a:ext cx="9765859" cy="9989398"/>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12872223" y="6164110"/>
            <a:ext cx="15326827" cy="3042405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086687" y="12843511"/>
            <a:ext cx="9765859" cy="237941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6868690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6687" y="2854114"/>
            <a:ext cx="9765859" cy="9989398"/>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12872223" y="6164110"/>
            <a:ext cx="15326827" cy="3042405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086687" y="12843511"/>
            <a:ext cx="9765859" cy="237941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8113406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2804872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4" y="2279325"/>
            <a:ext cx="6528093" cy="362809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081429" y="2279325"/>
            <a:ext cx="19079692" cy="362809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277337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1533" y="27510497"/>
            <a:ext cx="25733931" cy="8502880"/>
          </a:xfrm>
        </p:spPr>
        <p:txBody>
          <a:bodyPr anchor="t"/>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2391533" y="18145428"/>
            <a:ext cx="25733931" cy="93650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B96765-7664-41F5-8267-06B87A0274DD}" type="datetime1">
              <a:rPr lang="fr-FR" smtClean="0"/>
              <a:t>22/10/2020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1513761" y="9989411"/>
            <a:ext cx="13371552" cy="282537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15389900" y="9989411"/>
            <a:ext cx="13371552" cy="2825374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21FF9947-2A44-4499-8893-791A730D1CEB}" type="datetime1">
              <a:rPr lang="fr-FR" smtClean="0"/>
              <a:t>22/10/2020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1513761" y="9583086"/>
            <a:ext cx="13376810" cy="399377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13761" y="13576859"/>
            <a:ext cx="13376810" cy="246662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15379396" y="9583086"/>
            <a:ext cx="13382065" cy="399377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5379396" y="13576859"/>
            <a:ext cx="13382065" cy="246662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A2CD4740-CB78-4DA2-9449-5BA6BAB8E8B9}" type="datetime1">
              <a:rPr lang="fr-FR" smtClean="0"/>
              <a:t>22/10/2020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774D13E3-8353-4C2E-BE7C-26AE1B623ED5}" type="datetime1">
              <a:rPr lang="fr-FR" smtClean="0"/>
              <a:t>22/10/2020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13025-920A-462C-B19C-06B25E7A86DA}" type="datetime1">
              <a:rPr lang="fr-FR" smtClean="0"/>
              <a:t>22/10/2020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a:xfrm>
            <a:off x="22958703" y="39680118"/>
            <a:ext cx="7064216" cy="2279326"/>
          </a:xfrm>
        </p:spPr>
        <p:txBody>
          <a:bodyPr/>
          <a:lstStyle/>
          <a:p>
            <a:fld id="{FCAEAE96-855E-42B1-8DE9-9C9E68DE18C5}"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3769" y="1704542"/>
            <a:ext cx="9960336" cy="7254204"/>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11836767" y="1704558"/>
            <a:ext cx="16924685" cy="365386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1513769" y="8958760"/>
            <a:ext cx="9960336" cy="292843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4D6D2-AC3E-41CF-B9A3-5BCCE2F511AB}" type="datetime1">
              <a:rPr lang="fr-FR" smtClean="0"/>
              <a:t>22/10/2020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4154" y="29968193"/>
            <a:ext cx="18165128" cy="3537915"/>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5934154" y="3825307"/>
            <a:ext cx="18165128" cy="2568702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5934154" y="33506104"/>
            <a:ext cx="18165128" cy="502442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128312-C233-4B5A-993A-6F581BBA2EDC}" type="datetime1">
              <a:rPr lang="fr-FR" smtClean="0"/>
              <a:t>22/10/2020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13761" y="1714454"/>
            <a:ext cx="27247692" cy="7135284"/>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1513761" y="9989411"/>
            <a:ext cx="27247692" cy="2825374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1513761" y="39680118"/>
            <a:ext cx="7064216" cy="2279326"/>
          </a:xfrm>
          <a:prstGeom prst="rect">
            <a:avLst/>
          </a:prstGeom>
        </p:spPr>
        <p:txBody>
          <a:bodyPr vert="horz" lIns="91440" tIns="45720" rIns="91440" bIns="45720" rtlCol="0" anchor="ctr"/>
          <a:lstStyle>
            <a:lvl1pPr algn="l">
              <a:defRPr sz="1200">
                <a:solidFill>
                  <a:schemeClr val="tx1">
                    <a:tint val="75000"/>
                  </a:schemeClr>
                </a:solidFill>
              </a:defRPr>
            </a:lvl1pPr>
          </a:lstStyle>
          <a:p>
            <a:fld id="{1CCFA5E1-D094-4A0B-B20B-B561C85E6A82}" type="datetime1">
              <a:rPr lang="fr-FR" smtClean="0"/>
              <a:t>22/10/2020</a:t>
            </a:fld>
            <a:endParaRPr lang="fr-FR"/>
          </a:p>
        </p:txBody>
      </p:sp>
      <p:sp>
        <p:nvSpPr>
          <p:cNvPr id="5" name="Footer Placeholder 4"/>
          <p:cNvSpPr>
            <a:spLocks noGrp="1"/>
          </p:cNvSpPr>
          <p:nvPr>
            <p:ph type="ftr" sz="quarter" idx="3"/>
          </p:nvPr>
        </p:nvSpPr>
        <p:spPr>
          <a:xfrm>
            <a:off x="10344031" y="39680118"/>
            <a:ext cx="9587151" cy="227932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21697236" y="39680118"/>
            <a:ext cx="7064216" cy="2279326"/>
          </a:xfrm>
          <a:prstGeom prst="rect">
            <a:avLst/>
          </a:prstGeom>
        </p:spPr>
        <p:txBody>
          <a:bodyPr vert="horz" lIns="91440" tIns="45720" rIns="91440" bIns="45720" rtlCol="0" anchor="ctr"/>
          <a:lstStyle>
            <a:lvl1pPr algn="r">
              <a:defRPr sz="1200">
                <a:solidFill>
                  <a:schemeClr val="tx1">
                    <a:tint val="75000"/>
                  </a:schemeClr>
                </a:solidFill>
              </a:defRPr>
            </a:lvl1pPr>
          </a:lstStyle>
          <a:p>
            <a:fld id="{FCAEAE96-855E-42B1-8DE9-9C9E68DE18C5}"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9343"/>
            <a:ext cx="26112371" cy="82749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081421" y="11396633"/>
            <a:ext cx="26112371" cy="271636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081421" y="39680118"/>
            <a:ext cx="6811923" cy="2279326"/>
          </a:xfrm>
          <a:prstGeom prst="rect">
            <a:avLst/>
          </a:prstGeom>
        </p:spPr>
        <p:txBody>
          <a:bodyPr vert="horz" lIns="91440" tIns="45720" rIns="91440" bIns="45720" rtlCol="0" anchor="ctr"/>
          <a:lstStyle>
            <a:lvl1pPr algn="l">
              <a:defRPr sz="1200">
                <a:solidFill>
                  <a:schemeClr val="tx1">
                    <a:tint val="75000"/>
                  </a:schemeClr>
                </a:solidFill>
              </a:defRPr>
            </a:lvl1pPr>
          </a:lstStyle>
          <a:p>
            <a:fld id="{4FA24ED9-1BAC-43CE-92AB-135E2507265C}" type="datetimeFigureOut">
              <a:rPr lang="en-US" smtClean="0"/>
              <a:t>10/22/2020</a:t>
            </a:fld>
            <a:endParaRPr lang="en-US"/>
          </a:p>
        </p:txBody>
      </p:sp>
      <p:sp>
        <p:nvSpPr>
          <p:cNvPr id="5" name="Footer Placeholder 4"/>
          <p:cNvSpPr>
            <a:spLocks noGrp="1"/>
          </p:cNvSpPr>
          <p:nvPr>
            <p:ph type="ftr" sz="quarter" idx="3"/>
          </p:nvPr>
        </p:nvSpPr>
        <p:spPr>
          <a:xfrm>
            <a:off x="10028665" y="39680118"/>
            <a:ext cx="10217884" cy="227932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381869" y="39680118"/>
            <a:ext cx="6811923" cy="2279326"/>
          </a:xfrm>
          <a:prstGeom prst="rect">
            <a:avLst/>
          </a:prstGeom>
        </p:spPr>
        <p:txBody>
          <a:bodyPr vert="horz" lIns="91440" tIns="45720" rIns="91440" bIns="45720" rtlCol="0" anchor="ctr"/>
          <a:lstStyle>
            <a:lvl1pPr algn="r">
              <a:defRPr sz="1200">
                <a:solidFill>
                  <a:schemeClr val="tx1">
                    <a:tint val="75000"/>
                  </a:schemeClr>
                </a:solidFill>
              </a:defRPr>
            </a:lvl1pPr>
          </a:lstStyle>
          <a:p>
            <a:fld id="{24F29872-1DA2-4001-977B-942AFF1DF91F}" type="slidenum">
              <a:rPr lang="en-US" smtClean="0"/>
              <a:t>‹#›</a:t>
            </a:fld>
            <a:endParaRPr lang="en-US"/>
          </a:p>
        </p:txBody>
      </p:sp>
    </p:spTree>
    <p:extLst>
      <p:ext uri="{BB962C8B-B14F-4D97-AF65-F5344CB8AC3E}">
        <p14:creationId xmlns:p14="http://schemas.microsoft.com/office/powerpoint/2010/main" val="1664086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3761" y="1714454"/>
            <a:ext cx="27247692" cy="2089196"/>
          </a:xfrm>
        </p:spPr>
        <p:txBody>
          <a:bodyPr>
            <a:normAutofit/>
          </a:bodyPr>
          <a:lstStyle/>
          <a:p>
            <a:r>
              <a:rPr lang="en-US" sz="5400" dirty="0"/>
              <a:t>Optimization of compounds ADMET properties </a:t>
            </a:r>
            <a:r>
              <a:rPr lang="en-US" sz="5400" i="1" dirty="0"/>
              <a:t>via</a:t>
            </a:r>
            <a:r>
              <a:rPr lang="en-US" sz="5400" dirty="0"/>
              <a:t> machine-learning-based tools</a:t>
            </a:r>
            <a:br>
              <a:rPr lang="pl-PL" sz="5400" dirty="0"/>
            </a:br>
            <a:endParaRPr lang="en-US" sz="5400" dirty="0"/>
          </a:p>
        </p:txBody>
      </p:sp>
      <p:sp>
        <p:nvSpPr>
          <p:cNvPr id="8" name="TextBox 7"/>
          <p:cNvSpPr txBox="1"/>
          <p:nvPr/>
        </p:nvSpPr>
        <p:spPr>
          <a:xfrm>
            <a:off x="1506616" y="3060700"/>
            <a:ext cx="27423189" cy="4016484"/>
          </a:xfrm>
          <a:prstGeom prst="rect">
            <a:avLst/>
          </a:prstGeom>
          <a:solidFill>
            <a:srgbClr val="663399"/>
          </a:solidFill>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lnSpc>
                <a:spcPct val="150000"/>
              </a:lnSpc>
            </a:pPr>
            <a:r>
              <a:rPr lang="pl-PL" sz="5400" dirty="0">
                <a:solidFill>
                  <a:schemeClr val="bg1"/>
                </a:solidFill>
              </a:rPr>
              <a:t>Sabina Podlewska</a:t>
            </a:r>
            <a:r>
              <a:rPr lang="pl-PL" sz="5400" baseline="30000" dirty="0">
                <a:solidFill>
                  <a:schemeClr val="bg1"/>
                </a:solidFill>
              </a:rPr>
              <a:t>1,2</a:t>
            </a:r>
            <a:r>
              <a:rPr lang="pl-PL" sz="5400" dirty="0">
                <a:solidFill>
                  <a:schemeClr val="bg1"/>
                </a:solidFill>
              </a:rPr>
              <a:t>*, Rafał Kafel</a:t>
            </a:r>
            <a:r>
              <a:rPr lang="pl-PL" sz="5400" baseline="30000" dirty="0">
                <a:solidFill>
                  <a:schemeClr val="bg1"/>
                </a:solidFill>
              </a:rPr>
              <a:t>1</a:t>
            </a:r>
          </a:p>
          <a:p>
            <a:pPr algn="ctr"/>
            <a:r>
              <a:rPr lang="pl-PL" sz="4000" baseline="30000" dirty="0">
                <a:solidFill>
                  <a:schemeClr val="bg1"/>
                </a:solidFill>
              </a:rPr>
              <a:t>1</a:t>
            </a:r>
            <a:r>
              <a:rPr lang="pl-PL" sz="4000" dirty="0">
                <a:solidFill>
                  <a:schemeClr val="bg1"/>
                </a:solidFill>
              </a:rPr>
              <a:t>Maj </a:t>
            </a:r>
            <a:r>
              <a:rPr lang="pl-PL" sz="4000" dirty="0" err="1">
                <a:solidFill>
                  <a:schemeClr val="bg1"/>
                </a:solidFill>
              </a:rPr>
              <a:t>Institute</a:t>
            </a:r>
            <a:r>
              <a:rPr lang="pl-PL" sz="4000" dirty="0">
                <a:solidFill>
                  <a:schemeClr val="bg1"/>
                </a:solidFill>
              </a:rPr>
              <a:t> of </a:t>
            </a:r>
            <a:r>
              <a:rPr lang="pl-PL" sz="4000" dirty="0" err="1">
                <a:solidFill>
                  <a:schemeClr val="bg1"/>
                </a:solidFill>
              </a:rPr>
              <a:t>Pharmacology</a:t>
            </a:r>
            <a:r>
              <a:rPr lang="pl-PL" sz="4000" dirty="0">
                <a:solidFill>
                  <a:schemeClr val="bg1"/>
                </a:solidFill>
              </a:rPr>
              <a:t> </a:t>
            </a:r>
            <a:r>
              <a:rPr lang="pl-PL" sz="4000" dirty="0" err="1">
                <a:solidFill>
                  <a:schemeClr val="bg1"/>
                </a:solidFill>
              </a:rPr>
              <a:t>Polish</a:t>
            </a:r>
            <a:r>
              <a:rPr lang="pl-PL" sz="4000" dirty="0">
                <a:solidFill>
                  <a:schemeClr val="bg1"/>
                </a:solidFill>
              </a:rPr>
              <a:t> </a:t>
            </a:r>
            <a:r>
              <a:rPr lang="pl-PL" sz="4000" dirty="0" err="1">
                <a:solidFill>
                  <a:schemeClr val="bg1"/>
                </a:solidFill>
              </a:rPr>
              <a:t>Academy</a:t>
            </a:r>
            <a:r>
              <a:rPr lang="pl-PL" sz="4000" dirty="0">
                <a:solidFill>
                  <a:schemeClr val="bg1"/>
                </a:solidFill>
              </a:rPr>
              <a:t> of </a:t>
            </a:r>
            <a:r>
              <a:rPr lang="pl-PL" sz="4000" dirty="0" err="1">
                <a:solidFill>
                  <a:schemeClr val="bg1"/>
                </a:solidFill>
              </a:rPr>
              <a:t>Sciences</a:t>
            </a:r>
            <a:r>
              <a:rPr lang="pl-PL" sz="4000" dirty="0">
                <a:solidFill>
                  <a:schemeClr val="bg1"/>
                </a:solidFill>
              </a:rPr>
              <a:t>, 12 Smętna </a:t>
            </a:r>
            <a:r>
              <a:rPr lang="pl-PL" sz="4000" dirty="0" err="1">
                <a:solidFill>
                  <a:schemeClr val="bg1"/>
                </a:solidFill>
              </a:rPr>
              <a:t>Street</a:t>
            </a:r>
            <a:r>
              <a:rPr lang="pl-PL" sz="4000" dirty="0">
                <a:solidFill>
                  <a:schemeClr val="bg1"/>
                </a:solidFill>
              </a:rPr>
              <a:t>, 31-343 Kraków, Poland</a:t>
            </a:r>
          </a:p>
          <a:p>
            <a:pPr algn="ctr"/>
            <a:r>
              <a:rPr lang="pl-PL" sz="4000" baseline="30000" dirty="0">
                <a:solidFill>
                  <a:schemeClr val="bg1"/>
                </a:solidFill>
              </a:rPr>
              <a:t>2</a:t>
            </a:r>
            <a:r>
              <a:rPr lang="pl-PL" sz="4000" dirty="0">
                <a:solidFill>
                  <a:schemeClr val="bg1"/>
                </a:solidFill>
              </a:rPr>
              <a:t> </a:t>
            </a:r>
            <a:r>
              <a:rPr lang="pl-PL" sz="4000" dirty="0" err="1">
                <a:solidFill>
                  <a:schemeClr val="bg1"/>
                </a:solidFill>
              </a:rPr>
              <a:t>Department</a:t>
            </a:r>
            <a:r>
              <a:rPr lang="pl-PL" sz="4000" dirty="0">
                <a:solidFill>
                  <a:schemeClr val="bg1"/>
                </a:solidFill>
              </a:rPr>
              <a:t> of Technology and </a:t>
            </a:r>
            <a:r>
              <a:rPr lang="pl-PL" sz="4000" dirty="0" err="1">
                <a:solidFill>
                  <a:schemeClr val="bg1"/>
                </a:solidFill>
              </a:rPr>
              <a:t>Biotechnology</a:t>
            </a:r>
            <a:r>
              <a:rPr lang="pl-PL" sz="4000" dirty="0">
                <a:solidFill>
                  <a:schemeClr val="bg1"/>
                </a:solidFill>
              </a:rPr>
              <a:t> of </a:t>
            </a:r>
            <a:r>
              <a:rPr lang="pl-PL" sz="4000" dirty="0" err="1">
                <a:solidFill>
                  <a:schemeClr val="bg1"/>
                </a:solidFill>
              </a:rPr>
              <a:t>Drugs</a:t>
            </a:r>
            <a:r>
              <a:rPr lang="pl-PL" sz="4000" dirty="0">
                <a:solidFill>
                  <a:schemeClr val="bg1"/>
                </a:solidFill>
              </a:rPr>
              <a:t>, </a:t>
            </a:r>
            <a:r>
              <a:rPr lang="pl-PL" sz="4000" dirty="0" err="1">
                <a:solidFill>
                  <a:schemeClr val="bg1"/>
                </a:solidFill>
              </a:rPr>
              <a:t>Jagiellonian</a:t>
            </a:r>
            <a:r>
              <a:rPr lang="pl-PL" sz="4000" dirty="0">
                <a:solidFill>
                  <a:schemeClr val="bg1"/>
                </a:solidFill>
              </a:rPr>
              <a:t> University, </a:t>
            </a:r>
            <a:r>
              <a:rPr lang="pl-PL" sz="4000" dirty="0" err="1">
                <a:solidFill>
                  <a:schemeClr val="bg1"/>
                </a:solidFill>
              </a:rPr>
              <a:t>Medical</a:t>
            </a:r>
            <a:r>
              <a:rPr lang="pl-PL" sz="4000" dirty="0">
                <a:solidFill>
                  <a:schemeClr val="bg1"/>
                </a:solidFill>
              </a:rPr>
              <a:t> College, Medyczna </a:t>
            </a:r>
            <a:r>
              <a:rPr lang="pl-PL" sz="4000" dirty="0" err="1">
                <a:solidFill>
                  <a:schemeClr val="bg1"/>
                </a:solidFill>
              </a:rPr>
              <a:t>Street</a:t>
            </a:r>
            <a:r>
              <a:rPr lang="pl-PL" sz="4000" dirty="0">
                <a:solidFill>
                  <a:schemeClr val="bg1"/>
                </a:solidFill>
              </a:rPr>
              <a:t> 9,</a:t>
            </a:r>
          </a:p>
          <a:p>
            <a:pPr algn="ctr"/>
            <a:r>
              <a:rPr lang="pl-PL" sz="4000" dirty="0">
                <a:solidFill>
                  <a:schemeClr val="bg1"/>
                </a:solidFill>
              </a:rPr>
              <a:t>30-688 </a:t>
            </a:r>
            <a:r>
              <a:rPr lang="pl-PL" sz="4000" dirty="0" err="1">
                <a:solidFill>
                  <a:schemeClr val="bg1"/>
                </a:solidFill>
              </a:rPr>
              <a:t>Cracow</a:t>
            </a:r>
            <a:r>
              <a:rPr lang="pl-PL" sz="4000" dirty="0">
                <a:solidFill>
                  <a:schemeClr val="bg1"/>
                </a:solidFill>
              </a:rPr>
              <a:t>, Poland</a:t>
            </a:r>
          </a:p>
          <a:p>
            <a:pPr algn="ctr"/>
            <a:r>
              <a:rPr lang="pl-PL" sz="4000" dirty="0">
                <a:solidFill>
                  <a:schemeClr val="bg1"/>
                </a:solidFill>
              </a:rPr>
              <a:t>*e-mail: smusz@if-pan.krakow</a:t>
            </a:r>
            <a:r>
              <a:rPr lang="pl-PL" sz="5400" dirty="0">
                <a:solidFill>
                  <a:schemeClr val="bg1"/>
                </a:solidFill>
              </a:rPr>
              <a:t>.pl</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485391" y="40243238"/>
            <a:ext cx="27423185" cy="2508534"/>
          </a:xfrm>
          <a:prstGeom prst="rect">
            <a:avLst/>
          </a:prstGeom>
        </p:spPr>
      </p:pic>
      <p:sp>
        <p:nvSpPr>
          <p:cNvPr id="7" name="Prostokąt zaokrąglony 1">
            <a:extLst>
              <a:ext uri="{FF2B5EF4-FFF2-40B4-BE49-F238E27FC236}">
                <a16:creationId xmlns:a16="http://schemas.microsoft.com/office/drawing/2014/main" id="{BB16CBFC-391F-472C-B32F-479C621E5E6C}"/>
              </a:ext>
            </a:extLst>
          </p:cNvPr>
          <p:cNvSpPr/>
          <p:nvPr/>
        </p:nvSpPr>
        <p:spPr bwMode="auto">
          <a:xfrm>
            <a:off x="1019948" y="7928695"/>
            <a:ext cx="13050858" cy="4448453"/>
          </a:xfrm>
          <a:prstGeom prst="roundRect">
            <a:avLst>
              <a:gd name="adj" fmla="val 7700"/>
            </a:avLst>
          </a:prstGeom>
          <a:solidFill>
            <a:srgbClr val="0070C0">
              <a:alpha val="50196"/>
            </a:srgbClr>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3654" tIns="29735" rIns="93654" bIns="29735" numCol="1" rtlCol="0" anchor="t" anchorCtr="0" compatLnSpc="1">
            <a:prstTxWarp prst="textNoShape">
              <a:avLst/>
            </a:prstTxWarp>
          </a:bodyPr>
          <a:lstStyle/>
          <a:p>
            <a:pPr defTabSz="292169"/>
            <a:r>
              <a:rPr lang="pl-PL" sz="2800" b="1" dirty="0" err="1">
                <a:solidFill>
                  <a:schemeClr val="tx1"/>
                </a:solidFill>
                <a:latin typeface="Arial" charset="0"/>
              </a:rPr>
              <a:t>Background</a:t>
            </a:r>
            <a:endParaRPr lang="pl-PL" sz="2800" b="1" dirty="0">
              <a:solidFill>
                <a:schemeClr val="tx1"/>
              </a:solidFill>
              <a:latin typeface="Arial" charset="0"/>
            </a:endParaRPr>
          </a:p>
          <a:p>
            <a:pPr algn="just" defTabSz="292169"/>
            <a:r>
              <a:rPr lang="en-US" sz="2200" dirty="0">
                <a:solidFill>
                  <a:schemeClr val="tx1"/>
                </a:solidFill>
                <a:latin typeface="Arial" charset="0"/>
              </a:rPr>
              <a:t>The complex process of development of new potential drugs is based not only on the provision of the activity towards the desired set of receptors, but the compounds should also possess </a:t>
            </a:r>
            <a:r>
              <a:rPr lang="en-US" sz="2200" dirty="0" err="1">
                <a:solidFill>
                  <a:schemeClr val="tx1"/>
                </a:solidFill>
                <a:latin typeface="Arial" charset="0"/>
              </a:rPr>
              <a:t>favourable</a:t>
            </a:r>
            <a:r>
              <a:rPr lang="en-US" sz="2200" dirty="0">
                <a:solidFill>
                  <a:schemeClr val="tx1"/>
                </a:solidFill>
                <a:latin typeface="Arial" charset="0"/>
              </a:rPr>
              <a:t> physicochemical and pharmacokinetic properties, metabolic stability and a lack of toxicity –  the parameters that disqualify compounds from further consideration despite a preferential activity profile. Currently, a number of approaches for prediction of </a:t>
            </a:r>
            <a:r>
              <a:rPr lang="pl-PL" sz="2200" dirty="0" err="1">
                <a:solidFill>
                  <a:schemeClr val="tx1"/>
                </a:solidFill>
                <a:latin typeface="Arial" charset="0"/>
              </a:rPr>
              <a:t>physicochemical</a:t>
            </a:r>
            <a:r>
              <a:rPr lang="pl-PL" sz="2200" dirty="0">
                <a:solidFill>
                  <a:schemeClr val="tx1"/>
                </a:solidFill>
                <a:latin typeface="Arial" charset="0"/>
              </a:rPr>
              <a:t> and </a:t>
            </a:r>
            <a:r>
              <a:rPr lang="en-US" sz="2200" dirty="0">
                <a:solidFill>
                  <a:schemeClr val="tx1"/>
                </a:solidFill>
                <a:latin typeface="Arial" charset="0"/>
              </a:rPr>
              <a:t>ADMET properties are available. They are mostly</a:t>
            </a:r>
            <a:r>
              <a:rPr lang="pl-PL" sz="2200" dirty="0">
                <a:solidFill>
                  <a:schemeClr val="tx1"/>
                </a:solidFill>
                <a:latin typeface="Arial" charset="0"/>
              </a:rPr>
              <a:t> </a:t>
            </a:r>
            <a:r>
              <a:rPr lang="en-US" sz="2200" dirty="0">
                <a:solidFill>
                  <a:schemeClr val="tx1"/>
                </a:solidFill>
                <a:latin typeface="Arial" charset="0"/>
              </a:rPr>
              <a:t>ligand-based tools and two classes of models are constructed – classification ones</a:t>
            </a:r>
            <a:r>
              <a:rPr lang="pl-PL" sz="2200" dirty="0">
                <a:solidFill>
                  <a:schemeClr val="tx1"/>
                </a:solidFill>
                <a:latin typeface="Arial" charset="0"/>
              </a:rPr>
              <a:t> </a:t>
            </a:r>
            <a:r>
              <a:rPr lang="en-US" sz="2200" dirty="0">
                <a:solidFill>
                  <a:schemeClr val="tx1"/>
                </a:solidFill>
                <a:latin typeface="Arial" charset="0"/>
              </a:rPr>
              <a:t>(mutagenesis/non-mutagenesis, stable/unstable, soluble/insoluble, etc.) or regression tools are applied and</a:t>
            </a:r>
            <a:r>
              <a:rPr lang="pl-PL" sz="2200" dirty="0">
                <a:solidFill>
                  <a:schemeClr val="tx1"/>
                </a:solidFill>
                <a:latin typeface="Arial" charset="0"/>
              </a:rPr>
              <a:t> </a:t>
            </a:r>
            <a:r>
              <a:rPr lang="en-US" sz="2200" dirty="0">
                <a:solidFill>
                  <a:schemeClr val="tx1"/>
                </a:solidFill>
                <a:latin typeface="Arial" charset="0"/>
              </a:rPr>
              <a:t>QSAR-type models are formed, in which quantitative impact of particular structural moieties on considered</a:t>
            </a:r>
          </a:p>
          <a:p>
            <a:pPr algn="just" defTabSz="292169"/>
            <a:r>
              <a:rPr lang="en-US" sz="2200" dirty="0">
                <a:solidFill>
                  <a:schemeClr val="tx1"/>
                </a:solidFill>
                <a:latin typeface="Arial" charset="0"/>
              </a:rPr>
              <a:t>parameters is examined.</a:t>
            </a:r>
          </a:p>
        </p:txBody>
      </p:sp>
      <p:sp>
        <p:nvSpPr>
          <p:cNvPr id="9" name="Prostokąt zaokrąglony 12">
            <a:extLst>
              <a:ext uri="{FF2B5EF4-FFF2-40B4-BE49-F238E27FC236}">
                <a16:creationId xmlns:a16="http://schemas.microsoft.com/office/drawing/2014/main" id="{A3002DC0-B0D0-452E-8071-E335FD529CC6}"/>
              </a:ext>
            </a:extLst>
          </p:cNvPr>
          <p:cNvSpPr/>
          <p:nvPr/>
        </p:nvSpPr>
        <p:spPr bwMode="auto">
          <a:xfrm>
            <a:off x="1019949" y="13307378"/>
            <a:ext cx="13050858" cy="2176098"/>
          </a:xfrm>
          <a:prstGeom prst="roundRect">
            <a:avLst>
              <a:gd name="adj" fmla="val 7700"/>
            </a:avLst>
          </a:prstGeom>
          <a:solidFill>
            <a:srgbClr val="0070C0">
              <a:alpha val="50196"/>
            </a:srgbClr>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3654" tIns="29735" rIns="93654" bIns="29735" numCol="1" rtlCol="0" anchor="t" anchorCtr="0" compatLnSpc="1">
            <a:prstTxWarp prst="textNoShape">
              <a:avLst/>
            </a:prstTxWarp>
          </a:bodyPr>
          <a:lstStyle/>
          <a:p>
            <a:pPr defTabSz="292169"/>
            <a:r>
              <a:rPr lang="pl-PL" sz="2624" b="1" dirty="0" err="1">
                <a:solidFill>
                  <a:schemeClr val="tx1"/>
                </a:solidFill>
                <a:latin typeface="Arial" charset="0"/>
              </a:rPr>
              <a:t>Aim</a:t>
            </a:r>
            <a:r>
              <a:rPr lang="pl-PL" sz="2624" b="1" dirty="0">
                <a:solidFill>
                  <a:schemeClr val="tx1"/>
                </a:solidFill>
                <a:latin typeface="Arial" charset="0"/>
              </a:rPr>
              <a:t> of the study</a:t>
            </a:r>
          </a:p>
          <a:p>
            <a:pPr algn="just" defTabSz="292169"/>
            <a:r>
              <a:rPr lang="pl-PL" sz="2200" dirty="0">
                <a:solidFill>
                  <a:schemeClr val="tx1"/>
                </a:solidFill>
                <a:latin typeface="Arial" charset="0"/>
              </a:rPr>
              <a:t>The </a:t>
            </a:r>
            <a:r>
              <a:rPr lang="pl-PL" sz="2200" dirty="0" err="1">
                <a:solidFill>
                  <a:schemeClr val="tx1"/>
                </a:solidFill>
                <a:latin typeface="Arial" charset="0"/>
              </a:rPr>
              <a:t>aim</a:t>
            </a:r>
            <a:r>
              <a:rPr lang="pl-PL" sz="2200" dirty="0">
                <a:solidFill>
                  <a:schemeClr val="tx1"/>
                </a:solidFill>
                <a:latin typeface="Arial" charset="0"/>
              </a:rPr>
              <a:t> of the </a:t>
            </a:r>
            <a:r>
              <a:rPr lang="pl-PL" sz="2200" dirty="0" err="1">
                <a:solidFill>
                  <a:schemeClr val="tx1"/>
                </a:solidFill>
                <a:latin typeface="Arial" charset="0"/>
              </a:rPr>
              <a:t>project</a:t>
            </a:r>
            <a:r>
              <a:rPr lang="pl-PL" sz="2200" dirty="0">
                <a:solidFill>
                  <a:schemeClr val="tx1"/>
                </a:solidFill>
                <a:latin typeface="Arial" charset="0"/>
              </a:rPr>
              <a:t> </a:t>
            </a:r>
            <a:r>
              <a:rPr lang="pl-PL" sz="2200" dirty="0" err="1">
                <a:solidFill>
                  <a:schemeClr val="tx1"/>
                </a:solidFill>
                <a:latin typeface="Arial" charset="0"/>
              </a:rPr>
              <a:t>is</a:t>
            </a:r>
            <a:r>
              <a:rPr lang="pl-PL" sz="2200" dirty="0">
                <a:solidFill>
                  <a:schemeClr val="tx1"/>
                </a:solidFill>
                <a:latin typeface="Arial" charset="0"/>
              </a:rPr>
              <a:t> </a:t>
            </a:r>
            <a:r>
              <a:rPr lang="en-US" sz="2200" dirty="0">
                <a:solidFill>
                  <a:schemeClr val="tx1"/>
                </a:solidFill>
                <a:latin typeface="Arial" charset="0"/>
              </a:rPr>
              <a:t>composed of two main parts: construction of a ML-based tool for evaluation of physicochemical and ADMET properties of compounds and development of methodology for optimization of chemical structures (in terms of physicochemical and ADMET properties) on the basis of the constructed predictive models</a:t>
            </a:r>
            <a:r>
              <a:rPr lang="pl-PL" sz="2200" dirty="0">
                <a:solidFill>
                  <a:schemeClr val="tx1"/>
                </a:solidFill>
                <a:latin typeface="Arial" charset="0"/>
              </a:rPr>
              <a:t> (</a:t>
            </a:r>
            <a:r>
              <a:rPr lang="pl-PL" sz="2200" dirty="0" err="1">
                <a:solidFill>
                  <a:schemeClr val="tx1"/>
                </a:solidFill>
                <a:latin typeface="Arial" charset="0"/>
              </a:rPr>
              <a:t>Figure</a:t>
            </a:r>
            <a:r>
              <a:rPr lang="pl-PL" sz="2200" dirty="0">
                <a:solidFill>
                  <a:schemeClr val="tx1"/>
                </a:solidFill>
                <a:latin typeface="Arial" charset="0"/>
              </a:rPr>
              <a:t> 1). Here, we </a:t>
            </a:r>
            <a:r>
              <a:rPr lang="pl-PL" sz="2200" dirty="0" err="1">
                <a:solidFill>
                  <a:schemeClr val="tx1"/>
                </a:solidFill>
                <a:latin typeface="Arial" charset="0"/>
              </a:rPr>
              <a:t>focus</a:t>
            </a:r>
            <a:r>
              <a:rPr lang="pl-PL" sz="2200" dirty="0">
                <a:solidFill>
                  <a:schemeClr val="tx1"/>
                </a:solidFill>
                <a:latin typeface="Arial" charset="0"/>
              </a:rPr>
              <a:t> on the </a:t>
            </a:r>
            <a:r>
              <a:rPr lang="pl-PL" sz="2200" dirty="0" err="1">
                <a:solidFill>
                  <a:schemeClr val="tx1"/>
                </a:solidFill>
                <a:latin typeface="Arial" charset="0"/>
              </a:rPr>
              <a:t>results</a:t>
            </a:r>
            <a:r>
              <a:rPr lang="pl-PL" sz="2200" dirty="0">
                <a:solidFill>
                  <a:schemeClr val="tx1"/>
                </a:solidFill>
                <a:latin typeface="Arial" charset="0"/>
              </a:rPr>
              <a:t> </a:t>
            </a:r>
            <a:r>
              <a:rPr lang="pl-PL" sz="2200" dirty="0" err="1">
                <a:solidFill>
                  <a:schemeClr val="tx1"/>
                </a:solidFill>
                <a:latin typeface="Arial" charset="0"/>
              </a:rPr>
              <a:t>obtained</a:t>
            </a:r>
            <a:r>
              <a:rPr lang="pl-PL" sz="2200" dirty="0">
                <a:solidFill>
                  <a:schemeClr val="tx1"/>
                </a:solidFill>
                <a:latin typeface="Arial" charset="0"/>
              </a:rPr>
              <a:t> </a:t>
            </a:r>
            <a:r>
              <a:rPr lang="pl-PL" sz="2200" dirty="0" err="1">
                <a:solidFill>
                  <a:schemeClr val="tx1"/>
                </a:solidFill>
                <a:latin typeface="Arial" charset="0"/>
              </a:rPr>
              <a:t>during</a:t>
            </a:r>
            <a:r>
              <a:rPr lang="pl-PL" sz="2200" dirty="0">
                <a:solidFill>
                  <a:schemeClr val="tx1"/>
                </a:solidFill>
                <a:latin typeface="Arial" charset="0"/>
              </a:rPr>
              <a:t> the </a:t>
            </a:r>
            <a:r>
              <a:rPr lang="pl-PL" sz="2200" dirty="0" err="1">
                <a:solidFill>
                  <a:schemeClr val="tx1"/>
                </a:solidFill>
                <a:latin typeface="Arial" charset="0"/>
              </a:rPr>
              <a:t>optimization</a:t>
            </a:r>
            <a:r>
              <a:rPr lang="pl-PL" sz="2200" dirty="0">
                <a:solidFill>
                  <a:schemeClr val="tx1"/>
                </a:solidFill>
                <a:latin typeface="Arial" charset="0"/>
              </a:rPr>
              <a:t> of </a:t>
            </a:r>
            <a:r>
              <a:rPr lang="pl-PL" sz="2200" dirty="0" err="1">
                <a:solidFill>
                  <a:schemeClr val="tx1"/>
                </a:solidFill>
                <a:latin typeface="Arial" charset="0"/>
              </a:rPr>
              <a:t>metabolic</a:t>
            </a:r>
            <a:r>
              <a:rPr lang="pl-PL" sz="2200" dirty="0">
                <a:solidFill>
                  <a:schemeClr val="tx1"/>
                </a:solidFill>
                <a:latin typeface="Arial" charset="0"/>
              </a:rPr>
              <a:t> </a:t>
            </a:r>
            <a:r>
              <a:rPr lang="pl-PL" sz="2200" dirty="0" err="1">
                <a:solidFill>
                  <a:schemeClr val="tx1"/>
                </a:solidFill>
                <a:latin typeface="Arial" charset="0"/>
              </a:rPr>
              <a:t>stability</a:t>
            </a:r>
            <a:r>
              <a:rPr lang="pl-PL" sz="2200" dirty="0">
                <a:solidFill>
                  <a:schemeClr val="tx1"/>
                </a:solidFill>
                <a:latin typeface="Arial" charset="0"/>
              </a:rPr>
              <a:t>.</a:t>
            </a:r>
          </a:p>
        </p:txBody>
      </p:sp>
      <p:grpSp>
        <p:nvGrpSpPr>
          <p:cNvPr id="11" name="Grupa 10">
            <a:extLst>
              <a:ext uri="{FF2B5EF4-FFF2-40B4-BE49-F238E27FC236}">
                <a16:creationId xmlns:a16="http://schemas.microsoft.com/office/drawing/2014/main" id="{F19CAF9C-4BBA-4A3F-B8DC-87F9022C4A01}"/>
              </a:ext>
            </a:extLst>
          </p:cNvPr>
          <p:cNvGrpSpPr/>
          <p:nvPr/>
        </p:nvGrpSpPr>
        <p:grpSpPr>
          <a:xfrm>
            <a:off x="490409" y="16493521"/>
            <a:ext cx="13596734" cy="9331930"/>
            <a:chOff x="0" y="0"/>
            <a:chExt cx="5835648" cy="3510532"/>
          </a:xfrm>
        </p:grpSpPr>
        <p:grpSp>
          <p:nvGrpSpPr>
            <p:cNvPr id="12" name="Grupa 11">
              <a:extLst>
                <a:ext uri="{FF2B5EF4-FFF2-40B4-BE49-F238E27FC236}">
                  <a16:creationId xmlns:a16="http://schemas.microsoft.com/office/drawing/2014/main" id="{18B9BC1F-2AD5-4AA3-8AA6-19F399595772}"/>
                </a:ext>
              </a:extLst>
            </p:cNvPr>
            <p:cNvGrpSpPr/>
            <p:nvPr/>
          </p:nvGrpSpPr>
          <p:grpSpPr bwMode="auto">
            <a:xfrm>
              <a:off x="0" y="0"/>
              <a:ext cx="5835648" cy="3318586"/>
              <a:chOff x="0" y="0"/>
              <a:chExt cx="65952" cy="35256"/>
            </a:xfrm>
          </p:grpSpPr>
          <p:sp>
            <p:nvSpPr>
              <p:cNvPr id="14" name="Pagon 103">
                <a:extLst>
                  <a:ext uri="{FF2B5EF4-FFF2-40B4-BE49-F238E27FC236}">
                    <a16:creationId xmlns:a16="http://schemas.microsoft.com/office/drawing/2014/main" id="{60CAB61F-2F67-4192-88DB-9D1282FB7D09}"/>
                  </a:ext>
                </a:extLst>
              </p:cNvPr>
              <p:cNvSpPr>
                <a:spLocks noChangeArrowheads="1"/>
              </p:cNvSpPr>
              <p:nvPr/>
            </p:nvSpPr>
            <p:spPr bwMode="auto">
              <a:xfrm>
                <a:off x="0" y="0"/>
                <a:ext cx="16200" cy="5760"/>
              </a:xfrm>
              <a:prstGeom prst="chevron">
                <a:avLst>
                  <a:gd name="adj" fmla="val 50000"/>
                </a:avLst>
              </a:prstGeom>
              <a:solidFill>
                <a:srgbClr val="00B050"/>
              </a:solidFill>
              <a:ln w="25400">
                <a:solidFill>
                  <a:srgbClr val="4E6128"/>
                </a:solidFill>
                <a:miter lim="800000"/>
                <a:headEnd/>
                <a:tailEnd/>
              </a:ln>
            </p:spPr>
            <p:txBody>
              <a:bodyPr rot="0" vert="horz" wrap="square" lIns="91440" tIns="45720" rIns="91440" bIns="45720" anchor="ctr" anchorCtr="0" upright="1">
                <a:noAutofit/>
              </a:bodyPr>
              <a:lstStyle/>
              <a:p>
                <a:pPr algn="ctr">
                  <a:lnSpc>
                    <a:spcPct val="115000"/>
                  </a:lnSpc>
                  <a:spcAft>
                    <a:spcPts val="0"/>
                  </a:spcAft>
                </a:pPr>
                <a:r>
                  <a:rPr lang="pl-PL" sz="60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a:t>
                </a:r>
                <a:endParaRPr lang="pl-PL" sz="6000" dirty="0">
                  <a:effectLst/>
                  <a:latin typeface="Times New Roman" panose="02020603050405020304" pitchFamily="18" charset="0"/>
                  <a:ea typeface="Calibri" panose="020F0502020204030204" pitchFamily="34" charset="0"/>
                </a:endParaRPr>
              </a:p>
            </p:txBody>
          </p:sp>
          <p:sp>
            <p:nvSpPr>
              <p:cNvPr id="15" name="Pagon 104">
                <a:extLst>
                  <a:ext uri="{FF2B5EF4-FFF2-40B4-BE49-F238E27FC236}">
                    <a16:creationId xmlns:a16="http://schemas.microsoft.com/office/drawing/2014/main" id="{1E1DB3D5-9F56-40CE-86B1-9CB949646325}"/>
                  </a:ext>
                </a:extLst>
              </p:cNvPr>
              <p:cNvSpPr>
                <a:spLocks noChangeArrowheads="1"/>
              </p:cNvSpPr>
              <p:nvPr/>
            </p:nvSpPr>
            <p:spPr bwMode="auto">
              <a:xfrm>
                <a:off x="12371" y="0"/>
                <a:ext cx="16199" cy="5760"/>
              </a:xfrm>
              <a:prstGeom prst="chevron">
                <a:avLst>
                  <a:gd name="adj" fmla="val 49997"/>
                </a:avLst>
              </a:prstGeom>
              <a:solidFill>
                <a:srgbClr val="00B050"/>
              </a:solidFill>
              <a:ln w="25400">
                <a:solidFill>
                  <a:srgbClr val="4E6128"/>
                </a:solidFill>
                <a:miter lim="800000"/>
                <a:headEnd/>
                <a:tailEnd/>
              </a:ln>
            </p:spPr>
            <p:txBody>
              <a:bodyPr rot="0" vert="horz" wrap="square" lIns="91440" tIns="45720" rIns="91440" bIns="45720" anchor="ctr" anchorCtr="0" upright="1">
                <a:noAutofit/>
              </a:bodyPr>
              <a:lstStyle/>
              <a:p>
                <a:pPr algn="ctr">
                  <a:lnSpc>
                    <a:spcPct val="115000"/>
                  </a:lnSpc>
                  <a:spcAft>
                    <a:spcPts val="0"/>
                  </a:spcAft>
                </a:pPr>
                <a:r>
                  <a:rPr lang="pl-PL" sz="54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a:t>
                </a:r>
                <a:endParaRPr lang="pl-PL" sz="5400">
                  <a:effectLst/>
                  <a:latin typeface="Times New Roman" panose="02020603050405020304" pitchFamily="18" charset="0"/>
                  <a:ea typeface="Calibri" panose="020F0502020204030204" pitchFamily="34" charset="0"/>
                </a:endParaRPr>
              </a:p>
            </p:txBody>
          </p:sp>
          <p:sp>
            <p:nvSpPr>
              <p:cNvPr id="16" name="Pagon 105">
                <a:extLst>
                  <a:ext uri="{FF2B5EF4-FFF2-40B4-BE49-F238E27FC236}">
                    <a16:creationId xmlns:a16="http://schemas.microsoft.com/office/drawing/2014/main" id="{FBBB2262-872D-4A27-9008-CB39C407D394}"/>
                  </a:ext>
                </a:extLst>
              </p:cNvPr>
              <p:cNvSpPr>
                <a:spLocks noChangeArrowheads="1"/>
              </p:cNvSpPr>
              <p:nvPr/>
            </p:nvSpPr>
            <p:spPr bwMode="auto">
              <a:xfrm>
                <a:off x="24877" y="0"/>
                <a:ext cx="16198" cy="5760"/>
              </a:xfrm>
              <a:prstGeom prst="chevron">
                <a:avLst>
                  <a:gd name="adj" fmla="val 49994"/>
                </a:avLst>
              </a:prstGeom>
              <a:solidFill>
                <a:srgbClr val="00B050"/>
              </a:solidFill>
              <a:ln w="25400">
                <a:solidFill>
                  <a:srgbClr val="4E6128"/>
                </a:solidFill>
                <a:miter lim="800000"/>
                <a:headEnd/>
                <a:tailEnd/>
              </a:ln>
            </p:spPr>
            <p:txBody>
              <a:bodyPr rot="0" vert="horz" wrap="square" lIns="91440" tIns="45720" rIns="91440" bIns="45720" anchor="ctr" anchorCtr="0" upright="1">
                <a:noAutofit/>
              </a:bodyPr>
              <a:lstStyle/>
              <a:p>
                <a:pPr algn="ctr">
                  <a:lnSpc>
                    <a:spcPct val="115000"/>
                  </a:lnSpc>
                  <a:spcAft>
                    <a:spcPts val="0"/>
                  </a:spcAft>
                </a:pPr>
                <a:r>
                  <a:rPr lang="pl-PL" sz="54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t>
                </a:r>
                <a:endParaRPr lang="pl-PL" sz="5400" dirty="0">
                  <a:effectLst/>
                  <a:latin typeface="Times New Roman" panose="02020603050405020304" pitchFamily="18" charset="0"/>
                  <a:ea typeface="Calibri" panose="020F0502020204030204" pitchFamily="34" charset="0"/>
                </a:endParaRPr>
              </a:p>
            </p:txBody>
          </p:sp>
          <p:sp>
            <p:nvSpPr>
              <p:cNvPr id="17" name="Pagon 106">
                <a:extLst>
                  <a:ext uri="{FF2B5EF4-FFF2-40B4-BE49-F238E27FC236}">
                    <a16:creationId xmlns:a16="http://schemas.microsoft.com/office/drawing/2014/main" id="{6BDE19A4-0784-468A-9144-3EA46DC09CFC}"/>
                  </a:ext>
                </a:extLst>
              </p:cNvPr>
              <p:cNvSpPr>
                <a:spLocks noChangeArrowheads="1"/>
              </p:cNvSpPr>
              <p:nvPr/>
            </p:nvSpPr>
            <p:spPr bwMode="auto">
              <a:xfrm>
                <a:off x="37248" y="0"/>
                <a:ext cx="16199" cy="5760"/>
              </a:xfrm>
              <a:prstGeom prst="chevron">
                <a:avLst>
                  <a:gd name="adj" fmla="val 49997"/>
                </a:avLst>
              </a:prstGeom>
              <a:solidFill>
                <a:srgbClr val="00B050"/>
              </a:solidFill>
              <a:ln w="25400">
                <a:solidFill>
                  <a:srgbClr val="4E6128"/>
                </a:solidFill>
                <a:miter lim="800000"/>
                <a:headEnd/>
                <a:tailEnd/>
              </a:ln>
            </p:spPr>
            <p:txBody>
              <a:bodyPr rot="0" vert="horz" wrap="square" lIns="91440" tIns="45720" rIns="91440" bIns="45720" anchor="ctr" anchorCtr="0" upright="1">
                <a:noAutofit/>
              </a:bodyPr>
              <a:lstStyle/>
              <a:p>
                <a:pPr algn="ctr">
                  <a:lnSpc>
                    <a:spcPct val="115000"/>
                  </a:lnSpc>
                  <a:spcAft>
                    <a:spcPts val="0"/>
                  </a:spcAft>
                </a:pPr>
                <a:r>
                  <a:rPr lang="pl-PL" sz="54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a:t>
                </a:r>
                <a:endParaRPr lang="pl-PL" sz="5400" dirty="0">
                  <a:effectLst/>
                  <a:latin typeface="Times New Roman" panose="02020603050405020304" pitchFamily="18" charset="0"/>
                  <a:ea typeface="Calibri" panose="020F0502020204030204" pitchFamily="34" charset="0"/>
                </a:endParaRPr>
              </a:p>
            </p:txBody>
          </p:sp>
          <p:sp>
            <p:nvSpPr>
              <p:cNvPr id="18" name="Pagon 107">
                <a:extLst>
                  <a:ext uri="{FF2B5EF4-FFF2-40B4-BE49-F238E27FC236}">
                    <a16:creationId xmlns:a16="http://schemas.microsoft.com/office/drawing/2014/main" id="{BB7425AC-2299-484A-8895-D666902F481D}"/>
                  </a:ext>
                </a:extLst>
              </p:cNvPr>
              <p:cNvSpPr>
                <a:spLocks noChangeArrowheads="1"/>
              </p:cNvSpPr>
              <p:nvPr/>
            </p:nvSpPr>
            <p:spPr bwMode="auto">
              <a:xfrm>
                <a:off x="49754" y="0"/>
                <a:ext cx="16198" cy="5760"/>
              </a:xfrm>
              <a:prstGeom prst="chevron">
                <a:avLst>
                  <a:gd name="adj" fmla="val 49994"/>
                </a:avLst>
              </a:prstGeom>
              <a:solidFill>
                <a:srgbClr val="00B050"/>
              </a:solidFill>
              <a:ln w="25400">
                <a:solidFill>
                  <a:srgbClr val="4E6128"/>
                </a:solidFill>
                <a:miter lim="800000"/>
                <a:headEnd/>
                <a:tailEnd/>
              </a:ln>
            </p:spPr>
            <p:txBody>
              <a:bodyPr rot="0" vert="horz" wrap="square" lIns="91440" tIns="45720" rIns="91440" bIns="45720" anchor="ctr" anchorCtr="0" upright="1">
                <a:noAutofit/>
              </a:bodyPr>
              <a:lstStyle/>
              <a:p>
                <a:pPr algn="ctr">
                  <a:lnSpc>
                    <a:spcPct val="115000"/>
                  </a:lnSpc>
                  <a:spcAft>
                    <a:spcPts val="0"/>
                  </a:spcAft>
                </a:pPr>
                <a:r>
                  <a:rPr lang="pl-PL" sz="54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a:t>
                </a:r>
                <a:endParaRPr lang="pl-PL" sz="5400">
                  <a:effectLst/>
                  <a:latin typeface="Times New Roman" panose="02020603050405020304" pitchFamily="18" charset="0"/>
                  <a:ea typeface="Calibri" panose="020F0502020204030204" pitchFamily="34" charset="0"/>
                </a:endParaRPr>
              </a:p>
            </p:txBody>
          </p:sp>
          <p:sp>
            <p:nvSpPr>
              <p:cNvPr id="19" name="Prostokąt 18">
                <a:extLst>
                  <a:ext uri="{FF2B5EF4-FFF2-40B4-BE49-F238E27FC236}">
                    <a16:creationId xmlns:a16="http://schemas.microsoft.com/office/drawing/2014/main" id="{B149A967-00FE-4CED-A6DE-3B3985689DD6}"/>
                  </a:ext>
                </a:extLst>
              </p:cNvPr>
              <p:cNvSpPr>
                <a:spLocks noChangeArrowheads="1"/>
              </p:cNvSpPr>
              <p:nvPr/>
            </p:nvSpPr>
            <p:spPr bwMode="auto">
              <a:xfrm>
                <a:off x="537" y="7448"/>
                <a:ext cx="11246" cy="5759"/>
              </a:xfrm>
              <a:prstGeom prst="rect">
                <a:avLst/>
              </a:prstGeom>
              <a:solidFill>
                <a:srgbClr val="92D050"/>
              </a:solidFill>
              <a:ln w="25400">
                <a:solidFill>
                  <a:srgbClr val="4E6128"/>
                </a:solidFill>
                <a:miter lim="800000"/>
                <a:headEnd/>
                <a:tailEnd/>
              </a:ln>
            </p:spPr>
            <p:txBody>
              <a:bodyPr rot="0" vert="horz" wrap="square" lIns="36000" tIns="45720" rIns="36000" bIns="45720" anchor="ctr" anchorCtr="0" upright="1">
                <a:noAutofit/>
              </a:bodyPr>
              <a:lstStyle/>
              <a:p>
                <a:pPr algn="ctr">
                  <a:lnSpc>
                    <a:spcPct val="115000"/>
                  </a:lnSpc>
                  <a:spcAft>
                    <a:spcPts val="0"/>
                  </a:spcAft>
                </a:pPr>
                <a:r>
                  <a:rPr lang="pl-PL" sz="2800" b="1"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solubility</a:t>
                </a:r>
                <a:endParaRPr lang="pl-PL" sz="2800" dirty="0">
                  <a:effectLst/>
                  <a:latin typeface="Times New Roman" panose="02020603050405020304" pitchFamily="18" charset="0"/>
                  <a:ea typeface="Calibri" panose="020F0502020204030204" pitchFamily="34" charset="0"/>
                </a:endParaRPr>
              </a:p>
            </p:txBody>
          </p:sp>
          <p:sp>
            <p:nvSpPr>
              <p:cNvPr id="20" name="Prostokąt 19">
                <a:extLst>
                  <a:ext uri="{FF2B5EF4-FFF2-40B4-BE49-F238E27FC236}">
                    <a16:creationId xmlns:a16="http://schemas.microsoft.com/office/drawing/2014/main" id="{3D46CD03-74C0-4B9B-8B65-0A986FCA5AB8}"/>
                  </a:ext>
                </a:extLst>
              </p:cNvPr>
              <p:cNvSpPr>
                <a:spLocks noChangeArrowheads="1"/>
              </p:cNvSpPr>
              <p:nvPr/>
            </p:nvSpPr>
            <p:spPr bwMode="auto">
              <a:xfrm>
                <a:off x="537" y="14844"/>
                <a:ext cx="11246" cy="5759"/>
              </a:xfrm>
              <a:prstGeom prst="rect">
                <a:avLst/>
              </a:prstGeom>
              <a:solidFill>
                <a:srgbClr val="92D050"/>
              </a:solidFill>
              <a:ln w="25400">
                <a:solidFill>
                  <a:srgbClr val="4E6128"/>
                </a:solidFill>
                <a:miter lim="800000"/>
                <a:headEnd/>
                <a:tailEnd/>
              </a:ln>
            </p:spPr>
            <p:txBody>
              <a:bodyPr rot="0" vert="horz" wrap="square" lIns="36000" tIns="32400" rIns="36000" bIns="32400" anchor="ctr" anchorCtr="0" upright="1">
                <a:noAutofit/>
              </a:bodyPr>
              <a:lstStyle/>
              <a:p>
                <a:pPr algn="ctr">
                  <a:lnSpc>
                    <a:spcPct val="90000"/>
                  </a:lnSpc>
                  <a:spcAft>
                    <a:spcPts val="0"/>
                  </a:spcAft>
                </a:pPr>
                <a:r>
                  <a:rPr lang="pl-PL" sz="28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Biological membranes permeability</a:t>
                </a:r>
                <a:endParaRPr lang="pl-PL" sz="2800">
                  <a:effectLst/>
                  <a:latin typeface="Times New Roman" panose="02020603050405020304" pitchFamily="18" charset="0"/>
                  <a:ea typeface="Calibri" panose="020F0502020204030204" pitchFamily="34" charset="0"/>
                </a:endParaRPr>
              </a:p>
            </p:txBody>
          </p:sp>
          <p:sp>
            <p:nvSpPr>
              <p:cNvPr id="21" name="Prostokąt 20">
                <a:extLst>
                  <a:ext uri="{FF2B5EF4-FFF2-40B4-BE49-F238E27FC236}">
                    <a16:creationId xmlns:a16="http://schemas.microsoft.com/office/drawing/2014/main" id="{9AB3BC18-B49B-4858-9C69-FC0B97243213}"/>
                  </a:ext>
                </a:extLst>
              </p:cNvPr>
              <p:cNvSpPr>
                <a:spLocks noChangeArrowheads="1"/>
              </p:cNvSpPr>
              <p:nvPr/>
            </p:nvSpPr>
            <p:spPr bwMode="auto">
              <a:xfrm>
                <a:off x="25414" y="7448"/>
                <a:ext cx="11246" cy="5759"/>
              </a:xfrm>
              <a:prstGeom prst="rect">
                <a:avLst/>
              </a:prstGeom>
              <a:solidFill>
                <a:srgbClr val="E36C0A"/>
              </a:solidFill>
              <a:ln w="25400">
                <a:solidFill>
                  <a:srgbClr val="974706"/>
                </a:solidFill>
                <a:miter lim="800000"/>
                <a:headEnd/>
                <a:tailEnd/>
              </a:ln>
            </p:spPr>
            <p:txBody>
              <a:bodyPr rot="0" vert="horz" wrap="square" lIns="36000" tIns="45720" rIns="36000" bIns="45720" anchor="ctr" anchorCtr="0" upright="1">
                <a:noAutofit/>
              </a:bodyPr>
              <a:lstStyle/>
              <a:p>
                <a:pPr algn="ctr">
                  <a:lnSpc>
                    <a:spcPct val="90000"/>
                  </a:lnSpc>
                  <a:spcAft>
                    <a:spcPts val="0"/>
                  </a:spcAft>
                </a:pPr>
                <a:r>
                  <a:rPr lang="pl-PL" sz="2800" b="1"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Metabolic</a:t>
                </a:r>
                <a:r>
                  <a:rPr lang="pl-PL" sz="2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pl-PL" sz="2800" b="1"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stability</a:t>
                </a:r>
                <a:endParaRPr lang="pl-PL" sz="2800" dirty="0">
                  <a:effectLst/>
                  <a:latin typeface="Times New Roman" panose="02020603050405020304" pitchFamily="18" charset="0"/>
                  <a:ea typeface="Calibri" panose="020F0502020204030204" pitchFamily="34" charset="0"/>
                </a:endParaRPr>
              </a:p>
            </p:txBody>
          </p:sp>
          <p:sp>
            <p:nvSpPr>
              <p:cNvPr id="22" name="Prostokąt 21">
                <a:extLst>
                  <a:ext uri="{FF2B5EF4-FFF2-40B4-BE49-F238E27FC236}">
                    <a16:creationId xmlns:a16="http://schemas.microsoft.com/office/drawing/2014/main" id="{ABFEF1B5-339E-4DDA-9EB5-BD24670FD71F}"/>
                  </a:ext>
                </a:extLst>
              </p:cNvPr>
              <p:cNvSpPr>
                <a:spLocks noChangeArrowheads="1"/>
              </p:cNvSpPr>
              <p:nvPr/>
            </p:nvSpPr>
            <p:spPr bwMode="auto">
              <a:xfrm>
                <a:off x="13178" y="7448"/>
                <a:ext cx="11245" cy="5759"/>
              </a:xfrm>
              <a:prstGeom prst="rect">
                <a:avLst/>
              </a:prstGeom>
              <a:solidFill>
                <a:srgbClr val="92D050"/>
              </a:solidFill>
              <a:ln w="25400">
                <a:solidFill>
                  <a:srgbClr val="4E6128"/>
                </a:solidFill>
                <a:miter lim="800000"/>
                <a:headEnd/>
                <a:tailEnd/>
              </a:ln>
            </p:spPr>
            <p:txBody>
              <a:bodyPr rot="0" vert="horz" wrap="square" lIns="36000" tIns="32400" rIns="36000" bIns="32400" anchor="ctr" anchorCtr="0" upright="1">
                <a:noAutofit/>
              </a:bodyPr>
              <a:lstStyle/>
              <a:p>
                <a:pPr algn="ctr">
                  <a:lnSpc>
                    <a:spcPct val="90000"/>
                  </a:lnSpc>
                  <a:spcAft>
                    <a:spcPts val="0"/>
                  </a:spcAft>
                </a:pPr>
                <a:r>
                  <a:rPr lang="pl-PL" sz="2800" b="1"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Biological</a:t>
                </a:r>
                <a:r>
                  <a:rPr lang="pl-PL" sz="2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pl-PL" sz="2800" b="1"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membranes</a:t>
                </a:r>
                <a:r>
                  <a:rPr lang="pl-PL" sz="2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pl-PL" sz="2800" b="1"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permeability</a:t>
                </a:r>
                <a:r>
                  <a:rPr lang="pl-PL" sz="2800" dirty="0">
                    <a:effectLst/>
                    <a:latin typeface="Times New Roman" panose="02020603050405020304" pitchFamily="18" charset="0"/>
                    <a:ea typeface="Calibri" panose="020F0502020204030204" pitchFamily="34" charset="0"/>
                  </a:rPr>
                  <a:t> </a:t>
                </a:r>
              </a:p>
            </p:txBody>
          </p:sp>
          <p:sp>
            <p:nvSpPr>
              <p:cNvPr id="23" name="Prostokąt 22">
                <a:extLst>
                  <a:ext uri="{FF2B5EF4-FFF2-40B4-BE49-F238E27FC236}">
                    <a16:creationId xmlns:a16="http://schemas.microsoft.com/office/drawing/2014/main" id="{BFC98B41-5B3E-43B6-A666-F73EE9316637}"/>
                  </a:ext>
                </a:extLst>
              </p:cNvPr>
              <p:cNvSpPr>
                <a:spLocks noChangeArrowheads="1"/>
              </p:cNvSpPr>
              <p:nvPr/>
            </p:nvSpPr>
            <p:spPr bwMode="auto">
              <a:xfrm>
                <a:off x="13178" y="14855"/>
                <a:ext cx="11245" cy="5763"/>
              </a:xfrm>
              <a:prstGeom prst="rect">
                <a:avLst/>
              </a:prstGeom>
              <a:solidFill>
                <a:srgbClr val="E36C0A"/>
              </a:solidFill>
              <a:ln w="25400">
                <a:solidFill>
                  <a:srgbClr val="974706"/>
                </a:solidFill>
                <a:miter lim="800000"/>
                <a:headEnd/>
                <a:tailEnd/>
              </a:ln>
            </p:spPr>
            <p:txBody>
              <a:bodyPr rot="0" vert="horz" wrap="square" lIns="36000" tIns="45720" rIns="36000" bIns="45720" anchor="ctr" anchorCtr="0" upright="1">
                <a:noAutofit/>
              </a:bodyPr>
              <a:lstStyle/>
              <a:p>
                <a:pPr algn="ctr">
                  <a:lnSpc>
                    <a:spcPct val="90000"/>
                  </a:lnSpc>
                  <a:spcAft>
                    <a:spcPts val="0"/>
                  </a:spcAft>
                </a:pPr>
                <a:r>
                  <a:rPr lang="pl-PL" sz="2800" b="1"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Binding</a:t>
                </a:r>
                <a:r>
                  <a:rPr lang="pl-PL" sz="2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to </a:t>
                </a:r>
                <a:r>
                  <a:rPr lang="pl-PL" sz="2800" b="1"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plasma</a:t>
                </a:r>
                <a:r>
                  <a:rPr lang="pl-PL" sz="2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pl-PL" sz="2800" b="1"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proteins</a:t>
                </a:r>
                <a:endParaRPr lang="pl-PL" sz="2800" dirty="0">
                  <a:effectLst/>
                  <a:latin typeface="Times New Roman" panose="02020603050405020304" pitchFamily="18" charset="0"/>
                  <a:ea typeface="Calibri" panose="020F0502020204030204" pitchFamily="34" charset="0"/>
                </a:endParaRPr>
              </a:p>
            </p:txBody>
          </p:sp>
          <p:sp>
            <p:nvSpPr>
              <p:cNvPr id="24" name="Prostokąt 23">
                <a:extLst>
                  <a:ext uri="{FF2B5EF4-FFF2-40B4-BE49-F238E27FC236}">
                    <a16:creationId xmlns:a16="http://schemas.microsoft.com/office/drawing/2014/main" id="{E502F6A5-23B2-4B90-AC56-FA0BFA3C78E3}"/>
                  </a:ext>
                </a:extLst>
              </p:cNvPr>
              <p:cNvSpPr>
                <a:spLocks noChangeArrowheads="1"/>
              </p:cNvSpPr>
              <p:nvPr/>
            </p:nvSpPr>
            <p:spPr bwMode="auto">
              <a:xfrm>
                <a:off x="50426" y="7448"/>
                <a:ext cx="11246" cy="5759"/>
              </a:xfrm>
              <a:prstGeom prst="rect">
                <a:avLst/>
              </a:prstGeom>
              <a:solidFill>
                <a:srgbClr val="E36C0A"/>
              </a:solidFill>
              <a:ln w="25400">
                <a:solidFill>
                  <a:srgbClr val="974706"/>
                </a:solidFill>
                <a:miter lim="800000"/>
                <a:headEnd/>
                <a:tailEnd/>
              </a:ln>
            </p:spPr>
            <p:txBody>
              <a:bodyPr rot="0" vert="horz" wrap="square" lIns="36000" tIns="45720" rIns="36000" bIns="45720" anchor="ctr" anchorCtr="0" upright="1">
                <a:noAutofit/>
              </a:bodyPr>
              <a:lstStyle/>
              <a:p>
                <a:pPr algn="ctr">
                  <a:lnSpc>
                    <a:spcPct val="90000"/>
                  </a:lnSpc>
                  <a:spcAft>
                    <a:spcPts val="0"/>
                  </a:spcAft>
                </a:pPr>
                <a:r>
                  <a:rPr lang="pl-PL" sz="2800" b="1"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hERG</a:t>
                </a:r>
                <a:r>
                  <a:rPr lang="pl-PL" sz="2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pl-PL" sz="2800" b="1"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channels</a:t>
                </a:r>
                <a:r>
                  <a:rPr lang="pl-PL" sz="2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pl-PL" sz="2800" b="1"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blocking</a:t>
                </a:r>
                <a:endParaRPr lang="pl-PL" sz="2800" dirty="0">
                  <a:effectLst/>
                  <a:latin typeface="Times New Roman" panose="02020603050405020304" pitchFamily="18" charset="0"/>
                  <a:ea typeface="Calibri" panose="020F0502020204030204" pitchFamily="34" charset="0"/>
                </a:endParaRPr>
              </a:p>
            </p:txBody>
          </p:sp>
          <p:sp>
            <p:nvSpPr>
              <p:cNvPr id="25" name="Prostokąt 24">
                <a:extLst>
                  <a:ext uri="{FF2B5EF4-FFF2-40B4-BE49-F238E27FC236}">
                    <a16:creationId xmlns:a16="http://schemas.microsoft.com/office/drawing/2014/main" id="{6B076EFB-FA7A-4FD7-8FEA-8837734FAC57}"/>
                  </a:ext>
                </a:extLst>
              </p:cNvPr>
              <p:cNvSpPr>
                <a:spLocks noChangeArrowheads="1"/>
              </p:cNvSpPr>
              <p:nvPr/>
            </p:nvSpPr>
            <p:spPr bwMode="auto">
              <a:xfrm>
                <a:off x="50426" y="14600"/>
                <a:ext cx="11246" cy="5761"/>
              </a:xfrm>
              <a:prstGeom prst="rect">
                <a:avLst/>
              </a:prstGeom>
              <a:solidFill>
                <a:srgbClr val="92D050"/>
              </a:solidFill>
              <a:ln w="25400">
                <a:solidFill>
                  <a:srgbClr val="4E6128"/>
                </a:solidFill>
                <a:miter lim="800000"/>
                <a:headEnd/>
                <a:tailEnd/>
              </a:ln>
            </p:spPr>
            <p:txBody>
              <a:bodyPr rot="0" vert="horz" wrap="square" lIns="18000" tIns="45720" rIns="18000" bIns="45720" anchor="ctr" anchorCtr="0" upright="1">
                <a:noAutofit/>
              </a:bodyPr>
              <a:lstStyle/>
              <a:p>
                <a:pPr algn="ctr">
                  <a:lnSpc>
                    <a:spcPct val="115000"/>
                  </a:lnSpc>
                  <a:spcAft>
                    <a:spcPts val="0"/>
                  </a:spcAft>
                </a:pPr>
                <a:r>
                  <a:rPr lang="pl-PL" sz="2800" b="1"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hepatotoxicity</a:t>
                </a:r>
                <a:endParaRPr lang="pl-PL" sz="2800" dirty="0">
                  <a:effectLst/>
                  <a:latin typeface="Times New Roman" panose="02020603050405020304" pitchFamily="18" charset="0"/>
                  <a:ea typeface="Calibri" panose="020F0502020204030204" pitchFamily="34" charset="0"/>
                </a:endParaRPr>
              </a:p>
            </p:txBody>
          </p:sp>
          <p:sp>
            <p:nvSpPr>
              <p:cNvPr id="26" name="Prostokąt 25">
                <a:extLst>
                  <a:ext uri="{FF2B5EF4-FFF2-40B4-BE49-F238E27FC236}">
                    <a16:creationId xmlns:a16="http://schemas.microsoft.com/office/drawing/2014/main" id="{B90CA7E1-D349-4C6C-84BE-A33DD8B58E50}"/>
                  </a:ext>
                </a:extLst>
              </p:cNvPr>
              <p:cNvSpPr>
                <a:spLocks noChangeArrowheads="1"/>
              </p:cNvSpPr>
              <p:nvPr/>
            </p:nvSpPr>
            <p:spPr bwMode="auto">
              <a:xfrm>
                <a:off x="50426" y="21532"/>
                <a:ext cx="11246" cy="5759"/>
              </a:xfrm>
              <a:prstGeom prst="rect">
                <a:avLst/>
              </a:prstGeom>
              <a:solidFill>
                <a:srgbClr val="92D050"/>
              </a:solidFill>
              <a:ln w="25400">
                <a:solidFill>
                  <a:srgbClr val="4E6128"/>
                </a:solidFill>
                <a:miter lim="800000"/>
                <a:headEnd/>
                <a:tailEnd/>
              </a:ln>
            </p:spPr>
            <p:txBody>
              <a:bodyPr rot="0" vert="horz" wrap="square" lIns="36000" tIns="45720" rIns="36000" bIns="45720" anchor="ctr" anchorCtr="0" upright="1">
                <a:noAutofit/>
              </a:bodyPr>
              <a:lstStyle/>
              <a:p>
                <a:pPr algn="ctr">
                  <a:lnSpc>
                    <a:spcPct val="115000"/>
                  </a:lnSpc>
                  <a:spcAft>
                    <a:spcPts val="0"/>
                  </a:spcAft>
                </a:pPr>
                <a:r>
                  <a:rPr lang="pl-PL" sz="28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mutagenicity</a:t>
                </a:r>
                <a:endParaRPr lang="pl-PL" sz="2800">
                  <a:effectLst/>
                  <a:latin typeface="Times New Roman" panose="02020603050405020304" pitchFamily="18" charset="0"/>
                  <a:ea typeface="Calibri" panose="020F0502020204030204" pitchFamily="34" charset="0"/>
                </a:endParaRPr>
              </a:p>
            </p:txBody>
          </p:sp>
          <p:sp>
            <p:nvSpPr>
              <p:cNvPr id="27" name="Prostokąt 26">
                <a:extLst>
                  <a:ext uri="{FF2B5EF4-FFF2-40B4-BE49-F238E27FC236}">
                    <a16:creationId xmlns:a16="http://schemas.microsoft.com/office/drawing/2014/main" id="{FEF76CA9-F665-4421-B7C8-AFC777731B2E}"/>
                  </a:ext>
                </a:extLst>
              </p:cNvPr>
              <p:cNvSpPr>
                <a:spLocks noChangeArrowheads="1"/>
              </p:cNvSpPr>
              <p:nvPr/>
            </p:nvSpPr>
            <p:spPr bwMode="auto">
              <a:xfrm>
                <a:off x="0" y="24581"/>
                <a:ext cx="3054" cy="2876"/>
              </a:xfrm>
              <a:prstGeom prst="rect">
                <a:avLst/>
              </a:prstGeom>
              <a:solidFill>
                <a:srgbClr val="92D050"/>
              </a:solidFill>
              <a:ln w="25400">
                <a:solidFill>
                  <a:srgbClr val="4E6128"/>
                </a:solidFill>
                <a:miter lim="800000"/>
                <a:headEnd/>
                <a:tailEnd/>
              </a:ln>
            </p:spPr>
            <p:txBody>
              <a:bodyPr rot="0" vert="horz" wrap="square" lIns="91440" tIns="45720" rIns="91440" bIns="45720" anchor="ctr" anchorCtr="0" upright="1">
                <a:noAutofit/>
              </a:bodyPr>
              <a:lstStyle/>
              <a:p>
                <a:endParaRPr lang="pl-PL"/>
              </a:p>
            </p:txBody>
          </p:sp>
          <p:sp>
            <p:nvSpPr>
              <p:cNvPr id="28" name="Prostokąt 27">
                <a:extLst>
                  <a:ext uri="{FF2B5EF4-FFF2-40B4-BE49-F238E27FC236}">
                    <a16:creationId xmlns:a16="http://schemas.microsoft.com/office/drawing/2014/main" id="{CAE4ECD9-E61A-4AF7-99CA-368204EE5236}"/>
                  </a:ext>
                </a:extLst>
              </p:cNvPr>
              <p:cNvSpPr>
                <a:spLocks noChangeArrowheads="1"/>
              </p:cNvSpPr>
              <p:nvPr/>
            </p:nvSpPr>
            <p:spPr bwMode="auto">
              <a:xfrm>
                <a:off x="0" y="30632"/>
                <a:ext cx="3054" cy="2876"/>
              </a:xfrm>
              <a:prstGeom prst="rect">
                <a:avLst/>
              </a:prstGeom>
              <a:solidFill>
                <a:srgbClr val="E36C0A"/>
              </a:solidFill>
              <a:ln w="25400">
                <a:solidFill>
                  <a:srgbClr val="974706"/>
                </a:solidFill>
                <a:miter lim="800000"/>
                <a:headEnd/>
                <a:tailEnd/>
              </a:ln>
            </p:spPr>
            <p:txBody>
              <a:bodyPr rot="0" vert="horz" wrap="square" lIns="91440" tIns="45720" rIns="91440" bIns="45720" anchor="ctr" anchorCtr="0" upright="1">
                <a:noAutofit/>
              </a:bodyPr>
              <a:lstStyle/>
              <a:p>
                <a:endParaRPr lang="pl-PL"/>
              </a:p>
            </p:txBody>
          </p:sp>
          <p:sp>
            <p:nvSpPr>
              <p:cNvPr id="29" name="pole tekstowe 20">
                <a:extLst>
                  <a:ext uri="{FF2B5EF4-FFF2-40B4-BE49-F238E27FC236}">
                    <a16:creationId xmlns:a16="http://schemas.microsoft.com/office/drawing/2014/main" id="{9BE7A132-86D7-4D3F-946A-4D96D49A699D}"/>
                  </a:ext>
                </a:extLst>
              </p:cNvPr>
              <p:cNvSpPr txBox="1">
                <a:spLocks noChangeArrowheads="1"/>
              </p:cNvSpPr>
              <p:nvPr/>
            </p:nvSpPr>
            <p:spPr bwMode="auto">
              <a:xfrm>
                <a:off x="4572" y="24481"/>
                <a:ext cx="37661" cy="4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0"/>
                  </a:spcAft>
                </a:pPr>
                <a:r>
                  <a:rPr lang="pl-PL" sz="32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Ligand-</a:t>
                </a:r>
                <a:r>
                  <a:rPr lang="pl-PL" sz="32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based</a:t>
                </a:r>
                <a:r>
                  <a:rPr lang="pl-PL" sz="32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pl-PL" sz="32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approach</a:t>
                </a:r>
                <a:r>
                  <a:rPr lang="pl-PL" sz="32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pl-PL" sz="3200" dirty="0">
                  <a:effectLst/>
                  <a:latin typeface="Times New Roman" panose="02020603050405020304" pitchFamily="18" charset="0"/>
                  <a:ea typeface="Calibri" panose="020F0502020204030204" pitchFamily="34" charset="0"/>
                </a:endParaRPr>
              </a:p>
            </p:txBody>
          </p:sp>
          <p:sp>
            <p:nvSpPr>
              <p:cNvPr id="30" name="pole tekstowe 21">
                <a:extLst>
                  <a:ext uri="{FF2B5EF4-FFF2-40B4-BE49-F238E27FC236}">
                    <a16:creationId xmlns:a16="http://schemas.microsoft.com/office/drawing/2014/main" id="{2D53A814-5CBC-4B06-A707-4A9A0F6E25DB}"/>
                  </a:ext>
                </a:extLst>
              </p:cNvPr>
              <p:cNvSpPr txBox="1">
                <a:spLocks noChangeArrowheads="1"/>
              </p:cNvSpPr>
              <p:nvPr/>
            </p:nvSpPr>
            <p:spPr bwMode="auto">
              <a:xfrm>
                <a:off x="4572" y="30632"/>
                <a:ext cx="37661" cy="4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0"/>
                  </a:spcAft>
                </a:pPr>
                <a:r>
                  <a:rPr lang="pl-PL" sz="32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Ligand- and </a:t>
                </a:r>
                <a:r>
                  <a:rPr lang="pl-PL" sz="32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structure-based</a:t>
                </a:r>
                <a:r>
                  <a:rPr lang="pl-PL" sz="32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pl-PL" sz="3200" kern="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approach</a:t>
                </a:r>
                <a:endParaRPr lang="pl-PL" sz="3200" dirty="0">
                  <a:effectLst/>
                  <a:latin typeface="Times New Roman" panose="02020603050405020304" pitchFamily="18" charset="0"/>
                  <a:ea typeface="Calibri" panose="020F0502020204030204" pitchFamily="34" charset="0"/>
                </a:endParaRPr>
              </a:p>
            </p:txBody>
          </p:sp>
        </p:grpSp>
        <p:sp>
          <p:nvSpPr>
            <p:cNvPr id="13" name="Pole tekstowe 2">
              <a:extLst>
                <a:ext uri="{FF2B5EF4-FFF2-40B4-BE49-F238E27FC236}">
                  <a16:creationId xmlns:a16="http://schemas.microsoft.com/office/drawing/2014/main" id="{6A763BCE-5A2A-4F3B-87DA-95A9FCF530BE}"/>
                </a:ext>
              </a:extLst>
            </p:cNvPr>
            <p:cNvSpPr txBox="1">
              <a:spLocks noChangeArrowheads="1"/>
            </p:cNvSpPr>
            <p:nvPr/>
          </p:nvSpPr>
          <p:spPr bwMode="auto">
            <a:xfrm>
              <a:off x="14990" y="3267512"/>
              <a:ext cx="5606414" cy="243020"/>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en-US" sz="3600" b="1" dirty="0">
                  <a:effectLst/>
                  <a:latin typeface="+mj-lt"/>
                  <a:ea typeface="Calibri" panose="020F0502020204030204" pitchFamily="34" charset="0"/>
                  <a:cs typeface="Times New Roman" panose="02020603050405020304" pitchFamily="18" charset="0"/>
                </a:rPr>
                <a:t>Figure </a:t>
              </a:r>
              <a:r>
                <a:rPr lang="pl-PL" sz="3600" b="1" dirty="0">
                  <a:effectLst/>
                  <a:latin typeface="+mj-lt"/>
                  <a:ea typeface="Calibri" panose="020F0502020204030204" pitchFamily="34" charset="0"/>
                  <a:cs typeface="Times New Roman" panose="02020603050405020304" pitchFamily="18" charset="0"/>
                </a:rPr>
                <a:t>1</a:t>
              </a:r>
              <a:r>
                <a:rPr lang="en-US" sz="3600" dirty="0">
                  <a:effectLst/>
                  <a:latin typeface="+mj-lt"/>
                  <a:ea typeface="Calibri" panose="020F0502020204030204" pitchFamily="34" charset="0"/>
                  <a:cs typeface="Times New Roman" panose="02020603050405020304" pitchFamily="18" charset="0"/>
                </a:rPr>
                <a:t>. Properties evaluated via the constructed tool</a:t>
              </a:r>
              <a:endParaRPr lang="pl-PL" sz="3600" dirty="0">
                <a:effectLst/>
                <a:latin typeface="+mj-lt"/>
                <a:ea typeface="Calibri" panose="020F0502020204030204" pitchFamily="34" charset="0"/>
                <a:cs typeface="Times New Roman" panose="02020603050405020304" pitchFamily="18" charset="0"/>
              </a:endParaRPr>
            </a:p>
          </p:txBody>
        </p:sp>
      </p:grpSp>
      <p:sp>
        <p:nvSpPr>
          <p:cNvPr id="31" name="Prostokąt zaokrąglony 12">
            <a:extLst>
              <a:ext uri="{FF2B5EF4-FFF2-40B4-BE49-F238E27FC236}">
                <a16:creationId xmlns:a16="http://schemas.microsoft.com/office/drawing/2014/main" id="{17B49EC8-D32E-4656-9B2D-09AC1C82E2B0}"/>
              </a:ext>
            </a:extLst>
          </p:cNvPr>
          <p:cNvSpPr/>
          <p:nvPr/>
        </p:nvSpPr>
        <p:spPr bwMode="auto">
          <a:xfrm>
            <a:off x="1019949" y="26656675"/>
            <a:ext cx="13062633" cy="5236488"/>
          </a:xfrm>
          <a:prstGeom prst="roundRect">
            <a:avLst>
              <a:gd name="adj" fmla="val 7700"/>
            </a:avLst>
          </a:prstGeom>
          <a:solidFill>
            <a:srgbClr val="0070C0">
              <a:alpha val="50196"/>
            </a:srgbClr>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3654" tIns="29735" rIns="93654" bIns="29735" numCol="1" rtlCol="0" anchor="t" anchorCtr="0" compatLnSpc="1">
            <a:prstTxWarp prst="textNoShape">
              <a:avLst/>
            </a:prstTxWarp>
          </a:bodyPr>
          <a:lstStyle/>
          <a:p>
            <a:pPr defTabSz="292169"/>
            <a:r>
              <a:rPr lang="pl-PL" sz="2624" b="1" dirty="0" err="1">
                <a:solidFill>
                  <a:schemeClr val="tx1"/>
                </a:solidFill>
                <a:latin typeface="Arial" charset="0"/>
              </a:rPr>
              <a:t>Existing</a:t>
            </a:r>
            <a:r>
              <a:rPr lang="pl-PL" sz="2624" b="1" dirty="0">
                <a:solidFill>
                  <a:schemeClr val="tx1"/>
                </a:solidFill>
                <a:latin typeface="Arial" charset="0"/>
              </a:rPr>
              <a:t> </a:t>
            </a:r>
            <a:r>
              <a:rPr lang="pl-PL" sz="2624" b="1" dirty="0" err="1">
                <a:solidFill>
                  <a:schemeClr val="tx1"/>
                </a:solidFill>
                <a:latin typeface="Arial" charset="0"/>
              </a:rPr>
              <a:t>tools</a:t>
            </a:r>
            <a:endParaRPr lang="pl-PL" sz="2624" b="1" dirty="0">
              <a:solidFill>
                <a:schemeClr val="tx1"/>
              </a:solidFill>
              <a:latin typeface="Arial" charset="0"/>
            </a:endParaRPr>
          </a:p>
          <a:p>
            <a:pPr algn="just" defTabSz="292169"/>
            <a:r>
              <a:rPr lang="pl-PL" sz="2200" dirty="0" err="1">
                <a:solidFill>
                  <a:schemeClr val="tx1"/>
                </a:solidFill>
                <a:latin typeface="Arial" charset="0"/>
              </a:rPr>
              <a:t>Existing</a:t>
            </a:r>
            <a:r>
              <a:rPr lang="pl-PL" sz="2200" dirty="0">
                <a:solidFill>
                  <a:schemeClr val="tx1"/>
                </a:solidFill>
                <a:latin typeface="Arial" charset="0"/>
              </a:rPr>
              <a:t> </a:t>
            </a:r>
            <a:r>
              <a:rPr lang="pl-PL" sz="2200" dirty="0" err="1">
                <a:solidFill>
                  <a:schemeClr val="tx1"/>
                </a:solidFill>
                <a:latin typeface="Arial" charset="0"/>
              </a:rPr>
              <a:t>tools</a:t>
            </a:r>
            <a:r>
              <a:rPr lang="pl-PL" sz="2200" dirty="0">
                <a:solidFill>
                  <a:schemeClr val="tx1"/>
                </a:solidFill>
                <a:latin typeface="Arial" charset="0"/>
              </a:rPr>
              <a:t> for ADMET </a:t>
            </a:r>
            <a:r>
              <a:rPr lang="pl-PL" sz="2200" dirty="0" err="1">
                <a:solidFill>
                  <a:schemeClr val="tx1"/>
                </a:solidFill>
                <a:latin typeface="Arial" charset="0"/>
              </a:rPr>
              <a:t>properties</a:t>
            </a:r>
            <a:r>
              <a:rPr lang="pl-PL" sz="2200" dirty="0">
                <a:solidFill>
                  <a:schemeClr val="tx1"/>
                </a:solidFill>
                <a:latin typeface="Arial" charset="0"/>
              </a:rPr>
              <a:t> </a:t>
            </a:r>
            <a:r>
              <a:rPr lang="pl-PL" sz="2200" dirty="0" err="1">
                <a:solidFill>
                  <a:schemeClr val="tx1"/>
                </a:solidFill>
                <a:latin typeface="Arial" charset="0"/>
              </a:rPr>
              <a:t>predictions</a:t>
            </a:r>
            <a:r>
              <a:rPr lang="pl-PL" sz="2200" dirty="0">
                <a:solidFill>
                  <a:schemeClr val="tx1"/>
                </a:solidFill>
                <a:latin typeface="Arial" charset="0"/>
              </a:rPr>
              <a:t> (</a:t>
            </a:r>
            <a:r>
              <a:rPr lang="pl-PL" sz="2200" dirty="0" err="1">
                <a:solidFill>
                  <a:schemeClr val="tx1"/>
                </a:solidFill>
                <a:latin typeface="Arial" charset="0"/>
              </a:rPr>
              <a:t>both</a:t>
            </a:r>
            <a:r>
              <a:rPr lang="pl-PL" sz="2200" dirty="0">
                <a:solidFill>
                  <a:schemeClr val="tx1"/>
                </a:solidFill>
                <a:latin typeface="Arial" charset="0"/>
              </a:rPr>
              <a:t> </a:t>
            </a:r>
            <a:r>
              <a:rPr lang="pl-PL" sz="2200" dirty="0" err="1">
                <a:solidFill>
                  <a:schemeClr val="tx1"/>
                </a:solidFill>
                <a:latin typeface="Arial" charset="0"/>
              </a:rPr>
              <a:t>commercial</a:t>
            </a:r>
            <a:r>
              <a:rPr lang="pl-PL" sz="2200" dirty="0">
                <a:solidFill>
                  <a:schemeClr val="tx1"/>
                </a:solidFill>
                <a:latin typeface="Arial" charset="0"/>
              </a:rPr>
              <a:t> and </a:t>
            </a:r>
            <a:r>
              <a:rPr lang="pl-PL" sz="2200" dirty="0" err="1">
                <a:solidFill>
                  <a:schemeClr val="tx1"/>
                </a:solidFill>
                <a:latin typeface="Arial" charset="0"/>
              </a:rPr>
              <a:t>freely</a:t>
            </a:r>
            <a:r>
              <a:rPr lang="pl-PL" sz="2200" dirty="0">
                <a:solidFill>
                  <a:schemeClr val="tx1"/>
                </a:solidFill>
                <a:latin typeface="Arial" charset="0"/>
              </a:rPr>
              <a:t> </a:t>
            </a:r>
            <a:r>
              <a:rPr lang="pl-PL" sz="2200" dirty="0" err="1">
                <a:solidFill>
                  <a:schemeClr val="tx1"/>
                </a:solidFill>
                <a:latin typeface="Arial" charset="0"/>
              </a:rPr>
              <a:t>available</a:t>
            </a:r>
            <a:r>
              <a:rPr lang="pl-PL" sz="2200" dirty="0">
                <a:solidFill>
                  <a:schemeClr val="tx1"/>
                </a:solidFill>
                <a:latin typeface="Arial" charset="0"/>
              </a:rPr>
              <a:t>) </a:t>
            </a:r>
            <a:r>
              <a:rPr lang="pl-PL" sz="2200" dirty="0" err="1">
                <a:solidFill>
                  <a:schemeClr val="tx1"/>
                </a:solidFill>
                <a:latin typeface="Arial" charset="0"/>
              </a:rPr>
              <a:t>are</a:t>
            </a:r>
            <a:r>
              <a:rPr lang="pl-PL" sz="2200" dirty="0">
                <a:solidFill>
                  <a:schemeClr val="tx1"/>
                </a:solidFill>
                <a:latin typeface="Arial" charset="0"/>
              </a:rPr>
              <a:t> </a:t>
            </a:r>
            <a:r>
              <a:rPr lang="pl-PL" sz="2200" dirty="0" err="1">
                <a:solidFill>
                  <a:schemeClr val="tx1"/>
                </a:solidFill>
                <a:latin typeface="Arial" charset="0"/>
              </a:rPr>
              <a:t>gathered</a:t>
            </a:r>
            <a:r>
              <a:rPr lang="pl-PL" sz="2200" dirty="0">
                <a:solidFill>
                  <a:schemeClr val="tx1"/>
                </a:solidFill>
                <a:latin typeface="Arial" charset="0"/>
              </a:rPr>
              <a:t> in </a:t>
            </a:r>
            <a:r>
              <a:rPr lang="pl-PL" sz="2200" dirty="0" err="1">
                <a:solidFill>
                  <a:schemeClr val="tx1"/>
                </a:solidFill>
                <a:latin typeface="Arial" charset="0"/>
              </a:rPr>
              <a:t>Table</a:t>
            </a:r>
            <a:r>
              <a:rPr lang="pl-PL" sz="2200" dirty="0">
                <a:solidFill>
                  <a:schemeClr val="tx1"/>
                </a:solidFill>
                <a:latin typeface="Arial" charset="0"/>
              </a:rPr>
              <a:t> 1. </a:t>
            </a:r>
            <a:r>
              <a:rPr lang="pl-PL" sz="2200" dirty="0" err="1">
                <a:solidFill>
                  <a:schemeClr val="tx1"/>
                </a:solidFill>
                <a:latin typeface="Arial" charset="0"/>
              </a:rPr>
              <a:t>Due</a:t>
            </a:r>
            <a:r>
              <a:rPr lang="pl-PL" sz="2200" dirty="0">
                <a:solidFill>
                  <a:schemeClr val="tx1"/>
                </a:solidFill>
                <a:latin typeface="Arial" charset="0"/>
              </a:rPr>
              <a:t> to the high </a:t>
            </a:r>
            <a:r>
              <a:rPr lang="pl-PL" sz="2200" dirty="0" err="1">
                <a:solidFill>
                  <a:schemeClr val="tx1"/>
                </a:solidFill>
                <a:latin typeface="Arial" charset="0"/>
              </a:rPr>
              <a:t>number</a:t>
            </a:r>
            <a:r>
              <a:rPr lang="pl-PL" sz="2200" dirty="0">
                <a:solidFill>
                  <a:schemeClr val="tx1"/>
                </a:solidFill>
                <a:latin typeface="Arial" charset="0"/>
              </a:rPr>
              <a:t> of </a:t>
            </a:r>
            <a:r>
              <a:rPr lang="pl-PL" sz="2200" dirty="0" err="1">
                <a:solidFill>
                  <a:schemeClr val="tx1"/>
                </a:solidFill>
                <a:latin typeface="Arial" charset="0"/>
              </a:rPr>
              <a:t>tools</a:t>
            </a:r>
            <a:r>
              <a:rPr lang="pl-PL" sz="2200" dirty="0">
                <a:solidFill>
                  <a:schemeClr val="tx1"/>
                </a:solidFill>
                <a:latin typeface="Arial" charset="0"/>
              </a:rPr>
              <a:t> of </a:t>
            </a:r>
            <a:r>
              <a:rPr lang="pl-PL" sz="2200" dirty="0" err="1">
                <a:solidFill>
                  <a:schemeClr val="tx1"/>
                </a:solidFill>
                <a:latin typeface="Arial" charset="0"/>
              </a:rPr>
              <a:t>such</a:t>
            </a:r>
            <a:r>
              <a:rPr lang="pl-PL" sz="2200" dirty="0">
                <a:solidFill>
                  <a:schemeClr val="tx1"/>
                </a:solidFill>
                <a:latin typeface="Arial" charset="0"/>
              </a:rPr>
              <a:t> a </a:t>
            </a:r>
            <a:r>
              <a:rPr lang="pl-PL" sz="2200" dirty="0" err="1">
                <a:solidFill>
                  <a:schemeClr val="tx1"/>
                </a:solidFill>
                <a:latin typeface="Arial" charset="0"/>
              </a:rPr>
              <a:t>type</a:t>
            </a:r>
            <a:r>
              <a:rPr lang="pl-PL" sz="2200" dirty="0">
                <a:solidFill>
                  <a:schemeClr val="tx1"/>
                </a:solidFill>
                <a:latin typeface="Arial" charset="0"/>
              </a:rPr>
              <a:t>, </a:t>
            </a:r>
            <a:r>
              <a:rPr lang="pl-PL" sz="2200" dirty="0" err="1">
                <a:solidFill>
                  <a:schemeClr val="tx1"/>
                </a:solidFill>
                <a:latin typeface="Arial" charset="0"/>
              </a:rPr>
              <a:t>only</a:t>
            </a:r>
            <a:r>
              <a:rPr lang="pl-PL" sz="2200" dirty="0">
                <a:solidFill>
                  <a:schemeClr val="tx1"/>
                </a:solidFill>
                <a:latin typeface="Arial" charset="0"/>
              </a:rPr>
              <a:t> the most popular </a:t>
            </a:r>
            <a:r>
              <a:rPr lang="pl-PL" sz="2200" dirty="0" err="1">
                <a:solidFill>
                  <a:schemeClr val="tx1"/>
                </a:solidFill>
                <a:latin typeface="Arial" charset="0"/>
              </a:rPr>
              <a:t>examples</a:t>
            </a:r>
            <a:r>
              <a:rPr lang="pl-PL" sz="2200" dirty="0">
                <a:solidFill>
                  <a:schemeClr val="tx1"/>
                </a:solidFill>
                <a:latin typeface="Arial" charset="0"/>
              </a:rPr>
              <a:t> </a:t>
            </a:r>
            <a:r>
              <a:rPr lang="pl-PL" sz="2200" dirty="0" err="1">
                <a:solidFill>
                  <a:schemeClr val="tx1"/>
                </a:solidFill>
                <a:latin typeface="Arial" charset="0"/>
              </a:rPr>
              <a:t>are</a:t>
            </a:r>
            <a:r>
              <a:rPr lang="pl-PL" sz="2200" dirty="0">
                <a:solidFill>
                  <a:schemeClr val="tx1"/>
                </a:solidFill>
                <a:latin typeface="Arial" charset="0"/>
              </a:rPr>
              <a:t> </a:t>
            </a:r>
            <a:r>
              <a:rPr lang="pl-PL" sz="2200" dirty="0" err="1">
                <a:solidFill>
                  <a:schemeClr val="tx1"/>
                </a:solidFill>
                <a:latin typeface="Arial" charset="0"/>
              </a:rPr>
              <a:t>provided</a:t>
            </a:r>
            <a:r>
              <a:rPr lang="pl-PL" sz="2200" dirty="0">
                <a:solidFill>
                  <a:schemeClr val="tx1"/>
                </a:solidFill>
                <a:latin typeface="Arial" charset="0"/>
              </a:rPr>
              <a:t>. </a:t>
            </a:r>
            <a:r>
              <a:rPr lang="en-US" sz="2200" dirty="0">
                <a:solidFill>
                  <a:schemeClr val="tx1"/>
                </a:solidFill>
                <a:latin typeface="Arial" charset="0"/>
              </a:rPr>
              <a:t>They are mostly ligand-based tools, and two classes of models are constructed – classification ones (</a:t>
            </a:r>
            <a:r>
              <a:rPr lang="en-US" sz="2200" dirty="0" err="1">
                <a:solidFill>
                  <a:schemeClr val="tx1"/>
                </a:solidFill>
                <a:latin typeface="Arial" charset="0"/>
              </a:rPr>
              <a:t>mutagenesic</a:t>
            </a:r>
            <a:r>
              <a:rPr lang="en-US" sz="2200" dirty="0">
                <a:solidFill>
                  <a:schemeClr val="tx1"/>
                </a:solidFill>
                <a:latin typeface="Arial" charset="0"/>
              </a:rPr>
              <a:t>/non-</a:t>
            </a:r>
            <a:r>
              <a:rPr lang="en-US" sz="2200" dirty="0" err="1">
                <a:solidFill>
                  <a:schemeClr val="tx1"/>
                </a:solidFill>
                <a:latin typeface="Arial" charset="0"/>
              </a:rPr>
              <a:t>mutagenesic</a:t>
            </a:r>
            <a:r>
              <a:rPr lang="en-US" sz="2200" dirty="0">
                <a:solidFill>
                  <a:schemeClr val="tx1"/>
                </a:solidFill>
                <a:latin typeface="Arial" charset="0"/>
              </a:rPr>
              <a:t>, stable/unstable, soluble/insoluble, etc.) or regression tools. The application of the tools of the latter type is connected with the formation of the QSAR-type </a:t>
            </a:r>
            <a:r>
              <a:rPr lang="pl-PL" sz="2200" dirty="0">
                <a:solidFill>
                  <a:schemeClr val="tx1"/>
                </a:solidFill>
                <a:latin typeface="Arial" charset="0"/>
              </a:rPr>
              <a:t>m</a:t>
            </a:r>
            <a:r>
              <a:rPr lang="en-US" sz="2200" dirty="0" err="1">
                <a:solidFill>
                  <a:schemeClr val="tx1"/>
                </a:solidFill>
                <a:latin typeface="Arial" charset="0"/>
              </a:rPr>
              <a:t>odels</a:t>
            </a:r>
            <a:r>
              <a:rPr lang="en-US" sz="2200" dirty="0">
                <a:solidFill>
                  <a:schemeClr val="tx1"/>
                </a:solidFill>
                <a:latin typeface="Arial" charset="0"/>
              </a:rPr>
              <a:t>, in which the quantitative impact of particular structural moieties on considered parameters is examined. Many comprehensive software packages for ADMET properties evaluation are available, such as ADMET Predictor, CASE ULTRA, DEREK, META-PC, METEOR, ONCOLOGIC, PASS, TOPKAT, and VIRTUALTOXLAB. Moreover, the initial characteristics of physicochemical and pharmacokinetic properties are offered in most packages of software for molecular modeling, such as </a:t>
            </a:r>
            <a:r>
              <a:rPr lang="en-US" sz="2200" dirty="0" err="1">
                <a:solidFill>
                  <a:schemeClr val="tx1"/>
                </a:solidFill>
                <a:latin typeface="Arial" charset="0"/>
              </a:rPr>
              <a:t>QikProp</a:t>
            </a:r>
            <a:r>
              <a:rPr lang="en-US" sz="2200" dirty="0">
                <a:solidFill>
                  <a:schemeClr val="tx1"/>
                </a:solidFill>
                <a:latin typeface="Arial" charset="0"/>
              </a:rPr>
              <a:t> in the Schrödinger Suite, Molecular Descriptors in the MOE, or ADMET and Predictive Toxicology from the BIOVIA Discovery Studio. A number of individual ADMET properties can also be evaluated via various online servers, such as ALOGPS, </a:t>
            </a:r>
            <a:r>
              <a:rPr lang="en-US" sz="2200" dirty="0" err="1">
                <a:solidFill>
                  <a:schemeClr val="tx1"/>
                </a:solidFill>
                <a:latin typeface="Arial" charset="0"/>
              </a:rPr>
              <a:t>Molinspiration</a:t>
            </a:r>
            <a:r>
              <a:rPr lang="pl-PL" sz="2200" dirty="0">
                <a:solidFill>
                  <a:schemeClr val="tx1"/>
                </a:solidFill>
                <a:latin typeface="Arial" charset="0"/>
              </a:rPr>
              <a:t>,</a:t>
            </a:r>
            <a:r>
              <a:rPr lang="en-US" sz="2200" dirty="0">
                <a:solidFill>
                  <a:schemeClr val="tx1"/>
                </a:solidFill>
                <a:latin typeface="Arial" charset="0"/>
              </a:rPr>
              <a:t> </a:t>
            </a:r>
            <a:r>
              <a:rPr lang="en-US" sz="2200" dirty="0" err="1">
                <a:solidFill>
                  <a:schemeClr val="tx1"/>
                </a:solidFill>
                <a:latin typeface="Arial" charset="0"/>
              </a:rPr>
              <a:t>PreADMET</a:t>
            </a:r>
            <a:r>
              <a:rPr lang="en-US" sz="2200" dirty="0">
                <a:solidFill>
                  <a:schemeClr val="tx1"/>
                </a:solidFill>
                <a:latin typeface="Arial" charset="0"/>
              </a:rPr>
              <a:t>, MetaPrint2D, </a:t>
            </a:r>
            <a:r>
              <a:rPr lang="en-US" sz="2200" dirty="0" err="1">
                <a:solidFill>
                  <a:schemeClr val="tx1"/>
                </a:solidFill>
                <a:latin typeface="Arial" charset="0"/>
              </a:rPr>
              <a:t>MetaPred</a:t>
            </a:r>
            <a:r>
              <a:rPr lang="en-US" sz="2200" dirty="0">
                <a:solidFill>
                  <a:schemeClr val="tx1"/>
                </a:solidFill>
                <a:latin typeface="Arial" charset="0"/>
              </a:rPr>
              <a:t> or </a:t>
            </a:r>
            <a:r>
              <a:rPr lang="en-US" sz="2200" dirty="0" err="1">
                <a:solidFill>
                  <a:schemeClr val="tx1"/>
                </a:solidFill>
                <a:latin typeface="Arial" charset="0"/>
              </a:rPr>
              <a:t>Pred-hERG</a:t>
            </a:r>
            <a:r>
              <a:rPr lang="en-US" sz="2200" dirty="0">
                <a:solidFill>
                  <a:schemeClr val="tx1"/>
                </a:solidFill>
                <a:latin typeface="Arial" charset="0"/>
              </a:rPr>
              <a:t>. </a:t>
            </a:r>
            <a:endParaRPr lang="pl-PL" sz="2200" dirty="0">
              <a:solidFill>
                <a:schemeClr val="tx1"/>
              </a:solidFill>
              <a:latin typeface="Arial" charset="0"/>
            </a:endParaRPr>
          </a:p>
        </p:txBody>
      </p:sp>
      <p:graphicFrame>
        <p:nvGraphicFramePr>
          <p:cNvPr id="32" name="Tabela 31">
            <a:extLst>
              <a:ext uri="{FF2B5EF4-FFF2-40B4-BE49-F238E27FC236}">
                <a16:creationId xmlns:a16="http://schemas.microsoft.com/office/drawing/2014/main" id="{BD45D8DD-FE2F-4367-9ED4-063017C319A5}"/>
              </a:ext>
            </a:extLst>
          </p:cNvPr>
          <p:cNvGraphicFramePr>
            <a:graphicFrameLocks noGrp="1"/>
          </p:cNvGraphicFramePr>
          <p:nvPr>
            <p:extLst>
              <p:ext uri="{D42A27DB-BD31-4B8C-83A1-F6EECF244321}">
                <p14:modId xmlns:p14="http://schemas.microsoft.com/office/powerpoint/2010/main" val="3328500565"/>
              </p:ext>
            </p:extLst>
          </p:nvPr>
        </p:nvGraphicFramePr>
        <p:xfrm>
          <a:off x="15512754" y="8099675"/>
          <a:ext cx="13596733" cy="14067037"/>
        </p:xfrm>
        <a:graphic>
          <a:graphicData uri="http://schemas.openxmlformats.org/drawingml/2006/table">
            <a:tbl>
              <a:tblPr firstRow="1" firstCol="1" bandRow="1" bandCol="1">
                <a:tableStyleId>{5C22544A-7EE6-4342-B048-85BDC9FD1C3A}</a:tableStyleId>
              </a:tblPr>
              <a:tblGrid>
                <a:gridCol w="2382277">
                  <a:extLst>
                    <a:ext uri="{9D8B030D-6E8A-4147-A177-3AD203B41FA5}">
                      <a16:colId xmlns:a16="http://schemas.microsoft.com/office/drawing/2014/main" val="380447522"/>
                    </a:ext>
                  </a:extLst>
                </a:gridCol>
                <a:gridCol w="3305913">
                  <a:extLst>
                    <a:ext uri="{9D8B030D-6E8A-4147-A177-3AD203B41FA5}">
                      <a16:colId xmlns:a16="http://schemas.microsoft.com/office/drawing/2014/main" val="315390157"/>
                    </a:ext>
                  </a:extLst>
                </a:gridCol>
                <a:gridCol w="2406892">
                  <a:extLst>
                    <a:ext uri="{9D8B030D-6E8A-4147-A177-3AD203B41FA5}">
                      <a16:colId xmlns:a16="http://schemas.microsoft.com/office/drawing/2014/main" val="1092897446"/>
                    </a:ext>
                  </a:extLst>
                </a:gridCol>
                <a:gridCol w="5501651">
                  <a:extLst>
                    <a:ext uri="{9D8B030D-6E8A-4147-A177-3AD203B41FA5}">
                      <a16:colId xmlns:a16="http://schemas.microsoft.com/office/drawing/2014/main" val="190598441"/>
                    </a:ext>
                  </a:extLst>
                </a:gridCol>
              </a:tblGrid>
              <a:tr h="640228">
                <a:tc>
                  <a:txBody>
                    <a:bodyPr/>
                    <a:lstStyle/>
                    <a:p>
                      <a:pPr indent="269875" algn="ctr">
                        <a:lnSpc>
                          <a:spcPct val="150000"/>
                        </a:lnSpc>
                        <a:spcAft>
                          <a:spcPts val="0"/>
                        </a:spcAft>
                      </a:pPr>
                      <a:r>
                        <a:rPr lang="en-US" sz="2000" dirty="0">
                          <a:solidFill>
                            <a:schemeClr val="tx1"/>
                          </a:solidFill>
                          <a:effectLst/>
                        </a:rPr>
                        <a:t>Package name</a:t>
                      </a:r>
                      <a:endParaRPr lang="pl-PL" sz="2000" dirty="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36195" marR="36195" marT="0" marB="0" anchor="ctr"/>
                </a:tc>
                <a:tc>
                  <a:txBody>
                    <a:bodyPr/>
                    <a:lstStyle/>
                    <a:p>
                      <a:pPr indent="269875" algn="ctr">
                        <a:lnSpc>
                          <a:spcPct val="150000"/>
                        </a:lnSpc>
                        <a:spcAft>
                          <a:spcPts val="0"/>
                        </a:spcAft>
                      </a:pPr>
                      <a:r>
                        <a:rPr lang="en-US" sz="2000" dirty="0">
                          <a:solidFill>
                            <a:schemeClr val="tx1"/>
                          </a:solidFill>
                          <a:effectLst/>
                        </a:rPr>
                        <a:t>Link</a:t>
                      </a:r>
                      <a:endParaRPr lang="pl-PL" sz="2000" dirty="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36195" marR="36195" marT="0" marB="0" anchor="ctr"/>
                </a:tc>
                <a:tc>
                  <a:txBody>
                    <a:bodyPr/>
                    <a:lstStyle/>
                    <a:p>
                      <a:pPr indent="269875" algn="ctr">
                        <a:lnSpc>
                          <a:spcPct val="150000"/>
                        </a:lnSpc>
                        <a:spcAft>
                          <a:spcPts val="0"/>
                        </a:spcAft>
                      </a:pPr>
                      <a:r>
                        <a:rPr lang="en-US" sz="2000">
                          <a:solidFill>
                            <a:schemeClr val="tx1"/>
                          </a:solidFill>
                          <a:effectLst/>
                        </a:rPr>
                        <a:t>Availability</a:t>
                      </a:r>
                      <a:endParaRPr lang="pl-PL" sz="200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36195" marR="36195" marT="0" marB="0" anchor="ctr"/>
                </a:tc>
                <a:tc>
                  <a:txBody>
                    <a:bodyPr/>
                    <a:lstStyle/>
                    <a:p>
                      <a:pPr indent="269875" algn="ctr">
                        <a:lnSpc>
                          <a:spcPct val="150000"/>
                        </a:lnSpc>
                        <a:spcAft>
                          <a:spcPts val="0"/>
                        </a:spcAft>
                      </a:pPr>
                      <a:r>
                        <a:rPr lang="en-US" sz="2000">
                          <a:solidFill>
                            <a:schemeClr val="tx1"/>
                          </a:solidFill>
                          <a:effectLst/>
                        </a:rPr>
                        <a:t>Description</a:t>
                      </a:r>
                      <a:endParaRPr lang="pl-PL" sz="200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36195" marR="36195" marT="0" marB="0" anchor="ctr"/>
                </a:tc>
                <a:extLst>
                  <a:ext uri="{0D108BD9-81ED-4DB2-BD59-A6C34878D82A}">
                    <a16:rowId xmlns:a16="http://schemas.microsoft.com/office/drawing/2014/main" val="1495045480"/>
                  </a:ext>
                </a:extLst>
              </a:tr>
              <a:tr h="1619401">
                <a:tc>
                  <a:txBody>
                    <a:bodyPr/>
                    <a:lstStyle/>
                    <a:p>
                      <a:pPr marL="215265" indent="269875" algn="ctr">
                        <a:lnSpc>
                          <a:spcPct val="150000"/>
                        </a:lnSpc>
                        <a:spcAft>
                          <a:spcPts val="0"/>
                        </a:spcAft>
                      </a:pPr>
                      <a:r>
                        <a:rPr lang="en-US" sz="2000" dirty="0">
                          <a:solidFill>
                            <a:schemeClr val="tx1"/>
                          </a:solidFill>
                          <a:effectLst/>
                        </a:rPr>
                        <a:t>ADMET Predictor</a:t>
                      </a:r>
                      <a:endParaRPr lang="pl-PL" sz="2000" dirty="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36195" marR="36195" marT="0" marB="0" anchor="ctr"/>
                </a:tc>
                <a:tc>
                  <a:txBody>
                    <a:bodyPr/>
                    <a:lstStyle/>
                    <a:p>
                      <a:pPr indent="269875" algn="ctr">
                        <a:lnSpc>
                          <a:spcPct val="150000"/>
                        </a:lnSpc>
                        <a:spcAft>
                          <a:spcPts val="0"/>
                        </a:spcAft>
                      </a:pPr>
                      <a:r>
                        <a:rPr lang="en-US" sz="1800" dirty="0">
                          <a:solidFill>
                            <a:schemeClr val="tx1"/>
                          </a:solidFill>
                          <a:effectLst/>
                        </a:rPr>
                        <a:t>http://www.simulations-plus.com/</a:t>
                      </a:r>
                      <a:endParaRPr lang="pl-PL" sz="1800" dirty="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36195" marR="36195" marT="0" marB="0" anchor="ctr"/>
                </a:tc>
                <a:tc>
                  <a:txBody>
                    <a:bodyPr/>
                    <a:lstStyle/>
                    <a:p>
                      <a:pPr indent="269875" algn="ctr">
                        <a:lnSpc>
                          <a:spcPct val="150000"/>
                        </a:lnSpc>
                        <a:spcAft>
                          <a:spcPts val="0"/>
                        </a:spcAft>
                      </a:pPr>
                      <a:r>
                        <a:rPr lang="en-US" sz="2000">
                          <a:solidFill>
                            <a:schemeClr val="tx1"/>
                          </a:solidFill>
                          <a:effectLst/>
                        </a:rPr>
                        <a:t>commercial software</a:t>
                      </a:r>
                      <a:endParaRPr lang="pl-PL" sz="200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36195" marR="36195" marT="0" marB="0" anchor="ctr"/>
                </a:tc>
                <a:tc>
                  <a:txBody>
                    <a:bodyPr/>
                    <a:lstStyle/>
                    <a:p>
                      <a:pPr indent="269875" algn="ctr">
                        <a:lnSpc>
                          <a:spcPct val="150000"/>
                        </a:lnSpc>
                        <a:spcAft>
                          <a:spcPts val="0"/>
                        </a:spcAft>
                      </a:pPr>
                      <a:r>
                        <a:rPr lang="en-US" sz="2000">
                          <a:solidFill>
                            <a:schemeClr val="tx1"/>
                          </a:solidFill>
                          <a:effectLst/>
                        </a:rPr>
                        <a:t>Comprehensive characteristic of physicochemical and ADMET properties of compounds, including cancerogenity, mutagenicity, overall toxicity and possibility of interactions with 5 selected CYP isoforms</a:t>
                      </a:r>
                      <a:endParaRPr lang="pl-PL" sz="200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36195" marR="36195" marT="0" marB="0" anchor="ctr"/>
                </a:tc>
                <a:extLst>
                  <a:ext uri="{0D108BD9-81ED-4DB2-BD59-A6C34878D82A}">
                    <a16:rowId xmlns:a16="http://schemas.microsoft.com/office/drawing/2014/main" val="912417630"/>
                  </a:ext>
                </a:extLst>
              </a:tr>
              <a:tr h="633657">
                <a:tc>
                  <a:txBody>
                    <a:bodyPr/>
                    <a:lstStyle/>
                    <a:p>
                      <a:pPr indent="269875" algn="ctr">
                        <a:lnSpc>
                          <a:spcPct val="150000"/>
                        </a:lnSpc>
                        <a:spcAft>
                          <a:spcPts val="0"/>
                        </a:spcAft>
                      </a:pPr>
                      <a:r>
                        <a:rPr lang="en-US" sz="2000">
                          <a:solidFill>
                            <a:schemeClr val="tx1"/>
                          </a:solidFill>
                          <a:effectLst/>
                        </a:rPr>
                        <a:t>CASE ULTRA</a:t>
                      </a:r>
                      <a:endParaRPr lang="pl-PL" sz="200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36195" marR="36195" marT="0" marB="0" anchor="ctr"/>
                </a:tc>
                <a:tc>
                  <a:txBody>
                    <a:bodyPr/>
                    <a:lstStyle/>
                    <a:p>
                      <a:pPr indent="269875" algn="ctr">
                        <a:lnSpc>
                          <a:spcPct val="150000"/>
                        </a:lnSpc>
                        <a:spcAft>
                          <a:spcPts val="0"/>
                        </a:spcAft>
                      </a:pPr>
                      <a:r>
                        <a:rPr lang="en-US" sz="1800" dirty="0">
                          <a:solidFill>
                            <a:schemeClr val="tx1"/>
                          </a:solidFill>
                          <a:effectLst/>
                        </a:rPr>
                        <a:t>http://www.multicase.com/case-ultra-models</a:t>
                      </a:r>
                      <a:endParaRPr lang="pl-PL" sz="1800" dirty="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36195" marR="36195" marT="0" marB="0" anchor="ctr"/>
                </a:tc>
                <a:tc>
                  <a:txBody>
                    <a:bodyPr/>
                    <a:lstStyle/>
                    <a:p>
                      <a:pPr indent="269875" algn="ctr">
                        <a:lnSpc>
                          <a:spcPct val="150000"/>
                        </a:lnSpc>
                        <a:spcAft>
                          <a:spcPts val="0"/>
                        </a:spcAft>
                      </a:pPr>
                      <a:r>
                        <a:rPr lang="en-US" sz="2000">
                          <a:solidFill>
                            <a:schemeClr val="tx1"/>
                          </a:solidFill>
                          <a:effectLst/>
                        </a:rPr>
                        <a:t>commercial software</a:t>
                      </a:r>
                      <a:endParaRPr lang="pl-PL" sz="200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36195" marR="36195" marT="0" marB="0" anchor="ctr"/>
                </a:tc>
                <a:tc>
                  <a:txBody>
                    <a:bodyPr/>
                    <a:lstStyle/>
                    <a:p>
                      <a:pPr indent="269875" algn="ctr">
                        <a:lnSpc>
                          <a:spcPct val="150000"/>
                        </a:lnSpc>
                        <a:spcAft>
                          <a:spcPts val="0"/>
                        </a:spcAft>
                      </a:pPr>
                      <a:r>
                        <a:rPr lang="en-US" sz="2000" dirty="0">
                          <a:solidFill>
                            <a:schemeClr val="tx1"/>
                          </a:solidFill>
                          <a:effectLst/>
                        </a:rPr>
                        <a:t>A set of statistical and expert tools for evaluation of compounds toxicity</a:t>
                      </a:r>
                      <a:endParaRPr lang="pl-PL" sz="2000" dirty="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36195" marR="36195" marT="0" marB="0" anchor="ctr"/>
                </a:tc>
                <a:extLst>
                  <a:ext uri="{0D108BD9-81ED-4DB2-BD59-A6C34878D82A}">
                    <a16:rowId xmlns:a16="http://schemas.microsoft.com/office/drawing/2014/main" val="1843622175"/>
                  </a:ext>
                </a:extLst>
              </a:tr>
              <a:tr h="1290820">
                <a:tc>
                  <a:txBody>
                    <a:bodyPr/>
                    <a:lstStyle/>
                    <a:p>
                      <a:pPr indent="269875" algn="ctr">
                        <a:lnSpc>
                          <a:spcPct val="150000"/>
                        </a:lnSpc>
                        <a:spcAft>
                          <a:spcPts val="0"/>
                        </a:spcAft>
                      </a:pPr>
                      <a:r>
                        <a:rPr lang="en-US" sz="2000">
                          <a:solidFill>
                            <a:schemeClr val="tx1"/>
                          </a:solidFill>
                          <a:effectLst/>
                        </a:rPr>
                        <a:t>DEREK</a:t>
                      </a:r>
                      <a:endParaRPr lang="pl-PL" sz="200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36195" marR="36195" marT="0" marB="0" anchor="ctr"/>
                </a:tc>
                <a:tc>
                  <a:txBody>
                    <a:bodyPr/>
                    <a:lstStyle/>
                    <a:p>
                      <a:pPr indent="269875" algn="ctr">
                        <a:lnSpc>
                          <a:spcPct val="150000"/>
                        </a:lnSpc>
                        <a:spcAft>
                          <a:spcPts val="0"/>
                        </a:spcAft>
                      </a:pPr>
                      <a:r>
                        <a:rPr lang="en-US" sz="1800" dirty="0">
                          <a:solidFill>
                            <a:schemeClr val="tx1"/>
                          </a:solidFill>
                          <a:effectLst/>
                        </a:rPr>
                        <a:t>http://www.lhasalimited.org</a:t>
                      </a:r>
                      <a:endParaRPr lang="pl-PL" sz="1800" dirty="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36195" marR="36195" marT="0" marB="0" anchor="ctr"/>
                </a:tc>
                <a:tc>
                  <a:txBody>
                    <a:bodyPr/>
                    <a:lstStyle/>
                    <a:p>
                      <a:pPr indent="269875" algn="ctr">
                        <a:lnSpc>
                          <a:spcPct val="150000"/>
                        </a:lnSpc>
                        <a:spcAft>
                          <a:spcPts val="0"/>
                        </a:spcAft>
                      </a:pPr>
                      <a:r>
                        <a:rPr lang="en-US" sz="2000" dirty="0">
                          <a:solidFill>
                            <a:schemeClr val="tx1"/>
                          </a:solidFill>
                          <a:effectLst/>
                        </a:rPr>
                        <a:t>commercial software</a:t>
                      </a:r>
                      <a:endParaRPr lang="pl-PL" sz="2000" dirty="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36195" marR="36195" marT="0" marB="0" anchor="ctr"/>
                </a:tc>
                <a:tc>
                  <a:txBody>
                    <a:bodyPr/>
                    <a:lstStyle/>
                    <a:p>
                      <a:pPr indent="269875" algn="ctr">
                        <a:lnSpc>
                          <a:spcPct val="150000"/>
                        </a:lnSpc>
                        <a:spcAft>
                          <a:spcPts val="0"/>
                        </a:spcAft>
                      </a:pPr>
                      <a:r>
                        <a:rPr lang="en-US" sz="2000" dirty="0">
                          <a:solidFill>
                            <a:schemeClr val="tx1"/>
                          </a:solidFill>
                          <a:effectLst/>
                        </a:rPr>
                        <a:t>Expert system for predicting toxicity of compounds, including </a:t>
                      </a:r>
                      <a:r>
                        <a:rPr lang="en-US" sz="2000" dirty="0" err="1">
                          <a:solidFill>
                            <a:schemeClr val="tx1"/>
                          </a:solidFill>
                          <a:effectLst/>
                        </a:rPr>
                        <a:t>cancerogenity</a:t>
                      </a:r>
                      <a:r>
                        <a:rPr lang="en-US" sz="2000" dirty="0">
                          <a:solidFill>
                            <a:schemeClr val="tx1"/>
                          </a:solidFill>
                          <a:effectLst/>
                        </a:rPr>
                        <a:t>, mutagenicity, genotoxicity, teratogenicity, influence on fertility, irritating influence on skin or allergic effect </a:t>
                      </a:r>
                      <a:endParaRPr lang="pl-PL" sz="2000" dirty="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36195" marR="36195" marT="0" marB="0" anchor="ctr"/>
                </a:tc>
                <a:extLst>
                  <a:ext uri="{0D108BD9-81ED-4DB2-BD59-A6C34878D82A}">
                    <a16:rowId xmlns:a16="http://schemas.microsoft.com/office/drawing/2014/main" val="3826505913"/>
                  </a:ext>
                </a:extLst>
              </a:tr>
              <a:tr h="633657">
                <a:tc>
                  <a:txBody>
                    <a:bodyPr/>
                    <a:lstStyle/>
                    <a:p>
                      <a:pPr indent="269875" algn="ctr">
                        <a:lnSpc>
                          <a:spcPct val="150000"/>
                        </a:lnSpc>
                        <a:spcAft>
                          <a:spcPts val="0"/>
                        </a:spcAft>
                      </a:pPr>
                      <a:r>
                        <a:rPr lang="en-US" sz="2000">
                          <a:solidFill>
                            <a:schemeClr val="tx1"/>
                          </a:solidFill>
                          <a:effectLst/>
                        </a:rPr>
                        <a:t>META-PC</a:t>
                      </a:r>
                      <a:endParaRPr lang="pl-PL" sz="200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36195" marR="36195" marT="0" marB="0" anchor="ctr"/>
                </a:tc>
                <a:tc>
                  <a:txBody>
                    <a:bodyPr/>
                    <a:lstStyle/>
                    <a:p>
                      <a:pPr indent="269875" algn="ctr">
                        <a:lnSpc>
                          <a:spcPct val="150000"/>
                        </a:lnSpc>
                        <a:spcAft>
                          <a:spcPts val="0"/>
                        </a:spcAft>
                      </a:pPr>
                      <a:r>
                        <a:rPr lang="en-US" sz="1800" dirty="0">
                          <a:solidFill>
                            <a:schemeClr val="tx1"/>
                          </a:solidFill>
                          <a:effectLst/>
                        </a:rPr>
                        <a:t>http://www.multicase.com/meta-pc</a:t>
                      </a:r>
                      <a:endParaRPr lang="pl-PL" sz="1800" dirty="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36195" marR="36195" marT="0" marB="0" anchor="ctr"/>
                </a:tc>
                <a:tc>
                  <a:txBody>
                    <a:bodyPr/>
                    <a:lstStyle/>
                    <a:p>
                      <a:pPr indent="269875" algn="ctr">
                        <a:lnSpc>
                          <a:spcPct val="150000"/>
                        </a:lnSpc>
                        <a:spcAft>
                          <a:spcPts val="0"/>
                        </a:spcAft>
                      </a:pPr>
                      <a:r>
                        <a:rPr lang="en-US" sz="2000">
                          <a:solidFill>
                            <a:schemeClr val="tx1"/>
                          </a:solidFill>
                          <a:effectLst/>
                        </a:rPr>
                        <a:t>commercial software</a:t>
                      </a:r>
                      <a:endParaRPr lang="pl-PL" sz="200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36195" marR="36195" marT="0" marB="0" anchor="ctr"/>
                </a:tc>
                <a:tc>
                  <a:txBody>
                    <a:bodyPr/>
                    <a:lstStyle/>
                    <a:p>
                      <a:pPr indent="269875" algn="ctr">
                        <a:lnSpc>
                          <a:spcPct val="150000"/>
                        </a:lnSpc>
                        <a:spcAft>
                          <a:spcPts val="0"/>
                        </a:spcAft>
                      </a:pPr>
                      <a:r>
                        <a:rPr lang="en-US" sz="2000" dirty="0">
                          <a:solidFill>
                            <a:schemeClr val="tx1"/>
                          </a:solidFill>
                          <a:effectLst/>
                        </a:rPr>
                        <a:t>Expert system for predicting products of compounds metabolism </a:t>
                      </a:r>
                      <a:endParaRPr lang="pl-PL" sz="2000" dirty="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36195" marR="36195" marT="0" marB="0" anchor="ctr"/>
                </a:tc>
                <a:extLst>
                  <a:ext uri="{0D108BD9-81ED-4DB2-BD59-A6C34878D82A}">
                    <a16:rowId xmlns:a16="http://schemas.microsoft.com/office/drawing/2014/main" val="3264681191"/>
                  </a:ext>
                </a:extLst>
              </a:tr>
              <a:tr h="633657">
                <a:tc>
                  <a:txBody>
                    <a:bodyPr/>
                    <a:lstStyle/>
                    <a:p>
                      <a:pPr indent="269875" algn="ctr">
                        <a:lnSpc>
                          <a:spcPct val="150000"/>
                        </a:lnSpc>
                        <a:spcAft>
                          <a:spcPts val="0"/>
                        </a:spcAft>
                      </a:pPr>
                      <a:r>
                        <a:rPr lang="en-US" sz="2000">
                          <a:solidFill>
                            <a:schemeClr val="tx1"/>
                          </a:solidFill>
                          <a:effectLst/>
                        </a:rPr>
                        <a:t>METEOR</a:t>
                      </a:r>
                      <a:endParaRPr lang="pl-PL" sz="200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36195" marR="36195" marT="0" marB="0" anchor="ctr"/>
                </a:tc>
                <a:tc>
                  <a:txBody>
                    <a:bodyPr/>
                    <a:lstStyle/>
                    <a:p>
                      <a:pPr indent="269875" algn="ctr">
                        <a:lnSpc>
                          <a:spcPct val="150000"/>
                        </a:lnSpc>
                        <a:spcAft>
                          <a:spcPts val="0"/>
                        </a:spcAft>
                      </a:pPr>
                      <a:r>
                        <a:rPr lang="en-US" sz="1800" dirty="0">
                          <a:solidFill>
                            <a:schemeClr val="tx1"/>
                          </a:solidFill>
                          <a:effectLst/>
                        </a:rPr>
                        <a:t>http://www.lhasalimited.org</a:t>
                      </a:r>
                      <a:endParaRPr lang="pl-PL" sz="1800" dirty="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36195" marR="36195" marT="0" marB="0" anchor="ctr"/>
                </a:tc>
                <a:tc>
                  <a:txBody>
                    <a:bodyPr/>
                    <a:lstStyle/>
                    <a:p>
                      <a:pPr indent="269875" algn="ctr">
                        <a:lnSpc>
                          <a:spcPct val="150000"/>
                        </a:lnSpc>
                        <a:spcAft>
                          <a:spcPts val="0"/>
                        </a:spcAft>
                      </a:pPr>
                      <a:r>
                        <a:rPr lang="en-US" sz="2000">
                          <a:solidFill>
                            <a:schemeClr val="tx1"/>
                          </a:solidFill>
                          <a:effectLst/>
                        </a:rPr>
                        <a:t>commercial software</a:t>
                      </a:r>
                      <a:endParaRPr lang="pl-PL" sz="200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36195" marR="36195" marT="0" marB="0" anchor="ctr"/>
                </a:tc>
                <a:tc>
                  <a:txBody>
                    <a:bodyPr/>
                    <a:lstStyle/>
                    <a:p>
                      <a:pPr indent="269875" algn="ctr">
                        <a:lnSpc>
                          <a:spcPct val="150000"/>
                        </a:lnSpc>
                        <a:spcAft>
                          <a:spcPts val="0"/>
                        </a:spcAft>
                      </a:pPr>
                      <a:r>
                        <a:rPr lang="en-US" sz="2000" dirty="0">
                          <a:solidFill>
                            <a:schemeClr val="tx1"/>
                          </a:solidFill>
                          <a:effectLst/>
                        </a:rPr>
                        <a:t>Expert system for predicting metabolic transformations</a:t>
                      </a:r>
                      <a:endParaRPr lang="pl-PL" sz="2000" dirty="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36195" marR="36195" marT="0" marB="0" anchor="ctr"/>
                </a:tc>
                <a:extLst>
                  <a:ext uri="{0D108BD9-81ED-4DB2-BD59-A6C34878D82A}">
                    <a16:rowId xmlns:a16="http://schemas.microsoft.com/office/drawing/2014/main" val="953786365"/>
                  </a:ext>
                </a:extLst>
              </a:tr>
              <a:tr h="1619401">
                <a:tc>
                  <a:txBody>
                    <a:bodyPr/>
                    <a:lstStyle/>
                    <a:p>
                      <a:pPr indent="269875" algn="ctr">
                        <a:lnSpc>
                          <a:spcPct val="150000"/>
                        </a:lnSpc>
                        <a:spcAft>
                          <a:spcPts val="0"/>
                        </a:spcAft>
                      </a:pPr>
                      <a:r>
                        <a:rPr lang="en-US" sz="2000">
                          <a:solidFill>
                            <a:schemeClr val="tx1"/>
                          </a:solidFill>
                          <a:effectLst/>
                        </a:rPr>
                        <a:t>ONCOLOGIC</a:t>
                      </a:r>
                      <a:endParaRPr lang="pl-PL" sz="200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36195" marR="36195" marT="0" marB="0" anchor="ctr"/>
                </a:tc>
                <a:tc>
                  <a:txBody>
                    <a:bodyPr/>
                    <a:lstStyle/>
                    <a:p>
                      <a:pPr indent="269875" algn="ctr">
                        <a:lnSpc>
                          <a:spcPct val="150000"/>
                        </a:lnSpc>
                        <a:spcAft>
                          <a:spcPts val="0"/>
                        </a:spcAft>
                      </a:pPr>
                      <a:r>
                        <a:rPr lang="en-US" sz="1800" dirty="0">
                          <a:solidFill>
                            <a:schemeClr val="tx1"/>
                          </a:solidFill>
                          <a:effectLst/>
                        </a:rPr>
                        <a:t>http://www2.epa.gov/tsca-screening-tools/oncologictm-computer-system-evaluate-carcinogenic-potential-chemicals</a:t>
                      </a:r>
                      <a:endParaRPr lang="pl-PL" sz="1800" dirty="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36195" marR="36195" marT="0" marB="0" anchor="ctr"/>
                </a:tc>
                <a:tc>
                  <a:txBody>
                    <a:bodyPr/>
                    <a:lstStyle/>
                    <a:p>
                      <a:pPr indent="269875" algn="ctr">
                        <a:lnSpc>
                          <a:spcPct val="150000"/>
                        </a:lnSpc>
                        <a:spcAft>
                          <a:spcPts val="0"/>
                        </a:spcAft>
                      </a:pPr>
                      <a:r>
                        <a:rPr lang="en-US" sz="2000">
                          <a:solidFill>
                            <a:schemeClr val="tx1"/>
                          </a:solidFill>
                          <a:effectLst/>
                        </a:rPr>
                        <a:t>free software</a:t>
                      </a:r>
                      <a:endParaRPr lang="pl-PL" sz="200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36195" marR="36195" marT="0" marB="0" anchor="ctr"/>
                </a:tc>
                <a:tc>
                  <a:txBody>
                    <a:bodyPr/>
                    <a:lstStyle/>
                    <a:p>
                      <a:pPr indent="269875" algn="ctr">
                        <a:lnSpc>
                          <a:spcPct val="150000"/>
                        </a:lnSpc>
                        <a:spcAft>
                          <a:spcPts val="0"/>
                        </a:spcAft>
                      </a:pPr>
                      <a:r>
                        <a:rPr lang="en-US" sz="2000" dirty="0">
                          <a:solidFill>
                            <a:schemeClr val="tx1"/>
                          </a:solidFill>
                          <a:effectLst/>
                        </a:rPr>
                        <a:t>Predicting of </a:t>
                      </a:r>
                      <a:r>
                        <a:rPr lang="en-US" sz="2000" dirty="0" err="1">
                          <a:solidFill>
                            <a:schemeClr val="tx1"/>
                          </a:solidFill>
                          <a:effectLst/>
                        </a:rPr>
                        <a:t>cancerogenicity</a:t>
                      </a:r>
                      <a:r>
                        <a:rPr lang="en-US" sz="2000" dirty="0">
                          <a:solidFill>
                            <a:schemeClr val="tx1"/>
                          </a:solidFill>
                          <a:effectLst/>
                        </a:rPr>
                        <a:t> of compounds</a:t>
                      </a:r>
                      <a:endParaRPr lang="pl-PL" sz="2000" dirty="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36195" marR="36195" marT="0" marB="0" anchor="ctr"/>
                </a:tc>
                <a:extLst>
                  <a:ext uri="{0D108BD9-81ED-4DB2-BD59-A6C34878D82A}">
                    <a16:rowId xmlns:a16="http://schemas.microsoft.com/office/drawing/2014/main" val="173408024"/>
                  </a:ext>
                </a:extLst>
              </a:tr>
              <a:tr h="1619401">
                <a:tc>
                  <a:txBody>
                    <a:bodyPr/>
                    <a:lstStyle/>
                    <a:p>
                      <a:pPr indent="269875" algn="ctr">
                        <a:lnSpc>
                          <a:spcPct val="150000"/>
                        </a:lnSpc>
                        <a:spcAft>
                          <a:spcPts val="0"/>
                        </a:spcAft>
                      </a:pPr>
                      <a:r>
                        <a:rPr lang="en-US" sz="2000" dirty="0">
                          <a:solidFill>
                            <a:schemeClr val="tx1"/>
                          </a:solidFill>
                          <a:effectLst/>
                        </a:rPr>
                        <a:t>PASS</a:t>
                      </a:r>
                      <a:endParaRPr lang="pl-PL" sz="2000" dirty="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36195" marR="36195" marT="0" marB="0" anchor="ctr"/>
                </a:tc>
                <a:tc>
                  <a:txBody>
                    <a:bodyPr/>
                    <a:lstStyle/>
                    <a:p>
                      <a:pPr indent="269875" algn="ctr">
                        <a:lnSpc>
                          <a:spcPct val="150000"/>
                        </a:lnSpc>
                        <a:spcAft>
                          <a:spcPts val="0"/>
                        </a:spcAft>
                      </a:pPr>
                      <a:r>
                        <a:rPr lang="en-US" sz="1800" dirty="0">
                          <a:solidFill>
                            <a:schemeClr val="tx1"/>
                          </a:solidFill>
                          <a:effectLst/>
                        </a:rPr>
                        <a:t>http://www.pharmaexpert.ru</a:t>
                      </a:r>
                      <a:endParaRPr lang="pl-PL" sz="1800" dirty="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36195" marR="36195" marT="0" marB="0" anchor="ctr"/>
                </a:tc>
                <a:tc>
                  <a:txBody>
                    <a:bodyPr/>
                    <a:lstStyle/>
                    <a:p>
                      <a:pPr indent="269875" algn="ctr">
                        <a:lnSpc>
                          <a:spcPct val="150000"/>
                        </a:lnSpc>
                        <a:spcAft>
                          <a:spcPts val="0"/>
                        </a:spcAft>
                      </a:pPr>
                      <a:r>
                        <a:rPr lang="en-US" sz="2000">
                          <a:solidFill>
                            <a:schemeClr val="tx1"/>
                          </a:solidFill>
                          <a:effectLst/>
                        </a:rPr>
                        <a:t>commercial software (simplified version is freely available online)</a:t>
                      </a:r>
                      <a:endParaRPr lang="pl-PL" sz="200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36195" marR="36195" marT="0" marB="0" anchor="ctr"/>
                </a:tc>
                <a:tc>
                  <a:txBody>
                    <a:bodyPr/>
                    <a:lstStyle/>
                    <a:p>
                      <a:pPr indent="269875" algn="ctr">
                        <a:lnSpc>
                          <a:spcPct val="150000"/>
                        </a:lnSpc>
                        <a:spcAft>
                          <a:spcPts val="0"/>
                        </a:spcAft>
                      </a:pPr>
                      <a:r>
                        <a:rPr lang="en-US" sz="2000" dirty="0">
                          <a:solidFill>
                            <a:schemeClr val="tx1"/>
                          </a:solidFill>
                          <a:effectLst/>
                        </a:rPr>
                        <a:t>Qualitative evaluation of above 3500 properties, including mechanisms of action, side and toxic effects, interaction with various enzymes and transport proteins, influence on genes expression</a:t>
                      </a:r>
                      <a:endParaRPr lang="pl-PL" sz="2000" dirty="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36195" marR="36195" marT="0" marB="0" anchor="ctr"/>
                </a:tc>
                <a:extLst>
                  <a:ext uri="{0D108BD9-81ED-4DB2-BD59-A6C34878D82A}">
                    <a16:rowId xmlns:a16="http://schemas.microsoft.com/office/drawing/2014/main" val="2297412894"/>
                  </a:ext>
                </a:extLst>
              </a:tr>
              <a:tr h="1619401">
                <a:tc>
                  <a:txBody>
                    <a:bodyPr/>
                    <a:lstStyle/>
                    <a:p>
                      <a:pPr indent="269875" algn="ctr">
                        <a:lnSpc>
                          <a:spcPct val="150000"/>
                        </a:lnSpc>
                        <a:spcAft>
                          <a:spcPts val="0"/>
                        </a:spcAft>
                      </a:pPr>
                      <a:r>
                        <a:rPr lang="en-US" sz="2000">
                          <a:solidFill>
                            <a:schemeClr val="tx1"/>
                          </a:solidFill>
                          <a:effectLst/>
                        </a:rPr>
                        <a:t>TOPKAT</a:t>
                      </a:r>
                      <a:endParaRPr lang="pl-PL" sz="200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36195" marR="36195" marT="0" marB="0" anchor="ctr"/>
                </a:tc>
                <a:tc>
                  <a:txBody>
                    <a:bodyPr/>
                    <a:lstStyle/>
                    <a:p>
                      <a:pPr indent="269875" algn="ctr">
                        <a:lnSpc>
                          <a:spcPct val="150000"/>
                        </a:lnSpc>
                        <a:spcAft>
                          <a:spcPts val="0"/>
                        </a:spcAft>
                      </a:pPr>
                      <a:r>
                        <a:rPr lang="en-US" sz="1800" dirty="0">
                          <a:solidFill>
                            <a:schemeClr val="tx1"/>
                          </a:solidFill>
                          <a:effectLst/>
                        </a:rPr>
                        <a:t>http://accelrys.com/products/collaborative-science/biovia-discovery-studio/qsar-admet-and-predictive-toxicology.html</a:t>
                      </a:r>
                      <a:endParaRPr lang="pl-PL" sz="1800" dirty="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36195" marR="36195" marT="0" marB="0" anchor="ctr"/>
                </a:tc>
                <a:tc>
                  <a:txBody>
                    <a:bodyPr/>
                    <a:lstStyle/>
                    <a:p>
                      <a:pPr indent="269875" algn="ctr">
                        <a:lnSpc>
                          <a:spcPct val="150000"/>
                        </a:lnSpc>
                        <a:spcAft>
                          <a:spcPts val="0"/>
                        </a:spcAft>
                      </a:pPr>
                      <a:r>
                        <a:rPr lang="en-US" sz="2000">
                          <a:solidFill>
                            <a:schemeClr val="tx1"/>
                          </a:solidFill>
                          <a:effectLst/>
                        </a:rPr>
                        <a:t>commercial software</a:t>
                      </a:r>
                      <a:endParaRPr lang="pl-PL" sz="200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36195" marR="36195" marT="0" marB="0" anchor="ctr"/>
                </a:tc>
                <a:tc>
                  <a:txBody>
                    <a:bodyPr/>
                    <a:lstStyle/>
                    <a:p>
                      <a:pPr indent="269875" algn="ctr">
                        <a:lnSpc>
                          <a:spcPct val="150000"/>
                        </a:lnSpc>
                        <a:spcAft>
                          <a:spcPts val="0"/>
                        </a:spcAft>
                      </a:pPr>
                      <a:r>
                        <a:rPr lang="en-US" sz="2000" dirty="0">
                          <a:solidFill>
                            <a:schemeClr val="tx1"/>
                          </a:solidFill>
                          <a:effectLst/>
                        </a:rPr>
                        <a:t>Mutagenicity, </a:t>
                      </a:r>
                      <a:r>
                        <a:rPr lang="en-US" sz="2000" dirty="0" err="1">
                          <a:solidFill>
                            <a:schemeClr val="tx1"/>
                          </a:solidFill>
                          <a:effectLst/>
                        </a:rPr>
                        <a:t>cancerogenity</a:t>
                      </a:r>
                      <a:r>
                        <a:rPr lang="en-US" sz="2000" dirty="0">
                          <a:solidFill>
                            <a:schemeClr val="tx1"/>
                          </a:solidFill>
                          <a:effectLst/>
                        </a:rPr>
                        <a:t>, irritating action on skin, eyes, etc.</a:t>
                      </a:r>
                      <a:endParaRPr lang="pl-PL" sz="2000" dirty="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36195" marR="36195" marT="0" marB="0" anchor="ctr"/>
                </a:tc>
                <a:extLst>
                  <a:ext uri="{0D108BD9-81ED-4DB2-BD59-A6C34878D82A}">
                    <a16:rowId xmlns:a16="http://schemas.microsoft.com/office/drawing/2014/main" val="2205300939"/>
                  </a:ext>
                </a:extLst>
              </a:tr>
              <a:tr h="1290820">
                <a:tc>
                  <a:txBody>
                    <a:bodyPr/>
                    <a:lstStyle/>
                    <a:p>
                      <a:pPr marL="62865" indent="8255" algn="ctr">
                        <a:lnSpc>
                          <a:spcPct val="150000"/>
                        </a:lnSpc>
                        <a:spcAft>
                          <a:spcPts val="0"/>
                        </a:spcAft>
                      </a:pPr>
                      <a:r>
                        <a:rPr lang="en-US" sz="2000">
                          <a:solidFill>
                            <a:schemeClr val="tx1"/>
                          </a:solidFill>
                          <a:effectLst/>
                        </a:rPr>
                        <a:t>VIRTUALTOXLAB</a:t>
                      </a:r>
                      <a:endParaRPr lang="pl-PL" sz="200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36195" marR="36195" marT="0" marB="0" anchor="ctr"/>
                </a:tc>
                <a:tc>
                  <a:txBody>
                    <a:bodyPr/>
                    <a:lstStyle/>
                    <a:p>
                      <a:pPr indent="269875" algn="ctr">
                        <a:lnSpc>
                          <a:spcPct val="150000"/>
                        </a:lnSpc>
                        <a:spcAft>
                          <a:spcPts val="0"/>
                        </a:spcAft>
                      </a:pPr>
                      <a:r>
                        <a:rPr lang="en-US" sz="1800" dirty="0">
                          <a:solidFill>
                            <a:schemeClr val="tx1"/>
                          </a:solidFill>
                          <a:effectLst/>
                        </a:rPr>
                        <a:t>http://www.biograf.ch/</a:t>
                      </a:r>
                      <a:endParaRPr lang="pl-PL" sz="1800" dirty="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36195" marR="36195" marT="0" marB="0" anchor="ctr"/>
                </a:tc>
                <a:tc>
                  <a:txBody>
                    <a:bodyPr/>
                    <a:lstStyle/>
                    <a:p>
                      <a:pPr indent="269875" algn="ctr">
                        <a:lnSpc>
                          <a:spcPct val="150000"/>
                        </a:lnSpc>
                        <a:spcAft>
                          <a:spcPts val="0"/>
                        </a:spcAft>
                      </a:pPr>
                      <a:r>
                        <a:rPr lang="en-US" sz="2000">
                          <a:solidFill>
                            <a:schemeClr val="tx1"/>
                          </a:solidFill>
                          <a:effectLst/>
                        </a:rPr>
                        <a:t>commercial software (free license for non-commercial use)</a:t>
                      </a:r>
                      <a:endParaRPr lang="pl-PL" sz="200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36195" marR="36195" marT="0" marB="0" anchor="ctr"/>
                </a:tc>
                <a:tc>
                  <a:txBody>
                    <a:bodyPr/>
                    <a:lstStyle/>
                    <a:p>
                      <a:pPr indent="269875" algn="ctr">
                        <a:lnSpc>
                          <a:spcPct val="150000"/>
                        </a:lnSpc>
                        <a:spcAft>
                          <a:spcPts val="0"/>
                        </a:spcAft>
                      </a:pPr>
                      <a:r>
                        <a:rPr lang="en-US" sz="2000" dirty="0">
                          <a:solidFill>
                            <a:schemeClr val="tx1"/>
                          </a:solidFill>
                          <a:effectLst/>
                        </a:rPr>
                        <a:t>Evaluation of compounds toxicity and possible side effects, uses docking and multi-dimensional QSAR analysis</a:t>
                      </a:r>
                      <a:endParaRPr lang="pl-PL" sz="2000" dirty="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36195" marR="36195" marT="0" marB="0" anchor="ctr"/>
                </a:tc>
                <a:extLst>
                  <a:ext uri="{0D108BD9-81ED-4DB2-BD59-A6C34878D82A}">
                    <a16:rowId xmlns:a16="http://schemas.microsoft.com/office/drawing/2014/main" val="347236992"/>
                  </a:ext>
                </a:extLst>
              </a:tr>
            </a:tbl>
          </a:graphicData>
        </a:graphic>
      </p:graphicFrame>
      <p:sp>
        <p:nvSpPr>
          <p:cNvPr id="33" name="pole tekstowe 32">
            <a:extLst>
              <a:ext uri="{FF2B5EF4-FFF2-40B4-BE49-F238E27FC236}">
                <a16:creationId xmlns:a16="http://schemas.microsoft.com/office/drawing/2014/main" id="{38F58CF4-EAA7-4975-8BD3-5D1AB5BA98B4}"/>
              </a:ext>
            </a:extLst>
          </p:cNvPr>
          <p:cNvSpPr txBox="1"/>
          <p:nvPr/>
        </p:nvSpPr>
        <p:spPr>
          <a:xfrm>
            <a:off x="15519728" y="7449914"/>
            <a:ext cx="14246830" cy="523220"/>
          </a:xfrm>
          <a:prstGeom prst="rect">
            <a:avLst/>
          </a:prstGeom>
          <a:noFill/>
        </p:spPr>
        <p:txBody>
          <a:bodyPr wrap="square" rtlCol="0">
            <a:spAutoFit/>
          </a:bodyPr>
          <a:lstStyle/>
          <a:p>
            <a:r>
              <a:rPr lang="pl-PL" sz="2800" b="1" dirty="0" err="1">
                <a:solidFill>
                  <a:schemeClr val="tx1"/>
                </a:solidFill>
              </a:rPr>
              <a:t>Table</a:t>
            </a:r>
            <a:r>
              <a:rPr lang="pl-PL" sz="2800" b="1" dirty="0">
                <a:solidFill>
                  <a:schemeClr val="tx1"/>
                </a:solidFill>
              </a:rPr>
              <a:t> 1</a:t>
            </a:r>
            <a:r>
              <a:rPr lang="pl-PL" sz="2800" dirty="0">
                <a:solidFill>
                  <a:schemeClr val="tx1"/>
                </a:solidFill>
              </a:rPr>
              <a:t>. </a:t>
            </a:r>
            <a:r>
              <a:rPr lang="en-US" sz="2800" dirty="0">
                <a:solidFill>
                  <a:schemeClr val="tx1"/>
                </a:solidFill>
              </a:rPr>
              <a:t>A summary of some of the available tools for ADMET properties predictions.</a:t>
            </a:r>
            <a:endParaRPr lang="pl-PL" sz="2800" dirty="0">
              <a:solidFill>
                <a:schemeClr val="tx1"/>
              </a:solidFill>
            </a:endParaRPr>
          </a:p>
        </p:txBody>
      </p:sp>
      <p:sp>
        <p:nvSpPr>
          <p:cNvPr id="34" name="Prostokąt zaokrąglony 12">
            <a:extLst>
              <a:ext uri="{FF2B5EF4-FFF2-40B4-BE49-F238E27FC236}">
                <a16:creationId xmlns:a16="http://schemas.microsoft.com/office/drawing/2014/main" id="{5CE19E9D-F729-4F1E-A4CA-2172CA164CAF}"/>
              </a:ext>
            </a:extLst>
          </p:cNvPr>
          <p:cNvSpPr/>
          <p:nvPr/>
        </p:nvSpPr>
        <p:spPr bwMode="auto">
          <a:xfrm>
            <a:off x="971793" y="32592852"/>
            <a:ext cx="13110789" cy="7158147"/>
          </a:xfrm>
          <a:prstGeom prst="roundRect">
            <a:avLst>
              <a:gd name="adj" fmla="val 7700"/>
            </a:avLst>
          </a:prstGeom>
          <a:solidFill>
            <a:srgbClr val="0070C0">
              <a:alpha val="50196"/>
            </a:srgbClr>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3654" tIns="29735" rIns="93654" bIns="29735" numCol="1" rtlCol="0" anchor="t" anchorCtr="0" compatLnSpc="1">
            <a:prstTxWarp prst="textNoShape">
              <a:avLst/>
            </a:prstTxWarp>
          </a:bodyPr>
          <a:lstStyle/>
          <a:p>
            <a:pPr defTabSz="292169"/>
            <a:r>
              <a:rPr lang="pl-PL" sz="2624" b="1" dirty="0" err="1">
                <a:solidFill>
                  <a:schemeClr val="tx1"/>
                </a:solidFill>
                <a:latin typeface="Arial" charset="0"/>
              </a:rPr>
              <a:t>Methods</a:t>
            </a:r>
            <a:endParaRPr lang="pl-PL" sz="2624" b="1" dirty="0">
              <a:solidFill>
                <a:schemeClr val="tx1"/>
              </a:solidFill>
              <a:latin typeface="Arial" charset="0"/>
            </a:endParaRPr>
          </a:p>
          <a:p>
            <a:pPr algn="just" defTabSz="292169"/>
            <a:r>
              <a:rPr lang="en-US" sz="2200" dirty="0">
                <a:solidFill>
                  <a:schemeClr val="tx1"/>
                </a:solidFill>
                <a:latin typeface="Arial" charset="0"/>
              </a:rPr>
              <a:t>The data for the construction of the tool for metabolic stability predictions were collected from the ChEMBL database.</a:t>
            </a:r>
            <a:r>
              <a:rPr lang="pl-PL" sz="2200" dirty="0">
                <a:solidFill>
                  <a:schemeClr val="tx1"/>
                </a:solidFill>
                <a:latin typeface="Arial" charset="0"/>
              </a:rPr>
              <a:t> </a:t>
            </a:r>
            <a:r>
              <a:rPr lang="en-US" sz="2200" dirty="0">
                <a:solidFill>
                  <a:schemeClr val="tx1"/>
                </a:solidFill>
                <a:latin typeface="Arial" charset="0"/>
              </a:rPr>
              <a:t>All records with the T1/2 parameter reported were downloaded, and separate sets referring to human, rat and mouse experiments were prepared</a:t>
            </a:r>
            <a:r>
              <a:rPr lang="pl-PL" sz="2200" dirty="0">
                <a:solidFill>
                  <a:schemeClr val="tx1"/>
                </a:solidFill>
                <a:latin typeface="Arial" charset="0"/>
              </a:rPr>
              <a:t> (standard </a:t>
            </a:r>
            <a:r>
              <a:rPr lang="pl-PL" sz="2200" dirty="0" err="1">
                <a:solidFill>
                  <a:schemeClr val="tx1"/>
                </a:solidFill>
                <a:latin typeface="Arial" charset="0"/>
              </a:rPr>
              <a:t>deviation</a:t>
            </a:r>
            <a:r>
              <a:rPr lang="pl-PL" sz="2200" dirty="0">
                <a:solidFill>
                  <a:schemeClr val="tx1"/>
                </a:solidFill>
                <a:latin typeface="Arial" charset="0"/>
              </a:rPr>
              <a:t> of data </a:t>
            </a:r>
            <a:r>
              <a:rPr lang="pl-PL" sz="2200" dirty="0" err="1">
                <a:solidFill>
                  <a:schemeClr val="tx1"/>
                </a:solidFill>
                <a:latin typeface="Arial" charset="0"/>
              </a:rPr>
              <a:t>obtained</a:t>
            </a:r>
            <a:r>
              <a:rPr lang="pl-PL" sz="2200" dirty="0">
                <a:solidFill>
                  <a:schemeClr val="tx1"/>
                </a:solidFill>
                <a:latin typeface="Arial" charset="0"/>
              </a:rPr>
              <a:t> for </a:t>
            </a:r>
            <a:r>
              <a:rPr lang="pl-PL" sz="2200" dirty="0" err="1">
                <a:solidFill>
                  <a:schemeClr val="tx1"/>
                </a:solidFill>
                <a:latin typeface="Arial" charset="0"/>
              </a:rPr>
              <a:t>human</a:t>
            </a:r>
            <a:r>
              <a:rPr lang="pl-PL" sz="2200" dirty="0">
                <a:solidFill>
                  <a:schemeClr val="tx1"/>
                </a:solidFill>
                <a:latin typeface="Arial" charset="0"/>
              </a:rPr>
              <a:t>, </a:t>
            </a:r>
            <a:r>
              <a:rPr lang="pl-PL" sz="2200" dirty="0" err="1">
                <a:solidFill>
                  <a:schemeClr val="tx1"/>
                </a:solidFill>
                <a:latin typeface="Arial" charset="0"/>
              </a:rPr>
              <a:t>mouse</a:t>
            </a:r>
            <a:r>
              <a:rPr lang="pl-PL" sz="2200" dirty="0">
                <a:solidFill>
                  <a:schemeClr val="tx1"/>
                </a:solidFill>
                <a:latin typeface="Arial" charset="0"/>
              </a:rPr>
              <a:t>, and rat data for </a:t>
            </a:r>
            <a:r>
              <a:rPr lang="pl-PL" sz="2200" dirty="0" err="1">
                <a:solidFill>
                  <a:schemeClr val="tx1"/>
                </a:solidFill>
                <a:latin typeface="Arial" charset="0"/>
              </a:rPr>
              <a:t>justification</a:t>
            </a:r>
            <a:r>
              <a:rPr lang="pl-PL" sz="2200" dirty="0">
                <a:solidFill>
                  <a:schemeClr val="tx1"/>
                </a:solidFill>
                <a:latin typeface="Arial" charset="0"/>
              </a:rPr>
              <a:t> of </a:t>
            </a:r>
            <a:r>
              <a:rPr lang="pl-PL" sz="2200" dirty="0" err="1">
                <a:solidFill>
                  <a:schemeClr val="tx1"/>
                </a:solidFill>
                <a:latin typeface="Arial" charset="0"/>
              </a:rPr>
              <a:t>preparation</a:t>
            </a:r>
            <a:r>
              <a:rPr lang="pl-PL" sz="2200" dirty="0">
                <a:solidFill>
                  <a:schemeClr val="tx1"/>
                </a:solidFill>
                <a:latin typeface="Arial" charset="0"/>
              </a:rPr>
              <a:t> of </a:t>
            </a:r>
            <a:r>
              <a:rPr lang="pl-PL" sz="2200" dirty="0" err="1">
                <a:solidFill>
                  <a:schemeClr val="tx1"/>
                </a:solidFill>
                <a:latin typeface="Arial" charset="0"/>
              </a:rPr>
              <a:t>separate</a:t>
            </a:r>
            <a:r>
              <a:rPr lang="pl-PL" sz="2200" dirty="0">
                <a:solidFill>
                  <a:schemeClr val="tx1"/>
                </a:solidFill>
                <a:latin typeface="Arial" charset="0"/>
              </a:rPr>
              <a:t> </a:t>
            </a:r>
            <a:r>
              <a:rPr lang="pl-PL" sz="2200" dirty="0" err="1">
                <a:solidFill>
                  <a:schemeClr val="tx1"/>
                </a:solidFill>
                <a:latin typeface="Arial" charset="0"/>
              </a:rPr>
              <a:t>models</a:t>
            </a:r>
            <a:r>
              <a:rPr lang="pl-PL" sz="2200" dirty="0">
                <a:solidFill>
                  <a:schemeClr val="tx1"/>
                </a:solidFill>
                <a:latin typeface="Arial" charset="0"/>
              </a:rPr>
              <a:t> </a:t>
            </a:r>
            <a:r>
              <a:rPr lang="pl-PL" sz="2200" dirty="0" err="1">
                <a:solidFill>
                  <a:schemeClr val="tx1"/>
                </a:solidFill>
                <a:latin typeface="Arial" charset="0"/>
              </a:rPr>
              <a:t>is</a:t>
            </a:r>
            <a:r>
              <a:rPr lang="pl-PL" sz="2200" dirty="0">
                <a:solidFill>
                  <a:schemeClr val="tx1"/>
                </a:solidFill>
                <a:latin typeface="Arial" charset="0"/>
              </a:rPr>
              <a:t> </a:t>
            </a:r>
            <a:r>
              <a:rPr lang="pl-PL" sz="2200" dirty="0" err="1">
                <a:solidFill>
                  <a:schemeClr val="tx1"/>
                </a:solidFill>
                <a:latin typeface="Arial" charset="0"/>
              </a:rPr>
              <a:t>presented</a:t>
            </a:r>
            <a:r>
              <a:rPr lang="pl-PL" sz="2200" dirty="0">
                <a:solidFill>
                  <a:schemeClr val="tx1"/>
                </a:solidFill>
                <a:latin typeface="Arial" charset="0"/>
              </a:rPr>
              <a:t> in </a:t>
            </a:r>
            <a:r>
              <a:rPr lang="pl-PL" sz="2200" dirty="0" err="1">
                <a:solidFill>
                  <a:schemeClr val="tx1"/>
                </a:solidFill>
                <a:latin typeface="Arial" charset="0"/>
              </a:rPr>
              <a:t>Figure</a:t>
            </a:r>
            <a:r>
              <a:rPr lang="pl-PL" sz="2200" dirty="0">
                <a:solidFill>
                  <a:schemeClr val="tx1"/>
                </a:solidFill>
                <a:latin typeface="Arial" charset="0"/>
              </a:rPr>
              <a:t> 2). </a:t>
            </a:r>
            <a:r>
              <a:rPr lang="en-US" sz="2200" dirty="0">
                <a:solidFill>
                  <a:schemeClr val="tx1"/>
                </a:solidFill>
                <a:latin typeface="Arial" charset="0"/>
              </a:rPr>
              <a:t>The compounds were represented with the use of the 1- and 2-dimensional </a:t>
            </a:r>
            <a:r>
              <a:rPr lang="en-US" sz="2200" dirty="0" err="1">
                <a:solidFill>
                  <a:schemeClr val="tx1"/>
                </a:solidFill>
                <a:latin typeface="Arial" charset="0"/>
              </a:rPr>
              <a:t>PaDEL</a:t>
            </a:r>
            <a:r>
              <a:rPr lang="en-US" sz="2200" dirty="0">
                <a:solidFill>
                  <a:schemeClr val="tx1"/>
                </a:solidFill>
                <a:latin typeface="Arial" charset="0"/>
              </a:rPr>
              <a:t>-Descriptors (1d2d descriptors) and Extended Fingerprint (</a:t>
            </a:r>
            <a:r>
              <a:rPr lang="en-US" sz="2200" dirty="0" err="1">
                <a:solidFill>
                  <a:schemeClr val="tx1"/>
                </a:solidFill>
                <a:latin typeface="Arial" charset="0"/>
              </a:rPr>
              <a:t>ExtFP</a:t>
            </a:r>
            <a:r>
              <a:rPr lang="en-US" sz="2200" dirty="0">
                <a:solidFill>
                  <a:schemeClr val="tx1"/>
                </a:solidFill>
                <a:latin typeface="Arial" charset="0"/>
              </a:rPr>
              <a:t>) from the same software package.</a:t>
            </a:r>
            <a:endParaRPr lang="pl-PL" sz="2200" dirty="0">
              <a:solidFill>
                <a:schemeClr val="tx1"/>
              </a:solidFill>
              <a:latin typeface="Arial" charset="0"/>
            </a:endParaRPr>
          </a:p>
          <a:p>
            <a:pPr algn="just" defTabSz="292169"/>
            <a:r>
              <a:rPr lang="en-US" sz="2200" dirty="0">
                <a:solidFill>
                  <a:schemeClr val="tx1"/>
                </a:solidFill>
                <a:latin typeface="Arial" charset="0"/>
              </a:rPr>
              <a:t>The constructed tool predicts the numerical value of metabolic stability with the predictive model based on the application of the two types of machine learning algorithms. The first one, </a:t>
            </a:r>
            <a:r>
              <a:rPr lang="en-US" sz="2200" dirty="0" err="1">
                <a:solidFill>
                  <a:schemeClr val="tx1"/>
                </a:solidFill>
                <a:latin typeface="Arial" charset="0"/>
              </a:rPr>
              <a:t>SMOreg</a:t>
            </a:r>
            <a:r>
              <a:rPr lang="en-US" sz="2200" dirty="0">
                <a:solidFill>
                  <a:schemeClr val="tx1"/>
                </a:solidFill>
                <a:latin typeface="Arial" charset="0"/>
              </a:rPr>
              <a:t> which is a modification of the very popular and efficient algorithm Support Vector Machine (SVM) into Sequential Minimal Optimization (SMO) and adjusted for performing regression tasks and two classification algorithms – SMO and Random Forest. However, in order to enable easier interpretability of the outcome of regression experiments, compounds are also divided into three classes according to metabolic stability values – low, medium, and high – and the results are colored accordingly. For each of the analyzed structures, the ten most similar compounds from the training set (</a:t>
            </a:r>
            <a:r>
              <a:rPr lang="en-US" sz="2200" dirty="0" err="1">
                <a:solidFill>
                  <a:schemeClr val="tx1"/>
                </a:solidFill>
                <a:latin typeface="Arial" charset="0"/>
              </a:rPr>
              <a:t>Tanimoto</a:t>
            </a:r>
            <a:r>
              <a:rPr lang="en-US" sz="2200" dirty="0">
                <a:solidFill>
                  <a:schemeClr val="tx1"/>
                </a:solidFill>
                <a:latin typeface="Arial" charset="0"/>
              </a:rPr>
              <a:t> metric, topological fingerprint from </a:t>
            </a:r>
            <a:r>
              <a:rPr lang="en-US" sz="2200" dirty="0" err="1">
                <a:solidFill>
                  <a:schemeClr val="tx1"/>
                </a:solidFill>
                <a:latin typeface="Arial" charset="0"/>
              </a:rPr>
              <a:t>RDKit</a:t>
            </a:r>
            <a:r>
              <a:rPr lang="en-US" sz="2200" dirty="0">
                <a:solidFill>
                  <a:schemeClr val="tx1"/>
                </a:solidFill>
                <a:latin typeface="Arial" charset="0"/>
              </a:rPr>
              <a:t> package) are found and provided in separate files for manual inspection (the particular chemical structure is provided only once and the median half-lifetime value is given). Structures for analysis online can be submitted as a </a:t>
            </a:r>
            <a:r>
              <a:rPr lang="en-US" sz="2200" dirty="0" err="1">
                <a:solidFill>
                  <a:schemeClr val="tx1"/>
                </a:solidFill>
                <a:latin typeface="Arial" charset="0"/>
              </a:rPr>
              <a:t>sdf</a:t>
            </a:r>
            <a:r>
              <a:rPr lang="en-US" sz="2200" dirty="0">
                <a:solidFill>
                  <a:schemeClr val="tx1"/>
                </a:solidFill>
                <a:latin typeface="Arial" charset="0"/>
              </a:rPr>
              <a:t> file or drawn using the </a:t>
            </a:r>
            <a:r>
              <a:rPr lang="en-US" sz="2200" dirty="0" err="1">
                <a:solidFill>
                  <a:schemeClr val="tx1"/>
                </a:solidFill>
                <a:latin typeface="Arial" charset="0"/>
              </a:rPr>
              <a:t>MarvinJS</a:t>
            </a:r>
            <a:r>
              <a:rPr lang="en-US" sz="2200" dirty="0">
                <a:solidFill>
                  <a:schemeClr val="tx1"/>
                </a:solidFill>
                <a:latin typeface="Arial" charset="0"/>
              </a:rPr>
              <a:t> plugin</a:t>
            </a:r>
            <a:r>
              <a:rPr lang="pl-PL" sz="2200" dirty="0">
                <a:solidFill>
                  <a:schemeClr val="tx1"/>
                </a:solidFill>
                <a:latin typeface="Arial" charset="0"/>
              </a:rPr>
              <a:t>.</a:t>
            </a:r>
            <a:r>
              <a:rPr lang="en-US" sz="2200" dirty="0">
                <a:solidFill>
                  <a:schemeClr val="tx1"/>
                </a:solidFill>
                <a:latin typeface="Arial" charset="0"/>
              </a:rPr>
              <a:t> </a:t>
            </a:r>
            <a:endParaRPr lang="pl-PL" sz="2200" dirty="0">
              <a:solidFill>
                <a:schemeClr val="tx1"/>
              </a:solidFill>
              <a:latin typeface="Arial" charset="0"/>
            </a:endParaRPr>
          </a:p>
        </p:txBody>
      </p:sp>
      <p:pic>
        <p:nvPicPr>
          <p:cNvPr id="35" name="Obraz 34">
            <a:extLst>
              <a:ext uri="{FF2B5EF4-FFF2-40B4-BE49-F238E27FC236}">
                <a16:creationId xmlns:a16="http://schemas.microsoft.com/office/drawing/2014/main" id="{3C686523-7998-451B-90DE-797935478DE2}"/>
              </a:ext>
            </a:extLst>
          </p:cNvPr>
          <p:cNvPicPr/>
          <p:nvPr/>
        </p:nvPicPr>
        <p:blipFill>
          <a:blip r:embed="rId3">
            <a:extLst>
              <a:ext uri="{28A0092B-C50C-407E-A947-70E740481C1C}">
                <a14:useLocalDpi xmlns:a14="http://schemas.microsoft.com/office/drawing/2010/main" val="0"/>
              </a:ext>
            </a:extLst>
          </a:blip>
          <a:stretch>
            <a:fillRect/>
          </a:stretch>
        </p:blipFill>
        <p:spPr>
          <a:xfrm>
            <a:off x="18908476" y="22514308"/>
            <a:ext cx="8603693" cy="5053555"/>
          </a:xfrm>
          <a:prstGeom prst="rect">
            <a:avLst/>
          </a:prstGeom>
        </p:spPr>
      </p:pic>
      <p:sp>
        <p:nvSpPr>
          <p:cNvPr id="36" name="pole tekstowe 35">
            <a:extLst>
              <a:ext uri="{FF2B5EF4-FFF2-40B4-BE49-F238E27FC236}">
                <a16:creationId xmlns:a16="http://schemas.microsoft.com/office/drawing/2014/main" id="{DEC904F3-9828-4A42-9BDB-E538564C181A}"/>
              </a:ext>
            </a:extLst>
          </p:cNvPr>
          <p:cNvSpPr txBox="1"/>
          <p:nvPr/>
        </p:nvSpPr>
        <p:spPr>
          <a:xfrm>
            <a:off x="15780634" y="27633177"/>
            <a:ext cx="13785512" cy="1168046"/>
          </a:xfrm>
          <a:prstGeom prst="rect">
            <a:avLst/>
          </a:prstGeom>
          <a:noFill/>
        </p:spPr>
        <p:txBody>
          <a:bodyPr wrap="square" lIns="59470" tIns="29735" rIns="59470" bIns="29735" rtlCol="0">
            <a:spAutoFit/>
          </a:bodyPr>
          <a:lstStyle/>
          <a:p>
            <a:r>
              <a:rPr lang="en-US" sz="3600" b="1" dirty="0">
                <a:solidFill>
                  <a:schemeClr val="tx1"/>
                </a:solidFill>
              </a:rPr>
              <a:t>Figure </a:t>
            </a:r>
            <a:r>
              <a:rPr lang="pl-PL" sz="3600" b="1" dirty="0">
                <a:solidFill>
                  <a:schemeClr val="tx1"/>
                </a:solidFill>
              </a:rPr>
              <a:t>2</a:t>
            </a:r>
            <a:r>
              <a:rPr lang="en-US" sz="3600" b="1" dirty="0">
                <a:solidFill>
                  <a:schemeClr val="tx1"/>
                </a:solidFill>
              </a:rPr>
              <a:t>. </a:t>
            </a:r>
            <a:r>
              <a:rPr lang="en-US" sz="3600" dirty="0">
                <a:solidFill>
                  <a:schemeClr val="tx1"/>
                </a:solidFill>
              </a:rPr>
              <a:t>Standard deviation values of half-lifetimes between human, rat and mouse data</a:t>
            </a:r>
            <a:endParaRPr lang="pl-PL" sz="2800" dirty="0">
              <a:solidFill>
                <a:schemeClr val="tx1"/>
              </a:solidFill>
            </a:endParaRPr>
          </a:p>
        </p:txBody>
      </p:sp>
      <p:sp>
        <p:nvSpPr>
          <p:cNvPr id="41" name="Prostokąt zaokrąglony 12">
            <a:extLst>
              <a:ext uri="{FF2B5EF4-FFF2-40B4-BE49-F238E27FC236}">
                <a16:creationId xmlns:a16="http://schemas.microsoft.com/office/drawing/2014/main" id="{EFF74F8B-FEB3-49F2-B9F9-6CF0F5AA8998}"/>
              </a:ext>
            </a:extLst>
          </p:cNvPr>
          <p:cNvSpPr/>
          <p:nvPr/>
        </p:nvSpPr>
        <p:spPr bwMode="auto">
          <a:xfrm>
            <a:off x="16192633" y="29480317"/>
            <a:ext cx="12719180" cy="3216409"/>
          </a:xfrm>
          <a:prstGeom prst="roundRect">
            <a:avLst>
              <a:gd name="adj" fmla="val 7700"/>
            </a:avLst>
          </a:prstGeom>
          <a:solidFill>
            <a:srgbClr val="0070C0">
              <a:alpha val="50196"/>
            </a:srgbClr>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3654" tIns="29735" rIns="93654" bIns="29735" numCol="1" rtlCol="0" anchor="t" anchorCtr="0" compatLnSpc="1">
            <a:prstTxWarp prst="textNoShape">
              <a:avLst/>
            </a:prstTxWarp>
          </a:bodyPr>
          <a:lstStyle/>
          <a:p>
            <a:pPr defTabSz="292169"/>
            <a:r>
              <a:rPr lang="pl-PL" sz="2624" b="1" dirty="0" err="1">
                <a:solidFill>
                  <a:schemeClr val="tx1"/>
                </a:solidFill>
                <a:latin typeface="Arial" charset="0"/>
              </a:rPr>
              <a:t>Example</a:t>
            </a:r>
            <a:r>
              <a:rPr lang="pl-PL" sz="2624" b="1" dirty="0">
                <a:solidFill>
                  <a:schemeClr val="tx1"/>
                </a:solidFill>
                <a:latin typeface="Arial" charset="0"/>
              </a:rPr>
              <a:t> </a:t>
            </a:r>
            <a:r>
              <a:rPr lang="pl-PL" sz="2624" b="1" dirty="0" err="1">
                <a:solidFill>
                  <a:schemeClr val="tx1"/>
                </a:solidFill>
                <a:latin typeface="Arial" charset="0"/>
              </a:rPr>
              <a:t>output</a:t>
            </a:r>
            <a:endParaRPr lang="pl-PL" sz="2624" b="1" dirty="0">
              <a:solidFill>
                <a:schemeClr val="tx1"/>
              </a:solidFill>
              <a:latin typeface="Arial" charset="0"/>
            </a:endParaRPr>
          </a:p>
          <a:p>
            <a:pPr algn="just" defTabSz="292169"/>
            <a:r>
              <a:rPr lang="en-US" sz="2200" dirty="0">
                <a:solidFill>
                  <a:schemeClr val="tx1"/>
                </a:solidFill>
                <a:latin typeface="Arial" charset="0"/>
              </a:rPr>
              <a:t>An example output obtained by the constructed tool is presented in Figure </a:t>
            </a:r>
            <a:r>
              <a:rPr lang="pl-PL" sz="2200" dirty="0">
                <a:solidFill>
                  <a:schemeClr val="tx1"/>
                </a:solidFill>
                <a:latin typeface="Arial" charset="0"/>
              </a:rPr>
              <a:t>3</a:t>
            </a:r>
            <a:r>
              <a:rPr lang="en-US" sz="2200" dirty="0">
                <a:solidFill>
                  <a:schemeClr val="tx1"/>
                </a:solidFill>
                <a:latin typeface="Arial" charset="0"/>
              </a:rPr>
              <a:t>. The summary describes the compound representation used, the predictive model applied, the number of input compounds and the number of compounds assigned to a particular metabolic stability class. Detailed results are gathered in a table with the SMILES of a compound, the predicted value of half-lifetime and the metabolic stability class to which a compound was assigned. Additionally, in order to perform a more detailed analysis, the ten most similar compounds from the training set (in terms of </a:t>
            </a:r>
            <a:r>
              <a:rPr lang="en-US" sz="2200" dirty="0" err="1">
                <a:solidFill>
                  <a:schemeClr val="tx1"/>
                </a:solidFill>
                <a:latin typeface="Arial" charset="0"/>
              </a:rPr>
              <a:t>Tanimoto</a:t>
            </a:r>
            <a:r>
              <a:rPr lang="en-US" sz="2200" dirty="0">
                <a:solidFill>
                  <a:schemeClr val="tx1"/>
                </a:solidFill>
                <a:latin typeface="Arial" charset="0"/>
              </a:rPr>
              <a:t> metric-based similarity) can be downloaded for each of the analyzed structures</a:t>
            </a:r>
            <a:r>
              <a:rPr lang="pl-PL" sz="2200" dirty="0">
                <a:solidFill>
                  <a:schemeClr val="tx1"/>
                </a:solidFill>
                <a:latin typeface="Arial" charset="0"/>
              </a:rPr>
              <a:t>.</a:t>
            </a:r>
          </a:p>
        </p:txBody>
      </p:sp>
      <p:pic>
        <p:nvPicPr>
          <p:cNvPr id="42" name="Obraz 41">
            <a:extLst>
              <a:ext uri="{FF2B5EF4-FFF2-40B4-BE49-F238E27FC236}">
                <a16:creationId xmlns:a16="http://schemas.microsoft.com/office/drawing/2014/main" id="{74DA4AFA-EEB8-4340-A17B-6DA3B1F666F3}"/>
              </a:ext>
            </a:extLst>
          </p:cNvPr>
          <p:cNvPicPr/>
          <p:nvPr/>
        </p:nvPicPr>
        <p:blipFill rotWithShape="1">
          <a:blip r:embed="rId4" cstate="print">
            <a:extLst>
              <a:ext uri="{28A0092B-C50C-407E-A947-70E740481C1C}">
                <a14:useLocalDpi xmlns:a14="http://schemas.microsoft.com/office/drawing/2010/main" val="0"/>
              </a:ext>
            </a:extLst>
          </a:blip>
          <a:srcRect t="14706"/>
          <a:stretch/>
        </p:blipFill>
        <p:spPr bwMode="auto">
          <a:xfrm>
            <a:off x="18161572" y="33208831"/>
            <a:ext cx="9138832" cy="4755681"/>
          </a:xfrm>
          <a:prstGeom prst="rect">
            <a:avLst/>
          </a:prstGeom>
          <a:ln>
            <a:noFill/>
          </a:ln>
          <a:extLst>
            <a:ext uri="{53640926-AAD7-44D8-BBD7-CCE9431645EC}">
              <a14:shadowObscured xmlns:a14="http://schemas.microsoft.com/office/drawing/2010/main"/>
            </a:ext>
          </a:extLst>
        </p:spPr>
      </p:pic>
      <p:sp>
        <p:nvSpPr>
          <p:cNvPr id="43" name="pole tekstowe 42">
            <a:extLst>
              <a:ext uri="{FF2B5EF4-FFF2-40B4-BE49-F238E27FC236}">
                <a16:creationId xmlns:a16="http://schemas.microsoft.com/office/drawing/2014/main" id="{C25FD37F-6D5B-4C10-8DE6-499C67025E02}"/>
              </a:ext>
            </a:extLst>
          </p:cNvPr>
          <p:cNvSpPr txBox="1"/>
          <p:nvPr/>
        </p:nvSpPr>
        <p:spPr>
          <a:xfrm>
            <a:off x="16153285" y="37687175"/>
            <a:ext cx="5175575" cy="614049"/>
          </a:xfrm>
          <a:prstGeom prst="rect">
            <a:avLst/>
          </a:prstGeom>
          <a:noFill/>
        </p:spPr>
        <p:txBody>
          <a:bodyPr wrap="square" lIns="59470" tIns="29735" rIns="59470" bIns="29735" rtlCol="0">
            <a:spAutoFit/>
          </a:bodyPr>
          <a:lstStyle/>
          <a:p>
            <a:r>
              <a:rPr lang="en-US" sz="3600" b="1" dirty="0">
                <a:solidFill>
                  <a:schemeClr val="tx1"/>
                </a:solidFill>
              </a:rPr>
              <a:t>Figure </a:t>
            </a:r>
            <a:r>
              <a:rPr lang="pl-PL" sz="3600" b="1" dirty="0">
                <a:solidFill>
                  <a:schemeClr val="tx1"/>
                </a:solidFill>
              </a:rPr>
              <a:t>3</a:t>
            </a:r>
            <a:r>
              <a:rPr lang="en-US" sz="3600" b="1" dirty="0">
                <a:solidFill>
                  <a:schemeClr val="tx1"/>
                </a:solidFill>
              </a:rPr>
              <a:t>. </a:t>
            </a:r>
            <a:r>
              <a:rPr lang="pl-PL" sz="3600" dirty="0" err="1">
                <a:solidFill>
                  <a:schemeClr val="tx1"/>
                </a:solidFill>
              </a:rPr>
              <a:t>Example</a:t>
            </a:r>
            <a:r>
              <a:rPr lang="pl-PL" sz="3600" dirty="0">
                <a:solidFill>
                  <a:schemeClr val="tx1"/>
                </a:solidFill>
              </a:rPr>
              <a:t> </a:t>
            </a:r>
            <a:r>
              <a:rPr lang="pl-PL" sz="3600" dirty="0" err="1">
                <a:solidFill>
                  <a:schemeClr val="tx1"/>
                </a:solidFill>
              </a:rPr>
              <a:t>output</a:t>
            </a:r>
            <a:r>
              <a:rPr lang="pl-PL" sz="3600" dirty="0">
                <a:solidFill>
                  <a:schemeClr val="tx1"/>
                </a:solidFill>
              </a:rPr>
              <a:t>.</a:t>
            </a:r>
            <a:endParaRPr lang="pl-PL" sz="2800" dirty="0">
              <a:solidFill>
                <a:schemeClr val="tx1"/>
              </a:solidFill>
            </a:endParaRPr>
          </a:p>
        </p:txBody>
      </p:sp>
      <p:sp>
        <p:nvSpPr>
          <p:cNvPr id="45" name="Prostokąt zaokrąglony 236">
            <a:extLst>
              <a:ext uri="{FF2B5EF4-FFF2-40B4-BE49-F238E27FC236}">
                <a16:creationId xmlns:a16="http://schemas.microsoft.com/office/drawing/2014/main" id="{6752BBFD-1895-42CD-88D5-45A82AFE9F5C}"/>
              </a:ext>
            </a:extLst>
          </p:cNvPr>
          <p:cNvSpPr/>
          <p:nvPr/>
        </p:nvSpPr>
        <p:spPr bwMode="auto">
          <a:xfrm>
            <a:off x="16026709" y="38491516"/>
            <a:ext cx="12568821" cy="1612230"/>
          </a:xfrm>
          <a:prstGeom prst="roundRect">
            <a:avLst>
              <a:gd name="adj" fmla="val 7700"/>
            </a:avLst>
          </a:prstGeom>
          <a:solidFill>
            <a:srgbClr val="0070C0">
              <a:alpha val="50000"/>
            </a:srgbClr>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59470" tIns="29735" rIns="59470" bIns="29735" numCol="1" rtlCol="0" anchor="ctr" anchorCtr="0" compatLnSpc="1">
            <a:prstTxWarp prst="textNoShape">
              <a:avLst/>
            </a:prstTxWarp>
          </a:bodyPr>
          <a:lstStyle/>
          <a:p>
            <a:pPr defTabSz="292169"/>
            <a:r>
              <a:rPr lang="pl-PL" sz="3200" b="1" dirty="0">
                <a:solidFill>
                  <a:schemeClr val="tx1"/>
                </a:solidFill>
                <a:latin typeface="Arial" charset="0"/>
              </a:rPr>
              <a:t>Acknowledgments</a:t>
            </a:r>
            <a:endParaRPr lang="en-US" sz="3200" b="1" dirty="0">
              <a:solidFill>
                <a:schemeClr val="tx1"/>
              </a:solidFill>
              <a:latin typeface="Arial" charset="0"/>
            </a:endParaRPr>
          </a:p>
          <a:p>
            <a:pPr algn="just" defTabSz="292169">
              <a:lnSpc>
                <a:spcPct val="114000"/>
              </a:lnSpc>
            </a:pPr>
            <a:r>
              <a:rPr lang="en-US" sz="2000" dirty="0">
                <a:solidFill>
                  <a:schemeClr val="tx1"/>
                </a:solidFill>
                <a:latin typeface="Arial" charset="0"/>
              </a:rPr>
              <a:t>The study was supported by the grant OPUS 2018/31/B/NZ2/00165 financed by the National Science Centre,</a:t>
            </a:r>
          </a:p>
          <a:p>
            <a:pPr algn="just" defTabSz="292169">
              <a:lnSpc>
                <a:spcPct val="114000"/>
              </a:lnSpc>
            </a:pPr>
            <a:r>
              <a:rPr lang="en-US" sz="2000" dirty="0">
                <a:solidFill>
                  <a:schemeClr val="tx1"/>
                </a:solidFill>
                <a:latin typeface="Arial" charset="0"/>
              </a:rPr>
              <a:t>Poland (www.ncn.gov.pl).</a:t>
            </a:r>
            <a:endParaRPr lang="en-US" sz="2000" b="1" dirty="0">
              <a:solidFill>
                <a:schemeClr val="tx1"/>
              </a:solidFill>
              <a:latin typeface="Arial" charset="0"/>
            </a:endParaRPr>
          </a:p>
        </p:txBody>
      </p:sp>
    </p:spTree>
    <p:extLst>
      <p:ext uri="{BB962C8B-B14F-4D97-AF65-F5344CB8AC3E}">
        <p14:creationId xmlns:p14="http://schemas.microsoft.com/office/powerpoint/2010/main" val="10884540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193</TotalTime>
  <Words>1269</Words>
  <Application>Microsoft Office PowerPoint</Application>
  <PresentationFormat>Niestandardowy</PresentationFormat>
  <Paragraphs>80</Paragraphs>
  <Slides>1</Slides>
  <Notes>0</Notes>
  <HiddenSlides>0</HiddenSlides>
  <MMClips>0</MMClips>
  <ScaleCrop>false</ScaleCrop>
  <HeadingPairs>
    <vt:vector size="6" baseType="variant">
      <vt:variant>
        <vt:lpstr>Używane czcionki</vt:lpstr>
      </vt:variant>
      <vt:variant>
        <vt:i4>5</vt:i4>
      </vt:variant>
      <vt:variant>
        <vt:lpstr>Motyw</vt:lpstr>
      </vt:variant>
      <vt:variant>
        <vt:i4>2</vt:i4>
      </vt:variant>
      <vt:variant>
        <vt:lpstr>Tytuły slajdów</vt:lpstr>
      </vt:variant>
      <vt:variant>
        <vt:i4>1</vt:i4>
      </vt:variant>
    </vt:vector>
  </HeadingPairs>
  <TitlesOfParts>
    <vt:vector size="8" baseType="lpstr">
      <vt:lpstr>Arial</vt:lpstr>
      <vt:lpstr>Calibri</vt:lpstr>
      <vt:lpstr>Calibri Light</vt:lpstr>
      <vt:lpstr>Palatino Linotype</vt:lpstr>
      <vt:lpstr>Times New Roman</vt:lpstr>
      <vt:lpstr>Office Theme</vt:lpstr>
      <vt:lpstr>Custom Design</vt:lpstr>
      <vt:lpstr>Optimization of compounds ADMET properties via machine-learning-based tools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Sabina Podlewska</cp:lastModifiedBy>
  <cp:revision>75</cp:revision>
  <dcterms:created xsi:type="dcterms:W3CDTF">2015-04-04T09:45:50Z</dcterms:created>
  <dcterms:modified xsi:type="dcterms:W3CDTF">2020-10-22T21:58:32Z</dcterms:modified>
</cp:coreProperties>
</file>