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handoutMasterIdLst>
    <p:handoutMasterId r:id="rId13"/>
  </p:handoutMasterIdLst>
  <p:sldIdLst>
    <p:sldId id="256" r:id="rId3"/>
    <p:sldId id="267" r:id="rId4"/>
    <p:sldId id="258" r:id="rId5"/>
    <p:sldId id="259" r:id="rId6"/>
    <p:sldId id="269" r:id="rId7"/>
    <p:sldId id="261" r:id="rId8"/>
    <p:sldId id="268" r:id="rId9"/>
    <p:sldId id="265" r:id="rId10"/>
    <p:sldId id="264" r:id="rId1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38" autoAdjust="0"/>
  </p:normalViewPr>
  <p:slideViewPr>
    <p:cSldViewPr>
      <p:cViewPr varScale="1">
        <p:scale>
          <a:sx n="83" d="100"/>
          <a:sy n="83" d="100"/>
        </p:scale>
        <p:origin x="140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10/27/2020</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27/10/2020</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a:t>
            </a:fld>
            <a:endParaRPr lang="fr-FR"/>
          </a:p>
        </p:txBody>
      </p:sp>
    </p:spTree>
    <p:extLst>
      <p:ext uri="{BB962C8B-B14F-4D97-AF65-F5344CB8AC3E}">
        <p14:creationId xmlns:p14="http://schemas.microsoft.com/office/powerpoint/2010/main" val="3498320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27/10/2020</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27/10/2020</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27/10/2020</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27/10/2020</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27/10/2020</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27/10/2020</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10/27/2020</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19100" y="2355574"/>
            <a:ext cx="8305800" cy="3693319"/>
          </a:xfrm>
          <a:prstGeom prst="rect">
            <a:avLst/>
          </a:prstGeom>
          <a:noFill/>
        </p:spPr>
        <p:txBody>
          <a:bodyPr wrap="square" rtlCol="0">
            <a:spAutoFit/>
          </a:bodyPr>
          <a:lstStyle/>
          <a:p>
            <a:pPr algn="ctr"/>
            <a:r>
              <a:rPr lang="en-GB" sz="2400" b="1" dirty="0" err="1">
                <a:solidFill>
                  <a:srgbClr val="000000"/>
                </a:solidFill>
                <a:effectLst/>
                <a:latin typeface="+mj-lt"/>
                <a:ea typeface="Times New Roman" panose="02020603050405020304" pitchFamily="18" charset="0"/>
              </a:rPr>
              <a:t>Antistaphylococcal</a:t>
            </a:r>
            <a:r>
              <a:rPr lang="en-GB" sz="2400" b="1" dirty="0">
                <a:solidFill>
                  <a:srgbClr val="000000"/>
                </a:solidFill>
                <a:effectLst/>
                <a:latin typeface="+mj-lt"/>
                <a:ea typeface="Times New Roman" panose="02020603050405020304" pitchFamily="18" charset="0"/>
              </a:rPr>
              <a:t> Activity of Polychlorinated </a:t>
            </a:r>
            <a:br>
              <a:rPr lang="en-GB" sz="2400" b="1" dirty="0">
                <a:solidFill>
                  <a:srgbClr val="000000"/>
                </a:solidFill>
                <a:effectLst/>
                <a:latin typeface="+mj-lt"/>
                <a:ea typeface="Times New Roman" panose="02020603050405020304" pitchFamily="18" charset="0"/>
              </a:rPr>
            </a:br>
            <a:r>
              <a:rPr lang="en-GB" sz="2400" b="1" i="1" dirty="0">
                <a:solidFill>
                  <a:srgbClr val="000000"/>
                </a:solidFill>
                <a:effectLst/>
                <a:latin typeface="+mj-lt"/>
                <a:ea typeface="Times New Roman" panose="02020603050405020304" pitchFamily="18" charset="0"/>
              </a:rPr>
              <a:t>N</a:t>
            </a:r>
            <a:r>
              <a:rPr lang="en-GB" sz="2400" b="1" dirty="0">
                <a:solidFill>
                  <a:srgbClr val="000000"/>
                </a:solidFill>
                <a:effectLst/>
                <a:latin typeface="+mj-lt"/>
                <a:ea typeface="Times New Roman" panose="02020603050405020304" pitchFamily="18" charset="0"/>
              </a:rPr>
              <a:t>-</a:t>
            </a:r>
            <a:r>
              <a:rPr lang="en-GB" sz="2400" b="1" dirty="0" err="1">
                <a:solidFill>
                  <a:srgbClr val="000000"/>
                </a:solidFill>
                <a:effectLst/>
                <a:latin typeface="+mj-lt"/>
                <a:ea typeface="Times New Roman" panose="02020603050405020304" pitchFamily="18" charset="0"/>
              </a:rPr>
              <a:t>Arylcinnamamides</a:t>
            </a:r>
            <a:endParaRPr lang="en-GB" sz="2400" b="1" dirty="0">
              <a:latin typeface="+mj-lt"/>
            </a:endParaRPr>
          </a:p>
          <a:p>
            <a:pPr algn="ctr"/>
            <a:endParaRPr lang="en-GB" b="1" dirty="0"/>
          </a:p>
          <a:p>
            <a:pPr algn="ctr"/>
            <a:endParaRPr lang="en-GB" dirty="0"/>
          </a:p>
          <a:p>
            <a:pPr algn="ctr"/>
            <a:r>
              <a:rPr lang="en-GB" sz="1800" dirty="0">
                <a:effectLst/>
                <a:latin typeface="+mj-lt"/>
                <a:ea typeface="Times New Roman" panose="02020603050405020304" pitchFamily="18" charset="0"/>
              </a:rPr>
              <a:t>Hana Michnova</a:t>
            </a:r>
            <a:r>
              <a:rPr lang="en-GB" sz="1800" baseline="30000" dirty="0">
                <a:effectLst/>
                <a:latin typeface="+mj-lt"/>
                <a:ea typeface="Times New Roman" panose="02020603050405020304" pitchFamily="18" charset="0"/>
              </a:rPr>
              <a:t>1*</a:t>
            </a:r>
            <a:r>
              <a:rPr lang="en-GB" sz="1800" dirty="0">
                <a:effectLst/>
                <a:latin typeface="+mj-lt"/>
                <a:ea typeface="Times New Roman" panose="02020603050405020304" pitchFamily="18" charset="0"/>
              </a:rPr>
              <a:t>, Tomas Strharsky</a:t>
            </a:r>
            <a:r>
              <a:rPr lang="en-GB" sz="1800" baseline="30000" dirty="0">
                <a:effectLst/>
                <a:latin typeface="+mj-lt"/>
                <a:ea typeface="Times New Roman" panose="02020603050405020304" pitchFamily="18" charset="0"/>
              </a:rPr>
              <a:t>1</a:t>
            </a:r>
            <a:r>
              <a:rPr lang="en-GB" sz="1800" dirty="0">
                <a:effectLst/>
                <a:latin typeface="+mj-lt"/>
                <a:ea typeface="Times New Roman" panose="02020603050405020304" pitchFamily="18" charset="0"/>
              </a:rPr>
              <a:t>, Jiri Kos</a:t>
            </a:r>
            <a:r>
              <a:rPr lang="en-GB" sz="1800" baseline="30000" dirty="0">
                <a:effectLst/>
                <a:latin typeface="+mj-lt"/>
                <a:ea typeface="Times New Roman" panose="02020603050405020304" pitchFamily="18" charset="0"/>
              </a:rPr>
              <a:t>1</a:t>
            </a:r>
            <a:r>
              <a:rPr lang="en-GB" sz="1800" dirty="0">
                <a:effectLst/>
                <a:latin typeface="+mj-lt"/>
                <a:ea typeface="Times New Roman" panose="02020603050405020304" pitchFamily="18" charset="0"/>
              </a:rPr>
              <a:t>, </a:t>
            </a:r>
            <a:r>
              <a:rPr lang="en-GB" sz="1800" dirty="0" err="1">
                <a:effectLst/>
                <a:latin typeface="+mj-lt"/>
                <a:ea typeface="Times New Roman" panose="02020603050405020304" pitchFamily="18" charset="0"/>
              </a:rPr>
              <a:t>Alois</a:t>
            </a:r>
            <a:r>
              <a:rPr lang="en-GB" sz="1800" dirty="0">
                <a:effectLst/>
                <a:latin typeface="+mj-lt"/>
                <a:ea typeface="Times New Roman" panose="02020603050405020304" pitchFamily="18" charset="0"/>
              </a:rPr>
              <a:t> Cizek</a:t>
            </a:r>
            <a:r>
              <a:rPr lang="en-GB" sz="1800" baseline="30000" dirty="0">
                <a:effectLst/>
                <a:latin typeface="+mj-lt"/>
                <a:ea typeface="Times New Roman" panose="02020603050405020304" pitchFamily="18" charset="0"/>
              </a:rPr>
              <a:t>2</a:t>
            </a:r>
            <a:r>
              <a:rPr lang="en-GB" sz="1800" dirty="0">
                <a:effectLst/>
                <a:latin typeface="+mj-lt"/>
                <a:ea typeface="Times New Roman" panose="02020603050405020304" pitchFamily="18" charset="0"/>
              </a:rPr>
              <a:t>, Josef Jampilek</a:t>
            </a:r>
            <a:r>
              <a:rPr lang="en-GB" sz="1800" baseline="30000" dirty="0">
                <a:effectLst/>
                <a:latin typeface="+mj-lt"/>
                <a:ea typeface="Times New Roman" panose="02020603050405020304" pitchFamily="18" charset="0"/>
              </a:rPr>
              <a:t>1</a:t>
            </a:r>
            <a:endParaRPr lang="en-GB" sz="1800" dirty="0">
              <a:effectLst/>
              <a:latin typeface="+mj-lt"/>
              <a:ea typeface="Times New Roman" panose="02020603050405020304" pitchFamily="18" charset="0"/>
            </a:endParaRPr>
          </a:p>
          <a:p>
            <a:endParaRPr lang="en-GB" dirty="0">
              <a:latin typeface="+mj-lt"/>
            </a:endParaRPr>
          </a:p>
          <a:p>
            <a:pPr>
              <a:spcAft>
                <a:spcPts val="600"/>
              </a:spcAft>
            </a:pPr>
            <a:r>
              <a:rPr lang="en-GB" baseline="30000" dirty="0"/>
              <a:t>1</a:t>
            </a:r>
            <a:r>
              <a:rPr lang="en-GB" dirty="0"/>
              <a:t> </a:t>
            </a:r>
            <a:r>
              <a:rPr lang="en-GB" sz="1800" dirty="0">
                <a:effectLst/>
                <a:latin typeface="+mj-lt"/>
                <a:ea typeface="Times New Roman" panose="02020603050405020304" pitchFamily="18" charset="0"/>
              </a:rPr>
              <a:t>Regional Centre of Advanced Technologies and Materials, Faculty of Science, </a:t>
            </a:r>
            <a:r>
              <a:rPr lang="en-GB" sz="1800" dirty="0" err="1">
                <a:effectLst/>
                <a:latin typeface="+mj-lt"/>
                <a:ea typeface="Times New Roman" panose="02020603050405020304" pitchFamily="18" charset="0"/>
              </a:rPr>
              <a:t>Palacky</a:t>
            </a:r>
            <a:br>
              <a:rPr lang="cs-CZ" sz="1800" dirty="0">
                <a:effectLst/>
                <a:latin typeface="+mj-lt"/>
                <a:ea typeface="Times New Roman" panose="02020603050405020304" pitchFamily="18" charset="0"/>
              </a:rPr>
            </a:br>
            <a:r>
              <a:rPr lang="cs-CZ" sz="1800" dirty="0">
                <a:effectLst/>
                <a:latin typeface="+mj-lt"/>
                <a:ea typeface="Times New Roman" panose="02020603050405020304" pitchFamily="18" charset="0"/>
              </a:rPr>
              <a:t> </a:t>
            </a:r>
            <a:r>
              <a:rPr lang="en-GB" sz="1800" dirty="0">
                <a:effectLst/>
                <a:latin typeface="+mj-lt"/>
                <a:ea typeface="Times New Roman" panose="02020603050405020304" pitchFamily="18" charset="0"/>
              </a:rPr>
              <a:t> University, </a:t>
            </a:r>
            <a:r>
              <a:rPr lang="en-GB" sz="1800" dirty="0" err="1">
                <a:effectLst/>
                <a:latin typeface="+mj-lt"/>
                <a:ea typeface="Times New Roman" panose="02020603050405020304" pitchFamily="18" charset="0"/>
              </a:rPr>
              <a:t>Slechtitelu</a:t>
            </a:r>
            <a:r>
              <a:rPr lang="en-GB" sz="1800" dirty="0">
                <a:effectLst/>
                <a:latin typeface="+mj-lt"/>
                <a:ea typeface="Times New Roman" panose="02020603050405020304" pitchFamily="18" charset="0"/>
              </a:rPr>
              <a:t> 27, 78371 Olomouc, Czech Republic</a:t>
            </a:r>
            <a:endParaRPr lang="en-GB" dirty="0">
              <a:latin typeface="+mj-lt"/>
            </a:endParaRPr>
          </a:p>
          <a:p>
            <a:pPr>
              <a:spcAft>
                <a:spcPts val="600"/>
              </a:spcAft>
            </a:pPr>
            <a:r>
              <a:rPr lang="en-GB" baseline="30000" dirty="0"/>
              <a:t>2</a:t>
            </a:r>
            <a:r>
              <a:rPr lang="en-GB" dirty="0"/>
              <a:t> Department of Infectious Diseases and Microbiology, Faculty of Veterinary Medicine, </a:t>
            </a:r>
            <a:br>
              <a:rPr lang="cs-CZ" dirty="0"/>
            </a:br>
            <a:r>
              <a:rPr lang="cs-CZ" dirty="0"/>
              <a:t>  </a:t>
            </a:r>
            <a:r>
              <a:rPr lang="en-GB" dirty="0"/>
              <a:t>University of Veterinary and Pharmaceutical Sciences, </a:t>
            </a:r>
            <a:r>
              <a:rPr lang="en-GB" dirty="0" err="1"/>
              <a:t>Palackeho</a:t>
            </a:r>
            <a:r>
              <a:rPr lang="en-GB" dirty="0"/>
              <a:t> 1946/1, 61242 Brno,</a:t>
            </a:r>
            <a:br>
              <a:rPr lang="cs-CZ" dirty="0"/>
            </a:br>
            <a:r>
              <a:rPr lang="cs-CZ" dirty="0"/>
              <a:t> </a:t>
            </a:r>
            <a:r>
              <a:rPr lang="en-GB" dirty="0"/>
              <a:t> Czech Republic</a:t>
            </a:r>
          </a:p>
          <a:p>
            <a:r>
              <a:rPr lang="en-GB" sz="1400" b="1" dirty="0"/>
              <a:t>*</a:t>
            </a:r>
            <a:r>
              <a:rPr lang="en-GB" sz="1400" dirty="0"/>
              <a:t> Corresponding author: michnova.hana@gmail.com</a:t>
            </a:r>
          </a:p>
        </p:txBody>
      </p:sp>
      <p:sp>
        <p:nvSpPr>
          <p:cNvPr id="5" name="Slide Number Placeholder 4"/>
          <p:cNvSpPr>
            <a:spLocks noGrp="1"/>
          </p:cNvSpPr>
          <p:nvPr>
            <p:ph type="sldNum" sz="quarter" idx="12"/>
          </p:nvPr>
        </p:nvSpPr>
        <p:spPr/>
        <p:txBody>
          <a:bodyPr/>
          <a:lstStyle/>
          <a:p>
            <a:fld id="{FCAEAE96-855E-42B1-8DE9-9C9E68DE18C5}" type="slidenum">
              <a:rPr lang="en-GB" smtClean="0"/>
              <a:pPr/>
              <a:t>1</a:t>
            </a:fld>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 y="2725"/>
            <a:ext cx="9143997" cy="219605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777305"/>
            <a:ext cx="7010400" cy="923330"/>
          </a:xfrm>
          <a:prstGeom prst="rect">
            <a:avLst/>
          </a:prstGeom>
          <a:noFill/>
        </p:spPr>
        <p:txBody>
          <a:bodyPr wrap="square" rtlCol="0">
            <a:spAutoFit/>
          </a:bodyPr>
          <a:lstStyle/>
          <a:p>
            <a:r>
              <a:rPr lang="en-GB" b="1" dirty="0"/>
              <a:t>Graphical Abstract</a:t>
            </a:r>
            <a:endParaRPr lang="en-GB" dirty="0"/>
          </a:p>
          <a:p>
            <a:endParaRPr lang="en-GB" b="1" dirty="0"/>
          </a:p>
          <a:p>
            <a:endParaRPr lang="en-GB" dirty="0"/>
          </a:p>
        </p:txBody>
      </p:sp>
      <p:sp>
        <p:nvSpPr>
          <p:cNvPr id="5" name="Rectangle 4"/>
          <p:cNvSpPr/>
          <p:nvPr/>
        </p:nvSpPr>
        <p:spPr>
          <a:xfrm>
            <a:off x="1143000" y="685800"/>
            <a:ext cx="6781800" cy="830997"/>
          </a:xfrm>
          <a:prstGeom prst="rect">
            <a:avLst/>
          </a:prstGeom>
        </p:spPr>
        <p:txBody>
          <a:bodyPr wrap="square">
            <a:spAutoFit/>
          </a:bodyPr>
          <a:lstStyle/>
          <a:p>
            <a:pPr algn="ctr"/>
            <a:r>
              <a:rPr lang="en-GB" sz="2400" b="1" dirty="0" err="1">
                <a:solidFill>
                  <a:srgbClr val="000000"/>
                </a:solidFill>
                <a:effectLst/>
                <a:latin typeface="+mj-lt"/>
                <a:ea typeface="Times New Roman" panose="02020603050405020304" pitchFamily="18" charset="0"/>
              </a:rPr>
              <a:t>Antistaphylococcal</a:t>
            </a:r>
            <a:r>
              <a:rPr lang="en-GB" sz="2400" b="1" dirty="0">
                <a:solidFill>
                  <a:srgbClr val="000000"/>
                </a:solidFill>
                <a:effectLst/>
                <a:latin typeface="+mj-lt"/>
                <a:ea typeface="Times New Roman" panose="02020603050405020304" pitchFamily="18" charset="0"/>
              </a:rPr>
              <a:t> Activity of Polychlorinated </a:t>
            </a:r>
            <a:br>
              <a:rPr lang="en-GB" sz="2400" b="1" dirty="0">
                <a:solidFill>
                  <a:srgbClr val="000000"/>
                </a:solidFill>
                <a:effectLst/>
                <a:latin typeface="+mj-lt"/>
                <a:ea typeface="Times New Roman" panose="02020603050405020304" pitchFamily="18" charset="0"/>
              </a:rPr>
            </a:br>
            <a:r>
              <a:rPr lang="en-GB" sz="2400" b="1" i="1" dirty="0">
                <a:solidFill>
                  <a:srgbClr val="000000"/>
                </a:solidFill>
                <a:effectLst/>
                <a:latin typeface="+mj-lt"/>
                <a:ea typeface="Times New Roman" panose="02020603050405020304" pitchFamily="18" charset="0"/>
              </a:rPr>
              <a:t>N</a:t>
            </a:r>
            <a:r>
              <a:rPr lang="en-GB" sz="2400" b="1" dirty="0">
                <a:solidFill>
                  <a:srgbClr val="000000"/>
                </a:solidFill>
                <a:effectLst/>
                <a:latin typeface="+mj-lt"/>
                <a:ea typeface="Times New Roman" panose="02020603050405020304" pitchFamily="18" charset="0"/>
              </a:rPr>
              <a:t>-</a:t>
            </a:r>
            <a:r>
              <a:rPr lang="en-GB" sz="2400" b="1" dirty="0" err="1">
                <a:solidFill>
                  <a:srgbClr val="000000"/>
                </a:solidFill>
                <a:effectLst/>
                <a:latin typeface="+mj-lt"/>
                <a:ea typeface="Times New Roman" panose="02020603050405020304" pitchFamily="18" charset="0"/>
              </a:rPr>
              <a:t>Arylcinnamamides</a:t>
            </a:r>
            <a:endParaRPr lang="en-GB" sz="2400" b="1" dirty="0">
              <a:latin typeface="+mj-lt"/>
            </a:endParaRPr>
          </a:p>
        </p:txBody>
      </p:sp>
      <p:sp>
        <p:nvSpPr>
          <p:cNvPr id="12" name="Slide Number Placeholder 11"/>
          <p:cNvSpPr>
            <a:spLocks noGrp="1"/>
          </p:cNvSpPr>
          <p:nvPr>
            <p:ph type="sldNum" sz="quarter" idx="12"/>
          </p:nvPr>
        </p:nvSpPr>
        <p:spPr/>
        <p:txBody>
          <a:bodyPr/>
          <a:lstStyle/>
          <a:p>
            <a:fld id="{FCAEAE96-855E-42B1-8DE9-9C9E68DE18C5}" type="slidenum">
              <a:rPr lang="en-GB" smtClean="0">
                <a:latin typeface="Arial" panose="020B0604020202020204" pitchFamily="34" charset="0"/>
                <a:cs typeface="Arial" panose="020B0604020202020204" pitchFamily="34" charset="0"/>
              </a:rPr>
              <a:pPr/>
              <a:t>2</a:t>
            </a:fld>
            <a:endParaRPr lang="en-GB"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pic>
        <p:nvPicPr>
          <p:cNvPr id="2" name="Obrázek 1">
            <a:extLst>
              <a:ext uri="{FF2B5EF4-FFF2-40B4-BE49-F238E27FC236}">
                <a16:creationId xmlns:a16="http://schemas.microsoft.com/office/drawing/2014/main" id="{2A332F0B-C341-42E3-AAEF-1C90C7915805}"/>
              </a:ext>
            </a:extLst>
          </p:cNvPr>
          <p:cNvPicPr>
            <a:picLocks noChangeAspect="1"/>
          </p:cNvPicPr>
          <p:nvPr/>
        </p:nvPicPr>
        <p:blipFill rotWithShape="1">
          <a:blip r:embed="rId4"/>
          <a:srcRect l="58617" t="46790" r="13107" b="27917"/>
          <a:stretch/>
        </p:blipFill>
        <p:spPr>
          <a:xfrm>
            <a:off x="990600" y="2681272"/>
            <a:ext cx="2469256" cy="1242402"/>
          </a:xfrm>
          <a:prstGeom prst="rect">
            <a:avLst/>
          </a:prstGeom>
        </p:spPr>
      </p:pic>
      <p:sp>
        <p:nvSpPr>
          <p:cNvPr id="7" name="Šipka: doprava 6">
            <a:extLst>
              <a:ext uri="{FF2B5EF4-FFF2-40B4-BE49-F238E27FC236}">
                <a16:creationId xmlns:a16="http://schemas.microsoft.com/office/drawing/2014/main" id="{A0176D3B-A04A-4023-85EB-F52857D9FD66}"/>
              </a:ext>
            </a:extLst>
          </p:cNvPr>
          <p:cNvSpPr/>
          <p:nvPr/>
        </p:nvSpPr>
        <p:spPr>
          <a:xfrm>
            <a:off x="3886200" y="3172219"/>
            <a:ext cx="1295400" cy="2605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dirty="0"/>
          </a:p>
        </p:txBody>
      </p:sp>
      <p:pic>
        <p:nvPicPr>
          <p:cNvPr id="9" name="Obrázek 8">
            <a:extLst>
              <a:ext uri="{FF2B5EF4-FFF2-40B4-BE49-F238E27FC236}">
                <a16:creationId xmlns:a16="http://schemas.microsoft.com/office/drawing/2014/main" id="{7049CE68-1774-4CD6-B6F6-2738B739389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5555" r="23334"/>
          <a:stretch/>
        </p:blipFill>
        <p:spPr>
          <a:xfrm rot="5400000">
            <a:off x="5430949" y="2006637"/>
            <a:ext cx="3090566" cy="2844726"/>
          </a:xfrm>
          <a:prstGeom prst="rect">
            <a:avLst/>
          </a:prstGeom>
        </p:spPr>
      </p:pic>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609600"/>
            <a:ext cx="7848600" cy="5109091"/>
          </a:xfrm>
          <a:prstGeom prst="rect">
            <a:avLst/>
          </a:prstGeom>
          <a:noFill/>
        </p:spPr>
        <p:txBody>
          <a:bodyPr wrap="square" rtlCol="0">
            <a:spAutoFit/>
          </a:bodyPr>
          <a:lstStyle/>
          <a:p>
            <a:pPr algn="just">
              <a:spcAft>
                <a:spcPts val="600"/>
              </a:spcAft>
            </a:pPr>
            <a:r>
              <a:rPr lang="en-GB" b="1" dirty="0"/>
              <a:t>Abstract: </a:t>
            </a:r>
          </a:p>
          <a:p>
            <a:pPr algn="just">
              <a:spcAft>
                <a:spcPts val="600"/>
              </a:spcAft>
            </a:pPr>
            <a:r>
              <a:rPr lang="en-GB" sz="1800" spc="-10" dirty="0">
                <a:effectLst/>
                <a:ea typeface="Times New Roman" panose="02020603050405020304" pitchFamily="18" charset="0"/>
              </a:rPr>
              <a:t>Mutant strains of </a:t>
            </a:r>
            <a:r>
              <a:rPr lang="en-GB" sz="1800" i="1" spc="-10" dirty="0">
                <a:effectLst/>
                <a:ea typeface="Times New Roman" panose="02020603050405020304" pitchFamily="18" charset="0"/>
              </a:rPr>
              <a:t>Staphylococcus aureus </a:t>
            </a:r>
            <a:r>
              <a:rPr lang="en-GB" sz="1800" spc="-10" dirty="0">
                <a:effectLst/>
                <a:ea typeface="Times New Roman" panose="02020603050405020304" pitchFamily="18" charset="0"/>
              </a:rPr>
              <a:t>resistant to methicillin (MRSA) became widespread throughout the world at the end of the 20</a:t>
            </a:r>
            <a:r>
              <a:rPr lang="en-GB" sz="1800" spc="-10" baseline="30000" dirty="0">
                <a:effectLst/>
                <a:ea typeface="Times New Roman" panose="02020603050405020304" pitchFamily="18" charset="0"/>
              </a:rPr>
              <a:t>th</a:t>
            </a:r>
            <a:r>
              <a:rPr lang="en-GB" sz="1800" spc="-10" dirty="0">
                <a:effectLst/>
                <a:ea typeface="Times New Roman" panose="02020603050405020304" pitchFamily="18" charset="0"/>
              </a:rPr>
              <a:t> century. Unfortunately, in recent years, individual cases of vancomycin-resistant </a:t>
            </a:r>
            <a:r>
              <a:rPr lang="en-GB" sz="1800" i="1" spc="-10" dirty="0">
                <a:effectLst/>
                <a:ea typeface="Times New Roman" panose="02020603050405020304" pitchFamily="18" charset="0"/>
              </a:rPr>
              <a:t>S. aureus </a:t>
            </a:r>
            <a:r>
              <a:rPr lang="en-GB" sz="1800" spc="-10" dirty="0">
                <a:effectLst/>
                <a:ea typeface="Times New Roman" panose="02020603050405020304" pitchFamily="18" charset="0"/>
              </a:rPr>
              <a:t>(VRSA) have also begun to appear. </a:t>
            </a:r>
            <a:r>
              <a:rPr lang="en-GB" sz="1800" dirty="0">
                <a:effectLst/>
                <a:ea typeface="Times New Roman" panose="02020603050405020304" pitchFamily="18" charset="0"/>
              </a:rPr>
              <a:t>For that reason, the research and development of new active compounds is still needed.</a:t>
            </a:r>
          </a:p>
          <a:p>
            <a:pPr algn="just">
              <a:spcAft>
                <a:spcPts val="600"/>
              </a:spcAft>
            </a:pPr>
            <a:r>
              <a:rPr lang="en-GB" sz="1800" dirty="0">
                <a:effectLst/>
                <a:ea typeface="Times New Roman" panose="02020603050405020304" pitchFamily="18" charset="0"/>
              </a:rPr>
              <a:t>A series of newly synthesized ring-substituted </a:t>
            </a:r>
            <a:r>
              <a:rPr lang="en-GB" sz="1800" spc="-10" dirty="0">
                <a:effectLst/>
                <a:ea typeface="Times New Roman" panose="02020603050405020304" pitchFamily="18" charset="0"/>
              </a:rPr>
              <a:t>(2</a:t>
            </a:r>
            <a:r>
              <a:rPr lang="en-GB" sz="1800" i="1" spc="-10" dirty="0">
                <a:effectLst/>
                <a:ea typeface="Times New Roman" panose="02020603050405020304" pitchFamily="18" charset="0"/>
              </a:rPr>
              <a:t>E</a:t>
            </a:r>
            <a:r>
              <a:rPr lang="en-GB" sz="1800" spc="-10" dirty="0">
                <a:effectLst/>
                <a:ea typeface="Times New Roman" panose="02020603050405020304" pitchFamily="18" charset="0"/>
              </a:rPr>
              <a:t>)-3-(3,4-dichlorophenyl)-</a:t>
            </a:r>
            <a:br>
              <a:rPr lang="cs-CZ" sz="1800" spc="-10" dirty="0">
                <a:effectLst/>
                <a:ea typeface="Times New Roman" panose="02020603050405020304" pitchFamily="18" charset="0"/>
              </a:rPr>
            </a:br>
            <a:r>
              <a:rPr lang="en-GB" sz="1800" i="1" spc="-10" dirty="0">
                <a:effectLst/>
                <a:ea typeface="Times New Roman" panose="02020603050405020304" pitchFamily="18" charset="0"/>
              </a:rPr>
              <a:t>N</a:t>
            </a:r>
            <a:r>
              <a:rPr lang="en-GB" sz="1800" spc="-10" dirty="0">
                <a:effectLst/>
                <a:ea typeface="Times New Roman" panose="02020603050405020304" pitchFamily="18" charset="0"/>
              </a:rPr>
              <a:t>-arylprop-2-enamides </a:t>
            </a:r>
            <a:r>
              <a:rPr lang="en-GB" sz="1800" dirty="0">
                <a:effectLst/>
                <a:ea typeface="Times New Roman" panose="02020603050405020304" pitchFamily="18" charset="0"/>
              </a:rPr>
              <a:t>was tested for their antimicrobial effect against control strain </a:t>
            </a:r>
            <a:r>
              <a:rPr lang="en-GB" sz="1800" i="1" dirty="0">
                <a:effectLst/>
                <a:ea typeface="Times New Roman" panose="02020603050405020304" pitchFamily="18" charset="0"/>
              </a:rPr>
              <a:t>S. aureus </a:t>
            </a:r>
            <a:r>
              <a:rPr lang="en-GB" sz="1800" dirty="0">
                <a:effectLst/>
                <a:ea typeface="Times New Roman" panose="02020603050405020304" pitchFamily="18" charset="0"/>
              </a:rPr>
              <a:t>ATCC 29213 and three isolates of MRSA. The microdilution method was used to determine minimum inhibitory concentration (MIC). Three derivatives substituted by a </a:t>
            </a:r>
            <a:r>
              <a:rPr lang="en-GB" sz="1800" dirty="0" err="1">
                <a:effectLst/>
                <a:ea typeface="Times New Roman" panose="02020603050405020304" pitchFamily="18" charset="0"/>
              </a:rPr>
              <a:t>trifluoromethyl</a:t>
            </a:r>
            <a:r>
              <a:rPr lang="en-GB" sz="1800" dirty="0">
                <a:effectLst/>
                <a:ea typeface="Times New Roman" panose="02020603050405020304" pitchFamily="18" charset="0"/>
              </a:rPr>
              <a:t> moiety on the </a:t>
            </a:r>
            <a:r>
              <a:rPr lang="en-GB" sz="1800" dirty="0" err="1">
                <a:effectLst/>
                <a:ea typeface="Times New Roman" panose="02020603050405020304" pitchFamily="18" charset="0"/>
              </a:rPr>
              <a:t>anilide</a:t>
            </a:r>
            <a:r>
              <a:rPr lang="en-GB" sz="1800" dirty="0">
                <a:effectLst/>
                <a:ea typeface="Times New Roman" panose="02020603050405020304" pitchFamily="18" charset="0"/>
              </a:rPr>
              <a:t> ring were chosen and are demonstrated in this contribution. This electron-withdrawing substituent has been shown several times to carry an antibacterial effect against MRSA. Two of the tested compounds have comparable or higher activity than that of the standard antibiotic ciprofloxacin.</a:t>
            </a:r>
            <a:endParaRPr lang="en-GB" b="1" dirty="0"/>
          </a:p>
          <a:p>
            <a:pPr algn="just">
              <a:spcAft>
                <a:spcPts val="600"/>
              </a:spcAft>
            </a:pPr>
            <a:endParaRPr lang="en-GB" dirty="0"/>
          </a:p>
          <a:p>
            <a:pPr algn="just">
              <a:spcAft>
                <a:spcPts val="600"/>
              </a:spcAft>
            </a:pPr>
            <a:r>
              <a:rPr lang="en-GB" b="1" dirty="0"/>
              <a:t>Keywords: </a:t>
            </a:r>
            <a:r>
              <a:rPr lang="en-GB" sz="1800" dirty="0" err="1">
                <a:solidFill>
                  <a:srgbClr val="000000"/>
                </a:solidFill>
                <a:effectLst/>
                <a:ea typeface="Times New Roman" panose="02020603050405020304" pitchFamily="18" charset="0"/>
              </a:rPr>
              <a:t>cinnamides</a:t>
            </a:r>
            <a:r>
              <a:rPr lang="en-GB" sz="1800" dirty="0">
                <a:solidFill>
                  <a:srgbClr val="000000"/>
                </a:solidFill>
                <a:effectLst/>
                <a:ea typeface="Times New Roman" panose="02020603050405020304" pitchFamily="18" charset="0"/>
              </a:rPr>
              <a:t>; </a:t>
            </a:r>
            <a:r>
              <a:rPr lang="en-GB" sz="1800" dirty="0" err="1">
                <a:solidFill>
                  <a:srgbClr val="000000"/>
                </a:solidFill>
                <a:effectLst/>
                <a:ea typeface="Times New Roman" panose="02020603050405020304" pitchFamily="18" charset="0"/>
              </a:rPr>
              <a:t>antistaphylococcal</a:t>
            </a:r>
            <a:r>
              <a:rPr lang="en-GB" sz="1800" dirty="0">
                <a:solidFill>
                  <a:srgbClr val="000000"/>
                </a:solidFill>
                <a:effectLst/>
                <a:ea typeface="Times New Roman" panose="02020603050405020304" pitchFamily="18" charset="0"/>
              </a:rPr>
              <a:t> activity; MRSA; microdilution method</a:t>
            </a:r>
            <a:endParaRPr lang="en-GB" b="1" dirty="0"/>
          </a:p>
        </p:txBody>
      </p:sp>
      <p:sp>
        <p:nvSpPr>
          <p:cNvPr id="6" name="Slide Number Placeholder 5"/>
          <p:cNvSpPr>
            <a:spLocks noGrp="1"/>
          </p:cNvSpPr>
          <p:nvPr>
            <p:ph type="sldNum" sz="quarter" idx="12"/>
          </p:nvPr>
        </p:nvSpPr>
        <p:spPr/>
        <p:txBody>
          <a:bodyPr/>
          <a:lstStyle/>
          <a:p>
            <a:fld id="{FCAEAE96-855E-42B1-8DE9-9C9E68DE18C5}" type="slidenum">
              <a:rPr lang="en-GB" smtClean="0"/>
              <a:pPr/>
              <a:t>3</a:t>
            </a:fld>
            <a:endParaRPr lang="en-GB" dirty="0"/>
          </a:p>
        </p:txBody>
      </p:sp>
      <p:pic>
        <p:nvPicPr>
          <p:cNvPr id="7" name="Picture 6">
            <a:extLst>
              <a:ext uri="{FF2B5EF4-FFF2-40B4-BE49-F238E27FC236}">
                <a16:creationId xmlns:a16="http://schemas.microsoft.com/office/drawing/2014/main" id="{DD466382-20B6-490F-8C41-6253E43E3BB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609600"/>
            <a:ext cx="7848600" cy="461665"/>
          </a:xfrm>
          <a:prstGeom prst="rect">
            <a:avLst/>
          </a:prstGeom>
          <a:noFill/>
        </p:spPr>
        <p:txBody>
          <a:bodyPr wrap="square" rtlCol="0">
            <a:spAutoFit/>
          </a:bodyPr>
          <a:lstStyle/>
          <a:p>
            <a:r>
              <a:rPr lang="en-GB" sz="2400" b="1" dirty="0"/>
              <a:t>Introduction</a:t>
            </a:r>
          </a:p>
        </p:txBody>
      </p:sp>
      <p:pic>
        <p:nvPicPr>
          <p:cNvPr id="5" name="Picture 4">
            <a:extLst>
              <a:ext uri="{FF2B5EF4-FFF2-40B4-BE49-F238E27FC236}">
                <a16:creationId xmlns:a16="http://schemas.microsoft.com/office/drawing/2014/main" id="{2CF8AFEB-D629-432D-9288-39A0078A4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ovéPole 1">
            <a:extLst>
              <a:ext uri="{FF2B5EF4-FFF2-40B4-BE49-F238E27FC236}">
                <a16:creationId xmlns:a16="http://schemas.microsoft.com/office/drawing/2014/main" id="{31F56AD9-490E-44FD-99DF-FD0CC56CEE48}"/>
              </a:ext>
            </a:extLst>
          </p:cNvPr>
          <p:cNvSpPr txBox="1"/>
          <p:nvPr/>
        </p:nvSpPr>
        <p:spPr>
          <a:xfrm>
            <a:off x="723900" y="1143000"/>
            <a:ext cx="7353300" cy="4462760"/>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GB" dirty="0"/>
              <a:t>Research and development of new agents with antimicrobial activity against resistant pathogens is urgently needed.</a:t>
            </a:r>
          </a:p>
          <a:p>
            <a:pPr marL="285750" indent="-285750" algn="just">
              <a:spcAft>
                <a:spcPts val="1200"/>
              </a:spcAft>
              <a:buFont typeface="Arial" panose="020B0604020202020204" pitchFamily="34" charset="0"/>
              <a:buChar char="•"/>
            </a:pPr>
            <a:r>
              <a:rPr lang="en-GB" dirty="0"/>
              <a:t>Derivatives of cinnamic acid have previously proven their potential in this area.</a:t>
            </a:r>
          </a:p>
          <a:p>
            <a:pPr marL="285750" indent="-285750" algn="just">
              <a:spcAft>
                <a:spcPts val="1200"/>
              </a:spcAft>
              <a:buFont typeface="Arial" panose="020B0604020202020204" pitchFamily="34" charset="0"/>
              <a:buChar char="•"/>
            </a:pPr>
            <a:r>
              <a:rPr lang="en-GB" sz="1800" dirty="0">
                <a:effectLst/>
                <a:ea typeface="Times New Roman" panose="02020603050405020304" pitchFamily="18" charset="0"/>
              </a:rPr>
              <a:t>A series of new ring-substituted </a:t>
            </a:r>
            <a:r>
              <a:rPr lang="en-GB" sz="1800" spc="-10" dirty="0">
                <a:effectLst/>
                <a:ea typeface="Times New Roman" panose="02020603050405020304" pitchFamily="18" charset="0"/>
              </a:rPr>
              <a:t>(2</a:t>
            </a:r>
            <a:r>
              <a:rPr lang="en-GB" sz="1800" i="1" spc="-10" dirty="0">
                <a:effectLst/>
                <a:ea typeface="Times New Roman" panose="02020603050405020304" pitchFamily="18" charset="0"/>
              </a:rPr>
              <a:t>E</a:t>
            </a:r>
            <a:r>
              <a:rPr lang="en-GB" sz="1800" spc="-10" dirty="0">
                <a:effectLst/>
                <a:ea typeface="Times New Roman" panose="02020603050405020304" pitchFamily="18" charset="0"/>
              </a:rPr>
              <a:t>)-3-(3,4-dichlorophenyl)-</a:t>
            </a:r>
            <a:r>
              <a:rPr lang="en-GB" sz="1800" i="1" spc="-10" dirty="0">
                <a:effectLst/>
                <a:ea typeface="Times New Roman" panose="02020603050405020304" pitchFamily="18" charset="0"/>
              </a:rPr>
              <a:t>N</a:t>
            </a:r>
            <a:r>
              <a:rPr lang="en-GB" sz="1800" spc="-10" dirty="0">
                <a:effectLst/>
                <a:ea typeface="Times New Roman" panose="02020603050405020304" pitchFamily="18" charset="0"/>
              </a:rPr>
              <a:t>-</a:t>
            </a:r>
            <a:r>
              <a:rPr lang="en-GB" sz="1800" spc="-10" dirty="0" err="1">
                <a:effectLst/>
                <a:ea typeface="Times New Roman" panose="02020603050405020304" pitchFamily="18" charset="0"/>
              </a:rPr>
              <a:t>arylprop</a:t>
            </a:r>
            <a:r>
              <a:rPr lang="en-GB" sz="1800" spc="-10" dirty="0">
                <a:effectLst/>
                <a:ea typeface="Times New Roman" panose="02020603050405020304" pitchFamily="18" charset="0"/>
              </a:rPr>
              <a:t>-</a:t>
            </a:r>
            <a:br>
              <a:rPr lang="cs-CZ" sz="1800" spc="-10" dirty="0">
                <a:effectLst/>
                <a:ea typeface="Times New Roman" panose="02020603050405020304" pitchFamily="18" charset="0"/>
              </a:rPr>
            </a:br>
            <a:r>
              <a:rPr lang="en-GB" sz="1800" spc="-10" dirty="0">
                <a:effectLst/>
                <a:ea typeface="Times New Roman" panose="02020603050405020304" pitchFamily="18" charset="0"/>
              </a:rPr>
              <a:t>2-enamides was prepared and tested for their antimicrobial activity against </a:t>
            </a:r>
            <a:r>
              <a:rPr lang="en-GB" sz="1800" i="1" spc="-10" dirty="0">
                <a:effectLst/>
                <a:ea typeface="Times New Roman" panose="02020603050405020304" pitchFamily="18" charset="0"/>
              </a:rPr>
              <a:t>S. aureus </a:t>
            </a:r>
            <a:r>
              <a:rPr lang="en-GB" sz="1800" spc="-10" dirty="0">
                <a:effectLst/>
                <a:ea typeface="Times New Roman" panose="02020603050405020304" pitchFamily="18" charset="0"/>
              </a:rPr>
              <a:t>and its methicillin-resistant mutants.</a:t>
            </a:r>
            <a:endParaRPr lang="en-GB" dirty="0"/>
          </a:p>
          <a:p>
            <a:pPr marL="285750" indent="-285750" algn="just">
              <a:spcAft>
                <a:spcPts val="1200"/>
              </a:spcAft>
              <a:buFont typeface="Arial" panose="020B0604020202020204" pitchFamily="34" charset="0"/>
              <a:buChar char="•"/>
            </a:pPr>
            <a:r>
              <a:rPr lang="en-GB" dirty="0"/>
              <a:t>A microdilution method on a microtiter plate was used to determine MIC. Ciprofloxacin was used as the reference chemotherapeutic.</a:t>
            </a:r>
          </a:p>
          <a:p>
            <a:pPr marL="285750" indent="-285750" algn="just">
              <a:spcAft>
                <a:spcPts val="1200"/>
              </a:spcAft>
              <a:buFont typeface="Arial" panose="020B0604020202020204" pitchFamily="34" charset="0"/>
              <a:buChar char="•"/>
            </a:pPr>
            <a:r>
              <a:rPr lang="en-GB" dirty="0"/>
              <a:t>Three compounds of this new group were chosen for this contribution. All of them were substituted </a:t>
            </a:r>
            <a:r>
              <a:rPr lang="en-GB" sz="1800" dirty="0">
                <a:effectLst/>
                <a:ea typeface="Times New Roman" panose="02020603050405020304" pitchFamily="18" charset="0"/>
              </a:rPr>
              <a:t>by a </a:t>
            </a:r>
            <a:r>
              <a:rPr lang="en-GB" sz="1800" dirty="0" err="1">
                <a:effectLst/>
                <a:ea typeface="Times New Roman" panose="02020603050405020304" pitchFamily="18" charset="0"/>
              </a:rPr>
              <a:t>trifluoromethyl</a:t>
            </a:r>
            <a:r>
              <a:rPr lang="en-GB" sz="1800" dirty="0">
                <a:effectLst/>
                <a:ea typeface="Times New Roman" panose="02020603050405020304" pitchFamily="18" charset="0"/>
              </a:rPr>
              <a:t> moiety on the anilide ring. The</a:t>
            </a:r>
            <a:r>
              <a:rPr lang="en-GB" dirty="0">
                <a:ea typeface="Times New Roman" panose="02020603050405020304" pitchFamily="18" charset="0"/>
              </a:rPr>
              <a:t>y differ only in the position of this substituent.</a:t>
            </a:r>
          </a:p>
          <a:p>
            <a:pPr marL="285750" indent="-285750" algn="just">
              <a:spcAft>
                <a:spcPts val="1200"/>
              </a:spcAft>
              <a:buFont typeface="Arial" panose="020B0604020202020204" pitchFamily="34" charset="0"/>
              <a:buChar char="•"/>
            </a:pPr>
            <a:r>
              <a:rPr lang="en-GB" dirty="0"/>
              <a:t>The relationship between structure and activity is discussed.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FCFC1558-8B02-4A51-B13B-5AE532FBF00E}"/>
              </a:ext>
            </a:extLst>
          </p:cNvPr>
          <p:cNvSpPr>
            <a:spLocks noGrp="1"/>
          </p:cNvSpPr>
          <p:nvPr>
            <p:ph type="sldNum" sz="quarter" idx="12"/>
          </p:nvPr>
        </p:nvSpPr>
        <p:spPr/>
        <p:txBody>
          <a:bodyPr/>
          <a:lstStyle/>
          <a:p>
            <a:fld id="{FCAEAE96-855E-42B1-8DE9-9C9E68DE18C5}" type="slidenum">
              <a:rPr lang="en-GB" smtClean="0"/>
              <a:pPr/>
              <a:t>5</a:t>
            </a:fld>
            <a:endParaRPr lang="en-GB" dirty="0"/>
          </a:p>
        </p:txBody>
      </p:sp>
      <p:sp>
        <p:nvSpPr>
          <p:cNvPr id="4" name="TextBox 2">
            <a:extLst>
              <a:ext uri="{FF2B5EF4-FFF2-40B4-BE49-F238E27FC236}">
                <a16:creationId xmlns:a16="http://schemas.microsoft.com/office/drawing/2014/main" id="{AAE9A1F9-0D4C-4370-A682-7135CD219CC4}"/>
              </a:ext>
            </a:extLst>
          </p:cNvPr>
          <p:cNvSpPr txBox="1"/>
          <p:nvPr/>
        </p:nvSpPr>
        <p:spPr>
          <a:xfrm>
            <a:off x="685800" y="609600"/>
            <a:ext cx="7848600" cy="461665"/>
          </a:xfrm>
          <a:prstGeom prst="rect">
            <a:avLst/>
          </a:prstGeom>
          <a:noFill/>
        </p:spPr>
        <p:txBody>
          <a:bodyPr wrap="square" rtlCol="0">
            <a:spAutoFit/>
          </a:bodyPr>
          <a:lstStyle/>
          <a:p>
            <a:r>
              <a:rPr lang="en-GB" sz="2400" b="1" dirty="0"/>
              <a:t>Method</a:t>
            </a:r>
          </a:p>
        </p:txBody>
      </p:sp>
      <p:sp>
        <p:nvSpPr>
          <p:cNvPr id="5" name="TextovéPole 4">
            <a:extLst>
              <a:ext uri="{FF2B5EF4-FFF2-40B4-BE49-F238E27FC236}">
                <a16:creationId xmlns:a16="http://schemas.microsoft.com/office/drawing/2014/main" id="{75D77BA5-DB07-4872-9342-848B8B146D62}"/>
              </a:ext>
            </a:extLst>
          </p:cNvPr>
          <p:cNvSpPr txBox="1"/>
          <p:nvPr/>
        </p:nvSpPr>
        <p:spPr>
          <a:xfrm>
            <a:off x="948961" y="1219200"/>
            <a:ext cx="7239000" cy="4185761"/>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GB" dirty="0"/>
              <a:t>Microdilution method using microtitration plate allows to test multiple samples at once.</a:t>
            </a:r>
          </a:p>
          <a:p>
            <a:pPr marL="285750" indent="-285750" algn="just">
              <a:spcAft>
                <a:spcPts val="1200"/>
              </a:spcAft>
              <a:buFont typeface="Arial" panose="020B0604020202020204" pitchFamily="34" charset="0"/>
              <a:buChar char="•"/>
            </a:pPr>
            <a:r>
              <a:rPr lang="en-GB" dirty="0"/>
              <a:t>Tested compounds are diluted in a suitable medium, in this case Müller-Hinton broth. This creates concentration series from 256 to 2 µg/m</a:t>
            </a:r>
            <a:r>
              <a:rPr lang="cs-CZ" dirty="0"/>
              <a:t>L</a:t>
            </a:r>
            <a:r>
              <a:rPr lang="en-GB" dirty="0"/>
              <a:t>, </a:t>
            </a:r>
            <a:br>
              <a:rPr lang="cs-CZ" dirty="0"/>
            </a:br>
            <a:r>
              <a:rPr lang="en-GB" dirty="0"/>
              <a:t>if necessary to 0</a:t>
            </a:r>
            <a:r>
              <a:rPr lang="cs-CZ" dirty="0"/>
              <a:t>.</a:t>
            </a:r>
            <a:r>
              <a:rPr lang="en-GB" dirty="0"/>
              <a:t>008 µg/m</a:t>
            </a:r>
            <a:r>
              <a:rPr lang="cs-CZ" dirty="0"/>
              <a:t>L</a:t>
            </a:r>
            <a:r>
              <a:rPr lang="en-GB" dirty="0"/>
              <a:t>.</a:t>
            </a:r>
          </a:p>
          <a:p>
            <a:pPr marL="285750" indent="-285750" algn="just">
              <a:spcAft>
                <a:spcPts val="1200"/>
              </a:spcAft>
              <a:buFont typeface="Arial" panose="020B0604020202020204" pitchFamily="34" charset="0"/>
              <a:buChar char="•"/>
            </a:pPr>
            <a:r>
              <a:rPr lang="en-GB" dirty="0"/>
              <a:t>The inoculum is prepared by transferring a few colonies from a bacterial culture on blood agar to sterile deionized water. This solution is then diluted to form an inoculum with a cell count of </a:t>
            </a:r>
            <a:r>
              <a:rPr lang="en-GB" sz="1800" b="0" i="0" u="none" strike="noStrike" baseline="0" dirty="0">
                <a:solidFill>
                  <a:srgbClr val="000000"/>
                </a:solidFill>
              </a:rPr>
              <a:t>5×10</a:t>
            </a:r>
            <a:r>
              <a:rPr lang="en-GB" sz="1800" b="0" i="0" u="none" strike="noStrike" baseline="30000" dirty="0">
                <a:solidFill>
                  <a:srgbClr val="000000"/>
                </a:solidFill>
              </a:rPr>
              <a:t>7</a:t>
            </a:r>
            <a:r>
              <a:rPr lang="en-GB" sz="1800" b="0" i="0" u="none" strike="noStrike" baseline="0" dirty="0">
                <a:solidFill>
                  <a:srgbClr val="000000"/>
                </a:solidFill>
              </a:rPr>
              <a:t> CFU/m</a:t>
            </a:r>
            <a:r>
              <a:rPr lang="cs-CZ" sz="1800" b="0" i="0" u="none" strike="noStrike" baseline="0" dirty="0">
                <a:solidFill>
                  <a:srgbClr val="000000"/>
                </a:solidFill>
              </a:rPr>
              <a:t>L</a:t>
            </a:r>
            <a:r>
              <a:rPr lang="en-GB" sz="1800" b="0" i="0" u="none" strike="noStrike" baseline="0" dirty="0">
                <a:solidFill>
                  <a:srgbClr val="000000"/>
                </a:solidFill>
              </a:rPr>
              <a:t>. </a:t>
            </a:r>
            <a:endParaRPr lang="en-GB" dirty="0"/>
          </a:p>
          <a:p>
            <a:pPr marL="285750" indent="-285750" algn="just">
              <a:spcAft>
                <a:spcPts val="1200"/>
              </a:spcAft>
              <a:buFont typeface="Arial" panose="020B0604020202020204" pitchFamily="34" charset="0"/>
              <a:buChar char="•"/>
            </a:pPr>
            <a:r>
              <a:rPr lang="en-GB" dirty="0">
                <a:solidFill>
                  <a:srgbClr val="000000"/>
                </a:solidFill>
              </a:rPr>
              <a:t>Inoculated plates are incubated in a thermostat at 37</a:t>
            </a:r>
            <a:r>
              <a:rPr lang="cs-CZ" dirty="0">
                <a:solidFill>
                  <a:srgbClr val="000000"/>
                </a:solidFill>
              </a:rPr>
              <a:t> °C</a:t>
            </a:r>
            <a:r>
              <a:rPr lang="en-GB" dirty="0">
                <a:solidFill>
                  <a:srgbClr val="000000"/>
                </a:solidFill>
              </a:rPr>
              <a:t> for 24 hours.</a:t>
            </a:r>
          </a:p>
          <a:p>
            <a:pPr marL="285750" indent="-285750" algn="just">
              <a:spcAft>
                <a:spcPts val="1200"/>
              </a:spcAft>
              <a:buFont typeface="Arial" panose="020B0604020202020204" pitchFamily="34" charset="0"/>
              <a:buChar char="•"/>
            </a:pPr>
            <a:r>
              <a:rPr lang="en-GB" dirty="0">
                <a:solidFill>
                  <a:srgbClr val="000000"/>
                </a:solidFill>
              </a:rPr>
              <a:t>The MIC value is read visually as the lowest concentration with no bacterial growth.</a:t>
            </a:r>
          </a:p>
          <a:p>
            <a:pPr marL="285750" indent="-285750" algn="just">
              <a:spcAft>
                <a:spcPts val="1200"/>
              </a:spcAft>
              <a:buFont typeface="Arial" panose="020B0604020202020204" pitchFamily="34" charset="0"/>
              <a:buChar char="•"/>
            </a:pPr>
            <a:r>
              <a:rPr lang="en-GB" dirty="0">
                <a:solidFill>
                  <a:srgbClr val="000000"/>
                </a:solidFill>
              </a:rPr>
              <a:t>All compounds were tested in three independent measurements.</a:t>
            </a:r>
          </a:p>
        </p:txBody>
      </p:sp>
      <p:pic>
        <p:nvPicPr>
          <p:cNvPr id="7" name="Picture 4">
            <a:extLst>
              <a:ext uri="{FF2B5EF4-FFF2-40B4-BE49-F238E27FC236}">
                <a16:creationId xmlns:a16="http://schemas.microsoft.com/office/drawing/2014/main" id="{8605FDC4-4BFA-479A-A2C0-6EF3CA5EFD0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Tree>
    <p:extLst>
      <p:ext uri="{BB962C8B-B14F-4D97-AF65-F5344CB8AC3E}">
        <p14:creationId xmlns:p14="http://schemas.microsoft.com/office/powerpoint/2010/main" val="763879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1760" y="665024"/>
            <a:ext cx="8153400" cy="461665"/>
          </a:xfrm>
          <a:prstGeom prst="rect">
            <a:avLst/>
          </a:prstGeom>
          <a:noFill/>
        </p:spPr>
        <p:txBody>
          <a:bodyPr wrap="square" rtlCol="0">
            <a:spAutoFit/>
          </a:bodyPr>
          <a:lstStyle/>
          <a:p>
            <a:r>
              <a:rPr lang="en-GB" sz="2400" b="1" dirty="0"/>
              <a:t>Results</a:t>
            </a:r>
          </a:p>
        </p:txBody>
      </p:sp>
      <p:sp>
        <p:nvSpPr>
          <p:cNvPr id="6" name="Slide Number Placeholder 5"/>
          <p:cNvSpPr>
            <a:spLocks noGrp="1"/>
          </p:cNvSpPr>
          <p:nvPr>
            <p:ph type="sldNum" sz="quarter" idx="12"/>
          </p:nvPr>
        </p:nvSpPr>
        <p:spPr/>
        <p:txBody>
          <a:bodyPr/>
          <a:lstStyle/>
          <a:p>
            <a:fld id="{FCAEAE96-855E-42B1-8DE9-9C9E68DE18C5}" type="slidenum">
              <a:rPr lang="en-GB" smtClean="0"/>
              <a:pPr/>
              <a:t>6</a:t>
            </a:fld>
            <a:endParaRPr lang="en-GB" dirty="0"/>
          </a:p>
        </p:txBody>
      </p:sp>
      <p:pic>
        <p:nvPicPr>
          <p:cNvPr id="5" name="Picture 4">
            <a:extLst>
              <a:ext uri="{FF2B5EF4-FFF2-40B4-BE49-F238E27FC236}">
                <a16:creationId xmlns:a16="http://schemas.microsoft.com/office/drawing/2014/main" id="{3CFB525F-7065-45C8-9992-6C435E2CE88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aphicFrame>
        <p:nvGraphicFramePr>
          <p:cNvPr id="7" name="Tabulka 6">
            <a:extLst>
              <a:ext uri="{FF2B5EF4-FFF2-40B4-BE49-F238E27FC236}">
                <a16:creationId xmlns:a16="http://schemas.microsoft.com/office/drawing/2014/main" id="{1841787F-93EC-48FA-B484-69409D84FB37}"/>
              </a:ext>
            </a:extLst>
          </p:cNvPr>
          <p:cNvGraphicFramePr>
            <a:graphicFrameLocks noGrp="1"/>
          </p:cNvGraphicFramePr>
          <p:nvPr>
            <p:extLst>
              <p:ext uri="{D42A27DB-BD31-4B8C-83A1-F6EECF244321}">
                <p14:modId xmlns:p14="http://schemas.microsoft.com/office/powerpoint/2010/main" val="629970797"/>
              </p:ext>
            </p:extLst>
          </p:nvPr>
        </p:nvGraphicFramePr>
        <p:xfrm>
          <a:off x="339363" y="2133600"/>
          <a:ext cx="8458195" cy="3623024"/>
        </p:xfrm>
        <a:graphic>
          <a:graphicData uri="http://schemas.openxmlformats.org/drawingml/2006/table">
            <a:tbl>
              <a:tblPr/>
              <a:tblGrid>
                <a:gridCol w="899809">
                  <a:extLst>
                    <a:ext uri="{9D8B030D-6E8A-4147-A177-3AD203B41FA5}">
                      <a16:colId xmlns:a16="http://schemas.microsoft.com/office/drawing/2014/main" val="2572194504"/>
                    </a:ext>
                  </a:extLst>
                </a:gridCol>
                <a:gridCol w="899809">
                  <a:extLst>
                    <a:ext uri="{9D8B030D-6E8A-4147-A177-3AD203B41FA5}">
                      <a16:colId xmlns:a16="http://schemas.microsoft.com/office/drawing/2014/main" val="2253231154"/>
                    </a:ext>
                  </a:extLst>
                </a:gridCol>
                <a:gridCol w="899809">
                  <a:extLst>
                    <a:ext uri="{9D8B030D-6E8A-4147-A177-3AD203B41FA5}">
                      <a16:colId xmlns:a16="http://schemas.microsoft.com/office/drawing/2014/main" val="4052841324"/>
                    </a:ext>
                  </a:extLst>
                </a:gridCol>
                <a:gridCol w="719846">
                  <a:extLst>
                    <a:ext uri="{9D8B030D-6E8A-4147-A177-3AD203B41FA5}">
                      <a16:colId xmlns:a16="http://schemas.microsoft.com/office/drawing/2014/main" val="591622577"/>
                    </a:ext>
                  </a:extLst>
                </a:gridCol>
                <a:gridCol w="719846">
                  <a:extLst>
                    <a:ext uri="{9D8B030D-6E8A-4147-A177-3AD203B41FA5}">
                      <a16:colId xmlns:a16="http://schemas.microsoft.com/office/drawing/2014/main" val="90262877"/>
                    </a:ext>
                  </a:extLst>
                </a:gridCol>
                <a:gridCol w="719846">
                  <a:extLst>
                    <a:ext uri="{9D8B030D-6E8A-4147-A177-3AD203B41FA5}">
                      <a16:colId xmlns:a16="http://schemas.microsoft.com/office/drawing/2014/main" val="1454592077"/>
                    </a:ext>
                  </a:extLst>
                </a:gridCol>
                <a:gridCol w="719846">
                  <a:extLst>
                    <a:ext uri="{9D8B030D-6E8A-4147-A177-3AD203B41FA5}">
                      <a16:colId xmlns:a16="http://schemas.microsoft.com/office/drawing/2014/main" val="4285629062"/>
                    </a:ext>
                  </a:extLst>
                </a:gridCol>
                <a:gridCol w="719846">
                  <a:extLst>
                    <a:ext uri="{9D8B030D-6E8A-4147-A177-3AD203B41FA5}">
                      <a16:colId xmlns:a16="http://schemas.microsoft.com/office/drawing/2014/main" val="44892823"/>
                    </a:ext>
                  </a:extLst>
                </a:gridCol>
                <a:gridCol w="719846">
                  <a:extLst>
                    <a:ext uri="{9D8B030D-6E8A-4147-A177-3AD203B41FA5}">
                      <a16:colId xmlns:a16="http://schemas.microsoft.com/office/drawing/2014/main" val="1738896972"/>
                    </a:ext>
                  </a:extLst>
                </a:gridCol>
                <a:gridCol w="719846">
                  <a:extLst>
                    <a:ext uri="{9D8B030D-6E8A-4147-A177-3AD203B41FA5}">
                      <a16:colId xmlns:a16="http://schemas.microsoft.com/office/drawing/2014/main" val="1175154025"/>
                    </a:ext>
                  </a:extLst>
                </a:gridCol>
                <a:gridCol w="719846">
                  <a:extLst>
                    <a:ext uri="{9D8B030D-6E8A-4147-A177-3AD203B41FA5}">
                      <a16:colId xmlns:a16="http://schemas.microsoft.com/office/drawing/2014/main" val="1895477857"/>
                    </a:ext>
                  </a:extLst>
                </a:gridCol>
              </a:tblGrid>
              <a:tr h="827595">
                <a:tc rowSpan="3">
                  <a:txBody>
                    <a:bodyPr/>
                    <a:lstStyle/>
                    <a:p>
                      <a:pPr algn="ctr" fontAlgn="ctr"/>
                      <a:r>
                        <a:rPr lang="cs-CZ" sz="1400" b="1" i="0" u="none" strike="noStrike" dirty="0" err="1">
                          <a:solidFill>
                            <a:srgbClr val="000000"/>
                          </a:solidFill>
                          <a:effectLst/>
                          <a:latin typeface="Calibri" panose="020F0502020204030204" pitchFamily="34" charset="0"/>
                        </a:rPr>
                        <a:t>Comp</a:t>
                      </a:r>
                      <a:r>
                        <a:rPr lang="cs-CZ" sz="1400" b="1" i="0" u="none" strike="noStrike" dirty="0">
                          <a:solidFill>
                            <a:srgbClr val="000000"/>
                          </a:solidFill>
                          <a:effectLst/>
                          <a:latin typeface="Calibri" panose="020F0502020204030204" pitchFamily="34"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3">
                  <a:txBody>
                    <a:bodyPr/>
                    <a:lstStyle/>
                    <a:p>
                      <a:pPr algn="ctr" fontAlgn="ctr"/>
                      <a:r>
                        <a:rPr lang="cs-CZ" sz="1400" b="1" i="0" u="none" strike="noStrike" dirty="0">
                          <a:solidFill>
                            <a:srgbClr val="000000"/>
                          </a:solidFill>
                          <a:effectLst/>
                          <a:latin typeface="Calibri" panose="020F0502020204030204" pitchFamily="34" charset="0"/>
                        </a:rPr>
                        <a:t>MW</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rowSpan="3">
                  <a:txBody>
                    <a:bodyPr/>
                    <a:lstStyle/>
                    <a:p>
                      <a:pPr algn="ctr" fontAlgn="ctr"/>
                      <a:r>
                        <a:rPr lang="cs-CZ" sz="1400" b="1" i="0" u="none" strike="noStrike" dirty="0">
                          <a:solidFill>
                            <a:srgbClr val="000000"/>
                          </a:solidFill>
                          <a:effectLst/>
                          <a:latin typeface="Calibri" panose="020F0502020204030204" pitchFamily="34" charset="0"/>
                        </a:rPr>
                        <a:t>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gridSpan="2">
                  <a:txBody>
                    <a:bodyPr/>
                    <a:lstStyle/>
                    <a:p>
                      <a:pPr algn="ctr" fontAlgn="ctr"/>
                      <a:r>
                        <a:rPr lang="cs-CZ" sz="1400" b="1" i="1" u="none" strike="noStrike" dirty="0">
                          <a:solidFill>
                            <a:srgbClr val="000000"/>
                          </a:solidFill>
                          <a:effectLst/>
                          <a:latin typeface="Calibri" panose="020F0502020204030204" pitchFamily="34" charset="0"/>
                        </a:rPr>
                        <a:t>S. aureus </a:t>
                      </a:r>
                      <a:r>
                        <a:rPr lang="cs-CZ" sz="1400" b="1" i="0" u="none" strike="noStrike" dirty="0">
                          <a:solidFill>
                            <a:srgbClr val="000000"/>
                          </a:solidFill>
                          <a:effectLst/>
                          <a:latin typeface="Calibri" panose="020F0502020204030204" pitchFamily="34" charset="0"/>
                        </a:rPr>
                        <a:t>ATCC 29213</a:t>
                      </a:r>
                      <a:endParaRPr lang="cs-CZ" sz="1400" b="1" i="1"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tc gridSpan="2">
                  <a:txBody>
                    <a:bodyPr/>
                    <a:lstStyle/>
                    <a:p>
                      <a:pPr algn="ctr" fontAlgn="ctr"/>
                      <a:r>
                        <a:rPr lang="cs-CZ" sz="1400" b="1" i="0" u="none" strike="noStrike" dirty="0">
                          <a:solidFill>
                            <a:srgbClr val="000000"/>
                          </a:solidFill>
                          <a:effectLst/>
                          <a:latin typeface="Calibri" panose="020F0502020204030204" pitchFamily="34" charset="0"/>
                        </a:rPr>
                        <a:t>MRSA 63718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tc gridSpan="2">
                  <a:txBody>
                    <a:bodyPr/>
                    <a:lstStyle/>
                    <a:p>
                      <a:pPr algn="ctr" fontAlgn="ctr"/>
                      <a:r>
                        <a:rPr lang="cs-CZ" sz="1400" b="1" i="0" u="none" strike="noStrike" dirty="0">
                          <a:solidFill>
                            <a:srgbClr val="000000"/>
                          </a:solidFill>
                          <a:effectLst/>
                          <a:latin typeface="Calibri" panose="020F0502020204030204" pitchFamily="34" charset="0"/>
                        </a:rPr>
                        <a:t>MRSA SA 630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tc gridSpan="2">
                  <a:txBody>
                    <a:bodyPr/>
                    <a:lstStyle/>
                    <a:p>
                      <a:pPr algn="ctr" fontAlgn="ctr"/>
                      <a:r>
                        <a:rPr lang="cs-CZ" sz="1400" b="1" i="0" u="none" strike="noStrike" dirty="0">
                          <a:solidFill>
                            <a:srgbClr val="000000"/>
                          </a:solidFill>
                          <a:effectLst/>
                          <a:latin typeface="Calibri" panose="020F0502020204030204" pitchFamily="34" charset="0"/>
                        </a:rPr>
                        <a:t>MRSA SA 3202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extLst>
                  <a:ext uri="{0D108BD9-81ED-4DB2-BD59-A6C34878D82A}">
                    <a16:rowId xmlns:a16="http://schemas.microsoft.com/office/drawing/2014/main" val="1852026560"/>
                  </a:ext>
                </a:extLst>
              </a:tr>
              <a:tr h="441383">
                <a:tc vMerge="1">
                  <a:txBody>
                    <a:bodyPr/>
                    <a:lstStyle/>
                    <a:p>
                      <a:endParaRPr lang="cs-CZ"/>
                    </a:p>
                  </a:txBody>
                  <a:tcPr/>
                </a:tc>
                <a:tc vMerge="1">
                  <a:txBody>
                    <a:bodyPr/>
                    <a:lstStyle/>
                    <a:p>
                      <a:endParaRPr lang="cs-CZ"/>
                    </a:p>
                  </a:txBody>
                  <a:tcPr/>
                </a:tc>
                <a:tc vMerge="1">
                  <a:txBody>
                    <a:bodyPr/>
                    <a:lstStyle/>
                    <a:p>
                      <a:endParaRPr lang="cs-CZ"/>
                    </a:p>
                  </a:txBody>
                  <a:tcPr/>
                </a:tc>
                <a:tc gridSpan="8">
                  <a:txBody>
                    <a:bodyPr/>
                    <a:lstStyle/>
                    <a:p>
                      <a:pPr algn="ctr" fontAlgn="ctr"/>
                      <a:r>
                        <a:rPr lang="cs-CZ" sz="1400" b="1" i="0" u="none" strike="noStrike" dirty="0">
                          <a:solidFill>
                            <a:srgbClr val="000000"/>
                          </a:solidFill>
                          <a:effectLst/>
                          <a:latin typeface="Calibri" panose="020F0502020204030204" pitchFamily="34" charset="0"/>
                        </a:rPr>
                        <a:t>MIC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593953"/>
                  </a:ext>
                </a:extLst>
              </a:tr>
              <a:tr h="441383">
                <a:tc vMerge="1">
                  <a:txBody>
                    <a:bodyPr/>
                    <a:lstStyle/>
                    <a:p>
                      <a:endParaRPr lang="cs-CZ"/>
                    </a:p>
                  </a:txBody>
                  <a:tcPr/>
                </a:tc>
                <a:tc vMerge="1">
                  <a:txBody>
                    <a:bodyPr/>
                    <a:lstStyle/>
                    <a:p>
                      <a:endParaRPr lang="cs-CZ"/>
                    </a:p>
                  </a:txBody>
                  <a:tcPr/>
                </a:tc>
                <a:tc vMerge="1">
                  <a:txBody>
                    <a:bodyPr/>
                    <a:lstStyle/>
                    <a:p>
                      <a:endParaRPr lang="cs-CZ"/>
                    </a:p>
                  </a:txBody>
                  <a:tcPr/>
                </a:tc>
                <a:tc>
                  <a:txBody>
                    <a:bodyPr/>
                    <a:lstStyle/>
                    <a:p>
                      <a:pPr algn="ctr" fontAlgn="ctr"/>
                      <a:r>
                        <a:rPr lang="cs-CZ" sz="1400" b="1" i="0" u="none" strike="noStrike" dirty="0">
                          <a:solidFill>
                            <a:srgbClr val="000000"/>
                          </a:solidFill>
                          <a:effectLst/>
                          <a:latin typeface="Calibri" panose="020F0502020204030204" pitchFamily="34" charset="0"/>
                        </a:rPr>
                        <a:t>µg/</a:t>
                      </a:r>
                      <a:r>
                        <a:rPr lang="cs-CZ" sz="1400" b="1" i="0" u="none" strike="noStrike" dirty="0" err="1">
                          <a:solidFill>
                            <a:srgbClr val="000000"/>
                          </a:solidFill>
                          <a:effectLst/>
                          <a:latin typeface="Calibri" panose="020F0502020204030204" pitchFamily="34" charset="0"/>
                        </a:rPr>
                        <a:t>mL</a:t>
                      </a:r>
                      <a:endParaRPr lang="cs-CZ"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µg/</a:t>
                      </a:r>
                      <a:r>
                        <a:rPr lang="cs-CZ" sz="1400" b="1" i="0" u="none" strike="noStrike" dirty="0" err="1">
                          <a:solidFill>
                            <a:srgbClr val="000000"/>
                          </a:solidFill>
                          <a:effectLst/>
                          <a:latin typeface="Calibri" panose="020F0502020204030204" pitchFamily="34" charset="0"/>
                        </a:rPr>
                        <a:t>mL</a:t>
                      </a:r>
                      <a:endParaRPr lang="cs-CZ"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µg/</a:t>
                      </a:r>
                      <a:r>
                        <a:rPr lang="cs-CZ" sz="1400" b="1" i="0" u="none" strike="noStrike" dirty="0" err="1">
                          <a:solidFill>
                            <a:srgbClr val="000000"/>
                          </a:solidFill>
                          <a:effectLst/>
                          <a:latin typeface="Calibri" panose="020F0502020204030204" pitchFamily="34" charset="0"/>
                        </a:rPr>
                        <a:t>mL</a:t>
                      </a:r>
                      <a:endParaRPr lang="cs-CZ"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µg/</a:t>
                      </a:r>
                      <a:r>
                        <a:rPr lang="cs-CZ" sz="1400" b="1" i="0" u="none" strike="noStrike" dirty="0" err="1">
                          <a:solidFill>
                            <a:srgbClr val="000000"/>
                          </a:solidFill>
                          <a:effectLst/>
                          <a:latin typeface="Calibri" panose="020F0502020204030204" pitchFamily="34" charset="0"/>
                        </a:rPr>
                        <a:t>mL</a:t>
                      </a:r>
                      <a:endParaRPr lang="cs-CZ" sz="1400" b="1"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1" i="0" u="none" strike="noStrike" dirty="0">
                          <a:solidFill>
                            <a:srgbClr val="000000"/>
                          </a:solidFill>
                          <a:effectLst/>
                          <a:latin typeface="Calibri" panose="020F0502020204030204" pitchFamily="34" charset="0"/>
                        </a:rPr>
                        <a:t>µM</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4286760155"/>
                  </a:ext>
                </a:extLst>
              </a:tr>
              <a:tr h="478166">
                <a:tc>
                  <a:txBody>
                    <a:bodyPr/>
                    <a:lstStyle/>
                    <a:p>
                      <a:pPr algn="ctr" fontAlgn="ctr"/>
                      <a:r>
                        <a:rPr lang="cs-CZ" sz="1400" b="1" i="0" u="none" strike="noStrike" dirty="0">
                          <a:solidFill>
                            <a:srgbClr val="000000"/>
                          </a:solidFill>
                          <a:effectLst/>
                          <a:latin typeface="Calibri" panose="020F0502020204030204" pitchFamily="34"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360.16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2-CF</a:t>
                      </a:r>
                      <a:r>
                        <a:rPr lang="cs-CZ" sz="1400" b="0" i="0" u="none" strike="noStrike" baseline="-25000">
                          <a:solidFill>
                            <a:srgbClr val="000000"/>
                          </a:solidFill>
                          <a:effectLst/>
                          <a:latin typeface="Calibri" panose="020F0502020204030204" pitchFamily="34" charset="0"/>
                        </a:rPr>
                        <a:t>3</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&gt;256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&gt;256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&gt;711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441613467"/>
                  </a:ext>
                </a:extLst>
              </a:tr>
              <a:tr h="478166">
                <a:tc>
                  <a:txBody>
                    <a:bodyPr/>
                    <a:lstStyle/>
                    <a:p>
                      <a:pPr algn="ctr" fontAlgn="ctr"/>
                      <a:r>
                        <a:rPr lang="cs-CZ" sz="1400" b="1" i="0" u="none" strike="noStrike" dirty="0">
                          <a:solidFill>
                            <a:srgbClr val="000000"/>
                          </a:solidFill>
                          <a:effectLst/>
                          <a:latin typeface="Calibri" panose="020F0502020204030204" pitchFamily="34"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360.16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3-CF</a:t>
                      </a:r>
                      <a:r>
                        <a:rPr lang="cs-CZ" sz="1400" b="0" i="0" u="none" strike="noStrike" baseline="-25000">
                          <a:solidFill>
                            <a:srgbClr val="000000"/>
                          </a:solidFill>
                          <a:effectLst/>
                          <a:latin typeface="Calibri" panose="020F0502020204030204" pitchFamily="34" charset="0"/>
                        </a:rPr>
                        <a:t>3</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631476150"/>
                  </a:ext>
                </a:extLst>
              </a:tr>
              <a:tr h="496557">
                <a:tc>
                  <a:txBody>
                    <a:bodyPr/>
                    <a:lstStyle/>
                    <a:p>
                      <a:pPr algn="ctr" fontAlgn="ctr"/>
                      <a:r>
                        <a:rPr lang="cs-CZ" sz="1400" b="1" i="0" u="none" strike="noStrike" dirty="0">
                          <a:solidFill>
                            <a:srgbClr val="000000"/>
                          </a:solidFill>
                          <a:effectLst/>
                          <a:latin typeface="Calibri" panose="020F0502020204030204" pitchFamily="34"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360.16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a:solidFill>
                            <a:srgbClr val="000000"/>
                          </a:solidFill>
                          <a:effectLst/>
                          <a:latin typeface="Calibri" panose="020F0502020204030204" pitchFamily="34" charset="0"/>
                        </a:rPr>
                        <a:t>4-CF</a:t>
                      </a:r>
                      <a:r>
                        <a:rPr lang="cs-CZ" sz="1400" b="0" i="0" u="none" strike="noStrike" baseline="-25000">
                          <a:solidFill>
                            <a:srgbClr val="000000"/>
                          </a:solidFill>
                          <a:effectLst/>
                          <a:latin typeface="Calibri" panose="020F0502020204030204" pitchFamily="34" charset="0"/>
                        </a:rPr>
                        <a:t>3</a:t>
                      </a:r>
                      <a:endParaRPr lang="cs-CZ" sz="1400" b="0" i="0" u="none" strike="noStrike">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0.69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64235206"/>
                  </a:ext>
                </a:extLst>
              </a:tr>
              <a:tr h="459774">
                <a:tc>
                  <a:txBody>
                    <a:bodyPr/>
                    <a:lstStyle/>
                    <a:p>
                      <a:pPr algn="ctr" fontAlgn="b"/>
                      <a:r>
                        <a:rPr lang="cs-CZ" sz="1400" b="1" i="0" u="none" strike="noStrike" dirty="0">
                          <a:solidFill>
                            <a:srgbClr val="000000"/>
                          </a:solidFill>
                          <a:effectLst/>
                          <a:latin typeface="Calibri" panose="020F0502020204030204" pitchFamily="34" charset="0"/>
                        </a:rPr>
                        <a:t>CIP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331.35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400" b="0" i="0" u="none" strike="noStrike" dirty="0">
                          <a:solidFill>
                            <a:srgbClr val="000000"/>
                          </a:solidFill>
                          <a:effectLst/>
                          <a:latin typeface="Calibri" panose="020F050202020403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0" i="0" u="none" strike="noStrike" dirty="0">
                          <a:solidFill>
                            <a:srgbClr val="000000"/>
                          </a:solidFill>
                          <a:effectLst/>
                          <a:latin typeface="Calibri" panose="020F0502020204030204" pitchFamily="34" charset="0"/>
                        </a:rPr>
                        <a:t>0.25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ctr"/>
                      <a:r>
                        <a:rPr lang="cs-CZ" sz="1400" b="0" i="0" u="none" strike="noStrike" dirty="0">
                          <a:solidFill>
                            <a:srgbClr val="000000"/>
                          </a:solidFill>
                          <a:effectLst/>
                          <a:latin typeface="Calibri" panose="020F0502020204030204" pitchFamily="34" charset="0"/>
                        </a:rPr>
                        <a:t>0.75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386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16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fontAlgn="b"/>
                      <a:r>
                        <a:rPr lang="cs-CZ" sz="1400" b="0" i="0" u="none" strike="noStrike" dirty="0">
                          <a:solidFill>
                            <a:srgbClr val="000000"/>
                          </a:solidFill>
                          <a:effectLst/>
                          <a:latin typeface="Calibri" panose="020F0502020204030204" pitchFamily="34" charset="0"/>
                        </a:rPr>
                        <a:t>48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28645538"/>
                  </a:ext>
                </a:extLst>
              </a:tr>
            </a:tbl>
          </a:graphicData>
        </a:graphic>
      </p:graphicFrame>
      <p:sp>
        <p:nvSpPr>
          <p:cNvPr id="8" name="TextovéPole 7">
            <a:extLst>
              <a:ext uri="{FF2B5EF4-FFF2-40B4-BE49-F238E27FC236}">
                <a16:creationId xmlns:a16="http://schemas.microsoft.com/office/drawing/2014/main" id="{9182B893-82A8-4FEC-9947-2DCFD53E5498}"/>
              </a:ext>
            </a:extLst>
          </p:cNvPr>
          <p:cNvSpPr txBox="1"/>
          <p:nvPr/>
        </p:nvSpPr>
        <p:spPr>
          <a:xfrm>
            <a:off x="339363" y="1524000"/>
            <a:ext cx="8423632" cy="584775"/>
          </a:xfrm>
          <a:prstGeom prst="rect">
            <a:avLst/>
          </a:prstGeom>
          <a:noFill/>
        </p:spPr>
        <p:txBody>
          <a:bodyPr wrap="square" rtlCol="0">
            <a:spAutoFit/>
          </a:bodyPr>
          <a:lstStyle/>
          <a:p>
            <a:r>
              <a:rPr lang="en-GB" sz="1600" b="1" dirty="0"/>
              <a:t>Table 1:</a:t>
            </a:r>
            <a:r>
              <a:rPr lang="en-GB" sz="1600" dirty="0"/>
              <a:t> Minimum inhibitory concentration (MIC) in </a:t>
            </a:r>
            <a:r>
              <a:rPr lang="en-GB" sz="1600" b="0" i="0" u="none" strike="noStrike" dirty="0">
                <a:solidFill>
                  <a:srgbClr val="000000"/>
                </a:solidFill>
                <a:effectLst/>
                <a:latin typeface="Calibri" panose="020F0502020204030204" pitchFamily="34" charset="0"/>
              </a:rPr>
              <a:t>µg/m</a:t>
            </a:r>
            <a:r>
              <a:rPr lang="cs-CZ" sz="1600" b="0" i="0" u="none" strike="noStrike" dirty="0">
                <a:solidFill>
                  <a:srgbClr val="000000"/>
                </a:solidFill>
                <a:effectLst/>
                <a:latin typeface="Calibri" panose="020F0502020204030204" pitchFamily="34" charset="0"/>
              </a:rPr>
              <a:t>L</a:t>
            </a:r>
            <a:r>
              <a:rPr lang="en-GB" sz="1600" b="0" i="0" u="none" strike="noStrike" dirty="0">
                <a:solidFill>
                  <a:srgbClr val="000000"/>
                </a:solidFill>
                <a:effectLst/>
                <a:latin typeface="Calibri" panose="020F0502020204030204" pitchFamily="34" charset="0"/>
              </a:rPr>
              <a:t> and µ</a:t>
            </a:r>
            <a:r>
              <a:rPr lang="cs-CZ" sz="1600" b="0" i="0" u="none" strike="noStrike" dirty="0">
                <a:solidFill>
                  <a:srgbClr val="000000"/>
                </a:solidFill>
                <a:effectLst/>
                <a:latin typeface="Calibri" panose="020F0502020204030204" pitchFamily="34" charset="0"/>
              </a:rPr>
              <a:t>M</a:t>
            </a:r>
            <a:r>
              <a:rPr lang="en-GB" sz="1600" b="0" i="0" u="none" strike="noStrike" dirty="0">
                <a:solidFill>
                  <a:srgbClr val="000000"/>
                </a:solidFill>
                <a:effectLst/>
                <a:latin typeface="Calibri" panose="020F0502020204030204" pitchFamily="34" charset="0"/>
              </a:rPr>
              <a:t>; </a:t>
            </a:r>
            <a:r>
              <a:rPr lang="en-GB" sz="1600" b="0" i="1" u="none" strike="noStrike" dirty="0">
                <a:solidFill>
                  <a:srgbClr val="000000"/>
                </a:solidFill>
                <a:effectLst/>
                <a:latin typeface="Calibri" panose="020F0502020204030204" pitchFamily="34" charset="0"/>
              </a:rPr>
              <a:t>S. aureus – Staphylococcus aureus</a:t>
            </a:r>
            <a:r>
              <a:rPr lang="en-GB" sz="1600" b="0" u="none" strike="noStrike" dirty="0">
                <a:solidFill>
                  <a:srgbClr val="000000"/>
                </a:solidFill>
                <a:effectLst/>
                <a:latin typeface="Calibri" panose="020F0502020204030204" pitchFamily="34" charset="0"/>
              </a:rPr>
              <a:t>, MW – molecular weight, CIP - ciprofloxacin</a:t>
            </a:r>
            <a:endParaRPr lang="en-GB" sz="1600" b="0" i="0" u="none" strike="noStrike" dirty="0">
              <a:solidFill>
                <a:srgbClr val="000000"/>
              </a:solidFill>
              <a:effectLst/>
              <a:latin typeface="Calibri" panose="020F0502020204030204" pitchFamily="34" charset="0"/>
            </a:endParaRPr>
          </a:p>
        </p:txBody>
      </p:sp>
      <p:pic>
        <p:nvPicPr>
          <p:cNvPr id="2" name="Obrázek 1">
            <a:extLst>
              <a:ext uri="{FF2B5EF4-FFF2-40B4-BE49-F238E27FC236}">
                <a16:creationId xmlns:a16="http://schemas.microsoft.com/office/drawing/2014/main" id="{C6E67B07-1458-46CB-A6FB-8873BA9B5DDB}"/>
              </a:ext>
            </a:extLst>
          </p:cNvPr>
          <p:cNvPicPr>
            <a:picLocks noChangeAspect="1"/>
          </p:cNvPicPr>
          <p:nvPr/>
        </p:nvPicPr>
        <p:blipFill rotWithShape="1">
          <a:blip r:embed="rId3"/>
          <a:srcRect l="58617" t="46790" r="13107" b="27917"/>
          <a:stretch/>
        </p:blipFill>
        <p:spPr>
          <a:xfrm>
            <a:off x="6293739" y="228600"/>
            <a:ext cx="2469256" cy="124240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2E2196B4-8B00-42C6-8756-AC7D1C9780BE}"/>
              </a:ext>
            </a:extLst>
          </p:cNvPr>
          <p:cNvSpPr>
            <a:spLocks noGrp="1"/>
          </p:cNvSpPr>
          <p:nvPr>
            <p:ph type="sldNum" sz="quarter" idx="12"/>
          </p:nvPr>
        </p:nvSpPr>
        <p:spPr/>
        <p:txBody>
          <a:bodyPr/>
          <a:lstStyle/>
          <a:p>
            <a:fld id="{FCAEAE96-855E-42B1-8DE9-9C9E68DE18C5}" type="slidenum">
              <a:rPr lang="en-GB" smtClean="0"/>
              <a:pPr/>
              <a:t>7</a:t>
            </a:fld>
            <a:endParaRPr lang="en-GB" dirty="0"/>
          </a:p>
        </p:txBody>
      </p:sp>
      <p:sp>
        <p:nvSpPr>
          <p:cNvPr id="4" name="TextBox 3">
            <a:extLst>
              <a:ext uri="{FF2B5EF4-FFF2-40B4-BE49-F238E27FC236}">
                <a16:creationId xmlns:a16="http://schemas.microsoft.com/office/drawing/2014/main" id="{E95E5F8E-07B2-4BFF-A9B9-5A1A534137E4}"/>
              </a:ext>
            </a:extLst>
          </p:cNvPr>
          <p:cNvSpPr txBox="1"/>
          <p:nvPr/>
        </p:nvSpPr>
        <p:spPr>
          <a:xfrm>
            <a:off x="609600" y="685800"/>
            <a:ext cx="8153400" cy="461665"/>
          </a:xfrm>
          <a:prstGeom prst="rect">
            <a:avLst/>
          </a:prstGeom>
          <a:noFill/>
        </p:spPr>
        <p:txBody>
          <a:bodyPr wrap="square" rtlCol="0">
            <a:spAutoFit/>
          </a:bodyPr>
          <a:lstStyle/>
          <a:p>
            <a:r>
              <a:rPr lang="en-GB" sz="2400" b="1" dirty="0"/>
              <a:t>Discussion</a:t>
            </a:r>
          </a:p>
        </p:txBody>
      </p:sp>
      <p:pic>
        <p:nvPicPr>
          <p:cNvPr id="6" name="Picture 4">
            <a:extLst>
              <a:ext uri="{FF2B5EF4-FFF2-40B4-BE49-F238E27FC236}">
                <a16:creationId xmlns:a16="http://schemas.microsoft.com/office/drawing/2014/main" id="{3B340BF1-B2B7-400B-A856-D8399B766B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7" name="TextovéPole 6">
            <a:extLst>
              <a:ext uri="{FF2B5EF4-FFF2-40B4-BE49-F238E27FC236}">
                <a16:creationId xmlns:a16="http://schemas.microsoft.com/office/drawing/2014/main" id="{D376C8E7-1D0F-454F-A432-A373DBAFE464}"/>
              </a:ext>
            </a:extLst>
          </p:cNvPr>
          <p:cNvSpPr txBox="1"/>
          <p:nvPr/>
        </p:nvSpPr>
        <p:spPr>
          <a:xfrm>
            <a:off x="685800" y="1143000"/>
            <a:ext cx="7696199" cy="4585871"/>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GB" dirty="0" err="1"/>
              <a:t>Trifluoromethyl</a:t>
            </a:r>
            <a:r>
              <a:rPr lang="en-GB" dirty="0"/>
              <a:t> is a promising substituent that often carries activity against </a:t>
            </a:r>
            <a:br>
              <a:rPr lang="cs-CZ" dirty="0"/>
            </a:br>
            <a:r>
              <a:rPr lang="en-GB" i="1" dirty="0"/>
              <a:t>S. aureus </a:t>
            </a:r>
            <a:r>
              <a:rPr lang="en-GB" dirty="0"/>
              <a:t>including MRSA. </a:t>
            </a:r>
            <a:r>
              <a:rPr lang="en-US" dirty="0"/>
              <a:t>It is a sterically bulky, electron-withdrawing, lipophilic group.</a:t>
            </a:r>
            <a:r>
              <a:rPr lang="cs-CZ" dirty="0"/>
              <a:t> </a:t>
            </a:r>
            <a:r>
              <a:rPr lang="en-US" dirty="0"/>
              <a:t>In addition, thanks to fluorine atoms, it is able to form hydrogen and other non-bonding interactions with biomolecules.</a:t>
            </a:r>
            <a:endParaRPr lang="en-GB" dirty="0"/>
          </a:p>
          <a:p>
            <a:pPr marL="285750" indent="-285750" algn="just">
              <a:spcAft>
                <a:spcPts val="1200"/>
              </a:spcAft>
              <a:buFont typeface="Arial" panose="020B0604020202020204" pitchFamily="34" charset="0"/>
              <a:buChar char="•"/>
            </a:pPr>
            <a:r>
              <a:rPr lang="en-GB" dirty="0"/>
              <a:t>(2</a:t>
            </a:r>
            <a:r>
              <a:rPr lang="en-GB" i="1" dirty="0"/>
              <a:t>E</a:t>
            </a:r>
            <a:r>
              <a:rPr lang="en-GB" dirty="0"/>
              <a:t>)-3-(3,4-</a:t>
            </a:r>
            <a:r>
              <a:rPr lang="cs-CZ" dirty="0"/>
              <a:t>d</a:t>
            </a:r>
            <a:r>
              <a:rPr lang="en-GB" dirty="0" err="1"/>
              <a:t>ichlorophenyl</a:t>
            </a:r>
            <a:r>
              <a:rPr lang="en-GB" dirty="0"/>
              <a:t>)-</a:t>
            </a:r>
            <a:r>
              <a:rPr lang="en-GB" i="1" dirty="0"/>
              <a:t>N</a:t>
            </a:r>
            <a:r>
              <a:rPr lang="en-GB" dirty="0"/>
              <a:t>-[4-(</a:t>
            </a:r>
            <a:r>
              <a:rPr lang="en-GB" dirty="0" err="1"/>
              <a:t>trifluoromethyl</a:t>
            </a:r>
            <a:r>
              <a:rPr lang="en-GB" dirty="0"/>
              <a:t>)phenyl]prop-2-enamide </a:t>
            </a:r>
            <a:r>
              <a:rPr lang="cs-CZ" dirty="0"/>
              <a:t>(</a:t>
            </a:r>
            <a:r>
              <a:rPr lang="cs-CZ" b="1" dirty="0"/>
              <a:t>3</a:t>
            </a:r>
            <a:r>
              <a:rPr lang="cs-CZ" dirty="0"/>
              <a:t>) </a:t>
            </a:r>
            <a:r>
              <a:rPr lang="en-US" dirty="0"/>
              <a:t>with </a:t>
            </a:r>
            <a:r>
              <a:rPr lang="en-GB" dirty="0"/>
              <a:t>the substitution in the </a:t>
            </a:r>
            <a:r>
              <a:rPr lang="en-GB" i="1" dirty="0"/>
              <a:t>para-</a:t>
            </a:r>
            <a:r>
              <a:rPr lang="en-GB" dirty="0"/>
              <a:t>position is</a:t>
            </a:r>
            <a:r>
              <a:rPr lang="cs-CZ" dirty="0"/>
              <a:t> t</a:t>
            </a:r>
            <a:r>
              <a:rPr lang="en-GB" dirty="0"/>
              <a:t>he most active structure from this contribution</a:t>
            </a:r>
            <a:r>
              <a:rPr lang="en-GB" sz="1800" b="0" u="none" strike="noStrike" baseline="0" dirty="0"/>
              <a:t>.</a:t>
            </a:r>
          </a:p>
          <a:p>
            <a:pPr marL="285750" indent="-285750" algn="just">
              <a:spcAft>
                <a:spcPts val="1200"/>
              </a:spcAft>
              <a:buFont typeface="Arial" panose="020B0604020202020204" pitchFamily="34" charset="0"/>
              <a:buChar char="•"/>
            </a:pPr>
            <a:r>
              <a:rPr lang="en-GB" sz="1800" b="0" i="0" u="none" strike="noStrike" baseline="0" dirty="0"/>
              <a:t>The change to the </a:t>
            </a:r>
            <a:r>
              <a:rPr lang="en-GB" sz="1800" b="0" i="1" u="none" strike="noStrike" baseline="0" dirty="0"/>
              <a:t>meta</a:t>
            </a:r>
            <a:r>
              <a:rPr lang="en-GB" sz="1800" b="0" u="none" strike="noStrike" baseline="0" dirty="0"/>
              <a:t>-position (compound </a:t>
            </a:r>
            <a:r>
              <a:rPr lang="en-GB" sz="1800" b="1" u="none" strike="noStrike" baseline="0" dirty="0"/>
              <a:t>2</a:t>
            </a:r>
            <a:r>
              <a:rPr lang="en-GB" sz="1800" u="none" strike="noStrike" baseline="0" dirty="0"/>
              <a:t>)</a:t>
            </a:r>
            <a:r>
              <a:rPr lang="en-GB" sz="1800" b="0" u="none" strike="noStrike" baseline="0" dirty="0"/>
              <a:t> led to only a slight decrease in activity.</a:t>
            </a:r>
          </a:p>
          <a:p>
            <a:pPr marL="285750" indent="-285750" algn="just">
              <a:spcAft>
                <a:spcPts val="1200"/>
              </a:spcAft>
              <a:buFont typeface="Arial" panose="020B0604020202020204" pitchFamily="34" charset="0"/>
              <a:buChar char="•"/>
            </a:pPr>
            <a:r>
              <a:rPr lang="en-GB" i="0" dirty="0"/>
              <a:t>Compounds </a:t>
            </a:r>
            <a:r>
              <a:rPr lang="en-GB" b="1" i="0" dirty="0"/>
              <a:t>2 </a:t>
            </a:r>
            <a:r>
              <a:rPr lang="en-GB" i="0" dirty="0"/>
              <a:t>and </a:t>
            </a:r>
            <a:r>
              <a:rPr lang="en-GB" b="1" i="0" dirty="0"/>
              <a:t>3 </a:t>
            </a:r>
            <a:r>
              <a:rPr lang="en-GB" dirty="0"/>
              <a:t>are more active than ciprofloxacin against all three MRSA isolates, and their activity against </a:t>
            </a:r>
            <a:r>
              <a:rPr lang="en-GB" i="1" dirty="0"/>
              <a:t>S. aureus </a:t>
            </a:r>
            <a:r>
              <a:rPr lang="en-GB" dirty="0"/>
              <a:t>ATCC 29213 is comparable with that of ciprofloxacin.</a:t>
            </a:r>
          </a:p>
          <a:p>
            <a:pPr marL="285750" indent="-285750" algn="just">
              <a:spcAft>
                <a:spcPts val="1200"/>
              </a:spcAft>
              <a:buFont typeface="Arial" panose="020B0604020202020204" pitchFamily="34" charset="0"/>
              <a:buChar char="•"/>
            </a:pPr>
            <a:r>
              <a:rPr lang="en-GB" sz="1800" b="0" i="0" u="none" strike="noStrike" baseline="0" dirty="0"/>
              <a:t>The change of the substitu</a:t>
            </a:r>
            <a:r>
              <a:rPr lang="en-GB" dirty="0"/>
              <a:t>tion to the </a:t>
            </a:r>
            <a:r>
              <a:rPr lang="cs-CZ" i="1" dirty="0" err="1"/>
              <a:t>ortho</a:t>
            </a:r>
            <a:r>
              <a:rPr lang="en-GB" i="1" dirty="0"/>
              <a:t>-</a:t>
            </a:r>
            <a:r>
              <a:rPr lang="en-GB" dirty="0"/>
              <a:t>position (compound </a:t>
            </a:r>
            <a:r>
              <a:rPr lang="en-GB" b="1" dirty="0"/>
              <a:t>1</a:t>
            </a:r>
            <a:r>
              <a:rPr lang="en-GB" dirty="0"/>
              <a:t>) led to loss of activity.</a:t>
            </a:r>
            <a:endParaRPr lang="en-GB" sz="1800" b="0" i="0" u="none" strike="noStrike" baseline="0" dirty="0"/>
          </a:p>
        </p:txBody>
      </p:sp>
    </p:spTree>
    <p:extLst>
      <p:ext uri="{BB962C8B-B14F-4D97-AF65-F5344CB8AC3E}">
        <p14:creationId xmlns:p14="http://schemas.microsoft.com/office/powerpoint/2010/main" val="23540945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153400" cy="461665"/>
          </a:xfrm>
          <a:prstGeom prst="rect">
            <a:avLst/>
          </a:prstGeom>
          <a:noFill/>
        </p:spPr>
        <p:txBody>
          <a:bodyPr wrap="square" rtlCol="0">
            <a:spAutoFit/>
          </a:bodyPr>
          <a:lstStyle/>
          <a:p>
            <a:r>
              <a:rPr lang="en-GB" sz="2400" b="1" dirty="0"/>
              <a:t>Conclusions</a:t>
            </a:r>
          </a:p>
        </p:txBody>
      </p:sp>
      <p:sp>
        <p:nvSpPr>
          <p:cNvPr id="6" name="Slide Number Placeholder 5"/>
          <p:cNvSpPr>
            <a:spLocks noGrp="1"/>
          </p:cNvSpPr>
          <p:nvPr>
            <p:ph type="sldNum" sz="quarter" idx="12"/>
          </p:nvPr>
        </p:nvSpPr>
        <p:spPr/>
        <p:txBody>
          <a:bodyPr/>
          <a:lstStyle/>
          <a:p>
            <a:fld id="{FCAEAE96-855E-42B1-8DE9-9C9E68DE18C5}" type="slidenum">
              <a:rPr lang="en-GB" smtClean="0"/>
              <a:pPr/>
              <a:t>8</a:t>
            </a:fld>
            <a:endParaRPr lang="en-GB" dirty="0"/>
          </a:p>
        </p:txBody>
      </p:sp>
      <p:pic>
        <p:nvPicPr>
          <p:cNvPr id="7" name="Picture 6">
            <a:extLst>
              <a:ext uri="{FF2B5EF4-FFF2-40B4-BE49-F238E27FC236}">
                <a16:creationId xmlns:a16="http://schemas.microsoft.com/office/drawing/2014/main" id="{EA8BAA44-CBAE-4836-8172-27FD4C6FBF4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sp>
        <p:nvSpPr>
          <p:cNvPr id="2" name="TextovéPole 1">
            <a:extLst>
              <a:ext uri="{FF2B5EF4-FFF2-40B4-BE49-F238E27FC236}">
                <a16:creationId xmlns:a16="http://schemas.microsoft.com/office/drawing/2014/main" id="{B0F9E5A1-847A-4EE0-9DDA-4E4095A83CC6}"/>
              </a:ext>
            </a:extLst>
          </p:cNvPr>
          <p:cNvSpPr txBox="1"/>
          <p:nvPr/>
        </p:nvSpPr>
        <p:spPr>
          <a:xfrm>
            <a:off x="457200" y="1424650"/>
            <a:ext cx="8153400" cy="3477875"/>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lang="en-GB" sz="2000" dirty="0"/>
              <a:t>New active compounds need to be developed to combat the increasing resistance.</a:t>
            </a:r>
          </a:p>
          <a:p>
            <a:pPr marL="285750" indent="-285750" algn="just">
              <a:spcAft>
                <a:spcPts val="1200"/>
              </a:spcAft>
              <a:buFont typeface="Arial" panose="020B0604020202020204" pitchFamily="34" charset="0"/>
              <a:buChar char="•"/>
            </a:pPr>
            <a:r>
              <a:rPr lang="en-GB" sz="2000" b="0" i="0" u="none" strike="noStrike" spc="-40" baseline="0" dirty="0"/>
              <a:t>(2</a:t>
            </a:r>
            <a:r>
              <a:rPr lang="en-GB" sz="2000" b="0" i="1" u="none" strike="noStrike" spc="-40" baseline="0" dirty="0"/>
              <a:t>E</a:t>
            </a:r>
            <a:r>
              <a:rPr lang="en-GB" sz="2000" b="0" i="0" u="none" strike="noStrike" spc="-40" baseline="0" dirty="0"/>
              <a:t>)-3-(3,4-Dichlorophenyl)-</a:t>
            </a:r>
            <a:r>
              <a:rPr lang="en-GB" sz="2000" b="0" i="1" u="none" strike="noStrike" spc="-40" baseline="0" dirty="0"/>
              <a:t>N</a:t>
            </a:r>
            <a:r>
              <a:rPr lang="en-GB" sz="2000" b="0" i="0" u="none" strike="noStrike" spc="-40" baseline="0" dirty="0"/>
              <a:t>-[3-(</a:t>
            </a:r>
            <a:r>
              <a:rPr lang="en-GB" sz="2000" b="0" i="0" u="none" strike="noStrike" spc="-40" baseline="0" dirty="0" err="1"/>
              <a:t>trifluoromethyl</a:t>
            </a:r>
            <a:r>
              <a:rPr lang="en-GB" sz="2000" b="0" i="0" u="none" strike="noStrike" spc="-40" baseline="0" dirty="0"/>
              <a:t>)phenyl]prop-2-enamide (</a:t>
            </a:r>
            <a:r>
              <a:rPr lang="en-GB" sz="2000" b="1" spc="-40" dirty="0"/>
              <a:t>2</a:t>
            </a:r>
            <a:r>
              <a:rPr lang="en-GB" sz="2000" b="0" i="0" u="none" strike="noStrike" spc="-40" baseline="0" dirty="0"/>
              <a:t>) and (2</a:t>
            </a:r>
            <a:r>
              <a:rPr lang="en-GB" sz="2000" b="0" i="1" u="none" strike="noStrike" spc="-40" baseline="0" dirty="0"/>
              <a:t>E</a:t>
            </a:r>
            <a:r>
              <a:rPr lang="en-GB" sz="2000" b="0" i="0" u="none" strike="noStrike" spc="-40" baseline="0" dirty="0"/>
              <a:t>)-3-(3,4-dichlorophenyl)-</a:t>
            </a:r>
            <a:r>
              <a:rPr lang="en-GB" sz="2000" b="0" i="1" u="none" strike="noStrike" spc="-40" baseline="0" dirty="0"/>
              <a:t>N</a:t>
            </a:r>
            <a:r>
              <a:rPr lang="en-GB" sz="2000" b="0" i="0" u="none" strike="noStrike" spc="-40" baseline="0" dirty="0"/>
              <a:t>-[4-(</a:t>
            </a:r>
            <a:r>
              <a:rPr lang="en-GB" sz="2000" b="0" i="0" u="none" strike="noStrike" spc="-40" baseline="0" dirty="0" err="1"/>
              <a:t>trifluoromethyl</a:t>
            </a:r>
            <a:r>
              <a:rPr lang="en-GB" sz="2000" b="0" i="0" u="none" strike="noStrike" spc="-40" baseline="0" dirty="0"/>
              <a:t>)phenyl]prop-2-enamide (</a:t>
            </a:r>
            <a:r>
              <a:rPr lang="en-GB" sz="2000" b="1" spc="-40" dirty="0"/>
              <a:t>3</a:t>
            </a:r>
            <a:r>
              <a:rPr lang="en-GB" sz="2000" b="0" i="0" u="none" strike="noStrike" spc="-40" baseline="0" dirty="0"/>
              <a:t>) </a:t>
            </a:r>
            <a:r>
              <a:rPr lang="en-GB" sz="2000" i="0" u="none" strike="noStrike" baseline="0" dirty="0"/>
              <a:t>were really active against </a:t>
            </a:r>
            <a:r>
              <a:rPr lang="en-GB" sz="2000" i="1" u="none" strike="noStrike" baseline="0" dirty="0"/>
              <a:t>S. aureus </a:t>
            </a:r>
            <a:r>
              <a:rPr lang="en-GB" sz="2000" u="none" strike="noStrike" baseline="0" dirty="0"/>
              <a:t>and MRSA. Their MIC values were</a:t>
            </a:r>
            <a:r>
              <a:rPr lang="en-GB" sz="2000" i="0" u="none" strike="noStrike" baseline="0" dirty="0"/>
              <a:t> comparable with or lower than the</a:t>
            </a:r>
            <a:r>
              <a:rPr lang="en-GB" sz="2000" i="0" u="none" strike="noStrike" dirty="0"/>
              <a:t> </a:t>
            </a:r>
            <a:r>
              <a:rPr lang="en-GB" sz="2000" i="0" u="none" strike="noStrike" baseline="0" dirty="0"/>
              <a:t>MICs of the reference ciprofloxacin.</a:t>
            </a:r>
          </a:p>
          <a:p>
            <a:pPr marL="285750" indent="-285750" algn="just">
              <a:spcAft>
                <a:spcPts val="1200"/>
              </a:spcAft>
              <a:buFont typeface="Arial" panose="020B0604020202020204" pitchFamily="34" charset="0"/>
              <a:buChar char="•"/>
            </a:pPr>
            <a:r>
              <a:rPr lang="en-GB" sz="2000" dirty="0"/>
              <a:t>The substitution by the </a:t>
            </a:r>
            <a:r>
              <a:rPr lang="en-GB" sz="2000" dirty="0" err="1"/>
              <a:t>trifluoromethyl</a:t>
            </a:r>
            <a:r>
              <a:rPr lang="en-GB" sz="2000" dirty="0"/>
              <a:t> moiety on the anilide ring seems really promising. The position of this moiety is very important. </a:t>
            </a:r>
            <a:r>
              <a:rPr lang="en-GB" sz="2000" i="1" dirty="0"/>
              <a:t>Para- </a:t>
            </a:r>
            <a:r>
              <a:rPr lang="en-GB" sz="2000" dirty="0"/>
              <a:t>and </a:t>
            </a:r>
            <a:r>
              <a:rPr lang="en-GB" sz="2000" i="1" dirty="0"/>
              <a:t>meta-</a:t>
            </a:r>
            <a:r>
              <a:rPr lang="en-GB" sz="2000" dirty="0"/>
              <a:t>positions bring a high antistaphylococcal effect. The </a:t>
            </a:r>
            <a:r>
              <a:rPr lang="en-GB" sz="2000" i="1" dirty="0" err="1"/>
              <a:t>ortho</a:t>
            </a:r>
            <a:r>
              <a:rPr lang="en-GB" sz="2000" dirty="0"/>
              <a:t>-position completely loses activity.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609600"/>
            <a:ext cx="8305800" cy="1415772"/>
          </a:xfrm>
          <a:prstGeom prst="rect">
            <a:avLst/>
          </a:prstGeom>
          <a:noFill/>
        </p:spPr>
        <p:txBody>
          <a:bodyPr wrap="square" rtlCol="0">
            <a:spAutoFit/>
          </a:bodyPr>
          <a:lstStyle/>
          <a:p>
            <a:r>
              <a:rPr lang="en-GB" sz="2400" b="1" dirty="0"/>
              <a:t>Acknowledgments</a:t>
            </a:r>
          </a:p>
          <a:p>
            <a:endParaRPr lang="en-GB" sz="2400" b="1" dirty="0"/>
          </a:p>
          <a:p>
            <a:r>
              <a:rPr lang="en-GB" sz="2000" i="1" dirty="0">
                <a:effectLst/>
                <a:ea typeface="Times New Roman" panose="02020603050405020304" pitchFamily="18" charset="0"/>
              </a:rPr>
              <a:t>This study was supported by </a:t>
            </a:r>
            <a:r>
              <a:rPr lang="en-GB" sz="2000" i="1" dirty="0" err="1">
                <a:effectLst/>
                <a:ea typeface="Times New Roman" panose="02020603050405020304" pitchFamily="18" charset="0"/>
              </a:rPr>
              <a:t>Palacky</a:t>
            </a:r>
            <a:r>
              <a:rPr lang="en-GB" sz="2000" i="1" dirty="0">
                <a:effectLst/>
                <a:ea typeface="Times New Roman" panose="02020603050405020304" pitchFamily="18" charset="0"/>
              </a:rPr>
              <a:t> University Olomouc (IGA_PrF_2020_023).</a:t>
            </a:r>
            <a:endParaRPr lang="en-GB" sz="1800" i="1" dirty="0">
              <a:effectLst/>
              <a:ea typeface="Times New Roman" panose="02020603050405020304" pitchFamily="18" charset="0"/>
            </a:endParaRPr>
          </a:p>
          <a:p>
            <a:endParaRPr lang="en-GB" dirty="0"/>
          </a:p>
        </p:txBody>
      </p:sp>
      <p:sp>
        <p:nvSpPr>
          <p:cNvPr id="6" name="Slide Number Placeholder 5"/>
          <p:cNvSpPr>
            <a:spLocks noGrp="1"/>
          </p:cNvSpPr>
          <p:nvPr>
            <p:ph type="sldNum" sz="quarter" idx="12"/>
          </p:nvPr>
        </p:nvSpPr>
        <p:spPr/>
        <p:txBody>
          <a:bodyPr/>
          <a:lstStyle/>
          <a:p>
            <a:fld id="{FCAEAE96-855E-42B1-8DE9-9C9E68DE18C5}" type="slidenum">
              <a:rPr lang="en-GB" smtClean="0"/>
              <a:pPr/>
              <a:t>9</a:t>
            </a:fld>
            <a:endParaRPr lang="en-GB" dirty="0"/>
          </a:p>
        </p:txBody>
      </p:sp>
      <p:pic>
        <p:nvPicPr>
          <p:cNvPr id="5" name="Picture 4">
            <a:extLst>
              <a:ext uri="{FF2B5EF4-FFF2-40B4-BE49-F238E27FC236}">
                <a16:creationId xmlns:a16="http://schemas.microsoft.com/office/drawing/2014/main" id="{BE90E4F9-57B5-40AD-9E3E-3CC678427C6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2" y="6021438"/>
            <a:ext cx="9136918" cy="835799"/>
          </a:xfrm>
          <a:prstGeom prst="rect">
            <a:avLst/>
          </a:prstGeom>
        </p:spPr>
      </p:pic>
      <p:grpSp>
        <p:nvGrpSpPr>
          <p:cNvPr id="7" name="Skupina 6">
            <a:extLst>
              <a:ext uri="{FF2B5EF4-FFF2-40B4-BE49-F238E27FC236}">
                <a16:creationId xmlns:a16="http://schemas.microsoft.com/office/drawing/2014/main" id="{F8BE5333-021B-479D-A46F-61EBCBFCD028}"/>
              </a:ext>
            </a:extLst>
          </p:cNvPr>
          <p:cNvGrpSpPr/>
          <p:nvPr/>
        </p:nvGrpSpPr>
        <p:grpSpPr>
          <a:xfrm>
            <a:off x="747713" y="2309391"/>
            <a:ext cx="4027487" cy="1698625"/>
            <a:chOff x="5116513" y="0"/>
            <a:chExt cx="4027487" cy="1698625"/>
          </a:xfrm>
        </p:grpSpPr>
        <p:pic>
          <p:nvPicPr>
            <p:cNvPr id="8" name="Obrázek 48" descr="rcptm_b.gif">
              <a:extLst>
                <a:ext uri="{FF2B5EF4-FFF2-40B4-BE49-F238E27FC236}">
                  <a16:creationId xmlns:a16="http://schemas.microsoft.com/office/drawing/2014/main" id="{372490BE-0DFC-46D2-B4E9-01E19FB7262B}"/>
                </a:ext>
              </a:extLst>
            </p:cNvPr>
            <p:cNvPicPr>
              <a:picLocks noChangeAspect="1"/>
            </p:cNvPicPr>
            <p:nvPr/>
          </p:nvPicPr>
          <p:blipFill>
            <a:blip r:embed="rId3">
              <a:extLst>
                <a:ext uri="{28A0092B-C50C-407E-A947-70E740481C1C}">
                  <a14:useLocalDpi xmlns:a14="http://schemas.microsoft.com/office/drawing/2010/main" val="0"/>
                </a:ext>
              </a:extLst>
            </a:blip>
            <a:srcRect l="24844" b="26207"/>
            <a:stretch>
              <a:fillRect/>
            </a:stretch>
          </p:blipFill>
          <p:spPr bwMode="auto">
            <a:xfrm>
              <a:off x="5116513" y="217488"/>
              <a:ext cx="25892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Obrázek 83" descr="rcptm.gif">
              <a:extLst>
                <a:ext uri="{FF2B5EF4-FFF2-40B4-BE49-F238E27FC236}">
                  <a16:creationId xmlns:a16="http://schemas.microsoft.com/office/drawing/2014/main" id="{27D8192C-8F28-477C-98FF-96E8AFB04E1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15263" y="0"/>
              <a:ext cx="1328737"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1659</TotalTime>
  <Words>954</Words>
  <Application>Microsoft Office PowerPoint</Application>
  <PresentationFormat>Předvádění na obrazovce (4:3)</PresentationFormat>
  <Paragraphs>114</Paragraphs>
  <Slides>9</Slides>
  <Notes>2</Notes>
  <HiddenSlides>0</HiddenSlides>
  <MMClips>0</MMClips>
  <ScaleCrop>false</ScaleCrop>
  <HeadingPairs>
    <vt:vector size="6" baseType="variant">
      <vt:variant>
        <vt:lpstr>Použitá písma</vt:lpstr>
      </vt:variant>
      <vt:variant>
        <vt:i4>3</vt:i4>
      </vt:variant>
      <vt:variant>
        <vt:lpstr>Motiv</vt:lpstr>
      </vt:variant>
      <vt:variant>
        <vt:i4>2</vt:i4>
      </vt:variant>
      <vt:variant>
        <vt:lpstr>Nadpisy snímků</vt:lpstr>
      </vt:variant>
      <vt:variant>
        <vt:i4>9</vt:i4>
      </vt:variant>
    </vt:vector>
  </HeadingPairs>
  <TitlesOfParts>
    <vt:vector size="14" baseType="lpstr">
      <vt:lpstr>Arial</vt:lpstr>
      <vt:lpstr>Calibri</vt:lpstr>
      <vt:lpstr>Calibri Light</vt:lpstr>
      <vt:lpstr>Office Theme</vt:lpstr>
      <vt:lpstr>Custom Design</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Uživatel</cp:lastModifiedBy>
  <cp:revision>137</cp:revision>
  <dcterms:created xsi:type="dcterms:W3CDTF">2015-04-04T09:45:50Z</dcterms:created>
  <dcterms:modified xsi:type="dcterms:W3CDTF">2020-10-27T18:48:50Z</dcterms:modified>
</cp:coreProperties>
</file>