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handoutMasterIdLst>
    <p:handoutMasterId r:id="rId13"/>
  </p:handoutMasterIdLst>
  <p:sldIdLst>
    <p:sldId id="256" r:id="rId3"/>
    <p:sldId id="267" r:id="rId4"/>
    <p:sldId id="258" r:id="rId5"/>
    <p:sldId id="259" r:id="rId6"/>
    <p:sldId id="261" r:id="rId7"/>
    <p:sldId id="269" r:id="rId8"/>
    <p:sldId id="268" r:id="rId9"/>
    <p:sldId id="265" r:id="rId10"/>
    <p:sldId id="264"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8" autoAdjust="0"/>
  </p:normalViewPr>
  <p:slideViewPr>
    <p:cSldViewPr>
      <p:cViewPr varScale="1">
        <p:scale>
          <a:sx n="83" d="100"/>
          <a:sy n="83" d="100"/>
        </p:scale>
        <p:origin x="140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10/27/2020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27/10/2020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27/10/2020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27/10/2020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27/10/2020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27/10/2020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10/27/2020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3323987"/>
          </a:xfrm>
          <a:prstGeom prst="rect">
            <a:avLst/>
          </a:prstGeom>
          <a:noFill/>
        </p:spPr>
        <p:txBody>
          <a:bodyPr wrap="square" rtlCol="0">
            <a:spAutoFit/>
          </a:bodyPr>
          <a:lstStyle/>
          <a:p>
            <a:pPr algn="ctr"/>
            <a:r>
              <a:rPr lang="en-GB" sz="2400" b="1" dirty="0">
                <a:solidFill>
                  <a:srgbClr val="000000"/>
                </a:solidFill>
                <a:effectLst/>
                <a:latin typeface="+mj-lt"/>
                <a:ea typeface="Times New Roman" panose="02020603050405020304" pitchFamily="18" charset="0"/>
              </a:rPr>
              <a:t>Anti-infective Activity of Selected </a:t>
            </a:r>
            <a:r>
              <a:rPr lang="en-GB" sz="2400" b="1" dirty="0" err="1">
                <a:solidFill>
                  <a:srgbClr val="000000"/>
                </a:solidFill>
                <a:effectLst/>
                <a:latin typeface="+mj-lt"/>
                <a:ea typeface="Times New Roman" panose="02020603050405020304" pitchFamily="18" charset="0"/>
              </a:rPr>
              <a:t>Trifluoromethyl</a:t>
            </a:r>
            <a:r>
              <a:rPr lang="en-GB" sz="2400" b="1" dirty="0">
                <a:solidFill>
                  <a:srgbClr val="000000"/>
                </a:solidFill>
                <a:effectLst/>
                <a:latin typeface="+mj-lt"/>
                <a:ea typeface="Times New Roman" panose="02020603050405020304" pitchFamily="18" charset="0"/>
              </a:rPr>
              <a:t>-substituted</a:t>
            </a:r>
            <a:br>
              <a:rPr lang="cs-CZ" sz="2400" b="1" dirty="0">
                <a:solidFill>
                  <a:srgbClr val="000000"/>
                </a:solidFill>
                <a:effectLst/>
                <a:latin typeface="+mj-lt"/>
                <a:ea typeface="Times New Roman" panose="02020603050405020304" pitchFamily="18" charset="0"/>
              </a:rPr>
            </a:br>
            <a:r>
              <a:rPr lang="en-GB" sz="2400" b="1" i="1" dirty="0">
                <a:solidFill>
                  <a:srgbClr val="000000"/>
                </a:solidFill>
                <a:effectLst/>
                <a:latin typeface="+mj-lt"/>
                <a:ea typeface="Times New Roman" panose="02020603050405020304" pitchFamily="18" charset="0"/>
              </a:rPr>
              <a:t>N</a:t>
            </a:r>
            <a:r>
              <a:rPr lang="en-GB" sz="2400" b="1" dirty="0">
                <a:solidFill>
                  <a:srgbClr val="000000"/>
                </a:solidFill>
                <a:effectLst/>
                <a:latin typeface="+mj-lt"/>
                <a:ea typeface="Times New Roman" panose="02020603050405020304" pitchFamily="18" charset="0"/>
              </a:rPr>
              <a:t>-</a:t>
            </a:r>
            <a:r>
              <a:rPr lang="en-GB" sz="2400" b="1" dirty="0" err="1">
                <a:solidFill>
                  <a:srgbClr val="000000"/>
                </a:solidFill>
                <a:effectLst/>
                <a:latin typeface="+mj-lt"/>
                <a:ea typeface="Times New Roman" panose="02020603050405020304" pitchFamily="18" charset="0"/>
              </a:rPr>
              <a:t>Arylcinnamamides</a:t>
            </a:r>
            <a:endParaRPr lang="en-GB" sz="2400" b="1" dirty="0">
              <a:latin typeface="+mj-lt"/>
            </a:endParaRPr>
          </a:p>
          <a:p>
            <a:pPr algn="ctr"/>
            <a:endParaRPr lang="en-GB" dirty="0"/>
          </a:p>
          <a:p>
            <a:pPr algn="ctr"/>
            <a:r>
              <a:rPr lang="en-GB" sz="1800" dirty="0">
                <a:effectLst/>
                <a:latin typeface="+mj-lt"/>
                <a:ea typeface="Times New Roman" panose="02020603050405020304" pitchFamily="18" charset="0"/>
              </a:rPr>
              <a:t>Hana Michnova</a:t>
            </a:r>
            <a:r>
              <a:rPr lang="en-GB" sz="1800" baseline="30000" dirty="0">
                <a:effectLst/>
                <a:latin typeface="+mj-lt"/>
                <a:ea typeface="Times New Roman" panose="02020603050405020304" pitchFamily="18" charset="0"/>
              </a:rPr>
              <a:t>1*</a:t>
            </a:r>
            <a:r>
              <a:rPr lang="en-GB" sz="1800" dirty="0">
                <a:effectLst/>
                <a:latin typeface="+mj-lt"/>
                <a:ea typeface="Times New Roman" panose="02020603050405020304" pitchFamily="18" charset="0"/>
              </a:rPr>
              <a:t>, Tomas Strharsky</a:t>
            </a:r>
            <a:r>
              <a:rPr lang="en-GB" sz="1800" baseline="30000" dirty="0">
                <a:effectLst/>
                <a:latin typeface="+mj-lt"/>
                <a:ea typeface="Times New Roman" panose="02020603050405020304" pitchFamily="18" charset="0"/>
              </a:rPr>
              <a:t>1</a:t>
            </a:r>
            <a:r>
              <a:rPr lang="en-GB" sz="1800" dirty="0">
                <a:effectLst/>
                <a:latin typeface="+mj-lt"/>
                <a:ea typeface="Times New Roman" panose="02020603050405020304" pitchFamily="18" charset="0"/>
              </a:rPr>
              <a:t>, </a:t>
            </a:r>
            <a:r>
              <a:rPr lang="en-GB" sz="1800" dirty="0" err="1">
                <a:effectLst/>
                <a:latin typeface="+mj-lt"/>
                <a:ea typeface="Times New Roman" panose="02020603050405020304" pitchFamily="18" charset="0"/>
              </a:rPr>
              <a:t>Sarka</a:t>
            </a:r>
            <a:r>
              <a:rPr lang="en-GB" sz="1800" dirty="0">
                <a:effectLst/>
                <a:latin typeface="+mj-lt"/>
                <a:ea typeface="Times New Roman" panose="02020603050405020304" pitchFamily="18" charset="0"/>
              </a:rPr>
              <a:t> Pospisilova</a:t>
            </a:r>
            <a:r>
              <a:rPr lang="en-GB" sz="1800" baseline="30000" dirty="0">
                <a:effectLst/>
                <a:latin typeface="+mj-lt"/>
                <a:ea typeface="Times New Roman" panose="02020603050405020304" pitchFamily="18" charset="0"/>
              </a:rPr>
              <a:t>1</a:t>
            </a:r>
            <a:r>
              <a:rPr lang="en-GB" sz="1800" dirty="0">
                <a:effectLst/>
                <a:latin typeface="+mj-lt"/>
                <a:ea typeface="Times New Roman" panose="02020603050405020304" pitchFamily="18" charset="0"/>
              </a:rPr>
              <a:t>, Jiri Kos</a:t>
            </a:r>
            <a:r>
              <a:rPr lang="en-GB" sz="1800" baseline="30000" dirty="0">
                <a:effectLst/>
                <a:latin typeface="+mj-lt"/>
                <a:ea typeface="Times New Roman" panose="02020603050405020304" pitchFamily="18" charset="0"/>
              </a:rPr>
              <a:t>1</a:t>
            </a:r>
            <a:r>
              <a:rPr lang="en-GB" sz="1800" dirty="0">
                <a:effectLst/>
                <a:latin typeface="+mj-lt"/>
                <a:ea typeface="Times New Roman" panose="02020603050405020304" pitchFamily="18" charset="0"/>
              </a:rPr>
              <a:t>, </a:t>
            </a:r>
            <a:r>
              <a:rPr lang="en-GB" sz="1800" dirty="0" err="1">
                <a:effectLst/>
                <a:latin typeface="+mj-lt"/>
                <a:ea typeface="Times New Roman" panose="02020603050405020304" pitchFamily="18" charset="0"/>
              </a:rPr>
              <a:t>Alois</a:t>
            </a:r>
            <a:r>
              <a:rPr lang="en-GB" sz="1800" dirty="0">
                <a:effectLst/>
                <a:latin typeface="+mj-lt"/>
                <a:ea typeface="Times New Roman" panose="02020603050405020304" pitchFamily="18" charset="0"/>
              </a:rPr>
              <a:t> Cizek</a:t>
            </a:r>
            <a:r>
              <a:rPr lang="en-GB" sz="1800" baseline="30000" dirty="0">
                <a:effectLst/>
                <a:latin typeface="+mj-lt"/>
                <a:ea typeface="Times New Roman" panose="02020603050405020304" pitchFamily="18" charset="0"/>
              </a:rPr>
              <a:t>2</a:t>
            </a:r>
            <a:r>
              <a:rPr lang="en-GB" sz="1800" dirty="0">
                <a:effectLst/>
                <a:latin typeface="+mj-lt"/>
                <a:ea typeface="Times New Roman" panose="02020603050405020304" pitchFamily="18" charset="0"/>
              </a:rPr>
              <a:t>,</a:t>
            </a:r>
            <a:br>
              <a:rPr lang="cs-CZ" sz="1800" dirty="0">
                <a:effectLst/>
                <a:latin typeface="+mj-lt"/>
                <a:ea typeface="Times New Roman" panose="02020603050405020304" pitchFamily="18" charset="0"/>
              </a:rPr>
            </a:br>
            <a:r>
              <a:rPr lang="en-GB" sz="1800" dirty="0">
                <a:effectLst/>
                <a:latin typeface="+mj-lt"/>
                <a:ea typeface="Times New Roman" panose="02020603050405020304" pitchFamily="18" charset="0"/>
              </a:rPr>
              <a:t>Josef Jampilek</a:t>
            </a:r>
            <a:r>
              <a:rPr lang="en-GB" sz="1800" baseline="30000" dirty="0">
                <a:effectLst/>
                <a:latin typeface="+mj-lt"/>
                <a:ea typeface="Times New Roman" panose="02020603050405020304" pitchFamily="18" charset="0"/>
              </a:rPr>
              <a:t>1</a:t>
            </a:r>
            <a:endParaRPr lang="en-GB" sz="1800" dirty="0">
              <a:effectLst/>
              <a:latin typeface="+mj-lt"/>
              <a:ea typeface="Times New Roman" panose="02020603050405020304" pitchFamily="18" charset="0"/>
            </a:endParaRPr>
          </a:p>
          <a:p>
            <a:endParaRPr lang="en-GB" dirty="0">
              <a:latin typeface="+mj-lt"/>
            </a:endParaRPr>
          </a:p>
          <a:p>
            <a:pPr>
              <a:spcAft>
                <a:spcPts val="600"/>
              </a:spcAft>
            </a:pPr>
            <a:r>
              <a:rPr lang="en-GB" baseline="30000" dirty="0"/>
              <a:t>1</a:t>
            </a:r>
            <a:r>
              <a:rPr lang="en-GB" dirty="0"/>
              <a:t> </a:t>
            </a:r>
            <a:r>
              <a:rPr lang="en-GB" sz="1600" dirty="0">
                <a:effectLst/>
                <a:latin typeface="+mj-lt"/>
                <a:ea typeface="Times New Roman" panose="02020603050405020304" pitchFamily="18" charset="0"/>
              </a:rPr>
              <a:t>Regional Centre of Advanced Technologies and Materials, Faculty of Science, </a:t>
            </a:r>
            <a:r>
              <a:rPr lang="en-GB" sz="1600" dirty="0" err="1">
                <a:effectLst/>
                <a:latin typeface="+mj-lt"/>
                <a:ea typeface="Times New Roman" panose="02020603050405020304" pitchFamily="18" charset="0"/>
              </a:rPr>
              <a:t>Palacky</a:t>
            </a:r>
            <a:r>
              <a:rPr lang="en-GB" sz="1600" dirty="0">
                <a:effectLst/>
                <a:latin typeface="+mj-lt"/>
                <a:ea typeface="Times New Roman" panose="02020603050405020304" pitchFamily="18" charset="0"/>
              </a:rPr>
              <a:t> University,</a:t>
            </a:r>
            <a:br>
              <a:rPr lang="cs-CZ" sz="1600" dirty="0">
                <a:effectLst/>
                <a:latin typeface="+mj-lt"/>
                <a:ea typeface="Times New Roman" panose="02020603050405020304" pitchFamily="18" charset="0"/>
              </a:rPr>
            </a:br>
            <a:r>
              <a:rPr lang="cs-CZ" sz="1600" dirty="0">
                <a:effectLst/>
                <a:latin typeface="+mj-lt"/>
                <a:ea typeface="Times New Roman" panose="02020603050405020304" pitchFamily="18" charset="0"/>
              </a:rPr>
              <a:t>   </a:t>
            </a:r>
            <a:r>
              <a:rPr lang="en-GB" sz="1600" dirty="0" err="1">
                <a:effectLst/>
                <a:latin typeface="+mj-lt"/>
                <a:ea typeface="Times New Roman" panose="02020603050405020304" pitchFamily="18" charset="0"/>
              </a:rPr>
              <a:t>Slechtitelu</a:t>
            </a:r>
            <a:r>
              <a:rPr lang="en-GB" sz="1600" dirty="0">
                <a:effectLst/>
                <a:latin typeface="+mj-lt"/>
                <a:ea typeface="Times New Roman" panose="02020603050405020304" pitchFamily="18" charset="0"/>
              </a:rPr>
              <a:t> 27, 78371 Olomouc, Czech Republic</a:t>
            </a:r>
            <a:endParaRPr lang="en-GB" sz="1600" dirty="0">
              <a:latin typeface="+mj-lt"/>
            </a:endParaRPr>
          </a:p>
          <a:p>
            <a:pPr>
              <a:spcAft>
                <a:spcPts val="600"/>
              </a:spcAft>
            </a:pPr>
            <a:r>
              <a:rPr lang="en-GB" sz="1600" baseline="30000" dirty="0"/>
              <a:t>2</a:t>
            </a:r>
            <a:r>
              <a:rPr lang="en-GB" sz="1600" dirty="0"/>
              <a:t> Department of Infectious Diseases and Microbiology, Faculty of Veterinary Medicine, University</a:t>
            </a:r>
            <a:br>
              <a:rPr lang="cs-CZ" sz="1600" dirty="0"/>
            </a:br>
            <a:r>
              <a:rPr lang="cs-CZ" sz="1600" dirty="0"/>
              <a:t>   </a:t>
            </a:r>
            <a:r>
              <a:rPr lang="en-GB" sz="1600" dirty="0"/>
              <a:t>of Veterinary and Pharmaceutical Sciences, </a:t>
            </a:r>
            <a:r>
              <a:rPr lang="en-GB" sz="1600" dirty="0" err="1"/>
              <a:t>Palackeho</a:t>
            </a:r>
            <a:r>
              <a:rPr lang="en-GB" sz="1600" dirty="0"/>
              <a:t> 1946/1, 61242 Brno, Czech Republic</a:t>
            </a:r>
          </a:p>
          <a:p>
            <a:pPr>
              <a:spcAft>
                <a:spcPts val="600"/>
              </a:spcAft>
            </a:pPr>
            <a:r>
              <a:rPr lang="en-GB" sz="1400" b="1" dirty="0"/>
              <a:t>*</a:t>
            </a:r>
            <a:r>
              <a:rPr lang="en-GB" sz="1400" dirty="0"/>
              <a:t> Corresponding author: michnova.hana@gmail.com</a:t>
            </a:r>
          </a:p>
        </p:txBody>
      </p:sp>
      <p:sp>
        <p:nvSpPr>
          <p:cNvPr id="5" name="Slide Number Placeholder 4"/>
          <p:cNvSpPr>
            <a:spLocks noGrp="1"/>
          </p:cNvSpPr>
          <p:nvPr>
            <p:ph type="sldNum" sz="quarter" idx="12"/>
          </p:nvPr>
        </p:nvSpPr>
        <p:spPr/>
        <p:txBody>
          <a:bodyPr/>
          <a:lstStyle/>
          <a:p>
            <a:fld id="{FCAEAE96-855E-42B1-8DE9-9C9E68DE18C5}" type="slidenum">
              <a:rPr lang="en-GB" smtClean="0"/>
              <a:pPr/>
              <a:t>1</a:t>
            </a:fld>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297182"/>
            <a:ext cx="7010400" cy="369332"/>
          </a:xfrm>
          <a:prstGeom prst="rect">
            <a:avLst/>
          </a:prstGeom>
          <a:noFill/>
        </p:spPr>
        <p:txBody>
          <a:bodyPr wrap="square" rtlCol="0">
            <a:spAutoFit/>
          </a:bodyPr>
          <a:lstStyle/>
          <a:p>
            <a:r>
              <a:rPr lang="en-GB" b="1" dirty="0"/>
              <a:t>Graphical Abstract</a:t>
            </a:r>
          </a:p>
        </p:txBody>
      </p:sp>
      <p:sp>
        <p:nvSpPr>
          <p:cNvPr id="5" name="Rectangle 4"/>
          <p:cNvSpPr/>
          <p:nvPr/>
        </p:nvSpPr>
        <p:spPr>
          <a:xfrm>
            <a:off x="1104900" y="414990"/>
            <a:ext cx="6781800" cy="830997"/>
          </a:xfrm>
          <a:prstGeom prst="rect">
            <a:avLst/>
          </a:prstGeom>
        </p:spPr>
        <p:txBody>
          <a:bodyPr wrap="square">
            <a:spAutoFit/>
          </a:bodyPr>
          <a:lstStyle/>
          <a:p>
            <a:pPr algn="ctr"/>
            <a:r>
              <a:rPr lang="en-GB" sz="2400" b="1" dirty="0">
                <a:solidFill>
                  <a:srgbClr val="000000"/>
                </a:solidFill>
                <a:effectLst/>
                <a:latin typeface="+mj-lt"/>
                <a:ea typeface="Times New Roman" panose="02020603050405020304" pitchFamily="18" charset="0"/>
              </a:rPr>
              <a:t>Anti-infective Activity of Selected </a:t>
            </a:r>
            <a:r>
              <a:rPr lang="en-GB" sz="2400" b="1" dirty="0" err="1">
                <a:solidFill>
                  <a:srgbClr val="000000"/>
                </a:solidFill>
                <a:effectLst/>
                <a:latin typeface="+mj-lt"/>
                <a:ea typeface="Times New Roman" panose="02020603050405020304" pitchFamily="18" charset="0"/>
              </a:rPr>
              <a:t>Trifluoromethyl</a:t>
            </a:r>
            <a:r>
              <a:rPr lang="en-GB" sz="2400" b="1" dirty="0">
                <a:solidFill>
                  <a:srgbClr val="000000"/>
                </a:solidFill>
                <a:effectLst/>
                <a:latin typeface="+mj-lt"/>
                <a:ea typeface="Times New Roman" panose="02020603050405020304" pitchFamily="18" charset="0"/>
              </a:rPr>
              <a:t>-substituted </a:t>
            </a:r>
            <a:r>
              <a:rPr lang="en-GB" sz="2400" b="1" i="1" dirty="0">
                <a:solidFill>
                  <a:srgbClr val="000000"/>
                </a:solidFill>
                <a:effectLst/>
                <a:latin typeface="+mj-lt"/>
                <a:ea typeface="Times New Roman" panose="02020603050405020304" pitchFamily="18" charset="0"/>
              </a:rPr>
              <a:t>N</a:t>
            </a:r>
            <a:r>
              <a:rPr lang="en-GB" sz="2400" b="1" dirty="0">
                <a:solidFill>
                  <a:srgbClr val="000000"/>
                </a:solidFill>
                <a:effectLst/>
                <a:latin typeface="+mj-lt"/>
                <a:ea typeface="Times New Roman" panose="02020603050405020304" pitchFamily="18" charset="0"/>
              </a:rPr>
              <a:t>-</a:t>
            </a:r>
            <a:r>
              <a:rPr lang="en-GB" sz="2400" b="1" dirty="0" err="1">
                <a:solidFill>
                  <a:srgbClr val="000000"/>
                </a:solidFill>
                <a:effectLst/>
                <a:latin typeface="+mj-lt"/>
                <a:ea typeface="Times New Roman" panose="02020603050405020304" pitchFamily="18" charset="0"/>
              </a:rPr>
              <a:t>Arylcinnamamides</a:t>
            </a:r>
            <a:endParaRPr lang="en-GB" sz="2400" b="1" dirty="0">
              <a:latin typeface="+mj-lt"/>
            </a:endParaRPr>
          </a:p>
        </p:txBody>
      </p:sp>
      <p:sp>
        <p:nvSpPr>
          <p:cNvPr id="12" name="Slide Number Placeholder 11"/>
          <p:cNvSpPr>
            <a:spLocks noGrp="1"/>
          </p:cNvSpPr>
          <p:nvPr>
            <p:ph type="sldNum" sz="quarter" idx="12"/>
          </p:nvPr>
        </p:nvSpPr>
        <p:spPr/>
        <p:txBody>
          <a:bodyPr/>
          <a:lstStyle/>
          <a:p>
            <a:fld id="{FCAEAE96-855E-42B1-8DE9-9C9E68DE18C5}" type="slidenum">
              <a:rPr lang="en-GB" smtClean="0">
                <a:latin typeface="Arial" panose="020B0604020202020204" pitchFamily="34" charset="0"/>
                <a:cs typeface="Arial" panose="020B0604020202020204" pitchFamily="34" charset="0"/>
              </a:rPr>
              <a:pPr/>
              <a:t>2</a:t>
            </a:fld>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11" name="Obrázek 10">
            <a:extLst>
              <a:ext uri="{FF2B5EF4-FFF2-40B4-BE49-F238E27FC236}">
                <a16:creationId xmlns:a16="http://schemas.microsoft.com/office/drawing/2014/main" id="{653279FF-9452-4F15-A6F4-C34425972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352" y="1580899"/>
            <a:ext cx="2088648" cy="828000"/>
          </a:xfrm>
          <a:prstGeom prst="rect">
            <a:avLst/>
          </a:prstGeom>
        </p:spPr>
      </p:pic>
      <p:pic>
        <p:nvPicPr>
          <p:cNvPr id="14" name="Obrázek 13">
            <a:extLst>
              <a:ext uri="{FF2B5EF4-FFF2-40B4-BE49-F238E27FC236}">
                <a16:creationId xmlns:a16="http://schemas.microsoft.com/office/drawing/2014/main" id="{0675A882-AC4A-419A-8E30-1D31399FE9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4413" y="1582927"/>
            <a:ext cx="2146667" cy="828000"/>
          </a:xfrm>
          <a:prstGeom prst="rect">
            <a:avLst/>
          </a:prstGeom>
        </p:spPr>
      </p:pic>
      <p:pic>
        <p:nvPicPr>
          <p:cNvPr id="16" name="Obrázek 15">
            <a:extLst>
              <a:ext uri="{FF2B5EF4-FFF2-40B4-BE49-F238E27FC236}">
                <a16:creationId xmlns:a16="http://schemas.microsoft.com/office/drawing/2014/main" id="{8537B031-D6E4-42DD-B98B-C0214C6FF7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757" y="1675683"/>
            <a:ext cx="1878333" cy="828000"/>
          </a:xfrm>
          <a:prstGeom prst="rect">
            <a:avLst/>
          </a:prstGeom>
        </p:spPr>
      </p:pic>
      <p:sp>
        <p:nvSpPr>
          <p:cNvPr id="17" name="TextovéPole 16">
            <a:extLst>
              <a:ext uri="{FF2B5EF4-FFF2-40B4-BE49-F238E27FC236}">
                <a16:creationId xmlns:a16="http://schemas.microsoft.com/office/drawing/2014/main" id="{536326DD-E9FB-4728-B989-89B16CF5789F}"/>
              </a:ext>
            </a:extLst>
          </p:cNvPr>
          <p:cNvSpPr txBox="1"/>
          <p:nvPr/>
        </p:nvSpPr>
        <p:spPr>
          <a:xfrm>
            <a:off x="1055255" y="2343575"/>
            <a:ext cx="1676400" cy="338554"/>
          </a:xfrm>
          <a:prstGeom prst="rect">
            <a:avLst/>
          </a:prstGeom>
          <a:noFill/>
        </p:spPr>
        <p:txBody>
          <a:bodyPr wrap="square" rtlCol="0">
            <a:spAutoFit/>
          </a:bodyPr>
          <a:lstStyle/>
          <a:p>
            <a:r>
              <a:rPr lang="en-GB" sz="1600" dirty="0"/>
              <a:t>Compound </a:t>
            </a:r>
            <a:r>
              <a:rPr lang="en-GB" sz="1600" b="1" dirty="0"/>
              <a:t>1</a:t>
            </a:r>
          </a:p>
        </p:txBody>
      </p:sp>
      <p:sp>
        <p:nvSpPr>
          <p:cNvPr id="19" name="TextovéPole 18">
            <a:extLst>
              <a:ext uri="{FF2B5EF4-FFF2-40B4-BE49-F238E27FC236}">
                <a16:creationId xmlns:a16="http://schemas.microsoft.com/office/drawing/2014/main" id="{A25AF273-30DA-4630-A3F7-62625409EBC3}"/>
              </a:ext>
            </a:extLst>
          </p:cNvPr>
          <p:cNvSpPr txBox="1"/>
          <p:nvPr/>
        </p:nvSpPr>
        <p:spPr>
          <a:xfrm>
            <a:off x="3855219" y="2174298"/>
            <a:ext cx="1676400" cy="338554"/>
          </a:xfrm>
          <a:prstGeom prst="rect">
            <a:avLst/>
          </a:prstGeom>
          <a:noFill/>
        </p:spPr>
        <p:txBody>
          <a:bodyPr wrap="square" rtlCol="0">
            <a:spAutoFit/>
          </a:bodyPr>
          <a:lstStyle/>
          <a:p>
            <a:r>
              <a:rPr lang="en-GB" sz="1600" dirty="0"/>
              <a:t>Compound </a:t>
            </a:r>
            <a:r>
              <a:rPr lang="en-GB" sz="1600" b="1" dirty="0"/>
              <a:t>2</a:t>
            </a:r>
          </a:p>
        </p:txBody>
      </p:sp>
      <p:sp>
        <p:nvSpPr>
          <p:cNvPr id="21" name="TextovéPole 20">
            <a:extLst>
              <a:ext uri="{FF2B5EF4-FFF2-40B4-BE49-F238E27FC236}">
                <a16:creationId xmlns:a16="http://schemas.microsoft.com/office/drawing/2014/main" id="{2D57F520-478D-4B5E-94A6-2D04813CF3EA}"/>
              </a:ext>
            </a:extLst>
          </p:cNvPr>
          <p:cNvSpPr txBox="1"/>
          <p:nvPr/>
        </p:nvSpPr>
        <p:spPr>
          <a:xfrm>
            <a:off x="6568209" y="2343575"/>
            <a:ext cx="1676400" cy="338554"/>
          </a:xfrm>
          <a:prstGeom prst="rect">
            <a:avLst/>
          </a:prstGeom>
          <a:noFill/>
        </p:spPr>
        <p:txBody>
          <a:bodyPr wrap="square" rtlCol="0">
            <a:spAutoFit/>
          </a:bodyPr>
          <a:lstStyle/>
          <a:p>
            <a:r>
              <a:rPr lang="en-GB" sz="1600" dirty="0"/>
              <a:t>Compound </a:t>
            </a:r>
            <a:r>
              <a:rPr lang="en-GB" sz="1600" b="1" dirty="0"/>
              <a:t>3</a:t>
            </a:r>
          </a:p>
        </p:txBody>
      </p:sp>
      <p:pic>
        <p:nvPicPr>
          <p:cNvPr id="23" name="Obrázek 22">
            <a:extLst>
              <a:ext uri="{FF2B5EF4-FFF2-40B4-BE49-F238E27FC236}">
                <a16:creationId xmlns:a16="http://schemas.microsoft.com/office/drawing/2014/main" id="{91628C3F-2A66-40B7-AF5E-B4CF96F86FC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500" r="15833" b="4535"/>
          <a:stretch/>
        </p:blipFill>
        <p:spPr>
          <a:xfrm>
            <a:off x="2286000" y="3147341"/>
            <a:ext cx="4296980" cy="2802762"/>
          </a:xfrm>
          <a:prstGeom prst="rect">
            <a:avLst/>
          </a:prstGeom>
        </p:spPr>
      </p:pic>
      <p:cxnSp>
        <p:nvCxnSpPr>
          <p:cNvPr id="25" name="Přímá spojnice se šipkou 24">
            <a:extLst>
              <a:ext uri="{FF2B5EF4-FFF2-40B4-BE49-F238E27FC236}">
                <a16:creationId xmlns:a16="http://schemas.microsoft.com/office/drawing/2014/main" id="{32B544BC-A2BA-4239-A58C-5156B44B5C61}"/>
              </a:ext>
            </a:extLst>
          </p:cNvPr>
          <p:cNvCxnSpPr/>
          <p:nvPr/>
        </p:nvCxnSpPr>
        <p:spPr>
          <a:xfrm>
            <a:off x="2447693" y="2367720"/>
            <a:ext cx="533400" cy="54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Přímá spojnice se šipkou 26">
            <a:extLst>
              <a:ext uri="{FF2B5EF4-FFF2-40B4-BE49-F238E27FC236}">
                <a16:creationId xmlns:a16="http://schemas.microsoft.com/office/drawing/2014/main" id="{4686A3DB-1FF4-477B-9483-C07947FBD0BF}"/>
              </a:ext>
            </a:extLst>
          </p:cNvPr>
          <p:cNvCxnSpPr/>
          <p:nvPr/>
        </p:nvCxnSpPr>
        <p:spPr>
          <a:xfrm>
            <a:off x="4343400" y="2503683"/>
            <a:ext cx="0" cy="5160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Přímá spojnice se šipkou 28">
            <a:extLst>
              <a:ext uri="{FF2B5EF4-FFF2-40B4-BE49-F238E27FC236}">
                <a16:creationId xmlns:a16="http://schemas.microsoft.com/office/drawing/2014/main" id="{9FA89C18-E716-437E-B124-E754C8AF3522}"/>
              </a:ext>
            </a:extLst>
          </p:cNvPr>
          <p:cNvCxnSpPr/>
          <p:nvPr/>
        </p:nvCxnSpPr>
        <p:spPr>
          <a:xfrm flipH="1">
            <a:off x="6001215" y="2438445"/>
            <a:ext cx="488448" cy="5406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848600" cy="4955203"/>
          </a:xfrm>
          <a:prstGeom prst="rect">
            <a:avLst/>
          </a:prstGeom>
          <a:noFill/>
        </p:spPr>
        <p:txBody>
          <a:bodyPr wrap="square" rtlCol="0">
            <a:spAutoFit/>
          </a:bodyPr>
          <a:lstStyle/>
          <a:p>
            <a:pPr algn="just">
              <a:spcAft>
                <a:spcPts val="600"/>
              </a:spcAft>
            </a:pPr>
            <a:r>
              <a:rPr lang="en-GB" b="1" dirty="0"/>
              <a:t>Abstract: </a:t>
            </a:r>
          </a:p>
          <a:p>
            <a:pPr algn="just"/>
            <a:r>
              <a:rPr lang="en-GB" sz="1800" spc="-10" dirty="0">
                <a:effectLst/>
                <a:ea typeface="Times New Roman" panose="02020603050405020304" pitchFamily="18" charset="0"/>
              </a:rPr>
              <a:t>The adaptation of microorganisms to antibiotics is common in all strains. This development of antibiotic resistance is significantly accelerated by the excessive use of antibiotics. One way to fight this severe problem is the research and development of new potentially antimicrobial agents.</a:t>
            </a:r>
          </a:p>
          <a:p>
            <a:pPr algn="just"/>
            <a:r>
              <a:rPr lang="en-GB" sz="1800" spc="-10" dirty="0">
                <a:effectLst/>
                <a:ea typeface="Times New Roman" panose="02020603050405020304" pitchFamily="18" charset="0"/>
              </a:rPr>
              <a:t>Three series of newly synthesized </a:t>
            </a:r>
            <a:r>
              <a:rPr lang="en-GB" sz="1800" spc="-10" dirty="0" err="1">
                <a:effectLst/>
                <a:ea typeface="Times New Roman" panose="02020603050405020304" pitchFamily="18" charset="0"/>
              </a:rPr>
              <a:t>trifluoromethyl</a:t>
            </a:r>
            <a:r>
              <a:rPr lang="en-GB" sz="1800" spc="-10" dirty="0">
                <a:effectLst/>
                <a:ea typeface="Times New Roman" panose="02020603050405020304" pitchFamily="18" charset="0"/>
              </a:rPr>
              <a:t>-substituted </a:t>
            </a:r>
            <a:r>
              <a:rPr lang="en-GB" sz="1800" i="1" spc="-10" dirty="0">
                <a:effectLst/>
                <a:ea typeface="Times New Roman" panose="02020603050405020304" pitchFamily="18" charset="0"/>
              </a:rPr>
              <a:t>N-</a:t>
            </a:r>
            <a:r>
              <a:rPr lang="en-GB" sz="1800" spc="-10" dirty="0" err="1">
                <a:effectLst/>
                <a:ea typeface="Times New Roman" panose="02020603050405020304" pitchFamily="18" charset="0"/>
              </a:rPr>
              <a:t>arylcinnamamides</a:t>
            </a:r>
            <a:r>
              <a:rPr lang="en-GB" sz="1800" spc="-10" dirty="0">
                <a:effectLst/>
                <a:ea typeface="Times New Roman" panose="02020603050405020304" pitchFamily="18" charset="0"/>
              </a:rPr>
              <a:t> were tested for their anti-infective activity. These series differ in the position of the </a:t>
            </a:r>
            <a:r>
              <a:rPr lang="en-GB" sz="1800" spc="-10" dirty="0" err="1">
                <a:effectLst/>
                <a:ea typeface="Times New Roman" panose="02020603050405020304" pitchFamily="18" charset="0"/>
              </a:rPr>
              <a:t>trifluoromethyl</a:t>
            </a:r>
            <a:r>
              <a:rPr lang="en-GB" sz="1800" spc="-10" dirty="0">
                <a:effectLst/>
                <a:ea typeface="Times New Roman" panose="02020603050405020304" pitchFamily="18" charset="0"/>
              </a:rPr>
              <a:t> substituent on the phenyl core of the cinnamic acid. All compounds were tested against </a:t>
            </a:r>
            <a:r>
              <a:rPr lang="en-GB" sz="1800" i="1" spc="-10" dirty="0">
                <a:effectLst/>
                <a:ea typeface="Times New Roman" panose="02020603050405020304" pitchFamily="18" charset="0"/>
              </a:rPr>
              <a:t>Staphylococcus aureus </a:t>
            </a:r>
            <a:r>
              <a:rPr lang="en-GB" sz="1800" spc="-10" dirty="0">
                <a:effectLst/>
                <a:ea typeface="Times New Roman" panose="02020603050405020304" pitchFamily="18" charset="0"/>
              </a:rPr>
              <a:t>and its methicillin-resistant forms, </a:t>
            </a:r>
            <a:r>
              <a:rPr lang="en-GB" sz="1800" i="1" spc="-10" dirty="0">
                <a:effectLst/>
                <a:ea typeface="Times New Roman" panose="02020603050405020304" pitchFamily="18" charset="0"/>
              </a:rPr>
              <a:t>Enterococcus </a:t>
            </a:r>
            <a:r>
              <a:rPr lang="en-GB" sz="1800" i="1" spc="-10" dirty="0" err="1">
                <a:effectLst/>
                <a:ea typeface="Times New Roman" panose="02020603050405020304" pitchFamily="18" charset="0"/>
              </a:rPr>
              <a:t>faecalis</a:t>
            </a:r>
            <a:r>
              <a:rPr lang="en-GB" sz="1800" spc="-10" dirty="0">
                <a:effectLst/>
                <a:ea typeface="Times New Roman" panose="02020603050405020304" pitchFamily="18" charset="0"/>
              </a:rPr>
              <a:t>,</a:t>
            </a:r>
            <a:r>
              <a:rPr lang="en-GB" sz="1800" i="1" spc="-10" dirty="0">
                <a:effectLst/>
                <a:ea typeface="Times New Roman" panose="02020603050405020304" pitchFamily="18" charset="0"/>
              </a:rPr>
              <a:t> </a:t>
            </a:r>
            <a:r>
              <a:rPr lang="en-GB" sz="1800" spc="-10" dirty="0">
                <a:effectLst/>
                <a:ea typeface="Times New Roman" panose="02020603050405020304" pitchFamily="18" charset="0"/>
              </a:rPr>
              <a:t>and </a:t>
            </a:r>
            <a:r>
              <a:rPr lang="en-GB" sz="1800" i="1" spc="-10" dirty="0">
                <a:effectLst/>
                <a:ea typeface="Times New Roman" panose="02020603050405020304" pitchFamily="18" charset="0"/>
              </a:rPr>
              <a:t>Mycobacterium </a:t>
            </a:r>
            <a:r>
              <a:rPr lang="en-GB" sz="1800" i="1" spc="-10" dirty="0" err="1">
                <a:effectLst/>
                <a:ea typeface="Times New Roman" panose="02020603050405020304" pitchFamily="18" charset="0"/>
              </a:rPr>
              <a:t>smegmatis</a:t>
            </a:r>
            <a:r>
              <a:rPr lang="en-GB" sz="1800" spc="-10" dirty="0">
                <a:effectLst/>
                <a:ea typeface="Times New Roman" panose="02020603050405020304" pitchFamily="18" charset="0"/>
              </a:rPr>
              <a:t>. The activity was determined by the microdilution method for the assessment of minimum inhibitory concentration. For this contribution, one chlorine-substituted compound at position 4 of the </a:t>
            </a:r>
            <a:r>
              <a:rPr lang="en-GB" sz="1800" spc="-10" dirty="0" err="1">
                <a:effectLst/>
                <a:ea typeface="Times New Roman" panose="02020603050405020304" pitchFamily="18" charset="0"/>
              </a:rPr>
              <a:t>anilide</a:t>
            </a:r>
            <a:r>
              <a:rPr lang="en-GB" sz="1800" spc="-10" dirty="0">
                <a:effectLst/>
                <a:ea typeface="Times New Roman" panose="02020603050405020304" pitchFamily="18" charset="0"/>
              </a:rPr>
              <a:t> ring from each group was selected for activity comparison. The influence of the position of </a:t>
            </a:r>
            <a:r>
              <a:rPr lang="en-GB" sz="1800" spc="-10" dirty="0" err="1">
                <a:effectLst/>
                <a:ea typeface="Times New Roman" panose="02020603050405020304" pitchFamily="18" charset="0"/>
              </a:rPr>
              <a:t>trifluoromethyl</a:t>
            </a:r>
            <a:r>
              <a:rPr lang="en-GB" sz="1800" spc="-10" dirty="0">
                <a:effectLst/>
                <a:ea typeface="Times New Roman" panose="02020603050405020304" pitchFamily="18" charset="0"/>
              </a:rPr>
              <a:t> is discussed.</a:t>
            </a:r>
            <a:endParaRPr lang="en-GB" sz="1800" dirty="0">
              <a:effectLst/>
              <a:ea typeface="Times New Roman" panose="02020603050405020304" pitchFamily="18" charset="0"/>
            </a:endParaRPr>
          </a:p>
          <a:p>
            <a:pPr algn="just">
              <a:spcAft>
                <a:spcPts val="600"/>
              </a:spcAft>
            </a:pPr>
            <a:endParaRPr lang="en-GB" dirty="0"/>
          </a:p>
          <a:p>
            <a:pPr algn="just">
              <a:spcAft>
                <a:spcPts val="600"/>
              </a:spcAft>
            </a:pPr>
            <a:r>
              <a:rPr lang="en-GB" b="1" dirty="0"/>
              <a:t>Keywords: </a:t>
            </a:r>
            <a:r>
              <a:rPr lang="en-GB" sz="1800" dirty="0">
                <a:solidFill>
                  <a:srgbClr val="000000"/>
                </a:solidFill>
                <a:effectLst/>
                <a:ea typeface="Times New Roman" panose="02020603050405020304" pitchFamily="18" charset="0"/>
              </a:rPr>
              <a:t>anti-infective activity; </a:t>
            </a:r>
            <a:r>
              <a:rPr lang="en-GB" sz="1800" i="1" dirty="0">
                <a:solidFill>
                  <a:srgbClr val="000000"/>
                </a:solidFill>
                <a:effectLst/>
                <a:ea typeface="Times New Roman" panose="02020603050405020304" pitchFamily="18" charset="0"/>
              </a:rPr>
              <a:t>N</a:t>
            </a:r>
            <a:r>
              <a:rPr lang="en-GB" sz="1800" dirty="0">
                <a:solidFill>
                  <a:srgbClr val="000000"/>
                </a:solidFill>
                <a:effectLst/>
                <a:ea typeface="Times New Roman" panose="02020603050405020304" pitchFamily="18" charset="0"/>
              </a:rPr>
              <a:t>-</a:t>
            </a:r>
            <a:r>
              <a:rPr lang="en-GB" sz="1800" dirty="0" err="1">
                <a:solidFill>
                  <a:srgbClr val="000000"/>
                </a:solidFill>
                <a:effectLst/>
                <a:ea typeface="Times New Roman" panose="02020603050405020304" pitchFamily="18" charset="0"/>
              </a:rPr>
              <a:t>arylcinnamamides</a:t>
            </a:r>
            <a:r>
              <a:rPr lang="en-GB" sz="1800" dirty="0">
                <a:solidFill>
                  <a:srgbClr val="000000"/>
                </a:solidFill>
                <a:effectLst/>
                <a:ea typeface="Times New Roman" panose="02020603050405020304" pitchFamily="18" charset="0"/>
              </a:rPr>
              <a:t>; </a:t>
            </a:r>
            <a:r>
              <a:rPr lang="en-GB" sz="1800" i="1" dirty="0">
                <a:solidFill>
                  <a:srgbClr val="000000"/>
                </a:solidFill>
                <a:effectLst/>
                <a:ea typeface="Times New Roman" panose="02020603050405020304" pitchFamily="18" charset="0"/>
              </a:rPr>
              <a:t>Staphylococcus aureus</a:t>
            </a:r>
            <a:r>
              <a:rPr lang="en-GB" sz="1800" dirty="0">
                <a:solidFill>
                  <a:srgbClr val="000000"/>
                </a:solidFill>
                <a:effectLst/>
                <a:ea typeface="Times New Roman" panose="02020603050405020304" pitchFamily="18" charset="0"/>
              </a:rPr>
              <a:t>; MRSA; </a:t>
            </a:r>
            <a:r>
              <a:rPr lang="en-GB" sz="1800" i="1" dirty="0">
                <a:solidFill>
                  <a:srgbClr val="000000"/>
                </a:solidFill>
                <a:effectLst/>
                <a:ea typeface="Times New Roman" panose="02020603050405020304" pitchFamily="18" charset="0"/>
              </a:rPr>
              <a:t>Enterococcus </a:t>
            </a:r>
            <a:r>
              <a:rPr lang="en-GB" sz="1800" i="1" dirty="0" err="1">
                <a:solidFill>
                  <a:srgbClr val="000000"/>
                </a:solidFill>
                <a:effectLst/>
                <a:ea typeface="Times New Roman" panose="02020603050405020304" pitchFamily="18" charset="0"/>
              </a:rPr>
              <a:t>faecalis</a:t>
            </a:r>
            <a:r>
              <a:rPr lang="en-GB" sz="1800" dirty="0">
                <a:solidFill>
                  <a:srgbClr val="000000"/>
                </a:solidFill>
                <a:effectLst/>
                <a:ea typeface="Times New Roman" panose="02020603050405020304" pitchFamily="18" charset="0"/>
              </a:rPr>
              <a:t>; </a:t>
            </a:r>
            <a:r>
              <a:rPr lang="en-GB" sz="1800" i="1" dirty="0">
                <a:solidFill>
                  <a:srgbClr val="000000"/>
                </a:solidFill>
                <a:effectLst/>
                <a:ea typeface="Times New Roman" panose="02020603050405020304" pitchFamily="18" charset="0"/>
              </a:rPr>
              <a:t>Mycobacterium </a:t>
            </a:r>
            <a:r>
              <a:rPr lang="en-GB" sz="1800" i="1" dirty="0" err="1">
                <a:solidFill>
                  <a:srgbClr val="000000"/>
                </a:solidFill>
                <a:effectLst/>
                <a:ea typeface="Times New Roman" panose="02020603050405020304" pitchFamily="18" charset="0"/>
              </a:rPr>
              <a:t>smegmatis</a:t>
            </a:r>
            <a:endParaRPr lang="en-GB" sz="1800" dirty="0">
              <a:effectLst/>
              <a:ea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FCAEAE96-855E-42B1-8DE9-9C9E68DE18C5}" type="slidenum">
              <a:rPr lang="en-GB" smtClean="0"/>
              <a:pPr/>
              <a:t>3</a:t>
            </a:fld>
            <a:endParaRPr lang="en-GB" dirty="0"/>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04800"/>
            <a:ext cx="7848600" cy="461665"/>
          </a:xfrm>
          <a:prstGeom prst="rect">
            <a:avLst/>
          </a:prstGeom>
          <a:noFill/>
        </p:spPr>
        <p:txBody>
          <a:bodyPr wrap="square" rtlCol="0">
            <a:spAutoFit/>
          </a:bodyPr>
          <a:lstStyle/>
          <a:p>
            <a:r>
              <a:rPr lang="en-GB" sz="24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TextovéPole 5">
            <a:extLst>
              <a:ext uri="{FF2B5EF4-FFF2-40B4-BE49-F238E27FC236}">
                <a16:creationId xmlns:a16="http://schemas.microsoft.com/office/drawing/2014/main" id="{5C7EB431-8352-48EA-B776-D1ADA6FF3204}"/>
              </a:ext>
            </a:extLst>
          </p:cNvPr>
          <p:cNvSpPr txBox="1"/>
          <p:nvPr/>
        </p:nvSpPr>
        <p:spPr>
          <a:xfrm>
            <a:off x="533400" y="717699"/>
            <a:ext cx="8001000" cy="5293757"/>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US" dirty="0"/>
              <a:t>Cinnamic acids derivatives are frequently investigated and developed due to their broad spectrum of biological activity.</a:t>
            </a:r>
          </a:p>
          <a:p>
            <a:pPr marL="285750" indent="-285750" algn="just">
              <a:spcAft>
                <a:spcPts val="1200"/>
              </a:spcAft>
              <a:buFont typeface="Arial" panose="020B0604020202020204" pitchFamily="34" charset="0"/>
              <a:buChar char="•"/>
            </a:pPr>
            <a:r>
              <a:rPr lang="en-US" dirty="0"/>
              <a:t>Three new series of </a:t>
            </a:r>
            <a:r>
              <a:rPr lang="en-US" dirty="0" err="1"/>
              <a:t>trifluoromethyl</a:t>
            </a:r>
            <a:r>
              <a:rPr lang="en-US" dirty="0"/>
              <a:t>-substituted </a:t>
            </a:r>
            <a:r>
              <a:rPr lang="en-US" i="1" dirty="0"/>
              <a:t>N</a:t>
            </a:r>
            <a:r>
              <a:rPr lang="en-US" dirty="0"/>
              <a:t>-</a:t>
            </a:r>
            <a:r>
              <a:rPr lang="en-US" dirty="0" err="1"/>
              <a:t>arylcinnamamides</a:t>
            </a:r>
            <a:r>
              <a:rPr lang="en-US" dirty="0"/>
              <a:t> with different positions of the </a:t>
            </a:r>
            <a:r>
              <a:rPr lang="en-US" dirty="0" err="1"/>
              <a:t>trifluoromethyl</a:t>
            </a:r>
            <a:r>
              <a:rPr lang="en-US" dirty="0"/>
              <a:t> substituent on the phenyl core of cinnamic acid were prepared.</a:t>
            </a:r>
          </a:p>
          <a:p>
            <a:pPr marL="285750" indent="-285750" algn="just">
              <a:spcAft>
                <a:spcPts val="1200"/>
              </a:spcAft>
              <a:buFont typeface="Arial" panose="020B0604020202020204" pitchFamily="34" charset="0"/>
              <a:buChar char="•"/>
            </a:pPr>
            <a:r>
              <a:rPr lang="en-US" dirty="0"/>
              <a:t>The</a:t>
            </a:r>
            <a:r>
              <a:rPr lang="cs-CZ" dirty="0"/>
              <a:t> a</a:t>
            </a:r>
            <a:r>
              <a:rPr lang="en-US" dirty="0" err="1"/>
              <a:t>nti</a:t>
            </a:r>
            <a:r>
              <a:rPr lang="en-US" dirty="0"/>
              <a:t>-infective activity of these structures was tested against reference strain </a:t>
            </a:r>
            <a:r>
              <a:rPr lang="en-US" i="1" dirty="0"/>
              <a:t>Staphylococcus aureus </a:t>
            </a:r>
            <a:r>
              <a:rPr lang="en-US" dirty="0"/>
              <a:t>ATCC 29213, three MRSA isolates, reference strain </a:t>
            </a:r>
            <a:r>
              <a:rPr lang="en-US" i="1" dirty="0"/>
              <a:t>Enterococcus </a:t>
            </a:r>
            <a:r>
              <a:rPr lang="en-US" i="1" dirty="0" err="1"/>
              <a:t>faecalis</a:t>
            </a:r>
            <a:r>
              <a:rPr lang="en-US" i="1" dirty="0"/>
              <a:t> </a:t>
            </a:r>
            <a:r>
              <a:rPr lang="en-US" dirty="0"/>
              <a:t>ATCC 29212 and fast growing strain of mycobacteria </a:t>
            </a:r>
            <a:r>
              <a:rPr lang="en-US" i="1" dirty="0"/>
              <a:t>Mycobacterium </a:t>
            </a:r>
            <a:r>
              <a:rPr lang="en-US" i="1" dirty="0" err="1"/>
              <a:t>smegmatis</a:t>
            </a:r>
            <a:r>
              <a:rPr lang="en-US" i="1" dirty="0"/>
              <a:t> </a:t>
            </a:r>
            <a:r>
              <a:rPr lang="en-US" dirty="0"/>
              <a:t>ATCC 700084.</a:t>
            </a:r>
          </a:p>
          <a:p>
            <a:pPr marL="285750" indent="-285750" algn="just">
              <a:spcAft>
                <a:spcPts val="1200"/>
              </a:spcAft>
              <a:buFont typeface="Arial" panose="020B0604020202020204" pitchFamily="34" charset="0"/>
              <a:buChar char="•"/>
            </a:pPr>
            <a:r>
              <a:rPr lang="en-US" dirty="0"/>
              <a:t>Antimicrobial effect was assessed by determination of minimum inhibitory concentrations (MICs).</a:t>
            </a:r>
          </a:p>
          <a:p>
            <a:pPr marL="285750" indent="-285750" algn="just">
              <a:spcAft>
                <a:spcPts val="1200"/>
              </a:spcAft>
              <a:buFont typeface="Arial" panose="020B0604020202020204" pitchFamily="34" charset="0"/>
              <a:buChar char="•"/>
            </a:pPr>
            <a:r>
              <a:rPr lang="en-US" dirty="0"/>
              <a:t>Microdilution method on a microtiter plate was used for simultaneous testing of multiple substances in multiple concentrations. Ciprofloxacin was used as the reference antibiotic.</a:t>
            </a:r>
          </a:p>
          <a:p>
            <a:pPr marL="285750" indent="-285750" algn="just">
              <a:spcAft>
                <a:spcPts val="1200"/>
              </a:spcAft>
              <a:buFont typeface="Arial" panose="020B0604020202020204" pitchFamily="34" charset="0"/>
              <a:buChar char="•"/>
            </a:pPr>
            <a:r>
              <a:rPr lang="en-US" dirty="0"/>
              <a:t>MIC was determined visually as the lowest concentration with no visible bacterial growth.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5" y="605559"/>
            <a:ext cx="8153400" cy="461665"/>
          </a:xfrm>
          <a:prstGeom prst="rect">
            <a:avLst/>
          </a:prstGeom>
          <a:noFill/>
        </p:spPr>
        <p:txBody>
          <a:bodyPr wrap="square" rtlCol="0">
            <a:spAutoFit/>
          </a:bodyPr>
          <a:lstStyle/>
          <a:p>
            <a:r>
              <a:rPr lang="en-GB" sz="2400" b="1" dirty="0"/>
              <a:t>Results</a:t>
            </a:r>
          </a:p>
        </p:txBody>
      </p:sp>
      <p:sp>
        <p:nvSpPr>
          <p:cNvPr id="6" name="Slide Number Placeholder 5"/>
          <p:cNvSpPr>
            <a:spLocks noGrp="1"/>
          </p:cNvSpPr>
          <p:nvPr>
            <p:ph type="sldNum" sz="quarter" idx="12"/>
          </p:nvPr>
        </p:nvSpPr>
        <p:spPr/>
        <p:txBody>
          <a:bodyPr/>
          <a:lstStyle/>
          <a:p>
            <a:fld id="{FCAEAE96-855E-42B1-8DE9-9C9E68DE18C5}" type="slidenum">
              <a:rPr lang="en-GB" smtClean="0"/>
              <a:pPr/>
              <a:t>5</a:t>
            </a:fld>
            <a:endParaRPr lang="en-GB" dirty="0"/>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TextovéPole 7">
            <a:extLst>
              <a:ext uri="{FF2B5EF4-FFF2-40B4-BE49-F238E27FC236}">
                <a16:creationId xmlns:a16="http://schemas.microsoft.com/office/drawing/2014/main" id="{9182B893-82A8-4FEC-9947-2DCFD53E5498}"/>
              </a:ext>
            </a:extLst>
          </p:cNvPr>
          <p:cNvSpPr txBox="1"/>
          <p:nvPr/>
        </p:nvSpPr>
        <p:spPr>
          <a:xfrm>
            <a:off x="533400" y="1561236"/>
            <a:ext cx="8229600" cy="584775"/>
          </a:xfrm>
          <a:prstGeom prst="rect">
            <a:avLst/>
          </a:prstGeom>
          <a:noFill/>
        </p:spPr>
        <p:txBody>
          <a:bodyPr wrap="square" rtlCol="0">
            <a:spAutoFit/>
          </a:bodyPr>
          <a:lstStyle/>
          <a:p>
            <a:r>
              <a:rPr lang="en-GB" sz="1600" b="1" dirty="0"/>
              <a:t>Table 1:</a:t>
            </a:r>
            <a:r>
              <a:rPr lang="en-GB" sz="1600" dirty="0"/>
              <a:t> Minimum inhibitory concentration (MIC) in </a:t>
            </a:r>
            <a:r>
              <a:rPr lang="en-GB" sz="1600" b="0" i="0" u="none" strike="noStrike" dirty="0">
                <a:solidFill>
                  <a:srgbClr val="000000"/>
                </a:solidFill>
                <a:effectLst/>
                <a:latin typeface="Calibri" panose="020F0502020204030204" pitchFamily="34" charset="0"/>
              </a:rPr>
              <a:t>µg/m</a:t>
            </a:r>
            <a:r>
              <a:rPr lang="cs-CZ" sz="1600" b="0" i="0" u="none" strike="noStrike" dirty="0">
                <a:solidFill>
                  <a:srgbClr val="000000"/>
                </a:solidFill>
                <a:effectLst/>
                <a:latin typeface="Calibri" panose="020F0502020204030204" pitchFamily="34" charset="0"/>
              </a:rPr>
              <a:t>L</a:t>
            </a:r>
            <a:r>
              <a:rPr lang="en-GB" sz="1600" b="0" i="0" u="none" strike="noStrike" dirty="0">
                <a:solidFill>
                  <a:srgbClr val="000000"/>
                </a:solidFill>
                <a:effectLst/>
                <a:latin typeface="Calibri" panose="020F0502020204030204" pitchFamily="34" charset="0"/>
              </a:rPr>
              <a:t> and µ</a:t>
            </a:r>
            <a:r>
              <a:rPr lang="cs-CZ" sz="1600" b="0" i="0" u="none" strike="noStrike" dirty="0">
                <a:solidFill>
                  <a:srgbClr val="000000"/>
                </a:solidFill>
                <a:effectLst/>
                <a:latin typeface="Calibri" panose="020F0502020204030204" pitchFamily="34" charset="0"/>
              </a:rPr>
              <a:t>M</a:t>
            </a:r>
            <a:r>
              <a:rPr lang="en-GB" sz="1600" b="0" i="0" u="none" strike="noStrike" dirty="0">
                <a:solidFill>
                  <a:srgbClr val="000000"/>
                </a:solidFill>
                <a:effectLst/>
                <a:latin typeface="Calibri" panose="020F0502020204030204" pitchFamily="34" charset="0"/>
              </a:rPr>
              <a:t>; </a:t>
            </a:r>
            <a:r>
              <a:rPr lang="en-GB" sz="1600" b="0" i="1" u="none" strike="noStrike" dirty="0">
                <a:solidFill>
                  <a:srgbClr val="000000"/>
                </a:solidFill>
                <a:effectLst/>
                <a:latin typeface="Calibri" panose="020F0502020204030204" pitchFamily="34" charset="0"/>
              </a:rPr>
              <a:t>S. aureus – Staphylococcus aureus</a:t>
            </a:r>
            <a:r>
              <a:rPr lang="en-GB" sz="1600" b="0" u="none" strike="noStrike" dirty="0">
                <a:solidFill>
                  <a:srgbClr val="000000"/>
                </a:solidFill>
                <a:effectLst/>
                <a:latin typeface="Calibri" panose="020F0502020204030204" pitchFamily="34" charset="0"/>
              </a:rPr>
              <a:t>, MW – molecular weight, CIP - ciprofloxacin</a:t>
            </a:r>
            <a:endParaRPr lang="en-GB" sz="1600" b="0" i="0" u="none" strike="noStrike" dirty="0">
              <a:solidFill>
                <a:srgbClr val="000000"/>
              </a:solidFill>
              <a:effectLst/>
              <a:latin typeface="Calibri" panose="020F0502020204030204" pitchFamily="34" charset="0"/>
            </a:endParaRPr>
          </a:p>
        </p:txBody>
      </p:sp>
      <p:graphicFrame>
        <p:nvGraphicFramePr>
          <p:cNvPr id="11" name="Tabulka 10">
            <a:extLst>
              <a:ext uri="{FF2B5EF4-FFF2-40B4-BE49-F238E27FC236}">
                <a16:creationId xmlns:a16="http://schemas.microsoft.com/office/drawing/2014/main" id="{D3EA75D5-9E14-4CDD-8C33-04EBAB2E7352}"/>
              </a:ext>
            </a:extLst>
          </p:cNvPr>
          <p:cNvGraphicFramePr>
            <a:graphicFrameLocks noGrp="1"/>
          </p:cNvGraphicFramePr>
          <p:nvPr>
            <p:extLst>
              <p:ext uri="{D42A27DB-BD31-4B8C-83A1-F6EECF244321}">
                <p14:modId xmlns:p14="http://schemas.microsoft.com/office/powerpoint/2010/main" val="2001139714"/>
              </p:ext>
            </p:extLst>
          </p:nvPr>
        </p:nvGraphicFramePr>
        <p:xfrm>
          <a:off x="609595" y="2209800"/>
          <a:ext cx="7924803" cy="3429002"/>
        </p:xfrm>
        <a:graphic>
          <a:graphicData uri="http://schemas.openxmlformats.org/drawingml/2006/table">
            <a:tbl>
              <a:tblPr/>
              <a:tblGrid>
                <a:gridCol w="843065">
                  <a:extLst>
                    <a:ext uri="{9D8B030D-6E8A-4147-A177-3AD203B41FA5}">
                      <a16:colId xmlns:a16="http://schemas.microsoft.com/office/drawing/2014/main" val="3130501167"/>
                    </a:ext>
                  </a:extLst>
                </a:gridCol>
                <a:gridCol w="843065">
                  <a:extLst>
                    <a:ext uri="{9D8B030D-6E8A-4147-A177-3AD203B41FA5}">
                      <a16:colId xmlns:a16="http://schemas.microsoft.com/office/drawing/2014/main" val="4103443978"/>
                    </a:ext>
                  </a:extLst>
                </a:gridCol>
                <a:gridCol w="843065">
                  <a:extLst>
                    <a:ext uri="{9D8B030D-6E8A-4147-A177-3AD203B41FA5}">
                      <a16:colId xmlns:a16="http://schemas.microsoft.com/office/drawing/2014/main" val="1508205485"/>
                    </a:ext>
                  </a:extLst>
                </a:gridCol>
                <a:gridCol w="674451">
                  <a:extLst>
                    <a:ext uri="{9D8B030D-6E8A-4147-A177-3AD203B41FA5}">
                      <a16:colId xmlns:a16="http://schemas.microsoft.com/office/drawing/2014/main" val="2518297771"/>
                    </a:ext>
                  </a:extLst>
                </a:gridCol>
                <a:gridCol w="674451">
                  <a:extLst>
                    <a:ext uri="{9D8B030D-6E8A-4147-A177-3AD203B41FA5}">
                      <a16:colId xmlns:a16="http://schemas.microsoft.com/office/drawing/2014/main" val="3824641982"/>
                    </a:ext>
                  </a:extLst>
                </a:gridCol>
                <a:gridCol w="674451">
                  <a:extLst>
                    <a:ext uri="{9D8B030D-6E8A-4147-A177-3AD203B41FA5}">
                      <a16:colId xmlns:a16="http://schemas.microsoft.com/office/drawing/2014/main" val="4143658136"/>
                    </a:ext>
                  </a:extLst>
                </a:gridCol>
                <a:gridCol w="674451">
                  <a:extLst>
                    <a:ext uri="{9D8B030D-6E8A-4147-A177-3AD203B41FA5}">
                      <a16:colId xmlns:a16="http://schemas.microsoft.com/office/drawing/2014/main" val="152531076"/>
                    </a:ext>
                  </a:extLst>
                </a:gridCol>
                <a:gridCol w="674451">
                  <a:extLst>
                    <a:ext uri="{9D8B030D-6E8A-4147-A177-3AD203B41FA5}">
                      <a16:colId xmlns:a16="http://schemas.microsoft.com/office/drawing/2014/main" val="4059866447"/>
                    </a:ext>
                  </a:extLst>
                </a:gridCol>
                <a:gridCol w="674451">
                  <a:extLst>
                    <a:ext uri="{9D8B030D-6E8A-4147-A177-3AD203B41FA5}">
                      <a16:colId xmlns:a16="http://schemas.microsoft.com/office/drawing/2014/main" val="103707123"/>
                    </a:ext>
                  </a:extLst>
                </a:gridCol>
                <a:gridCol w="674451">
                  <a:extLst>
                    <a:ext uri="{9D8B030D-6E8A-4147-A177-3AD203B41FA5}">
                      <a16:colId xmlns:a16="http://schemas.microsoft.com/office/drawing/2014/main" val="1677142395"/>
                    </a:ext>
                  </a:extLst>
                </a:gridCol>
                <a:gridCol w="674451">
                  <a:extLst>
                    <a:ext uri="{9D8B030D-6E8A-4147-A177-3AD203B41FA5}">
                      <a16:colId xmlns:a16="http://schemas.microsoft.com/office/drawing/2014/main" val="44517391"/>
                    </a:ext>
                  </a:extLst>
                </a:gridCol>
              </a:tblGrid>
              <a:tr h="783274">
                <a:tc rowSpan="3">
                  <a:txBody>
                    <a:bodyPr/>
                    <a:lstStyle/>
                    <a:p>
                      <a:pPr algn="ctr" fontAlgn="ctr"/>
                      <a:r>
                        <a:rPr lang="cs-CZ" sz="1400" b="1" i="0" u="none" strike="noStrike" dirty="0" err="1">
                          <a:solidFill>
                            <a:srgbClr val="000000"/>
                          </a:solidFill>
                          <a:effectLst/>
                          <a:latin typeface="Calibri" panose="020F0502020204030204" pitchFamily="34" charset="0"/>
                        </a:rPr>
                        <a:t>Comp</a:t>
                      </a:r>
                      <a:r>
                        <a:rPr lang="cs-CZ" sz="1400" b="1"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3">
                  <a:txBody>
                    <a:bodyPr/>
                    <a:lstStyle/>
                    <a:p>
                      <a:pPr algn="ctr" fontAlgn="ctr"/>
                      <a:r>
                        <a:rPr lang="cs-CZ" sz="1400" b="1" i="0" u="none" strike="noStrike" dirty="0">
                          <a:solidFill>
                            <a:srgbClr val="000000"/>
                          </a:solidFill>
                          <a:effectLst/>
                          <a:latin typeface="Calibri" panose="020F0502020204030204" pitchFamily="34" charset="0"/>
                        </a:rPr>
                        <a:t>MW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3">
                  <a:txBody>
                    <a:bodyPr/>
                    <a:lstStyle/>
                    <a:p>
                      <a:pPr algn="ctr" fontAlgn="ctr"/>
                      <a:r>
                        <a:rPr lang="cs-CZ" sz="1400" b="1" i="0" u="none" strike="noStrike" dirty="0">
                          <a:solidFill>
                            <a:srgbClr val="000000"/>
                          </a:solidFill>
                          <a:effectLst/>
                          <a:latin typeface="Calibri" panose="020F0502020204030204" pitchFamily="34" charset="0"/>
                        </a:rPr>
                        <a:t>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ctr" fontAlgn="ctr"/>
                      <a:r>
                        <a:rPr lang="cs-CZ" sz="1400" b="1" i="1" u="none" strike="noStrike" dirty="0">
                          <a:solidFill>
                            <a:srgbClr val="000000"/>
                          </a:solidFill>
                          <a:effectLst/>
                          <a:latin typeface="Calibri" panose="020F0502020204030204" pitchFamily="34" charset="0"/>
                        </a:rPr>
                        <a:t>S. aureus </a:t>
                      </a:r>
                      <a:r>
                        <a:rPr lang="cs-CZ" sz="1400" b="1" i="0" u="none" strike="noStrike" dirty="0">
                          <a:solidFill>
                            <a:srgbClr val="000000"/>
                          </a:solidFill>
                          <a:effectLst/>
                          <a:latin typeface="Calibri" panose="020F0502020204030204" pitchFamily="34" charset="0"/>
                        </a:rPr>
                        <a:t>ATCC 29213</a:t>
                      </a:r>
                      <a:endParaRPr lang="cs-CZ" sz="1400" b="1" i="1"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cs-CZ"/>
                    </a:p>
                  </a:txBody>
                  <a:tcPr/>
                </a:tc>
                <a:tc gridSpan="2">
                  <a:txBody>
                    <a:bodyPr/>
                    <a:lstStyle/>
                    <a:p>
                      <a:pPr algn="ctr" fontAlgn="ctr"/>
                      <a:r>
                        <a:rPr lang="cs-CZ" sz="1400" b="1" i="0" u="none" strike="noStrike" dirty="0">
                          <a:solidFill>
                            <a:srgbClr val="000000"/>
                          </a:solidFill>
                          <a:effectLst/>
                          <a:latin typeface="Calibri" panose="020F0502020204030204" pitchFamily="34" charset="0"/>
                        </a:rPr>
                        <a:t>MRSA 63718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cs-CZ"/>
                    </a:p>
                  </a:txBody>
                  <a:tcPr/>
                </a:tc>
                <a:tc gridSpan="2">
                  <a:txBody>
                    <a:bodyPr/>
                    <a:lstStyle/>
                    <a:p>
                      <a:pPr algn="ctr" fontAlgn="ctr"/>
                      <a:r>
                        <a:rPr lang="cs-CZ" sz="1400" b="1" i="0" u="none" strike="noStrike">
                          <a:solidFill>
                            <a:srgbClr val="000000"/>
                          </a:solidFill>
                          <a:effectLst/>
                          <a:latin typeface="Calibri" panose="020F0502020204030204" pitchFamily="34" charset="0"/>
                        </a:rPr>
                        <a:t>MRSA SA 630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cs-CZ"/>
                    </a:p>
                  </a:txBody>
                  <a:tcPr/>
                </a:tc>
                <a:tc gridSpan="2">
                  <a:txBody>
                    <a:bodyPr/>
                    <a:lstStyle/>
                    <a:p>
                      <a:pPr algn="ctr" fontAlgn="ctr"/>
                      <a:r>
                        <a:rPr lang="cs-CZ" sz="1400" b="1" i="0" u="none" strike="noStrike">
                          <a:solidFill>
                            <a:srgbClr val="000000"/>
                          </a:solidFill>
                          <a:effectLst/>
                          <a:latin typeface="Calibri" panose="020F0502020204030204" pitchFamily="34" charset="0"/>
                        </a:rPr>
                        <a:t>MRSA SA 3202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cs-CZ"/>
                    </a:p>
                  </a:txBody>
                  <a:tcPr/>
                </a:tc>
                <a:extLst>
                  <a:ext uri="{0D108BD9-81ED-4DB2-BD59-A6C34878D82A}">
                    <a16:rowId xmlns:a16="http://schemas.microsoft.com/office/drawing/2014/main" val="2131461467"/>
                  </a:ext>
                </a:extLst>
              </a:tr>
              <a:tr h="417747">
                <a:tc vMerge="1">
                  <a:txBody>
                    <a:bodyPr/>
                    <a:lstStyle/>
                    <a:p>
                      <a:endParaRPr lang="cs-CZ"/>
                    </a:p>
                  </a:txBody>
                  <a:tcPr/>
                </a:tc>
                <a:tc vMerge="1">
                  <a:txBody>
                    <a:bodyPr/>
                    <a:lstStyle/>
                    <a:p>
                      <a:endParaRPr lang="cs-CZ"/>
                    </a:p>
                  </a:txBody>
                  <a:tcPr/>
                </a:tc>
                <a:tc vMerge="1">
                  <a:txBody>
                    <a:bodyPr/>
                    <a:lstStyle/>
                    <a:p>
                      <a:endParaRPr lang="cs-CZ"/>
                    </a:p>
                  </a:txBody>
                  <a:tcPr/>
                </a:tc>
                <a:tc gridSpan="8">
                  <a:txBody>
                    <a:bodyPr/>
                    <a:lstStyle/>
                    <a:p>
                      <a:pPr algn="ctr" fontAlgn="ctr"/>
                      <a:r>
                        <a:rPr lang="cs-CZ" sz="1400" b="1" i="0" u="none" strike="noStrike" dirty="0">
                          <a:solidFill>
                            <a:srgbClr val="000000"/>
                          </a:solidFill>
                          <a:effectLst/>
                          <a:latin typeface="Calibri" panose="020F0502020204030204" pitchFamily="34" charset="0"/>
                        </a:rPr>
                        <a:t>MIC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725055609"/>
                  </a:ext>
                </a:extLst>
              </a:tr>
              <a:tr h="417747">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400" b="1" i="0" u="none" strike="noStrike" dirty="0">
                          <a:solidFill>
                            <a:srgbClr val="000000"/>
                          </a:solidFill>
                          <a:effectLst/>
                          <a:latin typeface="Calibri" panose="020F0502020204030204" pitchFamily="34" charset="0"/>
                        </a:rPr>
                        <a:t>µg/</a:t>
                      </a:r>
                      <a:r>
                        <a:rPr lang="cs-CZ" sz="1400" b="1" i="0" u="none" strike="noStrike" dirty="0" err="1">
                          <a:solidFill>
                            <a:srgbClr val="000000"/>
                          </a:solidFill>
                          <a:effectLst/>
                          <a:latin typeface="Calibri" panose="020F0502020204030204" pitchFamily="34" charset="0"/>
                        </a:rPr>
                        <a:t>mL</a:t>
                      </a:r>
                      <a:endParaRPr lang="cs-CZ" sz="14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µM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µg/</a:t>
                      </a:r>
                      <a:r>
                        <a:rPr lang="cs-CZ" sz="1400" b="1" i="0" u="none" strike="noStrike" dirty="0" err="1">
                          <a:solidFill>
                            <a:srgbClr val="000000"/>
                          </a:solidFill>
                          <a:effectLst/>
                          <a:latin typeface="Calibri" panose="020F0502020204030204" pitchFamily="34" charset="0"/>
                        </a:rPr>
                        <a:t>mL</a:t>
                      </a:r>
                      <a:endParaRPr lang="cs-CZ" sz="14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µM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µg/</a:t>
                      </a:r>
                      <a:r>
                        <a:rPr lang="cs-CZ" sz="1400" b="1" i="0" u="none" strike="noStrike" dirty="0" err="1">
                          <a:solidFill>
                            <a:srgbClr val="000000"/>
                          </a:solidFill>
                          <a:effectLst/>
                          <a:latin typeface="Calibri" panose="020F0502020204030204" pitchFamily="34" charset="0"/>
                        </a:rPr>
                        <a:t>mL</a:t>
                      </a:r>
                      <a:endParaRPr lang="cs-CZ" sz="14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µM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µg/</a:t>
                      </a:r>
                      <a:r>
                        <a:rPr lang="cs-CZ" sz="1400" b="1" i="0" u="none" strike="noStrike" dirty="0" err="1">
                          <a:solidFill>
                            <a:srgbClr val="000000"/>
                          </a:solidFill>
                          <a:effectLst/>
                          <a:latin typeface="Calibri" panose="020F0502020204030204" pitchFamily="34" charset="0"/>
                        </a:rPr>
                        <a:t>mL</a:t>
                      </a:r>
                      <a:endParaRPr lang="cs-CZ" sz="14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µM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521923348"/>
                  </a:ext>
                </a:extLst>
              </a:tr>
              <a:tr h="452559">
                <a:tc>
                  <a:txBody>
                    <a:bodyPr/>
                    <a:lstStyle/>
                    <a:p>
                      <a:pPr algn="ctr" fontAlgn="ctr"/>
                      <a:r>
                        <a:rPr lang="cs-CZ" sz="1400" b="1" i="0" u="none" strike="noStrike" dirty="0">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325.71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2-CF</a:t>
                      </a:r>
                      <a:r>
                        <a:rPr lang="cs-CZ" sz="1400" b="0" i="0" u="none" strike="noStrike" baseline="-25000">
                          <a:solidFill>
                            <a:srgbClr val="000000"/>
                          </a:solidFill>
                          <a:effectLst/>
                          <a:latin typeface="Calibri" panose="020F0502020204030204" pitchFamily="34" charset="0"/>
                        </a:rPr>
                        <a:t>3</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256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53308334"/>
                  </a:ext>
                </a:extLst>
              </a:tr>
              <a:tr h="452559">
                <a:tc>
                  <a:txBody>
                    <a:bodyPr/>
                    <a:lstStyle/>
                    <a:p>
                      <a:pPr algn="ctr" fontAlgn="ctr"/>
                      <a:r>
                        <a:rPr lang="cs-CZ" sz="1400" b="1" i="0" u="none" strike="noStrike" dirty="0">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325.71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3-CF</a:t>
                      </a:r>
                      <a:r>
                        <a:rPr lang="cs-CZ" sz="1400" b="0" i="0" u="none" strike="noStrike" baseline="-25000">
                          <a:solidFill>
                            <a:srgbClr val="000000"/>
                          </a:solidFill>
                          <a:effectLst/>
                          <a:latin typeface="Calibri" panose="020F0502020204030204" pitchFamily="34" charset="0"/>
                        </a:rPr>
                        <a:t>3</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&gt;256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&gt;786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619540123"/>
                  </a:ext>
                </a:extLst>
              </a:tr>
              <a:tr h="469964">
                <a:tc>
                  <a:txBody>
                    <a:bodyPr/>
                    <a:lstStyle/>
                    <a:p>
                      <a:pPr algn="ctr" fontAlgn="ctr"/>
                      <a:r>
                        <a:rPr lang="cs-CZ" sz="1400" b="1" i="0" u="none" strike="noStrike" dirty="0">
                          <a:solidFill>
                            <a:srgbClr val="000000"/>
                          </a:solidFill>
                          <a:effectLst/>
                          <a:latin typeface="Calibri" panose="020F050202020403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325.71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4-CF</a:t>
                      </a:r>
                      <a:r>
                        <a:rPr lang="cs-CZ" sz="1400" b="0" i="0" u="none" strike="noStrike" baseline="-25000" dirty="0">
                          <a:solidFill>
                            <a:srgbClr val="000000"/>
                          </a:solidFill>
                          <a:effectLst/>
                          <a:latin typeface="Calibri" panose="020F0502020204030204" pitchFamily="34" charset="0"/>
                        </a:rPr>
                        <a:t>3</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&gt;256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&gt;786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&gt;256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&gt;786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&gt;256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&gt;786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&gt; 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&gt;786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072462701"/>
                  </a:ext>
                </a:extLst>
              </a:tr>
              <a:tr h="435152">
                <a:tc>
                  <a:txBody>
                    <a:bodyPr/>
                    <a:lstStyle/>
                    <a:p>
                      <a:pPr algn="ctr" fontAlgn="ctr"/>
                      <a:r>
                        <a:rPr lang="cs-CZ" sz="1400" b="1" i="0" u="none" strike="noStrike" dirty="0">
                          <a:solidFill>
                            <a:srgbClr val="000000"/>
                          </a:solidFill>
                          <a:effectLst/>
                          <a:latin typeface="Calibri" panose="020F0502020204030204" pitchFamily="34" charset="0"/>
                        </a:rPr>
                        <a:t>CIP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331.35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0.25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0.75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254983004"/>
                  </a:ext>
                </a:extLst>
              </a:tr>
            </a:tbl>
          </a:graphicData>
        </a:graphic>
      </p:graphicFrame>
      <p:pic>
        <p:nvPicPr>
          <p:cNvPr id="13" name="Obrázek 12">
            <a:extLst>
              <a:ext uri="{FF2B5EF4-FFF2-40B4-BE49-F238E27FC236}">
                <a16:creationId xmlns:a16="http://schemas.microsoft.com/office/drawing/2014/main" id="{16CFA1DA-98DC-453F-BCB0-88DD20386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04636"/>
            <a:ext cx="2466975" cy="1028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5" y="605559"/>
            <a:ext cx="8153400" cy="461665"/>
          </a:xfrm>
          <a:prstGeom prst="rect">
            <a:avLst/>
          </a:prstGeom>
          <a:noFill/>
        </p:spPr>
        <p:txBody>
          <a:bodyPr wrap="square" rtlCol="0">
            <a:spAutoFit/>
          </a:bodyPr>
          <a:lstStyle/>
          <a:p>
            <a:r>
              <a:rPr lang="en-GB" sz="2400" b="1" dirty="0"/>
              <a:t>Results</a:t>
            </a:r>
          </a:p>
        </p:txBody>
      </p:sp>
      <p:sp>
        <p:nvSpPr>
          <p:cNvPr id="6" name="Slide Number Placeholder 5"/>
          <p:cNvSpPr>
            <a:spLocks noGrp="1"/>
          </p:cNvSpPr>
          <p:nvPr>
            <p:ph type="sldNum" sz="quarter" idx="12"/>
          </p:nvPr>
        </p:nvSpPr>
        <p:spPr/>
        <p:txBody>
          <a:bodyPr/>
          <a:lstStyle/>
          <a:p>
            <a:fld id="{FCAEAE96-855E-42B1-8DE9-9C9E68DE18C5}" type="slidenum">
              <a:rPr lang="en-GB" smtClean="0"/>
              <a:pPr/>
              <a:t>6</a:t>
            </a:fld>
            <a:endParaRPr lang="en-GB" dirty="0"/>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TextovéPole 7">
            <a:extLst>
              <a:ext uri="{FF2B5EF4-FFF2-40B4-BE49-F238E27FC236}">
                <a16:creationId xmlns:a16="http://schemas.microsoft.com/office/drawing/2014/main" id="{9182B893-82A8-4FEC-9947-2DCFD53E5498}"/>
              </a:ext>
            </a:extLst>
          </p:cNvPr>
          <p:cNvSpPr txBox="1"/>
          <p:nvPr/>
        </p:nvSpPr>
        <p:spPr>
          <a:xfrm>
            <a:off x="457201" y="1683603"/>
            <a:ext cx="8153399" cy="830997"/>
          </a:xfrm>
          <a:prstGeom prst="rect">
            <a:avLst/>
          </a:prstGeom>
          <a:noFill/>
        </p:spPr>
        <p:txBody>
          <a:bodyPr wrap="square" rtlCol="0">
            <a:spAutoFit/>
          </a:bodyPr>
          <a:lstStyle/>
          <a:p>
            <a:r>
              <a:rPr lang="en-GB" sz="1600" b="1" dirty="0"/>
              <a:t>Table 2:</a:t>
            </a:r>
            <a:r>
              <a:rPr lang="en-GB" sz="1600" dirty="0"/>
              <a:t> Minimum inhibitory concentration (MIC) in </a:t>
            </a:r>
            <a:r>
              <a:rPr lang="en-GB" sz="1600" b="0" i="0" u="none" strike="noStrike" dirty="0">
                <a:solidFill>
                  <a:srgbClr val="000000"/>
                </a:solidFill>
                <a:effectLst/>
                <a:latin typeface="Calibri" panose="020F0502020204030204" pitchFamily="34" charset="0"/>
              </a:rPr>
              <a:t>µg/m</a:t>
            </a:r>
            <a:r>
              <a:rPr lang="cs-CZ" sz="1600" b="0" i="0" u="none" strike="noStrike" dirty="0">
                <a:solidFill>
                  <a:srgbClr val="000000"/>
                </a:solidFill>
                <a:effectLst/>
                <a:latin typeface="Calibri" panose="020F0502020204030204" pitchFamily="34" charset="0"/>
              </a:rPr>
              <a:t>L</a:t>
            </a:r>
            <a:r>
              <a:rPr lang="en-GB" sz="1600" b="0" i="0" u="none" strike="noStrike" dirty="0">
                <a:solidFill>
                  <a:srgbClr val="000000"/>
                </a:solidFill>
                <a:effectLst/>
                <a:latin typeface="Calibri" panose="020F0502020204030204" pitchFamily="34" charset="0"/>
              </a:rPr>
              <a:t> and µ</a:t>
            </a:r>
            <a:r>
              <a:rPr lang="cs-CZ" sz="1600" b="0" i="0" u="none" strike="noStrike" dirty="0">
                <a:solidFill>
                  <a:srgbClr val="000000"/>
                </a:solidFill>
                <a:effectLst/>
                <a:latin typeface="Calibri" panose="020F0502020204030204" pitchFamily="34" charset="0"/>
              </a:rPr>
              <a:t>M</a:t>
            </a:r>
            <a:r>
              <a:rPr lang="en-GB" sz="1600" b="0" i="0" u="none" strike="noStrike" dirty="0">
                <a:solidFill>
                  <a:srgbClr val="000000"/>
                </a:solidFill>
                <a:effectLst/>
                <a:latin typeface="Calibri" panose="020F0502020204030204" pitchFamily="34" charset="0"/>
              </a:rPr>
              <a:t>; </a:t>
            </a:r>
            <a:r>
              <a:rPr lang="en-GB" sz="1600" b="0" i="1" u="none" strike="noStrike" dirty="0">
                <a:solidFill>
                  <a:srgbClr val="000000"/>
                </a:solidFill>
                <a:effectLst/>
                <a:latin typeface="Calibri" panose="020F0502020204030204" pitchFamily="34" charset="0"/>
              </a:rPr>
              <a:t>S. aureus – Staphylococcus </a:t>
            </a:r>
            <a:r>
              <a:rPr lang="en-GB" sz="1600" b="0" i="1" u="none" strike="noStrike" spc="-30" dirty="0">
                <a:solidFill>
                  <a:srgbClr val="000000"/>
                </a:solidFill>
                <a:effectLst/>
                <a:latin typeface="Calibri" panose="020F0502020204030204" pitchFamily="34" charset="0"/>
              </a:rPr>
              <a:t>aureus </a:t>
            </a:r>
            <a:r>
              <a:rPr lang="en-GB" sz="1600" b="0" u="none" strike="noStrike" spc="-30" dirty="0">
                <a:solidFill>
                  <a:srgbClr val="000000"/>
                </a:solidFill>
                <a:effectLst/>
                <a:latin typeface="Calibri" panose="020F0502020204030204" pitchFamily="34" charset="0"/>
              </a:rPr>
              <a:t>ATCC 29213, </a:t>
            </a:r>
            <a:r>
              <a:rPr lang="en-GB" sz="1600" i="1" spc="-30" dirty="0">
                <a:solidFill>
                  <a:srgbClr val="000000"/>
                </a:solidFill>
                <a:latin typeface="Calibri" panose="020F0502020204030204" pitchFamily="34" charset="0"/>
              </a:rPr>
              <a:t>E. </a:t>
            </a:r>
            <a:r>
              <a:rPr lang="en-GB" sz="1600" i="1" spc="-30" dirty="0" err="1">
                <a:solidFill>
                  <a:srgbClr val="000000"/>
                </a:solidFill>
                <a:latin typeface="Calibri" panose="020F0502020204030204" pitchFamily="34" charset="0"/>
              </a:rPr>
              <a:t>faecalis</a:t>
            </a:r>
            <a:r>
              <a:rPr lang="en-GB" sz="1600" i="1" spc="-30" dirty="0">
                <a:solidFill>
                  <a:srgbClr val="000000"/>
                </a:solidFill>
                <a:latin typeface="Calibri" panose="020F0502020204030204" pitchFamily="34" charset="0"/>
              </a:rPr>
              <a:t> – Enterococcus </a:t>
            </a:r>
            <a:r>
              <a:rPr lang="en-GB" sz="1600" i="1" spc="-30" dirty="0" err="1">
                <a:solidFill>
                  <a:srgbClr val="000000"/>
                </a:solidFill>
                <a:latin typeface="Calibri" panose="020F0502020204030204" pitchFamily="34" charset="0"/>
              </a:rPr>
              <a:t>faecalis</a:t>
            </a:r>
            <a:r>
              <a:rPr lang="en-GB" sz="1600" i="1" spc="-30" dirty="0">
                <a:solidFill>
                  <a:srgbClr val="000000"/>
                </a:solidFill>
                <a:latin typeface="Calibri" panose="020F0502020204030204" pitchFamily="34" charset="0"/>
              </a:rPr>
              <a:t> </a:t>
            </a:r>
            <a:r>
              <a:rPr lang="en-GB" sz="1600" spc="-30" dirty="0">
                <a:solidFill>
                  <a:srgbClr val="000000"/>
                </a:solidFill>
                <a:latin typeface="Calibri" panose="020F0502020204030204" pitchFamily="34" charset="0"/>
              </a:rPr>
              <a:t>ATCC 29212, </a:t>
            </a:r>
            <a:r>
              <a:rPr lang="en-GB" sz="1600" i="1" spc="-30" dirty="0">
                <a:solidFill>
                  <a:srgbClr val="000000"/>
                </a:solidFill>
                <a:latin typeface="Calibri" panose="020F0502020204030204" pitchFamily="34" charset="0"/>
              </a:rPr>
              <a:t>M. </a:t>
            </a:r>
            <a:r>
              <a:rPr lang="en-GB" sz="1600" i="1" spc="-30" dirty="0" err="1">
                <a:solidFill>
                  <a:srgbClr val="000000"/>
                </a:solidFill>
                <a:latin typeface="Calibri" panose="020F0502020204030204" pitchFamily="34" charset="0"/>
              </a:rPr>
              <a:t>smegmatis</a:t>
            </a:r>
            <a:r>
              <a:rPr lang="en-GB" sz="1600" i="1" spc="-30" dirty="0">
                <a:solidFill>
                  <a:srgbClr val="000000"/>
                </a:solidFill>
                <a:latin typeface="Calibri" panose="020F0502020204030204" pitchFamily="34" charset="0"/>
              </a:rPr>
              <a:t> – Mycobacterium </a:t>
            </a:r>
            <a:r>
              <a:rPr lang="en-GB" sz="1600" i="1" dirty="0" err="1">
                <a:solidFill>
                  <a:srgbClr val="000000"/>
                </a:solidFill>
                <a:latin typeface="Calibri" panose="020F0502020204030204" pitchFamily="34" charset="0"/>
              </a:rPr>
              <a:t>smegmatis</a:t>
            </a:r>
            <a:r>
              <a:rPr lang="en-GB" sz="1600" i="1" dirty="0">
                <a:solidFill>
                  <a:srgbClr val="000000"/>
                </a:solidFill>
                <a:latin typeface="Calibri" panose="020F0502020204030204" pitchFamily="34" charset="0"/>
              </a:rPr>
              <a:t> </a:t>
            </a:r>
            <a:r>
              <a:rPr lang="en-GB" sz="1600" dirty="0">
                <a:solidFill>
                  <a:srgbClr val="000000"/>
                </a:solidFill>
                <a:latin typeface="Calibri" panose="020F0502020204030204" pitchFamily="34" charset="0"/>
              </a:rPr>
              <a:t>ATCC 700084</a:t>
            </a:r>
            <a:r>
              <a:rPr lang="en-GB" sz="1600" b="0" u="none" strike="noStrike" dirty="0">
                <a:solidFill>
                  <a:srgbClr val="000000"/>
                </a:solidFill>
                <a:effectLst/>
                <a:latin typeface="Calibri" panose="020F0502020204030204" pitchFamily="34" charset="0"/>
              </a:rPr>
              <a:t>, MW – molecular weight, CIP - ciprofloxacin</a:t>
            </a:r>
            <a:endParaRPr lang="en-GB" sz="1600" b="0" i="0" u="none" strike="noStrike" dirty="0">
              <a:solidFill>
                <a:srgbClr val="000000"/>
              </a:solidFill>
              <a:effectLst/>
              <a:latin typeface="Calibri" panose="020F0502020204030204" pitchFamily="34" charset="0"/>
            </a:endParaRPr>
          </a:p>
        </p:txBody>
      </p:sp>
      <p:pic>
        <p:nvPicPr>
          <p:cNvPr id="13" name="Obrázek 12">
            <a:extLst>
              <a:ext uri="{FF2B5EF4-FFF2-40B4-BE49-F238E27FC236}">
                <a16:creationId xmlns:a16="http://schemas.microsoft.com/office/drawing/2014/main" id="{16CFA1DA-98DC-453F-BCB0-88DD20386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04636"/>
            <a:ext cx="2466975" cy="1028700"/>
          </a:xfrm>
          <a:prstGeom prst="rect">
            <a:avLst/>
          </a:prstGeom>
        </p:spPr>
      </p:pic>
      <p:graphicFrame>
        <p:nvGraphicFramePr>
          <p:cNvPr id="3" name="Tabulka 2">
            <a:extLst>
              <a:ext uri="{FF2B5EF4-FFF2-40B4-BE49-F238E27FC236}">
                <a16:creationId xmlns:a16="http://schemas.microsoft.com/office/drawing/2014/main" id="{A2D7ACA6-36C7-4873-ACD3-9670065DFDF6}"/>
              </a:ext>
            </a:extLst>
          </p:cNvPr>
          <p:cNvGraphicFramePr>
            <a:graphicFrameLocks noGrp="1"/>
          </p:cNvGraphicFramePr>
          <p:nvPr>
            <p:extLst>
              <p:ext uri="{D42A27DB-BD31-4B8C-83A1-F6EECF244321}">
                <p14:modId xmlns:p14="http://schemas.microsoft.com/office/powerpoint/2010/main" val="64806200"/>
              </p:ext>
            </p:extLst>
          </p:nvPr>
        </p:nvGraphicFramePr>
        <p:xfrm>
          <a:off x="1257301" y="2590805"/>
          <a:ext cx="6629398" cy="2666995"/>
        </p:xfrm>
        <a:graphic>
          <a:graphicData uri="http://schemas.openxmlformats.org/drawingml/2006/table">
            <a:tbl>
              <a:tblPr/>
              <a:tblGrid>
                <a:gridCol w="1069258">
                  <a:extLst>
                    <a:ext uri="{9D8B030D-6E8A-4147-A177-3AD203B41FA5}">
                      <a16:colId xmlns:a16="http://schemas.microsoft.com/office/drawing/2014/main" val="2975369628"/>
                    </a:ext>
                  </a:extLst>
                </a:gridCol>
                <a:gridCol w="1069258">
                  <a:extLst>
                    <a:ext uri="{9D8B030D-6E8A-4147-A177-3AD203B41FA5}">
                      <a16:colId xmlns:a16="http://schemas.microsoft.com/office/drawing/2014/main" val="1013227971"/>
                    </a:ext>
                  </a:extLst>
                </a:gridCol>
                <a:gridCol w="1069258">
                  <a:extLst>
                    <a:ext uri="{9D8B030D-6E8A-4147-A177-3AD203B41FA5}">
                      <a16:colId xmlns:a16="http://schemas.microsoft.com/office/drawing/2014/main" val="3184941462"/>
                    </a:ext>
                  </a:extLst>
                </a:gridCol>
                <a:gridCol w="855406">
                  <a:extLst>
                    <a:ext uri="{9D8B030D-6E8A-4147-A177-3AD203B41FA5}">
                      <a16:colId xmlns:a16="http://schemas.microsoft.com/office/drawing/2014/main" val="752448601"/>
                    </a:ext>
                  </a:extLst>
                </a:gridCol>
                <a:gridCol w="855406">
                  <a:extLst>
                    <a:ext uri="{9D8B030D-6E8A-4147-A177-3AD203B41FA5}">
                      <a16:colId xmlns:a16="http://schemas.microsoft.com/office/drawing/2014/main" val="198991669"/>
                    </a:ext>
                  </a:extLst>
                </a:gridCol>
                <a:gridCol w="855406">
                  <a:extLst>
                    <a:ext uri="{9D8B030D-6E8A-4147-A177-3AD203B41FA5}">
                      <a16:colId xmlns:a16="http://schemas.microsoft.com/office/drawing/2014/main" val="2076578153"/>
                    </a:ext>
                  </a:extLst>
                </a:gridCol>
                <a:gridCol w="855406">
                  <a:extLst>
                    <a:ext uri="{9D8B030D-6E8A-4147-A177-3AD203B41FA5}">
                      <a16:colId xmlns:a16="http://schemas.microsoft.com/office/drawing/2014/main" val="3231690202"/>
                    </a:ext>
                  </a:extLst>
                </a:gridCol>
              </a:tblGrid>
              <a:tr h="363681">
                <a:tc rowSpan="3">
                  <a:txBody>
                    <a:bodyPr/>
                    <a:lstStyle/>
                    <a:p>
                      <a:pPr algn="ctr" fontAlgn="ctr"/>
                      <a:r>
                        <a:rPr lang="cs-CZ" sz="1400" b="1" i="0" u="none" strike="noStrike" dirty="0" err="1">
                          <a:solidFill>
                            <a:srgbClr val="000000"/>
                          </a:solidFill>
                          <a:effectLst/>
                          <a:latin typeface="Calibri" panose="020F0502020204030204" pitchFamily="34" charset="0"/>
                        </a:rPr>
                        <a:t>Comp</a:t>
                      </a:r>
                      <a:r>
                        <a:rPr lang="cs-CZ" sz="1400" b="1"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3">
                  <a:txBody>
                    <a:bodyPr/>
                    <a:lstStyle/>
                    <a:p>
                      <a:pPr algn="ctr" fontAlgn="ctr"/>
                      <a:r>
                        <a:rPr lang="cs-CZ" sz="1400" b="1" i="0" u="none" strike="noStrike" dirty="0">
                          <a:solidFill>
                            <a:srgbClr val="000000"/>
                          </a:solidFill>
                          <a:effectLst/>
                          <a:latin typeface="Calibri" panose="020F0502020204030204" pitchFamily="34" charset="0"/>
                        </a:rPr>
                        <a:t>MW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3">
                  <a:txBody>
                    <a:bodyPr/>
                    <a:lstStyle/>
                    <a:p>
                      <a:pPr algn="ctr" fontAlgn="ctr"/>
                      <a:r>
                        <a:rPr lang="cs-CZ" sz="1400" b="1" i="0" u="none" strike="noStrike" dirty="0">
                          <a:solidFill>
                            <a:srgbClr val="000000"/>
                          </a:solidFill>
                          <a:effectLst/>
                          <a:latin typeface="Calibri" panose="020F0502020204030204" pitchFamily="34" charset="0"/>
                        </a:rPr>
                        <a:t>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ctr" fontAlgn="ctr"/>
                      <a:r>
                        <a:rPr lang="cs-CZ" sz="1400" b="1" i="1" u="none" strike="noStrike">
                          <a:solidFill>
                            <a:srgbClr val="000000"/>
                          </a:solidFill>
                          <a:effectLst/>
                          <a:latin typeface="Calibri" panose="020F0502020204030204" pitchFamily="34" charset="0"/>
                        </a:rPr>
                        <a:t>E. faecalis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cs-CZ"/>
                    </a:p>
                  </a:txBody>
                  <a:tcPr/>
                </a:tc>
                <a:tc gridSpan="2">
                  <a:txBody>
                    <a:bodyPr/>
                    <a:lstStyle/>
                    <a:p>
                      <a:pPr algn="ctr" fontAlgn="ctr"/>
                      <a:r>
                        <a:rPr lang="cs-CZ" sz="1400" b="1" i="1" u="none" strike="noStrike">
                          <a:solidFill>
                            <a:srgbClr val="000000"/>
                          </a:solidFill>
                          <a:effectLst/>
                          <a:latin typeface="Calibri" panose="020F0502020204030204" pitchFamily="34" charset="0"/>
                        </a:rPr>
                        <a:t>M. smegmatis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cs-CZ"/>
                    </a:p>
                  </a:txBody>
                  <a:tcPr/>
                </a:tc>
                <a:extLst>
                  <a:ext uri="{0D108BD9-81ED-4DB2-BD59-A6C34878D82A}">
                    <a16:rowId xmlns:a16="http://schemas.microsoft.com/office/drawing/2014/main" val="1039034534"/>
                  </a:ext>
                </a:extLst>
              </a:tr>
              <a:tr h="363681">
                <a:tc vMerge="1">
                  <a:txBody>
                    <a:bodyPr/>
                    <a:lstStyle/>
                    <a:p>
                      <a:endParaRPr lang="cs-CZ"/>
                    </a:p>
                  </a:txBody>
                  <a:tcPr/>
                </a:tc>
                <a:tc vMerge="1">
                  <a:txBody>
                    <a:bodyPr/>
                    <a:lstStyle/>
                    <a:p>
                      <a:endParaRPr lang="cs-CZ"/>
                    </a:p>
                  </a:txBody>
                  <a:tcPr/>
                </a:tc>
                <a:tc vMerge="1">
                  <a:txBody>
                    <a:bodyPr/>
                    <a:lstStyle/>
                    <a:p>
                      <a:endParaRPr lang="cs-CZ"/>
                    </a:p>
                  </a:txBody>
                  <a:tcPr/>
                </a:tc>
                <a:tc gridSpan="4">
                  <a:txBody>
                    <a:bodyPr/>
                    <a:lstStyle/>
                    <a:p>
                      <a:pPr algn="ctr" fontAlgn="ctr"/>
                      <a:r>
                        <a:rPr lang="cs-CZ" sz="1400" b="1" i="0" u="none" strike="noStrike" dirty="0">
                          <a:solidFill>
                            <a:srgbClr val="000000"/>
                          </a:solidFill>
                          <a:effectLst/>
                          <a:latin typeface="Calibri" panose="020F0502020204030204" pitchFamily="34" charset="0"/>
                        </a:rPr>
                        <a:t>MIC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860444277"/>
                  </a:ext>
                </a:extLst>
              </a:tr>
              <a:tr h="363681">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400" b="1" i="0" u="none" strike="noStrike" dirty="0">
                          <a:solidFill>
                            <a:srgbClr val="000000"/>
                          </a:solidFill>
                          <a:effectLst/>
                          <a:latin typeface="Calibri" panose="020F0502020204030204" pitchFamily="34" charset="0"/>
                        </a:rPr>
                        <a:t>µg/</a:t>
                      </a:r>
                      <a:r>
                        <a:rPr lang="cs-CZ" sz="1400" b="1" i="0" u="none" strike="noStrike" dirty="0" err="1">
                          <a:solidFill>
                            <a:srgbClr val="000000"/>
                          </a:solidFill>
                          <a:effectLst/>
                          <a:latin typeface="Calibri" panose="020F0502020204030204" pitchFamily="34" charset="0"/>
                        </a:rPr>
                        <a:t>mL</a:t>
                      </a:r>
                      <a:endParaRPr lang="cs-CZ" sz="14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µM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µg/</a:t>
                      </a:r>
                      <a:r>
                        <a:rPr lang="cs-CZ" sz="1400" b="1" i="0" u="none" strike="noStrike" dirty="0" err="1">
                          <a:solidFill>
                            <a:srgbClr val="000000"/>
                          </a:solidFill>
                          <a:effectLst/>
                          <a:latin typeface="Calibri" panose="020F0502020204030204" pitchFamily="34" charset="0"/>
                        </a:rPr>
                        <a:t>mL</a:t>
                      </a:r>
                      <a:endParaRPr lang="cs-CZ" sz="14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µM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665315964"/>
                  </a:ext>
                </a:extLst>
              </a:tr>
              <a:tr h="393988">
                <a:tc>
                  <a:txBody>
                    <a:bodyPr/>
                    <a:lstStyle/>
                    <a:p>
                      <a:pPr algn="ctr" fontAlgn="ctr"/>
                      <a:r>
                        <a:rPr lang="cs-CZ" sz="1400" b="1" i="0" u="none" strike="noStrike" dirty="0">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325.71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2-CF</a:t>
                      </a:r>
                      <a:r>
                        <a:rPr lang="cs-CZ" sz="1400" b="0" i="0" u="none" strike="noStrike" baseline="-25000">
                          <a:solidFill>
                            <a:srgbClr val="000000"/>
                          </a:solidFill>
                          <a:effectLst/>
                          <a:latin typeface="Calibri" panose="020F0502020204030204" pitchFamily="34" charset="0"/>
                        </a:rPr>
                        <a:t>3</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256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82117775"/>
                  </a:ext>
                </a:extLst>
              </a:tr>
              <a:tr h="393988">
                <a:tc>
                  <a:txBody>
                    <a:bodyPr/>
                    <a:lstStyle/>
                    <a:p>
                      <a:pPr algn="ctr" fontAlgn="ctr"/>
                      <a:r>
                        <a:rPr lang="cs-CZ" sz="1400" b="1" i="0" u="none" strike="noStrike" dirty="0">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325.71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3-CF</a:t>
                      </a:r>
                      <a:r>
                        <a:rPr lang="cs-CZ" sz="1400" b="0" i="0" u="none" strike="noStrike" baseline="-25000">
                          <a:solidFill>
                            <a:srgbClr val="000000"/>
                          </a:solidFill>
                          <a:effectLst/>
                          <a:latin typeface="Calibri" panose="020F0502020204030204" pitchFamily="34" charset="0"/>
                        </a:rPr>
                        <a:t>3</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 256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&gt; 786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848465615"/>
                  </a:ext>
                </a:extLst>
              </a:tr>
              <a:tr h="409141">
                <a:tc>
                  <a:txBody>
                    <a:bodyPr/>
                    <a:lstStyle/>
                    <a:p>
                      <a:pPr algn="ctr" fontAlgn="ctr"/>
                      <a:r>
                        <a:rPr lang="cs-CZ" sz="1400" b="1" i="0" u="none" strike="noStrike" dirty="0">
                          <a:solidFill>
                            <a:srgbClr val="000000"/>
                          </a:solidFill>
                          <a:effectLst/>
                          <a:latin typeface="Calibri" panose="020F050202020403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325.71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4-CF</a:t>
                      </a:r>
                      <a:r>
                        <a:rPr lang="cs-CZ" sz="1400" b="0" i="0" u="none" strike="noStrike" baseline="-25000">
                          <a:solidFill>
                            <a:srgbClr val="000000"/>
                          </a:solidFill>
                          <a:effectLst/>
                          <a:latin typeface="Calibri" panose="020F0502020204030204" pitchFamily="34" charset="0"/>
                        </a:rPr>
                        <a:t>3</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 256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&gt; 786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&gt; 256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&gt; 786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330850386"/>
                  </a:ext>
                </a:extLst>
              </a:tr>
              <a:tr h="378835">
                <a:tc>
                  <a:txBody>
                    <a:bodyPr/>
                    <a:lstStyle/>
                    <a:p>
                      <a:pPr algn="ctr" fontAlgn="ctr"/>
                      <a:r>
                        <a:rPr lang="cs-CZ" sz="1400" b="1" i="0" u="none" strike="noStrike" dirty="0">
                          <a:solidFill>
                            <a:srgbClr val="000000"/>
                          </a:solidFill>
                          <a:effectLst/>
                          <a:latin typeface="Calibri" panose="020F0502020204030204" pitchFamily="34" charset="0"/>
                        </a:rPr>
                        <a:t>CIP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331.35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0.125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291365093"/>
                  </a:ext>
                </a:extLst>
              </a:tr>
            </a:tbl>
          </a:graphicData>
        </a:graphic>
      </p:graphicFrame>
    </p:spTree>
    <p:extLst>
      <p:ext uri="{BB962C8B-B14F-4D97-AF65-F5344CB8AC3E}">
        <p14:creationId xmlns:p14="http://schemas.microsoft.com/office/powerpoint/2010/main" val="212990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2E2196B4-8B00-42C6-8756-AC7D1C9780BE}"/>
              </a:ext>
            </a:extLst>
          </p:cNvPr>
          <p:cNvSpPr>
            <a:spLocks noGrp="1"/>
          </p:cNvSpPr>
          <p:nvPr>
            <p:ph type="sldNum" sz="quarter" idx="12"/>
          </p:nvPr>
        </p:nvSpPr>
        <p:spPr/>
        <p:txBody>
          <a:bodyPr/>
          <a:lstStyle/>
          <a:p>
            <a:fld id="{FCAEAE96-855E-42B1-8DE9-9C9E68DE18C5}" type="slidenum">
              <a:rPr lang="en-GB" smtClean="0"/>
              <a:pPr/>
              <a:t>7</a:t>
            </a:fld>
            <a:endParaRPr lang="en-GB" dirty="0"/>
          </a:p>
        </p:txBody>
      </p:sp>
      <p:sp>
        <p:nvSpPr>
          <p:cNvPr id="4" name="TextBox 3">
            <a:extLst>
              <a:ext uri="{FF2B5EF4-FFF2-40B4-BE49-F238E27FC236}">
                <a16:creationId xmlns:a16="http://schemas.microsoft.com/office/drawing/2014/main" id="{E95E5F8E-07B2-4BFF-A9B9-5A1A534137E4}"/>
              </a:ext>
            </a:extLst>
          </p:cNvPr>
          <p:cNvSpPr txBox="1"/>
          <p:nvPr/>
        </p:nvSpPr>
        <p:spPr>
          <a:xfrm>
            <a:off x="609600" y="685800"/>
            <a:ext cx="8153400" cy="461665"/>
          </a:xfrm>
          <a:prstGeom prst="rect">
            <a:avLst/>
          </a:prstGeom>
          <a:noFill/>
        </p:spPr>
        <p:txBody>
          <a:bodyPr wrap="square" rtlCol="0">
            <a:spAutoFit/>
          </a:bodyPr>
          <a:lstStyle/>
          <a:p>
            <a:r>
              <a:rPr lang="en-GB" sz="2400" b="1" dirty="0"/>
              <a:t>Discussion</a:t>
            </a:r>
          </a:p>
        </p:txBody>
      </p:sp>
      <p:pic>
        <p:nvPicPr>
          <p:cNvPr id="6" name="Picture 4">
            <a:extLst>
              <a:ext uri="{FF2B5EF4-FFF2-40B4-BE49-F238E27FC236}">
                <a16:creationId xmlns:a16="http://schemas.microsoft.com/office/drawing/2014/main" id="{3B340BF1-B2B7-400B-A856-D8399B766B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 name="TextovéPole 2">
            <a:extLst>
              <a:ext uri="{FF2B5EF4-FFF2-40B4-BE49-F238E27FC236}">
                <a16:creationId xmlns:a16="http://schemas.microsoft.com/office/drawing/2014/main" id="{939EEAE5-7F78-4E95-9EDD-5E484F64938A}"/>
              </a:ext>
            </a:extLst>
          </p:cNvPr>
          <p:cNvSpPr txBox="1"/>
          <p:nvPr/>
        </p:nvSpPr>
        <p:spPr>
          <a:xfrm>
            <a:off x="609600" y="1371600"/>
            <a:ext cx="7543800" cy="4001095"/>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US" dirty="0"/>
              <a:t>(2</a:t>
            </a:r>
            <a:r>
              <a:rPr lang="en-US" i="1" dirty="0"/>
              <a:t>E</a:t>
            </a:r>
            <a:r>
              <a:rPr lang="en-US" dirty="0"/>
              <a:t>)-</a:t>
            </a:r>
            <a:r>
              <a:rPr lang="en-US" i="1" dirty="0"/>
              <a:t>N</a:t>
            </a:r>
            <a:r>
              <a:rPr lang="en-US" dirty="0"/>
              <a:t>-(4-Chlorophenyl)-3-[3-(</a:t>
            </a:r>
            <a:r>
              <a:rPr lang="en-US" dirty="0" err="1"/>
              <a:t>trifluoromethyl</a:t>
            </a:r>
            <a:r>
              <a:rPr lang="en-US" dirty="0"/>
              <a:t>)phenyl]prop-2-enamide (</a:t>
            </a:r>
            <a:r>
              <a:rPr lang="en-US" b="1" dirty="0"/>
              <a:t>2</a:t>
            </a:r>
            <a:r>
              <a:rPr lang="en-US" dirty="0"/>
              <a:t>) showed the highest activity against </a:t>
            </a:r>
            <a:r>
              <a:rPr lang="en-US" i="1" dirty="0"/>
              <a:t>S. aureus </a:t>
            </a:r>
            <a:r>
              <a:rPr lang="en-US" dirty="0"/>
              <a:t>and MRSA isolates. </a:t>
            </a:r>
            <a:r>
              <a:rPr lang="en-US" sz="1800" b="0" i="0" u="none" strike="noStrike" baseline="0" dirty="0"/>
              <a:t>Only isolate MRSA SA 3202 was not sensitive to any structure. </a:t>
            </a:r>
            <a:r>
              <a:rPr lang="en-US" dirty="0"/>
              <a:t>In this case, the </a:t>
            </a:r>
            <a:r>
              <a:rPr lang="en-US" i="1" dirty="0"/>
              <a:t>m</a:t>
            </a:r>
            <a:r>
              <a:rPr lang="en-US" sz="1800" b="0" i="1" u="none" strike="noStrike" baseline="0" dirty="0"/>
              <a:t>eta-</a:t>
            </a:r>
            <a:r>
              <a:rPr lang="en-US" sz="1800" b="0" u="none" strike="noStrike" baseline="0" dirty="0"/>
              <a:t>position </a:t>
            </a:r>
            <a:r>
              <a:rPr lang="en-US" dirty="0"/>
              <a:t>carries the</a:t>
            </a:r>
            <a:r>
              <a:rPr lang="en-US" sz="1800" b="0" u="none" strike="noStrike" baseline="0" dirty="0"/>
              <a:t> antistaphylococcal effect. The changes to the </a:t>
            </a:r>
            <a:r>
              <a:rPr lang="en-US" i="1" dirty="0" err="1"/>
              <a:t>o</a:t>
            </a:r>
            <a:r>
              <a:rPr lang="en-US" sz="1800" b="0" i="1" u="none" strike="noStrike" baseline="0" dirty="0" err="1"/>
              <a:t>rtho</a:t>
            </a:r>
            <a:r>
              <a:rPr lang="en-US" i="1" dirty="0"/>
              <a:t>-</a:t>
            </a:r>
            <a:r>
              <a:rPr lang="en-US" dirty="0"/>
              <a:t>position</a:t>
            </a:r>
            <a:r>
              <a:rPr lang="en-US" sz="1800" b="0" i="1" u="none" strike="noStrike" baseline="0" dirty="0"/>
              <a:t> </a:t>
            </a:r>
            <a:r>
              <a:rPr lang="en-US" sz="1800" b="0" u="none" strike="noStrike" baseline="0" dirty="0"/>
              <a:t>and </a:t>
            </a:r>
            <a:r>
              <a:rPr lang="en-US" i="1" dirty="0"/>
              <a:t>para-</a:t>
            </a:r>
            <a:r>
              <a:rPr lang="en-US" dirty="0"/>
              <a:t>position lead to a significant reduction or total loss of activity.</a:t>
            </a:r>
          </a:p>
          <a:p>
            <a:pPr marL="285750" indent="-285750" algn="just">
              <a:spcAft>
                <a:spcPts val="1200"/>
              </a:spcAft>
              <a:buFont typeface="Arial" panose="020B0604020202020204" pitchFamily="34" charset="0"/>
              <a:buChar char="•"/>
            </a:pPr>
            <a:r>
              <a:rPr lang="en-US" dirty="0"/>
              <a:t>None of the tested structures was active against </a:t>
            </a:r>
            <a:r>
              <a:rPr lang="en-US" i="1" dirty="0"/>
              <a:t>E. </a:t>
            </a:r>
            <a:r>
              <a:rPr lang="en-US" i="1" dirty="0" err="1"/>
              <a:t>faecalis</a:t>
            </a:r>
            <a:r>
              <a:rPr lang="en-US" i="1" dirty="0"/>
              <a:t>.</a:t>
            </a:r>
          </a:p>
          <a:p>
            <a:pPr marL="285750" indent="-285750" algn="just">
              <a:spcAft>
                <a:spcPts val="1200"/>
              </a:spcAft>
              <a:buFont typeface="Arial" panose="020B0604020202020204" pitchFamily="34" charset="0"/>
              <a:buChar char="•"/>
            </a:pPr>
            <a:r>
              <a:rPr lang="en-US" dirty="0"/>
              <a:t>In the case of antimycobacterial activity, the relationship between the activity and the position of substitution is very similar to that of staphylococci. Compound </a:t>
            </a:r>
            <a:r>
              <a:rPr lang="en-US" b="1" dirty="0"/>
              <a:t>2 </a:t>
            </a:r>
            <a:r>
              <a:rPr lang="en-US" dirty="0"/>
              <a:t>with the </a:t>
            </a:r>
            <a:r>
              <a:rPr lang="en-US" dirty="0" err="1"/>
              <a:t>trifluoromethyl</a:t>
            </a:r>
            <a:r>
              <a:rPr lang="en-US" dirty="0"/>
              <a:t> moiety  on the phenyl core of the cinnamic acid in </a:t>
            </a:r>
            <a:r>
              <a:rPr lang="en-US" i="1" dirty="0"/>
              <a:t>meta-</a:t>
            </a:r>
            <a:r>
              <a:rPr lang="en-US" dirty="0"/>
              <a:t>position demonstrated the highest activity against </a:t>
            </a:r>
            <a:r>
              <a:rPr lang="en-US" i="1" dirty="0"/>
              <a:t>M. </a:t>
            </a:r>
            <a:r>
              <a:rPr lang="en-US" i="1" dirty="0" err="1"/>
              <a:t>smegmatis</a:t>
            </a:r>
            <a:r>
              <a:rPr lang="en-US" dirty="0"/>
              <a:t>. The change to the </a:t>
            </a:r>
            <a:r>
              <a:rPr lang="en-US" i="1" dirty="0" err="1"/>
              <a:t>ortho</a:t>
            </a:r>
            <a:r>
              <a:rPr lang="en-US" i="1" dirty="0"/>
              <a:t>-</a:t>
            </a:r>
            <a:r>
              <a:rPr lang="en-US" dirty="0"/>
              <a:t>position leads to a decrease of activity, and the change to the </a:t>
            </a:r>
            <a:r>
              <a:rPr lang="en-US" i="1" dirty="0"/>
              <a:t>para-</a:t>
            </a:r>
            <a:r>
              <a:rPr lang="en-US" dirty="0"/>
              <a:t>position causes total loss.</a:t>
            </a:r>
            <a:endParaRPr lang="en-US" sz="1800" b="0" i="0" u="none" strike="noStrike" baseline="0" dirty="0"/>
          </a:p>
        </p:txBody>
      </p:sp>
    </p:spTree>
    <p:extLst>
      <p:ext uri="{BB962C8B-B14F-4D97-AF65-F5344CB8AC3E}">
        <p14:creationId xmlns:p14="http://schemas.microsoft.com/office/powerpoint/2010/main" val="235409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609600"/>
            <a:ext cx="8153400" cy="461665"/>
          </a:xfrm>
          <a:prstGeom prst="rect">
            <a:avLst/>
          </a:prstGeom>
          <a:noFill/>
        </p:spPr>
        <p:txBody>
          <a:bodyPr wrap="square" rtlCol="0">
            <a:spAutoFit/>
          </a:bodyPr>
          <a:lstStyle/>
          <a:p>
            <a:r>
              <a:rPr lang="en-GB"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en-GB" smtClean="0"/>
              <a:pPr/>
              <a:t>8</a:t>
            </a:fld>
            <a:endParaRPr lang="en-GB" dirty="0"/>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ovéPole 1">
            <a:extLst>
              <a:ext uri="{FF2B5EF4-FFF2-40B4-BE49-F238E27FC236}">
                <a16:creationId xmlns:a16="http://schemas.microsoft.com/office/drawing/2014/main" id="{B0F9E5A1-847A-4EE0-9DDA-4E4095A83CC6}"/>
              </a:ext>
            </a:extLst>
          </p:cNvPr>
          <p:cNvSpPr txBox="1"/>
          <p:nvPr/>
        </p:nvSpPr>
        <p:spPr>
          <a:xfrm>
            <a:off x="609600" y="1424650"/>
            <a:ext cx="7867148" cy="2862322"/>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GB" sz="2000" dirty="0" err="1"/>
              <a:t>Trifluoromethyl</a:t>
            </a:r>
            <a:r>
              <a:rPr lang="en-GB" sz="2000" dirty="0"/>
              <a:t>-substituted </a:t>
            </a:r>
            <a:r>
              <a:rPr lang="en-GB" sz="2000" i="1" dirty="0"/>
              <a:t>N</a:t>
            </a:r>
            <a:r>
              <a:rPr lang="en-GB" sz="2000" dirty="0"/>
              <a:t>-</a:t>
            </a:r>
            <a:r>
              <a:rPr lang="en-GB" sz="2000" dirty="0" err="1"/>
              <a:t>arylcinnamamides</a:t>
            </a:r>
            <a:r>
              <a:rPr lang="en-GB" sz="2000" dirty="0"/>
              <a:t> bring interesting anti-infective activity, especially against </a:t>
            </a:r>
            <a:r>
              <a:rPr lang="en-GB" sz="2000" i="1" dirty="0"/>
              <a:t>S. aureus, </a:t>
            </a:r>
            <a:r>
              <a:rPr lang="en-GB" sz="2000" dirty="0"/>
              <a:t>including MRSA, and </a:t>
            </a:r>
            <a:br>
              <a:rPr lang="cs-CZ" sz="2000" dirty="0"/>
            </a:br>
            <a:r>
              <a:rPr lang="en-GB" sz="2000" i="1" dirty="0"/>
              <a:t>M. </a:t>
            </a:r>
            <a:r>
              <a:rPr lang="en-GB" sz="2000" i="1" dirty="0" err="1"/>
              <a:t>smegmatis</a:t>
            </a:r>
            <a:r>
              <a:rPr lang="en-GB" sz="2000" i="1" dirty="0"/>
              <a:t>.</a:t>
            </a:r>
            <a:endParaRPr lang="en-GB" sz="2000" dirty="0"/>
          </a:p>
          <a:p>
            <a:pPr marL="285750" indent="-285750" algn="just">
              <a:spcAft>
                <a:spcPts val="1200"/>
              </a:spcAft>
              <a:buFont typeface="Arial" panose="020B0604020202020204" pitchFamily="34" charset="0"/>
              <a:buChar char="•"/>
            </a:pPr>
            <a:r>
              <a:rPr lang="en-GB" sz="2000" dirty="0"/>
              <a:t>(2</a:t>
            </a:r>
            <a:r>
              <a:rPr lang="en-GB" sz="2000" i="1" dirty="0"/>
              <a:t>E</a:t>
            </a:r>
            <a:r>
              <a:rPr lang="en-GB" sz="2000" dirty="0"/>
              <a:t>)-</a:t>
            </a:r>
            <a:r>
              <a:rPr lang="en-GB" sz="2000" i="1" dirty="0"/>
              <a:t>N</a:t>
            </a:r>
            <a:r>
              <a:rPr lang="en-GB" sz="2000" dirty="0"/>
              <a:t>-(4-</a:t>
            </a:r>
            <a:r>
              <a:rPr lang="cs-CZ" sz="2000" dirty="0"/>
              <a:t>C</a:t>
            </a:r>
            <a:r>
              <a:rPr lang="en-GB" sz="2000" dirty="0" err="1"/>
              <a:t>hlorophenyl</a:t>
            </a:r>
            <a:r>
              <a:rPr lang="en-GB" sz="2000" dirty="0"/>
              <a:t>)-3-[3-(</a:t>
            </a:r>
            <a:r>
              <a:rPr lang="en-GB" sz="2000" dirty="0" err="1"/>
              <a:t>trifluoromethyl</a:t>
            </a:r>
            <a:r>
              <a:rPr lang="en-GB" sz="2000" dirty="0"/>
              <a:t>)phenyl]prop-2-enamide</a:t>
            </a:r>
            <a:r>
              <a:rPr lang="cs-CZ" sz="2000" dirty="0"/>
              <a:t> </a:t>
            </a:r>
            <a:r>
              <a:rPr lang="en-GB" sz="2000" dirty="0"/>
              <a:t>was</a:t>
            </a:r>
            <a:r>
              <a:rPr lang="cs-CZ" sz="2000" dirty="0"/>
              <a:t> t</a:t>
            </a:r>
            <a:r>
              <a:rPr lang="en-GB" sz="2000" dirty="0"/>
              <a:t>he most active compound</a:t>
            </a:r>
            <a:r>
              <a:rPr lang="en-GB" sz="2000" b="0" i="0" u="none" strike="noStrike" baseline="0" dirty="0"/>
              <a:t>.</a:t>
            </a:r>
          </a:p>
          <a:p>
            <a:pPr marL="285750" indent="-285750" algn="just">
              <a:spcAft>
                <a:spcPts val="1200"/>
              </a:spcAft>
              <a:buFont typeface="Arial" panose="020B0604020202020204" pitchFamily="34" charset="0"/>
              <a:buChar char="•"/>
            </a:pPr>
            <a:r>
              <a:rPr lang="en-GB" sz="2000" dirty="0"/>
              <a:t>When comparing </a:t>
            </a:r>
            <a:r>
              <a:rPr lang="en-GB" sz="2000" spc="-10" dirty="0">
                <a:effectLst/>
                <a:ea typeface="Times New Roman" panose="02020603050405020304" pitchFamily="18" charset="0"/>
              </a:rPr>
              <a:t>the position of the </a:t>
            </a:r>
            <a:r>
              <a:rPr lang="en-GB" sz="2000" spc="-10" dirty="0" err="1">
                <a:effectLst/>
                <a:ea typeface="Times New Roman" panose="02020603050405020304" pitchFamily="18" charset="0"/>
              </a:rPr>
              <a:t>trifluoromethyl</a:t>
            </a:r>
            <a:r>
              <a:rPr lang="en-GB" sz="2000" spc="-10" dirty="0">
                <a:effectLst/>
                <a:ea typeface="Times New Roman" panose="02020603050405020304" pitchFamily="18" charset="0"/>
              </a:rPr>
              <a:t> substituent on the phenyl core of the cinnamic acid</a:t>
            </a:r>
            <a:r>
              <a:rPr lang="cs-CZ" sz="2000" spc="-10" dirty="0">
                <a:effectLst/>
                <a:ea typeface="Times New Roman" panose="02020603050405020304" pitchFamily="18" charset="0"/>
              </a:rPr>
              <a:t>,</a:t>
            </a:r>
            <a:r>
              <a:rPr lang="en-GB" sz="2000" spc="-10" dirty="0">
                <a:effectLst/>
                <a:ea typeface="Times New Roman" panose="02020603050405020304" pitchFamily="18" charset="0"/>
              </a:rPr>
              <a:t> the antistaphylococcal and antimycobacterial activities increase </a:t>
            </a:r>
            <a:r>
              <a:rPr lang="en-US" sz="2000" dirty="0"/>
              <a:t>in the order</a:t>
            </a:r>
            <a:r>
              <a:rPr lang="cs-CZ" sz="2000" dirty="0"/>
              <a:t>: </a:t>
            </a:r>
            <a:r>
              <a:rPr lang="en-GB" sz="2000" i="1" spc="-10" dirty="0">
                <a:ea typeface="Times New Roman" panose="02020603050405020304" pitchFamily="18" charset="0"/>
              </a:rPr>
              <a:t>para </a:t>
            </a:r>
            <a:r>
              <a:rPr lang="en-GB" sz="2000" spc="-10" dirty="0">
                <a:ea typeface="Times New Roman" panose="02020603050405020304" pitchFamily="18" charset="0"/>
              </a:rPr>
              <a:t>&lt;</a:t>
            </a:r>
            <a:r>
              <a:rPr lang="en-GB" sz="2000" i="1" spc="-10" dirty="0">
                <a:ea typeface="Times New Roman" panose="02020603050405020304" pitchFamily="18" charset="0"/>
              </a:rPr>
              <a:t> </a:t>
            </a:r>
            <a:r>
              <a:rPr lang="en-GB" sz="2000" i="1" spc="-10" dirty="0" err="1">
                <a:ea typeface="Times New Roman" panose="02020603050405020304" pitchFamily="18" charset="0"/>
              </a:rPr>
              <a:t>ortho</a:t>
            </a:r>
            <a:r>
              <a:rPr lang="en-GB" sz="2000" i="1" spc="-10" dirty="0">
                <a:ea typeface="Times New Roman" panose="02020603050405020304" pitchFamily="18" charset="0"/>
              </a:rPr>
              <a:t> </a:t>
            </a:r>
            <a:r>
              <a:rPr lang="en-GB" sz="2000" spc="-10" dirty="0">
                <a:ea typeface="Times New Roman" panose="02020603050405020304" pitchFamily="18" charset="0"/>
              </a:rPr>
              <a:t>&lt;</a:t>
            </a:r>
            <a:r>
              <a:rPr lang="en-GB" sz="2000" i="1" spc="-10" dirty="0">
                <a:ea typeface="Times New Roman" panose="02020603050405020304" pitchFamily="18" charset="0"/>
              </a:rPr>
              <a:t> meta</a:t>
            </a:r>
            <a:r>
              <a:rPr lang="en-GB" sz="2000" spc="-10" dirty="0">
                <a:ea typeface="Times New Roman" panose="02020603050405020304" pitchFamily="18" charset="0"/>
              </a:rPr>
              <a:t>.</a:t>
            </a:r>
            <a:endParaRPr lang="cs-CZ" sz="2000" spc="-10" dirty="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9600"/>
            <a:ext cx="8305800" cy="1415772"/>
          </a:xfrm>
          <a:prstGeom prst="rect">
            <a:avLst/>
          </a:prstGeom>
          <a:noFill/>
        </p:spPr>
        <p:txBody>
          <a:bodyPr wrap="square" rtlCol="0">
            <a:spAutoFit/>
          </a:bodyPr>
          <a:lstStyle/>
          <a:p>
            <a:r>
              <a:rPr lang="en-GB" sz="2400" b="1" dirty="0"/>
              <a:t>Acknowledgments</a:t>
            </a:r>
          </a:p>
          <a:p>
            <a:endParaRPr lang="en-GB" sz="2400" b="1" dirty="0"/>
          </a:p>
          <a:p>
            <a:r>
              <a:rPr lang="en-GB" sz="2000" i="1" dirty="0">
                <a:effectLst/>
                <a:ea typeface="Times New Roman" panose="02020603050405020304" pitchFamily="18" charset="0"/>
              </a:rPr>
              <a:t>This study was supported by </a:t>
            </a:r>
            <a:r>
              <a:rPr lang="en-GB" sz="2000" i="1" dirty="0" err="1">
                <a:effectLst/>
                <a:ea typeface="Times New Roman" panose="02020603050405020304" pitchFamily="18" charset="0"/>
              </a:rPr>
              <a:t>Palacky</a:t>
            </a:r>
            <a:r>
              <a:rPr lang="en-GB" sz="2000" i="1" dirty="0">
                <a:effectLst/>
                <a:ea typeface="Times New Roman" panose="02020603050405020304" pitchFamily="18" charset="0"/>
              </a:rPr>
              <a:t> University Olomouc (IGA_PrF_2020_023).</a:t>
            </a:r>
          </a:p>
          <a:p>
            <a:endParaRPr lang="en-GB" dirty="0"/>
          </a:p>
        </p:txBody>
      </p:sp>
      <p:sp>
        <p:nvSpPr>
          <p:cNvPr id="6" name="Slide Number Placeholder 5"/>
          <p:cNvSpPr>
            <a:spLocks noGrp="1"/>
          </p:cNvSpPr>
          <p:nvPr>
            <p:ph type="sldNum" sz="quarter" idx="12"/>
          </p:nvPr>
        </p:nvSpPr>
        <p:spPr/>
        <p:txBody>
          <a:bodyPr/>
          <a:lstStyle/>
          <a:p>
            <a:fld id="{FCAEAE96-855E-42B1-8DE9-9C9E68DE18C5}" type="slidenum">
              <a:rPr lang="en-GB" smtClean="0"/>
              <a:pPr/>
              <a:t>9</a:t>
            </a:fld>
            <a:endParaRPr lang="en-GB" dirty="0"/>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pSp>
        <p:nvGrpSpPr>
          <p:cNvPr id="7" name="Skupina 6">
            <a:extLst>
              <a:ext uri="{FF2B5EF4-FFF2-40B4-BE49-F238E27FC236}">
                <a16:creationId xmlns:a16="http://schemas.microsoft.com/office/drawing/2014/main" id="{F8BE5333-021B-479D-A46F-61EBCBFCD028}"/>
              </a:ext>
            </a:extLst>
          </p:cNvPr>
          <p:cNvGrpSpPr/>
          <p:nvPr/>
        </p:nvGrpSpPr>
        <p:grpSpPr>
          <a:xfrm>
            <a:off x="747713" y="2309391"/>
            <a:ext cx="4027487" cy="1698625"/>
            <a:chOff x="5116513" y="0"/>
            <a:chExt cx="4027487" cy="1698625"/>
          </a:xfrm>
        </p:grpSpPr>
        <p:pic>
          <p:nvPicPr>
            <p:cNvPr id="8" name="Obrázek 48" descr="rcptm_b.gif">
              <a:extLst>
                <a:ext uri="{FF2B5EF4-FFF2-40B4-BE49-F238E27FC236}">
                  <a16:creationId xmlns:a16="http://schemas.microsoft.com/office/drawing/2014/main" id="{372490BE-0DFC-46D2-B4E9-01E19FB7262B}"/>
                </a:ext>
              </a:extLst>
            </p:cNvPr>
            <p:cNvPicPr>
              <a:picLocks noChangeAspect="1"/>
            </p:cNvPicPr>
            <p:nvPr/>
          </p:nvPicPr>
          <p:blipFill>
            <a:blip r:embed="rId3">
              <a:extLst>
                <a:ext uri="{28A0092B-C50C-407E-A947-70E740481C1C}">
                  <a14:useLocalDpi xmlns:a14="http://schemas.microsoft.com/office/drawing/2010/main" val="0"/>
                </a:ext>
              </a:extLst>
            </a:blip>
            <a:srcRect l="24844" b="26207"/>
            <a:stretch>
              <a:fillRect/>
            </a:stretch>
          </p:blipFill>
          <p:spPr bwMode="auto">
            <a:xfrm>
              <a:off x="5116513" y="217488"/>
              <a:ext cx="25892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83" descr="rcptm.gif">
              <a:extLst>
                <a:ext uri="{FF2B5EF4-FFF2-40B4-BE49-F238E27FC236}">
                  <a16:creationId xmlns:a16="http://schemas.microsoft.com/office/drawing/2014/main" id="{27D8192C-8F28-477C-98FF-96E8AFB04E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5263" y="0"/>
              <a:ext cx="1328737"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2160</TotalTime>
  <Words>897</Words>
  <Application>Microsoft Office PowerPoint</Application>
  <PresentationFormat>Předvádění na obrazovce (4:3)</PresentationFormat>
  <Paragraphs>147</Paragraphs>
  <Slides>9</Slides>
  <Notes>2</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9</vt:i4>
      </vt:variant>
    </vt:vector>
  </HeadingPairs>
  <TitlesOfParts>
    <vt:vector size="14" baseType="lpstr">
      <vt:lpstr>Arial</vt:lpstr>
      <vt:lpstr>Calibri</vt:lpstr>
      <vt:lpstr>Calibri Light</vt:lpstr>
      <vt:lpstr>Office Theme</vt:lpstr>
      <vt:lpstr>Custom Design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Uživatel</cp:lastModifiedBy>
  <cp:revision>161</cp:revision>
  <dcterms:created xsi:type="dcterms:W3CDTF">2015-04-04T09:45:50Z</dcterms:created>
  <dcterms:modified xsi:type="dcterms:W3CDTF">2020-10-27T18:53:18Z</dcterms:modified>
</cp:coreProperties>
</file>