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handoutMasterIdLst>
    <p:handoutMasterId r:id="rId27"/>
  </p:handoutMasterIdLst>
  <p:sldIdLst>
    <p:sldId id="256" r:id="rId3"/>
    <p:sldId id="288" r:id="rId4"/>
    <p:sldId id="258" r:id="rId5"/>
    <p:sldId id="259" r:id="rId6"/>
    <p:sldId id="268" r:id="rId7"/>
    <p:sldId id="269" r:id="rId8"/>
    <p:sldId id="270" r:id="rId9"/>
    <p:sldId id="271" r:id="rId10"/>
    <p:sldId id="272" r:id="rId11"/>
    <p:sldId id="276" r:id="rId12"/>
    <p:sldId id="261" r:id="rId13"/>
    <p:sldId id="287" r:id="rId14"/>
    <p:sldId id="280" r:id="rId15"/>
    <p:sldId id="289" r:id="rId16"/>
    <p:sldId id="281" r:id="rId17"/>
    <p:sldId id="282" r:id="rId18"/>
    <p:sldId id="283" r:id="rId19"/>
    <p:sldId id="284" r:id="rId20"/>
    <p:sldId id="285" r:id="rId21"/>
    <p:sldId id="286" r:id="rId22"/>
    <p:sldId id="290" r:id="rId23"/>
    <p:sldId id="264" r:id="rId24"/>
    <p:sldId id="277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Schalnich" initials="MS" lastIdx="3" clrIdx="0"/>
  <p:cmAuthor id="1" name="Samanta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38" autoAdjust="0"/>
  </p:normalViewPr>
  <p:slideViewPr>
    <p:cSldViewPr>
      <p:cViewPr>
        <p:scale>
          <a:sx n="60" d="100"/>
          <a:sy n="60" d="100"/>
        </p:scale>
        <p:origin x="-78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3134" y="67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4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6683100A-8A72-460F-8D5A-54D1E8721B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32E079F-1A5F-425D-8548-7D6E0BA765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DBEE4-A35F-451C-BCBF-73654C02E910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C9FF8A4-6C72-4FA9-92D5-35F646DB18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5BC330F-8964-486B-B51A-F7EA853506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02DDE-B420-4AB0-A81B-677338ED35D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5032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FBF3B-F983-4F41-9E6C-02008BB91DD1}" type="datetimeFigureOut">
              <a:rPr lang="fr-FR" smtClean="0"/>
              <a:pPr/>
              <a:t>30/10/2020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69082-9D5D-43A3-B675-27AB9B8E552E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609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98320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2044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69082-9D5D-43A3-B675-27AB9B8E552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7278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1E2D-A50B-495F-9AA4-3F10866B781B}" type="datetime1">
              <a:rPr lang="fr-FR" smtClean="0"/>
              <a:pPr/>
              <a:t>30/10/2020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B278-45EA-45CC-9642-20CC60EAB0D1}" type="datetime1">
              <a:rPr lang="fr-FR" smtClean="0"/>
              <a:pPr/>
              <a:t>30/10/2020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6925-72EC-42D4-94D3-A1003B939FCE}" type="datetime1">
              <a:rPr lang="fr-FR" smtClean="0"/>
              <a:pPr/>
              <a:t>30/10/2020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3892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9589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0936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3014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2751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3873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3812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686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0309-1331-4F8F-AC1F-972AC9046391}" type="datetime1">
              <a:rPr lang="fr-FR" smtClean="0"/>
              <a:pPr/>
              <a:t>30/10/2020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1340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0487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733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6765-7664-41F5-8267-06B87A0274DD}" type="datetime1">
              <a:rPr lang="fr-FR" smtClean="0"/>
              <a:pPr/>
              <a:t>30/10/2020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947-2A44-4499-8893-791A730D1CEB}" type="datetime1">
              <a:rPr lang="fr-FR" smtClean="0"/>
              <a:pPr/>
              <a:t>30/10/2020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4740-CB78-4DA2-9449-5BA6BAB8E8B9}" type="datetime1">
              <a:rPr lang="fr-FR" smtClean="0"/>
              <a:pPr/>
              <a:t>30/10/2020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13E3-8353-4C2E-BE7C-26AE1B623ED5}" type="datetime1">
              <a:rPr lang="fr-FR" smtClean="0"/>
              <a:pPr/>
              <a:t>30/10/2020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3025-920A-462C-B19C-06B25E7A86DA}" type="datetime1">
              <a:rPr lang="fr-FR" smtClean="0"/>
              <a:pPr/>
              <a:t>30/10/2020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D6D2-AC3E-41CF-B9A3-5BCCE2F511AB}" type="datetime1">
              <a:rPr lang="fr-FR" smtClean="0"/>
              <a:pPr/>
              <a:t>30/10/2020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8312-C233-4B5A-993A-6F581BBA2EDC}" type="datetime1">
              <a:rPr lang="fr-FR" smtClean="0"/>
              <a:pPr/>
              <a:t>30/10/2020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FA5E1-D094-4A0B-B20B-B561C85E6A82}" type="datetime1">
              <a:rPr lang="fr-FR" smtClean="0"/>
              <a:pPr/>
              <a:t>30/10/2020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24ED9-1BAC-43CE-92AB-135E2507265C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9872-1DA2-4001-977B-942AFF1DF91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08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aime.charris@ucv.v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hyperlink" Target="http://www.google.co.ve/imgres?q=universidad+central+de+venezuela&amp;um=1&amp;hl=es-419&amp;sa=N&amp;biw=1366&amp;bih=651&amp;tbm=isch&amp;tbnid=r0wKbwXbTIDteM:&amp;imgrefurl=http://www.postgrado.ucv.ve/humanidades/preinscripciones.htm&amp;docid=InoVIAoA-6XH_M&amp;imgurl=http://www.postgrado.ucv.ve/imagenes/defaul1.jpg&amp;w=448&amp;h=445&amp;ei=YRCdUI_GN5LW9AT3roC4Cg&amp;zoom=1&amp;iact=hc&amp;vpx=962&amp;vpy=307&amp;dur=1126&amp;hovh=224&amp;hovw=225&amp;tx=124&amp;ty=116&amp;sig=110154691981140121379&amp;page=1&amp;tbnh=137&amp;tbnw=138&amp;start=0&amp;ndsp=18&amp;ved=1t:429,r:10,s:0,i:162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ve/imgres?q=universidad+central+de+venezuela&amp;um=1&amp;hl=es-419&amp;sa=N&amp;biw=1366&amp;bih=651&amp;tbm=isch&amp;tbnid=r0wKbwXbTIDteM:&amp;imgrefurl=http://www.postgrado.ucv.ve/humanidades/preinscripciones.htm&amp;docid=InoVIAoA-6XH_M&amp;imgurl=http://www.postgrado.ucv.ve/imagenes/defaul1.jpg&amp;w=448&amp;h=445&amp;ei=YRCdUI_GN5LW9AT3roC4Cg&amp;zoom=1&amp;iact=hc&amp;vpx=962&amp;vpy=307&amp;dur=1126&amp;hovh=224&amp;hovw=225&amp;tx=124&amp;ty=116&amp;sig=110154691981140121379&amp;page=1&amp;tbnh=137&amp;tbnw=138&amp;start=0&amp;ndsp=18&amp;ved=1t:429,r:10,s:0,i:162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who.int/en/news-room/factsheets/detail/leishmaniasis.%20(2019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19100" y="2355574"/>
            <a:ext cx="8305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In vitro evaluation and in vivo efficacy of </a:t>
            </a:r>
            <a:r>
              <a:rPr lang="en-US" sz="2400" b="1" dirty="0" err="1"/>
              <a:t>nitroimidazole-sulfanyl</a:t>
            </a:r>
            <a:r>
              <a:rPr lang="en-US" sz="2400" b="1" dirty="0"/>
              <a:t> ethyl derivatives against </a:t>
            </a:r>
            <a:r>
              <a:rPr lang="en-US" sz="2400" b="1" i="1" dirty="0" err="1"/>
              <a:t>Leismania</a:t>
            </a:r>
            <a:r>
              <a:rPr lang="en-US" sz="2400" b="1" dirty="0"/>
              <a:t> (</a:t>
            </a:r>
            <a:r>
              <a:rPr lang="en-US" sz="2400" b="1" i="1" dirty="0"/>
              <a:t>V.</a:t>
            </a:r>
            <a:r>
              <a:rPr lang="en-US" sz="2400" b="1" dirty="0"/>
              <a:t>) </a:t>
            </a:r>
            <a:r>
              <a:rPr lang="en-US" sz="2400" b="1" i="1" dirty="0" err="1"/>
              <a:t>braziliensis</a:t>
            </a:r>
            <a:r>
              <a:rPr lang="en-US" sz="2400" b="1" dirty="0"/>
              <a:t> and </a:t>
            </a:r>
            <a:r>
              <a:rPr lang="en-US" sz="2400" b="1" i="1" dirty="0" err="1"/>
              <a:t>Leishmania</a:t>
            </a:r>
            <a:r>
              <a:rPr lang="en-US" sz="2400" b="1" dirty="0"/>
              <a:t> (</a:t>
            </a:r>
            <a:r>
              <a:rPr lang="en-US" sz="2400" b="1" i="1" dirty="0"/>
              <a:t>L.</a:t>
            </a:r>
            <a:r>
              <a:rPr lang="en-US" sz="2400" b="1" dirty="0"/>
              <a:t>) </a:t>
            </a:r>
            <a:r>
              <a:rPr lang="en-US" sz="2400" b="1" i="1" dirty="0" err="1"/>
              <a:t>mexicana</a:t>
            </a:r>
            <a:endParaRPr lang="es-VE" sz="2400" dirty="0"/>
          </a:p>
          <a:p>
            <a:pPr algn="ctr"/>
            <a:endParaRPr lang="fr-FR" dirty="0"/>
          </a:p>
          <a:p>
            <a:pPr algn="ctr"/>
            <a:r>
              <a:rPr lang="es-ES" b="1" dirty="0"/>
              <a:t>Miguel A. Rodríguez</a:t>
            </a:r>
            <a:r>
              <a:rPr lang="es-ES" b="1" baseline="30000" dirty="0"/>
              <a:t>1</a:t>
            </a:r>
            <a:r>
              <a:rPr lang="fr-FR" b="1" dirty="0"/>
              <a:t>, </a:t>
            </a:r>
            <a:r>
              <a:rPr lang="es-ES" b="1" dirty="0" err="1"/>
              <a:t>Zuleima</a:t>
            </a:r>
            <a:r>
              <a:rPr lang="es-ES" b="1" dirty="0"/>
              <a:t> Blanco</a:t>
            </a:r>
            <a:r>
              <a:rPr lang="es-ES" b="1" baseline="30000" dirty="0"/>
              <a:t>1</a:t>
            </a:r>
            <a:r>
              <a:rPr lang="es-ES" b="1" dirty="0"/>
              <a:t>, Henry Oviedo</a:t>
            </a:r>
            <a:r>
              <a:rPr lang="es-ES" b="1" baseline="30000" dirty="0"/>
              <a:t>2</a:t>
            </a:r>
            <a:r>
              <a:rPr lang="es-ES" b="1" dirty="0"/>
              <a:t>,</a:t>
            </a:r>
            <a:r>
              <a:rPr lang="es-ES" b="1" baseline="30000" dirty="0"/>
              <a:t> </a:t>
            </a:r>
            <a:r>
              <a:rPr lang="es-ES" b="1" dirty="0" err="1"/>
              <a:t>Noris</a:t>
            </a:r>
            <a:r>
              <a:rPr lang="es-ES" b="1" dirty="0"/>
              <a:t> M. Rodríguez</a:t>
            </a:r>
            <a:r>
              <a:rPr lang="es-ES" b="1" baseline="30000" dirty="0"/>
              <a:t>2*</a:t>
            </a:r>
            <a:r>
              <a:rPr lang="es-ES" b="1" dirty="0"/>
              <a:t> and </a:t>
            </a:r>
            <a:r>
              <a:rPr lang="es-ES" b="1" baseline="30000" dirty="0"/>
              <a:t> </a:t>
            </a:r>
            <a:r>
              <a:rPr lang="es-ES" b="1" dirty="0"/>
              <a:t>Jaime E.  </a:t>
            </a:r>
            <a:r>
              <a:rPr lang="en-US" b="1" dirty="0"/>
              <a:t>Charris</a:t>
            </a:r>
            <a:r>
              <a:rPr lang="en-US" b="1" baseline="30000" dirty="0"/>
              <a:t>1*</a:t>
            </a:r>
            <a:endParaRPr lang="es-VE" dirty="0"/>
          </a:p>
          <a:p>
            <a:endParaRPr lang="fr-FR" dirty="0"/>
          </a:p>
          <a:p>
            <a:pPr algn="just"/>
            <a:r>
              <a:rPr lang="fr-FR" baseline="30000" dirty="0"/>
              <a:t>1 </a:t>
            </a:r>
            <a:r>
              <a:rPr lang="fr-FR" dirty="0" err="1"/>
              <a:t>Organic</a:t>
            </a:r>
            <a:r>
              <a:rPr lang="fr-FR" dirty="0"/>
              <a:t> </a:t>
            </a:r>
            <a:r>
              <a:rPr lang="fr-FR" dirty="0" err="1"/>
              <a:t>Synthesis</a:t>
            </a:r>
            <a:r>
              <a:rPr lang="fr-FR" dirty="0"/>
              <a:t> </a:t>
            </a:r>
            <a:r>
              <a:rPr lang="fr-FR" dirty="0" err="1"/>
              <a:t>Laboratory</a:t>
            </a:r>
            <a:r>
              <a:rPr lang="fr-FR" dirty="0"/>
              <a:t>, </a:t>
            </a:r>
            <a:r>
              <a:rPr lang="fr-FR" dirty="0" err="1"/>
              <a:t>Faculty</a:t>
            </a:r>
            <a:r>
              <a:rPr lang="fr-FR" dirty="0"/>
              <a:t> of </a:t>
            </a:r>
            <a:r>
              <a:rPr lang="fr-FR" dirty="0" err="1"/>
              <a:t>Pharmacy</a:t>
            </a:r>
            <a:r>
              <a:rPr lang="fr-FR" dirty="0"/>
              <a:t>, Central </a:t>
            </a:r>
            <a:r>
              <a:rPr lang="fr-FR" dirty="0" err="1"/>
              <a:t>University</a:t>
            </a:r>
            <a:r>
              <a:rPr lang="fr-FR" dirty="0"/>
              <a:t> of Venezuela,</a:t>
            </a:r>
            <a:r>
              <a:rPr lang="fr-FR" u="sng" dirty="0"/>
              <a:t> </a:t>
            </a:r>
            <a:r>
              <a:rPr lang="fr-FR" dirty="0"/>
              <a:t>47206, Los </a:t>
            </a:r>
            <a:r>
              <a:rPr lang="fr-FR" dirty="0" err="1"/>
              <a:t>Chaguaramos</a:t>
            </a:r>
            <a:r>
              <a:rPr lang="fr-FR" dirty="0"/>
              <a:t> 1041-A, Caracas, </a:t>
            </a:r>
            <a:r>
              <a:rPr lang="fr-FR" dirty="0" err="1"/>
              <a:t>Venezuel</a:t>
            </a:r>
            <a:r>
              <a:rPr lang="fr-FR" dirty="0"/>
              <a:t>; </a:t>
            </a:r>
            <a:r>
              <a:rPr lang="fr-FR" baseline="30000" dirty="0"/>
              <a:t>2</a:t>
            </a:r>
            <a:r>
              <a:rPr lang="fr-FR" dirty="0"/>
              <a:t> Institute of </a:t>
            </a:r>
            <a:r>
              <a:rPr lang="fr-FR" dirty="0" err="1"/>
              <a:t>Biomedicine</a:t>
            </a:r>
            <a:r>
              <a:rPr lang="fr-FR" dirty="0"/>
              <a:t>, </a:t>
            </a:r>
            <a:r>
              <a:rPr lang="fr-FR" dirty="0" err="1"/>
              <a:t>Faculty</a:t>
            </a:r>
            <a:r>
              <a:rPr lang="fr-FR" dirty="0"/>
              <a:t> of </a:t>
            </a:r>
            <a:r>
              <a:rPr lang="fr-FR" dirty="0" err="1"/>
              <a:t>Medicine</a:t>
            </a:r>
            <a:r>
              <a:rPr lang="fr-FR" dirty="0"/>
              <a:t>, Central </a:t>
            </a:r>
            <a:r>
              <a:rPr lang="fr-FR" dirty="0" err="1"/>
              <a:t>University</a:t>
            </a:r>
            <a:r>
              <a:rPr lang="fr-FR" dirty="0"/>
              <a:t> of Venezuela, 4043, Caracas 1010-A, Venezuela.</a:t>
            </a:r>
            <a:endParaRPr lang="es-VE" dirty="0"/>
          </a:p>
          <a:p>
            <a:endParaRPr lang="fr-FR" dirty="0"/>
          </a:p>
          <a:p>
            <a:r>
              <a:rPr lang="fr-FR" sz="1400" dirty="0"/>
              <a:t>*</a:t>
            </a:r>
            <a:r>
              <a:rPr lang="fr-FR" sz="1400" dirty="0" err="1"/>
              <a:t>Corresponding</a:t>
            </a:r>
            <a:r>
              <a:rPr lang="fr-FR" sz="1400" dirty="0"/>
              <a:t> </a:t>
            </a:r>
            <a:r>
              <a:rPr lang="fr-FR" sz="1400" dirty="0" err="1"/>
              <a:t>author</a:t>
            </a:r>
            <a:r>
              <a:rPr lang="fr-FR" sz="1400" dirty="0"/>
              <a:t>.:</a:t>
            </a:r>
            <a:r>
              <a:rPr lang="fr-FR" sz="1400" u="sng" dirty="0"/>
              <a:t> </a:t>
            </a:r>
            <a:r>
              <a:rPr lang="fr-FR" sz="1400" u="sng" dirty="0">
                <a:hlinkClick r:id="rId3"/>
              </a:rPr>
              <a:t>jaime.charris@ucv.ve</a:t>
            </a:r>
            <a:r>
              <a:rPr lang="fr-FR" sz="1400" u="sng" dirty="0"/>
              <a:t>. </a:t>
            </a:r>
            <a:r>
              <a:rPr lang="fr-FR" sz="1400" dirty="0"/>
              <a:t>nmrodric@gmail.com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5226" y="594360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5730875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" y="2725"/>
            <a:ext cx="9143997" cy="2196051"/>
          </a:xfrm>
          <a:prstGeom prst="rect">
            <a:avLst/>
          </a:prstGeom>
        </p:spPr>
      </p:pic>
      <p:pic>
        <p:nvPicPr>
          <p:cNvPr id="6" name="rg_hi" descr="http://t2.gstatic.com/images?q=tbn:ANd9GcT2vyi712oVFgU_0ToV0yI-lgQqzZGaejqRVFb8vFQJPz9UhIJ-fQ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5562600"/>
            <a:ext cx="106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="" xmlns:a16="http://schemas.microsoft.com/office/drawing/2014/main" id="{C58E6DE7-7986-4DD5-B425-809C77081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5308AD1B-2E50-4115-AA19-BC04431EAB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8" name="TextBox 2">
            <a:extLst>
              <a:ext uri="{FF2B5EF4-FFF2-40B4-BE49-F238E27FC236}">
                <a16:creationId xmlns="" xmlns:a16="http://schemas.microsoft.com/office/drawing/2014/main" id="{334908C0-D60B-461D-A25C-EB63B6117085}"/>
              </a:ext>
            </a:extLst>
          </p:cNvPr>
          <p:cNvSpPr txBox="1"/>
          <p:nvPr/>
        </p:nvSpPr>
        <p:spPr>
          <a:xfrm>
            <a:off x="457200" y="533400"/>
            <a:ext cx="8382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Introduction</a:t>
            </a:r>
          </a:p>
          <a:p>
            <a:endParaRPr lang="fr-FR" sz="1200" b="1" dirty="0"/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/>
              <a:t> T</a:t>
            </a:r>
            <a:r>
              <a:rPr lang="en-US" sz="2400" b="0" i="0" u="none" strike="noStrike" baseline="0" dirty="0" smtClean="0"/>
              <a:t>he </a:t>
            </a:r>
            <a:r>
              <a:rPr lang="en-US" sz="2400" b="0" i="0" u="none" strike="noStrike" baseline="0" dirty="0" err="1"/>
              <a:t>catecholic</a:t>
            </a:r>
            <a:r>
              <a:rPr lang="en-US" sz="2400" b="0" i="0" u="none" strike="noStrike" baseline="0" dirty="0"/>
              <a:t> and </a:t>
            </a:r>
            <a:r>
              <a:rPr lang="en-US" sz="2400" b="0" i="0" u="none" strike="noStrike" baseline="0" dirty="0" err="1"/>
              <a:t>pyrogallolic</a:t>
            </a:r>
            <a:r>
              <a:rPr lang="en-US" sz="2400" b="0" i="0" u="none" strike="noStrike" baseline="0" dirty="0"/>
              <a:t> benzoate derivatives </a:t>
            </a:r>
            <a:r>
              <a:rPr lang="en-US" sz="2400" b="1" i="0" u="none" strike="noStrike" baseline="0" dirty="0"/>
              <a:t>9a</a:t>
            </a:r>
            <a:r>
              <a:rPr lang="en-US" sz="2400" b="0" i="0" u="none" strike="noStrike" baseline="0" dirty="0"/>
              <a:t> and </a:t>
            </a:r>
            <a:r>
              <a:rPr lang="en-US" sz="2400" b="1" i="0" u="none" strike="noStrike" baseline="0" dirty="0"/>
              <a:t>9b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smtClean="0"/>
              <a:t>were synthesized by our group,</a:t>
            </a:r>
            <a:r>
              <a:rPr lang="en-US" sz="2400" b="0" i="0" u="none" strike="noStrike" dirty="0" smtClean="0"/>
              <a:t> </a:t>
            </a:r>
            <a:r>
              <a:rPr lang="en-US" sz="2400" dirty="0" smtClean="0"/>
              <a:t>t</a:t>
            </a:r>
            <a:r>
              <a:rPr lang="en-US" sz="2400" b="0" i="0" u="none" strike="noStrike" baseline="0" dirty="0" smtClean="0"/>
              <a:t>he </a:t>
            </a:r>
            <a:r>
              <a:rPr lang="en-US" sz="2400" b="0" i="0" u="none" strike="noStrike" baseline="0" dirty="0"/>
              <a:t>biological results revealed that these two compounds constitute promising candidates in the search for improved therapies against </a:t>
            </a:r>
            <a:r>
              <a:rPr lang="en-US" sz="2400" b="0" i="1" u="none" strike="noStrike" baseline="0" dirty="0"/>
              <a:t>L. (V.) </a:t>
            </a:r>
            <a:r>
              <a:rPr lang="en-US" sz="2400" b="0" i="1" u="none" strike="noStrike" baseline="0" dirty="0" err="1"/>
              <a:t>braziliensis</a:t>
            </a:r>
            <a:r>
              <a:rPr lang="en-US" sz="2400" b="0" i="1" u="none" strike="noStrike" baseline="0" dirty="0"/>
              <a:t> </a:t>
            </a:r>
            <a:r>
              <a:rPr lang="es-CL" sz="2400" b="0" i="0" u="none" strike="noStrike" baseline="0" dirty="0"/>
              <a:t>and </a:t>
            </a:r>
            <a:r>
              <a:rPr lang="es-CL" sz="2400" b="0" i="1" u="none" strike="noStrike" baseline="0" dirty="0"/>
              <a:t>L. (L.) </a:t>
            </a:r>
            <a:r>
              <a:rPr lang="es-CL" sz="2400" b="0" i="1" u="none" strike="noStrike" baseline="0" dirty="0" smtClean="0"/>
              <a:t>mexicana</a:t>
            </a:r>
            <a:r>
              <a:rPr lang="es-CL" sz="2400" b="0" i="0" u="none" strike="noStrike" baseline="0" dirty="0" smtClean="0"/>
              <a:t>.</a:t>
            </a:r>
            <a:r>
              <a:rPr lang="fr-FR" sz="2400" baseline="30000" dirty="0" smtClean="0"/>
              <a:t>11</a:t>
            </a:r>
            <a:endParaRPr lang="fr-FR" sz="2400" b="1" dirty="0"/>
          </a:p>
        </p:txBody>
      </p:sp>
      <p:graphicFrame>
        <p:nvGraphicFramePr>
          <p:cNvPr id="9" name="Objeto 8">
            <a:extLst>
              <a:ext uri="{FF2B5EF4-FFF2-40B4-BE49-F238E27FC236}">
                <a16:creationId xmlns="" xmlns:a16="http://schemas.microsoft.com/office/drawing/2014/main" id="{B9CF8FA5-83EF-47EF-B3AB-353411D046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01521334"/>
              </p:ext>
            </p:extLst>
          </p:nvPr>
        </p:nvGraphicFramePr>
        <p:xfrm>
          <a:off x="569604" y="3733800"/>
          <a:ext cx="8117196" cy="1524000"/>
        </p:xfrm>
        <a:graphic>
          <a:graphicData uri="http://schemas.openxmlformats.org/presentationml/2006/ole">
            <p:oleObj spid="_x0000_s23561" name="CS ChemDraw Drawing" r:id="rId4" imgW="5961556" imgH="1119441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26312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51936"/>
            <a:ext cx="8153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Results</a:t>
            </a:r>
            <a:r>
              <a:rPr lang="fr-FR" sz="2400" b="1" dirty="0"/>
              <a:t> and </a:t>
            </a:r>
            <a:r>
              <a:rPr lang="fr-FR" sz="2400" b="1" dirty="0" smtClean="0"/>
              <a:t>discussion</a:t>
            </a:r>
            <a:r>
              <a:rPr lang="fr-FR" b="1" dirty="0" smtClean="0"/>
              <a:t>. </a:t>
            </a:r>
            <a:r>
              <a:rPr lang="fr-FR" b="1" i="1" dirty="0" err="1" smtClean="0"/>
              <a:t>Chemistry</a:t>
            </a:r>
            <a:endParaRPr lang="fr-FR" b="1" dirty="0"/>
          </a:p>
          <a:p>
            <a:r>
              <a:rPr lang="fr-FR" b="1" i="1" dirty="0" smtClean="0"/>
              <a:t> </a:t>
            </a:r>
            <a:endParaRPr lang="fr-FR" b="1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graphicFrame>
        <p:nvGraphicFramePr>
          <p:cNvPr id="3" name="Objeto 2">
            <a:extLst>
              <a:ext uri="{FF2B5EF4-FFF2-40B4-BE49-F238E27FC236}">
                <a16:creationId xmlns="" xmlns:a16="http://schemas.microsoft.com/office/drawing/2014/main" id="{AD9E0394-CA47-4A64-803E-15A1CB07C3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77384841"/>
              </p:ext>
            </p:extLst>
          </p:nvPr>
        </p:nvGraphicFramePr>
        <p:xfrm>
          <a:off x="1048978" y="990601"/>
          <a:ext cx="7180622" cy="1906646"/>
        </p:xfrm>
        <a:graphic>
          <a:graphicData uri="http://schemas.openxmlformats.org/presentationml/2006/ole">
            <p:oleObj spid="_x0000_s20516" name="CS ChemDraw Drawing" r:id="rId4" imgW="4550452" imgH="1208157" progId="">
              <p:embed/>
            </p:oleObj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="" xmlns:a16="http://schemas.microsoft.com/office/drawing/2014/main" id="{413C282C-0F31-4439-B9C2-D7034B85E5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720982"/>
              </p:ext>
            </p:extLst>
          </p:nvPr>
        </p:nvGraphicFramePr>
        <p:xfrm>
          <a:off x="990600" y="3138511"/>
          <a:ext cx="3429000" cy="1966889"/>
        </p:xfrm>
        <a:graphic>
          <a:graphicData uri="http://schemas.openxmlformats.org/presentationml/2006/ole">
            <p:oleObj spid="_x0000_s20517" name="CS ChemDraw Drawing" r:id="rId5" imgW="2189772" imgH="1255275" progId="">
              <p:embed/>
            </p:oleObj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="" xmlns:a16="http://schemas.microsoft.com/office/drawing/2014/main" id="{87215020-CD19-452E-86A6-4A33CDFD49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69812300"/>
              </p:ext>
            </p:extLst>
          </p:nvPr>
        </p:nvGraphicFramePr>
        <p:xfrm>
          <a:off x="4876800" y="3089259"/>
          <a:ext cx="3657600" cy="2016141"/>
        </p:xfrm>
        <a:graphic>
          <a:graphicData uri="http://schemas.openxmlformats.org/presentationml/2006/ole">
            <p:oleObj spid="_x0000_s20518" name="CS ChemDraw Drawing" r:id="rId6" imgW="2277804" imgH="1255275" progId="">
              <p:embed/>
            </p:oleObj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AED38F4A-0431-4C60-9218-065B6BA7CE83}"/>
              </a:ext>
            </a:extLst>
          </p:cNvPr>
          <p:cNvSpPr txBox="1"/>
          <p:nvPr/>
        </p:nvSpPr>
        <p:spPr>
          <a:xfrm>
            <a:off x="228600" y="5420380"/>
            <a:ext cx="8686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400" b="1" dirty="0" err="1"/>
              <a:t>Conditions</a:t>
            </a:r>
            <a:r>
              <a:rPr lang="es-CL" sz="1400" b="1" dirty="0"/>
              <a:t>:</a:t>
            </a:r>
            <a:r>
              <a:rPr lang="es-CL" sz="1400" dirty="0"/>
              <a:t> </a:t>
            </a:r>
            <a:r>
              <a:rPr lang="es-CL" sz="1400" b="1" dirty="0"/>
              <a:t>a)</a:t>
            </a:r>
            <a:r>
              <a:rPr lang="es-CL" sz="1400" dirty="0"/>
              <a:t> SOCl2 (5Eq), CH2Cl2, </a:t>
            </a:r>
            <a:r>
              <a:rPr lang="es-CL" sz="1400" dirty="0" err="1"/>
              <a:t>rt</a:t>
            </a:r>
            <a:r>
              <a:rPr lang="es-CL" sz="1400" dirty="0"/>
              <a:t>, 6h; </a:t>
            </a:r>
            <a:r>
              <a:rPr lang="es-CL" sz="1400" b="1" dirty="0"/>
              <a:t>b)</a:t>
            </a:r>
            <a:r>
              <a:rPr lang="es-CL" sz="1400" dirty="0"/>
              <a:t> H2O, Et3N </a:t>
            </a:r>
            <a:r>
              <a:rPr lang="es-CL" sz="1400" dirty="0" err="1"/>
              <a:t>until</a:t>
            </a:r>
            <a:r>
              <a:rPr lang="es-CL" sz="1400" dirty="0"/>
              <a:t> pH 8.5, </a:t>
            </a:r>
            <a:r>
              <a:rPr lang="es-CL" sz="1400" dirty="0" err="1"/>
              <a:t>rt</a:t>
            </a:r>
            <a:r>
              <a:rPr lang="es-CL" sz="1400" dirty="0"/>
              <a:t>; </a:t>
            </a:r>
            <a:r>
              <a:rPr lang="es-CL" sz="1400" b="1" dirty="0"/>
              <a:t>c)</a:t>
            </a:r>
            <a:r>
              <a:rPr lang="es-CL" sz="1400" dirty="0"/>
              <a:t> 2-mercapto-1-propanol (1.2Eq), K2CO3 (3Eq), ACN, </a:t>
            </a:r>
            <a:r>
              <a:rPr lang="es-CL" sz="1400" dirty="0" err="1"/>
              <a:t>reflux</a:t>
            </a:r>
            <a:r>
              <a:rPr lang="es-CL" sz="1400" dirty="0"/>
              <a:t>, 6h; </a:t>
            </a:r>
            <a:r>
              <a:rPr lang="es-CL" sz="1400" b="1" dirty="0"/>
              <a:t>d)</a:t>
            </a:r>
            <a:r>
              <a:rPr lang="es-CL" sz="1400" dirty="0"/>
              <a:t> 2-mercaptoethanol (1.2Eq), K2CO3 (3Eq), ACN, </a:t>
            </a:r>
            <a:r>
              <a:rPr lang="es-CL" sz="1400" dirty="0" err="1"/>
              <a:t>reflux</a:t>
            </a:r>
            <a:r>
              <a:rPr lang="es-CL" sz="1400" dirty="0"/>
              <a:t>, </a:t>
            </a:r>
            <a:r>
              <a:rPr lang="es-CL" sz="1400" dirty="0" smtClean="0"/>
              <a:t>6h. </a:t>
            </a:r>
            <a:endParaRPr lang="es-C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51936"/>
            <a:ext cx="8153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Results</a:t>
            </a:r>
            <a:r>
              <a:rPr lang="fr-FR" sz="2400" b="1" dirty="0"/>
              <a:t> and discussion</a:t>
            </a:r>
          </a:p>
          <a:p>
            <a:r>
              <a:rPr lang="fr-FR" b="1" i="1" dirty="0" err="1"/>
              <a:t>Chemistry</a:t>
            </a:r>
            <a:r>
              <a:rPr lang="fr-FR" b="1" i="1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xmlns="" id="{397FAD5E-E646-4C29-9E31-7578B3E4BD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40689003"/>
              </p:ext>
            </p:extLst>
          </p:nvPr>
        </p:nvGraphicFramePr>
        <p:xfrm>
          <a:off x="990600" y="914400"/>
          <a:ext cx="7543800" cy="2087875"/>
        </p:xfrm>
        <a:graphic>
          <a:graphicData uri="http://schemas.openxmlformats.org/presentationml/2006/ole">
            <p:oleObj spid="_x0000_s56334" name="CS ChemDraw Drawing" r:id="rId4" imgW="4536455" imgH="1255275" progId="">
              <p:embed/>
            </p:oleObj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xmlns="" id="{FBE07D68-1EDD-4F79-97C7-7C1CED1AB4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00194306"/>
              </p:ext>
            </p:extLst>
          </p:nvPr>
        </p:nvGraphicFramePr>
        <p:xfrm>
          <a:off x="2209800" y="3249090"/>
          <a:ext cx="4572000" cy="2084910"/>
        </p:xfrm>
        <a:graphic>
          <a:graphicData uri="http://schemas.openxmlformats.org/presentationml/2006/ole">
            <p:oleObj spid="_x0000_s56335" name="CS ChemDraw Drawing" r:id="rId5" imgW="2942287" imgH="1340678" progId="">
              <p:embed/>
            </p:oleObj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AED38F4A-0431-4C60-9218-065B6BA7CE83}"/>
              </a:ext>
            </a:extLst>
          </p:cNvPr>
          <p:cNvSpPr txBox="1"/>
          <p:nvPr/>
        </p:nvSpPr>
        <p:spPr>
          <a:xfrm>
            <a:off x="228600" y="5420380"/>
            <a:ext cx="8686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400" b="1" dirty="0" err="1"/>
              <a:t>Conditions</a:t>
            </a:r>
            <a:r>
              <a:rPr lang="es-CL" sz="1400" b="1" dirty="0"/>
              <a:t>:</a:t>
            </a:r>
            <a:r>
              <a:rPr lang="es-CL" sz="1400" dirty="0"/>
              <a:t>; </a:t>
            </a:r>
            <a:r>
              <a:rPr lang="es-CL" sz="1400" b="1" dirty="0"/>
              <a:t>e)</a:t>
            </a:r>
            <a:r>
              <a:rPr lang="es-CL" sz="1400" dirty="0"/>
              <a:t> </a:t>
            </a:r>
            <a:r>
              <a:rPr lang="es-CL" sz="1400" dirty="0" err="1"/>
              <a:t>methyl</a:t>
            </a:r>
            <a:r>
              <a:rPr lang="es-CL" sz="1400" dirty="0"/>
              <a:t> </a:t>
            </a:r>
            <a:r>
              <a:rPr lang="es-CL" sz="1400" dirty="0" err="1"/>
              <a:t>thioglycolate</a:t>
            </a:r>
            <a:r>
              <a:rPr lang="es-CL" sz="1400" dirty="0"/>
              <a:t> (1.2Eq), K2CO3 (3Eq), ACN, </a:t>
            </a:r>
            <a:r>
              <a:rPr lang="es-CL" sz="1400" dirty="0" err="1"/>
              <a:t>reflux</a:t>
            </a:r>
            <a:r>
              <a:rPr lang="es-CL" sz="1400" dirty="0"/>
              <a:t>, 4h; </a:t>
            </a:r>
            <a:r>
              <a:rPr lang="es-CL" sz="1400" b="1" dirty="0"/>
              <a:t>f)</a:t>
            </a:r>
            <a:r>
              <a:rPr lang="es-CL" sz="1400" dirty="0"/>
              <a:t> </a:t>
            </a:r>
            <a:r>
              <a:rPr lang="es-CL" sz="1400" dirty="0" err="1"/>
              <a:t>LiOH</a:t>
            </a:r>
            <a:r>
              <a:rPr lang="es-CL" sz="1400" dirty="0"/>
              <a:t> (1Eq), THF:MeOH:H2O (3:3:1), 0°C, 30 min; </a:t>
            </a:r>
            <a:r>
              <a:rPr lang="es-CL" sz="1400" b="1" dirty="0"/>
              <a:t>g) </a:t>
            </a:r>
            <a:r>
              <a:rPr lang="es-CL" sz="1400" dirty="0"/>
              <a:t>(S)</a:t>
            </a:r>
            <a:r>
              <a:rPr lang="es-VE" sz="1400" dirty="0"/>
              <a:t>-</a:t>
            </a:r>
            <a:r>
              <a:rPr lang="es-VE" sz="1400" dirty="0" err="1"/>
              <a:t>Methyl</a:t>
            </a:r>
            <a:r>
              <a:rPr lang="es-VE" sz="1400" dirty="0"/>
              <a:t> 2-amino-4-methylpentanoate </a:t>
            </a:r>
            <a:r>
              <a:rPr lang="es-VE" sz="1400" dirty="0" err="1"/>
              <a:t>hydrochloride</a:t>
            </a:r>
            <a:r>
              <a:rPr lang="es-CL" sz="1400" dirty="0"/>
              <a:t> (1.2Eq), EDC (1.2Eq), DMAP (0.2Eq), DCM, 0°C, 12h.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8600"/>
            <a:ext cx="83820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 err="1" smtClean="0"/>
              <a:t>Results</a:t>
            </a:r>
            <a:r>
              <a:rPr lang="fr-FR" sz="2400" b="1" dirty="0" smtClean="0"/>
              <a:t> and discussion. </a:t>
            </a:r>
            <a:r>
              <a:rPr lang="fr-FR" b="1" i="1" dirty="0" err="1" smtClean="0"/>
              <a:t>Biological</a:t>
            </a:r>
            <a:r>
              <a:rPr lang="fr-FR" b="1" i="1" dirty="0" smtClean="0"/>
              <a:t> </a:t>
            </a:r>
          </a:p>
          <a:p>
            <a:pPr algn="just"/>
            <a:endParaRPr lang="es-VE" sz="2400" dirty="0" smtClean="0"/>
          </a:p>
          <a:p>
            <a:pPr algn="just">
              <a:buFont typeface="Wingdings" pitchFamily="2" charset="2"/>
              <a:buChar char="Ø"/>
            </a:pPr>
            <a:r>
              <a:rPr lang="fr-FR" sz="2400" dirty="0" smtClean="0"/>
              <a:t>The </a:t>
            </a:r>
            <a:r>
              <a:rPr lang="fr-FR" sz="2400" dirty="0" err="1" smtClean="0"/>
              <a:t>synthesized</a:t>
            </a:r>
            <a:r>
              <a:rPr lang="fr-FR" sz="2400" dirty="0" smtClean="0"/>
              <a:t> compounds </a:t>
            </a:r>
            <a:r>
              <a:rPr lang="fr-FR" sz="2400" dirty="0" err="1" smtClean="0"/>
              <a:t>were</a:t>
            </a:r>
            <a:r>
              <a:rPr lang="fr-FR" sz="2400" dirty="0" smtClean="0"/>
              <a:t> </a:t>
            </a:r>
            <a:r>
              <a:rPr lang="fr-FR" sz="2400" dirty="0" err="1" smtClean="0"/>
              <a:t>evaluated</a:t>
            </a:r>
            <a:r>
              <a:rPr lang="fr-FR" sz="2400" dirty="0" smtClean="0"/>
              <a:t> for </a:t>
            </a:r>
            <a:r>
              <a:rPr lang="fr-FR" sz="2400" dirty="0" err="1" smtClean="0"/>
              <a:t>their</a:t>
            </a:r>
            <a:r>
              <a:rPr lang="fr-FR" sz="2400" dirty="0" smtClean="0"/>
              <a:t> </a:t>
            </a:r>
            <a:r>
              <a:rPr lang="fr-FR" sz="2400" dirty="0" err="1" smtClean="0"/>
              <a:t>antileishmanial</a:t>
            </a:r>
            <a:r>
              <a:rPr lang="fr-FR" sz="2400" dirty="0" smtClean="0"/>
              <a:t> </a:t>
            </a:r>
            <a:r>
              <a:rPr lang="fr-FR" sz="2400" dirty="0" err="1" smtClean="0"/>
              <a:t>activity</a:t>
            </a:r>
            <a:r>
              <a:rPr lang="fr-FR" sz="2400" dirty="0" smtClean="0"/>
              <a:t> </a:t>
            </a:r>
            <a:r>
              <a:rPr lang="fr-FR" sz="2400" dirty="0" err="1" smtClean="0"/>
              <a:t>against</a:t>
            </a:r>
            <a:r>
              <a:rPr lang="fr-FR" sz="2400" dirty="0" smtClean="0"/>
              <a:t> </a:t>
            </a:r>
            <a:r>
              <a:rPr lang="fr-FR" sz="2400" i="1" dirty="0" smtClean="0"/>
              <a:t>in vitro</a:t>
            </a:r>
            <a:r>
              <a:rPr lang="fr-FR" sz="2400" dirty="0" smtClean="0"/>
              <a:t> </a:t>
            </a:r>
            <a:r>
              <a:rPr lang="fr-FR" sz="2400" dirty="0" err="1" smtClean="0"/>
              <a:t>forms</a:t>
            </a:r>
            <a:r>
              <a:rPr lang="fr-FR" sz="2400" dirty="0" smtClean="0"/>
              <a:t> of </a:t>
            </a:r>
            <a:r>
              <a:rPr lang="fr-FR" sz="2400" i="1" dirty="0" smtClean="0"/>
              <a:t>L. (V.) </a:t>
            </a:r>
            <a:r>
              <a:rPr lang="fr-FR" sz="2400" i="1" dirty="0" err="1" smtClean="0"/>
              <a:t>braziliensis</a:t>
            </a:r>
            <a:r>
              <a:rPr lang="fr-FR" sz="2400" i="1" dirty="0" smtClean="0"/>
              <a:t> </a:t>
            </a:r>
            <a:r>
              <a:rPr lang="fr-FR" sz="2400" dirty="0" smtClean="0"/>
              <a:t>and </a:t>
            </a:r>
            <a:r>
              <a:rPr lang="fr-FR" sz="2400" i="1" dirty="0" smtClean="0"/>
              <a:t>L. (L.) </a:t>
            </a:r>
            <a:r>
              <a:rPr lang="fr-FR" sz="2400" i="1" dirty="0" err="1" smtClean="0"/>
              <a:t>mexicana</a:t>
            </a:r>
            <a:r>
              <a:rPr lang="fr-FR" sz="2400" i="1" dirty="0" smtClean="0"/>
              <a:t> </a:t>
            </a:r>
            <a:r>
              <a:rPr lang="fr-FR" sz="2400" dirty="0" smtClean="0"/>
              <a:t>(</a:t>
            </a:r>
            <a:r>
              <a:rPr lang="fr-FR" sz="2400" dirty="0" err="1" smtClean="0"/>
              <a:t>promastigotes</a:t>
            </a:r>
            <a:r>
              <a:rPr lang="fr-FR" sz="2400" dirty="0" smtClean="0"/>
              <a:t>) </a:t>
            </a:r>
            <a:r>
              <a:rPr lang="fr-FR" sz="2400" dirty="0" err="1" smtClean="0"/>
              <a:t>strains</a:t>
            </a:r>
            <a:r>
              <a:rPr lang="fr-FR" sz="2400" dirty="0" smtClean="0"/>
              <a:t>. In </a:t>
            </a:r>
            <a:r>
              <a:rPr lang="fr-FR" sz="2400" dirty="0" err="1" smtClean="0"/>
              <a:t>order</a:t>
            </a:r>
            <a:r>
              <a:rPr lang="fr-FR" sz="2400" dirty="0" smtClean="0"/>
              <a:t> to </a:t>
            </a:r>
            <a:r>
              <a:rPr lang="fr-FR" sz="2400" dirty="0" err="1" smtClean="0"/>
              <a:t>calculate</a:t>
            </a:r>
            <a:r>
              <a:rPr lang="fr-FR" sz="2400" dirty="0" smtClean="0"/>
              <a:t> the </a:t>
            </a:r>
            <a:r>
              <a:rPr lang="en-US" sz="2400" dirty="0" smtClean="0"/>
              <a:t>LC</a:t>
            </a:r>
            <a:r>
              <a:rPr lang="en-US" sz="2400" baseline="-25000" dirty="0" smtClean="0"/>
              <a:t>50 </a:t>
            </a:r>
            <a:r>
              <a:rPr lang="en-US" sz="2400" dirty="0" smtClean="0"/>
              <a:t>two reported methods were used.</a:t>
            </a:r>
            <a:r>
              <a:rPr lang="fr-FR" sz="2400" baseline="30000" dirty="0" smtClean="0"/>
              <a:t>11</a:t>
            </a:r>
            <a:r>
              <a:rPr lang="en-US" sz="2400" dirty="0" smtClean="0"/>
              <a:t> </a:t>
            </a:r>
            <a:endParaRPr lang="fr-FR" sz="2400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/>
              <a:t> Female </a:t>
            </a:r>
            <a:r>
              <a:rPr lang="es-ES" sz="2400" dirty="0" err="1" smtClean="0">
                <a:cs typeface="Arial" pitchFamily="34" charset="0"/>
              </a:rPr>
              <a:t>Balb</a:t>
            </a:r>
            <a:r>
              <a:rPr lang="es-ES" sz="2400" dirty="0" smtClean="0">
                <a:cs typeface="Arial" pitchFamily="34" charset="0"/>
              </a:rPr>
              <a:t>/c </a:t>
            </a:r>
            <a:r>
              <a:rPr lang="es-ES" sz="2400" dirty="0" err="1" smtClean="0">
                <a:cs typeface="Arial" pitchFamily="34" charset="0"/>
              </a:rPr>
              <a:t>mice</a:t>
            </a:r>
            <a:r>
              <a:rPr lang="es-ES" sz="2400" dirty="0" smtClean="0">
                <a:cs typeface="Arial" pitchFamily="34" charset="0"/>
              </a:rPr>
              <a:t> </a:t>
            </a:r>
            <a:r>
              <a:rPr lang="es-ES" sz="2400" dirty="0" err="1" smtClean="0">
                <a:cs typeface="Arial" pitchFamily="34" charset="0"/>
              </a:rPr>
              <a:t>inoculated</a:t>
            </a:r>
            <a:r>
              <a:rPr lang="es-ES" sz="2400" dirty="0" smtClean="0">
                <a:cs typeface="Arial" pitchFamily="34" charset="0"/>
              </a:rPr>
              <a:t> in </a:t>
            </a:r>
            <a:r>
              <a:rPr lang="es-ES" sz="2400" dirty="0" err="1" smtClean="0">
                <a:cs typeface="Arial" pitchFamily="34" charset="0"/>
              </a:rPr>
              <a:t>the</a:t>
            </a:r>
            <a:r>
              <a:rPr lang="es-ES" sz="2400" dirty="0" smtClean="0">
                <a:cs typeface="Arial" pitchFamily="34" charset="0"/>
              </a:rPr>
              <a:t>  </a:t>
            </a:r>
            <a:r>
              <a:rPr lang="es-ES" sz="2400" dirty="0" err="1" smtClean="0">
                <a:cs typeface="Arial" pitchFamily="34" charset="0"/>
              </a:rPr>
              <a:t>foot</a:t>
            </a:r>
            <a:r>
              <a:rPr lang="es-ES" sz="2400" dirty="0" smtClean="0">
                <a:cs typeface="Arial" pitchFamily="34" charset="0"/>
              </a:rPr>
              <a:t> </a:t>
            </a:r>
            <a:r>
              <a:rPr lang="es-ES" sz="2400" dirty="0" err="1" smtClean="0">
                <a:cs typeface="Arial" pitchFamily="34" charset="0"/>
              </a:rPr>
              <a:t>pad</a:t>
            </a:r>
            <a:r>
              <a:rPr lang="es-ES" sz="2400" dirty="0" smtClean="0">
                <a:cs typeface="Arial" pitchFamily="34" charset="0"/>
              </a:rPr>
              <a:t> </a:t>
            </a:r>
            <a:r>
              <a:rPr lang="es-ES" sz="2400" dirty="0" err="1" smtClean="0">
                <a:cs typeface="Arial" pitchFamily="34" charset="0"/>
              </a:rPr>
              <a:t>with</a:t>
            </a:r>
            <a:r>
              <a:rPr lang="es-ES" sz="2400" dirty="0" smtClean="0">
                <a:cs typeface="Arial" pitchFamily="34" charset="0"/>
              </a:rPr>
              <a:t> promastigotes of </a:t>
            </a:r>
            <a:r>
              <a:rPr lang="es-ES" sz="2400" i="1" dirty="0">
                <a:cs typeface="Arial" pitchFamily="34" charset="0"/>
              </a:rPr>
              <a:t>L</a:t>
            </a:r>
            <a:r>
              <a:rPr lang="es-ES" sz="2400" i="1" dirty="0" smtClean="0">
                <a:cs typeface="Arial" pitchFamily="34" charset="0"/>
              </a:rPr>
              <a:t>.(L.)mexicana</a:t>
            </a:r>
            <a:r>
              <a:rPr lang="es-E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cs typeface="Arial" pitchFamily="34" charset="0"/>
              </a:rPr>
              <a:t>or</a:t>
            </a:r>
            <a:r>
              <a:rPr lang="es-ES" sz="2400" dirty="0" smtClean="0">
                <a:cs typeface="Arial" pitchFamily="34" charset="0"/>
              </a:rPr>
              <a:t>  </a:t>
            </a:r>
            <a:r>
              <a:rPr lang="es-ES" sz="2400" i="1" dirty="0" smtClean="0">
                <a:cs typeface="Arial" pitchFamily="34" charset="0"/>
              </a:rPr>
              <a:t>L.(V.)braziliensis  </a:t>
            </a:r>
            <a:r>
              <a:rPr lang="es-ES" sz="2400" dirty="0" err="1" smtClean="0">
                <a:cs typeface="Arial" pitchFamily="34" charset="0"/>
              </a:rPr>
              <a:t>were</a:t>
            </a:r>
            <a:r>
              <a:rPr lang="es-ES" sz="2400" dirty="0" smtClean="0">
                <a:cs typeface="Arial" pitchFamily="34" charset="0"/>
              </a:rPr>
              <a:t> </a:t>
            </a:r>
            <a:r>
              <a:rPr lang="es-ES" sz="2400" dirty="0" err="1" smtClean="0">
                <a:cs typeface="Arial" pitchFamily="34" charset="0"/>
              </a:rPr>
              <a:t>treated</a:t>
            </a:r>
            <a:r>
              <a:rPr lang="es-ES" sz="2400" dirty="0" smtClean="0">
                <a:cs typeface="Arial" pitchFamily="34" charset="0"/>
              </a:rPr>
              <a:t> </a:t>
            </a:r>
            <a:r>
              <a:rPr lang="es-ES" sz="2400" dirty="0" err="1" smtClean="0">
                <a:cs typeface="Arial" pitchFamily="34" charset="0"/>
              </a:rPr>
              <a:t>with</a:t>
            </a:r>
            <a:r>
              <a:rPr lang="es-ES" sz="2400" dirty="0" smtClean="0">
                <a:cs typeface="Arial" pitchFamily="34" charset="0"/>
              </a:rPr>
              <a:t> </a:t>
            </a:r>
            <a:r>
              <a:rPr lang="es-ES" sz="2400" dirty="0" err="1" smtClean="0">
                <a:cs typeface="Arial" pitchFamily="34" charset="0"/>
              </a:rPr>
              <a:t>compound</a:t>
            </a:r>
            <a:r>
              <a:rPr lang="es-ES" sz="2400" dirty="0" smtClean="0">
                <a:cs typeface="Arial" pitchFamily="34" charset="0"/>
              </a:rPr>
              <a:t> </a:t>
            </a:r>
            <a:r>
              <a:rPr lang="es-ES" sz="2400" b="1" dirty="0" smtClean="0">
                <a:cs typeface="Arial" pitchFamily="34" charset="0"/>
              </a:rPr>
              <a:t>7</a:t>
            </a:r>
            <a:r>
              <a:rPr lang="es-ES" sz="2400" dirty="0" smtClean="0">
                <a:cs typeface="Arial" pitchFamily="34" charset="0"/>
              </a:rPr>
              <a:t> and </a:t>
            </a:r>
            <a:r>
              <a:rPr lang="es-ES" sz="2400" b="1" dirty="0" smtClean="0">
                <a:cs typeface="Arial" pitchFamily="34" charset="0"/>
              </a:rPr>
              <a:t>8</a:t>
            </a:r>
            <a:r>
              <a:rPr lang="es-ES" sz="2400" dirty="0" smtClean="0">
                <a:cs typeface="Arial" pitchFamily="34" charset="0"/>
              </a:rPr>
              <a:t>.</a:t>
            </a:r>
            <a:r>
              <a:rPr lang="fr-FR" sz="2400" baseline="30000" dirty="0" smtClean="0"/>
              <a:t>12</a:t>
            </a:r>
            <a:endParaRPr lang="es-ES" sz="2400" dirty="0" smtClean="0"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s-ES" sz="2400" dirty="0" smtClean="0">
                <a:cs typeface="Arial" pitchFamily="34" charset="0"/>
              </a:rPr>
              <a:t> </a:t>
            </a:r>
            <a:r>
              <a:rPr lang="es-ES" sz="2400" dirty="0" err="1" smtClean="0">
                <a:cs typeface="Arial" pitchFamily="34" charset="0"/>
              </a:rPr>
              <a:t>The</a:t>
            </a:r>
            <a:r>
              <a:rPr lang="es-ES" sz="2400" dirty="0" smtClean="0">
                <a:cs typeface="Arial" pitchFamily="34" charset="0"/>
              </a:rPr>
              <a:t> </a:t>
            </a:r>
            <a:r>
              <a:rPr lang="es-ES" sz="2400" dirty="0" err="1" smtClean="0">
                <a:cs typeface="Arial" pitchFamily="34" charset="0"/>
              </a:rPr>
              <a:t>evolution</a:t>
            </a:r>
            <a:r>
              <a:rPr lang="es-ES" sz="2400" dirty="0" smtClean="0">
                <a:cs typeface="Arial" pitchFamily="34" charset="0"/>
              </a:rPr>
              <a:t> of </a:t>
            </a:r>
            <a:r>
              <a:rPr lang="es-ES" sz="2400" dirty="0" err="1" smtClean="0">
                <a:cs typeface="Arial" pitchFamily="34" charset="0"/>
              </a:rPr>
              <a:t>the</a:t>
            </a:r>
            <a:r>
              <a:rPr lang="es-ES" sz="2400" dirty="0" smtClean="0">
                <a:cs typeface="Arial" pitchFamily="34" charset="0"/>
              </a:rPr>
              <a:t> </a:t>
            </a:r>
            <a:r>
              <a:rPr lang="es-ES" sz="2400" dirty="0" err="1" smtClean="0">
                <a:cs typeface="Arial" pitchFamily="34" charset="0"/>
              </a:rPr>
              <a:t>lesion</a:t>
            </a:r>
            <a:r>
              <a:rPr lang="es-ES" sz="2400" dirty="0" smtClean="0">
                <a:cs typeface="Arial" pitchFamily="34" charset="0"/>
              </a:rPr>
              <a:t> </a:t>
            </a:r>
            <a:r>
              <a:rPr lang="es-ES" sz="2400" dirty="0" err="1" smtClean="0">
                <a:cs typeface="Arial" pitchFamily="34" charset="0"/>
              </a:rPr>
              <a:t>size</a:t>
            </a:r>
            <a:r>
              <a:rPr lang="es-ES" sz="2400" dirty="0" smtClean="0">
                <a:cs typeface="Arial" pitchFamily="34" charset="0"/>
              </a:rPr>
              <a:t> in </a:t>
            </a:r>
            <a:r>
              <a:rPr lang="es-ES" sz="2400" dirty="0" err="1" smtClean="0">
                <a:cs typeface="Arial" pitchFamily="34" charset="0"/>
              </a:rPr>
              <a:t>animals</a:t>
            </a:r>
            <a:r>
              <a:rPr lang="es-ES" sz="2400" dirty="0" smtClean="0">
                <a:cs typeface="Arial" pitchFamily="34" charset="0"/>
              </a:rPr>
              <a:t> </a:t>
            </a:r>
            <a:r>
              <a:rPr lang="es-ES" sz="2400" dirty="0" err="1" smtClean="0">
                <a:cs typeface="Arial" pitchFamily="34" charset="0"/>
              </a:rPr>
              <a:t>infected</a:t>
            </a:r>
            <a:r>
              <a:rPr lang="es-ES" sz="2400" dirty="0" smtClean="0">
                <a:cs typeface="Arial" pitchFamily="34" charset="0"/>
              </a:rPr>
              <a:t> </a:t>
            </a:r>
            <a:r>
              <a:rPr lang="es-ES" sz="2400" dirty="0" err="1" smtClean="0">
                <a:cs typeface="Arial" pitchFamily="34" charset="0"/>
              </a:rPr>
              <a:t>after</a:t>
            </a:r>
            <a:r>
              <a:rPr lang="es-ES" sz="2400" dirty="0" smtClean="0">
                <a:cs typeface="Arial" pitchFamily="34" charset="0"/>
              </a:rPr>
              <a:t> of </a:t>
            </a:r>
            <a:r>
              <a:rPr lang="es-ES" sz="2400" dirty="0" err="1" smtClean="0">
                <a:cs typeface="Arial" pitchFamily="34" charset="0"/>
              </a:rPr>
              <a:t>the</a:t>
            </a:r>
            <a:r>
              <a:rPr lang="es-ES" sz="2400" dirty="0" smtClean="0">
                <a:cs typeface="Arial" pitchFamily="34" charset="0"/>
              </a:rPr>
              <a:t> </a:t>
            </a:r>
            <a:r>
              <a:rPr lang="es-ES" sz="2400" dirty="0" err="1" smtClean="0">
                <a:cs typeface="Arial" pitchFamily="34" charset="0"/>
              </a:rPr>
              <a:t>treatment</a:t>
            </a:r>
            <a:r>
              <a:rPr lang="es-ES" sz="2400" dirty="0" smtClean="0">
                <a:cs typeface="Arial" pitchFamily="34" charset="0"/>
              </a:rPr>
              <a:t> </a:t>
            </a:r>
            <a:r>
              <a:rPr lang="es-ES" sz="2400" dirty="0" err="1" smtClean="0">
                <a:cs typeface="Arial" pitchFamily="34" charset="0"/>
              </a:rPr>
              <a:t>was</a:t>
            </a:r>
            <a:r>
              <a:rPr lang="es-ES" sz="2400" dirty="0" smtClean="0">
                <a:cs typeface="Arial" pitchFamily="34" charset="0"/>
              </a:rPr>
              <a:t> </a:t>
            </a:r>
            <a:r>
              <a:rPr lang="es-ES" sz="2400" dirty="0" err="1" smtClean="0">
                <a:cs typeface="Arial" pitchFamily="34" charset="0"/>
              </a:rPr>
              <a:t>determined</a:t>
            </a:r>
            <a:r>
              <a:rPr lang="es-ES" sz="2400" dirty="0" smtClean="0">
                <a:cs typeface="Arial" pitchFamily="34" charset="0"/>
              </a:rPr>
              <a:t> as a </a:t>
            </a:r>
            <a:r>
              <a:rPr lang="es-ES" sz="2400" dirty="0" err="1" smtClean="0">
                <a:cs typeface="Arial" pitchFamily="34" charset="0"/>
              </a:rPr>
              <a:t>function</a:t>
            </a:r>
            <a:r>
              <a:rPr lang="es-ES" sz="2400" dirty="0" smtClean="0">
                <a:cs typeface="Arial" pitchFamily="34" charset="0"/>
              </a:rPr>
              <a:t> of time.</a:t>
            </a:r>
          </a:p>
          <a:p>
            <a:pPr algn="just">
              <a:buFont typeface="Wingdings" pitchFamily="2" charset="2"/>
              <a:buChar char="Ø"/>
            </a:pPr>
            <a:r>
              <a:rPr lang="es-ES" sz="2400" dirty="0" smtClean="0">
                <a:cs typeface="Arial" pitchFamily="34" charset="0"/>
              </a:rPr>
              <a:t> </a:t>
            </a:r>
            <a:r>
              <a:rPr lang="en-US" sz="2400" dirty="0" smtClean="0"/>
              <a:t>The PCR methodology was used for </a:t>
            </a:r>
            <a:r>
              <a:rPr lang="en-US" sz="2400" dirty="0" err="1" smtClean="0"/>
              <a:t>parasitologic</a:t>
            </a:r>
            <a:r>
              <a:rPr lang="en-US" sz="2400" dirty="0" smtClean="0"/>
              <a:t> diagnosis.</a:t>
            </a: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cs typeface="Arial" pitchFamily="34" charset="0"/>
            </a:endParaRPr>
          </a:p>
          <a:p>
            <a:pPr algn="just"/>
            <a:r>
              <a:rPr lang="en-GB" sz="1400" dirty="0" smtClean="0"/>
              <a:t>Female </a:t>
            </a:r>
            <a:r>
              <a:rPr lang="en-GB" sz="1400" dirty="0" err="1" smtClean="0"/>
              <a:t>Balb</a:t>
            </a:r>
            <a:r>
              <a:rPr lang="en-GB" sz="1400" dirty="0" smtClean="0"/>
              <a:t>/c mice, </a:t>
            </a:r>
            <a:r>
              <a:rPr lang="en-GB" sz="1400" dirty="0" err="1" smtClean="0"/>
              <a:t>weigth</a:t>
            </a:r>
            <a:r>
              <a:rPr lang="en-GB" sz="1400" dirty="0" smtClean="0"/>
              <a:t> 18-22 g, were maintained on a commercial pellet diet at libitum</a:t>
            </a:r>
            <a:r>
              <a:rPr lang="en-GB" sz="1400" i="1" dirty="0" smtClean="0"/>
              <a:t> </a:t>
            </a:r>
            <a:r>
              <a:rPr lang="en-GB" sz="1400" dirty="0" smtClean="0"/>
              <a:t>and under conditions approved by Ethics Committee of the Institute of Biomedicine, Faculty of Medicine, Central University of Venezuela. </a:t>
            </a:r>
            <a:r>
              <a:rPr lang="en-GB" sz="1400" dirty="0" err="1" smtClean="0"/>
              <a:t>Glucantime</a:t>
            </a:r>
            <a:r>
              <a:rPr lang="en-GB" sz="1400" dirty="0" smtClean="0"/>
              <a:t> was used as control.</a:t>
            </a:r>
            <a:endParaRPr lang="en-US" sz="1400" dirty="0" smtClean="0">
              <a:cs typeface="Arial" pitchFamily="34" charset="0"/>
            </a:endParaRPr>
          </a:p>
          <a:p>
            <a:pPr algn="just"/>
            <a:endParaRPr lang="es-ES" sz="2400" dirty="0" smtClean="0"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fr-FR" sz="2400" baseline="30000" dirty="0" smtClean="0"/>
          </a:p>
          <a:p>
            <a:pPr algn="just"/>
            <a:r>
              <a:rPr lang="en-US" sz="2400" dirty="0" smtClean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228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Results and </a:t>
            </a:r>
            <a:r>
              <a:rPr lang="fr-FR" sz="2400" b="1" dirty="0" smtClean="0"/>
              <a:t>discussion. </a:t>
            </a:r>
            <a:r>
              <a:rPr lang="fr-FR" b="1" i="1" dirty="0" err="1" smtClean="0"/>
              <a:t>Biological</a:t>
            </a:r>
            <a:endParaRPr lang="fr-FR" sz="2400" b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524000" y="5420380"/>
            <a:ext cx="6629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latin typeface="Arial" pitchFamily="34" charset="0"/>
                <a:cs typeface="Arial" pitchFamily="34" charset="0"/>
              </a:rPr>
              <a:t>Fig 1.- Promastigotes of  </a:t>
            </a:r>
            <a:r>
              <a:rPr lang="es-ES" sz="1400" b="1" i="1" dirty="0" smtClean="0">
                <a:latin typeface="Arial" pitchFamily="34" charset="0"/>
                <a:cs typeface="Arial" pitchFamily="34" charset="0"/>
              </a:rPr>
              <a:t>L.(L.)mexicana </a:t>
            </a:r>
            <a:r>
              <a:rPr lang="es-ES" sz="1200" dirty="0" err="1" smtClean="0">
                <a:latin typeface="Arial" pitchFamily="34" charset="0"/>
                <a:cs typeface="Arial" pitchFamily="34" charset="0"/>
              </a:rPr>
              <a:t>treated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 whit compounds 3,4,7,and 8.  A (100µg/mL) B (500µg/mL). Parasites were counted  every  day during 5 days.</a:t>
            </a:r>
            <a:endParaRPr lang="es-ES_tradnl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4" t="2665" r="3142" b="2665"/>
          <a:stretch/>
        </p:blipFill>
        <p:spPr bwMode="auto">
          <a:xfrm>
            <a:off x="0" y="685800"/>
            <a:ext cx="4805917" cy="468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71" t="2747" r="2071" b="3204"/>
          <a:stretch/>
        </p:blipFill>
        <p:spPr bwMode="auto">
          <a:xfrm>
            <a:off x="4105333" y="761999"/>
            <a:ext cx="5038667" cy="4612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28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Results and </a:t>
            </a:r>
            <a:r>
              <a:rPr lang="fr-FR" sz="2400" b="1" dirty="0" smtClean="0"/>
              <a:t>discussion. </a:t>
            </a:r>
            <a:r>
              <a:rPr lang="fr-FR" b="1" i="1" dirty="0" err="1" smtClean="0"/>
              <a:t>Biological</a:t>
            </a:r>
            <a:endParaRPr lang="fr-FR" b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1524000" y="542038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latin typeface="Arial" pitchFamily="34" charset="0"/>
                <a:cs typeface="Arial" pitchFamily="34" charset="0"/>
              </a:rPr>
              <a:t>Fig 2.- Promastigotes of </a:t>
            </a:r>
            <a:r>
              <a:rPr lang="es-ES" sz="1400" b="1" i="1" dirty="0">
                <a:latin typeface="Arial" pitchFamily="34" charset="0"/>
                <a:cs typeface="Arial" pitchFamily="34" charset="0"/>
              </a:rPr>
              <a:t>L.(V.)</a:t>
            </a:r>
            <a:r>
              <a:rPr lang="es-ES" sz="1400" b="1" i="1" dirty="0" err="1">
                <a:latin typeface="Arial" pitchFamily="34" charset="0"/>
                <a:cs typeface="Arial" pitchFamily="34" charset="0"/>
              </a:rPr>
              <a:t>braziliensis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s-ES" sz="1200" dirty="0" err="1" smtClean="0">
                <a:latin typeface="Arial" pitchFamily="34" charset="0"/>
                <a:cs typeface="Arial" pitchFamily="34" charset="0"/>
              </a:rPr>
              <a:t>treated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 whit compounds 3,4,7,and 8.  A (100µg/mL) B (500µg/mL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). 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Parasites were counted every day during 5 days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es-ES_tradnl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00" t="2553" r="2631" b="2199"/>
          <a:stretch/>
        </p:blipFill>
        <p:spPr bwMode="auto">
          <a:xfrm>
            <a:off x="18476" y="609601"/>
            <a:ext cx="4549986" cy="457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28" t="3095" r="2648" b="2745"/>
          <a:stretch/>
        </p:blipFill>
        <p:spPr bwMode="auto">
          <a:xfrm>
            <a:off x="4568462" y="690265"/>
            <a:ext cx="4575538" cy="4506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228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Results and </a:t>
            </a:r>
            <a:r>
              <a:rPr lang="fr-FR" sz="2400" b="1" dirty="0" smtClean="0"/>
              <a:t>discussion.</a:t>
            </a:r>
            <a:r>
              <a:rPr lang="fr-FR" sz="2400" b="1" i="1" dirty="0" smtClean="0"/>
              <a:t> </a:t>
            </a:r>
            <a:r>
              <a:rPr lang="fr-FR" b="1" i="1" dirty="0" err="1" smtClean="0"/>
              <a:t>Biological</a:t>
            </a:r>
            <a:r>
              <a:rPr lang="fr-FR" sz="2400" b="1" dirty="0" smtClean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990600" y="5558135"/>
            <a:ext cx="7543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latin typeface="Arial" pitchFamily="34" charset="0"/>
                <a:cs typeface="Arial" pitchFamily="34" charset="0"/>
              </a:rPr>
              <a:t>Fig 3.- </a:t>
            </a:r>
            <a:r>
              <a:rPr lang="es-ES" sz="1200" dirty="0">
                <a:latin typeface="Arial" pitchFamily="34" charset="0"/>
                <a:cs typeface="Arial" pitchFamily="34" charset="0"/>
              </a:rPr>
              <a:t>Macrophages 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J774-G8 </a:t>
            </a:r>
            <a:r>
              <a:rPr lang="es-ES" sz="1200" dirty="0" err="1" smtClean="0">
                <a:latin typeface="Arial" pitchFamily="34" charset="0"/>
                <a:cs typeface="Arial" pitchFamily="34" charset="0"/>
              </a:rPr>
              <a:t>treated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 with differents  concentrations of compounds 3,4,7 and 8.</a:t>
            </a:r>
            <a:endParaRPr lang="es-ES_tradnl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88" b="3022"/>
          <a:stretch/>
        </p:blipFill>
        <p:spPr bwMode="auto">
          <a:xfrm>
            <a:off x="1524000" y="676275"/>
            <a:ext cx="6334125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3" name="Picture 4">
            <a:extLst>
              <a:ext uri="{FF2B5EF4-FFF2-40B4-BE49-F238E27FC236}">
                <a16:creationId xmlns=""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228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Results and </a:t>
            </a:r>
            <a:r>
              <a:rPr lang="fr-FR" sz="2400" b="1" dirty="0" smtClean="0"/>
              <a:t>discussion.</a:t>
            </a:r>
            <a:r>
              <a:rPr lang="fr-FR" sz="2400" b="1" i="1" dirty="0" smtClean="0"/>
              <a:t> </a:t>
            </a:r>
            <a:r>
              <a:rPr lang="fr-FR" b="1" i="1" dirty="0" err="1" smtClean="0"/>
              <a:t>Biological</a:t>
            </a:r>
            <a:r>
              <a:rPr lang="fr-FR" sz="2400" b="1" dirty="0" smtClean="0"/>
              <a:t>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126878" y="5558135"/>
            <a:ext cx="7111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latin typeface="Arial" pitchFamily="34" charset="0"/>
                <a:cs typeface="Arial" pitchFamily="34" charset="0"/>
              </a:rPr>
              <a:t>Fig 4.- Macrophages infected with </a:t>
            </a:r>
            <a:r>
              <a:rPr lang="es-ES" sz="1200" i="1" dirty="0">
                <a:latin typeface="Arial" pitchFamily="34" charset="0"/>
                <a:cs typeface="Arial" pitchFamily="34" charset="0"/>
              </a:rPr>
              <a:t>L.(L.)mexicana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 (A)  and  </a:t>
            </a:r>
            <a:r>
              <a:rPr lang="es-ES" sz="1200" i="1" dirty="0">
                <a:latin typeface="Arial" pitchFamily="34" charset="0"/>
                <a:cs typeface="Arial" pitchFamily="34" charset="0"/>
              </a:rPr>
              <a:t>L.(V.)</a:t>
            </a:r>
            <a:r>
              <a:rPr lang="es-ES" sz="1200" i="1" dirty="0" smtClean="0">
                <a:latin typeface="Arial" pitchFamily="34" charset="0"/>
                <a:cs typeface="Arial" pitchFamily="34" charset="0"/>
              </a:rPr>
              <a:t>braziliensis 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(B) and </a:t>
            </a:r>
            <a:r>
              <a:rPr lang="es-ES" sz="1200" dirty="0" err="1" smtClean="0">
                <a:latin typeface="Arial" pitchFamily="34" charset="0"/>
                <a:cs typeface="Arial" pitchFamily="34" charset="0"/>
              </a:rPr>
              <a:t>treated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 with differents concentrations of the compounds.  </a:t>
            </a:r>
            <a:r>
              <a:rPr lang="es-ES" sz="1200" dirty="0">
                <a:latin typeface="Arial" pitchFamily="34" charset="0"/>
                <a:cs typeface="Arial" pitchFamily="34" charset="0"/>
              </a:rPr>
              <a:t>LD</a:t>
            </a:r>
            <a:r>
              <a:rPr lang="es-ES" sz="1200" baseline="-25000" dirty="0">
                <a:latin typeface="Arial" pitchFamily="34" charset="0"/>
                <a:cs typeface="Arial" pitchFamily="34" charset="0"/>
              </a:rPr>
              <a:t>50</a:t>
            </a:r>
            <a:r>
              <a:rPr lang="es-ES" sz="1200" dirty="0">
                <a:latin typeface="Arial" pitchFamily="34" charset="0"/>
                <a:cs typeface="Arial" pitchFamily="34" charset="0"/>
              </a:rPr>
              <a:t>  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was calculated.</a:t>
            </a:r>
            <a:endParaRPr lang="es-ES_tradnl" sz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2133600" y="609600"/>
            <a:ext cx="4876800" cy="2362200"/>
            <a:chOff x="2133600" y="609600"/>
            <a:chExt cx="4191000" cy="2049870"/>
          </a:xfrm>
        </p:grpSpPr>
        <p:pic>
          <p:nvPicPr>
            <p:cNvPr id="20482" name="Imagen 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609600"/>
              <a:ext cx="4191000" cy="2049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5 CuadroTexto"/>
            <p:cNvSpPr txBox="1"/>
            <p:nvPr/>
          </p:nvSpPr>
          <p:spPr>
            <a:xfrm>
              <a:off x="2848874" y="759023"/>
              <a:ext cx="2713726" cy="26708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s-ES_tradnl" sz="1400" dirty="0" smtClean="0">
                  <a:latin typeface="Arial" pitchFamily="34" charset="0"/>
                  <a:cs typeface="Arial" pitchFamily="34" charset="0"/>
                </a:rPr>
                <a:t>MØs infected </a:t>
              </a:r>
              <a:r>
                <a:rPr lang="es-ES" sz="1400" i="1" dirty="0" smtClean="0">
                  <a:latin typeface="Arial" pitchFamily="34" charset="0"/>
                  <a:cs typeface="Arial" pitchFamily="34" charset="0"/>
                </a:rPr>
                <a:t>L</a:t>
              </a:r>
              <a:r>
                <a:rPr lang="es-ES" sz="1400" i="1" dirty="0">
                  <a:latin typeface="Arial" pitchFamily="34" charset="0"/>
                  <a:cs typeface="Arial" pitchFamily="34" charset="0"/>
                </a:rPr>
                <a:t>.(L.)mexicana </a:t>
              </a:r>
              <a:endParaRPr lang="es-ES_tradnl" sz="1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2038350" y="3048000"/>
            <a:ext cx="4972050" cy="2430581"/>
            <a:chOff x="2038350" y="3084394"/>
            <a:chExt cx="4972050" cy="2430581"/>
          </a:xfrm>
        </p:grpSpPr>
        <p:pic>
          <p:nvPicPr>
            <p:cNvPr id="20483" name="Imagen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019" b="4605"/>
            <a:stretch/>
          </p:blipFill>
          <p:spPr bwMode="auto">
            <a:xfrm>
              <a:off x="2038350" y="3084394"/>
              <a:ext cx="4972050" cy="2430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9 CuadroTexto"/>
            <p:cNvSpPr txBox="1"/>
            <p:nvPr/>
          </p:nvSpPr>
          <p:spPr>
            <a:xfrm>
              <a:off x="3124200" y="3233817"/>
              <a:ext cx="3018527" cy="30777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s-ES_tradnl" sz="1400" dirty="0" smtClean="0">
                  <a:latin typeface="Arial" pitchFamily="34" charset="0"/>
                  <a:cs typeface="Arial" pitchFamily="34" charset="0"/>
                </a:rPr>
                <a:t>MØs infected </a:t>
              </a:r>
              <a:r>
                <a:rPr lang="es-ES" sz="1400" i="1" dirty="0">
                  <a:latin typeface="Arial" pitchFamily="34" charset="0"/>
                  <a:cs typeface="Arial" pitchFamily="34" charset="0"/>
                </a:rPr>
                <a:t>L.(V.)</a:t>
              </a:r>
              <a:r>
                <a:rPr lang="es-ES" sz="1400" i="1" dirty="0" smtClean="0">
                  <a:latin typeface="Arial" pitchFamily="34" charset="0"/>
                  <a:cs typeface="Arial" pitchFamily="34" charset="0"/>
                </a:rPr>
                <a:t>braziliensis</a:t>
              </a:r>
              <a:r>
                <a:rPr lang="es-ES_tradnl" sz="1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1400" i="1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es-ES_tradnl" sz="14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8 CuadroTexto"/>
          <p:cNvSpPr txBox="1"/>
          <p:nvPr/>
        </p:nvSpPr>
        <p:spPr>
          <a:xfrm>
            <a:off x="1126878" y="1642646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latin typeface="Arial" pitchFamily="34" charset="0"/>
                <a:cs typeface="Arial" pitchFamily="34" charset="0"/>
              </a:rPr>
              <a:t>A</a:t>
            </a:r>
            <a:endParaRPr lang="es-ES_tradnl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203078" y="4191000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latin typeface="Arial" pitchFamily="34" charset="0"/>
                <a:cs typeface="Arial" pitchFamily="34" charset="0"/>
              </a:rPr>
              <a:t>B</a:t>
            </a:r>
            <a:endParaRPr lang="es-ES_tradnl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977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18</a:t>
            </a:fld>
            <a:endParaRPr lang="fr-FR"/>
          </a:p>
        </p:txBody>
      </p:sp>
      <p:pic>
        <p:nvPicPr>
          <p:cNvPr id="3" name="Picture 4">
            <a:extLst>
              <a:ext uri="{FF2B5EF4-FFF2-40B4-BE49-F238E27FC236}">
                <a16:creationId xmlns=""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228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Results and </a:t>
            </a:r>
            <a:r>
              <a:rPr lang="fr-FR" sz="2400" b="1" dirty="0" smtClean="0"/>
              <a:t>discussion. </a:t>
            </a:r>
            <a:r>
              <a:rPr lang="fr-FR" b="1" i="1" dirty="0" err="1" smtClean="0"/>
              <a:t>Biological</a:t>
            </a:r>
            <a:endParaRPr lang="fr-FR" b="1" dirty="0" smtClean="0"/>
          </a:p>
        </p:txBody>
      </p:sp>
      <p:sp>
        <p:nvSpPr>
          <p:cNvPr id="5" name="4 CuadroTexto"/>
          <p:cNvSpPr txBox="1"/>
          <p:nvPr/>
        </p:nvSpPr>
        <p:spPr>
          <a:xfrm>
            <a:off x="1371600" y="5410200"/>
            <a:ext cx="69342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latin typeface="Arial" pitchFamily="34" charset="0"/>
                <a:cs typeface="Arial" pitchFamily="34" charset="0"/>
              </a:rPr>
              <a:t>Fig 5.- </a:t>
            </a:r>
            <a:r>
              <a:rPr lang="es-ES" sz="1200" dirty="0" err="1" smtClean="0">
                <a:latin typeface="Arial" pitchFamily="34" charset="0"/>
                <a:cs typeface="Arial" pitchFamily="34" charset="0"/>
              </a:rPr>
              <a:t>Balb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/c </a:t>
            </a:r>
            <a:r>
              <a:rPr lang="es-ES" sz="1200" dirty="0" err="1" smtClean="0">
                <a:latin typeface="Arial" pitchFamily="34" charset="0"/>
                <a:cs typeface="Arial" pitchFamily="34" charset="0"/>
              </a:rPr>
              <a:t>mice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200" dirty="0" err="1" smtClean="0">
                <a:latin typeface="Arial" pitchFamily="34" charset="0"/>
                <a:cs typeface="Arial" pitchFamily="34" charset="0"/>
              </a:rPr>
              <a:t>inoculated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s-ES" sz="12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200" dirty="0" err="1" smtClean="0">
                <a:latin typeface="Arial" pitchFamily="34" charset="0"/>
                <a:cs typeface="Arial" pitchFamily="34" charset="0"/>
              </a:rPr>
              <a:t>foot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200" dirty="0" err="1" smtClean="0">
                <a:latin typeface="Arial" pitchFamily="34" charset="0"/>
                <a:cs typeface="Arial" pitchFamily="34" charset="0"/>
              </a:rPr>
              <a:t>pad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200" dirty="0" err="1" smtClean="0">
                <a:latin typeface="Arial" pitchFamily="34" charset="0"/>
                <a:cs typeface="Arial" pitchFamily="34" charset="0"/>
              </a:rPr>
              <a:t>iwith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 promastigotes of </a:t>
            </a:r>
            <a:r>
              <a:rPr lang="es-ES" sz="1400" b="1" i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s-ES" sz="1400" b="1" i="1" dirty="0">
                <a:latin typeface="Arial" pitchFamily="34" charset="0"/>
                <a:cs typeface="Arial" pitchFamily="34" charset="0"/>
              </a:rPr>
              <a:t>.(L.)</a:t>
            </a:r>
            <a:r>
              <a:rPr lang="es-ES" sz="1400" b="1" i="1" dirty="0" smtClean="0">
                <a:latin typeface="Arial" pitchFamily="34" charset="0"/>
                <a:cs typeface="Arial" pitchFamily="34" charset="0"/>
              </a:rPr>
              <a:t>mexicana</a:t>
            </a:r>
            <a:r>
              <a:rPr lang="es-ES" sz="1200" b="1" i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and treated with compound 7 (Fig. A) and 8 (Fig. B). Size of the lesion was measured every week during five weeks.</a:t>
            </a:r>
            <a:endParaRPr lang="es-ES_tradnl" sz="1200" dirty="0">
              <a:latin typeface="Arial" pitchFamily="34" charset="0"/>
              <a:cs typeface="Arial" pitchFamily="34" charset="0"/>
            </a:endParaRPr>
          </a:p>
          <a:p>
            <a:r>
              <a:rPr lang="es-ES" sz="1100" dirty="0" smtClean="0">
                <a:latin typeface="Arial" pitchFamily="34" charset="0"/>
                <a:cs typeface="Arial" pitchFamily="34" charset="0"/>
              </a:rPr>
              <a:t> </a:t>
            </a:r>
            <a:endParaRPr lang="es-ES_tradnl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47" t="3464" r="3706" b="4177"/>
          <a:stretch/>
        </p:blipFill>
        <p:spPr bwMode="auto">
          <a:xfrm>
            <a:off x="0" y="685800"/>
            <a:ext cx="4639787" cy="4631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1507878" y="609600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latin typeface="Arial" pitchFamily="34" charset="0"/>
                <a:cs typeface="Arial" pitchFamily="34" charset="0"/>
              </a:rPr>
              <a:t>A</a:t>
            </a:r>
            <a:endParaRPr lang="es-ES_tradnl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84" t="3357" r="3084" b="3357"/>
          <a:stretch/>
        </p:blipFill>
        <p:spPr bwMode="auto">
          <a:xfrm>
            <a:off x="4600800" y="778876"/>
            <a:ext cx="4543200" cy="4631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6003678" y="728246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latin typeface="Arial" pitchFamily="34" charset="0"/>
                <a:cs typeface="Arial" pitchFamily="34" charset="0"/>
              </a:rPr>
              <a:t>B</a:t>
            </a:r>
            <a:endParaRPr lang="es-ES_tradnl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352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3" name="Picture 4">
            <a:extLst>
              <a:ext uri="{FF2B5EF4-FFF2-40B4-BE49-F238E27FC236}">
                <a16:creationId xmlns=""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228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Results and </a:t>
            </a:r>
            <a:r>
              <a:rPr lang="fr-FR" sz="2400" b="1" dirty="0" smtClean="0"/>
              <a:t>discussion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143000" y="5410200"/>
            <a:ext cx="7315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latin typeface="Arial" pitchFamily="34" charset="0"/>
                <a:cs typeface="Arial" pitchFamily="34" charset="0"/>
              </a:rPr>
              <a:t>Fig 6.- </a:t>
            </a:r>
            <a:r>
              <a:rPr lang="es-ES" sz="1200" dirty="0" err="1" smtClean="0">
                <a:latin typeface="Arial" pitchFamily="34" charset="0"/>
                <a:cs typeface="Arial" pitchFamily="34" charset="0"/>
              </a:rPr>
              <a:t>Balb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/c </a:t>
            </a:r>
            <a:r>
              <a:rPr lang="es-ES" sz="1200" dirty="0" err="1" smtClean="0">
                <a:latin typeface="Arial" pitchFamily="34" charset="0"/>
                <a:cs typeface="Arial" pitchFamily="34" charset="0"/>
              </a:rPr>
              <a:t>mice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200" dirty="0" err="1" smtClean="0">
                <a:latin typeface="Arial" pitchFamily="34" charset="0"/>
                <a:cs typeface="Arial" pitchFamily="34" charset="0"/>
              </a:rPr>
              <a:t>inoculated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s-ES" sz="12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s-ES" sz="1200" dirty="0" err="1" smtClean="0">
                <a:latin typeface="Arial" pitchFamily="34" charset="0"/>
                <a:cs typeface="Arial" pitchFamily="34" charset="0"/>
              </a:rPr>
              <a:t>foot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200" dirty="0" err="1" smtClean="0">
                <a:latin typeface="Arial" pitchFamily="34" charset="0"/>
                <a:cs typeface="Arial" pitchFamily="34" charset="0"/>
              </a:rPr>
              <a:t>pad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 with promastigotes of </a:t>
            </a:r>
            <a:r>
              <a:rPr lang="es-ES" sz="1400" b="1" i="1" dirty="0" smtClean="0">
                <a:latin typeface="Arial" pitchFamily="34" charset="0"/>
                <a:cs typeface="Arial" pitchFamily="34" charset="0"/>
              </a:rPr>
              <a:t>L.(V.)braziliensis</a:t>
            </a:r>
            <a:r>
              <a:rPr lang="es-ES" sz="1200" b="1" i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and treated with compound 7 (Fig. A) and 8 (Fig. B). Size of the lesion was measured every week during five weeks.</a:t>
            </a:r>
            <a:endParaRPr lang="es-ES_tradnl" sz="1200" dirty="0">
              <a:latin typeface="Arial" pitchFamily="34" charset="0"/>
              <a:cs typeface="Arial" pitchFamily="34" charset="0"/>
            </a:endParaRPr>
          </a:p>
          <a:p>
            <a:r>
              <a:rPr lang="es-ES" sz="1200" dirty="0" smtClean="0">
                <a:latin typeface="Arial" pitchFamily="34" charset="0"/>
                <a:cs typeface="Arial" pitchFamily="34" charset="0"/>
              </a:rPr>
              <a:t> </a:t>
            </a:r>
            <a:endParaRPr lang="es-ES_tradnl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99" t="3504" r="2430" b="3947"/>
          <a:stretch/>
        </p:blipFill>
        <p:spPr bwMode="auto">
          <a:xfrm>
            <a:off x="0" y="685800"/>
            <a:ext cx="4695316" cy="4672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85" t="2563" r="2920" b="2354"/>
          <a:stretch/>
        </p:blipFill>
        <p:spPr bwMode="auto">
          <a:xfrm>
            <a:off x="4652861" y="744349"/>
            <a:ext cx="4491139" cy="4665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6003678" y="728246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latin typeface="Arial" pitchFamily="34" charset="0"/>
                <a:cs typeface="Arial" pitchFamily="34" charset="0"/>
              </a:rPr>
              <a:t>B</a:t>
            </a:r>
            <a:endParaRPr lang="es-ES_tradnl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507878" y="609600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latin typeface="Arial" pitchFamily="34" charset="0"/>
                <a:cs typeface="Arial" pitchFamily="34" charset="0"/>
              </a:rPr>
              <a:t>A</a:t>
            </a:r>
            <a:endParaRPr lang="es-ES_tradnl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19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1535668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Graphical</a:t>
            </a:r>
            <a:r>
              <a:rPr lang="fr-FR" b="1" dirty="0"/>
              <a:t> Abstract 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304800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In vitro evaluation and in vivo efficacy of </a:t>
            </a:r>
            <a:r>
              <a:rPr lang="en-US" sz="2400" b="1" dirty="0" err="1"/>
              <a:t>nitroimidazole-sulfanyl</a:t>
            </a:r>
            <a:r>
              <a:rPr lang="en-US" sz="2400" b="1" dirty="0"/>
              <a:t> ethyl derivatives against </a:t>
            </a:r>
            <a:r>
              <a:rPr lang="en-US" sz="2400" b="1" i="1" dirty="0" err="1"/>
              <a:t>Leismania</a:t>
            </a:r>
            <a:r>
              <a:rPr lang="en-US" sz="2400" b="1" dirty="0"/>
              <a:t> (</a:t>
            </a:r>
            <a:r>
              <a:rPr lang="en-US" sz="2400" b="1" i="1" dirty="0"/>
              <a:t>V.</a:t>
            </a:r>
            <a:r>
              <a:rPr lang="en-US" sz="2400" b="1" dirty="0"/>
              <a:t>) </a:t>
            </a:r>
            <a:r>
              <a:rPr lang="en-US" sz="2400" b="1" i="1" dirty="0" err="1"/>
              <a:t>braziliensis</a:t>
            </a:r>
            <a:r>
              <a:rPr lang="en-US" sz="2400" b="1" dirty="0"/>
              <a:t> and </a:t>
            </a:r>
            <a:r>
              <a:rPr lang="en-US" sz="2400" b="1" i="1" dirty="0" err="1"/>
              <a:t>Leishmania</a:t>
            </a:r>
            <a:r>
              <a:rPr lang="en-US" sz="2400" b="1" dirty="0"/>
              <a:t> (</a:t>
            </a:r>
            <a:r>
              <a:rPr lang="en-US" sz="2400" b="1" i="1" dirty="0"/>
              <a:t>L.</a:t>
            </a:r>
            <a:r>
              <a:rPr lang="en-US" sz="2400" b="1" dirty="0"/>
              <a:t>) </a:t>
            </a:r>
            <a:r>
              <a:rPr lang="en-US" sz="2400" b="1" i="1" dirty="0" err="1"/>
              <a:t>mexicana</a:t>
            </a:r>
            <a:endParaRPr lang="es-VE" sz="24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VE"/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xmlns="" id="{1FF0E43C-ACB2-4AA3-BC3A-E02F31FC21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08654359"/>
              </p:ext>
            </p:extLst>
          </p:nvPr>
        </p:nvGraphicFramePr>
        <p:xfrm>
          <a:off x="381000" y="3572065"/>
          <a:ext cx="5656257" cy="1381125"/>
        </p:xfrm>
        <a:graphic>
          <a:graphicData uri="http://schemas.openxmlformats.org/presentationml/2006/ole">
            <p:oleObj spid="_x0000_s57352" name="CS ChemDraw Drawing" r:id="rId5" imgW="3817091" imgH="932438" progId="">
              <p:embed/>
            </p:oleObj>
          </a:graphicData>
        </a:graphic>
      </p:graphicFrame>
      <p:sp>
        <p:nvSpPr>
          <p:cNvPr id="8" name="Flecha: a la derecha 7">
            <a:extLst>
              <a:ext uri="{FF2B5EF4-FFF2-40B4-BE49-F238E27FC236}">
                <a16:creationId xmlns:a16="http://schemas.microsoft.com/office/drawing/2014/main" xmlns="" id="{8A6F5FBD-6508-42B7-880C-DCD3365817A9}"/>
              </a:ext>
            </a:extLst>
          </p:cNvPr>
          <p:cNvSpPr/>
          <p:nvPr/>
        </p:nvSpPr>
        <p:spPr>
          <a:xfrm>
            <a:off x="1905000" y="4191190"/>
            <a:ext cx="838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xmlns="" id="{7F511065-3015-4205-A2E0-2B4B2E414B65}"/>
              </a:ext>
            </a:extLst>
          </p:cNvPr>
          <p:cNvSpPr/>
          <p:nvPr/>
        </p:nvSpPr>
        <p:spPr>
          <a:xfrm>
            <a:off x="6096000" y="4191190"/>
            <a:ext cx="838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72BA81A3-E6B4-4110-9462-4C9128573A1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01114" y="3505390"/>
            <a:ext cx="1914286" cy="1523810"/>
          </a:xfrm>
          <a:prstGeom prst="rect">
            <a:avLst/>
          </a:prstGeom>
        </p:spPr>
      </p:pic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xmlns="" id="{BF3058F7-37E8-47C8-854E-57FF646EC29B}"/>
              </a:ext>
            </a:extLst>
          </p:cNvPr>
          <p:cNvSpPr/>
          <p:nvPr/>
        </p:nvSpPr>
        <p:spPr>
          <a:xfrm>
            <a:off x="304800" y="3505390"/>
            <a:ext cx="1533286" cy="15238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E6E84A1B-4F4F-4A81-88C1-CE64CED37067}"/>
              </a:ext>
            </a:extLst>
          </p:cNvPr>
          <p:cNvSpPr txBox="1"/>
          <p:nvPr/>
        </p:nvSpPr>
        <p:spPr>
          <a:xfrm>
            <a:off x="76200" y="2704136"/>
            <a:ext cx="2019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i="1" dirty="0" err="1">
                <a:solidFill>
                  <a:schemeClr val="tx2"/>
                </a:solidFill>
              </a:rPr>
              <a:t>Metronidazole</a:t>
            </a:r>
            <a:r>
              <a:rPr lang="es-CL" b="1" i="1" dirty="0">
                <a:solidFill>
                  <a:schemeClr val="tx2"/>
                </a:solidFill>
              </a:rPr>
              <a:t>:</a:t>
            </a:r>
          </a:p>
          <a:p>
            <a:pPr algn="ctr"/>
            <a:r>
              <a:rPr lang="es-CL" b="1" i="1" dirty="0" err="1">
                <a:solidFill>
                  <a:schemeClr val="tx2"/>
                </a:solidFill>
              </a:rPr>
              <a:t>Drug</a:t>
            </a:r>
            <a:r>
              <a:rPr lang="es-CL" b="1" i="1" dirty="0">
                <a:solidFill>
                  <a:schemeClr val="tx2"/>
                </a:solidFill>
              </a:rPr>
              <a:t> </a:t>
            </a:r>
            <a:r>
              <a:rPr lang="es-CL" b="1" i="1" dirty="0" err="1">
                <a:solidFill>
                  <a:schemeClr val="tx2"/>
                </a:solidFill>
              </a:rPr>
              <a:t>Repositioning</a:t>
            </a:r>
            <a:endParaRPr lang="es-MX" b="1" i="1" dirty="0">
              <a:solidFill>
                <a:schemeClr val="tx2"/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05D6B84B-2D77-44AA-8465-627BD1996BC7}"/>
              </a:ext>
            </a:extLst>
          </p:cNvPr>
          <p:cNvSpPr/>
          <p:nvPr/>
        </p:nvSpPr>
        <p:spPr>
          <a:xfrm>
            <a:off x="129013" y="2743010"/>
            <a:ext cx="1914286" cy="6097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85B142D6-668C-4BAD-9721-6D5C641B7434}"/>
              </a:ext>
            </a:extLst>
          </p:cNvPr>
          <p:cNvSpPr txBox="1"/>
          <p:nvPr/>
        </p:nvSpPr>
        <p:spPr>
          <a:xfrm>
            <a:off x="2552700" y="4953000"/>
            <a:ext cx="38481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b="1" i="1" dirty="0" err="1">
                <a:solidFill>
                  <a:schemeClr val="tx2"/>
                </a:solidFill>
              </a:rPr>
              <a:t>Optimization</a:t>
            </a:r>
            <a:r>
              <a:rPr lang="es-MX" b="1" i="1" dirty="0">
                <a:solidFill>
                  <a:schemeClr val="tx2"/>
                </a:solidFill>
              </a:rPr>
              <a:t> </a:t>
            </a:r>
            <a:r>
              <a:rPr lang="es-MX" b="1" i="1" dirty="0" err="1">
                <a:solidFill>
                  <a:schemeClr val="tx2"/>
                </a:solidFill>
              </a:rPr>
              <a:t>against</a:t>
            </a:r>
            <a:r>
              <a:rPr lang="es-MX" b="1" i="1" dirty="0">
                <a:solidFill>
                  <a:schemeClr val="tx2"/>
                </a:solidFill>
              </a:rPr>
              <a:t> </a:t>
            </a:r>
            <a:r>
              <a:rPr lang="es-MX" b="1" i="1" dirty="0" err="1">
                <a:solidFill>
                  <a:schemeClr val="tx2"/>
                </a:solidFill>
              </a:rPr>
              <a:t>Leishmania</a:t>
            </a:r>
            <a:r>
              <a:rPr lang="es-MX" b="1" i="1" dirty="0">
                <a:solidFill>
                  <a:schemeClr val="tx2"/>
                </a:solidFill>
              </a:rPr>
              <a:t> </a:t>
            </a:r>
            <a:r>
              <a:rPr lang="es-MX" b="1" i="1" dirty="0" err="1">
                <a:solidFill>
                  <a:schemeClr val="tx2"/>
                </a:solidFill>
              </a:rPr>
              <a:t>spp</a:t>
            </a:r>
            <a:r>
              <a:rPr lang="es-MX" b="1" i="1" dirty="0">
                <a:solidFill>
                  <a:schemeClr val="tx2"/>
                </a:solidFill>
              </a:rPr>
              <a:t>.</a:t>
            </a:r>
          </a:p>
          <a:p>
            <a:pPr algn="ctr"/>
            <a:r>
              <a:rPr lang="es-MX" b="1" i="1" dirty="0">
                <a:solidFill>
                  <a:schemeClr val="tx2"/>
                </a:solidFill>
              </a:rPr>
              <a:t>L. (V) </a:t>
            </a:r>
            <a:r>
              <a:rPr lang="es-MX" b="1" i="1" dirty="0" err="1">
                <a:solidFill>
                  <a:schemeClr val="tx2"/>
                </a:solidFill>
              </a:rPr>
              <a:t>braziliensis</a:t>
            </a:r>
            <a:r>
              <a:rPr lang="es-MX" b="1" i="1" dirty="0">
                <a:solidFill>
                  <a:schemeClr val="tx2"/>
                </a:solidFill>
              </a:rPr>
              <a:t> DL50 21 </a:t>
            </a:r>
            <a:r>
              <a:rPr lang="es-MX" b="1" i="1" dirty="0" err="1">
                <a:solidFill>
                  <a:schemeClr val="tx2"/>
                </a:solidFill>
              </a:rPr>
              <a:t>ug</a:t>
            </a:r>
            <a:r>
              <a:rPr lang="es-MX" b="1" i="1" dirty="0">
                <a:solidFill>
                  <a:schemeClr val="tx2"/>
                </a:solidFill>
              </a:rPr>
              <a:t>/</a:t>
            </a:r>
            <a:r>
              <a:rPr lang="es-MX" b="1" i="1" dirty="0" err="1">
                <a:solidFill>
                  <a:schemeClr val="tx2"/>
                </a:solidFill>
              </a:rPr>
              <a:t>mL</a:t>
            </a:r>
            <a:endParaRPr lang="es-MX" b="1" i="1" dirty="0">
              <a:solidFill>
                <a:schemeClr val="tx2"/>
              </a:solidFill>
            </a:endParaRPr>
          </a:p>
          <a:p>
            <a:pPr algn="ctr"/>
            <a:r>
              <a:rPr lang="es-MX" b="1" i="1" dirty="0">
                <a:solidFill>
                  <a:schemeClr val="tx2"/>
                </a:solidFill>
              </a:rPr>
              <a:t>L. (L) mexicana DL50 18 </a:t>
            </a:r>
            <a:r>
              <a:rPr lang="es-MX" b="1" i="1" dirty="0" err="1">
                <a:solidFill>
                  <a:schemeClr val="tx2"/>
                </a:solidFill>
              </a:rPr>
              <a:t>ug</a:t>
            </a:r>
            <a:r>
              <a:rPr lang="es-MX" b="1" i="1" dirty="0">
                <a:solidFill>
                  <a:schemeClr val="tx2"/>
                </a:solidFill>
              </a:rPr>
              <a:t>/</a:t>
            </a:r>
            <a:r>
              <a:rPr lang="es-MX" b="1" i="1" dirty="0" err="1">
                <a:solidFill>
                  <a:schemeClr val="tx2"/>
                </a:solidFill>
              </a:rPr>
              <a:t>mL</a:t>
            </a:r>
            <a:endParaRPr lang="es-MX" b="1" i="1" dirty="0">
              <a:solidFill>
                <a:schemeClr val="tx2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37DB419C-4BCC-4406-AE71-E3B20BB95690}"/>
              </a:ext>
            </a:extLst>
          </p:cNvPr>
          <p:cNvSpPr/>
          <p:nvPr/>
        </p:nvSpPr>
        <p:spPr>
          <a:xfrm>
            <a:off x="2647950" y="4961930"/>
            <a:ext cx="36576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xmlns="" id="{1E22E724-7238-4F0D-BDA9-583BCC9342AE}"/>
              </a:ext>
            </a:extLst>
          </p:cNvPr>
          <p:cNvSpPr txBox="1"/>
          <p:nvPr/>
        </p:nvSpPr>
        <p:spPr>
          <a:xfrm>
            <a:off x="6577371" y="1977067"/>
            <a:ext cx="240494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b="1" i="1" dirty="0" err="1">
                <a:solidFill>
                  <a:schemeClr val="tx2"/>
                </a:solidFill>
              </a:rPr>
              <a:t>Mice</a:t>
            </a:r>
            <a:r>
              <a:rPr lang="es-MX" b="1" i="1" dirty="0">
                <a:solidFill>
                  <a:schemeClr val="tx2"/>
                </a:solidFill>
              </a:rPr>
              <a:t> </a:t>
            </a:r>
            <a:r>
              <a:rPr lang="es-MX" b="1" i="1" dirty="0" err="1">
                <a:solidFill>
                  <a:schemeClr val="tx2"/>
                </a:solidFill>
              </a:rPr>
              <a:t>infected</a:t>
            </a:r>
            <a:r>
              <a:rPr lang="es-MX" b="1" i="1" dirty="0">
                <a:solidFill>
                  <a:schemeClr val="tx2"/>
                </a:solidFill>
              </a:rPr>
              <a:t> </a:t>
            </a:r>
            <a:r>
              <a:rPr lang="es-MX" b="1" i="1" dirty="0" err="1">
                <a:solidFill>
                  <a:schemeClr val="tx2"/>
                </a:solidFill>
              </a:rPr>
              <a:t>with</a:t>
            </a:r>
            <a:r>
              <a:rPr lang="es-MX" b="1" i="1" dirty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es-MX" b="1" i="1" dirty="0" err="1">
                <a:solidFill>
                  <a:schemeClr val="tx2"/>
                </a:solidFill>
              </a:rPr>
              <a:t>Leishmania</a:t>
            </a:r>
            <a:r>
              <a:rPr lang="es-MX" b="1" i="1" dirty="0">
                <a:solidFill>
                  <a:schemeClr val="tx2"/>
                </a:solidFill>
              </a:rPr>
              <a:t> </a:t>
            </a:r>
            <a:r>
              <a:rPr lang="es-MX" b="1" i="1" dirty="0" err="1">
                <a:solidFill>
                  <a:schemeClr val="tx2"/>
                </a:solidFill>
              </a:rPr>
              <a:t>species</a:t>
            </a:r>
            <a:r>
              <a:rPr lang="es-MX" b="1" i="1" dirty="0">
                <a:solidFill>
                  <a:schemeClr val="tx2"/>
                </a:solidFill>
              </a:rPr>
              <a:t>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b="1" i="1" dirty="0" err="1">
                <a:solidFill>
                  <a:schemeClr val="tx2"/>
                </a:solidFill>
              </a:rPr>
              <a:t>Reduced</a:t>
            </a:r>
            <a:r>
              <a:rPr lang="es-MX" b="1" i="1" dirty="0">
                <a:solidFill>
                  <a:schemeClr val="tx2"/>
                </a:solidFill>
              </a:rPr>
              <a:t> </a:t>
            </a:r>
            <a:r>
              <a:rPr lang="es-MX" b="1" i="1" dirty="0" err="1">
                <a:solidFill>
                  <a:schemeClr val="tx2"/>
                </a:solidFill>
              </a:rPr>
              <a:t>toxicity</a:t>
            </a:r>
            <a:r>
              <a:rPr lang="es-MX" b="1" i="1" dirty="0">
                <a:solidFill>
                  <a:schemeClr val="tx2"/>
                </a:solidFill>
              </a:rPr>
              <a:t>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b="1" i="1" dirty="0" err="1">
                <a:solidFill>
                  <a:schemeClr val="tx2"/>
                </a:solidFill>
              </a:rPr>
              <a:t>Less</a:t>
            </a:r>
            <a:r>
              <a:rPr lang="es-MX" b="1" i="1" dirty="0">
                <a:solidFill>
                  <a:schemeClr val="tx2"/>
                </a:solidFill>
              </a:rPr>
              <a:t> </a:t>
            </a:r>
            <a:r>
              <a:rPr lang="es-MX" b="1" i="1" dirty="0" err="1">
                <a:solidFill>
                  <a:schemeClr val="tx2"/>
                </a:solidFill>
              </a:rPr>
              <a:t>size</a:t>
            </a:r>
            <a:r>
              <a:rPr lang="es-MX" b="1" i="1" dirty="0">
                <a:solidFill>
                  <a:schemeClr val="tx2"/>
                </a:solidFill>
              </a:rPr>
              <a:t> </a:t>
            </a:r>
            <a:r>
              <a:rPr lang="es-MX" b="1" i="1" dirty="0" err="1">
                <a:solidFill>
                  <a:schemeClr val="tx2"/>
                </a:solidFill>
              </a:rPr>
              <a:t>of</a:t>
            </a:r>
            <a:r>
              <a:rPr lang="es-MX" b="1" i="1" dirty="0">
                <a:solidFill>
                  <a:schemeClr val="tx2"/>
                </a:solidFill>
              </a:rPr>
              <a:t> </a:t>
            </a:r>
            <a:r>
              <a:rPr lang="es-MX" b="1" i="1" dirty="0" err="1">
                <a:solidFill>
                  <a:schemeClr val="tx2"/>
                </a:solidFill>
              </a:rPr>
              <a:t>lesions</a:t>
            </a:r>
            <a:endParaRPr lang="es-MX" b="1" i="1" dirty="0">
              <a:solidFill>
                <a:schemeClr val="tx2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b="1" i="1" dirty="0" err="1">
                <a:solidFill>
                  <a:schemeClr val="tx2"/>
                </a:solidFill>
              </a:rPr>
              <a:t>Longer</a:t>
            </a:r>
            <a:r>
              <a:rPr lang="es-MX" b="1" i="1" dirty="0">
                <a:solidFill>
                  <a:schemeClr val="tx2"/>
                </a:solidFill>
              </a:rPr>
              <a:t> </a:t>
            </a:r>
            <a:r>
              <a:rPr lang="es-MX" b="1" i="1" dirty="0" err="1">
                <a:solidFill>
                  <a:schemeClr val="tx2"/>
                </a:solidFill>
              </a:rPr>
              <a:t>survival</a:t>
            </a:r>
            <a:r>
              <a:rPr lang="es-MX" b="1" i="1" dirty="0">
                <a:solidFill>
                  <a:schemeClr val="tx2"/>
                </a:solidFill>
              </a:rPr>
              <a:t> time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4378DE9E-EA36-4969-AE8E-1F4E64562ADF}"/>
              </a:ext>
            </a:extLst>
          </p:cNvPr>
          <p:cNvSpPr/>
          <p:nvPr/>
        </p:nvSpPr>
        <p:spPr>
          <a:xfrm>
            <a:off x="6591300" y="1981394"/>
            <a:ext cx="2391014" cy="15238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55861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20</a:t>
            </a:fld>
            <a:endParaRPr lang="fr-FR"/>
          </a:p>
        </p:txBody>
      </p:sp>
      <p:grpSp>
        <p:nvGrpSpPr>
          <p:cNvPr id="3" name="7 Grupo"/>
          <p:cNvGrpSpPr/>
          <p:nvPr/>
        </p:nvGrpSpPr>
        <p:grpSpPr>
          <a:xfrm>
            <a:off x="990600" y="1049796"/>
            <a:ext cx="7239000" cy="4071882"/>
            <a:chOff x="990600" y="1049796"/>
            <a:chExt cx="7239000" cy="4071882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295400" y="1049796"/>
              <a:ext cx="693420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VE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       </a:t>
              </a:r>
              <a:r>
                <a:rPr kumimoji="0" lang="es-VE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M      1       2</a:t>
              </a:r>
              <a:r>
                <a:rPr kumimoji="0" lang="es-VE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     </a:t>
              </a:r>
              <a:r>
                <a:rPr kumimoji="0" lang="es-VE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 3      4      5      6       7        8       9    10</a:t>
              </a:r>
              <a:endPara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_trad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7412" name="Imagen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676400"/>
              <a:ext cx="7239000" cy="3445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2486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=""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11" name="TextBox 3"/>
          <p:cNvSpPr txBox="1"/>
          <p:nvPr/>
        </p:nvSpPr>
        <p:spPr>
          <a:xfrm>
            <a:off x="609600" y="228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Results and </a:t>
            </a:r>
            <a:r>
              <a:rPr lang="fr-FR" sz="2400" b="1" dirty="0" smtClean="0"/>
              <a:t>discussion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1219200" y="5188803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latin typeface="Arial" pitchFamily="34" charset="0"/>
                <a:cs typeface="Arial" pitchFamily="34" charset="0"/>
              </a:rPr>
              <a:t>Fig 7.- Pasitological diagnosis using PCR and samples obteined from the food pad of the treated mice. Lanes 2,7,and 8 resulted positives for </a:t>
            </a:r>
            <a:r>
              <a:rPr lang="es-ES" sz="1200" i="1" dirty="0" smtClean="0">
                <a:latin typeface="Arial" pitchFamily="34" charset="0"/>
                <a:cs typeface="Arial" pitchFamily="34" charset="0"/>
              </a:rPr>
              <a:t>L.(V.) braziliensis 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and 1,3,4,5 and 6 were negatives with no parasites. Lane 9.- positive control; lane 10 negative control.. M.- Molecular </a:t>
            </a:r>
            <a:r>
              <a:rPr lang="es-ES" sz="1200" dirty="0" err="1" smtClean="0">
                <a:latin typeface="Arial" pitchFamily="34" charset="0"/>
                <a:cs typeface="Arial" pitchFamily="34" charset="0"/>
              </a:rPr>
              <a:t>weight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200" dirty="0" err="1" smtClean="0">
                <a:latin typeface="Arial" pitchFamily="34" charset="0"/>
                <a:cs typeface="Arial" pitchFamily="34" charset="0"/>
              </a:rPr>
              <a:t>marker</a:t>
            </a:r>
            <a:r>
              <a:rPr lang="es-ES" sz="1200" smtClean="0">
                <a:latin typeface="Arial" pitchFamily="34" charset="0"/>
                <a:cs typeface="Arial" pitchFamily="34" charset="0"/>
              </a:rPr>
              <a:t>.</a:t>
            </a:r>
            <a:endParaRPr lang="es-ES_tradnl" sz="1200" dirty="0">
              <a:latin typeface="Arial" pitchFamily="34" charset="0"/>
              <a:cs typeface="Arial" pitchFamily="34" charset="0"/>
            </a:endParaRPr>
          </a:p>
          <a:p>
            <a:r>
              <a:rPr lang="es-ES" sz="1200" dirty="0" smtClean="0">
                <a:latin typeface="Arial" pitchFamily="34" charset="0"/>
                <a:cs typeface="Arial" pitchFamily="34" charset="0"/>
              </a:rPr>
              <a:t> </a:t>
            </a:r>
            <a:endParaRPr lang="es-ES_tradnl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148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81000"/>
            <a:ext cx="8153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Conclusions</a:t>
            </a:r>
          </a:p>
          <a:p>
            <a:endParaRPr lang="es-VE" sz="2400" dirty="0" smtClean="0"/>
          </a:p>
          <a:p>
            <a:pPr algn="just">
              <a:buFont typeface="Wingdings" pitchFamily="2" charset="2"/>
              <a:buChar char="Ø"/>
            </a:pPr>
            <a:r>
              <a:rPr lang="es-VE" sz="2400" dirty="0" smtClean="0"/>
              <a:t>New </a:t>
            </a:r>
            <a:r>
              <a:rPr lang="es-VE" sz="2400" dirty="0" err="1" smtClean="0"/>
              <a:t>metronidazole</a:t>
            </a:r>
            <a:r>
              <a:rPr lang="es-VE" sz="2400" dirty="0" smtClean="0"/>
              <a:t> </a:t>
            </a:r>
            <a:r>
              <a:rPr lang="es-VE" sz="2400" dirty="0" err="1" smtClean="0"/>
              <a:t>derivatives</a:t>
            </a:r>
            <a:r>
              <a:rPr lang="es-VE" sz="2400" dirty="0" smtClean="0"/>
              <a:t> </a:t>
            </a:r>
            <a:r>
              <a:rPr lang="es-VE" sz="2400" dirty="0" err="1" smtClean="0"/>
              <a:t>endowed</a:t>
            </a:r>
            <a:r>
              <a:rPr lang="es-VE" sz="2400" dirty="0" smtClean="0"/>
              <a:t> </a:t>
            </a:r>
            <a:r>
              <a:rPr lang="es-VE" sz="2400" dirty="0" err="1" smtClean="0"/>
              <a:t>with</a:t>
            </a:r>
            <a:r>
              <a:rPr lang="es-VE" sz="2400" dirty="0" smtClean="0"/>
              <a:t> a </a:t>
            </a:r>
            <a:r>
              <a:rPr lang="es-VE" sz="2400" dirty="0" err="1" smtClean="0"/>
              <a:t>sulfanyl</a:t>
            </a:r>
            <a:r>
              <a:rPr lang="es-VE" sz="2400" dirty="0" smtClean="0"/>
              <a:t> </a:t>
            </a:r>
            <a:r>
              <a:rPr lang="es-VE" sz="2400" dirty="0" err="1" smtClean="0"/>
              <a:t>dridge</a:t>
            </a:r>
            <a:r>
              <a:rPr lang="en-US" sz="2400" dirty="0" smtClean="0"/>
              <a:t> were designed, synthesized and screened for their</a:t>
            </a:r>
            <a:r>
              <a:rPr lang="es-VE" sz="2400" dirty="0" smtClean="0"/>
              <a:t> </a:t>
            </a:r>
            <a:r>
              <a:rPr lang="es-VE" sz="2400" dirty="0" err="1" smtClean="0"/>
              <a:t>activities</a:t>
            </a:r>
            <a:r>
              <a:rPr lang="es-VE" sz="2400" dirty="0" smtClean="0"/>
              <a:t> </a:t>
            </a:r>
            <a:r>
              <a:rPr lang="en-US" sz="2400" dirty="0" smtClean="0"/>
              <a:t>against the main species that cause </a:t>
            </a:r>
            <a:r>
              <a:rPr lang="en-US" sz="2400" dirty="0" err="1" smtClean="0"/>
              <a:t>cutaneus</a:t>
            </a:r>
            <a:r>
              <a:rPr lang="en-US" sz="2400" dirty="0" smtClean="0"/>
              <a:t> </a:t>
            </a:r>
            <a:r>
              <a:rPr lang="en-US" sz="2400" dirty="0" err="1" smtClean="0"/>
              <a:t>leishmaniasis</a:t>
            </a:r>
            <a:r>
              <a:rPr lang="en-US" sz="2400" dirty="0" smtClean="0"/>
              <a:t> in Venezuela.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/>
              <a:t>The</a:t>
            </a:r>
            <a:r>
              <a:rPr lang="fr-FR" sz="2400" dirty="0" smtClean="0"/>
              <a:t> </a:t>
            </a:r>
            <a:r>
              <a:rPr lang="fr-FR" sz="2400" dirty="0" err="1" smtClean="0"/>
              <a:t>biological</a:t>
            </a:r>
            <a:r>
              <a:rPr lang="fr-FR" sz="2400" dirty="0" smtClean="0"/>
              <a:t> </a:t>
            </a:r>
            <a:r>
              <a:rPr lang="fr-FR" sz="2400" dirty="0" err="1" smtClean="0"/>
              <a:t>results</a:t>
            </a:r>
            <a:r>
              <a:rPr lang="fr-FR" sz="2400" dirty="0" smtClean="0"/>
              <a:t> </a:t>
            </a:r>
            <a:r>
              <a:rPr lang="fr-FR" sz="2400" dirty="0" err="1" smtClean="0"/>
              <a:t>revealed</a:t>
            </a:r>
            <a:r>
              <a:rPr lang="fr-FR" sz="2400" dirty="0" smtClean="0"/>
              <a:t> </a:t>
            </a:r>
            <a:r>
              <a:rPr lang="fr-FR" sz="2400" dirty="0" err="1" smtClean="0"/>
              <a:t>that</a:t>
            </a:r>
            <a:r>
              <a:rPr lang="fr-FR" sz="2400" dirty="0" smtClean="0"/>
              <a:t> </a:t>
            </a:r>
            <a:r>
              <a:rPr lang="fr-FR" sz="2400" dirty="0" err="1" smtClean="0"/>
              <a:t>these</a:t>
            </a:r>
            <a:r>
              <a:rPr lang="fr-FR" sz="2400" dirty="0" smtClean="0"/>
              <a:t> </a:t>
            </a:r>
            <a:r>
              <a:rPr lang="fr-FR" sz="2400" dirty="0" err="1" smtClean="0"/>
              <a:t>two</a:t>
            </a:r>
            <a:r>
              <a:rPr lang="fr-FR" sz="2400" dirty="0" smtClean="0"/>
              <a:t> compounds </a:t>
            </a:r>
            <a:r>
              <a:rPr lang="fr-FR" sz="2400" b="1" dirty="0" smtClean="0"/>
              <a:t>7</a:t>
            </a:r>
            <a:r>
              <a:rPr lang="fr-FR" sz="2400" dirty="0" smtClean="0"/>
              <a:t> and </a:t>
            </a:r>
            <a:r>
              <a:rPr lang="fr-FR" sz="2400" b="1" dirty="0" smtClean="0"/>
              <a:t>8</a:t>
            </a:r>
            <a:r>
              <a:rPr lang="fr-FR" sz="2400" dirty="0" smtClean="0"/>
              <a:t>, </a:t>
            </a:r>
            <a:r>
              <a:rPr lang="fr-FR" sz="2400" dirty="0" err="1" smtClean="0"/>
              <a:t>showed</a:t>
            </a:r>
            <a:r>
              <a:rPr lang="fr-FR" sz="2400" dirty="0" smtClean="0"/>
              <a:t> </a:t>
            </a:r>
            <a:r>
              <a:rPr lang="fr-FR" sz="2400" dirty="0" err="1" smtClean="0"/>
              <a:t>better</a:t>
            </a:r>
            <a:r>
              <a:rPr lang="fr-FR" sz="2400" dirty="0" smtClean="0"/>
              <a:t> </a:t>
            </a:r>
            <a:r>
              <a:rPr lang="fr-FR" sz="2400" dirty="0" err="1" smtClean="0"/>
              <a:t>activity</a:t>
            </a:r>
            <a:r>
              <a:rPr lang="fr-FR" sz="2400" dirty="0" smtClean="0"/>
              <a:t> </a:t>
            </a:r>
            <a:r>
              <a:rPr lang="fr-FR" sz="2400" dirty="0" err="1" smtClean="0"/>
              <a:t>than</a:t>
            </a:r>
            <a:r>
              <a:rPr lang="fr-FR" sz="2400" dirty="0" smtClean="0"/>
              <a:t> </a:t>
            </a:r>
            <a:r>
              <a:rPr lang="fr-FR" sz="2400" dirty="0" err="1" smtClean="0"/>
              <a:t>metronidazole</a:t>
            </a:r>
            <a:r>
              <a:rPr lang="fr-FR" sz="2400" dirty="0" smtClean="0"/>
              <a:t> and the </a:t>
            </a:r>
            <a:r>
              <a:rPr lang="fr-FR" sz="2400" dirty="0" err="1" smtClean="0"/>
              <a:t>activity</a:t>
            </a:r>
            <a:r>
              <a:rPr lang="fr-FR" sz="2400" dirty="0" smtClean="0"/>
              <a:t> </a:t>
            </a:r>
            <a:r>
              <a:rPr lang="fr-FR" sz="2400" dirty="0" err="1" smtClean="0"/>
              <a:t>was</a:t>
            </a:r>
            <a:r>
              <a:rPr lang="fr-FR" sz="2400" dirty="0" smtClean="0"/>
              <a:t> substituent </a:t>
            </a:r>
            <a:r>
              <a:rPr lang="fr-FR" sz="2400" dirty="0" err="1" smtClean="0"/>
              <a:t>dependent</a:t>
            </a:r>
            <a:r>
              <a:rPr lang="fr-FR" sz="2400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fr-FR" sz="2400" dirty="0" smtClean="0"/>
              <a:t> </a:t>
            </a:r>
            <a:r>
              <a:rPr lang="en-US" sz="2400" dirty="0" smtClean="0"/>
              <a:t>These findings provide us lead and encourage us to continue the efforts towards the optimization of the efficacy profile of this structural moiety for treatment of </a:t>
            </a:r>
            <a:r>
              <a:rPr lang="en-US" sz="2400" dirty="0" err="1" smtClean="0"/>
              <a:t>cutaneus</a:t>
            </a:r>
            <a:r>
              <a:rPr lang="en-US" sz="2400" dirty="0" smtClean="0"/>
              <a:t> </a:t>
            </a:r>
            <a:r>
              <a:rPr lang="en-US" sz="2400" dirty="0" err="1" smtClean="0"/>
              <a:t>leishmaniasis</a:t>
            </a:r>
            <a:r>
              <a:rPr lang="en-US" sz="2400" dirty="0" smtClean="0"/>
              <a:t>.</a:t>
            </a:r>
            <a:endParaRPr lang="es-VE" sz="2400" dirty="0" smtClean="0"/>
          </a:p>
          <a:p>
            <a:pPr algn="just">
              <a:buFont typeface="Wingdings" pitchFamily="2" charset="2"/>
              <a:buChar char="Ø"/>
            </a:pPr>
            <a:r>
              <a:rPr lang="fr-FR" sz="2400" dirty="0" smtClean="0"/>
              <a:t>The </a:t>
            </a:r>
            <a:r>
              <a:rPr lang="fr-FR" sz="2400" dirty="0" err="1" smtClean="0"/>
              <a:t>combination</a:t>
            </a:r>
            <a:r>
              <a:rPr lang="fr-FR" sz="2400" dirty="0" smtClean="0"/>
              <a:t> of </a:t>
            </a:r>
            <a:r>
              <a:rPr lang="fr-FR" sz="2400" dirty="0" err="1" smtClean="0"/>
              <a:t>these</a:t>
            </a:r>
            <a:r>
              <a:rPr lang="fr-FR" sz="2400" dirty="0" smtClean="0"/>
              <a:t> </a:t>
            </a:r>
            <a:r>
              <a:rPr lang="fr-FR" sz="2400" dirty="0" err="1" smtClean="0"/>
              <a:t>two</a:t>
            </a:r>
            <a:r>
              <a:rPr lang="fr-FR" sz="2400" dirty="0" smtClean="0"/>
              <a:t> compounds </a:t>
            </a:r>
            <a:r>
              <a:rPr lang="fr-FR" sz="2400" dirty="0" err="1" smtClean="0"/>
              <a:t>with</a:t>
            </a:r>
            <a:r>
              <a:rPr lang="fr-FR" sz="2400" dirty="0" smtClean="0"/>
              <a:t> </a:t>
            </a:r>
            <a:r>
              <a:rPr lang="fr-FR" sz="2400" dirty="0" err="1" smtClean="0"/>
              <a:t>other</a:t>
            </a:r>
            <a:r>
              <a:rPr lang="fr-FR" sz="2400" dirty="0" smtClean="0"/>
              <a:t> </a:t>
            </a:r>
            <a:r>
              <a:rPr lang="fr-FR" sz="2400" dirty="0" err="1" smtClean="0"/>
              <a:t>leishmanicidal</a:t>
            </a:r>
            <a:r>
              <a:rPr lang="fr-FR" sz="2400" dirty="0" smtClean="0"/>
              <a:t> </a:t>
            </a:r>
            <a:r>
              <a:rPr lang="fr-FR" sz="2400" dirty="0" err="1" smtClean="0"/>
              <a:t>drugs</a:t>
            </a:r>
            <a:r>
              <a:rPr lang="fr-FR" sz="2400" dirty="0" smtClean="0"/>
              <a:t> </a:t>
            </a:r>
            <a:r>
              <a:rPr lang="fr-FR" sz="2400" dirty="0" err="1" smtClean="0"/>
              <a:t>may</a:t>
            </a:r>
            <a:r>
              <a:rPr lang="fr-FR" sz="2400" dirty="0" smtClean="0"/>
              <a:t> </a:t>
            </a:r>
            <a:r>
              <a:rPr lang="fr-FR" sz="2400" dirty="0" err="1" smtClean="0"/>
              <a:t>lead</a:t>
            </a:r>
            <a:r>
              <a:rPr lang="fr-FR" sz="2400" dirty="0" smtClean="0"/>
              <a:t> to dose </a:t>
            </a:r>
            <a:r>
              <a:rPr lang="fr-FR" sz="2400" dirty="0" err="1" smtClean="0"/>
              <a:t>reduction</a:t>
            </a:r>
            <a:r>
              <a:rPr lang="fr-FR" sz="2400" dirty="0" smtClean="0"/>
              <a:t> and an </a:t>
            </a:r>
            <a:r>
              <a:rPr lang="fr-FR" sz="2400" dirty="0" err="1" smtClean="0"/>
              <a:t>enhancement</a:t>
            </a:r>
            <a:r>
              <a:rPr lang="fr-FR" sz="2400" dirty="0" smtClean="0"/>
              <a:t> in </a:t>
            </a:r>
            <a:r>
              <a:rPr lang="fr-FR" sz="2400" dirty="0" err="1" smtClean="0"/>
              <a:t>their</a:t>
            </a:r>
            <a:r>
              <a:rPr lang="fr-FR" sz="2400" dirty="0" smtClean="0"/>
              <a:t> </a:t>
            </a:r>
            <a:r>
              <a:rPr lang="fr-FR" sz="2400" dirty="0" err="1" smtClean="0"/>
              <a:t>efficacy</a:t>
            </a:r>
            <a:r>
              <a:rPr lang="fr-FR" sz="2400" dirty="0" smtClean="0"/>
              <a:t>.</a:t>
            </a:r>
            <a:endParaRPr lang="fr-FR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21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A8BAA44-CBAE-4836-8172-27FD4C6FBF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09600"/>
            <a:ext cx="8153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/>
              <a:t>Acknowledgments</a:t>
            </a:r>
            <a:endParaRPr lang="fr-FR" sz="2400" b="1" dirty="0" smtClean="0"/>
          </a:p>
          <a:p>
            <a:endParaRPr lang="fr-FR" sz="2400" b="1" dirty="0" smtClean="0"/>
          </a:p>
          <a:p>
            <a:pPr algn="just"/>
            <a:r>
              <a:rPr lang="fr-FR" sz="2400" dirty="0" err="1" smtClean="0"/>
              <a:t>We</a:t>
            </a:r>
            <a:r>
              <a:rPr lang="fr-FR" sz="2400" dirty="0" smtClean="0"/>
              <a:t> </a:t>
            </a:r>
            <a:r>
              <a:rPr lang="fr-FR" sz="2400" dirty="0" err="1" smtClean="0"/>
              <a:t>thank</a:t>
            </a:r>
            <a:r>
              <a:rPr lang="fr-FR" sz="2400" dirty="0" smtClean="0"/>
              <a:t> the </a:t>
            </a:r>
            <a:r>
              <a:rPr lang="fr-FR" sz="2400" dirty="0" err="1" smtClean="0"/>
              <a:t>Instituto</a:t>
            </a:r>
            <a:r>
              <a:rPr lang="fr-FR" sz="2400" dirty="0" smtClean="0"/>
              <a:t> de </a:t>
            </a:r>
            <a:r>
              <a:rPr lang="fr-FR" sz="2400" dirty="0" err="1" smtClean="0"/>
              <a:t>Investigaciones</a:t>
            </a:r>
            <a:r>
              <a:rPr lang="fr-FR" sz="2400" dirty="0" smtClean="0"/>
              <a:t> </a:t>
            </a:r>
            <a:r>
              <a:rPr lang="fr-FR" sz="2400" dirty="0" err="1" smtClean="0"/>
              <a:t>Farmacéuticas</a:t>
            </a:r>
            <a:r>
              <a:rPr lang="fr-FR" sz="2400" dirty="0" smtClean="0"/>
              <a:t> (IIF), </a:t>
            </a:r>
            <a:r>
              <a:rPr lang="fr-FR" sz="2400" dirty="0" err="1" smtClean="0"/>
              <a:t>Instituto</a:t>
            </a:r>
            <a:r>
              <a:rPr lang="fr-FR" sz="2400" dirty="0" smtClean="0"/>
              <a:t> de </a:t>
            </a:r>
            <a:r>
              <a:rPr lang="fr-FR" sz="2400" dirty="0" err="1" smtClean="0"/>
              <a:t>Biomedicina</a:t>
            </a:r>
            <a:r>
              <a:rPr lang="fr-FR" sz="2400" dirty="0" smtClean="0"/>
              <a:t> and </a:t>
            </a:r>
            <a:r>
              <a:rPr lang="fr-FR" sz="2400" dirty="0" err="1" smtClean="0"/>
              <a:t>Consejo</a:t>
            </a:r>
            <a:r>
              <a:rPr lang="fr-FR" sz="2400" dirty="0" smtClean="0"/>
              <a:t> de </a:t>
            </a:r>
            <a:r>
              <a:rPr lang="fr-FR" sz="2400" dirty="0" err="1" smtClean="0"/>
              <a:t>Desarrollo</a:t>
            </a:r>
            <a:r>
              <a:rPr lang="fr-FR" sz="2400" dirty="0" smtClean="0"/>
              <a:t> </a:t>
            </a:r>
            <a:r>
              <a:rPr lang="fr-FR" sz="2400" dirty="0" err="1" smtClean="0"/>
              <a:t>Científico</a:t>
            </a:r>
            <a:r>
              <a:rPr lang="fr-FR" sz="2400" dirty="0" smtClean="0"/>
              <a:t> y </a:t>
            </a:r>
            <a:r>
              <a:rPr lang="fr-FR" sz="2400" dirty="0" err="1" smtClean="0"/>
              <a:t>Humanístico</a:t>
            </a:r>
            <a:r>
              <a:rPr lang="fr-FR" sz="2400" dirty="0" smtClean="0"/>
              <a:t> de la </a:t>
            </a:r>
            <a:r>
              <a:rPr lang="fr-FR" sz="2400" dirty="0" err="1" smtClean="0"/>
              <a:t>Universidad</a:t>
            </a:r>
            <a:r>
              <a:rPr lang="fr-FR" sz="2400" dirty="0" smtClean="0"/>
              <a:t> Central de Venezuela (CDCH-UCV) (</a:t>
            </a:r>
            <a:r>
              <a:rPr lang="fr-FR" sz="2400" dirty="0" err="1" smtClean="0"/>
              <a:t>grants</a:t>
            </a:r>
            <a:r>
              <a:rPr lang="fr-FR" sz="2400" dirty="0" smtClean="0"/>
              <a:t> IIF.01-2014, PG. 09-8819-2013/2) for </a:t>
            </a:r>
            <a:r>
              <a:rPr lang="fr-FR" sz="2400" dirty="0" err="1" smtClean="0"/>
              <a:t>financial</a:t>
            </a:r>
            <a:r>
              <a:rPr lang="fr-FR" sz="2400" dirty="0" smtClean="0"/>
              <a:t> support.</a:t>
            </a:r>
            <a:endParaRPr lang="es-VE" sz="2400" dirty="0" smtClean="0"/>
          </a:p>
          <a:p>
            <a:pPr algn="just"/>
            <a:endParaRPr lang="fr-FR" sz="2400" b="1" dirty="0"/>
          </a:p>
          <a:p>
            <a:endParaRPr lang="fr-FR" sz="2400" b="1" dirty="0" smtClean="0"/>
          </a:p>
          <a:p>
            <a:endParaRPr lang="fr-FR" sz="2400" b="1" dirty="0" smtClean="0"/>
          </a:p>
          <a:p>
            <a:endParaRPr lang="fr-FR" sz="2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22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E90E4F9-57B5-40AD-9E3E-3CC678427C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pic>
        <p:nvPicPr>
          <p:cNvPr id="7" name="rg_hi" descr="http://t2.gstatic.com/images?q=tbn:ANd9GcT2vyi712oVFgU_0ToV0yI-lgQqzZGaejqRVFb8vFQJPz9UhIJ-fQ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3733800"/>
            <a:ext cx="2286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09600"/>
            <a:ext cx="83058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/>
              <a:t>References</a:t>
            </a:r>
            <a:endParaRPr lang="fr-FR" sz="2400" b="1" dirty="0" smtClean="0"/>
          </a:p>
          <a:p>
            <a:pPr marL="342900" indent="-342900">
              <a:buAutoNum type="arabicPeriod"/>
            </a:pPr>
            <a:r>
              <a:rPr lang="fr-FR" sz="1600" u="sng" dirty="0" smtClean="0">
                <a:hlinkClick r:id="rId2"/>
              </a:rPr>
              <a:t>https://www.who.int/en/news-room/factsheets/detail/leishmaniasis. (</a:t>
            </a:r>
            <a:r>
              <a:rPr lang="fr-FR" sz="1600" b="1" u="sng" dirty="0" smtClean="0">
                <a:hlinkClick r:id="rId2"/>
              </a:rPr>
              <a:t>2019</a:t>
            </a:r>
            <a:r>
              <a:rPr lang="fr-FR" sz="1600" b="1" u="sng" dirty="0" smtClean="0"/>
              <a:t> </a:t>
            </a:r>
            <a:r>
              <a:rPr lang="fr-FR" sz="1600" dirty="0" err="1" smtClean="0"/>
              <a:t>Accessed</a:t>
            </a:r>
            <a:r>
              <a:rPr lang="fr-FR" sz="1600" dirty="0" smtClean="0"/>
              <a:t> 07-15-2020).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K. Singh, G. </a:t>
            </a:r>
            <a:r>
              <a:rPr lang="en-US" sz="1600" dirty="0" err="1" smtClean="0"/>
              <a:t>Garg</a:t>
            </a:r>
            <a:r>
              <a:rPr lang="en-US" sz="1600" dirty="0" smtClean="0"/>
              <a:t>, V. Ali, </a:t>
            </a:r>
            <a:r>
              <a:rPr lang="en-US" sz="1600" i="1" dirty="0" err="1" smtClean="0"/>
              <a:t>Curr</a:t>
            </a:r>
            <a:r>
              <a:rPr lang="en-US" sz="1600" i="1" dirty="0" smtClean="0"/>
              <a:t>. Drug </a:t>
            </a:r>
            <a:r>
              <a:rPr lang="en-US" sz="1600" i="1" dirty="0" err="1" smtClean="0"/>
              <a:t>Metab</a:t>
            </a:r>
            <a:r>
              <a:rPr lang="en-US" sz="1600" i="1" dirty="0" smtClean="0"/>
              <a:t>.</a:t>
            </a:r>
            <a:r>
              <a:rPr lang="en-US" sz="1600" dirty="0" smtClean="0"/>
              <a:t> </a:t>
            </a:r>
            <a:r>
              <a:rPr lang="en-US" sz="1600" b="1" dirty="0" smtClean="0"/>
              <a:t>2016</a:t>
            </a:r>
            <a:r>
              <a:rPr lang="en-US" sz="1600" dirty="0" smtClean="0"/>
              <a:t>, </a:t>
            </a:r>
            <a:r>
              <a:rPr lang="en-US" sz="1600" i="1" dirty="0" smtClean="0"/>
              <a:t>17</a:t>
            </a:r>
            <a:r>
              <a:rPr lang="en-US" sz="1600" dirty="0" smtClean="0"/>
              <a:t>, 897.</a:t>
            </a:r>
            <a:endParaRPr lang="es-VE" sz="1600" dirty="0" smtClean="0"/>
          </a:p>
          <a:p>
            <a:pPr marL="342900" indent="-342900">
              <a:buAutoNum type="arabicPeriod"/>
            </a:pPr>
            <a:r>
              <a:rPr lang="en-US" sz="1600" dirty="0" smtClean="0"/>
              <a:t>J. </a:t>
            </a:r>
            <a:r>
              <a:rPr lang="en-US" sz="1600" dirty="0" err="1" smtClean="0"/>
              <a:t>Sangshetti</a:t>
            </a:r>
            <a:r>
              <a:rPr lang="en-US" sz="1600" dirty="0" smtClean="0"/>
              <a:t>, F. </a:t>
            </a:r>
            <a:r>
              <a:rPr lang="en-US" sz="1600" dirty="0" err="1" smtClean="0"/>
              <a:t>Kalam</a:t>
            </a:r>
            <a:r>
              <a:rPr lang="en-US" sz="1600" dirty="0" smtClean="0"/>
              <a:t>,  A. </a:t>
            </a:r>
            <a:r>
              <a:rPr lang="en-US" sz="1600" dirty="0" err="1" smtClean="0"/>
              <a:t>Kulkarni</a:t>
            </a:r>
            <a:r>
              <a:rPr lang="en-US" sz="1600" dirty="0" smtClean="0"/>
              <a:t>, A. </a:t>
            </a:r>
            <a:r>
              <a:rPr lang="en-US" sz="1600" dirty="0" err="1" smtClean="0"/>
              <a:t>Rohidas</a:t>
            </a:r>
            <a:r>
              <a:rPr lang="en-US" sz="1600" dirty="0" smtClean="0"/>
              <a:t>, R. </a:t>
            </a:r>
            <a:r>
              <a:rPr lang="en-US" sz="1600" dirty="0" err="1" smtClean="0"/>
              <a:t>Patilc</a:t>
            </a:r>
            <a:r>
              <a:rPr lang="en-US" sz="1600" dirty="0" smtClean="0"/>
              <a:t>, </a:t>
            </a:r>
            <a:r>
              <a:rPr lang="en-US" sz="1600" i="1" dirty="0" smtClean="0"/>
              <a:t>RSC Adv</a:t>
            </a:r>
            <a:r>
              <a:rPr lang="en-US" sz="1600" dirty="0" smtClean="0"/>
              <a:t>., </a:t>
            </a:r>
            <a:r>
              <a:rPr lang="en-US" sz="1600" b="1" dirty="0" smtClean="0"/>
              <a:t>2015</a:t>
            </a:r>
            <a:r>
              <a:rPr lang="en-US" sz="1600" dirty="0" smtClean="0"/>
              <a:t>, </a:t>
            </a:r>
            <a:r>
              <a:rPr lang="en-US" sz="1600" i="1" dirty="0" smtClean="0"/>
              <a:t>5</a:t>
            </a:r>
            <a:r>
              <a:rPr lang="en-US" sz="1600" dirty="0" smtClean="0"/>
              <a:t>, 32376.</a:t>
            </a:r>
            <a:endParaRPr lang="es-VE" sz="1600" dirty="0" smtClean="0"/>
          </a:p>
          <a:p>
            <a:pPr marL="342900" indent="-342900">
              <a:buAutoNum type="arabicPeriod"/>
            </a:pPr>
            <a:r>
              <a:rPr lang="en-US" sz="1600" dirty="0" smtClean="0"/>
              <a:t>R. </a:t>
            </a:r>
            <a:r>
              <a:rPr lang="en-US" sz="1600" dirty="0" err="1" smtClean="0"/>
              <a:t>Dietze</a:t>
            </a:r>
            <a:r>
              <a:rPr lang="en-US" sz="1600" dirty="0" smtClean="0"/>
              <a:t>, S. </a:t>
            </a:r>
            <a:r>
              <a:rPr lang="en-US" sz="1600" dirty="0" err="1" smtClean="0"/>
              <a:t>Carvalho</a:t>
            </a:r>
            <a:r>
              <a:rPr lang="en-US" sz="1600" dirty="0" smtClean="0"/>
              <a:t>, L. </a:t>
            </a:r>
            <a:r>
              <a:rPr lang="en-US" sz="1600" dirty="0" err="1" smtClean="0"/>
              <a:t>Valli</a:t>
            </a:r>
            <a:r>
              <a:rPr lang="en-US" sz="1600" dirty="0" smtClean="0"/>
              <a:t>, J. Berman, T. Brewer, W. Milhous, J. Sanchez, B. Schuster, M. </a:t>
            </a:r>
            <a:r>
              <a:rPr lang="en-US" sz="1600" dirty="0" err="1" smtClean="0"/>
              <a:t>Grogl</a:t>
            </a:r>
            <a:r>
              <a:rPr lang="en-US" sz="1600" dirty="0" smtClean="0"/>
              <a:t>, </a:t>
            </a:r>
            <a:r>
              <a:rPr lang="en-US" sz="1600" i="1" dirty="0" smtClean="0"/>
              <a:t>Am. J. Trop. Med. </a:t>
            </a:r>
            <a:r>
              <a:rPr lang="en-US" sz="1600" i="1" dirty="0" err="1" smtClean="0"/>
              <a:t>Hyg</a:t>
            </a:r>
            <a:r>
              <a:rPr lang="en-US" sz="1600" dirty="0" smtClean="0"/>
              <a:t>. </a:t>
            </a:r>
            <a:r>
              <a:rPr lang="en-US" sz="1600" b="1" dirty="0" smtClean="0"/>
              <a:t>2001</a:t>
            </a:r>
            <a:r>
              <a:rPr lang="en-US" sz="1600" dirty="0" smtClean="0"/>
              <a:t>, </a:t>
            </a:r>
            <a:r>
              <a:rPr lang="en-US" sz="1600" i="1" dirty="0" smtClean="0"/>
              <a:t>65</a:t>
            </a:r>
            <a:r>
              <a:rPr lang="en-US" sz="1600" dirty="0" smtClean="0"/>
              <a:t>, 685.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L. </a:t>
            </a:r>
            <a:r>
              <a:rPr lang="en-US" sz="1600" dirty="0" err="1" smtClean="0"/>
              <a:t>Zhai</a:t>
            </a:r>
            <a:r>
              <a:rPr lang="en-US" sz="1600" dirty="0" smtClean="0"/>
              <a:t>, M. Chen, J. </a:t>
            </a:r>
            <a:r>
              <a:rPr lang="en-US" sz="1600" dirty="0" err="1" smtClean="0"/>
              <a:t>Blom</a:t>
            </a:r>
            <a:r>
              <a:rPr lang="en-US" sz="1600" dirty="0" smtClean="0"/>
              <a:t>, T. </a:t>
            </a:r>
            <a:r>
              <a:rPr lang="en-US" sz="1600" dirty="0" err="1" smtClean="0"/>
              <a:t>Theander</a:t>
            </a:r>
            <a:r>
              <a:rPr lang="en-US" sz="1600" dirty="0" smtClean="0"/>
              <a:t>, S. Christensen, A. </a:t>
            </a:r>
            <a:r>
              <a:rPr lang="en-US" sz="1600" dirty="0" err="1" smtClean="0"/>
              <a:t>Kharazmi</a:t>
            </a:r>
            <a:r>
              <a:rPr lang="en-US" sz="1600" dirty="0" smtClean="0"/>
              <a:t>, </a:t>
            </a:r>
            <a:r>
              <a:rPr lang="en-US" sz="1600" i="1" dirty="0" smtClean="0"/>
              <a:t>J. </a:t>
            </a:r>
            <a:r>
              <a:rPr lang="en-US" sz="1600" i="1" dirty="0" err="1" smtClean="0"/>
              <a:t>Antimicrob</a:t>
            </a:r>
            <a:r>
              <a:rPr lang="en-US" sz="1600" i="1" dirty="0" smtClean="0"/>
              <a:t>. </a:t>
            </a:r>
            <a:r>
              <a:rPr lang="en-US" sz="1600" i="1" dirty="0" err="1" smtClean="0"/>
              <a:t>Chemother</a:t>
            </a:r>
            <a:r>
              <a:rPr lang="en-US" sz="1600" i="1" dirty="0" smtClean="0"/>
              <a:t>.</a:t>
            </a:r>
            <a:r>
              <a:rPr lang="en-US" sz="1600" dirty="0" smtClean="0"/>
              <a:t> </a:t>
            </a:r>
            <a:r>
              <a:rPr lang="en-US" sz="1600" b="1" dirty="0" smtClean="0"/>
              <a:t>1999</a:t>
            </a:r>
            <a:r>
              <a:rPr lang="en-US" sz="1600" dirty="0" smtClean="0"/>
              <a:t>, </a:t>
            </a:r>
            <a:r>
              <a:rPr lang="en-US" sz="1600" i="1" dirty="0" smtClean="0"/>
              <a:t>43</a:t>
            </a:r>
            <a:r>
              <a:rPr lang="en-US" sz="1600" dirty="0" smtClean="0"/>
              <a:t>, 793.</a:t>
            </a:r>
            <a:endParaRPr lang="es-VE" sz="1600" dirty="0" smtClean="0"/>
          </a:p>
          <a:p>
            <a:pPr marL="342900" indent="-342900">
              <a:buAutoNum type="arabicPeriod"/>
            </a:pPr>
            <a:r>
              <a:rPr lang="es-VE" sz="1600" dirty="0" smtClean="0"/>
              <a:t>T. </a:t>
            </a:r>
            <a:r>
              <a:rPr lang="es-VE" sz="1600" dirty="0" err="1" smtClean="0"/>
              <a:t>Stefanello</a:t>
            </a:r>
            <a:r>
              <a:rPr lang="es-VE" sz="1600" dirty="0" smtClean="0"/>
              <a:t>, M. </a:t>
            </a:r>
            <a:r>
              <a:rPr lang="es-VE" sz="1600" dirty="0" err="1" smtClean="0"/>
              <a:t>Panice</a:t>
            </a:r>
            <a:r>
              <a:rPr lang="es-VE" sz="1600" dirty="0" smtClean="0"/>
              <a:t>, T. </a:t>
            </a:r>
            <a:r>
              <a:rPr lang="es-VE" sz="1600" dirty="0" err="1" smtClean="0"/>
              <a:t>Ueda-Nakamura</a:t>
            </a:r>
            <a:r>
              <a:rPr lang="es-VE" sz="1600" dirty="0" smtClean="0"/>
              <a:t>, M. </a:t>
            </a:r>
            <a:r>
              <a:rPr lang="es-VE" sz="1600" dirty="0" err="1" smtClean="0"/>
              <a:t>Sarragiotto</a:t>
            </a:r>
            <a:r>
              <a:rPr lang="es-VE" sz="1600" dirty="0" smtClean="0"/>
              <a:t>, R. </a:t>
            </a:r>
            <a:r>
              <a:rPr lang="es-VE" sz="1600" dirty="0" err="1" smtClean="0"/>
              <a:t>Auzély-Velty</a:t>
            </a:r>
            <a:r>
              <a:rPr lang="es-VE" sz="1600" dirty="0" smtClean="0"/>
              <a:t>, C. </a:t>
            </a:r>
            <a:r>
              <a:rPr lang="es-VE" sz="1600" dirty="0" err="1" smtClean="0"/>
              <a:t>Nakamura</a:t>
            </a:r>
            <a:r>
              <a:rPr lang="es-VE" sz="1600" dirty="0" smtClean="0"/>
              <a:t>, </a:t>
            </a:r>
            <a:r>
              <a:rPr lang="es-VE" sz="1600" i="1" dirty="0" err="1" smtClean="0"/>
              <a:t>Antimicrob</a:t>
            </a:r>
            <a:r>
              <a:rPr lang="es-VE" sz="1600" i="1" dirty="0" smtClean="0"/>
              <a:t>. </a:t>
            </a:r>
            <a:r>
              <a:rPr lang="en-US" sz="1600" i="1" dirty="0" smtClean="0"/>
              <a:t>Agents </a:t>
            </a:r>
            <a:r>
              <a:rPr lang="en-US" sz="1600" i="1" dirty="0" err="1" smtClean="0"/>
              <a:t>Chemother</a:t>
            </a:r>
            <a:r>
              <a:rPr lang="en-US" sz="1600" dirty="0" smtClean="0"/>
              <a:t>. </a:t>
            </a:r>
            <a:r>
              <a:rPr lang="en-US" sz="1600" b="1" dirty="0" smtClean="0"/>
              <a:t>2014</a:t>
            </a:r>
            <a:r>
              <a:rPr lang="en-US" sz="1600" dirty="0" smtClean="0"/>
              <a:t>, </a:t>
            </a:r>
            <a:r>
              <a:rPr lang="en-US" sz="1600" i="1" dirty="0" smtClean="0"/>
              <a:t>58</a:t>
            </a:r>
            <a:r>
              <a:rPr lang="en-US" sz="1600" dirty="0" smtClean="0"/>
              <a:t>, 7112.</a:t>
            </a:r>
            <a:endParaRPr lang="es-VE" sz="1600" dirty="0" smtClean="0"/>
          </a:p>
          <a:p>
            <a:pPr marL="342900" indent="-342900">
              <a:buAutoNum type="arabicPeriod"/>
            </a:pPr>
            <a:r>
              <a:rPr lang="en-US" sz="1600" dirty="0" smtClean="0"/>
              <a:t>I. Singh, S. Jain, A. </a:t>
            </a:r>
            <a:r>
              <a:rPr lang="en-US" sz="1600" dirty="0" err="1" smtClean="0"/>
              <a:t>Kaur</a:t>
            </a:r>
            <a:r>
              <a:rPr lang="en-US" sz="1600" dirty="0" smtClean="0"/>
              <a:t>, S. Singh, R. Kumar, P. </a:t>
            </a:r>
            <a:r>
              <a:rPr lang="en-US" sz="1600" dirty="0" err="1" smtClean="0"/>
              <a:t>Garg</a:t>
            </a:r>
            <a:r>
              <a:rPr lang="en-US" sz="1600" dirty="0" smtClean="0"/>
              <a:t>, S. Sharma, S. </a:t>
            </a:r>
            <a:r>
              <a:rPr lang="en-US" sz="1600" dirty="0" err="1" smtClean="0"/>
              <a:t>Arora</a:t>
            </a:r>
            <a:r>
              <a:rPr lang="en-US" sz="1600" dirty="0" smtClean="0"/>
              <a:t>, </a:t>
            </a:r>
            <a:r>
              <a:rPr lang="en-US" sz="1600" i="1" dirty="0" smtClean="0"/>
              <a:t>Eur. J. Med. Chem.</a:t>
            </a:r>
            <a:r>
              <a:rPr lang="en-US" sz="1600" dirty="0" smtClean="0"/>
              <a:t> </a:t>
            </a:r>
            <a:r>
              <a:rPr lang="en-US" sz="1600" b="1" dirty="0" smtClean="0"/>
              <a:t>2010</a:t>
            </a:r>
            <a:r>
              <a:rPr lang="en-US" sz="1600" dirty="0" smtClean="0"/>
              <a:t>, </a:t>
            </a:r>
            <a:r>
              <a:rPr lang="en-US" sz="1600" i="1" dirty="0" smtClean="0"/>
              <a:t>45</a:t>
            </a:r>
            <a:r>
              <a:rPr lang="en-US" sz="1600" dirty="0" smtClean="0"/>
              <a:t>, 3439.</a:t>
            </a:r>
            <a:endParaRPr lang="es-VE" sz="1600" dirty="0" smtClean="0"/>
          </a:p>
          <a:p>
            <a:pPr marL="342900" indent="-342900">
              <a:buAutoNum type="arabicPeriod"/>
            </a:pPr>
            <a:r>
              <a:rPr lang="en-US" sz="1600" dirty="0" smtClean="0"/>
              <a:t>A. </a:t>
            </a:r>
            <a:r>
              <a:rPr lang="en-US" sz="1600" dirty="0" err="1" smtClean="0"/>
              <a:t>Tiwari</a:t>
            </a:r>
            <a:r>
              <a:rPr lang="en-US" sz="1600" dirty="0" smtClean="0"/>
              <a:t>, S. Kumar, R. </a:t>
            </a:r>
            <a:r>
              <a:rPr lang="en-US" sz="1600" dirty="0" err="1" smtClean="0"/>
              <a:t>Shivahare</a:t>
            </a:r>
            <a:r>
              <a:rPr lang="en-US" sz="1600" dirty="0" smtClean="0"/>
              <a:t>, P. Kant, S. Gupta, S. </a:t>
            </a:r>
            <a:r>
              <a:rPr lang="en-US" sz="1600" dirty="0" err="1" smtClean="0"/>
              <a:t>Suryawanshi</a:t>
            </a:r>
            <a:r>
              <a:rPr lang="en-US" sz="1600" dirty="0" smtClean="0"/>
              <a:t>, </a:t>
            </a:r>
            <a:r>
              <a:rPr lang="en-US" sz="1600" i="1" dirty="0" err="1" smtClean="0"/>
              <a:t>Bioorg</a:t>
            </a:r>
            <a:r>
              <a:rPr lang="en-US" sz="1600" i="1" dirty="0" smtClean="0"/>
              <a:t>. Med. Chem. </a:t>
            </a:r>
            <a:r>
              <a:rPr lang="en-US" sz="1600" i="1" dirty="0" err="1" smtClean="0"/>
              <a:t>Lett</a:t>
            </a:r>
            <a:r>
              <a:rPr lang="en-US" sz="1600" dirty="0" smtClean="0"/>
              <a:t>. </a:t>
            </a:r>
            <a:r>
              <a:rPr lang="en-US" sz="1600" b="1" dirty="0" smtClean="0"/>
              <a:t>2015</a:t>
            </a:r>
            <a:r>
              <a:rPr lang="en-US" sz="1600" dirty="0" smtClean="0"/>
              <a:t>, </a:t>
            </a:r>
            <a:r>
              <a:rPr lang="en-US" sz="1600" i="1" dirty="0" smtClean="0"/>
              <a:t>25</a:t>
            </a:r>
            <a:r>
              <a:rPr lang="en-US" sz="1600" dirty="0" smtClean="0"/>
              <a:t>, 410.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V. </a:t>
            </a:r>
            <a:r>
              <a:rPr lang="en-US" sz="1600" dirty="0" err="1" smtClean="0"/>
              <a:t>Somaratne</a:t>
            </a:r>
            <a:r>
              <a:rPr lang="en-US" sz="1600" dirty="0" smtClean="0"/>
              <a:t>, R. </a:t>
            </a:r>
            <a:r>
              <a:rPr lang="en-US" sz="1600" dirty="0" err="1" smtClean="0"/>
              <a:t>Ranawaka</a:t>
            </a:r>
            <a:r>
              <a:rPr lang="en-US" sz="1600" dirty="0" smtClean="0"/>
              <a:t>, H. </a:t>
            </a:r>
            <a:r>
              <a:rPr lang="en-US" sz="1600" dirty="0" err="1" smtClean="0"/>
              <a:t>Jayaruwan</a:t>
            </a:r>
            <a:r>
              <a:rPr lang="en-US" sz="1600" dirty="0" smtClean="0"/>
              <a:t>, D. </a:t>
            </a:r>
            <a:r>
              <a:rPr lang="en-US" sz="1600" dirty="0" err="1" smtClean="0"/>
              <a:t>Wipuladasa</a:t>
            </a:r>
            <a:r>
              <a:rPr lang="en-US" sz="1600" dirty="0" smtClean="0"/>
              <a:t>, S. de Silva,  </a:t>
            </a:r>
            <a:r>
              <a:rPr lang="en-US" sz="1600" i="1" dirty="0" smtClean="0"/>
              <a:t>J. </a:t>
            </a:r>
            <a:r>
              <a:rPr lang="en-US" sz="1600" i="1" dirty="0" err="1" smtClean="0"/>
              <a:t>Dermatol</a:t>
            </a:r>
            <a:r>
              <a:rPr lang="en-US" sz="1600" i="1" dirty="0" smtClean="0"/>
              <a:t>. Treat</a:t>
            </a:r>
            <a:r>
              <a:rPr lang="en-US" sz="1600" dirty="0" smtClean="0"/>
              <a:t>. </a:t>
            </a:r>
            <a:r>
              <a:rPr lang="en-US" sz="1600" b="1" dirty="0" smtClean="0"/>
              <a:t>2019</a:t>
            </a:r>
            <a:r>
              <a:rPr lang="en-US" sz="1600" dirty="0" smtClean="0"/>
              <a:t>, 30, 87.</a:t>
            </a:r>
            <a:endParaRPr lang="es-VE" sz="1600" dirty="0" smtClean="0"/>
          </a:p>
          <a:p>
            <a:pPr marL="342900" indent="-342900">
              <a:buAutoNum type="arabicPeriod"/>
            </a:pPr>
            <a:r>
              <a:rPr lang="es-VE" sz="1600" dirty="0" smtClean="0"/>
              <a:t>E. de </a:t>
            </a:r>
            <a:r>
              <a:rPr lang="es-VE" sz="1600" dirty="0" err="1" smtClean="0"/>
              <a:t>Morais-Texaira</a:t>
            </a:r>
            <a:r>
              <a:rPr lang="es-VE" sz="1600" dirty="0" smtClean="0"/>
              <a:t>, A. </a:t>
            </a:r>
            <a:r>
              <a:rPr lang="es-VE" sz="1600" dirty="0" err="1" smtClean="0"/>
              <a:t>Rabello</a:t>
            </a:r>
            <a:r>
              <a:rPr lang="es-VE" sz="1600" dirty="0" smtClean="0"/>
              <a:t>, M. </a:t>
            </a:r>
            <a:r>
              <a:rPr lang="es-VE" sz="1600" dirty="0" err="1" smtClean="0"/>
              <a:t>Gontijo</a:t>
            </a:r>
            <a:r>
              <a:rPr lang="es-VE" sz="1600" dirty="0" smtClean="0"/>
              <a:t>, </a:t>
            </a:r>
            <a:r>
              <a:rPr lang="fr-FR" sz="1600" i="1" dirty="0" smtClean="0"/>
              <a:t>J. </a:t>
            </a:r>
            <a:r>
              <a:rPr lang="fr-FR" sz="1600" i="1" dirty="0" err="1" smtClean="0"/>
              <a:t>Antimicrob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Chemoth</a:t>
            </a:r>
            <a:r>
              <a:rPr lang="fr-FR" sz="1600" i="1" dirty="0" smtClean="0"/>
              <a:t>.</a:t>
            </a:r>
            <a:r>
              <a:rPr lang="fr-FR" sz="1600" dirty="0" smtClean="0"/>
              <a:t> </a:t>
            </a:r>
            <a:r>
              <a:rPr lang="fr-FR" sz="1600" b="1" dirty="0" smtClean="0"/>
              <a:t>2019</a:t>
            </a:r>
            <a:r>
              <a:rPr lang="fr-FR" sz="1600" dirty="0" smtClean="0"/>
              <a:t>, 74, 2318.</a:t>
            </a:r>
          </a:p>
          <a:p>
            <a:pPr marL="342900" indent="-342900">
              <a:buAutoNum type="arabicPeriod"/>
            </a:pPr>
            <a:r>
              <a:rPr lang="fr-FR" sz="1600" dirty="0" smtClean="0"/>
              <a:t>M. </a:t>
            </a:r>
            <a:r>
              <a:rPr lang="fr-FR" sz="1600" dirty="0" err="1" smtClean="0"/>
              <a:t>Rodríguez</a:t>
            </a:r>
            <a:r>
              <a:rPr lang="fr-FR" sz="1600" dirty="0" smtClean="0"/>
              <a:t>, J. </a:t>
            </a:r>
            <a:r>
              <a:rPr lang="fr-FR" sz="1600" dirty="0" err="1" smtClean="0"/>
              <a:t>Gutiérrez</a:t>
            </a:r>
            <a:r>
              <a:rPr lang="fr-FR" sz="1600" dirty="0" smtClean="0"/>
              <a:t>, J. </a:t>
            </a:r>
            <a:r>
              <a:rPr lang="fr-FR" sz="1600" dirty="0" err="1" smtClean="0"/>
              <a:t>Domínguez</a:t>
            </a:r>
            <a:r>
              <a:rPr lang="fr-FR" sz="1600" dirty="0" smtClean="0"/>
              <a:t>, P. Peixoto, A. Fernández, N. </a:t>
            </a:r>
            <a:r>
              <a:rPr lang="fr-FR" sz="1600" dirty="0" err="1" smtClean="0"/>
              <a:t>Rodríguez</a:t>
            </a:r>
            <a:r>
              <a:rPr lang="fr-FR" sz="1600" dirty="0" smtClean="0"/>
              <a:t>, D. </a:t>
            </a:r>
            <a:r>
              <a:rPr lang="fr-FR" sz="1600" dirty="0" err="1" smtClean="0"/>
              <a:t>Deffieux</a:t>
            </a:r>
            <a:r>
              <a:rPr lang="fr-FR" sz="1600" dirty="0" smtClean="0"/>
              <a:t>, L. Rojas, S. </a:t>
            </a:r>
            <a:r>
              <a:rPr lang="fr-FR" sz="1600" dirty="0" err="1" smtClean="0"/>
              <a:t>Quideau</a:t>
            </a:r>
            <a:r>
              <a:rPr lang="fr-FR" sz="1600" dirty="0" smtClean="0"/>
              <a:t>, L. </a:t>
            </a:r>
            <a:r>
              <a:rPr lang="fr-FR" sz="1600" dirty="0" err="1" smtClean="0"/>
              <a:t>Pouységu</a:t>
            </a:r>
            <a:r>
              <a:rPr lang="fr-FR" sz="1600" dirty="0" smtClean="0"/>
              <a:t>, J. </a:t>
            </a:r>
            <a:r>
              <a:rPr lang="fr-FR" sz="1600" dirty="0" err="1" smtClean="0"/>
              <a:t>Charris</a:t>
            </a:r>
            <a:r>
              <a:rPr lang="fr-FR" sz="1600" dirty="0" smtClean="0"/>
              <a:t>, </a:t>
            </a:r>
            <a:r>
              <a:rPr lang="fr-FR" sz="1600" i="1" dirty="0" smtClean="0"/>
              <a:t>Arch. Pharm. </a:t>
            </a:r>
            <a:r>
              <a:rPr lang="fr-FR" sz="1600" i="1" dirty="0" err="1" smtClean="0"/>
              <a:t>Chem</a:t>
            </a:r>
            <a:r>
              <a:rPr lang="fr-FR" sz="1600" i="1" dirty="0" smtClean="0"/>
              <a:t>. Life </a:t>
            </a:r>
            <a:r>
              <a:rPr lang="fr-FR" sz="1600" i="1" dirty="0" err="1" smtClean="0"/>
              <a:t>Sci</a:t>
            </a:r>
            <a:r>
              <a:rPr lang="fr-FR" sz="1600" i="1" dirty="0" smtClean="0"/>
              <a:t>.</a:t>
            </a:r>
            <a:r>
              <a:rPr lang="fr-FR" sz="1600" dirty="0" smtClean="0"/>
              <a:t> </a:t>
            </a:r>
            <a:r>
              <a:rPr lang="fr-FR" sz="1600" b="1" dirty="0" smtClean="0"/>
              <a:t>2020</a:t>
            </a:r>
            <a:r>
              <a:rPr lang="fr-FR" sz="1600" dirty="0" smtClean="0"/>
              <a:t>, 353, e2000002.</a:t>
            </a:r>
          </a:p>
          <a:p>
            <a:pPr marL="342900" indent="-342900">
              <a:buAutoNum type="arabicPeriod"/>
            </a:pPr>
            <a:r>
              <a:rPr lang="es-VE" sz="1600" dirty="0" smtClean="0"/>
              <a:t>S. Brito, O. </a:t>
            </a:r>
            <a:r>
              <a:rPr lang="es-VE" sz="1600" dirty="0" err="1" smtClean="0"/>
              <a:t>Crescente</a:t>
            </a:r>
            <a:r>
              <a:rPr lang="es-VE" sz="1600" dirty="0" smtClean="0"/>
              <a:t>, A. </a:t>
            </a:r>
            <a:r>
              <a:rPr lang="es-VE" sz="1600" dirty="0" err="1" smtClean="0"/>
              <a:t>Fernandez</a:t>
            </a:r>
            <a:r>
              <a:rPr lang="es-VE" sz="1600" dirty="0" smtClean="0"/>
              <a:t>, A. Coronado, N. Rodríguez, </a:t>
            </a:r>
            <a:r>
              <a:rPr lang="es-VE" sz="1600" i="1" dirty="0" err="1" smtClean="0"/>
              <a:t>Biomedica</a:t>
            </a:r>
            <a:r>
              <a:rPr lang="es-VE" sz="1600" dirty="0" smtClean="0"/>
              <a:t> </a:t>
            </a:r>
            <a:r>
              <a:rPr lang="es-VE" sz="1600" b="1" dirty="0" smtClean="0"/>
              <a:t>2006</a:t>
            </a:r>
            <a:r>
              <a:rPr lang="es-VE" sz="1600" dirty="0" smtClean="0"/>
              <a:t>, </a:t>
            </a:r>
            <a:r>
              <a:rPr lang="es-VE" sz="1600" i="1" dirty="0" smtClean="0"/>
              <a:t>26</a:t>
            </a:r>
            <a:r>
              <a:rPr lang="es-VE" sz="1600" dirty="0" smtClean="0"/>
              <a:t>, 180.</a:t>
            </a:r>
          </a:p>
          <a:p>
            <a:pPr marL="342900" indent="-342900">
              <a:buAutoNum type="arabicPeriod"/>
            </a:pPr>
            <a:endParaRPr lang="es-VE" sz="1600" dirty="0" smtClean="0"/>
          </a:p>
          <a:p>
            <a:pPr marL="342900" indent="-342900">
              <a:buAutoNum type="arabicPeriod"/>
            </a:pPr>
            <a:endParaRPr lang="fr-FR" sz="1600" b="1" dirty="0" smtClean="0"/>
          </a:p>
          <a:p>
            <a:pPr marL="457200" indent="-457200">
              <a:buAutoNum type="arabicPeriod"/>
            </a:pPr>
            <a:endParaRPr lang="fr-FR" sz="2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23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E90E4F9-57B5-40AD-9E3E-3CC678427C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381000"/>
            <a:ext cx="8077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Abstract:</a:t>
            </a:r>
            <a:endParaRPr lang="fr-FR" dirty="0"/>
          </a:p>
          <a:p>
            <a:pPr algn="just"/>
            <a:r>
              <a:rPr lang="en-US" dirty="0"/>
              <a:t>The aim of this study was the synthesis of several small molecules of the type </a:t>
            </a:r>
            <a:r>
              <a:rPr lang="en-US" dirty="0" err="1"/>
              <a:t>nitroimidazole-sulfanyl</a:t>
            </a:r>
            <a:r>
              <a:rPr lang="en-US" dirty="0"/>
              <a:t>, and the evaluation of the biological properties against the main species that cause </a:t>
            </a:r>
            <a:r>
              <a:rPr lang="en-US" dirty="0" err="1"/>
              <a:t>cutaneus</a:t>
            </a:r>
            <a:r>
              <a:rPr lang="en-US" dirty="0"/>
              <a:t> </a:t>
            </a:r>
            <a:r>
              <a:rPr lang="en-US" dirty="0" err="1"/>
              <a:t>leishmaniasis</a:t>
            </a:r>
            <a:r>
              <a:rPr lang="en-US" dirty="0"/>
              <a:t> in Venezuela. Final compounds (</a:t>
            </a:r>
            <a:r>
              <a:rPr lang="en-US" b="1" dirty="0"/>
              <a:t>4</a:t>
            </a:r>
            <a:r>
              <a:rPr lang="en-US" dirty="0"/>
              <a:t>-</a:t>
            </a:r>
            <a:r>
              <a:rPr lang="en-US" b="1" dirty="0"/>
              <a:t>7</a:t>
            </a:r>
            <a:r>
              <a:rPr lang="en-US" dirty="0"/>
              <a:t>) were generated through simple </a:t>
            </a:r>
            <a:r>
              <a:rPr lang="en-US" dirty="0" err="1"/>
              <a:t>nucleophilic</a:t>
            </a:r>
            <a:r>
              <a:rPr lang="en-US" dirty="0"/>
              <a:t> substitution of 1-(2- </a:t>
            </a:r>
            <a:r>
              <a:rPr lang="en-US" dirty="0" err="1"/>
              <a:t>chloroethyl</a:t>
            </a:r>
            <a:r>
              <a:rPr lang="en-US" dirty="0"/>
              <a:t>)-2-methyl-5-nitroimidazole </a:t>
            </a:r>
            <a:r>
              <a:rPr lang="en-US" b="1" dirty="0"/>
              <a:t>3 </a:t>
            </a:r>
            <a:r>
              <a:rPr lang="en-US" dirty="0"/>
              <a:t>with 2-mercaptoethanol, 1-methyl-2-mercaptoethanol and 2-thiolacetic acid derivative. Compound </a:t>
            </a:r>
            <a:r>
              <a:rPr lang="en-US" b="1" dirty="0"/>
              <a:t>8</a:t>
            </a:r>
            <a:r>
              <a:rPr lang="en-US" dirty="0"/>
              <a:t> was synthesized via a coupling reaction between </a:t>
            </a:r>
            <a:r>
              <a:rPr lang="en-US" b="1" dirty="0"/>
              <a:t>7 </a:t>
            </a:r>
            <a:r>
              <a:rPr lang="en-US" dirty="0"/>
              <a:t>and an amino acid. The inhibitory concentrations (IC</a:t>
            </a:r>
            <a:r>
              <a:rPr lang="en-US" baseline="-25000" dirty="0"/>
              <a:t>50</a:t>
            </a:r>
            <a:r>
              <a:rPr lang="en-US" dirty="0"/>
              <a:t>) of (</a:t>
            </a:r>
            <a:r>
              <a:rPr lang="en-US" b="1" dirty="0"/>
              <a:t>1-8</a:t>
            </a:r>
            <a:r>
              <a:rPr lang="en-US" dirty="0"/>
              <a:t>) against </a:t>
            </a:r>
            <a:r>
              <a:rPr lang="en-US" i="1" dirty="0" err="1"/>
              <a:t>Leismania</a:t>
            </a:r>
            <a:r>
              <a:rPr lang="en-US" dirty="0"/>
              <a:t> (</a:t>
            </a:r>
            <a:r>
              <a:rPr lang="en-US" i="1" dirty="0"/>
              <a:t>V</a:t>
            </a:r>
            <a:r>
              <a:rPr lang="en-US" dirty="0"/>
              <a:t>.) </a:t>
            </a:r>
            <a:r>
              <a:rPr lang="en-US" i="1" dirty="0" err="1"/>
              <a:t>braziliensis</a:t>
            </a:r>
            <a:r>
              <a:rPr lang="en-US" dirty="0"/>
              <a:t> and (</a:t>
            </a:r>
            <a:r>
              <a:rPr lang="en-US" i="1" dirty="0"/>
              <a:t>L</a:t>
            </a:r>
            <a:r>
              <a:rPr lang="en-US" dirty="0"/>
              <a:t>.) </a:t>
            </a:r>
            <a:r>
              <a:rPr lang="en-US" i="1" dirty="0" err="1"/>
              <a:t>mexicana</a:t>
            </a:r>
            <a:r>
              <a:rPr lang="en-US" dirty="0"/>
              <a:t> in </a:t>
            </a:r>
            <a:r>
              <a:rPr lang="en-US" dirty="0" err="1"/>
              <a:t>promastigotes</a:t>
            </a:r>
            <a:r>
              <a:rPr lang="en-US" dirty="0"/>
              <a:t> and macrophages were determined by </a:t>
            </a:r>
            <a:r>
              <a:rPr lang="en-US" i="1" dirty="0"/>
              <a:t>in vitro</a:t>
            </a:r>
            <a:r>
              <a:rPr lang="en-US" dirty="0"/>
              <a:t> activity assays. For the </a:t>
            </a:r>
            <a:r>
              <a:rPr lang="en-US" i="1" dirty="0"/>
              <a:t>in vivo </a:t>
            </a:r>
            <a:r>
              <a:rPr lang="en-US" dirty="0"/>
              <a:t>evaluation of the more active compounds </a:t>
            </a:r>
            <a:r>
              <a:rPr lang="en-US" b="1" dirty="0"/>
              <a:t>7</a:t>
            </a:r>
            <a:r>
              <a:rPr lang="en-US" dirty="0"/>
              <a:t> and </a:t>
            </a:r>
            <a:r>
              <a:rPr lang="en-US" b="1" dirty="0" smtClean="0"/>
              <a:t>8</a:t>
            </a:r>
            <a:r>
              <a:rPr lang="en-US" dirty="0"/>
              <a:t>.</a:t>
            </a:r>
            <a:r>
              <a:rPr lang="en-US" dirty="0" smtClean="0"/>
              <a:t> </a:t>
            </a:r>
            <a:r>
              <a:rPr lang="en-US" dirty="0" err="1" smtClean="0"/>
              <a:t>Balb</a:t>
            </a:r>
            <a:r>
              <a:rPr lang="en-US" dirty="0" smtClean="0"/>
              <a:t>/c mice </a:t>
            </a:r>
            <a:r>
              <a:rPr lang="en-US" dirty="0"/>
              <a:t>were infected with promastigotes of the two species and divided into four groups of ten (10) animals</a:t>
            </a:r>
            <a:r>
              <a:rPr lang="en-US" b="1" dirty="0"/>
              <a:t>, </a:t>
            </a:r>
            <a:r>
              <a:rPr lang="en-US" dirty="0"/>
              <a:t>and a control group. Two ways were used to the treatment intramuscular and </a:t>
            </a:r>
            <a:r>
              <a:rPr lang="en-US" dirty="0" err="1"/>
              <a:t>intralesional</a:t>
            </a:r>
            <a:r>
              <a:rPr lang="en-US" dirty="0"/>
              <a:t>. The parasitological diagnosis was determinate by PCR. Considering the defined parameters, compounds </a:t>
            </a:r>
            <a:r>
              <a:rPr lang="en-US" b="1" dirty="0"/>
              <a:t>7</a:t>
            </a:r>
            <a:r>
              <a:rPr lang="en-US" dirty="0"/>
              <a:t> and </a:t>
            </a:r>
            <a:r>
              <a:rPr lang="en-US" b="1" dirty="0"/>
              <a:t>8</a:t>
            </a:r>
            <a:r>
              <a:rPr lang="en-US" dirty="0"/>
              <a:t> showed </a:t>
            </a:r>
            <a:r>
              <a:rPr lang="en-US" i="1" dirty="0"/>
              <a:t>in vitro</a:t>
            </a:r>
            <a:r>
              <a:rPr lang="en-US" dirty="0"/>
              <a:t> and</a:t>
            </a:r>
            <a:r>
              <a:rPr lang="en-US" i="1" dirty="0"/>
              <a:t> in vivo</a:t>
            </a:r>
            <a:r>
              <a:rPr lang="en-US" dirty="0"/>
              <a:t> activity against </a:t>
            </a:r>
            <a:r>
              <a:rPr lang="en-US" i="1" dirty="0"/>
              <a:t>L</a:t>
            </a:r>
            <a:r>
              <a:rPr lang="en-US" dirty="0"/>
              <a:t>. (</a:t>
            </a:r>
            <a:r>
              <a:rPr lang="en-US" i="1" dirty="0"/>
              <a:t>V</a:t>
            </a:r>
            <a:r>
              <a:rPr lang="en-US" dirty="0"/>
              <a:t>.) </a:t>
            </a:r>
            <a:r>
              <a:rPr lang="en-US" i="1" dirty="0" err="1"/>
              <a:t>braziliensis</a:t>
            </a:r>
            <a:r>
              <a:rPr lang="en-US" dirty="0"/>
              <a:t> and </a:t>
            </a:r>
            <a:r>
              <a:rPr lang="en-US" i="1" dirty="0"/>
              <a:t>L</a:t>
            </a:r>
            <a:r>
              <a:rPr lang="en-US" dirty="0"/>
              <a:t>. (</a:t>
            </a:r>
            <a:r>
              <a:rPr lang="en-US" i="1" dirty="0"/>
              <a:t>L</a:t>
            </a:r>
            <a:r>
              <a:rPr lang="en-US" dirty="0"/>
              <a:t>.) </a:t>
            </a:r>
            <a:r>
              <a:rPr lang="en-US" i="1" dirty="0" err="1"/>
              <a:t>mexicana</a:t>
            </a:r>
            <a:r>
              <a:rPr lang="en-US" dirty="0"/>
              <a:t>. These compounds may represent an alternative treatment for this two species, which are the most important, from the epidemiological point of view, to produce </a:t>
            </a:r>
            <a:r>
              <a:rPr lang="en-US" dirty="0" err="1"/>
              <a:t>cutaneous</a:t>
            </a:r>
            <a:r>
              <a:rPr lang="en-US" dirty="0"/>
              <a:t> </a:t>
            </a:r>
            <a:r>
              <a:rPr lang="en-US" dirty="0" err="1"/>
              <a:t>leishmaniasis</a:t>
            </a:r>
            <a:r>
              <a:rPr lang="en-US" dirty="0"/>
              <a:t> in Venezuela.</a:t>
            </a:r>
          </a:p>
          <a:p>
            <a:pPr algn="just"/>
            <a:endParaRPr lang="fr-FR" b="1" dirty="0"/>
          </a:p>
          <a:p>
            <a:r>
              <a:rPr lang="fr-FR" b="1" dirty="0"/>
              <a:t>Keywords: </a:t>
            </a:r>
            <a:r>
              <a:rPr lang="fr-FR" i="1" dirty="0"/>
              <a:t>L. </a:t>
            </a:r>
            <a:r>
              <a:rPr lang="fr-FR" i="1" dirty="0" err="1"/>
              <a:t>braziliensis</a:t>
            </a:r>
            <a:r>
              <a:rPr lang="fr-FR" dirty="0"/>
              <a:t>; </a:t>
            </a:r>
            <a:r>
              <a:rPr lang="fr-FR" i="1" dirty="0"/>
              <a:t>L. </a:t>
            </a:r>
            <a:r>
              <a:rPr lang="fr-FR" i="1" dirty="0" err="1"/>
              <a:t>mexicana</a:t>
            </a:r>
            <a:r>
              <a:rPr lang="fr-FR" dirty="0"/>
              <a:t>; </a:t>
            </a:r>
            <a:r>
              <a:rPr lang="fr-FR" dirty="0" err="1"/>
              <a:t>nitroimidazole</a:t>
            </a:r>
            <a:r>
              <a:rPr lang="fr-FR" dirty="0"/>
              <a:t>; </a:t>
            </a:r>
            <a:r>
              <a:rPr lang="fr-FR" dirty="0" err="1"/>
              <a:t>synthesis</a:t>
            </a:r>
            <a:endParaRPr lang="es-VE" dirty="0"/>
          </a:p>
          <a:p>
            <a:endParaRPr lang="fr-FR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D466382-20B6-490F-8C41-6253E43E3B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381000"/>
            <a:ext cx="82296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Introduction</a:t>
            </a:r>
          </a:p>
          <a:p>
            <a:endParaRPr lang="fr-FR" sz="2400" b="1" dirty="0"/>
          </a:p>
          <a:p>
            <a:pPr algn="just">
              <a:buFont typeface="Wingdings" pitchFamily="2" charset="2"/>
              <a:buChar char="Ø"/>
            </a:pPr>
            <a:r>
              <a:rPr lang="fr-FR" dirty="0"/>
              <a:t> </a:t>
            </a:r>
            <a:r>
              <a:rPr lang="fr-FR" sz="2400" dirty="0" err="1"/>
              <a:t>Leishmaniasis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a </a:t>
            </a:r>
            <a:r>
              <a:rPr lang="fr-FR" sz="2400" dirty="0" err="1"/>
              <a:t>neglected</a:t>
            </a:r>
            <a:r>
              <a:rPr lang="fr-FR" sz="2400" dirty="0"/>
              <a:t> tropical </a:t>
            </a:r>
            <a:r>
              <a:rPr lang="fr-FR" sz="2400" dirty="0" err="1"/>
              <a:t>disease</a:t>
            </a:r>
            <a:r>
              <a:rPr lang="fr-FR" sz="2400" dirty="0"/>
              <a:t> (NTD) </a:t>
            </a:r>
            <a:r>
              <a:rPr lang="fr-FR" sz="2400" dirty="0" err="1"/>
              <a:t>caused</a:t>
            </a:r>
            <a:r>
              <a:rPr lang="fr-FR" sz="2400" dirty="0"/>
              <a:t> by </a:t>
            </a:r>
            <a:r>
              <a:rPr lang="fr-FR" sz="2400" dirty="0" err="1"/>
              <a:t>protozoa</a:t>
            </a:r>
            <a:r>
              <a:rPr lang="fr-FR" sz="2400" dirty="0"/>
              <a:t> of the </a:t>
            </a:r>
            <a:r>
              <a:rPr lang="fr-FR" sz="2400" dirty="0" err="1"/>
              <a:t>genus</a:t>
            </a:r>
            <a:r>
              <a:rPr lang="fr-FR" sz="2400" dirty="0"/>
              <a:t> </a:t>
            </a:r>
            <a:r>
              <a:rPr lang="fr-FR" sz="2400" i="1" dirty="0"/>
              <a:t>Leishmania.</a:t>
            </a:r>
          </a:p>
          <a:p>
            <a:pPr algn="just">
              <a:buFont typeface="Wingdings" pitchFamily="2" charset="2"/>
              <a:buChar char="Ø"/>
            </a:pPr>
            <a:r>
              <a:rPr lang="fr-FR" sz="2400" dirty="0"/>
              <a:t> The </a:t>
            </a:r>
            <a:r>
              <a:rPr lang="fr-FR" sz="2400" dirty="0" err="1"/>
              <a:t>disease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endemic</a:t>
            </a:r>
            <a:r>
              <a:rPr lang="fr-FR" sz="2400" dirty="0"/>
              <a:t> in 98 countries </a:t>
            </a:r>
            <a:r>
              <a:rPr lang="fr-FR" sz="2400" dirty="0" err="1"/>
              <a:t>with</a:t>
            </a:r>
            <a:r>
              <a:rPr lang="fr-FR" sz="2400" dirty="0"/>
              <a:t> an </a:t>
            </a:r>
            <a:r>
              <a:rPr lang="fr-FR" sz="2400" dirty="0" err="1"/>
              <a:t>overall</a:t>
            </a:r>
            <a:r>
              <a:rPr lang="fr-FR" sz="2400" dirty="0"/>
              <a:t> </a:t>
            </a:r>
            <a:r>
              <a:rPr lang="fr-FR" sz="2400" dirty="0" err="1"/>
              <a:t>prevalence</a:t>
            </a:r>
            <a:r>
              <a:rPr lang="fr-FR" sz="2400" dirty="0"/>
              <a:t> of 12 million cases and an </a:t>
            </a:r>
            <a:r>
              <a:rPr lang="fr-FR" sz="2400" dirty="0" err="1"/>
              <a:t>annual</a:t>
            </a:r>
            <a:r>
              <a:rPr lang="fr-FR" sz="2400" dirty="0"/>
              <a:t> </a:t>
            </a:r>
            <a:r>
              <a:rPr lang="fr-FR" sz="2400" dirty="0" err="1"/>
              <a:t>mortality</a:t>
            </a:r>
            <a:r>
              <a:rPr lang="fr-FR" sz="2400" dirty="0"/>
              <a:t> rate of more 59.000 </a:t>
            </a:r>
            <a:r>
              <a:rPr lang="fr-FR" sz="2400" dirty="0" err="1"/>
              <a:t>deaths</a:t>
            </a:r>
            <a:r>
              <a:rPr lang="fr-FR" sz="2400" dirty="0"/>
              <a:t>.</a:t>
            </a:r>
            <a:endParaRPr lang="fr-FR" sz="2400" baseline="30000" dirty="0"/>
          </a:p>
          <a:p>
            <a:pPr algn="just">
              <a:buFont typeface="Wingdings" pitchFamily="2" charset="2"/>
              <a:buChar char="Ø"/>
            </a:pPr>
            <a:r>
              <a:rPr lang="fr-FR" sz="2400" dirty="0"/>
              <a:t> Over 20 </a:t>
            </a:r>
            <a:r>
              <a:rPr lang="fr-FR" sz="2400" i="1" dirty="0"/>
              <a:t>Leishmania</a:t>
            </a:r>
            <a:r>
              <a:rPr lang="fr-FR" sz="2400" dirty="0"/>
              <a:t> </a:t>
            </a:r>
            <a:r>
              <a:rPr lang="fr-FR" sz="2400" dirty="0" err="1"/>
              <a:t>species</a:t>
            </a:r>
            <a:r>
              <a:rPr lang="fr-FR" sz="2400" dirty="0"/>
              <a:t> </a:t>
            </a:r>
            <a:r>
              <a:rPr lang="fr-FR" sz="2400" dirty="0" err="1"/>
              <a:t>known</a:t>
            </a:r>
            <a:r>
              <a:rPr lang="fr-FR" sz="2400" dirty="0"/>
              <a:t> to </a:t>
            </a:r>
            <a:r>
              <a:rPr lang="fr-FR" sz="2400" dirty="0" err="1"/>
              <a:t>be</a:t>
            </a:r>
            <a:r>
              <a:rPr lang="fr-FR" sz="2400" dirty="0"/>
              <a:t> </a:t>
            </a:r>
            <a:r>
              <a:rPr lang="fr-FR" sz="2400" dirty="0" err="1"/>
              <a:t>infective</a:t>
            </a:r>
            <a:r>
              <a:rPr lang="fr-FR" sz="2400" dirty="0"/>
              <a:t> to </a:t>
            </a:r>
            <a:r>
              <a:rPr lang="fr-FR" sz="2400" dirty="0" err="1"/>
              <a:t>humans</a:t>
            </a:r>
            <a:r>
              <a:rPr lang="fr-FR" sz="2400" dirty="0"/>
              <a:t> are </a:t>
            </a:r>
            <a:r>
              <a:rPr lang="fr-FR" sz="2400" dirty="0" err="1"/>
              <a:t>transmitted</a:t>
            </a:r>
            <a:r>
              <a:rPr lang="fr-FR" sz="2400" dirty="0"/>
              <a:t> by the bite of </a:t>
            </a:r>
            <a:r>
              <a:rPr lang="fr-FR" sz="2400" dirty="0" err="1"/>
              <a:t>infected</a:t>
            </a:r>
            <a:r>
              <a:rPr lang="fr-FR" sz="2400" dirty="0"/>
              <a:t> </a:t>
            </a:r>
            <a:r>
              <a:rPr lang="fr-FR" sz="2400" dirty="0" err="1"/>
              <a:t>female</a:t>
            </a:r>
            <a:r>
              <a:rPr lang="fr-FR" sz="2400" dirty="0"/>
              <a:t> </a:t>
            </a:r>
            <a:r>
              <a:rPr lang="fr-FR" sz="2400" dirty="0" err="1"/>
              <a:t>phlebotomine</a:t>
            </a:r>
            <a:r>
              <a:rPr lang="fr-FR" sz="2400" dirty="0"/>
              <a:t> </a:t>
            </a:r>
            <a:r>
              <a:rPr lang="fr-FR" sz="2400" dirty="0" err="1"/>
              <a:t>sandflies</a:t>
            </a:r>
            <a:r>
              <a:rPr lang="fr-FR" sz="2400" dirty="0"/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fr-FR" sz="2400" dirty="0"/>
              <a:t>  </a:t>
            </a:r>
            <a:r>
              <a:rPr lang="fr-FR" sz="2400" dirty="0" err="1"/>
              <a:t>Three</a:t>
            </a:r>
            <a:r>
              <a:rPr lang="fr-FR" sz="2400" dirty="0"/>
              <a:t> main types of </a:t>
            </a:r>
            <a:r>
              <a:rPr lang="fr-FR" sz="2400" dirty="0" err="1"/>
              <a:t>leishmaniasis</a:t>
            </a:r>
            <a:r>
              <a:rPr lang="fr-FR" sz="2400" dirty="0"/>
              <a:t>: </a:t>
            </a:r>
            <a:r>
              <a:rPr lang="fr-FR" sz="2400" dirty="0" err="1"/>
              <a:t>visceral</a:t>
            </a:r>
            <a:r>
              <a:rPr lang="fr-FR" sz="2400" dirty="0"/>
              <a:t> (VL), </a:t>
            </a:r>
            <a:r>
              <a:rPr lang="fr-FR" sz="2400" dirty="0" err="1"/>
              <a:t>cutaneous</a:t>
            </a:r>
            <a:r>
              <a:rPr lang="fr-FR" sz="2400" dirty="0"/>
              <a:t> (CL), and </a:t>
            </a:r>
            <a:r>
              <a:rPr lang="fr-FR" sz="2400" dirty="0" err="1"/>
              <a:t>mucocutaneous</a:t>
            </a:r>
            <a:r>
              <a:rPr lang="fr-FR" sz="2400" dirty="0"/>
              <a:t> (MCL).</a:t>
            </a:r>
          </a:p>
          <a:p>
            <a:pPr algn="just">
              <a:buFont typeface="Wingdings" pitchFamily="2" charset="2"/>
              <a:buChar char="Ø"/>
            </a:pPr>
            <a:r>
              <a:rPr lang="fr-FR" sz="2400" b="1" dirty="0"/>
              <a:t>  </a:t>
            </a:r>
            <a:r>
              <a:rPr lang="fr-FR" sz="2400" dirty="0"/>
              <a:t>It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estimated</a:t>
            </a:r>
            <a:r>
              <a:rPr lang="fr-FR" sz="2400" dirty="0"/>
              <a:t> </a:t>
            </a:r>
            <a:r>
              <a:rPr lang="fr-FR" sz="2400" dirty="0" err="1"/>
              <a:t>that</a:t>
            </a:r>
            <a:r>
              <a:rPr lang="fr-FR" sz="2400" dirty="0"/>
              <a:t> </a:t>
            </a:r>
            <a:r>
              <a:rPr lang="fr-FR" sz="2400" dirty="0" err="1"/>
              <a:t>approximately</a:t>
            </a:r>
            <a:r>
              <a:rPr lang="fr-FR" sz="2400" dirty="0"/>
              <a:t> 0.7 to 1.2 million of new CL cases </a:t>
            </a:r>
            <a:r>
              <a:rPr lang="fr-FR" sz="2400" dirty="0" err="1"/>
              <a:t>occur</a:t>
            </a:r>
            <a:r>
              <a:rPr lang="fr-FR" sz="2400" dirty="0"/>
              <a:t> </a:t>
            </a:r>
            <a:r>
              <a:rPr lang="fr-FR" sz="2400" dirty="0" err="1"/>
              <a:t>each</a:t>
            </a:r>
            <a:r>
              <a:rPr lang="fr-FR" sz="2400" dirty="0"/>
              <a:t> </a:t>
            </a:r>
            <a:r>
              <a:rPr lang="fr-FR" sz="2400" dirty="0" err="1" smtClean="0"/>
              <a:t>year</a:t>
            </a:r>
            <a:r>
              <a:rPr lang="fr-FR" sz="2400" dirty="0" smtClean="0"/>
              <a:t>.</a:t>
            </a:r>
            <a:r>
              <a:rPr lang="fr-FR" sz="2400" baseline="30000" dirty="0" smtClean="0"/>
              <a:t> 1</a:t>
            </a:r>
            <a:endParaRPr lang="fr-FR" sz="2400" dirty="0" smtClean="0"/>
          </a:p>
          <a:p>
            <a:pPr algn="just"/>
            <a:endParaRPr lang="fr-FR" sz="2400" dirty="0"/>
          </a:p>
          <a:p>
            <a:pPr algn="just"/>
            <a:endParaRPr lang="fr-FR" b="1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CF8AFEB-D629-432D-9288-39A0078A4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381000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Introduction</a:t>
            </a:r>
          </a:p>
          <a:p>
            <a:endParaRPr lang="fr-FR" sz="2400" b="1" dirty="0"/>
          </a:p>
          <a:p>
            <a:pPr algn="just">
              <a:buFont typeface="Wingdings" pitchFamily="2" charset="2"/>
              <a:buChar char="Ø"/>
            </a:pPr>
            <a:r>
              <a:rPr lang="fr-FR" sz="2400" dirty="0" smtClean="0"/>
              <a:t> The </a:t>
            </a:r>
            <a:r>
              <a:rPr lang="fr-FR" sz="2400" dirty="0" err="1"/>
              <a:t>recommended</a:t>
            </a:r>
            <a:r>
              <a:rPr lang="fr-FR" sz="2400" dirty="0"/>
              <a:t> first-line </a:t>
            </a:r>
            <a:r>
              <a:rPr lang="fr-FR" sz="2400" dirty="0" err="1"/>
              <a:t>therapies</a:t>
            </a:r>
            <a:r>
              <a:rPr lang="fr-FR" sz="2400" dirty="0"/>
              <a:t>: </a:t>
            </a:r>
            <a:r>
              <a:rPr lang="fr-FR" sz="2400" dirty="0" err="1"/>
              <a:t>include</a:t>
            </a:r>
            <a:r>
              <a:rPr lang="fr-FR" sz="2400" dirty="0"/>
              <a:t> pentavalent </a:t>
            </a:r>
            <a:r>
              <a:rPr lang="fr-FR" sz="2400" dirty="0" err="1"/>
              <a:t>antimony</a:t>
            </a:r>
            <a:r>
              <a:rPr lang="fr-FR" sz="2400" dirty="0"/>
              <a:t> compounds, </a:t>
            </a:r>
            <a:r>
              <a:rPr lang="fr-FR" sz="2400" dirty="0" err="1"/>
              <a:t>such</a:t>
            </a:r>
            <a:r>
              <a:rPr lang="fr-FR" sz="2400" dirty="0"/>
              <a:t> as sodium </a:t>
            </a:r>
            <a:r>
              <a:rPr lang="fr-FR" sz="2400" dirty="0" err="1"/>
              <a:t>stibogluconate</a:t>
            </a:r>
            <a:r>
              <a:rPr lang="es-VE" sz="2400" dirty="0"/>
              <a:t>®</a:t>
            </a:r>
            <a:r>
              <a:rPr lang="fr-FR" sz="2400" dirty="0"/>
              <a:t> and </a:t>
            </a:r>
            <a:r>
              <a:rPr lang="fr-FR" sz="2400" dirty="0" err="1"/>
              <a:t>meglutamine</a:t>
            </a:r>
            <a:r>
              <a:rPr lang="fr-FR" sz="2400" dirty="0"/>
              <a:t> antimoniate</a:t>
            </a:r>
            <a:r>
              <a:rPr lang="es-VE" sz="2400" dirty="0"/>
              <a:t>®</a:t>
            </a:r>
            <a:r>
              <a:rPr lang="fr-FR" sz="2400" dirty="0"/>
              <a:t>. </a:t>
            </a:r>
            <a:r>
              <a:rPr lang="fr-FR" sz="2400" dirty="0" err="1"/>
              <a:t>Disadvantages</a:t>
            </a:r>
            <a:r>
              <a:rPr lang="fr-FR" sz="2400" dirty="0"/>
              <a:t>, </a:t>
            </a:r>
            <a:r>
              <a:rPr lang="fr-FR" sz="2400" dirty="0" err="1"/>
              <a:t>such</a:t>
            </a:r>
            <a:r>
              <a:rPr lang="fr-FR" sz="2400" dirty="0"/>
              <a:t> as </a:t>
            </a:r>
            <a:r>
              <a:rPr lang="fr-FR" sz="2400" dirty="0" err="1"/>
              <a:t>toxicity</a:t>
            </a:r>
            <a:r>
              <a:rPr lang="fr-FR" sz="2400" dirty="0"/>
              <a:t>, </a:t>
            </a:r>
            <a:r>
              <a:rPr lang="fr-FR" sz="2400" dirty="0" err="1"/>
              <a:t>high</a:t>
            </a:r>
            <a:r>
              <a:rPr lang="fr-FR" sz="2400" dirty="0"/>
              <a:t> </a:t>
            </a:r>
            <a:r>
              <a:rPr lang="fr-FR" sz="2400" dirty="0" err="1" smtClean="0"/>
              <a:t>costs</a:t>
            </a:r>
            <a:r>
              <a:rPr lang="fr-FR" sz="2400" dirty="0" smtClean="0"/>
              <a:t>.</a:t>
            </a:r>
            <a:r>
              <a:rPr lang="fr-FR" sz="2400" baseline="30000" dirty="0" smtClean="0"/>
              <a:t>2-4</a:t>
            </a:r>
            <a:endParaRPr lang="fr-FR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CF8AFEB-D629-432D-9288-39A0078A47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2350740" y="5193268"/>
            <a:ext cx="1611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/>
              <a:t>Sodium </a:t>
            </a:r>
          </a:p>
          <a:p>
            <a:pPr algn="ctr"/>
            <a:r>
              <a:rPr lang="fr-FR" b="1" dirty="0" err="1"/>
              <a:t>Stibogluconate</a:t>
            </a:r>
            <a:endParaRPr lang="es-VE" b="1" dirty="0"/>
          </a:p>
        </p:txBody>
      </p:sp>
      <p:sp>
        <p:nvSpPr>
          <p:cNvPr id="8" name="7 Rectángulo"/>
          <p:cNvSpPr/>
          <p:nvPr/>
        </p:nvSpPr>
        <p:spPr>
          <a:xfrm>
            <a:off x="6019800" y="5193268"/>
            <a:ext cx="15177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 err="1"/>
              <a:t>Meglutamine</a:t>
            </a:r>
            <a:r>
              <a:rPr lang="fr-FR" b="1" dirty="0"/>
              <a:t> </a:t>
            </a:r>
          </a:p>
          <a:p>
            <a:pPr algn="ctr"/>
            <a:r>
              <a:rPr lang="fr-FR" b="1" dirty="0"/>
              <a:t>Antimoniate</a:t>
            </a:r>
            <a:endParaRPr lang="es-VE" b="1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="" xmlns:a16="http://schemas.microsoft.com/office/drawing/2014/main" id="{820EE643-DCCF-4C62-B6C2-C98882AE73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0338"/>
              </p:ext>
            </p:extLst>
          </p:nvPr>
        </p:nvGraphicFramePr>
        <p:xfrm>
          <a:off x="1088043" y="2667000"/>
          <a:ext cx="6989157" cy="2438400"/>
        </p:xfrm>
        <a:graphic>
          <a:graphicData uri="http://schemas.openxmlformats.org/presentationml/2006/ole">
            <p:oleObj spid="_x0000_s17421" name="CS ChemDraw Drawing" r:id="rId4" imgW="5615687" imgH="1959481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381000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Introduction</a:t>
            </a:r>
          </a:p>
          <a:p>
            <a:endParaRPr lang="fr-FR" sz="2400" b="1" dirty="0"/>
          </a:p>
          <a:p>
            <a:pPr algn="just">
              <a:buFont typeface="Wingdings" pitchFamily="2" charset="2"/>
              <a:buChar char="Ø"/>
            </a:pPr>
            <a:r>
              <a:rPr lang="fr-FR" sz="2400" dirty="0" smtClean="0"/>
              <a:t> The </a:t>
            </a:r>
            <a:r>
              <a:rPr lang="fr-FR" sz="2400" dirty="0"/>
              <a:t>second-line </a:t>
            </a:r>
            <a:r>
              <a:rPr lang="fr-FR" sz="2400" dirty="0" err="1"/>
              <a:t>treatments</a:t>
            </a:r>
            <a:r>
              <a:rPr lang="fr-FR" sz="2400" dirty="0"/>
              <a:t> </a:t>
            </a:r>
            <a:r>
              <a:rPr lang="fr-FR" sz="2400" dirty="0" err="1"/>
              <a:t>include</a:t>
            </a:r>
            <a:r>
              <a:rPr lang="fr-FR" sz="2400" dirty="0"/>
              <a:t> </a:t>
            </a:r>
            <a:r>
              <a:rPr lang="fr-FR" sz="2400" dirty="0" err="1"/>
              <a:t>pentamidine</a:t>
            </a:r>
            <a:r>
              <a:rPr lang="fr-FR" sz="2400" dirty="0"/>
              <a:t> and </a:t>
            </a:r>
            <a:r>
              <a:rPr lang="fr-FR" sz="2400" dirty="0" err="1"/>
              <a:t>amphotericin</a:t>
            </a:r>
            <a:r>
              <a:rPr lang="fr-FR" sz="2400" dirty="0"/>
              <a:t> B, but </a:t>
            </a:r>
            <a:r>
              <a:rPr lang="fr-FR" sz="2400" dirty="0" err="1"/>
              <a:t>their</a:t>
            </a:r>
            <a:r>
              <a:rPr lang="fr-FR" sz="2400" dirty="0"/>
              <a:t> use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limited</a:t>
            </a:r>
            <a:r>
              <a:rPr lang="fr-FR" sz="2400" dirty="0"/>
              <a:t> </a:t>
            </a:r>
            <a:r>
              <a:rPr lang="fr-FR" sz="2400" dirty="0" err="1"/>
              <a:t>because</a:t>
            </a:r>
            <a:r>
              <a:rPr lang="fr-FR" sz="2400" dirty="0"/>
              <a:t> of </a:t>
            </a:r>
            <a:r>
              <a:rPr lang="fr-FR" sz="2400" dirty="0" err="1"/>
              <a:t>toxicity</a:t>
            </a:r>
            <a:r>
              <a:rPr lang="fr-FR" sz="2400" dirty="0"/>
              <a:t> and </a:t>
            </a:r>
            <a:r>
              <a:rPr lang="fr-FR" sz="2400" dirty="0" err="1" smtClean="0"/>
              <a:t>cost</a:t>
            </a:r>
            <a:r>
              <a:rPr lang="fr-FR" sz="2400" dirty="0" smtClean="0"/>
              <a:t>.</a:t>
            </a:r>
            <a:r>
              <a:rPr lang="fr-FR" sz="2400" baseline="30000" dirty="0" smtClean="0"/>
              <a:t>2-4</a:t>
            </a:r>
            <a:r>
              <a:rPr lang="fr-FR" sz="2400" dirty="0" smtClean="0"/>
              <a:t> </a:t>
            </a:r>
            <a:endParaRPr lang="fr-FR" b="1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CF8AFEB-D629-432D-9288-39A0078A47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5562600" y="5481935"/>
            <a:ext cx="1671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/>
              <a:t>Amphotericin</a:t>
            </a:r>
            <a:r>
              <a:rPr lang="fr-FR" b="1" dirty="0"/>
              <a:t> B</a:t>
            </a:r>
            <a:endParaRPr lang="es-VE" b="1" dirty="0"/>
          </a:p>
        </p:txBody>
      </p:sp>
      <p:sp>
        <p:nvSpPr>
          <p:cNvPr id="7" name="6 Rectángulo"/>
          <p:cNvSpPr/>
          <p:nvPr/>
        </p:nvSpPr>
        <p:spPr>
          <a:xfrm>
            <a:off x="1576931" y="3678147"/>
            <a:ext cx="1394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/>
              <a:t>Pentamidine</a:t>
            </a:r>
            <a:endParaRPr lang="es-VE" b="1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="" xmlns:a16="http://schemas.microsoft.com/office/drawing/2014/main" id="{11203ED4-C278-4CCB-ABCB-DBD7E0F959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59227354"/>
              </p:ext>
            </p:extLst>
          </p:nvPr>
        </p:nvGraphicFramePr>
        <p:xfrm>
          <a:off x="228600" y="2666826"/>
          <a:ext cx="4475837" cy="1066974"/>
        </p:xfrm>
        <a:graphic>
          <a:graphicData uri="http://schemas.openxmlformats.org/presentationml/2006/ole">
            <p:oleObj spid="_x0000_s18455" name="CS ChemDraw Drawing" r:id="rId4" imgW="4169222" imgH="993177" progId="">
              <p:embed/>
            </p:oleObj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="" xmlns:a16="http://schemas.microsoft.com/office/drawing/2014/main" id="{ED2DF225-5B33-4BC1-87C8-5D5253ED65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98807382"/>
              </p:ext>
            </p:extLst>
          </p:nvPr>
        </p:nvGraphicFramePr>
        <p:xfrm>
          <a:off x="4114801" y="2875192"/>
          <a:ext cx="5002526" cy="2606743"/>
        </p:xfrm>
        <a:graphic>
          <a:graphicData uri="http://schemas.openxmlformats.org/presentationml/2006/ole">
            <p:oleObj spid="_x0000_s18456" name="CS ChemDraw Drawing" r:id="rId5" imgW="4856541" imgH="252969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381000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Introduction</a:t>
            </a:r>
          </a:p>
          <a:p>
            <a:endParaRPr lang="fr-FR" sz="2400" b="1" dirty="0"/>
          </a:p>
          <a:p>
            <a:pPr algn="just">
              <a:buFont typeface="Wingdings" pitchFamily="2" charset="2"/>
              <a:buChar char="Ø"/>
            </a:pPr>
            <a:r>
              <a:rPr lang="fr-FR" sz="2400" dirty="0" smtClean="0"/>
              <a:t> </a:t>
            </a:r>
            <a:r>
              <a:rPr lang="fr-FR" sz="2400" dirty="0" err="1" smtClean="0"/>
              <a:t>Recently</a:t>
            </a:r>
            <a:r>
              <a:rPr lang="fr-FR" sz="2400" dirty="0"/>
              <a:t>, the oral administration of </a:t>
            </a:r>
            <a:r>
              <a:rPr lang="fr-FR" sz="2400" dirty="0" err="1"/>
              <a:t>miltefosine</a:t>
            </a:r>
            <a:r>
              <a:rPr lang="fr-FR" sz="2400" dirty="0"/>
              <a:t> has been </a:t>
            </a:r>
            <a:r>
              <a:rPr lang="fr-FR" sz="2400" dirty="0" err="1"/>
              <a:t>used</a:t>
            </a:r>
            <a:r>
              <a:rPr lang="fr-FR" sz="2400" dirty="0"/>
              <a:t> for the </a:t>
            </a:r>
            <a:r>
              <a:rPr lang="fr-FR" sz="2400" dirty="0" err="1"/>
              <a:t>treatment</a:t>
            </a:r>
            <a:r>
              <a:rPr lang="fr-FR" sz="2400" dirty="0"/>
              <a:t> of VL in </a:t>
            </a:r>
            <a:r>
              <a:rPr lang="fr-FR" sz="2400" dirty="0" err="1"/>
              <a:t>some</a:t>
            </a:r>
            <a:r>
              <a:rPr lang="fr-FR" sz="2400" dirty="0"/>
              <a:t> countries, but </a:t>
            </a:r>
            <a:r>
              <a:rPr lang="fr-FR" sz="2400" dirty="0" err="1"/>
              <a:t>despite</a:t>
            </a:r>
            <a:r>
              <a:rPr lang="fr-FR" sz="2400" dirty="0"/>
              <a:t> </a:t>
            </a:r>
            <a:r>
              <a:rPr lang="fr-FR" sz="2400" dirty="0" err="1"/>
              <a:t>its</a:t>
            </a:r>
            <a:r>
              <a:rPr lang="fr-FR" sz="2400" dirty="0"/>
              <a:t> </a:t>
            </a:r>
            <a:r>
              <a:rPr lang="fr-FR" sz="2400" dirty="0" err="1"/>
              <a:t>great</a:t>
            </a:r>
            <a:r>
              <a:rPr lang="fr-FR" sz="2400" dirty="0"/>
              <a:t> </a:t>
            </a:r>
            <a:r>
              <a:rPr lang="fr-FR" sz="2400" dirty="0" err="1"/>
              <a:t>efficacy</a:t>
            </a:r>
            <a:r>
              <a:rPr lang="fr-FR" sz="2400" dirty="0"/>
              <a:t>, </a:t>
            </a:r>
            <a:r>
              <a:rPr lang="fr-FR" sz="2400" dirty="0" err="1"/>
              <a:t>miltefosine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not free </a:t>
            </a:r>
            <a:r>
              <a:rPr lang="fr-FR" sz="2400" dirty="0" err="1"/>
              <a:t>either</a:t>
            </a:r>
            <a:r>
              <a:rPr lang="fr-FR" sz="2400" dirty="0"/>
              <a:t> </a:t>
            </a:r>
            <a:r>
              <a:rPr lang="fr-FR" sz="2400" dirty="0" err="1"/>
              <a:t>from</a:t>
            </a:r>
            <a:r>
              <a:rPr lang="fr-FR" sz="2400" dirty="0"/>
              <a:t> </a:t>
            </a:r>
            <a:r>
              <a:rPr lang="fr-FR" sz="2400" dirty="0" err="1"/>
              <a:t>toxicity</a:t>
            </a:r>
            <a:r>
              <a:rPr lang="fr-FR" sz="2400" dirty="0"/>
              <a:t> as </a:t>
            </a:r>
            <a:r>
              <a:rPr lang="fr-FR" sz="2400" dirty="0" err="1"/>
              <a:t>it</a:t>
            </a:r>
            <a:r>
              <a:rPr lang="fr-FR" sz="2400" dirty="0"/>
              <a:t> shows </a:t>
            </a:r>
            <a:r>
              <a:rPr lang="fr-FR" sz="2400" dirty="0" err="1"/>
              <a:t>teratogenic</a:t>
            </a:r>
            <a:r>
              <a:rPr lang="fr-FR" sz="2400" dirty="0"/>
              <a:t> </a:t>
            </a:r>
            <a:r>
              <a:rPr lang="fr-FR" sz="2400" dirty="0" err="1" smtClean="0"/>
              <a:t>potential</a:t>
            </a:r>
            <a:r>
              <a:rPr lang="fr-FR" sz="2400" dirty="0" smtClean="0"/>
              <a:t>.</a:t>
            </a:r>
            <a:r>
              <a:rPr lang="fr-FR" sz="2400" baseline="30000" dirty="0" smtClean="0"/>
              <a:t>2-4</a:t>
            </a:r>
            <a:endParaRPr lang="fr-FR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CF8AFEB-D629-432D-9288-39A0078A47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3748909" y="4939761"/>
            <a:ext cx="1269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/>
              <a:t>Miltefosine</a:t>
            </a:r>
            <a:endParaRPr lang="es-VE" b="1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="" xmlns:a16="http://schemas.microsoft.com/office/drawing/2014/main" id="{53C183B9-915D-4B4D-A7BE-16D6D026F4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36396815"/>
              </p:ext>
            </p:extLst>
          </p:nvPr>
        </p:nvGraphicFramePr>
        <p:xfrm>
          <a:off x="1447800" y="2971800"/>
          <a:ext cx="6273252" cy="1693862"/>
        </p:xfrm>
        <a:graphic>
          <a:graphicData uri="http://schemas.openxmlformats.org/presentationml/2006/ole">
            <p:oleObj spid="_x0000_s19468" name="CS ChemDraw Drawing" r:id="rId4" imgW="3509528" imgH="94753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381000"/>
            <a:ext cx="822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Introduction</a:t>
            </a:r>
          </a:p>
          <a:p>
            <a:endParaRPr lang="fr-FR" sz="2400" b="1" dirty="0"/>
          </a:p>
          <a:p>
            <a:pPr algn="just">
              <a:buFont typeface="Wingdings" pitchFamily="2" charset="2"/>
              <a:buChar char="Ø"/>
            </a:pPr>
            <a:r>
              <a:rPr lang="fr-FR" sz="2400" dirty="0" smtClean="0"/>
              <a:t> </a:t>
            </a:r>
            <a:r>
              <a:rPr lang="fr-FR" sz="2400" dirty="0" err="1" smtClean="0"/>
              <a:t>Several</a:t>
            </a:r>
            <a:r>
              <a:rPr lang="fr-FR" sz="2400" dirty="0" smtClean="0"/>
              <a:t> </a:t>
            </a:r>
            <a:r>
              <a:rPr lang="fr-FR" sz="2400" dirty="0"/>
              <a:t>compounds </a:t>
            </a:r>
            <a:r>
              <a:rPr lang="fr-FR" sz="2400" dirty="0" err="1"/>
              <a:t>that</a:t>
            </a:r>
            <a:r>
              <a:rPr lang="fr-FR" sz="2400" dirty="0"/>
              <a:t> show </a:t>
            </a:r>
            <a:r>
              <a:rPr lang="fr-FR" sz="2400" dirty="0" err="1"/>
              <a:t>leishmanicidal</a:t>
            </a:r>
            <a:r>
              <a:rPr lang="fr-FR" sz="2400" dirty="0"/>
              <a:t> </a:t>
            </a:r>
            <a:r>
              <a:rPr lang="fr-FR" sz="2400" dirty="0" err="1"/>
              <a:t>activity</a:t>
            </a:r>
            <a:r>
              <a:rPr lang="fr-FR" sz="2400" dirty="0"/>
              <a:t> are </a:t>
            </a:r>
            <a:r>
              <a:rPr lang="fr-FR" sz="2400" dirty="0" err="1"/>
              <a:t>currently</a:t>
            </a:r>
            <a:r>
              <a:rPr lang="fr-FR" sz="2400" dirty="0"/>
              <a:t> in </a:t>
            </a:r>
            <a:r>
              <a:rPr lang="fr-FR" sz="2400" dirty="0" err="1"/>
              <a:t>different</a:t>
            </a:r>
            <a:r>
              <a:rPr lang="fr-FR" sz="2400" dirty="0"/>
              <a:t> stages of </a:t>
            </a:r>
            <a:r>
              <a:rPr lang="fr-FR" sz="2400" dirty="0" err="1"/>
              <a:t>development</a:t>
            </a:r>
            <a:r>
              <a:rPr lang="fr-FR" sz="2400" dirty="0"/>
              <a:t>. </a:t>
            </a:r>
            <a:r>
              <a:rPr lang="fr-FR" sz="2400" dirty="0" err="1"/>
              <a:t>Among</a:t>
            </a:r>
            <a:r>
              <a:rPr lang="fr-FR" sz="2400" dirty="0"/>
              <a:t> </a:t>
            </a:r>
            <a:r>
              <a:rPr lang="fr-FR" sz="2400" dirty="0" err="1"/>
              <a:t>them</a:t>
            </a:r>
            <a:r>
              <a:rPr lang="fr-FR" sz="2400" dirty="0"/>
              <a:t>, a few classes of compounds, </a:t>
            </a:r>
            <a:r>
              <a:rPr lang="fr-FR" sz="2400" dirty="0" err="1"/>
              <a:t>such</a:t>
            </a:r>
            <a:r>
              <a:rPr lang="fr-FR" sz="2400" dirty="0"/>
              <a:t> as the </a:t>
            </a:r>
            <a:r>
              <a:rPr lang="fr-FR" sz="2400" dirty="0" err="1" smtClean="0"/>
              <a:t>sitamaquine</a:t>
            </a:r>
            <a:r>
              <a:rPr lang="fr-FR" sz="2400" dirty="0" smtClean="0"/>
              <a:t>,</a:t>
            </a:r>
            <a:r>
              <a:rPr lang="fr-FR" sz="2400" baseline="30000" dirty="0"/>
              <a:t>5</a:t>
            </a:r>
            <a:r>
              <a:rPr lang="fr-FR" sz="2400" dirty="0" smtClean="0"/>
              <a:t> </a:t>
            </a:r>
            <a:r>
              <a:rPr lang="fr-FR" sz="2400" dirty="0"/>
              <a:t>the </a:t>
            </a:r>
            <a:r>
              <a:rPr lang="fr-FR" sz="2400" dirty="0" err="1" smtClean="0"/>
              <a:t>imiquimod</a:t>
            </a:r>
            <a:r>
              <a:rPr lang="fr-FR" sz="2400" dirty="0" smtClean="0"/>
              <a:t>,</a:t>
            </a:r>
            <a:r>
              <a:rPr lang="fr-FR" sz="2400" baseline="30000" dirty="0"/>
              <a:t>6</a:t>
            </a:r>
            <a:r>
              <a:rPr lang="fr-FR" sz="2400" dirty="0" smtClean="0"/>
              <a:t> </a:t>
            </a:r>
            <a:r>
              <a:rPr lang="fr-FR" sz="2400" dirty="0"/>
              <a:t>the </a:t>
            </a:r>
            <a:r>
              <a:rPr lang="fr-FR" sz="2400" dirty="0" err="1" smtClean="0"/>
              <a:t>posaconazole</a:t>
            </a:r>
            <a:r>
              <a:rPr lang="fr-FR" sz="2400" dirty="0" smtClean="0"/>
              <a:t>,</a:t>
            </a:r>
            <a:r>
              <a:rPr lang="fr-FR" sz="2400" baseline="30000" dirty="0" smtClean="0"/>
              <a:t>7</a:t>
            </a:r>
            <a:r>
              <a:rPr lang="fr-FR" sz="2400" dirty="0" smtClean="0"/>
              <a:t> </a:t>
            </a:r>
            <a:r>
              <a:rPr lang="fr-FR" sz="2400" dirty="0"/>
              <a:t>as </a:t>
            </a:r>
            <a:r>
              <a:rPr lang="fr-FR" sz="2400" dirty="0" err="1"/>
              <a:t>well</a:t>
            </a:r>
            <a:r>
              <a:rPr lang="fr-FR" sz="2400" dirty="0"/>
              <a:t> as </a:t>
            </a:r>
            <a:r>
              <a:rPr lang="fr-FR" sz="2400" dirty="0" err="1"/>
              <a:t>some</a:t>
            </a:r>
            <a:r>
              <a:rPr lang="fr-FR" sz="2400" dirty="0"/>
              <a:t> </a:t>
            </a:r>
            <a:r>
              <a:rPr lang="fr-FR" sz="2400" dirty="0" err="1"/>
              <a:t>natural</a:t>
            </a:r>
            <a:r>
              <a:rPr lang="fr-FR" sz="2400" dirty="0"/>
              <a:t> </a:t>
            </a:r>
            <a:r>
              <a:rPr lang="fr-FR" sz="2400" dirty="0" err="1"/>
              <a:t>product</a:t>
            </a:r>
            <a:r>
              <a:rPr lang="fr-FR" sz="2400" dirty="0"/>
              <a:t> </a:t>
            </a:r>
            <a:r>
              <a:rPr lang="fr-FR" sz="2400" dirty="0" err="1"/>
              <a:t>derivatives</a:t>
            </a:r>
            <a:r>
              <a:rPr lang="fr-FR" sz="2400" dirty="0"/>
              <a:t>, </a:t>
            </a:r>
            <a:r>
              <a:rPr lang="fr-FR" sz="2400" dirty="0" err="1"/>
              <a:t>such</a:t>
            </a:r>
            <a:r>
              <a:rPr lang="fr-FR" sz="2400" dirty="0"/>
              <a:t> as </a:t>
            </a:r>
            <a:r>
              <a:rPr lang="fr-FR" sz="2400" dirty="0" err="1"/>
              <a:t>licochalcone</a:t>
            </a:r>
            <a:r>
              <a:rPr lang="fr-FR" sz="2400" dirty="0"/>
              <a:t> </a:t>
            </a:r>
            <a:r>
              <a:rPr lang="fr-FR" sz="2400" dirty="0" smtClean="0"/>
              <a:t>A.</a:t>
            </a:r>
            <a:r>
              <a:rPr lang="fr-FR" sz="2400" baseline="30000" dirty="0" smtClean="0"/>
              <a:t>8</a:t>
            </a:r>
            <a:endParaRPr lang="fr-FR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CF8AFEB-D629-432D-9288-39A0078A47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" y="6034501"/>
            <a:ext cx="9136918" cy="835799"/>
          </a:xfrm>
          <a:prstGeom prst="rect">
            <a:avLst/>
          </a:prstGeom>
        </p:spPr>
      </p:pic>
      <p:graphicFrame>
        <p:nvGraphicFramePr>
          <p:cNvPr id="2" name="Objeto 1">
            <a:extLst>
              <a:ext uri="{FF2B5EF4-FFF2-40B4-BE49-F238E27FC236}">
                <a16:creationId xmlns="" xmlns:a16="http://schemas.microsoft.com/office/drawing/2014/main" id="{CA5BD9FB-C57E-441A-8DAB-CCAC2743A1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35944011"/>
              </p:ext>
            </p:extLst>
          </p:nvPr>
        </p:nvGraphicFramePr>
        <p:xfrm>
          <a:off x="272477" y="3276600"/>
          <a:ext cx="2699323" cy="1576621"/>
        </p:xfrm>
        <a:graphic>
          <a:graphicData uri="http://schemas.openxmlformats.org/presentationml/2006/ole">
            <p:oleObj spid="_x0000_s21538" name="CS ChemDraw Drawing" r:id="rId4" imgW="3012271" imgH="1758490" progId="">
              <p:embed/>
            </p:oleObj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="" xmlns:a16="http://schemas.microsoft.com/office/drawing/2014/main" id="{767114C8-0E51-4021-8A06-AA02126C25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75349680"/>
              </p:ext>
            </p:extLst>
          </p:nvPr>
        </p:nvGraphicFramePr>
        <p:xfrm>
          <a:off x="2971802" y="4613498"/>
          <a:ext cx="1447798" cy="1330102"/>
        </p:xfrm>
        <a:graphic>
          <a:graphicData uri="http://schemas.openxmlformats.org/presentationml/2006/ole">
            <p:oleObj spid="_x0000_s21539" name="CS ChemDraw Drawing" r:id="rId5" imgW="1621057" imgH="1488661" progId="">
              <p:embed/>
            </p:oleObj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="" xmlns:a16="http://schemas.microsoft.com/office/drawing/2014/main" id="{2C094C27-2E2D-42DF-8CB7-F30803F547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10132568"/>
              </p:ext>
            </p:extLst>
          </p:nvPr>
        </p:nvGraphicFramePr>
        <p:xfrm>
          <a:off x="5562600" y="4230638"/>
          <a:ext cx="2133600" cy="1789162"/>
        </p:xfrm>
        <a:graphic>
          <a:graphicData uri="http://schemas.openxmlformats.org/presentationml/2006/ole">
            <p:oleObj spid="_x0000_s21540" name="CS ChemDraw Drawing" r:id="rId6" imgW="2477812" imgH="2078383" progId="">
              <p:embed/>
            </p:oleObj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="" xmlns:a16="http://schemas.microsoft.com/office/drawing/2014/main" id="{19B90633-43AD-4C5C-9C97-6B05DE7908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07113522"/>
              </p:ext>
            </p:extLst>
          </p:nvPr>
        </p:nvGraphicFramePr>
        <p:xfrm>
          <a:off x="3581400" y="3116637"/>
          <a:ext cx="4800600" cy="1760164"/>
        </p:xfrm>
        <a:graphic>
          <a:graphicData uri="http://schemas.openxmlformats.org/presentationml/2006/ole">
            <p:oleObj spid="_x0000_s21541" name="CS ChemDraw Drawing" r:id="rId7" imgW="4541244" imgH="1665357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04800"/>
            <a:ext cx="838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Introduction</a:t>
            </a:r>
          </a:p>
          <a:p>
            <a:endParaRPr lang="fr-FR" sz="2400" b="1" dirty="0"/>
          </a:p>
          <a:p>
            <a:pPr algn="just">
              <a:buFont typeface="Wingdings" pitchFamily="2" charset="2"/>
              <a:buChar char="Ø"/>
            </a:pPr>
            <a:r>
              <a:rPr lang="fr-FR" sz="2400" dirty="0" smtClean="0"/>
              <a:t> In </a:t>
            </a:r>
            <a:r>
              <a:rPr lang="fr-FR" sz="2400" dirty="0"/>
              <a:t>addition, the drawbacks </a:t>
            </a:r>
            <a:r>
              <a:rPr lang="fr-FR" sz="2400" dirty="0" err="1"/>
              <a:t>associated</a:t>
            </a:r>
            <a:r>
              <a:rPr lang="fr-FR" sz="2400" dirty="0"/>
              <a:t> </a:t>
            </a:r>
            <a:r>
              <a:rPr lang="fr-FR" sz="2400" dirty="0" err="1"/>
              <a:t>with</a:t>
            </a:r>
            <a:r>
              <a:rPr lang="fr-FR" sz="2400" dirty="0"/>
              <a:t> the </a:t>
            </a:r>
            <a:r>
              <a:rPr lang="fr-FR" sz="2400" dirty="0" err="1"/>
              <a:t>currently</a:t>
            </a:r>
            <a:r>
              <a:rPr lang="fr-FR" sz="2400" dirty="0"/>
              <a:t> </a:t>
            </a:r>
            <a:r>
              <a:rPr lang="fr-FR" sz="2400" dirty="0" err="1"/>
              <a:t>available</a:t>
            </a:r>
            <a:r>
              <a:rPr lang="fr-FR" sz="2400" dirty="0"/>
              <a:t> </a:t>
            </a:r>
            <a:r>
              <a:rPr lang="fr-FR" sz="2400" dirty="0" err="1"/>
              <a:t>treatments</a:t>
            </a:r>
            <a:r>
              <a:rPr lang="fr-FR" sz="2400" dirty="0"/>
              <a:t> have </a:t>
            </a:r>
            <a:r>
              <a:rPr lang="fr-FR" sz="2400" dirty="0" err="1"/>
              <a:t>led</a:t>
            </a:r>
            <a:r>
              <a:rPr lang="fr-FR" sz="2400" dirty="0"/>
              <a:t> to the </a:t>
            </a:r>
            <a:r>
              <a:rPr lang="fr-FR" sz="2400" dirty="0" err="1"/>
              <a:t>development</a:t>
            </a:r>
            <a:r>
              <a:rPr lang="fr-FR" sz="2400" dirty="0"/>
              <a:t> of new </a:t>
            </a:r>
            <a:r>
              <a:rPr lang="fr-FR" sz="2400" dirty="0" err="1"/>
              <a:t>strategies</a:t>
            </a:r>
            <a:r>
              <a:rPr lang="fr-FR" sz="2400" dirty="0"/>
              <a:t> </a:t>
            </a:r>
            <a:r>
              <a:rPr lang="fr-FR" sz="2400" dirty="0" err="1"/>
              <a:t>aiming</a:t>
            </a:r>
            <a:r>
              <a:rPr lang="fr-FR" sz="2400" dirty="0"/>
              <a:t> </a:t>
            </a:r>
            <a:r>
              <a:rPr lang="fr-FR" sz="2400" dirty="0" err="1"/>
              <a:t>at</a:t>
            </a:r>
            <a:r>
              <a:rPr lang="fr-FR" sz="2400" dirty="0"/>
              <a:t> </a:t>
            </a:r>
            <a:r>
              <a:rPr lang="fr-FR" sz="2400" dirty="0" err="1"/>
              <a:t>leishmaniasis</a:t>
            </a:r>
            <a:r>
              <a:rPr lang="fr-FR" sz="2400" dirty="0"/>
              <a:t> control. In </a:t>
            </a:r>
            <a:r>
              <a:rPr lang="fr-FR" sz="2400" dirty="0" err="1"/>
              <a:t>this</a:t>
            </a:r>
            <a:r>
              <a:rPr lang="fr-FR" sz="2400" dirty="0"/>
              <a:t> </a:t>
            </a:r>
            <a:r>
              <a:rPr lang="fr-FR" sz="2400" dirty="0" err="1"/>
              <a:t>context</a:t>
            </a:r>
            <a:r>
              <a:rPr lang="fr-FR" sz="2400" dirty="0"/>
              <a:t>, </a:t>
            </a:r>
            <a:r>
              <a:rPr lang="fr-FR" sz="2400" dirty="0" err="1"/>
              <a:t>special</a:t>
            </a:r>
            <a:r>
              <a:rPr lang="fr-FR" sz="2400" dirty="0"/>
              <a:t> attention has been </a:t>
            </a:r>
            <a:r>
              <a:rPr lang="fr-FR" sz="2400" dirty="0" err="1"/>
              <a:t>given</a:t>
            </a:r>
            <a:r>
              <a:rPr lang="fr-FR" sz="2400" dirty="0"/>
              <a:t> </a:t>
            </a:r>
            <a:r>
              <a:rPr lang="fr-FR" sz="2400" dirty="0" err="1"/>
              <a:t>nitroheteroaromatic</a:t>
            </a:r>
            <a:r>
              <a:rPr lang="fr-FR" sz="2400" dirty="0"/>
              <a:t> </a:t>
            </a:r>
            <a:r>
              <a:rPr lang="fr-FR" sz="2400" dirty="0" err="1"/>
              <a:t>scaffolds</a:t>
            </a:r>
            <a:r>
              <a:rPr lang="fr-FR" sz="2400" dirty="0"/>
              <a:t>. </a:t>
            </a:r>
            <a:r>
              <a:rPr lang="en-US" sz="2400" dirty="0"/>
              <a:t>In particular, </a:t>
            </a:r>
            <a:r>
              <a:rPr lang="en-US" sz="2400" dirty="0" err="1"/>
              <a:t>nitrocontaining</a:t>
            </a:r>
            <a:r>
              <a:rPr lang="en-US" sz="2400" dirty="0"/>
              <a:t> </a:t>
            </a:r>
            <a:r>
              <a:rPr lang="en-US" sz="2400" dirty="0" err="1"/>
              <a:t>imidazol</a:t>
            </a:r>
            <a:r>
              <a:rPr lang="en-US" sz="2400" dirty="0"/>
              <a:t> like,  </a:t>
            </a:r>
            <a:r>
              <a:rPr lang="en-US" sz="2400" dirty="0" err="1"/>
              <a:t>metronidazole</a:t>
            </a:r>
            <a:r>
              <a:rPr lang="en-US" sz="2400" dirty="0"/>
              <a:t>  or </a:t>
            </a:r>
            <a:r>
              <a:rPr lang="en-US" sz="2400" dirty="0" err="1"/>
              <a:t>fexnidazole</a:t>
            </a:r>
            <a:r>
              <a:rPr lang="en-US" sz="2400" dirty="0"/>
              <a:t> and its </a:t>
            </a:r>
            <a:r>
              <a:rPr lang="en-US" sz="2400" dirty="0" err="1"/>
              <a:t>sulfonic</a:t>
            </a:r>
            <a:r>
              <a:rPr lang="en-US" sz="2400" dirty="0"/>
              <a:t> metabolite now in clinical trial were shown to have effective </a:t>
            </a:r>
            <a:r>
              <a:rPr lang="en-US" sz="2400" dirty="0" err="1"/>
              <a:t>antileishmanial</a:t>
            </a:r>
            <a:r>
              <a:rPr lang="en-US" sz="2400" dirty="0"/>
              <a:t> </a:t>
            </a:r>
            <a:r>
              <a:rPr lang="en-US" sz="2400" dirty="0" smtClean="0"/>
              <a:t>efficacy.</a:t>
            </a:r>
            <a:r>
              <a:rPr lang="fr-FR" sz="2400" baseline="30000" dirty="0" smtClean="0"/>
              <a:t>9,10 </a:t>
            </a:r>
            <a:endParaRPr lang="fr-FR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CF8AFEB-D629-432D-9288-39A0078A47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graphicFrame>
        <p:nvGraphicFramePr>
          <p:cNvPr id="2" name="Objeto 1">
            <a:extLst>
              <a:ext uri="{FF2B5EF4-FFF2-40B4-BE49-F238E27FC236}">
                <a16:creationId xmlns="" xmlns:a16="http://schemas.microsoft.com/office/drawing/2014/main" id="{FF925F62-4BC9-480E-B3A2-75DCC0855E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81610341"/>
              </p:ext>
            </p:extLst>
          </p:nvPr>
        </p:nvGraphicFramePr>
        <p:xfrm>
          <a:off x="1544273" y="3981803"/>
          <a:ext cx="6609127" cy="1885597"/>
        </p:xfrm>
        <a:graphic>
          <a:graphicData uri="http://schemas.openxmlformats.org/presentationml/2006/ole">
            <p:oleObj spid="_x0000_s22538" name="CS ChemDraw Drawing" r:id="rId4" imgW="6048484" imgH="1724991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1779</Words>
  <Application>Microsoft Office PowerPoint</Application>
  <PresentationFormat>Presentación en pantalla (4:3)</PresentationFormat>
  <Paragraphs>144</Paragraphs>
  <Slides>23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6" baseType="lpstr">
      <vt:lpstr>Office Theme</vt:lpstr>
      <vt:lpstr>Custom Design</vt:lpstr>
      <vt:lpstr>CS ChemDraw Drawing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DIEGOMOROS</cp:lastModifiedBy>
  <cp:revision>178</cp:revision>
  <dcterms:created xsi:type="dcterms:W3CDTF">2015-04-04T09:45:50Z</dcterms:created>
  <dcterms:modified xsi:type="dcterms:W3CDTF">2020-10-30T13:07:17Z</dcterms:modified>
</cp:coreProperties>
</file>