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56" r:id="rId3"/>
    <p:sldId id="267" r:id="rId4"/>
    <p:sldId id="258" r:id="rId5"/>
    <p:sldId id="259" r:id="rId6"/>
    <p:sldId id="261" r:id="rId7"/>
    <p:sldId id="268" r:id="rId8"/>
    <p:sldId id="269" r:id="rId9"/>
    <p:sldId id="270" r:id="rId10"/>
    <p:sldId id="273" r:id="rId11"/>
    <p:sldId id="272" r:id="rId12"/>
    <p:sldId id="274" r:id="rId13"/>
    <p:sldId id="279" r:id="rId14"/>
    <p:sldId id="280" r:id="rId15"/>
    <p:sldId id="281" r:id="rId16"/>
    <p:sldId id="282" r:id="rId17"/>
    <p:sldId id="275" r:id="rId18"/>
    <p:sldId id="276" r:id="rId19"/>
    <p:sldId id="277" r:id="rId20"/>
    <p:sldId id="265"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38" autoAdjust="0"/>
  </p:normalViewPr>
  <p:slideViewPr>
    <p:cSldViewPr>
      <p:cViewPr varScale="1">
        <p:scale>
          <a:sx n="74" d="100"/>
          <a:sy n="74" d="100"/>
        </p:scale>
        <p:origin x="11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10/26/2020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26/10/2020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26/10/2020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26/10/2020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26/10/2020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26/10/2020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26/10/2020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26/10/2020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26/10/2020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26/10/2020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26/10/2020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26/10/2020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26/10/2020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26/10/2020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10/26/2020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8.w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3.png"/><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22.wmf"/><Relationship Id="rId5" Type="http://schemas.openxmlformats.org/officeDocument/2006/relationships/image" Target="../media/image19.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21.w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3.wmf"/><Relationship Id="rId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4.wmf"/><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5.w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6.w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image" Target="../media/image27.wmf"/><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9.wmf"/><Relationship Id="rId4" Type="http://schemas.openxmlformats.org/officeDocument/2006/relationships/oleObject" Target="../embeddings/oleObject19.bin"/></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30.wmf"/><Relationship Id="rId4"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3.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7.w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3262432"/>
          </a:xfrm>
          <a:prstGeom prst="rect">
            <a:avLst/>
          </a:prstGeom>
          <a:noFill/>
        </p:spPr>
        <p:txBody>
          <a:bodyPr wrap="square" rtlCol="0">
            <a:spAutoFit/>
          </a:bodyPr>
          <a:lstStyle/>
          <a:p>
            <a:pPr algn="ctr"/>
            <a:r>
              <a:rPr lang="en-US" sz="2400" b="1" dirty="0"/>
              <a:t>SPECTRAL STUDIES OF THE COMPLEX OF </a:t>
            </a:r>
            <a:r>
              <a:rPr lang="en-US" sz="2400" b="1" dirty="0" smtClean="0"/>
              <a:t>ADENOSINE</a:t>
            </a:r>
            <a:r>
              <a:rPr lang="uk-UA" sz="2400" b="1" dirty="0" smtClean="0"/>
              <a:t> </a:t>
            </a:r>
            <a:r>
              <a:rPr lang="en-US" sz="2400" b="1" dirty="0" smtClean="0"/>
              <a:t>AND AMP </a:t>
            </a:r>
            <a:r>
              <a:rPr lang="en-US" sz="2400" b="1" dirty="0"/>
              <a:t>WITH ALCOHOL SUGARS</a:t>
            </a:r>
            <a:endParaRPr lang="en-US" b="1" dirty="0"/>
          </a:p>
          <a:p>
            <a:pPr algn="ctr"/>
            <a:endParaRPr lang="en-US" b="1" dirty="0"/>
          </a:p>
          <a:p>
            <a:pPr algn="ctr"/>
            <a:endParaRPr lang="fr-FR" dirty="0"/>
          </a:p>
          <a:p>
            <a:pPr algn="ctr"/>
            <a:r>
              <a:rPr lang="it-IT" b="1" dirty="0" smtClean="0"/>
              <a:t>Yevhenii Stepanenko</a:t>
            </a:r>
            <a:r>
              <a:rPr lang="it-IT" b="1" baseline="30000" dirty="0" smtClean="0"/>
              <a:t>1</a:t>
            </a:r>
            <a:r>
              <a:rPr lang="it-IT" b="1" dirty="0" smtClean="0"/>
              <a:t>*, Roman Nikolaev</a:t>
            </a:r>
            <a:r>
              <a:rPr lang="it-IT" b="1" baseline="30000" dirty="0" smtClean="0"/>
              <a:t>1</a:t>
            </a:r>
            <a:r>
              <a:rPr lang="it-IT" b="1" dirty="0" smtClean="0"/>
              <a:t>, Zenovii Tkachuk</a:t>
            </a:r>
            <a:r>
              <a:rPr lang="it-IT" b="1" baseline="30000" dirty="0" smtClean="0"/>
              <a:t>1</a:t>
            </a:r>
          </a:p>
          <a:p>
            <a:endParaRPr lang="fr-FR" dirty="0"/>
          </a:p>
          <a:p>
            <a:r>
              <a:rPr lang="en-US" baseline="30000" dirty="0" smtClean="0"/>
              <a:t>1</a:t>
            </a:r>
            <a:r>
              <a:rPr lang="en-US" dirty="0"/>
              <a:t> </a:t>
            </a:r>
            <a:r>
              <a:rPr lang="en-US" dirty="0" smtClean="0"/>
              <a:t>Institute </a:t>
            </a:r>
            <a:r>
              <a:rPr lang="en-US" dirty="0"/>
              <a:t>of Molecular Biology and Genetics of NASU, 150, Ac.  </a:t>
            </a:r>
            <a:r>
              <a:rPr lang="en-US" dirty="0" err="1"/>
              <a:t>Zabolotnogo</a:t>
            </a:r>
            <a:r>
              <a:rPr lang="en-US" dirty="0"/>
              <a:t> St., Kyiv, Ukraine, 03680; </a:t>
            </a:r>
            <a:endParaRPr lang="fr-FR" dirty="0" smtClean="0"/>
          </a:p>
          <a:p>
            <a:r>
              <a:rPr lang="en-US" dirty="0" smtClean="0"/>
              <a:t> </a:t>
            </a:r>
            <a:endParaRPr lang="en-US" dirty="0"/>
          </a:p>
          <a:p>
            <a:endParaRPr lang="fr-FR" dirty="0"/>
          </a:p>
          <a:p>
            <a:r>
              <a:rPr lang="en-US" sz="1400" b="1" dirty="0"/>
              <a:t>*</a:t>
            </a:r>
            <a:r>
              <a:rPr lang="en-US" sz="1400" dirty="0"/>
              <a:t> Corresponding author: stepanenkojack@gmail.com</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7" name="Рисунок 6"/>
          <p:cNvPicPr>
            <a:picLocks noChangeAspect="1"/>
          </p:cNvPicPr>
          <p:nvPr/>
        </p:nvPicPr>
        <p:blipFill>
          <a:blip r:embed="rId4">
            <a:extLst>
              <a:ext uri="{BEBA8EAE-BF5A-486C-A8C5-ECC9F3942E4B}">
                <a14:imgProps xmlns:a14="http://schemas.microsoft.com/office/drawing/2010/main">
                  <a14:imgLayer r:embed="rId5">
                    <a14:imgEffect>
                      <a14:backgroundRemoval t="9341" b="93407" l="6960" r="93407">
                        <a14:foregroundMark x1="13553" y1="67033" x2="13553" y2="67033"/>
                        <a14:foregroundMark x1="16484" y1="52198" x2="16484" y2="52198"/>
                        <a14:foregroundMark x1="19048" y1="40659" x2="19048" y2="40659"/>
                        <a14:foregroundMark x1="23810" y1="61538" x2="23810" y2="61538"/>
                        <a14:foregroundMark x1="26374" y1="48352" x2="26374" y2="48352"/>
                        <a14:foregroundMark x1="27473" y1="41209" x2="27473" y2="41209"/>
                        <a14:foregroundMark x1="32967" y1="39560" x2="32967" y2="39560"/>
                        <a14:foregroundMark x1="33333" y1="49451" x2="33333" y2="49451"/>
                        <a14:foregroundMark x1="33333" y1="60989" x2="33333" y2="60989"/>
                        <a14:foregroundMark x1="33700" y1="65385" x2="33700" y2="65385"/>
                        <a14:foregroundMark x1="37363" y1="59341" x2="37363" y2="59341"/>
                        <a14:foregroundMark x1="41392" y1="48901" x2="41392" y2="48901"/>
                        <a14:foregroundMark x1="45055" y1="42308" x2="45055" y2="42308"/>
                        <a14:foregroundMark x1="49084" y1="39560" x2="49084" y2="39560"/>
                        <a14:foregroundMark x1="51282" y1="52198" x2="51282" y2="52198"/>
                        <a14:foregroundMark x1="50183" y1="64286" x2="50183" y2="64286"/>
                        <a14:foregroundMark x1="66300" y1="62088" x2="66300" y2="62088"/>
                        <a14:foregroundMark x1="71062" y1="57143" x2="71062" y2="57143"/>
                        <a14:foregroundMark x1="86447" y1="39011" x2="86447" y2="39011"/>
                        <a14:backgroundMark x1="57143" y1="25824" x2="57143" y2="25824"/>
                        <a14:backgroundMark x1="45055" y1="29121" x2="45055" y2="29121"/>
                        <a14:backgroundMark x1="30403" y1="78022" x2="30403" y2="78022"/>
                        <a14:backgroundMark x1="38462" y1="78022" x2="38462" y2="78022"/>
                        <a14:backgroundMark x1="27106" y1="69780" x2="27106" y2="69780"/>
                        <a14:backgroundMark x1="39927" y1="67582" x2="39927" y2="67582"/>
                        <a14:backgroundMark x1="41758" y1="60440" x2="41758" y2="60440"/>
                        <a14:backgroundMark x1="56410" y1="61538" x2="56410" y2="61538"/>
                        <a14:backgroundMark x1="64469" y1="46703" x2="64469" y2="46703"/>
                        <a14:backgroundMark x1="43223" y1="54396" x2="43223" y2="54396"/>
                        <a14:backgroundMark x1="28938" y1="52747" x2="28938" y2="52747"/>
                      </a14:backgroundRemoval>
                    </a14:imgEffect>
                    <a14:imgEffect>
                      <a14:artisticPhotocopy/>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029200" y="4530823"/>
            <a:ext cx="3308515" cy="22056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24" y="3219"/>
            <a:ext cx="9189076" cy="692497"/>
          </a:xfrm>
          <a:prstGeom prst="rect">
            <a:avLst/>
          </a:prstGeom>
          <a:noFill/>
        </p:spPr>
        <p:txBody>
          <a:bodyPr wrap="square" rtlCol="0">
            <a:spAutoFit/>
          </a:bodyPr>
          <a:lstStyle/>
          <a:p>
            <a:r>
              <a:rPr lang="en-US" sz="1950" b="1" dirty="0"/>
              <a:t>Fluorescent Spectra of aqueous </a:t>
            </a:r>
            <a:r>
              <a:rPr lang="en-US" sz="1950" b="1" dirty="0" smtClean="0"/>
              <a:t>solutions of </a:t>
            </a:r>
            <a:r>
              <a:rPr lang="fr-FR" sz="1950" b="1" dirty="0"/>
              <a:t>Adenosine and Adenosine + </a:t>
            </a:r>
            <a:r>
              <a:rPr lang="en-US" sz="1950" b="1" dirty="0"/>
              <a:t>Alcohol sugars</a:t>
            </a:r>
            <a:endParaRPr lang="fr-FR" sz="1950" b="1" dirty="0"/>
          </a:p>
          <a:p>
            <a:endParaRPr lang="fr-FR" sz="195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2" name="Rectangle 15"/>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3" name="Объект 12"/>
          <p:cNvGraphicFramePr>
            <a:graphicFrameLocks noChangeAspect="1"/>
          </p:cNvGraphicFramePr>
          <p:nvPr>
            <p:extLst>
              <p:ext uri="{D42A27DB-BD31-4B8C-83A1-F6EECF244321}">
                <p14:modId xmlns:p14="http://schemas.microsoft.com/office/powerpoint/2010/main" val="2740226558"/>
              </p:ext>
            </p:extLst>
          </p:nvPr>
        </p:nvGraphicFramePr>
        <p:xfrm>
          <a:off x="31124" y="464884"/>
          <a:ext cx="6636791" cy="5556553"/>
        </p:xfrm>
        <a:graphic>
          <a:graphicData uri="http://schemas.openxmlformats.org/presentationml/2006/ole">
            <mc:AlternateContent xmlns:mc="http://schemas.openxmlformats.org/markup-compatibility/2006">
              <mc:Choice xmlns:v="urn:schemas-microsoft-com:vml" Requires="v">
                <p:oleObj spid="_x0000_s7236" name="Graph" r:id="rId4" imgW="3920760" imgH="3000960" progId="Origin95.Graph">
                  <p:embed/>
                </p:oleObj>
              </mc:Choice>
              <mc:Fallback>
                <p:oleObj name="Graph" r:id="rId4" imgW="3920760" imgH="3000960" progId="Origin95.Graph">
                  <p:embed/>
                  <p:pic>
                    <p:nvPicPr>
                      <p:cNvPr id="10" name="Объект 9"/>
                      <p:cNvPicPr>
                        <a:picLocks noChangeAspect="1" noChangeArrowheads="1"/>
                      </p:cNvPicPr>
                      <p:nvPr/>
                    </p:nvPicPr>
                    <p:blipFill>
                      <a:blip r:embed="rId5"/>
                      <a:srcRect l="7069" t="4799" r="13589" b="7918"/>
                      <a:stretch>
                        <a:fillRect/>
                      </a:stretch>
                    </p:blipFill>
                    <p:spPr bwMode="auto">
                      <a:xfrm>
                        <a:off x="31124" y="464884"/>
                        <a:ext cx="6636791" cy="5556553"/>
                      </a:xfrm>
                      <a:prstGeom prst="rect">
                        <a:avLst/>
                      </a:prstGeom>
                      <a:noFill/>
                    </p:spPr>
                  </p:pic>
                </p:oleObj>
              </mc:Fallback>
            </mc:AlternateContent>
          </a:graphicData>
        </a:graphic>
      </p:graphicFrame>
      <p:sp>
        <p:nvSpPr>
          <p:cNvPr id="14"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10</a:t>
            </a:fld>
            <a:endParaRPr lang="fr-FR" dirty="0"/>
          </a:p>
        </p:txBody>
      </p:sp>
      <p:sp>
        <p:nvSpPr>
          <p:cNvPr id="18" name="Прямоугольник 17"/>
          <p:cNvSpPr/>
          <p:nvPr/>
        </p:nvSpPr>
        <p:spPr>
          <a:xfrm>
            <a:off x="6670718" y="747336"/>
            <a:ext cx="2344739" cy="4801314"/>
          </a:xfrm>
          <a:prstGeom prst="rect">
            <a:avLst/>
          </a:prstGeom>
        </p:spPr>
        <p:txBody>
          <a:bodyPr wrap="square">
            <a:spAutoFit/>
          </a:bodyPr>
          <a:lstStyle/>
          <a:p>
            <a:pPr marL="285750" indent="-285750" algn="just">
              <a:buFont typeface="Arial" panose="020B0604020202020204" pitchFamily="34" charset="0"/>
              <a:buChar char="•"/>
            </a:pPr>
            <a:r>
              <a:rPr lang="en-US" b="1" dirty="0"/>
              <a:t>The same </a:t>
            </a:r>
            <a:r>
              <a:rPr lang="en-US" b="1" dirty="0" smtClean="0"/>
              <a:t>alcohol </a:t>
            </a:r>
            <a:r>
              <a:rPr lang="en-US" b="1" dirty="0"/>
              <a:t>sugar may increase emissions at one emission center and decrease at another (sorbitol) or not affect one of the centers at all (</a:t>
            </a:r>
            <a:r>
              <a:rPr lang="en-US" b="1" dirty="0" err="1"/>
              <a:t>lactitol</a:t>
            </a:r>
            <a:r>
              <a:rPr lang="en-US" b="1" dirty="0"/>
              <a:t>).</a:t>
            </a:r>
          </a:p>
          <a:p>
            <a:pPr marL="285750" indent="-285750" algn="just">
              <a:buFont typeface="Arial" panose="020B0604020202020204" pitchFamily="34" charset="0"/>
              <a:buChar char="•"/>
            </a:pPr>
            <a:r>
              <a:rPr lang="en-US" b="1" dirty="0"/>
              <a:t>We hypothesize that different spectral effects of </a:t>
            </a:r>
            <a:r>
              <a:rPr lang="en-US" b="1" dirty="0" smtClean="0"/>
              <a:t>alcohol </a:t>
            </a:r>
            <a:r>
              <a:rPr lang="en-US" b="1" dirty="0"/>
              <a:t>sugars on adenosine may have different biological activity, such as ORN.</a:t>
            </a:r>
            <a:endParaRPr lang="uk-UA" b="1" dirty="0"/>
          </a:p>
        </p:txBody>
      </p:sp>
    </p:spTree>
    <p:extLst>
      <p:ext uri="{BB962C8B-B14F-4D97-AF65-F5344CB8AC3E}">
        <p14:creationId xmlns:p14="http://schemas.microsoft.com/office/powerpoint/2010/main" val="25888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77" y="0"/>
            <a:ext cx="9172977" cy="338554"/>
          </a:xfrm>
          <a:prstGeom prst="rect">
            <a:avLst/>
          </a:prstGeom>
          <a:noFill/>
        </p:spPr>
        <p:txBody>
          <a:bodyPr wrap="square" rtlCol="0">
            <a:spAutoFit/>
          </a:bodyPr>
          <a:lstStyle/>
          <a:p>
            <a:r>
              <a:rPr lang="en-US" sz="1600" b="1" dirty="0"/>
              <a:t>EEM Spectra, and Fluorescent components  </a:t>
            </a:r>
            <a:r>
              <a:rPr lang="en-US" sz="1600" b="1" dirty="0" smtClean="0"/>
              <a:t>of </a:t>
            </a:r>
            <a:r>
              <a:rPr lang="en-US" sz="1600" b="1" dirty="0"/>
              <a:t>different forms of AMP before and after the addition of </a:t>
            </a:r>
            <a:r>
              <a:rPr lang="en-US" sz="1600" b="1" dirty="0" smtClean="0"/>
              <a:t>D-M</a:t>
            </a:r>
            <a:endParaRPr lang="fr-FR" sz="16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1"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11</a:t>
            </a:fld>
            <a:endParaRPr lang="fr-FR" dirty="0"/>
          </a:p>
        </p:txBody>
      </p:sp>
      <p:sp>
        <p:nvSpPr>
          <p:cNvPr id="3" name="Rectangle 17"/>
          <p:cNvSpPr>
            <a:spLocks noChangeArrowheads="1"/>
          </p:cNvSpPr>
          <p:nvPr/>
        </p:nvSpPr>
        <p:spPr bwMode="auto">
          <a:xfrm>
            <a:off x="-304800" y="4048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7" name="Объект 6"/>
          <p:cNvGraphicFramePr>
            <a:graphicFrameLocks noChangeAspect="1"/>
          </p:cNvGraphicFramePr>
          <p:nvPr>
            <p:extLst>
              <p:ext uri="{D42A27DB-BD31-4B8C-83A1-F6EECF244321}">
                <p14:modId xmlns:p14="http://schemas.microsoft.com/office/powerpoint/2010/main" val="2460760680"/>
              </p:ext>
            </p:extLst>
          </p:nvPr>
        </p:nvGraphicFramePr>
        <p:xfrm>
          <a:off x="-154412" y="364189"/>
          <a:ext cx="3676449" cy="2799621"/>
        </p:xfrm>
        <a:graphic>
          <a:graphicData uri="http://schemas.openxmlformats.org/presentationml/2006/ole">
            <mc:AlternateContent xmlns:mc="http://schemas.openxmlformats.org/markup-compatibility/2006">
              <mc:Choice xmlns:v="urn:schemas-microsoft-com:vml" Requires="v">
                <p:oleObj spid="_x0000_s10428" name="Graph" r:id="rId4" imgW="3920760" imgH="3000960" progId="Origin50.Graph">
                  <p:embed/>
                </p:oleObj>
              </mc:Choice>
              <mc:Fallback>
                <p:oleObj name="Graph" r:id="rId4" imgW="3920760" imgH="3000960" progId="Origin50.Graph">
                  <p:embed/>
                  <p:pic>
                    <p:nvPicPr>
                      <p:cNvPr id="0" name="Object 16"/>
                      <p:cNvPicPr>
                        <a:picLocks noChangeAspect="1" noChangeArrowheads="1"/>
                      </p:cNvPicPr>
                      <p:nvPr/>
                    </p:nvPicPr>
                    <p:blipFill>
                      <a:blip r:embed="rId5"/>
                      <a:srcRect/>
                      <a:stretch>
                        <a:fillRect/>
                      </a:stretch>
                    </p:blipFill>
                    <p:spPr bwMode="auto">
                      <a:xfrm>
                        <a:off x="-154412" y="364189"/>
                        <a:ext cx="3676449" cy="2799621"/>
                      </a:xfrm>
                      <a:prstGeom prst="rect">
                        <a:avLst/>
                      </a:prstGeom>
                      <a:noFill/>
                    </p:spPr>
                  </p:pic>
                </p:oleObj>
              </mc:Fallback>
            </mc:AlternateContent>
          </a:graphicData>
        </a:graphic>
      </p:graphicFrame>
      <p:sp>
        <p:nvSpPr>
          <p:cNvPr id="9" name="Rectangle 19"/>
          <p:cNvSpPr>
            <a:spLocks noChangeArrowheads="1"/>
          </p:cNvSpPr>
          <p:nvPr/>
        </p:nvSpPr>
        <p:spPr bwMode="auto">
          <a:xfrm>
            <a:off x="4417990" y="6517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0" name="Объект 9"/>
          <p:cNvGraphicFramePr>
            <a:graphicFrameLocks noChangeAspect="1"/>
          </p:cNvGraphicFramePr>
          <p:nvPr>
            <p:extLst>
              <p:ext uri="{D42A27DB-BD31-4B8C-83A1-F6EECF244321}">
                <p14:modId xmlns:p14="http://schemas.microsoft.com/office/powerpoint/2010/main" val="1597189435"/>
              </p:ext>
            </p:extLst>
          </p:nvPr>
        </p:nvGraphicFramePr>
        <p:xfrm>
          <a:off x="3257751" y="400779"/>
          <a:ext cx="3676449" cy="2799621"/>
        </p:xfrm>
        <a:graphic>
          <a:graphicData uri="http://schemas.openxmlformats.org/presentationml/2006/ole">
            <mc:AlternateContent xmlns:mc="http://schemas.openxmlformats.org/markup-compatibility/2006">
              <mc:Choice xmlns:v="urn:schemas-microsoft-com:vml" Requires="v">
                <p:oleObj spid="_x0000_s10429" name="Graph" r:id="rId6" imgW="3920760" imgH="3000960" progId="Origin95.Graph">
                  <p:embed/>
                </p:oleObj>
              </mc:Choice>
              <mc:Fallback>
                <p:oleObj name="Graph" r:id="rId6" imgW="3920760" imgH="3000960" progId="Origin95.Graph">
                  <p:embed/>
                  <p:pic>
                    <p:nvPicPr>
                      <p:cNvPr id="0" name="Object 18"/>
                      <p:cNvPicPr>
                        <a:picLocks noChangeAspect="1" noChangeArrowheads="1"/>
                      </p:cNvPicPr>
                      <p:nvPr/>
                    </p:nvPicPr>
                    <p:blipFill>
                      <a:blip r:embed="rId7"/>
                      <a:srcRect/>
                      <a:stretch>
                        <a:fillRect/>
                      </a:stretch>
                    </p:blipFill>
                    <p:spPr bwMode="auto">
                      <a:xfrm>
                        <a:off x="3257751" y="400779"/>
                        <a:ext cx="3676449" cy="2799621"/>
                      </a:xfrm>
                      <a:prstGeom prst="rect">
                        <a:avLst/>
                      </a:prstGeom>
                      <a:noFill/>
                    </p:spPr>
                  </p:pic>
                </p:oleObj>
              </mc:Fallback>
            </mc:AlternateContent>
          </a:graphicData>
        </a:graphic>
      </p:graphicFrame>
      <p:sp>
        <p:nvSpPr>
          <p:cNvPr id="14" name="Rectangle 29"/>
          <p:cNvSpPr>
            <a:spLocks noChangeArrowheads="1"/>
          </p:cNvSpPr>
          <p:nvPr/>
        </p:nvSpPr>
        <p:spPr bwMode="auto">
          <a:xfrm flipV="1">
            <a:off x="-166553" y="3078616"/>
            <a:ext cx="87330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graphicFrame>
        <p:nvGraphicFramePr>
          <p:cNvPr id="18" name="Объект 17"/>
          <p:cNvGraphicFramePr>
            <a:graphicFrameLocks noChangeAspect="1"/>
          </p:cNvGraphicFramePr>
          <p:nvPr>
            <p:extLst>
              <p:ext uri="{D42A27DB-BD31-4B8C-83A1-F6EECF244321}">
                <p14:modId xmlns:p14="http://schemas.microsoft.com/office/powerpoint/2010/main" val="4193167421"/>
              </p:ext>
            </p:extLst>
          </p:nvPr>
        </p:nvGraphicFramePr>
        <p:xfrm>
          <a:off x="-152400" y="3176083"/>
          <a:ext cx="3619736" cy="2767517"/>
        </p:xfrm>
        <a:graphic>
          <a:graphicData uri="http://schemas.openxmlformats.org/presentationml/2006/ole">
            <mc:AlternateContent xmlns:mc="http://schemas.openxmlformats.org/markup-compatibility/2006">
              <mc:Choice xmlns:v="urn:schemas-microsoft-com:vml" Requires="v">
                <p:oleObj spid="_x0000_s10430" name="Graph" r:id="rId8" imgW="3911097" imgH="3005750" progId="Origin50.Graph">
                  <p:embed/>
                </p:oleObj>
              </mc:Choice>
              <mc:Fallback>
                <p:oleObj name="Graph" r:id="rId8" imgW="3911097" imgH="3005750" progId="Origin50.Graph">
                  <p:embed/>
                  <p:pic>
                    <p:nvPicPr>
                      <p:cNvPr id="0" name="Object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176083"/>
                        <a:ext cx="3619736" cy="2767517"/>
                      </a:xfrm>
                      <a:prstGeom prst="rect">
                        <a:avLst/>
                      </a:prstGeom>
                      <a:noFill/>
                    </p:spPr>
                  </p:pic>
                </p:oleObj>
              </mc:Fallback>
            </mc:AlternateContent>
          </a:graphicData>
        </a:graphic>
      </p:graphicFrame>
      <p:sp>
        <p:nvSpPr>
          <p:cNvPr id="23" name="Rectangle 3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28" name="Объект 27"/>
          <p:cNvGraphicFramePr>
            <a:graphicFrameLocks noChangeAspect="1"/>
          </p:cNvGraphicFramePr>
          <p:nvPr>
            <p:extLst>
              <p:ext uri="{D42A27DB-BD31-4B8C-83A1-F6EECF244321}">
                <p14:modId xmlns:p14="http://schemas.microsoft.com/office/powerpoint/2010/main" val="2231565200"/>
              </p:ext>
            </p:extLst>
          </p:nvPr>
        </p:nvGraphicFramePr>
        <p:xfrm>
          <a:off x="3319463" y="3184525"/>
          <a:ext cx="3619500" cy="2755900"/>
        </p:xfrm>
        <a:graphic>
          <a:graphicData uri="http://schemas.openxmlformats.org/presentationml/2006/ole">
            <mc:AlternateContent xmlns:mc="http://schemas.openxmlformats.org/markup-compatibility/2006">
              <mc:Choice xmlns:v="urn:schemas-microsoft-com:vml" Requires="v">
                <p:oleObj spid="_x0000_s10431" name="Graph" r:id="rId10" imgW="3920760" imgH="3000960" progId="Origin95.Graph">
                  <p:embed/>
                </p:oleObj>
              </mc:Choice>
              <mc:Fallback>
                <p:oleObj name="Graph" r:id="rId10" imgW="3920760" imgH="3000960" progId="Origin95.Graph">
                  <p:embed/>
                  <p:pic>
                    <p:nvPicPr>
                      <p:cNvPr id="0" name="Object 30"/>
                      <p:cNvPicPr>
                        <a:picLocks noChangeAspect="1" noChangeArrowheads="1"/>
                      </p:cNvPicPr>
                      <p:nvPr/>
                    </p:nvPicPr>
                    <p:blipFill>
                      <a:blip r:embed="rId11"/>
                      <a:srcRect/>
                      <a:stretch>
                        <a:fillRect/>
                      </a:stretch>
                    </p:blipFill>
                    <p:spPr bwMode="auto">
                      <a:xfrm>
                        <a:off x="3319463" y="3184525"/>
                        <a:ext cx="3619500" cy="2755900"/>
                      </a:xfrm>
                      <a:prstGeom prst="rect">
                        <a:avLst/>
                      </a:prstGeom>
                      <a:noFill/>
                    </p:spPr>
                  </p:pic>
                </p:oleObj>
              </mc:Fallback>
            </mc:AlternateContent>
          </a:graphicData>
        </a:graphic>
      </p:graphicFrame>
      <p:sp>
        <p:nvSpPr>
          <p:cNvPr id="29" name="TextBox 28"/>
          <p:cNvSpPr txBox="1"/>
          <p:nvPr/>
        </p:nvSpPr>
        <p:spPr>
          <a:xfrm>
            <a:off x="6698030" y="418381"/>
            <a:ext cx="2369769" cy="4801314"/>
          </a:xfrm>
          <a:prstGeom prst="rect">
            <a:avLst/>
          </a:prstGeom>
          <a:noFill/>
        </p:spPr>
        <p:txBody>
          <a:bodyPr wrap="square" rtlCol="0">
            <a:spAutoFit/>
          </a:bodyPr>
          <a:lstStyle/>
          <a:p>
            <a:pPr algn="just"/>
            <a:r>
              <a:rPr lang="en-US" b="1" dirty="0"/>
              <a:t>This slide compares the spectra of the same amount of acid and salt AMP before and after the addition of DM</a:t>
            </a:r>
            <a:r>
              <a:rPr lang="en-US" b="1" dirty="0" smtClean="0"/>
              <a:t>.</a:t>
            </a:r>
            <a:endParaRPr lang="uk-UA" b="1" dirty="0" smtClean="0"/>
          </a:p>
          <a:p>
            <a:pPr algn="just"/>
            <a:endParaRPr lang="en-US" b="1" dirty="0"/>
          </a:p>
          <a:p>
            <a:pPr algn="just"/>
            <a:r>
              <a:rPr lang="en-US" b="1" dirty="0" smtClean="0"/>
              <a:t>As </a:t>
            </a:r>
            <a:r>
              <a:rPr lang="en-US" b="1" dirty="0"/>
              <a:t>can be seen, the two forms of AMP differ spectrally in intensity, but they have common centers of fluorescence</a:t>
            </a:r>
            <a:r>
              <a:rPr lang="en-US" b="1" dirty="0" smtClean="0"/>
              <a:t>.</a:t>
            </a:r>
            <a:endParaRPr lang="uk-UA" b="1" dirty="0" smtClean="0"/>
          </a:p>
          <a:p>
            <a:pPr algn="just"/>
            <a:endParaRPr lang="uk-UA" b="1" dirty="0"/>
          </a:p>
          <a:p>
            <a:pPr algn="just"/>
            <a:r>
              <a:rPr lang="en-US" b="1" dirty="0"/>
              <a:t>Sugar has different effects on two forms of </a:t>
            </a:r>
            <a:r>
              <a:rPr lang="en-US" b="1" dirty="0" smtClean="0"/>
              <a:t>AMP</a:t>
            </a:r>
            <a:r>
              <a:rPr lang="uk-UA" b="1" dirty="0" smtClean="0"/>
              <a:t>.</a:t>
            </a:r>
            <a:endParaRPr lang="uk-UA" b="1" dirty="0"/>
          </a:p>
        </p:txBody>
      </p:sp>
    </p:spTree>
    <p:extLst>
      <p:ext uri="{BB962C8B-B14F-4D97-AF65-F5344CB8AC3E}">
        <p14:creationId xmlns:p14="http://schemas.microsoft.com/office/powerpoint/2010/main" val="91056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2" name="TextBox 11"/>
          <p:cNvSpPr txBox="1"/>
          <p:nvPr/>
        </p:nvSpPr>
        <p:spPr>
          <a:xfrm>
            <a:off x="47223" y="0"/>
            <a:ext cx="8153400" cy="461665"/>
          </a:xfrm>
          <a:prstGeom prst="rect">
            <a:avLst/>
          </a:prstGeom>
          <a:noFill/>
        </p:spPr>
        <p:txBody>
          <a:bodyPr wrap="square" rtlCol="0">
            <a:spAutoFit/>
          </a:bodyPr>
          <a:lstStyle/>
          <a:p>
            <a:r>
              <a:rPr lang="en-US" sz="2400" b="1" dirty="0" smtClean="0"/>
              <a:t>Fluorescent components of EEM </a:t>
            </a:r>
            <a:r>
              <a:rPr lang="en-US" sz="2400" b="1" dirty="0"/>
              <a:t>Spectra of aqueous </a:t>
            </a:r>
            <a:r>
              <a:rPr lang="en-US" sz="2400" b="1" dirty="0" smtClean="0"/>
              <a:t>solutions</a:t>
            </a:r>
            <a:endParaRPr lang="fr-FR" sz="2400" b="1" dirty="0"/>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12</a:t>
            </a:fld>
            <a:endParaRPr lang="fr-FR" dirty="0"/>
          </a:p>
        </p:txBody>
      </p:sp>
      <p:sp>
        <p:nvSpPr>
          <p:cNvPr id="3" name="Rectangle 2"/>
          <p:cNvSpPr>
            <a:spLocks noChangeArrowheads="1"/>
          </p:cNvSpPr>
          <p:nvPr/>
        </p:nvSpPr>
        <p:spPr bwMode="auto">
          <a:xfrm>
            <a:off x="-3221" y="821934"/>
            <a:ext cx="124362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graphicFrame>
        <p:nvGraphicFramePr>
          <p:cNvPr id="4" name="Объект 3"/>
          <p:cNvGraphicFramePr>
            <a:graphicFrameLocks noChangeAspect="1"/>
          </p:cNvGraphicFramePr>
          <p:nvPr>
            <p:extLst>
              <p:ext uri="{D42A27DB-BD31-4B8C-83A1-F6EECF244321}">
                <p14:modId xmlns:p14="http://schemas.microsoft.com/office/powerpoint/2010/main" val="3364247512"/>
              </p:ext>
            </p:extLst>
          </p:nvPr>
        </p:nvGraphicFramePr>
        <p:xfrm>
          <a:off x="-430213" y="190500"/>
          <a:ext cx="7050088" cy="5367338"/>
        </p:xfrm>
        <a:graphic>
          <a:graphicData uri="http://schemas.openxmlformats.org/presentationml/2006/ole">
            <mc:AlternateContent xmlns:mc="http://schemas.openxmlformats.org/markup-compatibility/2006">
              <mc:Choice xmlns:v="urn:schemas-microsoft-com:vml" Requires="v">
                <p:oleObj spid="_x0000_s15403" name="Graph" r:id="rId4" imgW="3920760" imgH="3000960" progId="Origin95.Graph">
                  <p:embed/>
                </p:oleObj>
              </mc:Choice>
              <mc:Fallback>
                <p:oleObj name="Graph" r:id="rId4" imgW="3920760" imgH="3000960" progId="Origin95.Graph">
                  <p:embed/>
                  <p:pic>
                    <p:nvPicPr>
                      <p:cNvPr id="0" name="Object 1"/>
                      <p:cNvPicPr>
                        <a:picLocks noChangeAspect="1" noChangeArrowheads="1"/>
                      </p:cNvPicPr>
                      <p:nvPr/>
                    </p:nvPicPr>
                    <p:blipFill>
                      <a:blip r:embed="rId5"/>
                      <a:srcRect/>
                      <a:stretch>
                        <a:fillRect/>
                      </a:stretch>
                    </p:blipFill>
                    <p:spPr bwMode="auto">
                      <a:xfrm>
                        <a:off x="-430213" y="190500"/>
                        <a:ext cx="7050088" cy="5367338"/>
                      </a:xfrm>
                      <a:prstGeom prst="rect">
                        <a:avLst/>
                      </a:prstGeom>
                      <a:noFill/>
                    </p:spPr>
                  </p:pic>
                </p:oleObj>
              </mc:Fallback>
            </mc:AlternateContent>
          </a:graphicData>
        </a:graphic>
      </p:graphicFrame>
      <p:sp>
        <p:nvSpPr>
          <p:cNvPr id="10" name="Прямоугольник 9"/>
          <p:cNvSpPr/>
          <p:nvPr/>
        </p:nvSpPr>
        <p:spPr>
          <a:xfrm>
            <a:off x="6553200" y="912335"/>
            <a:ext cx="2514600" cy="3970318"/>
          </a:xfrm>
          <a:prstGeom prst="rect">
            <a:avLst/>
          </a:prstGeom>
        </p:spPr>
        <p:txBody>
          <a:bodyPr wrap="square">
            <a:spAutoFit/>
          </a:bodyPr>
          <a:lstStyle/>
          <a:p>
            <a:pPr algn="just"/>
            <a:r>
              <a:rPr lang="uk-UA" b="1" dirty="0" err="1"/>
              <a:t>From</a:t>
            </a:r>
            <a:r>
              <a:rPr lang="uk-UA" b="1" dirty="0"/>
              <a:t> </a:t>
            </a:r>
            <a:r>
              <a:rPr lang="uk-UA" b="1" dirty="0" err="1"/>
              <a:t>the</a:t>
            </a:r>
            <a:r>
              <a:rPr lang="uk-UA" b="1" dirty="0"/>
              <a:t> </a:t>
            </a:r>
            <a:r>
              <a:rPr lang="uk-UA" b="1" dirty="0" err="1"/>
              <a:t>absorption</a:t>
            </a:r>
            <a:r>
              <a:rPr lang="uk-UA" b="1" dirty="0"/>
              <a:t> </a:t>
            </a:r>
            <a:r>
              <a:rPr lang="uk-UA" b="1" dirty="0" err="1"/>
              <a:t>spectra</a:t>
            </a:r>
            <a:r>
              <a:rPr lang="uk-UA" b="1" dirty="0"/>
              <a:t>, </a:t>
            </a:r>
            <a:r>
              <a:rPr lang="uk-UA" b="1" dirty="0" err="1"/>
              <a:t>we</a:t>
            </a:r>
            <a:r>
              <a:rPr lang="uk-UA" b="1" dirty="0"/>
              <a:t> </a:t>
            </a:r>
            <a:r>
              <a:rPr lang="uk-UA" b="1" dirty="0" err="1"/>
              <a:t>can</a:t>
            </a:r>
            <a:r>
              <a:rPr lang="uk-UA" b="1" dirty="0"/>
              <a:t> </a:t>
            </a:r>
            <a:r>
              <a:rPr lang="uk-UA" b="1" dirty="0" err="1"/>
              <a:t>see</a:t>
            </a:r>
            <a:r>
              <a:rPr lang="uk-UA" b="1" dirty="0"/>
              <a:t> </a:t>
            </a:r>
            <a:r>
              <a:rPr lang="uk-UA" b="1" dirty="0" err="1"/>
              <a:t>that</a:t>
            </a:r>
            <a:r>
              <a:rPr lang="uk-UA" b="1" dirty="0"/>
              <a:t> </a:t>
            </a:r>
            <a:r>
              <a:rPr lang="uk-UA" b="1" dirty="0" err="1"/>
              <a:t>the</a:t>
            </a:r>
            <a:r>
              <a:rPr lang="uk-UA" b="1" dirty="0"/>
              <a:t> </a:t>
            </a:r>
            <a:r>
              <a:rPr lang="uk-UA" b="1" dirty="0" err="1"/>
              <a:t>two</a:t>
            </a:r>
            <a:r>
              <a:rPr lang="uk-UA" b="1" dirty="0"/>
              <a:t> </a:t>
            </a:r>
            <a:r>
              <a:rPr lang="uk-UA" b="1" dirty="0" err="1"/>
              <a:t>forms</a:t>
            </a:r>
            <a:r>
              <a:rPr lang="uk-UA" b="1" dirty="0"/>
              <a:t> </a:t>
            </a:r>
            <a:r>
              <a:rPr lang="uk-UA" b="1" dirty="0" err="1"/>
              <a:t>of</a:t>
            </a:r>
            <a:r>
              <a:rPr lang="uk-UA" b="1" dirty="0"/>
              <a:t> AMP </a:t>
            </a:r>
            <a:r>
              <a:rPr lang="uk-UA" b="1" dirty="0" err="1"/>
              <a:t>were</a:t>
            </a:r>
            <a:r>
              <a:rPr lang="uk-UA" b="1" dirty="0"/>
              <a:t> </a:t>
            </a:r>
            <a:r>
              <a:rPr lang="uk-UA" b="1" dirty="0" err="1"/>
              <a:t>taken</a:t>
            </a:r>
            <a:r>
              <a:rPr lang="uk-UA" b="1" dirty="0"/>
              <a:t> </a:t>
            </a:r>
            <a:r>
              <a:rPr lang="uk-UA" b="1" dirty="0" err="1"/>
              <a:t>in</a:t>
            </a:r>
            <a:r>
              <a:rPr lang="uk-UA" b="1" dirty="0"/>
              <a:t> </a:t>
            </a:r>
            <a:r>
              <a:rPr lang="uk-UA" b="1" dirty="0" err="1"/>
              <a:t>equal</a:t>
            </a:r>
            <a:r>
              <a:rPr lang="uk-UA" b="1" dirty="0"/>
              <a:t> </a:t>
            </a:r>
            <a:r>
              <a:rPr lang="uk-UA" b="1" dirty="0" err="1"/>
              <a:t>amounts</a:t>
            </a:r>
            <a:r>
              <a:rPr lang="uk-UA" b="1" dirty="0"/>
              <a:t>. </a:t>
            </a:r>
          </a:p>
          <a:p>
            <a:pPr algn="just"/>
            <a:endParaRPr lang="uk-UA" b="1" dirty="0"/>
          </a:p>
          <a:p>
            <a:pPr algn="just"/>
            <a:r>
              <a:rPr lang="uk-UA" b="1" dirty="0" err="1"/>
              <a:t>But</a:t>
            </a:r>
            <a:r>
              <a:rPr lang="uk-UA" b="1" dirty="0"/>
              <a:t> </a:t>
            </a:r>
            <a:r>
              <a:rPr lang="uk-UA" b="1" dirty="0" err="1"/>
              <a:t>in</a:t>
            </a:r>
            <a:r>
              <a:rPr lang="uk-UA" b="1" dirty="0"/>
              <a:t> </a:t>
            </a:r>
            <a:r>
              <a:rPr lang="uk-UA" b="1" dirty="0" err="1"/>
              <a:t>terms</a:t>
            </a:r>
            <a:r>
              <a:rPr lang="uk-UA" b="1" dirty="0"/>
              <a:t> </a:t>
            </a:r>
            <a:r>
              <a:rPr lang="uk-UA" b="1" dirty="0" err="1"/>
              <a:t>of</a:t>
            </a:r>
            <a:r>
              <a:rPr lang="uk-UA" b="1" dirty="0"/>
              <a:t> </a:t>
            </a:r>
            <a:r>
              <a:rPr lang="uk-UA" b="1" dirty="0" err="1"/>
              <a:t>emission</a:t>
            </a:r>
            <a:r>
              <a:rPr lang="uk-UA" b="1" dirty="0"/>
              <a:t> </a:t>
            </a:r>
            <a:r>
              <a:rPr lang="uk-UA" b="1" dirty="0" err="1"/>
              <a:t>intensity</a:t>
            </a:r>
            <a:r>
              <a:rPr lang="uk-UA" b="1" dirty="0"/>
              <a:t> </a:t>
            </a:r>
            <a:r>
              <a:rPr lang="uk-UA" b="1" dirty="0" err="1"/>
              <a:t>relative</a:t>
            </a:r>
            <a:r>
              <a:rPr lang="uk-UA" b="1" dirty="0"/>
              <a:t> </a:t>
            </a:r>
            <a:r>
              <a:rPr lang="uk-UA" b="1" dirty="0" err="1"/>
              <a:t>to</a:t>
            </a:r>
            <a:r>
              <a:rPr lang="uk-UA" b="1" dirty="0"/>
              <a:t> </a:t>
            </a:r>
            <a:r>
              <a:rPr lang="uk-UA" b="1" dirty="0" err="1"/>
              <a:t>the</a:t>
            </a:r>
            <a:r>
              <a:rPr lang="uk-UA" b="1" dirty="0"/>
              <a:t> </a:t>
            </a:r>
            <a:r>
              <a:rPr lang="uk-UA" b="1" dirty="0" err="1"/>
              <a:t>Raman</a:t>
            </a:r>
            <a:r>
              <a:rPr lang="uk-UA" b="1" dirty="0"/>
              <a:t> </a:t>
            </a:r>
            <a:r>
              <a:rPr lang="uk-UA" b="1" dirty="0" err="1"/>
              <a:t>water</a:t>
            </a:r>
            <a:r>
              <a:rPr lang="uk-UA" b="1" dirty="0"/>
              <a:t> </a:t>
            </a:r>
            <a:r>
              <a:rPr lang="uk-UA" b="1" dirty="0" err="1"/>
              <a:t>scattering</a:t>
            </a:r>
            <a:r>
              <a:rPr lang="uk-UA" b="1" dirty="0"/>
              <a:t>, </a:t>
            </a:r>
            <a:r>
              <a:rPr lang="uk-UA" b="1" dirty="0" err="1"/>
              <a:t>the</a:t>
            </a:r>
            <a:r>
              <a:rPr lang="uk-UA" b="1" dirty="0"/>
              <a:t> </a:t>
            </a:r>
            <a:r>
              <a:rPr lang="uk-UA" b="1" dirty="0" err="1"/>
              <a:t>acid</a:t>
            </a:r>
            <a:r>
              <a:rPr lang="uk-UA" b="1" dirty="0"/>
              <a:t> </a:t>
            </a:r>
            <a:r>
              <a:rPr lang="uk-UA" b="1" dirty="0" err="1"/>
              <a:t>form</a:t>
            </a:r>
            <a:r>
              <a:rPr lang="uk-UA" b="1" dirty="0"/>
              <a:t> </a:t>
            </a:r>
            <a:r>
              <a:rPr lang="uk-UA" b="1" dirty="0" err="1"/>
              <a:t>of</a:t>
            </a:r>
            <a:r>
              <a:rPr lang="uk-UA" b="1" dirty="0"/>
              <a:t> AMP </a:t>
            </a:r>
            <a:r>
              <a:rPr lang="uk-UA" b="1" dirty="0" err="1"/>
              <a:t>has</a:t>
            </a:r>
            <a:r>
              <a:rPr lang="uk-UA" b="1" dirty="0"/>
              <a:t> </a:t>
            </a:r>
            <a:r>
              <a:rPr lang="uk-UA" b="1" dirty="0" err="1"/>
              <a:t>an</a:t>
            </a:r>
            <a:r>
              <a:rPr lang="uk-UA" b="1" dirty="0"/>
              <a:t> 86.66% </a:t>
            </a:r>
            <a:r>
              <a:rPr lang="uk-UA" b="1" dirty="0" err="1"/>
              <a:t>larger</a:t>
            </a:r>
            <a:r>
              <a:rPr lang="uk-UA" b="1" dirty="0"/>
              <a:t> </a:t>
            </a:r>
            <a:r>
              <a:rPr lang="uk-UA" b="1" dirty="0" err="1"/>
              <a:t>area</a:t>
            </a:r>
            <a:r>
              <a:rPr lang="uk-UA" b="1" dirty="0"/>
              <a:t> </a:t>
            </a:r>
            <a:r>
              <a:rPr lang="uk-UA" b="1" dirty="0" err="1"/>
              <a:t>under</a:t>
            </a:r>
            <a:r>
              <a:rPr lang="uk-UA" b="1" dirty="0"/>
              <a:t> </a:t>
            </a:r>
            <a:r>
              <a:rPr lang="uk-UA" b="1" dirty="0" err="1"/>
              <a:t>the</a:t>
            </a:r>
            <a:r>
              <a:rPr lang="uk-UA" b="1" dirty="0"/>
              <a:t> </a:t>
            </a:r>
            <a:r>
              <a:rPr lang="uk-UA" b="1" dirty="0" err="1"/>
              <a:t>curve</a:t>
            </a:r>
            <a:r>
              <a:rPr lang="uk-UA" b="1" dirty="0"/>
              <a:t>, </a:t>
            </a:r>
            <a:r>
              <a:rPr lang="uk-UA" b="1" dirty="0" err="1"/>
              <a:t>relative</a:t>
            </a:r>
            <a:r>
              <a:rPr lang="uk-UA" b="1" dirty="0"/>
              <a:t> </a:t>
            </a:r>
            <a:r>
              <a:rPr lang="uk-UA" b="1" dirty="0" err="1"/>
              <a:t>to</a:t>
            </a:r>
            <a:r>
              <a:rPr lang="uk-UA" b="1" dirty="0"/>
              <a:t> </a:t>
            </a:r>
            <a:r>
              <a:rPr lang="uk-UA" b="1" dirty="0" err="1"/>
              <a:t>the</a:t>
            </a:r>
            <a:r>
              <a:rPr lang="uk-UA" b="1" dirty="0"/>
              <a:t> </a:t>
            </a:r>
            <a:r>
              <a:rPr lang="uk-UA" b="1" dirty="0" err="1"/>
              <a:t>salt</a:t>
            </a:r>
            <a:r>
              <a:rPr lang="uk-UA" b="1" dirty="0"/>
              <a:t> </a:t>
            </a:r>
            <a:r>
              <a:rPr lang="uk-UA" b="1" dirty="0" err="1"/>
              <a:t>form</a:t>
            </a:r>
            <a:r>
              <a:rPr lang="uk-UA" b="1" dirty="0"/>
              <a:t> </a:t>
            </a:r>
            <a:r>
              <a:rPr lang="uk-UA" b="1" dirty="0" err="1"/>
              <a:t>of</a:t>
            </a:r>
            <a:r>
              <a:rPr lang="uk-UA" b="1" dirty="0"/>
              <a:t> AMP.</a:t>
            </a:r>
          </a:p>
        </p:txBody>
      </p:sp>
      <p:sp>
        <p:nvSpPr>
          <p:cNvPr id="11" name="Прямоугольник 10"/>
          <p:cNvSpPr/>
          <p:nvPr/>
        </p:nvSpPr>
        <p:spPr>
          <a:xfrm>
            <a:off x="-24686" y="5421467"/>
            <a:ext cx="9020577" cy="646331"/>
          </a:xfrm>
          <a:prstGeom prst="rect">
            <a:avLst/>
          </a:prstGeom>
        </p:spPr>
        <p:txBody>
          <a:bodyPr wrap="square">
            <a:spAutoFit/>
          </a:bodyPr>
          <a:lstStyle/>
          <a:p>
            <a:r>
              <a:rPr lang="uk-UA" b="1" dirty="0" err="1"/>
              <a:t>This</a:t>
            </a:r>
            <a:r>
              <a:rPr lang="uk-UA" b="1" dirty="0"/>
              <a:t> </a:t>
            </a:r>
            <a:r>
              <a:rPr lang="uk-UA" b="1" dirty="0" err="1"/>
              <a:t>suggests</a:t>
            </a:r>
            <a:r>
              <a:rPr lang="uk-UA" b="1" dirty="0"/>
              <a:t> </a:t>
            </a:r>
            <a:r>
              <a:rPr lang="uk-UA" b="1" dirty="0" err="1"/>
              <a:t>that</a:t>
            </a:r>
            <a:r>
              <a:rPr lang="uk-UA" b="1" dirty="0"/>
              <a:t> </a:t>
            </a:r>
            <a:r>
              <a:rPr lang="uk-UA" b="1" dirty="0" err="1"/>
              <a:t>these</a:t>
            </a:r>
            <a:r>
              <a:rPr lang="uk-UA" b="1" dirty="0"/>
              <a:t> </a:t>
            </a:r>
            <a:r>
              <a:rPr lang="uk-UA" b="1" dirty="0" err="1"/>
              <a:t>two</a:t>
            </a:r>
            <a:r>
              <a:rPr lang="uk-UA" b="1" dirty="0"/>
              <a:t> </a:t>
            </a:r>
            <a:r>
              <a:rPr lang="uk-UA" b="1" dirty="0" err="1"/>
              <a:t>forms</a:t>
            </a:r>
            <a:r>
              <a:rPr lang="uk-UA" b="1" dirty="0"/>
              <a:t> </a:t>
            </a:r>
            <a:r>
              <a:rPr lang="uk-UA" b="1" dirty="0" err="1"/>
              <a:t>of</a:t>
            </a:r>
            <a:r>
              <a:rPr lang="uk-UA" b="1" dirty="0"/>
              <a:t> </a:t>
            </a:r>
            <a:r>
              <a:rPr lang="uk-UA" b="1" dirty="0" err="1"/>
              <a:t>the</a:t>
            </a:r>
            <a:r>
              <a:rPr lang="uk-UA" b="1" dirty="0"/>
              <a:t> </a:t>
            </a:r>
            <a:r>
              <a:rPr lang="uk-UA" b="1" dirty="0" err="1"/>
              <a:t>same</a:t>
            </a:r>
            <a:r>
              <a:rPr lang="uk-UA" b="1" dirty="0"/>
              <a:t> </a:t>
            </a:r>
            <a:r>
              <a:rPr lang="uk-UA" b="1" dirty="0" err="1"/>
              <a:t>substance</a:t>
            </a:r>
            <a:r>
              <a:rPr lang="uk-UA" b="1" dirty="0"/>
              <a:t> </a:t>
            </a:r>
            <a:r>
              <a:rPr lang="uk-UA" b="1" dirty="0" err="1"/>
              <a:t>have</a:t>
            </a:r>
            <a:r>
              <a:rPr lang="uk-UA" b="1" dirty="0"/>
              <a:t> </a:t>
            </a:r>
            <a:r>
              <a:rPr lang="uk-UA" b="1" dirty="0" err="1"/>
              <a:t>different</a:t>
            </a:r>
            <a:r>
              <a:rPr lang="uk-UA" b="1" dirty="0"/>
              <a:t> </a:t>
            </a:r>
            <a:r>
              <a:rPr lang="uk-UA" b="1" dirty="0" err="1"/>
              <a:t>physical</a:t>
            </a:r>
            <a:r>
              <a:rPr lang="uk-UA" b="1" dirty="0"/>
              <a:t> </a:t>
            </a:r>
            <a:r>
              <a:rPr lang="uk-UA" b="1" dirty="0" err="1"/>
              <a:t>properties</a:t>
            </a:r>
            <a:r>
              <a:rPr lang="uk-UA" b="1" dirty="0"/>
              <a:t> </a:t>
            </a:r>
            <a:r>
              <a:rPr lang="uk-UA" b="1" dirty="0" err="1"/>
              <a:t>and</a:t>
            </a:r>
            <a:r>
              <a:rPr lang="uk-UA" b="1" dirty="0"/>
              <a:t> </a:t>
            </a:r>
            <a:r>
              <a:rPr lang="uk-UA" b="1" dirty="0" err="1"/>
              <a:t>possibly</a:t>
            </a:r>
            <a:r>
              <a:rPr lang="uk-UA" b="1" dirty="0"/>
              <a:t> </a:t>
            </a:r>
            <a:r>
              <a:rPr lang="uk-UA" b="1" dirty="0" err="1"/>
              <a:t>biological</a:t>
            </a:r>
            <a:r>
              <a:rPr lang="uk-UA" b="1" dirty="0"/>
              <a:t>.</a:t>
            </a:r>
          </a:p>
        </p:txBody>
      </p:sp>
    </p:spTree>
    <p:extLst>
      <p:ext uri="{BB962C8B-B14F-4D97-AF65-F5344CB8AC3E}">
        <p14:creationId xmlns:p14="http://schemas.microsoft.com/office/powerpoint/2010/main" val="40083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13</a:t>
            </a:fld>
            <a:endParaRPr lang="fr-FR" dirty="0"/>
          </a:p>
        </p:txBody>
      </p:sp>
      <p:sp>
        <p:nvSpPr>
          <p:cNvPr id="3" name="Rectangle 2"/>
          <p:cNvSpPr>
            <a:spLocks noChangeArrowheads="1"/>
          </p:cNvSpPr>
          <p:nvPr/>
        </p:nvSpPr>
        <p:spPr bwMode="auto">
          <a:xfrm>
            <a:off x="-3221" y="821934"/>
            <a:ext cx="124362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10" name="Rectangle 2"/>
          <p:cNvSpPr>
            <a:spLocks noChangeArrowheads="1"/>
          </p:cNvSpPr>
          <p:nvPr/>
        </p:nvSpPr>
        <p:spPr bwMode="auto">
          <a:xfrm>
            <a:off x="-3221" y="6114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1" name="Объект 10"/>
          <p:cNvGraphicFramePr>
            <a:graphicFrameLocks noChangeAspect="1"/>
          </p:cNvGraphicFramePr>
          <p:nvPr>
            <p:extLst>
              <p:ext uri="{D42A27DB-BD31-4B8C-83A1-F6EECF244321}">
                <p14:modId xmlns:p14="http://schemas.microsoft.com/office/powerpoint/2010/main" val="3891915228"/>
              </p:ext>
            </p:extLst>
          </p:nvPr>
        </p:nvGraphicFramePr>
        <p:xfrm>
          <a:off x="-76200" y="512763"/>
          <a:ext cx="7186613" cy="4278312"/>
        </p:xfrm>
        <a:graphic>
          <a:graphicData uri="http://schemas.openxmlformats.org/presentationml/2006/ole">
            <mc:AlternateContent xmlns:mc="http://schemas.openxmlformats.org/markup-compatibility/2006">
              <mc:Choice xmlns:v="urn:schemas-microsoft-com:vml" Requires="v">
                <p:oleObj spid="_x0000_s16425" name="Graph" r:id="rId4" imgW="3657600" imgH="2194560" progId="Origin95.Graph">
                  <p:embed/>
                </p:oleObj>
              </mc:Choice>
              <mc:Fallback>
                <p:oleObj name="Graph" r:id="rId4" imgW="3657600" imgH="2194560" progId="Origin95.Graph">
                  <p:embed/>
                  <p:pic>
                    <p:nvPicPr>
                      <p:cNvPr id="0" name="Object 1"/>
                      <p:cNvPicPr>
                        <a:picLocks noChangeAspect="1" noChangeArrowheads="1"/>
                      </p:cNvPicPr>
                      <p:nvPr/>
                    </p:nvPicPr>
                    <p:blipFill>
                      <a:blip r:embed="rId5"/>
                      <a:srcRect/>
                      <a:stretch>
                        <a:fillRect/>
                      </a:stretch>
                    </p:blipFill>
                    <p:spPr bwMode="auto">
                      <a:xfrm>
                        <a:off x="-76200" y="512763"/>
                        <a:ext cx="7186613" cy="4278312"/>
                      </a:xfrm>
                      <a:prstGeom prst="rect">
                        <a:avLst/>
                      </a:prstGeom>
                      <a:noFill/>
                    </p:spPr>
                  </p:pic>
                </p:oleObj>
              </mc:Fallback>
            </mc:AlternateContent>
          </a:graphicData>
        </a:graphic>
      </p:graphicFrame>
      <p:sp>
        <p:nvSpPr>
          <p:cNvPr id="13" name="Прямоугольник 12"/>
          <p:cNvSpPr/>
          <p:nvPr/>
        </p:nvSpPr>
        <p:spPr>
          <a:xfrm>
            <a:off x="6557249" y="744116"/>
            <a:ext cx="2510551" cy="3521322"/>
          </a:xfrm>
          <a:prstGeom prst="rect">
            <a:avLst/>
          </a:prstGeom>
        </p:spPr>
        <p:txBody>
          <a:bodyPr wrap="square">
            <a:spAutoFit/>
          </a:bodyPr>
          <a:lstStyle/>
          <a:p>
            <a:pPr algn="just"/>
            <a:r>
              <a:rPr lang="en-US" b="1" dirty="0"/>
              <a:t>Here are the fluorescence spectra of two centers of emission of acid and salt forms of AMP obtained on two different </a:t>
            </a:r>
            <a:r>
              <a:rPr lang="en-US" b="1" dirty="0" err="1"/>
              <a:t>spectrofluorimeter</a:t>
            </a:r>
            <a:r>
              <a:rPr lang="en-US" b="1" dirty="0"/>
              <a:t> (</a:t>
            </a:r>
            <a:r>
              <a:rPr lang="en-US" b="1" dirty="0" err="1"/>
              <a:t>FluoroMax</a:t>
            </a:r>
            <a:r>
              <a:rPr lang="en-US" b="1" dirty="0"/>
              <a:t>+ </a:t>
            </a:r>
            <a:r>
              <a:rPr lang="en-US" b="1" dirty="0" err="1"/>
              <a:t>Spectrofluorometer</a:t>
            </a:r>
            <a:r>
              <a:rPr lang="en-US" b="1" dirty="0"/>
              <a:t> by HORIBA Scientific, and FP-8200 Fluorescence Spectrometer by JASCO)</a:t>
            </a:r>
            <a:endParaRPr lang="uk-UA" b="1" dirty="0"/>
          </a:p>
        </p:txBody>
      </p:sp>
      <p:sp>
        <p:nvSpPr>
          <p:cNvPr id="18" name="Прямоугольник 17"/>
          <p:cNvSpPr/>
          <p:nvPr/>
        </p:nvSpPr>
        <p:spPr>
          <a:xfrm>
            <a:off x="112370" y="4668463"/>
            <a:ext cx="8726830" cy="1200329"/>
          </a:xfrm>
          <a:prstGeom prst="rect">
            <a:avLst/>
          </a:prstGeom>
        </p:spPr>
        <p:txBody>
          <a:bodyPr wrap="square">
            <a:spAutoFit/>
          </a:bodyPr>
          <a:lstStyle/>
          <a:p>
            <a:pPr algn="just"/>
            <a:r>
              <a:rPr lang="en-US" b="1" dirty="0"/>
              <a:t>As we can see, these spectra are almost the same, the differences may be related to the operation of the devices themselves. This means that our results are reproduced independently of each other. And this means that the two forms of AMP still have different quantum yields.</a:t>
            </a:r>
            <a:endParaRPr lang="uk-UA" b="1" dirty="0"/>
          </a:p>
        </p:txBody>
      </p:sp>
      <p:sp>
        <p:nvSpPr>
          <p:cNvPr id="21" name="TextBox 20"/>
          <p:cNvSpPr txBox="1"/>
          <p:nvPr/>
        </p:nvSpPr>
        <p:spPr>
          <a:xfrm>
            <a:off x="47223" y="0"/>
            <a:ext cx="8153400" cy="461665"/>
          </a:xfrm>
          <a:prstGeom prst="rect">
            <a:avLst/>
          </a:prstGeom>
          <a:noFill/>
        </p:spPr>
        <p:txBody>
          <a:bodyPr wrap="square" rtlCol="0">
            <a:spAutoFit/>
          </a:bodyPr>
          <a:lstStyle/>
          <a:p>
            <a:r>
              <a:rPr lang="en-US" sz="2400" b="1" dirty="0" smtClean="0"/>
              <a:t>Emission </a:t>
            </a:r>
            <a:r>
              <a:rPr lang="en-US" sz="2400" b="1" dirty="0"/>
              <a:t>spectra of aqueous solutions at room temperature</a:t>
            </a:r>
            <a:endParaRPr lang="fr-FR" sz="2400" b="1" dirty="0"/>
          </a:p>
        </p:txBody>
      </p:sp>
    </p:spTree>
    <p:extLst>
      <p:ext uri="{BB962C8B-B14F-4D97-AF65-F5344CB8AC3E}">
        <p14:creationId xmlns:p14="http://schemas.microsoft.com/office/powerpoint/2010/main" val="2550064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14</a:t>
            </a:fld>
            <a:endParaRPr lang="fr-FR" dirty="0"/>
          </a:p>
        </p:txBody>
      </p:sp>
      <p:sp>
        <p:nvSpPr>
          <p:cNvPr id="35" name="Прямоугольник 34"/>
          <p:cNvSpPr/>
          <p:nvPr/>
        </p:nvSpPr>
        <p:spPr>
          <a:xfrm>
            <a:off x="0" y="351266"/>
            <a:ext cx="6553200" cy="369332"/>
          </a:xfrm>
          <a:prstGeom prst="rect">
            <a:avLst/>
          </a:prstGeom>
        </p:spPr>
        <p:txBody>
          <a:bodyPr wrap="square">
            <a:spAutoFit/>
          </a:bodyPr>
          <a:lstStyle/>
          <a:p>
            <a:r>
              <a:rPr lang="en-US" dirty="0"/>
              <a:t>mass ratio </a:t>
            </a:r>
            <a:r>
              <a:rPr lang="en-US" b="1" dirty="0"/>
              <a:t>AMP/D-M</a:t>
            </a:r>
            <a:r>
              <a:rPr lang="en-US" dirty="0" smtClean="0"/>
              <a:t> </a:t>
            </a:r>
            <a:r>
              <a:rPr lang="en-US" dirty="0"/>
              <a:t>= 75/25 % (≈ </a:t>
            </a:r>
            <a:r>
              <a:rPr lang="en-US" dirty="0" smtClean="0"/>
              <a:t>7,51E-06/1.43E-05 </a:t>
            </a:r>
            <a:r>
              <a:rPr lang="en-US" dirty="0"/>
              <a:t>M/ml)</a:t>
            </a:r>
            <a:endParaRPr lang="uk-UA" dirty="0"/>
          </a:p>
        </p:txBody>
      </p:sp>
      <p:sp>
        <p:nvSpPr>
          <p:cNvPr id="3" name="Rectangle 2"/>
          <p:cNvSpPr>
            <a:spLocks noChangeArrowheads="1"/>
          </p:cNvSpPr>
          <p:nvPr/>
        </p:nvSpPr>
        <p:spPr bwMode="auto">
          <a:xfrm>
            <a:off x="-3221" y="821934"/>
            <a:ext cx="124362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10" name="Rectangle 2"/>
          <p:cNvSpPr>
            <a:spLocks noChangeArrowheads="1"/>
          </p:cNvSpPr>
          <p:nvPr/>
        </p:nvSpPr>
        <p:spPr bwMode="auto">
          <a:xfrm>
            <a:off x="-3221" y="6114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4" name="Rectangle 2"/>
          <p:cNvSpPr>
            <a:spLocks noChangeArrowheads="1"/>
          </p:cNvSpPr>
          <p:nvPr/>
        </p:nvSpPr>
        <p:spPr bwMode="auto">
          <a:xfrm>
            <a:off x="69761" y="6798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3" name="Объект 12"/>
          <p:cNvGraphicFramePr>
            <a:graphicFrameLocks noChangeAspect="1"/>
          </p:cNvGraphicFramePr>
          <p:nvPr>
            <p:extLst>
              <p:ext uri="{D42A27DB-BD31-4B8C-83A1-F6EECF244321}">
                <p14:modId xmlns:p14="http://schemas.microsoft.com/office/powerpoint/2010/main" val="3870649502"/>
              </p:ext>
            </p:extLst>
          </p:nvPr>
        </p:nvGraphicFramePr>
        <p:xfrm>
          <a:off x="-44450" y="550863"/>
          <a:ext cx="8132763" cy="4843462"/>
        </p:xfrm>
        <a:graphic>
          <a:graphicData uri="http://schemas.openxmlformats.org/presentationml/2006/ole">
            <mc:AlternateContent xmlns:mc="http://schemas.openxmlformats.org/markup-compatibility/2006">
              <mc:Choice xmlns:v="urn:schemas-microsoft-com:vml" Requires="v">
                <p:oleObj spid="_x0000_s17450" name="Graph" r:id="rId4" imgW="3657600" imgH="2194560" progId="Origin95.Graph">
                  <p:embed/>
                </p:oleObj>
              </mc:Choice>
              <mc:Fallback>
                <p:oleObj name="Graph" r:id="rId4" imgW="3657600" imgH="2194560" progId="Origin95.Graph">
                  <p:embed/>
                  <p:pic>
                    <p:nvPicPr>
                      <p:cNvPr id="0" name="Object 1"/>
                      <p:cNvPicPr>
                        <a:picLocks noChangeAspect="1" noChangeArrowheads="1"/>
                      </p:cNvPicPr>
                      <p:nvPr/>
                    </p:nvPicPr>
                    <p:blipFill>
                      <a:blip r:embed="rId5"/>
                      <a:srcRect/>
                      <a:stretch>
                        <a:fillRect/>
                      </a:stretch>
                    </p:blipFill>
                    <p:spPr bwMode="auto">
                      <a:xfrm>
                        <a:off x="-44450" y="550863"/>
                        <a:ext cx="8132763" cy="4843462"/>
                      </a:xfrm>
                      <a:prstGeom prst="rect">
                        <a:avLst/>
                      </a:prstGeom>
                      <a:noFill/>
                    </p:spPr>
                  </p:pic>
                </p:oleObj>
              </mc:Fallback>
            </mc:AlternateContent>
          </a:graphicData>
        </a:graphic>
      </p:graphicFrame>
      <p:sp>
        <p:nvSpPr>
          <p:cNvPr id="14" name="Прямоугольник 13"/>
          <p:cNvSpPr/>
          <p:nvPr/>
        </p:nvSpPr>
        <p:spPr>
          <a:xfrm>
            <a:off x="0" y="672551"/>
            <a:ext cx="8780420" cy="369332"/>
          </a:xfrm>
          <a:prstGeom prst="rect">
            <a:avLst/>
          </a:prstGeom>
        </p:spPr>
        <p:txBody>
          <a:bodyPr wrap="square">
            <a:spAutoFit/>
          </a:bodyPr>
          <a:lstStyle/>
          <a:p>
            <a:r>
              <a:rPr lang="en-US" b="1" dirty="0"/>
              <a:t>This slide shows the spectral changes in the two forms of AMP with the addition of DM</a:t>
            </a:r>
            <a:r>
              <a:rPr lang="en-US" b="1" dirty="0" smtClean="0"/>
              <a:t>.</a:t>
            </a:r>
            <a:endParaRPr lang="en-US" b="1" dirty="0"/>
          </a:p>
        </p:txBody>
      </p:sp>
      <p:sp>
        <p:nvSpPr>
          <p:cNvPr id="18" name="Прямоугольник 17"/>
          <p:cNvSpPr/>
          <p:nvPr/>
        </p:nvSpPr>
        <p:spPr>
          <a:xfrm>
            <a:off x="-34839" y="5165266"/>
            <a:ext cx="9178839" cy="923330"/>
          </a:xfrm>
          <a:prstGeom prst="rect">
            <a:avLst/>
          </a:prstGeom>
        </p:spPr>
        <p:txBody>
          <a:bodyPr wrap="square">
            <a:spAutoFit/>
          </a:bodyPr>
          <a:lstStyle/>
          <a:p>
            <a:r>
              <a:rPr lang="en-US" b="1" dirty="0"/>
              <a:t>The increase in the emission intensity of the area under the curve is shown in the figures.</a:t>
            </a:r>
          </a:p>
          <a:p>
            <a:r>
              <a:rPr lang="en-US" b="1" dirty="0"/>
              <a:t>There is also a modification of the spectrum after the addition of alcohol sugar, which indicates the formation of a complex in both forms.</a:t>
            </a:r>
            <a:endParaRPr lang="uk-UA" b="1" dirty="0"/>
          </a:p>
        </p:txBody>
      </p:sp>
      <p:sp>
        <p:nvSpPr>
          <p:cNvPr id="21" name="TextBox 20"/>
          <p:cNvSpPr txBox="1"/>
          <p:nvPr/>
        </p:nvSpPr>
        <p:spPr>
          <a:xfrm>
            <a:off x="47223" y="0"/>
            <a:ext cx="8153400" cy="461665"/>
          </a:xfrm>
          <a:prstGeom prst="rect">
            <a:avLst/>
          </a:prstGeom>
          <a:noFill/>
        </p:spPr>
        <p:txBody>
          <a:bodyPr wrap="square" rtlCol="0">
            <a:spAutoFit/>
          </a:bodyPr>
          <a:lstStyle/>
          <a:p>
            <a:r>
              <a:rPr lang="en-US" sz="2400" b="1" dirty="0" smtClean="0"/>
              <a:t>Emission </a:t>
            </a:r>
            <a:r>
              <a:rPr lang="en-US" sz="2400" b="1" dirty="0"/>
              <a:t>spectra of aqueous solutions at room temperature</a:t>
            </a:r>
            <a:endParaRPr lang="fr-FR" sz="2400" b="1" dirty="0"/>
          </a:p>
        </p:txBody>
      </p:sp>
    </p:spTree>
    <p:extLst>
      <p:ext uri="{BB962C8B-B14F-4D97-AF65-F5344CB8AC3E}">
        <p14:creationId xmlns:p14="http://schemas.microsoft.com/office/powerpoint/2010/main" val="65854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7271865" y="2367439"/>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2" name="TextBox 11"/>
          <p:cNvSpPr txBox="1"/>
          <p:nvPr/>
        </p:nvSpPr>
        <p:spPr>
          <a:xfrm>
            <a:off x="47223" y="0"/>
            <a:ext cx="8153400" cy="461665"/>
          </a:xfrm>
          <a:prstGeom prst="rect">
            <a:avLst/>
          </a:prstGeom>
          <a:noFill/>
        </p:spPr>
        <p:txBody>
          <a:bodyPr wrap="square" rtlCol="0">
            <a:spAutoFit/>
          </a:bodyPr>
          <a:lstStyle/>
          <a:p>
            <a:r>
              <a:rPr lang="en-US" sz="2400" b="1" dirty="0" smtClean="0"/>
              <a:t>Emission </a:t>
            </a:r>
            <a:r>
              <a:rPr lang="en-US" sz="2400" b="1" dirty="0"/>
              <a:t>spectra of aqueous solutions at room temperature</a:t>
            </a:r>
            <a:endParaRPr lang="fr-FR" sz="2400" b="1" dirty="0"/>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15</a:t>
            </a:fld>
            <a:endParaRPr lang="fr-FR" dirty="0"/>
          </a:p>
        </p:txBody>
      </p:sp>
      <p:sp>
        <p:nvSpPr>
          <p:cNvPr id="3" name="Rectangle 2"/>
          <p:cNvSpPr>
            <a:spLocks noChangeArrowheads="1"/>
          </p:cNvSpPr>
          <p:nvPr/>
        </p:nvSpPr>
        <p:spPr bwMode="auto">
          <a:xfrm>
            <a:off x="-3221" y="821934"/>
            <a:ext cx="124362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10" name="Rectangle 2"/>
          <p:cNvSpPr>
            <a:spLocks noChangeArrowheads="1"/>
          </p:cNvSpPr>
          <p:nvPr/>
        </p:nvSpPr>
        <p:spPr bwMode="auto">
          <a:xfrm>
            <a:off x="-3221" y="6114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4" name="Rectangle 2"/>
          <p:cNvSpPr>
            <a:spLocks noChangeArrowheads="1"/>
          </p:cNvSpPr>
          <p:nvPr/>
        </p:nvSpPr>
        <p:spPr bwMode="auto">
          <a:xfrm>
            <a:off x="69761" y="6798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1" name="Rectangle 2"/>
          <p:cNvSpPr>
            <a:spLocks noChangeArrowheads="1"/>
          </p:cNvSpPr>
          <p:nvPr/>
        </p:nvSpPr>
        <p:spPr bwMode="auto">
          <a:xfrm>
            <a:off x="47222" y="614629"/>
            <a:ext cx="13028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graphicFrame>
        <p:nvGraphicFramePr>
          <p:cNvPr id="14" name="Объект 13"/>
          <p:cNvGraphicFramePr>
            <a:graphicFrameLocks noChangeAspect="1"/>
          </p:cNvGraphicFramePr>
          <p:nvPr>
            <p:extLst>
              <p:ext uri="{D42A27DB-BD31-4B8C-83A1-F6EECF244321}">
                <p14:modId xmlns:p14="http://schemas.microsoft.com/office/powerpoint/2010/main" val="3749937085"/>
              </p:ext>
            </p:extLst>
          </p:nvPr>
        </p:nvGraphicFramePr>
        <p:xfrm>
          <a:off x="-152400" y="231775"/>
          <a:ext cx="7596188" cy="5784850"/>
        </p:xfrm>
        <a:graphic>
          <a:graphicData uri="http://schemas.openxmlformats.org/presentationml/2006/ole">
            <mc:AlternateContent xmlns:mc="http://schemas.openxmlformats.org/markup-compatibility/2006">
              <mc:Choice xmlns:v="urn:schemas-microsoft-com:vml" Requires="v">
                <p:oleObj spid="_x0000_s18471" name="Graph" r:id="rId4" imgW="3920760" imgH="3000960" progId="Origin95.Graph">
                  <p:embed/>
                </p:oleObj>
              </mc:Choice>
              <mc:Fallback>
                <p:oleObj name="Graph" r:id="rId4" imgW="3920760" imgH="3000960" progId="Origin95.Graph">
                  <p:embed/>
                  <p:pic>
                    <p:nvPicPr>
                      <p:cNvPr id="0" name="Object 1"/>
                      <p:cNvPicPr>
                        <a:picLocks noChangeAspect="1" noChangeArrowheads="1"/>
                      </p:cNvPicPr>
                      <p:nvPr/>
                    </p:nvPicPr>
                    <p:blipFill>
                      <a:blip r:embed="rId5"/>
                      <a:srcRect/>
                      <a:stretch>
                        <a:fillRect/>
                      </a:stretch>
                    </p:blipFill>
                    <p:spPr bwMode="auto">
                      <a:xfrm>
                        <a:off x="-152400" y="231775"/>
                        <a:ext cx="7596188" cy="5784850"/>
                      </a:xfrm>
                      <a:prstGeom prst="rect">
                        <a:avLst/>
                      </a:prstGeom>
                      <a:noFill/>
                    </p:spPr>
                  </p:pic>
                </p:oleObj>
              </mc:Fallback>
            </mc:AlternateContent>
          </a:graphicData>
        </a:graphic>
      </p:graphicFrame>
      <p:sp>
        <p:nvSpPr>
          <p:cNvPr id="18" name="Прямоугольник 17"/>
          <p:cNvSpPr/>
          <p:nvPr/>
        </p:nvSpPr>
        <p:spPr>
          <a:xfrm>
            <a:off x="-3221" y="5685806"/>
            <a:ext cx="9043115" cy="369332"/>
          </a:xfrm>
          <a:prstGeom prst="rect">
            <a:avLst/>
          </a:prstGeom>
        </p:spPr>
        <p:txBody>
          <a:bodyPr wrap="square">
            <a:spAutoFit/>
          </a:bodyPr>
          <a:lstStyle/>
          <a:p>
            <a:r>
              <a:rPr lang="en-US" b="1" dirty="0"/>
              <a:t>These results correlate with adenosine, so sugar affects the same areas of the molecule.</a:t>
            </a:r>
            <a:endParaRPr lang="uk-UA" b="1" dirty="0"/>
          </a:p>
        </p:txBody>
      </p:sp>
      <p:sp>
        <p:nvSpPr>
          <p:cNvPr id="19" name="Прямоугольник 18"/>
          <p:cNvSpPr/>
          <p:nvPr/>
        </p:nvSpPr>
        <p:spPr>
          <a:xfrm>
            <a:off x="6637987" y="797297"/>
            <a:ext cx="2472743" cy="2862322"/>
          </a:xfrm>
          <a:prstGeom prst="rect">
            <a:avLst/>
          </a:prstGeom>
        </p:spPr>
        <p:txBody>
          <a:bodyPr wrap="square">
            <a:spAutoFit/>
          </a:bodyPr>
          <a:lstStyle/>
          <a:p>
            <a:pPr algn="just"/>
            <a:r>
              <a:rPr lang="en-US" b="1" dirty="0"/>
              <a:t>You can see the modification of the spectrum after the addition of alcohol sugar, which indicates the formation of a complex in both forms. But quantitatively we have different influences</a:t>
            </a:r>
            <a:r>
              <a:rPr lang="en-US" b="1" dirty="0" smtClean="0"/>
              <a:t>.</a:t>
            </a:r>
            <a:endParaRPr lang="en-US" b="1" dirty="0"/>
          </a:p>
        </p:txBody>
      </p:sp>
    </p:spTree>
    <p:extLst>
      <p:ext uri="{BB962C8B-B14F-4D97-AF65-F5344CB8AC3E}">
        <p14:creationId xmlns:p14="http://schemas.microsoft.com/office/powerpoint/2010/main" val="166629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44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0447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2" name="TextBox 11"/>
          <p:cNvSpPr txBox="1"/>
          <p:nvPr/>
        </p:nvSpPr>
        <p:spPr>
          <a:xfrm>
            <a:off x="47223" y="0"/>
            <a:ext cx="8153400" cy="461665"/>
          </a:xfrm>
          <a:prstGeom prst="rect">
            <a:avLst/>
          </a:prstGeom>
          <a:noFill/>
        </p:spPr>
        <p:txBody>
          <a:bodyPr wrap="square" rtlCol="0">
            <a:spAutoFit/>
          </a:bodyPr>
          <a:lstStyle/>
          <a:p>
            <a:r>
              <a:rPr lang="en-US" sz="2400" b="1" dirty="0" smtClean="0"/>
              <a:t>Fluorescent components of EEM </a:t>
            </a:r>
            <a:r>
              <a:rPr lang="en-US" sz="2400" b="1" dirty="0"/>
              <a:t>Spectra of aqueous </a:t>
            </a:r>
            <a:r>
              <a:rPr lang="en-US" sz="2400" b="1" dirty="0" smtClean="0"/>
              <a:t>solutions</a:t>
            </a:r>
            <a:endParaRPr lang="fr-FR" sz="2400" b="1" dirty="0"/>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16</a:t>
            </a:fld>
            <a:endParaRPr lang="fr-FR" dirty="0"/>
          </a:p>
        </p:txBody>
      </p:sp>
      <p:graphicFrame>
        <p:nvGraphicFramePr>
          <p:cNvPr id="14" name="Объект 13"/>
          <p:cNvGraphicFramePr>
            <a:graphicFrameLocks noChangeAspect="1"/>
          </p:cNvGraphicFramePr>
          <p:nvPr>
            <p:extLst>
              <p:ext uri="{D42A27DB-BD31-4B8C-83A1-F6EECF244321}">
                <p14:modId xmlns:p14="http://schemas.microsoft.com/office/powerpoint/2010/main" val="2318403261"/>
              </p:ext>
            </p:extLst>
          </p:nvPr>
        </p:nvGraphicFramePr>
        <p:xfrm>
          <a:off x="120600" y="550644"/>
          <a:ext cx="4680000" cy="3564156"/>
        </p:xfrm>
        <a:graphic>
          <a:graphicData uri="http://schemas.openxmlformats.org/presentationml/2006/ole">
            <mc:AlternateContent xmlns:mc="http://schemas.openxmlformats.org/markup-compatibility/2006">
              <mc:Choice xmlns:v="urn:schemas-microsoft-com:vml" Requires="v">
                <p:oleObj spid="_x0000_s11376" name="Graph" r:id="rId4" imgW="3920760" imgH="3000960" progId="Origin95.Graph">
                  <p:embed/>
                </p:oleObj>
              </mc:Choice>
              <mc:Fallback>
                <p:oleObj name="Graph" r:id="rId4" imgW="3920760" imgH="3000960" progId="Origin95.Graph">
                  <p:embed/>
                  <p:pic>
                    <p:nvPicPr>
                      <p:cNvPr id="5" name="Объект 4"/>
                      <p:cNvPicPr>
                        <a:picLocks noChangeAspect="1" noChangeArrowheads="1"/>
                      </p:cNvPicPr>
                      <p:nvPr/>
                    </p:nvPicPr>
                    <p:blipFill>
                      <a:blip r:embed="rId5"/>
                      <a:srcRect/>
                      <a:stretch>
                        <a:fillRect/>
                      </a:stretch>
                    </p:blipFill>
                    <p:spPr bwMode="auto">
                      <a:xfrm>
                        <a:off x="120600" y="550644"/>
                        <a:ext cx="4680000" cy="3564156"/>
                      </a:xfrm>
                      <a:prstGeom prst="rect">
                        <a:avLst/>
                      </a:prstGeom>
                      <a:noFill/>
                    </p:spPr>
                  </p:pic>
                </p:oleObj>
              </mc:Fallback>
            </mc:AlternateContent>
          </a:graphicData>
        </a:graphic>
      </p:graphicFrame>
      <p:graphicFrame>
        <p:nvGraphicFramePr>
          <p:cNvPr id="18" name="Объект 17"/>
          <p:cNvGraphicFramePr>
            <a:graphicFrameLocks noChangeAspect="1"/>
          </p:cNvGraphicFramePr>
          <p:nvPr>
            <p:extLst>
              <p:ext uri="{D42A27DB-BD31-4B8C-83A1-F6EECF244321}">
                <p14:modId xmlns:p14="http://schemas.microsoft.com/office/powerpoint/2010/main" val="1965944617"/>
              </p:ext>
            </p:extLst>
          </p:nvPr>
        </p:nvGraphicFramePr>
        <p:xfrm>
          <a:off x="4387800" y="533400"/>
          <a:ext cx="4680000" cy="3564224"/>
        </p:xfrm>
        <a:graphic>
          <a:graphicData uri="http://schemas.openxmlformats.org/presentationml/2006/ole">
            <mc:AlternateContent xmlns:mc="http://schemas.openxmlformats.org/markup-compatibility/2006">
              <mc:Choice xmlns:v="urn:schemas-microsoft-com:vml" Requires="v">
                <p:oleObj spid="_x0000_s11377" name="Graph" r:id="rId6" imgW="3920760" imgH="3000960" progId="Origin95.Graph">
                  <p:embed/>
                </p:oleObj>
              </mc:Choice>
              <mc:Fallback>
                <p:oleObj name="Graph" r:id="rId6" imgW="3920760" imgH="3000960" progId="Origin95.Graph">
                  <p:embed/>
                  <p:pic>
                    <p:nvPicPr>
                      <p:cNvPr id="8" name="Объект 7"/>
                      <p:cNvPicPr>
                        <a:picLocks noChangeAspect="1" noChangeArrowheads="1"/>
                      </p:cNvPicPr>
                      <p:nvPr/>
                    </p:nvPicPr>
                    <p:blipFill>
                      <a:blip r:embed="rId7"/>
                      <a:srcRect/>
                      <a:stretch>
                        <a:fillRect/>
                      </a:stretch>
                    </p:blipFill>
                    <p:spPr bwMode="auto">
                      <a:xfrm>
                        <a:off x="4387800" y="533400"/>
                        <a:ext cx="4680000" cy="3564224"/>
                      </a:xfrm>
                      <a:prstGeom prst="rect">
                        <a:avLst/>
                      </a:prstGeom>
                      <a:noFill/>
                    </p:spPr>
                  </p:pic>
                </p:oleObj>
              </mc:Fallback>
            </mc:AlternateContent>
          </a:graphicData>
        </a:graphic>
      </p:graphicFrame>
      <p:cxnSp>
        <p:nvCxnSpPr>
          <p:cNvPr id="13" name="Прямая соединительная линия 12"/>
          <p:cNvCxnSpPr/>
          <p:nvPr/>
        </p:nvCxnSpPr>
        <p:spPr>
          <a:xfrm>
            <a:off x="1600200" y="1447800"/>
            <a:ext cx="4114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Прямая соединительная линия 28"/>
          <p:cNvCxnSpPr/>
          <p:nvPr/>
        </p:nvCxnSpPr>
        <p:spPr>
          <a:xfrm>
            <a:off x="1600200" y="914400"/>
            <a:ext cx="4114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Прямая со стрелкой 32"/>
          <p:cNvCxnSpPr/>
          <p:nvPr/>
        </p:nvCxnSpPr>
        <p:spPr>
          <a:xfrm flipV="1">
            <a:off x="1600200" y="977954"/>
            <a:ext cx="0" cy="469846"/>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3" name="Прямоугольник 2"/>
          <p:cNvSpPr/>
          <p:nvPr/>
        </p:nvSpPr>
        <p:spPr>
          <a:xfrm>
            <a:off x="202347" y="4860291"/>
            <a:ext cx="8669628" cy="1200329"/>
          </a:xfrm>
          <a:prstGeom prst="rect">
            <a:avLst/>
          </a:prstGeom>
        </p:spPr>
        <p:txBody>
          <a:bodyPr wrap="square">
            <a:spAutoFit/>
          </a:bodyPr>
          <a:lstStyle/>
          <a:p>
            <a:r>
              <a:rPr lang="en-US" b="1" dirty="0"/>
              <a:t>As the concentration of the acid form of AMP increases while maintaining the mass ratio </a:t>
            </a:r>
            <a:r>
              <a:rPr lang="en-US" b="1" dirty="0" smtClean="0"/>
              <a:t>AMP/Alcohol sugar </a:t>
            </a:r>
            <a:r>
              <a:rPr lang="en-US" b="1" dirty="0"/>
              <a:t>= 75/25 % , the effect of alcohol sugars increases, and a new center of fluorescence is manifested.</a:t>
            </a:r>
          </a:p>
          <a:p>
            <a:r>
              <a:rPr lang="en-US" b="1" dirty="0"/>
              <a:t>The high concentration of acidic AMP correlates better with the results obtained for ORN.</a:t>
            </a:r>
            <a:endParaRPr lang="uk-UA" b="1" dirty="0"/>
          </a:p>
        </p:txBody>
      </p:sp>
    </p:spTree>
    <p:extLst>
      <p:ext uri="{BB962C8B-B14F-4D97-AF65-F5344CB8AC3E}">
        <p14:creationId xmlns:p14="http://schemas.microsoft.com/office/powerpoint/2010/main" val="2535901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794" y="-17087"/>
            <a:ext cx="9036206" cy="461665"/>
          </a:xfrm>
          <a:prstGeom prst="rect">
            <a:avLst/>
          </a:prstGeom>
          <a:noFill/>
        </p:spPr>
        <p:txBody>
          <a:bodyPr wrap="square" rtlCol="0">
            <a:spAutoFit/>
          </a:bodyPr>
          <a:lstStyle/>
          <a:p>
            <a:r>
              <a:rPr lang="en-US" sz="2400" b="1" dirty="0" smtClean="0"/>
              <a:t>Fluorescent Spectra of aqueous </a:t>
            </a:r>
            <a:r>
              <a:rPr lang="en-US" sz="2400" b="1" dirty="0" smtClean="0"/>
              <a:t>solutions </a:t>
            </a:r>
            <a:r>
              <a:rPr lang="fr-FR" sz="2400" b="1" dirty="0"/>
              <a:t>AMP and AMP + D-M</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3" name="TextBox 12"/>
          <p:cNvSpPr txBox="1"/>
          <p:nvPr/>
        </p:nvSpPr>
        <p:spPr>
          <a:xfrm>
            <a:off x="3471568" y="4726094"/>
            <a:ext cx="3005432" cy="1354217"/>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Δ</a:t>
            </a:r>
            <a:r>
              <a:rPr lang="en-US" sz="1600" b="1" dirty="0">
                <a:latin typeface="Times New Roman" panose="02020603050405020304" pitchFamily="18" charset="0"/>
                <a:cs typeface="Times New Roman" panose="02020603050405020304" pitchFamily="18" charset="0"/>
              </a:rPr>
              <a:t>Area</a:t>
            </a:r>
            <a:r>
              <a:rPr lang="uk-UA" sz="1600" b="1" dirty="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EX</a:t>
            </a:r>
            <a:r>
              <a:rPr lang="uk-UA" sz="1600" b="1" dirty="0" smtClean="0">
                <a:latin typeface="Times New Roman" panose="02020603050405020304" pitchFamily="18" charset="0"/>
                <a:cs typeface="Times New Roman" panose="02020603050405020304" pitchFamily="18" charset="0"/>
              </a:rPr>
              <a:t>350</a:t>
            </a:r>
            <a:r>
              <a:rPr lang="en-US" sz="1600" b="1" dirty="0" smtClean="0">
                <a:latin typeface="Times New Roman" panose="02020603050405020304" pitchFamily="18" charset="0"/>
                <a:cs typeface="Times New Roman" panose="02020603050405020304" pitchFamily="18" charset="0"/>
              </a:rPr>
              <a:t>nm=+</a:t>
            </a:r>
            <a:r>
              <a:rPr lang="uk-UA" sz="1600" b="1" dirty="0" smtClean="0">
                <a:latin typeface="Times New Roman" panose="02020603050405020304" pitchFamily="18" charset="0"/>
                <a:cs typeface="Times New Roman" panose="02020603050405020304" pitchFamily="18" charset="0"/>
              </a:rPr>
              <a:t>40,46</a:t>
            </a:r>
            <a:r>
              <a:rPr lang="en-US" sz="1600" b="1" dirty="0" smtClean="0">
                <a:latin typeface="Times New Roman" panose="02020603050405020304" pitchFamily="18" charset="0"/>
                <a:cs typeface="Times New Roman" panose="02020603050405020304" pitchFamily="18" charset="0"/>
              </a:rPr>
              <a:t>%</a:t>
            </a:r>
            <a:endParaRPr lang="uk-UA" sz="1600" b="1" dirty="0" smtClean="0">
              <a:latin typeface="Times New Roman" panose="02020603050405020304" pitchFamily="18" charset="0"/>
              <a:cs typeface="Times New Roman" panose="02020603050405020304" pitchFamily="18" charset="0"/>
            </a:endParaRPr>
          </a:p>
          <a:p>
            <a:r>
              <a:rPr lang="el-GR" sz="1600" b="1" dirty="0" smtClean="0">
                <a:latin typeface="Times New Roman" panose="02020603050405020304" pitchFamily="18" charset="0"/>
                <a:cs typeface="Times New Roman" panose="02020603050405020304" pitchFamily="18" charset="0"/>
              </a:rPr>
              <a:t>Δ</a:t>
            </a:r>
            <a:r>
              <a:rPr lang="en-US" sz="1600" b="1" dirty="0" smtClean="0">
                <a:latin typeface="Times New Roman" panose="02020603050405020304" pitchFamily="18" charset="0"/>
                <a:cs typeface="Times New Roman" panose="02020603050405020304" pitchFamily="18" charset="0"/>
              </a:rPr>
              <a:t>Area</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EX</a:t>
            </a:r>
            <a:r>
              <a:rPr lang="en-US" sz="1600" b="1" dirty="0" smtClean="0">
                <a:latin typeface="Times New Roman" panose="02020603050405020304" pitchFamily="18" charset="0"/>
                <a:cs typeface="Times New Roman" panose="02020603050405020304" pitchFamily="18" charset="0"/>
              </a:rPr>
              <a:t>4</a:t>
            </a:r>
            <a:r>
              <a:rPr lang="uk-UA" sz="1600" b="1" dirty="0" smtClean="0">
                <a:latin typeface="Times New Roman" panose="02020603050405020304" pitchFamily="18" charset="0"/>
                <a:cs typeface="Times New Roman" panose="02020603050405020304" pitchFamily="18" charset="0"/>
              </a:rPr>
              <a:t>20</a:t>
            </a:r>
            <a:r>
              <a:rPr lang="en-US" sz="1600" b="1" dirty="0" smtClean="0">
                <a:latin typeface="Times New Roman" panose="02020603050405020304" pitchFamily="18" charset="0"/>
                <a:cs typeface="Times New Roman" panose="02020603050405020304" pitchFamily="18" charset="0"/>
              </a:rPr>
              <a:t>nm=+</a:t>
            </a:r>
            <a:r>
              <a:rPr lang="uk-UA" sz="1600" b="1" dirty="0" smtClean="0">
                <a:latin typeface="Times New Roman" panose="02020603050405020304" pitchFamily="18" charset="0"/>
                <a:cs typeface="Times New Roman" panose="02020603050405020304" pitchFamily="18" charset="0"/>
              </a:rPr>
              <a:t>75,94</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a:p>
            <a:r>
              <a:rPr lang="el-GR" sz="1600" b="1" dirty="0" smtClean="0">
                <a:latin typeface="Times New Roman" panose="02020603050405020304" pitchFamily="18" charset="0"/>
                <a:cs typeface="Times New Roman" panose="02020603050405020304" pitchFamily="18" charset="0"/>
              </a:rPr>
              <a:t>Δ</a:t>
            </a:r>
            <a:r>
              <a:rPr lang="en-US" sz="1600" b="1" dirty="0" smtClean="0">
                <a:latin typeface="Times New Roman" panose="02020603050405020304" pitchFamily="18" charset="0"/>
                <a:cs typeface="Times New Roman" panose="02020603050405020304" pitchFamily="18" charset="0"/>
              </a:rPr>
              <a:t>Area</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EM</a:t>
            </a:r>
            <a:r>
              <a:rPr lang="en-US" sz="1600" b="1" dirty="0" smtClean="0">
                <a:latin typeface="Times New Roman" panose="02020603050405020304" pitchFamily="18" charset="0"/>
                <a:cs typeface="Times New Roman" panose="02020603050405020304" pitchFamily="18" charset="0"/>
              </a:rPr>
              <a:t>290nm=+</a:t>
            </a:r>
            <a:r>
              <a:rPr lang="uk-UA" sz="1600" b="1" dirty="0" smtClean="0">
                <a:latin typeface="Times New Roman" panose="02020603050405020304" pitchFamily="18" charset="0"/>
                <a:cs typeface="Times New Roman" panose="02020603050405020304" pitchFamily="18" charset="0"/>
              </a:rPr>
              <a:t>65,97</a:t>
            </a:r>
            <a:r>
              <a:rPr lang="en-US" sz="1600" b="1" dirty="0" smtClean="0">
                <a:latin typeface="Times New Roman" panose="02020603050405020304" pitchFamily="18" charset="0"/>
                <a:cs typeface="Times New Roman" panose="02020603050405020304" pitchFamily="18" charset="0"/>
              </a:rPr>
              <a:t>%</a:t>
            </a:r>
            <a:endParaRPr lang="uk-UA" sz="1600" b="1" dirty="0" smtClean="0">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Δ</a:t>
            </a:r>
            <a:r>
              <a:rPr lang="en-US" sz="1600" b="1" dirty="0">
                <a:latin typeface="Times New Roman" panose="02020603050405020304" pitchFamily="18" charset="0"/>
                <a:cs typeface="Times New Roman" panose="02020603050405020304" pitchFamily="18" charset="0"/>
              </a:rPr>
              <a:t>Area</a:t>
            </a:r>
            <a:r>
              <a:rPr lang="uk-UA" sz="1600" b="1" dirty="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EM</a:t>
            </a:r>
            <a:r>
              <a:rPr lang="uk-UA" sz="1600" b="1" dirty="0" smtClean="0">
                <a:latin typeface="Times New Roman" panose="02020603050405020304" pitchFamily="18" charset="0"/>
                <a:cs typeface="Times New Roman" panose="02020603050405020304" pitchFamily="18" charset="0"/>
              </a:rPr>
              <a:t>345</a:t>
            </a:r>
            <a:r>
              <a:rPr lang="en-US" sz="1600" b="1" dirty="0" smtClean="0">
                <a:latin typeface="Times New Roman" panose="02020603050405020304" pitchFamily="18" charset="0"/>
                <a:cs typeface="Times New Roman" panose="02020603050405020304" pitchFamily="18" charset="0"/>
              </a:rPr>
              <a:t>nm</a:t>
            </a:r>
            <a:r>
              <a:rPr lang="en-US" sz="1600" b="1" dirty="0">
                <a:latin typeface="Times New Roman" panose="02020603050405020304" pitchFamily="18" charset="0"/>
                <a:cs typeface="Times New Roman" panose="02020603050405020304" pitchFamily="18" charset="0"/>
              </a:rPr>
              <a:t>=+</a:t>
            </a:r>
            <a:r>
              <a:rPr lang="uk-UA" sz="1600" b="1" dirty="0" smtClean="0">
                <a:latin typeface="Times New Roman" panose="02020603050405020304" pitchFamily="18" charset="0"/>
                <a:cs typeface="Times New Roman" panose="02020603050405020304" pitchFamily="18" charset="0"/>
              </a:rPr>
              <a:t>74,96</a:t>
            </a:r>
            <a:r>
              <a:rPr lang="en-US" sz="1600" b="1" dirty="0" smtClean="0">
                <a:latin typeface="Times New Roman" panose="02020603050405020304" pitchFamily="18" charset="0"/>
                <a:cs typeface="Times New Roman" panose="02020603050405020304" pitchFamily="18" charset="0"/>
              </a:rPr>
              <a:t>%</a:t>
            </a:r>
          </a:p>
          <a:p>
            <a:r>
              <a:rPr lang="el-GR" sz="1600" b="1" dirty="0" smtClean="0">
                <a:latin typeface="Times New Roman" panose="02020603050405020304" pitchFamily="18" charset="0"/>
                <a:cs typeface="Times New Roman" panose="02020603050405020304" pitchFamily="18" charset="0"/>
              </a:rPr>
              <a:t>Δ</a:t>
            </a:r>
            <a:r>
              <a:rPr lang="en-US" sz="1600" b="1" dirty="0" smtClean="0">
                <a:latin typeface="Times New Roman" panose="02020603050405020304" pitchFamily="18" charset="0"/>
                <a:cs typeface="Times New Roman" panose="02020603050405020304" pitchFamily="18" charset="0"/>
              </a:rPr>
              <a:t>Area</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EM</a:t>
            </a:r>
            <a:r>
              <a:rPr lang="uk-UA" sz="1600" b="1" dirty="0" smtClean="0">
                <a:latin typeface="Times New Roman" panose="02020603050405020304" pitchFamily="18" charset="0"/>
                <a:cs typeface="Times New Roman" panose="02020603050405020304" pitchFamily="18" charset="0"/>
              </a:rPr>
              <a:t>445</a:t>
            </a:r>
            <a:r>
              <a:rPr lang="en-US" sz="1600" b="1" dirty="0" smtClean="0">
                <a:latin typeface="Times New Roman" panose="02020603050405020304" pitchFamily="18" charset="0"/>
                <a:cs typeface="Times New Roman" panose="02020603050405020304" pitchFamily="18" charset="0"/>
              </a:rPr>
              <a:t>nm=+</a:t>
            </a:r>
            <a:r>
              <a:rPr lang="uk-UA" sz="1600" b="1" dirty="0" smtClean="0">
                <a:latin typeface="Times New Roman" panose="02020603050405020304" pitchFamily="18" charset="0"/>
                <a:cs typeface="Times New Roman" panose="02020603050405020304" pitchFamily="18" charset="0"/>
              </a:rPr>
              <a:t>79,12</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22654" y="4724400"/>
            <a:ext cx="3248914" cy="1354217"/>
          </a:xfrm>
          <a:prstGeom prst="rect">
            <a:avLst/>
          </a:prstGeom>
          <a:noFill/>
        </p:spPr>
        <p:txBody>
          <a:bodyPr wrap="square" rtlCol="0">
            <a:spAutoFit/>
          </a:bodyPr>
          <a:lstStyle/>
          <a:p>
            <a:r>
              <a:rPr lang="el-GR" sz="1600" b="1" dirty="0" smtClean="0">
                <a:latin typeface="Times New Roman" panose="02020603050405020304" pitchFamily="18" charset="0"/>
                <a:cs typeface="Times New Roman" panose="02020603050405020304" pitchFamily="18" charset="0"/>
              </a:rPr>
              <a:t>Δ</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max</a:t>
            </a:r>
            <a:r>
              <a:rPr lang="en-US" sz="1600" b="1" dirty="0" smtClean="0">
                <a:latin typeface="Times New Roman" panose="02020603050405020304" pitchFamily="18" charset="0"/>
                <a:cs typeface="Times New Roman" panose="02020603050405020304" pitchFamily="18" charset="0"/>
              </a:rPr>
              <a:t>(</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EX</a:t>
            </a:r>
            <a:r>
              <a:rPr lang="uk-UA" sz="1600" b="1" dirty="0" smtClean="0">
                <a:latin typeface="Times New Roman" panose="02020603050405020304" pitchFamily="18" charset="0"/>
                <a:cs typeface="Times New Roman" panose="02020603050405020304" pitchFamily="18" charset="0"/>
              </a:rPr>
              <a:t>350</a:t>
            </a:r>
            <a:r>
              <a:rPr lang="en-US" sz="1600" b="1" dirty="0" smtClean="0">
                <a:latin typeface="Times New Roman" panose="02020603050405020304" pitchFamily="18" charset="0"/>
                <a:cs typeface="Times New Roman" panose="02020603050405020304" pitchFamily="18" charset="0"/>
              </a:rPr>
              <a:t>nm)=</a:t>
            </a:r>
            <a:r>
              <a:rPr lang="uk-UA" sz="1600" b="1" dirty="0" smtClean="0">
                <a:latin typeface="Times New Roman" panose="02020603050405020304" pitchFamily="18" charset="0"/>
                <a:cs typeface="Times New Roman" panose="02020603050405020304" pitchFamily="18" charset="0"/>
              </a:rPr>
              <a:t>0</a:t>
            </a:r>
            <a:r>
              <a:rPr lang="en-US" sz="1600" b="1" dirty="0" smtClean="0">
                <a:latin typeface="Times New Roman" panose="02020603050405020304" pitchFamily="18" charset="0"/>
                <a:cs typeface="Times New Roman" panose="02020603050405020304" pitchFamily="18" charset="0"/>
              </a:rPr>
              <a:t> nm</a:t>
            </a:r>
            <a:endParaRPr lang="uk-UA" sz="1600" b="1" dirty="0" smtClean="0">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Δ</a:t>
            </a:r>
            <a:r>
              <a:rPr lang="uk-UA" sz="1600" b="1" dirty="0">
                <a:latin typeface="Times New Roman" panose="02020603050405020304" pitchFamily="18" charset="0"/>
                <a:cs typeface="Times New Roman" panose="02020603050405020304" pitchFamily="18" charset="0"/>
              </a:rPr>
              <a:t>λ</a:t>
            </a:r>
            <a:r>
              <a:rPr lang="en-US" sz="1600" b="1" baseline="-25000" dirty="0">
                <a:latin typeface="Times New Roman" panose="02020603050405020304" pitchFamily="18" charset="0"/>
                <a:cs typeface="Times New Roman" panose="02020603050405020304" pitchFamily="18" charset="0"/>
              </a:rPr>
              <a:t>max</a:t>
            </a:r>
            <a:r>
              <a:rPr lang="en-US" sz="1600" b="1"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EX</a:t>
            </a:r>
            <a:r>
              <a:rPr lang="en-US" sz="1600" b="1" dirty="0" smtClean="0">
                <a:latin typeface="Times New Roman" panose="02020603050405020304" pitchFamily="18" charset="0"/>
                <a:cs typeface="Times New Roman" panose="02020603050405020304" pitchFamily="18" charset="0"/>
              </a:rPr>
              <a:t>4</a:t>
            </a:r>
            <a:r>
              <a:rPr lang="uk-UA" sz="1600" b="1" dirty="0" smtClean="0">
                <a:latin typeface="Times New Roman" panose="02020603050405020304" pitchFamily="18" charset="0"/>
                <a:cs typeface="Times New Roman" panose="02020603050405020304" pitchFamily="18" charset="0"/>
              </a:rPr>
              <a:t>20</a:t>
            </a:r>
            <a:r>
              <a:rPr lang="en-US" sz="1600" b="1" dirty="0" smtClean="0">
                <a:latin typeface="Times New Roman" panose="02020603050405020304" pitchFamily="18" charset="0"/>
                <a:cs typeface="Times New Roman" panose="02020603050405020304" pitchFamily="18" charset="0"/>
              </a:rPr>
              <a:t>nm)=</a:t>
            </a:r>
            <a:r>
              <a:rPr lang="uk-UA" sz="1600" b="1" dirty="0" smtClean="0">
                <a:latin typeface="Times New Roman" panose="02020603050405020304" pitchFamily="18" charset="0"/>
                <a:cs typeface="Times New Roman" panose="02020603050405020304" pitchFamily="18" charset="0"/>
              </a:rPr>
              <a:t>-4,43</a:t>
            </a:r>
            <a:r>
              <a:rPr lang="en-US" sz="1600" b="1" dirty="0" smtClean="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nm</a:t>
            </a:r>
          </a:p>
          <a:p>
            <a:r>
              <a:rPr lang="el-GR" sz="1600" b="1" dirty="0">
                <a:latin typeface="Times New Roman" panose="02020603050405020304" pitchFamily="18" charset="0"/>
                <a:cs typeface="Times New Roman" panose="02020603050405020304" pitchFamily="18" charset="0"/>
              </a:rPr>
              <a:t>Δ</a:t>
            </a:r>
            <a:r>
              <a:rPr lang="uk-UA" sz="1600" b="1" dirty="0">
                <a:latin typeface="Times New Roman" panose="02020603050405020304" pitchFamily="18" charset="0"/>
                <a:cs typeface="Times New Roman" panose="02020603050405020304" pitchFamily="18" charset="0"/>
              </a:rPr>
              <a:t> λ</a:t>
            </a:r>
            <a:r>
              <a:rPr lang="en-US" sz="1600" b="1" baseline="-25000" dirty="0">
                <a:latin typeface="Times New Roman" panose="02020603050405020304" pitchFamily="18" charset="0"/>
                <a:cs typeface="Times New Roman" panose="02020603050405020304" pitchFamily="18" charset="0"/>
              </a:rPr>
              <a:t>max</a:t>
            </a:r>
            <a:r>
              <a:rPr lang="en-US" sz="1600" b="1"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λ</a:t>
            </a:r>
            <a:r>
              <a:rPr lang="en-US" sz="1600" b="1" baseline="-25000" dirty="0">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290nm</a:t>
            </a:r>
            <a:r>
              <a:rPr lang="en-US" sz="1600" b="1" dirty="0" smtClean="0">
                <a:latin typeface="Times New Roman" panose="02020603050405020304" pitchFamily="18" charset="0"/>
                <a:cs typeface="Times New Roman" panose="02020603050405020304" pitchFamily="18" charset="0"/>
              </a:rPr>
              <a:t>)=-</a:t>
            </a:r>
            <a:r>
              <a:rPr lang="uk-UA" sz="1600" b="1" dirty="0" smtClean="0">
                <a:latin typeface="Times New Roman" panose="02020603050405020304" pitchFamily="18" charset="0"/>
                <a:cs typeface="Times New Roman" panose="02020603050405020304" pitchFamily="18" charset="0"/>
              </a:rPr>
              <a:t>-28,13 </a:t>
            </a:r>
            <a:r>
              <a:rPr lang="en-US" sz="1600" b="1" dirty="0" smtClean="0">
                <a:latin typeface="Times New Roman" panose="02020603050405020304" pitchFamily="18" charset="0"/>
                <a:cs typeface="Times New Roman" panose="02020603050405020304" pitchFamily="18" charset="0"/>
              </a:rPr>
              <a:t>nm</a:t>
            </a:r>
            <a:endParaRPr lang="en-US" sz="1600" b="1" dirty="0">
              <a:latin typeface="Times New Roman" panose="02020603050405020304" pitchFamily="18" charset="0"/>
              <a:cs typeface="Times New Roman" panose="02020603050405020304" pitchFamily="18" charset="0"/>
            </a:endParaRPr>
          </a:p>
          <a:p>
            <a:r>
              <a:rPr lang="el-GR" sz="1600" b="1" dirty="0" smtClean="0">
                <a:latin typeface="Times New Roman" panose="02020603050405020304" pitchFamily="18" charset="0"/>
                <a:cs typeface="Times New Roman" panose="02020603050405020304" pitchFamily="18" charset="0"/>
              </a:rPr>
              <a:t>Δ</a:t>
            </a:r>
            <a:r>
              <a:rPr lang="uk-UA" sz="1600" b="1" dirty="0">
                <a:latin typeface="Times New Roman" panose="02020603050405020304" pitchFamily="18" charset="0"/>
                <a:cs typeface="Times New Roman" panose="02020603050405020304" pitchFamily="18" charset="0"/>
              </a:rPr>
              <a:t> λ</a:t>
            </a:r>
            <a:r>
              <a:rPr lang="en-US" sz="1600" b="1" baseline="-25000" dirty="0" smtClean="0">
                <a:latin typeface="Times New Roman" panose="02020603050405020304" pitchFamily="18" charset="0"/>
                <a:cs typeface="Times New Roman" panose="02020603050405020304" pitchFamily="18" charset="0"/>
              </a:rPr>
              <a:t>max</a:t>
            </a:r>
            <a:r>
              <a:rPr lang="en-US" sz="1600" b="1" dirty="0" smtClean="0">
                <a:latin typeface="Times New Roman" panose="02020603050405020304" pitchFamily="18" charset="0"/>
                <a:cs typeface="Times New Roman" panose="02020603050405020304" pitchFamily="18" charset="0"/>
              </a:rPr>
              <a:t>(</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EM</a:t>
            </a:r>
            <a:r>
              <a:rPr lang="uk-UA" sz="1600" b="1" dirty="0" smtClean="0">
                <a:latin typeface="Times New Roman" panose="02020603050405020304" pitchFamily="18" charset="0"/>
                <a:cs typeface="Times New Roman" panose="02020603050405020304" pitchFamily="18" charset="0"/>
              </a:rPr>
              <a:t>345</a:t>
            </a:r>
            <a:r>
              <a:rPr lang="en-US" sz="1600" b="1" dirty="0" smtClean="0">
                <a:latin typeface="Times New Roman" panose="02020603050405020304" pitchFamily="18" charset="0"/>
                <a:cs typeface="Times New Roman" panose="02020603050405020304" pitchFamily="18" charset="0"/>
              </a:rPr>
              <a:t>nm)=-</a:t>
            </a:r>
            <a:r>
              <a:rPr lang="uk-UA" sz="1600" b="1" dirty="0" smtClean="0">
                <a:latin typeface="Times New Roman" panose="02020603050405020304" pitchFamily="18" charset="0"/>
                <a:cs typeface="Times New Roman" panose="02020603050405020304" pitchFamily="18" charset="0"/>
              </a:rPr>
              <a:t>-15,63 </a:t>
            </a:r>
            <a:r>
              <a:rPr lang="en-US" sz="1600" b="1" dirty="0" smtClean="0">
                <a:latin typeface="Times New Roman" panose="02020603050405020304" pitchFamily="18" charset="0"/>
                <a:cs typeface="Times New Roman" panose="02020603050405020304" pitchFamily="18" charset="0"/>
              </a:rPr>
              <a:t>nm</a:t>
            </a:r>
          </a:p>
          <a:p>
            <a:r>
              <a:rPr lang="el-GR" sz="1600" b="1" dirty="0" smtClean="0">
                <a:latin typeface="Times New Roman" panose="02020603050405020304" pitchFamily="18" charset="0"/>
                <a:cs typeface="Times New Roman" panose="02020603050405020304" pitchFamily="18" charset="0"/>
              </a:rPr>
              <a:t>Δ</a:t>
            </a:r>
            <a:r>
              <a:rPr lang="uk-UA" sz="1600" b="1" dirty="0">
                <a:latin typeface="Times New Roman" panose="02020603050405020304" pitchFamily="18" charset="0"/>
                <a:cs typeface="Times New Roman" panose="02020603050405020304" pitchFamily="18" charset="0"/>
              </a:rPr>
              <a:t> λ</a:t>
            </a:r>
            <a:r>
              <a:rPr lang="en-US" sz="1600" b="1" baseline="-25000" dirty="0" smtClean="0">
                <a:latin typeface="Times New Roman" panose="02020603050405020304" pitchFamily="18" charset="0"/>
                <a:cs typeface="Times New Roman" panose="02020603050405020304" pitchFamily="18" charset="0"/>
              </a:rPr>
              <a:t>max</a:t>
            </a:r>
            <a:r>
              <a:rPr lang="en-US" sz="1600" b="1" dirty="0" smtClean="0">
                <a:latin typeface="Times New Roman" panose="02020603050405020304" pitchFamily="18" charset="0"/>
                <a:cs typeface="Times New Roman" panose="02020603050405020304" pitchFamily="18" charset="0"/>
              </a:rPr>
              <a:t>(</a:t>
            </a:r>
            <a:r>
              <a:rPr lang="uk-UA" sz="1600" b="1" dirty="0" smtClean="0">
                <a:latin typeface="Times New Roman" panose="02020603050405020304" pitchFamily="18" charset="0"/>
                <a:cs typeface="Times New Roman" panose="02020603050405020304" pitchFamily="18" charset="0"/>
              </a:rPr>
              <a:t>λ</a:t>
            </a:r>
            <a:r>
              <a:rPr lang="en-US" sz="1600" b="1" baseline="-25000" dirty="0" smtClean="0">
                <a:latin typeface="Times New Roman" panose="02020603050405020304" pitchFamily="18" charset="0"/>
                <a:cs typeface="Times New Roman" panose="02020603050405020304" pitchFamily="18" charset="0"/>
              </a:rPr>
              <a:t>EM</a:t>
            </a:r>
            <a:r>
              <a:rPr lang="uk-UA" sz="1600" b="1" dirty="0" smtClean="0">
                <a:latin typeface="Times New Roman" panose="02020603050405020304" pitchFamily="18" charset="0"/>
                <a:cs typeface="Times New Roman" panose="02020603050405020304" pitchFamily="18" charset="0"/>
              </a:rPr>
              <a:t>445</a:t>
            </a:r>
            <a:r>
              <a:rPr lang="en-US" sz="1600" b="1" dirty="0" smtClean="0">
                <a:latin typeface="Times New Roman" panose="02020603050405020304" pitchFamily="18" charset="0"/>
                <a:cs typeface="Times New Roman" panose="02020603050405020304" pitchFamily="18" charset="0"/>
              </a:rPr>
              <a:t>nm)= 0 nm</a:t>
            </a:r>
            <a:endParaRPr lang="en-US" sz="1600" b="1"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715000" y="338423"/>
            <a:ext cx="3017000" cy="4247317"/>
          </a:xfrm>
          <a:prstGeom prst="rect">
            <a:avLst/>
          </a:prstGeom>
        </p:spPr>
        <p:txBody>
          <a:bodyPr wrap="square">
            <a:spAutoFit/>
          </a:bodyPr>
          <a:lstStyle/>
          <a:p>
            <a:pPr marL="342900" indent="-342900" algn="just">
              <a:buFont typeface="+mj-lt"/>
              <a:buAutoNum type="arabicPeriod"/>
            </a:pPr>
            <a:r>
              <a:rPr lang="uk-UA" b="1" dirty="0" err="1" smtClean="0"/>
              <a:t>The</a:t>
            </a:r>
            <a:r>
              <a:rPr lang="uk-UA" b="1" dirty="0" smtClean="0"/>
              <a:t> </a:t>
            </a:r>
            <a:r>
              <a:rPr lang="uk-UA" b="1" dirty="0" err="1"/>
              <a:t>effect</a:t>
            </a:r>
            <a:r>
              <a:rPr lang="uk-UA" b="1" dirty="0"/>
              <a:t> </a:t>
            </a:r>
            <a:r>
              <a:rPr lang="uk-UA" b="1" dirty="0" err="1"/>
              <a:t>on</a:t>
            </a:r>
            <a:r>
              <a:rPr lang="uk-UA" b="1" dirty="0"/>
              <a:t> </a:t>
            </a:r>
            <a:r>
              <a:rPr lang="uk-UA" b="1" dirty="0" err="1"/>
              <a:t>one</a:t>
            </a:r>
            <a:r>
              <a:rPr lang="uk-UA" b="1" dirty="0"/>
              <a:t> </a:t>
            </a:r>
            <a:r>
              <a:rPr lang="uk-UA" b="1" dirty="0" err="1"/>
              <a:t>fluorescence</a:t>
            </a:r>
            <a:r>
              <a:rPr lang="uk-UA" b="1" dirty="0"/>
              <a:t> </a:t>
            </a:r>
            <a:r>
              <a:rPr lang="uk-UA" b="1" dirty="0" err="1"/>
              <a:t>center</a:t>
            </a:r>
            <a:r>
              <a:rPr lang="uk-UA" b="1" dirty="0"/>
              <a:t> </a:t>
            </a:r>
            <a:r>
              <a:rPr lang="uk-UA" b="1" dirty="0" err="1"/>
              <a:t>indicates</a:t>
            </a:r>
            <a:r>
              <a:rPr lang="uk-UA" b="1" dirty="0"/>
              <a:t> a </a:t>
            </a:r>
            <a:r>
              <a:rPr lang="uk-UA" b="1" dirty="0" err="1"/>
              <a:t>change</a:t>
            </a:r>
            <a:r>
              <a:rPr lang="uk-UA" b="1" dirty="0"/>
              <a:t> </a:t>
            </a:r>
            <a:r>
              <a:rPr lang="uk-UA" b="1" dirty="0" err="1"/>
              <a:t>in</a:t>
            </a:r>
            <a:r>
              <a:rPr lang="uk-UA" b="1" dirty="0"/>
              <a:t> </a:t>
            </a:r>
            <a:r>
              <a:rPr lang="uk-UA" b="1" dirty="0" err="1"/>
              <a:t>the</a:t>
            </a:r>
            <a:r>
              <a:rPr lang="uk-UA" b="1" dirty="0"/>
              <a:t> </a:t>
            </a:r>
            <a:r>
              <a:rPr lang="uk-UA" b="1" dirty="0" err="1"/>
              <a:t>conformation</a:t>
            </a:r>
            <a:r>
              <a:rPr lang="uk-UA" b="1" dirty="0"/>
              <a:t> </a:t>
            </a:r>
            <a:r>
              <a:rPr lang="uk-UA" b="1" dirty="0" err="1"/>
              <a:t>of</a:t>
            </a:r>
            <a:r>
              <a:rPr lang="uk-UA" b="1" dirty="0"/>
              <a:t> </a:t>
            </a:r>
            <a:r>
              <a:rPr lang="uk-UA" b="1" dirty="0" err="1"/>
              <a:t>the</a:t>
            </a:r>
            <a:r>
              <a:rPr lang="uk-UA" b="1" dirty="0"/>
              <a:t> </a:t>
            </a:r>
            <a:r>
              <a:rPr lang="uk-UA" b="1" dirty="0" err="1"/>
              <a:t>molecule</a:t>
            </a:r>
            <a:r>
              <a:rPr lang="uk-UA" b="1" dirty="0"/>
              <a:t>. </a:t>
            </a:r>
            <a:endParaRPr lang="en-US" b="1" dirty="0" smtClean="0"/>
          </a:p>
          <a:p>
            <a:pPr marL="342900" indent="-342900" algn="just">
              <a:buFont typeface="+mj-lt"/>
              <a:buAutoNum type="arabicPeriod"/>
            </a:pPr>
            <a:r>
              <a:rPr lang="en-US" b="1" dirty="0" smtClean="0"/>
              <a:t>A</a:t>
            </a:r>
            <a:r>
              <a:rPr lang="uk-UA" b="1" dirty="0" smtClean="0"/>
              <a:t> </a:t>
            </a:r>
            <a:r>
              <a:rPr lang="uk-UA" b="1" dirty="0" err="1"/>
              <a:t>change</a:t>
            </a:r>
            <a:r>
              <a:rPr lang="uk-UA" b="1" dirty="0"/>
              <a:t> </a:t>
            </a:r>
            <a:r>
              <a:rPr lang="uk-UA" b="1" dirty="0" err="1"/>
              <a:t>in</a:t>
            </a:r>
            <a:r>
              <a:rPr lang="uk-UA" b="1" dirty="0"/>
              <a:t> </a:t>
            </a:r>
            <a:r>
              <a:rPr lang="uk-UA" b="1" dirty="0" err="1"/>
              <a:t>the</a:t>
            </a:r>
            <a:r>
              <a:rPr lang="uk-UA" b="1" dirty="0"/>
              <a:t> </a:t>
            </a:r>
            <a:r>
              <a:rPr lang="uk-UA" b="1" dirty="0" err="1"/>
              <a:t>fluorescence</a:t>
            </a:r>
            <a:r>
              <a:rPr lang="uk-UA" b="1" dirty="0"/>
              <a:t> </a:t>
            </a:r>
            <a:r>
              <a:rPr lang="uk-UA" b="1" dirty="0" err="1"/>
              <a:t>intensity</a:t>
            </a:r>
            <a:r>
              <a:rPr lang="uk-UA" b="1" dirty="0"/>
              <a:t> </a:t>
            </a:r>
            <a:r>
              <a:rPr lang="uk-UA" b="1" dirty="0" err="1"/>
              <a:t>indicates</a:t>
            </a:r>
            <a:r>
              <a:rPr lang="uk-UA" b="1" dirty="0"/>
              <a:t> a </a:t>
            </a:r>
            <a:r>
              <a:rPr lang="uk-UA" b="1" dirty="0" err="1"/>
              <a:t>redistribution</a:t>
            </a:r>
            <a:r>
              <a:rPr lang="uk-UA" b="1" dirty="0"/>
              <a:t> </a:t>
            </a:r>
            <a:r>
              <a:rPr lang="uk-UA" b="1" dirty="0" err="1"/>
              <a:t>of</a:t>
            </a:r>
            <a:r>
              <a:rPr lang="uk-UA" b="1" dirty="0"/>
              <a:t> </a:t>
            </a:r>
            <a:r>
              <a:rPr lang="uk-UA" b="1" dirty="0" err="1"/>
              <a:t>energy</a:t>
            </a:r>
            <a:r>
              <a:rPr lang="uk-UA" b="1" dirty="0"/>
              <a:t> </a:t>
            </a:r>
            <a:r>
              <a:rPr lang="uk-UA" b="1" dirty="0" err="1"/>
              <a:t>within</a:t>
            </a:r>
            <a:r>
              <a:rPr lang="uk-UA" b="1" dirty="0"/>
              <a:t> </a:t>
            </a:r>
            <a:r>
              <a:rPr lang="uk-UA" b="1" dirty="0" err="1"/>
              <a:t>the</a:t>
            </a:r>
            <a:r>
              <a:rPr lang="uk-UA" b="1" dirty="0"/>
              <a:t> </a:t>
            </a:r>
            <a:r>
              <a:rPr lang="uk-UA" b="1" dirty="0" err="1"/>
              <a:t>molecule</a:t>
            </a:r>
            <a:r>
              <a:rPr lang="uk-UA" b="1" dirty="0" smtClean="0"/>
              <a:t>.</a:t>
            </a:r>
          </a:p>
          <a:p>
            <a:pPr marL="342900" indent="-342900" algn="just">
              <a:buFont typeface="+mj-lt"/>
              <a:buAutoNum type="arabicPeriod"/>
            </a:pPr>
            <a:r>
              <a:rPr lang="en-US" b="1" dirty="0"/>
              <a:t>A change in the shape of the fluorescence peak may indicate a change in the structure or formation of a complex.</a:t>
            </a:r>
            <a:endParaRPr lang="uk-UA" b="1" dirty="0"/>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17</a:t>
            </a:fld>
            <a:endParaRPr lang="fr-FR" dirty="0"/>
          </a:p>
        </p:txBody>
      </p:sp>
      <p:graphicFrame>
        <p:nvGraphicFramePr>
          <p:cNvPr id="18" name="Объект 17"/>
          <p:cNvGraphicFramePr>
            <a:graphicFrameLocks noChangeAspect="1"/>
          </p:cNvGraphicFramePr>
          <p:nvPr>
            <p:extLst>
              <p:ext uri="{D42A27DB-BD31-4B8C-83A1-F6EECF244321}">
                <p14:modId xmlns:p14="http://schemas.microsoft.com/office/powerpoint/2010/main" val="1609689083"/>
              </p:ext>
            </p:extLst>
          </p:nvPr>
        </p:nvGraphicFramePr>
        <p:xfrm>
          <a:off x="-6350" y="315913"/>
          <a:ext cx="6176963" cy="4479925"/>
        </p:xfrm>
        <a:graphic>
          <a:graphicData uri="http://schemas.openxmlformats.org/presentationml/2006/ole">
            <mc:AlternateContent xmlns:mc="http://schemas.openxmlformats.org/markup-compatibility/2006">
              <mc:Choice xmlns:v="urn:schemas-microsoft-com:vml" Requires="v">
                <p:oleObj spid="_x0000_s12342" name="Graph" r:id="rId4" imgW="3920760" imgH="3000960" progId="Origin95.Graph">
                  <p:embed/>
                </p:oleObj>
              </mc:Choice>
              <mc:Fallback>
                <p:oleObj name="Graph" r:id="rId4" imgW="3920760" imgH="3000960" progId="Origin95.Graph">
                  <p:embed/>
                  <p:pic>
                    <p:nvPicPr>
                      <p:cNvPr id="13" name="Объект 12"/>
                      <p:cNvPicPr>
                        <a:picLocks noChangeAspect="1" noChangeArrowheads="1"/>
                      </p:cNvPicPr>
                      <p:nvPr/>
                    </p:nvPicPr>
                    <p:blipFill>
                      <a:blip r:embed="rId5"/>
                      <a:srcRect l="3397" t="5038" r="5785" b="8278"/>
                      <a:stretch>
                        <a:fillRect/>
                      </a:stretch>
                    </p:blipFill>
                    <p:spPr bwMode="auto">
                      <a:xfrm>
                        <a:off x="-6350" y="315913"/>
                        <a:ext cx="6176963" cy="4479925"/>
                      </a:xfrm>
                      <a:prstGeom prst="rect">
                        <a:avLst/>
                      </a:prstGeom>
                      <a:noFill/>
                    </p:spPr>
                  </p:pic>
                </p:oleObj>
              </mc:Fallback>
            </mc:AlternateContent>
          </a:graphicData>
        </a:graphic>
      </p:graphicFrame>
    </p:spTree>
    <p:extLst>
      <p:ext uri="{BB962C8B-B14F-4D97-AF65-F5344CB8AC3E}">
        <p14:creationId xmlns:p14="http://schemas.microsoft.com/office/powerpoint/2010/main" val="162447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24" y="3220"/>
            <a:ext cx="9105796" cy="830997"/>
          </a:xfrm>
          <a:prstGeom prst="rect">
            <a:avLst/>
          </a:prstGeom>
          <a:noFill/>
        </p:spPr>
        <p:txBody>
          <a:bodyPr wrap="square" rtlCol="0">
            <a:spAutoFit/>
          </a:bodyPr>
          <a:lstStyle/>
          <a:p>
            <a:pPr algn="ctr"/>
            <a:r>
              <a:rPr lang="fr-FR" sz="2400" b="1" dirty="0" smtClean="0"/>
              <a:t>Energy </a:t>
            </a:r>
            <a:r>
              <a:rPr lang="fr-FR" sz="2400" b="1" dirty="0"/>
              <a:t>level </a:t>
            </a:r>
            <a:r>
              <a:rPr lang="fr-FR" sz="2400" b="1" dirty="0" smtClean="0"/>
              <a:t>diagram of </a:t>
            </a:r>
            <a:r>
              <a:rPr lang="fr-FR" sz="2400" b="1" dirty="0" smtClean="0"/>
              <a:t>AMP </a:t>
            </a:r>
            <a:r>
              <a:rPr lang="fr-FR" sz="2400" b="1" dirty="0" smtClean="0"/>
              <a:t>and </a:t>
            </a:r>
            <a:r>
              <a:rPr lang="fr-FR" sz="2400" b="1" dirty="0" smtClean="0"/>
              <a:t>AMP </a:t>
            </a:r>
            <a:r>
              <a:rPr lang="fr-FR" sz="2400" b="1" dirty="0" smtClean="0"/>
              <a:t>+ D-M </a:t>
            </a:r>
            <a:r>
              <a:rPr lang="en-US" sz="2400" b="1" dirty="0" smtClean="0"/>
              <a:t> </a:t>
            </a:r>
            <a:r>
              <a:rPr lang="en-US" sz="2400" b="1" dirty="0"/>
              <a:t>aqueous solutions</a:t>
            </a:r>
            <a:r>
              <a:rPr lang="fr-FR" sz="2400" b="1" dirty="0" smtClean="0"/>
              <a:t> </a:t>
            </a:r>
            <a:r>
              <a:rPr lang="en-US" sz="2400" b="1" dirty="0"/>
              <a:t>at room temperature</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Прямоугольник 8"/>
          <p:cNvSpPr/>
          <p:nvPr/>
        </p:nvSpPr>
        <p:spPr>
          <a:xfrm>
            <a:off x="5410199" y="940565"/>
            <a:ext cx="3698961" cy="3416320"/>
          </a:xfrm>
          <a:prstGeom prst="rect">
            <a:avLst/>
          </a:prstGeom>
        </p:spPr>
        <p:txBody>
          <a:bodyPr wrap="square">
            <a:spAutoFit/>
          </a:bodyPr>
          <a:lstStyle/>
          <a:p>
            <a:pPr algn="just"/>
            <a:r>
              <a:rPr lang="uk-UA" b="1" dirty="0" err="1"/>
              <a:t>When</a:t>
            </a:r>
            <a:r>
              <a:rPr lang="uk-UA" b="1" dirty="0"/>
              <a:t> </a:t>
            </a:r>
            <a:r>
              <a:rPr lang="uk-UA" b="1" dirty="0" smtClean="0"/>
              <a:t>D</a:t>
            </a:r>
            <a:r>
              <a:rPr lang="en-US" b="1" dirty="0" smtClean="0"/>
              <a:t>-</a:t>
            </a:r>
            <a:r>
              <a:rPr lang="uk-UA" b="1" dirty="0" smtClean="0"/>
              <a:t>M </a:t>
            </a:r>
            <a:r>
              <a:rPr lang="uk-UA" b="1" dirty="0" err="1"/>
              <a:t>is</a:t>
            </a:r>
            <a:r>
              <a:rPr lang="uk-UA" b="1" dirty="0"/>
              <a:t> </a:t>
            </a:r>
            <a:r>
              <a:rPr lang="uk-UA" b="1" dirty="0" err="1"/>
              <a:t>added</a:t>
            </a:r>
            <a:r>
              <a:rPr lang="uk-UA" b="1" dirty="0"/>
              <a:t> </a:t>
            </a:r>
            <a:r>
              <a:rPr lang="uk-UA" b="1" dirty="0" err="1"/>
              <a:t>to</a:t>
            </a:r>
            <a:r>
              <a:rPr lang="uk-UA" b="1" dirty="0"/>
              <a:t> </a:t>
            </a:r>
            <a:r>
              <a:rPr lang="en-US" b="1" dirty="0" smtClean="0"/>
              <a:t>AMP</a:t>
            </a:r>
            <a:r>
              <a:rPr lang="uk-UA" b="1" dirty="0" smtClean="0"/>
              <a:t>,</a:t>
            </a:r>
            <a:r>
              <a:rPr lang="en-US" b="1" dirty="0" smtClean="0"/>
              <a:t> </a:t>
            </a:r>
            <a:r>
              <a:rPr lang="en-US" b="1" dirty="0"/>
              <a:t>we have more pronounced changes in energy than in the case of adenosine. But the spectral changes in the case of AMP also have a more significant appearance than adenosine.</a:t>
            </a:r>
            <a:r>
              <a:rPr lang="uk-UA" b="1" dirty="0" smtClean="0"/>
              <a:t> </a:t>
            </a:r>
          </a:p>
          <a:p>
            <a:pPr algn="just"/>
            <a:r>
              <a:rPr lang="en-US" b="1" dirty="0" smtClean="0"/>
              <a:t>All </a:t>
            </a:r>
            <a:r>
              <a:rPr lang="en-US" b="1" dirty="0"/>
              <a:t>these changes may indicate a change in conformation, modification of the molecule, or a </a:t>
            </a:r>
            <a:r>
              <a:rPr lang="en-US" b="1" dirty="0" smtClean="0"/>
              <a:t>complex</a:t>
            </a:r>
            <a:r>
              <a:rPr lang="uk-UA" b="1" dirty="0" smtClean="0"/>
              <a:t>.</a:t>
            </a:r>
          </a:p>
          <a:p>
            <a:pPr algn="just"/>
            <a:endParaRPr lang="uk-UA" b="1" dirty="0"/>
          </a:p>
        </p:txBody>
      </p:sp>
      <p:sp>
        <p:nvSpPr>
          <p:cNvPr id="1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2" name="Rectangle 15"/>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18</a:t>
            </a:fld>
            <a:endParaRPr lang="fr-FR" dirty="0"/>
          </a:p>
        </p:txBody>
      </p:sp>
      <p:graphicFrame>
        <p:nvGraphicFramePr>
          <p:cNvPr id="18" name="Объект 17"/>
          <p:cNvGraphicFramePr>
            <a:graphicFrameLocks noChangeAspect="1"/>
          </p:cNvGraphicFramePr>
          <p:nvPr>
            <p:extLst>
              <p:ext uri="{D42A27DB-BD31-4B8C-83A1-F6EECF244321}">
                <p14:modId xmlns:p14="http://schemas.microsoft.com/office/powerpoint/2010/main" val="1949895243"/>
              </p:ext>
            </p:extLst>
          </p:nvPr>
        </p:nvGraphicFramePr>
        <p:xfrm>
          <a:off x="-12239" y="747924"/>
          <a:ext cx="5292113" cy="3976476"/>
        </p:xfrm>
        <a:graphic>
          <a:graphicData uri="http://schemas.openxmlformats.org/presentationml/2006/ole">
            <mc:AlternateContent xmlns:mc="http://schemas.openxmlformats.org/markup-compatibility/2006">
              <mc:Choice xmlns:v="urn:schemas-microsoft-com:vml" Requires="v">
                <p:oleObj spid="_x0000_s13352" name="Graph" r:id="rId4" imgW="3911097" imgH="3005750" progId="Origin95.Graph">
                  <p:embed/>
                </p:oleObj>
              </mc:Choice>
              <mc:Fallback>
                <p:oleObj name="Graph" r:id="rId4" imgW="3911097" imgH="3005750" progId="Origin95.Graph">
                  <p:embed/>
                  <p:pic>
                    <p:nvPicPr>
                      <p:cNvPr id="11" name="Объект 10"/>
                      <p:cNvPicPr>
                        <a:picLocks noChangeAspect="1" noChangeArrowheads="1"/>
                      </p:cNvPicPr>
                      <p:nvPr/>
                    </p:nvPicPr>
                    <p:blipFill>
                      <a:blip r:embed="rId5">
                        <a:extLst>
                          <a:ext uri="{28A0092B-C50C-407E-A947-70E740481C1C}">
                            <a14:useLocalDpi xmlns:a14="http://schemas.microsoft.com/office/drawing/2010/main" val="0"/>
                          </a:ext>
                        </a:extLst>
                      </a:blip>
                      <a:srcRect l="4126" t="1904" r="8981" b="12698"/>
                      <a:stretch>
                        <a:fillRect/>
                      </a:stretch>
                    </p:blipFill>
                    <p:spPr bwMode="auto">
                      <a:xfrm>
                        <a:off x="-12239" y="747924"/>
                        <a:ext cx="5292113" cy="3976476"/>
                      </a:xfrm>
                      <a:prstGeom prst="rect">
                        <a:avLst/>
                      </a:prstGeom>
                      <a:noFill/>
                    </p:spPr>
                  </p:pic>
                </p:oleObj>
              </mc:Fallback>
            </mc:AlternateContent>
          </a:graphicData>
        </a:graphic>
      </p:graphicFrame>
      <p:sp>
        <p:nvSpPr>
          <p:cNvPr id="14" name="Прямоугольник 13"/>
          <p:cNvSpPr/>
          <p:nvPr/>
        </p:nvSpPr>
        <p:spPr>
          <a:xfrm>
            <a:off x="304800" y="5138464"/>
            <a:ext cx="8305800" cy="646331"/>
          </a:xfrm>
          <a:prstGeom prst="rect">
            <a:avLst/>
          </a:prstGeom>
        </p:spPr>
        <p:txBody>
          <a:bodyPr wrap="square">
            <a:spAutoFit/>
          </a:bodyPr>
          <a:lstStyle/>
          <a:p>
            <a:pPr algn="just"/>
            <a:r>
              <a:rPr lang="uk-UA" b="1" dirty="0" err="1" smtClean="0"/>
              <a:t>Since</a:t>
            </a:r>
            <a:r>
              <a:rPr lang="uk-UA" b="1" dirty="0" smtClean="0"/>
              <a:t> </a:t>
            </a:r>
            <a:r>
              <a:rPr lang="uk-UA" b="1" dirty="0" err="1"/>
              <a:t>the</a:t>
            </a:r>
            <a:r>
              <a:rPr lang="uk-UA" b="1" dirty="0"/>
              <a:t> </a:t>
            </a:r>
            <a:r>
              <a:rPr lang="uk-UA" b="1" dirty="0" err="1"/>
              <a:t>effect</a:t>
            </a:r>
            <a:r>
              <a:rPr lang="uk-UA" b="1" dirty="0"/>
              <a:t> </a:t>
            </a:r>
            <a:r>
              <a:rPr lang="uk-UA" b="1" dirty="0" err="1"/>
              <a:t>of</a:t>
            </a:r>
            <a:r>
              <a:rPr lang="uk-UA" b="1" dirty="0"/>
              <a:t> </a:t>
            </a:r>
            <a:r>
              <a:rPr lang="en-US" b="1" dirty="0"/>
              <a:t>D</a:t>
            </a:r>
            <a:r>
              <a:rPr lang="uk-UA" b="1" dirty="0" smtClean="0"/>
              <a:t>-M </a:t>
            </a:r>
            <a:r>
              <a:rPr lang="uk-UA" b="1" dirty="0" err="1"/>
              <a:t>on</a:t>
            </a:r>
            <a:r>
              <a:rPr lang="uk-UA" b="1" dirty="0"/>
              <a:t> AMP </a:t>
            </a:r>
            <a:r>
              <a:rPr lang="uk-UA" b="1" dirty="0" err="1"/>
              <a:t>has</a:t>
            </a:r>
            <a:r>
              <a:rPr lang="uk-UA" b="1" dirty="0"/>
              <a:t> </a:t>
            </a:r>
            <a:r>
              <a:rPr lang="uk-UA" b="1" dirty="0" err="1"/>
              <a:t>similar</a:t>
            </a:r>
            <a:r>
              <a:rPr lang="uk-UA" b="1" dirty="0"/>
              <a:t> </a:t>
            </a:r>
            <a:r>
              <a:rPr lang="uk-UA" b="1" dirty="0" err="1"/>
              <a:t>effects</a:t>
            </a:r>
            <a:r>
              <a:rPr lang="uk-UA" b="1" dirty="0"/>
              <a:t> </a:t>
            </a:r>
            <a:r>
              <a:rPr lang="uk-UA" b="1" dirty="0" err="1"/>
              <a:t>as</a:t>
            </a:r>
            <a:r>
              <a:rPr lang="uk-UA" b="1" dirty="0"/>
              <a:t> </a:t>
            </a:r>
            <a:r>
              <a:rPr lang="uk-UA" b="1" dirty="0" err="1"/>
              <a:t>adenosine</a:t>
            </a:r>
            <a:r>
              <a:rPr lang="uk-UA" b="1" dirty="0"/>
              <a:t> </a:t>
            </a:r>
            <a:r>
              <a:rPr lang="uk-UA" b="1" dirty="0" err="1"/>
              <a:t>and</a:t>
            </a:r>
            <a:r>
              <a:rPr lang="uk-UA" b="1" dirty="0"/>
              <a:t>, </a:t>
            </a:r>
            <a:r>
              <a:rPr lang="uk-UA" b="1" dirty="0" err="1"/>
              <a:t>it</a:t>
            </a:r>
            <a:r>
              <a:rPr lang="uk-UA" b="1" dirty="0"/>
              <a:t> </a:t>
            </a:r>
            <a:r>
              <a:rPr lang="uk-UA" b="1" dirty="0" err="1"/>
              <a:t>may</a:t>
            </a:r>
            <a:r>
              <a:rPr lang="uk-UA" b="1" dirty="0"/>
              <a:t> </a:t>
            </a:r>
            <a:r>
              <a:rPr lang="uk-UA" b="1" dirty="0" err="1"/>
              <a:t>indicate</a:t>
            </a:r>
            <a:r>
              <a:rPr lang="uk-UA" b="1" dirty="0"/>
              <a:t> </a:t>
            </a:r>
            <a:r>
              <a:rPr lang="uk-UA" b="1" dirty="0" err="1"/>
              <a:t>that</a:t>
            </a:r>
            <a:r>
              <a:rPr lang="uk-UA" b="1" dirty="0"/>
              <a:t> </a:t>
            </a:r>
            <a:r>
              <a:rPr lang="uk-UA" b="1" dirty="0" err="1"/>
              <a:t>the</a:t>
            </a:r>
            <a:r>
              <a:rPr lang="uk-UA" b="1" dirty="0"/>
              <a:t> </a:t>
            </a:r>
            <a:r>
              <a:rPr lang="uk-UA" b="1" dirty="0" err="1"/>
              <a:t>sugar</a:t>
            </a:r>
            <a:r>
              <a:rPr lang="uk-UA" b="1" dirty="0"/>
              <a:t> </a:t>
            </a:r>
            <a:r>
              <a:rPr lang="uk-UA" b="1" dirty="0" err="1"/>
              <a:t>alcohol</a:t>
            </a:r>
            <a:r>
              <a:rPr lang="uk-UA" b="1" dirty="0"/>
              <a:t> </a:t>
            </a:r>
            <a:r>
              <a:rPr lang="uk-UA" b="1" dirty="0" err="1"/>
              <a:t>affects</a:t>
            </a:r>
            <a:r>
              <a:rPr lang="uk-UA" b="1" dirty="0"/>
              <a:t> </a:t>
            </a:r>
            <a:r>
              <a:rPr lang="uk-UA" b="1" dirty="0" err="1"/>
              <a:t>one</a:t>
            </a:r>
            <a:r>
              <a:rPr lang="uk-UA" b="1" dirty="0"/>
              <a:t> </a:t>
            </a:r>
            <a:r>
              <a:rPr lang="uk-UA" b="1" dirty="0" err="1"/>
              <a:t>and</a:t>
            </a:r>
            <a:r>
              <a:rPr lang="uk-UA" b="1" dirty="0"/>
              <a:t> </a:t>
            </a:r>
            <a:r>
              <a:rPr lang="uk-UA" b="1" dirty="0" err="1"/>
              <a:t>the</a:t>
            </a:r>
            <a:r>
              <a:rPr lang="uk-UA" b="1" dirty="0"/>
              <a:t> </a:t>
            </a:r>
            <a:r>
              <a:rPr lang="uk-UA" b="1" dirty="0" err="1"/>
              <a:t>same</a:t>
            </a:r>
            <a:r>
              <a:rPr lang="uk-UA" b="1" dirty="0"/>
              <a:t> </a:t>
            </a:r>
            <a:r>
              <a:rPr lang="uk-UA" b="1" dirty="0" err="1"/>
              <a:t>general</a:t>
            </a:r>
            <a:r>
              <a:rPr lang="uk-UA" b="1" dirty="0"/>
              <a:t> </a:t>
            </a:r>
            <a:r>
              <a:rPr lang="uk-UA" b="1" dirty="0" err="1"/>
              <a:t>part</a:t>
            </a:r>
            <a:r>
              <a:rPr lang="uk-UA" b="1" dirty="0"/>
              <a:t> </a:t>
            </a:r>
            <a:r>
              <a:rPr lang="uk-UA" b="1" dirty="0" err="1"/>
              <a:t>of</a:t>
            </a:r>
            <a:r>
              <a:rPr lang="uk-UA" b="1" dirty="0"/>
              <a:t> </a:t>
            </a:r>
            <a:r>
              <a:rPr lang="uk-UA" b="1" dirty="0" err="1"/>
              <a:t>the</a:t>
            </a:r>
            <a:r>
              <a:rPr lang="uk-UA" b="1" dirty="0"/>
              <a:t> </a:t>
            </a:r>
            <a:r>
              <a:rPr lang="uk-UA" b="1" dirty="0" err="1"/>
              <a:t>molecule</a:t>
            </a:r>
            <a:r>
              <a:rPr lang="uk-UA" b="1" dirty="0"/>
              <a:t>.</a:t>
            </a:r>
          </a:p>
        </p:txBody>
      </p:sp>
    </p:spTree>
    <p:extLst>
      <p:ext uri="{BB962C8B-B14F-4D97-AF65-F5344CB8AC3E}">
        <p14:creationId xmlns:p14="http://schemas.microsoft.com/office/powerpoint/2010/main" val="344299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73139"/>
            <a:ext cx="8153400" cy="461665"/>
          </a:xfrm>
          <a:prstGeom prst="rect">
            <a:avLst/>
          </a:prstGeom>
          <a:noFill/>
        </p:spPr>
        <p:txBody>
          <a:bodyPr wrap="square" rtlCol="0">
            <a:spAutoFit/>
          </a:bodyPr>
          <a:lstStyle/>
          <a:p>
            <a:r>
              <a:rPr lang="fr-FR" sz="2400" b="1" dirty="0"/>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19</a:t>
            </a:fld>
            <a:endParaRPr lang="fr-FR" dirty="0"/>
          </a:p>
        </p:txBody>
      </p:sp>
      <p:sp>
        <p:nvSpPr>
          <p:cNvPr id="8" name="Прямоугольник 7"/>
          <p:cNvSpPr/>
          <p:nvPr/>
        </p:nvSpPr>
        <p:spPr>
          <a:xfrm>
            <a:off x="2" y="656497"/>
            <a:ext cx="9143998" cy="4708981"/>
          </a:xfrm>
          <a:prstGeom prst="rect">
            <a:avLst/>
          </a:prstGeom>
        </p:spPr>
        <p:txBody>
          <a:bodyPr wrap="square">
            <a:spAutoFit/>
          </a:bodyPr>
          <a:lstStyle/>
          <a:p>
            <a:pPr algn="just"/>
            <a:r>
              <a:rPr lang="en-US" sz="2000" b="1" dirty="0" smtClean="0"/>
              <a:t>• </a:t>
            </a:r>
            <a:r>
              <a:rPr lang="en-US" sz="2000" b="1" dirty="0"/>
              <a:t>We have obtained the effect of alcohol sugars on the ORN component, so we can assume that the biophysical changes they cause derived from its ingredients.</a:t>
            </a:r>
          </a:p>
          <a:p>
            <a:pPr algn="just"/>
            <a:r>
              <a:rPr lang="en-US" sz="2000" b="1" dirty="0"/>
              <a:t>• When alcohol sugar added, we have a change in energy, which may indicate a modification of the molecule into a structure, change in the conformation of the molecule, and its internal redistribution of power.</a:t>
            </a:r>
          </a:p>
          <a:p>
            <a:pPr algn="just"/>
            <a:r>
              <a:rPr lang="en-US" sz="2000" b="1" dirty="0"/>
              <a:t>• Since the effect of D-M on AMP has similar products as adenosine and, it may indicate that the sugar alcohol affects the same general part of the molecule.</a:t>
            </a:r>
          </a:p>
          <a:p>
            <a:pPr algn="just"/>
            <a:r>
              <a:rPr lang="en-US" sz="2000" b="1" dirty="0"/>
              <a:t>• Alcohol sugars have quantitatively different effects on the acid or salt form of the molecule.</a:t>
            </a:r>
          </a:p>
          <a:p>
            <a:pPr algn="just"/>
            <a:r>
              <a:rPr lang="en-US" sz="2000" b="1" dirty="0"/>
              <a:t>• With increasing concentration of the substance, the effect of alcohol sugar rises significantly.</a:t>
            </a:r>
          </a:p>
          <a:p>
            <a:pPr algn="just"/>
            <a:r>
              <a:rPr lang="en-US" sz="2000" b="1" dirty="0"/>
              <a:t>• The same alcohol sugar may increase emissions at one </a:t>
            </a:r>
            <a:r>
              <a:rPr lang="en-US" sz="2000" b="1" dirty="0" err="1"/>
              <a:t>centre</a:t>
            </a:r>
            <a:r>
              <a:rPr lang="en-US" sz="2000" b="1" dirty="0"/>
              <a:t> and decrease at another (Sorbitol), or not affect one of the </a:t>
            </a:r>
            <a:r>
              <a:rPr lang="en-US" sz="2000" b="1" dirty="0" err="1"/>
              <a:t>centres</a:t>
            </a:r>
            <a:r>
              <a:rPr lang="en-US" sz="2000" b="1" dirty="0"/>
              <a:t> at all (</a:t>
            </a:r>
            <a:r>
              <a:rPr lang="en-US" sz="2000" b="1" dirty="0" err="1"/>
              <a:t>Lactitol</a:t>
            </a:r>
            <a:r>
              <a:rPr lang="en-US" sz="2000" b="1" dirty="0"/>
              <a:t>).</a:t>
            </a:r>
          </a:p>
          <a:p>
            <a:pPr algn="just"/>
            <a:r>
              <a:rPr lang="en-US" sz="2000" b="1" dirty="0"/>
              <a:t>• We assume that different spectral effects of alcohol sugars on adenosine can have various biological activities as the ORN.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74" y="3392"/>
            <a:ext cx="9136918" cy="584775"/>
          </a:xfrm>
          <a:prstGeom prst="rect">
            <a:avLst/>
          </a:prstGeom>
        </p:spPr>
        <p:txBody>
          <a:bodyPr wrap="square">
            <a:spAutoFit/>
          </a:bodyPr>
          <a:lstStyle/>
          <a:p>
            <a:pPr algn="ctr"/>
            <a:r>
              <a:rPr lang="en-US" sz="3200" b="1" dirty="0" smtClean="0"/>
              <a:t>Structure</a:t>
            </a:r>
            <a:r>
              <a:rPr lang="en-US" sz="2400" b="1" dirty="0" smtClean="0"/>
              <a:t> </a:t>
            </a:r>
            <a:r>
              <a:rPr lang="en-US" sz="3200" b="1" dirty="0"/>
              <a:t>of the studied molecules</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14" y="1311315"/>
            <a:ext cx="1457927" cy="1341293"/>
          </a:xfrm>
          <a:prstGeom prst="rect">
            <a:avLst/>
          </a:prstGeom>
        </p:spPr>
      </p:pic>
      <p:pic>
        <p:nvPicPr>
          <p:cNvPr id="7" name="Рисунок 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45605" y="1828487"/>
            <a:ext cx="2445869" cy="982608"/>
          </a:xfrm>
          <a:prstGeom prst="rect">
            <a:avLst/>
          </a:prstGeom>
        </p:spPr>
      </p:pic>
      <p:pic>
        <p:nvPicPr>
          <p:cNvPr id="8" name="Рисунок 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53466" y="1659427"/>
            <a:ext cx="3024389" cy="1264100"/>
          </a:xfrm>
          <a:prstGeom prst="rect">
            <a:avLst/>
          </a:prstGeom>
        </p:spPr>
      </p:pic>
      <p:pic>
        <p:nvPicPr>
          <p:cNvPr id="9" name="Рисунок 8"/>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00907" y="3255353"/>
            <a:ext cx="2595093" cy="2595093"/>
          </a:xfrm>
          <a:prstGeom prst="rect">
            <a:avLst/>
          </a:prstGeom>
        </p:spPr>
      </p:pic>
      <p:pic>
        <p:nvPicPr>
          <p:cNvPr id="10" name="Рисунок 9"/>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867400" y="3739000"/>
            <a:ext cx="3113034" cy="2188852"/>
          </a:xfrm>
          <a:prstGeom prst="rect">
            <a:avLst/>
          </a:prstGeom>
        </p:spPr>
      </p:pic>
      <p:sp>
        <p:nvSpPr>
          <p:cNvPr id="11" name="Прямоугольник 10"/>
          <p:cNvSpPr/>
          <p:nvPr/>
        </p:nvSpPr>
        <p:spPr>
          <a:xfrm>
            <a:off x="3361047" y="1410882"/>
            <a:ext cx="1407758" cy="461665"/>
          </a:xfrm>
          <a:prstGeom prst="rect">
            <a:avLst/>
          </a:prstGeom>
        </p:spPr>
        <p:txBody>
          <a:bodyPr wrap="none">
            <a:spAutoFit/>
          </a:bodyPr>
          <a:lstStyle/>
          <a:p>
            <a:r>
              <a:rPr lang="en-US" sz="2400" b="1" dirty="0"/>
              <a:t>D</a:t>
            </a:r>
            <a:r>
              <a:rPr lang="ru-RU" sz="2400" b="1" dirty="0"/>
              <a:t>-</a:t>
            </a:r>
            <a:r>
              <a:rPr lang="en-US" sz="2400" b="1" dirty="0" err="1" smtClean="0"/>
              <a:t>Mannit</a:t>
            </a:r>
            <a:endParaRPr lang="uk-UA" sz="2400" b="1" dirty="0"/>
          </a:p>
        </p:txBody>
      </p:sp>
      <p:sp>
        <p:nvSpPr>
          <p:cNvPr id="13" name="Прямоугольник 12"/>
          <p:cNvSpPr/>
          <p:nvPr/>
        </p:nvSpPr>
        <p:spPr>
          <a:xfrm>
            <a:off x="5953466" y="1396586"/>
            <a:ext cx="1189941" cy="461665"/>
          </a:xfrm>
          <a:prstGeom prst="rect">
            <a:avLst/>
          </a:prstGeom>
        </p:spPr>
        <p:txBody>
          <a:bodyPr wrap="none">
            <a:spAutoFit/>
          </a:bodyPr>
          <a:lstStyle/>
          <a:p>
            <a:r>
              <a:rPr lang="en-US" sz="2400" b="1" dirty="0"/>
              <a:t>Sorbitol</a:t>
            </a:r>
            <a:endParaRPr lang="uk-UA" sz="2400" b="1" dirty="0"/>
          </a:p>
        </p:txBody>
      </p:sp>
      <p:sp>
        <p:nvSpPr>
          <p:cNvPr id="14" name="Прямоугольник 13"/>
          <p:cNvSpPr/>
          <p:nvPr/>
        </p:nvSpPr>
        <p:spPr>
          <a:xfrm>
            <a:off x="3345605" y="3399785"/>
            <a:ext cx="1122615" cy="461665"/>
          </a:xfrm>
          <a:prstGeom prst="rect">
            <a:avLst/>
          </a:prstGeom>
        </p:spPr>
        <p:txBody>
          <a:bodyPr wrap="none">
            <a:spAutoFit/>
          </a:bodyPr>
          <a:lstStyle/>
          <a:p>
            <a:r>
              <a:rPr lang="en-US" sz="2400" b="1" dirty="0" err="1"/>
              <a:t>Lactitol</a:t>
            </a:r>
            <a:endParaRPr lang="uk-UA" sz="2400" b="1" dirty="0"/>
          </a:p>
        </p:txBody>
      </p:sp>
      <p:sp>
        <p:nvSpPr>
          <p:cNvPr id="15" name="Прямоугольник 14"/>
          <p:cNvSpPr/>
          <p:nvPr/>
        </p:nvSpPr>
        <p:spPr>
          <a:xfrm>
            <a:off x="6158455" y="3276082"/>
            <a:ext cx="1209177" cy="461665"/>
          </a:xfrm>
          <a:prstGeom prst="rect">
            <a:avLst/>
          </a:prstGeom>
        </p:spPr>
        <p:txBody>
          <a:bodyPr wrap="none">
            <a:spAutoFit/>
          </a:bodyPr>
          <a:lstStyle/>
          <a:p>
            <a:r>
              <a:rPr lang="en-US" sz="2400" b="1" dirty="0" err="1"/>
              <a:t>Maltitol</a:t>
            </a:r>
            <a:endParaRPr lang="uk-UA" sz="2400" b="1" dirty="0"/>
          </a:p>
        </p:txBody>
      </p:sp>
      <p:sp>
        <p:nvSpPr>
          <p:cNvPr id="17" name="Прямоугольник 16"/>
          <p:cNvSpPr/>
          <p:nvPr/>
        </p:nvSpPr>
        <p:spPr>
          <a:xfrm>
            <a:off x="298804" y="1074283"/>
            <a:ext cx="1099137" cy="338554"/>
          </a:xfrm>
          <a:prstGeom prst="rect">
            <a:avLst/>
          </a:prstGeom>
        </p:spPr>
        <p:txBody>
          <a:bodyPr wrap="square">
            <a:spAutoFit/>
          </a:bodyPr>
          <a:lstStyle/>
          <a:p>
            <a:r>
              <a:rPr lang="en-US" sz="1600" b="1" dirty="0" smtClean="0"/>
              <a:t>Adenosine</a:t>
            </a:r>
            <a:endParaRPr lang="uk-UA" sz="1600" b="1" dirty="0"/>
          </a:p>
        </p:txBody>
      </p:sp>
      <p:sp>
        <p:nvSpPr>
          <p:cNvPr id="2" name="Прямоугольник 1"/>
          <p:cNvSpPr/>
          <p:nvPr/>
        </p:nvSpPr>
        <p:spPr>
          <a:xfrm>
            <a:off x="265063" y="724940"/>
            <a:ext cx="2791470" cy="461665"/>
          </a:xfrm>
          <a:prstGeom prst="rect">
            <a:avLst/>
          </a:prstGeom>
        </p:spPr>
        <p:txBody>
          <a:bodyPr wrap="none">
            <a:spAutoFit/>
          </a:bodyPr>
          <a:lstStyle/>
          <a:p>
            <a:r>
              <a:rPr lang="uk-UA" sz="2400" b="1" dirty="0" err="1"/>
              <a:t>Components</a:t>
            </a:r>
            <a:r>
              <a:rPr lang="uk-UA" sz="2400" b="1" dirty="0"/>
              <a:t> </a:t>
            </a:r>
            <a:r>
              <a:rPr lang="uk-UA" sz="2400" b="1" dirty="0" err="1"/>
              <a:t>of</a:t>
            </a:r>
            <a:r>
              <a:rPr lang="uk-UA" sz="2400" b="1" dirty="0"/>
              <a:t> ORN</a:t>
            </a:r>
          </a:p>
        </p:txBody>
      </p:sp>
      <p:sp>
        <p:nvSpPr>
          <p:cNvPr id="19" name="Прямоугольник 18"/>
          <p:cNvSpPr/>
          <p:nvPr/>
        </p:nvSpPr>
        <p:spPr>
          <a:xfrm>
            <a:off x="5183860" y="744801"/>
            <a:ext cx="2022413" cy="461665"/>
          </a:xfrm>
          <a:prstGeom prst="rect">
            <a:avLst/>
          </a:prstGeom>
        </p:spPr>
        <p:txBody>
          <a:bodyPr wrap="none">
            <a:spAutoFit/>
          </a:bodyPr>
          <a:lstStyle/>
          <a:p>
            <a:r>
              <a:rPr lang="uk-UA" sz="2400" b="1" dirty="0" err="1"/>
              <a:t>Alcohol</a:t>
            </a:r>
            <a:r>
              <a:rPr lang="uk-UA" sz="2400" b="1" dirty="0"/>
              <a:t> </a:t>
            </a:r>
            <a:r>
              <a:rPr lang="uk-UA" sz="2400" b="1" dirty="0" err="1"/>
              <a:t>sugars</a:t>
            </a:r>
            <a:endParaRPr lang="uk-UA" sz="2400" b="1" dirty="0"/>
          </a:p>
        </p:txBody>
      </p:sp>
      <p:sp>
        <p:nvSpPr>
          <p:cNvPr id="20" name="Прямоугольник 19"/>
          <p:cNvSpPr/>
          <p:nvPr/>
        </p:nvSpPr>
        <p:spPr>
          <a:xfrm>
            <a:off x="139424" y="724940"/>
            <a:ext cx="3001837" cy="52534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угольник 20"/>
          <p:cNvSpPr/>
          <p:nvPr/>
        </p:nvSpPr>
        <p:spPr>
          <a:xfrm>
            <a:off x="3322334" y="721206"/>
            <a:ext cx="5745466" cy="52534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Slide Number Placeholder 4"/>
          <p:cNvSpPr txBox="1">
            <a:spLocks/>
          </p:cNvSpPr>
          <p:nvPr/>
        </p:nvSpPr>
        <p:spPr>
          <a:xfrm>
            <a:off x="6925614" y="5667883"/>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2</a:t>
            </a:fld>
            <a:endParaRPr lang="fr-FR" dirty="0"/>
          </a:p>
        </p:txBody>
      </p:sp>
      <p:pic>
        <p:nvPicPr>
          <p:cNvPr id="3" name="Рисунок 2"/>
          <p:cNvPicPr>
            <a:picLocks noChangeAspect="1"/>
          </p:cNvPicPr>
          <p:nvPr/>
        </p:nvPicPr>
        <p:blipFill>
          <a:blip r:embed="rId9"/>
          <a:stretch>
            <a:fillRect/>
          </a:stretch>
        </p:blipFill>
        <p:spPr>
          <a:xfrm>
            <a:off x="597738" y="4500840"/>
            <a:ext cx="1774732" cy="1349606"/>
          </a:xfrm>
          <a:prstGeom prst="rect">
            <a:avLst/>
          </a:prstGeom>
        </p:spPr>
      </p:pic>
      <p:sp>
        <p:nvSpPr>
          <p:cNvPr id="23" name="Прямоугольник 22"/>
          <p:cNvSpPr/>
          <p:nvPr/>
        </p:nvSpPr>
        <p:spPr>
          <a:xfrm>
            <a:off x="94342" y="4301649"/>
            <a:ext cx="3171824" cy="261610"/>
          </a:xfrm>
          <a:prstGeom prst="rect">
            <a:avLst/>
          </a:prstGeom>
        </p:spPr>
        <p:txBody>
          <a:bodyPr wrap="square">
            <a:spAutoFit/>
          </a:bodyPr>
          <a:lstStyle/>
          <a:p>
            <a:r>
              <a:rPr lang="en-US" sz="1100" b="1" dirty="0"/>
              <a:t>Adenosine 5′-</a:t>
            </a:r>
            <a:r>
              <a:rPr lang="en-US" sz="1050" b="1" dirty="0"/>
              <a:t>monophosphate</a:t>
            </a:r>
            <a:r>
              <a:rPr lang="en-US" sz="1100" b="1" dirty="0"/>
              <a:t> </a:t>
            </a:r>
            <a:r>
              <a:rPr lang="en-US" sz="1100" b="1" dirty="0" smtClean="0"/>
              <a:t>monohydrate (AMP)</a:t>
            </a:r>
            <a:endParaRPr lang="uk-UA" sz="1100" b="1" dirty="0"/>
          </a:p>
        </p:txBody>
      </p:sp>
      <p:pic>
        <p:nvPicPr>
          <p:cNvPr id="19458" name="Picture 2" descr="Аденозинова 5'-монофосфатна динатрієва сіль ≥99,0% (ВЕРХ)"/>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015" y="3017919"/>
            <a:ext cx="1686728" cy="1213473"/>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p:cNvSpPr/>
          <p:nvPr/>
        </p:nvSpPr>
        <p:spPr>
          <a:xfrm>
            <a:off x="67252" y="2796569"/>
            <a:ext cx="3187091" cy="253916"/>
          </a:xfrm>
          <a:prstGeom prst="rect">
            <a:avLst/>
          </a:prstGeom>
        </p:spPr>
        <p:txBody>
          <a:bodyPr wrap="none">
            <a:spAutoFit/>
          </a:bodyPr>
          <a:lstStyle/>
          <a:p>
            <a:r>
              <a:rPr lang="en-US" sz="1050" b="1" dirty="0"/>
              <a:t>Adenosine 5′-monophosphate disodium </a:t>
            </a:r>
            <a:r>
              <a:rPr lang="en-US" sz="1050" b="1" dirty="0" smtClean="0"/>
              <a:t>salt (</a:t>
            </a:r>
            <a:r>
              <a:rPr lang="en-US" sz="1050" b="1" dirty="0" err="1" smtClean="0"/>
              <a:t>AMPNa</a:t>
            </a:r>
            <a:r>
              <a:rPr lang="en-US" sz="1050" b="1" dirty="0" smtClean="0"/>
              <a:t>)</a:t>
            </a:r>
            <a:endParaRPr lang="uk-UA" sz="1050" b="1" dirty="0"/>
          </a:p>
        </p:txBody>
      </p:sp>
    </p:spTree>
    <p:extLst>
      <p:ext uri="{BB962C8B-B14F-4D97-AF65-F5344CB8AC3E}">
        <p14:creationId xmlns:p14="http://schemas.microsoft.com/office/powerpoint/2010/main" val="255861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 y="0"/>
            <a:ext cx="9144000" cy="4801314"/>
          </a:xfrm>
          <a:prstGeom prst="rect">
            <a:avLst/>
          </a:prstGeom>
          <a:noFill/>
        </p:spPr>
        <p:txBody>
          <a:bodyPr wrap="square" rtlCol="0">
            <a:spAutoFit/>
          </a:bodyPr>
          <a:lstStyle/>
          <a:p>
            <a:pPr algn="just"/>
            <a:r>
              <a:rPr lang="fr-FR" b="1" dirty="0"/>
              <a:t>Abstract</a:t>
            </a:r>
            <a:r>
              <a:rPr lang="fr-FR" b="1" dirty="0" smtClean="0"/>
              <a:t>:</a:t>
            </a:r>
          </a:p>
          <a:p>
            <a:pPr algn="just"/>
            <a:endParaRPr lang="fr-FR" dirty="0"/>
          </a:p>
          <a:p>
            <a:pPr algn="just"/>
            <a:r>
              <a:rPr lang="en-US" dirty="0" smtClean="0"/>
              <a:t>	</a:t>
            </a:r>
            <a:r>
              <a:rPr lang="en-US" dirty="0"/>
              <a:t>Our previous studies have shown the possibility of the formation of complexes of </a:t>
            </a:r>
            <a:r>
              <a:rPr lang="en-US" dirty="0" err="1"/>
              <a:t>oligoribonucleotides</a:t>
            </a:r>
            <a:r>
              <a:rPr lang="en-US" dirty="0"/>
              <a:t> (ORNs) with alcoholic sugar (D-mannitol (D-M)).</a:t>
            </a:r>
          </a:p>
          <a:p>
            <a:pPr algn="just"/>
            <a:r>
              <a:rPr lang="en-US" dirty="0"/>
              <a:t>A mixture of the acid form of ORNs and D-mannitol in a weight ratio of 3 to 1 has antiviral activity. ORNs consists of sequences of ribonucleotides of monophosphates. Therefore, we decided to investigate whether ORNs components form complexes with </a:t>
            </a:r>
            <a:r>
              <a:rPr lang="en-US" dirty="0" smtClean="0"/>
              <a:t>D-M. </a:t>
            </a:r>
            <a:r>
              <a:rPr lang="en-US" dirty="0"/>
              <a:t>Adenosine is the major contributor to the ORNs emission spectra. Consequently, we have started studies on adenosine.</a:t>
            </a:r>
          </a:p>
          <a:p>
            <a:pPr algn="just"/>
            <a:endParaRPr lang="en-US" dirty="0"/>
          </a:p>
          <a:p>
            <a:pPr algn="just"/>
            <a:r>
              <a:rPr lang="en-US" dirty="0"/>
              <a:t>In the course of our work, the spectral characteristics of aqueous solutions of the sodium salt of </a:t>
            </a:r>
            <a:r>
              <a:rPr lang="en-US" dirty="0" smtClean="0"/>
              <a:t>adenosine</a:t>
            </a:r>
            <a:r>
              <a:rPr lang="uk-UA" dirty="0" smtClean="0"/>
              <a:t>, </a:t>
            </a:r>
            <a:r>
              <a:rPr lang="en-US" dirty="0" smtClean="0"/>
              <a:t>AMP </a:t>
            </a:r>
            <a:r>
              <a:rPr lang="en-US" dirty="0"/>
              <a:t>and the sodium salt of AMP  </a:t>
            </a:r>
            <a:r>
              <a:rPr lang="en-US" dirty="0"/>
              <a:t>and their mixtures with alcohol sugars </a:t>
            </a:r>
            <a:r>
              <a:rPr lang="en-US" dirty="0"/>
              <a:t>(</a:t>
            </a:r>
            <a:r>
              <a:rPr lang="en-US" dirty="0" smtClean="0"/>
              <a:t>D-Man</a:t>
            </a:r>
            <a:r>
              <a:rPr lang="en-US" dirty="0"/>
              <a:t>n</a:t>
            </a:r>
            <a:r>
              <a:rPr lang="en-US" dirty="0" smtClean="0"/>
              <a:t>itol</a:t>
            </a:r>
            <a:r>
              <a:rPr lang="en-US" dirty="0"/>
              <a:t>, </a:t>
            </a:r>
            <a:r>
              <a:rPr lang="en-US" dirty="0"/>
              <a:t>Sorbitol, </a:t>
            </a:r>
            <a:r>
              <a:rPr lang="en-US" dirty="0" err="1"/>
              <a:t>Maltitol</a:t>
            </a:r>
            <a:r>
              <a:rPr lang="en-US" dirty="0"/>
              <a:t>, and </a:t>
            </a:r>
            <a:r>
              <a:rPr lang="en-US" dirty="0" err="1"/>
              <a:t>Lactitol</a:t>
            </a:r>
            <a:r>
              <a:rPr lang="en-US" dirty="0"/>
              <a:t>) studied. We have measured absorption, fluorescence, and excitation spectra of room temperature. </a:t>
            </a:r>
            <a:endParaRPr lang="en-US" dirty="0" smtClean="0"/>
          </a:p>
          <a:p>
            <a:pPr algn="just"/>
            <a:endParaRPr lang="en-US" dirty="0"/>
          </a:p>
          <a:p>
            <a:pPr algn="just"/>
            <a:endParaRPr lang="en-US" dirty="0"/>
          </a:p>
          <a:p>
            <a:pPr algn="just"/>
            <a:r>
              <a:rPr lang="fr-FR" b="1" dirty="0"/>
              <a:t>Keywords: </a:t>
            </a:r>
            <a:r>
              <a:rPr lang="fr-FR" dirty="0" smtClean="0"/>
              <a:t>oligoribonucleotides; </a:t>
            </a:r>
            <a:r>
              <a:rPr lang="fr-FR" dirty="0"/>
              <a:t>alcohol sugar; </a:t>
            </a:r>
            <a:r>
              <a:rPr lang="fr-FR" dirty="0" smtClean="0"/>
              <a:t>antiviral </a:t>
            </a:r>
            <a:r>
              <a:rPr lang="fr-FR" dirty="0"/>
              <a:t>activity; </a:t>
            </a:r>
            <a:r>
              <a:rPr lang="fr-FR" dirty="0" smtClean="0"/>
              <a:t>spectral studies </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Slide Number Placeholder 4"/>
          <p:cNvSpPr txBox="1">
            <a:spLocks/>
          </p:cNvSpPr>
          <p:nvPr/>
        </p:nvSpPr>
        <p:spPr>
          <a:xfrm>
            <a:off x="6934200" y="5656313"/>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3</a:t>
            </a:fld>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95" y="-64394"/>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Прямоугольник 1"/>
          <p:cNvSpPr/>
          <p:nvPr/>
        </p:nvSpPr>
        <p:spPr>
          <a:xfrm>
            <a:off x="2" y="232112"/>
            <a:ext cx="9143998" cy="5940088"/>
          </a:xfrm>
          <a:prstGeom prst="rect">
            <a:avLst/>
          </a:prstGeom>
        </p:spPr>
        <p:txBody>
          <a:bodyPr wrap="square">
            <a:spAutoFit/>
          </a:bodyPr>
          <a:lstStyle/>
          <a:p>
            <a:pPr algn="just"/>
            <a:r>
              <a:rPr lang="en-US" sz="2000" dirty="0" smtClean="0"/>
              <a:t>	We </a:t>
            </a:r>
            <a:r>
              <a:rPr lang="en-US" sz="2000" dirty="0"/>
              <a:t>previously investigated the antiviral activity of binary ORN-sugar mixtures.</a:t>
            </a:r>
          </a:p>
          <a:p>
            <a:pPr algn="just"/>
            <a:endParaRPr lang="en-US" sz="2000" dirty="0"/>
          </a:p>
          <a:p>
            <a:pPr algn="just"/>
            <a:r>
              <a:rPr lang="en-US" sz="2000" dirty="0" smtClean="0"/>
              <a:t>	It </a:t>
            </a:r>
            <a:r>
              <a:rPr lang="en-US" sz="2000" dirty="0"/>
              <a:t>is known that ORN and D-mannitol alone do not show antiviral activity by inhibiting the neuraminidase activity of influenza virus. However, a mixture of the acid form of ORNs and D-mannitol in a weight ratio of 1 to 1 showed low antiviral activity, as shown in table 1. Slightly higher antiviral activity detected for the same mixture in a ratio of 1 to 2. The explicit antiviral activity offers a mix of ORN and D-mannitol in a weight ratio of 3 to 1. Moreover, the salt form of ORNs and D-mannitol in a weight ratio of 3 to 1 has immunomodulatory and has no antiviral activity. Replacement of D-mannitol by its sorbitol analogue in the ORNs-sugar mixture does not lead to antiviral activity.</a:t>
            </a:r>
          </a:p>
          <a:p>
            <a:pPr algn="just"/>
            <a:r>
              <a:rPr lang="en-US" sz="2000" dirty="0" smtClean="0"/>
              <a:t>	Replacement </a:t>
            </a:r>
            <a:r>
              <a:rPr lang="en-US" sz="2000" dirty="0"/>
              <a:t>of D-mannitol with its sorbitol analogue in the ORN-sugar</a:t>
            </a:r>
          </a:p>
          <a:p>
            <a:pPr algn="just"/>
            <a:r>
              <a:rPr lang="en-US" sz="2000" dirty="0"/>
              <a:t>the mixture does not lead to antiviral activity. Therefore, we suggest that the peculiarities of the properties of D-mannitol could associate with the appearance of the mentioned antiviral effect only in the mix of the acid form of ORN + D-mannitol. A mixture of yeast ORN and </a:t>
            </a:r>
            <a:r>
              <a:rPr lang="en-US" sz="2000" dirty="0" smtClean="0"/>
              <a:t>Lactose shows </a:t>
            </a:r>
            <a:r>
              <a:rPr lang="en-US" sz="2000" dirty="0"/>
              <a:t>immunomodulatory but has no antiviral activity.</a:t>
            </a:r>
          </a:p>
          <a:p>
            <a:pPr algn="just"/>
            <a:r>
              <a:rPr lang="en-US" sz="2000" dirty="0" smtClean="0"/>
              <a:t>	We </a:t>
            </a:r>
            <a:r>
              <a:rPr lang="en-US" sz="2000" dirty="0"/>
              <a:t>hypothesize that the sugars, their interactions with yeast ORN, and/or effects on it or its components may relate differences in biological activity. </a:t>
            </a:r>
            <a:endParaRPr lang="uk-UA" sz="2000" dirty="0"/>
          </a:p>
        </p:txBody>
      </p:sp>
      <p:sp>
        <p:nvSpPr>
          <p:cNvPr id="7" name="Slide Number Placeholder 4"/>
          <p:cNvSpPr>
            <a:spLocks noGrp="1"/>
          </p:cNvSpPr>
          <p:nvPr>
            <p:ph type="sldNum" sz="quarter" idx="12"/>
          </p:nvPr>
        </p:nvSpPr>
        <p:spPr>
          <a:xfrm>
            <a:off x="7003320" y="5602976"/>
            <a:ext cx="2133600" cy="365125"/>
          </a:xfrm>
        </p:spPr>
        <p:txBody>
          <a:bodyPr/>
          <a:lstStyle/>
          <a:p>
            <a:fld id="{FCAEAE96-855E-42B1-8DE9-9C9E68DE18C5}" type="slidenum">
              <a:rPr lang="fr-FR" smtClean="0"/>
              <a:pPr/>
              <a:t>4</a:t>
            </a:fld>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23" y="0"/>
            <a:ext cx="8153400" cy="461665"/>
          </a:xfrm>
          <a:prstGeom prst="rect">
            <a:avLst/>
          </a:prstGeom>
          <a:noFill/>
        </p:spPr>
        <p:txBody>
          <a:bodyPr wrap="square" rtlCol="0">
            <a:spAutoFit/>
          </a:bodyPr>
          <a:lstStyle/>
          <a:p>
            <a:r>
              <a:rPr lang="en-US" sz="2400" b="1" dirty="0"/>
              <a:t>EEM Spectra of aqueous solutions at room temperature</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746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graphicFrame>
        <p:nvGraphicFramePr>
          <p:cNvPr id="9" name="Объект 8"/>
          <p:cNvGraphicFramePr>
            <a:graphicFrameLocks noChangeAspect="1"/>
          </p:cNvGraphicFramePr>
          <p:nvPr>
            <p:extLst>
              <p:ext uri="{D42A27DB-BD31-4B8C-83A1-F6EECF244321}">
                <p14:modId xmlns:p14="http://schemas.microsoft.com/office/powerpoint/2010/main" val="1150697809"/>
              </p:ext>
            </p:extLst>
          </p:nvPr>
        </p:nvGraphicFramePr>
        <p:xfrm>
          <a:off x="24685" y="1004551"/>
          <a:ext cx="4500000" cy="3769811"/>
        </p:xfrm>
        <a:graphic>
          <a:graphicData uri="http://schemas.openxmlformats.org/presentationml/2006/ole">
            <mc:AlternateContent xmlns:mc="http://schemas.openxmlformats.org/markup-compatibility/2006">
              <mc:Choice xmlns:v="urn:schemas-microsoft-com:vml" Requires="v">
                <p:oleObj spid="_x0000_s1169" name="Graph" r:id="rId4" imgW="3911097" imgH="3005750" progId="Origin50.Graph">
                  <p:embed/>
                </p:oleObj>
              </mc:Choice>
              <mc:Fallback>
                <p:oleObj name="Graph" r:id="rId4" imgW="3911097" imgH="3005750" progId="Origin50.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4407" t="5399" r="15517" b="6718"/>
                      <a:stretch>
                        <a:fillRect/>
                      </a:stretch>
                    </p:blipFill>
                    <p:spPr bwMode="auto">
                      <a:xfrm>
                        <a:off x="24685" y="1004551"/>
                        <a:ext cx="4500000" cy="3769811"/>
                      </a:xfrm>
                      <a:prstGeom prst="rect">
                        <a:avLst/>
                      </a:prstGeom>
                      <a:noFill/>
                    </p:spPr>
                  </p:pic>
                </p:oleObj>
              </mc:Fallback>
            </mc:AlternateContent>
          </a:graphicData>
        </a:graphic>
      </p:graphicFrame>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7" name="Объект 16"/>
          <p:cNvGraphicFramePr>
            <a:graphicFrameLocks noChangeAspect="1"/>
          </p:cNvGraphicFramePr>
          <p:nvPr>
            <p:extLst>
              <p:ext uri="{D42A27DB-BD31-4B8C-83A1-F6EECF244321}">
                <p14:modId xmlns:p14="http://schemas.microsoft.com/office/powerpoint/2010/main" val="3995099791"/>
              </p:ext>
            </p:extLst>
          </p:nvPr>
        </p:nvGraphicFramePr>
        <p:xfrm>
          <a:off x="4478767" y="990600"/>
          <a:ext cx="4500000" cy="3803774"/>
        </p:xfrm>
        <a:graphic>
          <a:graphicData uri="http://schemas.openxmlformats.org/presentationml/2006/ole">
            <mc:AlternateContent xmlns:mc="http://schemas.openxmlformats.org/markup-compatibility/2006">
              <mc:Choice xmlns:v="urn:schemas-microsoft-com:vml" Requires="v">
                <p:oleObj spid="_x0000_s1170" name="Graph" r:id="rId6" imgW="3911097" imgH="3005750" progId="Origin50.Graph">
                  <p:embed/>
                </p:oleObj>
              </mc:Choice>
              <mc:Fallback>
                <p:oleObj name="Graph" r:id="rId6" imgW="3911097" imgH="3005750" progId="Origin50.Graph">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l="4407" t="4799" r="15334" b="6358"/>
                      <a:stretch>
                        <a:fillRect/>
                      </a:stretch>
                    </p:blipFill>
                    <p:spPr bwMode="auto">
                      <a:xfrm>
                        <a:off x="4478767" y="990600"/>
                        <a:ext cx="4500000" cy="3803774"/>
                      </a:xfrm>
                      <a:prstGeom prst="rect">
                        <a:avLst/>
                      </a:prstGeom>
                      <a:noFill/>
                    </p:spPr>
                  </p:pic>
                </p:oleObj>
              </mc:Fallback>
            </mc:AlternateContent>
          </a:graphicData>
        </a:graphic>
      </p:graphicFrame>
      <p:sp>
        <p:nvSpPr>
          <p:cNvPr id="2" name="Прямоугольник 1"/>
          <p:cNvSpPr/>
          <p:nvPr/>
        </p:nvSpPr>
        <p:spPr>
          <a:xfrm>
            <a:off x="19464" y="4724400"/>
            <a:ext cx="9089697" cy="707886"/>
          </a:xfrm>
          <a:prstGeom prst="rect">
            <a:avLst/>
          </a:prstGeom>
        </p:spPr>
        <p:txBody>
          <a:bodyPr wrap="square">
            <a:spAutoFit/>
          </a:bodyPr>
          <a:lstStyle/>
          <a:p>
            <a:pPr algn="ctr"/>
            <a:r>
              <a:rPr lang="en-US" sz="2000" b="1" dirty="0"/>
              <a:t>Based EEM scale and intensity of color we can </a:t>
            </a:r>
            <a:r>
              <a:rPr lang="en-US" sz="2000" b="1" dirty="0" smtClean="0"/>
              <a:t>see </a:t>
            </a:r>
            <a:r>
              <a:rPr lang="en-US" sz="2000" b="1" dirty="0"/>
              <a:t>an increase in the intensity of radiation in the same regions of fluorescence values at close to 1,000 CPS</a:t>
            </a:r>
            <a:endParaRPr lang="uk-UA" sz="2000" b="1" dirty="0"/>
          </a:p>
        </p:txBody>
      </p:sp>
      <p:sp>
        <p:nvSpPr>
          <p:cNvPr id="11"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5</a:t>
            </a:fld>
            <a:endParaRPr lang="fr-FR" dirty="0"/>
          </a:p>
        </p:txBody>
      </p:sp>
      <p:cxnSp>
        <p:nvCxnSpPr>
          <p:cNvPr id="7" name="Прямая соединительная линия 6"/>
          <p:cNvCxnSpPr/>
          <p:nvPr/>
        </p:nvCxnSpPr>
        <p:spPr>
          <a:xfrm>
            <a:off x="1981200" y="3498974"/>
            <a:ext cx="4495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Прямая соединительная линия 17"/>
          <p:cNvCxnSpPr/>
          <p:nvPr/>
        </p:nvCxnSpPr>
        <p:spPr>
          <a:xfrm>
            <a:off x="2190482" y="2641808"/>
            <a:ext cx="4495800"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Овал 11"/>
          <p:cNvSpPr/>
          <p:nvPr/>
        </p:nvSpPr>
        <p:spPr>
          <a:xfrm>
            <a:off x="6367437" y="2262828"/>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19" name="Овал 18"/>
          <p:cNvSpPr/>
          <p:nvPr/>
        </p:nvSpPr>
        <p:spPr>
          <a:xfrm>
            <a:off x="1899727" y="2262828"/>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20" name="Овал 19"/>
          <p:cNvSpPr/>
          <p:nvPr/>
        </p:nvSpPr>
        <p:spPr>
          <a:xfrm>
            <a:off x="1672200" y="3158262"/>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21" name="Овал 20"/>
          <p:cNvSpPr/>
          <p:nvPr/>
        </p:nvSpPr>
        <p:spPr>
          <a:xfrm>
            <a:off x="6176400" y="3173405"/>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13" name="Прямоугольник 12"/>
          <p:cNvSpPr/>
          <p:nvPr/>
        </p:nvSpPr>
        <p:spPr>
          <a:xfrm>
            <a:off x="1537314" y="5373469"/>
            <a:ext cx="5413626" cy="646331"/>
          </a:xfrm>
          <a:prstGeom prst="rect">
            <a:avLst/>
          </a:prstGeom>
        </p:spPr>
        <p:txBody>
          <a:bodyPr wrap="square">
            <a:spAutoFit/>
          </a:bodyPr>
          <a:lstStyle/>
          <a:p>
            <a:pPr algn="ctr"/>
            <a:r>
              <a:rPr lang="en-US" b="1" dirty="0"/>
              <a:t>A change in the fluorescence intensity indicates a redistribution of energy within the molecule.</a:t>
            </a:r>
          </a:p>
        </p:txBody>
      </p:sp>
      <p:sp>
        <p:nvSpPr>
          <p:cNvPr id="14" name="Прямоугольник 13"/>
          <p:cNvSpPr/>
          <p:nvPr/>
        </p:nvSpPr>
        <p:spPr>
          <a:xfrm>
            <a:off x="685800" y="533989"/>
            <a:ext cx="10237269" cy="307777"/>
          </a:xfrm>
          <a:prstGeom prst="rect">
            <a:avLst/>
          </a:prstGeom>
        </p:spPr>
        <p:txBody>
          <a:bodyPr wrap="square">
            <a:spAutoFit/>
          </a:bodyPr>
          <a:lstStyle/>
          <a:p>
            <a:r>
              <a:rPr lang="en-US" sz="1400" dirty="0" smtClean="0"/>
              <a:t>We </a:t>
            </a:r>
            <a:r>
              <a:rPr lang="en-US" sz="1400" dirty="0"/>
              <a:t>added D-M to adenosine in a mass ratio </a:t>
            </a:r>
            <a:r>
              <a:rPr lang="en-US" sz="1400" b="1" dirty="0"/>
              <a:t>adenosine/alcohol</a:t>
            </a:r>
            <a:r>
              <a:rPr lang="en-US" sz="1400" dirty="0"/>
              <a:t> </a:t>
            </a:r>
            <a:r>
              <a:rPr lang="en-US" sz="1400" b="1" dirty="0"/>
              <a:t>sugars</a:t>
            </a:r>
            <a:r>
              <a:rPr lang="en-US" sz="1400" dirty="0"/>
              <a:t> = 75/25 % (≈ </a:t>
            </a:r>
            <a:r>
              <a:rPr lang="en-US" sz="1400" dirty="0" smtClean="0"/>
              <a:t>9,76E-06/1.43E-05 </a:t>
            </a:r>
            <a:r>
              <a:rPr lang="en-US" sz="1400" dirty="0"/>
              <a:t>M/ml)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6</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3" name="Объект 2"/>
          <p:cNvGraphicFramePr>
            <a:graphicFrameLocks noChangeAspect="1"/>
          </p:cNvGraphicFramePr>
          <p:nvPr>
            <p:extLst>
              <p:ext uri="{D42A27DB-BD31-4B8C-83A1-F6EECF244321}">
                <p14:modId xmlns:p14="http://schemas.microsoft.com/office/powerpoint/2010/main" val="1413605009"/>
              </p:ext>
            </p:extLst>
          </p:nvPr>
        </p:nvGraphicFramePr>
        <p:xfrm>
          <a:off x="-7938" y="841375"/>
          <a:ext cx="4511676" cy="3916363"/>
        </p:xfrm>
        <a:graphic>
          <a:graphicData uri="http://schemas.openxmlformats.org/presentationml/2006/ole">
            <mc:AlternateContent xmlns:mc="http://schemas.openxmlformats.org/markup-compatibility/2006">
              <mc:Choice xmlns:v="urn:schemas-microsoft-com:vml" Requires="v">
                <p:oleObj spid="_x0000_s3205" name="Graph" r:id="rId4" imgW="3920760" imgH="3000960" progId="Origin50.Graph">
                  <p:embed/>
                </p:oleObj>
              </mc:Choice>
              <mc:Fallback>
                <p:oleObj name="Graph" r:id="rId4" imgW="3920760" imgH="3000960" progId="Origin50.Graph">
                  <p:embed/>
                  <p:pic>
                    <p:nvPicPr>
                      <p:cNvPr id="0" name="Object 4"/>
                      <p:cNvPicPr>
                        <a:picLocks noChangeAspect="1" noChangeArrowheads="1"/>
                      </p:cNvPicPr>
                      <p:nvPr/>
                    </p:nvPicPr>
                    <p:blipFill>
                      <a:blip r:embed="rId5"/>
                      <a:srcRect l="4510" r="8284"/>
                      <a:stretch>
                        <a:fillRect/>
                      </a:stretch>
                    </p:blipFill>
                    <p:spPr bwMode="auto">
                      <a:xfrm>
                        <a:off x="-7938" y="841375"/>
                        <a:ext cx="4511676" cy="3916363"/>
                      </a:xfrm>
                      <a:prstGeom prst="rect">
                        <a:avLst/>
                      </a:prstGeom>
                      <a:noFill/>
                    </p:spPr>
                  </p:pic>
                </p:oleObj>
              </mc:Fallback>
            </mc:AlternateContent>
          </a:graphicData>
        </a:graphic>
      </p:graphicFrame>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0" name="Объект 9"/>
          <p:cNvGraphicFramePr>
            <a:graphicFrameLocks noChangeAspect="1"/>
          </p:cNvGraphicFramePr>
          <p:nvPr>
            <p:extLst>
              <p:ext uri="{D42A27DB-BD31-4B8C-83A1-F6EECF244321}">
                <p14:modId xmlns:p14="http://schemas.microsoft.com/office/powerpoint/2010/main" val="3430723910"/>
              </p:ext>
            </p:extLst>
          </p:nvPr>
        </p:nvGraphicFramePr>
        <p:xfrm>
          <a:off x="4492625" y="838200"/>
          <a:ext cx="4510088" cy="3984625"/>
        </p:xfrm>
        <a:graphic>
          <a:graphicData uri="http://schemas.openxmlformats.org/presentationml/2006/ole">
            <mc:AlternateContent xmlns:mc="http://schemas.openxmlformats.org/markup-compatibility/2006">
              <mc:Choice xmlns:v="urn:schemas-microsoft-com:vml" Requires="v">
                <p:oleObj spid="_x0000_s3206" name="Graph" r:id="rId6" imgW="3920760" imgH="3000960" progId="Origin50.Graph">
                  <p:embed/>
                </p:oleObj>
              </mc:Choice>
              <mc:Fallback>
                <p:oleObj name="Graph" r:id="rId6" imgW="3920760" imgH="3000960" progId="Origin50.Graph">
                  <p:embed/>
                  <p:pic>
                    <p:nvPicPr>
                      <p:cNvPr id="0" name="Object 7"/>
                      <p:cNvPicPr>
                        <a:picLocks noChangeAspect="1" noChangeArrowheads="1"/>
                      </p:cNvPicPr>
                      <p:nvPr/>
                    </p:nvPicPr>
                    <p:blipFill>
                      <a:blip r:embed="rId7"/>
                      <a:srcRect l="4591" r="9274"/>
                      <a:stretch>
                        <a:fillRect/>
                      </a:stretch>
                    </p:blipFill>
                    <p:spPr bwMode="auto">
                      <a:xfrm>
                        <a:off x="4492625" y="838200"/>
                        <a:ext cx="4510088" cy="398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47223" y="1"/>
            <a:ext cx="9096777" cy="707886"/>
          </a:xfrm>
          <a:prstGeom prst="rect">
            <a:avLst/>
          </a:prstGeom>
          <a:noFill/>
        </p:spPr>
        <p:txBody>
          <a:bodyPr wrap="square" rtlCol="0">
            <a:spAutoFit/>
          </a:bodyPr>
          <a:lstStyle/>
          <a:p>
            <a:r>
              <a:rPr lang="en-US" sz="2000" b="1" dirty="0" smtClean="0"/>
              <a:t>Fluorescent components of EEM </a:t>
            </a:r>
            <a:r>
              <a:rPr lang="en-US" sz="2000" b="1" dirty="0"/>
              <a:t>Spectra of </a:t>
            </a:r>
            <a:r>
              <a:rPr lang="en-US" sz="2000" b="1" dirty="0"/>
              <a:t>Adenosine and Adenosine + D-M</a:t>
            </a:r>
          </a:p>
          <a:p>
            <a:endParaRPr lang="fr-FR" sz="2000" b="1" dirty="0"/>
          </a:p>
        </p:txBody>
      </p:sp>
      <p:sp>
        <p:nvSpPr>
          <p:cNvPr id="9" name="Прямоугольник 8"/>
          <p:cNvSpPr/>
          <p:nvPr/>
        </p:nvSpPr>
        <p:spPr>
          <a:xfrm>
            <a:off x="10300" y="4747219"/>
            <a:ext cx="9057500" cy="646331"/>
          </a:xfrm>
          <a:prstGeom prst="rect">
            <a:avLst/>
          </a:prstGeom>
        </p:spPr>
        <p:txBody>
          <a:bodyPr wrap="square">
            <a:spAutoFit/>
          </a:bodyPr>
          <a:lstStyle/>
          <a:p>
            <a:r>
              <a:rPr lang="uk-UA" dirty="0" err="1"/>
              <a:t>Here</a:t>
            </a:r>
            <a:r>
              <a:rPr lang="uk-UA" dirty="0"/>
              <a:t> </a:t>
            </a:r>
            <a:r>
              <a:rPr lang="uk-UA" dirty="0" err="1"/>
              <a:t>we</a:t>
            </a:r>
            <a:r>
              <a:rPr lang="uk-UA" dirty="0"/>
              <a:t> </a:t>
            </a:r>
            <a:r>
              <a:rPr lang="uk-UA" dirty="0" err="1"/>
              <a:t>can</a:t>
            </a:r>
            <a:r>
              <a:rPr lang="uk-UA" dirty="0"/>
              <a:t> </a:t>
            </a:r>
            <a:r>
              <a:rPr lang="uk-UA" dirty="0" err="1"/>
              <a:t>distinguish</a:t>
            </a:r>
            <a:r>
              <a:rPr lang="uk-UA" dirty="0"/>
              <a:t> </a:t>
            </a:r>
            <a:r>
              <a:rPr lang="uk-UA" dirty="0" err="1"/>
              <a:t>two</a:t>
            </a:r>
            <a:r>
              <a:rPr lang="uk-UA" dirty="0"/>
              <a:t> </a:t>
            </a:r>
            <a:r>
              <a:rPr lang="uk-UA" dirty="0" err="1" smtClean="0"/>
              <a:t>centers</a:t>
            </a:r>
            <a:r>
              <a:rPr lang="uk-UA" dirty="0" smtClean="0"/>
              <a:t> </a:t>
            </a:r>
            <a:r>
              <a:rPr lang="uk-UA" dirty="0" err="1" smtClean="0"/>
              <a:t>of</a:t>
            </a:r>
            <a:r>
              <a:rPr lang="uk-UA" dirty="0" smtClean="0"/>
              <a:t> </a:t>
            </a:r>
            <a:r>
              <a:rPr lang="uk-UA" dirty="0" err="1" smtClean="0"/>
              <a:t>fluorescence</a:t>
            </a:r>
            <a:r>
              <a:rPr lang="en-US" dirty="0" smtClean="0"/>
              <a:t> (</a:t>
            </a:r>
            <a:r>
              <a:rPr lang="uk-UA" b="1" dirty="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EM</a:t>
            </a:r>
            <a:r>
              <a:rPr lang="en-US" b="1" dirty="0" smtClean="0">
                <a:latin typeface="Times New Roman" panose="02020603050405020304" pitchFamily="18" charset="0"/>
                <a:cs typeface="Times New Roman" panose="02020603050405020304" pitchFamily="18" charset="0"/>
              </a:rPr>
              <a:t>290nm and </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EM</a:t>
            </a:r>
            <a:r>
              <a:rPr lang="en-US" b="1" dirty="0" smtClean="0">
                <a:latin typeface="Times New Roman" panose="02020603050405020304" pitchFamily="18" charset="0"/>
                <a:cs typeface="Times New Roman" panose="02020603050405020304" pitchFamily="18" charset="0"/>
              </a:rPr>
              <a:t>340nm)</a:t>
            </a:r>
            <a:r>
              <a:rPr lang="uk-UA" dirty="0" smtClean="0"/>
              <a:t> </a:t>
            </a:r>
            <a:r>
              <a:rPr lang="uk-UA" dirty="0" err="1"/>
              <a:t>and</a:t>
            </a:r>
            <a:r>
              <a:rPr lang="uk-UA" dirty="0"/>
              <a:t> </a:t>
            </a:r>
            <a:r>
              <a:rPr lang="uk-UA" dirty="0" err="1"/>
              <a:t>estimate</a:t>
            </a:r>
            <a:r>
              <a:rPr lang="uk-UA" dirty="0"/>
              <a:t> </a:t>
            </a:r>
            <a:r>
              <a:rPr lang="uk-UA" dirty="0" err="1"/>
              <a:t>the</a:t>
            </a:r>
            <a:r>
              <a:rPr lang="uk-UA" dirty="0"/>
              <a:t> </a:t>
            </a:r>
            <a:r>
              <a:rPr lang="uk-UA" dirty="0" err="1"/>
              <a:t>difference</a:t>
            </a:r>
            <a:r>
              <a:rPr lang="uk-UA" dirty="0"/>
              <a:t> </a:t>
            </a:r>
            <a:r>
              <a:rPr lang="uk-UA" dirty="0" err="1"/>
              <a:t>between</a:t>
            </a:r>
            <a:r>
              <a:rPr lang="uk-UA" dirty="0"/>
              <a:t> </a:t>
            </a:r>
            <a:r>
              <a:rPr lang="uk-UA" dirty="0" err="1"/>
              <a:t>them</a:t>
            </a:r>
            <a:endParaRPr lang="uk-UA" dirty="0"/>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6</a:t>
            </a:fld>
            <a:endParaRPr lang="fr-FR" dirty="0"/>
          </a:p>
        </p:txBody>
      </p:sp>
      <p:cxnSp>
        <p:nvCxnSpPr>
          <p:cNvPr id="14" name="Прямая соединительная линия 13"/>
          <p:cNvCxnSpPr/>
          <p:nvPr/>
        </p:nvCxnSpPr>
        <p:spPr>
          <a:xfrm>
            <a:off x="1447800" y="3886200"/>
            <a:ext cx="4495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Прямая соединительная линия 17"/>
          <p:cNvCxnSpPr/>
          <p:nvPr/>
        </p:nvCxnSpPr>
        <p:spPr>
          <a:xfrm>
            <a:off x="1688488" y="3148285"/>
            <a:ext cx="4495800" cy="0"/>
          </a:xfrm>
          <a:prstGeom prst="line">
            <a:avLst/>
          </a:prstGeom>
        </p:spPr>
        <p:style>
          <a:lnRef idx="3">
            <a:schemeClr val="accent2"/>
          </a:lnRef>
          <a:fillRef idx="0">
            <a:schemeClr val="accent2"/>
          </a:fillRef>
          <a:effectRef idx="2">
            <a:schemeClr val="accent2"/>
          </a:effectRef>
          <a:fontRef idx="minor">
            <a:schemeClr val="tx1"/>
          </a:fontRef>
        </p:style>
      </p:cxnSp>
      <p:sp>
        <p:nvSpPr>
          <p:cNvPr id="19" name="Овал 18"/>
          <p:cNvSpPr/>
          <p:nvPr/>
        </p:nvSpPr>
        <p:spPr>
          <a:xfrm>
            <a:off x="5901195" y="2791861"/>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20" name="Овал 19"/>
          <p:cNvSpPr/>
          <p:nvPr/>
        </p:nvSpPr>
        <p:spPr>
          <a:xfrm>
            <a:off x="1397733" y="2769305"/>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21" name="Овал 20"/>
          <p:cNvSpPr/>
          <p:nvPr/>
        </p:nvSpPr>
        <p:spPr>
          <a:xfrm>
            <a:off x="1080147" y="3527057"/>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22" name="Овал 21"/>
          <p:cNvSpPr/>
          <p:nvPr/>
        </p:nvSpPr>
        <p:spPr>
          <a:xfrm>
            <a:off x="5584347" y="3542200"/>
            <a:ext cx="609600" cy="64633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uk-UA"/>
          </a:p>
        </p:txBody>
      </p:sp>
      <p:sp>
        <p:nvSpPr>
          <p:cNvPr id="4" name="Прямоугольник 3"/>
          <p:cNvSpPr/>
          <p:nvPr/>
        </p:nvSpPr>
        <p:spPr>
          <a:xfrm>
            <a:off x="1375288" y="5373469"/>
            <a:ext cx="6172200" cy="646331"/>
          </a:xfrm>
          <a:prstGeom prst="rect">
            <a:avLst/>
          </a:prstGeom>
        </p:spPr>
        <p:txBody>
          <a:bodyPr wrap="square">
            <a:spAutoFit/>
          </a:bodyPr>
          <a:lstStyle/>
          <a:p>
            <a:pPr algn="ctr"/>
            <a:r>
              <a:rPr lang="en-US" dirty="0"/>
              <a:t>A change in the shape of the fluorescence peak may indicate a change in the structure or formation of a complex.</a:t>
            </a:r>
          </a:p>
        </p:txBody>
      </p:sp>
    </p:spTree>
    <p:extLst>
      <p:ext uri="{BB962C8B-B14F-4D97-AF65-F5344CB8AC3E}">
        <p14:creationId xmlns:p14="http://schemas.microsoft.com/office/powerpoint/2010/main" val="321661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794" y="-17087"/>
            <a:ext cx="7588406" cy="707886"/>
          </a:xfrm>
          <a:prstGeom prst="rect">
            <a:avLst/>
          </a:prstGeom>
          <a:noFill/>
        </p:spPr>
        <p:txBody>
          <a:bodyPr wrap="square" rtlCol="0">
            <a:spAutoFit/>
          </a:bodyPr>
          <a:lstStyle/>
          <a:p>
            <a:r>
              <a:rPr lang="en-US" sz="2000" b="1" dirty="0" smtClean="0"/>
              <a:t>Fluorescent Spectra </a:t>
            </a:r>
            <a:r>
              <a:rPr lang="en-US" sz="2000" b="1" dirty="0"/>
              <a:t>Adenosine and Adenosine + D-M</a:t>
            </a:r>
          </a:p>
          <a:p>
            <a:endParaRPr lang="fr-FR" sz="20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2" name="Объект 11"/>
          <p:cNvGraphicFramePr>
            <a:graphicFrameLocks noChangeAspect="1"/>
          </p:cNvGraphicFramePr>
          <p:nvPr>
            <p:extLst>
              <p:ext uri="{D42A27DB-BD31-4B8C-83A1-F6EECF244321}">
                <p14:modId xmlns:p14="http://schemas.microsoft.com/office/powerpoint/2010/main" val="3623713201"/>
              </p:ext>
            </p:extLst>
          </p:nvPr>
        </p:nvGraphicFramePr>
        <p:xfrm>
          <a:off x="107794" y="396065"/>
          <a:ext cx="6521606" cy="4780772"/>
        </p:xfrm>
        <a:graphic>
          <a:graphicData uri="http://schemas.openxmlformats.org/presentationml/2006/ole">
            <mc:AlternateContent xmlns:mc="http://schemas.openxmlformats.org/markup-compatibility/2006">
              <mc:Choice xmlns:v="urn:schemas-microsoft-com:vml" Requires="v">
                <p:oleObj spid="_x0000_s4155" name="Graph" r:id="rId4" imgW="3920760" imgH="3000960" progId="Origin95.Graph">
                  <p:embed/>
                </p:oleObj>
              </mc:Choice>
              <mc:Fallback>
                <p:oleObj name="Graph" r:id="rId4" imgW="3920760" imgH="3000960" progId="Origin95.Graph">
                  <p:embed/>
                  <p:pic>
                    <p:nvPicPr>
                      <p:cNvPr id="7" name="Объект 6"/>
                      <p:cNvPicPr>
                        <a:picLocks noChangeAspect="1" noChangeArrowheads="1"/>
                      </p:cNvPicPr>
                      <p:nvPr/>
                    </p:nvPicPr>
                    <p:blipFill>
                      <a:blip r:embed="rId5"/>
                      <a:srcRect l="6519" t="5038" r="3122" b="7678"/>
                      <a:stretch>
                        <a:fillRect/>
                      </a:stretch>
                    </p:blipFill>
                    <p:spPr bwMode="auto">
                      <a:xfrm>
                        <a:off x="107794" y="396065"/>
                        <a:ext cx="6521606" cy="4780772"/>
                      </a:xfrm>
                      <a:prstGeom prst="rect">
                        <a:avLst/>
                      </a:prstGeom>
                      <a:noFill/>
                    </p:spPr>
                  </p:pic>
                </p:oleObj>
              </mc:Fallback>
            </mc:AlternateContent>
          </a:graphicData>
        </a:graphic>
      </p:graphicFrame>
      <p:sp>
        <p:nvSpPr>
          <p:cNvPr id="13" name="TextBox 12"/>
          <p:cNvSpPr txBox="1"/>
          <p:nvPr/>
        </p:nvSpPr>
        <p:spPr>
          <a:xfrm>
            <a:off x="3532886" y="5172670"/>
            <a:ext cx="3248914" cy="923330"/>
          </a:xfrm>
          <a:prstGeom prst="rect">
            <a:avLst/>
          </a:prstGeom>
          <a:noFill/>
        </p:spPr>
        <p:txBody>
          <a:bodyPr wrap="square" rtlCol="0">
            <a:spAutoFit/>
          </a:bodyPr>
          <a:lstStyle/>
          <a:p>
            <a:r>
              <a:rPr lang="el-GR" b="1" dirty="0" smtClean="0">
                <a:latin typeface="Times New Roman" panose="02020603050405020304" pitchFamily="18" charset="0"/>
                <a:cs typeface="Times New Roman" panose="02020603050405020304" pitchFamily="18" charset="0"/>
              </a:rPr>
              <a:t>Δ</a:t>
            </a:r>
            <a:r>
              <a:rPr lang="en-US" b="1" dirty="0" smtClean="0">
                <a:latin typeface="Times New Roman" panose="02020603050405020304" pitchFamily="18" charset="0"/>
                <a:cs typeface="Times New Roman" panose="02020603050405020304" pitchFamily="18" charset="0"/>
              </a:rPr>
              <a:t>Area</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EM</a:t>
            </a:r>
            <a:r>
              <a:rPr lang="en-US" b="1" dirty="0" smtClean="0">
                <a:latin typeface="Times New Roman" panose="02020603050405020304" pitchFamily="18" charset="0"/>
                <a:cs typeface="Times New Roman" panose="02020603050405020304" pitchFamily="18" charset="0"/>
              </a:rPr>
              <a:t>415nm=+20,25%</a:t>
            </a:r>
            <a:endParaRPr lang="en-US" b="1" dirty="0">
              <a:latin typeface="Times New Roman" panose="02020603050405020304" pitchFamily="18" charset="0"/>
              <a:cs typeface="Times New Roman" panose="02020603050405020304" pitchFamily="18" charset="0"/>
            </a:endParaRPr>
          </a:p>
          <a:p>
            <a:r>
              <a:rPr lang="el-GR" b="1" dirty="0" smtClean="0">
                <a:latin typeface="Times New Roman" panose="02020603050405020304" pitchFamily="18" charset="0"/>
                <a:cs typeface="Times New Roman" panose="02020603050405020304" pitchFamily="18" charset="0"/>
              </a:rPr>
              <a:t>Δ</a:t>
            </a:r>
            <a:r>
              <a:rPr lang="en-US" b="1" dirty="0" smtClean="0">
                <a:latin typeface="Times New Roman" panose="02020603050405020304" pitchFamily="18" charset="0"/>
                <a:cs typeface="Times New Roman" panose="02020603050405020304" pitchFamily="18" charset="0"/>
              </a:rPr>
              <a:t>Area</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EX</a:t>
            </a:r>
            <a:r>
              <a:rPr lang="en-US" b="1" dirty="0" smtClean="0">
                <a:latin typeface="Times New Roman" panose="02020603050405020304" pitchFamily="18" charset="0"/>
                <a:cs typeface="Times New Roman" panose="02020603050405020304" pitchFamily="18" charset="0"/>
              </a:rPr>
              <a:t>290nm=+17,49%</a:t>
            </a:r>
          </a:p>
          <a:p>
            <a:r>
              <a:rPr lang="el-GR" b="1" dirty="0" smtClean="0">
                <a:latin typeface="Times New Roman" panose="02020603050405020304" pitchFamily="18" charset="0"/>
                <a:cs typeface="Times New Roman" panose="02020603050405020304" pitchFamily="18" charset="0"/>
              </a:rPr>
              <a:t>Δ</a:t>
            </a:r>
            <a:r>
              <a:rPr lang="en-US" b="1" dirty="0" smtClean="0">
                <a:latin typeface="Times New Roman" panose="02020603050405020304" pitchFamily="18" charset="0"/>
                <a:cs typeface="Times New Roman" panose="02020603050405020304" pitchFamily="18" charset="0"/>
              </a:rPr>
              <a:t>Area</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EX</a:t>
            </a:r>
            <a:r>
              <a:rPr lang="en-US" b="1" dirty="0" smtClean="0">
                <a:latin typeface="Times New Roman" panose="02020603050405020304" pitchFamily="18" charset="0"/>
                <a:cs typeface="Times New Roman" panose="02020603050405020304" pitchFamily="18" charset="0"/>
              </a:rPr>
              <a:t>340nm=+21,29%</a:t>
            </a:r>
            <a:endParaRPr lang="en-US"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1416" y="5172670"/>
            <a:ext cx="3248914" cy="923330"/>
          </a:xfrm>
          <a:prstGeom prst="rect">
            <a:avLst/>
          </a:prstGeom>
          <a:noFill/>
        </p:spPr>
        <p:txBody>
          <a:bodyPr wrap="square" rtlCol="0">
            <a:spAutoFit/>
          </a:bodyPr>
          <a:lstStyle/>
          <a:p>
            <a:r>
              <a:rPr lang="el-GR" b="1" dirty="0" smtClean="0">
                <a:latin typeface="Times New Roman" panose="02020603050405020304" pitchFamily="18" charset="0"/>
                <a:cs typeface="Times New Roman" panose="02020603050405020304" pitchFamily="18" charset="0"/>
              </a:rPr>
              <a:t>Δ</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max</a:t>
            </a:r>
            <a:r>
              <a:rPr lang="en-US" b="1" dirty="0" smtClean="0">
                <a:latin typeface="Times New Roman" panose="02020603050405020304" pitchFamily="18" charset="0"/>
                <a:cs typeface="Times New Roman" panose="02020603050405020304" pitchFamily="18" charset="0"/>
              </a:rPr>
              <a:t>(</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EM</a:t>
            </a:r>
            <a:r>
              <a:rPr lang="en-US" b="1" dirty="0" smtClean="0">
                <a:latin typeface="Times New Roman" panose="02020603050405020304" pitchFamily="18" charset="0"/>
                <a:cs typeface="Times New Roman" panose="02020603050405020304" pitchFamily="18" charset="0"/>
              </a:rPr>
              <a:t>415nm)=+1,55 nm</a:t>
            </a:r>
            <a:endParaRPr lang="en-US" b="1" dirty="0">
              <a:latin typeface="Times New Roman" panose="02020603050405020304" pitchFamily="18" charset="0"/>
              <a:cs typeface="Times New Roman" panose="02020603050405020304" pitchFamily="18" charset="0"/>
            </a:endParaRPr>
          </a:p>
          <a:p>
            <a:r>
              <a:rPr lang="el-GR" b="1" dirty="0" smtClean="0">
                <a:latin typeface="Times New Roman" panose="02020603050405020304" pitchFamily="18" charset="0"/>
                <a:cs typeface="Times New Roman" panose="02020603050405020304" pitchFamily="18" charset="0"/>
              </a:rPr>
              <a:t>Δ</a:t>
            </a:r>
            <a:r>
              <a:rPr lang="uk-UA" b="1" dirty="0">
                <a:latin typeface="Times New Roman" panose="02020603050405020304" pitchFamily="18" charset="0"/>
                <a:cs typeface="Times New Roman" panose="02020603050405020304" pitchFamily="18" charset="0"/>
              </a:rPr>
              <a:t> λ</a:t>
            </a:r>
            <a:r>
              <a:rPr lang="en-US" b="1" baseline="-25000" dirty="0" smtClean="0">
                <a:latin typeface="Times New Roman" panose="02020603050405020304" pitchFamily="18" charset="0"/>
                <a:cs typeface="Times New Roman" panose="02020603050405020304" pitchFamily="18" charset="0"/>
              </a:rPr>
              <a:t>max</a:t>
            </a:r>
            <a:r>
              <a:rPr lang="en-US" b="1" dirty="0" smtClean="0">
                <a:latin typeface="Times New Roman" panose="02020603050405020304" pitchFamily="18" charset="0"/>
                <a:cs typeface="Times New Roman" panose="02020603050405020304" pitchFamily="18" charset="0"/>
              </a:rPr>
              <a:t>(</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EX</a:t>
            </a:r>
            <a:r>
              <a:rPr lang="en-US" b="1" dirty="0" smtClean="0">
                <a:latin typeface="Times New Roman" panose="02020603050405020304" pitchFamily="18" charset="0"/>
                <a:cs typeface="Times New Roman" panose="02020603050405020304" pitchFamily="18" charset="0"/>
              </a:rPr>
              <a:t>290nm)=-6,44nm</a:t>
            </a:r>
          </a:p>
          <a:p>
            <a:r>
              <a:rPr lang="el-GR" b="1" dirty="0" smtClean="0">
                <a:latin typeface="Times New Roman" panose="02020603050405020304" pitchFamily="18" charset="0"/>
                <a:cs typeface="Times New Roman" panose="02020603050405020304" pitchFamily="18" charset="0"/>
              </a:rPr>
              <a:t>Δ</a:t>
            </a:r>
            <a:r>
              <a:rPr lang="uk-UA" b="1" dirty="0">
                <a:latin typeface="Times New Roman" panose="02020603050405020304" pitchFamily="18" charset="0"/>
                <a:cs typeface="Times New Roman" panose="02020603050405020304" pitchFamily="18" charset="0"/>
              </a:rPr>
              <a:t> λ</a:t>
            </a:r>
            <a:r>
              <a:rPr lang="en-US" b="1" baseline="-25000" dirty="0" smtClean="0">
                <a:latin typeface="Times New Roman" panose="02020603050405020304" pitchFamily="18" charset="0"/>
                <a:cs typeface="Times New Roman" panose="02020603050405020304" pitchFamily="18" charset="0"/>
              </a:rPr>
              <a:t>max</a:t>
            </a:r>
            <a:r>
              <a:rPr lang="en-US" b="1" dirty="0" smtClean="0">
                <a:latin typeface="Times New Roman" panose="02020603050405020304" pitchFamily="18" charset="0"/>
                <a:cs typeface="Times New Roman" panose="02020603050405020304" pitchFamily="18" charset="0"/>
              </a:rPr>
              <a:t>(</a:t>
            </a:r>
            <a:r>
              <a:rPr lang="uk-UA" b="1" dirty="0" smtClean="0">
                <a:latin typeface="Times New Roman" panose="02020603050405020304" pitchFamily="18" charset="0"/>
                <a:cs typeface="Times New Roman" panose="02020603050405020304" pitchFamily="18" charset="0"/>
              </a:rPr>
              <a:t>λ</a:t>
            </a:r>
            <a:r>
              <a:rPr lang="en-US" b="1" baseline="-25000" dirty="0" smtClean="0">
                <a:latin typeface="Times New Roman" panose="02020603050405020304" pitchFamily="18" charset="0"/>
                <a:cs typeface="Times New Roman" panose="02020603050405020304" pitchFamily="18" charset="0"/>
              </a:rPr>
              <a:t>EX</a:t>
            </a:r>
            <a:r>
              <a:rPr lang="en-US" b="1" dirty="0" smtClean="0">
                <a:latin typeface="Times New Roman" panose="02020603050405020304" pitchFamily="18" charset="0"/>
                <a:cs typeface="Times New Roman" panose="02020603050405020304" pitchFamily="18" charset="0"/>
              </a:rPr>
              <a:t>340nm)= 0 nm</a:t>
            </a:r>
            <a:endParaRPr lang="en-US" b="1"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6043513" y="-17087"/>
            <a:ext cx="3017000" cy="6186309"/>
          </a:xfrm>
          <a:prstGeom prst="rect">
            <a:avLst/>
          </a:prstGeom>
        </p:spPr>
        <p:txBody>
          <a:bodyPr wrap="square">
            <a:spAutoFit/>
          </a:bodyPr>
          <a:lstStyle/>
          <a:p>
            <a:pPr marL="342900" indent="-342900" algn="just">
              <a:buFont typeface="+mj-lt"/>
              <a:buAutoNum type="arabicPeriod"/>
            </a:pPr>
            <a:r>
              <a:rPr lang="uk-UA" dirty="0" err="1" smtClean="0"/>
              <a:t>The</a:t>
            </a:r>
            <a:r>
              <a:rPr lang="uk-UA" dirty="0" smtClean="0"/>
              <a:t> </a:t>
            </a:r>
            <a:r>
              <a:rPr lang="uk-UA" dirty="0" err="1"/>
              <a:t>addition</a:t>
            </a:r>
            <a:r>
              <a:rPr lang="uk-UA" dirty="0"/>
              <a:t> </a:t>
            </a:r>
            <a:r>
              <a:rPr lang="uk-UA" dirty="0" err="1"/>
              <a:t>of</a:t>
            </a:r>
            <a:r>
              <a:rPr lang="uk-UA" dirty="0"/>
              <a:t> </a:t>
            </a:r>
            <a:r>
              <a:rPr lang="uk-UA" dirty="0" smtClean="0"/>
              <a:t>D-M </a:t>
            </a:r>
            <a:r>
              <a:rPr lang="uk-UA" dirty="0" err="1"/>
              <a:t>did</a:t>
            </a:r>
            <a:r>
              <a:rPr lang="uk-UA" dirty="0"/>
              <a:t> </a:t>
            </a:r>
            <a:r>
              <a:rPr lang="uk-UA" dirty="0" err="1"/>
              <a:t>not</a:t>
            </a:r>
            <a:r>
              <a:rPr lang="uk-UA" dirty="0"/>
              <a:t> </a:t>
            </a:r>
            <a:r>
              <a:rPr lang="uk-UA" dirty="0" err="1"/>
              <a:t>displace</a:t>
            </a:r>
            <a:r>
              <a:rPr lang="uk-UA" dirty="0"/>
              <a:t> </a:t>
            </a:r>
            <a:r>
              <a:rPr lang="uk-UA" dirty="0" err="1"/>
              <a:t>all</a:t>
            </a:r>
            <a:r>
              <a:rPr lang="uk-UA" dirty="0"/>
              <a:t> </a:t>
            </a:r>
            <a:r>
              <a:rPr lang="uk-UA" dirty="0" err="1"/>
              <a:t>the</a:t>
            </a:r>
            <a:r>
              <a:rPr lang="uk-UA" dirty="0"/>
              <a:t> </a:t>
            </a:r>
            <a:r>
              <a:rPr lang="uk-UA" dirty="0" err="1"/>
              <a:t>centers</a:t>
            </a:r>
            <a:r>
              <a:rPr lang="uk-UA" dirty="0"/>
              <a:t> </a:t>
            </a:r>
            <a:r>
              <a:rPr lang="uk-UA" dirty="0" err="1"/>
              <a:t>of</a:t>
            </a:r>
            <a:r>
              <a:rPr lang="uk-UA" dirty="0"/>
              <a:t> </a:t>
            </a:r>
            <a:r>
              <a:rPr lang="uk-UA" dirty="0" err="1"/>
              <a:t>fluorescence</a:t>
            </a:r>
            <a:r>
              <a:rPr lang="uk-UA" dirty="0"/>
              <a:t> </a:t>
            </a:r>
            <a:r>
              <a:rPr lang="uk-UA" dirty="0" err="1"/>
              <a:t>as</a:t>
            </a:r>
            <a:r>
              <a:rPr lang="uk-UA" dirty="0"/>
              <a:t> a </a:t>
            </a:r>
            <a:r>
              <a:rPr lang="uk-UA" dirty="0" err="1"/>
              <a:t>whole</a:t>
            </a:r>
            <a:r>
              <a:rPr lang="uk-UA" dirty="0"/>
              <a:t>. </a:t>
            </a:r>
            <a:r>
              <a:rPr lang="uk-UA" dirty="0" err="1"/>
              <a:t>Therefore</a:t>
            </a:r>
            <a:r>
              <a:rPr lang="uk-UA" dirty="0"/>
              <a:t>, </a:t>
            </a:r>
            <a:r>
              <a:rPr lang="uk-UA" dirty="0" err="1"/>
              <a:t>these</a:t>
            </a:r>
            <a:r>
              <a:rPr lang="uk-UA" dirty="0"/>
              <a:t> </a:t>
            </a:r>
            <a:r>
              <a:rPr lang="uk-UA" dirty="0" err="1"/>
              <a:t>changes</a:t>
            </a:r>
            <a:r>
              <a:rPr lang="uk-UA" dirty="0"/>
              <a:t> </a:t>
            </a:r>
            <a:r>
              <a:rPr lang="uk-UA" dirty="0" err="1"/>
              <a:t>are</a:t>
            </a:r>
            <a:r>
              <a:rPr lang="uk-UA" dirty="0"/>
              <a:t> </a:t>
            </a:r>
            <a:r>
              <a:rPr lang="uk-UA" dirty="0" err="1"/>
              <a:t>not</a:t>
            </a:r>
            <a:r>
              <a:rPr lang="uk-UA" dirty="0"/>
              <a:t> </a:t>
            </a:r>
            <a:r>
              <a:rPr lang="uk-UA" dirty="0" err="1"/>
              <a:t>associated</a:t>
            </a:r>
            <a:r>
              <a:rPr lang="uk-UA" dirty="0"/>
              <a:t> </a:t>
            </a:r>
            <a:r>
              <a:rPr lang="uk-UA" dirty="0" err="1"/>
              <a:t>with</a:t>
            </a:r>
            <a:r>
              <a:rPr lang="uk-UA" dirty="0"/>
              <a:t> a </a:t>
            </a:r>
            <a:r>
              <a:rPr lang="uk-UA" dirty="0" err="1"/>
              <a:t>change</a:t>
            </a:r>
            <a:r>
              <a:rPr lang="uk-UA" dirty="0"/>
              <a:t> </a:t>
            </a:r>
            <a:r>
              <a:rPr lang="uk-UA" dirty="0" err="1"/>
              <a:t>in</a:t>
            </a:r>
            <a:r>
              <a:rPr lang="uk-UA" dirty="0"/>
              <a:t> </a:t>
            </a:r>
            <a:r>
              <a:rPr lang="uk-UA" dirty="0" err="1"/>
              <a:t>solvent</a:t>
            </a:r>
            <a:r>
              <a:rPr lang="uk-UA" dirty="0"/>
              <a:t>. </a:t>
            </a:r>
            <a:endParaRPr lang="uk-UA" dirty="0" smtClean="0"/>
          </a:p>
          <a:p>
            <a:pPr marL="342900" indent="-342900" algn="just">
              <a:buFont typeface="+mj-lt"/>
              <a:buAutoNum type="arabicPeriod"/>
            </a:pPr>
            <a:r>
              <a:rPr lang="uk-UA" dirty="0" err="1" smtClean="0"/>
              <a:t>The</a:t>
            </a:r>
            <a:r>
              <a:rPr lang="uk-UA" dirty="0" smtClean="0"/>
              <a:t> </a:t>
            </a:r>
            <a:r>
              <a:rPr lang="uk-UA" dirty="0" err="1"/>
              <a:t>effect</a:t>
            </a:r>
            <a:r>
              <a:rPr lang="uk-UA" dirty="0"/>
              <a:t> </a:t>
            </a:r>
            <a:r>
              <a:rPr lang="uk-UA" dirty="0" err="1"/>
              <a:t>on</a:t>
            </a:r>
            <a:r>
              <a:rPr lang="uk-UA" dirty="0"/>
              <a:t> </a:t>
            </a:r>
            <a:r>
              <a:rPr lang="uk-UA" dirty="0" err="1"/>
              <a:t>one</a:t>
            </a:r>
            <a:r>
              <a:rPr lang="uk-UA" dirty="0"/>
              <a:t> </a:t>
            </a:r>
            <a:r>
              <a:rPr lang="uk-UA" dirty="0" err="1"/>
              <a:t>fluorescence</a:t>
            </a:r>
            <a:r>
              <a:rPr lang="uk-UA" dirty="0"/>
              <a:t> </a:t>
            </a:r>
            <a:r>
              <a:rPr lang="uk-UA" dirty="0" err="1"/>
              <a:t>center</a:t>
            </a:r>
            <a:r>
              <a:rPr lang="uk-UA" dirty="0"/>
              <a:t> </a:t>
            </a:r>
            <a:r>
              <a:rPr lang="uk-UA" dirty="0" err="1"/>
              <a:t>indicates</a:t>
            </a:r>
            <a:r>
              <a:rPr lang="uk-UA" dirty="0"/>
              <a:t> a </a:t>
            </a:r>
            <a:r>
              <a:rPr lang="uk-UA" dirty="0" err="1"/>
              <a:t>change</a:t>
            </a:r>
            <a:r>
              <a:rPr lang="uk-UA" dirty="0"/>
              <a:t> </a:t>
            </a:r>
            <a:r>
              <a:rPr lang="uk-UA" dirty="0" err="1"/>
              <a:t>in</a:t>
            </a:r>
            <a:r>
              <a:rPr lang="uk-UA" dirty="0"/>
              <a:t> </a:t>
            </a:r>
            <a:r>
              <a:rPr lang="uk-UA" dirty="0" err="1"/>
              <a:t>the</a:t>
            </a:r>
            <a:r>
              <a:rPr lang="uk-UA" dirty="0"/>
              <a:t> </a:t>
            </a:r>
            <a:r>
              <a:rPr lang="uk-UA" dirty="0" err="1"/>
              <a:t>conformation</a:t>
            </a:r>
            <a:r>
              <a:rPr lang="uk-UA" dirty="0"/>
              <a:t> </a:t>
            </a:r>
            <a:r>
              <a:rPr lang="uk-UA" dirty="0" err="1"/>
              <a:t>of</a:t>
            </a:r>
            <a:r>
              <a:rPr lang="uk-UA" dirty="0"/>
              <a:t> </a:t>
            </a:r>
            <a:r>
              <a:rPr lang="uk-UA" dirty="0" err="1"/>
              <a:t>the</a:t>
            </a:r>
            <a:r>
              <a:rPr lang="uk-UA" dirty="0"/>
              <a:t> </a:t>
            </a:r>
            <a:r>
              <a:rPr lang="uk-UA" dirty="0" err="1"/>
              <a:t>molecule</a:t>
            </a:r>
            <a:r>
              <a:rPr lang="uk-UA" dirty="0"/>
              <a:t>. </a:t>
            </a:r>
            <a:endParaRPr lang="en-US" dirty="0" smtClean="0"/>
          </a:p>
          <a:p>
            <a:pPr marL="342900" indent="-342900" algn="just">
              <a:buFont typeface="+mj-lt"/>
              <a:buAutoNum type="arabicPeriod"/>
            </a:pPr>
            <a:r>
              <a:rPr lang="en-US" dirty="0" smtClean="0"/>
              <a:t>A</a:t>
            </a:r>
            <a:r>
              <a:rPr lang="uk-UA" dirty="0" smtClean="0"/>
              <a:t> </a:t>
            </a:r>
            <a:r>
              <a:rPr lang="uk-UA" dirty="0" err="1"/>
              <a:t>change</a:t>
            </a:r>
            <a:r>
              <a:rPr lang="uk-UA" dirty="0"/>
              <a:t> </a:t>
            </a:r>
            <a:r>
              <a:rPr lang="uk-UA" dirty="0" err="1"/>
              <a:t>in</a:t>
            </a:r>
            <a:r>
              <a:rPr lang="uk-UA" dirty="0"/>
              <a:t> </a:t>
            </a:r>
            <a:r>
              <a:rPr lang="uk-UA" dirty="0" err="1"/>
              <a:t>the</a:t>
            </a:r>
            <a:r>
              <a:rPr lang="uk-UA" dirty="0"/>
              <a:t> </a:t>
            </a:r>
            <a:r>
              <a:rPr lang="uk-UA" dirty="0" err="1"/>
              <a:t>fluorescence</a:t>
            </a:r>
            <a:r>
              <a:rPr lang="uk-UA" dirty="0"/>
              <a:t> </a:t>
            </a:r>
            <a:r>
              <a:rPr lang="uk-UA" dirty="0" err="1"/>
              <a:t>intensity</a:t>
            </a:r>
            <a:r>
              <a:rPr lang="uk-UA" dirty="0"/>
              <a:t> </a:t>
            </a:r>
            <a:r>
              <a:rPr lang="uk-UA" dirty="0" err="1"/>
              <a:t>indicates</a:t>
            </a:r>
            <a:r>
              <a:rPr lang="uk-UA" dirty="0"/>
              <a:t> a </a:t>
            </a:r>
            <a:r>
              <a:rPr lang="uk-UA" dirty="0" err="1"/>
              <a:t>redistribution</a:t>
            </a:r>
            <a:r>
              <a:rPr lang="uk-UA" dirty="0"/>
              <a:t> </a:t>
            </a:r>
            <a:r>
              <a:rPr lang="uk-UA" dirty="0" err="1"/>
              <a:t>of</a:t>
            </a:r>
            <a:r>
              <a:rPr lang="uk-UA" dirty="0"/>
              <a:t> </a:t>
            </a:r>
            <a:r>
              <a:rPr lang="uk-UA" dirty="0" err="1"/>
              <a:t>energy</a:t>
            </a:r>
            <a:r>
              <a:rPr lang="uk-UA" dirty="0"/>
              <a:t> </a:t>
            </a:r>
            <a:r>
              <a:rPr lang="uk-UA" dirty="0" err="1"/>
              <a:t>within</a:t>
            </a:r>
            <a:r>
              <a:rPr lang="uk-UA" dirty="0"/>
              <a:t> </a:t>
            </a:r>
            <a:r>
              <a:rPr lang="uk-UA" dirty="0" err="1"/>
              <a:t>the</a:t>
            </a:r>
            <a:r>
              <a:rPr lang="uk-UA" dirty="0"/>
              <a:t> </a:t>
            </a:r>
            <a:r>
              <a:rPr lang="uk-UA" dirty="0" err="1"/>
              <a:t>molecule</a:t>
            </a:r>
            <a:r>
              <a:rPr lang="uk-UA" dirty="0" smtClean="0"/>
              <a:t>.</a:t>
            </a:r>
          </a:p>
          <a:p>
            <a:pPr marL="342900" indent="-342900" algn="just">
              <a:buFont typeface="+mj-lt"/>
              <a:buAutoNum type="arabicPeriod"/>
            </a:pPr>
            <a:r>
              <a:rPr lang="en-US" dirty="0"/>
              <a:t>A change in the shape of the fluorescence peak may indicate a change in the structure or formation of a complex.</a:t>
            </a:r>
            <a:endParaRPr lang="uk-UA" dirty="0"/>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7</a:t>
            </a:fld>
            <a:endParaRPr lang="fr-FR" dirty="0"/>
          </a:p>
        </p:txBody>
      </p:sp>
    </p:spTree>
    <p:extLst>
      <p:ext uri="{BB962C8B-B14F-4D97-AF65-F5344CB8AC3E}">
        <p14:creationId xmlns:p14="http://schemas.microsoft.com/office/powerpoint/2010/main" val="131457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24" y="3220"/>
            <a:ext cx="9105796" cy="461665"/>
          </a:xfrm>
          <a:prstGeom prst="rect">
            <a:avLst/>
          </a:prstGeom>
          <a:noFill/>
        </p:spPr>
        <p:txBody>
          <a:bodyPr wrap="square" rtlCol="0">
            <a:spAutoFit/>
          </a:bodyPr>
          <a:lstStyle/>
          <a:p>
            <a:pPr algn="ctr"/>
            <a:r>
              <a:rPr lang="fr-FR" sz="2400" b="1" dirty="0" smtClean="0"/>
              <a:t>Energy </a:t>
            </a:r>
            <a:r>
              <a:rPr lang="fr-FR" sz="2400" b="1" dirty="0"/>
              <a:t>level </a:t>
            </a:r>
            <a:r>
              <a:rPr lang="fr-FR" sz="2400" b="1" dirty="0" smtClean="0"/>
              <a:t>diagram of Adenosine and Adenosine + </a:t>
            </a:r>
            <a:r>
              <a:rPr lang="fr-FR" sz="2400" b="1" dirty="0" smtClean="0"/>
              <a:t>D-M</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Прямоугольник 2"/>
          <p:cNvSpPr/>
          <p:nvPr/>
        </p:nvSpPr>
        <p:spPr>
          <a:xfrm>
            <a:off x="5334001" y="747628"/>
            <a:ext cx="3815798" cy="4247317"/>
          </a:xfrm>
          <a:prstGeom prst="rect">
            <a:avLst/>
          </a:prstGeom>
        </p:spPr>
        <p:txBody>
          <a:bodyPr wrap="square">
            <a:spAutoFit/>
          </a:bodyPr>
          <a:lstStyle/>
          <a:p>
            <a:pPr algn="just"/>
            <a:r>
              <a:rPr lang="en-US" dirty="0"/>
              <a:t>Since the absorption and excitation spectra do not coincide, we selected the positions of the S</a:t>
            </a:r>
            <a:r>
              <a:rPr lang="en-US" baseline="-25000" dirty="0"/>
              <a:t>1</a:t>
            </a:r>
            <a:r>
              <a:rPr lang="en-US" dirty="0"/>
              <a:t> level from the absorption peak. Here we have only absorption.</a:t>
            </a:r>
          </a:p>
          <a:p>
            <a:pPr algn="just"/>
            <a:r>
              <a:rPr lang="en-US" dirty="0"/>
              <a:t>We obtained the virtual level </a:t>
            </a:r>
            <a:r>
              <a:rPr lang="en-US" dirty="0" smtClean="0"/>
              <a:t>S</a:t>
            </a:r>
            <a:r>
              <a:rPr lang="uk-UA" dirty="0" smtClean="0"/>
              <a:t>*</a:t>
            </a:r>
            <a:r>
              <a:rPr lang="uk-UA" baseline="-25000" dirty="0" smtClean="0"/>
              <a:t>1</a:t>
            </a:r>
            <a:r>
              <a:rPr lang="en-US" baseline="-25000" dirty="0" smtClean="0"/>
              <a:t>,2</a:t>
            </a:r>
            <a:r>
              <a:rPr lang="en-US" dirty="0" smtClean="0"/>
              <a:t> </a:t>
            </a:r>
            <a:r>
              <a:rPr lang="en-US" dirty="0"/>
              <a:t>from the intersection of the excitation and </a:t>
            </a:r>
            <a:r>
              <a:rPr lang="en-US" dirty="0" smtClean="0"/>
              <a:t>emission </a:t>
            </a:r>
            <a:r>
              <a:rPr lang="en-US" dirty="0"/>
              <a:t>spectra. This center is absent in the absorption spectra. But spectrally this level is.</a:t>
            </a:r>
          </a:p>
          <a:p>
            <a:pPr algn="just"/>
            <a:r>
              <a:rPr lang="en-US" dirty="0"/>
              <a:t>Since there is an overlap of the absorption and excitation spectrum zones, we can show the presence of a </a:t>
            </a:r>
            <a:r>
              <a:rPr lang="en-US" dirty="0" smtClean="0"/>
              <a:t>no radiative </a:t>
            </a:r>
            <a:r>
              <a:rPr lang="en-US" dirty="0"/>
              <a:t>transition from the S</a:t>
            </a:r>
            <a:r>
              <a:rPr lang="en-US" baseline="-25000" dirty="0"/>
              <a:t>1</a:t>
            </a:r>
            <a:r>
              <a:rPr lang="en-US" dirty="0" smtClean="0"/>
              <a:t> </a:t>
            </a:r>
            <a:r>
              <a:rPr lang="en-US" dirty="0"/>
              <a:t>level to the S</a:t>
            </a:r>
            <a:r>
              <a:rPr lang="uk-UA" dirty="0"/>
              <a:t>*</a:t>
            </a:r>
            <a:r>
              <a:rPr lang="uk-UA" baseline="-25000" dirty="0"/>
              <a:t>1</a:t>
            </a:r>
            <a:r>
              <a:rPr lang="en-US" dirty="0" smtClean="0"/>
              <a:t> level, and </a:t>
            </a:r>
            <a:r>
              <a:rPr lang="en-US" dirty="0"/>
              <a:t>S</a:t>
            </a:r>
            <a:r>
              <a:rPr lang="uk-UA" dirty="0" smtClean="0"/>
              <a:t>*</a:t>
            </a:r>
            <a:r>
              <a:rPr lang="en-US" baseline="-25000" dirty="0" smtClean="0"/>
              <a:t>2 </a:t>
            </a:r>
            <a:r>
              <a:rPr lang="en-US" dirty="0" smtClean="0"/>
              <a:t> to the S</a:t>
            </a:r>
            <a:r>
              <a:rPr lang="uk-UA" dirty="0" smtClean="0"/>
              <a:t>*</a:t>
            </a:r>
            <a:r>
              <a:rPr lang="uk-UA" baseline="-25000" dirty="0" smtClean="0"/>
              <a:t>1</a:t>
            </a:r>
            <a:r>
              <a:rPr lang="en-US" dirty="0" smtClean="0"/>
              <a:t>.</a:t>
            </a:r>
            <a:endParaRPr lang="en-US" dirty="0"/>
          </a:p>
        </p:txBody>
      </p:sp>
      <p:sp>
        <p:nvSpPr>
          <p:cNvPr id="1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1" name="Объект 10"/>
          <p:cNvGraphicFramePr>
            <a:graphicFrameLocks noChangeAspect="1"/>
          </p:cNvGraphicFramePr>
          <p:nvPr>
            <p:extLst>
              <p:ext uri="{D42A27DB-BD31-4B8C-83A1-F6EECF244321}">
                <p14:modId xmlns:p14="http://schemas.microsoft.com/office/powerpoint/2010/main" val="1175706824"/>
              </p:ext>
            </p:extLst>
          </p:nvPr>
        </p:nvGraphicFramePr>
        <p:xfrm>
          <a:off x="97880" y="994460"/>
          <a:ext cx="5236121" cy="3821347"/>
        </p:xfrm>
        <a:graphic>
          <a:graphicData uri="http://schemas.openxmlformats.org/presentationml/2006/ole">
            <mc:AlternateContent xmlns:mc="http://schemas.openxmlformats.org/markup-compatibility/2006">
              <mc:Choice xmlns:v="urn:schemas-microsoft-com:vml" Requires="v">
                <p:oleObj spid="_x0000_s5175" name="Graph" r:id="rId4" imgW="3911097" imgH="3005750" progId="Origin95.Graph">
                  <p:embed/>
                </p:oleObj>
              </mc:Choice>
              <mc:Fallback>
                <p:oleObj name="Graph" r:id="rId4" imgW="3911097" imgH="3005750" progId="Origin95.Graph">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l="4369" t="3493" r="8511" b="13333"/>
                      <a:stretch>
                        <a:fillRect/>
                      </a:stretch>
                    </p:blipFill>
                    <p:spPr bwMode="auto">
                      <a:xfrm>
                        <a:off x="97880" y="994460"/>
                        <a:ext cx="5236121" cy="3821347"/>
                      </a:xfrm>
                      <a:prstGeom prst="rect">
                        <a:avLst/>
                      </a:prstGeom>
                      <a:noFill/>
                    </p:spPr>
                  </p:pic>
                </p:oleObj>
              </mc:Fallback>
            </mc:AlternateContent>
          </a:graphicData>
        </a:graphic>
      </p:graphicFrame>
      <p:sp>
        <p:nvSpPr>
          <p:cNvPr id="12" name="Rectangle 15"/>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7"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8</a:t>
            </a:fld>
            <a:endParaRPr lang="fr-FR" dirty="0"/>
          </a:p>
        </p:txBody>
      </p:sp>
      <p:sp>
        <p:nvSpPr>
          <p:cNvPr id="13" name="Прямоугольник 12"/>
          <p:cNvSpPr/>
          <p:nvPr/>
        </p:nvSpPr>
        <p:spPr>
          <a:xfrm>
            <a:off x="129436" y="4835474"/>
            <a:ext cx="9012850" cy="1200329"/>
          </a:xfrm>
          <a:prstGeom prst="rect">
            <a:avLst/>
          </a:prstGeom>
        </p:spPr>
        <p:txBody>
          <a:bodyPr wrap="square">
            <a:spAutoFit/>
          </a:bodyPr>
          <a:lstStyle/>
          <a:p>
            <a:pPr algn="just"/>
            <a:r>
              <a:rPr lang="en-US" dirty="0"/>
              <a:t>When D-M is added to adenosine, we have a small decrease in energy, which may indicate a modification of the molecule into a structure with less energy. The distances between the levels within the structure have changed, so there is a change in the conformation of the molecule and its internal redistribution of energy.</a:t>
            </a:r>
          </a:p>
        </p:txBody>
      </p:sp>
    </p:spTree>
    <p:extLst>
      <p:ext uri="{BB962C8B-B14F-4D97-AF65-F5344CB8AC3E}">
        <p14:creationId xmlns:p14="http://schemas.microsoft.com/office/powerpoint/2010/main" val="639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24" y="3220"/>
            <a:ext cx="9105796" cy="400110"/>
          </a:xfrm>
          <a:prstGeom prst="rect">
            <a:avLst/>
          </a:prstGeom>
          <a:noFill/>
        </p:spPr>
        <p:txBody>
          <a:bodyPr wrap="square" rtlCol="0">
            <a:spAutoFit/>
          </a:bodyPr>
          <a:lstStyle/>
          <a:p>
            <a:r>
              <a:rPr lang="en-US" sz="2000" b="1" dirty="0"/>
              <a:t>Fluorescent Spectra of aqueous </a:t>
            </a:r>
            <a:r>
              <a:rPr lang="en-US" sz="2000" b="1" dirty="0" smtClean="0"/>
              <a:t>solutions</a:t>
            </a:r>
            <a:r>
              <a:rPr lang="uk-UA" sz="2000" b="1" dirty="0" smtClean="0"/>
              <a:t> </a:t>
            </a:r>
            <a:r>
              <a:rPr lang="fr-FR" sz="2000" b="1" dirty="0"/>
              <a:t>Adenosine and Adenosine + </a:t>
            </a:r>
            <a:r>
              <a:rPr lang="en-US" sz="2000" b="1" dirty="0" smtClean="0"/>
              <a:t>Alcohol sugars</a:t>
            </a:r>
            <a:endParaRPr lang="fr-FR" sz="20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ctangle 4"/>
          <p:cNvSpPr>
            <a:spLocks noChangeArrowheads="1"/>
          </p:cNvSpPr>
          <p:nvPr/>
        </p:nvSpPr>
        <p:spPr bwMode="auto">
          <a:xfrm>
            <a:off x="-322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15" name="TextBox 14"/>
          <p:cNvSpPr txBox="1"/>
          <p:nvPr/>
        </p:nvSpPr>
        <p:spPr>
          <a:xfrm>
            <a:off x="10099761" y="2501954"/>
            <a:ext cx="184731" cy="646331"/>
          </a:xfrm>
          <a:prstGeom prst="rect">
            <a:avLst/>
          </a:prstGeom>
          <a:noFill/>
        </p:spPr>
        <p:txBody>
          <a:bodyPr wrap="none" rtlCol="0">
            <a:spAutoFit/>
          </a:bodyPr>
          <a:lstStyle/>
          <a:p>
            <a:endParaRPr lang="en-US" dirty="0" smtClean="0"/>
          </a:p>
          <a:p>
            <a:endParaRPr lang="uk-UA" dirty="0"/>
          </a:p>
        </p:txBody>
      </p:sp>
      <p:sp>
        <p:nvSpPr>
          <p:cNvPr id="16" name="Rectangle 12"/>
          <p:cNvSpPr>
            <a:spLocks noChangeArrowheads="1"/>
          </p:cNvSpPr>
          <p:nvPr/>
        </p:nvSpPr>
        <p:spPr bwMode="auto">
          <a:xfrm>
            <a:off x="4537161" y="1435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2" name="Rectangle 15"/>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4" name="Slide Number Placeholder 4"/>
          <p:cNvSpPr txBox="1">
            <a:spLocks/>
          </p:cNvSpPr>
          <p:nvPr/>
        </p:nvSpPr>
        <p:spPr>
          <a:xfrm>
            <a:off x="6977130" y="5708774"/>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EAE96-855E-42B1-8DE9-9C9E68DE18C5}" type="slidenum">
              <a:rPr lang="fr-FR" smtClean="0"/>
              <a:pPr/>
              <a:t>9</a:t>
            </a:fld>
            <a:endParaRPr lang="fr-FR"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9" name="Объект 8"/>
          <p:cNvGraphicFramePr>
            <a:graphicFrameLocks noChangeAspect="1"/>
          </p:cNvGraphicFramePr>
          <p:nvPr>
            <p:extLst>
              <p:ext uri="{D42A27DB-BD31-4B8C-83A1-F6EECF244321}">
                <p14:modId xmlns:p14="http://schemas.microsoft.com/office/powerpoint/2010/main" val="2075018576"/>
              </p:ext>
            </p:extLst>
          </p:nvPr>
        </p:nvGraphicFramePr>
        <p:xfrm>
          <a:off x="23813" y="395288"/>
          <a:ext cx="6804818" cy="5324149"/>
        </p:xfrm>
        <a:graphic>
          <a:graphicData uri="http://schemas.openxmlformats.org/presentationml/2006/ole">
            <mc:AlternateContent xmlns:mc="http://schemas.openxmlformats.org/markup-compatibility/2006">
              <mc:Choice xmlns:v="urn:schemas-microsoft-com:vml" Requires="v">
                <p:oleObj spid="_x0000_s8251" name="Graph" r:id="rId4" imgW="3920760" imgH="3000960" progId="Origin95.Graph">
                  <p:embed/>
                </p:oleObj>
              </mc:Choice>
              <mc:Fallback>
                <p:oleObj name="Graph" r:id="rId4" imgW="3920760" imgH="3000960" progId="Origin95.Graph">
                  <p:embed/>
                  <p:pic>
                    <p:nvPicPr>
                      <p:cNvPr id="0" name="Object 1"/>
                      <p:cNvPicPr>
                        <a:picLocks noChangeAspect="1" noChangeArrowheads="1"/>
                      </p:cNvPicPr>
                      <p:nvPr/>
                    </p:nvPicPr>
                    <p:blipFill>
                      <a:blip r:embed="rId5"/>
                      <a:srcRect l="3398" t="5397" r="11650" b="7301"/>
                      <a:stretch>
                        <a:fillRect/>
                      </a:stretch>
                    </p:blipFill>
                    <p:spPr bwMode="auto">
                      <a:xfrm>
                        <a:off x="23813" y="395288"/>
                        <a:ext cx="6804818" cy="5324149"/>
                      </a:xfrm>
                      <a:prstGeom prst="rect">
                        <a:avLst/>
                      </a:prstGeom>
                      <a:noFill/>
                    </p:spPr>
                  </p:pic>
                </p:oleObj>
              </mc:Fallback>
            </mc:AlternateContent>
          </a:graphicData>
        </a:graphic>
      </p:graphicFrame>
      <p:sp>
        <p:nvSpPr>
          <p:cNvPr id="11" name="Rectangle 3"/>
          <p:cNvSpPr>
            <a:spLocks noChangeArrowheads="1"/>
          </p:cNvSpPr>
          <p:nvPr/>
        </p:nvSpPr>
        <p:spPr bwMode="auto">
          <a:xfrm>
            <a:off x="0" y="261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7" name="Прямоугольник 16"/>
          <p:cNvSpPr/>
          <p:nvPr/>
        </p:nvSpPr>
        <p:spPr>
          <a:xfrm>
            <a:off x="6670718" y="747336"/>
            <a:ext cx="2344739" cy="2862322"/>
          </a:xfrm>
          <a:prstGeom prst="rect">
            <a:avLst/>
          </a:prstGeom>
        </p:spPr>
        <p:txBody>
          <a:bodyPr wrap="square">
            <a:spAutoFit/>
          </a:bodyPr>
          <a:lstStyle/>
          <a:p>
            <a:pPr algn="just"/>
            <a:r>
              <a:rPr lang="en-US" b="1" dirty="0"/>
              <a:t>The spectral changes of different alcoholic sugars have a common appearance (shift of the maximum position and the shape of the emission peak).</a:t>
            </a:r>
          </a:p>
          <a:p>
            <a:pPr algn="just"/>
            <a:r>
              <a:rPr lang="en-US" b="1" dirty="0"/>
              <a:t>But the increase or decrease in intensity is different for everyone.</a:t>
            </a:r>
            <a:endParaRPr lang="uk-UA" b="1" dirty="0"/>
          </a:p>
        </p:txBody>
      </p:sp>
    </p:spTree>
    <p:extLst>
      <p:ext uri="{BB962C8B-B14F-4D97-AF65-F5344CB8AC3E}">
        <p14:creationId xmlns:p14="http://schemas.microsoft.com/office/powerpoint/2010/main" val="3766238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TotalTime>
  <Words>1969</Words>
  <Application>Microsoft Office PowerPoint</Application>
  <PresentationFormat>Экран (4:3)</PresentationFormat>
  <Paragraphs>153</Paragraphs>
  <Slides>19</Slides>
  <Notes>2</Notes>
  <HiddenSlides>0</HiddenSlides>
  <MMClips>0</MMClips>
  <ScaleCrop>false</ScaleCrop>
  <HeadingPairs>
    <vt:vector size="8" baseType="variant">
      <vt:variant>
        <vt:lpstr>Использованные шрифты</vt:lpstr>
      </vt:variant>
      <vt:variant>
        <vt:i4>4</vt:i4>
      </vt:variant>
      <vt:variant>
        <vt:lpstr>Тема</vt:lpstr>
      </vt:variant>
      <vt:variant>
        <vt:i4>2</vt:i4>
      </vt:variant>
      <vt:variant>
        <vt:lpstr>Внедренные серверы OLE</vt:lpstr>
      </vt:variant>
      <vt:variant>
        <vt:i4>2</vt:i4>
      </vt:variant>
      <vt:variant>
        <vt:lpstr>Заголовки слайдов</vt:lpstr>
      </vt:variant>
      <vt:variant>
        <vt:i4>19</vt:i4>
      </vt:variant>
    </vt:vector>
  </HeadingPairs>
  <TitlesOfParts>
    <vt:vector size="27" baseType="lpstr">
      <vt:lpstr>Arial</vt:lpstr>
      <vt:lpstr>Calibri</vt:lpstr>
      <vt:lpstr>Calibri Light</vt:lpstr>
      <vt:lpstr>Times New Roman</vt:lpstr>
      <vt:lpstr>Office Theme</vt:lpstr>
      <vt:lpstr>Custom Design</vt:lpstr>
      <vt:lpstr>Graph</vt:lpstr>
      <vt:lpstr>Unicode Origin 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ProBook</cp:lastModifiedBy>
  <cp:revision>314</cp:revision>
  <dcterms:created xsi:type="dcterms:W3CDTF">2015-04-04T09:45:50Z</dcterms:created>
  <dcterms:modified xsi:type="dcterms:W3CDTF">2020-10-26T10:49:26Z</dcterms:modified>
</cp:coreProperties>
</file>