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 id="2" name="Krzysztof" initials="K" lastIdx="3" clrIdx="2">
    <p:extLst>
      <p:ext uri="{19B8F6BF-5375-455C-9EA6-DF929625EA0E}">
        <p15:presenceInfo xmlns:p15="http://schemas.microsoft.com/office/powerpoint/2012/main" userId="Krzyszto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4E9D"/>
    <a:srgbClr val="603268"/>
    <a:srgbClr val="5E4197"/>
    <a:srgbClr val="66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 pośredni 1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p:cViewPr>
        <p:scale>
          <a:sx n="20" d="100"/>
          <a:sy n="20" d="100"/>
        </p:scale>
        <p:origin x="1939" y="-821"/>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29/10/2020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29/10/2020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29/10/2020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29/10/2020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29/10/2020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29/10/2020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29/10/2020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29/10/2020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10/29/2020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2089196"/>
          </a:xfrm>
        </p:spPr>
        <p:txBody>
          <a:bodyPr>
            <a:noAutofit/>
          </a:bodyPr>
          <a:lstStyle/>
          <a:p>
            <a:r>
              <a:rPr lang="en-US" sz="6000" b="1" dirty="0">
                <a:solidFill>
                  <a:srgbClr val="603268"/>
                </a:solidFill>
                <a:latin typeface="Source san"/>
              </a:rPr>
              <a:t>Synthesis and anticonvulsant activity of</a:t>
            </a:r>
            <a:br>
              <a:rPr lang="en-US" sz="6000" b="1" dirty="0">
                <a:solidFill>
                  <a:srgbClr val="603268"/>
                </a:solidFill>
                <a:latin typeface="Source san"/>
              </a:rPr>
            </a:br>
            <a:r>
              <a:rPr lang="en-US" sz="6000" b="1" dirty="0" err="1">
                <a:solidFill>
                  <a:srgbClr val="603268"/>
                </a:solidFill>
                <a:latin typeface="Source san"/>
              </a:rPr>
              <a:t>arylpiperazinyl</a:t>
            </a:r>
            <a:r>
              <a:rPr lang="en-US" sz="6000" b="1" dirty="0">
                <a:solidFill>
                  <a:srgbClr val="603268"/>
                </a:solidFill>
                <a:latin typeface="Source san"/>
              </a:rPr>
              <a:t>-alkyl and -</a:t>
            </a:r>
            <a:r>
              <a:rPr lang="en-US" sz="6000" b="1" dirty="0" err="1" smtClean="0">
                <a:solidFill>
                  <a:srgbClr val="603268"/>
                </a:solidFill>
                <a:latin typeface="Source san"/>
              </a:rPr>
              <a:t>sulfonyla</a:t>
            </a:r>
            <a:r>
              <a:rPr lang="pl-PL" sz="6000" b="1" dirty="0" err="1" smtClean="0">
                <a:solidFill>
                  <a:srgbClr val="603268"/>
                </a:solidFill>
                <a:latin typeface="Source san"/>
              </a:rPr>
              <a:t>lky</a:t>
            </a:r>
            <a:r>
              <a:rPr lang="en-US" sz="6000" b="1" dirty="0" smtClean="0">
                <a:solidFill>
                  <a:srgbClr val="603268"/>
                </a:solidFill>
                <a:latin typeface="Source san"/>
              </a:rPr>
              <a:t>l </a:t>
            </a:r>
            <a:r>
              <a:rPr lang="en-US" sz="6000" b="1" dirty="0">
                <a:solidFill>
                  <a:srgbClr val="603268"/>
                </a:solidFill>
                <a:latin typeface="Source san"/>
              </a:rPr>
              <a:t>derivatives of </a:t>
            </a:r>
            <a:r>
              <a:rPr lang="el-GR" sz="6000" b="1" dirty="0">
                <a:solidFill>
                  <a:srgbClr val="603268"/>
                </a:solidFill>
                <a:latin typeface="Source san"/>
              </a:rPr>
              <a:t>β-</a:t>
            </a:r>
            <a:r>
              <a:rPr lang="en-US" sz="6000" b="1" dirty="0" err="1">
                <a:solidFill>
                  <a:srgbClr val="603268"/>
                </a:solidFill>
                <a:latin typeface="Source san"/>
              </a:rPr>
              <a:t>tetralinohydantoin</a:t>
            </a:r>
            <a:r>
              <a:rPr lang="en-US" sz="6000" b="1" dirty="0">
                <a:solidFill>
                  <a:srgbClr val="603268"/>
                </a:solidFill>
                <a:latin typeface="Source san"/>
              </a:rPr>
              <a:t> </a:t>
            </a:r>
          </a:p>
        </p:txBody>
      </p:sp>
      <p:sp>
        <p:nvSpPr>
          <p:cNvPr id="4" name="Text Placeholder 3"/>
          <p:cNvSpPr>
            <a:spLocks noGrp="1"/>
          </p:cNvSpPr>
          <p:nvPr>
            <p:ph type="body" sz="quarter" idx="10"/>
          </p:nvPr>
        </p:nvSpPr>
        <p:spPr>
          <a:xfrm>
            <a:off x="1345408" y="8406904"/>
            <a:ext cx="27416044" cy="31243597"/>
          </a:xfrm>
        </p:spPr>
        <p:txBody>
          <a:bodyPr>
            <a:normAutofit/>
          </a:bodyPr>
          <a:lstStyle/>
          <a:p>
            <a:pPr algn="just"/>
            <a:r>
              <a:rPr lang="en-US" sz="9600" kern="200" spc="-10" dirty="0">
                <a:ea typeface="Times New Roman" panose="02020603050405020304" pitchFamily="18" charset="0"/>
                <a:cs typeface="Calibri" panose="020F0502020204030204" pitchFamily="34" charset="0"/>
              </a:rPr>
              <a:t>Angiogenesis is well is well known </a:t>
            </a:r>
            <a:r>
              <a:rPr lang="pl-PL" sz="9600" kern="200" spc="-10" dirty="0">
                <a:ea typeface="Times New Roman" panose="02020603050405020304" pitchFamily="18" charset="0"/>
                <a:cs typeface="Calibri" panose="020F0502020204030204" pitchFamily="34" charset="0"/>
              </a:rPr>
              <a:t>as a </a:t>
            </a:r>
            <a:r>
              <a:rPr lang="en-US" sz="9600" kern="200" spc="-10" dirty="0">
                <a:ea typeface="Times New Roman" panose="02020603050405020304" pitchFamily="18" charset="0"/>
                <a:cs typeface="Calibri" panose="020F0502020204030204" pitchFamily="34" charset="0"/>
              </a:rPr>
              <a:t>vital step in the process of cancer growth. Thymidine phosphorylase (TP)</a:t>
            </a:r>
            <a:r>
              <a:rPr lang="pl-PL" sz="9600" kern="200" spc="-10" dirty="0">
                <a:ea typeface="Times New Roman" panose="02020603050405020304" pitchFamily="18" charset="0"/>
                <a:cs typeface="Calibri" panose="020F0502020204030204" pitchFamily="34" charset="0"/>
              </a:rPr>
              <a:t> </a:t>
            </a:r>
            <a:r>
              <a:rPr lang="en-GB" sz="9600" kern="0" dirty="0">
                <a:ea typeface="Calibri" panose="020F0502020204030204" pitchFamily="34" charset="0"/>
                <a:cs typeface="Calibri" panose="020F0502020204030204" pitchFamily="34" charset="0"/>
              </a:rPr>
              <a:t>is identical to the platelet-derived endothelial-cell growth factor (PD-ECGF) and </a:t>
            </a:r>
            <a:r>
              <a:rPr lang="en-US" sz="9600" kern="200" spc="-10" dirty="0">
                <a:ea typeface="Times New Roman" panose="02020603050405020304" pitchFamily="18" charset="0"/>
                <a:cs typeface="Calibri" panose="020F0502020204030204" pitchFamily="34" charset="0"/>
              </a:rPr>
              <a:t>catalyzes </a:t>
            </a:r>
            <a:r>
              <a:rPr lang="en-US" sz="9600" kern="200" spc="-10" dirty="0" err="1">
                <a:ea typeface="Times New Roman" panose="02020603050405020304" pitchFamily="18" charset="0"/>
                <a:cs typeface="Calibri" panose="020F0502020204030204" pitchFamily="34" charset="0"/>
              </a:rPr>
              <a:t>th</a:t>
            </a:r>
            <a:r>
              <a:rPr lang="en-GB" sz="9600" kern="0" dirty="0">
                <a:ea typeface="Calibri" panose="020F0502020204030204" pitchFamily="34" charset="0"/>
                <a:cs typeface="Calibri" panose="020F0502020204030204" pitchFamily="34" charset="0"/>
              </a:rPr>
              <a:t> as a TP inhibitor. </a:t>
            </a:r>
            <a:endParaRPr lang="pl-PL" sz="9600" kern="200" spc="-10" dirty="0">
              <a:ea typeface="Times New Roman" panose="02020603050405020304" pitchFamily="18" charset="0"/>
              <a:cs typeface="Calibri" panose="020F0502020204030204" pitchFamily="34" charset="0"/>
            </a:endParaRPr>
          </a:p>
          <a:p>
            <a:pPr algn="just"/>
            <a:r>
              <a:rPr lang="en-US" sz="3200" kern="200" spc="-10" dirty="0">
                <a:ea typeface="Times New Roman" panose="02020603050405020304" pitchFamily="18" charset="0"/>
                <a:cs typeface="Calibri" panose="020F0502020204030204" pitchFamily="34" charset="0"/>
              </a:rPr>
              <a:t>n</a:t>
            </a:r>
            <a:r>
              <a:rPr lang="en-US" sz="9600" kern="200" spc="-10" dirty="0">
                <a:ea typeface="Times New Roman" panose="02020603050405020304" pitchFamily="18" charset="0"/>
                <a:cs typeface="Calibri" panose="020F0502020204030204" pitchFamily="34" charset="0"/>
              </a:rPr>
              <a:t> </a:t>
            </a:r>
            <a:r>
              <a:rPr lang="pl-PL" sz="9600" kern="200" spc="-10" dirty="0">
                <a:ea typeface="Times New Roman" panose="02020603050405020304" pitchFamily="18" charset="0"/>
                <a:cs typeface="Calibri" panose="020F0502020204030204" pitchFamily="34" charset="0"/>
              </a:rPr>
              <a:t>as a </a:t>
            </a:r>
            <a:r>
              <a:rPr lang="en-US" sz="9600" kern="200" spc="-10" dirty="0">
                <a:ea typeface="Times New Roman" panose="02020603050405020304" pitchFamily="18" charset="0"/>
                <a:cs typeface="Calibri" panose="020F0502020204030204" pitchFamily="34" charset="0"/>
              </a:rPr>
              <a:t>vital step in the process of cancer growth. Thymidine phosphorylase (TP)</a:t>
            </a:r>
            <a:r>
              <a:rPr lang="pl-PL" sz="9600" kern="200" spc="-10" dirty="0">
                <a:ea typeface="Times New Roman" panose="02020603050405020304" pitchFamily="18" charset="0"/>
                <a:cs typeface="Calibri" panose="020F0502020204030204" pitchFamily="34" charset="0"/>
              </a:rPr>
              <a:t> </a:t>
            </a:r>
            <a:r>
              <a:rPr lang="en-GB" sz="9600" kern="0" dirty="0">
                <a:ea typeface="Calibri" panose="020F0502020204030204" pitchFamily="34" charset="0"/>
                <a:cs typeface="Calibri" panose="020F0502020204030204" pitchFamily="34" charset="0"/>
              </a:rPr>
              <a:t>is identical to the a factor platelet-derived endothelial-cell growth factor (PD-ECGF) and </a:t>
            </a:r>
            <a:r>
              <a:rPr lang="en-US" sz="9600" kern="200" spc="-10" dirty="0">
                <a:ea typeface="Times New Roman" panose="02020603050405020304" pitchFamily="18" charset="0"/>
                <a:cs typeface="Calibri" panose="020F0502020204030204" pitchFamily="34" charset="0"/>
              </a:rPr>
              <a:t>catalyzes the </a:t>
            </a:r>
            <a:r>
              <a:rPr lang="en-GB" sz="9600" kern="0" dirty="0">
                <a:ea typeface="Calibri" panose="020F0502020204030204" pitchFamily="34" charset="0"/>
                <a:cs typeface="Calibri" panose="020F0502020204030204" pitchFamily="34" charset="0"/>
              </a:rPr>
              <a:t>conversion of </a:t>
            </a:r>
            <a:r>
              <a:rPr lang="en-GB" sz="9600" kern="0" dirty="0" err="1">
                <a:ea typeface="Calibri" panose="020F0502020204030204" pitchFamily="34" charset="0"/>
                <a:cs typeface="Calibri" panose="020F0502020204030204" pitchFamily="34" charset="0"/>
              </a:rPr>
              <a:t>thym</a:t>
            </a:r>
            <a:r>
              <a:rPr lang="en-GB" sz="9600" kern="0" dirty="0">
                <a:ea typeface="Calibri" panose="020F0502020204030204" pitchFamily="34" charset="0"/>
                <a:cs typeface="Calibri" panose="020F0502020204030204" pitchFamily="34" charset="0"/>
              </a:rPr>
              <a:t> </a:t>
            </a:r>
            <a:endParaRPr lang="pl-PL" sz="9600" kern="200" spc="-10" dirty="0">
              <a:ea typeface="Times New Roman" panose="02020603050405020304" pitchFamily="18" charset="0"/>
              <a:cs typeface="Calibri" panose="020F0502020204030204" pitchFamily="34" charset="0"/>
            </a:endParaRPr>
          </a:p>
        </p:txBody>
      </p:sp>
      <p:sp>
        <p:nvSpPr>
          <p:cNvPr id="8" name="TextBox 7"/>
          <p:cNvSpPr txBox="1"/>
          <p:nvPr/>
        </p:nvSpPr>
        <p:spPr>
          <a:xfrm>
            <a:off x="1506616" y="4489450"/>
            <a:ext cx="27423189" cy="3231654"/>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lnSpc>
                <a:spcPct val="150000"/>
              </a:lnSpc>
            </a:pPr>
            <a:r>
              <a:rPr lang="en-US" sz="4800" b="1" dirty="0">
                <a:solidFill>
                  <a:schemeClr val="bg1"/>
                </a:solidFill>
              </a:rPr>
              <a:t>Anna Czopek</a:t>
            </a:r>
            <a:r>
              <a:rPr lang="en-US" sz="4800" b="1" baseline="30000" dirty="0">
                <a:solidFill>
                  <a:schemeClr val="bg1"/>
                </a:solidFill>
              </a:rPr>
              <a:t>1</a:t>
            </a:r>
            <a:r>
              <a:rPr lang="en-US" sz="4800" b="1" dirty="0">
                <a:solidFill>
                  <a:schemeClr val="bg1"/>
                </a:solidFill>
              </a:rPr>
              <a:t>, Agnieszka Zagórska</a:t>
            </a:r>
            <a:r>
              <a:rPr lang="en-US" sz="4800" b="1" baseline="30000" dirty="0">
                <a:solidFill>
                  <a:schemeClr val="bg1"/>
                </a:solidFill>
              </a:rPr>
              <a:t>1</a:t>
            </a:r>
            <a:r>
              <a:rPr lang="en-US" sz="4800" b="1" dirty="0">
                <a:solidFill>
                  <a:schemeClr val="bg1"/>
                </a:solidFill>
              </a:rPr>
              <a:t>, Hanna Byrtus</a:t>
            </a:r>
            <a:r>
              <a:rPr lang="en-US" sz="4800" b="1" baseline="30000" dirty="0">
                <a:solidFill>
                  <a:schemeClr val="bg1"/>
                </a:solidFill>
              </a:rPr>
              <a:t>1</a:t>
            </a:r>
            <a:r>
              <a:rPr lang="en-US" sz="4800" b="1" dirty="0">
                <a:solidFill>
                  <a:schemeClr val="bg1"/>
                </a:solidFill>
              </a:rPr>
              <a:t>, </a:t>
            </a:r>
            <a:r>
              <a:rPr lang="en-US" sz="4800" b="1" dirty="0" err="1">
                <a:solidFill>
                  <a:schemeClr val="bg1"/>
                </a:solidFill>
              </a:rPr>
              <a:t>Małgorzata</a:t>
            </a:r>
            <a:r>
              <a:rPr lang="en-US" sz="4800" b="1" dirty="0">
                <a:solidFill>
                  <a:schemeClr val="bg1"/>
                </a:solidFill>
              </a:rPr>
              <a:t> Góra</a:t>
            </a:r>
            <a:r>
              <a:rPr lang="en-US" sz="4800" b="1" baseline="30000" dirty="0">
                <a:solidFill>
                  <a:schemeClr val="bg1"/>
                </a:solidFill>
              </a:rPr>
              <a:t>1</a:t>
            </a:r>
            <a:r>
              <a:rPr lang="en-US" sz="4800" b="1" dirty="0">
                <a:solidFill>
                  <a:schemeClr val="bg1"/>
                </a:solidFill>
              </a:rPr>
              <a:t>, Anna Rapacz</a:t>
            </a:r>
            <a:r>
              <a:rPr lang="en-US" sz="4800" b="1" baseline="30000" dirty="0">
                <a:solidFill>
                  <a:schemeClr val="bg1"/>
                </a:solidFill>
              </a:rPr>
              <a:t>2</a:t>
            </a:r>
            <a:r>
              <a:rPr lang="en-US" sz="4800" b="1" dirty="0">
                <a:solidFill>
                  <a:schemeClr val="bg1"/>
                </a:solidFill>
              </a:rPr>
              <a:t>, Krzysztof Kamiński</a:t>
            </a:r>
            <a:r>
              <a:rPr lang="en-US" sz="4800" b="1" baseline="30000" dirty="0">
                <a:solidFill>
                  <a:schemeClr val="bg1"/>
                </a:solidFill>
              </a:rPr>
              <a:t>1</a:t>
            </a:r>
            <a:r>
              <a:rPr lang="pl-PL" sz="4800" b="1" baseline="30000" dirty="0">
                <a:solidFill>
                  <a:schemeClr val="bg1"/>
                </a:solidFill>
              </a:rPr>
              <a:t> </a:t>
            </a:r>
            <a:r>
              <a:rPr lang="en-US" sz="4400" baseline="30000" dirty="0">
                <a:solidFill>
                  <a:schemeClr val="bg1"/>
                </a:solidFill>
              </a:rPr>
              <a:t>1</a:t>
            </a:r>
            <a:r>
              <a:rPr lang="en-US" sz="4400" dirty="0">
                <a:solidFill>
                  <a:schemeClr val="bg1"/>
                </a:solidFill>
              </a:rPr>
              <a:t>Department of Medicinal Chemistry, </a:t>
            </a:r>
            <a:r>
              <a:rPr lang="en-US" sz="4400" baseline="30000" dirty="0">
                <a:solidFill>
                  <a:schemeClr val="bg1"/>
                </a:solidFill>
              </a:rPr>
              <a:t>2</a:t>
            </a:r>
            <a:r>
              <a:rPr lang="en-US" sz="4400" dirty="0">
                <a:solidFill>
                  <a:schemeClr val="bg1"/>
                </a:solidFill>
              </a:rPr>
              <a:t>Department of Pharmacodynamics,</a:t>
            </a:r>
            <a:r>
              <a:rPr lang="pl-PL" sz="4400" dirty="0">
                <a:solidFill>
                  <a:schemeClr val="bg1"/>
                </a:solidFill>
              </a:rPr>
              <a:t/>
            </a:r>
            <a:br>
              <a:rPr lang="pl-PL" sz="4400" dirty="0">
                <a:solidFill>
                  <a:schemeClr val="bg1"/>
                </a:solidFill>
              </a:rPr>
            </a:br>
            <a:r>
              <a:rPr lang="en-US" sz="4400" dirty="0">
                <a:solidFill>
                  <a:schemeClr val="bg1"/>
                </a:solidFill>
              </a:rPr>
              <a:t>Faculty of Pharmacy, </a:t>
            </a:r>
            <a:r>
              <a:rPr lang="en-US" sz="4400" dirty="0" err="1">
                <a:solidFill>
                  <a:schemeClr val="bg1"/>
                </a:solidFill>
              </a:rPr>
              <a:t>Jagiellonian</a:t>
            </a:r>
            <a:r>
              <a:rPr lang="en-US" sz="4400" dirty="0">
                <a:solidFill>
                  <a:schemeClr val="bg1"/>
                </a:solidFill>
              </a:rPr>
              <a:t> University Medical College, </a:t>
            </a:r>
            <a:r>
              <a:rPr lang="en-US" sz="4400" dirty="0" err="1">
                <a:solidFill>
                  <a:schemeClr val="bg1"/>
                </a:solidFill>
              </a:rPr>
              <a:t>Medyczna</a:t>
            </a:r>
            <a:r>
              <a:rPr lang="en-US" sz="4400" dirty="0">
                <a:solidFill>
                  <a:schemeClr val="bg1"/>
                </a:solidFill>
              </a:rPr>
              <a:t> 9, 30-688 </a:t>
            </a:r>
            <a:r>
              <a:rPr lang="en-US" sz="4400" dirty="0" err="1">
                <a:solidFill>
                  <a:schemeClr val="bg1"/>
                </a:solidFill>
              </a:rPr>
              <a:t>Kraków</a:t>
            </a:r>
            <a:r>
              <a:rPr lang="en-US" sz="4400" dirty="0">
                <a:solidFill>
                  <a:schemeClr val="bg1"/>
                </a:solidFill>
              </a:rPr>
              <a:t>, Poland</a:t>
            </a:r>
            <a:endParaRPr lang="en-US" sz="5400" dirty="0">
              <a:solidFill>
                <a:schemeClr val="bg1"/>
              </a:solidFill>
            </a:endParaRPr>
          </a:p>
        </p:txBody>
      </p:sp>
      <p:sp>
        <p:nvSpPr>
          <p:cNvPr id="6" name="Content Placeholder 5"/>
          <p:cNvSpPr>
            <a:spLocks noGrp="1"/>
          </p:cNvSpPr>
          <p:nvPr>
            <p:ph idx="1"/>
          </p:nvPr>
        </p:nvSpPr>
        <p:spPr>
          <a:xfrm>
            <a:off x="1513760" y="7993051"/>
            <a:ext cx="27331867" cy="6096000"/>
          </a:xfrm>
          <a:noFill/>
          <a:ln>
            <a:noFill/>
          </a:ln>
        </p:spPr>
        <p:txBody>
          <a:bodyPr>
            <a:noAutofit/>
          </a:bodyPr>
          <a:lstStyle/>
          <a:p>
            <a:pPr algn="just"/>
            <a:r>
              <a:rPr lang="pl-PL" sz="3600" b="1" dirty="0">
                <a:solidFill>
                  <a:srgbClr val="603268"/>
                </a:solidFill>
              </a:rPr>
              <a:t>INTRODUCTION</a:t>
            </a:r>
          </a:p>
          <a:p>
            <a:pPr marL="0" indent="0" algn="just">
              <a:spcAft>
                <a:spcPts val="600"/>
              </a:spcAft>
              <a:buNone/>
            </a:pPr>
            <a:r>
              <a:rPr lang="en-US" sz="3600" dirty="0"/>
              <a:t>Epilepsy is </a:t>
            </a:r>
            <a:r>
              <a:rPr lang="pl-PL" sz="3600" dirty="0" smtClean="0"/>
              <a:t>a </a:t>
            </a:r>
            <a:r>
              <a:rPr lang="en-US" sz="3600" dirty="0" smtClean="0"/>
              <a:t>chronic</a:t>
            </a:r>
            <a:r>
              <a:rPr lang="en-US" sz="3600" dirty="0"/>
              <a:t>, multifactorial, neurological disorder affecting people of all ages, race and social class. More than 60 million people live with epilepsy worldwide, and among them, the risk of early death is three times higher than that in the general population [1]. Although epilepsy is properly controlled in 70% of patients, about 30% </a:t>
            </a:r>
            <a:r>
              <a:rPr lang="pl-PL" sz="3600" dirty="0" err="1" smtClean="0"/>
              <a:t>remain</a:t>
            </a:r>
            <a:r>
              <a:rPr lang="en-US" sz="3600" dirty="0" smtClean="0"/>
              <a:t> </a:t>
            </a:r>
            <a:r>
              <a:rPr lang="en-US" sz="3600" dirty="0"/>
              <a:t>resistant to currently used pharmacotherapy. Despite introduced to the market new antiepileptic drugs during the past two decades, a treatment of epilepsy, in particular drug-resistant </a:t>
            </a:r>
            <a:r>
              <a:rPr lang="pl-PL" sz="3600" dirty="0" smtClean="0"/>
              <a:t>one</a:t>
            </a:r>
            <a:r>
              <a:rPr lang="en-US" sz="3600" dirty="0" smtClean="0"/>
              <a:t>,</a:t>
            </a:r>
            <a:r>
              <a:rPr lang="pl-PL" sz="3600" dirty="0" smtClean="0"/>
              <a:t> </a:t>
            </a:r>
            <a:r>
              <a:rPr lang="pl-PL" sz="3600" dirty="0" err="1" smtClean="0"/>
              <a:t>remains</a:t>
            </a:r>
            <a:r>
              <a:rPr lang="pl-PL" sz="3600" dirty="0" smtClean="0"/>
              <a:t> a </a:t>
            </a:r>
            <a:r>
              <a:rPr lang="en-US" sz="3600" dirty="0" smtClean="0"/>
              <a:t>great </a:t>
            </a:r>
            <a:r>
              <a:rPr lang="pl-PL" sz="3600" dirty="0" err="1" smtClean="0"/>
              <a:t>clinical</a:t>
            </a:r>
            <a:r>
              <a:rPr lang="pl-PL" sz="3600" dirty="0" smtClean="0"/>
              <a:t> </a:t>
            </a:r>
            <a:r>
              <a:rPr lang="en-US" sz="3600" dirty="0" smtClean="0"/>
              <a:t>challenge</a:t>
            </a:r>
            <a:r>
              <a:rPr lang="en-US" sz="3600" dirty="0"/>
              <a:t>.</a:t>
            </a:r>
            <a:endParaRPr lang="pl-PL" sz="3600" dirty="0"/>
          </a:p>
          <a:p>
            <a:pPr algn="just">
              <a:spcBef>
                <a:spcPts val="1200"/>
              </a:spcBef>
            </a:pPr>
            <a:r>
              <a:rPr lang="pl-PL" sz="3600" b="1" dirty="0">
                <a:solidFill>
                  <a:srgbClr val="603268"/>
                </a:solidFill>
              </a:rPr>
              <a:t>PURPOSE OF RESEARCH</a:t>
            </a:r>
          </a:p>
          <a:p>
            <a:pPr marL="0" indent="0" algn="just">
              <a:buNone/>
            </a:pPr>
            <a:r>
              <a:rPr lang="en-US" sz="3600" dirty="0"/>
              <a:t>In present </a:t>
            </a:r>
            <a:r>
              <a:rPr lang="en-US" sz="3600" dirty="0" smtClean="0"/>
              <a:t>stud</a:t>
            </a:r>
            <a:r>
              <a:rPr lang="pl-PL" sz="3600" dirty="0" err="1" smtClean="0"/>
              <a:t>ies</a:t>
            </a:r>
            <a:r>
              <a:rPr lang="en-US" sz="3600" dirty="0" smtClean="0"/>
              <a:t>, </a:t>
            </a:r>
            <a:r>
              <a:rPr lang="en-US" sz="3600" dirty="0"/>
              <a:t>we have combined in one molecule, the hydantoin ring present in well-known antiepileptic drug – phenytoin and </a:t>
            </a:r>
            <a:r>
              <a:rPr lang="en-US" sz="3600" dirty="0" err="1"/>
              <a:t>arylpiperazine</a:t>
            </a:r>
            <a:r>
              <a:rPr lang="en-US" sz="3600" dirty="0"/>
              <a:t> moieties chosen </a:t>
            </a:r>
            <a:r>
              <a:rPr lang="pl-PL" sz="3600" dirty="0" err="1" smtClean="0"/>
              <a:t>based</a:t>
            </a:r>
            <a:r>
              <a:rPr lang="pl-PL" sz="3600" dirty="0" smtClean="0"/>
              <a:t> on t</a:t>
            </a:r>
            <a:r>
              <a:rPr lang="en-US" sz="3600" dirty="0" smtClean="0"/>
              <a:t>he </a:t>
            </a:r>
            <a:r>
              <a:rPr lang="en-US" sz="3600" dirty="0"/>
              <a:t>most active anticonvulsant derivatives described previously [2,3]. </a:t>
            </a:r>
            <a:r>
              <a:rPr lang="pl-PL" sz="3600" dirty="0"/>
              <a:t>T</a:t>
            </a:r>
            <a:r>
              <a:rPr lang="en-US" sz="3600" dirty="0" smtClean="0"/>
              <a:t>h</a:t>
            </a:r>
            <a:r>
              <a:rPr lang="pl-PL" sz="3600" dirty="0" smtClean="0"/>
              <a:t>e </a:t>
            </a:r>
            <a:r>
              <a:rPr lang="en-US" sz="3600" dirty="0" smtClean="0"/>
              <a:t>combination </a:t>
            </a:r>
            <a:r>
              <a:rPr lang="en-US" sz="3600" dirty="0"/>
              <a:t>of </a:t>
            </a:r>
            <a:r>
              <a:rPr lang="en-US" sz="3600" dirty="0" smtClean="0"/>
              <a:t>two </a:t>
            </a:r>
            <a:r>
              <a:rPr lang="en-US" sz="3600" dirty="0"/>
              <a:t>pharmacophore systems may </a:t>
            </a:r>
            <a:r>
              <a:rPr lang="pl-PL" sz="3600" dirty="0" err="1" smtClean="0"/>
              <a:t>lead</a:t>
            </a:r>
            <a:r>
              <a:rPr lang="en-US" sz="3600" dirty="0" smtClean="0"/>
              <a:t> </a:t>
            </a:r>
            <a:r>
              <a:rPr lang="en-US" sz="3600" dirty="0"/>
              <a:t>to </a:t>
            </a:r>
            <a:r>
              <a:rPr lang="pl-PL" sz="3600" dirty="0" err="1" smtClean="0"/>
              <a:t>increased</a:t>
            </a:r>
            <a:r>
              <a:rPr lang="pl-PL" sz="3600" dirty="0" smtClean="0"/>
              <a:t> </a:t>
            </a:r>
            <a:r>
              <a:rPr lang="en-US" sz="3600" dirty="0" smtClean="0"/>
              <a:t>anticonvulsant </a:t>
            </a:r>
            <a:r>
              <a:rPr lang="pl-PL" sz="3600" dirty="0" err="1" smtClean="0"/>
              <a:t>activity</a:t>
            </a:r>
            <a:r>
              <a:rPr lang="pl-PL" sz="3600" dirty="0" smtClean="0"/>
              <a:t> of </a:t>
            </a:r>
            <a:r>
              <a:rPr lang="pl-PL" sz="3600" dirty="0" err="1" smtClean="0"/>
              <a:t>these</a:t>
            </a:r>
            <a:r>
              <a:rPr lang="pl-PL" sz="3600" dirty="0" smtClean="0"/>
              <a:t> </a:t>
            </a:r>
            <a:r>
              <a:rPr lang="en-US" sz="3600" dirty="0" smtClean="0"/>
              <a:t>molecules</a:t>
            </a:r>
            <a:r>
              <a:rPr lang="pl-PL" sz="3600" dirty="0"/>
              <a:t>. </a:t>
            </a:r>
            <a:r>
              <a:rPr lang="en-US" sz="3600" dirty="0"/>
              <a:t>The newly designed compounds differ in the length and a type of the linker between </a:t>
            </a:r>
            <a:r>
              <a:rPr lang="en-US" sz="3600" dirty="0" err="1"/>
              <a:t>hydantoin</a:t>
            </a:r>
            <a:r>
              <a:rPr lang="en-US" sz="3600" dirty="0"/>
              <a:t> ring and </a:t>
            </a:r>
            <a:r>
              <a:rPr lang="en-US" sz="3600" dirty="0" err="1"/>
              <a:t>arylpiperazine</a:t>
            </a:r>
            <a:r>
              <a:rPr lang="en-US" sz="3600" dirty="0"/>
              <a:t> fragment and in substituent at aryl ring.</a:t>
            </a:r>
            <a:endParaRPr lang="pl-PL" sz="3600"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485391" y="39235053"/>
            <a:ext cx="27423185" cy="2508534"/>
          </a:xfrm>
          <a:prstGeom prst="rect">
            <a:avLst/>
          </a:prstGeom>
        </p:spPr>
      </p:pic>
      <p:sp>
        <p:nvSpPr>
          <p:cNvPr id="11" name="Content Placeholder 5"/>
          <p:cNvSpPr txBox="1">
            <a:spLocks/>
          </p:cNvSpPr>
          <p:nvPr/>
        </p:nvSpPr>
        <p:spPr>
          <a:xfrm>
            <a:off x="1513759" y="14285904"/>
            <a:ext cx="12784367" cy="59007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l-PL" sz="3600" b="1" dirty="0">
                <a:solidFill>
                  <a:srgbClr val="603268"/>
                </a:solidFill>
              </a:rPr>
              <a:t>CHEMICAL SYNTHESIS</a:t>
            </a:r>
          </a:p>
          <a:p>
            <a:pPr marL="0" indent="0" algn="just">
              <a:buNone/>
            </a:pPr>
            <a:r>
              <a:rPr lang="en-US" altLang="pl-PL" sz="3600" dirty="0"/>
              <a:t>The starting</a:t>
            </a:r>
            <a:r>
              <a:rPr lang="pl-PL" altLang="pl-PL" sz="3600" dirty="0"/>
              <a:t> </a:t>
            </a:r>
            <a:r>
              <a:rPr lang="el-GR" sz="3600" dirty="0"/>
              <a:t>β-</a:t>
            </a:r>
            <a:r>
              <a:rPr lang="en-US" sz="3600" dirty="0" err="1"/>
              <a:t>tetralin</a:t>
            </a:r>
            <a:r>
              <a:rPr lang="pl-PL" sz="3600" dirty="0" err="1"/>
              <a:t>o</a:t>
            </a:r>
            <a:r>
              <a:rPr lang="pl-PL" altLang="pl-PL" sz="3600" dirty="0" err="1"/>
              <a:t>hydantoin</a:t>
            </a:r>
            <a:r>
              <a:rPr lang="pl-PL" altLang="pl-PL" sz="3600" dirty="0"/>
              <a:t> (</a:t>
            </a:r>
            <a:r>
              <a:rPr lang="pl-PL" altLang="pl-PL" sz="3600" dirty="0" err="1"/>
              <a:t>compd</a:t>
            </a:r>
            <a:r>
              <a:rPr lang="pl-PL" altLang="pl-PL" sz="3600" dirty="0"/>
              <a:t> </a:t>
            </a:r>
            <a:r>
              <a:rPr lang="pl-PL" altLang="pl-PL" sz="3600" b="1" dirty="0"/>
              <a:t>2</a:t>
            </a:r>
            <a:r>
              <a:rPr lang="pl-PL" altLang="pl-PL" sz="3600" dirty="0"/>
              <a:t>)</a:t>
            </a:r>
            <a:r>
              <a:rPr lang="en-US" altLang="pl-PL" sz="3600" dirty="0"/>
              <a:t>, </a:t>
            </a:r>
            <a:r>
              <a:rPr lang="pl-PL" altLang="pl-PL" sz="3600" dirty="0" smtClean="0"/>
              <a:t>was</a:t>
            </a:r>
            <a:r>
              <a:rPr lang="en-US" altLang="pl-PL" sz="3600" dirty="0" smtClean="0"/>
              <a:t> </a:t>
            </a:r>
            <a:r>
              <a:rPr lang="en-US" altLang="pl-PL" sz="3600" dirty="0"/>
              <a:t>prepared from </a:t>
            </a:r>
            <a:r>
              <a:rPr lang="pl-PL" altLang="pl-PL" sz="3600" dirty="0"/>
              <a:t>3,4-dihydronaphthalen-2(1H)-one (</a:t>
            </a:r>
            <a:r>
              <a:rPr lang="pl-PL" altLang="pl-PL" sz="3600" dirty="0" err="1"/>
              <a:t>compd</a:t>
            </a:r>
            <a:r>
              <a:rPr lang="pl-PL" altLang="pl-PL" sz="3600" dirty="0"/>
              <a:t> </a:t>
            </a:r>
            <a:r>
              <a:rPr lang="pl-PL" altLang="pl-PL" sz="3600" b="1" dirty="0"/>
              <a:t>1</a:t>
            </a:r>
            <a:r>
              <a:rPr lang="pl-PL" altLang="pl-PL" sz="3600" dirty="0"/>
              <a:t>) </a:t>
            </a:r>
            <a:r>
              <a:rPr lang="en-US" altLang="pl-PL" sz="3600" dirty="0"/>
              <a:t>in </a:t>
            </a:r>
            <a:r>
              <a:rPr lang="en-US" altLang="pl-PL" sz="3600" dirty="0" err="1"/>
              <a:t>Bucherer</a:t>
            </a:r>
            <a:r>
              <a:rPr lang="en-US" altLang="pl-PL" sz="3600" dirty="0"/>
              <a:t>-Bergs reaction with modifications described by Goodson </a:t>
            </a:r>
            <a:r>
              <a:rPr lang="en-US" altLang="pl-PL" sz="3600" i="1" dirty="0"/>
              <a:t>et al</a:t>
            </a:r>
            <a:r>
              <a:rPr lang="en-US" altLang="pl-PL" sz="3600" dirty="0"/>
              <a:t>.</a:t>
            </a:r>
            <a:r>
              <a:rPr lang="pl-PL" altLang="pl-PL" sz="3600" dirty="0"/>
              <a:t> </a:t>
            </a:r>
            <a:r>
              <a:rPr lang="pl-PL" altLang="pl-PL" sz="3600" dirty="0" smtClean="0"/>
              <a:t>(</a:t>
            </a:r>
            <a:r>
              <a:rPr lang="pl-PL" altLang="pl-PL" sz="3600" dirty="0" err="1" smtClean="0"/>
              <a:t>Scheme</a:t>
            </a:r>
            <a:r>
              <a:rPr lang="pl-PL" altLang="pl-PL" sz="3600" dirty="0" smtClean="0"/>
              <a:t> </a:t>
            </a:r>
            <a:r>
              <a:rPr lang="pl-PL" altLang="pl-PL" sz="3600" dirty="0"/>
              <a:t>1). </a:t>
            </a:r>
            <a:r>
              <a:rPr lang="en-US" altLang="pl-PL" sz="3600" dirty="0"/>
              <a:t>In the next steps, the synthesis was carried out in parallel</a:t>
            </a:r>
            <a:r>
              <a:rPr lang="pl-PL" altLang="pl-PL" sz="3600" dirty="0"/>
              <a:t>. </a:t>
            </a:r>
            <a:r>
              <a:rPr lang="pl-PL" altLang="pl-PL" sz="3600" dirty="0" err="1" smtClean="0"/>
              <a:t>Arylpiperazinylalkyl</a:t>
            </a:r>
            <a:r>
              <a:rPr lang="pl-PL" altLang="pl-PL" sz="3600" dirty="0" smtClean="0"/>
              <a:t> </a:t>
            </a:r>
            <a:r>
              <a:rPr lang="pl-PL" altLang="pl-PL" sz="3600" dirty="0" err="1"/>
              <a:t>derivatives</a:t>
            </a:r>
            <a:r>
              <a:rPr lang="pl-PL" altLang="pl-PL" sz="3600" dirty="0"/>
              <a:t> </a:t>
            </a:r>
            <a:r>
              <a:rPr lang="pl-PL" altLang="pl-PL" sz="3600" dirty="0" err="1"/>
              <a:t>were</a:t>
            </a:r>
            <a:r>
              <a:rPr lang="pl-PL" altLang="pl-PL" sz="3600" dirty="0"/>
              <a:t> </a:t>
            </a:r>
            <a:r>
              <a:rPr lang="pl-PL" altLang="pl-PL" sz="3600" dirty="0" err="1"/>
              <a:t>obtained</a:t>
            </a:r>
            <a:r>
              <a:rPr lang="pl-PL" altLang="pl-PL" sz="3600" dirty="0"/>
              <a:t> in </a:t>
            </a:r>
            <a:r>
              <a:rPr lang="pl-PL" altLang="pl-PL" sz="3600" dirty="0" err="1"/>
              <a:t>alkylation</a:t>
            </a:r>
            <a:r>
              <a:rPr lang="pl-PL" altLang="pl-PL" sz="3600" dirty="0"/>
              <a:t> and </a:t>
            </a:r>
            <a:r>
              <a:rPr lang="pl-PL" altLang="pl-PL" sz="3600" dirty="0" err="1"/>
              <a:t>condensation</a:t>
            </a:r>
            <a:r>
              <a:rPr lang="pl-PL" altLang="pl-PL" sz="3600" dirty="0"/>
              <a:t> </a:t>
            </a:r>
            <a:r>
              <a:rPr lang="pl-PL" altLang="pl-PL" sz="3600" dirty="0" err="1"/>
              <a:t>reactions</a:t>
            </a:r>
            <a:r>
              <a:rPr lang="pl-PL" altLang="pl-PL" sz="3600" dirty="0"/>
              <a:t> (</a:t>
            </a:r>
            <a:r>
              <a:rPr lang="pl-PL" altLang="pl-PL" sz="3600" dirty="0" err="1"/>
              <a:t>compd</a:t>
            </a:r>
            <a:r>
              <a:rPr lang="pl-PL" altLang="pl-PL" sz="3600" dirty="0"/>
              <a:t> </a:t>
            </a:r>
            <a:r>
              <a:rPr lang="pl-PL" altLang="pl-PL" sz="3600" b="1" dirty="0"/>
              <a:t>4</a:t>
            </a:r>
            <a:r>
              <a:rPr lang="pl-PL" altLang="pl-PL" sz="3600" dirty="0"/>
              <a:t>-</a:t>
            </a:r>
            <a:r>
              <a:rPr lang="pl-PL" altLang="pl-PL" sz="3600" b="1" dirty="0"/>
              <a:t>7</a:t>
            </a:r>
            <a:r>
              <a:rPr lang="pl-PL" altLang="pl-PL" sz="3600" dirty="0"/>
              <a:t>), </a:t>
            </a:r>
            <a:r>
              <a:rPr lang="pl-PL" altLang="pl-PL" sz="3600" dirty="0" err="1"/>
              <a:t>whereas</a:t>
            </a:r>
            <a:r>
              <a:rPr lang="pl-PL" altLang="pl-PL" sz="3600" dirty="0"/>
              <a:t> </a:t>
            </a:r>
            <a:r>
              <a:rPr lang="pl-PL" altLang="pl-PL" sz="3600" dirty="0" err="1"/>
              <a:t>sulfonamide</a:t>
            </a:r>
            <a:r>
              <a:rPr lang="pl-PL" altLang="pl-PL" sz="3600" dirty="0"/>
              <a:t> </a:t>
            </a:r>
            <a:r>
              <a:rPr lang="pl-PL" altLang="pl-PL" sz="3600" dirty="0" err="1"/>
              <a:t>derivatives</a:t>
            </a:r>
            <a:r>
              <a:rPr lang="pl-PL" altLang="pl-PL" sz="3600" dirty="0"/>
              <a:t> (</a:t>
            </a:r>
            <a:r>
              <a:rPr lang="pl-PL" altLang="pl-PL" sz="3600" b="1" dirty="0"/>
              <a:t>8</a:t>
            </a:r>
            <a:r>
              <a:rPr lang="pl-PL" altLang="pl-PL" sz="3600" dirty="0"/>
              <a:t>, </a:t>
            </a:r>
            <a:r>
              <a:rPr lang="pl-PL" altLang="pl-PL" sz="3600" b="1" dirty="0"/>
              <a:t>9</a:t>
            </a:r>
            <a:r>
              <a:rPr lang="pl-PL" altLang="pl-PL" sz="3600" dirty="0"/>
              <a:t>, </a:t>
            </a:r>
            <a:r>
              <a:rPr lang="pl-PL" altLang="pl-PL" sz="3600" b="1" dirty="0"/>
              <a:t>11</a:t>
            </a:r>
            <a:r>
              <a:rPr lang="pl-PL" altLang="pl-PL" sz="3600" dirty="0"/>
              <a:t>, </a:t>
            </a:r>
            <a:r>
              <a:rPr lang="pl-PL" altLang="pl-PL" sz="3600" b="1" dirty="0"/>
              <a:t>12</a:t>
            </a:r>
            <a:r>
              <a:rPr lang="pl-PL" altLang="pl-PL" sz="3600" dirty="0"/>
              <a:t>) </a:t>
            </a:r>
            <a:r>
              <a:rPr lang="pl-PL" altLang="pl-PL" sz="3600" dirty="0" err="1"/>
              <a:t>were</a:t>
            </a:r>
            <a:r>
              <a:rPr lang="pl-PL" altLang="pl-PL" sz="3600" dirty="0"/>
              <a:t> </a:t>
            </a:r>
            <a:r>
              <a:rPr lang="pl-PL" altLang="pl-PL" sz="3600" dirty="0" err="1"/>
              <a:t>synthesized</a:t>
            </a:r>
            <a:r>
              <a:rPr lang="pl-PL" altLang="pl-PL" sz="3600" dirty="0"/>
              <a:t> from </a:t>
            </a:r>
            <a:r>
              <a:rPr lang="pl-PL" altLang="pl-PL" sz="3600" dirty="0" err="1"/>
              <a:t>appropriate</a:t>
            </a:r>
            <a:r>
              <a:rPr lang="pl-PL" altLang="pl-PL" sz="3600" dirty="0"/>
              <a:t> </a:t>
            </a:r>
            <a:r>
              <a:rPr lang="pl-PL" altLang="pl-PL" sz="3600" dirty="0" err="1"/>
              <a:t>arylsulfonyl</a:t>
            </a:r>
            <a:r>
              <a:rPr lang="pl-PL" altLang="pl-PL" sz="3600" dirty="0"/>
              <a:t> </a:t>
            </a:r>
            <a:r>
              <a:rPr lang="pl-PL" altLang="pl-PL" sz="3600" dirty="0" err="1"/>
              <a:t>chloride</a:t>
            </a:r>
            <a:r>
              <a:rPr lang="pl-PL" altLang="pl-PL" sz="3600" dirty="0"/>
              <a:t> and </a:t>
            </a:r>
            <a:r>
              <a:rPr lang="el-GR" sz="3600" dirty="0"/>
              <a:t>β-</a:t>
            </a:r>
            <a:r>
              <a:rPr lang="en-US" sz="3600" dirty="0" err="1"/>
              <a:t>tetralin</a:t>
            </a:r>
            <a:r>
              <a:rPr lang="pl-PL" sz="3600" dirty="0" err="1"/>
              <a:t>o</a:t>
            </a:r>
            <a:r>
              <a:rPr lang="pl-PL" altLang="pl-PL" sz="3600" dirty="0" err="1"/>
              <a:t>hydantoin</a:t>
            </a:r>
            <a:r>
              <a:rPr lang="pl-PL" altLang="pl-PL" sz="3600" dirty="0"/>
              <a:t> </a:t>
            </a:r>
            <a:r>
              <a:rPr lang="pl-PL" altLang="pl-PL" sz="3600" dirty="0" err="1"/>
              <a:t>or</a:t>
            </a:r>
            <a:r>
              <a:rPr lang="pl-PL" altLang="pl-PL" sz="3600" dirty="0"/>
              <a:t> </a:t>
            </a:r>
            <a:r>
              <a:rPr lang="el-GR" sz="3600" dirty="0"/>
              <a:t>β-</a:t>
            </a:r>
            <a:r>
              <a:rPr lang="en-US" sz="3600" dirty="0" err="1"/>
              <a:t>tetralin</a:t>
            </a:r>
            <a:r>
              <a:rPr lang="pl-PL" sz="3600" dirty="0"/>
              <a:t>o-</a:t>
            </a:r>
            <a:r>
              <a:rPr lang="pl-PL" altLang="pl-PL" sz="3600" dirty="0" err="1"/>
              <a:t>hydantoinalkyl</a:t>
            </a:r>
            <a:r>
              <a:rPr lang="pl-PL" altLang="pl-PL" sz="3600" dirty="0"/>
              <a:t> </a:t>
            </a:r>
            <a:r>
              <a:rPr lang="pl-PL" altLang="pl-PL" sz="3600" dirty="0" err="1"/>
              <a:t>amine</a:t>
            </a:r>
            <a:r>
              <a:rPr lang="pl-PL" altLang="pl-PL" sz="3600" dirty="0"/>
              <a:t> </a:t>
            </a:r>
            <a:r>
              <a:rPr lang="pl-PL" altLang="pl-PL" sz="3600" dirty="0" err="1" smtClean="0"/>
              <a:t>derivatives</a:t>
            </a:r>
            <a:r>
              <a:rPr lang="pl-PL" altLang="pl-PL" sz="3600" dirty="0" smtClean="0"/>
              <a:t>.</a:t>
            </a:r>
            <a:endParaRPr lang="pl-PL" sz="3600" dirty="0"/>
          </a:p>
          <a:p>
            <a:pPr marL="0" indent="0" algn="just">
              <a:buNone/>
            </a:pPr>
            <a:r>
              <a:rPr lang="en-US" sz="3600" dirty="0"/>
              <a:t> </a:t>
            </a:r>
            <a:endParaRPr lang="pl-PL" sz="3600" dirty="0"/>
          </a:p>
        </p:txBody>
      </p:sp>
      <p:sp>
        <p:nvSpPr>
          <p:cNvPr id="12" name="Content Placeholder 5"/>
          <p:cNvSpPr txBox="1">
            <a:spLocks/>
          </p:cNvSpPr>
          <p:nvPr/>
        </p:nvSpPr>
        <p:spPr>
          <a:xfrm>
            <a:off x="1474439" y="20311967"/>
            <a:ext cx="12572206" cy="19050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pl-PL" sz="3600" b="1" dirty="0">
                <a:solidFill>
                  <a:srgbClr val="603268"/>
                </a:solidFill>
              </a:rPr>
              <a:t>PHARMACOLOGY</a:t>
            </a:r>
          </a:p>
          <a:p>
            <a:pPr marL="0" indent="0" algn="just">
              <a:buNone/>
            </a:pPr>
            <a:r>
              <a:rPr lang="en-US" sz="3600" dirty="0"/>
              <a:t>The anticonvulsant evaluation </a:t>
            </a:r>
            <a:r>
              <a:rPr lang="pl-PL" sz="3600" dirty="0"/>
              <a:t>of </a:t>
            </a:r>
            <a:r>
              <a:rPr lang="en-US" sz="3600" dirty="0" err="1"/>
              <a:t>arylpiperazinylalkyl</a:t>
            </a:r>
            <a:r>
              <a:rPr lang="pl-PL" sz="3600" dirty="0"/>
              <a:t> </a:t>
            </a:r>
            <a:r>
              <a:rPr lang="en-GB" sz="3600" dirty="0"/>
              <a:t>derivatives</a:t>
            </a:r>
            <a:r>
              <a:rPr lang="pl-PL" sz="3600" dirty="0"/>
              <a:t> </a:t>
            </a:r>
            <a:r>
              <a:rPr lang="en-US" sz="3600" dirty="0"/>
              <a:t>was performed within </a:t>
            </a:r>
            <a:r>
              <a:rPr lang="en-US" sz="3600" dirty="0" smtClean="0"/>
              <a:t>the</a:t>
            </a:r>
            <a:r>
              <a:rPr lang="pl-PL" sz="3600" dirty="0" smtClean="0"/>
              <a:t> </a:t>
            </a:r>
            <a:r>
              <a:rPr lang="en-US" sz="3600" dirty="0" smtClean="0"/>
              <a:t> Antiepileptic</a:t>
            </a:r>
            <a:r>
              <a:rPr lang="pl-PL" sz="3600" dirty="0" smtClean="0"/>
              <a:t> </a:t>
            </a:r>
            <a:r>
              <a:rPr lang="en-US" sz="3600" dirty="0" smtClean="0"/>
              <a:t> </a:t>
            </a:r>
            <a:r>
              <a:rPr lang="en-US" sz="3600" dirty="0"/>
              <a:t>Drug </a:t>
            </a:r>
            <a:r>
              <a:rPr lang="pl-PL" sz="3600" dirty="0" smtClean="0"/>
              <a:t> </a:t>
            </a:r>
            <a:r>
              <a:rPr lang="en-US" sz="3600" dirty="0" smtClean="0"/>
              <a:t>Development </a:t>
            </a:r>
            <a:r>
              <a:rPr lang="en-US" sz="3600" dirty="0"/>
              <a:t>(ADD)</a:t>
            </a:r>
            <a:endParaRPr lang="pl-PL" sz="3600" dirty="0"/>
          </a:p>
        </p:txBody>
      </p:sp>
      <p:sp>
        <p:nvSpPr>
          <p:cNvPr id="13" name="Content Placeholder 5"/>
          <p:cNvSpPr txBox="1">
            <a:spLocks/>
          </p:cNvSpPr>
          <p:nvPr/>
        </p:nvSpPr>
        <p:spPr>
          <a:xfrm>
            <a:off x="1421605" y="35883849"/>
            <a:ext cx="27339847" cy="32004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pl-PL" altLang="pl-PL" sz="3600" b="1" dirty="0">
                <a:solidFill>
                  <a:srgbClr val="603268"/>
                </a:solidFill>
              </a:rPr>
              <a:t>ACKNOWLEDGEMENT:  </a:t>
            </a:r>
            <a:r>
              <a:rPr lang="en-US" sz="3600" i="1" dirty="0"/>
              <a:t>This study was financially co-founded by the National Science Centre (NSC) Poland grant No 2017/25/B/NZ7/01048 and Funds for Statutory Activity of </a:t>
            </a:r>
            <a:r>
              <a:rPr lang="en-US" sz="3600" i="1" dirty="0" err="1"/>
              <a:t>Jagiellonian</a:t>
            </a:r>
            <a:r>
              <a:rPr lang="en-US" sz="3600" i="1" dirty="0"/>
              <a:t> University Medical College (N42/DBS/000020).</a:t>
            </a:r>
            <a:endParaRPr lang="pl-PL" sz="3600" i="1" dirty="0"/>
          </a:p>
          <a:p>
            <a:pPr algn="just"/>
            <a:r>
              <a:rPr lang="pl-PL" altLang="pl-PL" sz="3600" b="1" dirty="0">
                <a:solidFill>
                  <a:srgbClr val="603268"/>
                </a:solidFill>
              </a:rPr>
              <a:t>REFERENCES: </a:t>
            </a:r>
            <a:r>
              <a:rPr lang="pl-PL" sz="3600" dirty="0"/>
              <a:t>1. </a:t>
            </a:r>
            <a:r>
              <a:rPr lang="en-US" sz="3600" dirty="0" err="1"/>
              <a:t>Moshé</a:t>
            </a:r>
            <a:r>
              <a:rPr lang="en-US" sz="3600" dirty="0"/>
              <a:t> SL, </a:t>
            </a:r>
            <a:r>
              <a:rPr lang="en-US" sz="3600" dirty="0" err="1"/>
              <a:t>Perucca</a:t>
            </a:r>
            <a:r>
              <a:rPr lang="en-US" sz="3600" dirty="0"/>
              <a:t> E, </a:t>
            </a:r>
            <a:r>
              <a:rPr lang="en-US" sz="3600" dirty="0" err="1"/>
              <a:t>Ryvlin</a:t>
            </a:r>
            <a:r>
              <a:rPr lang="en-US" sz="3600" dirty="0"/>
              <a:t> P, Tomson T, Lancet. 2015, 385(9971), 884-98.</a:t>
            </a:r>
            <a:r>
              <a:rPr lang="pl-PL" sz="3600" dirty="0"/>
              <a:t> 2. </a:t>
            </a:r>
            <a:r>
              <a:rPr lang="pl-PL" sz="3600" dirty="0" err="1"/>
              <a:t>Byrtus</a:t>
            </a:r>
            <a:r>
              <a:rPr lang="pl-PL" sz="3600" dirty="0"/>
              <a:t> H, </a:t>
            </a:r>
            <a:r>
              <a:rPr lang="pl-PL" sz="3600" dirty="0" err="1"/>
              <a:t>Obniska</a:t>
            </a:r>
            <a:r>
              <a:rPr lang="pl-PL" sz="3600" dirty="0"/>
              <a:t> J, Czopek A, </a:t>
            </a:r>
            <a:r>
              <a:rPr lang="pl-PL" sz="3600" dirty="0" err="1"/>
              <a:t>Kaminski</a:t>
            </a:r>
            <a:r>
              <a:rPr lang="pl-PL" sz="3600" dirty="0"/>
              <a:t> K, Arch. Pharm. Chem. Life </a:t>
            </a:r>
            <a:r>
              <a:rPr lang="pl-PL" sz="3600" dirty="0" err="1"/>
              <a:t>Sci</a:t>
            </a:r>
            <a:r>
              <a:rPr lang="pl-PL" sz="3600" dirty="0"/>
              <a:t>. 2011, 11, 231–241. 3. </a:t>
            </a:r>
            <a:r>
              <a:rPr lang="pl-PL" sz="3600" dirty="0" err="1"/>
              <a:t>Obniska</a:t>
            </a:r>
            <a:r>
              <a:rPr lang="pl-PL" sz="3600" dirty="0"/>
              <a:t> J, </a:t>
            </a:r>
            <a:r>
              <a:rPr lang="pl-PL" sz="3600" dirty="0" err="1"/>
              <a:t>Byrtus</a:t>
            </a:r>
            <a:r>
              <a:rPr lang="pl-PL" sz="3600" dirty="0"/>
              <a:t> H, Kamiński K, Pawłowski M, </a:t>
            </a:r>
            <a:r>
              <a:rPr lang="pl-PL" sz="3600" dirty="0" err="1"/>
              <a:t>Szczesio</a:t>
            </a:r>
            <a:r>
              <a:rPr lang="pl-PL" sz="3600" dirty="0"/>
              <a:t> M, Karolak-Wojciechowska J, </a:t>
            </a:r>
            <a:r>
              <a:rPr lang="pl-PL" sz="3600" dirty="0" err="1"/>
              <a:t>Bioorg</a:t>
            </a:r>
            <a:r>
              <a:rPr lang="pl-PL" sz="3600" dirty="0"/>
              <a:t> </a:t>
            </a:r>
            <a:r>
              <a:rPr lang="pl-PL" sz="3600" dirty="0" err="1"/>
              <a:t>Med</a:t>
            </a:r>
            <a:r>
              <a:rPr lang="pl-PL" sz="3600" dirty="0"/>
              <a:t> Chem. 2010 18(16): 6134-42. 4. </a:t>
            </a:r>
            <a:r>
              <a:rPr lang="en-US" sz="3600" dirty="0" err="1"/>
              <a:t>Kupferberg</a:t>
            </a:r>
            <a:r>
              <a:rPr lang="en-US" sz="3600" dirty="0"/>
              <a:t> HJ, </a:t>
            </a:r>
            <a:r>
              <a:rPr lang="en-US" sz="3600" dirty="0" err="1"/>
              <a:t>Epilepsia</a:t>
            </a:r>
            <a:r>
              <a:rPr lang="en-US" sz="3600" dirty="0"/>
              <a:t>, 1989, 30 (suppl.), 51-56.</a:t>
            </a:r>
            <a:endParaRPr lang="pl-PL" sz="3600" dirty="0"/>
          </a:p>
          <a:p>
            <a:pPr marL="0" indent="0" algn="just">
              <a:buNone/>
            </a:pPr>
            <a:endParaRPr lang="pl-PL" altLang="pl-PL" sz="3600" b="1" dirty="0">
              <a:solidFill>
                <a:srgbClr val="6A4E9D"/>
              </a:solidFill>
            </a:endParaRPr>
          </a:p>
          <a:p>
            <a:pPr marL="0" indent="0" algn="just">
              <a:buNone/>
            </a:pPr>
            <a:endParaRPr lang="pl-PL" sz="3600" dirty="0"/>
          </a:p>
        </p:txBody>
      </p:sp>
      <p:sp>
        <p:nvSpPr>
          <p:cNvPr id="17" name="Content Placeholder 5"/>
          <p:cNvSpPr txBox="1">
            <a:spLocks/>
          </p:cNvSpPr>
          <p:nvPr/>
        </p:nvSpPr>
        <p:spPr>
          <a:xfrm>
            <a:off x="1421605" y="22015450"/>
            <a:ext cx="27250435" cy="18287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GB" sz="3600" dirty="0"/>
              <a:t>Program in the Epilepsy Branch, National Institutes of Health, National Institute of Neurological Disorders and Stroke, Rockville, MD, USA [4], whereas </a:t>
            </a:r>
            <a:r>
              <a:rPr lang="en-GB" sz="3600" dirty="0" err="1"/>
              <a:t>sulfonamide</a:t>
            </a:r>
            <a:r>
              <a:rPr lang="en-GB" sz="3600" dirty="0"/>
              <a:t> derivatives were examined in the Department of Pharmacodynamics JU MC. The initial studies involved three tests: maximal electroshock (MES), subcutaneous </a:t>
            </a:r>
            <a:r>
              <a:rPr lang="en-GB" sz="3600" dirty="0" err="1"/>
              <a:t>pentylenetetrazole</a:t>
            </a:r>
            <a:r>
              <a:rPr lang="en-GB" sz="3600" dirty="0"/>
              <a:t> (</a:t>
            </a:r>
            <a:r>
              <a:rPr lang="en-GB" sz="3600" i="1" dirty="0" err="1"/>
              <a:t>sc</a:t>
            </a:r>
            <a:r>
              <a:rPr lang="en-GB" sz="3600" dirty="0" err="1"/>
              <a:t>PTZ</a:t>
            </a:r>
            <a:r>
              <a:rPr lang="en-GB" sz="3600" dirty="0"/>
              <a:t>), and </a:t>
            </a:r>
            <a:r>
              <a:rPr lang="en-GB" sz="3600" dirty="0" err="1"/>
              <a:t>rotorod</a:t>
            </a:r>
            <a:r>
              <a:rPr lang="en-GB" sz="3600" dirty="0"/>
              <a:t> test for acute neurological toxicity (</a:t>
            </a:r>
            <a:r>
              <a:rPr lang="en-GB" sz="3600" dirty="0" smtClean="0"/>
              <a:t>NT)</a:t>
            </a:r>
            <a:r>
              <a:rPr lang="pl-PL" sz="3600" dirty="0" smtClean="0"/>
              <a:t> (</a:t>
            </a:r>
            <a:r>
              <a:rPr lang="pl-PL" sz="3600" dirty="0" err="1" smtClean="0"/>
              <a:t>T</a:t>
            </a:r>
            <a:r>
              <a:rPr lang="pl-PL" altLang="pl-PL" sz="3600" dirty="0" err="1" smtClean="0"/>
              <a:t>able</a:t>
            </a:r>
            <a:r>
              <a:rPr lang="pl-PL" altLang="pl-PL" sz="3600" dirty="0" smtClean="0"/>
              <a:t> </a:t>
            </a:r>
            <a:r>
              <a:rPr lang="pl-PL" altLang="pl-PL" sz="3600" dirty="0"/>
              <a:t>1).</a:t>
            </a:r>
          </a:p>
          <a:p>
            <a:pPr marL="0" indent="0" algn="just">
              <a:buNone/>
            </a:pPr>
            <a:endParaRPr lang="en-GB" sz="3600" dirty="0"/>
          </a:p>
        </p:txBody>
      </p:sp>
      <p:sp>
        <p:nvSpPr>
          <p:cNvPr id="18" name="Content Placeholder 5"/>
          <p:cNvSpPr txBox="1">
            <a:spLocks/>
          </p:cNvSpPr>
          <p:nvPr/>
        </p:nvSpPr>
        <p:spPr>
          <a:xfrm>
            <a:off x="13524193" y="23816438"/>
            <a:ext cx="15147847" cy="78002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sz="3600" dirty="0" smtClean="0"/>
              <a:t>All </a:t>
            </a:r>
            <a:r>
              <a:rPr lang="en-GB" sz="3600" dirty="0" err="1"/>
              <a:t>arylpiperazinylalkyl</a:t>
            </a:r>
            <a:r>
              <a:rPr lang="en-GB" sz="3600" dirty="0"/>
              <a:t> derivatives of β-</a:t>
            </a:r>
            <a:r>
              <a:rPr lang="en-GB" sz="3600" dirty="0" err="1"/>
              <a:t>tetralino</a:t>
            </a:r>
            <a:r>
              <a:rPr lang="en-GB" altLang="pl-PL" sz="3600" dirty="0" err="1"/>
              <a:t>hydantoin</a:t>
            </a:r>
            <a:r>
              <a:rPr lang="en-GB" altLang="pl-PL" sz="3600" dirty="0"/>
              <a:t> (</a:t>
            </a:r>
            <a:r>
              <a:rPr lang="en-GB" altLang="pl-PL" sz="3600" b="1" dirty="0"/>
              <a:t>4</a:t>
            </a:r>
            <a:r>
              <a:rPr lang="en-GB" altLang="pl-PL" sz="3600" dirty="0"/>
              <a:t>-</a:t>
            </a:r>
            <a:r>
              <a:rPr lang="en-GB" altLang="pl-PL" sz="3600" b="1" dirty="0"/>
              <a:t>7</a:t>
            </a:r>
            <a:r>
              <a:rPr lang="en-GB" altLang="pl-PL" sz="3600" dirty="0"/>
              <a:t>) exhibited anticonvulsant activity in screening studies (Table 1), but non of </a:t>
            </a:r>
            <a:r>
              <a:rPr lang="en-GB" altLang="pl-PL" sz="3600" dirty="0" err="1"/>
              <a:t>sulfonamide</a:t>
            </a:r>
            <a:r>
              <a:rPr lang="en-GB" altLang="pl-PL" sz="3600" dirty="0"/>
              <a:t> derivatives (</a:t>
            </a:r>
            <a:r>
              <a:rPr lang="en-GB" altLang="pl-PL" sz="3600" b="1" dirty="0"/>
              <a:t>8</a:t>
            </a:r>
            <a:r>
              <a:rPr lang="en-GB" altLang="pl-PL" sz="3600" dirty="0"/>
              <a:t>, </a:t>
            </a:r>
            <a:r>
              <a:rPr lang="en-GB" altLang="pl-PL" sz="3600" b="1" dirty="0"/>
              <a:t>9</a:t>
            </a:r>
            <a:r>
              <a:rPr lang="en-GB" altLang="pl-PL" sz="3600" dirty="0"/>
              <a:t>, </a:t>
            </a:r>
            <a:r>
              <a:rPr lang="en-GB" altLang="pl-PL" sz="3600" b="1" dirty="0"/>
              <a:t>11</a:t>
            </a:r>
            <a:r>
              <a:rPr lang="en-GB" altLang="pl-PL" sz="3600" dirty="0"/>
              <a:t>, </a:t>
            </a:r>
            <a:r>
              <a:rPr lang="en-GB" altLang="pl-PL" sz="3600" b="1" dirty="0"/>
              <a:t>12</a:t>
            </a:r>
            <a:r>
              <a:rPr lang="en-GB" altLang="pl-PL" sz="3600" dirty="0"/>
              <a:t>) were active. </a:t>
            </a:r>
          </a:p>
          <a:p>
            <a:pPr algn="just"/>
            <a:r>
              <a:rPr lang="en-GB" sz="3600" dirty="0"/>
              <a:t>Among </a:t>
            </a:r>
            <a:r>
              <a:rPr lang="pl-PL" sz="3600" dirty="0" err="1" smtClean="0"/>
              <a:t>them</a:t>
            </a:r>
            <a:r>
              <a:rPr lang="en-GB" sz="3600" dirty="0" smtClean="0"/>
              <a:t>, </a:t>
            </a:r>
            <a:r>
              <a:rPr lang="en-GB" sz="3600" dirty="0"/>
              <a:t>compound </a:t>
            </a:r>
            <a:r>
              <a:rPr lang="en-GB" sz="3600" b="1" dirty="0"/>
              <a:t>7</a:t>
            </a:r>
            <a:r>
              <a:rPr lang="en-GB" sz="3600" dirty="0"/>
              <a:t>, showed the </a:t>
            </a:r>
            <a:r>
              <a:rPr lang="pl-PL" sz="3600" dirty="0" smtClean="0"/>
              <a:t>most </a:t>
            </a:r>
            <a:r>
              <a:rPr lang="pl-PL" sz="3600" dirty="0" err="1" smtClean="0"/>
              <a:t>potent</a:t>
            </a:r>
            <a:r>
              <a:rPr lang="en-GB" sz="3600" dirty="0" smtClean="0"/>
              <a:t> </a:t>
            </a:r>
            <a:r>
              <a:rPr lang="en-GB" sz="3600" dirty="0"/>
              <a:t>anticonvulsant effect, and protected 100% of tested </a:t>
            </a:r>
            <a:r>
              <a:rPr lang="en-GB" sz="3600" dirty="0" smtClean="0"/>
              <a:t>animals</a:t>
            </a:r>
            <a:r>
              <a:rPr lang="pl-PL" sz="3600" dirty="0" smtClean="0"/>
              <a:t> (not </a:t>
            </a:r>
            <a:r>
              <a:rPr lang="pl-PL" sz="3600" dirty="0" err="1" smtClean="0"/>
              <a:t>indicated</a:t>
            </a:r>
            <a:r>
              <a:rPr lang="pl-PL" sz="3600" dirty="0" smtClean="0"/>
              <a:t> in </a:t>
            </a:r>
            <a:r>
              <a:rPr lang="pl-PL" sz="3600" dirty="0" err="1" smtClean="0"/>
              <a:t>Table</a:t>
            </a:r>
            <a:r>
              <a:rPr lang="pl-PL" sz="3600" dirty="0" smtClean="0"/>
              <a:t> 1)</a:t>
            </a:r>
            <a:r>
              <a:rPr lang="en-GB" sz="3600" dirty="0" smtClean="0"/>
              <a:t>.</a:t>
            </a:r>
            <a:endParaRPr lang="en-GB" sz="3600" dirty="0"/>
          </a:p>
          <a:p>
            <a:pPr algn="just"/>
            <a:r>
              <a:rPr lang="en-GB" sz="3600" dirty="0"/>
              <a:t>In the next step, the most potent </a:t>
            </a:r>
            <a:r>
              <a:rPr lang="en-GB" sz="3600" dirty="0" smtClean="0"/>
              <a:t>comp</a:t>
            </a:r>
            <a:r>
              <a:rPr lang="pl-PL" sz="3600" dirty="0" err="1" smtClean="0"/>
              <a:t>ou</a:t>
            </a:r>
            <a:r>
              <a:rPr lang="en-GB" sz="3600" dirty="0" err="1" smtClean="0"/>
              <a:t>nd</a:t>
            </a:r>
            <a:r>
              <a:rPr lang="en-GB" sz="3600" dirty="0" smtClean="0"/>
              <a:t> </a:t>
            </a:r>
            <a:r>
              <a:rPr lang="en-GB" sz="3600" b="1" dirty="0"/>
              <a:t>7</a:t>
            </a:r>
            <a:r>
              <a:rPr lang="en-GB" sz="3600" dirty="0"/>
              <a:t> was </a:t>
            </a:r>
            <a:r>
              <a:rPr lang="pl-PL" sz="3600" dirty="0" err="1" smtClean="0"/>
              <a:t>selected</a:t>
            </a:r>
            <a:r>
              <a:rPr lang="en-GB" sz="3600" dirty="0" smtClean="0"/>
              <a:t> </a:t>
            </a:r>
            <a:r>
              <a:rPr lang="en-GB" sz="3600" dirty="0"/>
              <a:t>for quantitative evaluation in rats (</a:t>
            </a:r>
            <a:r>
              <a:rPr lang="en-GB" sz="3600" i="1" dirty="0"/>
              <a:t>p.o.</a:t>
            </a:r>
            <a:r>
              <a:rPr lang="en-GB" sz="3600" dirty="0"/>
              <a:t>) and mice (</a:t>
            </a:r>
            <a:r>
              <a:rPr lang="en-GB" sz="3600" i="1" dirty="0" err="1"/>
              <a:t>i.p</a:t>
            </a:r>
            <a:r>
              <a:rPr lang="en-GB" sz="3600" i="1" dirty="0"/>
              <a:t>.</a:t>
            </a:r>
            <a:r>
              <a:rPr lang="en-GB" sz="3600" dirty="0"/>
              <a:t>). After per </a:t>
            </a:r>
            <a:r>
              <a:rPr lang="en-GB" sz="3600" dirty="0" err="1"/>
              <a:t>os</a:t>
            </a:r>
            <a:r>
              <a:rPr lang="en-GB" sz="3600" dirty="0"/>
              <a:t> administration in rats, compound </a:t>
            </a:r>
            <a:r>
              <a:rPr lang="en-GB" sz="3600" b="1" dirty="0"/>
              <a:t>7</a:t>
            </a:r>
            <a:r>
              <a:rPr lang="en-GB" sz="3600" dirty="0"/>
              <a:t> displayed two times higher ED</a:t>
            </a:r>
            <a:r>
              <a:rPr lang="en-GB" sz="3600" baseline="-25000" dirty="0"/>
              <a:t>50</a:t>
            </a:r>
            <a:r>
              <a:rPr lang="en-GB" sz="3600" dirty="0"/>
              <a:t> value than </a:t>
            </a:r>
            <a:r>
              <a:rPr lang="en-GB" sz="3600" dirty="0" smtClean="0"/>
              <a:t>r</a:t>
            </a:r>
            <a:r>
              <a:rPr lang="pl-PL" sz="3600" dirty="0" smtClean="0"/>
              <a:t>ef</a:t>
            </a:r>
            <a:r>
              <a:rPr lang="en-GB" sz="3600" dirty="0" err="1" smtClean="0"/>
              <a:t>erence</a:t>
            </a:r>
            <a:r>
              <a:rPr lang="en-GB" sz="3600" dirty="0" smtClean="0"/>
              <a:t> </a:t>
            </a:r>
            <a:r>
              <a:rPr lang="en-GB" sz="3600" dirty="0"/>
              <a:t>drug phenytoin, with excellent protective index (PI=41), but it was ten times less active than </a:t>
            </a:r>
            <a:r>
              <a:rPr lang="en-GB" sz="3600" dirty="0" err="1" smtClean="0"/>
              <a:t>phen</a:t>
            </a:r>
            <a:r>
              <a:rPr lang="pl-PL" sz="3600" dirty="0" err="1" smtClean="0"/>
              <a:t>ytoin</a:t>
            </a:r>
            <a:r>
              <a:rPr lang="pl-PL" sz="3600" dirty="0" smtClean="0"/>
              <a:t> a</a:t>
            </a:r>
            <a:r>
              <a:rPr lang="en-GB" sz="3600" dirty="0" err="1" smtClean="0"/>
              <a:t>fter</a:t>
            </a:r>
            <a:r>
              <a:rPr lang="en-GB" sz="3600" dirty="0" smtClean="0"/>
              <a:t> </a:t>
            </a:r>
            <a:r>
              <a:rPr lang="en-GB" sz="3600" dirty="0"/>
              <a:t>intraperitoneal administration into mice (Table 2).</a:t>
            </a:r>
          </a:p>
          <a:p>
            <a:pPr algn="just"/>
            <a:r>
              <a:rPr lang="en-GB" sz="3600" dirty="0"/>
              <a:t>In </a:t>
            </a:r>
            <a:r>
              <a:rPr lang="pl-PL" sz="3600" dirty="0" smtClean="0"/>
              <a:t>the </a:t>
            </a:r>
            <a:r>
              <a:rPr lang="en-GB" sz="3600" dirty="0" smtClean="0"/>
              <a:t>electrophysiology </a:t>
            </a:r>
            <a:r>
              <a:rPr lang="en-GB" sz="3600" dirty="0"/>
              <a:t>studies, </a:t>
            </a:r>
            <a:r>
              <a:rPr lang="en-GB" sz="3600" dirty="0" smtClean="0"/>
              <a:t>comp</a:t>
            </a:r>
            <a:r>
              <a:rPr lang="pl-PL" sz="3600" dirty="0" err="1" smtClean="0"/>
              <a:t>ound</a:t>
            </a:r>
            <a:r>
              <a:rPr lang="en-GB" sz="3600" dirty="0" smtClean="0"/>
              <a:t> </a:t>
            </a:r>
            <a:r>
              <a:rPr lang="en-GB" sz="3600" b="1" dirty="0"/>
              <a:t>7</a:t>
            </a:r>
            <a:r>
              <a:rPr lang="en-GB" sz="3600" dirty="0"/>
              <a:t> substantially enhanced </a:t>
            </a:r>
            <a:r>
              <a:rPr lang="pl-PL" sz="3600" dirty="0" smtClean="0"/>
              <a:t>the GABA-</a:t>
            </a:r>
            <a:r>
              <a:rPr lang="pl-PL" sz="3600" dirty="0" err="1" smtClean="0"/>
              <a:t>madiated</a:t>
            </a:r>
            <a:r>
              <a:rPr lang="pl-PL" sz="3600" dirty="0" smtClean="0"/>
              <a:t> </a:t>
            </a:r>
            <a:r>
              <a:rPr lang="pl-PL" sz="3600" dirty="0" err="1" smtClean="0"/>
              <a:t>chloride</a:t>
            </a:r>
            <a:r>
              <a:rPr lang="pl-PL" sz="3600" dirty="0" smtClean="0"/>
              <a:t> </a:t>
            </a:r>
            <a:r>
              <a:rPr lang="pl-PL" sz="3600" dirty="0" err="1" smtClean="0"/>
              <a:t>currents</a:t>
            </a:r>
            <a:r>
              <a:rPr lang="pl-PL" sz="3600" dirty="0" smtClean="0"/>
              <a:t> as </a:t>
            </a:r>
            <a:r>
              <a:rPr lang="pl-PL" sz="3600" dirty="0" err="1" smtClean="0"/>
              <a:t>well</a:t>
            </a:r>
            <a:r>
              <a:rPr lang="pl-PL" sz="3600" dirty="0" smtClean="0"/>
              <a:t> as </a:t>
            </a:r>
            <a:r>
              <a:rPr lang="pl-PL" sz="3600" dirty="0" err="1" smtClean="0"/>
              <a:t>inhibited</a:t>
            </a:r>
            <a:r>
              <a:rPr lang="pl-PL" sz="3600" dirty="0" smtClean="0"/>
              <a:t> </a:t>
            </a:r>
            <a:r>
              <a:rPr lang="pl-PL" sz="3600" dirty="0" err="1" smtClean="0"/>
              <a:t>potently</a:t>
            </a:r>
            <a:r>
              <a:rPr lang="pl-PL" sz="3600" dirty="0" smtClean="0"/>
              <a:t> the </a:t>
            </a:r>
            <a:r>
              <a:rPr lang="en-GB" sz="3600" dirty="0" smtClean="0"/>
              <a:t>voltage-dependent </a:t>
            </a:r>
            <a:r>
              <a:rPr lang="en-GB" sz="3600" dirty="0"/>
              <a:t>sodium </a:t>
            </a:r>
            <a:r>
              <a:rPr lang="en-GB" sz="3600" dirty="0" smtClean="0"/>
              <a:t>currents</a:t>
            </a:r>
            <a:r>
              <a:rPr lang="pl-PL" sz="3600" dirty="0" smtClean="0"/>
              <a:t>, </a:t>
            </a:r>
            <a:r>
              <a:rPr lang="pl-PL" sz="3600" dirty="0" err="1" smtClean="0"/>
              <a:t>especially</a:t>
            </a:r>
            <a:r>
              <a:rPr lang="pl-PL" sz="3600" dirty="0" smtClean="0"/>
              <a:t> </a:t>
            </a:r>
            <a:r>
              <a:rPr lang="pl-PL" sz="3600" dirty="0" err="1" smtClean="0"/>
              <a:t>at</a:t>
            </a:r>
            <a:r>
              <a:rPr lang="pl-PL" sz="3600" dirty="0" smtClean="0"/>
              <a:t> -60 </a:t>
            </a:r>
            <a:r>
              <a:rPr lang="pl-PL" sz="3600" dirty="0" err="1" smtClean="0"/>
              <a:t>mV</a:t>
            </a:r>
            <a:r>
              <a:rPr lang="pl-PL" sz="3600" dirty="0" smtClean="0"/>
              <a:t> holding </a:t>
            </a:r>
            <a:r>
              <a:rPr lang="pl-PL" sz="3600" dirty="0" err="1" smtClean="0"/>
              <a:t>potential</a:t>
            </a:r>
            <a:r>
              <a:rPr lang="en-GB" sz="3600" dirty="0" smtClean="0"/>
              <a:t> </a:t>
            </a:r>
            <a:r>
              <a:rPr lang="en-GB" sz="3600" dirty="0"/>
              <a:t>(Table 3). </a:t>
            </a:r>
          </a:p>
        </p:txBody>
      </p:sp>
      <p:graphicFrame>
        <p:nvGraphicFramePr>
          <p:cNvPr id="20" name="Tabela 19"/>
          <p:cNvGraphicFramePr>
            <a:graphicFrameLocks noGrp="1"/>
          </p:cNvGraphicFramePr>
          <p:nvPr>
            <p:extLst>
              <p:ext uri="{D42A27DB-BD31-4B8C-83A1-F6EECF244321}">
                <p14:modId xmlns:p14="http://schemas.microsoft.com/office/powerpoint/2010/main" val="1126948190"/>
              </p:ext>
            </p:extLst>
          </p:nvPr>
        </p:nvGraphicFramePr>
        <p:xfrm>
          <a:off x="1726406" y="24697634"/>
          <a:ext cx="11353797" cy="6439357"/>
        </p:xfrm>
        <a:graphic>
          <a:graphicData uri="http://schemas.openxmlformats.org/drawingml/2006/table">
            <a:tbl>
              <a:tblPr firstRow="1" firstCol="1" lastRow="1" lastCol="1" bandRow="1" bandCol="1">
                <a:tableStyleId>{1E171933-4619-4E11-9A3F-F7608DF75F80}</a:tableStyleId>
              </a:tblPr>
              <a:tblGrid>
                <a:gridCol w="1517160">
                  <a:extLst>
                    <a:ext uri="{9D8B030D-6E8A-4147-A177-3AD203B41FA5}">
                      <a16:colId xmlns="" xmlns:a16="http://schemas.microsoft.com/office/drawing/2014/main" val="20000"/>
                    </a:ext>
                  </a:extLst>
                </a:gridCol>
                <a:gridCol w="1217138">
                  <a:extLst>
                    <a:ext uri="{9D8B030D-6E8A-4147-A177-3AD203B41FA5}">
                      <a16:colId xmlns="" xmlns:a16="http://schemas.microsoft.com/office/drawing/2014/main" val="20001"/>
                    </a:ext>
                  </a:extLst>
                </a:gridCol>
                <a:gridCol w="1231357">
                  <a:extLst>
                    <a:ext uri="{9D8B030D-6E8A-4147-A177-3AD203B41FA5}">
                      <a16:colId xmlns="" xmlns:a16="http://schemas.microsoft.com/office/drawing/2014/main" val="20002"/>
                    </a:ext>
                  </a:extLst>
                </a:gridCol>
                <a:gridCol w="1231357">
                  <a:extLst>
                    <a:ext uri="{9D8B030D-6E8A-4147-A177-3AD203B41FA5}">
                      <a16:colId xmlns="" xmlns:a16="http://schemas.microsoft.com/office/drawing/2014/main" val="20003"/>
                    </a:ext>
                  </a:extLst>
                </a:gridCol>
                <a:gridCol w="1231357">
                  <a:extLst>
                    <a:ext uri="{9D8B030D-6E8A-4147-A177-3AD203B41FA5}">
                      <a16:colId xmlns="" xmlns:a16="http://schemas.microsoft.com/office/drawing/2014/main" val="20004"/>
                    </a:ext>
                  </a:extLst>
                </a:gridCol>
                <a:gridCol w="1231357">
                  <a:extLst>
                    <a:ext uri="{9D8B030D-6E8A-4147-A177-3AD203B41FA5}">
                      <a16:colId xmlns="" xmlns:a16="http://schemas.microsoft.com/office/drawing/2014/main" val="20005"/>
                    </a:ext>
                  </a:extLst>
                </a:gridCol>
                <a:gridCol w="1231357">
                  <a:extLst>
                    <a:ext uri="{9D8B030D-6E8A-4147-A177-3AD203B41FA5}">
                      <a16:colId xmlns="" xmlns:a16="http://schemas.microsoft.com/office/drawing/2014/main" val="20006"/>
                    </a:ext>
                  </a:extLst>
                </a:gridCol>
                <a:gridCol w="1231357">
                  <a:extLst>
                    <a:ext uri="{9D8B030D-6E8A-4147-A177-3AD203B41FA5}">
                      <a16:colId xmlns="" xmlns:a16="http://schemas.microsoft.com/office/drawing/2014/main" val="20007"/>
                    </a:ext>
                  </a:extLst>
                </a:gridCol>
                <a:gridCol w="1231357">
                  <a:extLst>
                    <a:ext uri="{9D8B030D-6E8A-4147-A177-3AD203B41FA5}">
                      <a16:colId xmlns="" xmlns:a16="http://schemas.microsoft.com/office/drawing/2014/main" val="20008"/>
                    </a:ext>
                  </a:extLst>
                </a:gridCol>
              </a:tblGrid>
              <a:tr h="633156">
                <a:tc rowSpan="2">
                  <a:txBody>
                    <a:bodyPr/>
                    <a:lstStyle/>
                    <a:p>
                      <a:pPr algn="ctr">
                        <a:lnSpc>
                          <a:spcPct val="150000"/>
                        </a:lnSpc>
                        <a:spcAft>
                          <a:spcPts val="0"/>
                        </a:spcAft>
                      </a:pPr>
                      <a:r>
                        <a:rPr lang="en-GB" sz="2400" dirty="0">
                          <a:effectLst/>
                        </a:rPr>
                        <a:t>C</a:t>
                      </a:r>
                      <a:r>
                        <a:rPr lang="pl-PL" sz="2400" dirty="0" err="1">
                          <a:effectLst/>
                        </a:rPr>
                        <a:t>omp</a:t>
                      </a:r>
                      <a:r>
                        <a:rPr lang="en-GB" sz="2400" dirty="0">
                          <a:effectLst/>
                        </a:rPr>
                        <a:t>d</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rowSpan="2">
                  <a:txBody>
                    <a:bodyPr/>
                    <a:lstStyle/>
                    <a:p>
                      <a:pPr algn="ctr">
                        <a:lnSpc>
                          <a:spcPct val="150000"/>
                        </a:lnSpc>
                        <a:spcAft>
                          <a:spcPts val="0"/>
                        </a:spcAft>
                      </a:pPr>
                      <a:r>
                        <a:rPr lang="en-US" sz="2400" dirty="0">
                          <a:effectLst/>
                        </a:rPr>
                        <a:t>n</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rowSpan="2">
                  <a:txBody>
                    <a:bodyPr/>
                    <a:lstStyle/>
                    <a:p>
                      <a:pPr algn="ctr">
                        <a:lnSpc>
                          <a:spcPct val="150000"/>
                        </a:lnSpc>
                        <a:spcAft>
                          <a:spcPts val="0"/>
                        </a:spcAft>
                      </a:pPr>
                      <a:r>
                        <a:rPr lang="en-US" sz="2400" dirty="0">
                          <a:effectLst/>
                        </a:rPr>
                        <a:t>R</a:t>
                      </a:r>
                      <a:r>
                        <a:rPr lang="en-US" sz="2400" baseline="-25000" dirty="0">
                          <a:effectLst/>
                        </a:rPr>
                        <a:t>1or 2</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gridSpan="2">
                  <a:txBody>
                    <a:bodyPr/>
                    <a:lstStyle/>
                    <a:p>
                      <a:pPr algn="ctr">
                        <a:lnSpc>
                          <a:spcPct val="150000"/>
                        </a:lnSpc>
                        <a:spcAft>
                          <a:spcPts val="0"/>
                        </a:spcAft>
                      </a:pPr>
                      <a:r>
                        <a:rPr lang="en-US" sz="2800" dirty="0" smtClean="0">
                          <a:effectLst/>
                        </a:rPr>
                        <a:t>MES</a:t>
                      </a:r>
                      <a:r>
                        <a:rPr lang="pl-PL" sz="2800" dirty="0" smtClean="0">
                          <a:effectLst/>
                        </a:rPr>
                        <a:t>*</a:t>
                      </a:r>
                      <a:endParaRPr lang="pl-PL" sz="400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hMerge="1">
                  <a:txBody>
                    <a:bodyPr/>
                    <a:lstStyle/>
                    <a:p>
                      <a:endParaRPr lang="pl-PL"/>
                    </a:p>
                  </a:txBody>
                  <a:tcPr/>
                </a:tc>
                <a:tc gridSpan="2">
                  <a:txBody>
                    <a:bodyPr/>
                    <a:lstStyle/>
                    <a:p>
                      <a:pPr algn="ctr">
                        <a:lnSpc>
                          <a:spcPct val="150000"/>
                        </a:lnSpc>
                        <a:spcAft>
                          <a:spcPts val="0"/>
                        </a:spcAft>
                      </a:pPr>
                      <a:r>
                        <a:rPr lang="en-US" sz="2800" dirty="0" err="1" smtClean="0">
                          <a:effectLst/>
                        </a:rPr>
                        <a:t>scPTZ</a:t>
                      </a:r>
                      <a:r>
                        <a:rPr lang="en-US" sz="2800" dirty="0" smtClean="0">
                          <a:effectLst/>
                        </a:rPr>
                        <a:t>*</a:t>
                      </a:r>
                      <a:endParaRPr lang="pl-PL" sz="400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hMerge="1">
                  <a:txBody>
                    <a:bodyPr/>
                    <a:lstStyle/>
                    <a:p>
                      <a:endParaRPr lang="pl-PL"/>
                    </a:p>
                  </a:txBody>
                  <a:tcPr/>
                </a:tc>
                <a:tc gridSpan="2">
                  <a:txBody>
                    <a:bodyPr/>
                    <a:lstStyle/>
                    <a:p>
                      <a:pPr algn="ctr">
                        <a:lnSpc>
                          <a:spcPct val="150000"/>
                        </a:lnSpc>
                        <a:spcAft>
                          <a:spcPts val="0"/>
                        </a:spcAft>
                      </a:pPr>
                      <a:r>
                        <a:rPr lang="en-GB" sz="2800" dirty="0" smtClean="0">
                          <a:effectLst/>
                        </a:rPr>
                        <a:t>NT*</a:t>
                      </a:r>
                      <a:endParaRPr lang="pl-PL" sz="400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hMerge="1">
                  <a:txBody>
                    <a:bodyPr/>
                    <a:lstStyle/>
                    <a:p>
                      <a:endParaRPr lang="pl-PL"/>
                    </a:p>
                  </a:txBody>
                  <a:tcPr/>
                </a:tc>
                <a:extLst>
                  <a:ext uri="{0D108BD9-81ED-4DB2-BD59-A6C34878D82A}">
                    <a16:rowId xmlns="" xmlns:a16="http://schemas.microsoft.com/office/drawing/2014/main" val="10000"/>
                  </a:ext>
                </a:extLst>
              </a:tr>
              <a:tr h="542776">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a:lnSpc>
                          <a:spcPct val="150000"/>
                        </a:lnSpc>
                        <a:spcAft>
                          <a:spcPts val="0"/>
                        </a:spcAft>
                      </a:pPr>
                      <a:r>
                        <a:rPr lang="en-US" sz="2400" dirty="0">
                          <a:effectLst/>
                        </a:rPr>
                        <a:t>0.5 h</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400" dirty="0">
                          <a:effectLst/>
                        </a:rPr>
                        <a:t>4 h</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400" dirty="0">
                          <a:effectLst/>
                        </a:rPr>
                        <a:t>0.5 h</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400">
                          <a:effectLst/>
                        </a:rPr>
                        <a:t>4 h</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400">
                          <a:effectLst/>
                        </a:rPr>
                        <a:t>0.5 h</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2400" b="0" dirty="0">
                          <a:effectLst/>
                        </a:rPr>
                        <a:t>4 h</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extLst>
                  <a:ext uri="{0D108BD9-81ED-4DB2-BD59-A6C34878D82A}">
                    <a16:rowId xmlns="" xmlns:a16="http://schemas.microsoft.com/office/drawing/2014/main" val="10001"/>
                  </a:ext>
                </a:extLst>
              </a:tr>
              <a:tr h="542776">
                <a:tc>
                  <a:txBody>
                    <a:bodyPr/>
                    <a:lstStyle/>
                    <a:p>
                      <a:pPr algn="ctr">
                        <a:lnSpc>
                          <a:spcPct val="150000"/>
                        </a:lnSpc>
                        <a:spcAft>
                          <a:spcPts val="0"/>
                        </a:spcAft>
                      </a:pPr>
                      <a:r>
                        <a:rPr lang="en-GB" sz="2400" dirty="0">
                          <a:effectLst/>
                        </a:rPr>
                        <a:t>4</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1</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3-Cl </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100</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b="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2"/>
                  </a:ext>
                </a:extLst>
              </a:tr>
              <a:tr h="542776">
                <a:tc>
                  <a:txBody>
                    <a:bodyPr/>
                    <a:lstStyle/>
                    <a:p>
                      <a:pPr algn="ctr">
                        <a:lnSpc>
                          <a:spcPct val="150000"/>
                        </a:lnSpc>
                        <a:spcAft>
                          <a:spcPts val="0"/>
                        </a:spcAft>
                      </a:pPr>
                      <a:r>
                        <a:rPr lang="en-GB" sz="2400" dirty="0">
                          <a:effectLst/>
                        </a:rPr>
                        <a:t>5</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1</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3-CF</a:t>
                      </a:r>
                      <a:r>
                        <a:rPr lang="en-GB" sz="2400" baseline="-25000">
                          <a:effectLst/>
                        </a:rPr>
                        <a:t>3</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100</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b="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3"/>
                  </a:ext>
                </a:extLst>
              </a:tr>
              <a:tr h="542776">
                <a:tc>
                  <a:txBody>
                    <a:bodyPr/>
                    <a:lstStyle/>
                    <a:p>
                      <a:pPr algn="ctr">
                        <a:lnSpc>
                          <a:spcPct val="150000"/>
                        </a:lnSpc>
                        <a:spcAft>
                          <a:spcPts val="0"/>
                        </a:spcAft>
                      </a:pPr>
                      <a:r>
                        <a:rPr lang="en-GB" sz="2400" dirty="0">
                          <a:effectLst/>
                        </a:rPr>
                        <a:t>6</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1</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3-CH</a:t>
                      </a:r>
                      <a:r>
                        <a:rPr lang="en-GB" sz="2400" baseline="-25000">
                          <a:effectLst/>
                        </a:rPr>
                        <a:t>3</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100</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30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b="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4"/>
                  </a:ext>
                </a:extLst>
              </a:tr>
              <a:tr h="542776">
                <a:tc>
                  <a:txBody>
                    <a:bodyPr/>
                    <a:lstStyle/>
                    <a:p>
                      <a:pPr algn="ctr">
                        <a:lnSpc>
                          <a:spcPct val="150000"/>
                        </a:lnSpc>
                        <a:spcAft>
                          <a:spcPts val="0"/>
                        </a:spcAft>
                      </a:pPr>
                      <a:r>
                        <a:rPr lang="en-GB" sz="2400" dirty="0">
                          <a:effectLst/>
                        </a:rPr>
                        <a:t>7</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2</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3-CF</a:t>
                      </a:r>
                      <a:r>
                        <a:rPr lang="en-GB" sz="2400" baseline="-25000">
                          <a:effectLst/>
                        </a:rPr>
                        <a:t>3</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300</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100</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b="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5"/>
                  </a:ext>
                </a:extLst>
              </a:tr>
              <a:tr h="542776">
                <a:tc>
                  <a:txBody>
                    <a:bodyPr/>
                    <a:lstStyle/>
                    <a:p>
                      <a:pPr algn="ctr">
                        <a:lnSpc>
                          <a:spcPct val="150000"/>
                        </a:lnSpc>
                        <a:spcAft>
                          <a:spcPts val="0"/>
                        </a:spcAft>
                      </a:pPr>
                      <a:r>
                        <a:rPr lang="en-GB" sz="2400" dirty="0">
                          <a:effectLst/>
                        </a:rPr>
                        <a:t>8</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3-F</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a:effectLst/>
                        </a:rPr>
                        <a:t>nt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b="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extLst>
                  <a:ext uri="{0D108BD9-81ED-4DB2-BD59-A6C34878D82A}">
                    <a16:rowId xmlns="" xmlns:a16="http://schemas.microsoft.com/office/drawing/2014/main" val="10006"/>
                  </a:ext>
                </a:extLst>
              </a:tr>
              <a:tr h="542776">
                <a:tc>
                  <a:txBody>
                    <a:bodyPr/>
                    <a:lstStyle/>
                    <a:p>
                      <a:pPr algn="ctr">
                        <a:lnSpc>
                          <a:spcPct val="150000"/>
                        </a:lnSpc>
                        <a:spcAft>
                          <a:spcPts val="0"/>
                        </a:spcAft>
                      </a:pPr>
                      <a:r>
                        <a:rPr lang="en-GB" sz="2400" dirty="0">
                          <a:effectLst/>
                        </a:rPr>
                        <a:t>9</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3-CF</a:t>
                      </a:r>
                      <a:r>
                        <a:rPr lang="en-GB" sz="2400" baseline="-25000">
                          <a:effectLst/>
                        </a:rPr>
                        <a:t>3</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a:effectLst/>
                        </a:rPr>
                        <a:t>nt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100</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b="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extLst>
                  <a:ext uri="{0D108BD9-81ED-4DB2-BD59-A6C34878D82A}">
                    <a16:rowId xmlns="" xmlns:a16="http://schemas.microsoft.com/office/drawing/2014/main" val="10007"/>
                  </a:ext>
                </a:extLst>
              </a:tr>
              <a:tr h="542776">
                <a:tc>
                  <a:txBody>
                    <a:bodyPr/>
                    <a:lstStyle/>
                    <a:p>
                      <a:pPr algn="ctr">
                        <a:lnSpc>
                          <a:spcPct val="150000"/>
                        </a:lnSpc>
                        <a:spcAft>
                          <a:spcPts val="0"/>
                        </a:spcAft>
                      </a:pPr>
                      <a:r>
                        <a:rPr lang="en-GB" sz="2400" dirty="0">
                          <a:effectLst/>
                        </a:rPr>
                        <a:t>11</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3-F</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a:effectLst/>
                        </a:rPr>
                        <a:t>nt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a:effectLst/>
                        </a:rPr>
                        <a:t>nt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100</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b="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extLst>
                  <a:ext uri="{0D108BD9-81ED-4DB2-BD59-A6C34878D82A}">
                    <a16:rowId xmlns="" xmlns:a16="http://schemas.microsoft.com/office/drawing/2014/main" val="10008"/>
                  </a:ext>
                </a:extLst>
              </a:tr>
              <a:tr h="542776">
                <a:tc>
                  <a:txBody>
                    <a:bodyPr/>
                    <a:lstStyle/>
                    <a:p>
                      <a:pPr algn="ctr">
                        <a:lnSpc>
                          <a:spcPct val="150000"/>
                        </a:lnSpc>
                        <a:spcAft>
                          <a:spcPts val="0"/>
                        </a:spcAft>
                      </a:pPr>
                      <a:r>
                        <a:rPr lang="en-GB" sz="2400" dirty="0">
                          <a:effectLst/>
                        </a:rPr>
                        <a:t>12</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a:effectLst/>
                        </a:rPr>
                        <a:t>3-CF</a:t>
                      </a:r>
                      <a:r>
                        <a:rPr lang="en-GB" sz="2400" baseline="-25000">
                          <a:effectLst/>
                        </a:rPr>
                        <a:t>3</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a:effectLst/>
                        </a:rPr>
                        <a:t>-</a:t>
                      </a:r>
                      <a:endParaRPr lang="pl-PL" sz="3600" b="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a:effectLst/>
                        </a:rPr>
                        <a:t>nt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a:effectLst/>
                        </a:rPr>
                        <a:t>nt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a:effectLst/>
                        </a:rPr>
                        <a:t>nt</a:t>
                      </a:r>
                      <a:endParaRPr lang="pl-PL" sz="3600" b="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de-DE" sz="240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de-DE" sz="2400" b="0" dirty="0" err="1">
                          <a:effectLst/>
                        </a:rPr>
                        <a:t>nt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extLst>
                  <a:ext uri="{0D108BD9-81ED-4DB2-BD59-A6C34878D82A}">
                    <a16:rowId xmlns="" xmlns:a16="http://schemas.microsoft.com/office/drawing/2014/main" val="10009"/>
                  </a:ext>
                </a:extLst>
              </a:tr>
              <a:tr h="868441">
                <a:tc>
                  <a:txBody>
                    <a:bodyPr/>
                    <a:lstStyle/>
                    <a:p>
                      <a:pPr algn="ctr">
                        <a:lnSpc>
                          <a:spcPct val="150000"/>
                        </a:lnSpc>
                        <a:spcAft>
                          <a:spcPts val="0"/>
                        </a:spcAft>
                      </a:pPr>
                      <a:r>
                        <a:rPr lang="en-GB" sz="2400" dirty="0">
                          <a:effectLst/>
                        </a:rPr>
                        <a:t>Phenytoin</a:t>
                      </a:r>
                      <a:endParaRPr lang="pl-PL" sz="3600" b="1"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a:t>
                      </a:r>
                      <a:endParaRPr lang="pl-PL" sz="3600" b="0" dirty="0">
                        <a:effectLst/>
                        <a:latin typeface="Times New Roman" panose="02020603050405020304" pitchFamily="18" charset="0"/>
                        <a:ea typeface="MS Mincho"/>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30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30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GB" sz="2400" b="0" dirty="0">
                          <a:effectLst/>
                        </a:rPr>
                        <a:t>100</a:t>
                      </a:r>
                      <a:endParaRPr lang="pl-PL" sz="36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10"/>
                  </a:ext>
                </a:extLst>
              </a:tr>
            </a:tbl>
          </a:graphicData>
        </a:graphic>
      </p:graphicFrame>
      <p:graphicFrame>
        <p:nvGraphicFramePr>
          <p:cNvPr id="21" name="Tabela 20"/>
          <p:cNvGraphicFramePr>
            <a:graphicFrameLocks noGrp="1"/>
          </p:cNvGraphicFramePr>
          <p:nvPr>
            <p:extLst>
              <p:ext uri="{D42A27DB-BD31-4B8C-83A1-F6EECF244321}">
                <p14:modId xmlns:p14="http://schemas.microsoft.com/office/powerpoint/2010/main" val="138336092"/>
              </p:ext>
            </p:extLst>
          </p:nvPr>
        </p:nvGraphicFramePr>
        <p:xfrm>
          <a:off x="1726407" y="32506606"/>
          <a:ext cx="12496800" cy="3017494"/>
        </p:xfrm>
        <a:graphic>
          <a:graphicData uri="http://schemas.openxmlformats.org/drawingml/2006/table">
            <a:tbl>
              <a:tblPr firstRow="1" firstCol="1" lastRow="1" lastCol="1" bandRow="1" bandCol="1">
                <a:tableStyleId>{1E171933-4619-4E11-9A3F-F7608DF75F80}</a:tableStyleId>
              </a:tblPr>
              <a:tblGrid>
                <a:gridCol w="2007732">
                  <a:extLst>
                    <a:ext uri="{9D8B030D-6E8A-4147-A177-3AD203B41FA5}">
                      <a16:colId xmlns="" xmlns:a16="http://schemas.microsoft.com/office/drawing/2014/main" val="20000"/>
                    </a:ext>
                  </a:extLst>
                </a:gridCol>
                <a:gridCol w="2007732">
                  <a:extLst>
                    <a:ext uri="{9D8B030D-6E8A-4147-A177-3AD203B41FA5}">
                      <a16:colId xmlns="" xmlns:a16="http://schemas.microsoft.com/office/drawing/2014/main" val="20001"/>
                    </a:ext>
                  </a:extLst>
                </a:gridCol>
                <a:gridCol w="1695176">
                  <a:extLst>
                    <a:ext uri="{9D8B030D-6E8A-4147-A177-3AD203B41FA5}">
                      <a16:colId xmlns="" xmlns:a16="http://schemas.microsoft.com/office/drawing/2014/main" val="20002"/>
                    </a:ext>
                  </a:extLst>
                </a:gridCol>
                <a:gridCol w="1696540">
                  <a:extLst>
                    <a:ext uri="{9D8B030D-6E8A-4147-A177-3AD203B41FA5}">
                      <a16:colId xmlns="" xmlns:a16="http://schemas.microsoft.com/office/drawing/2014/main" val="20003"/>
                    </a:ext>
                  </a:extLst>
                </a:gridCol>
                <a:gridCol w="1696540">
                  <a:extLst>
                    <a:ext uri="{9D8B030D-6E8A-4147-A177-3AD203B41FA5}">
                      <a16:colId xmlns="" xmlns:a16="http://schemas.microsoft.com/office/drawing/2014/main" val="20004"/>
                    </a:ext>
                  </a:extLst>
                </a:gridCol>
                <a:gridCol w="1696540">
                  <a:extLst>
                    <a:ext uri="{9D8B030D-6E8A-4147-A177-3AD203B41FA5}">
                      <a16:colId xmlns="" xmlns:a16="http://schemas.microsoft.com/office/drawing/2014/main" val="20005"/>
                    </a:ext>
                  </a:extLst>
                </a:gridCol>
                <a:gridCol w="1696540">
                  <a:extLst>
                    <a:ext uri="{9D8B030D-6E8A-4147-A177-3AD203B41FA5}">
                      <a16:colId xmlns="" xmlns:a16="http://schemas.microsoft.com/office/drawing/2014/main" val="20006"/>
                    </a:ext>
                  </a:extLst>
                </a:gridCol>
              </a:tblGrid>
              <a:tr h="1162530">
                <a:tc>
                  <a:txBody>
                    <a:bodyPr/>
                    <a:lstStyle/>
                    <a:p>
                      <a:pPr algn="ctr">
                        <a:lnSpc>
                          <a:spcPct val="107000"/>
                        </a:lnSpc>
                        <a:spcAft>
                          <a:spcPts val="0"/>
                        </a:spcAft>
                      </a:pPr>
                      <a:r>
                        <a:rPr lang="en-GB" sz="2400" dirty="0" err="1">
                          <a:effectLst/>
                        </a:rPr>
                        <a:t>Compd</a:t>
                      </a:r>
                      <a:endParaRPr lang="pl-PL" sz="280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Rote of administration</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Time to peak [h]</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MES ED</a:t>
                      </a:r>
                      <a:r>
                        <a:rPr lang="en-US" sz="2400" baseline="-25000">
                          <a:effectLst/>
                        </a:rPr>
                        <a:t>50</a:t>
                      </a:r>
                      <a:r>
                        <a:rPr lang="en-US" sz="2400">
                          <a:effectLst/>
                        </a:rPr>
                        <a:t>, [mg/kg]</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scPTZ ED</a:t>
                      </a:r>
                      <a:r>
                        <a:rPr lang="en-US" sz="2400" baseline="-25000">
                          <a:effectLst/>
                        </a:rPr>
                        <a:t>50</a:t>
                      </a:r>
                      <a:r>
                        <a:rPr lang="en-US" sz="2400">
                          <a:effectLst/>
                        </a:rPr>
                        <a:t/>
                      </a:r>
                      <a:br>
                        <a:rPr lang="en-US" sz="2400">
                          <a:effectLst/>
                        </a:rPr>
                      </a:br>
                      <a:r>
                        <a:rPr lang="en-US" sz="2400">
                          <a:effectLst/>
                        </a:rPr>
                        <a:t>[mg/kg]</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dirty="0">
                          <a:effectLst/>
                        </a:rPr>
                        <a:t>NT </a:t>
                      </a:r>
                      <a:r>
                        <a:rPr lang="en-US" sz="2400" dirty="0">
                          <a:effectLst/>
                        </a:rPr>
                        <a:t>TD</a:t>
                      </a:r>
                      <a:r>
                        <a:rPr lang="en-US" sz="2400" baseline="-25000" dirty="0">
                          <a:effectLst/>
                        </a:rPr>
                        <a:t>50</a:t>
                      </a:r>
                      <a:r>
                        <a:rPr lang="en-US" sz="2400" dirty="0">
                          <a:effectLst/>
                        </a:rPr>
                        <a:t/>
                      </a:r>
                      <a:br>
                        <a:rPr lang="en-US" sz="2400" dirty="0">
                          <a:effectLst/>
                        </a:rPr>
                      </a:br>
                      <a:r>
                        <a:rPr lang="en-US" sz="2400" dirty="0">
                          <a:effectLst/>
                        </a:rPr>
                        <a:t>[mg/kg]</a:t>
                      </a:r>
                      <a:endParaRPr lang="pl-PL" sz="280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PI</a:t>
                      </a:r>
                      <a:br>
                        <a:rPr lang="en-GB" sz="2400">
                          <a:effectLst/>
                        </a:rPr>
                      </a:br>
                      <a:r>
                        <a:rPr lang="en-GB" sz="2400">
                          <a:effectLst/>
                        </a:rPr>
                        <a:t>(NT/MES)</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0"/>
                  </a:ext>
                </a:extLst>
              </a:tr>
              <a:tr h="453116">
                <a:tc rowSpan="2">
                  <a:txBody>
                    <a:bodyPr/>
                    <a:lstStyle/>
                    <a:p>
                      <a:pPr algn="ctr">
                        <a:lnSpc>
                          <a:spcPct val="107000"/>
                        </a:lnSpc>
                        <a:spcAft>
                          <a:spcPts val="0"/>
                        </a:spcAft>
                      </a:pPr>
                      <a:r>
                        <a:rPr lang="en-GB" sz="2400">
                          <a:effectLst/>
                        </a:rPr>
                        <a:t>7</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dirty="0">
                          <a:effectLst/>
                        </a:rPr>
                        <a:t>rats, </a:t>
                      </a:r>
                      <a:r>
                        <a:rPr lang="en-GB" sz="2400" i="1" dirty="0" err="1">
                          <a:effectLst/>
                        </a:rPr>
                        <a:t>p.o.</a:t>
                      </a:r>
                      <a:endParaRPr lang="pl-PL" sz="2800" i="1"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4</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12.07</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&gt; 250</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&gt; 500</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b="0" dirty="0">
                          <a:effectLst/>
                        </a:rPr>
                        <a:t>&gt; 41.4</a:t>
                      </a:r>
                      <a:endParaRPr lang="pl-PL" sz="28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1"/>
                  </a:ext>
                </a:extLst>
              </a:tr>
              <a:tr h="453116">
                <a:tc vMerge="1">
                  <a:txBody>
                    <a:bodyPr/>
                    <a:lstStyle/>
                    <a:p>
                      <a:endParaRPr lang="pl-PL"/>
                    </a:p>
                  </a:txBody>
                  <a:tcPr/>
                </a:tc>
                <a:tc>
                  <a:txBody>
                    <a:bodyPr/>
                    <a:lstStyle/>
                    <a:p>
                      <a:pPr algn="ctr">
                        <a:lnSpc>
                          <a:spcPct val="107000"/>
                        </a:lnSpc>
                        <a:spcAft>
                          <a:spcPts val="0"/>
                        </a:spcAft>
                      </a:pPr>
                      <a:r>
                        <a:rPr lang="en-GB" sz="2400" dirty="0">
                          <a:effectLst/>
                        </a:rPr>
                        <a:t>mice, </a:t>
                      </a:r>
                      <a:r>
                        <a:rPr lang="en-GB" sz="2400" i="1" dirty="0" err="1">
                          <a:effectLst/>
                        </a:rPr>
                        <a:t>i.p</a:t>
                      </a:r>
                      <a:r>
                        <a:rPr lang="en-GB" sz="2400" i="1" dirty="0">
                          <a:effectLst/>
                        </a:rPr>
                        <a:t>.</a:t>
                      </a:r>
                      <a:endParaRPr lang="pl-PL" sz="2800" i="1"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2</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63.05</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&gt;370</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305.74</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b="0" dirty="0">
                          <a:effectLst/>
                        </a:rPr>
                        <a:t>4.8</a:t>
                      </a:r>
                      <a:endParaRPr lang="pl-PL" sz="2800" b="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2"/>
                  </a:ext>
                </a:extLst>
              </a:tr>
              <a:tr h="453116">
                <a:tc rowSpan="2">
                  <a:txBody>
                    <a:bodyPr/>
                    <a:lstStyle/>
                    <a:p>
                      <a:pPr algn="ctr">
                        <a:lnSpc>
                          <a:spcPct val="107000"/>
                        </a:lnSpc>
                        <a:spcAft>
                          <a:spcPts val="0"/>
                        </a:spcAft>
                      </a:pPr>
                      <a:r>
                        <a:rPr lang="en-GB" sz="2400" b="1" dirty="0">
                          <a:effectLst/>
                        </a:rPr>
                        <a:t>Phenytoin</a:t>
                      </a:r>
                      <a:endParaRPr lang="pl-PL" sz="2800" b="1"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b="0" dirty="0">
                          <a:effectLst/>
                        </a:rPr>
                        <a:t>rats, </a:t>
                      </a:r>
                      <a:r>
                        <a:rPr lang="en-GB" sz="2400" b="0" i="1" dirty="0" err="1">
                          <a:effectLst/>
                        </a:rPr>
                        <a:t>p.o.</a:t>
                      </a:r>
                      <a:endParaRPr lang="pl-PL" sz="2800" b="0" i="1"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b="0">
                          <a:effectLst/>
                        </a:rPr>
                        <a:t>4</a:t>
                      </a:r>
                      <a:endParaRPr lang="pl-PL" sz="2800" b="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b="0">
                          <a:effectLst/>
                        </a:rPr>
                        <a:t>23.20</a:t>
                      </a:r>
                      <a:endParaRPr lang="pl-PL" sz="2800" b="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pl-PL" sz="2400" b="0" dirty="0">
                          <a:effectLst/>
                        </a:rPr>
                        <a:t>-</a:t>
                      </a:r>
                      <a:endParaRPr lang="pl-PL" sz="2800" b="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b="0">
                          <a:effectLst/>
                        </a:rPr>
                        <a:t>&gt; 500</a:t>
                      </a:r>
                      <a:endParaRPr lang="pl-PL" sz="2800" b="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b="0" dirty="0">
                          <a:effectLst/>
                        </a:rPr>
                        <a:t>&gt; 21.6</a:t>
                      </a:r>
                      <a:endParaRPr lang="pl-PL" sz="2800" b="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3"/>
                  </a:ext>
                </a:extLst>
              </a:tr>
              <a:tr h="453116">
                <a:tc vMerge="1">
                  <a:txBody>
                    <a:bodyPr/>
                    <a:lstStyle/>
                    <a:p>
                      <a:endParaRPr lang="pl-PL"/>
                    </a:p>
                  </a:txBody>
                  <a:tcPr/>
                </a:tc>
                <a:tc>
                  <a:txBody>
                    <a:bodyPr/>
                    <a:lstStyle/>
                    <a:p>
                      <a:pPr algn="ctr">
                        <a:lnSpc>
                          <a:spcPct val="107000"/>
                        </a:lnSpc>
                        <a:spcAft>
                          <a:spcPts val="0"/>
                        </a:spcAft>
                      </a:pPr>
                      <a:r>
                        <a:rPr lang="en-GB" sz="2400" b="0" dirty="0">
                          <a:effectLst/>
                        </a:rPr>
                        <a:t>mice, </a:t>
                      </a:r>
                      <a:r>
                        <a:rPr lang="en-GB" sz="2400" b="0" i="1" dirty="0" err="1">
                          <a:effectLst/>
                        </a:rPr>
                        <a:t>i.p</a:t>
                      </a:r>
                      <a:r>
                        <a:rPr lang="en-GB" sz="2400" b="0" i="1" dirty="0">
                          <a:effectLst/>
                        </a:rPr>
                        <a:t>.</a:t>
                      </a:r>
                      <a:endParaRPr lang="pl-PL" sz="2800" b="0" i="1"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b="0" dirty="0">
                          <a:effectLst/>
                        </a:rPr>
                        <a:t>2</a:t>
                      </a:r>
                      <a:endParaRPr lang="pl-PL" sz="2800" b="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b="0" dirty="0">
                          <a:effectLst/>
                        </a:rPr>
                        <a:t>6.50</a:t>
                      </a:r>
                      <a:endParaRPr lang="pl-PL" sz="28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pl-PL" sz="2400" b="0" dirty="0">
                          <a:effectLst/>
                        </a:rPr>
                        <a:t>-</a:t>
                      </a:r>
                      <a:endParaRPr lang="pl-PL" sz="28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b="0" dirty="0">
                          <a:effectLst/>
                        </a:rPr>
                        <a:t>42.8</a:t>
                      </a:r>
                      <a:endParaRPr lang="pl-PL" sz="28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b="0" dirty="0">
                          <a:effectLst/>
                        </a:rPr>
                        <a:t>6.6</a:t>
                      </a:r>
                      <a:endParaRPr lang="pl-PL" sz="2800" b="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4"/>
                  </a:ext>
                </a:extLst>
              </a:tr>
            </a:tbl>
          </a:graphicData>
        </a:graphic>
      </p:graphicFrame>
      <p:sp>
        <p:nvSpPr>
          <p:cNvPr id="22" name="Content Placeholder 5"/>
          <p:cNvSpPr txBox="1">
            <a:spLocks/>
          </p:cNvSpPr>
          <p:nvPr/>
        </p:nvSpPr>
        <p:spPr>
          <a:xfrm>
            <a:off x="1726406" y="24225250"/>
            <a:ext cx="11353797" cy="4850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b="1" dirty="0" err="1"/>
              <a:t>Table</a:t>
            </a:r>
            <a:r>
              <a:rPr lang="pl-PL" sz="2800" b="1" dirty="0"/>
              <a:t> 1. </a:t>
            </a:r>
            <a:r>
              <a:rPr lang="pl-PL" sz="2800" dirty="0" err="1"/>
              <a:t>Anticonvulsant</a:t>
            </a:r>
            <a:r>
              <a:rPr lang="pl-PL" sz="2800" dirty="0"/>
              <a:t> screening </a:t>
            </a:r>
            <a:r>
              <a:rPr lang="pl-PL" sz="2800" dirty="0" err="1" smtClean="0"/>
              <a:t>results</a:t>
            </a:r>
            <a:endParaRPr lang="pl-PL" sz="2800" dirty="0"/>
          </a:p>
        </p:txBody>
      </p:sp>
      <p:sp>
        <p:nvSpPr>
          <p:cNvPr id="23" name="Content Placeholder 5"/>
          <p:cNvSpPr txBox="1">
            <a:spLocks/>
          </p:cNvSpPr>
          <p:nvPr/>
        </p:nvSpPr>
        <p:spPr>
          <a:xfrm>
            <a:off x="1726407" y="31997648"/>
            <a:ext cx="12496800" cy="5520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b="1" dirty="0" err="1"/>
              <a:t>Table</a:t>
            </a:r>
            <a:r>
              <a:rPr lang="pl-PL" sz="2800" b="1" dirty="0"/>
              <a:t> 2. </a:t>
            </a:r>
            <a:r>
              <a:rPr lang="pl-PL" sz="2800" dirty="0" err="1"/>
              <a:t>Quantitative</a:t>
            </a:r>
            <a:r>
              <a:rPr lang="pl-PL" sz="2800" dirty="0"/>
              <a:t> </a:t>
            </a:r>
            <a:r>
              <a:rPr lang="pl-PL" sz="2800" dirty="0" err="1"/>
              <a:t>anticonvulsant</a:t>
            </a:r>
            <a:r>
              <a:rPr lang="pl-PL" sz="2800" dirty="0"/>
              <a:t> data for </a:t>
            </a:r>
            <a:r>
              <a:rPr lang="pl-PL" sz="2800" dirty="0" err="1"/>
              <a:t>compound</a:t>
            </a:r>
            <a:r>
              <a:rPr lang="pl-PL" sz="2800" dirty="0"/>
              <a:t> </a:t>
            </a:r>
            <a:r>
              <a:rPr lang="pl-PL" sz="2800" b="1" dirty="0"/>
              <a:t>7</a:t>
            </a:r>
            <a:r>
              <a:rPr lang="pl-PL" sz="2800" dirty="0"/>
              <a:t> and </a:t>
            </a:r>
            <a:r>
              <a:rPr lang="pl-PL" sz="2800" dirty="0" err="1"/>
              <a:t>phenytoin</a:t>
            </a:r>
            <a:endParaRPr lang="pl-PL" sz="2800" dirty="0"/>
          </a:p>
        </p:txBody>
      </p:sp>
      <p:sp>
        <p:nvSpPr>
          <p:cNvPr id="24" name="Content Placeholder 5"/>
          <p:cNvSpPr txBox="1">
            <a:spLocks/>
          </p:cNvSpPr>
          <p:nvPr/>
        </p:nvSpPr>
        <p:spPr>
          <a:xfrm>
            <a:off x="1726406" y="31138379"/>
            <a:ext cx="11353797" cy="3583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000" b="1" dirty="0" err="1"/>
              <a:t>nt</a:t>
            </a:r>
            <a:r>
              <a:rPr lang="pl-PL" sz="2000" b="1" dirty="0"/>
              <a:t> – not </a:t>
            </a:r>
            <a:r>
              <a:rPr lang="pl-PL" sz="2000" b="1" dirty="0" err="1" smtClean="0"/>
              <a:t>tested</a:t>
            </a:r>
            <a:r>
              <a:rPr lang="pl-PL" sz="2000" b="1" dirty="0" smtClean="0"/>
              <a:t>, *The </a:t>
            </a:r>
            <a:r>
              <a:rPr lang="pl-PL" sz="2000" b="1" dirty="0" err="1" smtClean="0"/>
              <a:t>compounds</a:t>
            </a:r>
            <a:r>
              <a:rPr lang="pl-PL" sz="2000" b="1" dirty="0" smtClean="0"/>
              <a:t> </a:t>
            </a:r>
            <a:r>
              <a:rPr lang="pl-PL" sz="2000" b="1" dirty="0" err="1" smtClean="0"/>
              <a:t>were</a:t>
            </a:r>
            <a:r>
              <a:rPr lang="pl-PL" sz="2000" b="1" dirty="0" smtClean="0"/>
              <a:t> </a:t>
            </a:r>
            <a:r>
              <a:rPr lang="pl-PL" sz="2000" b="1" dirty="0" err="1" smtClean="0"/>
              <a:t>injected</a:t>
            </a:r>
            <a:r>
              <a:rPr lang="pl-PL" sz="2000" b="1" dirty="0" smtClean="0"/>
              <a:t> </a:t>
            </a:r>
            <a:r>
              <a:rPr lang="pl-PL" sz="2000" b="1" i="1" dirty="0" err="1" smtClean="0"/>
              <a:t>i.p</a:t>
            </a:r>
            <a:r>
              <a:rPr lang="pl-PL" sz="2000" b="1" i="1" dirty="0" smtClean="0"/>
              <a:t>.</a:t>
            </a:r>
            <a:r>
              <a:rPr lang="pl-PL" sz="2000" b="1" dirty="0" smtClean="0"/>
              <a:t> </a:t>
            </a:r>
            <a:r>
              <a:rPr lang="pl-PL" sz="2000" b="1" dirty="0" err="1" smtClean="0"/>
              <a:t>into</a:t>
            </a:r>
            <a:r>
              <a:rPr lang="pl-PL" sz="2000" b="1" dirty="0" smtClean="0"/>
              <a:t> mice </a:t>
            </a:r>
            <a:r>
              <a:rPr lang="pl-PL" sz="2000" b="1" dirty="0" err="1" smtClean="0"/>
              <a:t>at</a:t>
            </a:r>
            <a:r>
              <a:rPr lang="pl-PL" sz="2000" b="1" dirty="0" smtClean="0"/>
              <a:t> </a:t>
            </a:r>
            <a:r>
              <a:rPr lang="pl-PL" sz="2000" b="1" dirty="0" err="1" smtClean="0"/>
              <a:t>doses</a:t>
            </a:r>
            <a:r>
              <a:rPr lang="pl-PL" sz="2000" b="1" dirty="0" smtClean="0"/>
              <a:t> of 30, 100 </a:t>
            </a:r>
            <a:r>
              <a:rPr lang="pl-PL" sz="2000" b="1" dirty="0" err="1" smtClean="0"/>
              <a:t>or</a:t>
            </a:r>
            <a:r>
              <a:rPr lang="pl-PL" sz="2000" b="1" dirty="0" smtClean="0"/>
              <a:t> 300 mg/kg </a:t>
            </a:r>
            <a:endParaRPr lang="pl-PL" sz="2000" dirty="0"/>
          </a:p>
        </p:txBody>
      </p:sp>
      <p:graphicFrame>
        <p:nvGraphicFramePr>
          <p:cNvPr id="25" name="Tabela 24"/>
          <p:cNvGraphicFramePr>
            <a:graphicFrameLocks noGrp="1"/>
          </p:cNvGraphicFramePr>
          <p:nvPr>
            <p:extLst>
              <p:ext uri="{D42A27DB-BD31-4B8C-83A1-F6EECF244321}">
                <p14:modId xmlns:p14="http://schemas.microsoft.com/office/powerpoint/2010/main" val="2999208063"/>
              </p:ext>
            </p:extLst>
          </p:nvPr>
        </p:nvGraphicFramePr>
        <p:xfrm>
          <a:off x="16938149" y="32551113"/>
          <a:ext cx="11610657" cy="2570737"/>
        </p:xfrm>
        <a:graphic>
          <a:graphicData uri="http://schemas.openxmlformats.org/drawingml/2006/table">
            <a:tbl>
              <a:tblPr firstRow="1" firstCol="1" lastRow="1" lastCol="1" bandRow="1" bandCol="1">
                <a:tableStyleId>{1E171933-4619-4E11-9A3F-F7608DF75F80}</a:tableStyleId>
              </a:tblPr>
              <a:tblGrid>
                <a:gridCol w="2063861">
                  <a:extLst>
                    <a:ext uri="{9D8B030D-6E8A-4147-A177-3AD203B41FA5}">
                      <a16:colId xmlns="" xmlns:a16="http://schemas.microsoft.com/office/drawing/2014/main" val="20000"/>
                    </a:ext>
                  </a:extLst>
                </a:gridCol>
                <a:gridCol w="2589297">
                  <a:extLst>
                    <a:ext uri="{9D8B030D-6E8A-4147-A177-3AD203B41FA5}">
                      <a16:colId xmlns="" xmlns:a16="http://schemas.microsoft.com/office/drawing/2014/main" val="20001"/>
                    </a:ext>
                  </a:extLst>
                </a:gridCol>
                <a:gridCol w="1635605">
                  <a:extLst>
                    <a:ext uri="{9D8B030D-6E8A-4147-A177-3AD203B41FA5}">
                      <a16:colId xmlns="" xmlns:a16="http://schemas.microsoft.com/office/drawing/2014/main" val="20002"/>
                    </a:ext>
                  </a:extLst>
                </a:gridCol>
                <a:gridCol w="2923665">
                  <a:extLst>
                    <a:ext uri="{9D8B030D-6E8A-4147-A177-3AD203B41FA5}">
                      <a16:colId xmlns="" xmlns:a16="http://schemas.microsoft.com/office/drawing/2014/main" val="20003"/>
                    </a:ext>
                  </a:extLst>
                </a:gridCol>
                <a:gridCol w="2398229">
                  <a:extLst>
                    <a:ext uri="{9D8B030D-6E8A-4147-A177-3AD203B41FA5}">
                      <a16:colId xmlns="" xmlns:a16="http://schemas.microsoft.com/office/drawing/2014/main" val="20004"/>
                    </a:ext>
                  </a:extLst>
                </a:gridCol>
              </a:tblGrid>
              <a:tr h="943129">
                <a:tc>
                  <a:txBody>
                    <a:bodyPr/>
                    <a:lstStyle/>
                    <a:p>
                      <a:pPr algn="ctr">
                        <a:lnSpc>
                          <a:spcPct val="107000"/>
                        </a:lnSpc>
                        <a:spcAft>
                          <a:spcPts val="0"/>
                        </a:spcAft>
                      </a:pPr>
                      <a:r>
                        <a:rPr lang="en-GB" sz="2400">
                          <a:effectLst/>
                        </a:rPr>
                        <a:t>Test</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Add Compd Conc. [µM]</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Cells</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 Control + SEM*</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US" sz="2400">
                          <a:effectLst/>
                        </a:rPr>
                        <a:t>Holding Potential [mV]</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0"/>
                  </a:ext>
                </a:extLst>
              </a:tr>
              <a:tr h="542536">
                <a:tc>
                  <a:txBody>
                    <a:bodyPr/>
                    <a:lstStyle/>
                    <a:p>
                      <a:pPr algn="ctr">
                        <a:lnSpc>
                          <a:spcPct val="107000"/>
                        </a:lnSpc>
                        <a:spcAft>
                          <a:spcPts val="0"/>
                        </a:spcAft>
                      </a:pPr>
                      <a:r>
                        <a:rPr lang="en-GB" sz="2400">
                          <a:effectLst/>
                        </a:rPr>
                        <a:t>GABA</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100</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10</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194 ± 12</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-70</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1"/>
                  </a:ext>
                </a:extLst>
              </a:tr>
              <a:tr h="542536">
                <a:tc>
                  <a:txBody>
                    <a:bodyPr/>
                    <a:lstStyle/>
                    <a:p>
                      <a:pPr algn="ctr">
                        <a:lnSpc>
                          <a:spcPct val="107000"/>
                        </a:lnSpc>
                        <a:spcAft>
                          <a:spcPts val="0"/>
                        </a:spcAft>
                      </a:pPr>
                      <a:r>
                        <a:rPr lang="en-GB" sz="2400" dirty="0">
                          <a:effectLst/>
                        </a:rPr>
                        <a:t>Sodium</a:t>
                      </a:r>
                      <a:endParaRPr lang="pl-PL" sz="280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100</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5</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92 ± 2</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-90</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2"/>
                  </a:ext>
                </a:extLst>
              </a:tr>
              <a:tr h="542536">
                <a:tc>
                  <a:txBody>
                    <a:bodyPr/>
                    <a:lstStyle/>
                    <a:p>
                      <a:pPr algn="ctr">
                        <a:lnSpc>
                          <a:spcPct val="107000"/>
                        </a:lnSpc>
                        <a:spcAft>
                          <a:spcPts val="0"/>
                        </a:spcAft>
                      </a:pPr>
                      <a:r>
                        <a:rPr lang="en-GB" sz="2400">
                          <a:effectLst/>
                        </a:rPr>
                        <a:t>Sodium</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100</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en-GB" sz="2400">
                          <a:effectLst/>
                        </a:rPr>
                        <a:t>7</a:t>
                      </a:r>
                      <a:endParaRPr lang="pl-PL" sz="2800">
                        <a:effectLst/>
                        <a:latin typeface="Times New Roman" panose="02020603050405020304" pitchFamily="18" charset="0"/>
                        <a:ea typeface="MS Mincho"/>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a:effectLst/>
                        </a:rPr>
                        <a:t>68 ± 2</a:t>
                      </a:r>
                      <a:endParaRPr lang="pl-PL" sz="2800">
                        <a:effectLst/>
                        <a:latin typeface="Times" panose="02020603050405020304" pitchFamily="18"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07000"/>
                        </a:lnSpc>
                        <a:spcAft>
                          <a:spcPts val="0"/>
                        </a:spcAft>
                      </a:pPr>
                      <a:r>
                        <a:rPr lang="de-DE" sz="2400" dirty="0">
                          <a:effectLst/>
                        </a:rPr>
                        <a:t>-60</a:t>
                      </a:r>
                      <a:endParaRPr lang="pl-PL" sz="2800" dirty="0">
                        <a:effectLst/>
                        <a:latin typeface="Times New Roman" panose="02020603050405020304" pitchFamily="18" charset="0"/>
                        <a:ea typeface="MS Mincho"/>
                        <a:cs typeface="Times New Roman" panose="02020603050405020304" pitchFamily="18" charset="0"/>
                      </a:endParaRPr>
                    </a:p>
                  </a:txBody>
                  <a:tcPr marL="36195" marR="36195" marT="36195" marB="36195" anchor="ctr"/>
                </a:tc>
                <a:extLst>
                  <a:ext uri="{0D108BD9-81ED-4DB2-BD59-A6C34878D82A}">
                    <a16:rowId xmlns="" xmlns:a16="http://schemas.microsoft.com/office/drawing/2014/main" val="10003"/>
                  </a:ext>
                </a:extLst>
              </a:tr>
            </a:tbl>
          </a:graphicData>
        </a:graphic>
      </p:graphicFrame>
      <p:sp>
        <p:nvSpPr>
          <p:cNvPr id="26" name="Content Placeholder 5"/>
          <p:cNvSpPr txBox="1">
            <a:spLocks/>
          </p:cNvSpPr>
          <p:nvPr/>
        </p:nvSpPr>
        <p:spPr>
          <a:xfrm>
            <a:off x="16938149" y="32064577"/>
            <a:ext cx="11610657" cy="5768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b="1" dirty="0" err="1"/>
              <a:t>Table</a:t>
            </a:r>
            <a:r>
              <a:rPr lang="pl-PL" sz="2800" b="1" dirty="0"/>
              <a:t> 3. </a:t>
            </a:r>
            <a:r>
              <a:rPr lang="pl-PL" sz="2800" dirty="0" err="1"/>
              <a:t>Electrophysiology</a:t>
            </a:r>
            <a:r>
              <a:rPr lang="pl-PL" sz="2800" dirty="0"/>
              <a:t> </a:t>
            </a:r>
            <a:r>
              <a:rPr lang="pl-PL" sz="2800" dirty="0" err="1" smtClean="0"/>
              <a:t>studies</a:t>
            </a:r>
            <a:endParaRPr lang="pl-PL" sz="2800" dirty="0"/>
          </a:p>
        </p:txBody>
      </p:sp>
      <p:sp>
        <p:nvSpPr>
          <p:cNvPr id="27" name="Content Placeholder 5"/>
          <p:cNvSpPr txBox="1">
            <a:spLocks/>
          </p:cNvSpPr>
          <p:nvPr/>
        </p:nvSpPr>
        <p:spPr>
          <a:xfrm>
            <a:off x="16966409" y="35121851"/>
            <a:ext cx="11582397" cy="2719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000" b="1" dirty="0"/>
              <a:t>* </a:t>
            </a:r>
            <a:r>
              <a:rPr lang="pl-PL" sz="2000" b="1" dirty="0" err="1"/>
              <a:t>Significantly</a:t>
            </a:r>
            <a:r>
              <a:rPr lang="pl-PL" sz="2000" b="1" dirty="0"/>
              <a:t> </a:t>
            </a:r>
            <a:r>
              <a:rPr lang="pl-PL" sz="2000" b="1" dirty="0" err="1"/>
              <a:t>different</a:t>
            </a:r>
            <a:r>
              <a:rPr lang="pl-PL" sz="2000" b="1" dirty="0"/>
              <a:t> from </a:t>
            </a:r>
            <a:r>
              <a:rPr lang="pl-PL" sz="2000" b="1" dirty="0" err="1"/>
              <a:t>control</a:t>
            </a:r>
            <a:endParaRPr lang="pl-PL" sz="2000" dirty="0"/>
          </a:p>
        </p:txBody>
      </p:sp>
      <p:pic>
        <p:nvPicPr>
          <p:cNvPr id="28" name="Obraz 27"/>
          <p:cNvPicPr>
            <a:picLocks noChangeAspect="1"/>
          </p:cNvPicPr>
          <p:nvPr/>
        </p:nvPicPr>
        <p:blipFill>
          <a:blip r:embed="rId5"/>
          <a:stretch>
            <a:fillRect/>
          </a:stretch>
        </p:blipFill>
        <p:spPr>
          <a:xfrm>
            <a:off x="14298127" y="32530552"/>
            <a:ext cx="2562020" cy="2913695"/>
          </a:xfrm>
          <a:prstGeom prst="rect">
            <a:avLst/>
          </a:prstGeom>
        </p:spPr>
      </p:pic>
      <p:grpSp>
        <p:nvGrpSpPr>
          <p:cNvPr id="5" name="Grupa 4"/>
          <p:cNvGrpSpPr/>
          <p:nvPr/>
        </p:nvGrpSpPr>
        <p:grpSpPr>
          <a:xfrm>
            <a:off x="14814847" y="14090650"/>
            <a:ext cx="13810159" cy="7758707"/>
            <a:chOff x="14814847" y="14248299"/>
            <a:chExt cx="13810159" cy="7758707"/>
          </a:xfrm>
        </p:grpSpPr>
        <p:graphicFrame>
          <p:nvGraphicFramePr>
            <p:cNvPr id="16" name="Obiekt 15"/>
            <p:cNvGraphicFramePr>
              <a:graphicFrameLocks noChangeAspect="1"/>
            </p:cNvGraphicFramePr>
            <p:nvPr>
              <p:extLst>
                <p:ext uri="{D42A27DB-BD31-4B8C-83A1-F6EECF244321}">
                  <p14:modId xmlns:p14="http://schemas.microsoft.com/office/powerpoint/2010/main" val="2086934247"/>
                </p:ext>
              </p:extLst>
            </p:nvPr>
          </p:nvGraphicFramePr>
          <p:xfrm>
            <a:off x="14815642" y="14248299"/>
            <a:ext cx="13809364" cy="7758707"/>
          </p:xfrm>
          <a:graphic>
            <a:graphicData uri="http://schemas.openxmlformats.org/presentationml/2006/ole">
              <mc:AlternateContent xmlns:mc="http://schemas.openxmlformats.org/markup-compatibility/2006">
                <mc:Choice xmlns:v="urn:schemas-microsoft-com:vml" Requires="v">
                  <p:oleObj spid="_x0000_s1070" name="CS ChemDraw Drawing" r:id="rId6" imgW="8722008" imgH="4901350" progId="ChemDraw.Document.6.0">
                    <p:embed/>
                  </p:oleObj>
                </mc:Choice>
                <mc:Fallback>
                  <p:oleObj name="CS ChemDraw Drawing" r:id="rId6" imgW="8722008" imgH="4901350" progId="ChemDraw.Document.6.0">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15642" y="14248299"/>
                          <a:ext cx="13809364" cy="7758707"/>
                        </a:xfrm>
                        <a:prstGeom prst="rect">
                          <a:avLst/>
                        </a:prstGeom>
                        <a:solidFill>
                          <a:schemeClr val="accent4">
                            <a:lumMod val="20000"/>
                            <a:lumOff val="80000"/>
                          </a:schemeClr>
                        </a:solidFill>
                      </p:spPr>
                    </p:pic>
                  </p:oleObj>
                </mc:Fallback>
              </mc:AlternateContent>
            </a:graphicData>
          </a:graphic>
        </p:graphicFrame>
        <p:sp>
          <p:nvSpPr>
            <p:cNvPr id="29" name="Content Placeholder 5"/>
            <p:cNvSpPr txBox="1">
              <a:spLocks/>
            </p:cNvSpPr>
            <p:nvPr/>
          </p:nvSpPr>
          <p:spPr>
            <a:xfrm>
              <a:off x="14814847" y="20017855"/>
              <a:ext cx="5504359" cy="32119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1600" b="1" dirty="0" err="1" smtClean="0">
                  <a:latin typeface="Arial" panose="020B0604020202020204" pitchFamily="34" charset="0"/>
                  <a:cs typeface="Arial" panose="020B0604020202020204" pitchFamily="34" charset="0"/>
                </a:rPr>
                <a:t>Scheme</a:t>
              </a:r>
              <a:r>
                <a:rPr lang="pl-PL" sz="1600" b="1" dirty="0" smtClean="0">
                  <a:latin typeface="Arial" panose="020B0604020202020204" pitchFamily="34" charset="0"/>
                  <a:cs typeface="Arial" panose="020B0604020202020204" pitchFamily="34" charset="0"/>
                </a:rPr>
                <a:t> 1</a:t>
              </a:r>
              <a:r>
                <a:rPr lang="pl-PL" sz="1600" dirty="0" smtClean="0">
                  <a:latin typeface="Arial" panose="020B0604020202020204" pitchFamily="34" charset="0"/>
                  <a:cs typeface="Arial" panose="020B0604020202020204" pitchFamily="34" charset="0"/>
                </a:rPr>
                <a:t>. </a:t>
              </a:r>
              <a:r>
                <a:rPr lang="pl-PL" sz="1600" dirty="0" err="1" smtClean="0">
                  <a:latin typeface="Arial" panose="020B0604020202020204" pitchFamily="34" charset="0"/>
                  <a:cs typeface="Arial" panose="020B0604020202020204" pitchFamily="34" charset="0"/>
                </a:rPr>
                <a:t>Synthesis</a:t>
              </a:r>
              <a:r>
                <a:rPr lang="pl-PL" sz="1600" dirty="0" smtClean="0">
                  <a:latin typeface="Arial" panose="020B0604020202020204" pitchFamily="34" charset="0"/>
                  <a:cs typeface="Arial" panose="020B0604020202020204" pitchFamily="34" charset="0"/>
                </a:rPr>
                <a:t> of </a:t>
              </a:r>
              <a:r>
                <a:rPr lang="en-GB" sz="1600" dirty="0">
                  <a:latin typeface="Arial" panose="020B0604020202020204" pitchFamily="34" charset="0"/>
                  <a:cs typeface="Arial" panose="020B0604020202020204" pitchFamily="34" charset="0"/>
                </a:rPr>
                <a:t>β-</a:t>
              </a:r>
              <a:r>
                <a:rPr lang="en-GB" sz="1600" dirty="0" err="1">
                  <a:latin typeface="Arial" panose="020B0604020202020204" pitchFamily="34" charset="0"/>
                  <a:cs typeface="Arial" panose="020B0604020202020204" pitchFamily="34" charset="0"/>
                </a:rPr>
                <a:t>tetralino</a:t>
              </a:r>
              <a:r>
                <a:rPr lang="en-GB" altLang="pl-PL" sz="1600" dirty="0" err="1">
                  <a:latin typeface="Arial" panose="020B0604020202020204" pitchFamily="34" charset="0"/>
                  <a:cs typeface="Arial" panose="020B0604020202020204" pitchFamily="34" charset="0"/>
                </a:rPr>
                <a:t>hydantoin</a:t>
              </a:r>
              <a:r>
                <a:rPr lang="en-GB" altLang="pl-PL" sz="1600" dirty="0">
                  <a:latin typeface="Arial" panose="020B0604020202020204" pitchFamily="34" charset="0"/>
                  <a:cs typeface="Arial" panose="020B0604020202020204" pitchFamily="34" charset="0"/>
                </a:rPr>
                <a:t> </a:t>
              </a:r>
              <a:r>
                <a:rPr lang="pl-PL" altLang="pl-PL" sz="1600" dirty="0" err="1" smtClean="0">
                  <a:latin typeface="Arial" panose="020B0604020202020204" pitchFamily="34" charset="0"/>
                  <a:cs typeface="Arial" panose="020B0604020202020204" pitchFamily="34" charset="0"/>
                </a:rPr>
                <a:t>derivatives</a:t>
              </a:r>
              <a:r>
                <a:rPr lang="pl-PL" sz="1600" dirty="0" smtClean="0">
                  <a:latin typeface="Arial" panose="020B0604020202020204" pitchFamily="34" charset="0"/>
                  <a:cs typeface="Arial" panose="020B0604020202020204" pitchFamily="34" charset="0"/>
                </a:rPr>
                <a:t>.</a:t>
              </a:r>
              <a:endParaRPr lang="pl-PL" sz="1600" dirty="0">
                <a:latin typeface="Arial" panose="020B0604020202020204" pitchFamily="34" charset="0"/>
                <a:cs typeface="Arial" panose="020B0604020202020204" pitchFamily="34" charset="0"/>
              </a:endParaRPr>
            </a:p>
          </p:txBody>
        </p:sp>
      </p:grpSp>
    </p:spTree>
    <p:custDataLst>
      <p:tags r:id="rId2"/>
    </p:custDataLst>
    <p:extLst>
      <p:ext uri="{BB962C8B-B14F-4D97-AF65-F5344CB8AC3E}">
        <p14:creationId xmlns:p14="http://schemas.microsoft.com/office/powerpoint/2010/main" val="10884540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a29d6306-4d73-4fb7-ad49-cc8de3dc643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1054</Words>
  <Application>Microsoft Office PowerPoint</Application>
  <PresentationFormat>Niestandardowy</PresentationFormat>
  <Paragraphs>172</Paragraphs>
  <Slides>1</Slides>
  <Notes>0</Notes>
  <HiddenSlides>0</HiddenSlides>
  <MMClips>0</MMClips>
  <ScaleCrop>false</ScaleCrop>
  <HeadingPairs>
    <vt:vector size="8" baseType="variant">
      <vt:variant>
        <vt:lpstr>Używane czcionki</vt:lpstr>
      </vt:variant>
      <vt:variant>
        <vt:i4>7</vt:i4>
      </vt:variant>
      <vt:variant>
        <vt:lpstr>Motyw</vt:lpstr>
      </vt:variant>
      <vt:variant>
        <vt:i4>2</vt:i4>
      </vt:variant>
      <vt:variant>
        <vt:lpstr>Osadzone serwery OLE</vt:lpstr>
      </vt:variant>
      <vt:variant>
        <vt:i4>1</vt:i4>
      </vt:variant>
      <vt:variant>
        <vt:lpstr>Tytuły slajdów</vt:lpstr>
      </vt:variant>
      <vt:variant>
        <vt:i4>1</vt:i4>
      </vt:variant>
    </vt:vector>
  </HeadingPairs>
  <TitlesOfParts>
    <vt:vector size="11" baseType="lpstr">
      <vt:lpstr>Arial</vt:lpstr>
      <vt:lpstr>Calibri</vt:lpstr>
      <vt:lpstr>Calibri Light</vt:lpstr>
      <vt:lpstr>MS Mincho</vt:lpstr>
      <vt:lpstr>Source san</vt:lpstr>
      <vt:lpstr>Times</vt:lpstr>
      <vt:lpstr>Times New Roman</vt:lpstr>
      <vt:lpstr>Office Theme</vt:lpstr>
      <vt:lpstr>Custom Design</vt:lpstr>
      <vt:lpstr>CS ChemDraw Drawing</vt:lpstr>
      <vt:lpstr>Synthesis and anticonvulsant activity of arylpiperazinyl-alkyl and -sulfonylalkyl derivatives of β-tetralinohydantoin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Ludzie</cp:lastModifiedBy>
  <cp:revision>124</cp:revision>
  <dcterms:created xsi:type="dcterms:W3CDTF">2015-04-04T09:45:50Z</dcterms:created>
  <dcterms:modified xsi:type="dcterms:W3CDTF">2020-10-29T16:29:03Z</dcterms:modified>
</cp:coreProperties>
</file>