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Mary Jane Meegan" initials="MJM" lastIdx="1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3A4"/>
    <a:srgbClr val="2DFF8C"/>
    <a:srgbClr val="663399"/>
    <a:srgbClr val="6A4E9D"/>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60" autoAdjust="0"/>
    <p:restoredTop sz="94714"/>
  </p:normalViewPr>
  <p:slideViewPr>
    <p:cSldViewPr>
      <p:cViewPr>
        <p:scale>
          <a:sx n="33" d="100"/>
          <a:sy n="33" d="100"/>
        </p:scale>
        <p:origin x="-1218" y="-72"/>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esktop\Estabilidad%20y%20purez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uario\Desktop\Estabilidad%20y%20purez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Desktop\Estabilidad%20y%20purez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5094825209102"/>
          <c:y val="8.9097913406032514E-2"/>
          <c:w val="0.69196436437169051"/>
          <c:h val="0.71917484349697647"/>
        </c:manualLayout>
      </c:layout>
      <c:scatterChart>
        <c:scatterStyle val="smoothMarker"/>
        <c:varyColors val="0"/>
        <c:ser>
          <c:idx val="0"/>
          <c:order val="0"/>
          <c:tx>
            <c:v>pH4</c:v>
          </c:tx>
          <c:spPr>
            <a:ln w="57150" cap="rnd">
              <a:solidFill>
                <a:srgbClr val="00B0F0"/>
              </a:solidFill>
              <a:round/>
            </a:ln>
            <a:effectLst/>
          </c:spPr>
          <c:marker>
            <c:symbol val="circle"/>
            <c:size val="5"/>
            <c:spPr>
              <a:solidFill>
                <a:srgbClr val="00B0F0"/>
              </a:solidFill>
              <a:ln w="57150">
                <a:solidFill>
                  <a:srgbClr val="00B0F0"/>
                </a:solidFill>
              </a:ln>
              <a:effectLst/>
            </c:spPr>
          </c:marker>
          <c:xVal>
            <c:numRef>
              <c:f>stability!$A$3:$A$19</c:f>
              <c:numCache>
                <c:formatCode>General</c:formatCode>
                <c:ptCount val="17"/>
                <c:pt idx="0">
                  <c:v>0</c:v>
                </c:pt>
                <c:pt idx="1">
                  <c:v>1.5</c:v>
                </c:pt>
                <c:pt idx="2">
                  <c:v>3</c:v>
                </c:pt>
                <c:pt idx="3">
                  <c:v>4.5</c:v>
                </c:pt>
                <c:pt idx="4">
                  <c:v>6</c:v>
                </c:pt>
                <c:pt idx="5">
                  <c:v>7.5</c:v>
                </c:pt>
                <c:pt idx="6">
                  <c:v>9</c:v>
                </c:pt>
                <c:pt idx="7">
                  <c:v>10.5</c:v>
                </c:pt>
                <c:pt idx="8">
                  <c:v>12</c:v>
                </c:pt>
                <c:pt idx="9">
                  <c:v>13.5</c:v>
                </c:pt>
                <c:pt idx="10">
                  <c:v>15</c:v>
                </c:pt>
                <c:pt idx="11">
                  <c:v>16.5</c:v>
                </c:pt>
                <c:pt idx="12">
                  <c:v>18</c:v>
                </c:pt>
                <c:pt idx="13">
                  <c:v>19.5</c:v>
                </c:pt>
                <c:pt idx="14">
                  <c:v>21</c:v>
                </c:pt>
                <c:pt idx="15">
                  <c:v>22.5</c:v>
                </c:pt>
                <c:pt idx="16">
                  <c:v>24</c:v>
                </c:pt>
              </c:numCache>
            </c:numRef>
          </c:xVal>
          <c:yVal>
            <c:numRef>
              <c:f>stability!$B$3:$B$19</c:f>
              <c:numCache>
                <c:formatCode>General</c:formatCode>
                <c:ptCount val="17"/>
                <c:pt idx="0">
                  <c:v>3206310</c:v>
                </c:pt>
                <c:pt idx="1">
                  <c:v>3206310</c:v>
                </c:pt>
                <c:pt idx="2">
                  <c:v>3136630</c:v>
                </c:pt>
                <c:pt idx="3">
                  <c:v>3044506</c:v>
                </c:pt>
                <c:pt idx="4">
                  <c:v>2979859</c:v>
                </c:pt>
                <c:pt idx="5">
                  <c:v>2905061</c:v>
                </c:pt>
                <c:pt idx="6">
                  <c:v>2836487</c:v>
                </c:pt>
                <c:pt idx="7">
                  <c:v>2766470</c:v>
                </c:pt>
                <c:pt idx="8">
                  <c:v>2694052</c:v>
                </c:pt>
                <c:pt idx="9">
                  <c:v>2630356</c:v>
                </c:pt>
                <c:pt idx="10">
                  <c:v>2576626</c:v>
                </c:pt>
                <c:pt idx="11">
                  <c:v>2508909</c:v>
                </c:pt>
                <c:pt idx="12">
                  <c:v>2464370</c:v>
                </c:pt>
                <c:pt idx="13">
                  <c:v>2404151</c:v>
                </c:pt>
                <c:pt idx="14">
                  <c:v>2364895</c:v>
                </c:pt>
                <c:pt idx="15">
                  <c:v>2311156</c:v>
                </c:pt>
                <c:pt idx="16">
                  <c:v>2269646</c:v>
                </c:pt>
              </c:numCache>
            </c:numRef>
          </c:yVal>
          <c:smooth val="1"/>
          <c:extLst xmlns:c16r2="http://schemas.microsoft.com/office/drawing/2015/06/chart">
            <c:ext xmlns:c16="http://schemas.microsoft.com/office/drawing/2014/chart" uri="{C3380CC4-5D6E-409C-BE32-E72D297353CC}">
              <c16:uniqueId val="{00000000-56AA-4C5A-9EB8-DB15F2EAE30A}"/>
            </c:ext>
          </c:extLst>
        </c:ser>
        <c:ser>
          <c:idx val="1"/>
          <c:order val="1"/>
          <c:tx>
            <c:v>pH7.3</c:v>
          </c:tx>
          <c:spPr>
            <a:ln w="57150" cap="rnd">
              <a:solidFill>
                <a:srgbClr val="FF0000"/>
              </a:solidFill>
              <a:round/>
            </a:ln>
            <a:effectLst/>
          </c:spPr>
          <c:marker>
            <c:symbol val="circle"/>
            <c:size val="5"/>
            <c:spPr>
              <a:solidFill>
                <a:srgbClr val="FF0000"/>
              </a:solidFill>
              <a:ln w="57150">
                <a:solidFill>
                  <a:srgbClr val="FF0000"/>
                </a:solidFill>
              </a:ln>
              <a:effectLst/>
            </c:spPr>
          </c:marker>
          <c:xVal>
            <c:numRef>
              <c:f>stability!$C$3:$C$19</c:f>
              <c:numCache>
                <c:formatCode>General</c:formatCode>
                <c:ptCount val="17"/>
                <c:pt idx="0">
                  <c:v>0</c:v>
                </c:pt>
                <c:pt idx="1">
                  <c:v>1.5</c:v>
                </c:pt>
                <c:pt idx="2">
                  <c:v>3</c:v>
                </c:pt>
                <c:pt idx="3">
                  <c:v>4.5</c:v>
                </c:pt>
                <c:pt idx="4">
                  <c:v>6</c:v>
                </c:pt>
                <c:pt idx="5">
                  <c:v>7.5</c:v>
                </c:pt>
                <c:pt idx="6">
                  <c:v>9</c:v>
                </c:pt>
                <c:pt idx="7">
                  <c:v>10.5</c:v>
                </c:pt>
                <c:pt idx="8">
                  <c:v>12</c:v>
                </c:pt>
                <c:pt idx="9">
                  <c:v>13.5</c:v>
                </c:pt>
                <c:pt idx="10">
                  <c:v>15</c:v>
                </c:pt>
                <c:pt idx="11">
                  <c:v>16.5</c:v>
                </c:pt>
                <c:pt idx="12">
                  <c:v>18</c:v>
                </c:pt>
                <c:pt idx="13">
                  <c:v>19.5</c:v>
                </c:pt>
                <c:pt idx="14">
                  <c:v>21</c:v>
                </c:pt>
                <c:pt idx="15">
                  <c:v>22.5</c:v>
                </c:pt>
                <c:pt idx="16">
                  <c:v>24</c:v>
                </c:pt>
              </c:numCache>
            </c:numRef>
          </c:xVal>
          <c:yVal>
            <c:numRef>
              <c:f>stability!$D$3:$D$19</c:f>
              <c:numCache>
                <c:formatCode>General</c:formatCode>
                <c:ptCount val="17"/>
                <c:pt idx="0">
                  <c:v>3199831</c:v>
                </c:pt>
                <c:pt idx="1">
                  <c:v>2983284</c:v>
                </c:pt>
                <c:pt idx="2">
                  <c:v>2694506</c:v>
                </c:pt>
                <c:pt idx="3">
                  <c:v>2457728</c:v>
                </c:pt>
                <c:pt idx="4">
                  <c:v>2219577</c:v>
                </c:pt>
                <c:pt idx="5">
                  <c:v>2034360</c:v>
                </c:pt>
                <c:pt idx="6">
                  <c:v>1875627</c:v>
                </c:pt>
                <c:pt idx="7">
                  <c:v>1717883</c:v>
                </c:pt>
                <c:pt idx="8">
                  <c:v>1573218</c:v>
                </c:pt>
                <c:pt idx="9">
                  <c:v>1453488</c:v>
                </c:pt>
                <c:pt idx="10">
                  <c:v>1335391</c:v>
                </c:pt>
                <c:pt idx="11">
                  <c:v>1231629</c:v>
                </c:pt>
                <c:pt idx="12">
                  <c:v>1126026</c:v>
                </c:pt>
                <c:pt idx="13">
                  <c:v>1041170</c:v>
                </c:pt>
                <c:pt idx="14">
                  <c:v>961038</c:v>
                </c:pt>
                <c:pt idx="15">
                  <c:v>885880</c:v>
                </c:pt>
                <c:pt idx="16">
                  <c:v>821432</c:v>
                </c:pt>
              </c:numCache>
            </c:numRef>
          </c:yVal>
          <c:smooth val="1"/>
          <c:extLst xmlns:c16r2="http://schemas.microsoft.com/office/drawing/2015/06/chart">
            <c:ext xmlns:c16="http://schemas.microsoft.com/office/drawing/2014/chart" uri="{C3380CC4-5D6E-409C-BE32-E72D297353CC}">
              <c16:uniqueId val="{00000001-56AA-4C5A-9EB8-DB15F2EAE30A}"/>
            </c:ext>
          </c:extLst>
        </c:ser>
        <c:ser>
          <c:idx val="2"/>
          <c:order val="2"/>
          <c:tx>
            <c:v>pH9</c:v>
          </c:tx>
          <c:spPr>
            <a:ln w="57150" cap="rnd">
              <a:solidFill>
                <a:srgbClr val="2DFF8C"/>
              </a:solidFill>
              <a:round/>
            </a:ln>
            <a:effectLst/>
          </c:spPr>
          <c:marker>
            <c:symbol val="circle"/>
            <c:size val="5"/>
            <c:spPr>
              <a:solidFill>
                <a:srgbClr val="2DFF8C"/>
              </a:solidFill>
              <a:ln w="57150">
                <a:solidFill>
                  <a:srgbClr val="2DFF8C"/>
                </a:solidFill>
              </a:ln>
              <a:effectLst/>
            </c:spPr>
          </c:marker>
          <c:xVal>
            <c:numRef>
              <c:f>stability!$F$3:$F$19</c:f>
              <c:numCache>
                <c:formatCode>General</c:formatCode>
                <c:ptCount val="17"/>
                <c:pt idx="0">
                  <c:v>0</c:v>
                </c:pt>
                <c:pt idx="1">
                  <c:v>1.5</c:v>
                </c:pt>
                <c:pt idx="2">
                  <c:v>3</c:v>
                </c:pt>
                <c:pt idx="3">
                  <c:v>4.5</c:v>
                </c:pt>
                <c:pt idx="4">
                  <c:v>6</c:v>
                </c:pt>
                <c:pt idx="5">
                  <c:v>7.5</c:v>
                </c:pt>
                <c:pt idx="6">
                  <c:v>9</c:v>
                </c:pt>
                <c:pt idx="7">
                  <c:v>10.5</c:v>
                </c:pt>
                <c:pt idx="8">
                  <c:v>12</c:v>
                </c:pt>
                <c:pt idx="9">
                  <c:v>13.5</c:v>
                </c:pt>
                <c:pt idx="10">
                  <c:v>15</c:v>
                </c:pt>
                <c:pt idx="11">
                  <c:v>16.5</c:v>
                </c:pt>
                <c:pt idx="12">
                  <c:v>18</c:v>
                </c:pt>
                <c:pt idx="13">
                  <c:v>19.5</c:v>
                </c:pt>
                <c:pt idx="14">
                  <c:v>21</c:v>
                </c:pt>
                <c:pt idx="15">
                  <c:v>22.5</c:v>
                </c:pt>
                <c:pt idx="16">
                  <c:v>24</c:v>
                </c:pt>
              </c:numCache>
            </c:numRef>
          </c:xVal>
          <c:yVal>
            <c:numRef>
              <c:f>stability!$G$3:$G$19</c:f>
              <c:numCache>
                <c:formatCode>General</c:formatCode>
                <c:ptCount val="17"/>
                <c:pt idx="0">
                  <c:v>1546805</c:v>
                </c:pt>
                <c:pt idx="1">
                  <c:v>612668</c:v>
                </c:pt>
                <c:pt idx="2">
                  <c:v>287349</c:v>
                </c:pt>
                <c:pt idx="3">
                  <c:v>152635</c:v>
                </c:pt>
                <c:pt idx="4">
                  <c:v>92306</c:v>
                </c:pt>
                <c:pt idx="5">
                  <c:v>59554</c:v>
                </c:pt>
                <c:pt idx="6">
                  <c:v>44447</c:v>
                </c:pt>
                <c:pt idx="7">
                  <c:v>33694</c:v>
                </c:pt>
                <c:pt idx="8">
                  <c:v>25562</c:v>
                </c:pt>
                <c:pt idx="9">
                  <c:v>21215</c:v>
                </c:pt>
                <c:pt idx="10">
                  <c:v>16418</c:v>
                </c:pt>
                <c:pt idx="11">
                  <c:v>15168</c:v>
                </c:pt>
                <c:pt idx="12">
                  <c:v>11542</c:v>
                </c:pt>
                <c:pt idx="13">
                  <c:v>9920</c:v>
                </c:pt>
                <c:pt idx="14">
                  <c:v>8973</c:v>
                </c:pt>
                <c:pt idx="15">
                  <c:v>8170</c:v>
                </c:pt>
                <c:pt idx="16">
                  <c:v>6567</c:v>
                </c:pt>
              </c:numCache>
            </c:numRef>
          </c:yVal>
          <c:smooth val="1"/>
          <c:extLst xmlns:c16r2="http://schemas.microsoft.com/office/drawing/2015/06/chart">
            <c:ext xmlns:c16="http://schemas.microsoft.com/office/drawing/2014/chart" uri="{C3380CC4-5D6E-409C-BE32-E72D297353CC}">
              <c16:uniqueId val="{00000002-56AA-4C5A-9EB8-DB15F2EAE30A}"/>
            </c:ext>
          </c:extLst>
        </c:ser>
        <c:dLbls>
          <c:showLegendKey val="0"/>
          <c:showVal val="0"/>
          <c:showCatName val="0"/>
          <c:showSerName val="0"/>
          <c:showPercent val="0"/>
          <c:showBubbleSize val="0"/>
        </c:dLbls>
        <c:axId val="152881408"/>
        <c:axId val="152888064"/>
      </c:scatterChart>
      <c:valAx>
        <c:axId val="152881408"/>
        <c:scaling>
          <c:orientation val="minMax"/>
          <c:max val="2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s-ES" sz="1400" b="1">
                    <a:solidFill>
                      <a:schemeClr val="tx1"/>
                    </a:solidFill>
                  </a:rPr>
                  <a:t>Time (h)</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152888064"/>
        <c:crosses val="autoZero"/>
        <c:crossBetween val="midCat"/>
      </c:valAx>
      <c:valAx>
        <c:axId val="152888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s-ES" sz="1400" b="1">
                    <a:solidFill>
                      <a:schemeClr val="tx1"/>
                    </a:solidFill>
                  </a:rPr>
                  <a:t>AREA</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S"/>
          </a:p>
        </c:txPr>
        <c:crossAx val="152881408"/>
        <c:crosses val="autoZero"/>
        <c:crossBetween val="midCat"/>
      </c:valAx>
      <c:spPr>
        <a:noFill/>
        <a:ln>
          <a:noFill/>
        </a:ln>
        <a:effectLst/>
      </c:spPr>
    </c:plotArea>
    <c:legend>
      <c:legendPos val="r"/>
      <c:layout>
        <c:manualLayout>
          <c:xMode val="edge"/>
          <c:yMode val="edge"/>
          <c:x val="0.80952982348366498"/>
          <c:y val="0.40334041831609302"/>
          <c:w val="0.190470156093767"/>
          <c:h val="0.19730687116417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solidFill>
                  <a:schemeClr val="tx1"/>
                </a:solidFill>
              </a:defRPr>
            </a:pPr>
            <a:r>
              <a:rPr lang="es-ES">
                <a:solidFill>
                  <a:schemeClr val="tx1"/>
                </a:solidFill>
              </a:rPr>
              <a:t>pH 7,3</a:t>
            </a:r>
          </a:p>
        </c:rich>
      </c:tx>
      <c:layout>
        <c:manualLayout>
          <c:xMode val="edge"/>
          <c:yMode val="edge"/>
          <c:x val="0.49755961458827808"/>
          <c:y val="3.2439415563513042E-4"/>
        </c:manualLayout>
      </c:layout>
      <c:overlay val="0"/>
      <c:spPr>
        <a:noFill/>
        <a:ln>
          <a:noFill/>
        </a:ln>
        <a:effectLst/>
      </c:spPr>
    </c:title>
    <c:autoTitleDeleted val="0"/>
    <c:plotArea>
      <c:layout>
        <c:manualLayout>
          <c:layoutTarget val="inner"/>
          <c:xMode val="edge"/>
          <c:yMode val="edge"/>
          <c:x val="0.20731575662590809"/>
          <c:y val="8.7186181592358677E-2"/>
          <c:w val="0.69548268450118111"/>
          <c:h val="0.69918501695359736"/>
        </c:manualLayout>
      </c:layout>
      <c:scatterChart>
        <c:scatterStyle val="smoothMarker"/>
        <c:varyColors val="0"/>
        <c:ser>
          <c:idx val="0"/>
          <c:order val="0"/>
          <c:tx>
            <c:v>MVT20 PH7.3</c:v>
          </c:tx>
          <c:spPr>
            <a:ln w="38100" cap="rnd">
              <a:solidFill>
                <a:srgbClr val="00B0F0"/>
              </a:solidFill>
              <a:round/>
            </a:ln>
            <a:effectLst/>
          </c:spPr>
          <c:marker>
            <c:symbol val="circle"/>
            <c:size val="5"/>
            <c:spPr>
              <a:solidFill>
                <a:srgbClr val="00B0F0"/>
              </a:solidFill>
              <a:ln w="38100">
                <a:solidFill>
                  <a:srgbClr val="00B0F0"/>
                </a:solidFill>
              </a:ln>
              <a:effectLst/>
            </c:spPr>
          </c:marker>
          <c:xVal>
            <c:numRef>
              <c:f>stability!$C$3:$C$19</c:f>
              <c:numCache>
                <c:formatCode>General</c:formatCode>
                <c:ptCount val="17"/>
                <c:pt idx="0">
                  <c:v>0</c:v>
                </c:pt>
                <c:pt idx="1">
                  <c:v>1.5</c:v>
                </c:pt>
                <c:pt idx="2">
                  <c:v>3</c:v>
                </c:pt>
                <c:pt idx="3">
                  <c:v>4.5</c:v>
                </c:pt>
                <c:pt idx="4">
                  <c:v>6</c:v>
                </c:pt>
                <c:pt idx="5">
                  <c:v>7.5</c:v>
                </c:pt>
                <c:pt idx="6">
                  <c:v>9</c:v>
                </c:pt>
                <c:pt idx="7">
                  <c:v>10.5</c:v>
                </c:pt>
                <c:pt idx="8">
                  <c:v>12</c:v>
                </c:pt>
                <c:pt idx="9">
                  <c:v>13.5</c:v>
                </c:pt>
                <c:pt idx="10">
                  <c:v>15</c:v>
                </c:pt>
                <c:pt idx="11">
                  <c:v>16.5</c:v>
                </c:pt>
                <c:pt idx="12">
                  <c:v>18</c:v>
                </c:pt>
                <c:pt idx="13">
                  <c:v>19.5</c:v>
                </c:pt>
                <c:pt idx="14">
                  <c:v>21</c:v>
                </c:pt>
                <c:pt idx="15">
                  <c:v>22.5</c:v>
                </c:pt>
                <c:pt idx="16">
                  <c:v>24</c:v>
                </c:pt>
              </c:numCache>
            </c:numRef>
          </c:xVal>
          <c:yVal>
            <c:numRef>
              <c:f>stability!$D$3:$D$19</c:f>
              <c:numCache>
                <c:formatCode>General</c:formatCode>
                <c:ptCount val="17"/>
                <c:pt idx="0">
                  <c:v>3199831</c:v>
                </c:pt>
                <c:pt idx="1">
                  <c:v>2983284</c:v>
                </c:pt>
                <c:pt idx="2">
                  <c:v>2694506</c:v>
                </c:pt>
                <c:pt idx="3">
                  <c:v>2457728</c:v>
                </c:pt>
                <c:pt idx="4">
                  <c:v>2219577</c:v>
                </c:pt>
                <c:pt idx="5">
                  <c:v>2034360</c:v>
                </c:pt>
                <c:pt idx="6">
                  <c:v>1875627</c:v>
                </c:pt>
                <c:pt idx="7">
                  <c:v>1717883</c:v>
                </c:pt>
                <c:pt idx="8">
                  <c:v>1573218</c:v>
                </c:pt>
                <c:pt idx="9">
                  <c:v>1453488</c:v>
                </c:pt>
                <c:pt idx="10">
                  <c:v>1335391</c:v>
                </c:pt>
                <c:pt idx="11">
                  <c:v>1231629</c:v>
                </c:pt>
                <c:pt idx="12">
                  <c:v>1126026</c:v>
                </c:pt>
                <c:pt idx="13">
                  <c:v>1041170</c:v>
                </c:pt>
                <c:pt idx="14">
                  <c:v>961038</c:v>
                </c:pt>
                <c:pt idx="15">
                  <c:v>885880</c:v>
                </c:pt>
                <c:pt idx="16">
                  <c:v>821432</c:v>
                </c:pt>
              </c:numCache>
            </c:numRef>
          </c:yVal>
          <c:smooth val="1"/>
          <c:extLst xmlns:c16r2="http://schemas.microsoft.com/office/drawing/2015/06/chart">
            <c:ext xmlns:c16="http://schemas.microsoft.com/office/drawing/2014/chart" uri="{C3380CC4-5D6E-409C-BE32-E72D297353CC}">
              <c16:uniqueId val="{00000000-FCAC-4440-952A-ACFE3FD9D319}"/>
            </c:ext>
          </c:extLst>
        </c:ser>
        <c:ser>
          <c:idx val="1"/>
          <c:order val="1"/>
          <c:tx>
            <c:v>subproduct MVT20 pH7.3</c:v>
          </c:tx>
          <c:spPr>
            <a:ln w="38100" cap="rnd">
              <a:solidFill>
                <a:srgbClr val="FF0000"/>
              </a:solidFill>
              <a:round/>
            </a:ln>
            <a:effectLst/>
          </c:spPr>
          <c:marker>
            <c:symbol val="circle"/>
            <c:size val="5"/>
            <c:spPr>
              <a:solidFill>
                <a:srgbClr val="FF0000"/>
              </a:solidFill>
              <a:ln w="38100">
                <a:solidFill>
                  <a:srgbClr val="FF0000"/>
                </a:solidFill>
              </a:ln>
              <a:effectLst/>
            </c:spPr>
          </c:marker>
          <c:xVal>
            <c:numRef>
              <c:f>stability!$C$3:$C$19</c:f>
              <c:numCache>
                <c:formatCode>General</c:formatCode>
                <c:ptCount val="17"/>
                <c:pt idx="0">
                  <c:v>0</c:v>
                </c:pt>
                <c:pt idx="1">
                  <c:v>1.5</c:v>
                </c:pt>
                <c:pt idx="2">
                  <c:v>3</c:v>
                </c:pt>
                <c:pt idx="3">
                  <c:v>4.5</c:v>
                </c:pt>
                <c:pt idx="4">
                  <c:v>6</c:v>
                </c:pt>
                <c:pt idx="5">
                  <c:v>7.5</c:v>
                </c:pt>
                <c:pt idx="6">
                  <c:v>9</c:v>
                </c:pt>
                <c:pt idx="7">
                  <c:v>10.5</c:v>
                </c:pt>
                <c:pt idx="8">
                  <c:v>12</c:v>
                </c:pt>
                <c:pt idx="9">
                  <c:v>13.5</c:v>
                </c:pt>
                <c:pt idx="10">
                  <c:v>15</c:v>
                </c:pt>
                <c:pt idx="11">
                  <c:v>16.5</c:v>
                </c:pt>
                <c:pt idx="12">
                  <c:v>18</c:v>
                </c:pt>
                <c:pt idx="13">
                  <c:v>19.5</c:v>
                </c:pt>
                <c:pt idx="14">
                  <c:v>21</c:v>
                </c:pt>
                <c:pt idx="15">
                  <c:v>22.5</c:v>
                </c:pt>
                <c:pt idx="16">
                  <c:v>24</c:v>
                </c:pt>
              </c:numCache>
            </c:numRef>
          </c:xVal>
          <c:yVal>
            <c:numRef>
              <c:f>stability!$E$3:$E$19</c:f>
              <c:numCache>
                <c:formatCode>General</c:formatCode>
                <c:ptCount val="17"/>
                <c:pt idx="0">
                  <c:v>137312</c:v>
                </c:pt>
                <c:pt idx="1">
                  <c:v>231579</c:v>
                </c:pt>
                <c:pt idx="2">
                  <c:v>331557</c:v>
                </c:pt>
                <c:pt idx="3">
                  <c:v>429237</c:v>
                </c:pt>
                <c:pt idx="4">
                  <c:v>524272</c:v>
                </c:pt>
                <c:pt idx="5">
                  <c:v>622532</c:v>
                </c:pt>
                <c:pt idx="6">
                  <c:v>722427</c:v>
                </c:pt>
                <c:pt idx="7">
                  <c:v>801211</c:v>
                </c:pt>
                <c:pt idx="8">
                  <c:v>878234</c:v>
                </c:pt>
                <c:pt idx="9">
                  <c:v>953063</c:v>
                </c:pt>
                <c:pt idx="10">
                  <c:v>1023690</c:v>
                </c:pt>
                <c:pt idx="11">
                  <c:v>1095926</c:v>
                </c:pt>
                <c:pt idx="12">
                  <c:v>1147320</c:v>
                </c:pt>
                <c:pt idx="13">
                  <c:v>1208052</c:v>
                </c:pt>
                <c:pt idx="14">
                  <c:v>1277054</c:v>
                </c:pt>
                <c:pt idx="15">
                  <c:v>1320413</c:v>
                </c:pt>
                <c:pt idx="16">
                  <c:v>1368053</c:v>
                </c:pt>
              </c:numCache>
            </c:numRef>
          </c:yVal>
          <c:smooth val="1"/>
          <c:extLst xmlns:c16r2="http://schemas.microsoft.com/office/drawing/2015/06/chart">
            <c:ext xmlns:c16="http://schemas.microsoft.com/office/drawing/2014/chart" uri="{C3380CC4-5D6E-409C-BE32-E72D297353CC}">
              <c16:uniqueId val="{00000001-FCAC-4440-952A-ACFE3FD9D319}"/>
            </c:ext>
          </c:extLst>
        </c:ser>
        <c:dLbls>
          <c:showLegendKey val="0"/>
          <c:showVal val="0"/>
          <c:showCatName val="0"/>
          <c:showSerName val="0"/>
          <c:showPercent val="0"/>
          <c:showBubbleSize val="0"/>
        </c:dLbls>
        <c:axId val="153209088"/>
        <c:axId val="153215744"/>
      </c:scatterChart>
      <c:valAx>
        <c:axId val="153209088"/>
        <c:scaling>
          <c:orientation val="minMax"/>
          <c:max val="25"/>
        </c:scaling>
        <c:delete val="0"/>
        <c:axPos val="b"/>
        <c:majorGridlines>
          <c:spPr>
            <a:ln w="9525" cap="flat" cmpd="sng" algn="ctr">
              <a:noFill/>
              <a:round/>
            </a:ln>
            <a:effectLst/>
          </c:spPr>
        </c:majorGridlines>
        <c:title>
          <c:tx>
            <c:rich>
              <a:bodyPr rot="0" vert="horz"/>
              <a:lstStyle/>
              <a:p>
                <a:pPr>
                  <a:defRPr>
                    <a:solidFill>
                      <a:schemeClr val="tx1"/>
                    </a:solidFill>
                  </a:defRPr>
                </a:pPr>
                <a:r>
                  <a:rPr lang="es-ES">
                    <a:solidFill>
                      <a:schemeClr val="tx1"/>
                    </a:solidFill>
                  </a:rPr>
                  <a:t>time (h)</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solidFill>
                  <a:schemeClr val="tx1"/>
                </a:solidFill>
              </a:defRPr>
            </a:pPr>
            <a:endParaRPr lang="es-ES"/>
          </a:p>
        </c:txPr>
        <c:crossAx val="153215744"/>
        <c:crosses val="autoZero"/>
        <c:crossBetween val="midCat"/>
      </c:valAx>
      <c:valAx>
        <c:axId val="153215744"/>
        <c:scaling>
          <c:orientation val="minMax"/>
        </c:scaling>
        <c:delete val="0"/>
        <c:axPos val="l"/>
        <c:majorGridlines>
          <c:spPr>
            <a:ln w="9525" cap="flat" cmpd="sng" algn="ctr">
              <a:noFill/>
              <a:round/>
            </a:ln>
            <a:effectLst/>
          </c:spPr>
        </c:majorGridlines>
        <c:title>
          <c:tx>
            <c:rich>
              <a:bodyPr rot="-5400000" vert="horz"/>
              <a:lstStyle/>
              <a:p>
                <a:pPr>
                  <a:defRPr>
                    <a:solidFill>
                      <a:schemeClr val="tx1"/>
                    </a:solidFill>
                  </a:defRPr>
                </a:pPr>
                <a:r>
                  <a:rPr lang="es-ES">
                    <a:solidFill>
                      <a:schemeClr val="tx1"/>
                    </a:solidFill>
                  </a:rPr>
                  <a:t>AREA</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solidFill>
                  <a:schemeClr val="tx1"/>
                </a:solidFill>
              </a:defRPr>
            </a:pPr>
            <a:endParaRPr lang="es-ES"/>
          </a:p>
        </c:txPr>
        <c:crossAx val="153209088"/>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bg1"/>
          </a:solidFill>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solidFill>
                  <a:schemeClr val="tx1"/>
                </a:solidFill>
              </a:defRPr>
            </a:pPr>
            <a:r>
              <a:rPr lang="es-ES">
                <a:solidFill>
                  <a:schemeClr val="tx1"/>
                </a:solidFill>
              </a:rPr>
              <a:t>pH9</a:t>
            </a:r>
          </a:p>
        </c:rich>
      </c:tx>
      <c:layout>
        <c:manualLayout>
          <c:xMode val="edge"/>
          <c:yMode val="edge"/>
          <c:x val="0.62261537620297458"/>
          <c:y val="8.7526206886029231E-2"/>
        </c:manualLayout>
      </c:layout>
      <c:overlay val="0"/>
      <c:spPr>
        <a:noFill/>
        <a:ln>
          <a:noFill/>
        </a:ln>
        <a:effectLst/>
      </c:spPr>
    </c:title>
    <c:autoTitleDeleted val="0"/>
    <c:plotArea>
      <c:layout>
        <c:manualLayout>
          <c:layoutTarget val="inner"/>
          <c:xMode val="edge"/>
          <c:yMode val="edge"/>
          <c:x val="0.20607552225997899"/>
          <c:y val="0.149945144983891"/>
          <c:w val="0.71240758967629048"/>
          <c:h val="0.58824609765581604"/>
        </c:manualLayout>
      </c:layout>
      <c:scatterChart>
        <c:scatterStyle val="smoothMarker"/>
        <c:varyColors val="0"/>
        <c:ser>
          <c:idx val="0"/>
          <c:order val="0"/>
          <c:tx>
            <c:v>MVT20 PH9</c:v>
          </c:tx>
          <c:spPr>
            <a:ln w="38100" cap="rnd">
              <a:solidFill>
                <a:srgbClr val="00B0F0"/>
              </a:solidFill>
              <a:round/>
            </a:ln>
            <a:effectLst/>
          </c:spPr>
          <c:marker>
            <c:symbol val="circle"/>
            <c:size val="5"/>
            <c:spPr>
              <a:solidFill>
                <a:srgbClr val="00B0F0"/>
              </a:solidFill>
              <a:ln w="38100">
                <a:solidFill>
                  <a:srgbClr val="00B0F0"/>
                </a:solidFill>
              </a:ln>
              <a:effectLst/>
            </c:spPr>
          </c:marker>
          <c:xVal>
            <c:numRef>
              <c:f>stability!$F$3:$F$19</c:f>
              <c:numCache>
                <c:formatCode>General</c:formatCode>
                <c:ptCount val="17"/>
                <c:pt idx="0">
                  <c:v>0</c:v>
                </c:pt>
                <c:pt idx="1">
                  <c:v>1.5</c:v>
                </c:pt>
                <c:pt idx="2">
                  <c:v>3</c:v>
                </c:pt>
                <c:pt idx="3">
                  <c:v>4.5</c:v>
                </c:pt>
                <c:pt idx="4">
                  <c:v>6</c:v>
                </c:pt>
                <c:pt idx="5">
                  <c:v>7.5</c:v>
                </c:pt>
                <c:pt idx="6">
                  <c:v>9</c:v>
                </c:pt>
                <c:pt idx="7">
                  <c:v>10.5</c:v>
                </c:pt>
                <c:pt idx="8">
                  <c:v>12</c:v>
                </c:pt>
                <c:pt idx="9">
                  <c:v>13.5</c:v>
                </c:pt>
                <c:pt idx="10">
                  <c:v>15</c:v>
                </c:pt>
                <c:pt idx="11">
                  <c:v>16.5</c:v>
                </c:pt>
                <c:pt idx="12">
                  <c:v>18</c:v>
                </c:pt>
                <c:pt idx="13">
                  <c:v>19.5</c:v>
                </c:pt>
                <c:pt idx="14">
                  <c:v>21</c:v>
                </c:pt>
                <c:pt idx="15">
                  <c:v>22.5</c:v>
                </c:pt>
                <c:pt idx="16">
                  <c:v>24</c:v>
                </c:pt>
              </c:numCache>
            </c:numRef>
          </c:xVal>
          <c:yVal>
            <c:numRef>
              <c:f>stability!$G$3:$G$19</c:f>
              <c:numCache>
                <c:formatCode>General</c:formatCode>
                <c:ptCount val="17"/>
                <c:pt idx="0">
                  <c:v>1546805</c:v>
                </c:pt>
                <c:pt idx="1">
                  <c:v>612668</c:v>
                </c:pt>
                <c:pt idx="2">
                  <c:v>287349</c:v>
                </c:pt>
                <c:pt idx="3">
                  <c:v>152635</c:v>
                </c:pt>
                <c:pt idx="4">
                  <c:v>92306</c:v>
                </c:pt>
                <c:pt idx="5">
                  <c:v>59554</c:v>
                </c:pt>
                <c:pt idx="6">
                  <c:v>44447</c:v>
                </c:pt>
                <c:pt idx="7">
                  <c:v>33694</c:v>
                </c:pt>
                <c:pt idx="8">
                  <c:v>25562</c:v>
                </c:pt>
                <c:pt idx="9">
                  <c:v>21215</c:v>
                </c:pt>
                <c:pt idx="10">
                  <c:v>16418</c:v>
                </c:pt>
                <c:pt idx="11">
                  <c:v>15168</c:v>
                </c:pt>
                <c:pt idx="12">
                  <c:v>11542</c:v>
                </c:pt>
                <c:pt idx="13">
                  <c:v>9920</c:v>
                </c:pt>
                <c:pt idx="14">
                  <c:v>8973</c:v>
                </c:pt>
                <c:pt idx="15">
                  <c:v>8170</c:v>
                </c:pt>
                <c:pt idx="16">
                  <c:v>6567</c:v>
                </c:pt>
              </c:numCache>
            </c:numRef>
          </c:yVal>
          <c:smooth val="1"/>
          <c:extLst xmlns:c16r2="http://schemas.microsoft.com/office/drawing/2015/06/chart">
            <c:ext xmlns:c16="http://schemas.microsoft.com/office/drawing/2014/chart" uri="{C3380CC4-5D6E-409C-BE32-E72D297353CC}">
              <c16:uniqueId val="{00000000-7E3C-4965-A783-E18362BBE97D}"/>
            </c:ext>
          </c:extLst>
        </c:ser>
        <c:ser>
          <c:idx val="1"/>
          <c:order val="1"/>
          <c:tx>
            <c:v>subproduct MVT20 pH9</c:v>
          </c:tx>
          <c:spPr>
            <a:ln w="38100" cap="rnd">
              <a:solidFill>
                <a:srgbClr val="FF0000"/>
              </a:solidFill>
              <a:round/>
            </a:ln>
            <a:effectLst/>
          </c:spPr>
          <c:marker>
            <c:symbol val="circle"/>
            <c:size val="5"/>
            <c:spPr>
              <a:solidFill>
                <a:srgbClr val="FF0000"/>
              </a:solidFill>
              <a:ln w="38100">
                <a:solidFill>
                  <a:srgbClr val="FF0000"/>
                </a:solidFill>
              </a:ln>
              <a:effectLst/>
            </c:spPr>
          </c:marker>
          <c:xVal>
            <c:numRef>
              <c:f>stability!$F$3:$F$19</c:f>
              <c:numCache>
                <c:formatCode>General</c:formatCode>
                <c:ptCount val="17"/>
                <c:pt idx="0">
                  <c:v>0</c:v>
                </c:pt>
                <c:pt idx="1">
                  <c:v>1.5</c:v>
                </c:pt>
                <c:pt idx="2">
                  <c:v>3</c:v>
                </c:pt>
                <c:pt idx="3">
                  <c:v>4.5</c:v>
                </c:pt>
                <c:pt idx="4">
                  <c:v>6</c:v>
                </c:pt>
                <c:pt idx="5">
                  <c:v>7.5</c:v>
                </c:pt>
                <c:pt idx="6">
                  <c:v>9</c:v>
                </c:pt>
                <c:pt idx="7">
                  <c:v>10.5</c:v>
                </c:pt>
                <c:pt idx="8">
                  <c:v>12</c:v>
                </c:pt>
                <c:pt idx="9">
                  <c:v>13.5</c:v>
                </c:pt>
                <c:pt idx="10">
                  <c:v>15</c:v>
                </c:pt>
                <c:pt idx="11">
                  <c:v>16.5</c:v>
                </c:pt>
                <c:pt idx="12">
                  <c:v>18</c:v>
                </c:pt>
                <c:pt idx="13">
                  <c:v>19.5</c:v>
                </c:pt>
                <c:pt idx="14">
                  <c:v>21</c:v>
                </c:pt>
                <c:pt idx="15">
                  <c:v>22.5</c:v>
                </c:pt>
                <c:pt idx="16">
                  <c:v>24</c:v>
                </c:pt>
              </c:numCache>
            </c:numRef>
          </c:xVal>
          <c:yVal>
            <c:numRef>
              <c:f>stability!$H$3:$H$19</c:f>
              <c:numCache>
                <c:formatCode>General</c:formatCode>
                <c:ptCount val="17"/>
                <c:pt idx="0">
                  <c:v>665690</c:v>
                </c:pt>
                <c:pt idx="1">
                  <c:v>1200932</c:v>
                </c:pt>
                <c:pt idx="2">
                  <c:v>1536070</c:v>
                </c:pt>
                <c:pt idx="3">
                  <c:v>1756300</c:v>
                </c:pt>
                <c:pt idx="4">
                  <c:v>1954955</c:v>
                </c:pt>
                <c:pt idx="5">
                  <c:v>2053563</c:v>
                </c:pt>
                <c:pt idx="6">
                  <c:v>2153131</c:v>
                </c:pt>
                <c:pt idx="7">
                  <c:v>2206414</c:v>
                </c:pt>
                <c:pt idx="8">
                  <c:v>2236524</c:v>
                </c:pt>
                <c:pt idx="9">
                  <c:v>1983533</c:v>
                </c:pt>
                <c:pt idx="10">
                  <c:v>2001578</c:v>
                </c:pt>
                <c:pt idx="11">
                  <c:v>1999605</c:v>
                </c:pt>
                <c:pt idx="12">
                  <c:v>1943609</c:v>
                </c:pt>
                <c:pt idx="13">
                  <c:v>1970760</c:v>
                </c:pt>
                <c:pt idx="14">
                  <c:v>1968819</c:v>
                </c:pt>
                <c:pt idx="15">
                  <c:v>1956312</c:v>
                </c:pt>
                <c:pt idx="16">
                  <c:v>1991338</c:v>
                </c:pt>
              </c:numCache>
            </c:numRef>
          </c:yVal>
          <c:smooth val="1"/>
          <c:extLst xmlns:c16r2="http://schemas.microsoft.com/office/drawing/2015/06/chart">
            <c:ext xmlns:c16="http://schemas.microsoft.com/office/drawing/2014/chart" uri="{C3380CC4-5D6E-409C-BE32-E72D297353CC}">
              <c16:uniqueId val="{00000001-7E3C-4965-A783-E18362BBE97D}"/>
            </c:ext>
          </c:extLst>
        </c:ser>
        <c:dLbls>
          <c:showLegendKey val="0"/>
          <c:showVal val="0"/>
          <c:showCatName val="0"/>
          <c:showSerName val="0"/>
          <c:showPercent val="0"/>
          <c:showBubbleSize val="0"/>
        </c:dLbls>
        <c:axId val="153225472"/>
        <c:axId val="153250048"/>
      </c:scatterChart>
      <c:valAx>
        <c:axId val="153225472"/>
        <c:scaling>
          <c:orientation val="minMax"/>
          <c:max val="25"/>
        </c:scaling>
        <c:delete val="0"/>
        <c:axPos val="b"/>
        <c:majorGridlines>
          <c:spPr>
            <a:ln w="9525" cap="flat" cmpd="sng" algn="ctr">
              <a:noFill/>
              <a:round/>
            </a:ln>
            <a:effectLst/>
          </c:spPr>
        </c:majorGridlines>
        <c:title>
          <c:tx>
            <c:rich>
              <a:bodyPr rot="0" vert="horz"/>
              <a:lstStyle/>
              <a:p>
                <a:pPr>
                  <a:defRPr>
                    <a:solidFill>
                      <a:schemeClr val="tx1"/>
                    </a:solidFill>
                  </a:defRPr>
                </a:pPr>
                <a:r>
                  <a:rPr lang="es-ES">
                    <a:solidFill>
                      <a:schemeClr val="tx1"/>
                    </a:solidFill>
                  </a:rPr>
                  <a:t>time (h)</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solidFill>
                  <a:schemeClr val="tx1"/>
                </a:solidFill>
              </a:defRPr>
            </a:pPr>
            <a:endParaRPr lang="es-ES"/>
          </a:p>
        </c:txPr>
        <c:crossAx val="153250048"/>
        <c:crosses val="autoZero"/>
        <c:crossBetween val="midCat"/>
      </c:valAx>
      <c:valAx>
        <c:axId val="153250048"/>
        <c:scaling>
          <c:orientation val="minMax"/>
        </c:scaling>
        <c:delete val="0"/>
        <c:axPos val="l"/>
        <c:majorGridlines>
          <c:spPr>
            <a:ln w="9525" cap="flat" cmpd="sng" algn="ctr">
              <a:noFill/>
              <a:round/>
            </a:ln>
            <a:effectLst/>
          </c:spPr>
        </c:majorGridlines>
        <c:title>
          <c:tx>
            <c:rich>
              <a:bodyPr rot="-5400000" vert="horz"/>
              <a:lstStyle/>
              <a:p>
                <a:pPr>
                  <a:defRPr>
                    <a:solidFill>
                      <a:schemeClr val="tx1"/>
                    </a:solidFill>
                  </a:defRPr>
                </a:pPr>
                <a:r>
                  <a:rPr lang="es-ES">
                    <a:solidFill>
                      <a:schemeClr val="tx1"/>
                    </a:solidFill>
                  </a:rPr>
                  <a:t>AREA</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solidFill>
                  <a:schemeClr val="tx1"/>
                </a:solidFill>
              </a:defRPr>
            </a:pPr>
            <a:endParaRPr lang="es-ES"/>
          </a:p>
        </c:txPr>
        <c:crossAx val="153225472"/>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chemeClr val="bg1"/>
          </a:solidFill>
        </a:defRPr>
      </a:pPr>
      <a:endParaRPr lang="es-ES"/>
    </a:p>
  </c:txPr>
  <c:externalData r:id="rId1">
    <c:autoUpdate val="0"/>
  </c:externalData>
</c:chartSpace>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22/10/2020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22/10/2020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22/10/2020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22/10/2020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22/10/2020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22/10/2020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22/10/2020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22/10/2020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22/10/2020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22/10/2020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22/10/2020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22/10/2020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22/10/2020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10/22/2020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wmf"/><Relationship Id="rId18" Type="http://schemas.openxmlformats.org/officeDocument/2006/relationships/oleObject" Target="../embeddings/oleObject9.bin"/><Relationship Id="rId26" Type="http://schemas.openxmlformats.org/officeDocument/2006/relationships/image" Target="../media/image15.jpeg"/><Relationship Id="rId39" Type="http://schemas.openxmlformats.org/officeDocument/2006/relationships/image" Target="../media/image8.wmf"/><Relationship Id="rId3" Type="http://schemas.openxmlformats.org/officeDocument/2006/relationships/image" Target="../media/image10.png"/><Relationship Id="rId21" Type="http://schemas.openxmlformats.org/officeDocument/2006/relationships/oleObject" Target="../embeddings/oleObject12.bin"/><Relationship Id="rId34" Type="http://schemas.openxmlformats.org/officeDocument/2006/relationships/chart" Target="../charts/chart1.xml"/><Relationship Id="rId42" Type="http://schemas.openxmlformats.org/officeDocument/2006/relationships/image" Target="../media/image23.png"/><Relationship Id="rId7" Type="http://schemas.openxmlformats.org/officeDocument/2006/relationships/image" Target="../media/image2.wmf"/><Relationship Id="rId12" Type="http://schemas.openxmlformats.org/officeDocument/2006/relationships/oleObject" Target="../embeddings/oleObject5.bin"/><Relationship Id="rId17" Type="http://schemas.openxmlformats.org/officeDocument/2006/relationships/image" Target="../media/image6.wmf"/><Relationship Id="rId25" Type="http://schemas.openxmlformats.org/officeDocument/2006/relationships/image" Target="../media/image14.jpeg"/><Relationship Id="rId33" Type="http://schemas.openxmlformats.org/officeDocument/2006/relationships/image" Target="../media/image20.png"/><Relationship Id="rId38" Type="http://schemas.openxmlformats.org/officeDocument/2006/relationships/oleObject" Target="../embeddings/oleObject14.bin"/><Relationship Id="rId2" Type="http://schemas.openxmlformats.org/officeDocument/2006/relationships/slideLayout" Target="../slideLayouts/slideLayout12.xml"/><Relationship Id="rId16" Type="http://schemas.openxmlformats.org/officeDocument/2006/relationships/oleObject" Target="../embeddings/oleObject8.bin"/><Relationship Id="rId20" Type="http://schemas.openxmlformats.org/officeDocument/2006/relationships/oleObject" Target="../embeddings/oleObject11.bin"/><Relationship Id="rId29" Type="http://schemas.openxmlformats.org/officeDocument/2006/relationships/image" Target="../media/image7.wmf"/><Relationship Id="rId41" Type="http://schemas.openxmlformats.org/officeDocument/2006/relationships/oleObject" Target="../embeddings/oleObject15.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24" Type="http://schemas.openxmlformats.org/officeDocument/2006/relationships/image" Target="../media/image13.jpeg"/><Relationship Id="rId32" Type="http://schemas.openxmlformats.org/officeDocument/2006/relationships/image" Target="../media/image19.png"/><Relationship Id="rId37" Type="http://schemas.openxmlformats.org/officeDocument/2006/relationships/image" Target="../media/image21.png"/><Relationship Id="rId40" Type="http://schemas.openxmlformats.org/officeDocument/2006/relationships/image" Target="../media/image22.png"/><Relationship Id="rId45" Type="http://schemas.openxmlformats.org/officeDocument/2006/relationships/image" Target="../media/image9.wmf"/><Relationship Id="rId5" Type="http://schemas.openxmlformats.org/officeDocument/2006/relationships/image" Target="../media/image1.wmf"/><Relationship Id="rId15" Type="http://schemas.openxmlformats.org/officeDocument/2006/relationships/oleObject" Target="../embeddings/oleObject7.bin"/><Relationship Id="rId23" Type="http://schemas.openxmlformats.org/officeDocument/2006/relationships/image" Target="../media/image12.jpeg"/><Relationship Id="rId28" Type="http://schemas.openxmlformats.org/officeDocument/2006/relationships/oleObject" Target="../embeddings/oleObject13.bin"/><Relationship Id="rId36" Type="http://schemas.openxmlformats.org/officeDocument/2006/relationships/chart" Target="../charts/chart3.xml"/><Relationship Id="rId10" Type="http://schemas.openxmlformats.org/officeDocument/2006/relationships/oleObject" Target="../embeddings/oleObject4.bin"/><Relationship Id="rId19" Type="http://schemas.openxmlformats.org/officeDocument/2006/relationships/oleObject" Target="../embeddings/oleObject10.bin"/><Relationship Id="rId31" Type="http://schemas.openxmlformats.org/officeDocument/2006/relationships/image" Target="../media/image18.png"/><Relationship Id="rId44" Type="http://schemas.openxmlformats.org/officeDocument/2006/relationships/oleObject" Target="../embeddings/oleObject16.bin"/><Relationship Id="rId4" Type="http://schemas.openxmlformats.org/officeDocument/2006/relationships/oleObject" Target="../embeddings/oleObject1.bin"/><Relationship Id="rId9" Type="http://schemas.openxmlformats.org/officeDocument/2006/relationships/image" Target="../media/image3.wmf"/><Relationship Id="rId14" Type="http://schemas.openxmlformats.org/officeDocument/2006/relationships/oleObject" Target="../embeddings/oleObject6.bin"/><Relationship Id="rId22" Type="http://schemas.openxmlformats.org/officeDocument/2006/relationships/image" Target="../media/image11.jpeg"/><Relationship Id="rId27" Type="http://schemas.openxmlformats.org/officeDocument/2006/relationships/image" Target="../media/image16.jpeg"/><Relationship Id="rId30" Type="http://schemas.openxmlformats.org/officeDocument/2006/relationships/image" Target="../media/image17.png"/><Relationship Id="rId35" Type="http://schemas.openxmlformats.org/officeDocument/2006/relationships/chart" Target="../charts/chart2.xml"/><Relationship Id="rId4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4"/>
            <a:ext cx="27247692" cy="2089196"/>
          </a:xfrm>
          <a:solidFill>
            <a:schemeClr val="bg1"/>
          </a:solidFill>
        </p:spPr>
        <p:txBody>
          <a:bodyPr>
            <a:noAutofit/>
          </a:bodyPr>
          <a:lstStyle/>
          <a:p>
            <a:r>
              <a:rPr lang="en-US" sz="6600" b="1" dirty="0"/>
              <a:t>Synthesis and biological evaluation of new </a:t>
            </a:r>
            <a:r>
              <a:rPr lang="en-US" sz="6600" b="1" i="1" dirty="0"/>
              <a:t>N</a:t>
            </a:r>
            <a:r>
              <a:rPr lang="en-US" sz="6600" b="1" dirty="0"/>
              <a:t>-substituted 9-nitro-12,14-dioxo-9,10-dihydro-9,10-[3,4]epipyrroloanthracen-13-yl derivatives</a:t>
            </a:r>
          </a:p>
        </p:txBody>
      </p:sp>
      <p:sp>
        <p:nvSpPr>
          <p:cNvPr id="8" name="TextBox 7"/>
          <p:cNvSpPr txBox="1"/>
          <p:nvPr/>
        </p:nvSpPr>
        <p:spPr>
          <a:xfrm>
            <a:off x="1506617" y="4489450"/>
            <a:ext cx="27254836" cy="5909310"/>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5400" dirty="0"/>
              <a:t> </a:t>
            </a:r>
            <a:r>
              <a:rPr lang="en-GB" sz="5400" i="1" dirty="0"/>
              <a:t>Maria Vera</a:t>
            </a:r>
            <a:r>
              <a:rPr lang="en-GB" sz="5400" i="1" baseline="30000" dirty="0"/>
              <a:t>1*</a:t>
            </a:r>
            <a:r>
              <a:rPr lang="en-GB" sz="5400" i="1" dirty="0"/>
              <a:t>, James Mc Keown</a:t>
            </a:r>
            <a:r>
              <a:rPr lang="en-GB" sz="5400" i="1" baseline="30000" dirty="0"/>
              <a:t>2</a:t>
            </a:r>
            <a:r>
              <a:rPr lang="en-GB" sz="5400" i="1" dirty="0"/>
              <a:t>, </a:t>
            </a:r>
            <a:r>
              <a:rPr lang="es-ES" sz="5400" i="1" dirty="0"/>
              <a:t>Sara </a:t>
            </a:r>
            <a:r>
              <a:rPr lang="es-ES" sz="5400" i="1" dirty="0" err="1"/>
              <a:t>Noorani</a:t>
            </a:r>
            <a:r>
              <a:rPr lang="en-GB" sz="5400" i="1" baseline="30000" dirty="0"/>
              <a:t>2</a:t>
            </a:r>
            <a:r>
              <a:rPr lang="es-ES" sz="5400" dirty="0"/>
              <a:t>,</a:t>
            </a:r>
            <a:r>
              <a:rPr lang="en-GB" sz="5400" i="1" dirty="0"/>
              <a:t> Mary J. Meegan</a:t>
            </a:r>
            <a:r>
              <a:rPr lang="en-GB" sz="5400" i="1" baseline="30000" dirty="0"/>
              <a:t>2 </a:t>
            </a:r>
            <a:endParaRPr lang="es-ES" sz="5400" dirty="0"/>
          </a:p>
          <a:p>
            <a:r>
              <a:rPr lang="en-GB" sz="5400" i="1" baseline="30000" dirty="0"/>
              <a:t>1</a:t>
            </a:r>
            <a:r>
              <a:rPr lang="en-US" sz="5400" dirty="0">
                <a:solidFill>
                  <a:schemeClr val="bg1"/>
                </a:solidFill>
              </a:rPr>
              <a:t> </a:t>
            </a:r>
            <a:r>
              <a:rPr lang="en-US" sz="5400" dirty="0" err="1">
                <a:solidFill>
                  <a:schemeClr val="bg1"/>
                </a:solidFill>
              </a:rPr>
              <a:t>Departamento</a:t>
            </a:r>
            <a:r>
              <a:rPr lang="en-US" sz="5400" dirty="0">
                <a:solidFill>
                  <a:schemeClr val="bg1"/>
                </a:solidFill>
              </a:rPr>
              <a:t> de </a:t>
            </a:r>
            <a:r>
              <a:rPr lang="en-US" sz="5400" dirty="0" err="1">
                <a:solidFill>
                  <a:schemeClr val="bg1"/>
                </a:solidFill>
              </a:rPr>
              <a:t>Química</a:t>
            </a:r>
            <a:r>
              <a:rPr lang="en-US" sz="5400" dirty="0">
                <a:solidFill>
                  <a:schemeClr val="bg1"/>
                </a:solidFill>
              </a:rPr>
              <a:t> </a:t>
            </a:r>
            <a:r>
              <a:rPr lang="en-US" sz="5400" dirty="0" err="1">
                <a:solidFill>
                  <a:schemeClr val="bg1"/>
                </a:solidFill>
              </a:rPr>
              <a:t>Orgánica</a:t>
            </a:r>
            <a:r>
              <a:rPr lang="en-US" sz="5400" dirty="0">
                <a:solidFill>
                  <a:schemeClr val="bg1"/>
                </a:solidFill>
              </a:rPr>
              <a:t>, </a:t>
            </a:r>
            <a:r>
              <a:rPr lang="en-US" sz="5400" dirty="0" err="1">
                <a:solidFill>
                  <a:schemeClr val="bg1"/>
                </a:solidFill>
              </a:rPr>
              <a:t>Facultad</a:t>
            </a:r>
            <a:r>
              <a:rPr lang="en-US" sz="5400" dirty="0">
                <a:solidFill>
                  <a:schemeClr val="bg1"/>
                </a:solidFill>
              </a:rPr>
              <a:t> de </a:t>
            </a:r>
            <a:r>
              <a:rPr lang="en-US" sz="5400" dirty="0" err="1">
                <a:solidFill>
                  <a:schemeClr val="bg1"/>
                </a:solidFill>
              </a:rPr>
              <a:t>Química</a:t>
            </a:r>
            <a:r>
              <a:rPr lang="en-US" sz="5400" dirty="0">
                <a:solidFill>
                  <a:schemeClr val="bg1"/>
                </a:solidFill>
              </a:rPr>
              <a:t>, Universidad de Murcia, Campus de </a:t>
            </a:r>
            <a:r>
              <a:rPr lang="en-US" sz="5400" dirty="0" err="1">
                <a:solidFill>
                  <a:schemeClr val="bg1"/>
                </a:solidFill>
              </a:rPr>
              <a:t>Espinardo</a:t>
            </a:r>
            <a:r>
              <a:rPr lang="en-US" sz="5400" dirty="0">
                <a:solidFill>
                  <a:schemeClr val="bg1"/>
                </a:solidFill>
              </a:rPr>
              <a:t>, 30100 Murcia, </a:t>
            </a:r>
            <a:r>
              <a:rPr lang="en-US" sz="5400" dirty="0" err="1">
                <a:solidFill>
                  <a:schemeClr val="bg1"/>
                </a:solidFill>
              </a:rPr>
              <a:t>España</a:t>
            </a:r>
            <a:r>
              <a:rPr lang="en-US" sz="5400" dirty="0">
                <a:solidFill>
                  <a:schemeClr val="bg1"/>
                </a:solidFill>
              </a:rPr>
              <a:t>. </a:t>
            </a:r>
          </a:p>
          <a:p>
            <a:r>
              <a:rPr lang="en-GB" sz="5400" i="1" baseline="30000" dirty="0"/>
              <a:t>2 </a:t>
            </a:r>
            <a:r>
              <a:rPr lang="en-US" sz="5400" dirty="0">
                <a:solidFill>
                  <a:schemeClr val="bg1"/>
                </a:solidFill>
              </a:rPr>
              <a:t>School of Pharmacy and Pharmaceutical Sciences, Trinity College Dublin, Trinity Biomedical Sciences Institute (TBSI), 152-160 Pearse Street, Dublin 2, Ireland.</a:t>
            </a:r>
          </a:p>
          <a:p>
            <a:r>
              <a:rPr lang="en-US" sz="5400" dirty="0">
                <a:solidFill>
                  <a:schemeClr val="bg1"/>
                </a:solidFill>
              </a:rPr>
              <a:t>*maria.vera8@um.es </a:t>
            </a:r>
          </a:p>
          <a:p>
            <a:r>
              <a:rPr lang="en-US" sz="5400" dirty="0">
                <a:solidFill>
                  <a:schemeClr val="bg1"/>
                </a:solidFill>
              </a:rPr>
              <a:t> </a:t>
            </a:r>
          </a:p>
        </p:txBody>
      </p:sp>
      <p:sp>
        <p:nvSpPr>
          <p:cNvPr id="6" name="Content Placeholder 5"/>
          <p:cNvSpPr>
            <a:spLocks noGrp="1"/>
          </p:cNvSpPr>
          <p:nvPr>
            <p:ph idx="1"/>
          </p:nvPr>
        </p:nvSpPr>
        <p:spPr>
          <a:solidFill>
            <a:srgbClr val="0070C0"/>
          </a:solidFill>
        </p:spPr>
        <p:txBody>
          <a:bodyPr/>
          <a:lstStyle/>
          <a:p>
            <a:pPr marL="0" indent="0">
              <a:buNone/>
            </a:pP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sp>
        <p:nvSpPr>
          <p:cNvPr id="9" name="Rectángulo: esquinas redondeadas 18">
            <a:extLst>
              <a:ext uri="{FF2B5EF4-FFF2-40B4-BE49-F238E27FC236}">
                <a16:creationId xmlns:a16="http://schemas.microsoft.com/office/drawing/2014/main" xmlns="" id="{924AC02D-3336-4734-AF07-A992D0E16FAE}"/>
              </a:ext>
            </a:extLst>
          </p:cNvPr>
          <p:cNvSpPr/>
          <p:nvPr/>
        </p:nvSpPr>
        <p:spPr>
          <a:xfrm>
            <a:off x="19200796" y="14496258"/>
            <a:ext cx="9486749" cy="9119392"/>
          </a:xfrm>
          <a:prstGeom prst="roundRect">
            <a:avLst>
              <a:gd name="adj" fmla="val 4276"/>
            </a:avLst>
          </a:prstGeom>
          <a:solidFill>
            <a:srgbClr val="D0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26"/>
          </a:p>
        </p:txBody>
      </p:sp>
      <p:sp>
        <p:nvSpPr>
          <p:cNvPr id="11" name="10 CuadroTexto"/>
          <p:cNvSpPr txBox="1"/>
          <p:nvPr/>
        </p:nvSpPr>
        <p:spPr>
          <a:xfrm>
            <a:off x="19740262" y="14525764"/>
            <a:ext cx="8351344" cy="707886"/>
          </a:xfrm>
          <a:prstGeom prst="rect">
            <a:avLst/>
          </a:prstGeom>
          <a:noFill/>
        </p:spPr>
        <p:txBody>
          <a:bodyPr wrap="square" rtlCol="0">
            <a:spAutoFit/>
          </a:bodyPr>
          <a:lstStyle/>
          <a:p>
            <a:r>
              <a:rPr lang="es-ES" sz="4000" b="1" dirty="0">
                <a:solidFill>
                  <a:schemeClr val="bg1"/>
                </a:solidFill>
              </a:rPr>
              <a:t>PANEL OF COMPOUNDS SYNTHESISED</a:t>
            </a:r>
          </a:p>
        </p:txBody>
      </p:sp>
      <p:graphicFrame>
        <p:nvGraphicFramePr>
          <p:cNvPr id="13" name="12 Tabla"/>
          <p:cNvGraphicFramePr>
            <a:graphicFrameLocks noGrp="1"/>
          </p:cNvGraphicFramePr>
          <p:nvPr>
            <p:extLst>
              <p:ext uri="{D42A27DB-BD31-4B8C-83A1-F6EECF244321}">
                <p14:modId xmlns:p14="http://schemas.microsoft.com/office/powerpoint/2010/main" val="2528661982"/>
              </p:ext>
            </p:extLst>
          </p:nvPr>
        </p:nvGraphicFramePr>
        <p:xfrm>
          <a:off x="19481006" y="15204525"/>
          <a:ext cx="8857409" cy="8306942"/>
        </p:xfrm>
        <a:graphic>
          <a:graphicData uri="http://schemas.openxmlformats.org/drawingml/2006/table">
            <a:tbl>
              <a:tblPr firstRow="1" firstCol="1" bandRow="1">
                <a:tableStyleId>{5C22544A-7EE6-4342-B048-85BDC9FD1C3A}</a:tableStyleId>
              </a:tblPr>
              <a:tblGrid>
                <a:gridCol w="1286539">
                  <a:extLst>
                    <a:ext uri="{9D8B030D-6E8A-4147-A177-3AD203B41FA5}">
                      <a16:colId xmlns:a16="http://schemas.microsoft.com/office/drawing/2014/main" xmlns="" val="20000"/>
                    </a:ext>
                  </a:extLst>
                </a:gridCol>
                <a:gridCol w="1572438">
                  <a:extLst>
                    <a:ext uri="{9D8B030D-6E8A-4147-A177-3AD203B41FA5}">
                      <a16:colId xmlns:a16="http://schemas.microsoft.com/office/drawing/2014/main" xmlns="" val="20001"/>
                    </a:ext>
                  </a:extLst>
                </a:gridCol>
                <a:gridCol w="1870756">
                  <a:extLst>
                    <a:ext uri="{9D8B030D-6E8A-4147-A177-3AD203B41FA5}">
                      <a16:colId xmlns:a16="http://schemas.microsoft.com/office/drawing/2014/main" xmlns="" val="20002"/>
                    </a:ext>
                  </a:extLst>
                </a:gridCol>
                <a:gridCol w="1022506">
                  <a:extLst>
                    <a:ext uri="{9D8B030D-6E8A-4147-A177-3AD203B41FA5}">
                      <a16:colId xmlns:a16="http://schemas.microsoft.com/office/drawing/2014/main" xmlns="" val="20003"/>
                    </a:ext>
                  </a:extLst>
                </a:gridCol>
                <a:gridCol w="1383450">
                  <a:extLst>
                    <a:ext uri="{9D8B030D-6E8A-4147-A177-3AD203B41FA5}">
                      <a16:colId xmlns:a16="http://schemas.microsoft.com/office/drawing/2014/main" xmlns="" val="20004"/>
                    </a:ext>
                  </a:extLst>
                </a:gridCol>
                <a:gridCol w="1721720">
                  <a:extLst>
                    <a:ext uri="{9D8B030D-6E8A-4147-A177-3AD203B41FA5}">
                      <a16:colId xmlns:a16="http://schemas.microsoft.com/office/drawing/2014/main" xmlns="" val="20005"/>
                    </a:ext>
                  </a:extLst>
                </a:gridCol>
              </a:tblGrid>
              <a:tr h="466864">
                <a:tc>
                  <a:txBody>
                    <a:bodyPr/>
                    <a:lstStyle/>
                    <a:p>
                      <a:pPr algn="ctr">
                        <a:lnSpc>
                          <a:spcPct val="104000"/>
                        </a:lnSpc>
                        <a:spcAft>
                          <a:spcPts val="0"/>
                        </a:spcAft>
                      </a:pPr>
                      <a:r>
                        <a:rPr lang="es-ES" sz="2400" dirty="0" err="1">
                          <a:effectLst/>
                        </a:rPr>
                        <a:t>Code</a:t>
                      </a:r>
                      <a:endParaRPr lang="es-ES" sz="2400" dirty="0">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effectLst/>
                        </a:rPr>
                        <a:t>X</a:t>
                      </a:r>
                      <a:endParaRPr lang="es-ES" sz="2400">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effectLst/>
                        </a:rPr>
                        <a:t>R</a:t>
                      </a:r>
                      <a:endParaRPr lang="es-ES" sz="2400">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err="1">
                          <a:effectLst/>
                          <a:latin typeface="Calibri"/>
                          <a:ea typeface="Calibri"/>
                          <a:cs typeface="Times New Roman"/>
                        </a:rPr>
                        <a:t>Code</a:t>
                      </a:r>
                      <a:endParaRPr lang="es-ES" sz="2400">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effectLst/>
                        </a:rPr>
                        <a:t>X</a:t>
                      </a:r>
                      <a:endParaRPr lang="es-ES" sz="2400">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effectLst/>
                        </a:rPr>
                        <a:t>R</a:t>
                      </a:r>
                      <a:endParaRPr lang="es-ES" sz="2400">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825585">
                <a:tc>
                  <a:txBody>
                    <a:bodyPr/>
                    <a:lstStyle/>
                    <a:p>
                      <a:pPr algn="ctr">
                        <a:lnSpc>
                          <a:spcPct val="104000"/>
                        </a:lnSpc>
                        <a:spcAft>
                          <a:spcPts val="0"/>
                        </a:spcAft>
                      </a:pPr>
                      <a:r>
                        <a:rPr lang="es-ES" sz="2400">
                          <a:effectLst/>
                        </a:rPr>
                        <a:t>5a</a:t>
                      </a:r>
                      <a:endParaRPr lang="es-ES" sz="2400">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dirty="0">
                          <a:solidFill>
                            <a:schemeClr val="bg1"/>
                          </a:solidFill>
                          <a:effectLst/>
                        </a:rPr>
                        <a:t>-NO</a:t>
                      </a:r>
                      <a:r>
                        <a:rPr lang="es-ES" sz="2400" baseline="-25000" dirty="0">
                          <a:solidFill>
                            <a:schemeClr val="bg1"/>
                          </a:solidFill>
                          <a:effectLst/>
                        </a:rPr>
                        <a:t>2</a:t>
                      </a:r>
                      <a:endParaRPr lang="es-ES" sz="240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endParaRPr lang="es-ES" sz="2400">
                        <a:solidFill>
                          <a:schemeClr val="bg1"/>
                        </a:solidFill>
                        <a:effectLst/>
                        <a:latin typeface="Times New Roman"/>
                        <a:ea typeface="Calibri"/>
                        <a:cs typeface="Times New Roman"/>
                      </a:endParaRPr>
                    </a:p>
                    <a:p>
                      <a:pPr algn="ctr">
                        <a:lnSpc>
                          <a:spcPct val="104000"/>
                        </a:lnSpc>
                        <a:spcAft>
                          <a:spcPts val="0"/>
                        </a:spcAft>
                      </a:pPr>
                      <a:endParaRPr lang="es-ES" sz="2400">
                        <a:solidFill>
                          <a:schemeClr val="bg1"/>
                        </a:solidFill>
                        <a:effectLst/>
                        <a:latin typeface="Times New Roman"/>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6g</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-NO</a:t>
                      </a:r>
                      <a:r>
                        <a:rPr lang="es-ES" sz="2400" baseline="-25000">
                          <a:solidFill>
                            <a:schemeClr val="bg1"/>
                          </a:solidFill>
                          <a:effectLst/>
                        </a:rPr>
                        <a:t>2</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400"/>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892256">
                <a:tc>
                  <a:txBody>
                    <a:bodyPr/>
                    <a:lstStyle/>
                    <a:p>
                      <a:pPr algn="ctr">
                        <a:lnSpc>
                          <a:spcPct val="104000"/>
                        </a:lnSpc>
                        <a:spcAft>
                          <a:spcPts val="0"/>
                        </a:spcAft>
                      </a:pPr>
                      <a:r>
                        <a:rPr lang="es-ES" sz="2400">
                          <a:effectLst/>
                        </a:rPr>
                        <a:t>5b</a:t>
                      </a:r>
                      <a:endParaRPr lang="es-ES" sz="2400">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-NO</a:t>
                      </a:r>
                      <a:r>
                        <a:rPr lang="es-ES" sz="2400" baseline="-25000">
                          <a:solidFill>
                            <a:schemeClr val="bg1"/>
                          </a:solidFill>
                          <a:effectLst/>
                        </a:rPr>
                        <a:t>2</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endParaRPr lang="es-ES" sz="2400">
                        <a:solidFill>
                          <a:schemeClr val="bg1"/>
                        </a:solidFill>
                        <a:effectLst/>
                      </a:endParaRPr>
                    </a:p>
                    <a:p>
                      <a:pPr algn="ctr">
                        <a:lnSpc>
                          <a:spcPct val="104000"/>
                        </a:lnSpc>
                        <a:spcAft>
                          <a:spcPts val="0"/>
                        </a:spcAft>
                      </a:pP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6h</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-CN</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400"/>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020153">
                <a:tc>
                  <a:txBody>
                    <a:bodyPr/>
                    <a:lstStyle/>
                    <a:p>
                      <a:pPr algn="ctr">
                        <a:lnSpc>
                          <a:spcPct val="104000"/>
                        </a:lnSpc>
                        <a:spcAft>
                          <a:spcPts val="0"/>
                        </a:spcAft>
                      </a:pPr>
                      <a:r>
                        <a:rPr lang="es-ES" sz="2400">
                          <a:effectLst/>
                        </a:rPr>
                        <a:t>5c</a:t>
                      </a:r>
                      <a:endParaRPr lang="es-ES" sz="2400">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-COCH</a:t>
                      </a:r>
                      <a:r>
                        <a:rPr lang="es-ES" sz="2400" baseline="-25000">
                          <a:solidFill>
                            <a:schemeClr val="bg1"/>
                          </a:solidFill>
                          <a:effectLst/>
                        </a:rPr>
                        <a:t>3</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endParaRPr lang="es-ES" sz="2400">
                        <a:solidFill>
                          <a:schemeClr val="bg1"/>
                        </a:solidFill>
                        <a:effectLst/>
                        <a:latin typeface="Times New Roman"/>
                        <a:ea typeface="Calibri"/>
                        <a:cs typeface="Times New Roman"/>
                      </a:endParaRPr>
                    </a:p>
                    <a:p>
                      <a:pPr algn="ctr">
                        <a:lnSpc>
                          <a:spcPct val="104000"/>
                        </a:lnSpc>
                        <a:spcAft>
                          <a:spcPts val="0"/>
                        </a:spcAft>
                      </a:pPr>
                      <a:endParaRPr lang="es-ES" sz="2400">
                        <a:solidFill>
                          <a:schemeClr val="bg1"/>
                        </a:solidFill>
                        <a:effectLst/>
                        <a:latin typeface="Times New Roman"/>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6i</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-COCH</a:t>
                      </a:r>
                      <a:r>
                        <a:rPr lang="es-ES" sz="2400" baseline="-25000">
                          <a:solidFill>
                            <a:schemeClr val="bg1"/>
                          </a:solidFill>
                          <a:effectLst/>
                        </a:rPr>
                        <a:t>3</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400"/>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719258">
                <a:tc>
                  <a:txBody>
                    <a:bodyPr/>
                    <a:lstStyle/>
                    <a:p>
                      <a:pPr algn="ctr">
                        <a:lnSpc>
                          <a:spcPct val="104000"/>
                        </a:lnSpc>
                        <a:spcAft>
                          <a:spcPts val="0"/>
                        </a:spcAft>
                      </a:pPr>
                      <a:r>
                        <a:rPr lang="es-ES" sz="2400">
                          <a:effectLst/>
                        </a:rPr>
                        <a:t>6a</a:t>
                      </a:r>
                      <a:endParaRPr lang="es-ES" sz="2400">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-NO</a:t>
                      </a:r>
                      <a:r>
                        <a:rPr lang="es-ES" sz="2400" baseline="-25000">
                          <a:solidFill>
                            <a:schemeClr val="bg1"/>
                          </a:solidFill>
                          <a:effectLst/>
                        </a:rPr>
                        <a:t>2</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endParaRPr lang="es-ES" sz="2400">
                        <a:solidFill>
                          <a:schemeClr val="bg1"/>
                        </a:solidFill>
                        <a:effectLst/>
                        <a:latin typeface="Times New Roman"/>
                        <a:ea typeface="Calibri"/>
                        <a:cs typeface="Times New Roman"/>
                      </a:endParaRPr>
                    </a:p>
                    <a:p>
                      <a:pPr algn="ctr">
                        <a:lnSpc>
                          <a:spcPct val="104000"/>
                        </a:lnSpc>
                        <a:spcAft>
                          <a:spcPts val="0"/>
                        </a:spcAft>
                      </a:pPr>
                      <a:endParaRPr lang="es-ES" sz="2400">
                        <a:solidFill>
                          <a:schemeClr val="bg1"/>
                        </a:solidFill>
                        <a:effectLst/>
                        <a:latin typeface="Times New Roman"/>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6j</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-NO</a:t>
                      </a:r>
                      <a:r>
                        <a:rPr lang="es-ES" sz="2400" baseline="-25000">
                          <a:solidFill>
                            <a:schemeClr val="bg1"/>
                          </a:solidFill>
                          <a:effectLst/>
                        </a:rPr>
                        <a:t>2</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latin typeface="Times New Roman"/>
                          <a:ea typeface="Calibri"/>
                          <a:cs typeface="Times New Roman"/>
                        </a:rPr>
                        <a:t>-CH</a:t>
                      </a:r>
                      <a:r>
                        <a:rPr lang="es-ES" sz="2400" baseline="-25000">
                          <a:solidFill>
                            <a:schemeClr val="bg1"/>
                          </a:solidFill>
                          <a:effectLst/>
                          <a:latin typeface="Times New Roman"/>
                          <a:ea typeface="Calibri"/>
                          <a:cs typeface="Times New Roman"/>
                        </a:rPr>
                        <a:t>2</a:t>
                      </a:r>
                      <a:r>
                        <a:rPr lang="es-ES" sz="2400">
                          <a:solidFill>
                            <a:schemeClr val="bg1"/>
                          </a:solidFill>
                          <a:effectLst/>
                          <a:latin typeface="Times New Roman"/>
                          <a:ea typeface="Calibri"/>
                          <a:cs typeface="Times New Roman"/>
                        </a:rPr>
                        <a:t>-CH</a:t>
                      </a:r>
                      <a:r>
                        <a:rPr lang="es-ES" sz="2400" baseline="-25000">
                          <a:solidFill>
                            <a:schemeClr val="bg1"/>
                          </a:solidFill>
                          <a:effectLst/>
                          <a:latin typeface="Times New Roman"/>
                          <a:ea typeface="Calibri"/>
                          <a:cs typeface="Times New Roman"/>
                        </a:rPr>
                        <a:t>2</a:t>
                      </a:r>
                      <a:r>
                        <a:rPr lang="es-ES" sz="2400">
                          <a:solidFill>
                            <a:schemeClr val="bg1"/>
                          </a:solidFill>
                          <a:effectLst/>
                          <a:latin typeface="Times New Roman"/>
                          <a:ea typeface="Calibri"/>
                          <a:cs typeface="Times New Roman"/>
                        </a:rPr>
                        <a:t>-</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719258">
                <a:tc>
                  <a:txBody>
                    <a:bodyPr/>
                    <a:lstStyle/>
                    <a:p>
                      <a:pPr algn="ctr">
                        <a:lnSpc>
                          <a:spcPct val="104000"/>
                        </a:lnSpc>
                        <a:spcAft>
                          <a:spcPts val="0"/>
                        </a:spcAft>
                      </a:pPr>
                      <a:r>
                        <a:rPr lang="es-ES" sz="2400">
                          <a:effectLst/>
                        </a:rPr>
                        <a:t>6b</a:t>
                      </a:r>
                      <a:endParaRPr lang="es-ES" sz="2400">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-CN</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endParaRPr lang="es-ES" sz="2400">
                        <a:solidFill>
                          <a:schemeClr val="bg1"/>
                        </a:solidFill>
                        <a:effectLst/>
                        <a:latin typeface="Times New Roman"/>
                        <a:ea typeface="Calibri"/>
                        <a:cs typeface="Times New Roman"/>
                      </a:endParaRPr>
                    </a:p>
                    <a:p>
                      <a:pPr algn="ctr">
                        <a:lnSpc>
                          <a:spcPct val="104000"/>
                        </a:lnSpc>
                        <a:spcAft>
                          <a:spcPts val="0"/>
                        </a:spcAft>
                      </a:pPr>
                      <a:endParaRPr lang="es-ES" sz="2400">
                        <a:solidFill>
                          <a:schemeClr val="bg1"/>
                        </a:solidFill>
                        <a:effectLst/>
                        <a:latin typeface="Times New Roman"/>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6k</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-CN</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latin typeface="Times New Roman"/>
                          <a:ea typeface="Calibri"/>
                          <a:cs typeface="Times New Roman"/>
                        </a:rPr>
                        <a:t>-CH</a:t>
                      </a:r>
                      <a:r>
                        <a:rPr lang="es-ES" sz="2400" baseline="-25000">
                          <a:solidFill>
                            <a:schemeClr val="bg1"/>
                          </a:solidFill>
                          <a:effectLst/>
                          <a:latin typeface="Times New Roman"/>
                          <a:ea typeface="Calibri"/>
                          <a:cs typeface="Times New Roman"/>
                        </a:rPr>
                        <a:t>2</a:t>
                      </a:r>
                      <a:r>
                        <a:rPr lang="es-ES" sz="2400">
                          <a:solidFill>
                            <a:schemeClr val="bg1"/>
                          </a:solidFill>
                          <a:effectLst/>
                          <a:latin typeface="Times New Roman"/>
                          <a:ea typeface="Calibri"/>
                          <a:cs typeface="Times New Roman"/>
                        </a:rPr>
                        <a:t>-CH</a:t>
                      </a:r>
                      <a:r>
                        <a:rPr lang="es-ES" sz="2400" baseline="-25000">
                          <a:solidFill>
                            <a:schemeClr val="bg1"/>
                          </a:solidFill>
                          <a:effectLst/>
                          <a:latin typeface="Times New Roman"/>
                          <a:ea typeface="Calibri"/>
                          <a:cs typeface="Times New Roman"/>
                        </a:rPr>
                        <a:t>2</a:t>
                      </a:r>
                      <a:r>
                        <a:rPr lang="es-ES" sz="2400">
                          <a:solidFill>
                            <a:schemeClr val="bg1"/>
                          </a:solidFill>
                          <a:effectLst/>
                          <a:latin typeface="Times New Roman"/>
                          <a:ea typeface="Calibri"/>
                          <a:cs typeface="Times New Roman"/>
                        </a:rPr>
                        <a:t>-</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719258">
                <a:tc>
                  <a:txBody>
                    <a:bodyPr/>
                    <a:lstStyle/>
                    <a:p>
                      <a:pPr algn="ctr">
                        <a:lnSpc>
                          <a:spcPct val="104000"/>
                        </a:lnSpc>
                        <a:spcAft>
                          <a:spcPts val="0"/>
                        </a:spcAft>
                      </a:pPr>
                      <a:r>
                        <a:rPr lang="es-ES" sz="2400">
                          <a:effectLst/>
                        </a:rPr>
                        <a:t>6c</a:t>
                      </a:r>
                      <a:endParaRPr lang="es-ES" sz="2400">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-COCH</a:t>
                      </a:r>
                      <a:r>
                        <a:rPr lang="es-ES" sz="2400" baseline="-25000">
                          <a:solidFill>
                            <a:schemeClr val="bg1"/>
                          </a:solidFill>
                          <a:effectLst/>
                        </a:rPr>
                        <a:t>3</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endParaRPr lang="es-ES" sz="2400">
                        <a:solidFill>
                          <a:schemeClr val="bg1"/>
                        </a:solidFill>
                        <a:effectLst/>
                        <a:latin typeface="Times New Roman"/>
                        <a:ea typeface="Calibri"/>
                        <a:cs typeface="Times New Roman"/>
                      </a:endParaRPr>
                    </a:p>
                    <a:p>
                      <a:pPr algn="ctr">
                        <a:lnSpc>
                          <a:spcPct val="104000"/>
                        </a:lnSpc>
                        <a:spcAft>
                          <a:spcPts val="0"/>
                        </a:spcAft>
                      </a:pPr>
                      <a:endParaRPr lang="es-ES" sz="2400">
                        <a:solidFill>
                          <a:schemeClr val="bg1"/>
                        </a:solidFill>
                        <a:effectLst/>
                        <a:latin typeface="Times New Roman"/>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6l</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-COCH</a:t>
                      </a:r>
                      <a:r>
                        <a:rPr lang="es-ES" sz="2400" baseline="-25000">
                          <a:solidFill>
                            <a:schemeClr val="bg1"/>
                          </a:solidFill>
                          <a:effectLst/>
                        </a:rPr>
                        <a:t>3</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latin typeface="Times New Roman"/>
                          <a:ea typeface="Calibri"/>
                          <a:cs typeface="Times New Roman"/>
                        </a:rPr>
                        <a:t>-CH</a:t>
                      </a:r>
                      <a:r>
                        <a:rPr lang="es-ES" sz="2400" baseline="-25000">
                          <a:solidFill>
                            <a:schemeClr val="bg1"/>
                          </a:solidFill>
                          <a:effectLst/>
                          <a:latin typeface="Times New Roman"/>
                          <a:ea typeface="Calibri"/>
                          <a:cs typeface="Times New Roman"/>
                        </a:rPr>
                        <a:t>2</a:t>
                      </a:r>
                      <a:r>
                        <a:rPr lang="es-ES" sz="2400">
                          <a:solidFill>
                            <a:schemeClr val="bg1"/>
                          </a:solidFill>
                          <a:effectLst/>
                          <a:latin typeface="Times New Roman"/>
                          <a:ea typeface="Calibri"/>
                          <a:cs typeface="Times New Roman"/>
                        </a:rPr>
                        <a:t>-CH</a:t>
                      </a:r>
                      <a:r>
                        <a:rPr lang="es-ES" sz="2400" baseline="-25000">
                          <a:solidFill>
                            <a:schemeClr val="bg1"/>
                          </a:solidFill>
                          <a:effectLst/>
                          <a:latin typeface="Times New Roman"/>
                          <a:ea typeface="Calibri"/>
                          <a:cs typeface="Times New Roman"/>
                        </a:rPr>
                        <a:t>2</a:t>
                      </a:r>
                      <a:r>
                        <a:rPr lang="es-ES" sz="2400">
                          <a:solidFill>
                            <a:schemeClr val="bg1"/>
                          </a:solidFill>
                          <a:effectLst/>
                          <a:latin typeface="Times New Roman"/>
                          <a:ea typeface="Calibri"/>
                          <a:cs typeface="Times New Roman"/>
                        </a:rPr>
                        <a:t>-</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837227">
                <a:tc>
                  <a:txBody>
                    <a:bodyPr/>
                    <a:lstStyle/>
                    <a:p>
                      <a:pPr algn="ctr">
                        <a:lnSpc>
                          <a:spcPct val="104000"/>
                        </a:lnSpc>
                        <a:spcAft>
                          <a:spcPts val="0"/>
                        </a:spcAft>
                      </a:pPr>
                      <a:r>
                        <a:rPr lang="es-ES" sz="2400">
                          <a:effectLst/>
                        </a:rPr>
                        <a:t>6d</a:t>
                      </a:r>
                      <a:endParaRPr lang="es-ES" sz="2400">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-NO</a:t>
                      </a:r>
                      <a:r>
                        <a:rPr lang="es-ES" sz="2400" baseline="-25000">
                          <a:solidFill>
                            <a:schemeClr val="bg1"/>
                          </a:solidFill>
                          <a:effectLst/>
                        </a:rPr>
                        <a:t>2</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endParaRPr lang="es-ES" sz="2400">
                        <a:solidFill>
                          <a:schemeClr val="bg1"/>
                        </a:solidFill>
                        <a:effectLst/>
                        <a:latin typeface="Times New Roman"/>
                        <a:ea typeface="Calibri"/>
                        <a:cs typeface="Times New Roman"/>
                      </a:endParaRPr>
                    </a:p>
                    <a:p>
                      <a:pPr algn="ctr">
                        <a:lnSpc>
                          <a:spcPct val="104000"/>
                        </a:lnSpc>
                        <a:spcAft>
                          <a:spcPts val="0"/>
                        </a:spcAft>
                      </a:pPr>
                      <a:endParaRPr lang="es-ES" sz="2400">
                        <a:solidFill>
                          <a:schemeClr val="bg1"/>
                        </a:solidFill>
                        <a:effectLst/>
                        <a:latin typeface="Times New Roman"/>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6m</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-CN</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dirty="0">
                          <a:solidFill>
                            <a:schemeClr val="bg1"/>
                          </a:solidFill>
                          <a:effectLst/>
                          <a:latin typeface="Times New Roman"/>
                          <a:ea typeface="Calibri"/>
                          <a:cs typeface="Times New Roman"/>
                        </a:rPr>
                        <a:t>-CH</a:t>
                      </a:r>
                      <a:r>
                        <a:rPr lang="es-ES" sz="2400" baseline="-25000" dirty="0">
                          <a:solidFill>
                            <a:schemeClr val="bg1"/>
                          </a:solidFill>
                          <a:effectLst/>
                          <a:latin typeface="Times New Roman"/>
                          <a:ea typeface="Calibri"/>
                          <a:cs typeface="Times New Roman"/>
                        </a:rPr>
                        <a:t>2</a:t>
                      </a:r>
                      <a:r>
                        <a:rPr lang="es-ES" sz="2400" dirty="0">
                          <a:solidFill>
                            <a:schemeClr val="bg1"/>
                          </a:solidFill>
                          <a:effectLst/>
                          <a:latin typeface="Times New Roman"/>
                          <a:ea typeface="Calibri"/>
                          <a:cs typeface="Times New Roman"/>
                        </a:rPr>
                        <a:t>-(CH</a:t>
                      </a:r>
                      <a:r>
                        <a:rPr lang="es-ES" sz="2400" baseline="-25000" dirty="0">
                          <a:solidFill>
                            <a:schemeClr val="bg1"/>
                          </a:solidFill>
                          <a:effectLst/>
                          <a:latin typeface="Times New Roman"/>
                          <a:ea typeface="Calibri"/>
                          <a:cs typeface="Times New Roman"/>
                        </a:rPr>
                        <a:t>2</a:t>
                      </a:r>
                      <a:r>
                        <a:rPr lang="es-ES" sz="2400" dirty="0">
                          <a:solidFill>
                            <a:schemeClr val="bg1"/>
                          </a:solidFill>
                          <a:effectLst/>
                          <a:latin typeface="Times New Roman"/>
                          <a:ea typeface="Calibri"/>
                          <a:cs typeface="Times New Roman"/>
                        </a:rPr>
                        <a:t>)</a:t>
                      </a:r>
                      <a:r>
                        <a:rPr lang="es-ES" sz="2400" baseline="-25000" dirty="0">
                          <a:solidFill>
                            <a:schemeClr val="bg1"/>
                          </a:solidFill>
                          <a:effectLst/>
                          <a:latin typeface="Times New Roman"/>
                          <a:ea typeface="Calibri"/>
                          <a:cs typeface="Times New Roman"/>
                        </a:rPr>
                        <a:t>4</a:t>
                      </a:r>
                      <a:r>
                        <a:rPr lang="es-ES" sz="2400" dirty="0">
                          <a:solidFill>
                            <a:schemeClr val="bg1"/>
                          </a:solidFill>
                          <a:effectLst/>
                          <a:latin typeface="Times New Roman"/>
                          <a:ea typeface="Calibri"/>
                          <a:cs typeface="Times New Roman"/>
                        </a:rPr>
                        <a:t>-CH</a:t>
                      </a:r>
                      <a:r>
                        <a:rPr lang="es-ES" sz="2400" baseline="-25000" dirty="0">
                          <a:solidFill>
                            <a:schemeClr val="bg1"/>
                          </a:solidFill>
                          <a:effectLst/>
                          <a:latin typeface="Times New Roman"/>
                          <a:ea typeface="Calibri"/>
                          <a:cs typeface="Times New Roman"/>
                        </a:rPr>
                        <a:t>2</a:t>
                      </a:r>
                      <a:r>
                        <a:rPr lang="es-ES" sz="2400" dirty="0">
                          <a:solidFill>
                            <a:schemeClr val="bg1"/>
                          </a:solidFill>
                          <a:effectLst/>
                          <a:latin typeface="Times New Roman"/>
                          <a:ea typeface="Calibri"/>
                          <a:cs typeface="Times New Roman"/>
                        </a:rPr>
                        <a:t>-</a:t>
                      </a:r>
                      <a:endParaRPr lang="es-ES" sz="2400" dirty="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892256">
                <a:tc>
                  <a:txBody>
                    <a:bodyPr/>
                    <a:lstStyle/>
                    <a:p>
                      <a:pPr algn="ctr">
                        <a:lnSpc>
                          <a:spcPct val="104000"/>
                        </a:lnSpc>
                        <a:spcAft>
                          <a:spcPts val="0"/>
                        </a:spcAft>
                      </a:pPr>
                      <a:r>
                        <a:rPr lang="es-ES" sz="2400">
                          <a:effectLst/>
                        </a:rPr>
                        <a:t>6e</a:t>
                      </a:r>
                      <a:endParaRPr lang="es-ES" sz="2400">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-CN</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endParaRPr lang="es-ES" sz="2400">
                        <a:solidFill>
                          <a:schemeClr val="bg1"/>
                        </a:solidFill>
                        <a:effectLst/>
                        <a:latin typeface="Times New Roman"/>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6n</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-COCH</a:t>
                      </a:r>
                      <a:r>
                        <a:rPr lang="es-ES" sz="2400" baseline="-25000">
                          <a:solidFill>
                            <a:schemeClr val="bg1"/>
                          </a:solidFill>
                          <a:effectLst/>
                        </a:rPr>
                        <a:t>3</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latin typeface="Times New Roman"/>
                          <a:ea typeface="Calibri"/>
                          <a:cs typeface="Times New Roman"/>
                        </a:rPr>
                        <a:t>-CH</a:t>
                      </a:r>
                      <a:r>
                        <a:rPr lang="es-ES" sz="2400" baseline="-25000">
                          <a:solidFill>
                            <a:schemeClr val="bg1"/>
                          </a:solidFill>
                          <a:effectLst/>
                          <a:latin typeface="Times New Roman"/>
                          <a:ea typeface="Calibri"/>
                          <a:cs typeface="Times New Roman"/>
                        </a:rPr>
                        <a:t>2</a:t>
                      </a:r>
                      <a:r>
                        <a:rPr lang="es-ES" sz="2400">
                          <a:solidFill>
                            <a:schemeClr val="bg1"/>
                          </a:solidFill>
                          <a:effectLst/>
                          <a:latin typeface="Times New Roman"/>
                          <a:ea typeface="Calibri"/>
                          <a:cs typeface="Times New Roman"/>
                        </a:rPr>
                        <a:t>-(CH</a:t>
                      </a:r>
                      <a:r>
                        <a:rPr lang="es-ES" sz="2400" baseline="-25000">
                          <a:solidFill>
                            <a:schemeClr val="bg1"/>
                          </a:solidFill>
                          <a:effectLst/>
                          <a:latin typeface="Times New Roman"/>
                          <a:ea typeface="Calibri"/>
                          <a:cs typeface="Times New Roman"/>
                        </a:rPr>
                        <a:t>2</a:t>
                      </a:r>
                      <a:r>
                        <a:rPr lang="es-ES" sz="2400">
                          <a:solidFill>
                            <a:schemeClr val="bg1"/>
                          </a:solidFill>
                          <a:effectLst/>
                          <a:latin typeface="Times New Roman"/>
                          <a:ea typeface="Calibri"/>
                          <a:cs typeface="Times New Roman"/>
                        </a:rPr>
                        <a:t>)</a:t>
                      </a:r>
                      <a:r>
                        <a:rPr lang="es-ES" sz="2400" baseline="-25000">
                          <a:solidFill>
                            <a:schemeClr val="bg1"/>
                          </a:solidFill>
                          <a:effectLst/>
                          <a:latin typeface="Times New Roman"/>
                          <a:ea typeface="Calibri"/>
                          <a:cs typeface="Times New Roman"/>
                        </a:rPr>
                        <a:t>4</a:t>
                      </a:r>
                      <a:r>
                        <a:rPr lang="es-ES" sz="2400">
                          <a:solidFill>
                            <a:schemeClr val="bg1"/>
                          </a:solidFill>
                          <a:effectLst/>
                          <a:latin typeface="Times New Roman"/>
                          <a:ea typeface="Calibri"/>
                          <a:cs typeface="Times New Roman"/>
                        </a:rPr>
                        <a:t>-CH</a:t>
                      </a:r>
                      <a:r>
                        <a:rPr lang="es-ES" sz="2400" baseline="-25000">
                          <a:solidFill>
                            <a:schemeClr val="bg1"/>
                          </a:solidFill>
                          <a:effectLst/>
                          <a:latin typeface="Times New Roman"/>
                          <a:ea typeface="Calibri"/>
                          <a:cs typeface="Times New Roman"/>
                        </a:rPr>
                        <a:t>2</a:t>
                      </a:r>
                      <a:r>
                        <a:rPr lang="es-ES" sz="2400">
                          <a:solidFill>
                            <a:schemeClr val="bg1"/>
                          </a:solidFill>
                          <a:effectLst/>
                          <a:latin typeface="Times New Roman"/>
                          <a:ea typeface="Calibri"/>
                          <a:cs typeface="Times New Roman"/>
                        </a:rPr>
                        <a:t>-</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1090411">
                <a:tc>
                  <a:txBody>
                    <a:bodyPr/>
                    <a:lstStyle/>
                    <a:p>
                      <a:pPr algn="ctr">
                        <a:lnSpc>
                          <a:spcPct val="104000"/>
                        </a:lnSpc>
                        <a:spcAft>
                          <a:spcPts val="0"/>
                        </a:spcAft>
                      </a:pPr>
                      <a:r>
                        <a:rPr lang="es-ES" sz="2400">
                          <a:effectLst/>
                        </a:rPr>
                        <a:t>6f</a:t>
                      </a:r>
                      <a:endParaRPr lang="es-ES" sz="2400">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r>
                        <a:rPr lang="es-ES" sz="2400">
                          <a:solidFill>
                            <a:schemeClr val="bg1"/>
                          </a:solidFill>
                          <a:effectLst/>
                        </a:rPr>
                        <a:t>-COCH</a:t>
                      </a:r>
                      <a:r>
                        <a:rPr lang="es-ES" sz="2400" baseline="-25000">
                          <a:solidFill>
                            <a:schemeClr val="bg1"/>
                          </a:solidFill>
                          <a:effectLst/>
                        </a:rPr>
                        <a:t>3</a:t>
                      </a:r>
                      <a:endParaRPr lang="es-ES" sz="2400">
                        <a:solidFill>
                          <a:schemeClr val="bg1"/>
                        </a:solidFill>
                        <a:effectLst/>
                        <a:latin typeface="Calibri"/>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endParaRPr lang="es-ES" sz="2400">
                        <a:solidFill>
                          <a:schemeClr val="bg1"/>
                        </a:solidFill>
                        <a:effectLst/>
                        <a:latin typeface="Times New Roman"/>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400"/>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s-ES" sz="2400" dirty="0"/>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4000"/>
                        </a:lnSpc>
                        <a:spcAft>
                          <a:spcPts val="0"/>
                        </a:spcAft>
                      </a:pPr>
                      <a:endParaRPr lang="es-ES" sz="2400" dirty="0">
                        <a:solidFill>
                          <a:schemeClr val="bg1"/>
                        </a:solidFill>
                        <a:effectLst/>
                        <a:latin typeface="Times New Roman"/>
                        <a:ea typeface="Calibri"/>
                        <a:cs typeface="Times New Roman"/>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graphicFrame>
        <p:nvGraphicFramePr>
          <p:cNvPr id="14" name="13 Objeto"/>
          <p:cNvGraphicFramePr>
            <a:graphicFrameLocks noChangeAspect="1"/>
          </p:cNvGraphicFramePr>
          <p:nvPr>
            <p:extLst>
              <p:ext uri="{D42A27DB-BD31-4B8C-83A1-F6EECF244321}">
                <p14:modId xmlns:p14="http://schemas.microsoft.com/office/powerpoint/2010/main" val="2305134638"/>
              </p:ext>
            </p:extLst>
          </p:nvPr>
        </p:nvGraphicFramePr>
        <p:xfrm>
          <a:off x="23062405" y="15767050"/>
          <a:ext cx="500475" cy="802451"/>
        </p:xfrm>
        <a:graphic>
          <a:graphicData uri="http://schemas.openxmlformats.org/presentationml/2006/ole">
            <mc:AlternateContent xmlns:mc="http://schemas.openxmlformats.org/markup-compatibility/2006">
              <mc:Choice xmlns:v="urn:schemas-microsoft-com:vml" Requires="v">
                <p:oleObj spid="_x0000_s1783" name="CS ChemDraw Drawing" r:id="rId4" imgW="375480" imgH="603720" progId="">
                  <p:embed/>
                </p:oleObj>
              </mc:Choice>
              <mc:Fallback>
                <p:oleObj name="CS ChemDraw Drawing" r:id="rId4" imgW="375480" imgH="6037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62405" y="15767050"/>
                        <a:ext cx="500475" cy="802451"/>
                      </a:xfrm>
                      <a:prstGeom prst="rect">
                        <a:avLst/>
                      </a:prstGeom>
                      <a:noFill/>
                    </p:spPr>
                  </p:pic>
                </p:oleObj>
              </mc:Fallback>
            </mc:AlternateContent>
          </a:graphicData>
        </a:graphic>
      </p:graphicFrame>
      <p:graphicFrame>
        <p:nvGraphicFramePr>
          <p:cNvPr id="15" name="14 Objeto"/>
          <p:cNvGraphicFramePr>
            <a:graphicFrameLocks noChangeAspect="1"/>
          </p:cNvGraphicFramePr>
          <p:nvPr>
            <p:extLst>
              <p:ext uri="{D42A27DB-BD31-4B8C-83A1-F6EECF244321}">
                <p14:modId xmlns:p14="http://schemas.microsoft.com/office/powerpoint/2010/main" val="2878292285"/>
              </p:ext>
            </p:extLst>
          </p:nvPr>
        </p:nvGraphicFramePr>
        <p:xfrm>
          <a:off x="23062405" y="16681450"/>
          <a:ext cx="503044" cy="725984"/>
        </p:xfrm>
        <a:graphic>
          <a:graphicData uri="http://schemas.openxmlformats.org/presentationml/2006/ole">
            <mc:AlternateContent xmlns:mc="http://schemas.openxmlformats.org/markup-compatibility/2006">
              <mc:Choice xmlns:v="urn:schemas-microsoft-com:vml" Requires="v">
                <p:oleObj spid="_x0000_s1784" name="CS ChemDraw Drawing" r:id="rId6" imgW="418320" imgH="604440" progId="">
                  <p:embed/>
                </p:oleObj>
              </mc:Choice>
              <mc:Fallback>
                <p:oleObj name="CS ChemDraw Drawing" r:id="rId6" imgW="418320" imgH="6044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62405" y="16681450"/>
                        <a:ext cx="503044" cy="725984"/>
                      </a:xfrm>
                      <a:prstGeom prst="rect">
                        <a:avLst/>
                      </a:prstGeom>
                      <a:noFill/>
                    </p:spPr>
                  </p:pic>
                </p:oleObj>
              </mc:Fallback>
            </mc:AlternateContent>
          </a:graphicData>
        </a:graphic>
      </p:graphicFrame>
      <p:graphicFrame>
        <p:nvGraphicFramePr>
          <p:cNvPr id="16" name="15 Objeto"/>
          <p:cNvGraphicFramePr>
            <a:graphicFrameLocks noChangeAspect="1"/>
          </p:cNvGraphicFramePr>
          <p:nvPr>
            <p:extLst>
              <p:ext uri="{D42A27DB-BD31-4B8C-83A1-F6EECF244321}">
                <p14:modId xmlns:p14="http://schemas.microsoft.com/office/powerpoint/2010/main" val="1441586747"/>
              </p:ext>
            </p:extLst>
          </p:nvPr>
        </p:nvGraphicFramePr>
        <p:xfrm>
          <a:off x="23062405" y="17595850"/>
          <a:ext cx="527625" cy="845982"/>
        </p:xfrm>
        <a:graphic>
          <a:graphicData uri="http://schemas.openxmlformats.org/presentationml/2006/ole">
            <mc:AlternateContent xmlns:mc="http://schemas.openxmlformats.org/markup-compatibility/2006">
              <mc:Choice xmlns:v="urn:schemas-microsoft-com:vml" Requires="v">
                <p:oleObj spid="_x0000_s1785" name="CS ChemDraw Drawing" r:id="rId8" imgW="375480" imgH="603720" progId="">
                  <p:embed/>
                </p:oleObj>
              </mc:Choice>
              <mc:Fallback>
                <p:oleObj name="CS ChemDraw Drawing" r:id="rId8" imgW="375480" imgH="6037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62405" y="17595850"/>
                        <a:ext cx="527625" cy="845982"/>
                      </a:xfrm>
                      <a:prstGeom prst="rect">
                        <a:avLst/>
                      </a:prstGeom>
                      <a:noFill/>
                    </p:spPr>
                  </p:pic>
                </p:oleObj>
              </mc:Fallback>
            </mc:AlternateContent>
          </a:graphicData>
        </a:graphic>
      </p:graphicFrame>
      <p:graphicFrame>
        <p:nvGraphicFramePr>
          <p:cNvPr id="17" name="16 Objeto"/>
          <p:cNvGraphicFramePr>
            <a:graphicFrameLocks noChangeAspect="1"/>
          </p:cNvGraphicFramePr>
          <p:nvPr>
            <p:extLst>
              <p:ext uri="{D42A27DB-BD31-4B8C-83A1-F6EECF244321}">
                <p14:modId xmlns:p14="http://schemas.microsoft.com/office/powerpoint/2010/main" val="665761580"/>
              </p:ext>
            </p:extLst>
          </p:nvPr>
        </p:nvGraphicFramePr>
        <p:xfrm>
          <a:off x="22986205" y="22604723"/>
          <a:ext cx="616302" cy="734041"/>
        </p:xfrm>
        <a:graphic>
          <a:graphicData uri="http://schemas.openxmlformats.org/presentationml/2006/ole">
            <mc:AlternateContent xmlns:mc="http://schemas.openxmlformats.org/markup-compatibility/2006">
              <mc:Choice xmlns:v="urn:schemas-microsoft-com:vml" Requires="v">
                <p:oleObj spid="_x0000_s1786" name="CS ChemDraw Drawing" r:id="rId10" imgW="531720" imgH="633240" progId="">
                  <p:embed/>
                </p:oleObj>
              </mc:Choice>
              <mc:Fallback>
                <p:oleObj name="CS ChemDraw Drawing" r:id="rId10" imgW="531720" imgH="6332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86205" y="22604723"/>
                        <a:ext cx="616302" cy="734041"/>
                      </a:xfrm>
                      <a:prstGeom prst="rect">
                        <a:avLst/>
                      </a:prstGeom>
                      <a:noFill/>
                    </p:spPr>
                  </p:pic>
                </p:oleObj>
              </mc:Fallback>
            </mc:AlternateContent>
          </a:graphicData>
        </a:graphic>
      </p:graphicFrame>
      <p:graphicFrame>
        <p:nvGraphicFramePr>
          <p:cNvPr id="18" name="17 Objeto"/>
          <p:cNvGraphicFramePr>
            <a:graphicFrameLocks noChangeAspect="1"/>
          </p:cNvGraphicFramePr>
          <p:nvPr>
            <p:extLst>
              <p:ext uri="{D42A27DB-BD31-4B8C-83A1-F6EECF244321}">
                <p14:modId xmlns:p14="http://schemas.microsoft.com/office/powerpoint/2010/main" val="1328682717"/>
              </p:ext>
            </p:extLst>
          </p:nvPr>
        </p:nvGraphicFramePr>
        <p:xfrm>
          <a:off x="26872406" y="17672050"/>
          <a:ext cx="1219200" cy="613584"/>
        </p:xfrm>
        <a:graphic>
          <a:graphicData uri="http://schemas.openxmlformats.org/presentationml/2006/ole">
            <mc:AlternateContent xmlns:mc="http://schemas.openxmlformats.org/markup-compatibility/2006">
              <mc:Choice xmlns:v="urn:schemas-microsoft-com:vml" Requires="v">
                <p:oleObj spid="_x0000_s1787" name="CS ChemDraw Drawing" r:id="rId12" imgW="1215000" imgH="611640" progId="">
                  <p:embed/>
                </p:oleObj>
              </mc:Choice>
              <mc:Fallback>
                <p:oleObj name="CS ChemDraw Drawing" r:id="rId12" imgW="1215000" imgH="6116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872406" y="17672050"/>
                        <a:ext cx="1219200" cy="613584"/>
                      </a:xfrm>
                      <a:prstGeom prst="rect">
                        <a:avLst/>
                      </a:prstGeom>
                      <a:noFill/>
                    </p:spPr>
                  </p:pic>
                </p:oleObj>
              </mc:Fallback>
            </mc:AlternateContent>
          </a:graphicData>
        </a:graphic>
      </p:graphicFrame>
      <p:graphicFrame>
        <p:nvGraphicFramePr>
          <p:cNvPr id="19" name="18 Objeto"/>
          <p:cNvGraphicFramePr>
            <a:graphicFrameLocks noChangeAspect="1"/>
          </p:cNvGraphicFramePr>
          <p:nvPr>
            <p:extLst>
              <p:ext uri="{D42A27DB-BD31-4B8C-83A1-F6EECF244321}">
                <p14:modId xmlns:p14="http://schemas.microsoft.com/office/powerpoint/2010/main" val="4025421323"/>
              </p:ext>
            </p:extLst>
          </p:nvPr>
        </p:nvGraphicFramePr>
        <p:xfrm>
          <a:off x="23022859" y="20720050"/>
          <a:ext cx="649146" cy="771850"/>
        </p:xfrm>
        <a:graphic>
          <a:graphicData uri="http://schemas.openxmlformats.org/presentationml/2006/ole">
            <mc:AlternateContent xmlns:mc="http://schemas.openxmlformats.org/markup-compatibility/2006">
              <mc:Choice xmlns:v="urn:schemas-microsoft-com:vml" Requires="v">
                <p:oleObj spid="_x0000_s1788" name="CS ChemDraw Drawing" r:id="rId14" imgW="531720" imgH="633240" progId="">
                  <p:embed/>
                </p:oleObj>
              </mc:Choice>
              <mc:Fallback>
                <p:oleObj name="CS ChemDraw Drawing" r:id="rId14" imgW="531720" imgH="6332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022859" y="20720050"/>
                        <a:ext cx="649146" cy="771850"/>
                      </a:xfrm>
                      <a:prstGeom prst="rect">
                        <a:avLst/>
                      </a:prstGeom>
                      <a:noFill/>
                    </p:spPr>
                  </p:pic>
                </p:oleObj>
              </mc:Fallback>
            </mc:AlternateContent>
          </a:graphicData>
        </a:graphic>
      </p:graphicFrame>
      <p:graphicFrame>
        <p:nvGraphicFramePr>
          <p:cNvPr id="20" name="19 Objeto"/>
          <p:cNvGraphicFramePr>
            <a:graphicFrameLocks noChangeAspect="1"/>
          </p:cNvGraphicFramePr>
          <p:nvPr>
            <p:extLst>
              <p:ext uri="{D42A27DB-BD31-4B8C-83A1-F6EECF244321}">
                <p14:modId xmlns:p14="http://schemas.microsoft.com/office/powerpoint/2010/main" val="1634148025"/>
              </p:ext>
            </p:extLst>
          </p:nvPr>
        </p:nvGraphicFramePr>
        <p:xfrm>
          <a:off x="22990653" y="21558250"/>
          <a:ext cx="681352" cy="810144"/>
        </p:xfrm>
        <a:graphic>
          <a:graphicData uri="http://schemas.openxmlformats.org/presentationml/2006/ole">
            <mc:AlternateContent xmlns:mc="http://schemas.openxmlformats.org/markup-compatibility/2006">
              <mc:Choice xmlns:v="urn:schemas-microsoft-com:vml" Requires="v">
                <p:oleObj spid="_x0000_s1789" name="CS ChemDraw Drawing" r:id="rId15" imgW="531720" imgH="633240" progId="">
                  <p:embed/>
                </p:oleObj>
              </mc:Choice>
              <mc:Fallback>
                <p:oleObj name="CS ChemDraw Drawing" r:id="rId15" imgW="531720" imgH="6332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90653" y="21558250"/>
                        <a:ext cx="681352" cy="810144"/>
                      </a:xfrm>
                      <a:prstGeom prst="rect">
                        <a:avLst/>
                      </a:prstGeom>
                      <a:noFill/>
                    </p:spPr>
                  </p:pic>
                </p:oleObj>
              </mc:Fallback>
            </mc:AlternateContent>
          </a:graphicData>
        </a:graphic>
      </p:graphicFrame>
      <p:graphicFrame>
        <p:nvGraphicFramePr>
          <p:cNvPr id="21" name="20 Objeto"/>
          <p:cNvGraphicFramePr>
            <a:graphicFrameLocks noChangeAspect="1"/>
          </p:cNvGraphicFramePr>
          <p:nvPr>
            <p:extLst>
              <p:ext uri="{D42A27DB-BD31-4B8C-83A1-F6EECF244321}">
                <p14:modId xmlns:p14="http://schemas.microsoft.com/office/powerpoint/2010/main" val="3924722140"/>
              </p:ext>
            </p:extLst>
          </p:nvPr>
        </p:nvGraphicFramePr>
        <p:xfrm>
          <a:off x="22781371" y="20110450"/>
          <a:ext cx="966834" cy="467696"/>
        </p:xfrm>
        <a:graphic>
          <a:graphicData uri="http://schemas.openxmlformats.org/presentationml/2006/ole">
            <mc:AlternateContent xmlns:mc="http://schemas.openxmlformats.org/markup-compatibility/2006">
              <mc:Choice xmlns:v="urn:schemas-microsoft-com:vml" Requires="v">
                <p:oleObj spid="_x0000_s1790" name="CS ChemDraw Drawing" r:id="rId16" imgW="781200" imgH="378360" progId="">
                  <p:embed/>
                </p:oleObj>
              </mc:Choice>
              <mc:Fallback>
                <p:oleObj name="CS ChemDraw Drawing" r:id="rId16" imgW="781200" imgH="37836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781371" y="20110450"/>
                        <a:ext cx="966834" cy="467696"/>
                      </a:xfrm>
                      <a:prstGeom prst="rect">
                        <a:avLst/>
                      </a:prstGeom>
                      <a:noFill/>
                    </p:spPr>
                  </p:pic>
                </p:oleObj>
              </mc:Fallback>
            </mc:AlternateContent>
          </a:graphicData>
        </a:graphic>
      </p:graphicFrame>
      <p:graphicFrame>
        <p:nvGraphicFramePr>
          <p:cNvPr id="22" name="21 Objeto"/>
          <p:cNvGraphicFramePr>
            <a:graphicFrameLocks noChangeAspect="1"/>
          </p:cNvGraphicFramePr>
          <p:nvPr>
            <p:extLst>
              <p:ext uri="{D42A27DB-BD31-4B8C-83A1-F6EECF244321}">
                <p14:modId xmlns:p14="http://schemas.microsoft.com/office/powerpoint/2010/main" val="3358801799"/>
              </p:ext>
            </p:extLst>
          </p:nvPr>
        </p:nvGraphicFramePr>
        <p:xfrm>
          <a:off x="22790888" y="19424650"/>
          <a:ext cx="957317" cy="463151"/>
        </p:xfrm>
        <a:graphic>
          <a:graphicData uri="http://schemas.openxmlformats.org/presentationml/2006/ole">
            <mc:AlternateContent xmlns:mc="http://schemas.openxmlformats.org/markup-compatibility/2006">
              <mc:Choice xmlns:v="urn:schemas-microsoft-com:vml" Requires="v">
                <p:oleObj spid="_x0000_s1791" name="CS ChemDraw Drawing" r:id="rId18" imgW="781200" imgH="378360" progId="">
                  <p:embed/>
                </p:oleObj>
              </mc:Choice>
              <mc:Fallback>
                <p:oleObj name="CS ChemDraw Drawing" r:id="rId18" imgW="781200" imgH="37836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790888" y="19424650"/>
                        <a:ext cx="957317" cy="463151"/>
                      </a:xfrm>
                      <a:prstGeom prst="rect">
                        <a:avLst/>
                      </a:prstGeom>
                      <a:noFill/>
                    </p:spPr>
                  </p:pic>
                </p:oleObj>
              </mc:Fallback>
            </mc:AlternateContent>
          </a:graphicData>
        </a:graphic>
      </p:graphicFrame>
      <p:graphicFrame>
        <p:nvGraphicFramePr>
          <p:cNvPr id="23" name="22 Objeto"/>
          <p:cNvGraphicFramePr>
            <a:graphicFrameLocks noChangeAspect="1"/>
          </p:cNvGraphicFramePr>
          <p:nvPr>
            <p:extLst>
              <p:ext uri="{D42A27DB-BD31-4B8C-83A1-F6EECF244321}">
                <p14:modId xmlns:p14="http://schemas.microsoft.com/office/powerpoint/2010/main" val="3531557315"/>
              </p:ext>
            </p:extLst>
          </p:nvPr>
        </p:nvGraphicFramePr>
        <p:xfrm>
          <a:off x="22757605" y="18616057"/>
          <a:ext cx="1041321" cy="503793"/>
        </p:xfrm>
        <a:graphic>
          <a:graphicData uri="http://schemas.openxmlformats.org/presentationml/2006/ole">
            <mc:AlternateContent xmlns:mc="http://schemas.openxmlformats.org/markup-compatibility/2006">
              <mc:Choice xmlns:v="urn:schemas-microsoft-com:vml" Requires="v">
                <p:oleObj spid="_x0000_s1792" name="CS ChemDraw Drawing" r:id="rId19" imgW="781200" imgH="378360" progId="">
                  <p:embed/>
                </p:oleObj>
              </mc:Choice>
              <mc:Fallback>
                <p:oleObj name="CS ChemDraw Drawing" r:id="rId19" imgW="781200" imgH="37836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757605" y="18616057"/>
                        <a:ext cx="1041321" cy="503793"/>
                      </a:xfrm>
                      <a:prstGeom prst="rect">
                        <a:avLst/>
                      </a:prstGeom>
                      <a:noFill/>
                    </p:spPr>
                  </p:pic>
                </p:oleObj>
              </mc:Fallback>
            </mc:AlternateContent>
          </a:graphicData>
        </a:graphic>
      </p:graphicFrame>
      <p:graphicFrame>
        <p:nvGraphicFramePr>
          <p:cNvPr id="24" name="23 Objeto"/>
          <p:cNvGraphicFramePr>
            <a:graphicFrameLocks noChangeAspect="1"/>
          </p:cNvGraphicFramePr>
          <p:nvPr>
            <p:extLst>
              <p:ext uri="{D42A27DB-BD31-4B8C-83A1-F6EECF244321}">
                <p14:modId xmlns:p14="http://schemas.microsoft.com/office/powerpoint/2010/main" val="751268943"/>
              </p:ext>
            </p:extLst>
          </p:nvPr>
        </p:nvGraphicFramePr>
        <p:xfrm>
          <a:off x="26872406" y="16766213"/>
          <a:ext cx="1219622" cy="614377"/>
        </p:xfrm>
        <a:graphic>
          <a:graphicData uri="http://schemas.openxmlformats.org/presentationml/2006/ole">
            <mc:AlternateContent xmlns:mc="http://schemas.openxmlformats.org/markup-compatibility/2006">
              <mc:Choice xmlns:v="urn:schemas-microsoft-com:vml" Requires="v">
                <p:oleObj spid="_x0000_s1793" name="CS ChemDraw Drawing" r:id="rId20" imgW="1215000" imgH="611640" progId="">
                  <p:embed/>
                </p:oleObj>
              </mc:Choice>
              <mc:Fallback>
                <p:oleObj name="CS ChemDraw Drawing" r:id="rId20" imgW="1215000" imgH="6116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872406" y="16766213"/>
                        <a:ext cx="1219622" cy="614377"/>
                      </a:xfrm>
                      <a:prstGeom prst="rect">
                        <a:avLst/>
                      </a:prstGeom>
                      <a:noFill/>
                    </p:spPr>
                  </p:pic>
                </p:oleObj>
              </mc:Fallback>
            </mc:AlternateContent>
          </a:graphicData>
        </a:graphic>
      </p:graphicFrame>
      <p:graphicFrame>
        <p:nvGraphicFramePr>
          <p:cNvPr id="25" name="24 Objeto"/>
          <p:cNvGraphicFramePr>
            <a:graphicFrameLocks noChangeAspect="1"/>
          </p:cNvGraphicFramePr>
          <p:nvPr>
            <p:extLst>
              <p:ext uri="{D42A27DB-BD31-4B8C-83A1-F6EECF244321}">
                <p14:modId xmlns:p14="http://schemas.microsoft.com/office/powerpoint/2010/main" val="1771084177"/>
              </p:ext>
            </p:extLst>
          </p:nvPr>
        </p:nvGraphicFramePr>
        <p:xfrm>
          <a:off x="26872406" y="15843250"/>
          <a:ext cx="1219622" cy="614377"/>
        </p:xfrm>
        <a:graphic>
          <a:graphicData uri="http://schemas.openxmlformats.org/presentationml/2006/ole">
            <mc:AlternateContent xmlns:mc="http://schemas.openxmlformats.org/markup-compatibility/2006">
              <mc:Choice xmlns:v="urn:schemas-microsoft-com:vml" Requires="v">
                <p:oleObj spid="_x0000_s1794" name="CS ChemDraw Drawing" r:id="rId21" imgW="1215000" imgH="611640" progId="">
                  <p:embed/>
                </p:oleObj>
              </mc:Choice>
              <mc:Fallback>
                <p:oleObj name="CS ChemDraw Drawing" r:id="rId21" imgW="1215000" imgH="6116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872406" y="15843250"/>
                        <a:ext cx="1219622" cy="614377"/>
                      </a:xfrm>
                      <a:prstGeom prst="rect">
                        <a:avLst/>
                      </a:prstGeom>
                      <a:noFill/>
                    </p:spPr>
                  </p:pic>
                </p:oleObj>
              </mc:Fallback>
            </mc:AlternateContent>
          </a:graphicData>
        </a:graphic>
      </p:graphicFrame>
      <p:sp>
        <p:nvSpPr>
          <p:cNvPr id="26" name="Rectángulo: esquinas redondeadas 18">
            <a:extLst>
              <a:ext uri="{FF2B5EF4-FFF2-40B4-BE49-F238E27FC236}">
                <a16:creationId xmlns:a16="http://schemas.microsoft.com/office/drawing/2014/main" xmlns="" id="{924AC02D-3336-4734-AF07-A992D0E16FAE}"/>
              </a:ext>
            </a:extLst>
          </p:cNvPr>
          <p:cNvSpPr/>
          <p:nvPr/>
        </p:nvSpPr>
        <p:spPr>
          <a:xfrm>
            <a:off x="1657372" y="10052050"/>
            <a:ext cx="26928524" cy="4283206"/>
          </a:xfrm>
          <a:prstGeom prst="roundRect">
            <a:avLst>
              <a:gd name="adj" fmla="val 9328"/>
            </a:avLst>
          </a:prstGeom>
          <a:solidFill>
            <a:srgbClr val="00B05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p>
          <a:p>
            <a:pPr algn="ctr"/>
            <a:r>
              <a:rPr lang="en-US" sz="3200" dirty="0"/>
              <a:t>Cancer is a disease </a:t>
            </a:r>
            <a:r>
              <a:rPr lang="en-US" sz="3200" dirty="0" err="1"/>
              <a:t>characterised</a:t>
            </a:r>
            <a:r>
              <a:rPr lang="en-US" sz="3200" dirty="0"/>
              <a:t> by the uncontrolled growth and spread of abnormal cells, and it is the second leading cause of death globally. The vast majority of patients require chemotherapy in conjunction with surgery or radiological treatments in some steps of their treatment. CLL (Chronic Lymphocytic </a:t>
            </a:r>
            <a:r>
              <a:rPr lang="en-US" sz="3200" dirty="0" err="1"/>
              <a:t>Leukaemia</a:t>
            </a:r>
            <a:r>
              <a:rPr lang="en-US" sz="3200" dirty="0"/>
              <a:t>) is the most common </a:t>
            </a:r>
            <a:r>
              <a:rPr lang="en-US" sz="3200" dirty="0" err="1"/>
              <a:t>leukaemia</a:t>
            </a:r>
            <a:r>
              <a:rPr lang="en-US" sz="3200" dirty="0"/>
              <a:t> in developed countries globally, primarily affecting the elderly. CLL is classed as a clonal disorder of mature B-lymphocytes and its clinical patient prognoses being affected mainly by the mutational status of the Immunoglobulin G Heavy Chain Variable region (IGHV) (with mutated IGHV holding a better patient prognosis than the wild type variant). </a:t>
            </a:r>
            <a:r>
              <a:rPr lang="en-GB" sz="3200" dirty="0"/>
              <a:t>Our previous research has demonstrated antiproliferative activity for </a:t>
            </a:r>
            <a:r>
              <a:rPr lang="en-GB" sz="3200" dirty="0" err="1"/>
              <a:t>ethanoanthracene</a:t>
            </a:r>
            <a:r>
              <a:rPr lang="en-GB" sz="3200" dirty="0"/>
              <a:t> compounds in B-cell lymphomas. In this project we have developed a general procedure for the synthesis of </a:t>
            </a:r>
            <a:r>
              <a:rPr lang="en-GB" sz="3200" i="1" dirty="0"/>
              <a:t>N</a:t>
            </a:r>
            <a:r>
              <a:rPr lang="en-GB" sz="3200" dirty="0"/>
              <a:t>-substituted 9-nitro-12,14-dioxo-9,10-dihydro-9,10-[3,4]epipyrroloanthracen-13-yl derivatives to study their activity against chronic lymphocytic leukaemia cell lines (CLL) and breast cancer. </a:t>
            </a:r>
            <a:endParaRPr lang="es-ES" sz="1600" dirty="0"/>
          </a:p>
        </p:txBody>
      </p:sp>
      <p:sp>
        <p:nvSpPr>
          <p:cNvPr id="27" name="CuadroTexto 20">
            <a:extLst>
              <a:ext uri="{FF2B5EF4-FFF2-40B4-BE49-F238E27FC236}">
                <a16:creationId xmlns:a16="http://schemas.microsoft.com/office/drawing/2014/main" xmlns="" id="{C01D2D09-4CF3-438E-B845-47B11D0BC06D}"/>
              </a:ext>
            </a:extLst>
          </p:cNvPr>
          <p:cNvSpPr txBox="1"/>
          <p:nvPr/>
        </p:nvSpPr>
        <p:spPr>
          <a:xfrm>
            <a:off x="14120812" y="10088348"/>
            <a:ext cx="3548472" cy="707886"/>
          </a:xfrm>
          <a:prstGeom prst="rect">
            <a:avLst/>
          </a:prstGeom>
          <a:noFill/>
        </p:spPr>
        <p:txBody>
          <a:bodyPr wrap="none" rtlCol="0">
            <a:spAutoFit/>
          </a:bodyPr>
          <a:lstStyle/>
          <a:p>
            <a:r>
              <a:rPr lang="es-ES" sz="4000" b="1">
                <a:solidFill>
                  <a:schemeClr val="bg1"/>
                </a:solidFill>
                <a:latin typeface="+mj-lt"/>
                <a:cs typeface="Arial" panose="020B0604020202020204" pitchFamily="34" charset="0"/>
              </a:rPr>
              <a:t>INTRODUCTION</a:t>
            </a:r>
          </a:p>
        </p:txBody>
      </p:sp>
      <p:sp>
        <p:nvSpPr>
          <p:cNvPr id="29" name="Rectángulo: esquinas redondeadas 18">
            <a:extLst>
              <a:ext uri="{FF2B5EF4-FFF2-40B4-BE49-F238E27FC236}">
                <a16:creationId xmlns:a16="http://schemas.microsoft.com/office/drawing/2014/main" xmlns="" id="{924AC02D-3336-4734-AF07-A992D0E16FAE}"/>
              </a:ext>
            </a:extLst>
          </p:cNvPr>
          <p:cNvSpPr/>
          <p:nvPr/>
        </p:nvSpPr>
        <p:spPr>
          <a:xfrm>
            <a:off x="1650206" y="19805650"/>
            <a:ext cx="17373600" cy="6371785"/>
          </a:xfrm>
          <a:prstGeom prst="roundRect">
            <a:avLst>
              <a:gd name="adj" fmla="val 4988"/>
            </a:avLst>
          </a:prstGeom>
          <a:solidFill>
            <a:schemeClr val="accent6">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26"/>
          </a:p>
        </p:txBody>
      </p:sp>
      <p:sp>
        <p:nvSpPr>
          <p:cNvPr id="34" name="33 CuadroTexto"/>
          <p:cNvSpPr txBox="1"/>
          <p:nvPr/>
        </p:nvSpPr>
        <p:spPr>
          <a:xfrm>
            <a:off x="1981856" y="19729450"/>
            <a:ext cx="15687428" cy="707886"/>
          </a:xfrm>
          <a:prstGeom prst="rect">
            <a:avLst/>
          </a:prstGeom>
          <a:noFill/>
        </p:spPr>
        <p:txBody>
          <a:bodyPr wrap="square" rtlCol="0">
            <a:spAutoFit/>
          </a:bodyPr>
          <a:lstStyle/>
          <a:p>
            <a:pPr algn="ctr"/>
            <a:r>
              <a:rPr lang="en-GB" sz="4000" b="1" i="1" dirty="0"/>
              <a:t>IN-VITRO </a:t>
            </a:r>
            <a:r>
              <a:rPr lang="en-GB" sz="4000" b="1" dirty="0"/>
              <a:t>ANTIPROLIFERATIVE ACTIVITY IN LEUKAEMIA CELL LINES</a:t>
            </a:r>
            <a:r>
              <a:rPr lang="es-ES" sz="4000" b="1" dirty="0"/>
              <a:t> </a:t>
            </a:r>
          </a:p>
        </p:txBody>
      </p:sp>
      <p:sp>
        <p:nvSpPr>
          <p:cNvPr id="35" name="34 CuadroTexto"/>
          <p:cNvSpPr txBox="1"/>
          <p:nvPr/>
        </p:nvSpPr>
        <p:spPr>
          <a:xfrm>
            <a:off x="9633277" y="23158450"/>
            <a:ext cx="9085729" cy="2677656"/>
          </a:xfrm>
          <a:prstGeom prst="rect">
            <a:avLst/>
          </a:prstGeom>
          <a:noFill/>
        </p:spPr>
        <p:txBody>
          <a:bodyPr wrap="square" rtlCol="0">
            <a:spAutoFit/>
          </a:bodyPr>
          <a:lstStyle/>
          <a:p>
            <a:pPr algn="ctr"/>
            <a:r>
              <a:rPr lang="en-GB" sz="2800" b="1" dirty="0"/>
              <a:t>HG3 cells</a:t>
            </a:r>
          </a:p>
          <a:p>
            <a:pPr algn="just"/>
            <a:r>
              <a:rPr lang="en-GB" sz="2800" dirty="0"/>
              <a:t>Compounds </a:t>
            </a:r>
            <a:r>
              <a:rPr lang="en-GB" sz="2800" b="1" dirty="0"/>
              <a:t>5b, 6a, 6d, 6j </a:t>
            </a:r>
            <a:r>
              <a:rPr lang="en-GB" sz="2800" dirty="0"/>
              <a:t>and </a:t>
            </a:r>
            <a:r>
              <a:rPr lang="en-GB" sz="2800" b="1" dirty="0"/>
              <a:t>6g</a:t>
            </a:r>
            <a:r>
              <a:rPr lang="en-GB" sz="2800" dirty="0"/>
              <a:t> show activity at 10 </a:t>
            </a:r>
            <a:r>
              <a:rPr lang="en-GB" sz="2800" dirty="0" err="1">
                <a:latin typeface="Symbol" pitchFamily="2" charset="2"/>
              </a:rPr>
              <a:t>m</a:t>
            </a:r>
            <a:r>
              <a:rPr lang="en-GB" sz="2800" dirty="0" err="1"/>
              <a:t>M</a:t>
            </a:r>
            <a:r>
              <a:rPr lang="en-GB" sz="2800" dirty="0"/>
              <a:t> concentration with less than 20% viability. Among all compounds tested, the novel dimeric compound </a:t>
            </a:r>
            <a:r>
              <a:rPr lang="en-GB" sz="2800" b="1" dirty="0"/>
              <a:t>6g</a:t>
            </a:r>
            <a:r>
              <a:rPr lang="en-GB" sz="2800" dirty="0"/>
              <a:t> (the dimer with the </a:t>
            </a:r>
            <a:r>
              <a:rPr lang="en-GB" sz="2800" dirty="0" err="1"/>
              <a:t>nitrovinyl</a:t>
            </a:r>
            <a:r>
              <a:rPr lang="en-GB" sz="2800" dirty="0"/>
              <a:t> moiety and the ether) is the most effective at 1 </a:t>
            </a:r>
            <a:r>
              <a:rPr lang="en-GB" sz="2800" dirty="0">
                <a:latin typeface="Symbol" pitchFamily="2" charset="2"/>
              </a:rPr>
              <a:t>m</a:t>
            </a:r>
            <a:r>
              <a:rPr lang="en-GB" sz="2800" dirty="0"/>
              <a:t>M concentration with 7.9% cell viability.</a:t>
            </a:r>
            <a:endParaRPr lang="es-ES" sz="2800" dirty="0"/>
          </a:p>
        </p:txBody>
      </p:sp>
      <p:sp>
        <p:nvSpPr>
          <p:cNvPr id="36" name="35 CuadroTexto"/>
          <p:cNvSpPr txBox="1"/>
          <p:nvPr/>
        </p:nvSpPr>
        <p:spPr>
          <a:xfrm>
            <a:off x="9738884" y="20567650"/>
            <a:ext cx="9132522" cy="2246769"/>
          </a:xfrm>
          <a:prstGeom prst="rect">
            <a:avLst/>
          </a:prstGeom>
          <a:noFill/>
        </p:spPr>
        <p:txBody>
          <a:bodyPr wrap="square" rtlCol="0">
            <a:spAutoFit/>
          </a:bodyPr>
          <a:lstStyle/>
          <a:p>
            <a:pPr algn="ctr"/>
            <a:r>
              <a:rPr lang="en-GB" sz="2800" b="1" dirty="0"/>
              <a:t>PGA1 cells</a:t>
            </a:r>
          </a:p>
          <a:p>
            <a:pPr algn="just"/>
            <a:r>
              <a:rPr lang="en-GB" sz="2800" dirty="0"/>
              <a:t>At 10 </a:t>
            </a:r>
            <a:r>
              <a:rPr lang="en-GB" sz="2800" dirty="0">
                <a:latin typeface="Symbol" pitchFamily="2" charset="2"/>
              </a:rPr>
              <a:t>m</a:t>
            </a:r>
            <a:r>
              <a:rPr lang="en-GB" sz="2800" dirty="0"/>
              <a:t>M concentration compounds </a:t>
            </a:r>
            <a:r>
              <a:rPr lang="en-GB" sz="2800" b="1" dirty="0"/>
              <a:t>5b, 6d, 6j </a:t>
            </a:r>
            <a:r>
              <a:rPr lang="en-GB" sz="2800" dirty="0"/>
              <a:t>and </a:t>
            </a:r>
            <a:r>
              <a:rPr lang="en-GB" sz="2800" b="1" dirty="0"/>
              <a:t>6g </a:t>
            </a:r>
            <a:r>
              <a:rPr lang="en-GB" sz="2800" dirty="0"/>
              <a:t>are effective (less than 50% of cell viability) The compound </a:t>
            </a:r>
            <a:r>
              <a:rPr lang="en-GB" sz="2800" b="1" dirty="0"/>
              <a:t>5b</a:t>
            </a:r>
            <a:r>
              <a:rPr lang="en-GB" sz="2800" dirty="0"/>
              <a:t> is the most active at this concentration, although at 1 </a:t>
            </a:r>
            <a:r>
              <a:rPr lang="en-GB" sz="2800" dirty="0">
                <a:latin typeface="Symbol" pitchFamily="2" charset="2"/>
              </a:rPr>
              <a:t>m</a:t>
            </a:r>
            <a:r>
              <a:rPr lang="en-GB" sz="2800" dirty="0"/>
              <a:t>M compound </a:t>
            </a:r>
            <a:r>
              <a:rPr lang="en-GB" sz="2800" b="1" dirty="0"/>
              <a:t>6g </a:t>
            </a:r>
            <a:r>
              <a:rPr lang="en-GB" sz="2800" dirty="0"/>
              <a:t>has the less cell viability (23.7 %).</a:t>
            </a:r>
            <a:endParaRPr lang="es-ES" sz="2800" dirty="0"/>
          </a:p>
        </p:txBody>
      </p:sp>
      <p:sp>
        <p:nvSpPr>
          <p:cNvPr id="37" name="Rectángulo: esquinas redondeadas 18">
            <a:extLst>
              <a:ext uri="{FF2B5EF4-FFF2-40B4-BE49-F238E27FC236}">
                <a16:creationId xmlns:a16="http://schemas.microsoft.com/office/drawing/2014/main" xmlns="" id="{924AC02D-3336-4734-AF07-A992D0E16FAE}"/>
              </a:ext>
            </a:extLst>
          </p:cNvPr>
          <p:cNvSpPr/>
          <p:nvPr/>
        </p:nvSpPr>
        <p:spPr>
          <a:xfrm>
            <a:off x="1688613" y="32988250"/>
            <a:ext cx="17335193" cy="5122232"/>
          </a:xfrm>
          <a:prstGeom prst="roundRect">
            <a:avLst>
              <a:gd name="adj" fmla="val 7419"/>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26">
              <a:solidFill>
                <a:srgbClr val="FF0000"/>
              </a:solidFill>
            </a:endParaRPr>
          </a:p>
        </p:txBody>
      </p:sp>
      <p:graphicFrame>
        <p:nvGraphicFramePr>
          <p:cNvPr id="39" name="38 Tabla"/>
          <p:cNvGraphicFramePr>
            <a:graphicFrameLocks noGrp="1"/>
          </p:cNvGraphicFramePr>
          <p:nvPr>
            <p:extLst>
              <p:ext uri="{D42A27DB-BD31-4B8C-83A1-F6EECF244321}">
                <p14:modId xmlns:p14="http://schemas.microsoft.com/office/powerpoint/2010/main" val="2553665932"/>
              </p:ext>
            </p:extLst>
          </p:nvPr>
        </p:nvGraphicFramePr>
        <p:xfrm>
          <a:off x="10197318" y="33729716"/>
          <a:ext cx="7512073" cy="3011205"/>
        </p:xfrm>
        <a:graphic>
          <a:graphicData uri="http://schemas.openxmlformats.org/drawingml/2006/table">
            <a:tbl>
              <a:tblPr firstRow="1" firstCol="1" bandRow="1">
                <a:tableStyleId>{5C22544A-7EE6-4342-B048-85BDC9FD1C3A}</a:tableStyleId>
              </a:tblPr>
              <a:tblGrid>
                <a:gridCol w="1958050">
                  <a:extLst>
                    <a:ext uri="{9D8B030D-6E8A-4147-A177-3AD203B41FA5}">
                      <a16:colId xmlns:a16="http://schemas.microsoft.com/office/drawing/2014/main" xmlns="" val="20000"/>
                    </a:ext>
                  </a:extLst>
                </a:gridCol>
                <a:gridCol w="2461442">
                  <a:extLst>
                    <a:ext uri="{9D8B030D-6E8A-4147-A177-3AD203B41FA5}">
                      <a16:colId xmlns:a16="http://schemas.microsoft.com/office/drawing/2014/main" xmlns="" val="20001"/>
                    </a:ext>
                  </a:extLst>
                </a:gridCol>
                <a:gridCol w="3092581">
                  <a:extLst>
                    <a:ext uri="{9D8B030D-6E8A-4147-A177-3AD203B41FA5}">
                      <a16:colId xmlns:a16="http://schemas.microsoft.com/office/drawing/2014/main" xmlns="" val="20002"/>
                    </a:ext>
                  </a:extLst>
                </a:gridCol>
              </a:tblGrid>
              <a:tr h="466387">
                <a:tc>
                  <a:txBody>
                    <a:bodyPr/>
                    <a:lstStyle/>
                    <a:p>
                      <a:pPr algn="ctr">
                        <a:lnSpc>
                          <a:spcPct val="107000"/>
                        </a:lnSpc>
                        <a:spcAft>
                          <a:spcPts val="0"/>
                        </a:spcAft>
                      </a:pPr>
                      <a:endParaRPr lang="es-ES" sz="2400" dirty="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2400" dirty="0">
                          <a:solidFill>
                            <a:schemeClr val="tx1"/>
                          </a:solidFill>
                          <a:effectLst/>
                        </a:rPr>
                        <a:t> IC</a:t>
                      </a:r>
                      <a:r>
                        <a:rPr lang="en-US" sz="2400" baseline="-25000" dirty="0">
                          <a:solidFill>
                            <a:schemeClr val="tx1"/>
                          </a:solidFill>
                          <a:effectLst/>
                        </a:rPr>
                        <a:t>50</a:t>
                      </a:r>
                      <a:r>
                        <a:rPr lang="en-US" sz="2400" dirty="0">
                          <a:solidFill>
                            <a:schemeClr val="tx1"/>
                          </a:solidFill>
                          <a:effectLst/>
                        </a:rPr>
                        <a:t> Values (</a:t>
                      </a:r>
                      <a:r>
                        <a:rPr lang="en-GB" sz="2400" dirty="0">
                          <a:solidFill>
                            <a:schemeClr val="tx1"/>
                          </a:solidFill>
                          <a:latin typeface="Symbol" pitchFamily="2" charset="2"/>
                        </a:rPr>
                        <a:t>m</a:t>
                      </a:r>
                      <a:r>
                        <a:rPr lang="en-US" sz="2400" dirty="0">
                          <a:solidFill>
                            <a:schemeClr val="tx1"/>
                          </a:solidFill>
                          <a:effectLst/>
                        </a:rPr>
                        <a:t>M)</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lnSpc>
                          <a:spcPct val="107000"/>
                        </a:lnSpc>
                        <a:spcAft>
                          <a:spcPts val="0"/>
                        </a:spcAft>
                      </a:pPr>
                      <a:endParaRPr lang="es-ES" sz="2400" dirty="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623338">
                <a:tc>
                  <a:txBody>
                    <a:bodyPr/>
                    <a:lstStyle/>
                    <a:p>
                      <a:pPr algn="ctr">
                        <a:lnSpc>
                          <a:spcPct val="107000"/>
                        </a:lnSpc>
                        <a:spcAft>
                          <a:spcPts val="0"/>
                        </a:spcAft>
                      </a:pPr>
                      <a:r>
                        <a:rPr lang="en-US" sz="2400">
                          <a:solidFill>
                            <a:schemeClr val="tx1"/>
                          </a:solidFill>
                          <a:effectLst/>
                        </a:rPr>
                        <a:t> Compound </a:t>
                      </a:r>
                      <a:endParaRPr lang="es-ES" sz="240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a:solidFill>
                            <a:schemeClr val="tx1"/>
                          </a:solidFill>
                          <a:effectLst/>
                        </a:rPr>
                        <a:t>MCF-7</a:t>
                      </a:r>
                      <a:endParaRPr lang="es-ES" sz="240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a:solidFill>
                            <a:schemeClr val="tx1"/>
                          </a:solidFill>
                          <a:effectLst/>
                        </a:rPr>
                        <a:t> MDA-MB-231</a:t>
                      </a:r>
                      <a:endParaRPr lang="es-ES" sz="240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480370">
                <a:tc>
                  <a:txBody>
                    <a:bodyPr/>
                    <a:lstStyle/>
                    <a:p>
                      <a:pPr algn="ctr">
                        <a:lnSpc>
                          <a:spcPct val="107000"/>
                        </a:lnSpc>
                        <a:spcAft>
                          <a:spcPts val="0"/>
                        </a:spcAft>
                      </a:pPr>
                      <a:r>
                        <a:rPr lang="en-US" sz="2400">
                          <a:solidFill>
                            <a:schemeClr val="tx1"/>
                          </a:solidFill>
                          <a:effectLst/>
                        </a:rPr>
                        <a:t>5b</a:t>
                      </a:r>
                      <a:endParaRPr lang="es-ES" sz="240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dirty="0">
                          <a:solidFill>
                            <a:schemeClr val="tx1"/>
                          </a:solidFill>
                          <a:effectLst/>
                        </a:rPr>
                        <a:t>1.642</a:t>
                      </a:r>
                      <a:endParaRPr lang="es-ES" sz="2400" dirty="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dirty="0">
                          <a:solidFill>
                            <a:schemeClr val="tx1"/>
                          </a:solidFill>
                          <a:effectLst/>
                        </a:rPr>
                        <a:t>2.070</a:t>
                      </a:r>
                      <a:endParaRPr lang="es-ES" sz="2400" dirty="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80370">
                <a:tc>
                  <a:txBody>
                    <a:bodyPr/>
                    <a:lstStyle/>
                    <a:p>
                      <a:pPr algn="ctr">
                        <a:lnSpc>
                          <a:spcPct val="107000"/>
                        </a:lnSpc>
                        <a:spcAft>
                          <a:spcPts val="0"/>
                        </a:spcAft>
                      </a:pPr>
                      <a:r>
                        <a:rPr lang="en-US" sz="2400">
                          <a:solidFill>
                            <a:schemeClr val="tx1"/>
                          </a:solidFill>
                          <a:effectLst/>
                        </a:rPr>
                        <a:t>6a</a:t>
                      </a:r>
                      <a:endParaRPr lang="es-ES" sz="240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dirty="0">
                          <a:solidFill>
                            <a:schemeClr val="tx1"/>
                          </a:solidFill>
                          <a:effectLst/>
                        </a:rPr>
                        <a:t>5.088</a:t>
                      </a:r>
                      <a:endParaRPr lang="es-ES" sz="2400" dirty="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dirty="0">
                          <a:solidFill>
                            <a:schemeClr val="tx1"/>
                          </a:solidFill>
                          <a:effectLst/>
                        </a:rPr>
                        <a:t>0.1713</a:t>
                      </a:r>
                      <a:endParaRPr lang="es-ES" sz="2400" dirty="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80370">
                <a:tc>
                  <a:txBody>
                    <a:bodyPr/>
                    <a:lstStyle/>
                    <a:p>
                      <a:pPr algn="ctr">
                        <a:lnSpc>
                          <a:spcPct val="107000"/>
                        </a:lnSpc>
                        <a:spcAft>
                          <a:spcPts val="0"/>
                        </a:spcAft>
                      </a:pPr>
                      <a:r>
                        <a:rPr lang="en-US" sz="2400">
                          <a:solidFill>
                            <a:schemeClr val="tx1"/>
                          </a:solidFill>
                          <a:effectLst/>
                        </a:rPr>
                        <a:t>6d</a:t>
                      </a:r>
                      <a:endParaRPr lang="es-ES" sz="240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dirty="0">
                          <a:solidFill>
                            <a:schemeClr val="tx1"/>
                          </a:solidFill>
                          <a:effectLst/>
                        </a:rPr>
                        <a:t>1.742</a:t>
                      </a:r>
                      <a:endParaRPr lang="es-ES" sz="2400" dirty="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dirty="0">
                          <a:solidFill>
                            <a:schemeClr val="tx1"/>
                          </a:solidFill>
                          <a:effectLst/>
                        </a:rPr>
                        <a:t>1.841</a:t>
                      </a:r>
                      <a:endParaRPr lang="es-ES" sz="2400" dirty="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80370">
                <a:tc>
                  <a:txBody>
                    <a:bodyPr/>
                    <a:lstStyle/>
                    <a:p>
                      <a:pPr algn="ctr">
                        <a:lnSpc>
                          <a:spcPct val="107000"/>
                        </a:lnSpc>
                        <a:spcAft>
                          <a:spcPts val="0"/>
                        </a:spcAft>
                      </a:pPr>
                      <a:r>
                        <a:rPr lang="en-US" sz="2400">
                          <a:solidFill>
                            <a:schemeClr val="tx1"/>
                          </a:solidFill>
                          <a:effectLst/>
                        </a:rPr>
                        <a:t>6g</a:t>
                      </a:r>
                      <a:endParaRPr lang="es-ES" sz="240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dirty="0">
                          <a:solidFill>
                            <a:schemeClr val="tx1"/>
                          </a:solidFill>
                          <a:effectLst/>
                        </a:rPr>
                        <a:t>9.440</a:t>
                      </a:r>
                      <a:endParaRPr lang="es-ES" sz="2400" dirty="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US" sz="2400" dirty="0">
                          <a:solidFill>
                            <a:schemeClr val="tx1"/>
                          </a:solidFill>
                          <a:effectLst/>
                        </a:rPr>
                        <a:t>0.001693</a:t>
                      </a:r>
                      <a:endParaRPr lang="es-ES" sz="2400" dirty="0">
                        <a:solidFill>
                          <a:schemeClr val="tx1"/>
                        </a:solidFill>
                        <a:effectLst/>
                        <a:latin typeface="Calibri"/>
                        <a:ea typeface="Calibri"/>
                        <a:cs typeface="Arial"/>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40" name="39 CuadroTexto"/>
          <p:cNvSpPr txBox="1"/>
          <p:nvPr/>
        </p:nvSpPr>
        <p:spPr>
          <a:xfrm>
            <a:off x="9194006" y="36740921"/>
            <a:ext cx="9634531" cy="1200329"/>
          </a:xfrm>
          <a:prstGeom prst="rect">
            <a:avLst/>
          </a:prstGeom>
          <a:noFill/>
        </p:spPr>
        <p:txBody>
          <a:bodyPr wrap="square" rtlCol="0">
            <a:spAutoFit/>
          </a:bodyPr>
          <a:lstStyle/>
          <a:p>
            <a:pPr algn="just"/>
            <a:r>
              <a:rPr lang="en-GB" sz="2400" dirty="0"/>
              <a:t>The experiment was carried by using ALAMAR BLUE reagent, and the results show that compound </a:t>
            </a:r>
            <a:r>
              <a:rPr lang="en-GB" sz="2400" b="1" dirty="0"/>
              <a:t>6g</a:t>
            </a:r>
            <a:r>
              <a:rPr lang="en-GB" sz="2400" dirty="0"/>
              <a:t> is the most active example, giving an IC</a:t>
            </a:r>
            <a:r>
              <a:rPr lang="en-GB" sz="2400" baseline="-25000" dirty="0"/>
              <a:t>50</a:t>
            </a:r>
            <a:r>
              <a:rPr lang="en-GB" sz="2400" dirty="0"/>
              <a:t> in the triple negative MDA-MB-231 cell </a:t>
            </a:r>
            <a:r>
              <a:rPr lang="en-GB" sz="2400" dirty="0" smtClean="0"/>
              <a:t>line </a:t>
            </a:r>
            <a:r>
              <a:rPr lang="en-GB" sz="2400" dirty="0"/>
              <a:t>at </a:t>
            </a:r>
            <a:r>
              <a:rPr lang="en-GB" sz="2400" dirty="0" err="1"/>
              <a:t>nanomolar</a:t>
            </a:r>
            <a:r>
              <a:rPr lang="en-GB" sz="2400" dirty="0"/>
              <a:t> concentration.</a:t>
            </a:r>
            <a:endParaRPr lang="es-ES" sz="2400" dirty="0"/>
          </a:p>
        </p:txBody>
      </p:sp>
      <p:sp>
        <p:nvSpPr>
          <p:cNvPr id="41" name="40 CuadroTexto"/>
          <p:cNvSpPr txBox="1"/>
          <p:nvPr/>
        </p:nvSpPr>
        <p:spPr>
          <a:xfrm>
            <a:off x="1935448" y="32966164"/>
            <a:ext cx="15687428" cy="707886"/>
          </a:xfrm>
          <a:prstGeom prst="rect">
            <a:avLst/>
          </a:prstGeom>
          <a:noFill/>
        </p:spPr>
        <p:txBody>
          <a:bodyPr wrap="square" rtlCol="0">
            <a:spAutoFit/>
          </a:bodyPr>
          <a:lstStyle/>
          <a:p>
            <a:pPr algn="ctr"/>
            <a:r>
              <a:rPr lang="en-GB" sz="4000" b="1" i="1" dirty="0"/>
              <a:t>IN-VITRO </a:t>
            </a:r>
            <a:r>
              <a:rPr lang="en-GB" sz="4000" b="1" dirty="0"/>
              <a:t>ANTIPROLIFERATIVE ACTIVITY IN BREAST CANCER CELL LINES</a:t>
            </a:r>
            <a:r>
              <a:rPr lang="es-ES" sz="4000" b="1" dirty="0"/>
              <a:t> </a:t>
            </a:r>
          </a:p>
        </p:txBody>
      </p:sp>
      <p:sp>
        <p:nvSpPr>
          <p:cNvPr id="47" name="Rectángulo: esquinas redondeadas 29">
            <a:extLst>
              <a:ext uri="{FF2B5EF4-FFF2-40B4-BE49-F238E27FC236}">
                <a16:creationId xmlns:a16="http://schemas.microsoft.com/office/drawing/2014/main" xmlns="" id="{F4D712DA-EBFF-4277-92E0-0A4B761D7685}"/>
              </a:ext>
            </a:extLst>
          </p:cNvPr>
          <p:cNvSpPr/>
          <p:nvPr/>
        </p:nvSpPr>
        <p:spPr>
          <a:xfrm>
            <a:off x="19200796" y="37011709"/>
            <a:ext cx="9500410" cy="1158141"/>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accent2">
              <a:lumMod val="20000"/>
              <a:lumOff val="80000"/>
            </a:schemeClr>
          </a:solidFill>
          <a:ln w="28575" cap="flat">
            <a:solidFill>
              <a:schemeClr val="bg1"/>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000" b="1" i="0" u="none" strike="noStrike" kern="1200" cap="none" spc="0" baseline="0" dirty="0">
                <a:solidFill>
                  <a:srgbClr val="0070C0"/>
                </a:solidFill>
                <a:uFillTx/>
                <a:latin typeface="Arial" panose="020B0604020202020204" pitchFamily="34" charset="0"/>
                <a:cs typeface="Arial" panose="020B0604020202020204" pitchFamily="34" charset="0"/>
              </a:rPr>
              <a:t>AKNOWLEDGEMENTS</a:t>
            </a:r>
          </a:p>
          <a:p>
            <a:pPr algn="ctr" defTabSz="457200">
              <a:defRPr sz="1800" b="0" i="0" u="none" strike="noStrike" kern="0" cap="none" spc="0" baseline="0">
                <a:solidFill>
                  <a:srgbClr val="000000"/>
                </a:solidFill>
                <a:uFillTx/>
              </a:defRPr>
            </a:pPr>
            <a:r>
              <a:rPr lang="en-GB" sz="2300" dirty="0"/>
              <a:t>To </a:t>
            </a:r>
            <a:r>
              <a:rPr lang="en-GB" sz="2300" dirty="0" err="1"/>
              <a:t>Fundación</a:t>
            </a:r>
            <a:r>
              <a:rPr lang="en-GB" sz="2300" dirty="0"/>
              <a:t> </a:t>
            </a:r>
            <a:r>
              <a:rPr lang="en-GB" sz="2300" dirty="0" err="1"/>
              <a:t>Séneca</a:t>
            </a:r>
            <a:r>
              <a:rPr lang="en-GB" sz="2300" dirty="0"/>
              <a:t> de la </a:t>
            </a:r>
            <a:r>
              <a:rPr lang="en-GB" sz="2300" dirty="0" err="1"/>
              <a:t>Comunidad</a:t>
            </a:r>
            <a:r>
              <a:rPr lang="en-GB" sz="2300" dirty="0"/>
              <a:t> </a:t>
            </a:r>
            <a:r>
              <a:rPr lang="en-GB" sz="2300" dirty="0" err="1"/>
              <a:t>Autónoma</a:t>
            </a:r>
            <a:r>
              <a:rPr lang="en-GB" sz="2300" dirty="0"/>
              <a:t> de la </a:t>
            </a:r>
            <a:r>
              <a:rPr lang="en-GB" sz="2300" dirty="0" err="1"/>
              <a:t>Región</a:t>
            </a:r>
            <a:r>
              <a:rPr lang="en-GB" sz="2300" dirty="0"/>
              <a:t> de Murcia (Proyecto 19249/PI/14)</a:t>
            </a:r>
            <a:endParaRPr lang="en-US" sz="2300" b="0" i="0" u="none" strike="noStrike" kern="1200" cap="none" spc="0" baseline="0" dirty="0">
              <a:solidFill>
                <a:srgbClr val="FFFFFF"/>
              </a:solidFill>
              <a:uFillTx/>
              <a:latin typeface="Arial" panose="020B0604020202020204" pitchFamily="34" charset="0"/>
              <a:cs typeface="Arial" panose="020B0604020202020204" pitchFamily="34" charset="0"/>
            </a:endParaRPr>
          </a:p>
        </p:txBody>
      </p:sp>
      <p:sp>
        <p:nvSpPr>
          <p:cNvPr id="48" name="Rectángulo: esquinas redondeadas 29">
            <a:extLst>
              <a:ext uri="{FF2B5EF4-FFF2-40B4-BE49-F238E27FC236}">
                <a16:creationId xmlns:a16="http://schemas.microsoft.com/office/drawing/2014/main" xmlns="" id="{795F13A6-D90C-48A5-B67E-FC1CDD27DB9D}"/>
              </a:ext>
            </a:extLst>
          </p:cNvPr>
          <p:cNvSpPr/>
          <p:nvPr/>
        </p:nvSpPr>
        <p:spPr>
          <a:xfrm>
            <a:off x="19200796" y="35167987"/>
            <a:ext cx="9500409" cy="170646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chemeClr val="accent1">
              <a:lumMod val="20000"/>
              <a:lumOff val="80000"/>
            </a:schemeClr>
          </a:solidFill>
          <a:ln w="28575" cap="flat">
            <a:solidFill>
              <a:schemeClr val="bg1"/>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3000" b="1" i="0" u="none" strike="noStrike" kern="0" cap="none" spc="0" baseline="0" dirty="0">
                <a:solidFill>
                  <a:srgbClr val="0070C0"/>
                </a:solidFill>
                <a:uFillTx/>
                <a:latin typeface="Arial" panose="020B0604020202020204" pitchFamily="34" charset="0"/>
                <a:cs typeface="Arial" panose="020B0604020202020204" pitchFamily="34" charset="0"/>
              </a:rPr>
              <a:t>REFERENCES</a:t>
            </a:r>
            <a:endParaRPr lang="en-US" sz="3000" baseline="30000" dirty="0"/>
          </a:p>
          <a:p>
            <a:pPr algn="ctr"/>
            <a:r>
              <a:rPr lang="en-US" sz="2400" dirty="0"/>
              <a:t>World Health Organization Cancer-Fact Sheet No. 297. </a:t>
            </a:r>
            <a:endParaRPr lang="en-US" sz="2300" dirty="0"/>
          </a:p>
          <a:p>
            <a:pPr algn="ctr"/>
            <a:r>
              <a:rPr lang="es-ES" sz="2300" dirty="0" err="1"/>
              <a:t>Whalen</a:t>
            </a:r>
            <a:r>
              <a:rPr lang="es-ES" sz="2300" dirty="0"/>
              <a:t>, K., </a:t>
            </a:r>
            <a:r>
              <a:rPr lang="es-ES" sz="2300" dirty="0" err="1"/>
              <a:t>Finkel</a:t>
            </a:r>
            <a:r>
              <a:rPr lang="es-ES" sz="2300" dirty="0"/>
              <a:t>, R. y </a:t>
            </a:r>
            <a:r>
              <a:rPr lang="es-ES" sz="2300" dirty="0" err="1"/>
              <a:t>PanaveliL</a:t>
            </a:r>
            <a:r>
              <a:rPr lang="es-ES" sz="2300" dirty="0"/>
              <a:t>, T.A. 2015. </a:t>
            </a:r>
            <a:r>
              <a:rPr lang="es-ES" sz="2300" i="1" dirty="0" err="1"/>
              <a:t>Lippincott</a:t>
            </a:r>
            <a:r>
              <a:rPr lang="es-ES" sz="2300" i="1" dirty="0"/>
              <a:t> </a:t>
            </a:r>
            <a:r>
              <a:rPr lang="es-ES" sz="2300" i="1" dirty="0" err="1"/>
              <a:t>illustrated</a:t>
            </a:r>
            <a:r>
              <a:rPr lang="es-ES" sz="2300" i="1" dirty="0"/>
              <a:t> </a:t>
            </a:r>
            <a:r>
              <a:rPr lang="es-ES" sz="2300" i="1" dirty="0" err="1"/>
              <a:t>reviews</a:t>
            </a:r>
            <a:r>
              <a:rPr lang="es-ES" sz="2300" i="1" dirty="0"/>
              <a:t>: </a:t>
            </a:r>
            <a:r>
              <a:rPr lang="es-ES" sz="2300" i="1" dirty="0" err="1"/>
              <a:t>pharmacology</a:t>
            </a:r>
            <a:r>
              <a:rPr lang="es-ES" sz="2300" dirty="0"/>
              <a:t>. 6th ed. </a:t>
            </a:r>
            <a:r>
              <a:rPr lang="es-ES" sz="2300" dirty="0" err="1"/>
              <a:t>Philadelphia</a:t>
            </a:r>
            <a:r>
              <a:rPr lang="es-ES" sz="2300" dirty="0"/>
              <a:t>: </a:t>
            </a:r>
            <a:r>
              <a:rPr lang="es-ES" sz="2300" dirty="0" err="1"/>
              <a:t>Wolters</a:t>
            </a:r>
            <a:r>
              <a:rPr lang="es-ES" sz="2300" dirty="0"/>
              <a:t> </a:t>
            </a:r>
            <a:r>
              <a:rPr lang="es-ES" sz="2300" dirty="0" err="1"/>
              <a:t>Kluwer</a:t>
            </a:r>
            <a:r>
              <a:rPr lang="es-ES" sz="2300" dirty="0"/>
              <a:t>.</a:t>
            </a:r>
            <a:r>
              <a:rPr lang="en-GB" sz="2300" dirty="0"/>
              <a:t>.</a:t>
            </a:r>
            <a:endParaRPr lang="en-US" sz="2300" b="1" i="0" u="none" strike="noStrike" kern="1200" cap="none" spc="0" baseline="0" dirty="0">
              <a:solidFill>
                <a:srgbClr val="0070C0"/>
              </a:solidFill>
              <a:uFillTx/>
              <a:latin typeface="Arial" panose="020B0604020202020204" pitchFamily="34" charset="0"/>
              <a:cs typeface="Arial" panose="020B0604020202020204" pitchFamily="34" charset="0"/>
            </a:endParaRPr>
          </a:p>
        </p:txBody>
      </p:sp>
      <p:sp>
        <p:nvSpPr>
          <p:cNvPr id="50" name="Rectángulo: esquinas redondeadas 18">
            <a:extLst>
              <a:ext uri="{FF2B5EF4-FFF2-40B4-BE49-F238E27FC236}">
                <a16:creationId xmlns:a16="http://schemas.microsoft.com/office/drawing/2014/main" xmlns="" id="{924AC02D-3336-4734-AF07-A992D0E16FAE}"/>
              </a:ext>
            </a:extLst>
          </p:cNvPr>
          <p:cNvSpPr/>
          <p:nvPr/>
        </p:nvSpPr>
        <p:spPr>
          <a:xfrm>
            <a:off x="1688613" y="14420060"/>
            <a:ext cx="17335193" cy="5309390"/>
          </a:xfrm>
          <a:prstGeom prst="roundRect">
            <a:avLst>
              <a:gd name="adj" fmla="val 9080"/>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26"/>
          </a:p>
        </p:txBody>
      </p:sp>
      <p:sp>
        <p:nvSpPr>
          <p:cNvPr id="51" name="CuadroTexto 20">
            <a:extLst>
              <a:ext uri="{FF2B5EF4-FFF2-40B4-BE49-F238E27FC236}">
                <a16:creationId xmlns:a16="http://schemas.microsoft.com/office/drawing/2014/main" xmlns="" id="{C01D2D09-4CF3-438E-B845-47B11D0BC06D}"/>
              </a:ext>
            </a:extLst>
          </p:cNvPr>
          <p:cNvSpPr txBox="1"/>
          <p:nvPr/>
        </p:nvSpPr>
        <p:spPr>
          <a:xfrm>
            <a:off x="8120129" y="14395452"/>
            <a:ext cx="4092467" cy="707886"/>
          </a:xfrm>
          <a:prstGeom prst="rect">
            <a:avLst/>
          </a:prstGeom>
          <a:noFill/>
        </p:spPr>
        <p:txBody>
          <a:bodyPr wrap="none" rtlCol="0">
            <a:spAutoFit/>
          </a:bodyPr>
          <a:lstStyle/>
          <a:p>
            <a:r>
              <a:rPr lang="es-ES" sz="4000" b="1">
                <a:latin typeface="+mj-lt"/>
                <a:cs typeface="Arial" panose="020B0604020202020204" pitchFamily="34" charset="0"/>
              </a:rPr>
              <a:t>SYNTHETIC ROUTE</a:t>
            </a:r>
          </a:p>
        </p:txBody>
      </p:sp>
      <p:sp>
        <p:nvSpPr>
          <p:cNvPr id="52" name="51 CuadroTexto"/>
          <p:cNvSpPr txBox="1"/>
          <p:nvPr/>
        </p:nvSpPr>
        <p:spPr>
          <a:xfrm>
            <a:off x="12593103" y="14997263"/>
            <a:ext cx="6235433" cy="4154984"/>
          </a:xfrm>
          <a:prstGeom prst="rect">
            <a:avLst/>
          </a:prstGeom>
          <a:noFill/>
        </p:spPr>
        <p:txBody>
          <a:bodyPr wrap="square" rtlCol="0">
            <a:spAutoFit/>
          </a:bodyPr>
          <a:lstStyle/>
          <a:p>
            <a:pPr marL="457200" indent="-457200" algn="just">
              <a:buFont typeface="Arial" panose="020B0604020202020204" pitchFamily="34" charset="0"/>
              <a:buChar char="•"/>
            </a:pPr>
            <a:r>
              <a:rPr lang="es-ES" sz="2400" dirty="0"/>
              <a:t>A </a:t>
            </a:r>
            <a:r>
              <a:rPr lang="es-ES" sz="2400" dirty="0" err="1"/>
              <a:t>Diels-Alder</a:t>
            </a:r>
            <a:r>
              <a:rPr lang="es-ES" sz="2400" dirty="0"/>
              <a:t> </a:t>
            </a:r>
            <a:r>
              <a:rPr lang="es-ES" sz="2400" dirty="0" err="1"/>
              <a:t>reaction</a:t>
            </a:r>
            <a:r>
              <a:rPr lang="es-ES" sz="2400" dirty="0"/>
              <a:t> </a:t>
            </a:r>
            <a:r>
              <a:rPr lang="es-ES" sz="2400" dirty="0" err="1"/>
              <a:t>between</a:t>
            </a:r>
            <a:r>
              <a:rPr lang="es-ES" sz="2400" dirty="0"/>
              <a:t> </a:t>
            </a:r>
            <a:r>
              <a:rPr lang="es-ES" sz="2400" b="1" dirty="0"/>
              <a:t>1</a:t>
            </a:r>
            <a:r>
              <a:rPr lang="es-ES" sz="2400" dirty="0"/>
              <a:t> and </a:t>
            </a:r>
            <a:r>
              <a:rPr lang="es-ES" sz="2400" dirty="0" err="1"/>
              <a:t>the</a:t>
            </a:r>
            <a:r>
              <a:rPr lang="es-ES" sz="2400" dirty="0"/>
              <a:t> </a:t>
            </a:r>
            <a:r>
              <a:rPr lang="es-ES" sz="2400" dirty="0" err="1"/>
              <a:t>maleic</a:t>
            </a:r>
            <a:r>
              <a:rPr lang="es-ES" sz="2400" dirty="0"/>
              <a:t> </a:t>
            </a:r>
            <a:r>
              <a:rPr lang="es-ES" sz="2400" dirty="0" err="1"/>
              <a:t>anhydride</a:t>
            </a:r>
            <a:r>
              <a:rPr lang="es-ES" sz="2400" dirty="0"/>
              <a:t> </a:t>
            </a:r>
            <a:r>
              <a:rPr lang="es-ES" sz="2400" dirty="0" err="1"/>
              <a:t>afforded</a:t>
            </a:r>
            <a:r>
              <a:rPr lang="es-ES" sz="2400" dirty="0"/>
              <a:t> </a:t>
            </a:r>
            <a:r>
              <a:rPr lang="es-ES" sz="2400" dirty="0" err="1"/>
              <a:t>compounds</a:t>
            </a:r>
            <a:r>
              <a:rPr lang="es-ES" sz="2400" dirty="0"/>
              <a:t> </a:t>
            </a:r>
            <a:r>
              <a:rPr lang="es-ES" sz="2400" b="1" dirty="0"/>
              <a:t>3</a:t>
            </a:r>
            <a:r>
              <a:rPr lang="es-ES" sz="2400" dirty="0"/>
              <a:t> in </a:t>
            </a:r>
            <a:r>
              <a:rPr lang="es-ES" sz="2400" dirty="0" err="1"/>
              <a:t>good</a:t>
            </a:r>
            <a:r>
              <a:rPr lang="es-ES" sz="2400" dirty="0"/>
              <a:t> </a:t>
            </a:r>
            <a:r>
              <a:rPr lang="es-ES" sz="2400" dirty="0" err="1"/>
              <a:t>yield</a:t>
            </a:r>
            <a:r>
              <a:rPr lang="es-ES" sz="2400" dirty="0"/>
              <a:t>.</a:t>
            </a:r>
          </a:p>
          <a:p>
            <a:pPr marL="457200" indent="-457200" algn="just">
              <a:buFont typeface="Arial" panose="020B0604020202020204" pitchFamily="34" charset="0"/>
              <a:buChar char="•"/>
            </a:pPr>
            <a:r>
              <a:rPr lang="es-ES" sz="2400" dirty="0" err="1"/>
              <a:t>The</a:t>
            </a:r>
            <a:r>
              <a:rPr lang="es-ES" sz="2400" dirty="0"/>
              <a:t> </a:t>
            </a:r>
            <a:r>
              <a:rPr lang="es-ES" sz="2400" dirty="0" err="1"/>
              <a:t>synthesis</a:t>
            </a:r>
            <a:r>
              <a:rPr lang="es-ES" sz="2400" dirty="0"/>
              <a:t> of </a:t>
            </a:r>
            <a:r>
              <a:rPr lang="es-ES" sz="2400" dirty="0" err="1"/>
              <a:t>products</a:t>
            </a:r>
            <a:r>
              <a:rPr lang="es-ES" sz="2400" dirty="0"/>
              <a:t> </a:t>
            </a:r>
            <a:r>
              <a:rPr lang="es-ES" sz="2400" b="1" dirty="0"/>
              <a:t>5</a:t>
            </a:r>
            <a:r>
              <a:rPr lang="es-ES" sz="2400" dirty="0"/>
              <a:t> and </a:t>
            </a:r>
            <a:r>
              <a:rPr lang="es-ES" sz="2400" b="1" dirty="0"/>
              <a:t>6</a:t>
            </a:r>
            <a:r>
              <a:rPr lang="es-ES" sz="2400" dirty="0"/>
              <a:t> </a:t>
            </a:r>
            <a:r>
              <a:rPr lang="es-ES" sz="2400" dirty="0" err="1"/>
              <a:t>was</a:t>
            </a:r>
            <a:r>
              <a:rPr lang="es-ES" sz="2400" dirty="0"/>
              <a:t> </a:t>
            </a:r>
            <a:r>
              <a:rPr lang="es-ES" sz="2400" dirty="0" err="1"/>
              <a:t>carried</a:t>
            </a:r>
            <a:r>
              <a:rPr lang="es-ES" sz="2400" dirty="0"/>
              <a:t> </a:t>
            </a:r>
            <a:r>
              <a:rPr lang="es-ES" sz="2400" dirty="0" err="1"/>
              <a:t>out</a:t>
            </a:r>
            <a:r>
              <a:rPr lang="es-ES" sz="2400" dirty="0"/>
              <a:t> </a:t>
            </a:r>
            <a:r>
              <a:rPr lang="es-ES" sz="2400" dirty="0" err="1"/>
              <a:t>by</a:t>
            </a:r>
            <a:r>
              <a:rPr lang="es-ES" sz="2400" dirty="0"/>
              <a:t> </a:t>
            </a:r>
            <a:r>
              <a:rPr lang="es-ES" sz="2400" dirty="0" err="1"/>
              <a:t>reaction</a:t>
            </a:r>
            <a:r>
              <a:rPr lang="es-ES" sz="2400" dirty="0"/>
              <a:t> of </a:t>
            </a:r>
            <a:r>
              <a:rPr lang="es-ES" sz="2400" dirty="0" err="1"/>
              <a:t>compound</a:t>
            </a:r>
            <a:r>
              <a:rPr lang="es-ES" sz="2400" dirty="0"/>
              <a:t> </a:t>
            </a:r>
            <a:r>
              <a:rPr lang="es-ES" sz="2400" b="1" dirty="0"/>
              <a:t>3</a:t>
            </a:r>
            <a:r>
              <a:rPr lang="es-ES" sz="2400" dirty="0"/>
              <a:t> </a:t>
            </a:r>
            <a:r>
              <a:rPr lang="es-ES" sz="2400" dirty="0" err="1"/>
              <a:t>with</a:t>
            </a:r>
            <a:r>
              <a:rPr lang="es-ES" sz="2400" dirty="0"/>
              <a:t> </a:t>
            </a:r>
            <a:r>
              <a:rPr lang="es-ES" sz="2400" dirty="0" err="1"/>
              <a:t>different</a:t>
            </a:r>
            <a:r>
              <a:rPr lang="es-ES" sz="2400" dirty="0"/>
              <a:t> amines </a:t>
            </a:r>
            <a:r>
              <a:rPr lang="es-ES" sz="2400" dirty="0" err="1"/>
              <a:t>using</a:t>
            </a:r>
            <a:r>
              <a:rPr lang="es-ES" sz="2400" dirty="0"/>
              <a:t> </a:t>
            </a:r>
            <a:r>
              <a:rPr lang="es-ES" sz="2400" dirty="0" err="1"/>
              <a:t>acetic</a:t>
            </a:r>
            <a:r>
              <a:rPr lang="es-ES" sz="2400" dirty="0"/>
              <a:t> </a:t>
            </a:r>
            <a:r>
              <a:rPr lang="es-ES" sz="2400" dirty="0" err="1"/>
              <a:t>acid</a:t>
            </a:r>
            <a:r>
              <a:rPr lang="es-ES" sz="2400" dirty="0"/>
              <a:t> as </a:t>
            </a:r>
            <a:r>
              <a:rPr lang="es-ES" sz="2400" dirty="0" err="1"/>
              <a:t>solvent</a:t>
            </a:r>
            <a:r>
              <a:rPr lang="es-ES" sz="2400" dirty="0"/>
              <a:t>.</a:t>
            </a:r>
          </a:p>
          <a:p>
            <a:pPr marL="457200" indent="-457200" algn="just">
              <a:buFont typeface="Arial" panose="020B0604020202020204" pitchFamily="34" charset="0"/>
              <a:buChar char="•"/>
            </a:pPr>
            <a:r>
              <a:rPr lang="es-ES" sz="2400" dirty="0" err="1"/>
              <a:t>The</a:t>
            </a:r>
            <a:r>
              <a:rPr lang="es-ES" sz="2400" dirty="0"/>
              <a:t> </a:t>
            </a:r>
            <a:r>
              <a:rPr lang="es-ES" sz="2400" dirty="0" err="1"/>
              <a:t>structures</a:t>
            </a:r>
            <a:r>
              <a:rPr lang="es-ES" sz="2400" dirty="0"/>
              <a:t> of </a:t>
            </a:r>
            <a:r>
              <a:rPr lang="es-ES" sz="2400" dirty="0" err="1"/>
              <a:t>the</a:t>
            </a:r>
            <a:r>
              <a:rPr lang="es-ES" sz="2400" dirty="0"/>
              <a:t> </a:t>
            </a:r>
            <a:r>
              <a:rPr lang="es-ES" sz="2400" dirty="0" err="1"/>
              <a:t>products</a:t>
            </a:r>
            <a:r>
              <a:rPr lang="es-ES" sz="2400" dirty="0"/>
              <a:t> </a:t>
            </a:r>
            <a:r>
              <a:rPr lang="es-ES" sz="2400" dirty="0" err="1"/>
              <a:t>were</a:t>
            </a:r>
            <a:r>
              <a:rPr lang="es-ES" sz="2400" dirty="0"/>
              <a:t> </a:t>
            </a:r>
            <a:r>
              <a:rPr lang="es-ES" sz="2400" dirty="0" err="1"/>
              <a:t>confirmed</a:t>
            </a:r>
            <a:r>
              <a:rPr lang="es-ES" sz="2400" dirty="0"/>
              <a:t> </a:t>
            </a:r>
            <a:r>
              <a:rPr lang="es-ES" sz="2400" dirty="0" err="1"/>
              <a:t>by</a:t>
            </a:r>
            <a:r>
              <a:rPr lang="es-ES" sz="2400" dirty="0"/>
              <a:t> </a:t>
            </a:r>
            <a:r>
              <a:rPr lang="en-GB" sz="2400" dirty="0">
                <a:solidFill>
                  <a:srgbClr val="000000"/>
                </a:solidFill>
                <a:cs typeface="Arial" pitchFamily="34"/>
              </a:rPr>
              <a:t>NMR, MS, IR spectroscopy</a:t>
            </a:r>
          </a:p>
          <a:p>
            <a:pPr marL="457200" indent="-457200" algn="just">
              <a:buFont typeface="Arial" panose="020B0604020202020204" pitchFamily="34" charset="0"/>
              <a:buChar char="•"/>
            </a:pPr>
            <a:r>
              <a:rPr lang="en-GB" sz="2400" dirty="0">
                <a:solidFill>
                  <a:srgbClr val="000000"/>
                </a:solidFill>
                <a:cs typeface="Arial" pitchFamily="34"/>
              </a:rPr>
              <a:t>Yields were in the range 60-90%</a:t>
            </a:r>
          </a:p>
          <a:p>
            <a:pPr marL="457200" indent="-457200" algn="just">
              <a:buFont typeface="Arial" panose="020B0604020202020204" pitchFamily="34" charset="0"/>
              <a:buChar char="•"/>
            </a:pPr>
            <a:r>
              <a:rPr lang="en-GB" sz="2400" dirty="0">
                <a:solidFill>
                  <a:srgbClr val="000000"/>
                </a:solidFill>
                <a:cs typeface="Arial" pitchFamily="34"/>
              </a:rPr>
              <a:t>Analytical purity of the products was confirmed by HPLC</a:t>
            </a:r>
            <a:endParaRPr lang="es-ES" sz="2400" dirty="0"/>
          </a:p>
        </p:txBody>
      </p:sp>
      <p:sp>
        <p:nvSpPr>
          <p:cNvPr id="60" name="Rectángulo: esquinas redondeadas 18">
            <a:extLst>
              <a:ext uri="{FF2B5EF4-FFF2-40B4-BE49-F238E27FC236}">
                <a16:creationId xmlns:a16="http://schemas.microsoft.com/office/drawing/2014/main" xmlns="" id="{924AC02D-3336-4734-AF07-A992D0E16FAE}"/>
              </a:ext>
            </a:extLst>
          </p:cNvPr>
          <p:cNvSpPr/>
          <p:nvPr/>
        </p:nvSpPr>
        <p:spPr>
          <a:xfrm>
            <a:off x="1650206" y="26282650"/>
            <a:ext cx="8088677" cy="6553200"/>
          </a:xfrm>
          <a:prstGeom prst="roundRect">
            <a:avLst>
              <a:gd name="adj" fmla="val 3134"/>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26"/>
          </a:p>
        </p:txBody>
      </p:sp>
      <p:sp>
        <p:nvSpPr>
          <p:cNvPr id="61" name="CuadroTexto 20">
            <a:extLst>
              <a:ext uri="{FF2B5EF4-FFF2-40B4-BE49-F238E27FC236}">
                <a16:creationId xmlns:a16="http://schemas.microsoft.com/office/drawing/2014/main" xmlns="" id="{C01D2D09-4CF3-438E-B845-47B11D0BC06D}"/>
              </a:ext>
            </a:extLst>
          </p:cNvPr>
          <p:cNvSpPr txBox="1"/>
          <p:nvPr/>
        </p:nvSpPr>
        <p:spPr>
          <a:xfrm>
            <a:off x="1650206" y="26435050"/>
            <a:ext cx="8268808" cy="1323439"/>
          </a:xfrm>
          <a:prstGeom prst="rect">
            <a:avLst/>
          </a:prstGeom>
          <a:noFill/>
        </p:spPr>
        <p:txBody>
          <a:bodyPr wrap="square" rtlCol="0">
            <a:spAutoFit/>
          </a:bodyPr>
          <a:lstStyle/>
          <a:p>
            <a:pPr algn="ctr"/>
            <a:r>
              <a:rPr lang="es-ES" sz="4000" b="1" dirty="0">
                <a:solidFill>
                  <a:schemeClr val="bg1"/>
                </a:solidFill>
              </a:rPr>
              <a:t>TROLOX REACTIVE OXYGEN SPECIES TESTING IN PGA1 AND HG3 </a:t>
            </a:r>
            <a:r>
              <a:rPr lang="es-ES" sz="4000" b="1" dirty="0" err="1">
                <a:solidFill>
                  <a:schemeClr val="bg1"/>
                </a:solidFill>
              </a:rPr>
              <a:t>cells</a:t>
            </a:r>
            <a:endParaRPr lang="es-ES" sz="4000" b="1" strike="sngStrike" dirty="0">
              <a:solidFill>
                <a:schemeClr val="bg1"/>
              </a:solidFill>
              <a:latin typeface="Arial" panose="020B0604020202020204" pitchFamily="34" charset="0"/>
              <a:cs typeface="Arial" panose="020B0604020202020204" pitchFamily="34" charset="0"/>
            </a:endParaRPr>
          </a:p>
        </p:txBody>
      </p:sp>
      <p:pic>
        <p:nvPicPr>
          <p:cNvPr id="62" name="Picture 73" descr="C:\Users\Usuario\Desktop\5B TROLOX ROS PGA1.jpg"/>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t="3063" b="1946"/>
          <a:stretch/>
        </p:blipFill>
        <p:spPr bwMode="auto">
          <a:xfrm>
            <a:off x="5782546" y="27915724"/>
            <a:ext cx="3106660" cy="284167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7" descr="C:\Users\Usuario\Desktop\5b trolox hg3.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t="2160" b="-1"/>
          <a:stretch/>
        </p:blipFill>
        <p:spPr bwMode="auto">
          <a:xfrm>
            <a:off x="2479738" y="27883195"/>
            <a:ext cx="3008436" cy="2861501"/>
          </a:xfrm>
          <a:prstGeom prst="rect">
            <a:avLst/>
          </a:prstGeom>
          <a:noFill/>
          <a:extLst>
            <a:ext uri="{909E8E84-426E-40DD-AFC4-6F175D3DCCD1}">
              <a14:hiddenFill xmlns:a14="http://schemas.microsoft.com/office/drawing/2010/main">
                <a:solidFill>
                  <a:srgbClr val="FFFFFF"/>
                </a:solidFill>
              </a14:hiddenFill>
            </a:ext>
          </a:extLst>
        </p:spPr>
      </p:pic>
      <p:sp>
        <p:nvSpPr>
          <p:cNvPr id="65" name="64 CuadroTexto"/>
          <p:cNvSpPr txBox="1"/>
          <p:nvPr/>
        </p:nvSpPr>
        <p:spPr>
          <a:xfrm>
            <a:off x="1682943" y="30820658"/>
            <a:ext cx="7950334" cy="1938992"/>
          </a:xfrm>
          <a:prstGeom prst="rect">
            <a:avLst/>
          </a:prstGeom>
          <a:noFill/>
        </p:spPr>
        <p:txBody>
          <a:bodyPr wrap="square" rtlCol="0">
            <a:spAutoFit/>
          </a:bodyPr>
          <a:lstStyle/>
          <a:p>
            <a:pPr algn="just"/>
            <a:r>
              <a:rPr lang="en-GB" sz="2400" dirty="0">
                <a:solidFill>
                  <a:schemeClr val="bg1"/>
                </a:solidFill>
              </a:rPr>
              <a:t>The effect of the active oxygen species in cell death induced by compound </a:t>
            </a:r>
            <a:r>
              <a:rPr lang="en-GB" sz="2400" b="1" dirty="0">
                <a:solidFill>
                  <a:schemeClr val="bg1"/>
                </a:solidFill>
              </a:rPr>
              <a:t>5b</a:t>
            </a:r>
            <a:r>
              <a:rPr lang="en-GB" sz="2400" dirty="0">
                <a:solidFill>
                  <a:schemeClr val="bg1"/>
                </a:solidFill>
              </a:rPr>
              <a:t> shows that it is dependent on concentration. In both cell lines, the reduction in cell viability (44% in HG3 and 11% in PGA1) with concentration suggests that cell death is related to ROS flux at lower concentration (1 </a:t>
            </a:r>
            <a:r>
              <a:rPr lang="en-GB" sz="2400" dirty="0">
                <a:solidFill>
                  <a:schemeClr val="bg1"/>
                </a:solidFill>
                <a:latin typeface="Symbol" panose="05050102010706020507" pitchFamily="18" charset="2"/>
              </a:rPr>
              <a:t>m</a:t>
            </a:r>
            <a:r>
              <a:rPr lang="en-GB" sz="2400" dirty="0">
                <a:solidFill>
                  <a:schemeClr val="bg1"/>
                </a:solidFill>
              </a:rPr>
              <a:t>M)</a:t>
            </a:r>
            <a:endParaRPr lang="es-ES" sz="2400" dirty="0">
              <a:solidFill>
                <a:schemeClr val="bg1"/>
              </a:solidFill>
            </a:endParaRPr>
          </a:p>
        </p:txBody>
      </p:sp>
      <p:pic>
        <p:nvPicPr>
          <p:cNvPr id="66" name="Picture 35" descr="Data 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680258" y="23321006"/>
            <a:ext cx="3133938" cy="2743200"/>
          </a:xfrm>
          <a:prstGeom prst="rect">
            <a:avLst/>
          </a:prstGeom>
          <a:noFill/>
          <a:ln>
            <a:noFill/>
          </a:ln>
        </p:spPr>
      </p:pic>
      <p:pic>
        <p:nvPicPr>
          <p:cNvPr id="67" name="66 Imagen" descr="Data 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807837" y="23321006"/>
            <a:ext cx="3230319" cy="2743200"/>
          </a:xfrm>
          <a:prstGeom prst="rect">
            <a:avLst/>
          </a:prstGeom>
          <a:noFill/>
          <a:ln>
            <a:noFill/>
          </a:ln>
        </p:spPr>
      </p:pic>
      <p:pic>
        <p:nvPicPr>
          <p:cNvPr id="68" name="Picture 36" descr="Data 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877656" y="20358124"/>
            <a:ext cx="3248166" cy="2832076"/>
          </a:xfrm>
          <a:prstGeom prst="rect">
            <a:avLst/>
          </a:prstGeom>
          <a:noFill/>
          <a:ln>
            <a:noFill/>
          </a:ln>
        </p:spPr>
      </p:pic>
      <p:pic>
        <p:nvPicPr>
          <p:cNvPr id="69" name="68 Imagen" descr="C:\Users\Usuario\AppData\Local\Microsoft\Windows\INetCache\Content.Word\Data 1.jpg"/>
          <p:cNvPicPr/>
          <p:nvPr/>
        </p:nvPicPr>
        <p:blipFill rotWithShape="1">
          <a:blip r:embed="rId27" cstate="print">
            <a:extLst>
              <a:ext uri="{28A0092B-C50C-407E-A947-70E740481C1C}">
                <a14:useLocalDpi xmlns:a14="http://schemas.microsoft.com/office/drawing/2010/main" val="0"/>
              </a:ext>
            </a:extLst>
          </a:blip>
          <a:srcRect l="1755"/>
          <a:stretch/>
        </p:blipFill>
        <p:spPr bwMode="auto">
          <a:xfrm>
            <a:off x="5687402" y="20384013"/>
            <a:ext cx="3134946" cy="2837937"/>
          </a:xfrm>
          <a:prstGeom prst="rect">
            <a:avLst/>
          </a:prstGeom>
          <a:noFill/>
          <a:ln>
            <a:noFill/>
          </a:ln>
          <a:extLst>
            <a:ext uri="{53640926-AAD7-44D8-BBD7-CCE9431645EC}">
              <a14:shadowObscured xmlns:a14="http://schemas.microsoft.com/office/drawing/2010/main"/>
            </a:ext>
          </a:extLst>
        </p:spPr>
      </p:pic>
      <p:graphicFrame>
        <p:nvGraphicFramePr>
          <p:cNvPr id="7" name="6 Objeto"/>
          <p:cNvGraphicFramePr>
            <a:graphicFrameLocks noChangeAspect="1"/>
          </p:cNvGraphicFramePr>
          <p:nvPr>
            <p:extLst>
              <p:ext uri="{D42A27DB-BD31-4B8C-83A1-F6EECF244321}">
                <p14:modId xmlns:p14="http://schemas.microsoft.com/office/powerpoint/2010/main" val="3532618221"/>
              </p:ext>
            </p:extLst>
          </p:nvPr>
        </p:nvGraphicFramePr>
        <p:xfrm>
          <a:off x="1888152" y="14921580"/>
          <a:ext cx="10380580" cy="4807870"/>
        </p:xfrm>
        <a:graphic>
          <a:graphicData uri="http://schemas.openxmlformats.org/presentationml/2006/ole">
            <mc:AlternateContent xmlns:mc="http://schemas.openxmlformats.org/markup-compatibility/2006">
              <mc:Choice xmlns:v="urn:schemas-microsoft-com:vml" Requires="v">
                <p:oleObj spid="_x0000_s1795" name="CS ChemDraw Drawing" r:id="rId28" imgW="7756560" imgH="3592440" progId="ChemDraw.Document.6.0">
                  <p:embed/>
                </p:oleObj>
              </mc:Choice>
              <mc:Fallback>
                <p:oleObj name="CS ChemDraw Drawing" r:id="rId28" imgW="7756560" imgH="3592440" progId="ChemDraw.Document.6.0">
                  <p:embed/>
                  <p:pic>
                    <p:nvPicPr>
                      <p:cNvPr id="0" name=""/>
                      <p:cNvPicPr/>
                      <p:nvPr/>
                    </p:nvPicPr>
                    <p:blipFill>
                      <a:blip r:embed="rId29"/>
                      <a:stretch>
                        <a:fillRect/>
                      </a:stretch>
                    </p:blipFill>
                    <p:spPr>
                      <a:xfrm>
                        <a:off x="1888152" y="14921580"/>
                        <a:ext cx="10380580" cy="4807870"/>
                      </a:xfrm>
                      <a:prstGeom prst="rect">
                        <a:avLst/>
                      </a:prstGeom>
                    </p:spPr>
                  </p:pic>
                </p:oleObj>
              </mc:Fallback>
            </mc:AlternateContent>
          </a:graphicData>
        </a:graphic>
      </p:graphicFrame>
      <p:pic>
        <p:nvPicPr>
          <p:cNvPr id="1183" name="Picture 15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75979" y="33616106"/>
            <a:ext cx="2866846" cy="219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4" name="Picture 16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28731" y="33616106"/>
            <a:ext cx="3187267" cy="218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5" name="Picture 16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75979" y="35849254"/>
            <a:ext cx="2866846" cy="219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6" name="Picture 16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231773" y="35870736"/>
            <a:ext cx="3187267" cy="218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54" name="1153 Rectángulo redondeado"/>
          <p:cNvSpPr/>
          <p:nvPr/>
        </p:nvSpPr>
        <p:spPr>
          <a:xfrm>
            <a:off x="19200796" y="29864050"/>
            <a:ext cx="9486749" cy="5211951"/>
          </a:xfrm>
          <a:prstGeom prst="roundRect">
            <a:avLst>
              <a:gd name="adj" fmla="val 4708"/>
            </a:avLst>
          </a:prstGeom>
          <a:solidFill>
            <a:srgbClr val="2DFF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77" name="CuadroTexto 20">
            <a:extLst>
              <a:ext uri="{FF2B5EF4-FFF2-40B4-BE49-F238E27FC236}">
                <a16:creationId xmlns:a16="http://schemas.microsoft.com/office/drawing/2014/main" xmlns="" id="{C01D2D09-4CF3-438E-B845-47B11D0BC06D}"/>
              </a:ext>
            </a:extLst>
          </p:cNvPr>
          <p:cNvSpPr txBox="1"/>
          <p:nvPr/>
        </p:nvSpPr>
        <p:spPr>
          <a:xfrm>
            <a:off x="22626762" y="29977533"/>
            <a:ext cx="3102644" cy="677108"/>
          </a:xfrm>
          <a:prstGeom prst="rect">
            <a:avLst/>
          </a:prstGeom>
          <a:noFill/>
        </p:spPr>
        <p:txBody>
          <a:bodyPr wrap="none" rtlCol="0">
            <a:spAutoFit/>
          </a:bodyPr>
          <a:lstStyle/>
          <a:p>
            <a:r>
              <a:rPr lang="es-ES" sz="3800" b="1" dirty="0">
                <a:solidFill>
                  <a:srgbClr val="0070C0"/>
                </a:solidFill>
                <a:latin typeface="+mj-lt"/>
                <a:cs typeface="Arial" panose="020B0604020202020204" pitchFamily="34" charset="0"/>
              </a:rPr>
              <a:t>CONCLUSIONS</a:t>
            </a:r>
          </a:p>
        </p:txBody>
      </p:sp>
      <p:sp>
        <p:nvSpPr>
          <p:cNvPr id="78" name="CuadroTexto 20">
            <a:extLst>
              <a:ext uri="{FF2B5EF4-FFF2-40B4-BE49-F238E27FC236}">
                <a16:creationId xmlns:a16="http://schemas.microsoft.com/office/drawing/2014/main" xmlns="" id="{C01D2D09-4CF3-438E-B845-47B11D0BC06D}"/>
              </a:ext>
            </a:extLst>
          </p:cNvPr>
          <p:cNvSpPr txBox="1"/>
          <p:nvPr/>
        </p:nvSpPr>
        <p:spPr>
          <a:xfrm>
            <a:off x="19281994" y="30566251"/>
            <a:ext cx="9343012" cy="2677656"/>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mj-lt"/>
                <a:cs typeface="Arial" panose="020B0604020202020204" pitchFamily="34" charset="0"/>
              </a:rPr>
              <a:t>A new series of  </a:t>
            </a:r>
            <a:r>
              <a:rPr lang="en-US" sz="2400" i="1" dirty="0">
                <a:latin typeface="+mj-lt"/>
                <a:cs typeface="Arial" panose="020B0604020202020204" pitchFamily="34" charset="0"/>
              </a:rPr>
              <a:t>N</a:t>
            </a:r>
            <a:r>
              <a:rPr lang="en-US" sz="2400" dirty="0">
                <a:latin typeface="+mj-lt"/>
                <a:cs typeface="Arial" panose="020B0604020202020204" pitchFamily="34" charset="0"/>
              </a:rPr>
              <a:t>-substituted 9-nitro-12,14-dioxo-9,10-dihydro-9,10-[3,4]epipyrroloanthracen-13-yl derivatives with maleimide </a:t>
            </a:r>
            <a:r>
              <a:rPr lang="en-US" sz="2400" i="1" dirty="0">
                <a:latin typeface="+mj-lt"/>
                <a:cs typeface="Arial" panose="020B0604020202020204" pitchFamily="34" charset="0"/>
              </a:rPr>
              <a:t>N</a:t>
            </a:r>
            <a:r>
              <a:rPr lang="en-US" sz="2400" dirty="0">
                <a:latin typeface="+mj-lt"/>
                <a:cs typeface="Arial" panose="020B0604020202020204" pitchFamily="34" charset="0"/>
              </a:rPr>
              <a:t>-substitution, were </a:t>
            </a:r>
            <a:r>
              <a:rPr lang="en-US" sz="2400" dirty="0" err="1">
                <a:latin typeface="+mj-lt"/>
                <a:cs typeface="Arial" panose="020B0604020202020204" pitchFamily="34" charset="0"/>
              </a:rPr>
              <a:t>synthesised</a:t>
            </a:r>
            <a:r>
              <a:rPr lang="en-US" sz="2400" dirty="0">
                <a:latin typeface="+mj-lt"/>
                <a:cs typeface="Arial" panose="020B0604020202020204" pitchFamily="34" charset="0"/>
              </a:rPr>
              <a:t> including novel dimers </a:t>
            </a:r>
            <a:r>
              <a:rPr lang="en-US" sz="2400" b="1" dirty="0">
                <a:latin typeface="+mj-lt"/>
                <a:cs typeface="Arial" panose="020B0604020202020204" pitchFamily="34" charset="0"/>
              </a:rPr>
              <a:t>6a-6n</a:t>
            </a:r>
            <a:r>
              <a:rPr lang="en-US" sz="2400" dirty="0">
                <a:latin typeface="+mj-lt"/>
                <a:cs typeface="Arial" panose="020B0604020202020204" pitchFamily="34" charset="0"/>
              </a:rPr>
              <a:t>.</a:t>
            </a:r>
          </a:p>
          <a:p>
            <a:pPr marL="342900" indent="-342900" algn="just">
              <a:buFont typeface="Arial" panose="020B0604020202020204" pitchFamily="34" charset="0"/>
              <a:buChar char="•"/>
            </a:pPr>
            <a:r>
              <a:rPr lang="en-US" sz="2400" dirty="0">
                <a:latin typeface="+mj-lt"/>
                <a:cs typeface="Arial" panose="020B0604020202020204" pitchFamily="34" charset="0"/>
              </a:rPr>
              <a:t>NMR, MS, IR spectroscopic identification of products </a:t>
            </a:r>
          </a:p>
          <a:p>
            <a:pPr marL="342900" indent="-342900" algn="just">
              <a:buFont typeface="Arial" panose="020B0604020202020204" pitchFamily="34" charset="0"/>
              <a:buChar char="•"/>
            </a:pPr>
            <a:r>
              <a:rPr lang="en-US" sz="2400" dirty="0">
                <a:latin typeface="+mj-lt"/>
                <a:cs typeface="Arial" panose="020B0604020202020204" pitchFamily="34" charset="0"/>
              </a:rPr>
              <a:t>Compounds </a:t>
            </a:r>
            <a:r>
              <a:rPr lang="en-US" sz="2400" b="1" dirty="0">
                <a:latin typeface="+mj-lt"/>
                <a:cs typeface="Arial" panose="020B0604020202020204" pitchFamily="34" charset="0"/>
              </a:rPr>
              <a:t>5a-c</a:t>
            </a:r>
            <a:r>
              <a:rPr lang="en-US" sz="2400" dirty="0">
                <a:latin typeface="+mj-lt"/>
                <a:cs typeface="Arial" panose="020B0604020202020204" pitchFamily="34" charset="0"/>
              </a:rPr>
              <a:t>, </a:t>
            </a:r>
            <a:r>
              <a:rPr lang="en-US" sz="2400" b="1" dirty="0">
                <a:latin typeface="+mj-lt"/>
                <a:cs typeface="Arial" panose="020B0604020202020204" pitchFamily="34" charset="0"/>
              </a:rPr>
              <a:t>6a-n</a:t>
            </a:r>
            <a:r>
              <a:rPr lang="en-US" sz="2400" dirty="0">
                <a:latin typeface="+mj-lt"/>
                <a:cs typeface="Arial" panose="020B0604020202020204" pitchFamily="34" charset="0"/>
              </a:rPr>
              <a:t> have been subjected to biological evaluation.</a:t>
            </a:r>
          </a:p>
          <a:p>
            <a:pPr marL="342900" indent="-342900" algn="just">
              <a:buFont typeface="Arial" panose="020B0604020202020204" pitchFamily="34" charset="0"/>
              <a:buChar char="•"/>
            </a:pPr>
            <a:r>
              <a:rPr lang="en-US" sz="2400" dirty="0">
                <a:latin typeface="+mj-lt"/>
                <a:cs typeface="Arial" panose="020B0604020202020204" pitchFamily="34" charset="0"/>
              </a:rPr>
              <a:t>Compound </a:t>
            </a:r>
            <a:r>
              <a:rPr lang="en-US" sz="2400" b="1" dirty="0">
                <a:latin typeface="+mj-lt"/>
                <a:cs typeface="Arial" panose="020B0604020202020204" pitchFamily="34" charset="0"/>
              </a:rPr>
              <a:t>6g</a:t>
            </a:r>
            <a:r>
              <a:rPr lang="en-US" sz="2400" dirty="0">
                <a:latin typeface="+mj-lt"/>
                <a:cs typeface="Arial" panose="020B0604020202020204" pitchFamily="34" charset="0"/>
              </a:rPr>
              <a:t> is identified as the most potent and could be a good candidate for further apoptosis evaluation</a:t>
            </a:r>
          </a:p>
        </p:txBody>
      </p:sp>
      <p:sp>
        <p:nvSpPr>
          <p:cNvPr id="79" name="78 CuadroTexto"/>
          <p:cNvSpPr txBox="1"/>
          <p:nvPr/>
        </p:nvSpPr>
        <p:spPr>
          <a:xfrm>
            <a:off x="23871801" y="34614336"/>
            <a:ext cx="1496040" cy="461665"/>
          </a:xfrm>
          <a:prstGeom prst="rect">
            <a:avLst/>
          </a:prstGeom>
          <a:noFill/>
        </p:spPr>
        <p:txBody>
          <a:bodyPr wrap="square" rtlCol="0">
            <a:spAutoFit/>
          </a:bodyPr>
          <a:lstStyle/>
          <a:p>
            <a:pPr algn="ctr"/>
            <a:r>
              <a:rPr lang="es-ES" sz="2400" b="1" dirty="0"/>
              <a:t>6g</a:t>
            </a:r>
          </a:p>
        </p:txBody>
      </p:sp>
      <p:sp>
        <p:nvSpPr>
          <p:cNvPr id="56" name="Rectángulo: esquinas redondeadas 18">
            <a:extLst>
              <a:ext uri="{FF2B5EF4-FFF2-40B4-BE49-F238E27FC236}">
                <a16:creationId xmlns:a16="http://schemas.microsoft.com/office/drawing/2014/main" xmlns="" id="{924AC02D-3336-4734-AF07-A992D0E16FAE}"/>
              </a:ext>
            </a:extLst>
          </p:cNvPr>
          <p:cNvSpPr/>
          <p:nvPr/>
        </p:nvSpPr>
        <p:spPr>
          <a:xfrm>
            <a:off x="9879806" y="26282650"/>
            <a:ext cx="9144000" cy="6553200"/>
          </a:xfrm>
          <a:prstGeom prst="roundRect">
            <a:avLst>
              <a:gd name="adj" fmla="val 4276"/>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26"/>
          </a:p>
        </p:txBody>
      </p:sp>
      <p:sp>
        <p:nvSpPr>
          <p:cNvPr id="57" name="CuadroTexto 20">
            <a:extLst>
              <a:ext uri="{FF2B5EF4-FFF2-40B4-BE49-F238E27FC236}">
                <a16:creationId xmlns:a16="http://schemas.microsoft.com/office/drawing/2014/main" xmlns="" id="{C01D2D09-4CF3-438E-B845-47B11D0BC06D}"/>
              </a:ext>
            </a:extLst>
          </p:cNvPr>
          <p:cNvSpPr txBox="1"/>
          <p:nvPr/>
        </p:nvSpPr>
        <p:spPr>
          <a:xfrm>
            <a:off x="11099006" y="26323925"/>
            <a:ext cx="7156959" cy="707886"/>
          </a:xfrm>
          <a:prstGeom prst="rect">
            <a:avLst/>
          </a:prstGeom>
          <a:noFill/>
        </p:spPr>
        <p:txBody>
          <a:bodyPr wrap="none" rtlCol="0">
            <a:spAutoFit/>
          </a:bodyPr>
          <a:lstStyle/>
          <a:p>
            <a:r>
              <a:rPr lang="es-ES" sz="4000" b="1" dirty="0">
                <a:latin typeface="+mj-lt"/>
                <a:cs typeface="Arial" panose="020B0604020202020204" pitchFamily="34" charset="0"/>
              </a:rPr>
              <a:t>STABILITY ASSAY BY HPLC FOR 5b</a:t>
            </a:r>
          </a:p>
        </p:txBody>
      </p:sp>
      <p:graphicFrame>
        <p:nvGraphicFramePr>
          <p:cNvPr id="58" name="57 Gráfico">
            <a:extLst>
              <a:ext uri="{FF2B5EF4-FFF2-40B4-BE49-F238E27FC236}">
                <a16:creationId xmlns:a16="http://schemas.microsoft.com/office/drawing/2014/main" xmlns="" id="{A316133C-8C7C-491F-8CC3-700C71013FE2}"/>
              </a:ext>
            </a:extLst>
          </p:cNvPr>
          <p:cNvGraphicFramePr/>
          <p:nvPr>
            <p:extLst>
              <p:ext uri="{D42A27DB-BD31-4B8C-83A1-F6EECF244321}">
                <p14:modId xmlns:p14="http://schemas.microsoft.com/office/powerpoint/2010/main" val="3792683348"/>
              </p:ext>
            </p:extLst>
          </p:nvPr>
        </p:nvGraphicFramePr>
        <p:xfrm>
          <a:off x="10032206" y="26757075"/>
          <a:ext cx="5254879" cy="3618289"/>
        </p:xfrm>
        <a:graphic>
          <a:graphicData uri="http://schemas.openxmlformats.org/drawingml/2006/chart">
            <c:chart xmlns:c="http://schemas.openxmlformats.org/drawingml/2006/chart" xmlns:r="http://schemas.openxmlformats.org/officeDocument/2006/relationships" r:id="rId34"/>
          </a:graphicData>
        </a:graphic>
      </p:graphicFrame>
      <p:graphicFrame>
        <p:nvGraphicFramePr>
          <p:cNvPr id="59" name="58 Gráfico">
            <a:extLst>
              <a:ext uri="{FF2B5EF4-FFF2-40B4-BE49-F238E27FC236}">
                <a16:creationId xmlns:a16="http://schemas.microsoft.com/office/drawing/2014/main" xmlns="" id="{F91E75CA-0A76-4097-B3C8-C6592241FB6B}"/>
              </a:ext>
            </a:extLst>
          </p:cNvPr>
          <p:cNvGraphicFramePr/>
          <p:nvPr>
            <p:extLst>
              <p:ext uri="{D42A27DB-BD31-4B8C-83A1-F6EECF244321}">
                <p14:modId xmlns:p14="http://schemas.microsoft.com/office/powerpoint/2010/main" val="3298566331"/>
              </p:ext>
            </p:extLst>
          </p:nvPr>
        </p:nvGraphicFramePr>
        <p:xfrm>
          <a:off x="15249005" y="27758489"/>
          <a:ext cx="3723716" cy="2379436"/>
        </p:xfrm>
        <a:graphic>
          <a:graphicData uri="http://schemas.openxmlformats.org/drawingml/2006/chart">
            <c:chart xmlns:c="http://schemas.openxmlformats.org/drawingml/2006/chart" xmlns:r="http://schemas.openxmlformats.org/officeDocument/2006/relationships" r:id="rId35"/>
          </a:graphicData>
        </a:graphic>
      </p:graphicFrame>
      <p:graphicFrame>
        <p:nvGraphicFramePr>
          <p:cNvPr id="64" name="63 Gráfico">
            <a:extLst>
              <a:ext uri="{FF2B5EF4-FFF2-40B4-BE49-F238E27FC236}">
                <a16:creationId xmlns:a16="http://schemas.microsoft.com/office/drawing/2014/main" xmlns="" id="{84CA02CC-EA0B-4B44-A26D-C66BD9E52FBA}"/>
              </a:ext>
            </a:extLst>
          </p:cNvPr>
          <p:cNvGraphicFramePr/>
          <p:nvPr>
            <p:extLst>
              <p:ext uri="{D42A27DB-BD31-4B8C-83A1-F6EECF244321}">
                <p14:modId xmlns:p14="http://schemas.microsoft.com/office/powerpoint/2010/main" val="31311838"/>
              </p:ext>
            </p:extLst>
          </p:nvPr>
        </p:nvGraphicFramePr>
        <p:xfrm>
          <a:off x="15249166" y="30178147"/>
          <a:ext cx="3657600" cy="2556103"/>
        </p:xfrm>
        <a:graphic>
          <a:graphicData uri="http://schemas.openxmlformats.org/drawingml/2006/chart">
            <c:chart xmlns:c="http://schemas.openxmlformats.org/drawingml/2006/chart" xmlns:r="http://schemas.openxmlformats.org/officeDocument/2006/relationships" r:id="rId36"/>
          </a:graphicData>
        </a:graphic>
      </p:graphicFrame>
      <p:sp>
        <p:nvSpPr>
          <p:cNvPr id="70" name="Cuadro de texto 2"/>
          <p:cNvSpPr txBox="1">
            <a:spLocks noGrp="1" noChangeArrowheads="1"/>
          </p:cNvSpPr>
          <p:nvPr>
            <p:ph type="body" sz="quarter" idx="10"/>
          </p:nvPr>
        </p:nvSpPr>
        <p:spPr bwMode="auto">
          <a:xfrm>
            <a:off x="16164439" y="26892250"/>
            <a:ext cx="2036355" cy="609600"/>
          </a:xfrm>
          <a:prstGeom prst="rect">
            <a:avLst/>
          </a:prstGeom>
          <a:noFill/>
          <a:ln w="9525">
            <a:noFill/>
            <a:miter lim="800000"/>
            <a:headEnd/>
            <a:tailEnd/>
          </a:ln>
        </p:spPr>
        <p:txBody>
          <a:bodyPr rot="0" vert="horz" wrap="square" lIns="91440" tIns="45720" rIns="91440" bIns="45720" anchor="t" anchorCtr="0">
            <a:noAutofit/>
          </a:bodyPr>
          <a:lstStyle/>
          <a:p>
            <a:pPr algn="ctr"/>
            <a:r>
              <a:rPr lang="es-ES" sz="1600" b="1" dirty="0">
                <a:solidFill>
                  <a:srgbClr val="00B0F0"/>
                </a:solidFill>
                <a:effectLst/>
                <a:latin typeface="Calibri"/>
                <a:ea typeface="Calibri"/>
                <a:cs typeface="Times New Roman"/>
              </a:rPr>
              <a:t>29b</a:t>
            </a:r>
            <a:endParaRPr lang="es-ES" sz="1600" dirty="0">
              <a:solidFill>
                <a:srgbClr val="00B0F0"/>
              </a:solidFill>
              <a:effectLst/>
              <a:latin typeface="Calibri"/>
              <a:ea typeface="Calibri"/>
              <a:cs typeface="Times New Roman"/>
            </a:endParaRPr>
          </a:p>
          <a:p>
            <a:pPr algn="ctr"/>
            <a:r>
              <a:rPr lang="es-ES" sz="1600" b="1" dirty="0" err="1">
                <a:solidFill>
                  <a:srgbClr val="FF0000"/>
                </a:solidFill>
                <a:effectLst/>
                <a:latin typeface="Calibri"/>
                <a:ea typeface="Calibri"/>
                <a:cs typeface="Times New Roman"/>
              </a:rPr>
              <a:t>Degradation</a:t>
            </a:r>
            <a:r>
              <a:rPr lang="es-ES" sz="1600" b="1" dirty="0">
                <a:solidFill>
                  <a:srgbClr val="FF0000"/>
                </a:solidFill>
                <a:effectLst/>
                <a:latin typeface="Calibri"/>
                <a:ea typeface="Calibri"/>
                <a:cs typeface="Times New Roman"/>
              </a:rPr>
              <a:t> </a:t>
            </a:r>
            <a:r>
              <a:rPr lang="es-ES" sz="1600" b="1" dirty="0" err="1">
                <a:solidFill>
                  <a:srgbClr val="FF0000"/>
                </a:solidFill>
                <a:effectLst/>
                <a:latin typeface="Calibri"/>
                <a:ea typeface="Calibri"/>
                <a:cs typeface="Times New Roman"/>
              </a:rPr>
              <a:t>product</a:t>
            </a:r>
            <a:endParaRPr lang="es-ES" sz="1600" dirty="0">
              <a:solidFill>
                <a:srgbClr val="FF0000"/>
              </a:solidFill>
              <a:effectLst/>
              <a:latin typeface="Calibri"/>
              <a:ea typeface="Calibri"/>
              <a:cs typeface="Times New Roman"/>
            </a:endParaRPr>
          </a:p>
        </p:txBody>
      </p:sp>
      <p:sp>
        <p:nvSpPr>
          <p:cNvPr id="71" name="70 CuadroTexto"/>
          <p:cNvSpPr txBox="1"/>
          <p:nvPr/>
        </p:nvSpPr>
        <p:spPr>
          <a:xfrm>
            <a:off x="9989225" y="30451326"/>
            <a:ext cx="5207758" cy="2308324"/>
          </a:xfrm>
          <a:prstGeom prst="rect">
            <a:avLst/>
          </a:prstGeom>
          <a:noFill/>
        </p:spPr>
        <p:txBody>
          <a:bodyPr wrap="square" rtlCol="0">
            <a:spAutoFit/>
          </a:bodyPr>
          <a:lstStyle/>
          <a:p>
            <a:pPr algn="just"/>
            <a:r>
              <a:rPr lang="en-GB" sz="2400" dirty="0"/>
              <a:t>The stability of compound </a:t>
            </a:r>
            <a:r>
              <a:rPr lang="en-GB" sz="2400" b="1" dirty="0"/>
              <a:t>5b </a:t>
            </a:r>
            <a:r>
              <a:rPr lang="en-GB" sz="2400" dirty="0"/>
              <a:t>was evaluated at different pH conditions that mimic stomach (pH 4), blood (pH7) and intestine (pH9) simulating </a:t>
            </a:r>
            <a:r>
              <a:rPr lang="en-GB" sz="2400" i="1" dirty="0"/>
              <a:t>in vivo </a:t>
            </a:r>
            <a:r>
              <a:rPr lang="en-GB" sz="2400" dirty="0"/>
              <a:t>assays. </a:t>
            </a:r>
            <a:r>
              <a:rPr lang="en-GB" sz="2400" b="1" dirty="0"/>
              <a:t>5b  </a:t>
            </a:r>
            <a:r>
              <a:rPr lang="en-GB" sz="2400" dirty="0"/>
              <a:t>is stable in acid conditions but not at pH &gt;7</a:t>
            </a:r>
            <a:endParaRPr lang="es-ES" sz="2400" dirty="0"/>
          </a:p>
        </p:txBody>
      </p:sp>
      <p:sp>
        <p:nvSpPr>
          <p:cNvPr id="82" name="Rectángulo: esquinas redondeadas 18">
            <a:extLst>
              <a:ext uri="{FF2B5EF4-FFF2-40B4-BE49-F238E27FC236}">
                <a16:creationId xmlns:a16="http://schemas.microsoft.com/office/drawing/2014/main" xmlns="" id="{924AC02D-3336-4734-AF07-A992D0E16FAE}"/>
              </a:ext>
            </a:extLst>
          </p:cNvPr>
          <p:cNvSpPr/>
          <p:nvPr/>
        </p:nvSpPr>
        <p:spPr>
          <a:xfrm>
            <a:off x="19212702" y="23691850"/>
            <a:ext cx="9474843" cy="6096000"/>
          </a:xfrm>
          <a:prstGeom prst="roundRect">
            <a:avLst>
              <a:gd name="adj" fmla="val 4276"/>
            </a:avLst>
          </a:prstGeom>
          <a:solidFill>
            <a:srgbClr val="ED13A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26"/>
          </a:p>
        </p:txBody>
      </p:sp>
      <p:sp>
        <p:nvSpPr>
          <p:cNvPr id="83" name="CuadroTexto 20">
            <a:extLst>
              <a:ext uri="{FF2B5EF4-FFF2-40B4-BE49-F238E27FC236}">
                <a16:creationId xmlns:a16="http://schemas.microsoft.com/office/drawing/2014/main" xmlns="" id="{C01D2D09-4CF3-438E-B845-47B11D0BC06D}"/>
              </a:ext>
            </a:extLst>
          </p:cNvPr>
          <p:cNvSpPr txBox="1"/>
          <p:nvPr/>
        </p:nvSpPr>
        <p:spPr>
          <a:xfrm>
            <a:off x="19654962" y="23789392"/>
            <a:ext cx="8665244" cy="707886"/>
          </a:xfrm>
          <a:prstGeom prst="rect">
            <a:avLst/>
          </a:prstGeom>
          <a:noFill/>
        </p:spPr>
        <p:txBody>
          <a:bodyPr wrap="square" rtlCol="0">
            <a:spAutoFit/>
          </a:bodyPr>
          <a:lstStyle/>
          <a:p>
            <a:pPr algn="ctr"/>
            <a:r>
              <a:rPr lang="es-ES" sz="4000" b="1" dirty="0">
                <a:solidFill>
                  <a:schemeClr val="bg1"/>
                </a:solidFill>
                <a:latin typeface="+mj-lt"/>
                <a:cs typeface="Arial" panose="020B0604020202020204" pitchFamily="34" charset="0"/>
              </a:rPr>
              <a:t>NMR CHARACTERIZATION FOR 6g  </a:t>
            </a:r>
          </a:p>
        </p:txBody>
      </p:sp>
      <p:sp>
        <p:nvSpPr>
          <p:cNvPr id="89" name="88 CuadroTexto"/>
          <p:cNvSpPr txBox="1"/>
          <p:nvPr/>
        </p:nvSpPr>
        <p:spPr>
          <a:xfrm>
            <a:off x="19360863" y="28143002"/>
            <a:ext cx="9225033" cy="461665"/>
          </a:xfrm>
          <a:prstGeom prst="rect">
            <a:avLst/>
          </a:prstGeom>
          <a:noFill/>
        </p:spPr>
        <p:txBody>
          <a:bodyPr wrap="square" rtlCol="0">
            <a:spAutoFit/>
          </a:bodyPr>
          <a:lstStyle/>
          <a:p>
            <a:pPr algn="just"/>
            <a:r>
              <a:rPr lang="en-GB" sz="2400" dirty="0">
                <a:solidFill>
                  <a:schemeClr val="bg1"/>
                </a:solidFill>
              </a:rPr>
              <a:t>a) </a:t>
            </a:r>
            <a:r>
              <a:rPr lang="es-ES" sz="2400" baseline="30000" dirty="0">
                <a:solidFill>
                  <a:schemeClr val="bg1"/>
                </a:solidFill>
                <a:cs typeface="Arial" panose="020B0604020202020204" pitchFamily="34" charset="0"/>
              </a:rPr>
              <a:t>1</a:t>
            </a:r>
            <a:r>
              <a:rPr lang="es-ES" sz="2400" dirty="0">
                <a:solidFill>
                  <a:schemeClr val="bg1"/>
                </a:solidFill>
                <a:cs typeface="Arial" panose="020B0604020202020204" pitchFamily="34" charset="0"/>
              </a:rPr>
              <a:t>H-NMR </a:t>
            </a:r>
            <a:r>
              <a:rPr lang="es-ES" sz="2400" dirty="0" err="1">
                <a:solidFill>
                  <a:schemeClr val="bg1"/>
                </a:solidFill>
                <a:cs typeface="Arial" panose="020B0604020202020204" pitchFamily="34" charset="0"/>
              </a:rPr>
              <a:t>spectrum</a:t>
            </a:r>
            <a:r>
              <a:rPr lang="es-ES" sz="2400" dirty="0">
                <a:solidFill>
                  <a:schemeClr val="bg1"/>
                </a:solidFill>
                <a:cs typeface="Arial" panose="020B0604020202020204" pitchFamily="34" charset="0"/>
              </a:rPr>
              <a:t> of </a:t>
            </a:r>
            <a:r>
              <a:rPr lang="es-ES" sz="2400" dirty="0" err="1">
                <a:solidFill>
                  <a:schemeClr val="bg1"/>
                </a:solidFill>
                <a:cs typeface="Arial" panose="020B0604020202020204" pitchFamily="34" charset="0"/>
              </a:rPr>
              <a:t>compound</a:t>
            </a:r>
            <a:r>
              <a:rPr lang="es-ES" sz="2400" dirty="0">
                <a:solidFill>
                  <a:schemeClr val="bg1"/>
                </a:solidFill>
                <a:cs typeface="Arial" panose="020B0604020202020204" pitchFamily="34" charset="0"/>
              </a:rPr>
              <a:t> </a:t>
            </a:r>
            <a:r>
              <a:rPr lang="es-ES" sz="2400" b="1" dirty="0">
                <a:solidFill>
                  <a:schemeClr val="bg1"/>
                </a:solidFill>
                <a:cs typeface="Arial" panose="020B0604020202020204" pitchFamily="34" charset="0"/>
              </a:rPr>
              <a:t>6g</a:t>
            </a:r>
            <a:r>
              <a:rPr lang="es-ES" sz="2400" dirty="0">
                <a:solidFill>
                  <a:schemeClr val="bg1"/>
                </a:solidFill>
                <a:cs typeface="Arial" panose="020B0604020202020204" pitchFamily="34" charset="0"/>
              </a:rPr>
              <a:t> (DMSO-</a:t>
            </a:r>
            <a:r>
              <a:rPr lang="es-ES" sz="2400" i="1" dirty="0">
                <a:solidFill>
                  <a:schemeClr val="bg1"/>
                </a:solidFill>
                <a:cs typeface="Arial" panose="020B0604020202020204" pitchFamily="34" charset="0"/>
              </a:rPr>
              <a:t>d6</a:t>
            </a:r>
            <a:r>
              <a:rPr lang="es-ES" sz="2400" dirty="0">
                <a:solidFill>
                  <a:schemeClr val="bg1"/>
                </a:solidFill>
                <a:cs typeface="Arial" panose="020B0604020202020204" pitchFamily="34" charset="0"/>
              </a:rPr>
              <a:t>, 400 MHz) </a:t>
            </a:r>
            <a:endParaRPr lang="es-ES" sz="2400" dirty="0">
              <a:solidFill>
                <a:schemeClr val="bg1"/>
              </a:solidFill>
            </a:endParaRPr>
          </a:p>
        </p:txBody>
      </p:sp>
      <p:sp>
        <p:nvSpPr>
          <p:cNvPr id="90" name="89 CuadroTexto"/>
          <p:cNvSpPr txBox="1"/>
          <p:nvPr/>
        </p:nvSpPr>
        <p:spPr>
          <a:xfrm>
            <a:off x="19399973" y="28568650"/>
            <a:ext cx="9225033" cy="461665"/>
          </a:xfrm>
          <a:prstGeom prst="rect">
            <a:avLst/>
          </a:prstGeom>
          <a:noFill/>
        </p:spPr>
        <p:txBody>
          <a:bodyPr wrap="square" rtlCol="0">
            <a:spAutoFit/>
          </a:bodyPr>
          <a:lstStyle/>
          <a:p>
            <a:pPr algn="just"/>
            <a:r>
              <a:rPr lang="en-GB" sz="2400" dirty="0">
                <a:solidFill>
                  <a:schemeClr val="bg1"/>
                </a:solidFill>
              </a:rPr>
              <a:t>b) </a:t>
            </a:r>
            <a:r>
              <a:rPr lang="es-ES" sz="2400" baseline="30000" dirty="0">
                <a:solidFill>
                  <a:schemeClr val="bg1"/>
                </a:solidFill>
                <a:cs typeface="Arial" panose="020B0604020202020204" pitchFamily="34" charset="0"/>
              </a:rPr>
              <a:t>13</a:t>
            </a:r>
            <a:r>
              <a:rPr lang="es-ES" sz="2400" dirty="0">
                <a:solidFill>
                  <a:schemeClr val="bg1"/>
                </a:solidFill>
                <a:cs typeface="Arial" panose="020B0604020202020204" pitchFamily="34" charset="0"/>
              </a:rPr>
              <a:t>C-NMR </a:t>
            </a:r>
            <a:r>
              <a:rPr lang="es-ES" sz="2400" dirty="0" err="1">
                <a:solidFill>
                  <a:schemeClr val="bg1"/>
                </a:solidFill>
                <a:cs typeface="Arial" panose="020B0604020202020204" pitchFamily="34" charset="0"/>
              </a:rPr>
              <a:t>spectrum</a:t>
            </a:r>
            <a:r>
              <a:rPr lang="es-ES" sz="2400" dirty="0">
                <a:solidFill>
                  <a:schemeClr val="bg1"/>
                </a:solidFill>
                <a:cs typeface="Arial" panose="020B0604020202020204" pitchFamily="34" charset="0"/>
              </a:rPr>
              <a:t> of </a:t>
            </a:r>
            <a:r>
              <a:rPr lang="es-ES" sz="2400" dirty="0" err="1">
                <a:solidFill>
                  <a:schemeClr val="bg1"/>
                </a:solidFill>
                <a:cs typeface="Arial" panose="020B0604020202020204" pitchFamily="34" charset="0"/>
              </a:rPr>
              <a:t>compound</a:t>
            </a:r>
            <a:r>
              <a:rPr lang="es-ES" sz="2400" dirty="0">
                <a:solidFill>
                  <a:schemeClr val="bg1"/>
                </a:solidFill>
                <a:cs typeface="Arial" panose="020B0604020202020204" pitchFamily="34" charset="0"/>
              </a:rPr>
              <a:t> </a:t>
            </a:r>
            <a:r>
              <a:rPr lang="es-ES" sz="2400" b="1" dirty="0">
                <a:solidFill>
                  <a:schemeClr val="bg1"/>
                </a:solidFill>
                <a:cs typeface="Arial" panose="020B0604020202020204" pitchFamily="34" charset="0"/>
              </a:rPr>
              <a:t>6g</a:t>
            </a:r>
            <a:r>
              <a:rPr lang="es-ES" sz="2400" dirty="0">
                <a:solidFill>
                  <a:schemeClr val="bg1"/>
                </a:solidFill>
                <a:cs typeface="Arial" panose="020B0604020202020204" pitchFamily="34" charset="0"/>
              </a:rPr>
              <a:t> (DMSO-</a:t>
            </a:r>
            <a:r>
              <a:rPr lang="es-ES" sz="2400" i="1" dirty="0">
                <a:solidFill>
                  <a:schemeClr val="bg1"/>
                </a:solidFill>
                <a:cs typeface="Arial" panose="020B0604020202020204" pitchFamily="34" charset="0"/>
              </a:rPr>
              <a:t>d6</a:t>
            </a:r>
            <a:r>
              <a:rPr lang="es-ES" sz="2400" dirty="0">
                <a:solidFill>
                  <a:schemeClr val="bg1"/>
                </a:solidFill>
                <a:cs typeface="Arial" panose="020B0604020202020204" pitchFamily="34" charset="0"/>
              </a:rPr>
              <a:t>, 100.61 MHz)    </a:t>
            </a:r>
            <a:r>
              <a:rPr lang="en-GB" sz="2400" dirty="0">
                <a:solidFill>
                  <a:schemeClr val="bg1"/>
                </a:solidFill>
              </a:rPr>
              <a:t> </a:t>
            </a:r>
            <a:endParaRPr lang="es-ES" sz="2400" dirty="0">
              <a:solidFill>
                <a:schemeClr val="bg1"/>
              </a:solidFill>
            </a:endParaRPr>
          </a:p>
        </p:txBody>
      </p:sp>
      <p:pic>
        <p:nvPicPr>
          <p:cNvPr id="1675" name="Picture 651"/>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9293900" y="24606250"/>
            <a:ext cx="4589807" cy="3206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Objeto"/>
          <p:cNvGraphicFramePr>
            <a:graphicFrameLocks noChangeAspect="1"/>
          </p:cNvGraphicFramePr>
          <p:nvPr>
            <p:extLst>
              <p:ext uri="{D42A27DB-BD31-4B8C-83A1-F6EECF244321}">
                <p14:modId xmlns:p14="http://schemas.microsoft.com/office/powerpoint/2010/main" val="69520719"/>
              </p:ext>
            </p:extLst>
          </p:nvPr>
        </p:nvGraphicFramePr>
        <p:xfrm>
          <a:off x="20520016" y="25206496"/>
          <a:ext cx="2688556" cy="977577"/>
        </p:xfrm>
        <a:graphic>
          <a:graphicData uri="http://schemas.openxmlformats.org/presentationml/2006/ole">
            <mc:AlternateContent xmlns:mc="http://schemas.openxmlformats.org/markup-compatibility/2006">
              <mc:Choice xmlns:v="urn:schemas-microsoft-com:vml" Requires="v">
                <p:oleObj spid="_x0000_s1796" name="CS ChemDraw Drawing" r:id="rId38" imgW="4465800" imgH="1624680" progId="ChemDraw.Document.6.0">
                  <p:embed/>
                </p:oleObj>
              </mc:Choice>
              <mc:Fallback>
                <p:oleObj name="CS ChemDraw Drawing" r:id="rId38" imgW="4465800" imgH="1624680" progId="ChemDraw.Document.6.0">
                  <p:embed/>
                  <p:pic>
                    <p:nvPicPr>
                      <p:cNvPr id="0" name="1152 Objeto"/>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0520016" y="25206496"/>
                        <a:ext cx="2688556" cy="977577"/>
                      </a:xfrm>
                      <a:prstGeom prst="rect">
                        <a:avLst/>
                      </a:prstGeom>
                      <a:noFill/>
                      <a:ln>
                        <a:noFill/>
                      </a:ln>
                    </p:spPr>
                  </p:pic>
                </p:oleObj>
              </mc:Fallback>
            </mc:AlternateContent>
          </a:graphicData>
        </a:graphic>
      </p:graphicFrame>
      <p:sp>
        <p:nvSpPr>
          <p:cNvPr id="12" name="11 Elipse"/>
          <p:cNvSpPr/>
          <p:nvPr/>
        </p:nvSpPr>
        <p:spPr>
          <a:xfrm>
            <a:off x="19395335" y="2666365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2" name="91 Elipse"/>
          <p:cNvSpPr/>
          <p:nvPr/>
        </p:nvSpPr>
        <p:spPr>
          <a:xfrm>
            <a:off x="23367206" y="26690429"/>
            <a:ext cx="152400" cy="152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6" name="95 Elipse"/>
          <p:cNvSpPr/>
          <p:nvPr/>
        </p:nvSpPr>
        <p:spPr>
          <a:xfrm>
            <a:off x="22392321" y="26504900"/>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97 Elipse"/>
          <p:cNvSpPr/>
          <p:nvPr/>
        </p:nvSpPr>
        <p:spPr>
          <a:xfrm>
            <a:off x="19607212" y="26671518"/>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0" name="99 Elipse"/>
          <p:cNvSpPr/>
          <p:nvPr/>
        </p:nvSpPr>
        <p:spPr>
          <a:xfrm>
            <a:off x="22979972" y="25702065"/>
            <a:ext cx="45719"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1" name="100 Elipse"/>
          <p:cNvSpPr/>
          <p:nvPr/>
        </p:nvSpPr>
        <p:spPr>
          <a:xfrm>
            <a:off x="22827572" y="25901650"/>
            <a:ext cx="45719"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2" name="101 Elipse"/>
          <p:cNvSpPr/>
          <p:nvPr/>
        </p:nvSpPr>
        <p:spPr>
          <a:xfrm>
            <a:off x="22522772" y="25587765"/>
            <a:ext cx="45719" cy="76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 name="102 Elipse"/>
          <p:cNvSpPr/>
          <p:nvPr/>
        </p:nvSpPr>
        <p:spPr>
          <a:xfrm>
            <a:off x="21227372" y="25702065"/>
            <a:ext cx="45719" cy="76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103 Elipse"/>
          <p:cNvSpPr/>
          <p:nvPr/>
        </p:nvSpPr>
        <p:spPr>
          <a:xfrm>
            <a:off x="21074972" y="25511565"/>
            <a:ext cx="45719" cy="76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5" name="94 Elipse"/>
          <p:cNvSpPr/>
          <p:nvPr/>
        </p:nvSpPr>
        <p:spPr>
          <a:xfrm>
            <a:off x="23674387" y="26690429"/>
            <a:ext cx="152400" cy="152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93" name="Picture 669"/>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3976806" y="24606250"/>
            <a:ext cx="4601021" cy="3214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Objeto"/>
          <p:cNvGraphicFramePr>
            <a:graphicFrameLocks noChangeAspect="1"/>
          </p:cNvGraphicFramePr>
          <p:nvPr>
            <p:extLst>
              <p:ext uri="{D42A27DB-BD31-4B8C-83A1-F6EECF244321}">
                <p14:modId xmlns:p14="http://schemas.microsoft.com/office/powerpoint/2010/main" val="278459111"/>
              </p:ext>
            </p:extLst>
          </p:nvPr>
        </p:nvGraphicFramePr>
        <p:xfrm>
          <a:off x="24125895" y="25174990"/>
          <a:ext cx="2060711" cy="749349"/>
        </p:xfrm>
        <a:graphic>
          <a:graphicData uri="http://schemas.openxmlformats.org/presentationml/2006/ole">
            <mc:AlternateContent xmlns:mc="http://schemas.openxmlformats.org/markup-compatibility/2006">
              <mc:Choice xmlns:v="urn:schemas-microsoft-com:vml" Requires="v">
                <p:oleObj spid="_x0000_s1797" name="CS ChemDraw Drawing" r:id="rId41" imgW="4466844" imgH="1624584" progId="ChemDraw.Document.6.0">
                  <p:embed/>
                </p:oleObj>
              </mc:Choice>
              <mc:Fallback>
                <p:oleObj name="CS ChemDraw Drawing" r:id="rId41" imgW="4466844" imgH="1624584" progId="ChemDraw.Document.6.0">
                  <p:embed/>
                  <p:pic>
                    <p:nvPicPr>
                      <p:cNvPr id="0" name="3 Objeto"/>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4125895" y="25174990"/>
                        <a:ext cx="2060711" cy="749349"/>
                      </a:xfrm>
                      <a:prstGeom prst="rect">
                        <a:avLst/>
                      </a:prstGeom>
                      <a:noFill/>
                      <a:ln>
                        <a:noFill/>
                      </a:ln>
                      <a:extLst/>
                    </p:spPr>
                  </p:pic>
                </p:oleObj>
              </mc:Fallback>
            </mc:AlternateContent>
          </a:graphicData>
        </a:graphic>
      </p:graphicFrame>
      <p:sp>
        <p:nvSpPr>
          <p:cNvPr id="105" name="104 Elipse"/>
          <p:cNvSpPr/>
          <p:nvPr/>
        </p:nvSpPr>
        <p:spPr>
          <a:xfrm>
            <a:off x="24178084" y="26693604"/>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96" name="Picture 672"/>
          <p:cNvPicPr>
            <a:picLocks noChangeAspect="1" noChangeArrowheads="1"/>
          </p:cNvPicPr>
          <p:nvPr/>
        </p:nvPicPr>
        <p:blipFill rotWithShape="1">
          <a:blip r:embed="rId42" cstate="print">
            <a:extLst>
              <a:ext uri="{28A0092B-C50C-407E-A947-70E740481C1C}">
                <a14:useLocalDpi xmlns:a14="http://schemas.microsoft.com/office/drawing/2010/main" val="0"/>
              </a:ext>
            </a:extLst>
          </a:blip>
          <a:srcRect r="39964"/>
          <a:stretch/>
        </p:blipFill>
        <p:spPr bwMode="auto">
          <a:xfrm>
            <a:off x="26280693" y="24987250"/>
            <a:ext cx="1353713" cy="2175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 name="107 Elipse"/>
          <p:cNvSpPr/>
          <p:nvPr/>
        </p:nvSpPr>
        <p:spPr>
          <a:xfrm>
            <a:off x="26003725" y="26323925"/>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0" name="109 Elipse"/>
          <p:cNvSpPr/>
          <p:nvPr/>
        </p:nvSpPr>
        <p:spPr>
          <a:xfrm>
            <a:off x="25468288" y="25515180"/>
            <a:ext cx="45719"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1" name="110 Elipse"/>
          <p:cNvSpPr/>
          <p:nvPr/>
        </p:nvSpPr>
        <p:spPr>
          <a:xfrm>
            <a:off x="25570772" y="25290010"/>
            <a:ext cx="45719"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2" name="111 Elipse"/>
          <p:cNvSpPr/>
          <p:nvPr/>
        </p:nvSpPr>
        <p:spPr>
          <a:xfrm>
            <a:off x="25799372" y="25673050"/>
            <a:ext cx="45719" cy="76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95" name="Picture 671"/>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27712360" y="25294320"/>
            <a:ext cx="820403" cy="122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739"/>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0" name="Rectangle 741"/>
          <p:cNvSpPr>
            <a:spLocks noChangeArrowheads="1"/>
          </p:cNvSpPr>
          <p:nvPr/>
        </p:nvSpPr>
        <p:spPr bwMode="auto">
          <a:xfrm>
            <a:off x="152400" y="15240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2" name="31 Objeto"/>
          <p:cNvGraphicFramePr>
            <a:graphicFrameLocks noChangeAspect="1"/>
          </p:cNvGraphicFramePr>
          <p:nvPr>
            <p:extLst>
              <p:ext uri="{D42A27DB-BD31-4B8C-83A1-F6EECF244321}">
                <p14:modId xmlns:p14="http://schemas.microsoft.com/office/powerpoint/2010/main" val="3094136920"/>
              </p:ext>
            </p:extLst>
          </p:nvPr>
        </p:nvGraphicFramePr>
        <p:xfrm>
          <a:off x="22366127" y="33339907"/>
          <a:ext cx="4467225" cy="1625600"/>
        </p:xfrm>
        <a:graphic>
          <a:graphicData uri="http://schemas.openxmlformats.org/presentationml/2006/ole">
            <mc:AlternateContent xmlns:mc="http://schemas.openxmlformats.org/markup-compatibility/2006">
              <mc:Choice xmlns:v="urn:schemas-microsoft-com:vml" Requires="v">
                <p:oleObj spid="_x0000_s1798" name="CS ChemDraw Drawing" r:id="rId44" imgW="4465800" imgH="1623960" progId="ChemDraw.Document.6.0">
                  <p:embed/>
                </p:oleObj>
              </mc:Choice>
              <mc:Fallback>
                <p:oleObj name="CS ChemDraw Drawing" r:id="rId44" imgW="4465800" imgH="1623960" progId="ChemDraw.Document.6.0">
                  <p:embed/>
                  <p:pic>
                    <p:nvPicPr>
                      <p:cNvPr id="0" name="1152 Objeto"/>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22366127" y="33339907"/>
                        <a:ext cx="4467225"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854</Words>
  <Application>Microsoft Office PowerPoint</Application>
  <PresentationFormat>Personalizado</PresentationFormat>
  <Paragraphs>112</Paragraphs>
  <Slides>1</Slides>
  <Notes>0</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1</vt:i4>
      </vt:variant>
    </vt:vector>
  </HeadingPairs>
  <TitlesOfParts>
    <vt:vector size="4" baseType="lpstr">
      <vt:lpstr>Office Theme</vt:lpstr>
      <vt:lpstr>Custom Design</vt:lpstr>
      <vt:lpstr>CS ChemDraw Drawing</vt:lpstr>
      <vt:lpstr>Synthesis and biological evaluation of new N-substituted 9-nitro-12,14-dioxo-9,10-dihydro-9,10-[3,4]epipyrroloanthracen-13-yl derivatives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Usuario</cp:lastModifiedBy>
  <cp:revision>115</cp:revision>
  <cp:lastPrinted>2020-10-22T09:18:58Z</cp:lastPrinted>
  <dcterms:created xsi:type="dcterms:W3CDTF">2015-04-04T09:45:50Z</dcterms:created>
  <dcterms:modified xsi:type="dcterms:W3CDTF">2020-10-22T13:33:26Z</dcterms:modified>
</cp:coreProperties>
</file>