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8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3E9"/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1200" autoAdjust="0"/>
  </p:normalViewPr>
  <p:slideViewPr>
    <p:cSldViewPr>
      <p:cViewPr>
        <p:scale>
          <a:sx n="80" d="100"/>
          <a:sy n="80" d="100"/>
        </p:scale>
        <p:origin x="3408" y="558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31/10/2020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Engineering and characterization of a recombinant human interferon alpha-2b fused with </a:t>
            </a: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apolipoprotein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A-I possessing prolonged action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50"/>
            <a:ext cx="27416044" cy="3268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2554545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r>
              <a:rPr lang="it-IT" sz="3200" b="1" dirty="0">
                <a:latin typeface="Constantia" pitchFamily="18" charset="0"/>
              </a:rPr>
              <a:t>Pykhtina M.B.</a:t>
            </a:r>
            <a:r>
              <a:rPr lang="it-IT" sz="3200" b="1" baseline="30000" dirty="0">
                <a:latin typeface="Constantia" pitchFamily="18" charset="0"/>
              </a:rPr>
              <a:t>1,2</a:t>
            </a:r>
            <a:r>
              <a:rPr lang="it-IT" sz="3200" b="1" dirty="0">
                <a:latin typeface="Constantia" pitchFamily="18" charset="0"/>
              </a:rPr>
              <a:t>, Romanov V.P.</a:t>
            </a:r>
            <a:r>
              <a:rPr lang="it-IT" sz="3200" b="1" baseline="30000" dirty="0">
                <a:latin typeface="Constantia" pitchFamily="18" charset="0"/>
              </a:rPr>
              <a:t>1,2</a:t>
            </a:r>
            <a:r>
              <a:rPr lang="it-IT" sz="3200" b="1" dirty="0">
                <a:latin typeface="Constantia" pitchFamily="18" charset="0"/>
              </a:rPr>
              <a:t>, Kotlyarova A.A.</a:t>
            </a:r>
            <a:r>
              <a:rPr lang="it-IT" sz="3200" b="1" baseline="30000" dirty="0">
                <a:latin typeface="Constantia" pitchFamily="18" charset="0"/>
              </a:rPr>
              <a:t>2,3</a:t>
            </a:r>
            <a:r>
              <a:rPr lang="it-IT" sz="3200" b="1" dirty="0">
                <a:latin typeface="Constantia" pitchFamily="18" charset="0"/>
              </a:rPr>
              <a:t>, Demidov E.A.</a:t>
            </a:r>
            <a:r>
              <a:rPr lang="it-IT" sz="3200" b="1" baseline="30000" dirty="0">
                <a:latin typeface="Constantia" pitchFamily="18" charset="0"/>
              </a:rPr>
              <a:t>2</a:t>
            </a:r>
            <a:r>
              <a:rPr lang="it-IT" sz="3200" b="1" dirty="0">
                <a:latin typeface="Constantia" pitchFamily="18" charset="0"/>
              </a:rPr>
              <a:t>, Bannikova S.V.</a:t>
            </a:r>
            <a:r>
              <a:rPr lang="it-IT" sz="3200" b="1" baseline="30000" dirty="0">
                <a:latin typeface="Constantia" pitchFamily="18" charset="0"/>
              </a:rPr>
              <a:t>2</a:t>
            </a:r>
            <a:r>
              <a:rPr lang="it-IT" sz="3200" b="1" dirty="0">
                <a:latin typeface="Constantia" pitchFamily="18" charset="0"/>
              </a:rPr>
              <a:t>, Peltek, S.E.</a:t>
            </a:r>
            <a:r>
              <a:rPr lang="it-IT" sz="3200" b="1" baseline="30000" dirty="0">
                <a:latin typeface="Constantia" pitchFamily="18" charset="0"/>
              </a:rPr>
              <a:t>2</a:t>
            </a:r>
            <a:r>
              <a:rPr lang="it-IT" sz="3200" b="1" dirty="0">
                <a:latin typeface="Constantia" pitchFamily="18" charset="0"/>
              </a:rPr>
              <a:t>, Beklemishev </a:t>
            </a:r>
            <a:r>
              <a:rPr lang="it-IT" sz="3200" b="1" dirty="0" smtClean="0">
                <a:latin typeface="Constantia" pitchFamily="18" charset="0"/>
              </a:rPr>
              <a:t>A.B.</a:t>
            </a:r>
            <a:r>
              <a:rPr lang="it-IT" sz="3200" b="1" baseline="30000" dirty="0" smtClean="0">
                <a:latin typeface="Constantia" pitchFamily="18" charset="0"/>
              </a:rPr>
              <a:t>1,2</a:t>
            </a:r>
          </a:p>
          <a:p>
            <a:pPr algn="ctr"/>
            <a:endParaRPr lang="fr-FR" sz="2800" dirty="0">
              <a:latin typeface="Constantia" pitchFamily="18" charset="0"/>
            </a:endParaRPr>
          </a:p>
          <a:p>
            <a:pPr algn="ctr"/>
            <a:r>
              <a:rPr lang="en-US" sz="2800" baseline="30000" dirty="0">
                <a:latin typeface="Constantia" pitchFamily="18" charset="0"/>
              </a:rPr>
              <a:t>1Research Institute of Biochemistry of FRC FTM, Novosibirsk, Russia</a:t>
            </a:r>
          </a:p>
          <a:p>
            <a:pPr algn="ctr"/>
            <a:r>
              <a:rPr lang="en-US" sz="2800" baseline="30000" dirty="0">
                <a:latin typeface="Constantia" pitchFamily="18" charset="0"/>
              </a:rPr>
              <a:t>2FRC Institute of Cytology and Genetics SB RAS, Novosibirsk, Russia</a:t>
            </a:r>
          </a:p>
          <a:p>
            <a:pPr algn="ctr"/>
            <a:r>
              <a:rPr lang="en-US" sz="2800" baseline="30000" dirty="0">
                <a:latin typeface="Constantia" pitchFamily="18" charset="0"/>
              </a:rPr>
              <a:t>3Novosibirsk Institute of Organic Chemistry SB RAS, Novosibirsk, Russia</a:t>
            </a:r>
          </a:p>
          <a:p>
            <a:pPr algn="ctr"/>
            <a:endParaRPr lang="it-IT" sz="2400" b="1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4452" y="7080250"/>
            <a:ext cx="27247692" cy="28253743"/>
          </a:xfrm>
        </p:spPr>
        <p:txBody>
          <a:bodyPr/>
          <a:lstStyle/>
          <a:p>
            <a:endParaRPr lang="ru-RU" dirty="0"/>
          </a:p>
          <a:p>
            <a:endParaRPr lang="en-US" sz="5759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00806" y="15016054"/>
            <a:ext cx="8085419" cy="978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Results and discussion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30427" y="16300450"/>
            <a:ext cx="13226179" cy="347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179705" indent="-342900" algn="just" defTabSz="9144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endParaRPr lang="ru-RU" sz="2400" dirty="0"/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Описание: H:\Cтатья и ТЕЗИСЫ ГМКСФ\вектор ИФН-Ап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93" y="18922308"/>
            <a:ext cx="6203967" cy="50782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911320" y="24065892"/>
            <a:ext cx="53014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latin typeface="Constantia" pitchFamily="18" charset="0"/>
                <a:cs typeface="Times New Roman" pitchFamily="18" charset="0"/>
              </a:rPr>
              <a:t>Fig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. 1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. Genetic map of the </a:t>
            </a:r>
            <a:r>
              <a:rPr lang="ru-RU" sz="2000" dirty="0" err="1">
                <a:latin typeface="Constantia" pitchFamily="18" charset="0"/>
                <a:cs typeface="Times New Roman" pitchFamily="18" charset="0"/>
              </a:rPr>
              <a:t>pPICZ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αA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IFNα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linker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Constantia" pitchFamily="18" charset="0"/>
                <a:cs typeface="Times New Roman" pitchFamily="18" charset="0"/>
              </a:rPr>
              <a:t>ApoA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I expression vector.</a:t>
            </a:r>
            <a:endParaRPr lang="ru-RU" sz="20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16" y="19381442"/>
            <a:ext cx="6136640" cy="1685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7886730" y="21134303"/>
            <a:ext cx="673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Fig. 2. Scheme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of the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chimeric fusion protein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 IFN-</a:t>
            </a:r>
            <a:r>
              <a:rPr lang="en-US" sz="2000" dirty="0" err="1" smtClean="0">
                <a:latin typeface="Constantia" pitchFamily="18" charset="0"/>
                <a:cs typeface="Times New Roman" pitchFamily="18" charset="0"/>
              </a:rPr>
              <a:t>ApoA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I</a:t>
            </a:r>
            <a:endParaRPr lang="ru-RU" sz="20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35582" r="20357" b="33616"/>
          <a:stretch/>
        </p:blipFill>
        <p:spPr bwMode="auto">
          <a:xfrm>
            <a:off x="8036480" y="21951048"/>
            <a:ext cx="6431904" cy="214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936269" y="24168507"/>
            <a:ext cx="6189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Fig. 3. Representation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of the tertiary structure of the chimeric protein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IFN-</a:t>
            </a:r>
            <a:r>
              <a:rPr lang="en-US" sz="2000" dirty="0" err="1" smtClean="0">
                <a:latin typeface="Constantia" pitchFamily="18" charset="0"/>
                <a:cs typeface="Times New Roman" pitchFamily="18" charset="0"/>
              </a:rPr>
              <a:t>ApoA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I. </a:t>
            </a:r>
            <a:endParaRPr lang="ru-RU" sz="20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187" y="7776155"/>
            <a:ext cx="12268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pPr algn="just"/>
            <a:r>
              <a:rPr lang="en-US" sz="2400" dirty="0">
                <a:latin typeface="Constantia" pitchFamily="18" charset="0"/>
              </a:rPr>
              <a:t>Clinical use of recombinant human interferon alpha-2b (</a:t>
            </a:r>
            <a:r>
              <a:rPr lang="en-US" sz="2400" dirty="0" err="1">
                <a:latin typeface="Constantia" pitchFamily="18" charset="0"/>
              </a:rPr>
              <a:t>rIFN</a:t>
            </a:r>
            <a:r>
              <a:rPr lang="en-US" sz="2400" dirty="0">
                <a:latin typeface="Constantia" pitchFamily="18" charset="0"/>
              </a:rPr>
              <a:t>) is limited by its short </a:t>
            </a:r>
            <a:r>
              <a:rPr lang="en-US" sz="2400" dirty="0" smtClean="0">
                <a:latin typeface="Constantia" pitchFamily="18" charset="0"/>
              </a:rPr>
              <a:t>half-life</a:t>
            </a:r>
            <a:r>
              <a:rPr lang="en-US" sz="2400" baseline="30000" dirty="0" smtClean="0">
                <a:latin typeface="Constantia" pitchFamily="18" charset="0"/>
              </a:rPr>
              <a:t>1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and toxicity. Currently, there are two main modifications of long-acting </a:t>
            </a:r>
            <a:r>
              <a:rPr lang="en-US" sz="2400" dirty="0" err="1">
                <a:latin typeface="Constantia" pitchFamily="18" charset="0"/>
              </a:rPr>
              <a:t>rIFN</a:t>
            </a:r>
            <a:r>
              <a:rPr lang="en-US" sz="2400" dirty="0">
                <a:latin typeface="Constantia" pitchFamily="18" charset="0"/>
              </a:rPr>
              <a:t> - </a:t>
            </a:r>
            <a:r>
              <a:rPr lang="en-US" sz="2400" dirty="0" err="1">
                <a:latin typeface="Constantia" pitchFamily="18" charset="0"/>
              </a:rPr>
              <a:t>pegylated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rIFN</a:t>
            </a:r>
            <a:r>
              <a:rPr lang="en-US" sz="2400" baseline="30000" dirty="0" smtClean="0">
                <a:latin typeface="Constantia" pitchFamily="18" charset="0"/>
              </a:rPr>
              <a:t>2</a:t>
            </a:r>
            <a:r>
              <a:rPr lang="ru-RU" sz="2400" baseline="30000" dirty="0" smtClean="0">
                <a:latin typeface="Constantia" pitchFamily="18" charset="0"/>
              </a:rPr>
              <a:t>,</a:t>
            </a:r>
            <a:r>
              <a:rPr lang="en-US" sz="2400" baseline="30000" dirty="0" smtClean="0">
                <a:latin typeface="Constantia" pitchFamily="18" charset="0"/>
              </a:rPr>
              <a:t>3 </a:t>
            </a:r>
            <a:r>
              <a:rPr lang="en-US" sz="2400" dirty="0">
                <a:latin typeface="Constantia" pitchFamily="18" charset="0"/>
              </a:rPr>
              <a:t>and </a:t>
            </a:r>
            <a:r>
              <a:rPr lang="en-US" sz="2400" dirty="0" err="1">
                <a:latin typeface="Constantia" pitchFamily="18" charset="0"/>
              </a:rPr>
              <a:t>rIFN</a:t>
            </a:r>
            <a:r>
              <a:rPr lang="en-US" sz="2400" dirty="0">
                <a:latin typeface="Constantia" pitchFamily="18" charset="0"/>
              </a:rPr>
              <a:t> genetically fused with </a:t>
            </a:r>
            <a:r>
              <a:rPr lang="en-US" sz="2400" dirty="0" smtClean="0">
                <a:latin typeface="Constantia" pitchFamily="18" charset="0"/>
              </a:rPr>
              <a:t>albumin</a:t>
            </a:r>
            <a:r>
              <a:rPr lang="ru-RU" sz="2400" baseline="30000" dirty="0" smtClean="0">
                <a:latin typeface="Constantia" pitchFamily="18" charset="0"/>
              </a:rPr>
              <a:t>4</a:t>
            </a:r>
            <a:r>
              <a:rPr lang="en-US" sz="2400" dirty="0" smtClean="0">
                <a:latin typeface="Constantia" pitchFamily="18" charset="0"/>
              </a:rPr>
              <a:t>. </a:t>
            </a:r>
            <a:r>
              <a:rPr lang="en-US" sz="2400" dirty="0">
                <a:latin typeface="Constantia" pitchFamily="18" charset="0"/>
              </a:rPr>
              <a:t>The use of human </a:t>
            </a:r>
            <a:r>
              <a:rPr lang="en-US" sz="2400" dirty="0" err="1">
                <a:latin typeface="Constantia" pitchFamily="18" charset="0"/>
              </a:rPr>
              <a:t>apolipoprotein</a:t>
            </a:r>
            <a:r>
              <a:rPr lang="en-US" sz="2400" dirty="0">
                <a:latin typeface="Constantia" pitchFamily="18" charset="0"/>
              </a:rPr>
              <a:t> A-I (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-I) </a:t>
            </a:r>
            <a:r>
              <a:rPr lang="en-US" sz="2400" dirty="0" smtClean="0">
                <a:latin typeface="Constantia" pitchFamily="18" charset="0"/>
              </a:rPr>
              <a:t>as  </a:t>
            </a:r>
            <a:r>
              <a:rPr lang="en-US" sz="2400" dirty="0">
                <a:latin typeface="Constantia" pitchFamily="18" charset="0"/>
              </a:rPr>
              <a:t>a protector protein seems also promising, since 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 has a long half-life in the body, is not immunogenic, is capable of natural formation of lipoprotein complexes, and allows improve the pharmacokinetics of therapeutic proteins fused with it.</a:t>
            </a:r>
            <a:endParaRPr lang="ru-RU" sz="2400" dirty="0">
              <a:latin typeface="Constantia" pitchFamily="18" charset="0"/>
            </a:endParaRPr>
          </a:p>
          <a:p>
            <a:pPr algn="just"/>
            <a:r>
              <a:rPr lang="en-US" sz="2400" dirty="0">
                <a:latin typeface="Constantia" pitchFamily="18" charset="0"/>
              </a:rPr>
              <a:t>In this work, a recombinant strain of </a:t>
            </a:r>
            <a:r>
              <a:rPr lang="en-US" sz="2400" i="1" dirty="0" err="1">
                <a:latin typeface="Constantia" pitchFamily="18" charset="0"/>
              </a:rPr>
              <a:t>Pichia</a:t>
            </a:r>
            <a:r>
              <a:rPr lang="en-US" sz="2400" i="1" dirty="0">
                <a:latin typeface="Constantia" pitchFamily="18" charset="0"/>
              </a:rPr>
              <a:t> </a:t>
            </a:r>
            <a:r>
              <a:rPr lang="en-US" sz="2400" i="1" dirty="0" err="1">
                <a:latin typeface="Constantia" pitchFamily="18" charset="0"/>
              </a:rPr>
              <a:t>pastoris</a:t>
            </a:r>
            <a:r>
              <a:rPr lang="en-US" sz="2400" i="1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X33, producing a chimeric protein consist of </a:t>
            </a:r>
            <a:r>
              <a:rPr lang="en-US" sz="2400" dirty="0" err="1">
                <a:latin typeface="Constantia" pitchFamily="18" charset="0"/>
              </a:rPr>
              <a:t>rIFN</a:t>
            </a:r>
            <a:r>
              <a:rPr lang="en-US" sz="2400" dirty="0">
                <a:latin typeface="Constantia" pitchFamily="18" charset="0"/>
              </a:rPr>
              <a:t>, fused with human 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 through a flexible linker, was obtained. The IFN and 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 genes were optimized for expression in </a:t>
            </a:r>
            <a:r>
              <a:rPr lang="en-US" sz="2400" i="1" dirty="0">
                <a:latin typeface="Constantia" pitchFamily="18" charset="0"/>
              </a:rPr>
              <a:t>P. </a:t>
            </a:r>
            <a:r>
              <a:rPr lang="en-US" sz="2400" i="1" dirty="0" err="1">
                <a:latin typeface="Constantia" pitchFamily="18" charset="0"/>
              </a:rPr>
              <a:t>pastoris</a:t>
            </a:r>
            <a:r>
              <a:rPr lang="en-US" sz="2400" dirty="0">
                <a:latin typeface="Constantia" pitchFamily="18" charset="0"/>
              </a:rPr>
              <a:t>. The cultivation of a yeast strain producing a chimera was carried out in an orbital shaker. The protein yield was 30 mg/L. The chimera was purified by reverse phase chromatography and its purity was about 90%. The primary structure of the chimera was confirmed by MALDI-TOF. IFN-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 exhibited high specific antiviral activity comparable to that of </a:t>
            </a:r>
            <a:r>
              <a:rPr lang="en-US" sz="2400" dirty="0" err="1">
                <a:latin typeface="Constantia" pitchFamily="18" charset="0"/>
              </a:rPr>
              <a:t>rIFN</a:t>
            </a:r>
            <a:r>
              <a:rPr lang="en-US" sz="2400" dirty="0">
                <a:latin typeface="Constantia" pitchFamily="18" charset="0"/>
              </a:rPr>
              <a:t> and equal to 1.6 × 10</a:t>
            </a:r>
            <a:r>
              <a:rPr lang="en-US" sz="2400" baseline="30000" dirty="0">
                <a:latin typeface="Constantia" pitchFamily="18" charset="0"/>
              </a:rPr>
              <a:t>8</a:t>
            </a:r>
            <a:r>
              <a:rPr lang="en-US" sz="2400" dirty="0">
                <a:latin typeface="Constantia" pitchFamily="18" charset="0"/>
              </a:rPr>
              <a:t> IU/mg. The chimera showed a 1.8-fold longer half-life in comparison with </a:t>
            </a:r>
            <a:r>
              <a:rPr lang="en-US" sz="2400" dirty="0" err="1">
                <a:latin typeface="Constantia" pitchFamily="18" charset="0"/>
              </a:rPr>
              <a:t>rIFN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аfter</a:t>
            </a:r>
            <a:r>
              <a:rPr lang="en-US" sz="2400" dirty="0">
                <a:latin typeface="Constantia" pitchFamily="18" charset="0"/>
              </a:rPr>
              <a:t> a single subcutaneous injection in mice. </a:t>
            </a:r>
            <a:endParaRPr lang="ru-RU" sz="2400" dirty="0" smtClean="0">
              <a:latin typeface="Constantia" pitchFamily="18" charset="0"/>
            </a:endParaRPr>
          </a:p>
          <a:p>
            <a:pPr algn="just"/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81185" y="13961278"/>
            <a:ext cx="15135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800" b="1" dirty="0">
                <a:latin typeface="Constantia" pitchFamily="18" charset="0"/>
              </a:rPr>
              <a:t>Keywords: </a:t>
            </a:r>
            <a:r>
              <a:rPr lang="fr-FR" sz="1800" dirty="0">
                <a:latin typeface="Constantia" pitchFamily="18" charset="0"/>
              </a:rPr>
              <a:t>interferon alpha-2b; apolipoprotein A-I fusion protein; </a:t>
            </a:r>
            <a:r>
              <a:rPr lang="fr-FR" sz="1800" i="1" dirty="0">
                <a:latin typeface="Constantia" pitchFamily="18" charset="0"/>
              </a:rPr>
              <a:t>Pichia pastoris</a:t>
            </a:r>
            <a:r>
              <a:rPr lang="fr-FR" sz="1800" dirty="0">
                <a:latin typeface="Constantia" pitchFamily="18" charset="0"/>
              </a:rPr>
              <a:t>; bioactivity; pharmacokinetics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07849" y="6359168"/>
            <a:ext cx="4520406" cy="186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dirty="0"/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Abstract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94004" y="28483659"/>
            <a:ext cx="52051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onstantia" pitchFamily="18" charset="0"/>
                <a:cs typeface="Times New Roman" pitchFamily="18" charset="0"/>
              </a:rPr>
              <a:t>Fig. 4. SDS-PAGE analysis of TCA-precipitated proteins from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supernatants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of </a:t>
            </a:r>
            <a:r>
              <a:rPr lang="en-US" sz="2000" i="1" dirty="0">
                <a:latin typeface="Constantia" pitchFamily="18" charset="0"/>
                <a:cs typeface="Times New Roman" pitchFamily="18" charset="0"/>
              </a:rPr>
              <a:t>P. </a:t>
            </a:r>
            <a:r>
              <a:rPr lang="en-US" sz="2000" i="1" dirty="0" err="1">
                <a:latin typeface="Constantia" pitchFamily="18" charset="0"/>
                <a:cs typeface="Times New Roman" pitchFamily="18" charset="0"/>
              </a:rPr>
              <a:t>pastoris</a:t>
            </a:r>
            <a:r>
              <a:rPr lang="en-US" sz="2000" i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cultured clones expressing 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IFN-А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p</a:t>
            </a:r>
            <a:r>
              <a:rPr lang="ru-RU" sz="2000" dirty="0" err="1">
                <a:latin typeface="Constantia" pitchFamily="18" charset="0"/>
                <a:cs typeface="Times New Roman" pitchFamily="18" charset="0"/>
              </a:rPr>
              <a:t>оА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-I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Induction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of expression was carried out for 96 h at 28°C using 1.0% (v/v)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methanol.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Lane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M 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standard protein molecular weight marker (14–116 </a:t>
            </a:r>
            <a:r>
              <a:rPr lang="en-US" sz="2000" dirty="0" err="1">
                <a:latin typeface="Constantia" pitchFamily="18" charset="0"/>
                <a:cs typeface="Times New Roman" pitchFamily="18" charset="0"/>
              </a:rPr>
              <a:t>kDa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). Lanes 1–9 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TCA-precipitated proteins from the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supernatants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of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nine cultured clones after 96 h of induction. </a:t>
            </a:r>
            <a:endParaRPr lang="ru-RU" sz="20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G:\Статья по ИФН и ИФН-АпоА1\ПАТЕНТ ИФН и ИФА\Последний вариант\Рис к патенту!\чистый ИФН-Апо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426" b="2292"/>
          <a:stretch/>
        </p:blipFill>
        <p:spPr bwMode="auto">
          <a:xfrm>
            <a:off x="9194004" y="32638942"/>
            <a:ext cx="4852709" cy="4345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194006" y="36984363"/>
            <a:ext cx="533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onstantia" pitchFamily="18" charset="0"/>
                <a:cs typeface="Times New Roman" pitchFamily="18" charset="0"/>
              </a:rPr>
              <a:t>Fig. 5. SDS-PAGE analysis of chimeric protein IFN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Constantia" pitchFamily="18" charset="0"/>
                <a:cs typeface="Times New Roman" pitchFamily="18" charset="0"/>
              </a:rPr>
              <a:t>ApoA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-I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 that has been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purified by reversed phase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chromatography.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Lane M 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standard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molecular weight marker (Sib Enzyme) (10–200 </a:t>
            </a:r>
            <a:r>
              <a:rPr lang="en-US" sz="2000" dirty="0" err="1">
                <a:latin typeface="Constantia" pitchFamily="18" charset="0"/>
                <a:cs typeface="Times New Roman" pitchFamily="18" charset="0"/>
              </a:rPr>
              <a:t>kDa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).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Lane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 -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IFN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Constantia" pitchFamily="18" charset="0"/>
                <a:cs typeface="Times New Roman" pitchFamily="18" charset="0"/>
              </a:rPr>
              <a:t>ApoA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-I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.  </a:t>
            </a:r>
            <a:endParaRPr lang="ru-RU" sz="20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110" y="18037015"/>
            <a:ext cx="7563083" cy="516627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9005300" y="7286854"/>
            <a:ext cx="5650649" cy="978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Research stages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86640" y="33200281"/>
            <a:ext cx="6934457" cy="186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dirty="0"/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Conclusion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510385" y="36224137"/>
            <a:ext cx="5259235" cy="186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dirty="0"/>
              <a:t>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References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817387" y="35034668"/>
            <a:ext cx="12933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onstantia" pitchFamily="18" charset="0"/>
              </a:rPr>
              <a:t>In this study, a recombinant </a:t>
            </a:r>
            <a:r>
              <a:rPr lang="en-US" sz="2400" i="1" dirty="0">
                <a:latin typeface="Constantia" pitchFamily="18" charset="0"/>
              </a:rPr>
              <a:t>Pichia pastoris </a:t>
            </a:r>
            <a:r>
              <a:rPr lang="en-US" sz="2400" dirty="0">
                <a:latin typeface="Constantia" pitchFamily="18" charset="0"/>
              </a:rPr>
              <a:t>X33 strain producing the chimeric </a:t>
            </a:r>
            <a:r>
              <a:rPr lang="en-US" sz="2400" dirty="0" smtClean="0">
                <a:latin typeface="Constantia" pitchFamily="18" charset="0"/>
              </a:rPr>
              <a:t>IFN-</a:t>
            </a:r>
            <a:r>
              <a:rPr lang="en-US" sz="2400" dirty="0" err="1" smtClean="0">
                <a:latin typeface="Constantia" pitchFamily="18" charset="0"/>
              </a:rPr>
              <a:t>ApoA</a:t>
            </a:r>
            <a:r>
              <a:rPr lang="en-US" sz="2400" dirty="0" smtClean="0">
                <a:latin typeface="Constantia" pitchFamily="18" charset="0"/>
              </a:rPr>
              <a:t>-I </a:t>
            </a:r>
            <a:r>
              <a:rPr lang="en-US" sz="2400" dirty="0">
                <a:latin typeface="Constantia" pitchFamily="18" charset="0"/>
              </a:rPr>
              <a:t>protein was obtained. The  chimera </a:t>
            </a:r>
            <a:r>
              <a:rPr lang="en-US" sz="2400" dirty="0" smtClean="0">
                <a:latin typeface="Constantia" pitchFamily="18" charset="0"/>
              </a:rPr>
              <a:t>showed </a:t>
            </a:r>
            <a:r>
              <a:rPr lang="en-US" sz="2400" dirty="0">
                <a:latin typeface="Constantia" pitchFamily="18" charset="0"/>
              </a:rPr>
              <a:t>a high specific biological activity (1.6 × 10</a:t>
            </a:r>
            <a:r>
              <a:rPr lang="en-US" sz="2400" baseline="30000" dirty="0">
                <a:latin typeface="Constantia" pitchFamily="18" charset="0"/>
              </a:rPr>
              <a:t>8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IU/mg</a:t>
            </a:r>
            <a:r>
              <a:rPr lang="en-US" sz="2400" dirty="0">
                <a:latin typeface="Constantia" pitchFamily="18" charset="0"/>
              </a:rPr>
              <a:t>), which is comparable to that of </a:t>
            </a:r>
            <a:r>
              <a:rPr lang="en-US" sz="2400" dirty="0" err="1" smtClean="0">
                <a:latin typeface="Constantia" pitchFamily="18" charset="0"/>
              </a:rPr>
              <a:t>rIFN</a:t>
            </a:r>
            <a:r>
              <a:rPr lang="en-US" sz="2400" dirty="0">
                <a:latin typeface="Constantia" pitchFamily="18" charset="0"/>
              </a:rPr>
              <a:t>. The half-life of the chimeric protein was 1.8 times longer than the half-life of </a:t>
            </a:r>
            <a:r>
              <a:rPr lang="en-US" sz="2400" dirty="0" smtClean="0">
                <a:latin typeface="Constantia" pitchFamily="18" charset="0"/>
              </a:rPr>
              <a:t>IFN </a:t>
            </a:r>
            <a:r>
              <a:rPr lang="en-US" sz="2400" dirty="0">
                <a:latin typeface="Constantia" pitchFamily="18" charset="0"/>
              </a:rPr>
              <a:t>after a single subcutaneous injection in mice.</a:t>
            </a:r>
          </a:p>
          <a:p>
            <a:pPr algn="just"/>
            <a:r>
              <a:rPr lang="en-US" sz="2400" dirty="0">
                <a:latin typeface="Constantia" pitchFamily="18" charset="0"/>
              </a:rPr>
              <a:t>This study suggests that </a:t>
            </a:r>
            <a:r>
              <a:rPr lang="en-US" sz="2400" dirty="0" err="1" smtClean="0">
                <a:latin typeface="Constantia" pitchFamily="18" charset="0"/>
              </a:rPr>
              <a:t>ApoA</a:t>
            </a:r>
            <a:r>
              <a:rPr lang="en-US" sz="2400" dirty="0" smtClean="0">
                <a:latin typeface="Constantia" pitchFamily="18" charset="0"/>
              </a:rPr>
              <a:t>-I </a:t>
            </a:r>
            <a:r>
              <a:rPr lang="en-US" sz="2400" dirty="0">
                <a:latin typeface="Constantia" pitchFamily="18" charset="0"/>
              </a:rPr>
              <a:t>can be used as a fusion partner to extend the half-life of a number of other recombinant therapeutically significant proteins.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199092" y="23660675"/>
            <a:ext cx="7008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onstantia" pitchFamily="18" charset="0"/>
                <a:cs typeface="Times New Roman" pitchFamily="18" charset="0"/>
              </a:rPr>
              <a:t>Fig. 6. Mass spectrum of a </a:t>
            </a:r>
            <a:r>
              <a:rPr lang="en-US" sz="2000" dirty="0" err="1">
                <a:latin typeface="Constantia" pitchFamily="18" charset="0"/>
                <a:cs typeface="Times New Roman" pitchFamily="18" charset="0"/>
              </a:rPr>
              <a:t>tryptic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 digest of a chimeric protein.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Peaks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corresponding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to the theoretically calculated </a:t>
            </a:r>
            <a:r>
              <a:rPr lang="en-US" sz="2000" dirty="0" err="1">
                <a:latin typeface="Constantia" pitchFamily="18" charset="0"/>
                <a:cs typeface="Times New Roman" pitchFamily="18" charset="0"/>
              </a:rPr>
              <a:t>tryptic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 fragments for the IFN-</a:t>
            </a:r>
            <a:r>
              <a:rPr lang="en-US" sz="2000" dirty="0" err="1">
                <a:latin typeface="Constantia" pitchFamily="18" charset="0"/>
                <a:cs typeface="Times New Roman" pitchFamily="18" charset="0"/>
              </a:rPr>
              <a:t>ApoA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I are marked</a:t>
            </a:r>
            <a:r>
              <a:rPr lang="ru-RU" sz="2000" dirty="0">
                <a:latin typeface="Constant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4042131" y="20765472"/>
            <a:ext cx="47521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onstantia" pitchFamily="18" charset="0"/>
                <a:cs typeface="Times New Roman" pitchFamily="18" charset="0"/>
              </a:rPr>
              <a:t>Fig.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7. Amino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acid sequence (AAS) of chimeric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IFN-</a:t>
            </a:r>
            <a:r>
              <a:rPr lang="en-US" sz="2000" dirty="0" err="1" smtClean="0">
                <a:latin typeface="Constantia" pitchFamily="18" charset="0"/>
                <a:cs typeface="Times New Roman" pitchFamily="18" charset="0"/>
              </a:rPr>
              <a:t>ApoA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-I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polypeptide. The AAS of IFN-α2b human, peptide linker 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latin typeface="Constantia" pitchFamily="18" charset="0"/>
                <a:cs typeface="Times New Roman" pitchFamily="18" charset="0"/>
              </a:rPr>
              <a:t>ApoA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-I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are highlighted in yellow, in red and in blue, respectively. The peptides identified in the mass spectrum are shown in italics. Sequence overlap is 36.1%</a:t>
            </a:r>
            <a:endParaRPr lang="ru-RU" sz="20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777272" y="29978923"/>
            <a:ext cx="45627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Fig</a:t>
            </a:r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. 8.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Pharmacokinetic of IFN and IFN-</a:t>
            </a:r>
            <a:r>
              <a:rPr lang="en-US" sz="2000" dirty="0" err="1">
                <a:latin typeface="Constantia" pitchFamily="18" charset="0"/>
                <a:cs typeface="Times New Roman" pitchFamily="18" charset="0"/>
              </a:rPr>
              <a:t>ApoA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-I in CD-1 mice male. The animals were single injected subcutaneously with equimolar amounts of </a:t>
            </a:r>
            <a:r>
              <a:rPr lang="en-US" sz="2000" dirty="0" err="1" smtClean="0">
                <a:latin typeface="Constantia" pitchFamily="18" charset="0"/>
                <a:cs typeface="Times New Roman" pitchFamily="18" charset="0"/>
              </a:rPr>
              <a:t>rIFN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and IFN-</a:t>
            </a:r>
            <a:r>
              <a:rPr lang="en-US" sz="2000" dirty="0" err="1">
                <a:latin typeface="Constantia" pitchFamily="18" charset="0"/>
                <a:cs typeface="Times New Roman" pitchFamily="18" charset="0"/>
              </a:rPr>
              <a:t>ApoA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-I — 10 </a:t>
            </a:r>
            <a:r>
              <a:rPr lang="en-US" sz="2000" dirty="0" err="1" smtClean="0">
                <a:latin typeface="Constantia" pitchFamily="18" charset="0"/>
                <a:cs typeface="Times New Roman" pitchFamily="18" charset="0"/>
              </a:rPr>
              <a:t>μg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/kg 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and 25 </a:t>
            </a:r>
            <a:r>
              <a:rPr lang="en-US" sz="2000" dirty="0" err="1" smtClean="0">
                <a:latin typeface="Constantia" pitchFamily="18" charset="0"/>
                <a:cs typeface="Times New Roman" pitchFamily="18" charset="0"/>
              </a:rPr>
              <a:t>μg</a:t>
            </a:r>
            <a:r>
              <a:rPr lang="en-US" sz="2000" dirty="0" smtClean="0">
                <a:latin typeface="Constantia" pitchFamily="18" charset="0"/>
                <a:cs typeface="Times New Roman" pitchFamily="18" charset="0"/>
              </a:rPr>
              <a:t>/kg</a:t>
            </a:r>
            <a:r>
              <a:rPr lang="en-US" sz="2000" dirty="0">
                <a:latin typeface="Constantia" pitchFamily="18" charset="0"/>
                <a:cs typeface="Times New Roman" pitchFamily="18" charset="0"/>
              </a:rPr>
              <a:t>, respectively. Numerical data are presented as mean ± standard deviation (n = 5). </a:t>
            </a:r>
            <a:endParaRPr lang="ru-RU" sz="20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033893" y="8224037"/>
            <a:ext cx="129505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r>
              <a:rPr lang="en-US" sz="2400" dirty="0">
                <a:latin typeface="Constantia" pitchFamily="18" charset="0"/>
              </a:rPr>
              <a:t>Design and </a:t>
            </a:r>
            <a:r>
              <a:rPr lang="en-US" sz="2400" dirty="0" err="1">
                <a:latin typeface="Constantia" pitchFamily="18" charset="0"/>
              </a:rPr>
              <a:t>chemico</a:t>
            </a:r>
            <a:r>
              <a:rPr lang="en-US" sz="2400" dirty="0">
                <a:latin typeface="Constantia" pitchFamily="18" charset="0"/>
              </a:rPr>
              <a:t>-enzymatic synthesis of the genes encoding the  IFN-α2b and 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-I.  </a:t>
            </a: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endParaRPr lang="en-US" sz="2400" dirty="0">
              <a:latin typeface="Constantia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r>
              <a:rPr lang="en-US" sz="2400" dirty="0">
                <a:latin typeface="Constantia" pitchFamily="18" charset="0"/>
              </a:rPr>
              <a:t>Construction of IFN-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chimera and its cloning in the </a:t>
            </a:r>
            <a:r>
              <a:rPr lang="en-US" sz="2400" dirty="0" err="1">
                <a:latin typeface="Constantia" pitchFamily="18" charset="0"/>
              </a:rPr>
              <a:t>pPICZ</a:t>
            </a:r>
            <a:r>
              <a:rPr lang="en-US" sz="2400" dirty="0">
                <a:latin typeface="Constantia" pitchFamily="18" charset="0"/>
              </a:rPr>
              <a:t>αA expression vector in </a:t>
            </a:r>
            <a:r>
              <a:rPr lang="en-US" sz="2400" i="1" dirty="0">
                <a:latin typeface="Constantia" pitchFamily="18" charset="0"/>
              </a:rPr>
              <a:t>E. coli</a:t>
            </a:r>
            <a:r>
              <a:rPr lang="en-US" sz="2400" dirty="0">
                <a:latin typeface="Constantia" pitchFamily="18" charset="0"/>
              </a:rPr>
              <a:t> and then in </a:t>
            </a:r>
            <a:r>
              <a:rPr lang="en-US" sz="2400" i="1" dirty="0">
                <a:latin typeface="Constantia" pitchFamily="18" charset="0"/>
              </a:rPr>
              <a:t>P. </a:t>
            </a:r>
            <a:r>
              <a:rPr lang="en-US" sz="2400" i="1" dirty="0" err="1">
                <a:latin typeface="Constantia" pitchFamily="18" charset="0"/>
              </a:rPr>
              <a:t>pastoris</a:t>
            </a:r>
            <a:r>
              <a:rPr lang="en-US" sz="2400" i="1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cells.</a:t>
            </a: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endParaRPr lang="ru-RU" sz="2400" dirty="0">
              <a:solidFill>
                <a:srgbClr val="000000"/>
              </a:solidFill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r>
              <a:rPr lang="ru-RU" sz="2400" dirty="0">
                <a:solidFill>
                  <a:srgbClr val="000000"/>
                </a:solidFill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Selection of </a:t>
            </a:r>
            <a:r>
              <a:rPr lang="en-US" sz="2400" i="1" dirty="0">
                <a:latin typeface="Constantia" pitchFamily="18" charset="0"/>
              </a:rPr>
              <a:t>P. </a:t>
            </a:r>
            <a:r>
              <a:rPr lang="en-US" sz="2400" i="1" dirty="0" err="1">
                <a:latin typeface="Constantia" pitchFamily="18" charset="0"/>
              </a:rPr>
              <a:t>pastoris</a:t>
            </a:r>
            <a:r>
              <a:rPr lang="en-US" sz="2400" i="1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clones producing the highest amounts of IFN-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chimera.</a:t>
            </a:r>
            <a:endParaRPr lang="ru-RU" sz="2400" dirty="0">
              <a:latin typeface="Constantia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endParaRPr lang="ru-RU" sz="2400" dirty="0">
              <a:solidFill>
                <a:srgbClr val="000000"/>
              </a:solidFill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r>
              <a:rPr lang="en-US" sz="2400" dirty="0">
                <a:latin typeface="Constantia" pitchFamily="18" charset="0"/>
              </a:rPr>
              <a:t>The production of chimeric protein in flasks in an orbital shaker. </a:t>
            </a:r>
            <a:endParaRPr lang="ru-RU" sz="2400" dirty="0">
              <a:latin typeface="Constantia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endParaRPr lang="ru-RU" sz="2400" dirty="0">
              <a:solidFill>
                <a:srgbClr val="000000"/>
              </a:solidFill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r>
              <a:rPr lang="en-US" sz="2400" dirty="0">
                <a:latin typeface="Constantia" pitchFamily="18" charset="0"/>
              </a:rPr>
              <a:t>Isolation and purification of chimera by reversed phase chromatography.</a:t>
            </a:r>
            <a:endParaRPr lang="ru-RU" sz="2400" dirty="0">
              <a:latin typeface="Constantia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endParaRPr lang="ru-RU" sz="2400" dirty="0">
              <a:solidFill>
                <a:srgbClr val="000000"/>
              </a:solidFill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705" indent="-342900" algn="just">
              <a:buFont typeface="+mj-lt"/>
              <a:buAutoNum type="arabicPeriod"/>
              <a:tabLst>
                <a:tab pos="3060700" algn="l"/>
                <a:tab pos="3510915" algn="l"/>
              </a:tabLst>
            </a:pPr>
            <a:r>
              <a:rPr lang="en-US" sz="2400" dirty="0">
                <a:latin typeface="Constantia" pitchFamily="18" charset="0"/>
              </a:rPr>
              <a:t>Confirmation of the primary structure of the chimeric protein by mass spectrometric </a:t>
            </a:r>
            <a:r>
              <a:rPr lang="en-US" sz="2400" dirty="0" smtClean="0">
                <a:latin typeface="Constantia" pitchFamily="18" charset="0"/>
              </a:rPr>
              <a:t>analysis.</a:t>
            </a:r>
            <a:endParaRPr lang="ru-RU" sz="2400" dirty="0">
              <a:latin typeface="Constantia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endParaRPr lang="ru-RU" sz="2400" dirty="0">
              <a:solidFill>
                <a:srgbClr val="000000"/>
              </a:solidFill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r>
              <a:rPr lang="en-US" sz="2400" dirty="0">
                <a:latin typeface="Constantia" pitchFamily="18" charset="0"/>
              </a:rPr>
              <a:t>Antiviral activity assay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of the chimeric protein.</a:t>
            </a:r>
            <a:r>
              <a:rPr lang="ru-RU" sz="2400" dirty="0">
                <a:latin typeface="Constantia" pitchFamily="18" charset="0"/>
              </a:rPr>
              <a:t> </a:t>
            </a: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endParaRPr lang="ru-RU" sz="2400" dirty="0">
              <a:latin typeface="Constantia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+mj-lt"/>
              <a:buAutoNum type="arabicPeriod"/>
              <a:tabLst>
                <a:tab pos="3060700" algn="l"/>
                <a:tab pos="3510915" algn="l"/>
              </a:tabLst>
            </a:pPr>
            <a:r>
              <a:rPr lang="en-US" sz="2400" dirty="0">
                <a:latin typeface="Constantia" pitchFamily="18" charset="0"/>
              </a:rPr>
              <a:t>Study of the pharmacokinetic properties of the chimeric protein.</a:t>
            </a:r>
            <a:endParaRPr lang="ru-RU" sz="2400" dirty="0">
              <a:solidFill>
                <a:srgbClr val="000000"/>
              </a:solidFill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6719" y="16091831"/>
            <a:ext cx="12562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nstantia" pitchFamily="18" charset="0"/>
              </a:rPr>
              <a:t>1. </a:t>
            </a:r>
            <a:r>
              <a:rPr lang="en-US" sz="2400" dirty="0" smtClean="0">
                <a:latin typeface="Constantia" pitchFamily="18" charset="0"/>
              </a:rPr>
              <a:t>The </a:t>
            </a:r>
            <a:r>
              <a:rPr lang="en-US" sz="2400" dirty="0">
                <a:latin typeface="Constantia" pitchFamily="18" charset="0"/>
              </a:rPr>
              <a:t>nucleotide sequences of synthetic genes encoding human IFN-</a:t>
            </a:r>
            <a:r>
              <a:rPr lang="el-GR" sz="2400" dirty="0">
                <a:latin typeface="Constantia" pitchFamily="18" charset="0"/>
              </a:rPr>
              <a:t>α2</a:t>
            </a:r>
            <a:r>
              <a:rPr lang="en-US" sz="2400" dirty="0">
                <a:latin typeface="Constantia" pitchFamily="18" charset="0"/>
              </a:rPr>
              <a:t>b and </a:t>
            </a:r>
            <a:r>
              <a:rPr lang="en-US" sz="2400" dirty="0" err="1">
                <a:latin typeface="Constantia" pitchFamily="18" charset="0"/>
              </a:rPr>
              <a:t>apoA</a:t>
            </a:r>
            <a:r>
              <a:rPr lang="en-US" sz="2400" dirty="0">
                <a:latin typeface="Constantia" pitchFamily="18" charset="0"/>
              </a:rPr>
              <a:t>-I were designed and optimized for expression in </a:t>
            </a:r>
            <a:r>
              <a:rPr lang="en-US" sz="2400" i="1" dirty="0">
                <a:latin typeface="Constantia" pitchFamily="18" charset="0"/>
              </a:rPr>
              <a:t>P. </a:t>
            </a:r>
            <a:r>
              <a:rPr lang="en-US" sz="2400" i="1" dirty="0" err="1">
                <a:latin typeface="Constantia" pitchFamily="18" charset="0"/>
              </a:rPr>
              <a:t>pastoris</a:t>
            </a:r>
            <a:r>
              <a:rPr lang="en-US" sz="2400" i="1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cells using the following software packages: Gene designer (DNA 2.0, USA), Visual Gene Developer 1.9 and Invitrogen Gene Optimizer ™. These genes were synthesized by Gen-Script and cloned into the </a:t>
            </a:r>
            <a:r>
              <a:rPr lang="en-US" sz="2400" dirty="0" err="1">
                <a:latin typeface="Constantia" pitchFamily="18" charset="0"/>
              </a:rPr>
              <a:t>pPICZ</a:t>
            </a:r>
            <a:r>
              <a:rPr lang="el-GR" sz="2400" dirty="0">
                <a:latin typeface="Constantia" pitchFamily="18" charset="0"/>
              </a:rPr>
              <a:t>α</a:t>
            </a:r>
            <a:r>
              <a:rPr lang="en-US" sz="2400" dirty="0">
                <a:latin typeface="Constantia" pitchFamily="18" charset="0"/>
              </a:rPr>
              <a:t>A vector sequentially in </a:t>
            </a:r>
            <a:r>
              <a:rPr lang="en-US" sz="2400" i="1" dirty="0">
                <a:latin typeface="Constantia" pitchFamily="18" charset="0"/>
              </a:rPr>
              <a:t>E. coli </a:t>
            </a:r>
            <a:r>
              <a:rPr lang="en-US" sz="2400" dirty="0">
                <a:latin typeface="Constantia" pitchFamily="18" charset="0"/>
              </a:rPr>
              <a:t>Top10 and in </a:t>
            </a:r>
            <a:r>
              <a:rPr lang="en-US" sz="2400" i="1" dirty="0">
                <a:latin typeface="Constantia" pitchFamily="18" charset="0"/>
              </a:rPr>
              <a:t>P. </a:t>
            </a:r>
            <a:r>
              <a:rPr lang="en-US" sz="2400" i="1" dirty="0" err="1">
                <a:latin typeface="Constantia" pitchFamily="18" charset="0"/>
              </a:rPr>
              <a:t>pastoris</a:t>
            </a:r>
            <a:r>
              <a:rPr lang="en-US" sz="2400" i="1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X33 </a:t>
            </a:r>
            <a:r>
              <a:rPr lang="en-US" sz="2400" dirty="0" smtClean="0">
                <a:latin typeface="Constantia" pitchFamily="18" charset="0"/>
              </a:rPr>
              <a:t>cells</a:t>
            </a:r>
            <a:r>
              <a:rPr lang="ru-RU" sz="2400" dirty="0" smtClean="0">
                <a:latin typeface="Constantia" pitchFamily="18" charset="0"/>
              </a:rPr>
              <a:t> (</a:t>
            </a:r>
            <a:r>
              <a:rPr lang="en-US" sz="2400" dirty="0" smtClean="0">
                <a:latin typeface="Constantia" pitchFamily="18" charset="0"/>
              </a:rPr>
              <a:t>Fig 1</a:t>
            </a:r>
            <a:r>
              <a:rPr lang="ru-RU" sz="2400" dirty="0" smtClean="0">
                <a:latin typeface="Constantia" pitchFamily="18" charset="0"/>
              </a:rPr>
              <a:t>,</a:t>
            </a:r>
            <a:r>
              <a:rPr lang="en-US" sz="2400" dirty="0" smtClean="0">
                <a:latin typeface="Constantia" pitchFamily="18" charset="0"/>
              </a:rPr>
              <a:t> 2</a:t>
            </a:r>
            <a:r>
              <a:rPr lang="ru-RU" sz="2400" dirty="0" smtClean="0">
                <a:latin typeface="Constantia" pitchFamily="18" charset="0"/>
              </a:rPr>
              <a:t>). </a:t>
            </a:r>
            <a:r>
              <a:rPr lang="en-US" sz="2400" dirty="0">
                <a:latin typeface="Constantia" pitchFamily="18" charset="0"/>
              </a:rPr>
              <a:t>The tertiary structure of the chimeric protein was calculated using the </a:t>
            </a:r>
            <a:r>
              <a:rPr lang="en-US" sz="2400" dirty="0" err="1">
                <a:latin typeface="Constantia" pitchFamily="18" charset="0"/>
              </a:rPr>
              <a:t>RaptorX</a:t>
            </a:r>
            <a:r>
              <a:rPr lang="en-US" sz="2400" dirty="0">
                <a:latin typeface="Constantia" pitchFamily="18" charset="0"/>
              </a:rPr>
              <a:t> server application (</a:t>
            </a:r>
            <a:r>
              <a:rPr lang="en-US" sz="2400" dirty="0" err="1">
                <a:latin typeface="Constantia" pitchFamily="18" charset="0"/>
              </a:rPr>
              <a:t>Jinbo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Xu</a:t>
            </a:r>
            <a:r>
              <a:rPr lang="en-US" sz="2400" dirty="0" smtClean="0">
                <a:latin typeface="Constantia" pitchFamily="18" charset="0"/>
              </a:rPr>
              <a:t>, </a:t>
            </a:r>
            <a:r>
              <a:rPr lang="en-US" sz="2400" dirty="0">
                <a:latin typeface="Constantia" pitchFamily="18" charset="0"/>
              </a:rPr>
              <a:t>Senior Fellow, Computational Institute at the University of Chicago) </a:t>
            </a:r>
            <a:r>
              <a:rPr lang="en-US" sz="2400" dirty="0" smtClean="0">
                <a:latin typeface="Constantia" pitchFamily="18" charset="0"/>
              </a:rPr>
              <a:t>(Fig.3</a:t>
            </a:r>
            <a:r>
              <a:rPr lang="en-US" sz="2400" dirty="0">
                <a:latin typeface="Constantia" pitchFamily="18" charset="0"/>
              </a:rPr>
              <a:t>).</a:t>
            </a:r>
            <a:endParaRPr lang="ru-RU" sz="2400" dirty="0">
              <a:latin typeface="Constantia" pitchFamily="18" charset="0"/>
            </a:endParaRPr>
          </a:p>
          <a:p>
            <a:pPr algn="just"/>
            <a:r>
              <a:rPr lang="en-US" sz="2400" dirty="0" smtClean="0">
                <a:latin typeface="Constantia" pitchFamily="18" charset="0"/>
              </a:rPr>
              <a:t>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63797" y="7291602"/>
            <a:ext cx="13363649" cy="7384087"/>
          </a:xfrm>
          <a:prstGeom prst="roundRect">
            <a:avLst/>
          </a:prstGeom>
          <a:solidFill>
            <a:srgbClr val="BF23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681316" y="7291602"/>
            <a:ext cx="13227259" cy="7384087"/>
          </a:xfrm>
          <a:prstGeom prst="roundRect">
            <a:avLst/>
          </a:prstGeom>
          <a:solidFill>
            <a:srgbClr val="BF23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88915" y="26535382"/>
            <a:ext cx="1275352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  <a:tabLst>
                <a:tab pos="3060700" algn="l"/>
                <a:tab pos="3510915" algn="l"/>
              </a:tabLst>
            </a:pPr>
            <a:r>
              <a:rPr lang="ru-RU" sz="2400" dirty="0">
                <a:latin typeface="Constantia" pitchFamily="18" charset="0"/>
              </a:rPr>
              <a:t>2. </a:t>
            </a:r>
            <a:r>
              <a:rPr lang="en-US" sz="2400" dirty="0">
                <a:latin typeface="Constantia" pitchFamily="18" charset="0"/>
              </a:rPr>
              <a:t>The selection of clones producing the </a:t>
            </a:r>
            <a:r>
              <a:rPr lang="en-US" sz="2400" dirty="0" smtClean="0">
                <a:latin typeface="Constantia" pitchFamily="18" charset="0"/>
              </a:rPr>
              <a:t>IFN-</a:t>
            </a:r>
            <a:r>
              <a:rPr lang="en-US" sz="2400" dirty="0" err="1" smtClean="0">
                <a:latin typeface="Constantia" pitchFamily="18" charset="0"/>
              </a:rPr>
              <a:t>ApoA</a:t>
            </a:r>
            <a:r>
              <a:rPr lang="ru-RU" sz="2400" dirty="0" smtClean="0">
                <a:latin typeface="Constantia" pitchFamily="18" charset="0"/>
              </a:rPr>
              <a:t>-</a:t>
            </a:r>
            <a:r>
              <a:rPr lang="en-US" sz="2400" dirty="0" smtClean="0">
                <a:latin typeface="Constantia" pitchFamily="18" charset="0"/>
              </a:rPr>
              <a:t>I </a:t>
            </a:r>
            <a:r>
              <a:rPr lang="en-US" sz="2400" dirty="0">
                <a:latin typeface="Constantia" pitchFamily="18" charset="0"/>
              </a:rPr>
              <a:t>chimera was performed on plates with agar medium containing 500-2000 </a:t>
            </a:r>
            <a:r>
              <a:rPr lang="en-US" sz="2400" dirty="0" err="1" smtClean="0">
                <a:latin typeface="Constantia" pitchFamily="18" charset="0"/>
              </a:rPr>
              <a:t>μg</a:t>
            </a:r>
            <a:r>
              <a:rPr lang="en-US" sz="2400" dirty="0" smtClean="0">
                <a:latin typeface="Constantia" pitchFamily="18" charset="0"/>
              </a:rPr>
              <a:t>/ml </a:t>
            </a:r>
            <a:r>
              <a:rPr lang="en-US" sz="2400" dirty="0">
                <a:latin typeface="Constantia" pitchFamily="18" charset="0"/>
              </a:rPr>
              <a:t>of </a:t>
            </a:r>
            <a:r>
              <a:rPr lang="en-US" sz="2400" dirty="0" err="1">
                <a:latin typeface="Constantia" pitchFamily="18" charset="0"/>
              </a:rPr>
              <a:t>zeocin</a:t>
            </a:r>
            <a:r>
              <a:rPr lang="en-US" sz="2400" dirty="0">
                <a:latin typeface="Constantia" pitchFamily="18" charset="0"/>
              </a:rPr>
              <a:t>. As a result, </a:t>
            </a:r>
            <a:r>
              <a:rPr lang="en-US" sz="2400" i="1" dirty="0">
                <a:latin typeface="Constantia" pitchFamily="18" charset="0"/>
              </a:rPr>
              <a:t>P. </a:t>
            </a:r>
            <a:r>
              <a:rPr lang="en-US" sz="2400" i="1" dirty="0" err="1">
                <a:latin typeface="Constantia" pitchFamily="18" charset="0"/>
              </a:rPr>
              <a:t>pastoris</a:t>
            </a:r>
            <a:r>
              <a:rPr lang="en-US" sz="2400" i="1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strains efficiently producing and secreting the </a:t>
            </a:r>
            <a:r>
              <a:rPr lang="en-US" sz="2400" dirty="0" smtClean="0">
                <a:latin typeface="Constantia" pitchFamily="18" charset="0"/>
              </a:rPr>
              <a:t>IFN-</a:t>
            </a:r>
            <a:r>
              <a:rPr lang="en-US" sz="2400" dirty="0" err="1" smtClean="0">
                <a:latin typeface="Constantia" pitchFamily="18" charset="0"/>
              </a:rPr>
              <a:t>ApoA</a:t>
            </a:r>
            <a:r>
              <a:rPr lang="ru-RU" sz="2400" dirty="0" smtClean="0">
                <a:latin typeface="Constantia" pitchFamily="18" charset="0"/>
              </a:rPr>
              <a:t>-</a:t>
            </a:r>
            <a:r>
              <a:rPr lang="en-US" sz="2400" dirty="0" smtClean="0">
                <a:latin typeface="Constantia" pitchFamily="18" charset="0"/>
              </a:rPr>
              <a:t>I </a:t>
            </a:r>
            <a:r>
              <a:rPr lang="en-US" sz="2400" dirty="0">
                <a:latin typeface="Constantia" pitchFamily="18" charset="0"/>
              </a:rPr>
              <a:t>into the culture fluid were </a:t>
            </a:r>
            <a:r>
              <a:rPr lang="en-US" sz="2400" dirty="0" smtClean="0">
                <a:latin typeface="Constantia" pitchFamily="18" charset="0"/>
              </a:rPr>
              <a:t>obtained</a:t>
            </a:r>
            <a:r>
              <a:rPr lang="ru-RU" sz="2400" dirty="0" smtClean="0">
                <a:latin typeface="Constantia" pitchFamily="18" charset="0"/>
              </a:rPr>
              <a:t> (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Fig. 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Constantia" pitchFamily="18" charset="0"/>
              </a:rPr>
              <a:t>).</a:t>
            </a:r>
            <a:r>
              <a:rPr lang="en-US" sz="2400" dirty="0" smtClean="0">
                <a:latin typeface="Constantia" pitchFamily="18" charset="0"/>
              </a:rPr>
              <a:t> </a:t>
            </a:r>
            <a:endParaRPr lang="ru-RU" sz="60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0" name="Picture 2" descr="C:\Users\user\Desktop\в постер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"/>
          <a:stretch/>
        </p:blipFill>
        <p:spPr bwMode="auto">
          <a:xfrm>
            <a:off x="1506616" y="27860357"/>
            <a:ext cx="732355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5605829" y="37916187"/>
            <a:ext cx="13378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1600" dirty="0" smtClean="0">
                <a:latin typeface="Constantia" pitchFamily="18" charset="0"/>
              </a:rPr>
              <a:t>Wills</a:t>
            </a:r>
            <a:r>
              <a:rPr lang="en-US" sz="1600" dirty="0">
                <a:latin typeface="Constantia" pitchFamily="18" charset="0"/>
              </a:rPr>
              <a:t>, R.J. Clinical pharmacokinetics of </a:t>
            </a:r>
            <a:r>
              <a:rPr lang="en-US" sz="1600" dirty="0" err="1">
                <a:latin typeface="Constantia" pitchFamily="18" charset="0"/>
              </a:rPr>
              <a:t>interferons</a:t>
            </a:r>
            <a:r>
              <a:rPr lang="en-US" sz="1600" dirty="0">
                <a:latin typeface="Constantia" pitchFamily="18" charset="0"/>
              </a:rPr>
              <a:t>. </a:t>
            </a:r>
            <a:r>
              <a:rPr lang="en-US" sz="1600" dirty="0" err="1">
                <a:latin typeface="Constantia" pitchFamily="18" charset="0"/>
              </a:rPr>
              <a:t>Clin</a:t>
            </a:r>
            <a:r>
              <a:rPr lang="en-US" sz="1600" dirty="0">
                <a:latin typeface="Constantia" pitchFamily="18" charset="0"/>
              </a:rPr>
              <a:t>. </a:t>
            </a:r>
            <a:r>
              <a:rPr lang="en-US" sz="1600" dirty="0" err="1">
                <a:latin typeface="Constantia" pitchFamily="18" charset="0"/>
              </a:rPr>
              <a:t>Pharmacokinet</a:t>
            </a:r>
            <a:r>
              <a:rPr lang="en-US" sz="1600" dirty="0">
                <a:latin typeface="Constantia" pitchFamily="18" charset="0"/>
              </a:rPr>
              <a:t>. 1990</a:t>
            </a:r>
            <a:r>
              <a:rPr lang="ru-RU" sz="1600" dirty="0">
                <a:latin typeface="Constantia" pitchFamily="18" charset="0"/>
              </a:rPr>
              <a:t>; </a:t>
            </a:r>
            <a:r>
              <a:rPr lang="en-US" sz="1600" dirty="0">
                <a:latin typeface="Constantia" pitchFamily="18" charset="0"/>
              </a:rPr>
              <a:t>19(5): 390-</a:t>
            </a:r>
            <a:r>
              <a:rPr lang="ru-RU" sz="1600" dirty="0">
                <a:latin typeface="Constantia" pitchFamily="18" charset="0"/>
              </a:rPr>
              <a:t>39</a:t>
            </a:r>
            <a:r>
              <a:rPr lang="en-US" sz="1600" dirty="0">
                <a:latin typeface="Constantia" pitchFamily="18" charset="0"/>
              </a:rPr>
              <a:t>9</a:t>
            </a:r>
            <a:r>
              <a:rPr lang="en-US" sz="1600" dirty="0" smtClean="0">
                <a:latin typeface="Constantia" pitchFamily="18" charset="0"/>
              </a:rPr>
              <a:t>.</a:t>
            </a:r>
            <a:endParaRPr lang="ru-RU" sz="1600" dirty="0" smtClean="0">
              <a:latin typeface="Constantia" pitchFamily="18" charset="0"/>
            </a:endParaRPr>
          </a:p>
          <a:p>
            <a:pPr marL="457200" lvl="0" indent="-457200">
              <a:buAutoNum type="arabicPeriod"/>
            </a:pPr>
            <a:r>
              <a:rPr lang="en-US" sz="1600" dirty="0" smtClean="0">
                <a:latin typeface="Constantia" pitchFamily="18" charset="0"/>
              </a:rPr>
              <a:t>Reddy</a:t>
            </a:r>
            <a:r>
              <a:rPr lang="en-US" sz="1600" dirty="0">
                <a:latin typeface="Constantia" pitchFamily="18" charset="0"/>
              </a:rPr>
              <a:t>, K.R., et </a:t>
            </a:r>
            <a:r>
              <a:rPr lang="en-US" sz="1600" dirty="0" smtClean="0">
                <a:latin typeface="Constantia" pitchFamily="18" charset="0"/>
              </a:rPr>
              <a:t>al. 2002</a:t>
            </a:r>
            <a:r>
              <a:rPr lang="en-US" sz="1600" dirty="0">
                <a:latin typeface="Constantia" pitchFamily="18" charset="0"/>
              </a:rPr>
              <a:t>. Use of </a:t>
            </a:r>
            <a:r>
              <a:rPr lang="en-US" sz="1600" dirty="0" err="1">
                <a:latin typeface="Constantia" pitchFamily="18" charset="0"/>
              </a:rPr>
              <a:t>peginterferon</a:t>
            </a:r>
            <a:r>
              <a:rPr lang="en-US" sz="1600" dirty="0">
                <a:latin typeface="Constantia" pitchFamily="18" charset="0"/>
              </a:rPr>
              <a:t> alfa-2a (40 KD) (</a:t>
            </a:r>
            <a:r>
              <a:rPr lang="en-US" sz="1600" dirty="0" err="1">
                <a:latin typeface="Constantia" pitchFamily="18" charset="0"/>
              </a:rPr>
              <a:t>Pegasys</a:t>
            </a:r>
            <a:r>
              <a:rPr lang="en-US" sz="1600" dirty="0">
                <a:latin typeface="Constantia" pitchFamily="18" charset="0"/>
              </a:rPr>
              <a:t>) for the treatment of hepatitis C. Adv. Drug </a:t>
            </a:r>
            <a:r>
              <a:rPr lang="en-US" sz="1600" dirty="0" err="1">
                <a:latin typeface="Constantia" pitchFamily="18" charset="0"/>
              </a:rPr>
              <a:t>Deliv</a:t>
            </a:r>
            <a:r>
              <a:rPr lang="en-US" sz="1600" dirty="0">
                <a:latin typeface="Constantia" pitchFamily="18" charset="0"/>
              </a:rPr>
              <a:t>. Rev. 54</a:t>
            </a:r>
            <a:r>
              <a:rPr lang="ru-RU" sz="1600" dirty="0">
                <a:latin typeface="Constantia" pitchFamily="18" charset="0"/>
              </a:rPr>
              <a:t>: </a:t>
            </a:r>
            <a:r>
              <a:rPr lang="en-US" sz="1600" dirty="0" smtClean="0">
                <a:latin typeface="Constantia" pitchFamily="18" charset="0"/>
              </a:rPr>
              <a:t>571–584.</a:t>
            </a:r>
            <a:endParaRPr lang="ru-RU" sz="1600" dirty="0">
              <a:latin typeface="Constantia" pitchFamily="18" charset="0"/>
            </a:endParaRPr>
          </a:p>
          <a:p>
            <a:pPr marL="457200" lvl="0" indent="-457200">
              <a:buAutoNum type="arabicPeriod"/>
            </a:pPr>
            <a:r>
              <a:rPr lang="en-US" sz="1600" dirty="0" smtClean="0">
                <a:latin typeface="Constantia" pitchFamily="18" charset="0"/>
              </a:rPr>
              <a:t>Glue</a:t>
            </a:r>
            <a:r>
              <a:rPr lang="en-US" sz="1600" dirty="0">
                <a:latin typeface="Constantia" pitchFamily="18" charset="0"/>
              </a:rPr>
              <a:t>, P</a:t>
            </a:r>
            <a:r>
              <a:rPr lang="en-US" sz="1600" dirty="0" smtClean="0">
                <a:latin typeface="Constantia" pitchFamily="18" charset="0"/>
              </a:rPr>
              <a:t>., et </a:t>
            </a:r>
            <a:r>
              <a:rPr lang="en-US" sz="1600" dirty="0">
                <a:latin typeface="Constantia" pitchFamily="18" charset="0"/>
              </a:rPr>
              <a:t>al. </a:t>
            </a:r>
            <a:r>
              <a:rPr lang="en-US" sz="1600" dirty="0" err="1" smtClean="0">
                <a:latin typeface="Constantia" pitchFamily="18" charset="0"/>
              </a:rPr>
              <a:t>Pegylated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interferon- alpha2b: pharmacokinetics, pharmacodynamics, safety and preliminary efficacy data. </a:t>
            </a:r>
            <a:r>
              <a:rPr lang="en-US" sz="1600" dirty="0" err="1">
                <a:latin typeface="Constantia" pitchFamily="18" charset="0"/>
              </a:rPr>
              <a:t>Clin</a:t>
            </a:r>
            <a:r>
              <a:rPr lang="en-US" sz="1600" dirty="0">
                <a:latin typeface="Constantia" pitchFamily="18" charset="0"/>
              </a:rPr>
              <a:t>. </a:t>
            </a:r>
            <a:r>
              <a:rPr lang="en-US" sz="1600" dirty="0" err="1">
                <a:latin typeface="Constantia" pitchFamily="18" charset="0"/>
              </a:rPr>
              <a:t>Pharmacol</a:t>
            </a:r>
            <a:r>
              <a:rPr lang="en-US" sz="1600" dirty="0">
                <a:latin typeface="Constantia" pitchFamily="18" charset="0"/>
              </a:rPr>
              <a:t>. </a:t>
            </a:r>
            <a:r>
              <a:rPr lang="en-US" sz="1600" dirty="0" err="1">
                <a:latin typeface="Constantia" pitchFamily="18" charset="0"/>
              </a:rPr>
              <a:t>Ther</a:t>
            </a:r>
            <a:r>
              <a:rPr lang="en-US" sz="1600" dirty="0">
                <a:latin typeface="Constantia" pitchFamily="18" charset="0"/>
              </a:rPr>
              <a:t>. </a:t>
            </a:r>
            <a:r>
              <a:rPr lang="ru-RU" sz="1600" dirty="0">
                <a:latin typeface="Constantia" pitchFamily="18" charset="0"/>
              </a:rPr>
              <a:t>2000; </a:t>
            </a:r>
            <a:r>
              <a:rPr lang="en-US" sz="1600" dirty="0">
                <a:latin typeface="Constantia" pitchFamily="18" charset="0"/>
              </a:rPr>
              <a:t>68</a:t>
            </a:r>
            <a:r>
              <a:rPr lang="ru-RU" sz="1600" dirty="0">
                <a:latin typeface="Constantia" pitchFamily="18" charset="0"/>
              </a:rPr>
              <a:t>:</a:t>
            </a:r>
            <a:r>
              <a:rPr lang="en-US" sz="1600" dirty="0">
                <a:latin typeface="Constantia" pitchFamily="18" charset="0"/>
              </a:rPr>
              <a:t> </a:t>
            </a:r>
            <a:r>
              <a:rPr lang="en-US" sz="1600" dirty="0" smtClean="0">
                <a:latin typeface="Constantia" pitchFamily="18" charset="0"/>
              </a:rPr>
              <a:t>556–567.</a:t>
            </a:r>
            <a:endParaRPr lang="ru-RU" sz="1600" dirty="0">
              <a:latin typeface="Constantia" pitchFamily="18" charset="0"/>
            </a:endParaRPr>
          </a:p>
          <a:p>
            <a:pPr marL="457200" lvl="0" indent="-457200">
              <a:buAutoNum type="arabicPeriod"/>
            </a:pPr>
            <a:r>
              <a:rPr lang="en-US" sz="1600" dirty="0" smtClean="0">
                <a:latin typeface="Constantia" pitchFamily="18" charset="0"/>
              </a:rPr>
              <a:t>Osborn</a:t>
            </a:r>
            <a:r>
              <a:rPr lang="en-US" sz="1600" dirty="0">
                <a:latin typeface="Constantia" pitchFamily="18" charset="0"/>
              </a:rPr>
              <a:t>, B.L</a:t>
            </a:r>
            <a:r>
              <a:rPr lang="en-US" sz="1600" dirty="0" smtClean="0">
                <a:latin typeface="Constantia" pitchFamily="18" charset="0"/>
              </a:rPr>
              <a:t>., </a:t>
            </a:r>
            <a:r>
              <a:rPr lang="en-US" sz="1600" dirty="0">
                <a:latin typeface="Constantia" pitchFamily="18" charset="0"/>
              </a:rPr>
              <a:t>et al. </a:t>
            </a:r>
            <a:r>
              <a:rPr lang="en-US" sz="1600" dirty="0" smtClean="0">
                <a:latin typeface="Constantia" pitchFamily="18" charset="0"/>
              </a:rPr>
              <a:t>Pharmacokinetic </a:t>
            </a:r>
            <a:r>
              <a:rPr lang="en-US" sz="1600" dirty="0">
                <a:latin typeface="Constantia" pitchFamily="18" charset="0"/>
              </a:rPr>
              <a:t>and </a:t>
            </a:r>
            <a:r>
              <a:rPr lang="en-US" sz="1600" dirty="0" err="1">
                <a:latin typeface="Constantia" pitchFamily="18" charset="0"/>
              </a:rPr>
              <a:t>pharmacodynamic</a:t>
            </a:r>
            <a:r>
              <a:rPr lang="en-US" sz="1600" dirty="0">
                <a:latin typeface="Constantia" pitchFamily="18" charset="0"/>
              </a:rPr>
              <a:t> studies of a human serum albumin-interferon- alpha fusion protein in </a:t>
            </a:r>
            <a:r>
              <a:rPr lang="en-US" sz="1600" dirty="0" err="1">
                <a:latin typeface="Constantia" pitchFamily="18" charset="0"/>
              </a:rPr>
              <a:t>cynomolgus</a:t>
            </a:r>
            <a:r>
              <a:rPr lang="en-US" sz="1600" dirty="0">
                <a:latin typeface="Constantia" pitchFamily="18" charset="0"/>
              </a:rPr>
              <a:t> monkeys. J. </a:t>
            </a:r>
            <a:r>
              <a:rPr lang="en-US" sz="1600" dirty="0" err="1">
                <a:latin typeface="Constantia" pitchFamily="18" charset="0"/>
              </a:rPr>
              <a:t>Pharmacol</a:t>
            </a:r>
            <a:r>
              <a:rPr lang="en-US" sz="1600" dirty="0">
                <a:latin typeface="Constantia" pitchFamily="18" charset="0"/>
              </a:rPr>
              <a:t>. Exp. </a:t>
            </a:r>
            <a:r>
              <a:rPr lang="en-US" sz="1600" dirty="0" err="1">
                <a:latin typeface="Constantia" pitchFamily="18" charset="0"/>
              </a:rPr>
              <a:t>Ther</a:t>
            </a:r>
            <a:r>
              <a:rPr lang="en-US" sz="1600" dirty="0">
                <a:latin typeface="Constantia" pitchFamily="18" charset="0"/>
              </a:rPr>
              <a:t>. 2</a:t>
            </a:r>
            <a:r>
              <a:rPr lang="ru-RU" sz="1600" dirty="0">
                <a:latin typeface="Constantia" pitchFamily="18" charset="0"/>
              </a:rPr>
              <a:t>002; </a:t>
            </a:r>
            <a:r>
              <a:rPr lang="en-US" sz="1600" dirty="0">
                <a:latin typeface="Constantia" pitchFamily="18" charset="0"/>
              </a:rPr>
              <a:t> 303</a:t>
            </a:r>
            <a:r>
              <a:rPr lang="ru-RU" sz="1600" dirty="0">
                <a:latin typeface="Constantia" pitchFamily="18" charset="0"/>
              </a:rPr>
              <a:t>: </a:t>
            </a:r>
            <a:r>
              <a:rPr lang="en-US" sz="1600" dirty="0">
                <a:latin typeface="Constantia" pitchFamily="18" charset="0"/>
              </a:rPr>
              <a:t>540–548.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88916" y="33180625"/>
            <a:ext cx="704742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  <a:tabLst>
                <a:tab pos="3060700" algn="l"/>
                <a:tab pos="3510915" algn="l"/>
              </a:tabLst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Preparative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production of the chimeric cytokine was carried out by cultivating the yeast cells in conical flasks on an orbital shaker in the presence of 1.0% methanol.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The yield of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IFN-</a:t>
            </a:r>
            <a:r>
              <a:rPr lang="en-US" sz="2400" dirty="0" err="1">
                <a:latin typeface="Constantia" pitchFamily="18" charset="0"/>
                <a:cs typeface="Times New Roman" pitchFamily="18" charset="0"/>
              </a:rPr>
              <a:t>ApoA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was 3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 mg/L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Constantia" pitchFamily="18" charset="0"/>
              </a:rPr>
              <a:t>chimera 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was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purified using reversed-phase chromatography in acetonitrile gradient on SupelpakTM-2SV (</a:t>
            </a:r>
            <a:r>
              <a:rPr lang="en-US" sz="2400" dirty="0" err="1">
                <a:latin typeface="Constantia" pitchFamily="18" charset="0"/>
                <a:cs typeface="Times New Roman" pitchFamily="18" charset="0"/>
              </a:rPr>
              <a:t>Supelco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) columns. The purity of the IFN-</a:t>
            </a:r>
            <a:r>
              <a:rPr lang="en-US" sz="2400" dirty="0" err="1">
                <a:latin typeface="Constantia" pitchFamily="18" charset="0"/>
                <a:cs typeface="Times New Roman" pitchFamily="18" charset="0"/>
              </a:rPr>
              <a:t>ApoA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preparation was approximately 90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% (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Fig. 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5). </a:t>
            </a:r>
            <a:endParaRPr lang="ru-RU" sz="2400" dirty="0">
              <a:latin typeface="Constantia" pitchFamily="18" charset="0"/>
              <a:cs typeface="Times New Roman" pitchFamily="18" charset="0"/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  <a:tabLst>
                <a:tab pos="3060700" algn="l"/>
                <a:tab pos="3510915" algn="l"/>
              </a:tabLst>
            </a:pPr>
            <a:endParaRPr lang="ru-RU" sz="24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791088" y="16132443"/>
            <a:ext cx="1254896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  <a:tabLst>
                <a:tab pos="3060700" algn="l"/>
                <a:tab pos="3510915" algn="l"/>
              </a:tabLst>
            </a:pPr>
            <a:r>
              <a:rPr lang="en-US" sz="2400" dirty="0" smtClean="0">
                <a:latin typeface="Constantia" pitchFamily="18" charset="0"/>
              </a:rPr>
              <a:t>4. The </a:t>
            </a:r>
            <a:r>
              <a:rPr lang="en-US" sz="2400" dirty="0">
                <a:latin typeface="Constantia" pitchFamily="18" charset="0"/>
              </a:rPr>
              <a:t>confirmation of the primary structure of the chimeric protein was carried out using MALDI-TOF </a:t>
            </a:r>
            <a:r>
              <a:rPr lang="ru-RU" sz="2400" dirty="0" err="1">
                <a:latin typeface="Constantia" pitchFamily="18" charset="0"/>
              </a:rPr>
              <a:t>Ultraflex</a:t>
            </a:r>
            <a:r>
              <a:rPr lang="ru-RU" sz="2400" dirty="0">
                <a:latin typeface="Constantia" pitchFamily="18" charset="0"/>
              </a:rPr>
              <a:t> III (</a:t>
            </a:r>
            <a:r>
              <a:rPr lang="ru-RU" sz="2400" dirty="0" err="1">
                <a:latin typeface="Constantia" pitchFamily="18" charset="0"/>
              </a:rPr>
              <a:t>Bruker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Germany</a:t>
            </a:r>
            <a:r>
              <a:rPr lang="ru-RU" sz="2400" dirty="0">
                <a:latin typeface="Constantia" pitchFamily="18" charset="0"/>
              </a:rPr>
              <a:t>)</a:t>
            </a:r>
            <a:r>
              <a:rPr lang="en-US" sz="2400" dirty="0">
                <a:latin typeface="Constantia" pitchFamily="18" charset="0"/>
              </a:rPr>
              <a:t>.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The </a:t>
            </a:r>
            <a:r>
              <a:rPr lang="en-US" sz="2400" dirty="0">
                <a:latin typeface="Constantia" pitchFamily="18" charset="0"/>
              </a:rPr>
              <a:t>structure of the chimeric protein was found to be as theoretically </a:t>
            </a:r>
            <a:r>
              <a:rPr lang="en-US" sz="2400" dirty="0" smtClean="0">
                <a:latin typeface="Constantia" pitchFamily="18" charset="0"/>
              </a:rPr>
              <a:t>expected (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Fig. 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 7 </a:t>
            </a:r>
            <a:r>
              <a:rPr lang="en-US" sz="2400" dirty="0" smtClean="0">
                <a:latin typeface="Constantia" pitchFamily="18" charset="0"/>
              </a:rPr>
              <a:t>).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3906645" y="18182716"/>
            <a:ext cx="502316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highlight>
                  <a:srgbClr val="FFFF00"/>
                </a:highlight>
                <a:latin typeface="Courier New"/>
                <a:ea typeface="Calibri"/>
                <a:cs typeface="Times New Roman"/>
              </a:rPr>
              <a:t>CDLPQTHSLGSR</a:t>
            </a:r>
            <a:r>
              <a:rPr lang="en-US" sz="1400" b="1" i="1" u="sng" dirty="0">
                <a:highlight>
                  <a:srgbClr val="FFFF00"/>
                </a:highlight>
                <a:latin typeface="Courier New"/>
                <a:ea typeface="Calibri"/>
                <a:cs typeface="Times New Roman"/>
              </a:rPr>
              <a:t>RTLMLLAQMRR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Calibri"/>
                <a:cs typeface="Times New Roman"/>
              </a:rPr>
              <a:t>ISLFSCLK</a:t>
            </a:r>
            <a:r>
              <a:rPr lang="en-US" sz="1400" b="1" i="1" u="sng" dirty="0">
                <a:highlight>
                  <a:srgbClr val="FFFF00"/>
                </a:highlight>
                <a:latin typeface="Courier New"/>
                <a:ea typeface="Calibri"/>
                <a:cs typeface="Times New Roman"/>
              </a:rPr>
              <a:t>DRHDFGFPQEEFGNQFQKAETIPVLHEMIQQIFNLFSTK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Calibri"/>
                <a:cs typeface="Times New Roman"/>
              </a:rPr>
              <a:t>DSSAAWDETLLDKFYTELYQQLNDLEACVIQGVGVTETPLMKEDSILAVRKYFQRITLYLKEKKYSPCAWEVVRAEIMR</a:t>
            </a:r>
            <a:r>
              <a:rPr lang="en-US" sz="1400" b="1" i="1" u="sng" dirty="0">
                <a:highlight>
                  <a:srgbClr val="FFFF00"/>
                </a:highlight>
                <a:latin typeface="Courier New"/>
                <a:ea typeface="Calibri"/>
                <a:cs typeface="Times New Roman"/>
              </a:rPr>
              <a:t>SFSLSTNLQESLR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Calibri"/>
                <a:cs typeface="Times New Roman"/>
              </a:rPr>
              <a:t>SKE</a:t>
            </a:r>
            <a:r>
              <a:rPr lang="en-US" sz="1400" dirty="0">
                <a:highlight>
                  <a:srgbClr val="FF0000"/>
                </a:highlight>
                <a:latin typeface="Courier New"/>
                <a:ea typeface="Calibri"/>
                <a:cs typeface="Times New Roman"/>
              </a:rPr>
              <a:t>GTGSSGSGGSSGSGSGSSGGS</a:t>
            </a:r>
            <a:r>
              <a:rPr lang="en-US" sz="1400" u="sng" dirty="0">
                <a:latin typeface="Courier New"/>
                <a:ea typeface="Calibri"/>
                <a:cs typeface="Times New Roman"/>
              </a:rPr>
              <a:t>GEF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DEPPQSPWDRVKDLATVYVDVLKDSGRDYVSQFEGSALGKQLNLK</a:t>
            </a:r>
            <a:r>
              <a:rPr lang="en-US" sz="1400" b="1" i="1" u="sng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LLDNWDSVTSTFSKLREQLGPVTQEFWDNLEKETEGLR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QEMSKDLEEVKAKVQPYLDDFQKKWQEEMELYR</a:t>
            </a:r>
            <a:r>
              <a:rPr lang="en-US" sz="1400" b="1" i="1" u="sng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QKVEPLRAELQEGAR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QKLHELQEK</a:t>
            </a:r>
            <a:r>
              <a:rPr lang="en-US" sz="1400" b="1" i="1" u="sng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LSPLGEEMRDR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ARAHVDALRTHLAPYSDELRQRLAAR</a:t>
            </a:r>
            <a:r>
              <a:rPr lang="en-US" sz="1400" b="1" i="1" u="sng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LEALKENGGARLAEYHAKATEHLS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TLSEKAKPALEDLR</a:t>
            </a:r>
            <a:r>
              <a:rPr lang="en-US" sz="1400" b="1" i="1" u="sng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QGLLPVLESFK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Calibri"/>
                <a:cs typeface="Times New Roman"/>
              </a:rPr>
              <a:t>VSFLSALEEYTKKLNTQ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845215" y="26332250"/>
            <a:ext cx="12738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nstantia" pitchFamily="18" charset="0"/>
              </a:rPr>
              <a:t>5.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The </a:t>
            </a:r>
            <a:r>
              <a:rPr lang="en-US" sz="2400" dirty="0">
                <a:latin typeface="Constantia" pitchFamily="18" charset="0"/>
              </a:rPr>
              <a:t>biological activity of the chimera preparation was determined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by  its ability to inhibit the </a:t>
            </a:r>
            <a:r>
              <a:rPr lang="en-US" sz="2400" dirty="0" err="1">
                <a:latin typeface="Constantia" pitchFamily="18" charset="0"/>
              </a:rPr>
              <a:t>cytopathic</a:t>
            </a:r>
            <a:r>
              <a:rPr lang="en-US" sz="2400" dirty="0">
                <a:latin typeface="Constantia" pitchFamily="18" charset="0"/>
              </a:rPr>
              <a:t> effect caused by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equine vesicular stomatitis virus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on MDBK </a:t>
            </a:r>
            <a:r>
              <a:rPr lang="ru-RU" sz="2400" dirty="0">
                <a:latin typeface="Constantia" pitchFamily="18" charset="0"/>
              </a:rPr>
              <a:t>(</a:t>
            </a:r>
            <a:r>
              <a:rPr lang="en-US" sz="2400" dirty="0" err="1">
                <a:latin typeface="Constantia" pitchFamily="18" charset="0"/>
              </a:rPr>
              <a:t>Madin</a:t>
            </a:r>
            <a:r>
              <a:rPr lang="en-US" sz="2400" dirty="0">
                <a:latin typeface="Constantia" pitchFamily="18" charset="0"/>
              </a:rPr>
              <a:t>-Darby bovine kidney</a:t>
            </a:r>
            <a:r>
              <a:rPr lang="ru-RU" sz="2400" i="1" dirty="0">
                <a:latin typeface="Constantia" pitchFamily="18" charset="0"/>
              </a:rPr>
              <a:t>)</a:t>
            </a:r>
            <a:r>
              <a:rPr lang="en-US" sz="2400" i="1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cells</a:t>
            </a:r>
            <a:r>
              <a:rPr lang="ru-RU" sz="2400" dirty="0">
                <a:latin typeface="Constantia" pitchFamily="18" charset="0"/>
              </a:rPr>
              <a:t>. </a:t>
            </a:r>
            <a:r>
              <a:rPr lang="en-US" sz="2400" dirty="0" smtClean="0">
                <a:latin typeface="Constantia" pitchFamily="18" charset="0"/>
              </a:rPr>
              <a:t>IFN-</a:t>
            </a:r>
            <a:r>
              <a:rPr lang="en-US" sz="2400" dirty="0" err="1" smtClean="0">
                <a:latin typeface="Constantia" pitchFamily="18" charset="0"/>
              </a:rPr>
              <a:t>ApoA</a:t>
            </a:r>
            <a:r>
              <a:rPr lang="ru-RU" sz="2400" dirty="0" smtClean="0">
                <a:latin typeface="Constantia" pitchFamily="18" charset="0"/>
              </a:rPr>
              <a:t>-</a:t>
            </a:r>
            <a:r>
              <a:rPr lang="en-US" sz="2400" dirty="0" smtClean="0">
                <a:latin typeface="Constantia" pitchFamily="18" charset="0"/>
              </a:rPr>
              <a:t>I </a:t>
            </a:r>
            <a:r>
              <a:rPr lang="en-US" sz="2400" dirty="0">
                <a:latin typeface="Constantia" pitchFamily="18" charset="0"/>
              </a:rPr>
              <a:t>showed a high specific antiviral activity  equal to 1.6 × 10</a:t>
            </a:r>
            <a:r>
              <a:rPr lang="en-US" sz="2400" baseline="30000" dirty="0">
                <a:latin typeface="Constantia" pitchFamily="18" charset="0"/>
              </a:rPr>
              <a:t>8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IU/mg</a:t>
            </a:r>
            <a:r>
              <a:rPr lang="en-US" sz="2400" dirty="0">
                <a:latin typeface="Constantia" pitchFamily="18" charset="0"/>
              </a:rPr>
              <a:t>, which corresponds to the European Pharmacopoeia standard.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817388" y="28346928"/>
            <a:ext cx="1293337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  <a:tabLst>
                <a:tab pos="3060700" algn="l"/>
                <a:tab pos="3510915" algn="l"/>
              </a:tabLst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6. 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pharmacokinetic properties of the chimera were evaluated in comparison with the </a:t>
            </a:r>
            <a:r>
              <a:rPr lang="en-US" sz="2400" dirty="0" err="1" smtClean="0">
                <a:latin typeface="Constantia" pitchFamily="18" charset="0"/>
                <a:cs typeface="Times New Roman" pitchFamily="18" charset="0"/>
              </a:rPr>
              <a:t>rIFN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on laboratory animals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The chimera showed a 1.8-fold longer half-life in comparison with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Times New Roman" pitchFamily="18" charset="0"/>
              </a:rPr>
              <a:t>rIFN</a:t>
            </a:r>
            <a:r>
              <a:rPr lang="en-US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onstantia" pitchFamily="18" charset="0"/>
                <a:cs typeface="Times New Roman" pitchFamily="18" charset="0"/>
              </a:rPr>
              <a:t>аfter</a:t>
            </a:r>
            <a:r>
              <a:rPr lang="en-US" sz="2400" dirty="0">
                <a:latin typeface="Constantia" pitchFamily="18" charset="0"/>
                <a:cs typeface="Times New Roman" pitchFamily="18" charset="0"/>
              </a:rPr>
              <a:t> a single subcutaneous injection of CD-1 mice male.</a:t>
            </a:r>
          </a:p>
        </p:txBody>
      </p:sp>
      <p:pic>
        <p:nvPicPr>
          <p:cNvPr id="1026" name="Picture 2" descr="C:\Users\user\Desktop\в постер..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r="4855" b="5151"/>
          <a:stretch/>
        </p:blipFill>
        <p:spPr bwMode="auto">
          <a:xfrm>
            <a:off x="15911547" y="29713456"/>
            <a:ext cx="7684258" cy="38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15613154" y="34063406"/>
            <a:ext cx="13329466" cy="3279586"/>
          </a:xfrm>
          <a:prstGeom prst="roundRect">
            <a:avLst/>
          </a:prstGeom>
          <a:solidFill>
            <a:srgbClr val="BF23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485392" y="15994655"/>
            <a:ext cx="13442054" cy="9458291"/>
          </a:xfrm>
          <a:prstGeom prst="rect">
            <a:avLst/>
          </a:prstGeom>
          <a:solidFill>
            <a:srgbClr val="BF23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552393" y="26044429"/>
            <a:ext cx="13375053" cy="6284570"/>
          </a:xfrm>
          <a:prstGeom prst="rect">
            <a:avLst/>
          </a:prstGeom>
          <a:solidFill>
            <a:srgbClr val="BF23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528979" y="32870917"/>
            <a:ext cx="13398467" cy="6060933"/>
          </a:xfrm>
          <a:prstGeom prst="rect">
            <a:avLst/>
          </a:prstGeom>
          <a:solidFill>
            <a:srgbClr val="BF23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5681315" y="15994655"/>
            <a:ext cx="13288329" cy="9367299"/>
          </a:xfrm>
          <a:prstGeom prst="rect">
            <a:avLst/>
          </a:prstGeom>
          <a:solidFill>
            <a:srgbClr val="BF23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5613154" y="26044429"/>
            <a:ext cx="13356491" cy="7578105"/>
          </a:xfrm>
          <a:prstGeom prst="rect">
            <a:avLst/>
          </a:prstGeom>
          <a:solidFill>
            <a:srgbClr val="BF23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1341</Words>
  <Application>Microsoft Office PowerPoint</Application>
  <PresentationFormat>Произвольный</PresentationFormat>
  <Paragraphs>63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Engineering and characterization of a recombinant human interferon alpha-2b fused with apolipoprotein A-I possessing prolonged action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user</cp:lastModifiedBy>
  <cp:revision>156</cp:revision>
  <dcterms:created xsi:type="dcterms:W3CDTF">2015-04-04T09:45:50Z</dcterms:created>
  <dcterms:modified xsi:type="dcterms:W3CDTF">2020-10-31T09:41:51Z</dcterms:modified>
</cp:coreProperties>
</file>