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2"/>
  </p:notesMasterIdLst>
  <p:handoutMasterIdLst>
    <p:handoutMasterId r:id="rId13"/>
  </p:handoutMasterIdLst>
  <p:sldIdLst>
    <p:sldId id="256" r:id="rId3"/>
    <p:sldId id="267" r:id="rId4"/>
    <p:sldId id="258" r:id="rId5"/>
    <p:sldId id="259" r:id="rId6"/>
    <p:sldId id="261" r:id="rId7"/>
    <p:sldId id="268" r:id="rId8"/>
    <p:sldId id="269" r:id="rId9"/>
    <p:sldId id="265" r:id="rId10"/>
    <p:sldId id="264" r:id="rId11"/>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ia Schalnich" initials="MS" lastIdx="3" clrIdx="0"/>
  <p:cmAuthor id="1" name="Samanta" initials="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AE15"/>
    <a:srgbClr val="D59918"/>
    <a:srgbClr val="BEE741"/>
    <a:srgbClr val="B12BA9"/>
    <a:srgbClr val="1D8A0D"/>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174" autoAdjust="0"/>
    <p:restoredTop sz="94663" autoAdjust="0"/>
  </p:normalViewPr>
  <p:slideViewPr>
    <p:cSldViewPr>
      <p:cViewPr>
        <p:scale>
          <a:sx n="120" d="100"/>
          <a:sy n="120" d="100"/>
        </p:scale>
        <p:origin x="1712" y="104"/>
      </p:cViewPr>
      <p:guideLst>
        <p:guide orient="horz" pos="2160"/>
        <p:guide pos="2880"/>
      </p:guideLst>
    </p:cSldViewPr>
  </p:slideViewPr>
  <p:outlineViewPr>
    <p:cViewPr>
      <p:scale>
        <a:sx n="33" d="100"/>
        <a:sy n="33" d="100"/>
      </p:scale>
      <p:origin x="0" y="0"/>
    </p:cViewPr>
  </p:outlineViewPr>
  <p:notesTextViewPr>
    <p:cViewPr>
      <p:scale>
        <a:sx n="35" d="100"/>
        <a:sy n="35" d="100"/>
      </p:scale>
      <p:origin x="0" y="0"/>
    </p:cViewPr>
  </p:notesTextViewPr>
  <p:sorterViewPr>
    <p:cViewPr>
      <p:scale>
        <a:sx n="100" d="100"/>
        <a:sy n="100" d="100"/>
      </p:scale>
      <p:origin x="0" y="0"/>
    </p:cViewPr>
  </p:sorterViewPr>
  <p:notesViewPr>
    <p:cSldViewPr>
      <p:cViewPr varScale="1">
        <p:scale>
          <a:sx n="63" d="100"/>
          <a:sy n="63" d="100"/>
        </p:scale>
        <p:origin x="3134"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683100A-8A72-460F-8D5A-54D1E8721B8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32E079F-1A5F-425D-8548-7D6E0BA765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00DBEE4-A35F-451C-BCBF-73654C02E910}" type="datetimeFigureOut">
              <a:rPr lang="en-US" smtClean="0"/>
              <a:t>10/30/20</a:t>
            </a:fld>
            <a:endParaRPr lang="en-US"/>
          </a:p>
        </p:txBody>
      </p:sp>
      <p:sp>
        <p:nvSpPr>
          <p:cNvPr id="4" name="Footer Placeholder 3">
            <a:extLst>
              <a:ext uri="{FF2B5EF4-FFF2-40B4-BE49-F238E27FC236}">
                <a16:creationId xmlns:a16="http://schemas.microsoft.com/office/drawing/2014/main" id="{CC9FF8A4-6C72-4FA9-92D5-35F646DB18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5BC330F-8964-486B-B51A-F7EA8535061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602DDE-B420-4AB0-A81B-677338ED35D9}" type="slidenum">
              <a:rPr lang="en-US" smtClean="0"/>
              <a:t>‹N›</a:t>
            </a:fld>
            <a:endParaRPr lang="en-US"/>
          </a:p>
        </p:txBody>
      </p:sp>
    </p:spTree>
    <p:extLst>
      <p:ext uri="{BB962C8B-B14F-4D97-AF65-F5344CB8AC3E}">
        <p14:creationId xmlns:p14="http://schemas.microsoft.com/office/powerpoint/2010/main" val="22650321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CFBF3B-F983-4F41-9E6C-02008BB91DD1}" type="datetimeFigureOut">
              <a:rPr lang="fr-FR" smtClean="0"/>
              <a:pPr/>
              <a:t>30/10/2020</a:t>
            </a:fld>
            <a:endParaRPr lang="fr-F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8" name="Slide Number Placeholder 7"/>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269082-9D5D-43A3-B675-27AB9B8E552E}" type="slidenum">
              <a:rPr lang="en-US" smtClean="0"/>
              <a:t>‹N›</a:t>
            </a:fld>
            <a:endParaRPr lang="en-US" dirty="0"/>
          </a:p>
        </p:txBody>
      </p:sp>
    </p:spTree>
    <p:extLst>
      <p:ext uri="{BB962C8B-B14F-4D97-AF65-F5344CB8AC3E}">
        <p14:creationId xmlns:p14="http://schemas.microsoft.com/office/powerpoint/2010/main" val="1626096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pPr/>
              <a:t>1</a:t>
            </a:fld>
            <a:endParaRPr lang="fr-FR"/>
          </a:p>
        </p:txBody>
      </p:sp>
    </p:spTree>
    <p:extLst>
      <p:ext uri="{BB962C8B-B14F-4D97-AF65-F5344CB8AC3E}">
        <p14:creationId xmlns:p14="http://schemas.microsoft.com/office/powerpoint/2010/main" val="3498320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pPr/>
              <a:t>2</a:t>
            </a:fld>
            <a:endParaRPr lang="fr-FR"/>
          </a:p>
        </p:txBody>
      </p:sp>
    </p:spTree>
    <p:extLst>
      <p:ext uri="{BB962C8B-B14F-4D97-AF65-F5344CB8AC3E}">
        <p14:creationId xmlns:p14="http://schemas.microsoft.com/office/powerpoint/2010/main" val="2220448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46269082-9D5D-43A3-B675-27AB9B8E552E}" type="slidenum">
              <a:rPr lang="en-US" smtClean="0"/>
              <a:t>6</a:t>
            </a:fld>
            <a:endParaRPr lang="en-US" dirty="0"/>
          </a:p>
        </p:txBody>
      </p:sp>
    </p:spTree>
    <p:extLst>
      <p:ext uri="{BB962C8B-B14F-4D97-AF65-F5344CB8AC3E}">
        <p14:creationId xmlns:p14="http://schemas.microsoft.com/office/powerpoint/2010/main" val="4056570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FR"/>
          </a:p>
        </p:txBody>
      </p:sp>
      <p:sp>
        <p:nvSpPr>
          <p:cNvPr id="4" name="Date Placeholder 3"/>
          <p:cNvSpPr>
            <a:spLocks noGrp="1"/>
          </p:cNvSpPr>
          <p:nvPr>
            <p:ph type="dt" sz="half" idx="10"/>
          </p:nvPr>
        </p:nvSpPr>
        <p:spPr/>
        <p:txBody>
          <a:bodyPr/>
          <a:lstStyle/>
          <a:p>
            <a:fld id="{2F621E2D-A50B-495F-9AA4-3F10866B781B}" type="datetime1">
              <a:rPr lang="fr-FR" smtClean="0"/>
              <a:t>30/10/2020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1AD6B278-45EA-45CC-9642-20CC60EAB0D1}" type="datetime1">
              <a:rPr lang="fr-FR" smtClean="0"/>
              <a:t>30/10/2020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1AE16925-72EC-42D4-94D3-A1003B939FCE}" type="datetime1">
              <a:rPr lang="fr-FR" smtClean="0"/>
              <a:t>30/10/2020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FA24ED9-1BAC-43CE-92AB-135E2507265C}" type="datetimeFigureOut">
              <a:rPr lang="en-US" smtClean="0"/>
              <a:t>10/30/20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2073892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t>10/30/20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1369589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A24ED9-1BAC-43CE-92AB-135E2507265C}" type="datetimeFigureOut">
              <a:rPr lang="en-US" smtClean="0"/>
              <a:t>10/30/20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21209364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A24ED9-1BAC-43CE-92AB-135E2507265C}" type="datetimeFigureOut">
              <a:rPr lang="en-US" smtClean="0"/>
              <a:t>10/30/20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663014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A24ED9-1BAC-43CE-92AB-135E2507265C}" type="datetimeFigureOut">
              <a:rPr lang="en-US" smtClean="0"/>
              <a:t>10/30/20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3782751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A24ED9-1BAC-43CE-92AB-135E2507265C}" type="datetimeFigureOut">
              <a:rPr lang="en-US" smtClean="0"/>
              <a:t>10/30/20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15838737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A24ED9-1BAC-43CE-92AB-135E2507265C}" type="datetimeFigureOut">
              <a:rPr lang="en-US" smtClean="0"/>
              <a:t>10/30/20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2343812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A24ED9-1BAC-43CE-92AB-135E2507265C}" type="datetimeFigureOut">
              <a:rPr lang="en-US" smtClean="0"/>
              <a:t>10/30/20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686869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83760309-1331-4F8F-AC1F-972AC9046391}" type="datetime1">
              <a:rPr lang="fr-FR" smtClean="0"/>
              <a:t>30/10/2020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A24ED9-1BAC-43CE-92AB-135E2507265C}" type="datetimeFigureOut">
              <a:rPr lang="en-US" smtClean="0"/>
              <a:t>10/30/20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811340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t>10/30/20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2280487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t>10/30/20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2277337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B96765-7664-41F5-8267-06B87A0274DD}" type="datetime1">
              <a:rPr lang="fr-FR" smtClean="0"/>
              <a:t>30/10/2020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p:cNvSpPr>
            <a:spLocks noGrp="1"/>
          </p:cNvSpPr>
          <p:nvPr>
            <p:ph type="dt" sz="half" idx="10"/>
          </p:nvPr>
        </p:nvSpPr>
        <p:spPr/>
        <p:txBody>
          <a:bodyPr/>
          <a:lstStyle/>
          <a:p>
            <a:fld id="{21FF9947-2A44-4499-8893-791A730D1CEB}" type="datetime1">
              <a:rPr lang="fr-FR" smtClean="0"/>
              <a:t>30/10/2020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p:cNvSpPr>
            <a:spLocks noGrp="1"/>
          </p:cNvSpPr>
          <p:nvPr>
            <p:ph type="dt" sz="half" idx="10"/>
          </p:nvPr>
        </p:nvSpPr>
        <p:spPr/>
        <p:txBody>
          <a:bodyPr/>
          <a:lstStyle/>
          <a:p>
            <a:fld id="{A2CD4740-CB78-4DA2-9449-5BA6BAB8E8B9}" type="datetime1">
              <a:rPr lang="fr-FR" smtClean="0"/>
              <a:t>30/10/2020</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Date Placeholder 2"/>
          <p:cNvSpPr>
            <a:spLocks noGrp="1"/>
          </p:cNvSpPr>
          <p:nvPr>
            <p:ph type="dt" sz="half" idx="10"/>
          </p:nvPr>
        </p:nvSpPr>
        <p:spPr/>
        <p:txBody>
          <a:bodyPr/>
          <a:lstStyle/>
          <a:p>
            <a:fld id="{774D13E3-8353-4C2E-BE7C-26AE1B623ED5}" type="datetime1">
              <a:rPr lang="fr-FR" smtClean="0"/>
              <a:t>30/10/2020</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413025-920A-462C-B19C-06B25E7A86DA}" type="datetime1">
              <a:rPr lang="fr-FR" smtClean="0"/>
              <a:t>30/10/2020</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a:xfrm>
            <a:off x="6934200" y="6356350"/>
            <a:ext cx="2133600" cy="365125"/>
          </a:xfrm>
        </p:spPr>
        <p:txBody>
          <a:bodyPr/>
          <a:lstStyle/>
          <a:p>
            <a:fld id="{FCAEAE96-855E-42B1-8DE9-9C9E68DE18C5}"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14D6D2-AC3E-41CF-B9A3-5BCCE2F511AB}" type="datetime1">
              <a:rPr lang="fr-FR" smtClean="0"/>
              <a:t>30/10/2020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128312-C233-4B5A-993A-6F581BBA2EDC}" type="datetime1">
              <a:rPr lang="fr-FR" smtClean="0"/>
              <a:t>30/10/2020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CFA5E1-D094-4A0B-B20B-B561C85E6A82}" type="datetime1">
              <a:rPr lang="fr-FR" smtClean="0"/>
              <a:t>30/10/2020</a:t>
            </a:fld>
            <a:endParaRPr lang="fr-F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AEAE96-855E-42B1-8DE9-9C9E68DE18C5}"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24ED9-1BAC-43CE-92AB-135E2507265C}" type="datetimeFigureOut">
              <a:rPr lang="en-US" smtClean="0"/>
              <a:t>10/30/20</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29872-1DA2-4001-977B-942AFF1DF91F}" type="slidenum">
              <a:rPr lang="en-US" smtClean="0"/>
              <a:t>‹N›</a:t>
            </a:fld>
            <a:endParaRPr lang="en-US"/>
          </a:p>
        </p:txBody>
      </p:sp>
    </p:spTree>
    <p:extLst>
      <p:ext uri="{BB962C8B-B14F-4D97-AF65-F5344CB8AC3E}">
        <p14:creationId xmlns:p14="http://schemas.microsoft.com/office/powerpoint/2010/main" val="16640868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2.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3.m4a"/><Relationship Id="rId7" Type="http://schemas.openxmlformats.org/officeDocument/2006/relationships/image" Target="../media/image6.png"/><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5.jpg"/><Relationship Id="rId5" Type="http://schemas.openxmlformats.org/officeDocument/2006/relationships/image" Target="../media/image3.png"/><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audio" Target="../media/media4.m4a"/><Relationship Id="rId7" Type="http://schemas.openxmlformats.org/officeDocument/2006/relationships/image" Target="../media/image8.jpeg"/><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image" Target="../media/image7.gif"/><Relationship Id="rId5" Type="http://schemas.openxmlformats.org/officeDocument/2006/relationships/image" Target="../media/image3.png"/><Relationship Id="rId4" Type="http://schemas.openxmlformats.org/officeDocument/2006/relationships/slideLayout" Target="../slideLayouts/slideLayout7.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audio" Target="../media/media5.m4a"/><Relationship Id="rId7" Type="http://schemas.openxmlformats.org/officeDocument/2006/relationships/image" Target="../media/image10.gif"/><Relationship Id="rId2" Type="http://schemas.microsoft.com/office/2007/relationships/media" Target="../media/media5.m4a"/><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notesSlide" Target="../notesSlides/notesSlide3.xml"/><Relationship Id="rId4" Type="http://schemas.openxmlformats.org/officeDocument/2006/relationships/slideLayout" Target="../slideLayouts/slideLayout7.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6.m4a"/><Relationship Id="rId7" Type="http://schemas.openxmlformats.org/officeDocument/2006/relationships/image" Target="../media/image3.png"/><Relationship Id="rId2" Type="http://schemas.microsoft.com/office/2007/relationships/media" Target="../media/media6.m4a"/><Relationship Id="rId1" Type="http://schemas.openxmlformats.org/officeDocument/2006/relationships/tags" Target="../tags/tag6.xml"/><Relationship Id="rId6" Type="http://schemas.openxmlformats.org/officeDocument/2006/relationships/image" Target="../media/image13.gif"/><Relationship Id="rId5" Type="http://schemas.openxmlformats.org/officeDocument/2006/relationships/image" Target="../media/image12.gif"/><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19100" y="2355574"/>
            <a:ext cx="8305800" cy="4370427"/>
          </a:xfrm>
          <a:prstGeom prst="rect">
            <a:avLst/>
          </a:prstGeom>
          <a:noFill/>
        </p:spPr>
        <p:txBody>
          <a:bodyPr wrap="square" rtlCol="0">
            <a:spAutoFit/>
          </a:bodyPr>
          <a:lstStyle/>
          <a:p>
            <a:pPr algn="ctr"/>
            <a:r>
              <a:rPr lang="en-US" sz="2400" b="1" dirty="0"/>
              <a:t>Structural bases for rational design of new biomaterials based on metallodrug/β-lactoglobulin adducts </a:t>
            </a:r>
            <a:endParaRPr lang="en-US" b="1" dirty="0"/>
          </a:p>
          <a:p>
            <a:pPr algn="ctr"/>
            <a:endParaRPr lang="fr-FR" dirty="0"/>
          </a:p>
          <a:p>
            <a:pPr algn="ctr"/>
            <a:r>
              <a:rPr lang="it-IT" b="1" dirty="0"/>
              <a:t>Domenico Loreto</a:t>
            </a:r>
            <a:r>
              <a:rPr lang="it-IT" b="1" baseline="30000" dirty="0"/>
              <a:t>1 </a:t>
            </a:r>
            <a:r>
              <a:rPr lang="it-IT" b="1" dirty="0"/>
              <a:t>, </a:t>
            </a:r>
            <a:r>
              <a:rPr lang="it-IT" b="1" dirty="0" err="1"/>
              <a:t>Giarita</a:t>
            </a:r>
            <a:r>
              <a:rPr lang="it-IT" b="1" dirty="0"/>
              <a:t> Ferraro</a:t>
            </a:r>
            <a:r>
              <a:rPr lang="it-IT" b="1" baseline="30000" dirty="0"/>
              <a:t>2</a:t>
            </a:r>
            <a:r>
              <a:rPr lang="it-IT" b="1" dirty="0"/>
              <a:t>, Nicole Balasco</a:t>
            </a:r>
            <a:r>
              <a:rPr lang="it-IT" b="1" baseline="30000" dirty="0"/>
              <a:t>3</a:t>
            </a:r>
            <a:r>
              <a:rPr lang="it-IT" b="1" dirty="0"/>
              <a:t>, Ilaria Iacobucci</a:t>
            </a:r>
            <a:r>
              <a:rPr lang="it-IT" b="1" baseline="30000" dirty="0"/>
              <a:t>3,4</a:t>
            </a:r>
            <a:r>
              <a:rPr lang="it-IT" b="1" dirty="0"/>
              <a:t>,</a:t>
            </a:r>
            <a:r>
              <a:rPr lang="it-IT" b="1" baseline="30000" dirty="0"/>
              <a:t> </a:t>
            </a:r>
            <a:r>
              <a:rPr lang="it-IT" b="1" dirty="0"/>
              <a:t>Maria Monti</a:t>
            </a:r>
            <a:r>
              <a:rPr lang="it-IT" b="1" baseline="30000" dirty="0"/>
              <a:t>3,4 </a:t>
            </a:r>
            <a:r>
              <a:rPr lang="it-IT" b="1" dirty="0"/>
              <a:t>and  Antonello Merlino</a:t>
            </a:r>
            <a:r>
              <a:rPr lang="it-IT" b="1" baseline="30000" dirty="0"/>
              <a:t>1,</a:t>
            </a:r>
            <a:r>
              <a:rPr lang="it-IT" b="1" dirty="0"/>
              <a:t>*</a:t>
            </a:r>
          </a:p>
          <a:p>
            <a:endParaRPr lang="fr-FR" dirty="0"/>
          </a:p>
          <a:p>
            <a:r>
              <a:rPr lang="en-US" baseline="30000" dirty="0"/>
              <a:t>1</a:t>
            </a:r>
            <a:r>
              <a:rPr lang="en-US" dirty="0"/>
              <a:t> Department of Chemical Science, </a:t>
            </a:r>
            <a:r>
              <a:rPr lang="en-US" dirty="0" err="1"/>
              <a:t>Univeristy</a:t>
            </a:r>
            <a:r>
              <a:rPr lang="en-US" dirty="0"/>
              <a:t> of Naples Federico II, </a:t>
            </a:r>
            <a:r>
              <a:rPr lang="en-US" dirty="0" err="1"/>
              <a:t>Complesso</a:t>
            </a:r>
            <a:r>
              <a:rPr lang="en-US" dirty="0"/>
              <a:t> Universitario di Monte Sant’Angelo, Via Cinthia, I-80126, Napoli, Italy</a:t>
            </a:r>
            <a:r>
              <a:rPr lang="it-IT" dirty="0"/>
              <a:t>;</a:t>
            </a:r>
            <a:endParaRPr lang="fr-FR" dirty="0"/>
          </a:p>
          <a:p>
            <a:r>
              <a:rPr lang="en-US" baseline="30000" dirty="0"/>
              <a:t>2</a:t>
            </a:r>
            <a:r>
              <a:rPr lang="en-US" dirty="0"/>
              <a:t> Department of Chemistry, University of Florence, Via </a:t>
            </a:r>
            <a:r>
              <a:rPr lang="en-US" dirty="0" err="1"/>
              <a:t>della</a:t>
            </a:r>
            <a:r>
              <a:rPr lang="en-US" dirty="0"/>
              <a:t> </a:t>
            </a:r>
            <a:r>
              <a:rPr lang="en-US" dirty="0" err="1"/>
              <a:t>Lastruccia</a:t>
            </a:r>
            <a:r>
              <a:rPr lang="en-US" dirty="0"/>
              <a:t>, 50019, Sesto </a:t>
            </a:r>
            <a:r>
              <a:rPr lang="en-US" dirty="0" err="1"/>
              <a:t>Fiorentino</a:t>
            </a:r>
            <a:r>
              <a:rPr lang="en-US" dirty="0"/>
              <a:t>, Firenze, Italy;</a:t>
            </a:r>
          </a:p>
          <a:p>
            <a:r>
              <a:rPr lang="en-US" baseline="30000" dirty="0"/>
              <a:t>3 </a:t>
            </a:r>
            <a:r>
              <a:rPr lang="en-US" dirty="0"/>
              <a:t>Institute of Biostructures and Bioimaging, CNR, Via </a:t>
            </a:r>
            <a:r>
              <a:rPr lang="en-US" dirty="0" err="1"/>
              <a:t>Mezzocannone</a:t>
            </a:r>
            <a:r>
              <a:rPr lang="en-US" dirty="0"/>
              <a:t> 16, 80134 Napoli, Italy;</a:t>
            </a:r>
          </a:p>
          <a:p>
            <a:r>
              <a:rPr lang="en-US" baseline="30000" dirty="0"/>
              <a:t>4 </a:t>
            </a:r>
            <a:r>
              <a:rPr lang="en-US" dirty="0"/>
              <a:t>CEINGE Advanced Biotechnologies, Via G. Salvatore 486, 80145 Naples, Italy</a:t>
            </a:r>
            <a:endParaRPr lang="en-US" baseline="30000" dirty="0"/>
          </a:p>
          <a:p>
            <a:endParaRPr lang="fr-FR" dirty="0"/>
          </a:p>
          <a:p>
            <a:r>
              <a:rPr lang="en-US" sz="1400" b="1" dirty="0"/>
              <a:t>*</a:t>
            </a:r>
            <a:r>
              <a:rPr lang="en-US" sz="1400" dirty="0"/>
              <a:t> Corresponding author: </a:t>
            </a:r>
            <a:r>
              <a:rPr lang="en-US" sz="1400" dirty="0" err="1"/>
              <a:t>antonello.merlino@unina.it</a:t>
            </a:r>
            <a:endParaRPr lang="fr-FR" sz="1400" dirty="0"/>
          </a:p>
        </p:txBody>
      </p:sp>
      <p:sp>
        <p:nvSpPr>
          <p:cNvPr id="5" name="Slide Number Placeholder 4"/>
          <p:cNvSpPr>
            <a:spLocks noGrp="1"/>
          </p:cNvSpPr>
          <p:nvPr>
            <p:ph type="sldNum" sz="quarter" idx="12"/>
          </p:nvPr>
        </p:nvSpPr>
        <p:spPr/>
        <p:txBody>
          <a:bodyPr/>
          <a:lstStyle/>
          <a:p>
            <a:fld id="{FCAEAE96-855E-42B1-8DE9-9C9E68DE18C5}" type="slidenum">
              <a:rPr lang="fr-FR" smtClean="0"/>
              <a:pPr/>
              <a:t>1</a:t>
            </a:fld>
            <a:endParaRPr lang="fr-F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 y="2725"/>
            <a:ext cx="9143997" cy="2196051"/>
          </a:xfrm>
          <a:prstGeom prst="rect">
            <a:avLst/>
          </a:prstGeom>
        </p:spPr>
      </p:pic>
      <p:pic>
        <p:nvPicPr>
          <p:cNvPr id="4" name="Segnale acust. registr." descr="Segnale acust. registr.">
            <a:hlinkClick r:id="" action="ppaction://media"/>
            <a:extLst>
              <a:ext uri="{FF2B5EF4-FFF2-40B4-BE49-F238E27FC236}">
                <a16:creationId xmlns:a16="http://schemas.microsoft.com/office/drawing/2014/main" id="{BE10BB15-8404-6C4C-A97B-0DF6EA58F82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89951" y="2355574"/>
            <a:ext cx="406399" cy="406399"/>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9410"/>
    </mc:Choice>
    <mc:Fallback>
      <p:transition spd="slow" advTm="194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3315" objId="4"/>
        <p14:stopEvt time="21826" objId="4"/>
        <p14:playEvt time="21863" objId="4"/>
        <p14:stopEvt time="22415" objId="4"/>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90600" y="1777305"/>
            <a:ext cx="7010400" cy="923330"/>
          </a:xfrm>
          <a:prstGeom prst="rect">
            <a:avLst/>
          </a:prstGeom>
          <a:noFill/>
        </p:spPr>
        <p:txBody>
          <a:bodyPr wrap="square" rtlCol="0">
            <a:spAutoFit/>
          </a:bodyPr>
          <a:lstStyle/>
          <a:p>
            <a:r>
              <a:rPr lang="fr-FR" b="1" dirty="0" err="1"/>
              <a:t>Graphical</a:t>
            </a:r>
            <a:r>
              <a:rPr lang="fr-FR" b="1" dirty="0"/>
              <a:t> Abstract</a:t>
            </a:r>
            <a:endParaRPr lang="fr-FR" dirty="0"/>
          </a:p>
          <a:p>
            <a:endParaRPr lang="fr-FR" b="1" dirty="0"/>
          </a:p>
          <a:p>
            <a:endParaRPr lang="fr-FR" dirty="0"/>
          </a:p>
        </p:txBody>
      </p:sp>
      <p:sp>
        <p:nvSpPr>
          <p:cNvPr id="5" name="Rectangle 4"/>
          <p:cNvSpPr/>
          <p:nvPr/>
        </p:nvSpPr>
        <p:spPr>
          <a:xfrm>
            <a:off x="950686" y="609600"/>
            <a:ext cx="7239000" cy="830997"/>
          </a:xfrm>
          <a:prstGeom prst="rect">
            <a:avLst/>
          </a:prstGeom>
        </p:spPr>
        <p:txBody>
          <a:bodyPr wrap="square">
            <a:spAutoFit/>
          </a:bodyPr>
          <a:lstStyle/>
          <a:p>
            <a:pPr algn="ctr"/>
            <a:r>
              <a:rPr lang="en-US" sz="2400" b="1" dirty="0"/>
              <a:t>Structural bases for rational design of new biomaterials based on metallodrug/β-lactoglobulin adducts </a:t>
            </a:r>
          </a:p>
        </p:txBody>
      </p:sp>
      <p:sp>
        <p:nvSpPr>
          <p:cNvPr id="12" name="Slide Number Placeholder 11"/>
          <p:cNvSpPr>
            <a:spLocks noGrp="1"/>
          </p:cNvSpPr>
          <p:nvPr>
            <p:ph type="sldNum" sz="quarter" idx="12"/>
          </p:nvPr>
        </p:nvSpPr>
        <p:spPr/>
        <p:txBody>
          <a:bodyPr/>
          <a:lstStyle/>
          <a:p>
            <a:fld id="{FCAEAE96-855E-42B1-8DE9-9C9E68DE18C5}" type="slidenum">
              <a:rPr lang="fr-FR" smtClean="0">
                <a:latin typeface="Arial" panose="020B0604020202020204" pitchFamily="34" charset="0"/>
                <a:cs typeface="Arial" panose="020B0604020202020204" pitchFamily="34" charset="0"/>
              </a:rPr>
              <a:pPr/>
              <a:t>2</a:t>
            </a:fld>
            <a:endParaRPr lang="fr-FR"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6" name="Immagine 5">
            <a:extLst>
              <a:ext uri="{FF2B5EF4-FFF2-40B4-BE49-F238E27FC236}">
                <a16:creationId xmlns:a16="http://schemas.microsoft.com/office/drawing/2014/main" id="{7BB2454C-E2F8-754A-BC60-A422E186DB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8236" y="2238970"/>
            <a:ext cx="3600450" cy="3287367"/>
          </a:xfrm>
          <a:prstGeom prst="rect">
            <a:avLst/>
          </a:prstGeom>
        </p:spPr>
      </p:pic>
    </p:spTree>
    <p:extLst>
      <p:ext uri="{BB962C8B-B14F-4D97-AF65-F5344CB8AC3E}">
        <p14:creationId xmlns:p14="http://schemas.microsoft.com/office/powerpoint/2010/main" val="2558619649"/>
      </p:ext>
    </p:extLst>
  </p:cSld>
  <p:clrMapOvr>
    <a:masterClrMapping/>
  </p:clrMapOvr>
  <mc:AlternateContent xmlns:mc="http://schemas.openxmlformats.org/markup-compatibility/2006">
    <mc:Choice xmlns:p14="http://schemas.microsoft.com/office/powerpoint/2010/main" Requires="p14">
      <p:transition spd="slow" p14:dur="2000" advTm="1294"/>
    </mc:Choice>
    <mc:Fallback>
      <p:transition spd="slow" advTm="1294"/>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152400"/>
            <a:ext cx="7924800" cy="6463308"/>
          </a:xfrm>
          <a:prstGeom prst="rect">
            <a:avLst/>
          </a:prstGeom>
          <a:noFill/>
        </p:spPr>
        <p:txBody>
          <a:bodyPr wrap="square" rtlCol="0">
            <a:spAutoFit/>
          </a:bodyPr>
          <a:lstStyle/>
          <a:p>
            <a:pPr algn="just"/>
            <a:r>
              <a:rPr lang="fr-FR" b="1" dirty="0"/>
              <a:t>Abstract:</a:t>
            </a:r>
            <a:endParaRPr lang="fr-FR" dirty="0"/>
          </a:p>
          <a:p>
            <a:endParaRPr lang="fr-FR" dirty="0"/>
          </a:p>
          <a:p>
            <a:pPr algn="just"/>
            <a:r>
              <a:rPr lang="it-IT" dirty="0"/>
              <a:t>β</a:t>
            </a:r>
            <a:r>
              <a:rPr lang="en-US" dirty="0"/>
              <a:t>-lactoglobulin is a whey carrier protein of 18.4 </a:t>
            </a:r>
            <a:r>
              <a:rPr lang="en-US" dirty="0" err="1"/>
              <a:t>kDa</a:t>
            </a:r>
            <a:r>
              <a:rPr lang="en-US" dirty="0"/>
              <a:t>. Due to its high solubility, safe status, biodegradable nature, gel forming ability, abundance, stability at acidic pH and stability against gastric pepsin, β-lactoglobulin can be considered as a good system for the preparation of micro- or nanoparticles for pharmaceutical industry. It has been demonstrated that β‐lactoglobulin–pectin nanoparticles are able to transfer cytotoxic Pt compounds to cancer cells. With the aim to unveil the molecular basis of the metallodrug recognition by β‐lactoglobulin, we are analyzing the interactions between this protein and several metallodrugs. The interaction between cisplatin (CDDP), the most used Pt-based anticancer agent, and β-lactoglobulin have been investigated both in solution and at solid state. UV-vis absorption spectroscopy and circular dichroism data indicate that the protein retains its conformation upon CDDP binding. X-ray crystallography analysis reveals that β-lactoglobulin interacts with CDDP through coordination of Pt fragments to the side chains of Met7, His146 and Lys8, with the number of binding sites increasing over time. ESI-MS data indicate that [Pt(NH</a:t>
            </a:r>
            <a:r>
              <a:rPr lang="en-US" baseline="-25000" dirty="0"/>
              <a:t>3</a:t>
            </a:r>
            <a:r>
              <a:rPr lang="en-US" dirty="0"/>
              <a:t>)</a:t>
            </a:r>
            <a:r>
              <a:rPr lang="en-US" baseline="-25000" dirty="0"/>
              <a:t>2</a:t>
            </a:r>
            <a:r>
              <a:rPr lang="en-US" dirty="0"/>
              <a:t>Cl</a:t>
            </a:r>
            <a:r>
              <a:rPr lang="en-US" baseline="30000" dirty="0"/>
              <a:t>+</a:t>
            </a:r>
            <a:r>
              <a:rPr lang="en-US" dirty="0"/>
              <a:t>], [Pt(NH</a:t>
            </a:r>
            <a:r>
              <a:rPr lang="en-US" baseline="-25000" dirty="0"/>
              <a:t>3</a:t>
            </a:r>
            <a:r>
              <a:rPr lang="en-US" dirty="0"/>
              <a:t>)</a:t>
            </a:r>
            <a:r>
              <a:rPr lang="en-US" baseline="-25000" dirty="0"/>
              <a:t>2</a:t>
            </a:r>
            <a:r>
              <a:rPr lang="en-US" dirty="0"/>
              <a:t>OH</a:t>
            </a:r>
            <a:r>
              <a:rPr lang="en-US" baseline="30000" dirty="0"/>
              <a:t>2+</a:t>
            </a:r>
            <a:r>
              <a:rPr lang="en-US" dirty="0"/>
              <a:t>] and [Pt(NH</a:t>
            </a:r>
            <a:r>
              <a:rPr lang="en-US" baseline="-25000" dirty="0"/>
              <a:t>3</a:t>
            </a:r>
            <a:r>
              <a:rPr lang="en-US" dirty="0"/>
              <a:t>)</a:t>
            </a:r>
            <a:r>
              <a:rPr lang="en-US" baseline="-25000" dirty="0"/>
              <a:t>2</a:t>
            </a:r>
            <a:r>
              <a:rPr lang="en-US" baseline="30000" dirty="0"/>
              <a:t>2+</a:t>
            </a:r>
            <a:r>
              <a:rPr lang="en-US" dirty="0"/>
              <a:t>] fragments interact with the protein. These results open the way for a rational design of new biomaterials based on metallodrug/β-lactoglobulin adduct nanoparticles.</a:t>
            </a:r>
            <a:endParaRPr lang="it-IT" dirty="0"/>
          </a:p>
          <a:p>
            <a:pPr algn="just"/>
            <a:r>
              <a:rPr lang="en-US" dirty="0"/>
              <a:t> </a:t>
            </a:r>
            <a:endParaRPr lang="it-IT" dirty="0"/>
          </a:p>
          <a:p>
            <a:endParaRPr lang="en-US" dirty="0"/>
          </a:p>
          <a:p>
            <a:r>
              <a:rPr lang="fr-FR" b="1" dirty="0"/>
              <a:t>Keywords: </a:t>
            </a:r>
            <a:r>
              <a:rPr lang="fr-FR" dirty="0"/>
              <a:t>3 to 5 keywords </a:t>
            </a:r>
            <a:r>
              <a:rPr lang="fr-FR" dirty="0" err="1"/>
              <a:t>separated</a:t>
            </a:r>
            <a:r>
              <a:rPr lang="fr-FR" dirty="0"/>
              <a:t> by semi colons</a:t>
            </a:r>
            <a:endParaRPr lang="fr-FR" b="1" dirty="0"/>
          </a:p>
        </p:txBody>
      </p:sp>
      <p:sp>
        <p:nvSpPr>
          <p:cNvPr id="6" name="Slide Number Placeholder 5"/>
          <p:cNvSpPr>
            <a:spLocks noGrp="1"/>
          </p:cNvSpPr>
          <p:nvPr>
            <p:ph type="sldNum" sz="quarter" idx="12"/>
          </p:nvPr>
        </p:nvSpPr>
        <p:spPr/>
        <p:txBody>
          <a:bodyPr/>
          <a:lstStyle/>
          <a:p>
            <a:fld id="{FCAEAE96-855E-42B1-8DE9-9C9E68DE18C5}" type="slidenum">
              <a:rPr lang="fr-FR" smtClean="0"/>
              <a:pPr/>
              <a:t>3</a:t>
            </a:fld>
            <a:endParaRPr lang="fr-FR"/>
          </a:p>
        </p:txBody>
      </p:sp>
      <p:pic>
        <p:nvPicPr>
          <p:cNvPr id="7" name="Picture 6">
            <a:extLst>
              <a:ext uri="{FF2B5EF4-FFF2-40B4-BE49-F238E27FC236}">
                <a16:creationId xmlns:a16="http://schemas.microsoft.com/office/drawing/2014/main" id="{DD466382-20B6-490F-8C41-6253E43E3BB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8" name="Segnale acust. registr." descr="Segnale acust. registr.">
            <a:hlinkClick r:id="" action="ppaction://media"/>
            <a:extLst>
              <a:ext uri="{FF2B5EF4-FFF2-40B4-BE49-F238E27FC236}">
                <a16:creationId xmlns:a16="http://schemas.microsoft.com/office/drawing/2014/main" id="{11BA22E1-6AFE-064E-8A19-BD4D113812D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001000" y="154668"/>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16520"/>
    </mc:Choice>
    <mc:Fallback>
      <p:transition spd="slow" advTm="1165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82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1840" objId="8"/>
        <p14:stopEvt time="117315" objId="8"/>
        <p14:playEvt time="117354" objId="8"/>
        <p14:stopEvt time="117525" objId="8"/>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609600"/>
            <a:ext cx="7848600" cy="461665"/>
          </a:xfrm>
          <a:prstGeom prst="rect">
            <a:avLst/>
          </a:prstGeom>
          <a:noFill/>
        </p:spPr>
        <p:txBody>
          <a:bodyPr wrap="square" rtlCol="0">
            <a:spAutoFit/>
          </a:bodyPr>
          <a:lstStyle/>
          <a:p>
            <a:r>
              <a:rPr lang="fr-FR" sz="2400" b="1" dirty="0"/>
              <a:t>Introduction</a:t>
            </a:r>
          </a:p>
        </p:txBody>
      </p:sp>
      <p:pic>
        <p:nvPicPr>
          <p:cNvPr id="5" name="Picture 4">
            <a:extLst>
              <a:ext uri="{FF2B5EF4-FFF2-40B4-BE49-F238E27FC236}">
                <a16:creationId xmlns:a16="http://schemas.microsoft.com/office/drawing/2014/main" id="{2CF8AFEB-D629-432D-9288-39A0078A474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4" name="Immagine 3">
            <a:extLst>
              <a:ext uri="{FF2B5EF4-FFF2-40B4-BE49-F238E27FC236}">
                <a16:creationId xmlns:a16="http://schemas.microsoft.com/office/drawing/2014/main" id="{1232EFE2-35AF-CF45-A985-80881FE5BBBA}"/>
              </a:ext>
            </a:extLst>
          </p:cNvPr>
          <p:cNvPicPr>
            <a:picLocks noChangeAspect="1"/>
          </p:cNvPicPr>
          <p:nvPr/>
        </p:nvPicPr>
        <p:blipFill rotWithShape="1">
          <a:blip r:embed="rId6">
            <a:extLst>
              <a:ext uri="{28A0092B-C50C-407E-A947-70E740481C1C}">
                <a14:useLocalDpi xmlns:a14="http://schemas.microsoft.com/office/drawing/2010/main" val="0"/>
              </a:ext>
            </a:extLst>
          </a:blip>
          <a:srcRect l="12139" t="16855" r="21965" b="6844"/>
          <a:stretch/>
        </p:blipFill>
        <p:spPr>
          <a:xfrm>
            <a:off x="152400" y="990599"/>
            <a:ext cx="3429000" cy="3970421"/>
          </a:xfrm>
          <a:prstGeom prst="rect">
            <a:avLst/>
          </a:prstGeom>
        </p:spPr>
      </p:pic>
      <p:sp>
        <p:nvSpPr>
          <p:cNvPr id="6" name="Rettangolo 5">
            <a:extLst>
              <a:ext uri="{FF2B5EF4-FFF2-40B4-BE49-F238E27FC236}">
                <a16:creationId xmlns:a16="http://schemas.microsoft.com/office/drawing/2014/main" id="{635D73A2-4D18-CA46-931A-971AA5456B1E}"/>
              </a:ext>
            </a:extLst>
          </p:cNvPr>
          <p:cNvSpPr/>
          <p:nvPr/>
        </p:nvSpPr>
        <p:spPr>
          <a:xfrm>
            <a:off x="14160" y="5486400"/>
            <a:ext cx="9129840" cy="577081"/>
          </a:xfrm>
          <a:prstGeom prst="rect">
            <a:avLst/>
          </a:prstGeom>
        </p:spPr>
        <p:txBody>
          <a:bodyPr wrap="square">
            <a:spAutoFit/>
          </a:bodyPr>
          <a:lstStyle/>
          <a:p>
            <a:r>
              <a:rPr lang="it-IT" sz="1050" dirty="0"/>
              <a:t>E. Dufour </a:t>
            </a:r>
            <a:r>
              <a:rPr lang="it-IT" sz="1050" i="1" dirty="0"/>
              <a:t>et al. Biochimica et </a:t>
            </a:r>
            <a:r>
              <a:rPr lang="it-IT" sz="1050" i="1" dirty="0" err="1"/>
              <a:t>Biophysica</a:t>
            </a:r>
            <a:r>
              <a:rPr lang="it-IT" sz="1050" i="1" dirty="0"/>
              <a:t> Acta, </a:t>
            </a:r>
            <a:r>
              <a:rPr lang="it-IT" sz="1050" dirty="0"/>
              <a:t>1994, </a:t>
            </a:r>
            <a:r>
              <a:rPr lang="it-IT" sz="1050" b="1" dirty="0"/>
              <a:t>1205</a:t>
            </a:r>
            <a:r>
              <a:rPr lang="it-IT" sz="1050" dirty="0"/>
              <a:t>(1), 105. </a:t>
            </a:r>
            <a:r>
              <a:rPr lang="en-GB" sz="1050" dirty="0"/>
              <a:t>Z. Teng </a:t>
            </a:r>
            <a:r>
              <a:rPr lang="en-GB" sz="1050" i="1" dirty="0"/>
              <a:t>et al.</a:t>
            </a:r>
            <a:r>
              <a:rPr lang="en-GB" sz="1050" dirty="0"/>
              <a:t> </a:t>
            </a:r>
            <a:r>
              <a:rPr lang="en-GB" sz="1050" i="1" dirty="0"/>
              <a:t>Food Chemistry</a:t>
            </a:r>
            <a:r>
              <a:rPr lang="en-GB" sz="1050" dirty="0"/>
              <a:t>, 2016, </a:t>
            </a:r>
            <a:r>
              <a:rPr lang="en-GB" sz="1050" b="1" dirty="0"/>
              <a:t>204</a:t>
            </a:r>
            <a:r>
              <a:rPr lang="en-GB" sz="1050" dirty="0"/>
              <a:t>, 391.  Z. Teng </a:t>
            </a:r>
            <a:r>
              <a:rPr lang="en-GB" sz="1050" i="1" dirty="0"/>
              <a:t>et al.</a:t>
            </a:r>
            <a:r>
              <a:rPr lang="en-GB" sz="1050" dirty="0"/>
              <a:t> </a:t>
            </a:r>
            <a:r>
              <a:rPr lang="en-GB" sz="1050" i="1" dirty="0"/>
              <a:t>Food Chemistry</a:t>
            </a:r>
            <a:r>
              <a:rPr lang="en-GB" sz="1050" dirty="0"/>
              <a:t>, 2014, </a:t>
            </a:r>
            <a:r>
              <a:rPr lang="en-GB" sz="1050" b="1" dirty="0"/>
              <a:t>159</a:t>
            </a:r>
            <a:r>
              <a:rPr lang="en-GB" sz="1050" dirty="0"/>
              <a:t>, 333</a:t>
            </a:r>
            <a:r>
              <a:rPr lang="it-IT" sz="1050" dirty="0"/>
              <a:t>.</a:t>
            </a:r>
          </a:p>
          <a:p>
            <a:r>
              <a:rPr lang="en-GB" sz="1050" dirty="0"/>
              <a:t>Z. Izadi</a:t>
            </a:r>
            <a:r>
              <a:rPr lang="it-IT" sz="1050" dirty="0"/>
              <a:t> </a:t>
            </a:r>
            <a:r>
              <a:rPr lang="it-IT" sz="1050" i="1" dirty="0"/>
              <a:t>et al.</a:t>
            </a:r>
            <a:r>
              <a:rPr lang="it-IT" sz="1050" dirty="0"/>
              <a:t> </a:t>
            </a:r>
            <a:r>
              <a:rPr lang="en-GB" sz="1050" i="1" dirty="0"/>
              <a:t>Chem </a:t>
            </a:r>
            <a:r>
              <a:rPr lang="en-GB" sz="1050" i="1" dirty="0" err="1"/>
              <a:t>Biol</a:t>
            </a:r>
            <a:r>
              <a:rPr lang="en-GB" sz="1050" i="1" dirty="0"/>
              <a:t> and Drug Design </a:t>
            </a:r>
            <a:r>
              <a:rPr lang="en-GB" sz="1050" dirty="0"/>
              <a:t>2016</a:t>
            </a:r>
            <a:r>
              <a:rPr lang="en-GB" sz="1050" i="1" dirty="0"/>
              <a:t>, </a:t>
            </a:r>
            <a:r>
              <a:rPr lang="en-GB" sz="1050" b="1" dirty="0"/>
              <a:t>88</a:t>
            </a:r>
            <a:r>
              <a:rPr lang="en-GB" sz="1050" dirty="0"/>
              <a:t>(2), 209. Z.H. </a:t>
            </a:r>
            <a:r>
              <a:rPr lang="en-GB" sz="1050" dirty="0" err="1"/>
              <a:t>Siddik</a:t>
            </a:r>
            <a:r>
              <a:rPr lang="en-GB" sz="1050" b="1" dirty="0"/>
              <a:t>,</a:t>
            </a:r>
            <a:r>
              <a:rPr lang="en-GB" sz="1050" dirty="0"/>
              <a:t> </a:t>
            </a:r>
            <a:r>
              <a:rPr lang="en-GB" sz="1050" i="1" dirty="0"/>
              <a:t>Oncogene</a:t>
            </a:r>
            <a:r>
              <a:rPr lang="en-GB" sz="1050" dirty="0"/>
              <a:t> 2003, </a:t>
            </a:r>
            <a:r>
              <a:rPr lang="en-GB" sz="1050" b="1" dirty="0"/>
              <a:t>22</a:t>
            </a:r>
            <a:r>
              <a:rPr lang="en-GB" sz="1050" dirty="0"/>
              <a:t>, 7265.  L. </a:t>
            </a:r>
            <a:r>
              <a:rPr lang="en-GB" sz="1050" dirty="0" err="1"/>
              <a:t>Kelland</a:t>
            </a:r>
            <a:r>
              <a:rPr lang="en-GB" sz="1050" dirty="0"/>
              <a:t>, </a:t>
            </a:r>
            <a:r>
              <a:rPr lang="en-GB" sz="1050" i="1" dirty="0"/>
              <a:t>Nature Reviews Cancer</a:t>
            </a:r>
            <a:r>
              <a:rPr lang="en-GB" sz="1050" dirty="0"/>
              <a:t> 2007, </a:t>
            </a:r>
            <a:r>
              <a:rPr lang="en-GB" sz="1050" b="1" dirty="0"/>
              <a:t>7</a:t>
            </a:r>
            <a:r>
              <a:rPr lang="en-GB" sz="1050" dirty="0"/>
              <a:t>, 573. M.H. Green, </a:t>
            </a:r>
            <a:r>
              <a:rPr lang="en-GB" sz="1050" i="1" dirty="0"/>
              <a:t>J.</a:t>
            </a:r>
            <a:r>
              <a:rPr lang="en-GB" sz="1050" dirty="0"/>
              <a:t> </a:t>
            </a:r>
            <a:r>
              <a:rPr lang="en-GB" sz="1050" i="1" dirty="0"/>
              <a:t>Nat Cancer Inst</a:t>
            </a:r>
            <a:r>
              <a:rPr lang="en-GB" sz="1050" dirty="0"/>
              <a:t>. 1992, </a:t>
            </a:r>
            <a:r>
              <a:rPr lang="en-GB" sz="1050" b="1" dirty="0"/>
              <a:t>84</a:t>
            </a:r>
            <a:r>
              <a:rPr lang="en-GB" sz="1050" dirty="0"/>
              <a:t>, 306.</a:t>
            </a:r>
            <a:endParaRPr lang="it-IT" sz="1050" dirty="0"/>
          </a:p>
        </p:txBody>
      </p:sp>
      <p:sp>
        <p:nvSpPr>
          <p:cNvPr id="7" name="CasellaDiTesto 6">
            <a:extLst>
              <a:ext uri="{FF2B5EF4-FFF2-40B4-BE49-F238E27FC236}">
                <a16:creationId xmlns:a16="http://schemas.microsoft.com/office/drawing/2014/main" id="{6E003430-E06B-FD49-B9EA-D3E89959A5E9}"/>
              </a:ext>
            </a:extLst>
          </p:cNvPr>
          <p:cNvSpPr txBox="1"/>
          <p:nvPr/>
        </p:nvSpPr>
        <p:spPr>
          <a:xfrm>
            <a:off x="3613077" y="1029901"/>
            <a:ext cx="4251960" cy="1754326"/>
          </a:xfrm>
          <a:prstGeom prst="rect">
            <a:avLst/>
          </a:prstGeom>
          <a:noFill/>
        </p:spPr>
        <p:txBody>
          <a:bodyPr wrap="square" rtlCol="0">
            <a:spAutoFit/>
          </a:bodyPr>
          <a:lstStyle/>
          <a:p>
            <a:pPr marL="285750" indent="-285750">
              <a:buFont typeface="Courier New" panose="02070309020205020404" pitchFamily="49" charset="0"/>
              <a:buChar char="o"/>
            </a:pPr>
            <a:r>
              <a:rPr lang="it-IT" b="1" dirty="0">
                <a:solidFill>
                  <a:srgbClr val="7030A0"/>
                </a:solidFill>
              </a:rPr>
              <a:t>β</a:t>
            </a:r>
            <a:r>
              <a:rPr lang="en-US" b="1" dirty="0">
                <a:solidFill>
                  <a:srgbClr val="7030A0"/>
                </a:solidFill>
              </a:rPr>
              <a:t>-lactoglobulin </a:t>
            </a:r>
            <a:r>
              <a:rPr lang="en-US" dirty="0"/>
              <a:t>is the major whey protein in cow’s milk of 18.4 </a:t>
            </a:r>
            <a:r>
              <a:rPr lang="en-US" dirty="0" err="1"/>
              <a:t>kDa</a:t>
            </a:r>
            <a:r>
              <a:rPr lang="en-US" dirty="0"/>
              <a:t> (162 amino acids)</a:t>
            </a:r>
          </a:p>
          <a:p>
            <a:pPr marL="285750" indent="-285750">
              <a:buFont typeface="Courier New" panose="02070309020205020404" pitchFamily="49" charset="0"/>
              <a:buChar char="o"/>
            </a:pPr>
            <a:r>
              <a:rPr lang="en-US" dirty="0"/>
              <a:t>It is a globular protein composed by </a:t>
            </a:r>
            <a:r>
              <a:rPr lang="en-US" b="1" dirty="0">
                <a:solidFill>
                  <a:srgbClr val="002060"/>
                </a:solidFill>
              </a:rPr>
              <a:t>8-stranded antiparallel </a:t>
            </a:r>
            <a:r>
              <a:rPr lang="en-US" b="1" dirty="0">
                <a:solidFill>
                  <a:srgbClr val="002060"/>
                </a:solidFill>
                <a:latin typeface="Symbol" pitchFamily="2" charset="2"/>
              </a:rPr>
              <a:t>b</a:t>
            </a:r>
            <a:r>
              <a:rPr lang="en-US" b="1" dirty="0">
                <a:solidFill>
                  <a:srgbClr val="002060"/>
                </a:solidFill>
              </a:rPr>
              <a:t>-barrel</a:t>
            </a:r>
            <a:r>
              <a:rPr lang="en-US" dirty="0"/>
              <a:t> with a </a:t>
            </a:r>
            <a:r>
              <a:rPr lang="en-US" b="1" dirty="0">
                <a:solidFill>
                  <a:srgbClr val="C00000"/>
                </a:solidFill>
              </a:rPr>
              <a:t>3-turn </a:t>
            </a:r>
            <a:r>
              <a:rPr lang="en-US" b="1" dirty="0">
                <a:solidFill>
                  <a:srgbClr val="C00000"/>
                </a:solidFill>
                <a:latin typeface="Symbol" pitchFamily="2" charset="2"/>
              </a:rPr>
              <a:t>a</a:t>
            </a:r>
            <a:r>
              <a:rPr lang="en-US" b="1" dirty="0">
                <a:solidFill>
                  <a:srgbClr val="C00000"/>
                </a:solidFill>
              </a:rPr>
              <a:t>-helix</a:t>
            </a:r>
            <a:r>
              <a:rPr lang="en-US" dirty="0"/>
              <a:t> on the outer surface.</a:t>
            </a:r>
          </a:p>
        </p:txBody>
      </p:sp>
      <p:pic>
        <p:nvPicPr>
          <p:cNvPr id="12" name="Immagine 11">
            <a:extLst>
              <a:ext uri="{FF2B5EF4-FFF2-40B4-BE49-F238E27FC236}">
                <a16:creationId xmlns:a16="http://schemas.microsoft.com/office/drawing/2014/main" id="{A5597D30-FF76-234C-9EDC-596FAAAFE6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14942" y="3429000"/>
            <a:ext cx="1314115" cy="795655"/>
          </a:xfrm>
          <a:prstGeom prst="rect">
            <a:avLst/>
          </a:prstGeom>
        </p:spPr>
      </p:pic>
      <p:sp>
        <p:nvSpPr>
          <p:cNvPr id="13" name="Rettangolo 12">
            <a:extLst>
              <a:ext uri="{FF2B5EF4-FFF2-40B4-BE49-F238E27FC236}">
                <a16:creationId xmlns:a16="http://schemas.microsoft.com/office/drawing/2014/main" id="{119C4023-BDC4-E548-B77C-7DCDDA9AF6D7}"/>
              </a:ext>
            </a:extLst>
          </p:cNvPr>
          <p:cNvSpPr/>
          <p:nvPr/>
        </p:nvSpPr>
        <p:spPr>
          <a:xfrm>
            <a:off x="1493014" y="4876800"/>
            <a:ext cx="6172131" cy="646331"/>
          </a:xfrm>
          <a:prstGeom prst="rect">
            <a:avLst/>
          </a:prstGeom>
        </p:spPr>
        <p:txBody>
          <a:bodyPr wrap="square">
            <a:spAutoFit/>
          </a:bodyPr>
          <a:lstStyle/>
          <a:p>
            <a:pPr algn="ctr"/>
            <a:r>
              <a:rPr lang="en-US" b="1" dirty="0">
                <a:solidFill>
                  <a:srgbClr val="C00000"/>
                </a:solidFill>
              </a:rPr>
              <a:t>The interactions between </a:t>
            </a:r>
            <a:r>
              <a:rPr lang="it-IT" b="1" dirty="0">
                <a:solidFill>
                  <a:srgbClr val="C00000"/>
                </a:solidFill>
              </a:rPr>
              <a:t>β</a:t>
            </a:r>
            <a:r>
              <a:rPr lang="en-US" b="1" dirty="0">
                <a:solidFill>
                  <a:srgbClr val="C00000"/>
                </a:solidFill>
              </a:rPr>
              <a:t>-lactoglobulin and cisplatin have been investigated both in solution and at solid state</a:t>
            </a:r>
          </a:p>
        </p:txBody>
      </p:sp>
      <p:sp>
        <p:nvSpPr>
          <p:cNvPr id="15" name="CasellaDiTesto 14">
            <a:extLst>
              <a:ext uri="{FF2B5EF4-FFF2-40B4-BE49-F238E27FC236}">
                <a16:creationId xmlns:a16="http://schemas.microsoft.com/office/drawing/2014/main" id="{B66A06B8-9879-174C-BEEF-E9E6758E30FB}"/>
              </a:ext>
            </a:extLst>
          </p:cNvPr>
          <p:cNvSpPr txBox="1"/>
          <p:nvPr/>
        </p:nvSpPr>
        <p:spPr>
          <a:xfrm>
            <a:off x="5562599" y="3411328"/>
            <a:ext cx="1828800" cy="830997"/>
          </a:xfrm>
          <a:prstGeom prst="rect">
            <a:avLst/>
          </a:prstGeom>
          <a:noFill/>
        </p:spPr>
        <p:txBody>
          <a:bodyPr wrap="square" rtlCol="0">
            <a:spAutoFit/>
          </a:bodyPr>
          <a:lstStyle/>
          <a:p>
            <a:pPr algn="ctr"/>
            <a:r>
              <a:rPr lang="en-US" sz="1600" b="1" dirty="0">
                <a:solidFill>
                  <a:srgbClr val="D59918"/>
                </a:solidFill>
              </a:rPr>
              <a:t>Cisplatin: the most used Pt-based anticancer agent </a:t>
            </a:r>
          </a:p>
        </p:txBody>
      </p:sp>
      <p:pic>
        <p:nvPicPr>
          <p:cNvPr id="14" name="Segnale acust. registr." descr="Segnale acust. registr.">
            <a:hlinkClick r:id="" action="ppaction://media"/>
            <a:extLst>
              <a:ext uri="{FF2B5EF4-FFF2-40B4-BE49-F238E27FC236}">
                <a16:creationId xmlns:a16="http://schemas.microsoft.com/office/drawing/2014/main" id="{8067016E-DDE9-DA4A-8B09-CCC88DFE8CE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092827" y="398859"/>
            <a:ext cx="441573" cy="441573"/>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9310"/>
    </mc:Choice>
    <mc:Fallback>
      <p:transition spd="slow" advTm="293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9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extLst>
    <p:ext uri="{E180D4A7-C9FB-4DFB-919C-405C955672EB}">
      <p14:showEvtLst xmlns:p14="http://schemas.microsoft.com/office/powerpoint/2010/main">
        <p14:playEvt time="1580" objId="14"/>
        <p14:stopEvt time="29402" objId="14"/>
        <p14:playEvt time="29439" objId="14"/>
        <p14:stopEvt time="30318" objId="14"/>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304800"/>
            <a:ext cx="8153400" cy="461665"/>
          </a:xfrm>
          <a:prstGeom prst="rect">
            <a:avLst/>
          </a:prstGeom>
          <a:noFill/>
        </p:spPr>
        <p:txBody>
          <a:bodyPr wrap="square" rtlCol="0">
            <a:spAutoFit/>
          </a:bodyPr>
          <a:lstStyle/>
          <a:p>
            <a:r>
              <a:rPr lang="fr-FR" sz="2400" b="1" dirty="0" err="1"/>
              <a:t>Results</a:t>
            </a:r>
            <a:r>
              <a:rPr lang="fr-FR" sz="2400" b="1" dirty="0"/>
              <a:t> and discussion</a:t>
            </a:r>
          </a:p>
        </p:txBody>
      </p:sp>
      <p:sp>
        <p:nvSpPr>
          <p:cNvPr id="6" name="Slide Number Placeholder 5"/>
          <p:cNvSpPr>
            <a:spLocks noGrp="1"/>
          </p:cNvSpPr>
          <p:nvPr>
            <p:ph type="sldNum" sz="quarter" idx="12"/>
          </p:nvPr>
        </p:nvSpPr>
        <p:spPr/>
        <p:txBody>
          <a:bodyPr/>
          <a:lstStyle/>
          <a:p>
            <a:fld id="{FCAEAE96-855E-42B1-8DE9-9C9E68DE18C5}" type="slidenum">
              <a:rPr lang="fr-FR" smtClean="0"/>
              <a:pPr/>
              <a:t>5</a:t>
            </a:fld>
            <a:endParaRPr lang="fr-FR"/>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2" name="CasellaDiTesto 1">
            <a:extLst>
              <a:ext uri="{FF2B5EF4-FFF2-40B4-BE49-F238E27FC236}">
                <a16:creationId xmlns:a16="http://schemas.microsoft.com/office/drawing/2014/main" id="{B26D0175-D75F-D340-A564-B867B845B766}"/>
              </a:ext>
            </a:extLst>
          </p:cNvPr>
          <p:cNvSpPr txBox="1"/>
          <p:nvPr/>
        </p:nvSpPr>
        <p:spPr>
          <a:xfrm>
            <a:off x="1617896" y="838200"/>
            <a:ext cx="6811288" cy="400110"/>
          </a:xfrm>
          <a:prstGeom prst="rect">
            <a:avLst/>
          </a:prstGeom>
          <a:noFill/>
        </p:spPr>
        <p:txBody>
          <a:bodyPr wrap="none" rtlCol="0">
            <a:spAutoFit/>
          </a:bodyPr>
          <a:lstStyle/>
          <a:p>
            <a:r>
              <a:rPr lang="en-US" sz="2000" b="1" dirty="0"/>
              <a:t>In solution characterization of CDDP binding to </a:t>
            </a:r>
            <a:r>
              <a:rPr lang="en-US" sz="2000" b="1" dirty="0">
                <a:latin typeface="Symbol" pitchFamily="2" charset="2"/>
              </a:rPr>
              <a:t>b</a:t>
            </a:r>
            <a:r>
              <a:rPr lang="en-US" sz="2000" b="1" dirty="0"/>
              <a:t>-lactoglobulin</a:t>
            </a:r>
          </a:p>
        </p:txBody>
      </p:sp>
      <p:pic>
        <p:nvPicPr>
          <p:cNvPr id="7" name="Immagine 6">
            <a:extLst>
              <a:ext uri="{FF2B5EF4-FFF2-40B4-BE49-F238E27FC236}">
                <a16:creationId xmlns:a16="http://schemas.microsoft.com/office/drawing/2014/main" id="{90E6F385-7EF8-F74A-A67B-83B1791806CC}"/>
              </a:ext>
            </a:extLst>
          </p:cNvPr>
          <p:cNvPicPr>
            <a:picLocks noChangeAspect="1"/>
          </p:cNvPicPr>
          <p:nvPr/>
        </p:nvPicPr>
        <p:blipFill rotWithShape="1">
          <a:blip r:embed="rId6">
            <a:extLst>
              <a:ext uri="{28A0092B-C50C-407E-A947-70E740481C1C}">
                <a14:useLocalDpi xmlns:a14="http://schemas.microsoft.com/office/drawing/2010/main" val="0"/>
              </a:ext>
            </a:extLst>
          </a:blip>
          <a:srcRect t="50676" b="2080"/>
          <a:stretch/>
        </p:blipFill>
        <p:spPr>
          <a:xfrm>
            <a:off x="76200" y="1407766"/>
            <a:ext cx="2867025" cy="2163842"/>
          </a:xfrm>
          <a:prstGeom prst="rect">
            <a:avLst/>
          </a:prstGeom>
        </p:spPr>
      </p:pic>
      <p:pic>
        <p:nvPicPr>
          <p:cNvPr id="8" name="Immagine 7">
            <a:extLst>
              <a:ext uri="{FF2B5EF4-FFF2-40B4-BE49-F238E27FC236}">
                <a16:creationId xmlns:a16="http://schemas.microsoft.com/office/drawing/2014/main" id="{39FAFFF8-943B-4849-9BFB-BEBF6BC26CB3}"/>
              </a:ext>
            </a:extLst>
          </p:cNvPr>
          <p:cNvPicPr>
            <a:picLocks noChangeAspect="1"/>
          </p:cNvPicPr>
          <p:nvPr/>
        </p:nvPicPr>
        <p:blipFill rotWithShape="1">
          <a:blip r:embed="rId6">
            <a:extLst>
              <a:ext uri="{28A0092B-C50C-407E-A947-70E740481C1C}">
                <a14:useLocalDpi xmlns:a14="http://schemas.microsoft.com/office/drawing/2010/main" val="0"/>
              </a:ext>
            </a:extLst>
          </a:blip>
          <a:srcRect b="54533"/>
          <a:stretch/>
        </p:blipFill>
        <p:spPr>
          <a:xfrm>
            <a:off x="3000375" y="1444777"/>
            <a:ext cx="2867025" cy="2082414"/>
          </a:xfrm>
          <a:prstGeom prst="rect">
            <a:avLst/>
          </a:prstGeom>
        </p:spPr>
      </p:pic>
      <p:sp>
        <p:nvSpPr>
          <p:cNvPr id="9" name="CasellaDiTesto 8">
            <a:extLst>
              <a:ext uri="{FF2B5EF4-FFF2-40B4-BE49-F238E27FC236}">
                <a16:creationId xmlns:a16="http://schemas.microsoft.com/office/drawing/2014/main" id="{2592FDB6-5B56-EB49-AAE1-288C5FA9C904}"/>
              </a:ext>
            </a:extLst>
          </p:cNvPr>
          <p:cNvSpPr txBox="1"/>
          <p:nvPr/>
        </p:nvSpPr>
        <p:spPr>
          <a:xfrm>
            <a:off x="5818872" y="1653570"/>
            <a:ext cx="3325128" cy="1754326"/>
          </a:xfrm>
          <a:prstGeom prst="rect">
            <a:avLst/>
          </a:prstGeom>
          <a:noFill/>
        </p:spPr>
        <p:txBody>
          <a:bodyPr wrap="square" rtlCol="0">
            <a:spAutoFit/>
          </a:bodyPr>
          <a:lstStyle/>
          <a:p>
            <a:pPr marL="285750" indent="-285750">
              <a:buFont typeface="Wingdings" pitchFamily="2" charset="2"/>
              <a:buChar char="Ø"/>
            </a:pPr>
            <a:r>
              <a:rPr lang="en-US" dirty="0">
                <a:solidFill>
                  <a:srgbClr val="C00000"/>
                </a:solidFill>
              </a:rPr>
              <a:t>Absorption intensity decreases in the first two hours</a:t>
            </a:r>
          </a:p>
          <a:p>
            <a:pPr marL="285750" indent="-285750">
              <a:buFont typeface="Wingdings" pitchFamily="2" charset="2"/>
              <a:buChar char="Ø"/>
            </a:pPr>
            <a:r>
              <a:rPr lang="en-US" dirty="0">
                <a:solidFill>
                  <a:srgbClr val="002060"/>
                </a:solidFill>
              </a:rPr>
              <a:t>After two hours, an increase of absorption intensity occurs, due to CDDP binding</a:t>
            </a:r>
          </a:p>
        </p:txBody>
      </p:sp>
      <p:pic>
        <p:nvPicPr>
          <p:cNvPr id="11" name="Immagine 10">
            <a:extLst>
              <a:ext uri="{FF2B5EF4-FFF2-40B4-BE49-F238E27FC236}">
                <a16:creationId xmlns:a16="http://schemas.microsoft.com/office/drawing/2014/main" id="{E3099AA0-D1E3-B446-A5FE-E2D099C3F306}"/>
              </a:ext>
            </a:extLst>
          </p:cNvPr>
          <p:cNvPicPr>
            <a:picLocks noChangeAspect="1"/>
          </p:cNvPicPr>
          <p:nvPr/>
        </p:nvPicPr>
        <p:blipFill>
          <a:blip r:embed="rId7" cstate="print">
            <a:extLst>
              <a:ext uri="{28A0092B-C50C-407E-A947-70E740481C1C}">
                <a14:useLocalDpi xmlns:a14="http://schemas.microsoft.com/office/drawing/2010/main" val="0"/>
              </a:ext>
            </a:extLst>
          </a:blip>
          <a:srcRect r="10268"/>
          <a:stretch>
            <a:fillRect/>
          </a:stretch>
        </p:blipFill>
        <p:spPr bwMode="auto">
          <a:xfrm>
            <a:off x="5818872" y="3500407"/>
            <a:ext cx="3187079" cy="2483577"/>
          </a:xfrm>
          <a:prstGeom prst="rect">
            <a:avLst/>
          </a:prstGeom>
          <a:noFill/>
          <a:ln>
            <a:noFill/>
          </a:ln>
        </p:spPr>
      </p:pic>
      <p:pic>
        <p:nvPicPr>
          <p:cNvPr id="12" name="Immagine 11">
            <a:extLst>
              <a:ext uri="{FF2B5EF4-FFF2-40B4-BE49-F238E27FC236}">
                <a16:creationId xmlns:a16="http://schemas.microsoft.com/office/drawing/2014/main" id="{9961C4D0-1F2A-3A42-A21D-2B10B57EED29}"/>
              </a:ext>
            </a:extLst>
          </p:cNvPr>
          <p:cNvPicPr>
            <a:picLocks noChangeAspect="1"/>
          </p:cNvPicPr>
          <p:nvPr/>
        </p:nvPicPr>
        <p:blipFill>
          <a:blip r:embed="rId8" cstate="print">
            <a:extLst>
              <a:ext uri="{28A0092B-C50C-407E-A947-70E740481C1C}">
                <a14:useLocalDpi xmlns:a14="http://schemas.microsoft.com/office/drawing/2010/main" val="0"/>
              </a:ext>
            </a:extLst>
          </a:blip>
          <a:srcRect r="10510"/>
          <a:stretch>
            <a:fillRect/>
          </a:stretch>
        </p:blipFill>
        <p:spPr bwMode="auto">
          <a:xfrm>
            <a:off x="2701230" y="3501266"/>
            <a:ext cx="3165424" cy="2481861"/>
          </a:xfrm>
          <a:prstGeom prst="rect">
            <a:avLst/>
          </a:prstGeom>
          <a:noFill/>
          <a:ln>
            <a:noFill/>
          </a:ln>
        </p:spPr>
      </p:pic>
      <p:sp>
        <p:nvSpPr>
          <p:cNvPr id="10" name="CasellaDiTesto 9">
            <a:extLst>
              <a:ext uri="{FF2B5EF4-FFF2-40B4-BE49-F238E27FC236}">
                <a16:creationId xmlns:a16="http://schemas.microsoft.com/office/drawing/2014/main" id="{EC5D08E9-AA1E-6E4D-B39A-339F61B25F55}"/>
              </a:ext>
            </a:extLst>
          </p:cNvPr>
          <p:cNvSpPr txBox="1"/>
          <p:nvPr/>
        </p:nvSpPr>
        <p:spPr>
          <a:xfrm>
            <a:off x="76200" y="3755723"/>
            <a:ext cx="2625030" cy="2031325"/>
          </a:xfrm>
          <a:prstGeom prst="rect">
            <a:avLst/>
          </a:prstGeom>
          <a:noFill/>
        </p:spPr>
        <p:txBody>
          <a:bodyPr wrap="square" rtlCol="0">
            <a:spAutoFit/>
          </a:bodyPr>
          <a:lstStyle/>
          <a:p>
            <a:pPr algn="ctr"/>
            <a:r>
              <a:rPr lang="en-US" dirty="0"/>
              <a:t>Despite a slight precipitation of the sample, </a:t>
            </a:r>
            <a:r>
              <a:rPr lang="en-US" b="1" dirty="0">
                <a:solidFill>
                  <a:srgbClr val="7030A0"/>
                </a:solidFill>
                <a:latin typeface="Symbol" pitchFamily="2" charset="2"/>
              </a:rPr>
              <a:t>b</a:t>
            </a:r>
            <a:r>
              <a:rPr lang="en-US" b="1" dirty="0">
                <a:solidFill>
                  <a:srgbClr val="7030A0"/>
                </a:solidFill>
              </a:rPr>
              <a:t>-lactoglobulin</a:t>
            </a:r>
            <a:r>
              <a:rPr lang="en-US" dirty="0"/>
              <a:t> conserves its secondary structure in the presence of the metal compound</a:t>
            </a:r>
          </a:p>
          <a:p>
            <a:pPr algn="ctr"/>
            <a:endParaRPr lang="en-US" dirty="0"/>
          </a:p>
        </p:txBody>
      </p:sp>
      <p:pic>
        <p:nvPicPr>
          <p:cNvPr id="15" name="Segnale acust. registr." descr="Segnale acust. registr.">
            <a:hlinkClick r:id="" action="ppaction://media"/>
            <a:extLst>
              <a:ext uri="{FF2B5EF4-FFF2-40B4-BE49-F238E27FC236}">
                <a16:creationId xmlns:a16="http://schemas.microsoft.com/office/drawing/2014/main" id="{31EE26B1-4D1E-E64A-ACE5-B2A0BE92C4C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001000" y="329993"/>
            <a:ext cx="372445" cy="372445"/>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58050"/>
    </mc:Choice>
    <mc:Fallback>
      <p:transition spd="slow" advTm="580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44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extLst>
    <p:ext uri="{E180D4A7-C9FB-4DFB-919C-405C955672EB}">
      <p14:showEvtLst xmlns:p14="http://schemas.microsoft.com/office/powerpoint/2010/main">
        <p14:playEvt time="1252" objId="15"/>
        <p14:stopEvt time="58868" objId="15"/>
        <p14:playEvt time="58900" objId="15"/>
        <p14:stopEvt time="59059" objId="15"/>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76B7BFCD-1ED1-D048-9561-BBABAAE3962C}"/>
              </a:ext>
            </a:extLst>
          </p:cNvPr>
          <p:cNvSpPr>
            <a:spLocks noGrp="1"/>
          </p:cNvSpPr>
          <p:nvPr>
            <p:ph type="sldNum" sz="quarter" idx="12"/>
          </p:nvPr>
        </p:nvSpPr>
        <p:spPr/>
        <p:txBody>
          <a:bodyPr/>
          <a:lstStyle/>
          <a:p>
            <a:fld id="{FCAEAE96-855E-42B1-8DE9-9C9E68DE18C5}" type="slidenum">
              <a:rPr lang="fr-FR" smtClean="0"/>
              <a:pPr/>
              <a:t>6</a:t>
            </a:fld>
            <a:endParaRPr lang="fr-FR"/>
          </a:p>
        </p:txBody>
      </p:sp>
      <p:pic>
        <p:nvPicPr>
          <p:cNvPr id="4" name="Picture 4">
            <a:extLst>
              <a:ext uri="{FF2B5EF4-FFF2-40B4-BE49-F238E27FC236}">
                <a16:creationId xmlns:a16="http://schemas.microsoft.com/office/drawing/2014/main" id="{72E245E2-3F71-1443-AD61-03696C71BE9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5" name="CasellaDiTesto 4">
            <a:extLst>
              <a:ext uri="{FF2B5EF4-FFF2-40B4-BE49-F238E27FC236}">
                <a16:creationId xmlns:a16="http://schemas.microsoft.com/office/drawing/2014/main" id="{169C5E70-7FB0-604A-9445-A292686D4F5D}"/>
              </a:ext>
            </a:extLst>
          </p:cNvPr>
          <p:cNvSpPr txBox="1"/>
          <p:nvPr/>
        </p:nvSpPr>
        <p:spPr>
          <a:xfrm>
            <a:off x="3346844" y="457200"/>
            <a:ext cx="2443233" cy="369332"/>
          </a:xfrm>
          <a:prstGeom prst="rect">
            <a:avLst/>
          </a:prstGeom>
          <a:noFill/>
        </p:spPr>
        <p:txBody>
          <a:bodyPr wrap="none" rtlCol="0">
            <a:spAutoFit/>
          </a:bodyPr>
          <a:lstStyle/>
          <a:p>
            <a:r>
              <a:rPr lang="en-US" b="1" dirty="0"/>
              <a:t>Crystallographic studies</a:t>
            </a:r>
          </a:p>
        </p:txBody>
      </p:sp>
      <p:pic>
        <p:nvPicPr>
          <p:cNvPr id="10" name="Immagine 9">
            <a:extLst>
              <a:ext uri="{FF2B5EF4-FFF2-40B4-BE49-F238E27FC236}">
                <a16:creationId xmlns:a16="http://schemas.microsoft.com/office/drawing/2014/main" id="{35EAA6CC-477B-5842-BFBA-E5DE13C2DA73}"/>
              </a:ext>
            </a:extLst>
          </p:cNvPr>
          <p:cNvPicPr>
            <a:picLocks noChangeAspect="1"/>
          </p:cNvPicPr>
          <p:nvPr/>
        </p:nvPicPr>
        <p:blipFill rotWithShape="1">
          <a:blip r:embed="rId7">
            <a:extLst>
              <a:ext uri="{28A0092B-C50C-407E-A947-70E740481C1C}">
                <a14:useLocalDpi xmlns:a14="http://schemas.microsoft.com/office/drawing/2010/main" val="0"/>
              </a:ext>
            </a:extLst>
          </a:blip>
          <a:srcRect l="6588" r="15878" b="53333"/>
          <a:stretch/>
        </p:blipFill>
        <p:spPr>
          <a:xfrm>
            <a:off x="93666" y="1488692"/>
            <a:ext cx="4031960" cy="2213625"/>
          </a:xfrm>
          <a:prstGeom prst="rect">
            <a:avLst/>
          </a:prstGeom>
        </p:spPr>
      </p:pic>
      <p:grpSp>
        <p:nvGrpSpPr>
          <p:cNvPr id="12" name="Gruppo 11">
            <a:extLst>
              <a:ext uri="{FF2B5EF4-FFF2-40B4-BE49-F238E27FC236}">
                <a16:creationId xmlns:a16="http://schemas.microsoft.com/office/drawing/2014/main" id="{86063FD3-7F99-5246-A9B4-FD66C3ABDA5C}"/>
              </a:ext>
            </a:extLst>
          </p:cNvPr>
          <p:cNvGrpSpPr>
            <a:grpSpLocks noChangeAspect="1"/>
          </p:cNvGrpSpPr>
          <p:nvPr/>
        </p:nvGrpSpPr>
        <p:grpSpPr>
          <a:xfrm>
            <a:off x="2364692" y="3809765"/>
            <a:ext cx="2321608" cy="1981782"/>
            <a:chOff x="3733800" y="1629848"/>
            <a:chExt cx="2196928" cy="1875352"/>
          </a:xfrm>
        </p:grpSpPr>
        <p:pic>
          <p:nvPicPr>
            <p:cNvPr id="9" name="Immagine 8">
              <a:extLst>
                <a:ext uri="{FF2B5EF4-FFF2-40B4-BE49-F238E27FC236}">
                  <a16:creationId xmlns:a16="http://schemas.microsoft.com/office/drawing/2014/main" id="{860BA1A0-F256-F540-A56F-A2E779A96A8A}"/>
                </a:ext>
              </a:extLst>
            </p:cNvPr>
            <p:cNvPicPr>
              <a:picLocks noChangeAspect="1"/>
            </p:cNvPicPr>
            <p:nvPr/>
          </p:nvPicPr>
          <p:blipFill rotWithShape="1">
            <a:blip r:embed="rId7">
              <a:extLst>
                <a:ext uri="{28A0092B-C50C-407E-A947-70E740481C1C}">
                  <a14:useLocalDpi xmlns:a14="http://schemas.microsoft.com/office/drawing/2010/main" val="0"/>
                </a:ext>
              </a:extLst>
            </a:blip>
            <a:srcRect t="52454" r="46960"/>
            <a:stretch/>
          </p:blipFill>
          <p:spPr>
            <a:xfrm>
              <a:off x="3733800" y="1629848"/>
              <a:ext cx="2196928" cy="1796360"/>
            </a:xfrm>
            <a:prstGeom prst="rect">
              <a:avLst/>
            </a:prstGeom>
          </p:spPr>
        </p:pic>
        <p:sp>
          <p:nvSpPr>
            <p:cNvPr id="11" name="Rettangolo 10">
              <a:extLst>
                <a:ext uri="{FF2B5EF4-FFF2-40B4-BE49-F238E27FC236}">
                  <a16:creationId xmlns:a16="http://schemas.microsoft.com/office/drawing/2014/main" id="{BA7DB424-212C-4448-B5E4-D8612F408C7C}"/>
                </a:ext>
              </a:extLst>
            </p:cNvPr>
            <p:cNvSpPr/>
            <p:nvPr/>
          </p:nvSpPr>
          <p:spPr>
            <a:xfrm>
              <a:off x="3810000" y="3247305"/>
              <a:ext cx="228600" cy="257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uppo 13">
            <a:extLst>
              <a:ext uri="{FF2B5EF4-FFF2-40B4-BE49-F238E27FC236}">
                <a16:creationId xmlns:a16="http://schemas.microsoft.com/office/drawing/2014/main" id="{806DF1D6-5119-0441-A85B-1E40DBB7B437}"/>
              </a:ext>
            </a:extLst>
          </p:cNvPr>
          <p:cNvGrpSpPr>
            <a:grpSpLocks noChangeAspect="1"/>
          </p:cNvGrpSpPr>
          <p:nvPr/>
        </p:nvGrpSpPr>
        <p:grpSpPr>
          <a:xfrm>
            <a:off x="94272" y="3895450"/>
            <a:ext cx="2126407" cy="1898306"/>
            <a:chOff x="6324600" y="1575688"/>
            <a:chExt cx="2196928" cy="1961262"/>
          </a:xfrm>
        </p:grpSpPr>
        <p:pic>
          <p:nvPicPr>
            <p:cNvPr id="8" name="Immagine 7">
              <a:extLst>
                <a:ext uri="{FF2B5EF4-FFF2-40B4-BE49-F238E27FC236}">
                  <a16:creationId xmlns:a16="http://schemas.microsoft.com/office/drawing/2014/main" id="{6F3A6992-458D-AD4D-8631-194E66172C22}"/>
                </a:ext>
              </a:extLst>
            </p:cNvPr>
            <p:cNvPicPr>
              <a:picLocks noChangeAspect="1"/>
            </p:cNvPicPr>
            <p:nvPr/>
          </p:nvPicPr>
          <p:blipFill rotWithShape="1">
            <a:blip r:embed="rId7">
              <a:extLst>
                <a:ext uri="{28A0092B-C50C-407E-A947-70E740481C1C}">
                  <a14:useLocalDpi xmlns:a14="http://schemas.microsoft.com/office/drawing/2010/main" val="0"/>
                </a:ext>
              </a:extLst>
            </a:blip>
            <a:srcRect l="55126" t="57842"/>
            <a:stretch/>
          </p:blipFill>
          <p:spPr>
            <a:xfrm>
              <a:off x="6324600" y="1575688"/>
              <a:ext cx="2196928" cy="1882607"/>
            </a:xfrm>
            <a:prstGeom prst="rect">
              <a:avLst/>
            </a:prstGeom>
          </p:spPr>
        </p:pic>
        <p:sp>
          <p:nvSpPr>
            <p:cNvPr id="13" name="Rettangolo 12">
              <a:extLst>
                <a:ext uri="{FF2B5EF4-FFF2-40B4-BE49-F238E27FC236}">
                  <a16:creationId xmlns:a16="http://schemas.microsoft.com/office/drawing/2014/main" id="{D34278E5-D41A-E74F-BFCB-17D459737A68}"/>
                </a:ext>
              </a:extLst>
            </p:cNvPr>
            <p:cNvSpPr/>
            <p:nvPr/>
          </p:nvSpPr>
          <p:spPr>
            <a:xfrm>
              <a:off x="6337300" y="3279055"/>
              <a:ext cx="228600" cy="257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extBox 3">
            <a:extLst>
              <a:ext uri="{FF2B5EF4-FFF2-40B4-BE49-F238E27FC236}">
                <a16:creationId xmlns:a16="http://schemas.microsoft.com/office/drawing/2014/main" id="{B5CD8B7F-6B2C-DF49-8FDE-CF065ABA7575}"/>
              </a:ext>
            </a:extLst>
          </p:cNvPr>
          <p:cNvSpPr txBox="1"/>
          <p:nvPr/>
        </p:nvSpPr>
        <p:spPr>
          <a:xfrm>
            <a:off x="609600" y="76200"/>
            <a:ext cx="8153400" cy="461665"/>
          </a:xfrm>
          <a:prstGeom prst="rect">
            <a:avLst/>
          </a:prstGeom>
          <a:noFill/>
        </p:spPr>
        <p:txBody>
          <a:bodyPr wrap="square" rtlCol="0">
            <a:spAutoFit/>
          </a:bodyPr>
          <a:lstStyle/>
          <a:p>
            <a:r>
              <a:rPr lang="fr-FR" sz="2400" b="1" dirty="0" err="1"/>
              <a:t>Results</a:t>
            </a:r>
            <a:r>
              <a:rPr lang="fr-FR" sz="2400" b="1" dirty="0"/>
              <a:t> and discussion</a:t>
            </a:r>
          </a:p>
        </p:txBody>
      </p:sp>
      <p:sp>
        <p:nvSpPr>
          <p:cNvPr id="16" name="CasellaDiTesto 15">
            <a:extLst>
              <a:ext uri="{FF2B5EF4-FFF2-40B4-BE49-F238E27FC236}">
                <a16:creationId xmlns:a16="http://schemas.microsoft.com/office/drawing/2014/main" id="{FC7858A6-CD4C-FC4D-9AA1-230EA3803543}"/>
              </a:ext>
            </a:extLst>
          </p:cNvPr>
          <p:cNvSpPr txBox="1"/>
          <p:nvPr/>
        </p:nvSpPr>
        <p:spPr>
          <a:xfrm>
            <a:off x="594804" y="5056402"/>
            <a:ext cx="184731" cy="369332"/>
          </a:xfrm>
          <a:prstGeom prst="rect">
            <a:avLst/>
          </a:prstGeom>
          <a:noFill/>
        </p:spPr>
        <p:txBody>
          <a:bodyPr wrap="none" rtlCol="0">
            <a:spAutoFit/>
          </a:bodyPr>
          <a:lstStyle/>
          <a:p>
            <a:endParaRPr lang="en-US" dirty="0"/>
          </a:p>
        </p:txBody>
      </p:sp>
      <p:sp>
        <p:nvSpPr>
          <p:cNvPr id="24" name="CasellaDiTesto 23">
            <a:extLst>
              <a:ext uri="{FF2B5EF4-FFF2-40B4-BE49-F238E27FC236}">
                <a16:creationId xmlns:a16="http://schemas.microsoft.com/office/drawing/2014/main" id="{AD1D5478-9EBC-9145-8ED6-63B7399887DD}"/>
              </a:ext>
            </a:extLst>
          </p:cNvPr>
          <p:cNvSpPr txBox="1"/>
          <p:nvPr/>
        </p:nvSpPr>
        <p:spPr>
          <a:xfrm>
            <a:off x="1212165" y="1089524"/>
            <a:ext cx="2017027" cy="338554"/>
          </a:xfrm>
          <a:prstGeom prst="rect">
            <a:avLst/>
          </a:prstGeom>
          <a:noFill/>
        </p:spPr>
        <p:txBody>
          <a:bodyPr wrap="none" rtlCol="0">
            <a:spAutoFit/>
          </a:bodyPr>
          <a:lstStyle/>
          <a:p>
            <a:r>
              <a:rPr lang="en-US" sz="1600" b="1" dirty="0">
                <a:solidFill>
                  <a:srgbClr val="DBAE15"/>
                </a:solidFill>
              </a:rPr>
              <a:t>CDDP soaking for 18h</a:t>
            </a:r>
          </a:p>
        </p:txBody>
      </p:sp>
      <p:sp>
        <p:nvSpPr>
          <p:cNvPr id="25" name="CasellaDiTesto 24">
            <a:extLst>
              <a:ext uri="{FF2B5EF4-FFF2-40B4-BE49-F238E27FC236}">
                <a16:creationId xmlns:a16="http://schemas.microsoft.com/office/drawing/2014/main" id="{9A094CEE-B8CC-534F-BEFE-3BE22E893A8F}"/>
              </a:ext>
            </a:extLst>
          </p:cNvPr>
          <p:cNvSpPr txBox="1"/>
          <p:nvPr/>
        </p:nvSpPr>
        <p:spPr>
          <a:xfrm>
            <a:off x="5829564" y="1098435"/>
            <a:ext cx="2017027" cy="338554"/>
          </a:xfrm>
          <a:prstGeom prst="rect">
            <a:avLst/>
          </a:prstGeom>
          <a:noFill/>
        </p:spPr>
        <p:txBody>
          <a:bodyPr wrap="none" rtlCol="0">
            <a:spAutoFit/>
          </a:bodyPr>
          <a:lstStyle/>
          <a:p>
            <a:r>
              <a:rPr lang="en-US" sz="1600" b="1" dirty="0">
                <a:solidFill>
                  <a:srgbClr val="0070C0"/>
                </a:solidFill>
              </a:rPr>
              <a:t>CDDP soaking for 72h</a:t>
            </a:r>
          </a:p>
        </p:txBody>
      </p:sp>
      <p:grpSp>
        <p:nvGrpSpPr>
          <p:cNvPr id="33" name="Gruppo 32">
            <a:extLst>
              <a:ext uri="{FF2B5EF4-FFF2-40B4-BE49-F238E27FC236}">
                <a16:creationId xmlns:a16="http://schemas.microsoft.com/office/drawing/2014/main" id="{9E9F2113-0B5E-4542-8F16-C07959C0EC00}"/>
              </a:ext>
            </a:extLst>
          </p:cNvPr>
          <p:cNvGrpSpPr/>
          <p:nvPr/>
        </p:nvGrpSpPr>
        <p:grpSpPr>
          <a:xfrm>
            <a:off x="7010986" y="3946008"/>
            <a:ext cx="2016589" cy="1726909"/>
            <a:chOff x="7696200" y="3470185"/>
            <a:chExt cx="1447362" cy="1254175"/>
          </a:xfrm>
        </p:grpSpPr>
        <p:pic>
          <p:nvPicPr>
            <p:cNvPr id="20" name="Immagine 19" descr="Immagine che contiene mappa&#10;&#10;Descrizione generata automaticamente">
              <a:extLst>
                <a:ext uri="{FF2B5EF4-FFF2-40B4-BE49-F238E27FC236}">
                  <a16:creationId xmlns:a16="http://schemas.microsoft.com/office/drawing/2014/main" id="{0D2D3547-C858-0642-84FE-416046113A39}"/>
                </a:ext>
              </a:extLst>
            </p:cNvPr>
            <p:cNvPicPr>
              <a:picLocks noChangeAspect="1"/>
            </p:cNvPicPr>
            <p:nvPr/>
          </p:nvPicPr>
          <p:blipFill rotWithShape="1">
            <a:blip r:embed="rId8">
              <a:extLst>
                <a:ext uri="{28A0092B-C50C-407E-A947-70E740481C1C}">
                  <a14:useLocalDpi xmlns:a14="http://schemas.microsoft.com/office/drawing/2010/main" val="0"/>
                </a:ext>
              </a:extLst>
            </a:blip>
            <a:srcRect l="51969" t="53894"/>
            <a:stretch/>
          </p:blipFill>
          <p:spPr>
            <a:xfrm>
              <a:off x="7696200" y="3470185"/>
              <a:ext cx="1447362" cy="1197749"/>
            </a:xfrm>
            <a:prstGeom prst="rect">
              <a:avLst/>
            </a:prstGeom>
          </p:spPr>
        </p:pic>
        <p:sp>
          <p:nvSpPr>
            <p:cNvPr id="27" name="Rettangolo 26">
              <a:extLst>
                <a:ext uri="{FF2B5EF4-FFF2-40B4-BE49-F238E27FC236}">
                  <a16:creationId xmlns:a16="http://schemas.microsoft.com/office/drawing/2014/main" id="{BA0FDEF6-855B-E34B-A8A7-9F0230D024D9}"/>
                </a:ext>
              </a:extLst>
            </p:cNvPr>
            <p:cNvSpPr/>
            <p:nvPr/>
          </p:nvSpPr>
          <p:spPr>
            <a:xfrm>
              <a:off x="7769963" y="4507566"/>
              <a:ext cx="115107" cy="2167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uppo 29">
            <a:extLst>
              <a:ext uri="{FF2B5EF4-FFF2-40B4-BE49-F238E27FC236}">
                <a16:creationId xmlns:a16="http://schemas.microsoft.com/office/drawing/2014/main" id="{EE3A96E4-CA92-DA42-B7F0-BAAE9BC598FE}"/>
              </a:ext>
            </a:extLst>
          </p:cNvPr>
          <p:cNvGrpSpPr/>
          <p:nvPr/>
        </p:nvGrpSpPr>
        <p:grpSpPr>
          <a:xfrm>
            <a:off x="4694758" y="1701998"/>
            <a:ext cx="2321607" cy="1997099"/>
            <a:chOff x="4380693" y="1097198"/>
            <a:chExt cx="1447362" cy="1329396"/>
          </a:xfrm>
        </p:grpSpPr>
        <p:pic>
          <p:nvPicPr>
            <p:cNvPr id="23" name="Immagine 22" descr="Immagine che contiene mappa&#10;&#10;Descrizione generata automaticamente">
              <a:extLst>
                <a:ext uri="{FF2B5EF4-FFF2-40B4-BE49-F238E27FC236}">
                  <a16:creationId xmlns:a16="http://schemas.microsoft.com/office/drawing/2014/main" id="{543B7E95-3A93-6D46-96AD-551DCD1E8B52}"/>
                </a:ext>
              </a:extLst>
            </p:cNvPr>
            <p:cNvPicPr>
              <a:picLocks noChangeAspect="1"/>
            </p:cNvPicPr>
            <p:nvPr/>
          </p:nvPicPr>
          <p:blipFill rotWithShape="1">
            <a:blip r:embed="rId8">
              <a:extLst>
                <a:ext uri="{28A0092B-C50C-407E-A947-70E740481C1C}">
                  <a14:useLocalDpi xmlns:a14="http://schemas.microsoft.com/office/drawing/2010/main" val="0"/>
                </a:ext>
              </a:extLst>
            </a:blip>
            <a:srcRect r="50000" b="46729"/>
            <a:stretch/>
          </p:blipFill>
          <p:spPr>
            <a:xfrm>
              <a:off x="4380693" y="1097198"/>
              <a:ext cx="1447362" cy="1329396"/>
            </a:xfrm>
            <a:prstGeom prst="rect">
              <a:avLst/>
            </a:prstGeom>
          </p:spPr>
        </p:pic>
        <p:sp>
          <p:nvSpPr>
            <p:cNvPr id="26" name="Rettangolo 25">
              <a:extLst>
                <a:ext uri="{FF2B5EF4-FFF2-40B4-BE49-F238E27FC236}">
                  <a16:creationId xmlns:a16="http://schemas.microsoft.com/office/drawing/2014/main" id="{62AAFB4F-612C-CE42-B58B-8DD990CC7536}"/>
                </a:ext>
              </a:extLst>
            </p:cNvPr>
            <p:cNvSpPr/>
            <p:nvPr/>
          </p:nvSpPr>
          <p:spPr>
            <a:xfrm>
              <a:off x="4380693" y="2209800"/>
              <a:ext cx="115107" cy="2167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uppo 31">
            <a:extLst>
              <a:ext uri="{FF2B5EF4-FFF2-40B4-BE49-F238E27FC236}">
                <a16:creationId xmlns:a16="http://schemas.microsoft.com/office/drawing/2014/main" id="{E1E51A93-8400-0E4F-8810-489DC2775648}"/>
              </a:ext>
            </a:extLst>
          </p:cNvPr>
          <p:cNvGrpSpPr/>
          <p:nvPr/>
        </p:nvGrpSpPr>
        <p:grpSpPr>
          <a:xfrm>
            <a:off x="4874937" y="3763858"/>
            <a:ext cx="2321606" cy="1728065"/>
            <a:chOff x="4405860" y="3338538"/>
            <a:chExt cx="1587250" cy="1329396"/>
          </a:xfrm>
        </p:grpSpPr>
        <p:pic>
          <p:nvPicPr>
            <p:cNvPr id="21" name="Immagine 20" descr="Immagine che contiene mappa&#10;&#10;Descrizione generata automaticamente">
              <a:extLst>
                <a:ext uri="{FF2B5EF4-FFF2-40B4-BE49-F238E27FC236}">
                  <a16:creationId xmlns:a16="http://schemas.microsoft.com/office/drawing/2014/main" id="{24B31702-6A16-8845-8617-374DA0120CE0}"/>
                </a:ext>
              </a:extLst>
            </p:cNvPr>
            <p:cNvPicPr>
              <a:picLocks noChangeAspect="1"/>
            </p:cNvPicPr>
            <p:nvPr/>
          </p:nvPicPr>
          <p:blipFill rotWithShape="1">
            <a:blip r:embed="rId8">
              <a:extLst>
                <a:ext uri="{28A0092B-C50C-407E-A947-70E740481C1C}">
                  <a14:useLocalDpi xmlns:a14="http://schemas.microsoft.com/office/drawing/2010/main" val="0"/>
                </a:ext>
              </a:extLst>
            </a:blip>
            <a:srcRect t="53337" r="51969"/>
            <a:stretch/>
          </p:blipFill>
          <p:spPr>
            <a:xfrm>
              <a:off x="4405860" y="3338538"/>
              <a:ext cx="1587250" cy="1329396"/>
            </a:xfrm>
            <a:prstGeom prst="rect">
              <a:avLst/>
            </a:prstGeom>
          </p:spPr>
        </p:pic>
        <p:sp>
          <p:nvSpPr>
            <p:cNvPr id="28" name="Rettangolo 27">
              <a:extLst>
                <a:ext uri="{FF2B5EF4-FFF2-40B4-BE49-F238E27FC236}">
                  <a16:creationId xmlns:a16="http://schemas.microsoft.com/office/drawing/2014/main" id="{5F4AF2C9-6E4B-EF4E-A887-C7D518D1636E}"/>
                </a:ext>
              </a:extLst>
            </p:cNvPr>
            <p:cNvSpPr/>
            <p:nvPr/>
          </p:nvSpPr>
          <p:spPr>
            <a:xfrm>
              <a:off x="4438246" y="4431406"/>
              <a:ext cx="115107" cy="2167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CasellaDiTesto 5">
            <a:extLst>
              <a:ext uri="{FF2B5EF4-FFF2-40B4-BE49-F238E27FC236}">
                <a16:creationId xmlns:a16="http://schemas.microsoft.com/office/drawing/2014/main" id="{D4C5D9EA-BE94-EB4B-8982-F4FE1F2AEBC7}"/>
              </a:ext>
            </a:extLst>
          </p:cNvPr>
          <p:cNvSpPr txBox="1"/>
          <p:nvPr/>
        </p:nvSpPr>
        <p:spPr>
          <a:xfrm>
            <a:off x="0" y="730504"/>
            <a:ext cx="9250546" cy="369332"/>
          </a:xfrm>
          <a:prstGeom prst="rect">
            <a:avLst/>
          </a:prstGeom>
          <a:noFill/>
        </p:spPr>
        <p:txBody>
          <a:bodyPr wrap="none" rtlCol="0">
            <a:spAutoFit/>
          </a:bodyPr>
          <a:lstStyle/>
          <a:p>
            <a:r>
              <a:rPr lang="en-US" dirty="0"/>
              <a:t>The structure of the CDDP/</a:t>
            </a:r>
            <a:r>
              <a:rPr lang="en-US" dirty="0">
                <a:latin typeface="Symbol" pitchFamily="2" charset="2"/>
              </a:rPr>
              <a:t>b</a:t>
            </a:r>
            <a:r>
              <a:rPr lang="en-US" dirty="0"/>
              <a:t>-lactoglobulin adducts contain two molecules in the asymmetric unit</a:t>
            </a:r>
          </a:p>
        </p:txBody>
      </p:sp>
      <p:sp>
        <p:nvSpPr>
          <p:cNvPr id="7" name="CasellaDiTesto 6">
            <a:extLst>
              <a:ext uri="{FF2B5EF4-FFF2-40B4-BE49-F238E27FC236}">
                <a16:creationId xmlns:a16="http://schemas.microsoft.com/office/drawing/2014/main" id="{EDE689CA-E296-9940-96E4-093DF9CA2EE0}"/>
              </a:ext>
            </a:extLst>
          </p:cNvPr>
          <p:cNvSpPr txBox="1"/>
          <p:nvPr/>
        </p:nvSpPr>
        <p:spPr>
          <a:xfrm>
            <a:off x="4191000" y="4851912"/>
            <a:ext cx="4960334" cy="369332"/>
          </a:xfrm>
          <a:prstGeom prst="rect">
            <a:avLst/>
          </a:prstGeom>
          <a:noFill/>
        </p:spPr>
        <p:txBody>
          <a:bodyPr wrap="square" rtlCol="0">
            <a:spAutoFit/>
          </a:bodyPr>
          <a:lstStyle/>
          <a:p>
            <a:endParaRPr lang="en-US" dirty="0"/>
          </a:p>
        </p:txBody>
      </p:sp>
      <p:sp>
        <p:nvSpPr>
          <p:cNvPr id="29" name="CasellaDiTesto 28">
            <a:extLst>
              <a:ext uri="{FF2B5EF4-FFF2-40B4-BE49-F238E27FC236}">
                <a16:creationId xmlns:a16="http://schemas.microsoft.com/office/drawing/2014/main" id="{EFCBE4B8-B9A3-BA4B-905B-D2E40594B7CC}"/>
              </a:ext>
            </a:extLst>
          </p:cNvPr>
          <p:cNvSpPr txBox="1"/>
          <p:nvPr/>
        </p:nvSpPr>
        <p:spPr>
          <a:xfrm>
            <a:off x="6827178" y="2691829"/>
            <a:ext cx="184731" cy="369332"/>
          </a:xfrm>
          <a:prstGeom prst="rect">
            <a:avLst/>
          </a:prstGeom>
          <a:noFill/>
        </p:spPr>
        <p:txBody>
          <a:bodyPr wrap="none" rtlCol="0">
            <a:spAutoFit/>
          </a:bodyPr>
          <a:lstStyle/>
          <a:p>
            <a:endParaRPr lang="en-US" dirty="0"/>
          </a:p>
        </p:txBody>
      </p:sp>
      <p:grpSp>
        <p:nvGrpSpPr>
          <p:cNvPr id="35" name="Gruppo 34">
            <a:extLst>
              <a:ext uri="{FF2B5EF4-FFF2-40B4-BE49-F238E27FC236}">
                <a16:creationId xmlns:a16="http://schemas.microsoft.com/office/drawing/2014/main" id="{33249F03-D35A-0747-8449-418437F4290B}"/>
              </a:ext>
            </a:extLst>
          </p:cNvPr>
          <p:cNvGrpSpPr/>
          <p:nvPr/>
        </p:nvGrpSpPr>
        <p:grpSpPr>
          <a:xfrm>
            <a:off x="7096406" y="1640872"/>
            <a:ext cx="2017027" cy="1886310"/>
            <a:chOff x="7696200" y="1341430"/>
            <a:chExt cx="1447800" cy="1401810"/>
          </a:xfrm>
        </p:grpSpPr>
        <p:pic>
          <p:nvPicPr>
            <p:cNvPr id="22" name="Immagine 21" descr="Immagine che contiene mappa&#10;&#10;Descrizione generata automaticamente">
              <a:extLst>
                <a:ext uri="{FF2B5EF4-FFF2-40B4-BE49-F238E27FC236}">
                  <a16:creationId xmlns:a16="http://schemas.microsoft.com/office/drawing/2014/main" id="{763C63C7-868B-3349-A76F-C5F0D11B317F}"/>
                </a:ext>
              </a:extLst>
            </p:cNvPr>
            <p:cNvPicPr>
              <a:picLocks noChangeAspect="1"/>
            </p:cNvPicPr>
            <p:nvPr/>
          </p:nvPicPr>
          <p:blipFill rotWithShape="1">
            <a:blip r:embed="rId8">
              <a:extLst>
                <a:ext uri="{28A0092B-C50C-407E-A947-70E740481C1C}">
                  <a14:useLocalDpi xmlns:a14="http://schemas.microsoft.com/office/drawing/2010/main" val="0"/>
                </a:ext>
              </a:extLst>
            </a:blip>
            <a:srcRect l="52473" b="46606"/>
            <a:stretch/>
          </p:blipFill>
          <p:spPr>
            <a:xfrm>
              <a:off x="7696638" y="1341430"/>
              <a:ext cx="1447362" cy="1401810"/>
            </a:xfrm>
            <a:prstGeom prst="rect">
              <a:avLst/>
            </a:prstGeom>
          </p:spPr>
        </p:pic>
        <p:sp>
          <p:nvSpPr>
            <p:cNvPr id="34" name="Rettangolo 33">
              <a:extLst>
                <a:ext uri="{FF2B5EF4-FFF2-40B4-BE49-F238E27FC236}">
                  <a16:creationId xmlns:a16="http://schemas.microsoft.com/office/drawing/2014/main" id="{6D9EBAC0-FA79-FC40-909D-E8EA6C6E9662}"/>
                </a:ext>
              </a:extLst>
            </p:cNvPr>
            <p:cNvSpPr/>
            <p:nvPr/>
          </p:nvSpPr>
          <p:spPr>
            <a:xfrm>
              <a:off x="7696200" y="2546837"/>
              <a:ext cx="150391" cy="174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 name="Segnale acust. registr." descr="Segnale acust. registr.">
            <a:hlinkClick r:id="" action="ppaction://media"/>
            <a:extLst>
              <a:ext uri="{FF2B5EF4-FFF2-40B4-BE49-F238E27FC236}">
                <a16:creationId xmlns:a16="http://schemas.microsoft.com/office/drawing/2014/main" id="{336DEAC5-7588-C94A-AA23-8457581EB9E6}"/>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05224" y="239760"/>
            <a:ext cx="416443" cy="416443"/>
          </a:xfrm>
          <a:prstGeom prst="rect">
            <a:avLst/>
          </a:prstGeom>
        </p:spPr>
      </p:pic>
    </p:spTree>
    <p:custDataLst>
      <p:tags r:id="rId1"/>
    </p:custDataLst>
    <p:extLst>
      <p:ext uri="{BB962C8B-B14F-4D97-AF65-F5344CB8AC3E}">
        <p14:creationId xmlns:p14="http://schemas.microsoft.com/office/powerpoint/2010/main" val="957646441"/>
      </p:ext>
    </p:extLst>
  </p:cSld>
  <p:clrMapOvr>
    <a:masterClrMapping/>
  </p:clrMapOvr>
  <mc:AlternateContent xmlns:mc="http://schemas.openxmlformats.org/markup-compatibility/2006">
    <mc:Choice xmlns:p14="http://schemas.microsoft.com/office/powerpoint/2010/main" Requires="p14">
      <p:transition spd="slow" p14:dur="2000" advTm="266760"/>
    </mc:Choice>
    <mc:Fallback>
      <p:transition spd="slow" advTm="2667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5009"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extLst>
    <p:ext uri="{E180D4A7-C9FB-4DFB-919C-405C955672EB}">
      <p14:showEvtLst xmlns:p14="http://schemas.microsoft.com/office/powerpoint/2010/main">
        <p14:playEvt time="3330" objId="17"/>
        <p14:stopEvt time="268530" objId="17"/>
        <p14:playEvt time="269044" objId="17"/>
        <p14:stopEvt time="270767" objId="17"/>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EA8C4252-563F-F94A-844B-12F7B70A95F4}"/>
              </a:ext>
            </a:extLst>
          </p:cNvPr>
          <p:cNvSpPr>
            <a:spLocks noGrp="1"/>
          </p:cNvSpPr>
          <p:nvPr>
            <p:ph type="sldNum" sz="quarter" idx="12"/>
          </p:nvPr>
        </p:nvSpPr>
        <p:spPr/>
        <p:txBody>
          <a:bodyPr/>
          <a:lstStyle/>
          <a:p>
            <a:fld id="{FCAEAE96-855E-42B1-8DE9-9C9E68DE18C5}" type="slidenum">
              <a:rPr lang="fr-FR" smtClean="0"/>
              <a:pPr/>
              <a:t>7</a:t>
            </a:fld>
            <a:endParaRPr lang="fr-FR"/>
          </a:p>
        </p:txBody>
      </p:sp>
      <p:sp>
        <p:nvSpPr>
          <p:cNvPr id="3" name="TextBox 3">
            <a:extLst>
              <a:ext uri="{FF2B5EF4-FFF2-40B4-BE49-F238E27FC236}">
                <a16:creationId xmlns:a16="http://schemas.microsoft.com/office/drawing/2014/main" id="{07B14B86-00C7-3449-B71B-566663075A82}"/>
              </a:ext>
            </a:extLst>
          </p:cNvPr>
          <p:cNvSpPr txBox="1"/>
          <p:nvPr/>
        </p:nvSpPr>
        <p:spPr>
          <a:xfrm>
            <a:off x="609600" y="76200"/>
            <a:ext cx="8153400" cy="461665"/>
          </a:xfrm>
          <a:prstGeom prst="rect">
            <a:avLst/>
          </a:prstGeom>
          <a:noFill/>
        </p:spPr>
        <p:txBody>
          <a:bodyPr wrap="square" rtlCol="0">
            <a:spAutoFit/>
          </a:bodyPr>
          <a:lstStyle/>
          <a:p>
            <a:r>
              <a:rPr lang="fr-FR" sz="2400" b="1" dirty="0" err="1"/>
              <a:t>Results</a:t>
            </a:r>
            <a:r>
              <a:rPr lang="fr-FR" sz="2400" b="1" dirty="0"/>
              <a:t> and discussion</a:t>
            </a:r>
          </a:p>
        </p:txBody>
      </p:sp>
      <p:sp>
        <p:nvSpPr>
          <p:cNvPr id="6" name="CasellaDiTesto 5">
            <a:extLst>
              <a:ext uri="{FF2B5EF4-FFF2-40B4-BE49-F238E27FC236}">
                <a16:creationId xmlns:a16="http://schemas.microsoft.com/office/drawing/2014/main" id="{D7663789-B747-E545-A504-B1A782DE935D}"/>
              </a:ext>
            </a:extLst>
          </p:cNvPr>
          <p:cNvSpPr txBox="1"/>
          <p:nvPr/>
        </p:nvSpPr>
        <p:spPr>
          <a:xfrm>
            <a:off x="3187390" y="457200"/>
            <a:ext cx="2824748" cy="369332"/>
          </a:xfrm>
          <a:prstGeom prst="rect">
            <a:avLst/>
          </a:prstGeom>
          <a:noFill/>
        </p:spPr>
        <p:txBody>
          <a:bodyPr wrap="none" rtlCol="0">
            <a:spAutoFit/>
          </a:bodyPr>
          <a:lstStyle/>
          <a:p>
            <a:r>
              <a:rPr lang="en-US" b="1" dirty="0"/>
              <a:t>Mass spectrometry analysis</a:t>
            </a:r>
          </a:p>
        </p:txBody>
      </p:sp>
      <p:sp>
        <p:nvSpPr>
          <p:cNvPr id="7" name="CasellaDiTesto 6">
            <a:extLst>
              <a:ext uri="{FF2B5EF4-FFF2-40B4-BE49-F238E27FC236}">
                <a16:creationId xmlns:a16="http://schemas.microsoft.com/office/drawing/2014/main" id="{98C062FE-1414-0D43-B152-8D8004BC5CEE}"/>
              </a:ext>
            </a:extLst>
          </p:cNvPr>
          <p:cNvSpPr txBox="1"/>
          <p:nvPr/>
        </p:nvSpPr>
        <p:spPr>
          <a:xfrm>
            <a:off x="235527" y="826532"/>
            <a:ext cx="8915400" cy="338554"/>
          </a:xfrm>
          <a:prstGeom prst="rect">
            <a:avLst/>
          </a:prstGeom>
          <a:noFill/>
        </p:spPr>
        <p:txBody>
          <a:bodyPr wrap="square" rtlCol="0">
            <a:spAutoFit/>
          </a:bodyPr>
          <a:lstStyle/>
          <a:p>
            <a:r>
              <a:rPr lang="en-US" sz="1600" dirty="0"/>
              <a:t>Electrospray ionization mass spectra of the CDDP/</a:t>
            </a:r>
            <a:r>
              <a:rPr lang="en-US" sz="1600" dirty="0">
                <a:latin typeface="Symbol" pitchFamily="2" charset="2"/>
              </a:rPr>
              <a:t>b</a:t>
            </a:r>
            <a:r>
              <a:rPr lang="en-US" sz="1600" dirty="0"/>
              <a:t>-lactoglobulin are collected as a function of time</a:t>
            </a:r>
          </a:p>
        </p:txBody>
      </p:sp>
      <p:pic>
        <p:nvPicPr>
          <p:cNvPr id="12" name="Immagine 11">
            <a:extLst>
              <a:ext uri="{FF2B5EF4-FFF2-40B4-BE49-F238E27FC236}">
                <a16:creationId xmlns:a16="http://schemas.microsoft.com/office/drawing/2014/main" id="{C9C5E891-C8F3-2A42-A12A-E133C2C32590}"/>
              </a:ext>
            </a:extLst>
          </p:cNvPr>
          <p:cNvPicPr>
            <a:picLocks noChangeAspect="1"/>
          </p:cNvPicPr>
          <p:nvPr/>
        </p:nvPicPr>
        <p:blipFill rotWithShape="1">
          <a:blip r:embed="rId5">
            <a:extLst>
              <a:ext uri="{28A0092B-C50C-407E-A947-70E740481C1C}">
                <a14:useLocalDpi xmlns:a14="http://schemas.microsoft.com/office/drawing/2010/main" val="0"/>
              </a:ext>
            </a:extLst>
          </a:blip>
          <a:srcRect b="66228"/>
          <a:stretch/>
        </p:blipFill>
        <p:spPr>
          <a:xfrm>
            <a:off x="-1979" y="1220845"/>
            <a:ext cx="6012138" cy="1459656"/>
          </a:xfrm>
          <a:prstGeom prst="rect">
            <a:avLst/>
          </a:prstGeom>
        </p:spPr>
      </p:pic>
      <p:grpSp>
        <p:nvGrpSpPr>
          <p:cNvPr id="21" name="Gruppo 20">
            <a:extLst>
              <a:ext uri="{FF2B5EF4-FFF2-40B4-BE49-F238E27FC236}">
                <a16:creationId xmlns:a16="http://schemas.microsoft.com/office/drawing/2014/main" id="{500354B9-0900-B24D-AD33-7FDC2007226C}"/>
              </a:ext>
            </a:extLst>
          </p:cNvPr>
          <p:cNvGrpSpPr/>
          <p:nvPr/>
        </p:nvGrpSpPr>
        <p:grpSpPr>
          <a:xfrm>
            <a:off x="381000" y="1232680"/>
            <a:ext cx="8769927" cy="1527250"/>
            <a:chOff x="381000" y="1232680"/>
            <a:chExt cx="8769927" cy="1527250"/>
          </a:xfrm>
        </p:grpSpPr>
        <p:pic>
          <p:nvPicPr>
            <p:cNvPr id="13" name="Immagine 12">
              <a:extLst>
                <a:ext uri="{FF2B5EF4-FFF2-40B4-BE49-F238E27FC236}">
                  <a16:creationId xmlns:a16="http://schemas.microsoft.com/office/drawing/2014/main" id="{CD7EDF22-4D17-EB4C-B10E-ECADEB2B7E8D}"/>
                </a:ext>
              </a:extLst>
            </p:cNvPr>
            <p:cNvPicPr>
              <a:picLocks noChangeAspect="1"/>
            </p:cNvPicPr>
            <p:nvPr/>
          </p:nvPicPr>
          <p:blipFill rotWithShape="1">
            <a:blip r:embed="rId5">
              <a:extLst>
                <a:ext uri="{28A0092B-C50C-407E-A947-70E740481C1C}">
                  <a14:useLocalDpi xmlns:a14="http://schemas.microsoft.com/office/drawing/2010/main" val="0"/>
                </a:ext>
              </a:extLst>
            </a:blip>
            <a:srcRect l="45909" t="66229"/>
            <a:stretch/>
          </p:blipFill>
          <p:spPr>
            <a:xfrm>
              <a:off x="5898907" y="1232680"/>
              <a:ext cx="3252020" cy="1459656"/>
            </a:xfrm>
            <a:prstGeom prst="rect">
              <a:avLst/>
            </a:prstGeom>
          </p:spPr>
        </p:pic>
        <p:sp>
          <p:nvSpPr>
            <p:cNvPr id="15" name="Rettangolo 14">
              <a:extLst>
                <a:ext uri="{FF2B5EF4-FFF2-40B4-BE49-F238E27FC236}">
                  <a16:creationId xmlns:a16="http://schemas.microsoft.com/office/drawing/2014/main" id="{2A01DEB0-AAEC-934C-998D-363F7033771D}"/>
                </a:ext>
              </a:extLst>
            </p:cNvPr>
            <p:cNvSpPr/>
            <p:nvPr/>
          </p:nvSpPr>
          <p:spPr>
            <a:xfrm>
              <a:off x="3581400" y="2590800"/>
              <a:ext cx="685800" cy="101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ttangolo 15">
              <a:extLst>
                <a:ext uri="{FF2B5EF4-FFF2-40B4-BE49-F238E27FC236}">
                  <a16:creationId xmlns:a16="http://schemas.microsoft.com/office/drawing/2014/main" id="{16C614BC-72A0-0F4A-84AF-DF1E5DC332DF}"/>
                </a:ext>
              </a:extLst>
            </p:cNvPr>
            <p:cNvSpPr/>
            <p:nvPr/>
          </p:nvSpPr>
          <p:spPr>
            <a:xfrm>
              <a:off x="5105400" y="2590800"/>
              <a:ext cx="3048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ttangolo 16">
              <a:extLst>
                <a:ext uri="{FF2B5EF4-FFF2-40B4-BE49-F238E27FC236}">
                  <a16:creationId xmlns:a16="http://schemas.microsoft.com/office/drawing/2014/main" id="{51052232-A9DB-B44E-978C-6554BEA0308E}"/>
                </a:ext>
              </a:extLst>
            </p:cNvPr>
            <p:cNvSpPr/>
            <p:nvPr/>
          </p:nvSpPr>
          <p:spPr>
            <a:xfrm>
              <a:off x="3245094" y="1524000"/>
              <a:ext cx="183906"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ttangolo 17">
              <a:extLst>
                <a:ext uri="{FF2B5EF4-FFF2-40B4-BE49-F238E27FC236}">
                  <a16:creationId xmlns:a16="http://schemas.microsoft.com/office/drawing/2014/main" id="{05DAFF14-7D23-6F47-9C05-63C1B1AADB8F}"/>
                </a:ext>
              </a:extLst>
            </p:cNvPr>
            <p:cNvSpPr/>
            <p:nvPr/>
          </p:nvSpPr>
          <p:spPr>
            <a:xfrm>
              <a:off x="381000" y="1524000"/>
              <a:ext cx="1524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ttangolo 18">
              <a:extLst>
                <a:ext uri="{FF2B5EF4-FFF2-40B4-BE49-F238E27FC236}">
                  <a16:creationId xmlns:a16="http://schemas.microsoft.com/office/drawing/2014/main" id="{4A1D5A7F-0158-2645-86B6-3A3678BA32E4}"/>
                </a:ext>
              </a:extLst>
            </p:cNvPr>
            <p:cNvSpPr/>
            <p:nvPr/>
          </p:nvSpPr>
          <p:spPr>
            <a:xfrm>
              <a:off x="6400800" y="1638300"/>
              <a:ext cx="152400" cy="190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ttangolo 19">
              <a:extLst>
                <a:ext uri="{FF2B5EF4-FFF2-40B4-BE49-F238E27FC236}">
                  <a16:creationId xmlns:a16="http://schemas.microsoft.com/office/drawing/2014/main" id="{21179B44-9D2F-FF45-8E70-5836DEBC7CD9}"/>
                </a:ext>
              </a:extLst>
            </p:cNvPr>
            <p:cNvSpPr/>
            <p:nvPr/>
          </p:nvSpPr>
          <p:spPr>
            <a:xfrm>
              <a:off x="5867400" y="2362200"/>
              <a:ext cx="228600" cy="397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Immagine 22">
            <a:extLst>
              <a:ext uri="{FF2B5EF4-FFF2-40B4-BE49-F238E27FC236}">
                <a16:creationId xmlns:a16="http://schemas.microsoft.com/office/drawing/2014/main" id="{FDBE0F38-AC22-244C-A944-A7DF76A98E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43072" y="2981805"/>
            <a:ext cx="3664684" cy="2032608"/>
          </a:xfrm>
          <a:prstGeom prst="rect">
            <a:avLst/>
          </a:prstGeom>
        </p:spPr>
      </p:pic>
      <p:cxnSp>
        <p:nvCxnSpPr>
          <p:cNvPr id="25" name="Connettore 4 24">
            <a:extLst>
              <a:ext uri="{FF2B5EF4-FFF2-40B4-BE49-F238E27FC236}">
                <a16:creationId xmlns:a16="http://schemas.microsoft.com/office/drawing/2014/main" id="{440C7AD6-3BB2-0E4F-B0FF-87D96E2443F4}"/>
              </a:ext>
            </a:extLst>
          </p:cNvPr>
          <p:cNvCxnSpPr/>
          <p:nvPr/>
        </p:nvCxnSpPr>
        <p:spPr>
          <a:xfrm>
            <a:off x="1447800" y="2667000"/>
            <a:ext cx="1066800" cy="990600"/>
          </a:xfrm>
          <a:prstGeom prst="bentConnector3">
            <a:avLst>
              <a:gd name="adj1" fmla="val -729"/>
            </a:avLst>
          </a:prstGeom>
          <a:ln>
            <a:solidFill>
              <a:srgbClr val="002060"/>
            </a:solidFill>
            <a:tailEnd type="triangle"/>
          </a:ln>
        </p:spPr>
        <p:style>
          <a:lnRef idx="2">
            <a:schemeClr val="accent3"/>
          </a:lnRef>
          <a:fillRef idx="0">
            <a:schemeClr val="accent3"/>
          </a:fillRef>
          <a:effectRef idx="1">
            <a:schemeClr val="accent3"/>
          </a:effectRef>
          <a:fontRef idx="minor">
            <a:schemeClr val="tx1"/>
          </a:fontRef>
        </p:style>
      </p:cxnSp>
      <p:cxnSp>
        <p:nvCxnSpPr>
          <p:cNvPr id="37" name="Connettore 4 36">
            <a:extLst>
              <a:ext uri="{FF2B5EF4-FFF2-40B4-BE49-F238E27FC236}">
                <a16:creationId xmlns:a16="http://schemas.microsoft.com/office/drawing/2014/main" id="{440C7AD6-3BB2-0E4F-B0FF-87D96E2443F4}"/>
              </a:ext>
            </a:extLst>
          </p:cNvPr>
          <p:cNvCxnSpPr>
            <a:cxnSpLocks/>
          </p:cNvCxnSpPr>
          <p:nvPr/>
        </p:nvCxnSpPr>
        <p:spPr>
          <a:xfrm rot="10800000" flipV="1">
            <a:off x="6858000" y="2667600"/>
            <a:ext cx="1065600" cy="990000"/>
          </a:xfrm>
          <a:prstGeom prst="bentConnector3">
            <a:avLst>
              <a:gd name="adj1" fmla="val 92"/>
            </a:avLst>
          </a:prstGeom>
          <a:ln>
            <a:solidFill>
              <a:srgbClr val="002060"/>
            </a:solidFill>
            <a:tailEnd type="triangle"/>
          </a:ln>
        </p:spPr>
        <p:style>
          <a:lnRef idx="2">
            <a:schemeClr val="accent1"/>
          </a:lnRef>
          <a:fillRef idx="0">
            <a:schemeClr val="accent1"/>
          </a:fillRef>
          <a:effectRef idx="1">
            <a:schemeClr val="accent1"/>
          </a:effectRef>
          <a:fontRef idx="minor">
            <a:schemeClr val="tx1"/>
          </a:fontRef>
        </p:style>
      </p:cxnSp>
      <p:cxnSp>
        <p:nvCxnSpPr>
          <p:cNvPr id="45" name="Connettore 2 44">
            <a:extLst>
              <a:ext uri="{FF2B5EF4-FFF2-40B4-BE49-F238E27FC236}">
                <a16:creationId xmlns:a16="http://schemas.microsoft.com/office/drawing/2014/main" id="{AC877BA5-13C1-3C4F-91DF-A6EF9AE7754C}"/>
              </a:ext>
            </a:extLst>
          </p:cNvPr>
          <p:cNvCxnSpPr/>
          <p:nvPr/>
        </p:nvCxnSpPr>
        <p:spPr>
          <a:xfrm>
            <a:off x="4724400" y="2667000"/>
            <a:ext cx="0" cy="364270"/>
          </a:xfrm>
          <a:prstGeom prst="straightConnector1">
            <a:avLst/>
          </a:prstGeom>
          <a:ln>
            <a:solidFill>
              <a:srgbClr val="002060"/>
            </a:solidFill>
            <a:tailEnd type="triangle"/>
          </a:ln>
        </p:spPr>
        <p:style>
          <a:lnRef idx="2">
            <a:schemeClr val="accent1"/>
          </a:lnRef>
          <a:fillRef idx="0">
            <a:schemeClr val="accent1"/>
          </a:fillRef>
          <a:effectRef idx="1">
            <a:schemeClr val="accent1"/>
          </a:effectRef>
          <a:fontRef idx="minor">
            <a:schemeClr val="tx1"/>
          </a:fontRef>
        </p:style>
      </p:cxnSp>
      <p:pic>
        <p:nvPicPr>
          <p:cNvPr id="48" name="Picture 4">
            <a:extLst>
              <a:ext uri="{FF2B5EF4-FFF2-40B4-BE49-F238E27FC236}">
                <a16:creationId xmlns:a16="http://schemas.microsoft.com/office/drawing/2014/main" id="{68360D7E-137B-2146-A811-A87589D2648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50" name="CasellaDiTesto 49">
            <a:extLst>
              <a:ext uri="{FF2B5EF4-FFF2-40B4-BE49-F238E27FC236}">
                <a16:creationId xmlns:a16="http://schemas.microsoft.com/office/drawing/2014/main" id="{79FD9E07-0C24-934B-A09B-5B3EADC56E3C}"/>
              </a:ext>
            </a:extLst>
          </p:cNvPr>
          <p:cNvSpPr txBox="1"/>
          <p:nvPr/>
        </p:nvSpPr>
        <p:spPr>
          <a:xfrm>
            <a:off x="266700" y="5046005"/>
            <a:ext cx="8915400" cy="1015663"/>
          </a:xfrm>
          <a:prstGeom prst="rect">
            <a:avLst/>
          </a:prstGeom>
          <a:noFill/>
        </p:spPr>
        <p:txBody>
          <a:bodyPr wrap="square" rtlCol="0">
            <a:spAutoFit/>
          </a:bodyPr>
          <a:lstStyle/>
          <a:p>
            <a:r>
              <a:rPr lang="en-US" sz="1500" dirty="0"/>
              <a:t>Bar graph summarizes the results of mass spectrometry course experiments. Two forms of native protein are observed for A and B variants of the protein. After three hours the first Pt/</a:t>
            </a:r>
            <a:r>
              <a:rPr lang="en-US" sz="1500" dirty="0">
                <a:latin typeface="Symbol" pitchFamily="2" charset="2"/>
              </a:rPr>
              <a:t>b</a:t>
            </a:r>
            <a:r>
              <a:rPr lang="en-US" sz="1500" dirty="0"/>
              <a:t>-lactoglobulin is formed. Longer reaction times (9h) give rise to another protein-metal fragment. Only after 36h the presence of two binding Pt sites is observed, while 72h are needed for observing adducts of the protein with three CDDP molecules</a:t>
            </a:r>
          </a:p>
        </p:txBody>
      </p:sp>
      <p:sp>
        <p:nvSpPr>
          <p:cNvPr id="4" name="CasellaDiTesto 3">
            <a:extLst>
              <a:ext uri="{FF2B5EF4-FFF2-40B4-BE49-F238E27FC236}">
                <a16:creationId xmlns:a16="http://schemas.microsoft.com/office/drawing/2014/main" id="{7CD11B67-2B79-7944-8C87-F5B44A618A74}"/>
              </a:ext>
            </a:extLst>
          </p:cNvPr>
          <p:cNvSpPr txBox="1"/>
          <p:nvPr/>
        </p:nvSpPr>
        <p:spPr>
          <a:xfrm>
            <a:off x="6376224" y="3729113"/>
            <a:ext cx="2670218" cy="1015663"/>
          </a:xfrm>
          <a:prstGeom prst="rect">
            <a:avLst/>
          </a:prstGeom>
          <a:noFill/>
        </p:spPr>
        <p:txBody>
          <a:bodyPr wrap="none" rtlCol="0">
            <a:spAutoFit/>
          </a:bodyPr>
          <a:lstStyle/>
          <a:p>
            <a:r>
              <a:rPr lang="en-US" sz="1200" b="1" dirty="0">
                <a:solidFill>
                  <a:srgbClr val="002060"/>
                </a:solidFill>
              </a:rPr>
              <a:t>Blue</a:t>
            </a:r>
            <a:r>
              <a:rPr lang="en-US" sz="1200" dirty="0"/>
              <a:t>: Metal-free protein;</a:t>
            </a:r>
          </a:p>
          <a:p>
            <a:r>
              <a:rPr lang="en-US" sz="1200" b="1" dirty="0">
                <a:solidFill>
                  <a:srgbClr val="DBAE15"/>
                </a:solidFill>
              </a:rPr>
              <a:t>Yellow</a:t>
            </a:r>
            <a:r>
              <a:rPr lang="en-US" sz="1200" dirty="0"/>
              <a:t>: </a:t>
            </a:r>
            <a:r>
              <a:rPr lang="en-US" sz="1200" b="1" dirty="0"/>
              <a:t>[Pt(NH</a:t>
            </a:r>
            <a:r>
              <a:rPr lang="en-US" sz="1200" b="1" baseline="-25000" dirty="0"/>
              <a:t>3</a:t>
            </a:r>
            <a:r>
              <a:rPr lang="en-US" sz="1200" b="1" dirty="0"/>
              <a:t>)</a:t>
            </a:r>
            <a:r>
              <a:rPr lang="en-US" sz="1200" b="1" baseline="-25000" dirty="0"/>
              <a:t>2</a:t>
            </a:r>
            <a:r>
              <a:rPr lang="en-US" sz="1200" b="1" dirty="0"/>
              <a:t>Cl</a:t>
            </a:r>
            <a:r>
              <a:rPr lang="en-US" sz="1200" b="1" baseline="30000" dirty="0"/>
              <a:t>+</a:t>
            </a:r>
            <a:r>
              <a:rPr lang="en-US" sz="1200" b="1" dirty="0"/>
              <a:t>]</a:t>
            </a:r>
            <a:r>
              <a:rPr lang="en-US" sz="1200" dirty="0"/>
              <a:t> or </a:t>
            </a:r>
            <a:r>
              <a:rPr lang="en-US" sz="1200" b="1" dirty="0"/>
              <a:t>[Pt(NH</a:t>
            </a:r>
            <a:r>
              <a:rPr lang="en-US" sz="1200" b="1" baseline="-25000" dirty="0"/>
              <a:t>3</a:t>
            </a:r>
            <a:r>
              <a:rPr lang="en-US" sz="1200" b="1" dirty="0"/>
              <a:t>)</a:t>
            </a:r>
            <a:r>
              <a:rPr lang="en-US" sz="1200" b="1" baseline="-25000" dirty="0"/>
              <a:t>2</a:t>
            </a:r>
            <a:r>
              <a:rPr lang="en-US" sz="1200" b="1" dirty="0"/>
              <a:t>OH</a:t>
            </a:r>
            <a:r>
              <a:rPr lang="en-US" sz="1200" b="1" baseline="-25000" dirty="0"/>
              <a:t>2</a:t>
            </a:r>
            <a:r>
              <a:rPr lang="en-US" sz="1200" b="1" baseline="30000" dirty="0"/>
              <a:t>+</a:t>
            </a:r>
            <a:r>
              <a:rPr lang="en-US" sz="1200" b="1" dirty="0"/>
              <a:t>]</a:t>
            </a:r>
            <a:r>
              <a:rPr lang="en-US" sz="1200" dirty="0"/>
              <a:t>;</a:t>
            </a:r>
          </a:p>
          <a:p>
            <a:r>
              <a:rPr lang="en-US" sz="1200" b="1" dirty="0">
                <a:solidFill>
                  <a:srgbClr val="C00000"/>
                </a:solidFill>
              </a:rPr>
              <a:t>Red</a:t>
            </a:r>
            <a:r>
              <a:rPr lang="en-US" sz="1200" dirty="0"/>
              <a:t>: </a:t>
            </a:r>
            <a:r>
              <a:rPr lang="en-US" sz="1200" b="1" dirty="0"/>
              <a:t>Pt(NH</a:t>
            </a:r>
            <a:r>
              <a:rPr lang="en-US" sz="1200" b="1" baseline="-25000" dirty="0"/>
              <a:t>3</a:t>
            </a:r>
            <a:r>
              <a:rPr lang="en-US" sz="1200" b="1" dirty="0"/>
              <a:t>)</a:t>
            </a:r>
            <a:r>
              <a:rPr lang="en-US" sz="1200" b="1" baseline="-25000" dirty="0"/>
              <a:t>2</a:t>
            </a:r>
            <a:r>
              <a:rPr lang="en-US" sz="1200" b="1" baseline="30000" dirty="0"/>
              <a:t>2+</a:t>
            </a:r>
            <a:r>
              <a:rPr lang="en-US" sz="1200" b="1" dirty="0"/>
              <a:t>]</a:t>
            </a:r>
            <a:r>
              <a:rPr lang="en-US" sz="1200" dirty="0"/>
              <a:t>;</a:t>
            </a:r>
          </a:p>
          <a:p>
            <a:r>
              <a:rPr lang="en-US" sz="1200" b="1" dirty="0">
                <a:solidFill>
                  <a:srgbClr val="00B050"/>
                </a:solidFill>
              </a:rPr>
              <a:t>Green</a:t>
            </a:r>
            <a:r>
              <a:rPr lang="en-US" sz="1200" dirty="0"/>
              <a:t>: Adduct with </a:t>
            </a:r>
            <a:r>
              <a:rPr lang="en-US" sz="1200" b="1" dirty="0"/>
              <a:t>2 CDDP</a:t>
            </a:r>
            <a:r>
              <a:rPr lang="en-US" sz="1200" dirty="0"/>
              <a:t> fragments;</a:t>
            </a:r>
          </a:p>
          <a:p>
            <a:r>
              <a:rPr lang="en-US" sz="1200" b="1" dirty="0">
                <a:solidFill>
                  <a:schemeClr val="bg1">
                    <a:lumMod val="50000"/>
                  </a:schemeClr>
                </a:solidFill>
              </a:rPr>
              <a:t>Grey</a:t>
            </a:r>
            <a:r>
              <a:rPr lang="en-US" sz="1200" dirty="0"/>
              <a:t>: Adduct with </a:t>
            </a:r>
            <a:r>
              <a:rPr lang="en-US" sz="1200" b="1" dirty="0"/>
              <a:t>3 CDDP</a:t>
            </a:r>
            <a:r>
              <a:rPr lang="en-US" sz="1200" dirty="0"/>
              <a:t> fragments.</a:t>
            </a:r>
          </a:p>
        </p:txBody>
      </p:sp>
      <p:pic>
        <p:nvPicPr>
          <p:cNvPr id="5" name="Segnale acust. registr." descr="Segnale acust. registr.">
            <a:hlinkClick r:id="" action="ppaction://media"/>
            <a:extLst>
              <a:ext uri="{FF2B5EF4-FFF2-40B4-BE49-F238E27FC236}">
                <a16:creationId xmlns:a16="http://schemas.microsoft.com/office/drawing/2014/main" id="{52ABCB3F-5777-F74E-9112-2FEB0089A1B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28000" y="326049"/>
            <a:ext cx="406400" cy="406400"/>
          </a:xfrm>
          <a:prstGeom prst="rect">
            <a:avLst/>
          </a:prstGeom>
        </p:spPr>
      </p:pic>
    </p:spTree>
    <p:custDataLst>
      <p:tags r:id="rId1"/>
    </p:custDataLst>
    <p:extLst>
      <p:ext uri="{BB962C8B-B14F-4D97-AF65-F5344CB8AC3E}">
        <p14:creationId xmlns:p14="http://schemas.microsoft.com/office/powerpoint/2010/main" val="2415437423"/>
      </p:ext>
    </p:extLst>
  </p:cSld>
  <p:clrMapOvr>
    <a:masterClrMapping/>
  </p:clrMapOvr>
  <mc:AlternateContent xmlns:mc="http://schemas.openxmlformats.org/markup-compatibility/2006">
    <mc:Choice xmlns:p14="http://schemas.microsoft.com/office/powerpoint/2010/main" Requires="p14">
      <p:transition spd="slow" p14:dur="2000" advTm="104130"/>
    </mc:Choice>
    <mc:Fallback>
      <p:transition spd="slow" advTm="1041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1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2984" objId="5"/>
        <p14:stopEvt time="105906" objId="5"/>
        <p14:playEvt time="105935" objId="5"/>
        <p14:stopEvt time="106137" objId="5"/>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5957" y="413057"/>
            <a:ext cx="8153400" cy="461665"/>
          </a:xfrm>
          <a:prstGeom prst="rect">
            <a:avLst/>
          </a:prstGeom>
          <a:noFill/>
        </p:spPr>
        <p:txBody>
          <a:bodyPr wrap="square" rtlCol="0">
            <a:spAutoFit/>
          </a:bodyPr>
          <a:lstStyle/>
          <a:p>
            <a:r>
              <a:rPr lang="fr-FR" sz="2400" b="1" dirty="0"/>
              <a:t>Conclusions</a:t>
            </a:r>
          </a:p>
        </p:txBody>
      </p:sp>
      <p:sp>
        <p:nvSpPr>
          <p:cNvPr id="6" name="Slide Number Placeholder 5"/>
          <p:cNvSpPr>
            <a:spLocks noGrp="1"/>
          </p:cNvSpPr>
          <p:nvPr>
            <p:ph type="sldNum" sz="quarter" idx="12"/>
          </p:nvPr>
        </p:nvSpPr>
        <p:spPr/>
        <p:txBody>
          <a:bodyPr/>
          <a:lstStyle/>
          <a:p>
            <a:fld id="{FCAEAE96-855E-42B1-8DE9-9C9E68DE18C5}" type="slidenum">
              <a:rPr lang="fr-FR" smtClean="0"/>
              <a:pPr/>
              <a:t>8</a:t>
            </a:fld>
            <a:endParaRPr lang="fr-FR"/>
          </a:p>
        </p:txBody>
      </p:sp>
      <p:pic>
        <p:nvPicPr>
          <p:cNvPr id="7" name="Picture 6">
            <a:extLst>
              <a:ext uri="{FF2B5EF4-FFF2-40B4-BE49-F238E27FC236}">
                <a16:creationId xmlns:a16="http://schemas.microsoft.com/office/drawing/2014/main" id="{EA8BAA44-CBAE-4836-8172-27FD4C6FBF4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2" name="CasellaDiTesto 1">
            <a:extLst>
              <a:ext uri="{FF2B5EF4-FFF2-40B4-BE49-F238E27FC236}">
                <a16:creationId xmlns:a16="http://schemas.microsoft.com/office/drawing/2014/main" id="{B4BF0144-4E7D-CA47-8AEF-F46ABD5E61A9}"/>
              </a:ext>
            </a:extLst>
          </p:cNvPr>
          <p:cNvSpPr txBox="1"/>
          <p:nvPr/>
        </p:nvSpPr>
        <p:spPr>
          <a:xfrm>
            <a:off x="170953" y="965435"/>
            <a:ext cx="8795016" cy="3693319"/>
          </a:xfrm>
          <a:prstGeom prst="rect">
            <a:avLst/>
          </a:prstGeom>
          <a:noFill/>
        </p:spPr>
        <p:txBody>
          <a:bodyPr wrap="square" rtlCol="0">
            <a:spAutoFit/>
          </a:bodyPr>
          <a:lstStyle/>
          <a:p>
            <a:pPr marL="285750" indent="-285750">
              <a:buFont typeface="Wingdings" pitchFamily="2" charset="2"/>
              <a:buChar char="v"/>
            </a:pPr>
            <a:r>
              <a:rPr lang="en-US" dirty="0"/>
              <a:t>The first structural study on the interaction of </a:t>
            </a:r>
            <a:r>
              <a:rPr lang="en-US" b="1" dirty="0">
                <a:solidFill>
                  <a:srgbClr val="7030A0"/>
                </a:solidFill>
                <a:latin typeface="Symbol" pitchFamily="2" charset="2"/>
              </a:rPr>
              <a:t>b</a:t>
            </a:r>
            <a:r>
              <a:rPr lang="en-US" b="1" dirty="0">
                <a:solidFill>
                  <a:srgbClr val="7030A0"/>
                </a:solidFill>
              </a:rPr>
              <a:t>-lactoglobulin</a:t>
            </a:r>
            <a:r>
              <a:rPr lang="en-US" dirty="0"/>
              <a:t> with an anticancer metallodrug is reported;</a:t>
            </a:r>
          </a:p>
          <a:p>
            <a:pPr marL="285750" indent="-285750">
              <a:buFont typeface="Wingdings" pitchFamily="2" charset="2"/>
              <a:buChar char="v"/>
            </a:pPr>
            <a:r>
              <a:rPr lang="en-US" b="1" dirty="0">
                <a:solidFill>
                  <a:srgbClr val="002060"/>
                </a:solidFill>
              </a:rPr>
              <a:t>In solution data </a:t>
            </a:r>
            <a:r>
              <a:rPr lang="en-US" dirty="0"/>
              <a:t>demonstrate that the protein binds CDDP without affect its overall conformation;</a:t>
            </a:r>
          </a:p>
          <a:p>
            <a:pPr marL="285750" indent="-285750">
              <a:buFont typeface="Wingdings" pitchFamily="2" charset="2"/>
              <a:buChar char="v"/>
            </a:pPr>
            <a:r>
              <a:rPr lang="en-US" b="1" dirty="0">
                <a:solidFill>
                  <a:srgbClr val="1D8A0D"/>
                </a:solidFill>
              </a:rPr>
              <a:t>Crystallographic studies </a:t>
            </a:r>
            <a:r>
              <a:rPr lang="en-US" dirty="0"/>
              <a:t>underline the presence of binding sites of CDDP close to the side chain of </a:t>
            </a:r>
            <a:r>
              <a:rPr lang="en-US" b="1" dirty="0"/>
              <a:t>Met7</a:t>
            </a:r>
            <a:r>
              <a:rPr lang="en-US" dirty="0"/>
              <a:t>, </a:t>
            </a:r>
            <a:r>
              <a:rPr lang="en-US" b="1" dirty="0"/>
              <a:t>Lys8</a:t>
            </a:r>
            <a:r>
              <a:rPr lang="en-US" dirty="0"/>
              <a:t> and </a:t>
            </a:r>
            <a:r>
              <a:rPr lang="en-US" b="1" dirty="0"/>
              <a:t>His146</a:t>
            </a:r>
            <a:r>
              <a:rPr lang="en-US" dirty="0"/>
              <a:t>. </a:t>
            </a:r>
            <a:r>
              <a:rPr lang="en-US" dirty="0">
                <a:latin typeface="Symbol" pitchFamily="2" charset="2"/>
              </a:rPr>
              <a:t>b</a:t>
            </a:r>
            <a:r>
              <a:rPr lang="en-US" dirty="0"/>
              <a:t>-lactoglobulin can form adducts with one Pt-containing fragment coordinating protein residues side chains;</a:t>
            </a:r>
          </a:p>
          <a:p>
            <a:pPr marL="285750" indent="-285750">
              <a:buFont typeface="Wingdings" pitchFamily="2" charset="2"/>
              <a:buChar char="v"/>
            </a:pPr>
            <a:r>
              <a:rPr lang="en-US" b="1" dirty="0">
                <a:solidFill>
                  <a:srgbClr val="C00000"/>
                </a:solidFill>
              </a:rPr>
              <a:t>ESI-MS analysis </a:t>
            </a:r>
            <a:r>
              <a:rPr lang="en-US" dirty="0"/>
              <a:t>reveals the presence of </a:t>
            </a:r>
            <a:r>
              <a:rPr lang="en-US" b="1" dirty="0">
                <a:solidFill>
                  <a:srgbClr val="DBAE15"/>
                </a:solidFill>
              </a:rPr>
              <a:t>[Pt(NH</a:t>
            </a:r>
            <a:r>
              <a:rPr lang="en-US" b="1" baseline="-25000" dirty="0">
                <a:solidFill>
                  <a:srgbClr val="DBAE15"/>
                </a:solidFill>
              </a:rPr>
              <a:t>3</a:t>
            </a:r>
            <a:r>
              <a:rPr lang="en-US" b="1" dirty="0">
                <a:solidFill>
                  <a:srgbClr val="DBAE15"/>
                </a:solidFill>
              </a:rPr>
              <a:t>)Cl</a:t>
            </a:r>
            <a:r>
              <a:rPr lang="en-US" b="1" baseline="30000" dirty="0">
                <a:solidFill>
                  <a:srgbClr val="DBAE15"/>
                </a:solidFill>
              </a:rPr>
              <a:t>+</a:t>
            </a:r>
            <a:r>
              <a:rPr lang="en-US" b="1" dirty="0">
                <a:solidFill>
                  <a:srgbClr val="DBAE15"/>
                </a:solidFill>
              </a:rPr>
              <a:t>]</a:t>
            </a:r>
            <a:r>
              <a:rPr lang="en-US" dirty="0"/>
              <a:t>, </a:t>
            </a:r>
            <a:r>
              <a:rPr lang="en-US" b="1" dirty="0">
                <a:solidFill>
                  <a:srgbClr val="DBAE15"/>
                </a:solidFill>
              </a:rPr>
              <a:t>[Pt(NH</a:t>
            </a:r>
            <a:r>
              <a:rPr lang="en-US" b="1" baseline="-25000" dirty="0">
                <a:solidFill>
                  <a:srgbClr val="DBAE15"/>
                </a:solidFill>
              </a:rPr>
              <a:t>3</a:t>
            </a:r>
            <a:r>
              <a:rPr lang="en-US" b="1" dirty="0">
                <a:solidFill>
                  <a:srgbClr val="DBAE15"/>
                </a:solidFill>
              </a:rPr>
              <a:t>)</a:t>
            </a:r>
            <a:r>
              <a:rPr lang="en-US" b="1" baseline="-25000" dirty="0">
                <a:solidFill>
                  <a:srgbClr val="DBAE15"/>
                </a:solidFill>
              </a:rPr>
              <a:t>2</a:t>
            </a:r>
            <a:r>
              <a:rPr lang="en-US" b="1" dirty="0">
                <a:solidFill>
                  <a:srgbClr val="DBAE15"/>
                </a:solidFill>
              </a:rPr>
              <a:t>OH</a:t>
            </a:r>
            <a:r>
              <a:rPr lang="en-US" b="1" baseline="-25000" dirty="0">
                <a:solidFill>
                  <a:srgbClr val="DBAE15"/>
                </a:solidFill>
              </a:rPr>
              <a:t>2</a:t>
            </a:r>
            <a:r>
              <a:rPr lang="en-US" b="1" baseline="30000" dirty="0">
                <a:solidFill>
                  <a:srgbClr val="DBAE15"/>
                </a:solidFill>
              </a:rPr>
              <a:t>+</a:t>
            </a:r>
            <a:r>
              <a:rPr lang="en-US" b="1" dirty="0">
                <a:solidFill>
                  <a:srgbClr val="DBAE15"/>
                </a:solidFill>
              </a:rPr>
              <a:t>]</a:t>
            </a:r>
            <a:r>
              <a:rPr lang="en-US" dirty="0"/>
              <a:t> and </a:t>
            </a:r>
            <a:r>
              <a:rPr lang="en-US" b="1" dirty="0">
                <a:solidFill>
                  <a:srgbClr val="DBAE15"/>
                </a:solidFill>
              </a:rPr>
              <a:t>[Pt(NH</a:t>
            </a:r>
            <a:r>
              <a:rPr lang="en-US" b="1" baseline="-25000" dirty="0">
                <a:solidFill>
                  <a:srgbClr val="DBAE15"/>
                </a:solidFill>
              </a:rPr>
              <a:t>3</a:t>
            </a:r>
            <a:r>
              <a:rPr lang="en-US" b="1" dirty="0">
                <a:solidFill>
                  <a:srgbClr val="DBAE15"/>
                </a:solidFill>
              </a:rPr>
              <a:t>)</a:t>
            </a:r>
            <a:r>
              <a:rPr lang="en-US" b="1" baseline="-25000" dirty="0">
                <a:solidFill>
                  <a:srgbClr val="DBAE15"/>
                </a:solidFill>
              </a:rPr>
              <a:t>2</a:t>
            </a:r>
            <a:r>
              <a:rPr lang="en-US" b="1" baseline="30000" dirty="0">
                <a:solidFill>
                  <a:srgbClr val="DBAE15"/>
                </a:solidFill>
              </a:rPr>
              <a:t>2+</a:t>
            </a:r>
            <a:r>
              <a:rPr lang="en-US" b="1" dirty="0">
                <a:solidFill>
                  <a:srgbClr val="DBAE15"/>
                </a:solidFill>
              </a:rPr>
              <a:t>] </a:t>
            </a:r>
            <a:r>
              <a:rPr lang="en-US" dirty="0"/>
              <a:t>fragments bond to the protein;</a:t>
            </a:r>
          </a:p>
          <a:p>
            <a:pPr marL="285750" indent="-285750">
              <a:buFont typeface="Wingdings" pitchFamily="2" charset="2"/>
              <a:buChar char="v"/>
            </a:pPr>
            <a:r>
              <a:rPr lang="en-US" dirty="0"/>
              <a:t>The number of </a:t>
            </a:r>
            <a:r>
              <a:rPr lang="en-US" b="1" dirty="0">
                <a:solidFill>
                  <a:srgbClr val="DBAE15"/>
                </a:solidFill>
              </a:rPr>
              <a:t>CDDP</a:t>
            </a:r>
            <a:r>
              <a:rPr lang="en-US" dirty="0"/>
              <a:t> fragments embedded by protein increases with time;</a:t>
            </a:r>
          </a:p>
          <a:p>
            <a:pPr marL="285750" indent="-285750">
              <a:buFont typeface="Wingdings" pitchFamily="2" charset="2"/>
              <a:buChar char="v"/>
            </a:pPr>
            <a:r>
              <a:rPr lang="en-US" b="1" dirty="0"/>
              <a:t>Monodentate</a:t>
            </a:r>
            <a:r>
              <a:rPr lang="en-US" dirty="0"/>
              <a:t> and </a:t>
            </a:r>
            <a:r>
              <a:rPr lang="en-US" b="1" dirty="0"/>
              <a:t>bidentate </a:t>
            </a:r>
            <a:r>
              <a:rPr lang="en-US" dirty="0"/>
              <a:t>mode of Pt binding to the protein are possible, the former preceding the latter in coordination of the protein;</a:t>
            </a:r>
          </a:p>
          <a:p>
            <a:pPr marL="285750" indent="-285750">
              <a:buFont typeface="Wingdings" pitchFamily="2" charset="2"/>
              <a:buChar char="v"/>
            </a:pPr>
            <a:r>
              <a:rPr lang="en-US" dirty="0"/>
              <a:t>Up to 3 </a:t>
            </a:r>
            <a:r>
              <a:rPr lang="en-US" b="1" dirty="0">
                <a:solidFill>
                  <a:srgbClr val="DBAE15"/>
                </a:solidFill>
              </a:rPr>
              <a:t>CDDP</a:t>
            </a:r>
            <a:r>
              <a:rPr lang="en-US" dirty="0"/>
              <a:t> molecules can bind the protein.</a:t>
            </a:r>
          </a:p>
        </p:txBody>
      </p:sp>
      <p:sp>
        <p:nvSpPr>
          <p:cNvPr id="3" name="CasellaDiTesto 2">
            <a:extLst>
              <a:ext uri="{FF2B5EF4-FFF2-40B4-BE49-F238E27FC236}">
                <a16:creationId xmlns:a16="http://schemas.microsoft.com/office/drawing/2014/main" id="{EB41FDD6-6032-C64A-946E-2886D08D8DED}"/>
              </a:ext>
            </a:extLst>
          </p:cNvPr>
          <p:cNvSpPr txBox="1"/>
          <p:nvPr/>
        </p:nvSpPr>
        <p:spPr>
          <a:xfrm>
            <a:off x="438421" y="4749467"/>
            <a:ext cx="8260080" cy="923330"/>
          </a:xfrm>
          <a:prstGeom prst="rect">
            <a:avLst/>
          </a:prstGeom>
          <a:noFill/>
        </p:spPr>
        <p:txBody>
          <a:bodyPr wrap="square" rtlCol="0">
            <a:spAutoFit/>
          </a:bodyPr>
          <a:lstStyle/>
          <a:p>
            <a:pPr algn="ctr"/>
            <a:r>
              <a:rPr lang="en-US" b="1" dirty="0">
                <a:solidFill>
                  <a:srgbClr val="C00000"/>
                </a:solidFill>
              </a:rPr>
              <a:t>The interactions</a:t>
            </a:r>
            <a:r>
              <a:rPr lang="en-US" b="1" dirty="0">
                <a:solidFill>
                  <a:srgbClr val="7030A0"/>
                </a:solidFill>
                <a:latin typeface="Symbol" pitchFamily="2" charset="2"/>
              </a:rPr>
              <a:t> </a:t>
            </a:r>
            <a:r>
              <a:rPr lang="en-US" b="1" dirty="0">
                <a:solidFill>
                  <a:srgbClr val="C00000"/>
                </a:solidFill>
                <a:latin typeface="Symbol" pitchFamily="2" charset="2"/>
              </a:rPr>
              <a:t>b</a:t>
            </a:r>
            <a:r>
              <a:rPr lang="en-US" b="1" dirty="0">
                <a:solidFill>
                  <a:srgbClr val="C00000"/>
                </a:solidFill>
              </a:rPr>
              <a:t>-lactoglobulin with other metallodrugs is under investigation.  Further efforts will be spent toward a rational design of new biomaterials based on metallodrug/β-lactoglobulin adduct nanoparticles.</a:t>
            </a:r>
          </a:p>
        </p:txBody>
      </p:sp>
      <p:pic>
        <p:nvPicPr>
          <p:cNvPr id="5" name="Segnale acust. registr." descr="Segnale acust. registr.">
            <a:hlinkClick r:id="" action="ppaction://media"/>
            <a:extLst>
              <a:ext uri="{FF2B5EF4-FFF2-40B4-BE49-F238E27FC236}">
                <a16:creationId xmlns:a16="http://schemas.microsoft.com/office/drawing/2014/main" id="{CDEBE267-C898-DA4D-96A6-CE2983DF872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202529" y="384715"/>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75570"/>
    </mc:Choice>
    <mc:Fallback>
      <p:transition spd="slow" advTm="755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9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3880" objId="5"/>
        <p14:stopEvt time="78239" objId="5"/>
        <p14:playEvt time="78271" objId="5"/>
        <p14:stopEvt time="78577" objId="5"/>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609600"/>
            <a:ext cx="8153400" cy="2677656"/>
          </a:xfrm>
          <a:prstGeom prst="rect">
            <a:avLst/>
          </a:prstGeom>
          <a:noFill/>
        </p:spPr>
        <p:txBody>
          <a:bodyPr wrap="square" rtlCol="0">
            <a:spAutoFit/>
          </a:bodyPr>
          <a:lstStyle/>
          <a:p>
            <a:r>
              <a:rPr lang="fr-FR" sz="2400" b="1" dirty="0" err="1"/>
              <a:t>Acknowledgments</a:t>
            </a:r>
            <a:endParaRPr lang="fr-FR" sz="2400" b="1" dirty="0"/>
          </a:p>
          <a:p>
            <a:endParaRPr lang="fr-FR" sz="2400" b="1" dirty="0"/>
          </a:p>
          <a:p>
            <a:r>
              <a:rPr lang="fr-FR" sz="2000" b="1" dirty="0"/>
              <a:t>I </a:t>
            </a:r>
            <a:r>
              <a:rPr lang="fr-FR" sz="2000" b="1" dirty="0" err="1"/>
              <a:t>would</a:t>
            </a:r>
            <a:r>
              <a:rPr lang="fr-FR" sz="2000" b="1" dirty="0"/>
              <a:t> </a:t>
            </a:r>
            <a:r>
              <a:rPr lang="fr-FR" sz="2000" b="1" dirty="0" err="1"/>
              <a:t>like</a:t>
            </a:r>
            <a:r>
              <a:rPr lang="fr-FR" sz="2000" b="1" dirty="0"/>
              <a:t> to </a:t>
            </a:r>
            <a:r>
              <a:rPr lang="fr-FR" sz="2000" b="1" dirty="0" err="1"/>
              <a:t>thank</a:t>
            </a:r>
            <a:r>
              <a:rPr lang="fr-FR" sz="2000" b="1" dirty="0"/>
              <a:t> the </a:t>
            </a:r>
            <a:r>
              <a:rPr lang="fr-FR" sz="2000" b="1" dirty="0" err="1"/>
              <a:t>head</a:t>
            </a:r>
            <a:r>
              <a:rPr lang="fr-FR" sz="2000" b="1" dirty="0"/>
              <a:t> of </a:t>
            </a:r>
            <a:r>
              <a:rPr lang="fr-FR" sz="2000" b="1" dirty="0" err="1"/>
              <a:t>my</a:t>
            </a:r>
            <a:r>
              <a:rPr lang="fr-FR" sz="2000" b="1" dirty="0"/>
              <a:t> </a:t>
            </a:r>
            <a:r>
              <a:rPr lang="fr-FR" sz="2000" b="1" dirty="0" err="1"/>
              <a:t>research</a:t>
            </a:r>
            <a:r>
              <a:rPr lang="fr-FR" sz="2000" b="1" dirty="0"/>
              <a:t> group, Prof Antonello </a:t>
            </a:r>
            <a:r>
              <a:rPr lang="fr-FR" sz="2000" b="1" dirty="0" err="1"/>
              <a:t>Merlino</a:t>
            </a:r>
            <a:r>
              <a:rPr lang="fr-FR" sz="2000" b="1" dirty="0"/>
              <a:t> and all the people </a:t>
            </a:r>
            <a:r>
              <a:rPr lang="fr-FR" sz="2000" b="1" dirty="0" err="1"/>
              <a:t>who</a:t>
            </a:r>
            <a:r>
              <a:rPr lang="fr-FR" sz="2000" b="1" dirty="0"/>
              <a:t> are </a:t>
            </a:r>
            <a:r>
              <a:rPr lang="fr-FR" sz="2000" b="1" dirty="0" err="1"/>
              <a:t>involved</a:t>
            </a:r>
            <a:r>
              <a:rPr lang="fr-FR" sz="2000" b="1" dirty="0"/>
              <a:t> in </a:t>
            </a:r>
            <a:r>
              <a:rPr lang="fr-FR" sz="2000" b="1" dirty="0" err="1"/>
              <a:t>this</a:t>
            </a:r>
            <a:r>
              <a:rPr lang="fr-FR" sz="2000" b="1" dirty="0"/>
              <a:t> </a:t>
            </a:r>
            <a:r>
              <a:rPr lang="fr-FR" sz="2000" b="1" dirty="0" err="1"/>
              <a:t>progect</a:t>
            </a:r>
            <a:r>
              <a:rPr lang="fr-FR" sz="2000" b="1" dirty="0"/>
              <a:t>, in </a:t>
            </a:r>
            <a:r>
              <a:rPr lang="fr-FR" sz="2000" b="1" dirty="0" err="1"/>
              <a:t>particular</a:t>
            </a:r>
            <a:r>
              <a:rPr lang="fr-FR" sz="2000" b="1" dirty="0"/>
              <a:t>:</a:t>
            </a:r>
          </a:p>
          <a:p>
            <a:r>
              <a:rPr lang="fr-FR" sz="2000" b="1" dirty="0"/>
              <a:t>Dr </a:t>
            </a:r>
            <a:r>
              <a:rPr lang="fr-FR" sz="2000" b="1" dirty="0" err="1"/>
              <a:t>Giarita</a:t>
            </a:r>
            <a:r>
              <a:rPr lang="fr-FR" sz="2000" b="1" dirty="0"/>
              <a:t> Ferraro;</a:t>
            </a:r>
          </a:p>
          <a:p>
            <a:r>
              <a:rPr lang="fr-FR" sz="2000" b="1" dirty="0"/>
              <a:t>Dr Nicole </a:t>
            </a:r>
            <a:r>
              <a:rPr lang="fr-FR" sz="2000" b="1" dirty="0" err="1"/>
              <a:t>Balasco</a:t>
            </a:r>
            <a:r>
              <a:rPr lang="fr-FR" sz="2000" b="1" dirty="0"/>
              <a:t>;</a:t>
            </a:r>
          </a:p>
          <a:p>
            <a:r>
              <a:rPr lang="fr-FR" sz="2000" b="1" dirty="0"/>
              <a:t>Prof Maria Monti;</a:t>
            </a:r>
          </a:p>
          <a:p>
            <a:r>
              <a:rPr lang="fr-FR" sz="2000" b="1" dirty="0"/>
              <a:t>PhD </a:t>
            </a:r>
            <a:r>
              <a:rPr lang="fr-FR" sz="2000" b="1" dirty="0" err="1"/>
              <a:t>student</a:t>
            </a:r>
            <a:r>
              <a:rPr lang="fr-FR" sz="2000" b="1" dirty="0"/>
              <a:t> </a:t>
            </a:r>
            <a:r>
              <a:rPr lang="fr-FR" sz="2000" b="1" dirty="0" err="1"/>
              <a:t>Ilaria</a:t>
            </a:r>
            <a:r>
              <a:rPr lang="fr-FR" sz="2000" b="1" dirty="0"/>
              <a:t> </a:t>
            </a:r>
            <a:r>
              <a:rPr lang="fr-FR" sz="2000" b="1" dirty="0" err="1"/>
              <a:t>Iacobucci</a:t>
            </a:r>
            <a:r>
              <a:rPr lang="fr-FR" sz="2000" b="1" dirty="0"/>
              <a:t>;</a:t>
            </a:r>
          </a:p>
        </p:txBody>
      </p:sp>
      <p:sp>
        <p:nvSpPr>
          <p:cNvPr id="6" name="Slide Number Placeholder 5"/>
          <p:cNvSpPr>
            <a:spLocks noGrp="1"/>
          </p:cNvSpPr>
          <p:nvPr>
            <p:ph type="sldNum" sz="quarter" idx="12"/>
          </p:nvPr>
        </p:nvSpPr>
        <p:spPr/>
        <p:txBody>
          <a:bodyPr/>
          <a:lstStyle/>
          <a:p>
            <a:fld id="{FCAEAE96-855E-42B1-8DE9-9C9E68DE18C5}" type="slidenum">
              <a:rPr lang="fr-FR" smtClean="0"/>
              <a:pPr/>
              <a:t>9</a:t>
            </a:fld>
            <a:endParaRPr lang="fr-FR"/>
          </a:p>
        </p:txBody>
      </p:sp>
      <p:pic>
        <p:nvPicPr>
          <p:cNvPr id="5" name="Picture 4">
            <a:extLst>
              <a:ext uri="{FF2B5EF4-FFF2-40B4-BE49-F238E27FC236}">
                <a16:creationId xmlns:a16="http://schemas.microsoft.com/office/drawing/2014/main" id="{BE90E4F9-57B5-40AD-9E3E-3CC678427C6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3" name="Segnale acust. registr." descr="Segnale acust. registr.">
            <a:hlinkClick r:id="" action="ppaction://media"/>
            <a:extLst>
              <a:ext uri="{FF2B5EF4-FFF2-40B4-BE49-F238E27FC236}">
                <a16:creationId xmlns:a16="http://schemas.microsoft.com/office/drawing/2014/main" id="{E7B01DD7-C1F2-4A46-BF96-04BD9D2A28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97800" y="473838"/>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1080"/>
    </mc:Choice>
    <mc:Fallback>
      <p:transition spd="slow" advTm="210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1.8"/>
</p:tagLst>
</file>

<file path=ppt/tags/tag2.xml><?xml version="1.0" encoding="utf-8"?>
<p:tagLst xmlns:a="http://schemas.openxmlformats.org/drawingml/2006/main" xmlns:r="http://schemas.openxmlformats.org/officeDocument/2006/relationships" xmlns:p="http://schemas.openxmlformats.org/presentationml/2006/main">
  <p:tag name="TIMING" val="|117.3"/>
</p:tagLst>
</file>

<file path=ppt/tags/tag3.xml><?xml version="1.0" encoding="utf-8"?>
<p:tagLst xmlns:a="http://schemas.openxmlformats.org/drawingml/2006/main" xmlns:r="http://schemas.openxmlformats.org/officeDocument/2006/relationships" xmlns:p="http://schemas.openxmlformats.org/presentationml/2006/main">
  <p:tag name="TIMING" val="|29.4"/>
</p:tagLst>
</file>

<file path=ppt/tags/tag4.xml><?xml version="1.0" encoding="utf-8"?>
<p:tagLst xmlns:a="http://schemas.openxmlformats.org/drawingml/2006/main" xmlns:r="http://schemas.openxmlformats.org/officeDocument/2006/relationships" xmlns:p="http://schemas.openxmlformats.org/presentationml/2006/main">
  <p:tag name="TIMING" val="|58.8"/>
</p:tagLst>
</file>

<file path=ppt/tags/tag5.xml><?xml version="1.0" encoding="utf-8"?>
<p:tagLst xmlns:a="http://schemas.openxmlformats.org/drawingml/2006/main" xmlns:r="http://schemas.openxmlformats.org/officeDocument/2006/relationships" xmlns:p="http://schemas.openxmlformats.org/presentationml/2006/main">
  <p:tag name="TIMING" val="|269"/>
</p:tagLst>
</file>

<file path=ppt/tags/tag6.xml><?xml version="1.0" encoding="utf-8"?>
<p:tagLst xmlns:a="http://schemas.openxmlformats.org/drawingml/2006/main" xmlns:r="http://schemas.openxmlformats.org/officeDocument/2006/relationships" xmlns:p="http://schemas.openxmlformats.org/presentationml/2006/main">
  <p:tag name="TIMING" val="|105.9"/>
</p:tagLst>
</file>

<file path=ppt/tags/tag7.xml><?xml version="1.0" encoding="utf-8"?>
<p:tagLst xmlns:a="http://schemas.openxmlformats.org/drawingml/2006/main" xmlns:r="http://schemas.openxmlformats.org/officeDocument/2006/relationships" xmlns:p="http://schemas.openxmlformats.org/presentationml/2006/main">
  <p:tag name="TIMING" val="|78.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1732</TotalTime>
  <Words>1014</Words>
  <Application>Microsoft Macintosh PowerPoint</Application>
  <PresentationFormat>Presentazione su schermo (4:3)</PresentationFormat>
  <Paragraphs>71</Paragraphs>
  <Slides>9</Slides>
  <Notes>3</Notes>
  <HiddenSlides>0</HiddenSlides>
  <MMClips>8</MMClips>
  <ScaleCrop>false</ScaleCrop>
  <HeadingPairs>
    <vt:vector size="6" baseType="variant">
      <vt:variant>
        <vt:lpstr>Caratteri utilizzati</vt:lpstr>
      </vt:variant>
      <vt:variant>
        <vt:i4>6</vt:i4>
      </vt:variant>
      <vt:variant>
        <vt:lpstr>Tema</vt:lpstr>
      </vt:variant>
      <vt:variant>
        <vt:i4>2</vt:i4>
      </vt:variant>
      <vt:variant>
        <vt:lpstr>Titoli diapositive</vt:lpstr>
      </vt:variant>
      <vt:variant>
        <vt:i4>9</vt:i4>
      </vt:variant>
    </vt:vector>
  </HeadingPairs>
  <TitlesOfParts>
    <vt:vector size="17" baseType="lpstr">
      <vt:lpstr>Arial</vt:lpstr>
      <vt:lpstr>Calibri</vt:lpstr>
      <vt:lpstr>Calibri Light</vt:lpstr>
      <vt:lpstr>Courier New</vt:lpstr>
      <vt:lpstr>Symbol</vt:lpstr>
      <vt:lpstr>Wingdings</vt:lpstr>
      <vt:lpstr>Office Theme</vt:lpstr>
      <vt:lpstr>Custom Design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Owner</dc:creator>
  <cp:lastModifiedBy>DOMENICO LORETO</cp:lastModifiedBy>
  <cp:revision>143</cp:revision>
  <dcterms:created xsi:type="dcterms:W3CDTF">2015-04-04T09:45:50Z</dcterms:created>
  <dcterms:modified xsi:type="dcterms:W3CDTF">2020-10-30T15:18:33Z</dcterms:modified>
</cp:coreProperties>
</file>