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03268"/>
    <a:srgbClr val="312B94"/>
    <a:srgbClr val="6A4E9D"/>
    <a:srgbClr val="5E4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3692" autoAdjust="0"/>
  </p:normalViewPr>
  <p:slideViewPr>
    <p:cSldViewPr>
      <p:cViewPr>
        <p:scale>
          <a:sx n="40" d="100"/>
          <a:sy n="40" d="100"/>
        </p:scale>
        <p:origin x="-1422" y="-5340"/>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a:solidFill>
            <a:schemeClr val="accent4">
              <a:lumMod val="20000"/>
              <a:lumOff val="80000"/>
            </a:schemeClr>
          </a:solidFill>
          <a:ln w="76200">
            <a:solidFill>
              <a:schemeClr val="tx1"/>
            </a:solidFill>
          </a:ln>
        </p:spPr>
        <p:style>
          <a:lnRef idx="2">
            <a:schemeClr val="dk1"/>
          </a:lnRef>
          <a:fillRef idx="1">
            <a:schemeClr val="lt1"/>
          </a:fillRef>
          <a:effectRef idx="0">
            <a:schemeClr val="dk1"/>
          </a:effectRef>
          <a:fontRef idx="minor">
            <a:schemeClr val="dk1"/>
          </a:fontRef>
        </p:style>
        <p:txBody>
          <a:bodyPr>
            <a:normAutofit/>
            <a:scene3d>
              <a:camera prst="orthographicFront"/>
              <a:lightRig rig="soft" dir="t">
                <a:rot lat="0" lon="0" rev="15600000"/>
              </a:lightRig>
            </a:scene3d>
            <a:sp3d extrusionH="57150" prstMaterial="softEdge">
              <a:bevelT w="25400" h="38100"/>
            </a:sp3d>
          </a:bodyPr>
          <a:lstStyle/>
          <a:p>
            <a:r>
              <a:rPr lang="en-US" sz="5400" b="1" dirty="0">
                <a:ln w="0"/>
                <a:solidFill>
                  <a:schemeClr val="tx1"/>
                </a:solidFill>
                <a:effectLst>
                  <a:outerShdw blurRad="38100" dist="19050" dir="2700000" algn="tl" rotWithShape="0">
                    <a:schemeClr val="dk1">
                      <a:alpha val="40000"/>
                    </a:schemeClr>
                  </a:outerShdw>
                </a:effectLst>
              </a:rPr>
              <a:t>Exploring the antibacterial potential of human neutrophil elastase inhibitor Ala-Ala-Pro-Val synthesized using microwave-assisted solid phase</a:t>
            </a:r>
          </a:p>
        </p:txBody>
      </p:sp>
      <p:sp>
        <p:nvSpPr>
          <p:cNvPr id="8" name="TextBox 7"/>
          <p:cNvSpPr txBox="1"/>
          <p:nvPr/>
        </p:nvSpPr>
        <p:spPr>
          <a:xfrm>
            <a:off x="1506616" y="4456615"/>
            <a:ext cx="27423189" cy="1938992"/>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pt-PT" sz="4800" dirty="0"/>
              <a:t>A. Francisca G. Silva</a:t>
            </a:r>
            <a:r>
              <a:rPr lang="pt-PT" sz="4800" baseline="30000" dirty="0"/>
              <a:t>1</a:t>
            </a:r>
            <a:r>
              <a:rPr lang="pt-PT" sz="4800" dirty="0"/>
              <a:t>, Helena P. Felgueiras</a:t>
            </a:r>
            <a:r>
              <a:rPr lang="pt-PT" sz="4800" baseline="30000" dirty="0"/>
              <a:t>2</a:t>
            </a:r>
            <a:r>
              <a:rPr lang="pt-PT" sz="4800" dirty="0"/>
              <a:t>, Susana P. G. Costa</a:t>
            </a:r>
            <a:r>
              <a:rPr lang="pt-PT" sz="4800" baseline="30000" dirty="0"/>
              <a:t>1</a:t>
            </a:r>
            <a:r>
              <a:rPr lang="pt-PT" sz="4800" dirty="0"/>
              <a:t>, Sílvia M. M. A. Pereira-Lima</a:t>
            </a:r>
            <a:r>
              <a:rPr lang="pt-PT" sz="4800" baseline="30000" dirty="0"/>
              <a:t>1</a:t>
            </a:r>
            <a:endParaRPr lang="pt-PT" sz="4800" dirty="0"/>
          </a:p>
          <a:p>
            <a:r>
              <a:rPr lang="en-US" sz="3600" baseline="30000" dirty="0"/>
              <a:t>1</a:t>
            </a:r>
            <a:r>
              <a:rPr lang="en-US" sz="3600" dirty="0"/>
              <a:t>Chemistry Research Centre (CQ), University of Minho, Portugal </a:t>
            </a:r>
            <a:endParaRPr lang="pt-PT" sz="3600" dirty="0"/>
          </a:p>
          <a:p>
            <a:r>
              <a:rPr lang="en-US" sz="3600" baseline="30000" dirty="0"/>
              <a:t>2</a:t>
            </a:r>
            <a:r>
              <a:rPr lang="en-US" sz="3600" dirty="0"/>
              <a:t>Centre for Textile Science and Technology (2C2T), University of Minho, Portugal </a:t>
            </a:r>
            <a:endParaRPr lang="pt-PT" sz="3600" dirty="0"/>
          </a:p>
        </p:txBody>
      </p:sp>
      <p:sp>
        <p:nvSpPr>
          <p:cNvPr id="6" name="Content Placeholder 5"/>
          <p:cNvSpPr>
            <a:spLocks noGrp="1"/>
          </p:cNvSpPr>
          <p:nvPr>
            <p:ph idx="1"/>
          </p:nvPr>
        </p:nvSpPr>
        <p:spPr>
          <a:xfrm>
            <a:off x="1533592" y="7399510"/>
            <a:ext cx="13372274" cy="6397777"/>
          </a:xfrm>
        </p:spPr>
        <p:txBody>
          <a:bodyPr>
            <a:normAutofit/>
          </a:bodyPr>
          <a:lstStyle/>
          <a:p>
            <a:pPr marL="0" indent="0" algn="ctr">
              <a:buNone/>
            </a:pPr>
            <a:endParaRPr lang="en-US" dirty="0"/>
          </a:p>
          <a:p>
            <a:pPr marL="0" indent="457200" algn="just">
              <a:lnSpc>
                <a:spcPct val="107000"/>
              </a:lnSpc>
              <a:spcAft>
                <a:spcPts val="800"/>
              </a:spcAft>
              <a:buNone/>
            </a:pPr>
            <a:r>
              <a:rPr lang="en-GB" sz="2800" dirty="0">
                <a:latin typeface="Calibri" panose="020F0502020204030204" pitchFamily="34" charset="0"/>
                <a:ea typeface="Calibri" panose="020F0502020204030204" pitchFamily="34" charset="0"/>
                <a:cs typeface="Times New Roman" panose="02020603050405020304" pitchFamily="18" charset="0"/>
              </a:rPr>
              <a:t>	Chronic wounds are the result of alterations in physiologic processes related to tissue formation and elimination of damaged tissue. They are characterized by a prolonged inflammatory phase that does not progress through the normal phases of healing, which results in an exaggerated response of neutrophils. The neutrophils gather in the inflammatory sites and release human neutrophil elastase (HNE). At normal amounts, this enzyme is associated to the healing process. However, at uncontrolled amounts it is associated with the degradation of proteins of the extracellular matrix (such as elastin, fibrin, fibronectin) and important growth factors, which compromises the healing process. In these cases, the activity of endogenous inhibitors is not enough to control the HNE activity, so it becomes important the search for other HNE inhibitors.</a:t>
            </a:r>
            <a:r>
              <a:rPr lang="en-GB" sz="2800" baseline="30000" dirty="0">
                <a:latin typeface="Calibri" panose="020F0502020204030204" pitchFamily="34" charset="0"/>
                <a:ea typeface="Calibri" panose="020F0502020204030204" pitchFamily="34" charset="0"/>
                <a:cs typeface="Times New Roman" panose="02020603050405020304" pitchFamily="18" charset="0"/>
              </a:rPr>
              <a:t>1,2</a:t>
            </a:r>
            <a:r>
              <a:rPr lang="en-GB" sz="2800" dirty="0">
                <a:latin typeface="Calibri" panose="020F0502020204030204" pitchFamily="34" charset="0"/>
                <a:ea typeface="Calibri" panose="020F0502020204030204" pitchFamily="34" charset="0"/>
                <a:cs typeface="Times New Roman" panose="02020603050405020304" pitchFamily="18" charset="0"/>
              </a:rPr>
              <a:t> Here, we synthesize the peptide Ala-Ala-Pro-Val (AAPV), known for its ability to inhibit HNE activity, and test its antimicrobial potential.</a:t>
            </a:r>
            <a:r>
              <a:rPr lang="en-GB" sz="2800" baseline="30000" dirty="0">
                <a:latin typeface="Calibri" panose="020F0502020204030204" pitchFamily="34" charset="0"/>
                <a:ea typeface="Calibri" panose="020F0502020204030204" pitchFamily="34" charset="0"/>
                <a:cs typeface="Times New Roman" panose="02020603050405020304" pitchFamily="18" charset="0"/>
              </a:rPr>
              <a:t>3</a:t>
            </a:r>
            <a:endParaRPr lang="pt-P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pic>
        <p:nvPicPr>
          <p:cNvPr id="3" name="Imagem 2">
            <a:extLst>
              <a:ext uri="{FF2B5EF4-FFF2-40B4-BE49-F238E27FC236}">
                <a16:creationId xmlns:a16="http://schemas.microsoft.com/office/drawing/2014/main" id="{E0C3894E-AFA9-4113-8021-987C11971D14}"/>
              </a:ext>
            </a:extLst>
          </p:cNvPr>
          <p:cNvPicPr>
            <a:picLocks noChangeAspect="1"/>
          </p:cNvPicPr>
          <p:nvPr/>
        </p:nvPicPr>
        <p:blipFill rotWithShape="1">
          <a:blip r:embed="rId3"/>
          <a:srcRect l="50216" t="33552" r="43337" b="54527"/>
          <a:stretch/>
        </p:blipFill>
        <p:spPr>
          <a:xfrm>
            <a:off x="26167033" y="4722134"/>
            <a:ext cx="1404594" cy="1460100"/>
          </a:xfrm>
          <a:prstGeom prst="rect">
            <a:avLst/>
          </a:prstGeom>
        </p:spPr>
      </p:pic>
      <p:pic>
        <p:nvPicPr>
          <p:cNvPr id="9" name="Imagem 8">
            <a:extLst>
              <a:ext uri="{FF2B5EF4-FFF2-40B4-BE49-F238E27FC236}">
                <a16:creationId xmlns:a16="http://schemas.microsoft.com/office/drawing/2014/main" id="{AAB4C9E7-98B4-4AE5-BFCB-60CD20D7586F}"/>
              </a:ext>
            </a:extLst>
          </p:cNvPr>
          <p:cNvPicPr>
            <a:picLocks noChangeAspect="1"/>
          </p:cNvPicPr>
          <p:nvPr/>
        </p:nvPicPr>
        <p:blipFill rotWithShape="1">
          <a:blip r:embed="rId4"/>
          <a:srcRect l="50586" b="48633"/>
          <a:stretch/>
        </p:blipFill>
        <p:spPr>
          <a:xfrm>
            <a:off x="27548419" y="4722134"/>
            <a:ext cx="1404594" cy="1460100"/>
          </a:xfrm>
          <a:prstGeom prst="rect">
            <a:avLst/>
          </a:prstGeom>
        </p:spPr>
      </p:pic>
      <p:pic>
        <p:nvPicPr>
          <p:cNvPr id="11" name="Imagem 10">
            <a:extLst>
              <a:ext uri="{FF2B5EF4-FFF2-40B4-BE49-F238E27FC236}">
                <a16:creationId xmlns:a16="http://schemas.microsoft.com/office/drawing/2014/main" id="{C3E7419C-C3D3-414D-B332-4566444B9103}"/>
              </a:ext>
            </a:extLst>
          </p:cNvPr>
          <p:cNvPicPr>
            <a:picLocks noChangeAspect="1"/>
          </p:cNvPicPr>
          <p:nvPr/>
        </p:nvPicPr>
        <p:blipFill rotWithShape="1">
          <a:blip r:embed="rId3"/>
          <a:srcRect l="41801" t="33333" r="50585" b="55295"/>
          <a:stretch/>
        </p:blipFill>
        <p:spPr>
          <a:xfrm>
            <a:off x="24451591" y="4723814"/>
            <a:ext cx="1738649" cy="1460100"/>
          </a:xfrm>
          <a:prstGeom prst="rect">
            <a:avLst/>
          </a:prstGeom>
        </p:spPr>
      </p:pic>
      <p:sp>
        <p:nvSpPr>
          <p:cNvPr id="14" name="CaixaDeTexto 13">
            <a:extLst>
              <a:ext uri="{FF2B5EF4-FFF2-40B4-BE49-F238E27FC236}">
                <a16:creationId xmlns:a16="http://schemas.microsoft.com/office/drawing/2014/main" id="{DD068D17-0B1A-4BE6-9424-19AADF4EF645}"/>
              </a:ext>
            </a:extLst>
          </p:cNvPr>
          <p:cNvSpPr txBox="1"/>
          <p:nvPr/>
        </p:nvSpPr>
        <p:spPr>
          <a:xfrm>
            <a:off x="6552931" y="17197386"/>
            <a:ext cx="3548983" cy="492443"/>
          </a:xfrm>
          <a:prstGeom prst="rect">
            <a:avLst/>
          </a:prstGeom>
          <a:noFill/>
        </p:spPr>
        <p:txBody>
          <a:bodyPr wrap="square" rtlCol="0">
            <a:spAutoFit/>
          </a:bodyPr>
          <a:lstStyle/>
          <a:p>
            <a:r>
              <a:rPr lang="pt-PT" sz="2600" b="1" dirty="0"/>
              <a:t>Figure 1- </a:t>
            </a:r>
            <a:r>
              <a:rPr lang="pt-PT" sz="2600" dirty="0"/>
              <a:t>AAPV </a:t>
            </a:r>
            <a:r>
              <a:rPr lang="en-US" sz="2600" dirty="0"/>
              <a:t>structure </a:t>
            </a:r>
          </a:p>
        </p:txBody>
      </p:sp>
      <p:sp>
        <p:nvSpPr>
          <p:cNvPr id="16" name="CaixaDeTexto 15">
            <a:extLst>
              <a:ext uri="{FF2B5EF4-FFF2-40B4-BE49-F238E27FC236}">
                <a16:creationId xmlns:a16="http://schemas.microsoft.com/office/drawing/2014/main" id="{FF65F71E-9874-44B3-8A93-A9E572D91E1C}"/>
              </a:ext>
            </a:extLst>
          </p:cNvPr>
          <p:cNvSpPr txBox="1"/>
          <p:nvPr/>
        </p:nvSpPr>
        <p:spPr>
          <a:xfrm>
            <a:off x="1533592" y="18109524"/>
            <a:ext cx="13372274" cy="787243"/>
          </a:xfrm>
          <a:prstGeom prst="rect">
            <a:avLst/>
          </a:prstGeom>
          <a:solidFill>
            <a:schemeClr val="accent4">
              <a:lumMod val="20000"/>
              <a:lumOff val="80000"/>
            </a:schemeClr>
          </a:solidFill>
          <a:ln>
            <a:solidFill>
              <a:srgbClr val="603268"/>
            </a:solidFill>
          </a:ln>
        </p:spPr>
        <p:txBody>
          <a:bodyPr wrap="square" rtlCol="0">
            <a:spAutoFit/>
          </a:bodyPr>
          <a:lstStyle/>
          <a:p>
            <a:pPr algn="ctr"/>
            <a:r>
              <a:rPr lang="en-GB" sz="4400" b="1" dirty="0">
                <a:latin typeface="Calibri" panose="020F0502020204030204" pitchFamily="34" charset="0"/>
                <a:ea typeface="Calibri" panose="020F0502020204030204" pitchFamily="34" charset="0"/>
                <a:cs typeface="Times New Roman" panose="02020603050405020304" pitchFamily="18" charset="0"/>
              </a:rPr>
              <a:t>Peptide synthesis</a:t>
            </a:r>
            <a:endParaRPr lang="pt-PT" sz="4400" b="1" dirty="0"/>
          </a:p>
        </p:txBody>
      </p:sp>
      <p:sp>
        <p:nvSpPr>
          <p:cNvPr id="17" name="CaixaDeTexto 16">
            <a:extLst>
              <a:ext uri="{FF2B5EF4-FFF2-40B4-BE49-F238E27FC236}">
                <a16:creationId xmlns:a16="http://schemas.microsoft.com/office/drawing/2014/main" id="{D3CB6FD2-655F-4EB0-A9AF-086A3E87BE4D}"/>
              </a:ext>
            </a:extLst>
          </p:cNvPr>
          <p:cNvSpPr txBox="1"/>
          <p:nvPr/>
        </p:nvSpPr>
        <p:spPr>
          <a:xfrm>
            <a:off x="1533592" y="6815333"/>
            <a:ext cx="13372274" cy="769440"/>
          </a:xfrm>
          <a:prstGeom prst="rect">
            <a:avLst/>
          </a:prstGeom>
          <a:solidFill>
            <a:schemeClr val="accent4">
              <a:lumMod val="20000"/>
              <a:lumOff val="80000"/>
            </a:schemeClr>
          </a:solidFill>
          <a:ln>
            <a:solidFill>
              <a:srgbClr val="603268"/>
            </a:solidFill>
          </a:ln>
        </p:spPr>
        <p:txBody>
          <a:bodyPr wrap="square" rtlCol="0">
            <a:spAutoFit/>
          </a:bodyPr>
          <a:lstStyle/>
          <a:p>
            <a:pPr algn="ctr"/>
            <a:r>
              <a:rPr lang="en-US" sz="4400" b="1" dirty="0"/>
              <a:t>Introduction</a:t>
            </a:r>
          </a:p>
        </p:txBody>
      </p:sp>
      <p:sp>
        <p:nvSpPr>
          <p:cNvPr id="21" name="CaixaDeTexto 20">
            <a:extLst>
              <a:ext uri="{FF2B5EF4-FFF2-40B4-BE49-F238E27FC236}">
                <a16:creationId xmlns:a16="http://schemas.microsoft.com/office/drawing/2014/main" id="{958C8913-6B8F-4CBA-9BD9-56AA99882C43}"/>
              </a:ext>
            </a:extLst>
          </p:cNvPr>
          <p:cNvSpPr txBox="1"/>
          <p:nvPr/>
        </p:nvSpPr>
        <p:spPr>
          <a:xfrm>
            <a:off x="1513761" y="30357949"/>
            <a:ext cx="13372274" cy="769441"/>
          </a:xfrm>
          <a:prstGeom prst="rect">
            <a:avLst/>
          </a:prstGeom>
          <a:solidFill>
            <a:schemeClr val="accent4">
              <a:lumMod val="20000"/>
              <a:lumOff val="80000"/>
            </a:schemeClr>
          </a:solidFill>
          <a:ln>
            <a:solidFill>
              <a:srgbClr val="603268"/>
            </a:solidFill>
          </a:ln>
        </p:spPr>
        <p:txBody>
          <a:bodyPr wrap="square" rtlCol="0">
            <a:spAutoFit/>
          </a:bodyPr>
          <a:lstStyle/>
          <a:p>
            <a:pPr algn="ctr"/>
            <a:r>
              <a:rPr lang="en-GB" sz="4400" b="1" dirty="0"/>
              <a:t>HPLC analysis</a:t>
            </a:r>
          </a:p>
        </p:txBody>
      </p:sp>
      <p:sp>
        <p:nvSpPr>
          <p:cNvPr id="23" name="CaixaDeTexto 22">
            <a:extLst>
              <a:ext uri="{FF2B5EF4-FFF2-40B4-BE49-F238E27FC236}">
                <a16:creationId xmlns:a16="http://schemas.microsoft.com/office/drawing/2014/main" id="{1825CE5F-E67E-4435-A894-EE2EFEBF359F}"/>
              </a:ext>
            </a:extLst>
          </p:cNvPr>
          <p:cNvSpPr txBox="1"/>
          <p:nvPr/>
        </p:nvSpPr>
        <p:spPr>
          <a:xfrm>
            <a:off x="1531904" y="31539311"/>
            <a:ext cx="6731757" cy="4682116"/>
          </a:xfrm>
          <a:prstGeom prst="rect">
            <a:avLst/>
          </a:prstGeom>
          <a:noFill/>
        </p:spPr>
        <p:txBody>
          <a:bodyPr wrap="square" rtlCol="0">
            <a:spAutoFit/>
          </a:bodyPr>
          <a:lstStyle/>
          <a:p>
            <a:pPr indent="457200" algn="just">
              <a:lnSpc>
                <a:spcPct val="107000"/>
              </a:lnSpc>
            </a:pPr>
            <a:r>
              <a:rPr lang="en-US" sz="2800" dirty="0"/>
              <a:t>Once synthesized, the peptide was precipitated from ethyl ether and the purity accessed by HPLC. A </a:t>
            </a:r>
            <a:r>
              <a:rPr lang="en-US" sz="2800" dirty="0" err="1"/>
              <a:t>Lichroscoper</a:t>
            </a:r>
            <a:r>
              <a:rPr lang="en-US" sz="2800" dirty="0"/>
              <a:t>® RP-18 column was used and the peptide eluted with a mixture ACN/H</a:t>
            </a:r>
            <a:r>
              <a:rPr lang="en-US" sz="2800" baseline="-25000" dirty="0"/>
              <a:t>2</a:t>
            </a:r>
            <a:r>
              <a:rPr lang="en-US" sz="2800" dirty="0"/>
              <a:t>O 1:4 with 0,1% TFA with a flow rate of 0,6 mL/min. Injection volume was 50 µL and UV absorbance detection at 214 nm was used. The AAPV peptide appeared in a single peak at 4,5 min without any appreciable impurities.</a:t>
            </a:r>
            <a:endParaRPr lang="pt-PT" sz="2800" dirty="0"/>
          </a:p>
        </p:txBody>
      </p:sp>
      <p:sp>
        <p:nvSpPr>
          <p:cNvPr id="26" name="Marcador de Posição do Texto 25">
            <a:extLst>
              <a:ext uri="{FF2B5EF4-FFF2-40B4-BE49-F238E27FC236}">
                <a16:creationId xmlns:a16="http://schemas.microsoft.com/office/drawing/2014/main" id="{3FFFC530-2EEA-484C-B40B-5B69A9D57692}"/>
              </a:ext>
            </a:extLst>
          </p:cNvPr>
          <p:cNvSpPr txBox="1">
            <a:spLocks noGrp="1"/>
          </p:cNvSpPr>
          <p:nvPr>
            <p:ph type="body" sz="quarter" idx="10"/>
          </p:nvPr>
        </p:nvSpPr>
        <p:spPr>
          <a:xfrm>
            <a:off x="15597767" y="6815333"/>
            <a:ext cx="13372274" cy="769441"/>
          </a:xfrm>
          <a:prstGeom prst="rect">
            <a:avLst/>
          </a:prstGeom>
          <a:solidFill>
            <a:schemeClr val="accent4">
              <a:lumMod val="20000"/>
              <a:lumOff val="80000"/>
            </a:schemeClr>
          </a:solidFill>
          <a:ln>
            <a:solidFill>
              <a:srgbClr val="603268"/>
            </a:solidFill>
          </a:ln>
        </p:spPr>
        <p:txBody>
          <a:bodyPr wrap="square" rtlCol="0">
            <a:spAutoFit/>
          </a:bodyPr>
          <a:lstStyle/>
          <a:p>
            <a:pPr algn="ctr"/>
            <a:r>
              <a:rPr lang="en-GB" sz="4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2D-NMR</a:t>
            </a:r>
            <a:endParaRPr lang="pt-PT" sz="4400" b="1" dirty="0">
              <a:solidFill>
                <a:schemeClr val="tx1"/>
              </a:solidFill>
            </a:endParaRPr>
          </a:p>
        </p:txBody>
      </p:sp>
      <p:sp>
        <p:nvSpPr>
          <p:cNvPr id="27" name="Marcador de Posição do Texto 25">
            <a:extLst>
              <a:ext uri="{FF2B5EF4-FFF2-40B4-BE49-F238E27FC236}">
                <a16:creationId xmlns:a16="http://schemas.microsoft.com/office/drawing/2014/main" id="{42BF9DDB-FDB5-47E5-B105-666BCC2DB4E0}"/>
              </a:ext>
            </a:extLst>
          </p:cNvPr>
          <p:cNvSpPr txBox="1">
            <a:spLocks/>
          </p:cNvSpPr>
          <p:nvPr/>
        </p:nvSpPr>
        <p:spPr>
          <a:xfrm>
            <a:off x="15622026" y="23857840"/>
            <a:ext cx="13363324" cy="779196"/>
          </a:xfrm>
          <a:prstGeom prst="rect">
            <a:avLst/>
          </a:prstGeom>
          <a:solidFill>
            <a:schemeClr val="accent4">
              <a:lumMod val="20000"/>
              <a:lumOff val="80000"/>
            </a:schemeClr>
          </a:solidFill>
          <a:ln>
            <a:solidFill>
              <a:srgbClr val="603268"/>
            </a:solidFill>
          </a:ln>
        </p:spPr>
        <p:txBody>
          <a:bodyPr vert="horz" wrap="square" lIns="91440" tIns="45720" rIns="91440" bIns="45720" rtlCol="0">
            <a:sp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Antibacterial activity</a:t>
            </a:r>
            <a:endParaRPr lang="pt-PT" sz="4400" b="1" dirty="0">
              <a:solidFill>
                <a:schemeClr val="tx1"/>
              </a:solidFill>
            </a:endParaRPr>
          </a:p>
        </p:txBody>
      </p:sp>
      <p:sp>
        <p:nvSpPr>
          <p:cNvPr id="28" name="Marcador de Posição do Texto 25">
            <a:extLst>
              <a:ext uri="{FF2B5EF4-FFF2-40B4-BE49-F238E27FC236}">
                <a16:creationId xmlns:a16="http://schemas.microsoft.com/office/drawing/2014/main" id="{70D505B6-5757-4079-BE5A-6D5BB379E193}"/>
              </a:ext>
            </a:extLst>
          </p:cNvPr>
          <p:cNvSpPr txBox="1">
            <a:spLocks/>
          </p:cNvSpPr>
          <p:nvPr/>
        </p:nvSpPr>
        <p:spPr>
          <a:xfrm>
            <a:off x="1551735" y="36684434"/>
            <a:ext cx="27423185" cy="769441"/>
          </a:xfrm>
          <a:prstGeom prst="rect">
            <a:avLst/>
          </a:prstGeom>
          <a:solidFill>
            <a:schemeClr val="accent4">
              <a:lumMod val="20000"/>
              <a:lumOff val="80000"/>
            </a:schemeClr>
          </a:solidFill>
          <a:ln>
            <a:solidFill>
              <a:srgbClr val="603268"/>
            </a:solidFill>
          </a:ln>
        </p:spPr>
        <p:txBody>
          <a:bodyPr vert="horz" wrap="square" lIns="91440" tIns="45720" rIns="91440" bIns="45720" rtlCol="0">
            <a:sp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400" b="1" dirty="0">
                <a:solidFill>
                  <a:schemeClr val="tx1"/>
                </a:solidFill>
                <a:latin typeface="Calibri" panose="020F0502020204030204" pitchFamily="34" charset="0"/>
                <a:cs typeface="Times New Roman" panose="02020603050405020304" pitchFamily="18" charset="0"/>
              </a:rPr>
              <a:t>References</a:t>
            </a:r>
            <a:endParaRPr lang="pt-PT" sz="4400" b="1" dirty="0">
              <a:solidFill>
                <a:schemeClr val="tx1"/>
              </a:solidFill>
            </a:endParaRPr>
          </a:p>
        </p:txBody>
      </p:sp>
      <p:pic>
        <p:nvPicPr>
          <p:cNvPr id="30" name="Imagem 29">
            <a:extLst>
              <a:ext uri="{FF2B5EF4-FFF2-40B4-BE49-F238E27FC236}">
                <a16:creationId xmlns:a16="http://schemas.microsoft.com/office/drawing/2014/main" id="{2DBA3673-EFA3-48AC-804E-2AA6100D85EB}"/>
              </a:ext>
            </a:extLst>
          </p:cNvPr>
          <p:cNvPicPr>
            <a:picLocks noChangeAspect="1"/>
          </p:cNvPicPr>
          <p:nvPr/>
        </p:nvPicPr>
        <p:blipFill rotWithShape="1">
          <a:blip r:embed="rId5"/>
          <a:srcRect l="14395" t="32202" r="16230"/>
          <a:stretch/>
        </p:blipFill>
        <p:spPr>
          <a:xfrm>
            <a:off x="16649745" y="8201033"/>
            <a:ext cx="8671170" cy="4766676"/>
          </a:xfrm>
          <a:prstGeom prst="rect">
            <a:avLst/>
          </a:prstGeom>
        </p:spPr>
      </p:pic>
      <p:pic>
        <p:nvPicPr>
          <p:cNvPr id="31" name="Imagem 30">
            <a:extLst>
              <a:ext uri="{FF2B5EF4-FFF2-40B4-BE49-F238E27FC236}">
                <a16:creationId xmlns:a16="http://schemas.microsoft.com/office/drawing/2014/main" id="{8576B606-BAA8-4DA7-8F8D-F18BD5A9575E}"/>
              </a:ext>
            </a:extLst>
          </p:cNvPr>
          <p:cNvPicPr>
            <a:picLocks noChangeAspect="1"/>
          </p:cNvPicPr>
          <p:nvPr/>
        </p:nvPicPr>
        <p:blipFill rotWithShape="1">
          <a:blip r:embed="rId6"/>
          <a:srcRect l="5649" r="17477"/>
          <a:stretch/>
        </p:blipFill>
        <p:spPr>
          <a:xfrm>
            <a:off x="16413310" y="13281640"/>
            <a:ext cx="12328311" cy="9020715"/>
          </a:xfrm>
          <a:prstGeom prst="rect">
            <a:avLst/>
          </a:prstGeom>
        </p:spPr>
      </p:pic>
      <p:sp>
        <p:nvSpPr>
          <p:cNvPr id="32" name="CaixaDeTexto 31">
            <a:extLst>
              <a:ext uri="{FF2B5EF4-FFF2-40B4-BE49-F238E27FC236}">
                <a16:creationId xmlns:a16="http://schemas.microsoft.com/office/drawing/2014/main" id="{40349809-679D-4836-8276-B2EE7665D177}"/>
              </a:ext>
            </a:extLst>
          </p:cNvPr>
          <p:cNvSpPr txBox="1"/>
          <p:nvPr/>
        </p:nvSpPr>
        <p:spPr>
          <a:xfrm>
            <a:off x="1540392" y="37698133"/>
            <a:ext cx="13365474" cy="1292662"/>
          </a:xfrm>
          <a:prstGeom prst="rect">
            <a:avLst/>
          </a:prstGeom>
          <a:noFill/>
        </p:spPr>
        <p:txBody>
          <a:bodyPr wrap="square" rtlCol="0">
            <a:spAutoFit/>
          </a:bodyPr>
          <a:lstStyle/>
          <a:p>
            <a:pPr marL="514350" indent="-514350" algn="just">
              <a:buAutoNum type="arabicParenBoth"/>
            </a:pPr>
            <a:r>
              <a:rPr lang="pt-PT" sz="2600" dirty="0"/>
              <a:t>Cavaco-Paulo, A., </a:t>
            </a:r>
            <a:r>
              <a:rPr lang="pt-PT" sz="2600" dirty="0" err="1"/>
              <a:t>et</a:t>
            </a:r>
            <a:r>
              <a:rPr lang="pt-PT" sz="2600" dirty="0"/>
              <a:t>. </a:t>
            </a:r>
            <a:r>
              <a:rPr lang="en-US" sz="2600" dirty="0"/>
              <a:t>Al., </a:t>
            </a:r>
            <a:r>
              <a:rPr lang="pt-PT" sz="2600" i="1" dirty="0" err="1"/>
              <a:t>React</a:t>
            </a:r>
            <a:r>
              <a:rPr lang="pt-PT" sz="2600" i="1" dirty="0"/>
              <a:t>. </a:t>
            </a:r>
            <a:r>
              <a:rPr lang="pt-PT" sz="2600" i="1" dirty="0" err="1"/>
              <a:t>Funct</a:t>
            </a:r>
            <a:r>
              <a:rPr lang="pt-PT" sz="2600" i="1" dirty="0"/>
              <a:t>. </a:t>
            </a:r>
            <a:r>
              <a:rPr lang="pt-PT" sz="2600" i="1" dirty="0" err="1"/>
              <a:t>Polym</a:t>
            </a:r>
            <a:r>
              <a:rPr lang="pt-PT" sz="2600" i="1" dirty="0"/>
              <a:t>.</a:t>
            </a:r>
            <a:r>
              <a:rPr lang="pt-PT" sz="2600" dirty="0"/>
              <a:t> </a:t>
            </a:r>
            <a:r>
              <a:rPr lang="pt-PT" sz="2600" b="1" dirty="0"/>
              <a:t>2013</a:t>
            </a:r>
            <a:r>
              <a:rPr lang="pt-PT" sz="2600" dirty="0"/>
              <a:t>, </a:t>
            </a:r>
            <a:r>
              <a:rPr lang="pt-PT" sz="2600" i="1" dirty="0"/>
              <a:t>73</a:t>
            </a:r>
            <a:r>
              <a:rPr lang="pt-PT" sz="2600" dirty="0"/>
              <a:t> (10), 1357–1365. </a:t>
            </a:r>
          </a:p>
          <a:p>
            <a:pPr marL="514350" indent="-514350" algn="just">
              <a:buAutoNum type="arabicParenBoth"/>
            </a:pPr>
            <a:r>
              <a:rPr lang="pt-PT" sz="2600" dirty="0"/>
              <a:t>Cavaco-Paulo, A., </a:t>
            </a:r>
            <a:r>
              <a:rPr lang="pt-PT" sz="2600" dirty="0" err="1"/>
              <a:t>et</a:t>
            </a:r>
            <a:r>
              <a:rPr lang="pt-PT" sz="2600" dirty="0"/>
              <a:t>. </a:t>
            </a:r>
            <a:r>
              <a:rPr lang="en-US" sz="2600" dirty="0"/>
              <a:t>Al., </a:t>
            </a:r>
            <a:r>
              <a:rPr lang="pt-PT" sz="2600" i="1" dirty="0" err="1"/>
              <a:t>Eur</a:t>
            </a:r>
            <a:r>
              <a:rPr lang="pt-PT" sz="2600" i="1" dirty="0"/>
              <a:t>. J. </a:t>
            </a:r>
            <a:r>
              <a:rPr lang="pt-PT" sz="2600" i="1" dirty="0" err="1"/>
              <a:t>Pharmacol</a:t>
            </a:r>
            <a:r>
              <a:rPr lang="pt-PT" sz="2600" i="1" dirty="0"/>
              <a:t>.</a:t>
            </a:r>
            <a:r>
              <a:rPr lang="pt-PT" sz="2600" dirty="0"/>
              <a:t> </a:t>
            </a:r>
            <a:r>
              <a:rPr lang="pt-PT" sz="2600" b="1" dirty="0"/>
              <a:t>2011</a:t>
            </a:r>
            <a:r>
              <a:rPr lang="pt-PT" sz="2600" dirty="0"/>
              <a:t>, </a:t>
            </a:r>
            <a:r>
              <a:rPr lang="pt-PT" sz="2600" i="1" dirty="0"/>
              <a:t>666</a:t>
            </a:r>
            <a:r>
              <a:rPr lang="pt-PT" sz="2600" dirty="0"/>
              <a:t> (1–3), 53–60. </a:t>
            </a:r>
          </a:p>
          <a:p>
            <a:pPr marL="514350" indent="-514350" algn="just">
              <a:buAutoNum type="arabicParenBoth"/>
            </a:pPr>
            <a:r>
              <a:rPr lang="pt-PT" sz="2600" dirty="0"/>
              <a:t>Costa, S. P. G., </a:t>
            </a:r>
            <a:r>
              <a:rPr lang="pt-PT" sz="2600" dirty="0" err="1"/>
              <a:t>et</a:t>
            </a:r>
            <a:r>
              <a:rPr lang="pt-PT" sz="2600" dirty="0"/>
              <a:t>. Al., </a:t>
            </a:r>
            <a:r>
              <a:rPr lang="pt-PT" sz="2600" i="1" dirty="0" err="1"/>
              <a:t>Amino</a:t>
            </a:r>
            <a:r>
              <a:rPr lang="pt-PT" sz="2600" i="1" dirty="0"/>
              <a:t> </a:t>
            </a:r>
            <a:r>
              <a:rPr lang="pt-PT" sz="2600" i="1" dirty="0" err="1"/>
              <a:t>Acids</a:t>
            </a:r>
            <a:r>
              <a:rPr lang="pt-PT" sz="2600" dirty="0"/>
              <a:t> </a:t>
            </a:r>
            <a:r>
              <a:rPr lang="pt-PT" sz="2600" b="1" dirty="0"/>
              <a:t>2017</a:t>
            </a:r>
            <a:r>
              <a:rPr lang="pt-PT" sz="2600" dirty="0"/>
              <a:t>, </a:t>
            </a:r>
            <a:r>
              <a:rPr lang="pt-PT" sz="2600" i="1" dirty="0"/>
              <a:t>49</a:t>
            </a:r>
            <a:r>
              <a:rPr lang="pt-PT" sz="2600" dirty="0"/>
              <a:t> (6), 1077–1088.</a:t>
            </a:r>
          </a:p>
        </p:txBody>
      </p:sp>
      <p:sp>
        <p:nvSpPr>
          <p:cNvPr id="5" name="CaixaDeTexto 4">
            <a:extLst>
              <a:ext uri="{FF2B5EF4-FFF2-40B4-BE49-F238E27FC236}">
                <a16:creationId xmlns:a16="http://schemas.microsoft.com/office/drawing/2014/main" id="{45A19550-12A7-4DC2-BF13-1F9ED8D15C86}"/>
              </a:ext>
            </a:extLst>
          </p:cNvPr>
          <p:cNvSpPr txBox="1"/>
          <p:nvPr/>
        </p:nvSpPr>
        <p:spPr>
          <a:xfrm>
            <a:off x="2873014" y="29440578"/>
            <a:ext cx="11300666" cy="492443"/>
          </a:xfrm>
          <a:prstGeom prst="rect">
            <a:avLst/>
          </a:prstGeom>
          <a:noFill/>
        </p:spPr>
        <p:txBody>
          <a:bodyPr wrap="square" rtlCol="0">
            <a:spAutoFit/>
          </a:bodyPr>
          <a:lstStyle/>
          <a:p>
            <a:r>
              <a:rPr lang="en-GB" sz="2600" b="1" dirty="0"/>
              <a:t>Figure 2- </a:t>
            </a:r>
            <a:r>
              <a:rPr lang="en-GB" sz="2600" dirty="0"/>
              <a:t>Schematic representation of the synthesis of AAPV peptide by MW-SPPS </a:t>
            </a:r>
          </a:p>
        </p:txBody>
      </p:sp>
      <p:sp>
        <p:nvSpPr>
          <p:cNvPr id="24" name="CaixaDeTexto 23">
            <a:extLst>
              <a:ext uri="{FF2B5EF4-FFF2-40B4-BE49-F238E27FC236}">
                <a16:creationId xmlns:a16="http://schemas.microsoft.com/office/drawing/2014/main" id="{56F921AD-55EF-4EEA-B2A3-8F34B5BB13CC}"/>
              </a:ext>
            </a:extLst>
          </p:cNvPr>
          <p:cNvSpPr txBox="1"/>
          <p:nvPr/>
        </p:nvSpPr>
        <p:spPr>
          <a:xfrm>
            <a:off x="15597767" y="22435383"/>
            <a:ext cx="13372273" cy="1292662"/>
          </a:xfrm>
          <a:prstGeom prst="rect">
            <a:avLst/>
          </a:prstGeom>
          <a:noFill/>
        </p:spPr>
        <p:txBody>
          <a:bodyPr wrap="square" rtlCol="0">
            <a:spAutoFit/>
          </a:bodyPr>
          <a:lstStyle/>
          <a:p>
            <a:r>
              <a:rPr lang="en-GB" sz="2600" b="1" dirty="0"/>
              <a:t>Figure 4- </a:t>
            </a:r>
            <a:r>
              <a:rPr lang="en-GB" sz="2600" dirty="0"/>
              <a:t>NMR spectra of AAPV: </a:t>
            </a:r>
            <a:r>
              <a:rPr lang="en-GB" sz="2600" b="1" dirty="0"/>
              <a:t>a) </a:t>
            </a:r>
            <a:r>
              <a:rPr lang="en-GB" sz="2600" baseline="30000" dirty="0"/>
              <a:t>1</a:t>
            </a:r>
            <a:r>
              <a:rPr lang="en-GB" sz="2600" dirty="0"/>
              <a:t>H </a:t>
            </a:r>
            <a:r>
              <a:rPr lang="en-GB" sz="2600" b="1" dirty="0"/>
              <a:t>b) </a:t>
            </a:r>
            <a:r>
              <a:rPr lang="en-GB" sz="2600" dirty="0"/>
              <a:t>HMQC (performed on deuterated methanol </a:t>
            </a:r>
            <a:r>
              <a:rPr lang="en-US" sz="2600" dirty="0"/>
              <a:t>in a </a:t>
            </a:r>
            <a:r>
              <a:rPr lang="en-US" sz="2600" dirty="0" err="1"/>
              <a:t>Brunker</a:t>
            </a:r>
            <a:r>
              <a:rPr lang="en-US" sz="2600" dirty="0"/>
              <a:t> </a:t>
            </a:r>
            <a:r>
              <a:rPr lang="en-US" sz="2600" dirty="0" err="1"/>
              <a:t>Avance</a:t>
            </a:r>
            <a:r>
              <a:rPr lang="en-US" sz="2600" dirty="0"/>
              <a:t> III 400 spectrometer (400 Hz)</a:t>
            </a:r>
          </a:p>
          <a:p>
            <a:endParaRPr lang="en-GB" sz="2600" dirty="0"/>
          </a:p>
        </p:txBody>
      </p:sp>
      <p:sp>
        <p:nvSpPr>
          <p:cNvPr id="29" name="CaixaDeTexto 28">
            <a:extLst>
              <a:ext uri="{FF2B5EF4-FFF2-40B4-BE49-F238E27FC236}">
                <a16:creationId xmlns:a16="http://schemas.microsoft.com/office/drawing/2014/main" id="{45593E97-EB93-483D-A562-7B4C547A351E}"/>
              </a:ext>
            </a:extLst>
          </p:cNvPr>
          <p:cNvSpPr txBox="1"/>
          <p:nvPr/>
        </p:nvSpPr>
        <p:spPr>
          <a:xfrm>
            <a:off x="8797704" y="35656048"/>
            <a:ext cx="6056010" cy="492443"/>
          </a:xfrm>
          <a:prstGeom prst="rect">
            <a:avLst/>
          </a:prstGeom>
          <a:noFill/>
        </p:spPr>
        <p:txBody>
          <a:bodyPr wrap="square" rtlCol="0">
            <a:spAutoFit/>
          </a:bodyPr>
          <a:lstStyle/>
          <a:p>
            <a:r>
              <a:rPr lang="en-GB" sz="2600" b="1" dirty="0"/>
              <a:t>Figure 3- </a:t>
            </a:r>
            <a:r>
              <a:rPr lang="en-GB" sz="2600" dirty="0"/>
              <a:t>HPLC analysis to synthesized AAPV  </a:t>
            </a:r>
          </a:p>
        </p:txBody>
      </p:sp>
      <p:sp>
        <p:nvSpPr>
          <p:cNvPr id="33" name="CaixaDeTexto 32">
            <a:extLst>
              <a:ext uri="{FF2B5EF4-FFF2-40B4-BE49-F238E27FC236}">
                <a16:creationId xmlns:a16="http://schemas.microsoft.com/office/drawing/2014/main" id="{E9972687-023D-4BF0-99A7-E30C0A394D18}"/>
              </a:ext>
            </a:extLst>
          </p:cNvPr>
          <p:cNvSpPr txBox="1"/>
          <p:nvPr/>
        </p:nvSpPr>
        <p:spPr>
          <a:xfrm>
            <a:off x="15623129" y="28633550"/>
            <a:ext cx="12496664" cy="492443"/>
          </a:xfrm>
          <a:prstGeom prst="rect">
            <a:avLst/>
          </a:prstGeom>
          <a:noFill/>
        </p:spPr>
        <p:txBody>
          <a:bodyPr wrap="square" rtlCol="0">
            <a:spAutoFit/>
          </a:bodyPr>
          <a:lstStyle/>
          <a:p>
            <a:r>
              <a:rPr lang="en-GB" sz="2600" b="1" dirty="0"/>
              <a:t>Table 1- </a:t>
            </a:r>
            <a:r>
              <a:rPr lang="en-GB" sz="2600" dirty="0"/>
              <a:t>AAPV Minimum Inhibitory Concentrations (MIC)</a:t>
            </a:r>
          </a:p>
        </p:txBody>
      </p:sp>
      <p:graphicFrame>
        <p:nvGraphicFramePr>
          <p:cNvPr id="12" name="Tabela 11">
            <a:extLst>
              <a:ext uri="{FF2B5EF4-FFF2-40B4-BE49-F238E27FC236}">
                <a16:creationId xmlns:a16="http://schemas.microsoft.com/office/drawing/2014/main" id="{A3A54499-B2FF-43F0-9F2B-79B9F3E4AB75}"/>
              </a:ext>
            </a:extLst>
          </p:cNvPr>
          <p:cNvGraphicFramePr>
            <a:graphicFrameLocks noGrp="1"/>
          </p:cNvGraphicFramePr>
          <p:nvPr>
            <p:extLst>
              <p:ext uri="{D42A27DB-BD31-4B8C-83A1-F6EECF244321}">
                <p14:modId xmlns:p14="http://schemas.microsoft.com/office/powerpoint/2010/main" val="3072502215"/>
              </p:ext>
            </p:extLst>
          </p:nvPr>
        </p:nvGraphicFramePr>
        <p:xfrm>
          <a:off x="15747206" y="29315165"/>
          <a:ext cx="7306319" cy="2552422"/>
        </p:xfrm>
        <a:graphic>
          <a:graphicData uri="http://schemas.openxmlformats.org/drawingml/2006/table">
            <a:tbl>
              <a:tblPr firstRow="1" firstCol="1" bandRow="1"/>
              <a:tblGrid>
                <a:gridCol w="4268642">
                  <a:extLst>
                    <a:ext uri="{9D8B030D-6E8A-4147-A177-3AD203B41FA5}">
                      <a16:colId xmlns:a16="http://schemas.microsoft.com/office/drawing/2014/main" val="1122982797"/>
                    </a:ext>
                  </a:extLst>
                </a:gridCol>
                <a:gridCol w="3037677">
                  <a:extLst>
                    <a:ext uri="{9D8B030D-6E8A-4147-A177-3AD203B41FA5}">
                      <a16:colId xmlns:a16="http://schemas.microsoft.com/office/drawing/2014/main" val="2223320976"/>
                    </a:ext>
                  </a:extLst>
                </a:gridCol>
              </a:tblGrid>
              <a:tr h="0">
                <a:tc>
                  <a:txBody>
                    <a:bodyPr/>
                    <a:lstStyle/>
                    <a:p>
                      <a:pPr algn="ctr">
                        <a:lnSpc>
                          <a:spcPct val="107000"/>
                        </a:lnSpc>
                        <a:spcAft>
                          <a:spcPts val="0"/>
                        </a:spcAft>
                      </a:pPr>
                      <a:r>
                        <a:rPr lang="pt-PT"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PT" sz="2600">
                          <a:effectLst/>
                          <a:latin typeface="Calibri" panose="020F0502020204030204" pitchFamily="34" charset="0"/>
                          <a:ea typeface="Calibri" panose="020F0502020204030204" pitchFamily="34" charset="0"/>
                          <a:cs typeface="Times New Roman" panose="02020603050405020304" pitchFamily="18" charset="0"/>
                        </a:rPr>
                        <a:t>AAPV MIC (mg/mL)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161512"/>
                  </a:ext>
                </a:extLst>
              </a:tr>
              <a:tr h="536823">
                <a:tc>
                  <a:txBody>
                    <a:bodyPr/>
                    <a:lstStyle/>
                    <a:p>
                      <a:pPr algn="ctr">
                        <a:lnSpc>
                          <a:spcPct val="107000"/>
                        </a:lnSpc>
                        <a:spcAft>
                          <a:spcPts val="0"/>
                        </a:spcAft>
                      </a:pPr>
                      <a:r>
                        <a:rPr lang="en-GB" sz="2600" i="1" dirty="0">
                          <a:effectLst/>
                          <a:latin typeface="Calibri" panose="020F0502020204030204" pitchFamily="34" charset="0"/>
                          <a:ea typeface="Calibri" panose="020F0502020204030204" pitchFamily="34" charset="0"/>
                          <a:cs typeface="Times New Roman" panose="02020603050405020304" pitchFamily="18" charset="0"/>
                        </a:rPr>
                        <a:t>Escherichia coli</a:t>
                      </a:r>
                      <a:endParaRPr lang="pt-PT"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PT" sz="26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491742"/>
                  </a:ext>
                </a:extLst>
              </a:tr>
              <a:tr h="536823">
                <a:tc>
                  <a:txBody>
                    <a:bodyPr/>
                    <a:lstStyle/>
                    <a:p>
                      <a:pPr algn="ctr">
                        <a:lnSpc>
                          <a:spcPct val="107000"/>
                        </a:lnSpc>
                        <a:spcAft>
                          <a:spcPts val="0"/>
                        </a:spcAft>
                      </a:pPr>
                      <a:r>
                        <a:rPr lang="en-GB" sz="2600" i="1">
                          <a:effectLst/>
                          <a:latin typeface="Calibri" panose="020F0502020204030204" pitchFamily="34" charset="0"/>
                          <a:ea typeface="Calibri" panose="020F0502020204030204" pitchFamily="34" charset="0"/>
                          <a:cs typeface="Times New Roman" panose="02020603050405020304" pitchFamily="18" charset="0"/>
                        </a:rPr>
                        <a:t>Pseudomonas aeruginosa</a:t>
                      </a:r>
                      <a:endParaRPr lang="pt-PT"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PT" sz="26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62490"/>
                  </a:ext>
                </a:extLst>
              </a:tr>
              <a:tr h="536823">
                <a:tc>
                  <a:txBody>
                    <a:bodyPr/>
                    <a:lstStyle/>
                    <a:p>
                      <a:pPr algn="ctr">
                        <a:lnSpc>
                          <a:spcPct val="107000"/>
                        </a:lnSpc>
                        <a:spcAft>
                          <a:spcPts val="0"/>
                        </a:spcAft>
                      </a:pPr>
                      <a:r>
                        <a:rPr lang="en-GB" sz="2600" i="1">
                          <a:effectLst/>
                          <a:latin typeface="Calibri" panose="020F0502020204030204" pitchFamily="34" charset="0"/>
                          <a:ea typeface="Calibri" panose="020F0502020204030204" pitchFamily="34" charset="0"/>
                          <a:cs typeface="Times New Roman" panose="02020603050405020304" pitchFamily="18" charset="0"/>
                        </a:rPr>
                        <a:t>Staphylococcus aureus</a:t>
                      </a:r>
                      <a:endParaRPr lang="pt-PT"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PT" sz="26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240625"/>
                  </a:ext>
                </a:extLst>
              </a:tr>
              <a:tr h="536823">
                <a:tc>
                  <a:txBody>
                    <a:bodyPr/>
                    <a:lstStyle/>
                    <a:p>
                      <a:pPr algn="ctr">
                        <a:lnSpc>
                          <a:spcPct val="107000"/>
                        </a:lnSpc>
                        <a:spcAft>
                          <a:spcPts val="0"/>
                        </a:spcAft>
                      </a:pPr>
                      <a:r>
                        <a:rPr lang="en-GB" sz="2600" i="1" dirty="0">
                          <a:effectLst/>
                          <a:latin typeface="Calibri" panose="020F0502020204030204" pitchFamily="34" charset="0"/>
                          <a:ea typeface="Calibri" panose="020F0502020204030204" pitchFamily="34" charset="0"/>
                          <a:cs typeface="Times New Roman" panose="02020603050405020304" pitchFamily="18" charset="0"/>
                        </a:rPr>
                        <a:t>Staphylococcus epidermidis</a:t>
                      </a:r>
                      <a:endParaRPr lang="pt-PT"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PT" sz="26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296433"/>
                  </a:ext>
                </a:extLst>
              </a:tr>
            </a:tbl>
          </a:graphicData>
        </a:graphic>
      </p:graphicFrame>
      <p:sp>
        <p:nvSpPr>
          <p:cNvPr id="13" name="CaixaDeTexto 12">
            <a:extLst>
              <a:ext uri="{FF2B5EF4-FFF2-40B4-BE49-F238E27FC236}">
                <a16:creationId xmlns:a16="http://schemas.microsoft.com/office/drawing/2014/main" id="{90805399-D8A4-496F-869A-D1E2A798FDAC}"/>
              </a:ext>
            </a:extLst>
          </p:cNvPr>
          <p:cNvSpPr txBox="1"/>
          <p:nvPr/>
        </p:nvSpPr>
        <p:spPr>
          <a:xfrm>
            <a:off x="23673087" y="29661936"/>
            <a:ext cx="5257799" cy="1815882"/>
          </a:xfrm>
          <a:prstGeom prst="rect">
            <a:avLst/>
          </a:prstGeom>
          <a:noFill/>
        </p:spPr>
        <p:txBody>
          <a:bodyPr wrap="square" rtlCol="0">
            <a:spAutoFit/>
          </a:bodyPr>
          <a:lstStyle/>
          <a:p>
            <a:pPr indent="457200" algn="just"/>
            <a:r>
              <a:rPr lang="en-GB" sz="2800" dirty="0"/>
              <a:t>Incubation at 37ºC at 120 rpm, in Muller Hinton, protected from light for 24h. The MIC was 2 mg/mL for all the tested bacteria.</a:t>
            </a:r>
          </a:p>
        </p:txBody>
      </p:sp>
      <p:sp>
        <p:nvSpPr>
          <p:cNvPr id="34" name="Marcador de Posição do Texto 25">
            <a:extLst>
              <a:ext uri="{FF2B5EF4-FFF2-40B4-BE49-F238E27FC236}">
                <a16:creationId xmlns:a16="http://schemas.microsoft.com/office/drawing/2014/main" id="{602B1265-36AD-4106-86EE-8A208193D7CD}"/>
              </a:ext>
            </a:extLst>
          </p:cNvPr>
          <p:cNvSpPr txBox="1">
            <a:spLocks/>
          </p:cNvSpPr>
          <p:nvPr/>
        </p:nvSpPr>
        <p:spPr>
          <a:xfrm>
            <a:off x="15577936" y="32519694"/>
            <a:ext cx="13372274" cy="769441"/>
          </a:xfrm>
          <a:prstGeom prst="rect">
            <a:avLst/>
          </a:prstGeom>
          <a:solidFill>
            <a:schemeClr val="accent4">
              <a:lumMod val="20000"/>
              <a:lumOff val="80000"/>
            </a:schemeClr>
          </a:solidFill>
          <a:ln>
            <a:solidFill>
              <a:srgbClr val="603268"/>
            </a:solidFill>
          </a:ln>
        </p:spPr>
        <p:txBody>
          <a:bodyPr vert="horz" wrap="square" lIns="91440" tIns="45720" rIns="91440" bIns="45720" rtlCol="0">
            <a:spAutoFit/>
          </a:bodyPr>
          <a:lstStyle>
            <a:lvl1pPr marL="0" indent="0" algn="r" defTabSz="914400" rtl="0" eaLnBrk="1" latinLnBrk="0" hangingPunct="1">
              <a:spcBef>
                <a:spcPct val="20000"/>
              </a:spcBef>
              <a:buFont typeface="Arial" pitchFamily="34" charset="0"/>
              <a:buNone/>
              <a:defRPr sz="54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Conclusions</a:t>
            </a:r>
            <a:endParaRPr lang="pt-PT" sz="4400" b="1" dirty="0">
              <a:solidFill>
                <a:schemeClr val="tx1"/>
              </a:solidFill>
            </a:endParaRPr>
          </a:p>
        </p:txBody>
      </p:sp>
      <p:sp>
        <p:nvSpPr>
          <p:cNvPr id="15" name="CaixaDeTexto 14">
            <a:extLst>
              <a:ext uri="{FF2B5EF4-FFF2-40B4-BE49-F238E27FC236}">
                <a16:creationId xmlns:a16="http://schemas.microsoft.com/office/drawing/2014/main" id="{63AC1B54-CBEF-4C28-B49C-0B918238ACC1}"/>
              </a:ext>
            </a:extLst>
          </p:cNvPr>
          <p:cNvSpPr txBox="1"/>
          <p:nvPr/>
        </p:nvSpPr>
        <p:spPr>
          <a:xfrm>
            <a:off x="15577936" y="33681197"/>
            <a:ext cx="13372273" cy="2376997"/>
          </a:xfrm>
          <a:prstGeom prst="rect">
            <a:avLst/>
          </a:prstGeom>
          <a:noFill/>
        </p:spPr>
        <p:txBody>
          <a:bodyPr wrap="square" rtlCol="0">
            <a:spAutoFit/>
          </a:bodyPr>
          <a:lstStyle/>
          <a:p>
            <a:pPr indent="457200" algn="just">
              <a:lnSpc>
                <a:spcPct val="107000"/>
              </a:lnSpc>
            </a:pPr>
            <a:r>
              <a:rPr lang="en-US" sz="2800" dirty="0"/>
              <a:t>The AAPV synthesis, by means of MW-SPPS, proceeded as planed with the peptide obtained in a satisfactory yield of 58%. It was HPLC pure and the two-dimensional NMR data confirmed the structure of the peptide obtained. The results of the antibacterial activity test demonstrated that the peptide only has activity at 2mg/mL, which is too high for a cost-effective application.</a:t>
            </a:r>
            <a:endParaRPr lang="pt-PT" sz="2800" dirty="0"/>
          </a:p>
        </p:txBody>
      </p:sp>
      <p:sp>
        <p:nvSpPr>
          <p:cNvPr id="4" name="CaixaDeTexto 3">
            <a:extLst>
              <a:ext uri="{FF2B5EF4-FFF2-40B4-BE49-F238E27FC236}">
                <a16:creationId xmlns:a16="http://schemas.microsoft.com/office/drawing/2014/main" id="{75A5B0D6-DAA4-4EE6-A20B-CC5155CF762B}"/>
              </a:ext>
            </a:extLst>
          </p:cNvPr>
          <p:cNvSpPr txBox="1"/>
          <p:nvPr/>
        </p:nvSpPr>
        <p:spPr>
          <a:xfrm>
            <a:off x="1533592" y="19405664"/>
            <a:ext cx="13372274" cy="3760068"/>
          </a:xfrm>
          <a:prstGeom prst="rect">
            <a:avLst/>
          </a:prstGeom>
          <a:noFill/>
        </p:spPr>
        <p:txBody>
          <a:bodyPr wrap="square" rtlCol="0">
            <a:spAutoFit/>
          </a:bodyPr>
          <a:lstStyle/>
          <a:p>
            <a:pPr indent="457200" algn="just">
              <a:lnSpc>
                <a:spcPct val="107000"/>
              </a:lnSpc>
            </a:pPr>
            <a:r>
              <a:rPr lang="en-GB" sz="2800" dirty="0">
                <a:ea typeface="Calibri" panose="020F0502020204030204" pitchFamily="34" charset="0"/>
                <a:cs typeface="Times New Roman" panose="02020603050405020304" pitchFamily="18" charset="0"/>
              </a:rPr>
              <a:t>The peptide AAPV synthesized by microwave-assisted solid phase peptide synthesis (MW-SPPS). The microwave irradiation optimizes the amino acid coupling reactions and deprotections, drastically reduces the reaction time and increases the purity/yield of the final product.</a:t>
            </a:r>
            <a:r>
              <a:rPr lang="en-GB" sz="2800" baseline="30000" dirty="0">
                <a:ea typeface="Calibri" panose="020F0502020204030204" pitchFamily="34" charset="0"/>
                <a:cs typeface="Times New Roman" panose="02020603050405020304" pitchFamily="18" charset="0"/>
              </a:rPr>
              <a:t>4,5</a:t>
            </a:r>
          </a:p>
          <a:p>
            <a:pPr lvl="0" indent="457200" algn="just">
              <a:lnSpc>
                <a:spcPct val="107000"/>
              </a:lnSpc>
            </a:pPr>
            <a:r>
              <a:rPr lang="en-GB" sz="2800" dirty="0">
                <a:solidFill>
                  <a:prstClr val="black"/>
                </a:solidFill>
                <a:ea typeface="Calibri" panose="020F0502020204030204" pitchFamily="34" charset="0"/>
                <a:cs typeface="Times New Roman" panose="02020603050405020304" pitchFamily="18" charset="0"/>
              </a:rPr>
              <a:t>A pre-loaded </a:t>
            </a:r>
            <a:r>
              <a:rPr lang="en-GB" sz="2800" dirty="0" err="1">
                <a:solidFill>
                  <a:prstClr val="black"/>
                </a:solidFill>
                <a:ea typeface="Calibri" panose="020F0502020204030204" pitchFamily="34" charset="0"/>
                <a:cs typeface="Times New Roman" panose="02020603050405020304" pitchFamily="18" charset="0"/>
              </a:rPr>
              <a:t>chlorotritylchloride</a:t>
            </a:r>
            <a:r>
              <a:rPr lang="en-GB" sz="2800" dirty="0">
                <a:solidFill>
                  <a:prstClr val="black"/>
                </a:solidFill>
                <a:ea typeface="Calibri" panose="020F0502020204030204" pitchFamily="34" charset="0"/>
                <a:cs typeface="Times New Roman" panose="02020603050405020304" pitchFamily="18" charset="0"/>
              </a:rPr>
              <a:t> solid support was used in a 9-fluorenylmethoxycarbonyl </a:t>
            </a:r>
            <a:r>
              <a:rPr lang="el-GR" sz="2800" dirty="0">
                <a:solidFill>
                  <a:prstClr val="black"/>
                </a:solidFill>
                <a:ea typeface="Calibri" panose="020F0502020204030204" pitchFamily="34" charset="0"/>
                <a:cs typeface="Times New Roman" panose="02020603050405020304" pitchFamily="18" charset="0"/>
              </a:rPr>
              <a:t>α-</a:t>
            </a:r>
            <a:r>
              <a:rPr lang="en-GB" sz="2800" dirty="0">
                <a:solidFill>
                  <a:prstClr val="black"/>
                </a:solidFill>
                <a:ea typeface="Calibri" panose="020F0502020204030204" pitchFamily="34" charset="0"/>
                <a:cs typeface="Times New Roman" panose="02020603050405020304" pitchFamily="18" charset="0"/>
              </a:rPr>
              <a:t>amino protection synthesis strategy. Coupling was achieved with </a:t>
            </a:r>
            <a:r>
              <a:rPr lang="en-GB" sz="2800" i="1" dirty="0">
                <a:solidFill>
                  <a:prstClr val="black"/>
                </a:solidFill>
                <a:ea typeface="Calibri" panose="020F0502020204030204" pitchFamily="34" charset="0"/>
                <a:cs typeface="Times New Roman" panose="02020603050405020304" pitchFamily="18" charset="0"/>
              </a:rPr>
              <a:t>N,N′</a:t>
            </a:r>
            <a:r>
              <a:rPr lang="en-GB" sz="2800" dirty="0">
                <a:solidFill>
                  <a:prstClr val="black"/>
                </a:solidFill>
                <a:ea typeface="Calibri" panose="020F0502020204030204" pitchFamily="34" charset="0"/>
                <a:cs typeface="Times New Roman" panose="02020603050405020304" pitchFamily="18" charset="0"/>
              </a:rPr>
              <a:t>-</a:t>
            </a:r>
            <a:r>
              <a:rPr lang="en-GB" sz="2800" dirty="0" err="1">
                <a:solidFill>
                  <a:prstClr val="black"/>
                </a:solidFill>
                <a:ea typeface="Calibri" panose="020F0502020204030204" pitchFamily="34" charset="0"/>
                <a:cs typeface="Times New Roman" panose="02020603050405020304" pitchFamily="18" charset="0"/>
              </a:rPr>
              <a:t>diisopropylcarbodiimide</a:t>
            </a:r>
            <a:r>
              <a:rPr lang="en-GB" sz="2800" dirty="0">
                <a:solidFill>
                  <a:prstClr val="black"/>
                </a:solidFill>
                <a:ea typeface="Calibri" panose="020F0502020204030204" pitchFamily="34" charset="0"/>
                <a:cs typeface="Times New Roman" panose="02020603050405020304" pitchFamily="18" charset="0"/>
              </a:rPr>
              <a:t> (DIC) and Ethyl cyanoglyoxylate-2-oxime (</a:t>
            </a:r>
            <a:r>
              <a:rPr lang="en-GB" sz="2800" dirty="0" err="1">
                <a:solidFill>
                  <a:prstClr val="black"/>
                </a:solidFill>
                <a:ea typeface="Calibri" panose="020F0502020204030204" pitchFamily="34" charset="0"/>
                <a:cs typeface="Times New Roman" panose="02020603050405020304" pitchFamily="18" charset="0"/>
              </a:rPr>
              <a:t>Oxyma</a:t>
            </a:r>
            <a:r>
              <a:rPr lang="en-GB" sz="2800" dirty="0">
                <a:solidFill>
                  <a:prstClr val="black"/>
                </a:solidFill>
                <a:ea typeface="Calibri" panose="020F0502020204030204" pitchFamily="34" charset="0"/>
                <a:cs typeface="Times New Roman" panose="02020603050405020304" pitchFamily="18" charset="0"/>
              </a:rPr>
              <a:t>). The peptide was obtained in a 58% yield.</a:t>
            </a:r>
          </a:p>
        </p:txBody>
      </p:sp>
      <p:sp>
        <p:nvSpPr>
          <p:cNvPr id="35" name="CaixaDeTexto 34">
            <a:extLst>
              <a:ext uri="{FF2B5EF4-FFF2-40B4-BE49-F238E27FC236}">
                <a16:creationId xmlns:a16="http://schemas.microsoft.com/office/drawing/2014/main" id="{45AAC65F-5C96-4709-878C-38970942FC08}"/>
              </a:ext>
            </a:extLst>
          </p:cNvPr>
          <p:cNvSpPr txBox="1"/>
          <p:nvPr/>
        </p:nvSpPr>
        <p:spPr>
          <a:xfrm>
            <a:off x="15622026" y="25065399"/>
            <a:ext cx="13319234" cy="3299045"/>
          </a:xfrm>
          <a:prstGeom prst="rect">
            <a:avLst/>
          </a:prstGeom>
          <a:noFill/>
        </p:spPr>
        <p:txBody>
          <a:bodyPr wrap="square" rtlCol="0">
            <a:spAutoFit/>
          </a:bodyPr>
          <a:lstStyle/>
          <a:p>
            <a:pPr indent="457200" algn="just">
              <a:lnSpc>
                <a:spcPct val="107000"/>
              </a:lnSpc>
            </a:pPr>
            <a:r>
              <a:rPr lang="en-GB" sz="2800" dirty="0">
                <a:latin typeface="Calibri" panose="020F0502020204030204" pitchFamily="34" charset="0"/>
                <a:ea typeface="Calibri" panose="020F0502020204030204" pitchFamily="34" charset="0"/>
                <a:cs typeface="Times New Roman" panose="02020603050405020304" pitchFamily="18" charset="0"/>
              </a:rPr>
              <a:t>Finally, its antibacterial potential was explored against </a:t>
            </a:r>
            <a:r>
              <a:rPr lang="en-GB" sz="2800" i="1" dirty="0">
                <a:latin typeface="Calibri" panose="020F0502020204030204" pitchFamily="34" charset="0"/>
                <a:ea typeface="Calibri" panose="020F0502020204030204" pitchFamily="34" charset="0"/>
                <a:cs typeface="Times New Roman" panose="02020603050405020304" pitchFamily="18" charset="0"/>
              </a:rPr>
              <a:t>Staphylococcus aureus, Staphylococcus epidermidis </a:t>
            </a:r>
            <a:r>
              <a:rPr lang="en-GB" sz="2800" dirty="0">
                <a:latin typeface="Calibri" panose="020F0502020204030204" pitchFamily="34" charset="0"/>
                <a:ea typeface="Calibri" panose="020F0502020204030204" pitchFamily="34" charset="0"/>
                <a:cs typeface="Times New Roman" panose="02020603050405020304" pitchFamily="18" charset="0"/>
              </a:rPr>
              <a:t>(Gram-positive)</a:t>
            </a:r>
            <a:r>
              <a:rPr lang="en-GB" sz="2800" i="1" dirty="0">
                <a:latin typeface="Calibri" panose="020F0502020204030204" pitchFamily="34" charset="0"/>
                <a:ea typeface="Calibri" panose="020F0502020204030204" pitchFamily="34" charset="0"/>
                <a:cs typeface="Times New Roman" panose="02020603050405020304" pitchFamily="18" charset="0"/>
              </a:rPr>
              <a:t>, Escherichia coli </a:t>
            </a:r>
            <a:r>
              <a:rPr lang="en-GB" sz="2800" dirty="0">
                <a:latin typeface="Calibri" panose="020F0502020204030204" pitchFamily="34" charset="0"/>
                <a:ea typeface="Calibri" panose="020F0502020204030204" pitchFamily="34" charset="0"/>
                <a:cs typeface="Times New Roman" panose="02020603050405020304" pitchFamily="18" charset="0"/>
              </a:rPr>
              <a:t>and </a:t>
            </a:r>
            <a:r>
              <a:rPr lang="en-GB" sz="2800" i="1" dirty="0">
                <a:latin typeface="Calibri" panose="020F0502020204030204" pitchFamily="34" charset="0"/>
                <a:ea typeface="Calibri" panose="020F0502020204030204" pitchFamily="34" charset="0"/>
                <a:cs typeface="Times New Roman" panose="02020603050405020304" pitchFamily="18" charset="0"/>
              </a:rPr>
              <a:t>Pseudomonas aeruginosa </a:t>
            </a:r>
            <a:r>
              <a:rPr lang="en-GB" sz="2800" dirty="0">
                <a:latin typeface="Calibri" panose="020F0502020204030204" pitchFamily="34" charset="0"/>
                <a:ea typeface="Calibri" panose="020F0502020204030204" pitchFamily="34" charset="0"/>
                <a:cs typeface="Times New Roman" panose="02020603050405020304" pitchFamily="18" charset="0"/>
              </a:rPr>
              <a:t>(Gram-negative). These are some of the most common pathogens colonizing chronic wounds. The wound is a nutritious environment for microorganisms to proliferate, causing the wound infection, since these microorganisms are potentially pathogenic.</a:t>
            </a:r>
            <a:r>
              <a:rPr lang="en-GB" sz="2800" baseline="30000" dirty="0">
                <a:latin typeface="Calibri" panose="020F0502020204030204" pitchFamily="34" charset="0"/>
                <a:ea typeface="Calibri" panose="020F0502020204030204" pitchFamily="34" charset="0"/>
                <a:cs typeface="Times New Roman" panose="02020603050405020304" pitchFamily="18" charset="0"/>
              </a:rPr>
              <a:t>6</a:t>
            </a:r>
            <a:r>
              <a:rPr lang="en-GB" sz="2800" dirty="0">
                <a:latin typeface="Calibri" panose="020F0502020204030204" pitchFamily="34" charset="0"/>
                <a:ea typeface="Calibri" panose="020F0502020204030204" pitchFamily="34" charset="0"/>
                <a:cs typeface="Times New Roman" panose="02020603050405020304" pitchFamily="18" charset="0"/>
              </a:rPr>
              <a:t> To the authors knowledge this is the first report on the potential abilities of the peptide AAPV to fight microorganisms.</a:t>
            </a:r>
            <a:endParaRPr lang="pt-PT"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a:extLst>
              <a:ext uri="{FF2B5EF4-FFF2-40B4-BE49-F238E27FC236}">
                <a16:creationId xmlns:a16="http://schemas.microsoft.com/office/drawing/2014/main" id="{20584037-A67A-4D6A-8A97-ACBD257685D9}"/>
              </a:ext>
            </a:extLst>
          </p:cNvPr>
          <p:cNvPicPr>
            <a:picLocks noChangeAspect="1"/>
          </p:cNvPicPr>
          <p:nvPr/>
        </p:nvPicPr>
        <p:blipFill>
          <a:blip r:embed="rId7"/>
          <a:stretch>
            <a:fillRect/>
          </a:stretch>
        </p:blipFill>
        <p:spPr>
          <a:xfrm>
            <a:off x="8523347" y="32303939"/>
            <a:ext cx="6330367" cy="2744573"/>
          </a:xfrm>
          <a:prstGeom prst="rect">
            <a:avLst/>
          </a:prstGeom>
        </p:spPr>
      </p:pic>
      <p:sp>
        <p:nvSpPr>
          <p:cNvPr id="19" name="CaixaDeTexto 18">
            <a:extLst>
              <a:ext uri="{FF2B5EF4-FFF2-40B4-BE49-F238E27FC236}">
                <a16:creationId xmlns:a16="http://schemas.microsoft.com/office/drawing/2014/main" id="{4FBD0ED7-22D4-4C3E-86D0-1DB85E6E3F38}"/>
              </a:ext>
            </a:extLst>
          </p:cNvPr>
          <p:cNvSpPr txBox="1"/>
          <p:nvPr/>
        </p:nvSpPr>
        <p:spPr>
          <a:xfrm>
            <a:off x="15596908" y="37643372"/>
            <a:ext cx="13311668" cy="1292662"/>
          </a:xfrm>
          <a:prstGeom prst="rect">
            <a:avLst/>
          </a:prstGeom>
          <a:noFill/>
        </p:spPr>
        <p:txBody>
          <a:bodyPr wrap="square" rtlCol="0">
            <a:spAutoFit/>
          </a:bodyPr>
          <a:lstStyle/>
          <a:p>
            <a:pPr algn="just"/>
            <a:r>
              <a:rPr lang="pt-PT" sz="2600" dirty="0"/>
              <a:t>(4) </a:t>
            </a:r>
            <a:r>
              <a:rPr lang="pt-PT" sz="2600" dirty="0" err="1"/>
              <a:t>Jensen</a:t>
            </a:r>
            <a:r>
              <a:rPr lang="pt-PT" sz="2600" dirty="0"/>
              <a:t>, K. J., </a:t>
            </a:r>
            <a:r>
              <a:rPr lang="pt-PT" sz="2600" dirty="0" err="1"/>
              <a:t>et</a:t>
            </a:r>
            <a:r>
              <a:rPr lang="pt-PT" sz="2600" dirty="0"/>
              <a:t>. Al., </a:t>
            </a:r>
            <a:r>
              <a:rPr lang="pt-PT" sz="2600" i="1" dirty="0" err="1"/>
              <a:t>Chem</a:t>
            </a:r>
            <a:r>
              <a:rPr lang="pt-PT" sz="2600" i="1" dirty="0"/>
              <a:t>. </a:t>
            </a:r>
            <a:r>
              <a:rPr lang="pt-PT" sz="2600" i="1" dirty="0" err="1"/>
              <a:t>Soc</a:t>
            </a:r>
            <a:r>
              <a:rPr lang="pt-PT" sz="2600" i="1" dirty="0"/>
              <a:t>. Rev.</a:t>
            </a:r>
            <a:r>
              <a:rPr lang="pt-PT" sz="2600" dirty="0"/>
              <a:t> </a:t>
            </a:r>
            <a:r>
              <a:rPr lang="pt-PT" sz="2600" b="1" dirty="0"/>
              <a:t>2012</a:t>
            </a:r>
            <a:r>
              <a:rPr lang="pt-PT" sz="2600" dirty="0"/>
              <a:t>, </a:t>
            </a:r>
            <a:r>
              <a:rPr lang="pt-PT" sz="2600" i="1" dirty="0"/>
              <a:t>41</a:t>
            </a:r>
            <a:r>
              <a:rPr lang="pt-PT" sz="2600" dirty="0"/>
              <a:t> (5), 1826–1844. </a:t>
            </a:r>
          </a:p>
          <a:p>
            <a:pPr algn="just"/>
            <a:r>
              <a:rPr lang="pt-PT" sz="2600" dirty="0"/>
              <a:t>(5) </a:t>
            </a:r>
            <a:r>
              <a:rPr lang="pt-PT" sz="2600" dirty="0" err="1"/>
              <a:t>Beck-Sickinger</a:t>
            </a:r>
            <a:r>
              <a:rPr lang="pt-PT" sz="2600" dirty="0"/>
              <a:t>, A. G., </a:t>
            </a:r>
            <a:r>
              <a:rPr lang="pt-PT" sz="2600" dirty="0" err="1"/>
              <a:t>et</a:t>
            </a:r>
            <a:r>
              <a:rPr lang="pt-PT" sz="2600" dirty="0"/>
              <a:t>. Al., </a:t>
            </a:r>
            <a:r>
              <a:rPr lang="pt-PT" sz="2600" i="1" dirty="0" err="1"/>
              <a:t>Beilstein</a:t>
            </a:r>
            <a:r>
              <a:rPr lang="pt-PT" sz="2600" i="1" dirty="0"/>
              <a:t> J. </a:t>
            </a:r>
            <a:r>
              <a:rPr lang="pt-PT" sz="2600" i="1" dirty="0" err="1"/>
              <a:t>Org</a:t>
            </a:r>
            <a:r>
              <a:rPr lang="pt-PT" sz="2600" i="1" dirty="0"/>
              <a:t>. </a:t>
            </a:r>
            <a:r>
              <a:rPr lang="pt-PT" sz="2600" i="1" dirty="0" err="1"/>
              <a:t>Chem</a:t>
            </a:r>
            <a:r>
              <a:rPr lang="pt-PT" sz="2600" i="1" dirty="0"/>
              <a:t>.</a:t>
            </a:r>
            <a:r>
              <a:rPr lang="pt-PT" sz="2600" dirty="0"/>
              <a:t> </a:t>
            </a:r>
            <a:r>
              <a:rPr lang="pt-PT" sz="2600" b="1" dirty="0"/>
              <a:t>2014</a:t>
            </a:r>
            <a:r>
              <a:rPr lang="pt-PT" sz="2600" dirty="0"/>
              <a:t>, </a:t>
            </a:r>
            <a:r>
              <a:rPr lang="pt-PT" sz="2600" i="1" dirty="0"/>
              <a:t>10</a:t>
            </a:r>
            <a:r>
              <a:rPr lang="pt-PT" sz="2600" dirty="0"/>
              <a:t>, 1197–1212.</a:t>
            </a:r>
          </a:p>
          <a:p>
            <a:pPr algn="just"/>
            <a:r>
              <a:rPr lang="pt-PT" sz="2600" dirty="0"/>
              <a:t>(6) Felgueiras, H. P., </a:t>
            </a:r>
            <a:r>
              <a:rPr lang="pt-PT" sz="2600" dirty="0" err="1"/>
              <a:t>et</a:t>
            </a:r>
            <a:r>
              <a:rPr lang="pt-PT" sz="2600" dirty="0"/>
              <a:t>. </a:t>
            </a:r>
            <a:r>
              <a:rPr lang="en-US" sz="2600" dirty="0"/>
              <a:t>Al., </a:t>
            </a:r>
            <a:r>
              <a:rPr lang="pt-PT" sz="2600" i="1" dirty="0" err="1"/>
              <a:t>Colloids</a:t>
            </a:r>
            <a:r>
              <a:rPr lang="pt-PT" sz="2600" i="1" dirty="0"/>
              <a:t> </a:t>
            </a:r>
            <a:r>
              <a:rPr lang="pt-PT" sz="2600" i="1" dirty="0" err="1"/>
              <a:t>Surfaces</a:t>
            </a:r>
            <a:r>
              <a:rPr lang="pt-PT" sz="2600" i="1" dirty="0"/>
              <a:t> B </a:t>
            </a:r>
            <a:r>
              <a:rPr lang="pt-PT" sz="2600" i="1" dirty="0" err="1"/>
              <a:t>Biointerfaces</a:t>
            </a:r>
            <a:r>
              <a:rPr lang="pt-PT" sz="2600" dirty="0"/>
              <a:t> </a:t>
            </a:r>
            <a:r>
              <a:rPr lang="pt-PT" sz="2600" b="1" dirty="0"/>
              <a:t>2017</a:t>
            </a:r>
            <a:r>
              <a:rPr lang="pt-PT" sz="2600" dirty="0"/>
              <a:t>, </a:t>
            </a:r>
            <a:r>
              <a:rPr lang="pt-PT" sz="2600" i="1" dirty="0"/>
              <a:t>156</a:t>
            </a:r>
            <a:r>
              <a:rPr lang="pt-PT" sz="2600" dirty="0"/>
              <a:t>, 133–148.</a:t>
            </a:r>
          </a:p>
        </p:txBody>
      </p:sp>
      <p:pic>
        <p:nvPicPr>
          <p:cNvPr id="22" name="Imagem 21">
            <a:extLst>
              <a:ext uri="{FF2B5EF4-FFF2-40B4-BE49-F238E27FC236}">
                <a16:creationId xmlns:a16="http://schemas.microsoft.com/office/drawing/2014/main" id="{2515ECA5-018A-48C6-9558-D63A330BA5B1}"/>
              </a:ext>
            </a:extLst>
          </p:cNvPr>
          <p:cNvPicPr>
            <a:picLocks noChangeAspect="1"/>
          </p:cNvPicPr>
          <p:nvPr/>
        </p:nvPicPr>
        <p:blipFill rotWithShape="1">
          <a:blip r:embed="rId8"/>
          <a:srcRect l="3752" t="10364" r="795" b="4664"/>
          <a:stretch/>
        </p:blipFill>
        <p:spPr>
          <a:xfrm>
            <a:off x="1523783" y="23502486"/>
            <a:ext cx="13129405" cy="5633038"/>
          </a:xfrm>
          <a:prstGeom prst="rect">
            <a:avLst/>
          </a:prstGeom>
        </p:spPr>
      </p:pic>
      <p:pic>
        <p:nvPicPr>
          <p:cNvPr id="25" name="Imagem 24">
            <a:extLst>
              <a:ext uri="{FF2B5EF4-FFF2-40B4-BE49-F238E27FC236}">
                <a16:creationId xmlns:a16="http://schemas.microsoft.com/office/drawing/2014/main" id="{AFD2F4AC-4A0B-4CCB-9DAF-54835062C898}"/>
              </a:ext>
            </a:extLst>
          </p:cNvPr>
          <p:cNvPicPr>
            <a:picLocks noChangeAspect="1"/>
          </p:cNvPicPr>
          <p:nvPr/>
        </p:nvPicPr>
        <p:blipFill rotWithShape="1">
          <a:blip r:embed="rId9"/>
          <a:srcRect l="20000" t="22168" r="26250" b="18407"/>
          <a:stretch/>
        </p:blipFill>
        <p:spPr>
          <a:xfrm>
            <a:off x="5416706" y="13499713"/>
            <a:ext cx="5693909" cy="3540963"/>
          </a:xfrm>
          <a:prstGeom prst="rect">
            <a:avLst/>
          </a:prstGeom>
        </p:spPr>
      </p:pic>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5330</TotalTime>
  <Words>815</Words>
  <Application>Microsoft Office PowerPoint</Application>
  <PresentationFormat>Personalizados</PresentationFormat>
  <Paragraphs>40</Paragraphs>
  <Slides>1</Slides>
  <Notes>0</Notes>
  <HiddenSlides>0</HiddenSlides>
  <MMClips>0</MMClips>
  <ScaleCrop>false</ScaleCrop>
  <HeadingPairs>
    <vt:vector size="6" baseType="variant">
      <vt:variant>
        <vt:lpstr>Tipos de letra usados</vt:lpstr>
      </vt:variant>
      <vt:variant>
        <vt:i4>3</vt:i4>
      </vt:variant>
      <vt:variant>
        <vt:lpstr>Tema</vt:lpstr>
      </vt:variant>
      <vt:variant>
        <vt:i4>2</vt:i4>
      </vt:variant>
      <vt:variant>
        <vt:lpstr>Títulos dos diapositivos</vt:lpstr>
      </vt:variant>
      <vt:variant>
        <vt:i4>1</vt:i4>
      </vt:variant>
    </vt:vector>
  </HeadingPairs>
  <TitlesOfParts>
    <vt:vector size="6" baseType="lpstr">
      <vt:lpstr>Arial</vt:lpstr>
      <vt:lpstr>Calibri</vt:lpstr>
      <vt:lpstr>Calibri Light</vt:lpstr>
      <vt:lpstr>Office Theme</vt:lpstr>
      <vt:lpstr>Custom Design</vt:lpstr>
      <vt:lpstr>Exploring the antibacterial potential of human neutrophil elastase inhibitor Ala-Ala-Pro-Val synthesized using microwave-assisted solid phase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Ana Francisca Gomes da Silva</cp:lastModifiedBy>
  <cp:revision>140</cp:revision>
  <dcterms:created xsi:type="dcterms:W3CDTF">2015-04-04T09:45:50Z</dcterms:created>
  <dcterms:modified xsi:type="dcterms:W3CDTF">2020-10-28T20:55:58Z</dcterms:modified>
</cp:coreProperties>
</file>