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handoutMasterIdLst>
    <p:handoutMasterId r:id="rId21"/>
  </p:handoutMasterIdLst>
  <p:sldIdLst>
    <p:sldId id="256" r:id="rId3"/>
    <p:sldId id="267" r:id="rId4"/>
    <p:sldId id="258" r:id="rId5"/>
    <p:sldId id="274" r:id="rId6"/>
    <p:sldId id="259" r:id="rId7"/>
    <p:sldId id="268" r:id="rId8"/>
    <p:sldId id="270" r:id="rId9"/>
    <p:sldId id="273" r:id="rId10"/>
    <p:sldId id="269" r:id="rId11"/>
    <p:sldId id="271" r:id="rId12"/>
    <p:sldId id="261" r:id="rId13"/>
    <p:sldId id="265" r:id="rId14"/>
    <p:sldId id="264" r:id="rId15"/>
    <p:sldId id="277" r:id="rId16"/>
    <p:sldId id="275" r:id="rId17"/>
    <p:sldId id="278" r:id="rId18"/>
    <p:sldId id="276"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6518"/>
    <a:srgbClr val="99322F"/>
    <a:srgbClr val="AA48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Stile chiaro 3 - Color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Stile medio 4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38" autoAdjust="0"/>
  </p:normalViewPr>
  <p:slideViewPr>
    <p:cSldViewPr>
      <p:cViewPr varScale="1">
        <p:scale>
          <a:sx n="69" d="100"/>
          <a:sy n="69" d="100"/>
        </p:scale>
        <p:origin x="14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10/29/2020</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29/10/2020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29/10/2020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29/10/2020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29/10/2020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29/10/2020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29/10/2020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29/10/2020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29/10/2020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29/10/2020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29/10/2020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29/10/2020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29/10/2020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29/10/2020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10/29/2020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4.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7.jpe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8.m4a"/><Relationship Id="rId7" Type="http://schemas.openxmlformats.org/officeDocument/2006/relationships/image" Target="../media/image29.jpe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8.jpe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audio" Target="../media/media9.m4a"/><Relationship Id="rId7" Type="http://schemas.openxmlformats.org/officeDocument/2006/relationships/image" Target="../media/image31.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m4a"/><Relationship Id="rId7" Type="http://schemas.openxmlformats.org/officeDocument/2006/relationships/image" Target="../media/image1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2.m4a"/><Relationship Id="rId7" Type="http://schemas.openxmlformats.org/officeDocument/2006/relationships/image" Target="../media/image16.png"/><Relationship Id="rId12" Type="http://schemas.openxmlformats.org/officeDocument/2006/relationships/image" Target="../media/image14.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slideLayout" Target="../slideLayouts/slideLayout7.xml"/><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4.m4a"/><Relationship Id="rId7" Type="http://schemas.openxmlformats.org/officeDocument/2006/relationships/image" Target="../media/image2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4.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3182" y="2210574"/>
            <a:ext cx="8305800" cy="3693319"/>
          </a:xfrm>
          <a:prstGeom prst="rect">
            <a:avLst/>
          </a:prstGeom>
          <a:noFill/>
        </p:spPr>
        <p:txBody>
          <a:bodyPr wrap="square" rtlCol="0">
            <a:spAutoFit/>
          </a:bodyPr>
          <a:lstStyle/>
          <a:p>
            <a:pPr algn="ctr"/>
            <a:r>
              <a:rPr lang="en-US" sz="2400" b="1" dirty="0"/>
              <a:t>Ferritin-based anticancer metallodrug delivery: encapsulation of Arsenoplatin-1 within the ferritin nanocage</a:t>
            </a:r>
            <a:endParaRPr lang="en-US" b="1" dirty="0"/>
          </a:p>
          <a:p>
            <a:pPr algn="ctr"/>
            <a:endParaRPr lang="en-US" b="1" dirty="0"/>
          </a:p>
          <a:p>
            <a:pPr algn="ctr"/>
            <a:endParaRPr lang="fr-FR" dirty="0"/>
          </a:p>
          <a:p>
            <a:pPr algn="ctr"/>
            <a:r>
              <a:rPr lang="it-IT" b="1" dirty="0" err="1"/>
              <a:t>Giarita</a:t>
            </a:r>
            <a:r>
              <a:rPr lang="it-IT" b="1" dirty="0"/>
              <a:t> Ferraro</a:t>
            </a:r>
            <a:r>
              <a:rPr lang="it-IT" b="1" baseline="30000" dirty="0"/>
              <a:t>1,</a:t>
            </a:r>
            <a:r>
              <a:rPr lang="it-IT" b="1" dirty="0"/>
              <a:t>*, Alessandro Pratesi</a:t>
            </a:r>
            <a:r>
              <a:rPr lang="it-IT" b="1" baseline="30000" dirty="0"/>
              <a:t>2</a:t>
            </a:r>
            <a:r>
              <a:rPr lang="it-IT" b="1" dirty="0"/>
              <a:t>, </a:t>
            </a:r>
            <a:r>
              <a:rPr lang="it-IT" b="1" dirty="0" err="1"/>
              <a:t>Đenana</a:t>
            </a:r>
            <a:r>
              <a:rPr lang="it-IT" b="1" dirty="0"/>
              <a:t> Miodragović</a:t>
            </a:r>
            <a:r>
              <a:rPr lang="it-IT" b="1" baseline="30000" dirty="0"/>
              <a:t>3</a:t>
            </a:r>
            <a:r>
              <a:rPr lang="it-IT" b="1" dirty="0"/>
              <a:t>, Paola Imbimbo</a:t>
            </a:r>
            <a:r>
              <a:rPr lang="it-IT" b="1" baseline="30000" dirty="0"/>
              <a:t>4</a:t>
            </a:r>
            <a:r>
              <a:rPr lang="it-IT" b="1" dirty="0"/>
              <a:t>, Daria Maria Monti</a:t>
            </a:r>
            <a:r>
              <a:rPr lang="it-IT" b="1" baseline="30000" dirty="0"/>
              <a:t>4</a:t>
            </a:r>
            <a:r>
              <a:rPr lang="it-IT" b="1" dirty="0"/>
              <a:t>, Thomas V. O’Halloran</a:t>
            </a:r>
            <a:r>
              <a:rPr lang="it-IT" b="1" baseline="30000" dirty="0"/>
              <a:t>3</a:t>
            </a:r>
            <a:r>
              <a:rPr lang="it-IT" b="1" dirty="0"/>
              <a:t>, Luigi Messori</a:t>
            </a:r>
            <a:r>
              <a:rPr lang="it-IT" b="1" baseline="30000" dirty="0"/>
              <a:t>1</a:t>
            </a:r>
            <a:r>
              <a:rPr lang="it-IT" b="1" dirty="0"/>
              <a:t> and Antonello Merlino</a:t>
            </a:r>
            <a:r>
              <a:rPr lang="it-IT" b="1" baseline="30000" dirty="0"/>
              <a:t>4</a:t>
            </a:r>
          </a:p>
          <a:p>
            <a:endParaRPr lang="fr-FR" dirty="0"/>
          </a:p>
          <a:p>
            <a:r>
              <a:rPr lang="en-US" sz="1600" baseline="30000" dirty="0"/>
              <a:t>1</a:t>
            </a:r>
            <a:r>
              <a:rPr lang="en-US" sz="1600" dirty="0"/>
              <a:t> Department of Chemistry “Ugo Schiff”, University of Florence, Sesto </a:t>
            </a:r>
            <a:r>
              <a:rPr lang="en-US" sz="1600" dirty="0" err="1"/>
              <a:t>Fiorentino</a:t>
            </a:r>
            <a:r>
              <a:rPr lang="en-US" sz="1600" dirty="0"/>
              <a:t>, Florence, Italy; </a:t>
            </a:r>
            <a:endParaRPr lang="fr-FR" sz="1600" dirty="0"/>
          </a:p>
          <a:p>
            <a:r>
              <a:rPr lang="en-US" sz="1600" baseline="30000" dirty="0"/>
              <a:t>2</a:t>
            </a:r>
            <a:r>
              <a:rPr lang="en-US" sz="1600" dirty="0"/>
              <a:t> Department of Chemistry and Industrial Chemistry, University of Pisa, Pisa, Italy</a:t>
            </a:r>
          </a:p>
          <a:p>
            <a:r>
              <a:rPr lang="en-US" sz="1600" baseline="30000" dirty="0"/>
              <a:t>3</a:t>
            </a:r>
            <a:r>
              <a:rPr lang="en-US" sz="1600" dirty="0"/>
              <a:t> Chemistry of Life Processes Institute, North-western University, Evanston, United States</a:t>
            </a:r>
          </a:p>
          <a:p>
            <a:r>
              <a:rPr lang="en-US" sz="1600" baseline="30000" dirty="0"/>
              <a:t>4</a:t>
            </a:r>
            <a:r>
              <a:rPr lang="en-US" sz="1600" dirty="0"/>
              <a:t> Department of Chemical Sciences, University of Naples Federico II, Naples, Italy</a:t>
            </a:r>
          </a:p>
          <a:p>
            <a:endParaRPr lang="en-US" dirty="0"/>
          </a:p>
          <a:p>
            <a:r>
              <a:rPr lang="en-US" sz="1400" b="1" dirty="0"/>
              <a:t>*</a:t>
            </a:r>
            <a:r>
              <a:rPr lang="en-US" sz="1400" dirty="0"/>
              <a:t> giarita.ferraro@unifi.it</a:t>
            </a:r>
            <a:endParaRPr lang="fr-FR" sz="1400"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6" name="Immagine 1">
            <a:extLst>
              <a:ext uri="{FF2B5EF4-FFF2-40B4-BE49-F238E27FC236}">
                <a16:creationId xmlns:a16="http://schemas.microsoft.com/office/drawing/2014/main" id="{9B72EF09-177C-4D50-96E5-4F9E3B13112F}"/>
              </a:ext>
            </a:extLst>
          </p:cNvPr>
          <p:cNvPicPr>
            <a:picLocks noChangeAspect="1" noChangeArrowheads="1"/>
          </p:cNvPicPr>
          <p:nvPr/>
        </p:nvPicPr>
        <p:blipFill rotWithShape="1">
          <a:blip r:embed="rId4">
            <a:lum contrast="40000"/>
            <a:extLst>
              <a:ext uri="{28A0092B-C50C-407E-A947-70E740481C1C}">
                <a14:useLocalDpi xmlns:a14="http://schemas.microsoft.com/office/drawing/2010/main" val="0"/>
              </a:ext>
            </a:extLst>
          </a:blip>
          <a:srcRect l="6383" t="26940" r="80654" b="1"/>
          <a:stretch/>
        </p:blipFill>
        <p:spPr bwMode="auto">
          <a:xfrm>
            <a:off x="3733800" y="5396575"/>
            <a:ext cx="1371600" cy="132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5">
            <a:extLst>
              <a:ext uri="{FF2B5EF4-FFF2-40B4-BE49-F238E27FC236}">
                <a16:creationId xmlns:a16="http://schemas.microsoft.com/office/drawing/2014/main" id="{DAD24C51-9730-45E1-A185-56C04585EBBD}"/>
              </a:ext>
            </a:extLst>
          </p:cNvPr>
          <p:cNvSpPr>
            <a:spLocks noChangeArrowheads="1"/>
          </p:cNvSpPr>
          <p:nvPr/>
        </p:nvSpPr>
        <p:spPr bwMode="auto">
          <a:xfrm>
            <a:off x="4529461" y="5789464"/>
            <a:ext cx="358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gn="ctr" eaLnBrk="1" hangingPunct="1">
              <a:lnSpc>
                <a:spcPct val="100000"/>
              </a:lnSpc>
              <a:spcBef>
                <a:spcPct val="0"/>
              </a:spcBef>
              <a:buFontTx/>
              <a:buNone/>
            </a:pPr>
            <a:r>
              <a:rPr lang="en-US" altLang="it-IT" sz="1400" dirty="0">
                <a:cs typeface="Calibri" panose="020F0502020204030204" pitchFamily="34" charset="0"/>
              </a:rPr>
              <a:t>University of Florence</a:t>
            </a:r>
          </a:p>
          <a:p>
            <a:pPr lvl="1" algn="ctr" eaLnBrk="1" hangingPunct="1">
              <a:lnSpc>
                <a:spcPct val="100000"/>
              </a:lnSpc>
              <a:spcBef>
                <a:spcPct val="0"/>
              </a:spcBef>
              <a:buFontTx/>
              <a:buNone/>
            </a:pPr>
            <a:r>
              <a:rPr lang="en-US" altLang="it-IT" sz="1400" dirty="0">
                <a:cs typeface="Calibri" panose="020F0502020204030204" pitchFamily="34" charset="0"/>
              </a:rPr>
              <a:t>Department of Chemistry “Ugo Schiff”</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00350" y="76200"/>
            <a:ext cx="3543300" cy="369332"/>
          </a:xfrm>
          <a:prstGeom prst="rect">
            <a:avLst/>
          </a:prstGeom>
          <a:noFill/>
        </p:spPr>
        <p:txBody>
          <a:bodyPr wrap="square" rtlCol="0">
            <a:spAutoFit/>
          </a:bodyPr>
          <a:lstStyle/>
          <a:p>
            <a:r>
              <a:rPr lang="en-GB" b="1" i="1" dirty="0"/>
              <a:t>Alkaline pH encapsulation protocol</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6021438"/>
            <a:ext cx="9136918" cy="835799"/>
          </a:xfrm>
          <a:prstGeom prst="rect">
            <a:avLst/>
          </a:prstGeom>
        </p:spPr>
      </p:pic>
      <p:pic>
        <p:nvPicPr>
          <p:cNvPr id="4" name="Immagin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7076" b="22852"/>
          <a:stretch>
            <a:fillRect/>
          </a:stretch>
        </p:blipFill>
        <p:spPr bwMode="auto">
          <a:xfrm>
            <a:off x="-6927" y="381000"/>
            <a:ext cx="9136920" cy="309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76200" y="3429000"/>
            <a:ext cx="8346067" cy="369332"/>
          </a:xfrm>
          <a:prstGeom prst="rect">
            <a:avLst/>
          </a:prstGeom>
        </p:spPr>
        <p:txBody>
          <a:bodyPr wrap="none">
            <a:spAutoFit/>
          </a:bodyPr>
          <a:lstStyle/>
          <a:p>
            <a:pPr marL="285750" indent="-285750">
              <a:spcBef>
                <a:spcPts val="600"/>
              </a:spcBef>
              <a:spcAft>
                <a:spcPts val="600"/>
              </a:spcAft>
              <a:buClr>
                <a:srgbClr val="AA4861"/>
              </a:buClr>
              <a:buFont typeface="Wingdings" panose="05000000000000000000" pitchFamily="2" charset="2"/>
              <a:buChar char="Ø"/>
            </a:pPr>
            <a:r>
              <a:rPr lang="en-US" dirty="0">
                <a:solidFill>
                  <a:srgbClr val="000000"/>
                </a:solidFill>
                <a:ea typeface="Times New Roman" panose="02020603050405020304" pitchFamily="18" charset="0"/>
              </a:rPr>
              <a:t>The ferritin cage is disassembled at alkaline pH (13.0) in the presence of 0.1 M NaOH</a:t>
            </a:r>
          </a:p>
        </p:txBody>
      </p:sp>
      <p:sp>
        <p:nvSpPr>
          <p:cNvPr id="6" name="Rettangolo 5"/>
          <p:cNvSpPr/>
          <p:nvPr/>
        </p:nvSpPr>
        <p:spPr>
          <a:xfrm>
            <a:off x="2705100" y="5562600"/>
            <a:ext cx="3733800" cy="382092"/>
          </a:xfrm>
          <a:prstGeom prst="rect">
            <a:avLst/>
          </a:prstGeom>
        </p:spPr>
        <p:txBody>
          <a:bodyPr wrap="square">
            <a:spAutoFit/>
          </a:bodyPr>
          <a:lstStyle/>
          <a:p>
            <a:pPr algn="just">
              <a:lnSpc>
                <a:spcPct val="150000"/>
              </a:lnSpc>
              <a:buClr>
                <a:srgbClr val="C00000"/>
              </a:buClr>
            </a:pPr>
            <a:r>
              <a:rPr lang="en-US" sz="1400" dirty="0" err="1">
                <a:solidFill>
                  <a:schemeClr val="accent6">
                    <a:lumMod val="75000"/>
                  </a:schemeClr>
                </a:solidFill>
                <a:latin typeface="+mj-lt"/>
                <a:ea typeface="Times New Roman" panose="02020603050405020304" pitchFamily="18" charset="0"/>
              </a:rPr>
              <a:t>Pontillo</a:t>
            </a:r>
            <a:r>
              <a:rPr lang="en-US" sz="1400" dirty="0">
                <a:solidFill>
                  <a:schemeClr val="accent6">
                    <a:lumMod val="75000"/>
                  </a:schemeClr>
                </a:solidFill>
                <a:latin typeface="+mj-lt"/>
                <a:ea typeface="Times New Roman" panose="02020603050405020304" pitchFamily="18" charset="0"/>
              </a:rPr>
              <a:t>, N. </a:t>
            </a:r>
            <a:r>
              <a:rPr lang="en-US" sz="1400" i="1" dirty="0">
                <a:solidFill>
                  <a:schemeClr val="accent6">
                    <a:lumMod val="75000"/>
                  </a:schemeClr>
                </a:solidFill>
                <a:latin typeface="+mj-lt"/>
                <a:ea typeface="Times New Roman" panose="02020603050405020304" pitchFamily="18" charset="0"/>
              </a:rPr>
              <a:t>et al.</a:t>
            </a:r>
            <a:r>
              <a:rPr lang="en-US" sz="1400" dirty="0">
                <a:solidFill>
                  <a:schemeClr val="accent6">
                    <a:lumMod val="75000"/>
                  </a:schemeClr>
                </a:solidFill>
                <a:latin typeface="+mj-lt"/>
                <a:ea typeface="Times New Roman" panose="02020603050405020304" pitchFamily="18" charset="0"/>
              </a:rPr>
              <a:t> </a:t>
            </a:r>
            <a:r>
              <a:rPr lang="en-US" sz="1400" b="1" dirty="0" err="1">
                <a:solidFill>
                  <a:schemeClr val="accent6">
                    <a:lumMod val="75000"/>
                  </a:schemeClr>
                </a:solidFill>
                <a:latin typeface="+mj-lt"/>
                <a:ea typeface="Times New Roman" panose="02020603050405020304" pitchFamily="18" charset="0"/>
              </a:rPr>
              <a:t>Chem</a:t>
            </a:r>
            <a:r>
              <a:rPr lang="en-US" sz="1400" b="1" dirty="0">
                <a:solidFill>
                  <a:schemeClr val="accent6">
                    <a:lumMod val="75000"/>
                  </a:schemeClr>
                </a:solidFill>
                <a:latin typeface="+mj-lt"/>
                <a:ea typeface="Times New Roman" panose="02020603050405020304" pitchFamily="18" charset="0"/>
              </a:rPr>
              <a:t> </a:t>
            </a:r>
            <a:r>
              <a:rPr lang="en-US" sz="1400" b="1" dirty="0" err="1">
                <a:solidFill>
                  <a:schemeClr val="accent6">
                    <a:lumMod val="75000"/>
                  </a:schemeClr>
                </a:solidFill>
                <a:latin typeface="+mj-lt"/>
                <a:ea typeface="Times New Roman" panose="02020603050405020304" pitchFamily="18" charset="0"/>
              </a:rPr>
              <a:t>Commun</a:t>
            </a:r>
            <a:r>
              <a:rPr lang="en-US" sz="1400" dirty="0">
                <a:solidFill>
                  <a:schemeClr val="accent6">
                    <a:lumMod val="75000"/>
                  </a:schemeClr>
                </a:solidFill>
                <a:latin typeface="+mj-lt"/>
                <a:ea typeface="Times New Roman" panose="02020603050405020304" pitchFamily="18" charset="0"/>
              </a:rPr>
              <a:t> (2016) 52, 4136</a:t>
            </a:r>
          </a:p>
        </p:txBody>
      </p:sp>
      <p:sp>
        <p:nvSpPr>
          <p:cNvPr id="7" name="Rettangolo 6">
            <a:extLst>
              <a:ext uri="{FF2B5EF4-FFF2-40B4-BE49-F238E27FC236}">
                <a16:creationId xmlns:a16="http://schemas.microsoft.com/office/drawing/2014/main" id="{9117E1FB-57B8-498E-AF2C-AD3650DEBEB1}"/>
              </a:ext>
            </a:extLst>
          </p:cNvPr>
          <p:cNvSpPr/>
          <p:nvPr/>
        </p:nvSpPr>
        <p:spPr>
          <a:xfrm>
            <a:off x="76200" y="3886200"/>
            <a:ext cx="8814664" cy="646331"/>
          </a:xfrm>
          <a:prstGeom prst="rect">
            <a:avLst/>
          </a:prstGeom>
        </p:spPr>
        <p:txBody>
          <a:bodyPr wrap="square">
            <a:spAutoFit/>
          </a:bodyPr>
          <a:lstStyle/>
          <a:p>
            <a:pPr marL="285750" indent="-285750">
              <a:spcBef>
                <a:spcPts val="600"/>
              </a:spcBef>
              <a:spcAft>
                <a:spcPts val="600"/>
              </a:spcAft>
              <a:buClr>
                <a:srgbClr val="AA4861"/>
              </a:buClr>
              <a:buFont typeface="Wingdings" panose="05000000000000000000" pitchFamily="2" charset="2"/>
              <a:buChar char="Ø"/>
            </a:pPr>
            <a:r>
              <a:rPr lang="en-US" dirty="0">
                <a:solidFill>
                  <a:srgbClr val="000000"/>
                </a:solidFill>
                <a:ea typeface="Times New Roman" panose="02020603050405020304" pitchFamily="18" charset="0"/>
              </a:rPr>
              <a:t>AP-1 is added to the ferritin solution and the reaction mixture is incubated for 1h at room temperature under stirring</a:t>
            </a:r>
          </a:p>
        </p:txBody>
      </p:sp>
      <p:sp>
        <p:nvSpPr>
          <p:cNvPr id="9" name="Rettangolo 8">
            <a:extLst>
              <a:ext uri="{FF2B5EF4-FFF2-40B4-BE49-F238E27FC236}">
                <a16:creationId xmlns:a16="http://schemas.microsoft.com/office/drawing/2014/main" id="{4CB10790-D3A2-4842-94C3-B23D8B6662B1}"/>
              </a:ext>
            </a:extLst>
          </p:cNvPr>
          <p:cNvSpPr/>
          <p:nvPr/>
        </p:nvSpPr>
        <p:spPr>
          <a:xfrm>
            <a:off x="97839" y="4638523"/>
            <a:ext cx="9500466" cy="369332"/>
          </a:xfrm>
          <a:prstGeom prst="rect">
            <a:avLst/>
          </a:prstGeom>
        </p:spPr>
        <p:txBody>
          <a:bodyPr wrap="square">
            <a:spAutoFit/>
          </a:bodyPr>
          <a:lstStyle/>
          <a:p>
            <a:pPr marL="285750" indent="-285750">
              <a:spcBef>
                <a:spcPts val="600"/>
              </a:spcBef>
              <a:spcAft>
                <a:spcPts val="600"/>
              </a:spcAft>
              <a:buClr>
                <a:srgbClr val="AA4861"/>
              </a:buClr>
              <a:buFont typeface="Wingdings" panose="05000000000000000000" pitchFamily="2" charset="2"/>
              <a:buChar char="Ø"/>
            </a:pPr>
            <a:r>
              <a:rPr lang="en-US" dirty="0">
                <a:solidFill>
                  <a:srgbClr val="000000"/>
                </a:solidFill>
                <a:ea typeface="Times New Roman" panose="02020603050405020304" pitchFamily="18" charset="0"/>
              </a:rPr>
              <a:t>After the incubation time, the pH is restored to 7.4 by adding 1.0 M sodium phosphate buffer</a:t>
            </a:r>
          </a:p>
        </p:txBody>
      </p:sp>
      <p:sp>
        <p:nvSpPr>
          <p:cNvPr id="10" name="Rettangolo 9">
            <a:extLst>
              <a:ext uri="{FF2B5EF4-FFF2-40B4-BE49-F238E27FC236}">
                <a16:creationId xmlns:a16="http://schemas.microsoft.com/office/drawing/2014/main" id="{5ABA88D6-40B3-43C0-A0F7-187B91EECE33}"/>
              </a:ext>
            </a:extLst>
          </p:cNvPr>
          <p:cNvSpPr/>
          <p:nvPr/>
        </p:nvSpPr>
        <p:spPr>
          <a:xfrm>
            <a:off x="96915" y="5110859"/>
            <a:ext cx="7924800" cy="369332"/>
          </a:xfrm>
          <a:prstGeom prst="rect">
            <a:avLst/>
          </a:prstGeom>
        </p:spPr>
        <p:txBody>
          <a:bodyPr wrap="square">
            <a:spAutoFit/>
          </a:bodyPr>
          <a:lstStyle/>
          <a:p>
            <a:pPr marL="285750" indent="-285750">
              <a:spcBef>
                <a:spcPts val="600"/>
              </a:spcBef>
              <a:spcAft>
                <a:spcPts val="600"/>
              </a:spcAft>
              <a:buClr>
                <a:srgbClr val="AA4861"/>
              </a:buClr>
              <a:buFont typeface="Wingdings" panose="05000000000000000000" pitchFamily="2" charset="2"/>
              <a:buChar char="Ø"/>
            </a:pPr>
            <a:r>
              <a:rPr lang="en-US" dirty="0">
                <a:solidFill>
                  <a:srgbClr val="000000"/>
                </a:solidFill>
                <a:ea typeface="Times New Roman" panose="02020603050405020304" pitchFamily="18" charset="0"/>
              </a:rPr>
              <a:t>The AP-1-encapsulated ferritin is then extensively dialyzed and stored at 4°C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26175317"/>
      </p:ext>
    </p:extLst>
  </p:cSld>
  <p:clrMapOvr>
    <a:masterClrMapping/>
  </p:clrMapOvr>
  <mc:AlternateContent xmlns:mc="http://schemas.openxmlformats.org/markup-compatibility/2006">
    <mc:Choice xmlns:p14="http://schemas.microsoft.com/office/powerpoint/2010/main" Requires="p14">
      <p:transition spd="slow" p14:dur="2000" advTm="51871"/>
    </mc:Choice>
    <mc:Fallback>
      <p:transition spd="slow" advTm="51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2" grpId="0"/>
      <p:bldP spid="7"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11</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7" name="Immagine 6"/>
          <p:cNvPicPr/>
          <p:nvPr/>
        </p:nvPicPr>
        <p:blipFill rotWithShape="1">
          <a:blip r:embed="rId6" cstate="hqprint">
            <a:extLst>
              <a:ext uri="{28A0092B-C50C-407E-A947-70E740481C1C}">
                <a14:useLocalDpi xmlns:a14="http://schemas.microsoft.com/office/drawing/2010/main"/>
              </a:ext>
            </a:extLst>
          </a:blip>
          <a:srcRect l="3099" t="7510" r="11786" b="3233"/>
          <a:stretch/>
        </p:blipFill>
        <p:spPr bwMode="auto">
          <a:xfrm>
            <a:off x="2" y="609600"/>
            <a:ext cx="4594434" cy="3307513"/>
          </a:xfrm>
          <a:prstGeom prst="rect">
            <a:avLst/>
          </a:prstGeom>
          <a:ln>
            <a:noFill/>
          </a:ln>
          <a:extLst>
            <a:ext uri="{53640926-AAD7-44D8-BBD7-CCE9431645EC}">
              <a14:shadowObscured xmlns:a14="http://schemas.microsoft.com/office/drawing/2010/main"/>
            </a:ext>
          </a:extLst>
        </p:spPr>
      </p:pic>
      <p:sp>
        <p:nvSpPr>
          <p:cNvPr id="8" name="CasellaDiTesto 7"/>
          <p:cNvSpPr txBox="1"/>
          <p:nvPr/>
        </p:nvSpPr>
        <p:spPr>
          <a:xfrm rot="10800000" flipV="1">
            <a:off x="1371600" y="0"/>
            <a:ext cx="2461187" cy="369332"/>
          </a:xfrm>
          <a:prstGeom prst="rect">
            <a:avLst/>
          </a:prstGeom>
          <a:noFill/>
          <a:ln>
            <a:noFill/>
          </a:ln>
        </p:spPr>
        <p:txBody>
          <a:bodyPr wrap="none" rtlCol="0">
            <a:spAutoFit/>
          </a:bodyPr>
          <a:lstStyle/>
          <a:p>
            <a:r>
              <a:rPr lang="en-GB" b="1" i="1" dirty="0">
                <a:solidFill>
                  <a:srgbClr val="7030A0"/>
                </a:solidFill>
                <a:latin typeface="+mj-lt"/>
                <a:cs typeface="Times New Roman" panose="02020603050405020304" pitchFamily="18" charset="0"/>
              </a:rPr>
              <a:t>Far UV-CD spectroscopy</a:t>
            </a:r>
          </a:p>
        </p:txBody>
      </p:sp>
      <p:pic>
        <p:nvPicPr>
          <p:cNvPr id="9" name="Immagine 8"/>
          <p:cNvPicPr/>
          <p:nvPr/>
        </p:nvPicPr>
        <p:blipFill rotWithShape="1">
          <a:blip r:embed="rId7" cstate="hqprint">
            <a:extLst>
              <a:ext uri="{28A0092B-C50C-407E-A947-70E740481C1C}">
                <a14:useLocalDpi xmlns:a14="http://schemas.microsoft.com/office/drawing/2010/main"/>
              </a:ext>
            </a:extLst>
          </a:blip>
          <a:srcRect l="8147" t="8787" r="11553" b="4664"/>
          <a:stretch/>
        </p:blipFill>
        <p:spPr bwMode="auto">
          <a:xfrm>
            <a:off x="4783184" y="609600"/>
            <a:ext cx="4284616" cy="3307637"/>
          </a:xfrm>
          <a:prstGeom prst="rect">
            <a:avLst/>
          </a:prstGeom>
          <a:ln>
            <a:noFill/>
          </a:ln>
          <a:extLst>
            <a:ext uri="{53640926-AAD7-44D8-BBD7-CCE9431645EC}">
              <a14:shadowObscured xmlns:a14="http://schemas.microsoft.com/office/drawing/2010/main"/>
            </a:ext>
          </a:extLst>
        </p:spPr>
      </p:pic>
      <p:sp>
        <p:nvSpPr>
          <p:cNvPr id="10" name="CasellaDiTesto 9"/>
          <p:cNvSpPr txBox="1"/>
          <p:nvPr/>
        </p:nvSpPr>
        <p:spPr>
          <a:xfrm>
            <a:off x="5562600" y="0"/>
            <a:ext cx="3210559" cy="369332"/>
          </a:xfrm>
          <a:prstGeom prst="rect">
            <a:avLst/>
          </a:prstGeom>
          <a:noFill/>
          <a:ln>
            <a:noFill/>
          </a:ln>
        </p:spPr>
        <p:txBody>
          <a:bodyPr wrap="none" rtlCol="0">
            <a:spAutoFit/>
          </a:bodyPr>
          <a:lstStyle/>
          <a:p>
            <a:r>
              <a:rPr lang="en-GB" b="1" i="1" dirty="0">
                <a:solidFill>
                  <a:srgbClr val="7030A0"/>
                </a:solidFill>
                <a:latin typeface="+mj-lt"/>
                <a:cs typeface="Times New Roman" panose="02020603050405020304" pitchFamily="18" charset="0"/>
              </a:rPr>
              <a:t>UV-Vis absorption spectroscopy</a:t>
            </a:r>
          </a:p>
        </p:txBody>
      </p:sp>
      <p:cxnSp>
        <p:nvCxnSpPr>
          <p:cNvPr id="13" name="Connettore 2 12"/>
          <p:cNvCxnSpPr/>
          <p:nvPr/>
        </p:nvCxnSpPr>
        <p:spPr>
          <a:xfrm flipV="1">
            <a:off x="5562600" y="1219200"/>
            <a:ext cx="0" cy="44413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Tabella 13"/>
          <p:cNvGraphicFramePr>
            <a:graphicFrameLocks noGrp="1"/>
          </p:cNvGraphicFramePr>
          <p:nvPr>
            <p:extLst>
              <p:ext uri="{D42A27DB-BD31-4B8C-83A1-F6EECF244321}">
                <p14:modId xmlns:p14="http://schemas.microsoft.com/office/powerpoint/2010/main" val="1089413389"/>
              </p:ext>
            </p:extLst>
          </p:nvPr>
        </p:nvGraphicFramePr>
        <p:xfrm>
          <a:off x="1828800" y="4809451"/>
          <a:ext cx="5486400" cy="1044531"/>
        </p:xfrm>
        <a:graphic>
          <a:graphicData uri="http://schemas.openxmlformats.org/drawingml/2006/table">
            <a:tbl>
              <a:tblPr firstRow="1" bandRow="1">
                <a:tableStyleId>{616DA210-FB5B-4158-B5E0-FEB733F419BA}</a:tableStyleId>
              </a:tblPr>
              <a:tblGrid>
                <a:gridCol w="2359941">
                  <a:extLst>
                    <a:ext uri="{9D8B030D-6E8A-4147-A177-3AD203B41FA5}">
                      <a16:colId xmlns:a16="http://schemas.microsoft.com/office/drawing/2014/main" val="3263335065"/>
                    </a:ext>
                  </a:extLst>
                </a:gridCol>
                <a:gridCol w="3126459">
                  <a:extLst>
                    <a:ext uri="{9D8B030D-6E8A-4147-A177-3AD203B41FA5}">
                      <a16:colId xmlns:a16="http://schemas.microsoft.com/office/drawing/2014/main" val="728452783"/>
                    </a:ext>
                  </a:extLst>
                </a:gridCol>
              </a:tblGrid>
              <a:tr h="578687">
                <a:tc>
                  <a:txBody>
                    <a:bodyPr/>
                    <a:lstStyle/>
                    <a:p>
                      <a:pPr algn="ctr"/>
                      <a:r>
                        <a:rPr lang="en-GB" sz="1800" dirty="0"/>
                        <a:t>AP-1 molecules/cage</a:t>
                      </a:r>
                      <a:endParaRPr lang="en-GB" sz="1800" b="1" dirty="0">
                        <a:solidFill>
                          <a:schemeClr val="tx1"/>
                        </a:solidFill>
                        <a:latin typeface="+mj-lt"/>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a:t>AP-1 molecules/single chain</a:t>
                      </a:r>
                      <a:endParaRPr lang="en-GB" sz="1800" b="1" dirty="0">
                        <a:solidFill>
                          <a:schemeClr val="tx1"/>
                        </a:solidFill>
                        <a:latin typeface="+mj-lt"/>
                        <a:cs typeface="Times New Roman" panose="02020603050405020304" pitchFamily="18" charset="0"/>
                      </a:endParaRPr>
                    </a:p>
                  </a:txBody>
                  <a:tcPr anchor="ctr"/>
                </a:tc>
                <a:extLst>
                  <a:ext uri="{0D108BD9-81ED-4DB2-BD59-A6C34878D82A}">
                    <a16:rowId xmlns:a16="http://schemas.microsoft.com/office/drawing/2014/main" val="673342445"/>
                  </a:ext>
                </a:extLst>
              </a:tr>
              <a:tr h="465844">
                <a:tc>
                  <a:txBody>
                    <a:bodyPr/>
                    <a:lstStyle/>
                    <a:p>
                      <a:pPr algn="ctr"/>
                      <a:r>
                        <a:rPr lang="en-GB" sz="1800" baseline="0" dirty="0"/>
                        <a:t>600 – 700 </a:t>
                      </a:r>
                      <a:endParaRPr lang="en-GB" sz="1800" b="1" dirty="0">
                        <a:solidFill>
                          <a:schemeClr val="tx1"/>
                        </a:solidFill>
                        <a:latin typeface="+mj-lt"/>
                        <a:cs typeface="Times New Roman" panose="02020603050405020304" pitchFamily="18" charset="0"/>
                      </a:endParaRPr>
                    </a:p>
                  </a:txBody>
                  <a:tcPr anchor="ctr"/>
                </a:tc>
                <a:tc>
                  <a:txBody>
                    <a:bodyPr/>
                    <a:lstStyle/>
                    <a:p>
                      <a:pPr algn="ctr"/>
                      <a:r>
                        <a:rPr lang="en-GB" sz="1800" baseline="0" dirty="0"/>
                        <a:t>25.0 – 29.2</a:t>
                      </a:r>
                      <a:endParaRPr lang="en-GB" sz="1800" b="1" dirty="0">
                        <a:solidFill>
                          <a:schemeClr val="tx1"/>
                        </a:solidFill>
                        <a:latin typeface="+mj-lt"/>
                        <a:cs typeface="Times New Roman" panose="02020603050405020304" pitchFamily="18" charset="0"/>
                      </a:endParaRPr>
                    </a:p>
                  </a:txBody>
                  <a:tcPr anchor="ctr"/>
                </a:tc>
                <a:extLst>
                  <a:ext uri="{0D108BD9-81ED-4DB2-BD59-A6C34878D82A}">
                    <a16:rowId xmlns:a16="http://schemas.microsoft.com/office/drawing/2014/main" val="2790060774"/>
                  </a:ext>
                </a:extLst>
              </a:tr>
            </a:tbl>
          </a:graphicData>
        </a:graphic>
      </p:graphicFrame>
      <p:sp>
        <p:nvSpPr>
          <p:cNvPr id="15" name="CasellaDiTesto 14"/>
          <p:cNvSpPr txBox="1"/>
          <p:nvPr/>
        </p:nvSpPr>
        <p:spPr>
          <a:xfrm>
            <a:off x="3330148" y="4283284"/>
            <a:ext cx="2483704" cy="369332"/>
          </a:xfrm>
          <a:prstGeom prst="rect">
            <a:avLst/>
          </a:prstGeom>
          <a:noFill/>
          <a:ln w="12700">
            <a:noFill/>
          </a:ln>
        </p:spPr>
        <p:txBody>
          <a:bodyPr wrap="square" rtlCol="0">
            <a:spAutoFit/>
          </a:bodyPr>
          <a:lstStyle/>
          <a:p>
            <a:r>
              <a:rPr lang="en-GB" b="1" i="1" dirty="0">
                <a:solidFill>
                  <a:srgbClr val="7030A0"/>
                </a:solidFill>
                <a:latin typeface="+mj-lt"/>
                <a:cs typeface="Times New Roman" panose="02020603050405020304" pitchFamily="18" charset="0"/>
              </a:rPr>
              <a:t>ICP- OES measurements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8770"/>
    </mc:Choice>
    <mc:Fallback>
      <p:transition spd="slow" advTm="9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10"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12</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19" name="Immagine 18"/>
          <p:cNvPicPr>
            <a:picLocks noChangeAspect="1"/>
          </p:cNvPicPr>
          <p:nvPr/>
        </p:nvPicPr>
        <p:blipFill rotWithShape="1">
          <a:blip r:embed="rId6">
            <a:extLst>
              <a:ext uri="{28A0092B-C50C-407E-A947-70E740481C1C}">
                <a14:useLocalDpi xmlns:a14="http://schemas.microsoft.com/office/drawing/2010/main" val="0"/>
              </a:ext>
            </a:extLst>
          </a:blip>
          <a:srcRect l="14803" r="27190"/>
          <a:stretch/>
        </p:blipFill>
        <p:spPr>
          <a:xfrm rot="370579">
            <a:off x="2294232" y="427170"/>
            <a:ext cx="2508069" cy="4323806"/>
          </a:xfrm>
          <a:prstGeom prst="rect">
            <a:avLst/>
          </a:prstGeom>
        </p:spPr>
      </p:pic>
      <p:grpSp>
        <p:nvGrpSpPr>
          <p:cNvPr id="20" name="Gruppo 19"/>
          <p:cNvGrpSpPr/>
          <p:nvPr/>
        </p:nvGrpSpPr>
        <p:grpSpPr>
          <a:xfrm>
            <a:off x="5279630" y="795938"/>
            <a:ext cx="3536419" cy="3536419"/>
            <a:chOff x="4574975" y="2798459"/>
            <a:chExt cx="3536419" cy="3536419"/>
          </a:xfrm>
        </p:grpSpPr>
        <p:pic>
          <p:nvPicPr>
            <p:cNvPr id="21" name="Immagin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4975" y="2798459"/>
              <a:ext cx="3536419" cy="3536419"/>
            </a:xfrm>
            <a:prstGeom prst="rect">
              <a:avLst/>
            </a:prstGeom>
          </p:spPr>
        </p:pic>
        <p:sp>
          <p:nvSpPr>
            <p:cNvPr id="22" name="CasellaDiTesto 21"/>
            <p:cNvSpPr txBox="1"/>
            <p:nvPr/>
          </p:nvSpPr>
          <p:spPr>
            <a:xfrm>
              <a:off x="5195243" y="3954542"/>
              <a:ext cx="583814" cy="523220"/>
            </a:xfrm>
            <a:prstGeom prst="rect">
              <a:avLst/>
            </a:prstGeom>
            <a:noFill/>
          </p:spPr>
          <p:txBody>
            <a:bodyPr wrap="none" rtlCol="0">
              <a:spAutoFit/>
            </a:bodyPr>
            <a:lstStyle/>
            <a:p>
              <a:r>
                <a:rPr lang="en-GB" sz="2800" b="1" dirty="0">
                  <a:latin typeface="Times New Roman" panose="02020603050405020304" pitchFamily="18" charset="0"/>
                  <a:cs typeface="Times New Roman" panose="02020603050405020304" pitchFamily="18" charset="0"/>
                </a:rPr>
                <a:t>As</a:t>
              </a:r>
            </a:p>
          </p:txBody>
        </p:sp>
        <p:sp>
          <p:nvSpPr>
            <p:cNvPr id="23" name="CasellaDiTesto 22"/>
            <p:cNvSpPr txBox="1"/>
            <p:nvPr/>
          </p:nvSpPr>
          <p:spPr>
            <a:xfrm>
              <a:off x="5696904" y="4406238"/>
              <a:ext cx="524503" cy="523220"/>
            </a:xfrm>
            <a:prstGeom prst="rect">
              <a:avLst/>
            </a:prstGeom>
            <a:noFill/>
          </p:spPr>
          <p:txBody>
            <a:bodyPr wrap="none" rtlCol="0">
              <a:spAutoFit/>
            </a:bodyPr>
            <a:lstStyle/>
            <a:p>
              <a:r>
                <a:rPr lang="en-GB" sz="2800" b="1" dirty="0">
                  <a:latin typeface="Times New Roman" panose="02020603050405020304" pitchFamily="18" charset="0"/>
                  <a:cs typeface="Times New Roman" panose="02020603050405020304" pitchFamily="18" charset="0"/>
                </a:rPr>
                <a:t>Pt</a:t>
              </a:r>
            </a:p>
          </p:txBody>
        </p:sp>
        <p:sp>
          <p:nvSpPr>
            <p:cNvPr id="24" name="CasellaDiTesto 23"/>
            <p:cNvSpPr txBox="1"/>
            <p:nvPr/>
          </p:nvSpPr>
          <p:spPr>
            <a:xfrm>
              <a:off x="6762945" y="5552792"/>
              <a:ext cx="936475" cy="461665"/>
            </a:xfrm>
            <a:prstGeom prst="rect">
              <a:avLst/>
            </a:prstGeom>
            <a:noFill/>
          </p:spPr>
          <p:txBody>
            <a:bodyPr wrap="none" rtlCol="0">
              <a:spAutoFit/>
            </a:bodyPr>
            <a:lstStyle/>
            <a:p>
              <a:r>
                <a:rPr lang="en-GB" sz="2400" b="1" dirty="0">
                  <a:latin typeface="Times New Roman" panose="02020603050405020304" pitchFamily="18" charset="0"/>
                  <a:cs typeface="Times New Roman" panose="02020603050405020304" pitchFamily="18" charset="0"/>
                </a:rPr>
                <a:t>His49</a:t>
              </a:r>
            </a:p>
          </p:txBody>
        </p:sp>
      </p:grpSp>
      <p:sp>
        <p:nvSpPr>
          <p:cNvPr id="25" name="Freccia circolare in giù 24"/>
          <p:cNvSpPr/>
          <p:nvPr/>
        </p:nvSpPr>
        <p:spPr>
          <a:xfrm>
            <a:off x="4582393" y="852801"/>
            <a:ext cx="2147582" cy="807720"/>
          </a:xfrm>
          <a:prstGeom prst="curvedDownArrow">
            <a:avLst/>
          </a:prstGeom>
          <a:solidFill>
            <a:schemeClr val="bg1"/>
          </a:solidFill>
          <a:ln w="38100">
            <a:solidFill>
              <a:srgbClr val="B04D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Rettangolo 25"/>
          <p:cNvSpPr/>
          <p:nvPr/>
        </p:nvSpPr>
        <p:spPr>
          <a:xfrm>
            <a:off x="2" y="4631690"/>
            <a:ext cx="9068059" cy="464871"/>
          </a:xfrm>
          <a:prstGeom prst="rect">
            <a:avLst/>
          </a:prstGeom>
        </p:spPr>
        <p:txBody>
          <a:bodyPr wrap="square">
            <a:spAutoFit/>
          </a:bodyPr>
          <a:lstStyle/>
          <a:p>
            <a:pPr algn="ctr">
              <a:lnSpc>
                <a:spcPct val="150000"/>
              </a:lnSpc>
              <a:spcAft>
                <a:spcPts val="0"/>
              </a:spcAft>
            </a:pPr>
            <a:r>
              <a:rPr lang="en-GB" kern="1100" dirty="0">
                <a:latin typeface="+mj-lt"/>
                <a:ea typeface="Times New Roman" panose="02020603050405020304" pitchFamily="18" charset="0"/>
              </a:rPr>
              <a:t>(</a:t>
            </a:r>
            <a:r>
              <a:rPr lang="en-GB" b="1" kern="1100" dirty="0">
                <a:latin typeface="+mj-lt"/>
                <a:ea typeface="Times New Roman" panose="02020603050405020304" pitchFamily="18" charset="0"/>
              </a:rPr>
              <a:t>A</a:t>
            </a:r>
            <a:r>
              <a:rPr lang="en-GB" kern="1100" dirty="0">
                <a:latin typeface="+mj-lt"/>
                <a:ea typeface="Times New Roman" panose="02020603050405020304" pitchFamily="18" charset="0"/>
              </a:rPr>
              <a:t>) Crystals of AP-1-encapsulated </a:t>
            </a:r>
            <a:r>
              <a:rPr lang="en-GB" kern="1100" dirty="0" err="1">
                <a:latin typeface="+mj-lt"/>
                <a:ea typeface="Times New Roman" panose="02020603050405020304" pitchFamily="18" charset="0"/>
              </a:rPr>
              <a:t>AFt</a:t>
            </a:r>
            <a:r>
              <a:rPr lang="en-GB" kern="1100" dirty="0">
                <a:latin typeface="+mj-lt"/>
                <a:ea typeface="Times New Roman" panose="02020603050405020304" pitchFamily="18" charset="0"/>
              </a:rPr>
              <a:t>.</a:t>
            </a:r>
          </a:p>
        </p:txBody>
      </p:sp>
      <p:pic>
        <p:nvPicPr>
          <p:cNvPr id="27" name="Immagine 26"/>
          <p:cNvPicPr>
            <a:picLocks noChangeAspect="1"/>
          </p:cNvPicPr>
          <p:nvPr/>
        </p:nvPicPr>
        <p:blipFill rotWithShape="1">
          <a:blip r:embed="rId8" cstate="print">
            <a:extLst>
              <a:ext uri="{28A0092B-C50C-407E-A947-70E740481C1C}">
                <a14:useLocalDpi xmlns:a14="http://schemas.microsoft.com/office/drawing/2010/main" val="0"/>
              </a:ext>
            </a:extLst>
          </a:blip>
          <a:srcRect l="19671" t="5692" r="26255" b="30692"/>
          <a:stretch/>
        </p:blipFill>
        <p:spPr>
          <a:xfrm>
            <a:off x="-6924" y="1736115"/>
            <a:ext cx="1876876" cy="1656067"/>
          </a:xfrm>
          <a:prstGeom prst="rect">
            <a:avLst/>
          </a:prstGeom>
        </p:spPr>
      </p:pic>
      <p:sp>
        <p:nvSpPr>
          <p:cNvPr id="28" name="Freccia circolare in giù 27"/>
          <p:cNvSpPr/>
          <p:nvPr/>
        </p:nvSpPr>
        <p:spPr>
          <a:xfrm>
            <a:off x="640634" y="852800"/>
            <a:ext cx="2147582" cy="807720"/>
          </a:xfrm>
          <a:prstGeom prst="curvedDownArrow">
            <a:avLst/>
          </a:prstGeom>
          <a:solidFill>
            <a:schemeClr val="bg1"/>
          </a:solidFill>
          <a:ln w="38100">
            <a:solidFill>
              <a:srgbClr val="B04D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CasellaDiTesto 28"/>
          <p:cNvSpPr txBox="1"/>
          <p:nvPr/>
        </p:nvSpPr>
        <p:spPr>
          <a:xfrm rot="10800000" flipV="1">
            <a:off x="3418725" y="122523"/>
            <a:ext cx="2230611" cy="369332"/>
          </a:xfrm>
          <a:prstGeom prst="rect">
            <a:avLst/>
          </a:prstGeom>
          <a:noFill/>
          <a:ln>
            <a:noFill/>
          </a:ln>
        </p:spPr>
        <p:txBody>
          <a:bodyPr wrap="none" rtlCol="0">
            <a:spAutoFit/>
          </a:bodyPr>
          <a:lstStyle/>
          <a:p>
            <a:r>
              <a:rPr lang="en-GB" b="1" i="1" dirty="0">
                <a:solidFill>
                  <a:srgbClr val="7030A0"/>
                </a:solidFill>
                <a:latin typeface="+mj-lt"/>
                <a:cs typeface="Times New Roman" panose="02020603050405020304" pitchFamily="18" charset="0"/>
              </a:rPr>
              <a:t>X-ray crystallography</a:t>
            </a:r>
          </a:p>
        </p:txBody>
      </p:sp>
      <p:sp>
        <p:nvSpPr>
          <p:cNvPr id="2" name="Rettangolo 1"/>
          <p:cNvSpPr/>
          <p:nvPr/>
        </p:nvSpPr>
        <p:spPr>
          <a:xfrm>
            <a:off x="-6924" y="1402879"/>
            <a:ext cx="997524" cy="1200329"/>
          </a:xfrm>
          <a:prstGeom prst="rect">
            <a:avLst/>
          </a:prstGeom>
        </p:spPr>
        <p:txBody>
          <a:bodyPr wrap="square">
            <a:spAutoFit/>
          </a:bodyPr>
          <a:lstStyle/>
          <a:p>
            <a:r>
              <a:rPr lang="en-GB" b="1" kern="1100" dirty="0">
                <a:ea typeface="Times New Roman" panose="02020603050405020304" pitchFamily="18" charset="0"/>
              </a:rPr>
              <a:t>A 			</a:t>
            </a:r>
            <a:endParaRPr lang="en-GB" dirty="0"/>
          </a:p>
        </p:txBody>
      </p:sp>
      <p:sp>
        <p:nvSpPr>
          <p:cNvPr id="3" name="Rettangolo 2">
            <a:extLst>
              <a:ext uri="{FF2B5EF4-FFF2-40B4-BE49-F238E27FC236}">
                <a16:creationId xmlns:a16="http://schemas.microsoft.com/office/drawing/2014/main" id="{F5185FFF-B35B-46B7-BC4B-6521A4379E64}"/>
              </a:ext>
            </a:extLst>
          </p:cNvPr>
          <p:cNvSpPr/>
          <p:nvPr/>
        </p:nvSpPr>
        <p:spPr>
          <a:xfrm>
            <a:off x="2744235" y="1398440"/>
            <a:ext cx="1107996" cy="369332"/>
          </a:xfrm>
          <a:prstGeom prst="rect">
            <a:avLst/>
          </a:prstGeom>
        </p:spPr>
        <p:txBody>
          <a:bodyPr wrap="none">
            <a:spAutoFit/>
          </a:bodyPr>
          <a:lstStyle/>
          <a:p>
            <a:r>
              <a:rPr lang="en-GB" b="1" kern="1100" dirty="0">
                <a:ea typeface="Times New Roman" panose="02020603050405020304" pitchFamily="18" charset="0"/>
              </a:rPr>
              <a:t>B	</a:t>
            </a:r>
            <a:endParaRPr lang="en-US" dirty="0"/>
          </a:p>
        </p:txBody>
      </p:sp>
      <p:sp>
        <p:nvSpPr>
          <p:cNvPr id="4" name="Rettangolo 3">
            <a:extLst>
              <a:ext uri="{FF2B5EF4-FFF2-40B4-BE49-F238E27FC236}">
                <a16:creationId xmlns:a16="http://schemas.microsoft.com/office/drawing/2014/main" id="{175ABA07-5EBE-4786-BFE1-88EE627B3AE3}"/>
              </a:ext>
            </a:extLst>
          </p:cNvPr>
          <p:cNvSpPr/>
          <p:nvPr/>
        </p:nvSpPr>
        <p:spPr>
          <a:xfrm flipH="1">
            <a:off x="5067893" y="1362032"/>
            <a:ext cx="810903" cy="369332"/>
          </a:xfrm>
          <a:prstGeom prst="rect">
            <a:avLst/>
          </a:prstGeom>
        </p:spPr>
        <p:txBody>
          <a:bodyPr wrap="square">
            <a:spAutoFit/>
          </a:bodyPr>
          <a:lstStyle/>
          <a:p>
            <a:r>
              <a:rPr lang="en-GB" b="1" kern="1100" dirty="0">
                <a:ea typeface="Times New Roman" panose="02020603050405020304" pitchFamily="18" charset="0"/>
              </a:rPr>
              <a:t> C</a:t>
            </a:r>
            <a:endParaRPr lang="en-US" dirty="0"/>
          </a:p>
        </p:txBody>
      </p:sp>
      <p:sp>
        <p:nvSpPr>
          <p:cNvPr id="5" name="Rettangolo 4">
            <a:extLst>
              <a:ext uri="{FF2B5EF4-FFF2-40B4-BE49-F238E27FC236}">
                <a16:creationId xmlns:a16="http://schemas.microsoft.com/office/drawing/2014/main" id="{4F7B3954-8264-4CDB-B9A0-368CAA3B3075}"/>
              </a:ext>
            </a:extLst>
          </p:cNvPr>
          <p:cNvSpPr/>
          <p:nvPr/>
        </p:nvSpPr>
        <p:spPr>
          <a:xfrm>
            <a:off x="90013" y="5048381"/>
            <a:ext cx="8977787" cy="464871"/>
          </a:xfrm>
          <a:prstGeom prst="rect">
            <a:avLst/>
          </a:prstGeom>
        </p:spPr>
        <p:txBody>
          <a:bodyPr wrap="square">
            <a:spAutoFit/>
          </a:bodyPr>
          <a:lstStyle/>
          <a:p>
            <a:pPr algn="ctr">
              <a:lnSpc>
                <a:spcPct val="150000"/>
              </a:lnSpc>
            </a:pPr>
            <a:r>
              <a:rPr lang="en-GB" kern="1100" dirty="0">
                <a:ea typeface="Times New Roman" panose="02020603050405020304" pitchFamily="18" charset="0"/>
              </a:rPr>
              <a:t>(</a:t>
            </a:r>
            <a:r>
              <a:rPr lang="en-GB" b="1" kern="1100" dirty="0">
                <a:ea typeface="Times New Roman" panose="02020603050405020304" pitchFamily="18" charset="0"/>
              </a:rPr>
              <a:t>B</a:t>
            </a:r>
            <a:r>
              <a:rPr lang="en-GB" kern="1100" dirty="0">
                <a:ea typeface="Times New Roman" panose="02020603050405020304" pitchFamily="18" charset="0"/>
              </a:rPr>
              <a:t>) Cartoon representation of the structure of a single ferritin chain of </a:t>
            </a:r>
            <a:r>
              <a:rPr lang="en-GB" b="1" kern="1100" dirty="0">
                <a:ea typeface="Times New Roman" panose="02020603050405020304" pitchFamily="18" charset="0"/>
              </a:rPr>
              <a:t>AP-1-encapsulated </a:t>
            </a:r>
            <a:r>
              <a:rPr lang="en-GB" b="1" kern="1100" dirty="0" err="1">
                <a:ea typeface="Times New Roman" panose="02020603050405020304" pitchFamily="18" charset="0"/>
              </a:rPr>
              <a:t>AFt</a:t>
            </a:r>
            <a:r>
              <a:rPr lang="en-GB" kern="1100" dirty="0">
                <a:ea typeface="Times New Roman" panose="02020603050405020304" pitchFamily="18" charset="0"/>
              </a:rPr>
              <a:t>.</a:t>
            </a:r>
          </a:p>
        </p:txBody>
      </p:sp>
      <p:sp>
        <p:nvSpPr>
          <p:cNvPr id="8" name="Rettangolo 7">
            <a:extLst>
              <a:ext uri="{FF2B5EF4-FFF2-40B4-BE49-F238E27FC236}">
                <a16:creationId xmlns:a16="http://schemas.microsoft.com/office/drawing/2014/main" id="{76982530-C239-4932-A1F4-8E452AD7E165}"/>
              </a:ext>
            </a:extLst>
          </p:cNvPr>
          <p:cNvSpPr/>
          <p:nvPr/>
        </p:nvSpPr>
        <p:spPr>
          <a:xfrm>
            <a:off x="2782195" y="5442735"/>
            <a:ext cx="3440236" cy="464871"/>
          </a:xfrm>
          <a:prstGeom prst="rect">
            <a:avLst/>
          </a:prstGeom>
        </p:spPr>
        <p:txBody>
          <a:bodyPr wrap="none">
            <a:spAutoFit/>
          </a:bodyPr>
          <a:lstStyle/>
          <a:p>
            <a:pPr algn="ctr">
              <a:lnSpc>
                <a:spcPct val="150000"/>
              </a:lnSpc>
              <a:spcAft>
                <a:spcPts val="0"/>
              </a:spcAft>
            </a:pPr>
            <a:r>
              <a:rPr lang="en-GB" kern="1100" dirty="0">
                <a:ea typeface="Times New Roman" panose="02020603050405020304" pitchFamily="18" charset="0"/>
              </a:rPr>
              <a:t>(</a:t>
            </a:r>
            <a:r>
              <a:rPr lang="en-GB" b="1" kern="1100" dirty="0">
                <a:ea typeface="Times New Roman" panose="02020603050405020304" pitchFamily="18" charset="0"/>
              </a:rPr>
              <a:t>C</a:t>
            </a:r>
            <a:r>
              <a:rPr lang="en-GB" kern="1100" dirty="0">
                <a:ea typeface="Times New Roman" panose="02020603050405020304" pitchFamily="18" charset="0"/>
              </a:rPr>
              <a:t>) Details of the AP-1 binding site.</a:t>
            </a:r>
            <a:endParaRPr lang="it-IT" dirty="0">
              <a:ea typeface="Times New Roman" panose="02020603050405020304" pitchFamily="18"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2603"/>
    </mc:Choice>
    <mc:Fallback>
      <p:transition spd="slow" advTm="6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heel(1)">
                                      <p:cBhvr>
                                        <p:cTn id="11" dur="2000"/>
                                        <p:tgtEl>
                                          <p:spTgt spid="2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par>
                                <p:cTn id="15" presetID="21" presetClass="entr" presetSubtype="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1)">
                                      <p:cBhvr>
                                        <p:cTn id="25" dur="2000"/>
                                        <p:tgtEl>
                                          <p:spTgt spid="25"/>
                                        </p:tgtEl>
                                      </p:cBhvr>
                                    </p:animEffect>
                                  </p:childTnLst>
                                </p:cTn>
                              </p:par>
                              <p:par>
                                <p:cTn id="26" presetID="21" presetClass="entr" presetSubtype="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heel(1)">
                                      <p:cBhvr>
                                        <p:cTn id="28" dur="2000"/>
                                        <p:tgtEl>
                                          <p:spTgt spid="20"/>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25" grpId="0" animBg="1"/>
      <p:bldP spid="28" grpId="0" animBg="1"/>
      <p:bldP spid="3" grpId="0"/>
      <p:bldP spid="4" grpId="0"/>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13</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2" name="Tabella 1">
            <a:extLst>
              <a:ext uri="{FF2B5EF4-FFF2-40B4-BE49-F238E27FC236}">
                <a16:creationId xmlns:a16="http://schemas.microsoft.com/office/drawing/2014/main" id="{7B117A49-771D-4101-81C0-07CE13BBB0D3}"/>
              </a:ext>
            </a:extLst>
          </p:cNvPr>
          <p:cNvGraphicFramePr>
            <a:graphicFrameLocks noGrp="1"/>
          </p:cNvGraphicFramePr>
          <p:nvPr>
            <p:extLst>
              <p:ext uri="{D42A27DB-BD31-4B8C-83A1-F6EECF244321}">
                <p14:modId xmlns:p14="http://schemas.microsoft.com/office/powerpoint/2010/main" val="1378417996"/>
              </p:ext>
            </p:extLst>
          </p:nvPr>
        </p:nvGraphicFramePr>
        <p:xfrm>
          <a:off x="990600" y="1389588"/>
          <a:ext cx="7315200" cy="4114800"/>
        </p:xfrm>
        <a:graphic>
          <a:graphicData uri="http://schemas.openxmlformats.org/drawingml/2006/table">
            <a:tbl>
              <a:tblPr firstRow="1" firstCol="1" bandRow="1">
                <a:tableStyleId>{16D9F66E-5EB9-4882-86FB-DCBF35E3C3E4}</a:tableStyleId>
              </a:tblPr>
              <a:tblGrid>
                <a:gridCol w="2971800">
                  <a:extLst>
                    <a:ext uri="{9D8B030D-6E8A-4147-A177-3AD203B41FA5}">
                      <a16:colId xmlns:a16="http://schemas.microsoft.com/office/drawing/2014/main" val="1624785938"/>
                    </a:ext>
                  </a:extLst>
                </a:gridCol>
                <a:gridCol w="2057400">
                  <a:extLst>
                    <a:ext uri="{9D8B030D-6E8A-4147-A177-3AD203B41FA5}">
                      <a16:colId xmlns:a16="http://schemas.microsoft.com/office/drawing/2014/main" val="1364479130"/>
                    </a:ext>
                  </a:extLst>
                </a:gridCol>
                <a:gridCol w="2286000">
                  <a:extLst>
                    <a:ext uri="{9D8B030D-6E8A-4147-A177-3AD203B41FA5}">
                      <a16:colId xmlns:a16="http://schemas.microsoft.com/office/drawing/2014/main" val="2366285470"/>
                    </a:ext>
                  </a:extLst>
                </a:gridCol>
              </a:tblGrid>
              <a:tr h="0">
                <a:tc rowSpan="2">
                  <a:txBody>
                    <a:bodyPr/>
                    <a:lstStyle/>
                    <a:p>
                      <a:pPr>
                        <a:lnSpc>
                          <a:spcPct val="150000"/>
                        </a:lnSpc>
                        <a:spcAft>
                          <a:spcPts val="0"/>
                        </a:spcAft>
                      </a:pPr>
                      <a:r>
                        <a:rPr lang="en-GB" sz="1800" dirty="0">
                          <a:effectLst/>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50000"/>
                        </a:lnSpc>
                        <a:spcAft>
                          <a:spcPts val="0"/>
                        </a:spcAft>
                      </a:pPr>
                      <a:r>
                        <a:rPr lang="en-GB" sz="1800" dirty="0">
                          <a:effectLst/>
                        </a:rPr>
                        <a:t>48 h incubation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696451963"/>
                  </a:ext>
                </a:extLst>
              </a:tr>
              <a:tr h="85262">
                <a:tc vMerge="1">
                  <a:txBody>
                    <a:bodyPr/>
                    <a:lstStyle/>
                    <a:p>
                      <a:endParaRPr lang="en-US"/>
                    </a:p>
                  </a:txBody>
                  <a:tcPr/>
                </a:tc>
                <a:tc>
                  <a:txBody>
                    <a:bodyPr/>
                    <a:lstStyle/>
                    <a:p>
                      <a:pPr algn="ctr">
                        <a:lnSpc>
                          <a:spcPct val="150000"/>
                        </a:lnSpc>
                        <a:spcAft>
                          <a:spcPts val="0"/>
                        </a:spcAft>
                      </a:pPr>
                      <a:r>
                        <a:rPr lang="en-GB" sz="1800" dirty="0">
                          <a:effectLst/>
                        </a:rPr>
                        <a:t>AP-1 (</a:t>
                      </a:r>
                      <a:r>
                        <a:rPr lang="en-GB" sz="1800" dirty="0" err="1">
                          <a:effectLst/>
                        </a:rPr>
                        <a:t>μM</a:t>
                      </a:r>
                      <a:r>
                        <a:rPr lang="en-GB" sz="1800" dirty="0">
                          <a:effectLst/>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800" dirty="0">
                          <a:effectLst/>
                        </a:rPr>
                        <a:t>AFt-AP-1 (</a:t>
                      </a:r>
                      <a:r>
                        <a:rPr lang="en-GB" sz="1800" dirty="0" err="1">
                          <a:effectLst/>
                        </a:rPr>
                        <a:t>μM</a:t>
                      </a:r>
                      <a:r>
                        <a:rPr lang="en-GB" sz="1800" dirty="0">
                          <a:effectLst/>
                        </a:rPr>
                        <a:t>/AP-1)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4063273"/>
                  </a:ext>
                </a:extLst>
              </a:tr>
              <a:tr h="505046">
                <a:tc>
                  <a:txBody>
                    <a:bodyPr/>
                    <a:lstStyle/>
                    <a:p>
                      <a:pPr>
                        <a:lnSpc>
                          <a:spcPct val="150000"/>
                        </a:lnSpc>
                        <a:spcAft>
                          <a:spcPts val="0"/>
                        </a:spcAft>
                      </a:pPr>
                      <a:r>
                        <a:rPr lang="en-GB" sz="1800" dirty="0" err="1">
                          <a:effectLst/>
                        </a:rPr>
                        <a:t>HaCaT</a:t>
                      </a:r>
                      <a:endParaRPr lang="en-GB" sz="1800" dirty="0">
                        <a:effectLst/>
                      </a:endParaRPr>
                    </a:p>
                    <a:p>
                      <a:pPr>
                        <a:lnSpc>
                          <a:spcPct val="150000"/>
                        </a:lnSpc>
                        <a:spcAft>
                          <a:spcPts val="0"/>
                        </a:spcAft>
                      </a:pPr>
                      <a:r>
                        <a:rPr lang="en-GB" sz="1400" b="0" dirty="0">
                          <a:effectLst/>
                        </a:rPr>
                        <a:t>(human keratinocyte cells )</a:t>
                      </a:r>
                      <a:endParaRPr lang="en-US" sz="1400" b="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800">
                          <a:effectLst/>
                        </a:rPr>
                        <a:t>2.60 </a:t>
                      </a:r>
                      <a:r>
                        <a:rPr lang="en-GB" sz="1800">
                          <a:effectLst/>
                          <a:sym typeface="Symbol" panose="05050102010706020507" pitchFamily="18" charset="2"/>
                        </a:rPr>
                        <a:t></a:t>
                      </a:r>
                      <a:r>
                        <a:rPr lang="en-GB" sz="1800">
                          <a:effectLst/>
                        </a:rPr>
                        <a:t> 0.26</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800">
                          <a:effectLst/>
                        </a:rPr>
                        <a:t>10.91 </a:t>
                      </a:r>
                      <a:r>
                        <a:rPr lang="en-GB" sz="1800">
                          <a:effectLst/>
                          <a:sym typeface="Symbol" panose="05050102010706020507" pitchFamily="18" charset="2"/>
                        </a:rPr>
                        <a:t></a:t>
                      </a:r>
                      <a:r>
                        <a:rPr lang="en-GB" sz="1800">
                          <a:effectLst/>
                        </a:rPr>
                        <a:t> 0.73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4559191"/>
                  </a:ext>
                </a:extLst>
              </a:tr>
              <a:tr h="497840">
                <a:tc>
                  <a:txBody>
                    <a:bodyPr/>
                    <a:lstStyle/>
                    <a:p>
                      <a:pPr>
                        <a:lnSpc>
                          <a:spcPct val="150000"/>
                        </a:lnSpc>
                        <a:spcAft>
                          <a:spcPts val="0"/>
                        </a:spcAft>
                      </a:pPr>
                      <a:r>
                        <a:rPr lang="en-GB" sz="1800" dirty="0">
                          <a:effectLst/>
                        </a:rPr>
                        <a:t>A431</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600" b="0" dirty="0">
                          <a:effectLst/>
                        </a:rPr>
                        <a:t>(</a:t>
                      </a:r>
                      <a:r>
                        <a:rPr lang="en-GB" sz="1400" b="0" dirty="0">
                          <a:effectLst/>
                        </a:rPr>
                        <a:t>human epidermoid carcinoma</a:t>
                      </a:r>
                      <a:r>
                        <a:rPr lang="en-GB" sz="1600" b="0" dirty="0">
                          <a:effectLst/>
                        </a:rPr>
                        <a:t>)</a:t>
                      </a:r>
                      <a:endParaRPr lang="en-US" sz="1600" b="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800">
                          <a:effectLst/>
                        </a:rPr>
                        <a:t>4.04 </a:t>
                      </a:r>
                      <a:r>
                        <a:rPr lang="en-GB" sz="1800">
                          <a:effectLst/>
                          <a:sym typeface="Symbol" panose="05050102010706020507" pitchFamily="18" charset="2"/>
                        </a:rPr>
                        <a:t></a:t>
                      </a:r>
                      <a:r>
                        <a:rPr lang="en-GB" sz="1800">
                          <a:effectLst/>
                        </a:rPr>
                        <a:t> 0.92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800">
                          <a:effectLst/>
                        </a:rPr>
                        <a:t>4.66 </a:t>
                      </a:r>
                      <a:r>
                        <a:rPr lang="en-GB" sz="1800">
                          <a:effectLst/>
                          <a:sym typeface="Symbol" panose="05050102010706020507" pitchFamily="18" charset="2"/>
                        </a:rPr>
                        <a:t></a:t>
                      </a:r>
                      <a:r>
                        <a:rPr lang="en-GB" sz="1800">
                          <a:effectLst/>
                        </a:rPr>
                        <a:t> 0.29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7800484"/>
                  </a:ext>
                </a:extLst>
              </a:tr>
              <a:tr h="519430">
                <a:tc>
                  <a:txBody>
                    <a:bodyPr/>
                    <a:lstStyle/>
                    <a:p>
                      <a:pPr>
                        <a:lnSpc>
                          <a:spcPct val="150000"/>
                        </a:lnSpc>
                        <a:spcAft>
                          <a:spcPts val="0"/>
                        </a:spcAft>
                      </a:pPr>
                      <a:r>
                        <a:rPr lang="en-GB" sz="1800" dirty="0" err="1">
                          <a:effectLst/>
                        </a:rPr>
                        <a:t>Balb</a:t>
                      </a:r>
                      <a:r>
                        <a:rPr lang="en-GB" sz="1800" dirty="0">
                          <a:effectLst/>
                        </a:rPr>
                        <a:t>/c 3T3</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400" b="0" dirty="0">
                          <a:effectLst/>
                        </a:rPr>
                        <a:t>(immortalized murine fibroblast)</a:t>
                      </a:r>
                      <a:endParaRPr lang="en-US" sz="1400" b="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800">
                          <a:effectLst/>
                        </a:rPr>
                        <a:t>3.60 </a:t>
                      </a:r>
                      <a:r>
                        <a:rPr lang="en-GB" sz="1800">
                          <a:effectLst/>
                          <a:sym typeface="Symbol" panose="05050102010706020507" pitchFamily="18" charset="2"/>
                        </a:rPr>
                        <a:t></a:t>
                      </a:r>
                      <a:r>
                        <a:rPr lang="en-GB" sz="1800">
                          <a:effectLst/>
                        </a:rPr>
                        <a:t> 0.10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800">
                          <a:effectLst/>
                        </a:rPr>
                        <a:t>27.80 </a:t>
                      </a:r>
                      <a:r>
                        <a:rPr lang="en-GB" sz="1800">
                          <a:effectLst/>
                          <a:sym typeface="Symbol" panose="05050102010706020507" pitchFamily="18" charset="2"/>
                        </a:rPr>
                        <a:t></a:t>
                      </a:r>
                      <a:r>
                        <a:rPr lang="en-GB" sz="1800">
                          <a:effectLst/>
                        </a:rPr>
                        <a:t> 0.14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0259240"/>
                  </a:ext>
                </a:extLst>
              </a:tr>
              <a:tr h="557530">
                <a:tc>
                  <a:txBody>
                    <a:bodyPr/>
                    <a:lstStyle/>
                    <a:p>
                      <a:pPr>
                        <a:lnSpc>
                          <a:spcPct val="150000"/>
                        </a:lnSpc>
                        <a:spcAft>
                          <a:spcPts val="0"/>
                        </a:spcAft>
                      </a:pPr>
                      <a:r>
                        <a:rPr lang="en-GB" sz="1800" dirty="0">
                          <a:effectLst/>
                        </a:rPr>
                        <a:t>Svt2</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400" b="0" dirty="0">
                          <a:effectLst/>
                        </a:rPr>
                        <a:t>(immortalized murine fibroblast transformed with SV40 virus)</a:t>
                      </a:r>
                      <a:endParaRPr lang="en-US" sz="1400" b="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800">
                          <a:effectLst/>
                        </a:rPr>
                        <a:t>3.87 </a:t>
                      </a:r>
                      <a:r>
                        <a:rPr lang="en-GB" sz="1800">
                          <a:effectLst/>
                          <a:sym typeface="Symbol" panose="05050102010706020507" pitchFamily="18" charset="2"/>
                        </a:rPr>
                        <a:t></a:t>
                      </a:r>
                      <a:r>
                        <a:rPr lang="en-GB" sz="1800">
                          <a:effectLst/>
                        </a:rPr>
                        <a:t> 1.01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800" dirty="0">
                          <a:effectLst/>
                        </a:rPr>
                        <a:t>11.64 </a:t>
                      </a:r>
                      <a:r>
                        <a:rPr lang="en-GB" sz="1800" dirty="0">
                          <a:effectLst/>
                          <a:sym typeface="Symbol" panose="05050102010706020507" pitchFamily="18" charset="2"/>
                        </a:rPr>
                        <a:t></a:t>
                      </a:r>
                      <a:r>
                        <a:rPr lang="en-GB" sz="1800" dirty="0">
                          <a:effectLst/>
                        </a:rPr>
                        <a:t> 0.29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9269090"/>
                  </a:ext>
                </a:extLst>
              </a:tr>
            </a:tbl>
          </a:graphicData>
        </a:graphic>
      </p:graphicFrame>
      <p:sp>
        <p:nvSpPr>
          <p:cNvPr id="7" name="Rettangolo 6">
            <a:extLst>
              <a:ext uri="{FF2B5EF4-FFF2-40B4-BE49-F238E27FC236}">
                <a16:creationId xmlns:a16="http://schemas.microsoft.com/office/drawing/2014/main" id="{53200ADE-5FC6-4097-8E4E-A50B02EC1C7E}"/>
              </a:ext>
            </a:extLst>
          </p:cNvPr>
          <p:cNvSpPr/>
          <p:nvPr/>
        </p:nvSpPr>
        <p:spPr>
          <a:xfrm>
            <a:off x="3530147" y="128503"/>
            <a:ext cx="2076628" cy="464871"/>
          </a:xfrm>
          <a:prstGeom prst="rect">
            <a:avLst/>
          </a:prstGeom>
        </p:spPr>
        <p:txBody>
          <a:bodyPr wrap="square">
            <a:spAutoFit/>
          </a:bodyPr>
          <a:lstStyle/>
          <a:p>
            <a:pPr algn="ctr">
              <a:lnSpc>
                <a:spcPct val="150000"/>
              </a:lnSpc>
              <a:spcBef>
                <a:spcPts val="1200"/>
              </a:spcBef>
              <a:spcAft>
                <a:spcPts val="4800"/>
              </a:spcAft>
            </a:pPr>
            <a:r>
              <a:rPr lang="en-GB" b="1" i="1" dirty="0">
                <a:solidFill>
                  <a:srgbClr val="7030A0"/>
                </a:solidFill>
                <a:cs typeface="Times New Roman" panose="02020603050405020304" pitchFamily="18" charset="0"/>
              </a:rPr>
              <a:t>Biological activity</a:t>
            </a:r>
            <a:endParaRPr lang="it-IT" b="1" i="1" dirty="0">
              <a:solidFill>
                <a:srgbClr val="7030A0"/>
              </a:solidFill>
              <a:cs typeface="Times New Roman" panose="02020603050405020304" pitchFamily="18" charset="0"/>
            </a:endParaRPr>
          </a:p>
        </p:txBody>
      </p:sp>
      <p:sp>
        <p:nvSpPr>
          <p:cNvPr id="8" name="Rettangolo 7">
            <a:extLst>
              <a:ext uri="{FF2B5EF4-FFF2-40B4-BE49-F238E27FC236}">
                <a16:creationId xmlns:a16="http://schemas.microsoft.com/office/drawing/2014/main" id="{164EE181-E836-4145-8A1C-40E94F7436E8}"/>
              </a:ext>
            </a:extLst>
          </p:cNvPr>
          <p:cNvSpPr/>
          <p:nvPr/>
        </p:nvSpPr>
        <p:spPr>
          <a:xfrm>
            <a:off x="685800" y="732016"/>
            <a:ext cx="7924800" cy="464871"/>
          </a:xfrm>
          <a:prstGeom prst="rect">
            <a:avLst/>
          </a:prstGeom>
        </p:spPr>
        <p:txBody>
          <a:bodyPr wrap="square">
            <a:spAutoFit/>
          </a:bodyPr>
          <a:lstStyle/>
          <a:p>
            <a:pPr algn="ctr">
              <a:lnSpc>
                <a:spcPct val="150000"/>
              </a:lnSpc>
              <a:spcAft>
                <a:spcPts val="0"/>
              </a:spcAft>
            </a:pPr>
            <a:r>
              <a:rPr lang="en-GB" dirty="0">
                <a:ea typeface="Times New Roman" panose="02020603050405020304" pitchFamily="18" charset="0"/>
              </a:rPr>
              <a:t>IC</a:t>
            </a:r>
            <a:r>
              <a:rPr lang="en-GB" baseline="-25000" dirty="0">
                <a:ea typeface="Times New Roman" panose="02020603050405020304" pitchFamily="18" charset="0"/>
              </a:rPr>
              <a:t>50</a:t>
            </a:r>
            <a:r>
              <a:rPr lang="en-GB" dirty="0">
                <a:ea typeface="Times New Roman" panose="02020603050405020304" pitchFamily="18" charset="0"/>
              </a:rPr>
              <a:t> values obtained after 48 h of incubation with AP-1 and AP-1-encapsulated AFt</a:t>
            </a:r>
            <a:endParaRPr lang="it-IT" dirty="0">
              <a:ea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379"/>
    </mc:Choice>
    <mc:Fallback>
      <p:transition spd="slow" advTm="36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23501C8-53F3-43C7-8FE9-CF267628EA27}"/>
              </a:ext>
            </a:extLst>
          </p:cNvPr>
          <p:cNvSpPr>
            <a:spLocks noGrp="1"/>
          </p:cNvSpPr>
          <p:nvPr>
            <p:ph type="sldNum" sz="quarter" idx="12"/>
          </p:nvPr>
        </p:nvSpPr>
        <p:spPr/>
        <p:txBody>
          <a:bodyPr/>
          <a:lstStyle/>
          <a:p>
            <a:fld id="{FCAEAE96-855E-42B1-8DE9-9C9E68DE18C5}" type="slidenum">
              <a:rPr lang="fr-FR" smtClean="0"/>
              <a:pPr/>
              <a:t>14</a:t>
            </a:fld>
            <a:endParaRPr lang="fr-FR"/>
          </a:p>
        </p:txBody>
      </p:sp>
      <p:pic>
        <p:nvPicPr>
          <p:cNvPr id="3" name="Picture 4">
            <a:extLst>
              <a:ext uri="{FF2B5EF4-FFF2-40B4-BE49-F238E27FC236}">
                <a16:creationId xmlns:a16="http://schemas.microsoft.com/office/drawing/2014/main" id="{71FA259E-2881-4573-9A8B-CDDF1AEC507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Rettangolo 3">
            <a:extLst>
              <a:ext uri="{FF2B5EF4-FFF2-40B4-BE49-F238E27FC236}">
                <a16:creationId xmlns:a16="http://schemas.microsoft.com/office/drawing/2014/main" id="{13DCEC4E-DE34-4BFC-B3AF-A407F82A050C}"/>
              </a:ext>
            </a:extLst>
          </p:cNvPr>
          <p:cNvSpPr/>
          <p:nvPr/>
        </p:nvSpPr>
        <p:spPr>
          <a:xfrm>
            <a:off x="3530147" y="0"/>
            <a:ext cx="2076628" cy="464871"/>
          </a:xfrm>
          <a:prstGeom prst="rect">
            <a:avLst/>
          </a:prstGeom>
        </p:spPr>
        <p:txBody>
          <a:bodyPr wrap="square">
            <a:spAutoFit/>
          </a:bodyPr>
          <a:lstStyle/>
          <a:p>
            <a:pPr algn="ctr">
              <a:lnSpc>
                <a:spcPct val="150000"/>
              </a:lnSpc>
              <a:spcBef>
                <a:spcPts val="1200"/>
              </a:spcBef>
              <a:spcAft>
                <a:spcPts val="4800"/>
              </a:spcAft>
            </a:pPr>
            <a:r>
              <a:rPr lang="en-GB" b="1" i="1" dirty="0">
                <a:solidFill>
                  <a:srgbClr val="7030A0"/>
                </a:solidFill>
                <a:cs typeface="Times New Roman" panose="02020603050405020304" pitchFamily="18" charset="0"/>
              </a:rPr>
              <a:t>Conclusions</a:t>
            </a:r>
            <a:endParaRPr lang="it-IT" b="1" i="1" dirty="0">
              <a:solidFill>
                <a:srgbClr val="7030A0"/>
              </a:solidFill>
              <a:cs typeface="Times New Roman" panose="02020603050405020304" pitchFamily="18" charset="0"/>
            </a:endParaRPr>
          </a:p>
        </p:txBody>
      </p:sp>
      <p:sp>
        <p:nvSpPr>
          <p:cNvPr id="5" name="Rettangolo 4">
            <a:extLst>
              <a:ext uri="{FF2B5EF4-FFF2-40B4-BE49-F238E27FC236}">
                <a16:creationId xmlns:a16="http://schemas.microsoft.com/office/drawing/2014/main" id="{8B25E751-5EC1-433D-8D97-A9360885F56E}"/>
              </a:ext>
            </a:extLst>
          </p:cNvPr>
          <p:cNvSpPr/>
          <p:nvPr/>
        </p:nvSpPr>
        <p:spPr>
          <a:xfrm>
            <a:off x="370590" y="532932"/>
            <a:ext cx="8402820" cy="1295868"/>
          </a:xfrm>
          <a:prstGeom prst="rect">
            <a:avLst/>
          </a:prstGeom>
        </p:spPr>
        <p:txBody>
          <a:bodyPr wrap="square">
            <a:spAutoFit/>
          </a:bodyPr>
          <a:lstStyle/>
          <a:p>
            <a:pPr algn="ctr">
              <a:lnSpc>
                <a:spcPct val="150000"/>
              </a:lnSpc>
            </a:pPr>
            <a:r>
              <a:rPr lang="en-GB" b="1" i="1" dirty="0">
                <a:latin typeface="+mj-lt"/>
                <a:ea typeface="Calibri" panose="020F0502020204030204" pitchFamily="34" charset="0"/>
                <a:cs typeface="Times New Roman" panose="02020603050405020304" pitchFamily="18" charset="0"/>
              </a:rPr>
              <a:t>A well-characterized hetero-bimetallic compound of potential medicinal interest, AP-1, has been selected and encapsulated within the ferritin nanocage. </a:t>
            </a:r>
          </a:p>
          <a:p>
            <a:pPr algn="ctr">
              <a:lnSpc>
                <a:spcPct val="150000"/>
              </a:lnSpc>
            </a:pPr>
            <a:r>
              <a:rPr lang="en-GB" b="1" i="1" dirty="0">
                <a:latin typeface="+mj-lt"/>
                <a:ea typeface="Calibri" panose="020F0502020204030204" pitchFamily="34" charset="0"/>
                <a:cs typeface="Times New Roman" panose="02020603050405020304" pitchFamily="18" charset="0"/>
              </a:rPr>
              <a:t>The drug-loaded nanocarrier has been investigated:</a:t>
            </a:r>
          </a:p>
        </p:txBody>
      </p:sp>
      <p:sp>
        <p:nvSpPr>
          <p:cNvPr id="6" name="Rettangolo 5">
            <a:extLst>
              <a:ext uri="{FF2B5EF4-FFF2-40B4-BE49-F238E27FC236}">
                <a16:creationId xmlns:a16="http://schemas.microsoft.com/office/drawing/2014/main" id="{4716B120-5329-4096-88ED-9AAE802338B6}"/>
              </a:ext>
            </a:extLst>
          </p:cNvPr>
          <p:cNvSpPr/>
          <p:nvPr/>
        </p:nvSpPr>
        <p:spPr>
          <a:xfrm>
            <a:off x="4332" y="2056932"/>
            <a:ext cx="9026161" cy="1295868"/>
          </a:xfrm>
          <a:prstGeom prst="rect">
            <a:avLst/>
          </a:prstGeom>
        </p:spPr>
        <p:txBody>
          <a:bodyPr wrap="square">
            <a:spAutoFit/>
          </a:bodyPr>
          <a:lstStyle/>
          <a:p>
            <a:pPr marL="285750" lvl="0" indent="-285750" algn="just">
              <a:lnSpc>
                <a:spcPct val="150000"/>
              </a:lnSpc>
              <a:buClr>
                <a:srgbClr val="7030A0"/>
              </a:buClr>
              <a:buFont typeface="Wingdings" panose="05000000000000000000" pitchFamily="2" charset="2"/>
              <a:buChar char="ü"/>
              <a:tabLst>
                <a:tab pos="57150" algn="l"/>
              </a:tabLst>
            </a:pPr>
            <a:r>
              <a:rPr lang="en-GB" b="1" u="sng" dirty="0">
                <a:solidFill>
                  <a:srgbClr val="7030A0"/>
                </a:solidFill>
                <a:latin typeface="+mj-lt"/>
                <a:ea typeface="Calibri" panose="020F0502020204030204" pitchFamily="34" charset="0"/>
              </a:rPr>
              <a:t>From a biophysical point of view</a:t>
            </a:r>
            <a:r>
              <a:rPr lang="en-GB" dirty="0">
                <a:latin typeface="+mj-lt"/>
                <a:ea typeface="Calibri" panose="020F0502020204030204" pitchFamily="34" charset="0"/>
              </a:rPr>
              <a:t>, analysing the conformation of the nanocomposite and solving the X-ray structure. These data have allowed highlighting the nature of the interactions of AP-1 with the nanocarrier. </a:t>
            </a:r>
            <a:endParaRPr lang="en-GB" dirty="0">
              <a:latin typeface="+mj-lt"/>
            </a:endParaRPr>
          </a:p>
        </p:txBody>
      </p:sp>
      <p:sp>
        <p:nvSpPr>
          <p:cNvPr id="7" name="Rettangolo 6">
            <a:extLst>
              <a:ext uri="{FF2B5EF4-FFF2-40B4-BE49-F238E27FC236}">
                <a16:creationId xmlns:a16="http://schemas.microsoft.com/office/drawing/2014/main" id="{075EF723-406D-4DC6-B98C-65854E17BD37}"/>
              </a:ext>
            </a:extLst>
          </p:cNvPr>
          <p:cNvSpPr/>
          <p:nvPr/>
        </p:nvSpPr>
        <p:spPr>
          <a:xfrm>
            <a:off x="0" y="3546054"/>
            <a:ext cx="9024257" cy="880369"/>
          </a:xfrm>
          <a:prstGeom prst="rect">
            <a:avLst/>
          </a:prstGeom>
        </p:spPr>
        <p:txBody>
          <a:bodyPr wrap="square">
            <a:spAutoFit/>
          </a:bodyPr>
          <a:lstStyle/>
          <a:p>
            <a:pPr marL="285750" marR="0" lvl="0" indent="-285750" algn="just">
              <a:lnSpc>
                <a:spcPct val="150000"/>
              </a:lnSpc>
              <a:spcBef>
                <a:spcPts val="0"/>
              </a:spcBef>
              <a:spcAft>
                <a:spcPts val="0"/>
              </a:spcAft>
              <a:buClr>
                <a:srgbClr val="7030A0"/>
              </a:buClr>
              <a:buFont typeface="Wingdings" panose="05000000000000000000" pitchFamily="2" charset="2"/>
              <a:buChar char="ü"/>
              <a:tabLst>
                <a:tab pos="57150" algn="l"/>
              </a:tabLst>
            </a:pPr>
            <a:r>
              <a:rPr lang="en-GB" b="1" u="sng" dirty="0">
                <a:solidFill>
                  <a:srgbClr val="7030A0"/>
                </a:solidFill>
                <a:latin typeface="+mj-lt"/>
                <a:ea typeface="Calibri" panose="020F0502020204030204" pitchFamily="34" charset="0"/>
              </a:rPr>
              <a:t>From an analytical point of view</a:t>
            </a:r>
            <a:r>
              <a:rPr lang="en-GB" dirty="0">
                <a:latin typeface="+mj-lt"/>
                <a:ea typeface="Calibri" panose="020F0502020204030204" pitchFamily="34" charset="0"/>
              </a:rPr>
              <a:t>, defining the exact amount of metal that is encapsulated in the nanocage, and the protein-metallodrug stoichiometry.</a:t>
            </a:r>
            <a:endParaRPr lang="en-GB" dirty="0">
              <a:solidFill>
                <a:srgbClr val="CC0066"/>
              </a:solidFill>
              <a:latin typeface="+mj-lt"/>
            </a:endParaRPr>
          </a:p>
        </p:txBody>
      </p:sp>
      <p:sp>
        <p:nvSpPr>
          <p:cNvPr id="8" name="Rettangolo 7">
            <a:extLst>
              <a:ext uri="{FF2B5EF4-FFF2-40B4-BE49-F238E27FC236}">
                <a16:creationId xmlns:a16="http://schemas.microsoft.com/office/drawing/2014/main" id="{F001A42F-CE9E-41CC-B05C-82AA9BD13208}"/>
              </a:ext>
            </a:extLst>
          </p:cNvPr>
          <p:cNvSpPr/>
          <p:nvPr/>
        </p:nvSpPr>
        <p:spPr>
          <a:xfrm>
            <a:off x="24307" y="4648200"/>
            <a:ext cx="9024258" cy="1295868"/>
          </a:xfrm>
          <a:prstGeom prst="rect">
            <a:avLst/>
          </a:prstGeom>
        </p:spPr>
        <p:txBody>
          <a:bodyPr wrap="square">
            <a:spAutoFit/>
          </a:bodyPr>
          <a:lstStyle/>
          <a:p>
            <a:pPr marL="285750" marR="0" lvl="0" indent="-285750" algn="just">
              <a:lnSpc>
                <a:spcPct val="150000"/>
              </a:lnSpc>
              <a:spcBef>
                <a:spcPts val="0"/>
              </a:spcBef>
              <a:spcAft>
                <a:spcPts val="0"/>
              </a:spcAft>
              <a:buClr>
                <a:srgbClr val="7030A0"/>
              </a:buClr>
              <a:buFont typeface="Wingdings" panose="05000000000000000000" pitchFamily="2" charset="2"/>
              <a:buChar char="ü"/>
              <a:tabLst>
                <a:tab pos="57150" algn="l"/>
              </a:tabLst>
            </a:pPr>
            <a:r>
              <a:rPr lang="en-GB" b="1" u="sng" dirty="0">
                <a:solidFill>
                  <a:srgbClr val="7030A0"/>
                </a:solidFill>
                <a:latin typeface="+mj-lt"/>
                <a:ea typeface="Calibri" panose="020F0502020204030204" pitchFamily="34" charset="0"/>
              </a:rPr>
              <a:t>From a biological point of view</a:t>
            </a:r>
            <a:r>
              <a:rPr lang="en-GB" dirty="0">
                <a:latin typeface="+mj-lt"/>
                <a:ea typeface="Calibri" panose="020F0502020204030204" pitchFamily="34" charset="0"/>
              </a:rPr>
              <a:t>, testing the cytotoxic effects of the nanocomposite, in comparison to the free drug, on cancer and non-cancer cell lines </a:t>
            </a:r>
            <a:r>
              <a:rPr lang="en-GB" dirty="0">
                <a:latin typeface="+mj-lt"/>
                <a:ea typeface="Calibri" panose="020F0502020204030204" pitchFamily="34" charset="0"/>
                <a:sym typeface="Wingdings" panose="05000000000000000000" pitchFamily="2" charset="2"/>
              </a:rPr>
              <a:t>to assess </a:t>
            </a:r>
            <a:r>
              <a:rPr lang="en-GB" dirty="0">
                <a:latin typeface="+mj-lt"/>
                <a:ea typeface="Calibri" panose="020F0502020204030204" pitchFamily="34" charset="0"/>
              </a:rPr>
              <a:t>the possible target-selectivity.</a:t>
            </a:r>
            <a:endParaRPr lang="en-GB" dirty="0">
              <a:latin typeface="+mj-lt"/>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90829668"/>
      </p:ext>
    </p:extLst>
  </p:cSld>
  <p:clrMapOvr>
    <a:masterClrMapping/>
  </p:clrMapOvr>
  <mc:AlternateContent xmlns:mc="http://schemas.openxmlformats.org/markup-compatibility/2006">
    <mc:Choice xmlns:p14="http://schemas.microsoft.com/office/powerpoint/2010/main" Requires="p14">
      <p:transition spd="slow" p14:dur="2000" advTm="56317"/>
    </mc:Choice>
    <mc:Fallback>
      <p:transition spd="slow" advTm="5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9"/>
                </p:tgtEl>
              </p:cMediaNode>
            </p:audio>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23501C8-53F3-43C7-8FE9-CF267628EA27}"/>
              </a:ext>
            </a:extLst>
          </p:cNvPr>
          <p:cNvSpPr>
            <a:spLocks noGrp="1"/>
          </p:cNvSpPr>
          <p:nvPr>
            <p:ph type="sldNum" sz="quarter" idx="12"/>
          </p:nvPr>
        </p:nvSpPr>
        <p:spPr/>
        <p:txBody>
          <a:bodyPr/>
          <a:lstStyle/>
          <a:p>
            <a:fld id="{FCAEAE96-855E-42B1-8DE9-9C9E68DE18C5}" type="slidenum">
              <a:rPr lang="fr-FR" smtClean="0"/>
              <a:pPr/>
              <a:t>15</a:t>
            </a:fld>
            <a:endParaRPr lang="fr-FR"/>
          </a:p>
        </p:txBody>
      </p:sp>
      <p:pic>
        <p:nvPicPr>
          <p:cNvPr id="3" name="Picture 4">
            <a:extLst>
              <a:ext uri="{FF2B5EF4-FFF2-40B4-BE49-F238E27FC236}">
                <a16:creationId xmlns:a16="http://schemas.microsoft.com/office/drawing/2014/main" id="{71FA259E-2881-4573-9A8B-CDDF1AEC507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Rettangolo 3">
            <a:extLst>
              <a:ext uri="{FF2B5EF4-FFF2-40B4-BE49-F238E27FC236}">
                <a16:creationId xmlns:a16="http://schemas.microsoft.com/office/drawing/2014/main" id="{13DCEC4E-DE34-4BFC-B3AF-A407F82A050C}"/>
              </a:ext>
            </a:extLst>
          </p:cNvPr>
          <p:cNvSpPr/>
          <p:nvPr/>
        </p:nvSpPr>
        <p:spPr>
          <a:xfrm>
            <a:off x="3530147" y="128503"/>
            <a:ext cx="2076628" cy="464871"/>
          </a:xfrm>
          <a:prstGeom prst="rect">
            <a:avLst/>
          </a:prstGeom>
        </p:spPr>
        <p:txBody>
          <a:bodyPr wrap="square">
            <a:spAutoFit/>
          </a:bodyPr>
          <a:lstStyle/>
          <a:p>
            <a:pPr algn="ctr">
              <a:lnSpc>
                <a:spcPct val="150000"/>
              </a:lnSpc>
              <a:spcBef>
                <a:spcPts val="1200"/>
              </a:spcBef>
              <a:spcAft>
                <a:spcPts val="4800"/>
              </a:spcAft>
            </a:pPr>
            <a:r>
              <a:rPr lang="en-GB" b="1" i="1" dirty="0">
                <a:solidFill>
                  <a:schemeClr val="accent6">
                    <a:lumMod val="75000"/>
                  </a:schemeClr>
                </a:solidFill>
                <a:cs typeface="Times New Roman" panose="02020603050405020304" pitchFamily="18" charset="0"/>
              </a:rPr>
              <a:t>Conclusions</a:t>
            </a:r>
            <a:endParaRPr lang="it-IT" b="1" i="1" dirty="0">
              <a:solidFill>
                <a:schemeClr val="accent6">
                  <a:lumMod val="75000"/>
                </a:schemeClr>
              </a:solidFill>
              <a:cs typeface="Times New Roman" panose="02020603050405020304" pitchFamily="18" charset="0"/>
            </a:endParaRPr>
          </a:p>
        </p:txBody>
      </p:sp>
      <p:sp>
        <p:nvSpPr>
          <p:cNvPr id="5" name="Rettangolo 4">
            <a:extLst>
              <a:ext uri="{FF2B5EF4-FFF2-40B4-BE49-F238E27FC236}">
                <a16:creationId xmlns:a16="http://schemas.microsoft.com/office/drawing/2014/main" id="{AD918A3B-5474-4572-9D1D-8714EB0AFE50}"/>
              </a:ext>
            </a:extLst>
          </p:cNvPr>
          <p:cNvSpPr/>
          <p:nvPr/>
        </p:nvSpPr>
        <p:spPr>
          <a:xfrm>
            <a:off x="7080" y="664095"/>
            <a:ext cx="8908320" cy="880369"/>
          </a:xfrm>
          <a:prstGeom prst="rect">
            <a:avLst/>
          </a:prstGeom>
        </p:spPr>
        <p:txBody>
          <a:bodyPr wrap="square">
            <a:spAutoFit/>
          </a:bodyPr>
          <a:lstStyle/>
          <a:p>
            <a:pPr marL="285750" lvl="0" indent="-285750" algn="just">
              <a:lnSpc>
                <a:spcPct val="150000"/>
              </a:lnSpc>
              <a:buClr>
                <a:schemeClr val="accent6">
                  <a:lumMod val="75000"/>
                </a:schemeClr>
              </a:buClr>
              <a:buFont typeface="Wingdings" panose="05000000000000000000" pitchFamily="2" charset="2"/>
              <a:buChar char="Ø"/>
              <a:tabLst>
                <a:tab pos="457200" algn="l"/>
              </a:tabLst>
            </a:pPr>
            <a:r>
              <a:rPr lang="en-GB" dirty="0">
                <a:latin typeface="+mj-lt"/>
                <a:ea typeface="Calibri" panose="020F0502020204030204" pitchFamily="34" charset="0"/>
              </a:rPr>
              <a:t>The AFt nanocage re-assembles in the presence of the drug and is able to trap the drug inside the cage.</a:t>
            </a:r>
          </a:p>
        </p:txBody>
      </p:sp>
      <p:sp>
        <p:nvSpPr>
          <p:cNvPr id="6" name="Rettangolo 5">
            <a:extLst>
              <a:ext uri="{FF2B5EF4-FFF2-40B4-BE49-F238E27FC236}">
                <a16:creationId xmlns:a16="http://schemas.microsoft.com/office/drawing/2014/main" id="{71A8E471-2C90-483C-88E5-185A592E4E32}"/>
              </a:ext>
            </a:extLst>
          </p:cNvPr>
          <p:cNvSpPr/>
          <p:nvPr/>
        </p:nvSpPr>
        <p:spPr>
          <a:xfrm>
            <a:off x="42169" y="1820445"/>
            <a:ext cx="8908320" cy="1711366"/>
          </a:xfrm>
          <a:prstGeom prst="rect">
            <a:avLst/>
          </a:prstGeom>
        </p:spPr>
        <p:txBody>
          <a:bodyPr wrap="square">
            <a:spAutoFit/>
          </a:bodyPr>
          <a:lstStyle/>
          <a:p>
            <a:pPr marL="285750" lvl="0" indent="-285750" algn="just">
              <a:lnSpc>
                <a:spcPct val="150000"/>
              </a:lnSpc>
              <a:buClr>
                <a:schemeClr val="accent6">
                  <a:lumMod val="75000"/>
                </a:schemeClr>
              </a:buClr>
              <a:buFont typeface="Wingdings" panose="05000000000000000000" pitchFamily="2" charset="2"/>
              <a:buChar char="Ø"/>
              <a:tabLst>
                <a:tab pos="457200" algn="l"/>
              </a:tabLst>
            </a:pPr>
            <a:r>
              <a:rPr lang="en-GB" dirty="0">
                <a:ea typeface="Calibri" panose="020F0502020204030204" pitchFamily="34" charset="0"/>
              </a:rPr>
              <a:t>The structure and the electrostatic potential of </a:t>
            </a:r>
            <a:r>
              <a:rPr lang="en-GB" b="1" u="sng" dirty="0">
                <a:solidFill>
                  <a:schemeClr val="accent6">
                    <a:lumMod val="75000"/>
                  </a:schemeClr>
                </a:solidFill>
                <a:ea typeface="Calibri" panose="020F0502020204030204" pitchFamily="34" charset="0"/>
              </a:rPr>
              <a:t>the outer surface of </a:t>
            </a:r>
            <a:r>
              <a:rPr lang="en-GB" b="1" u="sng" dirty="0" err="1">
                <a:solidFill>
                  <a:schemeClr val="accent6">
                    <a:lumMod val="75000"/>
                  </a:schemeClr>
                </a:solidFill>
                <a:ea typeface="Calibri" panose="020F0502020204030204" pitchFamily="34" charset="0"/>
              </a:rPr>
              <a:t>AFt</a:t>
            </a:r>
            <a:r>
              <a:rPr lang="en-GB" b="1" u="sng" dirty="0">
                <a:solidFill>
                  <a:schemeClr val="accent6">
                    <a:lumMod val="75000"/>
                  </a:schemeClr>
                </a:solidFill>
                <a:ea typeface="Calibri" panose="020F0502020204030204" pitchFamily="34" charset="0"/>
              </a:rPr>
              <a:t> are basically not affected by the presence of the drug</a:t>
            </a:r>
            <a:r>
              <a:rPr lang="en-GB" dirty="0">
                <a:ea typeface="Calibri" panose="020F0502020204030204" pitchFamily="34" charset="0"/>
              </a:rPr>
              <a:t>. The AP-1-AFt nanocomposite retains the chemical-physical features of the native protein, even upon drug encapsulation, confirming that this system can be used as a suitable nanocarrier. </a:t>
            </a:r>
          </a:p>
        </p:txBody>
      </p:sp>
      <p:sp>
        <p:nvSpPr>
          <p:cNvPr id="7" name="Rettangolo 6">
            <a:extLst>
              <a:ext uri="{FF2B5EF4-FFF2-40B4-BE49-F238E27FC236}">
                <a16:creationId xmlns:a16="http://schemas.microsoft.com/office/drawing/2014/main" id="{1920C2AD-9653-4EA8-A989-A9E9A3C8AC45}"/>
              </a:ext>
            </a:extLst>
          </p:cNvPr>
          <p:cNvSpPr/>
          <p:nvPr/>
        </p:nvSpPr>
        <p:spPr>
          <a:xfrm>
            <a:off x="152929" y="3827027"/>
            <a:ext cx="8686800" cy="1711366"/>
          </a:xfrm>
          <a:prstGeom prst="rect">
            <a:avLst/>
          </a:prstGeom>
        </p:spPr>
        <p:txBody>
          <a:bodyPr wrap="square">
            <a:spAutoFit/>
          </a:bodyPr>
          <a:lstStyle/>
          <a:p>
            <a:pPr marL="285750" indent="-285750" algn="just">
              <a:lnSpc>
                <a:spcPct val="150000"/>
              </a:lnSpc>
              <a:buClr>
                <a:schemeClr val="accent6">
                  <a:lumMod val="75000"/>
                </a:schemeClr>
              </a:buClr>
              <a:buFont typeface="Wingdings" panose="05000000000000000000" pitchFamily="2" charset="2"/>
              <a:buChar char="Ø"/>
            </a:pPr>
            <a:r>
              <a:rPr lang="en-GB" dirty="0">
                <a:ea typeface="Calibri" panose="020F0502020204030204" pitchFamily="34" charset="0"/>
              </a:rPr>
              <a:t>In the drug-loaded ferritin, </a:t>
            </a:r>
            <a:r>
              <a:rPr lang="en-GB" b="1" u="sng" dirty="0">
                <a:solidFill>
                  <a:schemeClr val="accent6">
                    <a:lumMod val="75000"/>
                  </a:schemeClr>
                </a:solidFill>
                <a:ea typeface="Calibri" panose="020F0502020204030204" pitchFamily="34" charset="0"/>
              </a:rPr>
              <a:t>the binding site is located on the inner surface of the cage</a:t>
            </a:r>
            <a:r>
              <a:rPr lang="en-GB" dirty="0">
                <a:ea typeface="Calibri" panose="020F0502020204030204" pitchFamily="34" charset="0"/>
              </a:rPr>
              <a:t>. An AP-1 moiety binds the side chain of His49, but </a:t>
            </a:r>
            <a:r>
              <a:rPr lang="en-US" dirty="0">
                <a:ea typeface="Calibri" panose="020F0502020204030204" pitchFamily="34" charset="0"/>
              </a:rPr>
              <a:t>there is a significant amount of metal compound in the bulk. These molecules could be the active species, which are responsible for the activity of the nanocomposite.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58154953"/>
      </p:ext>
    </p:extLst>
  </p:cSld>
  <p:clrMapOvr>
    <a:masterClrMapping/>
  </p:clrMapOvr>
  <mc:AlternateContent xmlns:mc="http://schemas.openxmlformats.org/markup-compatibility/2006">
    <mc:Choice xmlns:p14="http://schemas.microsoft.com/office/powerpoint/2010/main" Requires="p14">
      <p:transition spd="slow" p14:dur="2000" advTm="57060"/>
    </mc:Choice>
    <mc:Fallback>
      <p:transition spd="slow" advTm="57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23501C8-53F3-43C7-8FE9-CF267628EA27}"/>
              </a:ext>
            </a:extLst>
          </p:cNvPr>
          <p:cNvSpPr>
            <a:spLocks noGrp="1"/>
          </p:cNvSpPr>
          <p:nvPr>
            <p:ph type="sldNum" sz="quarter" idx="12"/>
          </p:nvPr>
        </p:nvSpPr>
        <p:spPr/>
        <p:txBody>
          <a:bodyPr/>
          <a:lstStyle/>
          <a:p>
            <a:fld id="{FCAEAE96-855E-42B1-8DE9-9C9E68DE18C5}" type="slidenum">
              <a:rPr lang="fr-FR" smtClean="0"/>
              <a:pPr/>
              <a:t>16</a:t>
            </a:fld>
            <a:endParaRPr lang="fr-FR"/>
          </a:p>
        </p:txBody>
      </p:sp>
      <p:pic>
        <p:nvPicPr>
          <p:cNvPr id="3" name="Picture 4">
            <a:extLst>
              <a:ext uri="{FF2B5EF4-FFF2-40B4-BE49-F238E27FC236}">
                <a16:creationId xmlns:a16="http://schemas.microsoft.com/office/drawing/2014/main" id="{71FA259E-2881-4573-9A8B-CDDF1AEC507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Rettangolo 3">
            <a:extLst>
              <a:ext uri="{FF2B5EF4-FFF2-40B4-BE49-F238E27FC236}">
                <a16:creationId xmlns:a16="http://schemas.microsoft.com/office/drawing/2014/main" id="{13DCEC4E-DE34-4BFC-B3AF-A407F82A050C}"/>
              </a:ext>
            </a:extLst>
          </p:cNvPr>
          <p:cNvSpPr/>
          <p:nvPr/>
        </p:nvSpPr>
        <p:spPr>
          <a:xfrm>
            <a:off x="3530147" y="128503"/>
            <a:ext cx="2076628" cy="464871"/>
          </a:xfrm>
          <a:prstGeom prst="rect">
            <a:avLst/>
          </a:prstGeom>
        </p:spPr>
        <p:txBody>
          <a:bodyPr wrap="square">
            <a:spAutoFit/>
          </a:bodyPr>
          <a:lstStyle/>
          <a:p>
            <a:pPr algn="ctr">
              <a:lnSpc>
                <a:spcPct val="150000"/>
              </a:lnSpc>
              <a:spcBef>
                <a:spcPts val="1200"/>
              </a:spcBef>
              <a:spcAft>
                <a:spcPts val="4800"/>
              </a:spcAft>
            </a:pPr>
            <a:r>
              <a:rPr lang="en-GB" b="1" i="1" dirty="0">
                <a:solidFill>
                  <a:schemeClr val="accent6">
                    <a:lumMod val="75000"/>
                  </a:schemeClr>
                </a:solidFill>
                <a:cs typeface="Times New Roman" panose="02020603050405020304" pitchFamily="18" charset="0"/>
              </a:rPr>
              <a:t>Conclusions</a:t>
            </a:r>
            <a:endParaRPr lang="it-IT" b="1" i="1" dirty="0">
              <a:solidFill>
                <a:schemeClr val="accent6">
                  <a:lumMod val="75000"/>
                </a:schemeClr>
              </a:solidFill>
              <a:cs typeface="Times New Roman" panose="02020603050405020304" pitchFamily="18" charset="0"/>
            </a:endParaRPr>
          </a:p>
        </p:txBody>
      </p:sp>
      <p:sp>
        <p:nvSpPr>
          <p:cNvPr id="5" name="Rettangolo 4">
            <a:extLst>
              <a:ext uri="{FF2B5EF4-FFF2-40B4-BE49-F238E27FC236}">
                <a16:creationId xmlns:a16="http://schemas.microsoft.com/office/drawing/2014/main" id="{B9BB9D78-822E-43E5-84ED-060878B6A9D8}"/>
              </a:ext>
            </a:extLst>
          </p:cNvPr>
          <p:cNvSpPr/>
          <p:nvPr/>
        </p:nvSpPr>
        <p:spPr>
          <a:xfrm>
            <a:off x="451891" y="1079755"/>
            <a:ext cx="8233139" cy="880369"/>
          </a:xfrm>
          <a:prstGeom prst="rect">
            <a:avLst/>
          </a:prstGeom>
        </p:spPr>
        <p:txBody>
          <a:bodyPr wrap="square">
            <a:spAutoFit/>
          </a:bodyPr>
          <a:lstStyle/>
          <a:p>
            <a:pPr marL="285750" indent="-285750" algn="just">
              <a:lnSpc>
                <a:spcPct val="150000"/>
              </a:lnSpc>
              <a:buClr>
                <a:srgbClr val="C36518"/>
              </a:buClr>
              <a:buFont typeface="Wingdings" panose="05000000000000000000" pitchFamily="2" charset="2"/>
              <a:buChar char="Ø"/>
            </a:pPr>
            <a:r>
              <a:rPr lang="en-US" b="1" u="sng" dirty="0">
                <a:solidFill>
                  <a:schemeClr val="accent6">
                    <a:lumMod val="75000"/>
                  </a:schemeClr>
                </a:solidFill>
              </a:rPr>
              <a:t>Ligand-free ferritin is non-toxic </a:t>
            </a:r>
            <a:r>
              <a:rPr lang="en-US" dirty="0"/>
              <a:t>either for normal or for cancer cell lines, confirming the biocompatibility of this nanocarrier. </a:t>
            </a:r>
          </a:p>
        </p:txBody>
      </p:sp>
      <p:sp>
        <p:nvSpPr>
          <p:cNvPr id="6" name="Rettangolo 5">
            <a:extLst>
              <a:ext uri="{FF2B5EF4-FFF2-40B4-BE49-F238E27FC236}">
                <a16:creationId xmlns:a16="http://schemas.microsoft.com/office/drawing/2014/main" id="{AF74ED04-5A1F-432E-AA47-783579CC52E7}"/>
              </a:ext>
            </a:extLst>
          </p:cNvPr>
          <p:cNvSpPr/>
          <p:nvPr/>
        </p:nvSpPr>
        <p:spPr>
          <a:xfrm>
            <a:off x="451891" y="3895577"/>
            <a:ext cx="8387309" cy="1295868"/>
          </a:xfrm>
          <a:prstGeom prst="rect">
            <a:avLst/>
          </a:prstGeom>
        </p:spPr>
        <p:txBody>
          <a:bodyPr wrap="square">
            <a:spAutoFit/>
          </a:bodyPr>
          <a:lstStyle/>
          <a:p>
            <a:pPr marL="285750" indent="-285750" algn="just">
              <a:lnSpc>
                <a:spcPct val="150000"/>
              </a:lnSpc>
              <a:buClr>
                <a:srgbClr val="C36518"/>
              </a:buClr>
              <a:buFont typeface="Wingdings" panose="05000000000000000000" pitchFamily="2" charset="2"/>
              <a:buChar char="Ø"/>
            </a:pPr>
            <a:r>
              <a:rPr lang="en-US" b="1" dirty="0">
                <a:solidFill>
                  <a:schemeClr val="accent6">
                    <a:lumMod val="75000"/>
                  </a:schemeClr>
                </a:solidFill>
              </a:rPr>
              <a:t>The cytotoxicity of the drug-encapsulated </a:t>
            </a:r>
            <a:r>
              <a:rPr lang="en-US" b="1" dirty="0" err="1">
                <a:solidFill>
                  <a:schemeClr val="accent6">
                    <a:lumMod val="75000"/>
                  </a:schemeClr>
                </a:solidFill>
              </a:rPr>
              <a:t>AFt</a:t>
            </a:r>
            <a:r>
              <a:rPr lang="en-US" b="1" dirty="0">
                <a:solidFill>
                  <a:schemeClr val="accent6">
                    <a:lumMod val="75000"/>
                  </a:schemeClr>
                </a:solidFill>
              </a:rPr>
              <a:t> depends mainly on the intrinsic properties of the encapsulated compound</a:t>
            </a:r>
            <a:r>
              <a:rPr lang="en-US" dirty="0"/>
              <a:t>, rather than on the structure of the ferritin obtained upon encapsulation. </a:t>
            </a:r>
          </a:p>
        </p:txBody>
      </p:sp>
      <p:sp>
        <p:nvSpPr>
          <p:cNvPr id="7" name="Rettangolo 6">
            <a:extLst>
              <a:ext uri="{FF2B5EF4-FFF2-40B4-BE49-F238E27FC236}">
                <a16:creationId xmlns:a16="http://schemas.microsoft.com/office/drawing/2014/main" id="{B9BA3687-5A27-4799-930C-BA1AB1EE1D2C}"/>
              </a:ext>
            </a:extLst>
          </p:cNvPr>
          <p:cNvSpPr/>
          <p:nvPr/>
        </p:nvSpPr>
        <p:spPr>
          <a:xfrm>
            <a:off x="451891" y="2407568"/>
            <a:ext cx="8459969" cy="880369"/>
          </a:xfrm>
          <a:prstGeom prst="rect">
            <a:avLst/>
          </a:prstGeom>
        </p:spPr>
        <p:txBody>
          <a:bodyPr wrap="square">
            <a:spAutoFit/>
          </a:bodyPr>
          <a:lstStyle/>
          <a:p>
            <a:pPr marL="285750" indent="-285750" algn="just">
              <a:lnSpc>
                <a:spcPct val="150000"/>
              </a:lnSpc>
              <a:buClr>
                <a:srgbClr val="C36518"/>
              </a:buClr>
              <a:buFont typeface="Wingdings" panose="05000000000000000000" pitchFamily="2" charset="2"/>
              <a:buChar char="Ø"/>
            </a:pPr>
            <a:r>
              <a:rPr lang="en-US" b="1" u="sng" dirty="0">
                <a:solidFill>
                  <a:schemeClr val="accent6">
                    <a:lumMod val="75000"/>
                  </a:schemeClr>
                </a:solidFill>
              </a:rPr>
              <a:t>The drug-loaded nanocarrier shows moderate selectivity</a:t>
            </a:r>
            <a:r>
              <a:rPr lang="en-US" dirty="0"/>
              <a:t>, since it kills tumor cell lines at a lower concentration than that needed to kill normal cell lines.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3436543"/>
      </p:ext>
    </p:extLst>
  </p:cSld>
  <p:clrMapOvr>
    <a:masterClrMapping/>
  </p:clrMapOvr>
  <mc:AlternateContent xmlns:mc="http://schemas.openxmlformats.org/markup-compatibility/2006">
    <mc:Choice xmlns:p14="http://schemas.microsoft.com/office/powerpoint/2010/main" Requires="p14">
      <p:transition spd="slow" p14:dur="2000" advTm="39569"/>
    </mc:Choice>
    <mc:Fallback>
      <p:transition spd="slow" advTm="39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23501C8-53F3-43C7-8FE9-CF267628EA27}"/>
              </a:ext>
            </a:extLst>
          </p:cNvPr>
          <p:cNvSpPr>
            <a:spLocks noGrp="1"/>
          </p:cNvSpPr>
          <p:nvPr>
            <p:ph type="sldNum" sz="quarter" idx="12"/>
          </p:nvPr>
        </p:nvSpPr>
        <p:spPr/>
        <p:txBody>
          <a:bodyPr/>
          <a:lstStyle/>
          <a:p>
            <a:fld id="{FCAEAE96-855E-42B1-8DE9-9C9E68DE18C5}" type="slidenum">
              <a:rPr lang="fr-FR" smtClean="0"/>
              <a:pPr/>
              <a:t>17</a:t>
            </a:fld>
            <a:endParaRPr lang="fr-FR"/>
          </a:p>
        </p:txBody>
      </p:sp>
      <p:pic>
        <p:nvPicPr>
          <p:cNvPr id="3" name="Picture 4">
            <a:extLst>
              <a:ext uri="{FF2B5EF4-FFF2-40B4-BE49-F238E27FC236}">
                <a16:creationId xmlns:a16="http://schemas.microsoft.com/office/drawing/2014/main" id="{71FA259E-2881-4573-9A8B-CDDF1AEC50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Rettangolo 3">
            <a:extLst>
              <a:ext uri="{FF2B5EF4-FFF2-40B4-BE49-F238E27FC236}">
                <a16:creationId xmlns:a16="http://schemas.microsoft.com/office/drawing/2014/main" id="{13DCEC4E-DE34-4BFC-B3AF-A407F82A050C}"/>
              </a:ext>
            </a:extLst>
          </p:cNvPr>
          <p:cNvSpPr/>
          <p:nvPr/>
        </p:nvSpPr>
        <p:spPr>
          <a:xfrm>
            <a:off x="3530147" y="64564"/>
            <a:ext cx="2076628" cy="464871"/>
          </a:xfrm>
          <a:prstGeom prst="rect">
            <a:avLst/>
          </a:prstGeom>
        </p:spPr>
        <p:txBody>
          <a:bodyPr wrap="square">
            <a:spAutoFit/>
          </a:bodyPr>
          <a:lstStyle/>
          <a:p>
            <a:pPr algn="ctr">
              <a:lnSpc>
                <a:spcPct val="150000"/>
              </a:lnSpc>
              <a:spcBef>
                <a:spcPts val="1200"/>
              </a:spcBef>
              <a:spcAft>
                <a:spcPts val="4800"/>
              </a:spcAft>
            </a:pPr>
            <a:r>
              <a:rPr lang="en-GB" b="1" i="1" dirty="0">
                <a:solidFill>
                  <a:srgbClr val="7030A0"/>
                </a:solidFill>
                <a:cs typeface="Times New Roman" panose="02020603050405020304" pitchFamily="18" charset="0"/>
              </a:rPr>
              <a:t>Acknowledgements</a:t>
            </a:r>
            <a:endParaRPr lang="it-IT" b="1" i="1" dirty="0">
              <a:solidFill>
                <a:srgbClr val="7030A0"/>
              </a:solidFill>
              <a:cs typeface="Times New Roman" panose="02020603050405020304" pitchFamily="18" charset="0"/>
            </a:endParaRPr>
          </a:p>
        </p:txBody>
      </p:sp>
      <p:sp>
        <p:nvSpPr>
          <p:cNvPr id="8" name="Segnaposto contenuto 1">
            <a:extLst>
              <a:ext uri="{FF2B5EF4-FFF2-40B4-BE49-F238E27FC236}">
                <a16:creationId xmlns:a16="http://schemas.microsoft.com/office/drawing/2014/main" id="{BD0049C9-731D-4BF5-8C8D-0C55A56058F4}"/>
              </a:ext>
            </a:extLst>
          </p:cNvPr>
          <p:cNvSpPr txBox="1">
            <a:spLocks/>
          </p:cNvSpPr>
          <p:nvPr/>
        </p:nvSpPr>
        <p:spPr>
          <a:xfrm>
            <a:off x="1701976" y="4341168"/>
            <a:ext cx="3024336" cy="19611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1600" b="1" dirty="0">
                <a:solidFill>
                  <a:srgbClr val="7030A0"/>
                </a:solidFill>
                <a:latin typeface="Times New Roman" panose="02020603050405020304" pitchFamily="18" charset="0"/>
                <a:cs typeface="Times New Roman" panose="02020603050405020304" pitchFamily="18" charset="0"/>
              </a:rPr>
              <a:t>University of Florence</a:t>
            </a:r>
          </a:p>
          <a:p>
            <a:pPr marL="0" indent="0">
              <a:buNone/>
            </a:pPr>
            <a:r>
              <a:rPr lang="en-US" sz="1600" dirty="0">
                <a:latin typeface="Times New Roman" panose="02020603050405020304" pitchFamily="18" charset="0"/>
                <a:cs typeface="Times New Roman" panose="02020603050405020304" pitchFamily="18" charset="0"/>
              </a:rPr>
              <a:t>Prof. </a:t>
            </a:r>
            <a:r>
              <a:rPr lang="it-IT" sz="1600" dirty="0">
                <a:latin typeface="Times New Roman" panose="02020603050405020304" pitchFamily="18" charset="0"/>
                <a:cs typeface="Times New Roman" panose="02020603050405020304" pitchFamily="18" charset="0"/>
              </a:rPr>
              <a:t>Luigi Messori</a:t>
            </a:r>
          </a:p>
          <a:p>
            <a:pPr marL="0" indent="0">
              <a:buNone/>
            </a:pPr>
            <a:endParaRPr lang="it-IT" sz="1600" dirty="0">
              <a:latin typeface="Times New Roman" panose="02020603050405020304" pitchFamily="18" charset="0"/>
              <a:cs typeface="Times New Roman" panose="02020603050405020304" pitchFamily="18" charset="0"/>
            </a:endParaRPr>
          </a:p>
          <a:p>
            <a:pPr marL="0" indent="0">
              <a:buNone/>
            </a:pPr>
            <a:r>
              <a:rPr lang="it-IT" sz="1600" b="1" dirty="0">
                <a:solidFill>
                  <a:srgbClr val="7030A0"/>
                </a:solidFill>
                <a:latin typeface="Times New Roman" panose="02020603050405020304" pitchFamily="18" charset="0"/>
                <a:cs typeface="Times New Roman" panose="02020603050405020304" pitchFamily="18" charset="0"/>
              </a:rPr>
              <a:t>University of Pisa</a:t>
            </a:r>
          </a:p>
          <a:p>
            <a:pPr marL="0" indent="0">
              <a:buNone/>
            </a:pPr>
            <a:r>
              <a:rPr lang="it-IT" sz="1600" dirty="0">
                <a:latin typeface="Times New Roman" panose="02020603050405020304" pitchFamily="18" charset="0"/>
                <a:cs typeface="Times New Roman" panose="02020603050405020304" pitchFamily="18" charset="0"/>
              </a:rPr>
              <a:t>Dr. Alessandro Pratesi</a:t>
            </a:r>
          </a:p>
          <a:p>
            <a:pPr>
              <a:buAutoNum type="alphaUcPeriod"/>
            </a:pPr>
            <a:endParaRPr lang="it-IT" sz="1600" dirty="0">
              <a:latin typeface="Times New Roman" panose="02020603050405020304" pitchFamily="18" charset="0"/>
              <a:cs typeface="Times New Roman" panose="02020603050405020304" pitchFamily="18" charset="0"/>
            </a:endParaRPr>
          </a:p>
          <a:p>
            <a:pPr marL="0" indent="0">
              <a:buFont typeface="Arial" pitchFamily="34" charset="0"/>
              <a:buNone/>
            </a:pPr>
            <a:endParaRPr lang="it-IT" sz="1600" dirty="0">
              <a:latin typeface="Times New Roman" panose="02020603050405020304" pitchFamily="18" charset="0"/>
              <a:cs typeface="Times New Roman" panose="02020603050405020304" pitchFamily="18" charset="0"/>
            </a:endParaRPr>
          </a:p>
        </p:txBody>
      </p:sp>
      <p:sp>
        <p:nvSpPr>
          <p:cNvPr id="9" name="Rettangolo 8">
            <a:extLst>
              <a:ext uri="{FF2B5EF4-FFF2-40B4-BE49-F238E27FC236}">
                <a16:creationId xmlns:a16="http://schemas.microsoft.com/office/drawing/2014/main" id="{1246290B-F16A-49F3-ADA4-D3920C638CA2}"/>
              </a:ext>
            </a:extLst>
          </p:cNvPr>
          <p:cNvSpPr/>
          <p:nvPr/>
        </p:nvSpPr>
        <p:spPr>
          <a:xfrm>
            <a:off x="4898336" y="4983181"/>
            <a:ext cx="3220598" cy="338554"/>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sym typeface="Wingdings" panose="05000000000000000000" pitchFamily="2" charset="2"/>
              </a:rPr>
              <a:t> </a:t>
            </a:r>
            <a:r>
              <a:rPr lang="en-US" sz="1600" b="1" u="sng" dirty="0">
                <a:latin typeface="Times New Roman" panose="02020603050405020304" pitchFamily="18" charset="0"/>
                <a:cs typeface="Times New Roman" panose="02020603050405020304" pitchFamily="18" charset="0"/>
                <a:sym typeface="Wingdings" panose="05000000000000000000" pitchFamily="2" charset="2"/>
              </a:rPr>
              <a:t>ICP-OES measurements </a:t>
            </a:r>
            <a:endParaRPr lang="en-US" sz="1600" b="1" dirty="0">
              <a:latin typeface="Times New Roman" panose="02020603050405020304" pitchFamily="18" charset="0"/>
              <a:cs typeface="Times New Roman" panose="02020603050405020304" pitchFamily="18" charset="0"/>
            </a:endParaRPr>
          </a:p>
        </p:txBody>
      </p:sp>
      <p:sp>
        <p:nvSpPr>
          <p:cNvPr id="13" name="Segnaposto contenuto 1">
            <a:extLst>
              <a:ext uri="{FF2B5EF4-FFF2-40B4-BE49-F238E27FC236}">
                <a16:creationId xmlns:a16="http://schemas.microsoft.com/office/drawing/2014/main" id="{3BE0E2E9-5C12-469E-99EE-8901133DE583}"/>
              </a:ext>
            </a:extLst>
          </p:cNvPr>
          <p:cNvSpPr txBox="1">
            <a:spLocks/>
          </p:cNvSpPr>
          <p:nvPr/>
        </p:nvSpPr>
        <p:spPr>
          <a:xfrm>
            <a:off x="1701976" y="662401"/>
            <a:ext cx="4806659" cy="18102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b="1" dirty="0">
                <a:solidFill>
                  <a:srgbClr val="7030A0"/>
                </a:solidFill>
                <a:latin typeface="Times New Roman" panose="02020603050405020304" pitchFamily="18" charset="0"/>
                <a:cs typeface="Times New Roman" panose="02020603050405020304" pitchFamily="18" charset="0"/>
              </a:rPr>
              <a:t>University of Naples Federico II</a:t>
            </a:r>
          </a:p>
          <a:p>
            <a:pPr marL="0" indent="0">
              <a:buFont typeface="Arial" pitchFamily="34" charset="0"/>
              <a:buNone/>
            </a:pPr>
            <a:r>
              <a:rPr lang="en-US" sz="1600" dirty="0">
                <a:latin typeface="Times New Roman" panose="02020603050405020304" pitchFamily="18" charset="0"/>
                <a:cs typeface="Times New Roman" panose="02020603050405020304" pitchFamily="18" charset="0"/>
              </a:rPr>
              <a:t>Prof. Daria M. </a:t>
            </a:r>
            <a:r>
              <a:rPr lang="en-US" sz="1600" dirty="0" err="1">
                <a:latin typeface="Times New Roman" panose="02020603050405020304" pitchFamily="18" charset="0"/>
                <a:cs typeface="Times New Roman" panose="02020603050405020304" pitchFamily="18" charset="0"/>
              </a:rPr>
              <a:t>Monti</a:t>
            </a:r>
            <a:endParaRPr lang="en-US" sz="1600" dirty="0">
              <a:latin typeface="Times New Roman" panose="02020603050405020304" pitchFamily="18" charset="0"/>
              <a:cs typeface="Times New Roman" panose="02020603050405020304" pitchFamily="18" charset="0"/>
            </a:endParaRPr>
          </a:p>
          <a:p>
            <a:pPr marL="0" indent="0">
              <a:buFont typeface="Arial" pitchFamily="34" charset="0"/>
              <a:buNone/>
            </a:pPr>
            <a:r>
              <a:rPr lang="en-US" sz="1600" dirty="0">
                <a:latin typeface="Times New Roman" panose="02020603050405020304" pitchFamily="18" charset="0"/>
                <a:cs typeface="Times New Roman" panose="02020603050405020304" pitchFamily="18" charset="0"/>
              </a:rPr>
              <a:t>Dr. Paola </a:t>
            </a:r>
            <a:r>
              <a:rPr lang="en-US" sz="1600" dirty="0" err="1">
                <a:latin typeface="Times New Roman" panose="02020603050405020304" pitchFamily="18" charset="0"/>
                <a:cs typeface="Times New Roman" panose="02020603050405020304" pitchFamily="18" charset="0"/>
              </a:rPr>
              <a:t>Imbimbo</a:t>
            </a:r>
            <a:endParaRPr lang="en-US" sz="1600" dirty="0">
              <a:latin typeface="Times New Roman" panose="02020603050405020304" pitchFamily="18" charset="0"/>
              <a:cs typeface="Times New Roman" panose="02020603050405020304" pitchFamily="18" charset="0"/>
            </a:endParaRPr>
          </a:p>
          <a:p>
            <a:pPr marL="0" indent="0">
              <a:buFont typeface="Arial" pitchFamily="34" charset="0"/>
              <a:buNone/>
            </a:pPr>
            <a:endParaRPr lang="en-US" sz="1600" dirty="0">
              <a:latin typeface="Times New Roman" panose="02020603050405020304" pitchFamily="18" charset="0"/>
              <a:cs typeface="Times New Roman" panose="02020603050405020304" pitchFamily="18" charset="0"/>
            </a:endParaRPr>
          </a:p>
          <a:p>
            <a:pPr marL="0" indent="0">
              <a:buFont typeface="Arial" pitchFamily="34" charset="0"/>
              <a:buNone/>
            </a:pPr>
            <a:r>
              <a:rPr lang="en-US" sz="1600" dirty="0">
                <a:latin typeface="Times New Roman" panose="02020603050405020304" pitchFamily="18" charset="0"/>
                <a:cs typeface="Times New Roman" panose="02020603050405020304" pitchFamily="18" charset="0"/>
              </a:rPr>
              <a:t>Prof. Antonello </a:t>
            </a:r>
            <a:r>
              <a:rPr lang="en-US" sz="1600" dirty="0" err="1">
                <a:latin typeface="Times New Roman" panose="02020603050405020304" pitchFamily="18" charset="0"/>
                <a:cs typeface="Times New Roman" panose="02020603050405020304" pitchFamily="18" charset="0"/>
              </a:rPr>
              <a:t>Merlino</a:t>
            </a:r>
            <a:endParaRPr lang="en-US"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p:txBody>
      </p:sp>
      <p:sp>
        <p:nvSpPr>
          <p:cNvPr id="14" name="Rettangolo 13">
            <a:extLst>
              <a:ext uri="{FF2B5EF4-FFF2-40B4-BE49-F238E27FC236}">
                <a16:creationId xmlns:a16="http://schemas.microsoft.com/office/drawing/2014/main" id="{AB7B9991-59B0-45C4-B531-8A7EF8B17C30}"/>
              </a:ext>
            </a:extLst>
          </p:cNvPr>
          <p:cNvSpPr/>
          <p:nvPr/>
        </p:nvSpPr>
        <p:spPr>
          <a:xfrm>
            <a:off x="4804018" y="1034820"/>
            <a:ext cx="2761964" cy="338554"/>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sym typeface="Wingdings" panose="05000000000000000000" pitchFamily="2" charset="2"/>
              </a:rPr>
              <a:t> </a:t>
            </a:r>
            <a:r>
              <a:rPr lang="en-US" sz="1600" b="1" u="sng" dirty="0">
                <a:latin typeface="Times New Roman" panose="02020603050405020304" pitchFamily="18" charset="0"/>
                <a:cs typeface="Times New Roman" panose="02020603050405020304" pitchFamily="18" charset="0"/>
              </a:rPr>
              <a:t>Biological tests</a:t>
            </a:r>
            <a:endParaRPr lang="en-US" sz="1600" b="1" dirty="0">
              <a:latin typeface="Times New Roman" panose="02020603050405020304" pitchFamily="18" charset="0"/>
              <a:cs typeface="Times New Roman" panose="02020603050405020304" pitchFamily="18" charset="0"/>
            </a:endParaRPr>
          </a:p>
        </p:txBody>
      </p:sp>
      <p:sp>
        <p:nvSpPr>
          <p:cNvPr id="20" name="Segnaposto contenuto 1">
            <a:extLst>
              <a:ext uri="{FF2B5EF4-FFF2-40B4-BE49-F238E27FC236}">
                <a16:creationId xmlns:a16="http://schemas.microsoft.com/office/drawing/2014/main" id="{8DADA9AA-D5FD-418E-8ED8-55865B9C7D2B}"/>
              </a:ext>
            </a:extLst>
          </p:cNvPr>
          <p:cNvSpPr txBox="1">
            <a:spLocks/>
          </p:cNvSpPr>
          <p:nvPr/>
        </p:nvSpPr>
        <p:spPr>
          <a:xfrm>
            <a:off x="1701976" y="2349127"/>
            <a:ext cx="2634781" cy="4916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it-IT" sz="1600" b="1" dirty="0">
                <a:solidFill>
                  <a:srgbClr val="7030A0"/>
                </a:solidFill>
                <a:latin typeface="Times New Roman" panose="02020603050405020304" pitchFamily="18" charset="0"/>
                <a:cs typeface="Times New Roman" panose="02020603050405020304" pitchFamily="18" charset="0"/>
              </a:rPr>
              <a:t>ESRF </a:t>
            </a:r>
            <a:r>
              <a:rPr lang="it-IT" sz="1600" b="1" dirty="0" err="1">
                <a:solidFill>
                  <a:srgbClr val="7030A0"/>
                </a:solidFill>
                <a:latin typeface="Times New Roman" panose="02020603050405020304" pitchFamily="18" charset="0"/>
                <a:cs typeface="Times New Roman" panose="02020603050405020304" pitchFamily="18" charset="0"/>
              </a:rPr>
              <a:t>synchrotron</a:t>
            </a:r>
            <a:endParaRPr lang="it-IT" sz="1600" dirty="0">
              <a:solidFill>
                <a:srgbClr val="7030A0"/>
              </a:solidFill>
              <a:latin typeface="Times New Roman" panose="02020603050405020304" pitchFamily="18" charset="0"/>
              <a:cs typeface="Times New Roman" panose="02020603050405020304" pitchFamily="18" charset="0"/>
            </a:endParaRPr>
          </a:p>
          <a:p>
            <a:pPr marL="0" indent="0">
              <a:buFont typeface="Arial" pitchFamily="34" charset="0"/>
              <a:buNone/>
            </a:pPr>
            <a:endParaRPr lang="it-IT" sz="1600" dirty="0">
              <a:solidFill>
                <a:srgbClr val="7030A0"/>
              </a:solidFill>
              <a:latin typeface="Times New Roman" panose="02020603050405020304" pitchFamily="18" charset="0"/>
              <a:cs typeface="Times New Roman" panose="02020603050405020304" pitchFamily="18" charset="0"/>
            </a:endParaRPr>
          </a:p>
        </p:txBody>
      </p:sp>
      <p:sp>
        <p:nvSpPr>
          <p:cNvPr id="21" name="Rettangolo 20">
            <a:extLst>
              <a:ext uri="{FF2B5EF4-FFF2-40B4-BE49-F238E27FC236}">
                <a16:creationId xmlns:a16="http://schemas.microsoft.com/office/drawing/2014/main" id="{3461E59C-7C5D-4143-85AD-CB68EB396677}"/>
              </a:ext>
            </a:extLst>
          </p:cNvPr>
          <p:cNvSpPr/>
          <p:nvPr/>
        </p:nvSpPr>
        <p:spPr>
          <a:xfrm>
            <a:off x="4568461" y="2073078"/>
            <a:ext cx="3889547" cy="338553"/>
          </a:xfrm>
          <a:prstGeom prst="rect">
            <a:avLst/>
          </a:prstGeom>
        </p:spPr>
        <p:txBody>
          <a:bodyPr wrap="square">
            <a:spAutoFit/>
          </a:bodyPr>
          <a:lstStyle/>
          <a:p>
            <a:pPr marL="285750" indent="-285750" algn="ctr">
              <a:buFont typeface="Wingdings" panose="05000000000000000000" pitchFamily="2" charset="2"/>
              <a:buChar char="à"/>
            </a:pPr>
            <a:r>
              <a:rPr lang="en-US" sz="1600" b="1" u="sng" dirty="0">
                <a:latin typeface="Times New Roman" panose="02020603050405020304" pitchFamily="18" charset="0"/>
                <a:cs typeface="Times New Roman" panose="02020603050405020304" pitchFamily="18" charset="0"/>
                <a:sym typeface="Wingdings" panose="05000000000000000000" pitchFamily="2" charset="2"/>
              </a:rPr>
              <a:t>XRD measurements and analysis </a:t>
            </a:r>
            <a:endParaRPr lang="en-US" sz="1600" b="1" dirty="0">
              <a:latin typeface="Times New Roman" panose="02020603050405020304" pitchFamily="18" charset="0"/>
              <a:cs typeface="Times New Roman" panose="02020603050405020304" pitchFamily="18" charset="0"/>
            </a:endParaRPr>
          </a:p>
        </p:txBody>
      </p:sp>
      <p:sp>
        <p:nvSpPr>
          <p:cNvPr id="24" name="Rettangolo 23">
            <a:extLst>
              <a:ext uri="{FF2B5EF4-FFF2-40B4-BE49-F238E27FC236}">
                <a16:creationId xmlns:a16="http://schemas.microsoft.com/office/drawing/2014/main" id="{CF93CED9-DA85-4737-9117-7C20AEFECAAE}"/>
              </a:ext>
            </a:extLst>
          </p:cNvPr>
          <p:cNvSpPr/>
          <p:nvPr/>
        </p:nvSpPr>
        <p:spPr>
          <a:xfrm>
            <a:off x="4900555" y="3429000"/>
            <a:ext cx="2665427" cy="338554"/>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sym typeface="Wingdings" panose="05000000000000000000" pitchFamily="2" charset="2"/>
              </a:rPr>
              <a:t> </a:t>
            </a:r>
            <a:r>
              <a:rPr lang="en-US" sz="1600" b="1" u="sng" dirty="0">
                <a:latin typeface="Times New Roman" panose="02020603050405020304" pitchFamily="18" charset="0"/>
                <a:cs typeface="Times New Roman" panose="02020603050405020304" pitchFamily="18" charset="0"/>
                <a:sym typeface="Wingdings" panose="05000000000000000000" pitchFamily="2" charset="2"/>
              </a:rPr>
              <a:t>Synthesis of AP-1</a:t>
            </a:r>
            <a:endParaRPr lang="en-US" sz="1600" b="1" dirty="0">
              <a:latin typeface="Times New Roman" panose="02020603050405020304" pitchFamily="18" charset="0"/>
              <a:cs typeface="Times New Roman" panose="02020603050405020304" pitchFamily="18" charset="0"/>
            </a:endParaRPr>
          </a:p>
        </p:txBody>
      </p:sp>
      <p:sp>
        <p:nvSpPr>
          <p:cNvPr id="25" name="Rettangolo 24">
            <a:extLst>
              <a:ext uri="{FF2B5EF4-FFF2-40B4-BE49-F238E27FC236}">
                <a16:creationId xmlns:a16="http://schemas.microsoft.com/office/drawing/2014/main" id="{10C50541-D2F9-4105-85BD-38A09B850FA5}"/>
              </a:ext>
            </a:extLst>
          </p:cNvPr>
          <p:cNvSpPr/>
          <p:nvPr/>
        </p:nvSpPr>
        <p:spPr>
          <a:xfrm>
            <a:off x="1707688" y="2967090"/>
            <a:ext cx="4572000" cy="1156086"/>
          </a:xfrm>
          <a:prstGeom prst="rect">
            <a:avLst/>
          </a:prstGeom>
        </p:spPr>
        <p:txBody>
          <a:bodyPr>
            <a:spAutoFit/>
          </a:bodyPr>
          <a:lstStyle/>
          <a:p>
            <a:pPr algn="just">
              <a:lnSpc>
                <a:spcPct val="150000"/>
              </a:lnSpc>
            </a:pPr>
            <a:r>
              <a:rPr lang="it-IT" sz="1600" b="1" dirty="0" err="1">
                <a:solidFill>
                  <a:srgbClr val="7030A0"/>
                </a:solidFill>
                <a:latin typeface="Times New Roman" panose="02020603050405020304" pitchFamily="18" charset="0"/>
                <a:cs typeface="Times New Roman" panose="02020603050405020304" pitchFamily="18" charset="0"/>
              </a:rPr>
              <a:t>Northwestern</a:t>
            </a:r>
            <a:r>
              <a:rPr lang="it-IT" sz="1600" b="1" dirty="0">
                <a:solidFill>
                  <a:srgbClr val="7030A0"/>
                </a:solidFill>
                <a:latin typeface="Times New Roman" panose="02020603050405020304" pitchFamily="18" charset="0"/>
                <a:cs typeface="Times New Roman" panose="02020603050405020304" pitchFamily="18" charset="0"/>
              </a:rPr>
              <a:t> </a:t>
            </a:r>
            <a:r>
              <a:rPr lang="it-IT" sz="1600" b="1" dirty="0" err="1">
                <a:solidFill>
                  <a:srgbClr val="7030A0"/>
                </a:solidFill>
                <a:latin typeface="Times New Roman" panose="02020603050405020304" pitchFamily="18" charset="0"/>
                <a:cs typeface="Times New Roman" panose="02020603050405020304" pitchFamily="18" charset="0"/>
              </a:rPr>
              <a:t>University</a:t>
            </a:r>
            <a:endParaRPr lang="it-IT" sz="1600" b="1" dirty="0">
              <a:solidFill>
                <a:srgbClr val="7030A0"/>
              </a:solidFill>
              <a:latin typeface="Times New Roman" panose="02020603050405020304" pitchFamily="18" charset="0"/>
              <a:cs typeface="Times New Roman" panose="02020603050405020304" pitchFamily="18" charset="0"/>
            </a:endParaRPr>
          </a:p>
          <a:p>
            <a:pPr algn="just">
              <a:lnSpc>
                <a:spcPct val="150000"/>
              </a:lnSpc>
            </a:pPr>
            <a:r>
              <a:rPr lang="it-IT" sz="1600" dirty="0">
                <a:latin typeface="Times New Roman" panose="02020603050405020304" pitchFamily="18" charset="0"/>
                <a:cs typeface="Times New Roman" panose="02020603050405020304" pitchFamily="18" charset="0"/>
              </a:rPr>
              <a:t>Prof. Thomas V. </a:t>
            </a:r>
            <a:r>
              <a:rPr lang="it-IT" sz="1600" dirty="0" err="1">
                <a:latin typeface="Times New Roman" panose="02020603050405020304" pitchFamily="18" charset="0"/>
                <a:cs typeface="Times New Roman" panose="02020603050405020304" pitchFamily="18" charset="0"/>
              </a:rPr>
              <a:t>O’Halloran</a:t>
            </a:r>
            <a:endParaRPr lang="it-IT" sz="1600" dirty="0">
              <a:latin typeface="Times New Roman" panose="02020603050405020304" pitchFamily="18" charset="0"/>
              <a:cs typeface="Times New Roman" panose="02020603050405020304" pitchFamily="18" charset="0"/>
            </a:endParaRPr>
          </a:p>
          <a:p>
            <a:pPr algn="just">
              <a:lnSpc>
                <a:spcPct val="150000"/>
              </a:lnSpc>
            </a:pPr>
            <a:r>
              <a:rPr lang="it-IT" sz="1600" dirty="0">
                <a:latin typeface="Times New Roman" panose="02020603050405020304" pitchFamily="18" charset="0"/>
                <a:cs typeface="Times New Roman" panose="02020603050405020304" pitchFamily="18" charset="0"/>
              </a:rPr>
              <a:t>Dr. </a:t>
            </a:r>
            <a:r>
              <a:rPr lang="it-IT" sz="1600" dirty="0" err="1">
                <a:latin typeface="Times New Roman" panose="02020603050405020304" pitchFamily="18" charset="0"/>
                <a:cs typeface="Times New Roman" panose="02020603050405020304" pitchFamily="18" charset="0"/>
              </a:rPr>
              <a:t>Denana</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Miodragovic</a:t>
            </a:r>
            <a:endParaRPr lang="it-IT" sz="1600" dirty="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9668704"/>
      </p:ext>
    </p:extLst>
  </p:cSld>
  <p:clrMapOvr>
    <a:masterClrMapping/>
  </p:clrMapOvr>
  <mc:AlternateContent xmlns:mc="http://schemas.openxmlformats.org/markup-compatibility/2006">
    <mc:Choice xmlns:p14="http://schemas.microsoft.com/office/powerpoint/2010/main" Requires="p14">
      <p:transition spd="slow" p14:dur="2000" advTm="3831"/>
    </mc:Choice>
    <mc:Fallback>
      <p:transition spd="slow" advTm="3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136525"/>
            <a:ext cx="8077200" cy="830997"/>
          </a:xfrm>
          <a:prstGeom prst="rect">
            <a:avLst/>
          </a:prstGeom>
        </p:spPr>
        <p:txBody>
          <a:bodyPr wrap="square">
            <a:spAutoFit/>
          </a:bodyPr>
          <a:lstStyle/>
          <a:p>
            <a:pPr algn="ctr"/>
            <a:r>
              <a:rPr lang="en-US" sz="2400" b="1" dirty="0"/>
              <a:t>Ferritin-based anticancer metallodrug delivery: encapsulation of Arsenoplatin-1 within the ferritin nanocage</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pSp>
        <p:nvGrpSpPr>
          <p:cNvPr id="7" name="Gruppo 6">
            <a:extLst>
              <a:ext uri="{FF2B5EF4-FFF2-40B4-BE49-F238E27FC236}">
                <a16:creationId xmlns:a16="http://schemas.microsoft.com/office/drawing/2014/main" id="{F074021F-54AE-40B9-BD53-FCAC21A19853}"/>
              </a:ext>
            </a:extLst>
          </p:cNvPr>
          <p:cNvGrpSpPr/>
          <p:nvPr/>
        </p:nvGrpSpPr>
        <p:grpSpPr>
          <a:xfrm rot="2021909">
            <a:off x="1060130" y="3476805"/>
            <a:ext cx="2399844" cy="2667893"/>
            <a:chOff x="3427376" y="4438765"/>
            <a:chExt cx="2346388" cy="2346388"/>
          </a:xfrm>
        </p:grpSpPr>
        <p:pic>
          <p:nvPicPr>
            <p:cNvPr id="8" name="Immagine 7">
              <a:extLst>
                <a:ext uri="{FF2B5EF4-FFF2-40B4-BE49-F238E27FC236}">
                  <a16:creationId xmlns:a16="http://schemas.microsoft.com/office/drawing/2014/main" id="{C4941812-1BCC-4E3D-BD35-15D638E768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7376" y="4438765"/>
              <a:ext cx="2346388" cy="2346388"/>
            </a:xfrm>
            <a:prstGeom prst="rect">
              <a:avLst/>
            </a:prstGeom>
          </p:spPr>
        </p:pic>
        <p:pic>
          <p:nvPicPr>
            <p:cNvPr id="9" name="Immagine 8">
              <a:extLst>
                <a:ext uri="{FF2B5EF4-FFF2-40B4-BE49-F238E27FC236}">
                  <a16:creationId xmlns:a16="http://schemas.microsoft.com/office/drawing/2014/main" id="{75EE782F-C947-41F8-A85C-6A75FB98BE3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083" b="26653" l="88017" r="95868">
                          <a14:backgroundMark x1="88636" y1="24174" x2="88430" y2="23967"/>
                        </a14:backgroundRemoval>
                      </a14:imgEffect>
                    </a14:imgLayer>
                  </a14:imgProps>
                </a:ext>
              </a:extLst>
            </a:blip>
            <a:srcRect l="87311" t="14231" r="3073" b="73268"/>
            <a:stretch/>
          </p:blipFill>
          <p:spPr>
            <a:xfrm>
              <a:off x="4319811" y="4704316"/>
              <a:ext cx="239868" cy="311829"/>
            </a:xfrm>
            <a:prstGeom prst="rect">
              <a:avLst/>
            </a:prstGeom>
          </p:spPr>
        </p:pic>
        <p:pic>
          <p:nvPicPr>
            <p:cNvPr id="10" name="Immagine 9">
              <a:extLst>
                <a:ext uri="{FF2B5EF4-FFF2-40B4-BE49-F238E27FC236}">
                  <a16:creationId xmlns:a16="http://schemas.microsoft.com/office/drawing/2014/main" id="{5A26D7DB-73AB-49D2-9CB3-206C208D7A9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083" b="26653" l="88017" r="95868">
                          <a14:backgroundMark x1="88636" y1="24174" x2="88430" y2="23967"/>
                        </a14:backgroundRemoval>
                      </a14:imgEffect>
                    </a14:imgLayer>
                  </a14:imgProps>
                </a:ext>
              </a:extLst>
            </a:blip>
            <a:srcRect l="87311" t="14231" r="3073" b="73268"/>
            <a:stretch/>
          </p:blipFill>
          <p:spPr>
            <a:xfrm>
              <a:off x="4675476" y="5108944"/>
              <a:ext cx="285902" cy="371673"/>
            </a:xfrm>
            <a:prstGeom prst="rect">
              <a:avLst/>
            </a:prstGeom>
          </p:spPr>
        </p:pic>
        <p:pic>
          <p:nvPicPr>
            <p:cNvPr id="11" name="Immagine 10">
              <a:extLst>
                <a:ext uri="{FF2B5EF4-FFF2-40B4-BE49-F238E27FC236}">
                  <a16:creationId xmlns:a16="http://schemas.microsoft.com/office/drawing/2014/main" id="{8CBD6C9E-D0F9-400A-9C67-E59179D948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083" b="26653" l="88017" r="95868">
                          <a14:backgroundMark x1="88636" y1="24174" x2="88430" y2="23967"/>
                        </a14:backgroundRemoval>
                      </a14:imgEffect>
                    </a14:imgLayer>
                  </a14:imgProps>
                </a:ext>
              </a:extLst>
            </a:blip>
            <a:srcRect l="87311" t="14231" r="3073" b="73268"/>
            <a:stretch/>
          </p:blipFill>
          <p:spPr>
            <a:xfrm>
              <a:off x="4376681" y="5533095"/>
              <a:ext cx="285902" cy="371673"/>
            </a:xfrm>
            <a:prstGeom prst="rect">
              <a:avLst/>
            </a:prstGeom>
          </p:spPr>
        </p:pic>
        <p:pic>
          <p:nvPicPr>
            <p:cNvPr id="13" name="Immagine 12">
              <a:extLst>
                <a:ext uri="{FF2B5EF4-FFF2-40B4-BE49-F238E27FC236}">
                  <a16:creationId xmlns:a16="http://schemas.microsoft.com/office/drawing/2014/main" id="{D5E67099-97A5-40CF-BA14-21FD54CC89E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083" b="26653" l="88017" r="95868">
                          <a14:backgroundMark x1="88636" y1="24174" x2="88430" y2="23967"/>
                        </a14:backgroundRemoval>
                      </a14:imgEffect>
                    </a14:imgLayer>
                  </a14:imgProps>
                </a:ext>
              </a:extLst>
            </a:blip>
            <a:srcRect l="87311" t="14231" r="3073" b="73268"/>
            <a:stretch/>
          </p:blipFill>
          <p:spPr>
            <a:xfrm>
              <a:off x="4675476" y="5904768"/>
              <a:ext cx="285902" cy="371673"/>
            </a:xfrm>
            <a:prstGeom prst="rect">
              <a:avLst/>
            </a:prstGeom>
          </p:spPr>
        </p:pic>
      </p:grpSp>
      <p:pic>
        <p:nvPicPr>
          <p:cNvPr id="14" name="Picture 7" descr="D:\1 lezione\Cellula.jpg">
            <a:extLst>
              <a:ext uri="{FF2B5EF4-FFF2-40B4-BE49-F238E27FC236}">
                <a16:creationId xmlns:a16="http://schemas.microsoft.com/office/drawing/2014/main" id="{6AC36343-F62A-4DBB-A84A-47AAE78B63C2}"/>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349466" y="1730958"/>
            <a:ext cx="2761170" cy="1591953"/>
          </a:xfrm>
          <a:prstGeom prst="rect">
            <a:avLst/>
          </a:prstGeom>
          <a:noFill/>
          <a:ln w="9525">
            <a:noFill/>
            <a:miter lim="800000"/>
            <a:headEnd/>
            <a:tailEnd/>
          </a:ln>
        </p:spPr>
      </p:pic>
      <p:sp>
        <p:nvSpPr>
          <p:cNvPr id="15" name="Freccia circolare in su 14">
            <a:extLst>
              <a:ext uri="{FF2B5EF4-FFF2-40B4-BE49-F238E27FC236}">
                <a16:creationId xmlns:a16="http://schemas.microsoft.com/office/drawing/2014/main" id="{C83B407D-63CF-4E95-AE05-75ED698F54A3}"/>
              </a:ext>
            </a:extLst>
          </p:cNvPr>
          <p:cNvSpPr/>
          <p:nvPr/>
        </p:nvSpPr>
        <p:spPr>
          <a:xfrm rot="14547571" flipH="1" flipV="1">
            <a:off x="-111731" y="3837298"/>
            <a:ext cx="1930536" cy="662352"/>
          </a:xfrm>
          <a:prstGeom prst="curvedUpArrow">
            <a:avLst/>
          </a:prstGeom>
          <a:noFill/>
          <a:ln w="15875" cap="rnd">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89">
              <a:solidFill>
                <a:schemeClr val="tx1"/>
              </a:solidFill>
            </a:endParaRPr>
          </a:p>
        </p:txBody>
      </p:sp>
      <p:pic>
        <p:nvPicPr>
          <p:cNvPr id="17" name="Immagine 16">
            <a:extLst>
              <a:ext uri="{FF2B5EF4-FFF2-40B4-BE49-F238E27FC236}">
                <a16:creationId xmlns:a16="http://schemas.microsoft.com/office/drawing/2014/main" id="{FB8506BF-6549-4FD5-94AC-48E44A9DB541}"/>
              </a:ext>
            </a:extLst>
          </p:cNvPr>
          <p:cNvPicPr>
            <a:picLocks noChangeAspect="1"/>
          </p:cNvPicPr>
          <p:nvPr/>
        </p:nvPicPr>
        <p:blipFill>
          <a:blip r:embed="rId8"/>
          <a:stretch>
            <a:fillRect/>
          </a:stretch>
        </p:blipFill>
        <p:spPr>
          <a:xfrm>
            <a:off x="3110302" y="1263054"/>
            <a:ext cx="2771680" cy="2771680"/>
          </a:xfrm>
          <a:prstGeom prst="rect">
            <a:avLst/>
          </a:prstGeom>
        </p:spPr>
      </p:pic>
      <p:sp>
        <p:nvSpPr>
          <p:cNvPr id="21" name="Freccia circolare in su 20">
            <a:extLst>
              <a:ext uri="{FF2B5EF4-FFF2-40B4-BE49-F238E27FC236}">
                <a16:creationId xmlns:a16="http://schemas.microsoft.com/office/drawing/2014/main" id="{7A07849A-62B8-4B0F-84C1-24115DA364AC}"/>
              </a:ext>
            </a:extLst>
          </p:cNvPr>
          <p:cNvSpPr/>
          <p:nvPr/>
        </p:nvSpPr>
        <p:spPr>
          <a:xfrm rot="20148043">
            <a:off x="2640090" y="4613634"/>
            <a:ext cx="2308830" cy="641687"/>
          </a:xfrm>
          <a:prstGeom prst="curvedUpArrow">
            <a:avLst/>
          </a:prstGeom>
          <a:noFill/>
          <a:ln w="15875" cap="rnd">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89">
              <a:solidFill>
                <a:schemeClr val="tx1"/>
              </a:solidFill>
            </a:endParaRPr>
          </a:p>
        </p:txBody>
      </p:sp>
      <p:sp>
        <p:nvSpPr>
          <p:cNvPr id="22" name="Freccia circolare in su 21">
            <a:extLst>
              <a:ext uri="{FF2B5EF4-FFF2-40B4-BE49-F238E27FC236}">
                <a16:creationId xmlns:a16="http://schemas.microsoft.com/office/drawing/2014/main" id="{9A37CF39-533F-4AFF-BDE2-27E7738C4CD8}"/>
              </a:ext>
            </a:extLst>
          </p:cNvPr>
          <p:cNvSpPr/>
          <p:nvPr/>
        </p:nvSpPr>
        <p:spPr>
          <a:xfrm flipV="1">
            <a:off x="5563279" y="1020170"/>
            <a:ext cx="2075181" cy="654129"/>
          </a:xfrm>
          <a:prstGeom prst="curvedUpArrow">
            <a:avLst/>
          </a:prstGeom>
          <a:noFill/>
          <a:ln w="15875" cap="rnd">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89">
              <a:solidFill>
                <a:schemeClr val="tx1"/>
              </a:solidFill>
            </a:endParaRPr>
          </a:p>
        </p:txBody>
      </p:sp>
      <p:grpSp>
        <p:nvGrpSpPr>
          <p:cNvPr id="3" name="Gruppo 2"/>
          <p:cNvGrpSpPr/>
          <p:nvPr/>
        </p:nvGrpSpPr>
        <p:grpSpPr>
          <a:xfrm>
            <a:off x="113572" y="1244193"/>
            <a:ext cx="2550028" cy="2256184"/>
            <a:chOff x="-143152" y="903274"/>
            <a:chExt cx="2550028" cy="2256184"/>
          </a:xfrm>
        </p:grpSpPr>
        <p:grpSp>
          <p:nvGrpSpPr>
            <p:cNvPr id="18" name="Gruppo 17">
              <a:extLst>
                <a:ext uri="{FF2B5EF4-FFF2-40B4-BE49-F238E27FC236}">
                  <a16:creationId xmlns:a16="http://schemas.microsoft.com/office/drawing/2014/main" id="{E7EA7490-FC81-44F9-93AE-4A6E21E54A8E}"/>
                </a:ext>
              </a:extLst>
            </p:cNvPr>
            <p:cNvGrpSpPr/>
            <p:nvPr/>
          </p:nvGrpSpPr>
          <p:grpSpPr>
            <a:xfrm>
              <a:off x="-143152" y="903274"/>
              <a:ext cx="2550028" cy="2256184"/>
              <a:chOff x="2117615" y="3736756"/>
              <a:chExt cx="1461008" cy="1326491"/>
            </a:xfrm>
          </p:grpSpPr>
          <p:pic>
            <p:nvPicPr>
              <p:cNvPr id="19" name="Immagine 18">
                <a:extLst>
                  <a:ext uri="{FF2B5EF4-FFF2-40B4-BE49-F238E27FC236}">
                    <a16:creationId xmlns:a16="http://schemas.microsoft.com/office/drawing/2014/main" id="{2A1A2C0E-BBF8-41AF-AFC9-4F741CB948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7615" y="3736756"/>
                <a:ext cx="1461008" cy="1101240"/>
              </a:xfrm>
              <a:prstGeom prst="rect">
                <a:avLst/>
              </a:prstGeom>
              <a:ln w="12700">
                <a:noFill/>
              </a:ln>
            </p:spPr>
          </p:pic>
          <p:sp>
            <p:nvSpPr>
              <p:cNvPr id="20" name="CasellaDiTesto 19">
                <a:extLst>
                  <a:ext uri="{FF2B5EF4-FFF2-40B4-BE49-F238E27FC236}">
                    <a16:creationId xmlns:a16="http://schemas.microsoft.com/office/drawing/2014/main" id="{141617D3-1282-4DEF-9F5D-3AACA05A1A2B}"/>
                  </a:ext>
                </a:extLst>
              </p:cNvPr>
              <p:cNvSpPr txBox="1"/>
              <p:nvPr/>
            </p:nvSpPr>
            <p:spPr>
              <a:xfrm>
                <a:off x="2571576" y="4850668"/>
                <a:ext cx="369582" cy="212579"/>
              </a:xfrm>
              <a:prstGeom prst="rect">
                <a:avLst/>
              </a:prstGeom>
              <a:noFill/>
            </p:spPr>
            <p:txBody>
              <a:bodyPr wrap="none" rtlCol="0">
                <a:spAutoFit/>
              </a:bodyPr>
              <a:lstStyle/>
              <a:p>
                <a:r>
                  <a:rPr lang="en-US" sz="1600" b="1" dirty="0">
                    <a:latin typeface="Times New Roman" panose="02020603050405020304" pitchFamily="18" charset="0"/>
                    <a:cs typeface="Times New Roman" panose="02020603050405020304" pitchFamily="18" charset="0"/>
                  </a:rPr>
                  <a:t>AP-1</a:t>
                </a:r>
                <a:endParaRPr lang="en-GB" sz="1600" b="1" dirty="0">
                  <a:latin typeface="Times New Roman" panose="02020603050405020304" pitchFamily="18" charset="0"/>
                  <a:cs typeface="Times New Roman" panose="02020603050405020304" pitchFamily="18" charset="0"/>
                </a:endParaRPr>
              </a:p>
            </p:txBody>
          </p:sp>
        </p:grpSp>
        <p:pic>
          <p:nvPicPr>
            <p:cNvPr id="23" name="Immagine 22">
              <a:extLst>
                <a:ext uri="{FF2B5EF4-FFF2-40B4-BE49-F238E27FC236}">
                  <a16:creationId xmlns:a16="http://schemas.microsoft.com/office/drawing/2014/main" id="{DE115EC0-7542-4DDA-A9B7-B724FFFA0A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083" b="26653" l="88017" r="95868">
                          <a14:backgroundMark x1="88636" y1="24174" x2="88430" y2="23967"/>
                        </a14:backgroundRemoval>
                      </a14:imgEffect>
                    </a14:imgLayer>
                  </a14:imgProps>
                </a:ext>
              </a:extLst>
            </a:blip>
            <a:srcRect l="87311" t="14231" r="3073" b="73268"/>
            <a:stretch/>
          </p:blipFill>
          <p:spPr>
            <a:xfrm rot="1197739">
              <a:off x="1328188" y="2627398"/>
              <a:ext cx="320807" cy="418998"/>
            </a:xfrm>
            <a:prstGeom prst="rect">
              <a:avLst/>
            </a:prstGeom>
          </p:spPr>
        </p:pic>
      </p:grpSp>
      <p:pic>
        <p:nvPicPr>
          <p:cNvPr id="1028" name="Picture 4" descr="Life line Royalty Free Vector Image - VectorStock">
            <a:extLst>
              <a:ext uri="{FF2B5EF4-FFF2-40B4-BE49-F238E27FC236}">
                <a16:creationId xmlns:a16="http://schemas.microsoft.com/office/drawing/2014/main" id="{D08FEFCA-404E-4B1E-A73D-0A8FA33BE56A}"/>
              </a:ext>
            </a:extLst>
          </p:cNvPr>
          <p:cNvPicPr>
            <a:picLocks noChangeAspect="1" noChangeArrowheads="1"/>
          </p:cNvPicPr>
          <p:nvPr/>
        </p:nvPicPr>
        <p:blipFill rotWithShape="1">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t="6532" b="17778"/>
          <a:stretch/>
        </p:blipFill>
        <p:spPr bwMode="auto">
          <a:xfrm>
            <a:off x="7421607" y="4982557"/>
            <a:ext cx="1715313" cy="10127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ne Darger Skull With Bones To Death Symbol Vector Illustration Royalty  Free Cliparts, Vectors, And Stock Illustration. Image 91162865.">
            <a:extLst>
              <a:ext uri="{FF2B5EF4-FFF2-40B4-BE49-F238E27FC236}">
                <a16:creationId xmlns:a16="http://schemas.microsoft.com/office/drawing/2014/main" id="{3CCF5C59-949B-4604-B51D-DCB8C16F9AE7}"/>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43154" y1="54769" x2="43154" y2="54769"/>
                        <a14:foregroundMark x1="43692" y1="54231" x2="43692" y2="54231"/>
                        <a14:foregroundMark x1="57000" y1="55000" x2="57000" y2="55000"/>
                        <a14:foregroundMark x1="57000" y1="55000" x2="57000" y2="55000"/>
                        <a14:foregroundMark x1="57000" y1="55000" x2="57000" y2="55000"/>
                        <a14:foregroundMark x1="57000" y1="55000" x2="57000" y2="55000"/>
                        <a14:foregroundMark x1="57000" y1="55000" x2="57000" y2="55000"/>
                        <a14:foregroundMark x1="57000" y1="55000" x2="57000" y2="55000"/>
                        <a14:foregroundMark x1="54769" y1="57615" x2="54769" y2="57615"/>
                        <a14:foregroundMark x1="56308" y1="56462" x2="56308" y2="56462"/>
                        <a14:foregroundMark x1="56308" y1="56462" x2="56462" y2="55923"/>
                        <a14:foregroundMark x1="56462" y1="55538" x2="56462" y2="55538"/>
                        <a14:foregroundMark x1="49462" y1="60615" x2="49462" y2="60615"/>
                        <a14:foregroundMark x1="49462" y1="60615" x2="49615" y2="60231"/>
                        <a14:foregroundMark x1="49615" y1="60231" x2="49615" y2="60231"/>
                      </a14:backgroundRemoval>
                    </a14:imgEffect>
                  </a14:imgLayer>
                </a14:imgProps>
              </a:ext>
              <a:ext uri="{28A0092B-C50C-407E-A947-70E740481C1C}">
                <a14:useLocalDpi xmlns:a14="http://schemas.microsoft.com/office/drawing/2010/main" val="0"/>
              </a:ext>
            </a:extLst>
          </a:blip>
          <a:srcRect/>
          <a:stretch>
            <a:fillRect/>
          </a:stretch>
        </p:blipFill>
        <p:spPr bwMode="auto">
          <a:xfrm>
            <a:off x="7864523" y="4122504"/>
            <a:ext cx="1079200" cy="1079200"/>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23">
            <a:extLst>
              <a:ext uri="{FF2B5EF4-FFF2-40B4-BE49-F238E27FC236}">
                <a16:creationId xmlns:a16="http://schemas.microsoft.com/office/drawing/2014/main" id="{AF010E8D-EFA9-4EA1-8127-BDB02F1EC9BF}"/>
              </a:ext>
            </a:extLst>
          </p:cNvPr>
          <p:cNvSpPr txBox="1"/>
          <p:nvPr/>
        </p:nvSpPr>
        <p:spPr>
          <a:xfrm>
            <a:off x="6137518" y="4419600"/>
            <a:ext cx="1406282" cy="400110"/>
          </a:xfrm>
          <a:prstGeom prst="rect">
            <a:avLst/>
          </a:prstGeom>
          <a:noFill/>
          <a:ln>
            <a:solidFill>
              <a:schemeClr val="tx1"/>
            </a:solidFill>
          </a:ln>
        </p:spPr>
        <p:txBody>
          <a:bodyPr wrap="none" rtlCol="0">
            <a:spAutoFit/>
          </a:bodyPr>
          <a:lstStyle/>
          <a:p>
            <a:r>
              <a:rPr lang="it-IT" sz="2000" dirty="0">
                <a:cs typeface="Adobe Devanagari" panose="02040503050201020203" pitchFamily="18" charset="0"/>
              </a:rPr>
              <a:t>cancer </a:t>
            </a:r>
            <a:r>
              <a:rPr lang="en-GB" sz="2000" dirty="0">
                <a:cs typeface="Adobe Devanagari" panose="02040503050201020203" pitchFamily="18" charset="0"/>
              </a:rPr>
              <a:t>cells</a:t>
            </a:r>
          </a:p>
        </p:txBody>
      </p:sp>
      <p:sp>
        <p:nvSpPr>
          <p:cNvPr id="30" name="CasellaDiTesto 29">
            <a:extLst>
              <a:ext uri="{FF2B5EF4-FFF2-40B4-BE49-F238E27FC236}">
                <a16:creationId xmlns:a16="http://schemas.microsoft.com/office/drawing/2014/main" id="{F4F1D960-6A3C-465D-A3D4-92C97DC03261}"/>
              </a:ext>
            </a:extLst>
          </p:cNvPr>
          <p:cNvSpPr txBox="1"/>
          <p:nvPr/>
        </p:nvSpPr>
        <p:spPr>
          <a:xfrm>
            <a:off x="5486400" y="5181600"/>
            <a:ext cx="1471878" cy="400110"/>
          </a:xfrm>
          <a:prstGeom prst="rect">
            <a:avLst/>
          </a:prstGeom>
          <a:noFill/>
          <a:ln>
            <a:solidFill>
              <a:schemeClr val="tx1"/>
            </a:solidFill>
          </a:ln>
        </p:spPr>
        <p:txBody>
          <a:bodyPr wrap="none" rtlCol="0">
            <a:spAutoFit/>
          </a:bodyPr>
          <a:lstStyle/>
          <a:p>
            <a:r>
              <a:rPr lang="en-US" sz="2000" dirty="0">
                <a:cs typeface="Adobe Devanagari" panose="02040503050201020203" pitchFamily="18" charset="0"/>
              </a:rPr>
              <a:t>normal cells</a:t>
            </a:r>
          </a:p>
        </p:txBody>
      </p:sp>
      <p:sp>
        <p:nvSpPr>
          <p:cNvPr id="26" name="Freccia in giù 25">
            <a:extLst>
              <a:ext uri="{FF2B5EF4-FFF2-40B4-BE49-F238E27FC236}">
                <a16:creationId xmlns:a16="http://schemas.microsoft.com/office/drawing/2014/main" id="{C2BE3D45-8284-432A-BF52-EA12688ED8DF}"/>
              </a:ext>
            </a:extLst>
          </p:cNvPr>
          <p:cNvSpPr/>
          <p:nvPr/>
        </p:nvSpPr>
        <p:spPr>
          <a:xfrm>
            <a:off x="7638460" y="3404908"/>
            <a:ext cx="304800" cy="859533"/>
          </a:xfrm>
          <a:prstGeom prst="downArrow">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ttore 2 15"/>
          <p:cNvCxnSpPr/>
          <p:nvPr/>
        </p:nvCxnSpPr>
        <p:spPr>
          <a:xfrm>
            <a:off x="7543800" y="4667707"/>
            <a:ext cx="42354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9" name="Connettore 2 28"/>
          <p:cNvCxnSpPr/>
          <p:nvPr/>
        </p:nvCxnSpPr>
        <p:spPr>
          <a:xfrm>
            <a:off x="6967853" y="5420950"/>
            <a:ext cx="42354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8619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1261" y="304800"/>
            <a:ext cx="8534399" cy="5355312"/>
          </a:xfrm>
          <a:prstGeom prst="rect">
            <a:avLst/>
          </a:prstGeom>
          <a:noFill/>
        </p:spPr>
        <p:txBody>
          <a:bodyPr wrap="square" rtlCol="0">
            <a:spAutoFit/>
          </a:bodyPr>
          <a:lstStyle/>
          <a:p>
            <a:pPr algn="just"/>
            <a:r>
              <a:rPr lang="fr-FR" b="1" dirty="0"/>
              <a:t>Abstract: </a:t>
            </a:r>
          </a:p>
          <a:p>
            <a:pPr algn="just"/>
            <a:endParaRPr lang="fr-FR" dirty="0"/>
          </a:p>
          <a:p>
            <a:pPr algn="just"/>
            <a:r>
              <a:rPr lang="en-US" dirty="0"/>
              <a:t>An ideal drug delivery system is characterized by high stability, biocompatibility and selective delivery of molecules to target cells. Molecules already present in the body, like proteins, are safer for the immune </a:t>
            </a:r>
            <a:r>
              <a:rPr lang="en-US" dirty="0" err="1"/>
              <a:t>defence</a:t>
            </a:r>
            <a:r>
              <a:rPr lang="en-US" dirty="0"/>
              <a:t> mechanism. Ferritins (Fts) are proteins that self-assemble into hollow cage-like structures, already used to encapsulate molecules for optical imaging, catalysis and photodynamic therapy. Here, Ft was chosen to encapsulate </a:t>
            </a:r>
            <a:r>
              <a:rPr lang="en-US" b="1" dirty="0"/>
              <a:t>Arsenoplatin-1</a:t>
            </a:r>
            <a:r>
              <a:rPr lang="en-US" dirty="0"/>
              <a:t> (</a:t>
            </a:r>
            <a:r>
              <a:rPr lang="en-US" b="1" dirty="0"/>
              <a:t>AP-1</a:t>
            </a:r>
            <a:r>
              <a:rPr lang="en-US" dirty="0"/>
              <a:t>), the prototype of a novel class of metallodrugs containing a </a:t>
            </a:r>
            <a:r>
              <a:rPr lang="en-US" dirty="0" err="1"/>
              <a:t>PtAs</a:t>
            </a:r>
            <a:r>
              <a:rPr lang="en-US" dirty="0"/>
              <a:t>(OH)</a:t>
            </a:r>
            <a:r>
              <a:rPr lang="en-US" baseline="-25000" dirty="0"/>
              <a:t>2</a:t>
            </a:r>
            <a:r>
              <a:rPr lang="en-US" dirty="0"/>
              <a:t> core. </a:t>
            </a:r>
            <a:r>
              <a:rPr lang="en-US" b="1" dirty="0"/>
              <a:t>AP-1-encapsulated Ft </a:t>
            </a:r>
            <a:r>
              <a:rPr lang="en-US" dirty="0"/>
              <a:t>was prepared following the alkaline pH procedure: Ft cage is disassembled at basic pH and then reassembled in the presence of the drug by raising the pH at a neutral value. In this way, the metallodrug is trapped inside the Ft core. UV-Vis spectroscopy and ICP-OES measurements confirm the encapsulation and allow to evaluate the exact amount of </a:t>
            </a:r>
            <a:r>
              <a:rPr lang="en-US" b="1" dirty="0"/>
              <a:t>AP-1</a:t>
            </a:r>
            <a:r>
              <a:rPr lang="en-US" dirty="0"/>
              <a:t> in the nanocage. The X-ray structure of </a:t>
            </a:r>
            <a:r>
              <a:rPr lang="en-US" b="1" dirty="0"/>
              <a:t>AP-1-encapsulated Ft </a:t>
            </a:r>
            <a:r>
              <a:rPr lang="en-US" dirty="0"/>
              <a:t>reveals that an </a:t>
            </a:r>
            <a:r>
              <a:rPr lang="en-US" b="1" dirty="0"/>
              <a:t>AP-1</a:t>
            </a:r>
            <a:r>
              <a:rPr lang="en-US" dirty="0"/>
              <a:t> fragment without the chloride ligand binds the protein. The biological activity of </a:t>
            </a:r>
            <a:r>
              <a:rPr lang="en-US" b="1" dirty="0"/>
              <a:t>AP-1-loaded Ft </a:t>
            </a:r>
            <a:r>
              <a:rPr lang="en-US" dirty="0"/>
              <a:t>was tested on cancer cell lines and compared to that observed in normal ones. The results indicate that, even if reducing the overall drug toxicity, the presence of the cage improves </a:t>
            </a:r>
            <a:r>
              <a:rPr lang="en-US" b="1" dirty="0"/>
              <a:t>AP-1</a:t>
            </a:r>
            <a:r>
              <a:rPr lang="en-US" dirty="0"/>
              <a:t> selectivity for cancer cells.</a:t>
            </a:r>
          </a:p>
          <a:p>
            <a:pPr algn="just"/>
            <a:endParaRPr lang="en-US" dirty="0"/>
          </a:p>
          <a:p>
            <a:pPr algn="just"/>
            <a:r>
              <a:rPr lang="fr-FR" b="1" dirty="0"/>
              <a:t>Keywords: </a:t>
            </a:r>
            <a:r>
              <a:rPr lang="fr-FR" dirty="0" err="1"/>
              <a:t>drug</a:t>
            </a:r>
            <a:r>
              <a:rPr lang="fr-FR" dirty="0"/>
              <a:t> </a:t>
            </a:r>
            <a:r>
              <a:rPr lang="fr-FR" dirty="0" err="1"/>
              <a:t>delivery</a:t>
            </a:r>
            <a:r>
              <a:rPr lang="fr-FR" dirty="0"/>
              <a:t>; biocompatible; </a:t>
            </a:r>
            <a:r>
              <a:rPr lang="fr-FR" dirty="0" err="1"/>
              <a:t>protein</a:t>
            </a:r>
            <a:r>
              <a:rPr lang="fr-FR" dirty="0"/>
              <a:t>; </a:t>
            </a:r>
            <a:r>
              <a:rPr lang="fr-FR" dirty="0" err="1"/>
              <a:t>nanocarrier</a:t>
            </a:r>
            <a:r>
              <a:rPr lang="fr-FR" dirty="0"/>
              <a:t>; </a:t>
            </a:r>
            <a:r>
              <a:rPr lang="fr-FR" dirty="0" err="1"/>
              <a:t>metallodrug</a:t>
            </a:r>
            <a:endParaRPr lang="fr-FR"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a16="http://schemas.microsoft.com/office/drawing/2014/main" id="{DD466382-20B6-490F-8C41-6253E43E3B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4</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7" name="Picture 2" descr="novel nanocarriers for ethnopharmacological formul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2681" y="2093472"/>
            <a:ext cx="3465520" cy="38476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2.bp.blogspot.com/-RsnWMThDGik/Vj5fkNtI7rI/AAAAAAAAAs8/wkm1HLrHq5s/s1600/cisplatin.png">
            <a:extLst>
              <a:ext uri="{FF2B5EF4-FFF2-40B4-BE49-F238E27FC236}">
                <a16:creationId xmlns:a16="http://schemas.microsoft.com/office/drawing/2014/main" id="{595FD30D-55C8-44BC-8573-B47DC667EF4A}"/>
              </a:ext>
            </a:extLst>
          </p:cNvPr>
          <p:cNvPicPr>
            <a:picLocks noChangeAspect="1" noChangeArrowheads="1"/>
          </p:cNvPicPr>
          <p:nvPr/>
        </p:nvPicPr>
        <p:blipFill rotWithShape="1">
          <a:blip r:embed="rId7" cstate="email">
            <a:duotone>
              <a:schemeClr val="accent6">
                <a:shade val="45000"/>
                <a:satMod val="135000"/>
              </a:schemeClr>
              <a:prstClr val="white"/>
            </a:duotone>
            <a:extLst>
              <a:ext uri="{28A0092B-C50C-407E-A947-70E740481C1C}">
                <a14:useLocalDpi xmlns:a14="http://schemas.microsoft.com/office/drawing/2010/main"/>
              </a:ext>
            </a:extLst>
          </a:blip>
          <a:srcRect l="17397" r="18813"/>
          <a:stretch/>
        </p:blipFill>
        <p:spPr bwMode="auto">
          <a:xfrm>
            <a:off x="392100" y="638851"/>
            <a:ext cx="1371600" cy="783540"/>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BB918BCD-51AE-4D53-AF37-4AFE89A67C3B}"/>
              </a:ext>
            </a:extLst>
          </p:cNvPr>
          <p:cNvSpPr/>
          <p:nvPr/>
        </p:nvSpPr>
        <p:spPr>
          <a:xfrm>
            <a:off x="456325" y="78421"/>
            <a:ext cx="1307375" cy="423449"/>
          </a:xfrm>
          <a:prstGeom prst="rect">
            <a:avLst/>
          </a:prstGeom>
        </p:spPr>
        <p:txBody>
          <a:bodyPr wrap="square">
            <a:spAutoFit/>
          </a:bodyPr>
          <a:lstStyle/>
          <a:p>
            <a:pPr algn="ctr">
              <a:lnSpc>
                <a:spcPct val="150000"/>
              </a:lnSpc>
            </a:pPr>
            <a:r>
              <a:rPr lang="it-IT" sz="1600" dirty="0">
                <a:solidFill>
                  <a:srgbClr val="C36518"/>
                </a:solidFill>
                <a:cs typeface="Times New Roman" panose="02020603050405020304" pitchFamily="18" charset="0"/>
              </a:rPr>
              <a:t>Cisplatin</a:t>
            </a:r>
            <a:endParaRPr lang="en-GB" sz="1600" dirty="0">
              <a:solidFill>
                <a:srgbClr val="C36518"/>
              </a:solidFill>
              <a:cs typeface="Times New Roman" panose="02020603050405020304" pitchFamily="18" charset="0"/>
            </a:endParaRPr>
          </a:p>
        </p:txBody>
      </p:sp>
      <p:sp>
        <p:nvSpPr>
          <p:cNvPr id="15" name="CasellaDiTesto 14">
            <a:extLst>
              <a:ext uri="{FF2B5EF4-FFF2-40B4-BE49-F238E27FC236}">
                <a16:creationId xmlns:a16="http://schemas.microsoft.com/office/drawing/2014/main" id="{C1972415-3959-43B9-913E-44F80D3AE778}"/>
              </a:ext>
            </a:extLst>
          </p:cNvPr>
          <p:cNvSpPr txBox="1"/>
          <p:nvPr/>
        </p:nvSpPr>
        <p:spPr>
          <a:xfrm>
            <a:off x="-76200" y="1566969"/>
            <a:ext cx="2978332" cy="276999"/>
          </a:xfrm>
          <a:prstGeom prst="rect">
            <a:avLst/>
          </a:prstGeom>
          <a:noFill/>
        </p:spPr>
        <p:txBody>
          <a:bodyPr wrap="square" rtlCol="0">
            <a:spAutoFit/>
          </a:bodyPr>
          <a:lstStyle/>
          <a:p>
            <a:r>
              <a:rPr lang="it-IT" sz="1200" dirty="0">
                <a:latin typeface="Times New Roman" pitchFamily="18" charset="0"/>
                <a:cs typeface="Times New Roman" pitchFamily="18" charset="0"/>
              </a:rPr>
              <a:t>Rosenberg B. Nature (1965) 205, 698</a:t>
            </a:r>
          </a:p>
        </p:txBody>
      </p:sp>
      <p:pic>
        <p:nvPicPr>
          <p:cNvPr id="21" name="Picture 2" descr="https://silenziosamentealmattino.files.wordpress.com/2012/07/punto-interrogativo.jpg">
            <a:extLst>
              <a:ext uri="{FF2B5EF4-FFF2-40B4-BE49-F238E27FC236}">
                <a16:creationId xmlns:a16="http://schemas.microsoft.com/office/drawing/2014/main" id="{BD5C2990-91BF-4E05-BB0C-88C7D88EFB2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736" t="7654" r="24305" b="5683"/>
          <a:stretch/>
        </p:blipFill>
        <p:spPr bwMode="auto">
          <a:xfrm flipH="1">
            <a:off x="236732" y="2697167"/>
            <a:ext cx="522300" cy="1196240"/>
          </a:xfrm>
          <a:prstGeom prst="rect">
            <a:avLst/>
          </a:prstGeom>
          <a:noFill/>
        </p:spPr>
      </p:pic>
      <p:sp>
        <p:nvSpPr>
          <p:cNvPr id="22" name="Titolo 3">
            <a:extLst>
              <a:ext uri="{FF2B5EF4-FFF2-40B4-BE49-F238E27FC236}">
                <a16:creationId xmlns:a16="http://schemas.microsoft.com/office/drawing/2014/main" id="{049B3D00-4E55-4985-A331-FC0FA59B2C29}"/>
              </a:ext>
            </a:extLst>
          </p:cNvPr>
          <p:cNvSpPr txBox="1">
            <a:spLocks/>
          </p:cNvSpPr>
          <p:nvPr/>
        </p:nvSpPr>
        <p:spPr>
          <a:xfrm>
            <a:off x="898623" y="3305662"/>
            <a:ext cx="3361907" cy="7656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00000"/>
              </a:lnSpc>
              <a:buFont typeface="Wingdings" panose="05000000000000000000" pitchFamily="2" charset="2"/>
              <a:buChar char="ü"/>
            </a:pPr>
            <a:r>
              <a:rPr lang="en-US" sz="1800" dirty="0">
                <a:latin typeface="+mn-lt"/>
                <a:cs typeface="Times New Roman" panose="02020603050405020304" pitchFamily="18" charset="0"/>
              </a:rPr>
              <a:t>change of oxidation state and coordination geometry</a:t>
            </a:r>
          </a:p>
        </p:txBody>
      </p:sp>
      <p:sp>
        <p:nvSpPr>
          <p:cNvPr id="23" name="Titolo 3">
            <a:extLst>
              <a:ext uri="{FF2B5EF4-FFF2-40B4-BE49-F238E27FC236}">
                <a16:creationId xmlns:a16="http://schemas.microsoft.com/office/drawing/2014/main" id="{272237F9-EDF4-4711-8152-23CEC4362346}"/>
              </a:ext>
            </a:extLst>
          </p:cNvPr>
          <p:cNvSpPr txBox="1">
            <a:spLocks/>
          </p:cNvSpPr>
          <p:nvPr/>
        </p:nvSpPr>
        <p:spPr>
          <a:xfrm>
            <a:off x="884567" y="5178942"/>
            <a:ext cx="4159045" cy="555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00000"/>
              </a:lnSpc>
              <a:buFont typeface="Wingdings" panose="05000000000000000000" pitchFamily="2" charset="2"/>
              <a:buChar char="ü"/>
            </a:pPr>
            <a:r>
              <a:rPr lang="en-US" sz="1800" b="1" i="1" dirty="0">
                <a:solidFill>
                  <a:srgbClr val="7030A0"/>
                </a:solidFill>
                <a:latin typeface="+mn-lt"/>
                <a:cs typeface="Times New Roman" panose="02020603050405020304" pitchFamily="18" charset="0"/>
              </a:rPr>
              <a:t>drug delivery/targeting protocols</a:t>
            </a:r>
          </a:p>
        </p:txBody>
      </p:sp>
      <p:sp>
        <p:nvSpPr>
          <p:cNvPr id="24" name="Titolo 3">
            <a:extLst>
              <a:ext uri="{FF2B5EF4-FFF2-40B4-BE49-F238E27FC236}">
                <a16:creationId xmlns:a16="http://schemas.microsoft.com/office/drawing/2014/main" id="{D27E02C7-B650-4B5F-983B-33BC5431D1CC}"/>
              </a:ext>
            </a:extLst>
          </p:cNvPr>
          <p:cNvSpPr txBox="1">
            <a:spLocks/>
          </p:cNvSpPr>
          <p:nvPr/>
        </p:nvSpPr>
        <p:spPr>
          <a:xfrm>
            <a:off x="898623" y="2697167"/>
            <a:ext cx="3361908" cy="464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00000"/>
              </a:lnSpc>
              <a:buFont typeface="Wingdings" panose="05000000000000000000" pitchFamily="2" charset="2"/>
              <a:buChar char="ü"/>
            </a:pPr>
            <a:r>
              <a:rPr lang="en-US" sz="1800" dirty="0">
                <a:latin typeface="+mn-lt"/>
                <a:cs typeface="Times New Roman" panose="02020603050405020304" pitchFamily="18" charset="0"/>
              </a:rPr>
              <a:t>alternative metal centers</a:t>
            </a:r>
          </a:p>
        </p:txBody>
      </p:sp>
      <p:sp>
        <p:nvSpPr>
          <p:cNvPr id="2" name="Rettangolo 1">
            <a:extLst>
              <a:ext uri="{FF2B5EF4-FFF2-40B4-BE49-F238E27FC236}">
                <a16:creationId xmlns:a16="http://schemas.microsoft.com/office/drawing/2014/main" id="{743C582C-554D-461F-BA9C-891391B8239C}"/>
              </a:ext>
            </a:extLst>
          </p:cNvPr>
          <p:cNvSpPr/>
          <p:nvPr/>
        </p:nvSpPr>
        <p:spPr>
          <a:xfrm>
            <a:off x="898623" y="4125022"/>
            <a:ext cx="2330766" cy="369332"/>
          </a:xfrm>
          <a:prstGeom prst="rect">
            <a:avLst/>
          </a:prstGeom>
        </p:spPr>
        <p:txBody>
          <a:bodyPr wrap="none">
            <a:spAutoFit/>
          </a:bodyPr>
          <a:lstStyle/>
          <a:p>
            <a:pPr marL="342900" indent="-342900" algn="just">
              <a:buFont typeface="Wingdings" panose="05000000000000000000" pitchFamily="2" charset="2"/>
              <a:buChar char="ü"/>
            </a:pPr>
            <a:r>
              <a:rPr lang="en-GB" dirty="0" smtClean="0">
                <a:ea typeface="Calibri" panose="020F0502020204030204" pitchFamily="34" charset="0"/>
              </a:rPr>
              <a:t>ligand modification</a:t>
            </a:r>
            <a:endParaRPr lang="en-US" dirty="0"/>
          </a:p>
        </p:txBody>
      </p:sp>
      <p:sp>
        <p:nvSpPr>
          <p:cNvPr id="3" name="Rettangolo 2">
            <a:extLst>
              <a:ext uri="{FF2B5EF4-FFF2-40B4-BE49-F238E27FC236}">
                <a16:creationId xmlns:a16="http://schemas.microsoft.com/office/drawing/2014/main" id="{4A73E352-9443-4AEE-8F9B-D0268D5C105D}"/>
              </a:ext>
            </a:extLst>
          </p:cNvPr>
          <p:cNvSpPr/>
          <p:nvPr/>
        </p:nvSpPr>
        <p:spPr>
          <a:xfrm>
            <a:off x="884567" y="4757863"/>
            <a:ext cx="3968522" cy="369332"/>
          </a:xfrm>
          <a:prstGeom prst="rect">
            <a:avLst/>
          </a:prstGeom>
        </p:spPr>
        <p:txBody>
          <a:bodyPr wrap="none">
            <a:spAutoFit/>
          </a:bodyPr>
          <a:lstStyle/>
          <a:p>
            <a:pPr marL="342900" indent="-342900">
              <a:buFont typeface="Wingdings" panose="05000000000000000000" pitchFamily="2" charset="2"/>
              <a:buChar char="ü"/>
            </a:pPr>
            <a:r>
              <a:rPr lang="en-GB" dirty="0">
                <a:ea typeface="Calibri" panose="020F0502020204030204" pitchFamily="34" charset="0"/>
              </a:rPr>
              <a:t>development of polynuclear systems</a:t>
            </a:r>
            <a:endParaRPr lang="en-US" dirty="0"/>
          </a:p>
        </p:txBody>
      </p:sp>
      <p:sp>
        <p:nvSpPr>
          <p:cNvPr id="29" name="Titolo 3">
            <a:extLst>
              <a:ext uri="{FF2B5EF4-FFF2-40B4-BE49-F238E27FC236}">
                <a16:creationId xmlns:a16="http://schemas.microsoft.com/office/drawing/2014/main" id="{20F25000-66F0-40F3-A78D-52FC648C9D64}"/>
              </a:ext>
            </a:extLst>
          </p:cNvPr>
          <p:cNvSpPr txBox="1">
            <a:spLocks/>
          </p:cNvSpPr>
          <p:nvPr/>
        </p:nvSpPr>
        <p:spPr bwMode="auto">
          <a:xfrm>
            <a:off x="2406718" y="45283"/>
            <a:ext cx="6345181" cy="56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it-IT" sz="1800" i="1" dirty="0">
                <a:solidFill>
                  <a:srgbClr val="C36518"/>
                </a:solidFill>
                <a:effectLst>
                  <a:outerShdw blurRad="38100" dist="38100" dir="2700000" algn="tl">
                    <a:srgbClr val="000000">
                      <a:alpha val="43137"/>
                    </a:srgbClr>
                  </a:outerShdw>
                </a:effectLst>
                <a:latin typeface="+mj-lt"/>
                <a:cs typeface="Times New Roman" panose="02020603050405020304" pitchFamily="18" charset="0"/>
              </a:rPr>
              <a:t>Metal compounds have an important place in the clinical practice</a:t>
            </a:r>
            <a:endParaRPr lang="en-GB" altLang="it-IT" sz="1800" i="1" dirty="0">
              <a:solidFill>
                <a:srgbClr val="C36518"/>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30" name="Titolo 3">
            <a:extLst>
              <a:ext uri="{FF2B5EF4-FFF2-40B4-BE49-F238E27FC236}">
                <a16:creationId xmlns:a16="http://schemas.microsoft.com/office/drawing/2014/main" id="{575F9D3B-12AE-466E-846B-902C87684776}"/>
              </a:ext>
            </a:extLst>
          </p:cNvPr>
          <p:cNvSpPr txBox="1">
            <a:spLocks/>
          </p:cNvSpPr>
          <p:nvPr/>
        </p:nvSpPr>
        <p:spPr bwMode="auto">
          <a:xfrm>
            <a:off x="2528054" y="583750"/>
            <a:ext cx="6345181" cy="9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Clr>
                <a:srgbClr val="CC0066"/>
              </a:buClr>
              <a:buFontTx/>
              <a:buNone/>
            </a:pPr>
            <a:r>
              <a:rPr lang="en-US" altLang="it-IT" sz="1600" i="1" dirty="0">
                <a:latin typeface="+mn-lt"/>
                <a:cs typeface="Times New Roman" panose="02020603050405020304" pitchFamily="18" charset="0"/>
              </a:rPr>
              <a:t>They are used as drugs to treat several human diseases (carcinomas, lymphomas, infection control, anti-inflammatory, diabetes, and neurological disorders).</a:t>
            </a:r>
          </a:p>
        </p:txBody>
      </p:sp>
      <p:sp>
        <p:nvSpPr>
          <p:cNvPr id="31" name="Titolo 3">
            <a:extLst>
              <a:ext uri="{FF2B5EF4-FFF2-40B4-BE49-F238E27FC236}">
                <a16:creationId xmlns:a16="http://schemas.microsoft.com/office/drawing/2014/main" id="{745CBDBA-14A5-405B-A969-661A6BB74C5E}"/>
              </a:ext>
            </a:extLst>
          </p:cNvPr>
          <p:cNvSpPr txBox="1">
            <a:spLocks/>
          </p:cNvSpPr>
          <p:nvPr/>
        </p:nvSpPr>
        <p:spPr bwMode="auto">
          <a:xfrm>
            <a:off x="2528054" y="1343753"/>
            <a:ext cx="6345181" cy="9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Clr>
                <a:srgbClr val="CC0066"/>
              </a:buClr>
              <a:buFontTx/>
              <a:buNone/>
            </a:pPr>
            <a:r>
              <a:rPr lang="it-IT" altLang="it-IT" sz="1600" i="1" dirty="0" err="1">
                <a:latin typeface="+mn-lt"/>
                <a:cs typeface="Times New Roman" panose="02020603050405020304" pitchFamily="18" charset="0"/>
              </a:rPr>
              <a:t>Several</a:t>
            </a:r>
            <a:r>
              <a:rPr lang="it-IT" altLang="it-IT" sz="1600" i="1" dirty="0">
                <a:latin typeface="+mn-lt"/>
                <a:cs typeface="Times New Roman" panose="02020603050405020304" pitchFamily="18" charset="0"/>
              </a:rPr>
              <a:t> side </a:t>
            </a:r>
            <a:r>
              <a:rPr lang="it-IT" altLang="it-IT" sz="1600" i="1" dirty="0" err="1">
                <a:latin typeface="+mn-lt"/>
                <a:cs typeface="Times New Roman" panose="02020603050405020304" pitchFamily="18" charset="0"/>
              </a:rPr>
              <a:t>effects</a:t>
            </a:r>
            <a:r>
              <a:rPr lang="it-IT" altLang="it-IT" sz="1600" i="1" dirty="0">
                <a:latin typeface="+mn-lt"/>
                <a:cs typeface="Times New Roman" panose="02020603050405020304" pitchFamily="18" charset="0"/>
              </a:rPr>
              <a:t>: general </a:t>
            </a:r>
            <a:r>
              <a:rPr lang="it-IT" altLang="it-IT" sz="1600" i="1" dirty="0" err="1">
                <a:latin typeface="+mn-lt"/>
                <a:cs typeface="Times New Roman" panose="02020603050405020304" pitchFamily="18" charset="0"/>
              </a:rPr>
              <a:t>toxicity</a:t>
            </a:r>
            <a:r>
              <a:rPr lang="it-IT" altLang="it-IT" sz="1600" i="1" dirty="0">
                <a:latin typeface="+mn-lt"/>
                <a:cs typeface="Times New Roman" panose="02020603050405020304" pitchFamily="18" charset="0"/>
              </a:rPr>
              <a:t> and </a:t>
            </a:r>
            <a:r>
              <a:rPr lang="it-IT" altLang="it-IT" sz="1600" i="1" dirty="0" err="1">
                <a:latin typeface="+mn-lt"/>
                <a:cs typeface="Times New Roman" panose="02020603050405020304" pitchFamily="18" charset="0"/>
              </a:rPr>
              <a:t>drug</a:t>
            </a:r>
            <a:r>
              <a:rPr lang="it-IT" altLang="it-IT" sz="1600" i="1" dirty="0">
                <a:latin typeface="+mn-lt"/>
                <a:cs typeface="Times New Roman" panose="02020603050405020304" pitchFamily="18" charset="0"/>
              </a:rPr>
              <a:t> </a:t>
            </a:r>
            <a:r>
              <a:rPr lang="it-IT" altLang="it-IT" sz="1600" i="1" dirty="0" err="1">
                <a:latin typeface="+mn-lt"/>
                <a:cs typeface="Times New Roman" panose="02020603050405020304" pitchFamily="18" charset="0"/>
              </a:rPr>
              <a:t>resistance</a:t>
            </a:r>
            <a:endParaRPr lang="en-US" altLang="it-IT" sz="1600" i="1" dirty="0">
              <a:latin typeface="+mn-lt"/>
              <a:cs typeface="Times New Roman" panose="02020603050405020304" pitchFamily="18"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77941701"/>
      </p:ext>
    </p:extLst>
  </p:cSld>
  <p:clrMapOvr>
    <a:masterClrMapping/>
  </p:clrMapOvr>
  <mc:AlternateContent xmlns:mc="http://schemas.openxmlformats.org/markup-compatibility/2006">
    <mc:Choice xmlns:p14="http://schemas.microsoft.com/office/powerpoint/2010/main" Requires="p14">
      <p:transition spd="slow" p14:dur="2000" advTm="68865"/>
    </mc:Choice>
    <mc:Fallback>
      <p:transition spd="slow" advTm="68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11"/>
                </p:tgtEl>
              </p:cMediaNode>
            </p:audio>
          </p:childTnLst>
        </p:cTn>
      </p:par>
    </p:tnLst>
    <p:bldLst>
      <p:bldP spid="22" grpId="0"/>
      <p:bldP spid="23" grpId="0"/>
      <p:bldP spid="24" grpId="0"/>
      <p:bldP spid="2" grpId="0"/>
      <p:bldP spid="3"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Immagine 1"/>
          <p:cNvPicPr>
            <a:picLocks noChangeAspect="1"/>
          </p:cNvPicPr>
          <p:nvPr/>
        </p:nvPicPr>
        <p:blipFill rotWithShape="1">
          <a:blip r:embed="rId6"/>
          <a:srcRect l="3780" r="3912"/>
          <a:stretch/>
        </p:blipFill>
        <p:spPr>
          <a:xfrm>
            <a:off x="209247" y="450790"/>
            <a:ext cx="4404993" cy="3633096"/>
          </a:xfrm>
          <a:prstGeom prst="rect">
            <a:avLst/>
          </a:prstGeom>
          <a:ln>
            <a:solidFill>
              <a:schemeClr val="tx1"/>
            </a:solidFill>
          </a:ln>
        </p:spPr>
      </p:pic>
      <p:sp>
        <p:nvSpPr>
          <p:cNvPr id="4" name="Rettangolo 3"/>
          <p:cNvSpPr/>
          <p:nvPr/>
        </p:nvSpPr>
        <p:spPr>
          <a:xfrm>
            <a:off x="198179" y="4108390"/>
            <a:ext cx="4416060" cy="1531445"/>
          </a:xfrm>
          <a:prstGeom prst="rect">
            <a:avLst/>
          </a:prstGeom>
          <a:ln>
            <a:solidFill>
              <a:schemeClr val="tx1"/>
            </a:solidFill>
          </a:ln>
        </p:spPr>
        <p:txBody>
          <a:bodyPr wrap="square">
            <a:spAutoFit/>
          </a:bodyPr>
          <a:lstStyle/>
          <a:p>
            <a:pPr algn="just">
              <a:lnSpc>
                <a:spcPct val="150000"/>
              </a:lnSpc>
            </a:pPr>
            <a:r>
              <a:rPr lang="en-US" sz="1600" dirty="0"/>
              <a:t>A graph on the growing interest of researchers in the field of “proteins as delivery systems for anticancer drugs” from 2000 to 2018 (data </a:t>
            </a:r>
            <a:r>
              <a:rPr lang="en-GB" sz="1600" dirty="0"/>
              <a:t>from </a:t>
            </a:r>
            <a:r>
              <a:rPr lang="en-GB" sz="1600" dirty="0" err="1"/>
              <a:t>Pubmed</a:t>
            </a:r>
            <a:r>
              <a:rPr lang="en-GB" sz="1600" dirty="0"/>
              <a:t>).</a:t>
            </a:r>
          </a:p>
        </p:txBody>
      </p:sp>
      <p:sp>
        <p:nvSpPr>
          <p:cNvPr id="6" name="Rettangolo 20">
            <a:extLst>
              <a:ext uri="{FF2B5EF4-FFF2-40B4-BE49-F238E27FC236}">
                <a16:creationId xmlns:a16="http://schemas.microsoft.com/office/drawing/2014/main" id="{A9993A53-B1D1-4C64-B856-E2B3BBADD369}"/>
              </a:ext>
            </a:extLst>
          </p:cNvPr>
          <p:cNvSpPr>
            <a:spLocks noChangeArrowheads="1"/>
          </p:cNvSpPr>
          <p:nvPr/>
        </p:nvSpPr>
        <p:spPr bwMode="auto">
          <a:xfrm>
            <a:off x="35725" y="18149"/>
            <a:ext cx="4578514" cy="3755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5000"/>
              </a:lnSpc>
              <a:spcBef>
                <a:spcPct val="0"/>
              </a:spcBef>
              <a:buNone/>
            </a:pPr>
            <a:r>
              <a:rPr lang="en-US" altLang="it-IT" sz="1700" b="1" i="1" dirty="0">
                <a:solidFill>
                  <a:srgbClr val="7030A0"/>
                </a:solidFill>
                <a:latin typeface="+mn-lt"/>
                <a:ea typeface="Calibri" panose="020F0502020204030204" pitchFamily="34" charset="0"/>
                <a:cs typeface="Times New Roman" panose="02020603050405020304" pitchFamily="18" charset="0"/>
              </a:rPr>
              <a:t>Proteins as delivery systems for anticancer drugs</a:t>
            </a:r>
            <a:endParaRPr lang="en-GB" altLang="it-IT" sz="1700" i="1" dirty="0">
              <a:solidFill>
                <a:srgbClr val="7030A0"/>
              </a:solidFill>
              <a:latin typeface="+mn-lt"/>
              <a:ea typeface="Calibri" panose="020F0502020204030204" pitchFamily="34" charset="0"/>
              <a:cs typeface="Times New Roman" panose="02020603050405020304" pitchFamily="18" charset="0"/>
            </a:endParaRPr>
          </a:p>
        </p:txBody>
      </p:sp>
      <p:sp>
        <p:nvSpPr>
          <p:cNvPr id="9" name="Rettangolo 8"/>
          <p:cNvSpPr/>
          <p:nvPr/>
        </p:nvSpPr>
        <p:spPr>
          <a:xfrm>
            <a:off x="220344" y="5632936"/>
            <a:ext cx="4416061" cy="382092"/>
          </a:xfrm>
          <a:prstGeom prst="rect">
            <a:avLst/>
          </a:prstGeom>
        </p:spPr>
        <p:txBody>
          <a:bodyPr wrap="square">
            <a:spAutoFit/>
          </a:bodyPr>
          <a:lstStyle/>
          <a:p>
            <a:pPr algn="just">
              <a:lnSpc>
                <a:spcPct val="150000"/>
              </a:lnSpc>
              <a:buClr>
                <a:srgbClr val="C00000"/>
              </a:buClr>
            </a:pPr>
            <a:r>
              <a:rPr lang="en-US" sz="1400" dirty="0">
                <a:solidFill>
                  <a:schemeClr val="accent6">
                    <a:lumMod val="75000"/>
                  </a:schemeClr>
                </a:solidFill>
                <a:latin typeface="+mj-lt"/>
                <a:ea typeface="Times New Roman" panose="02020603050405020304" pitchFamily="18" charset="0"/>
              </a:rPr>
              <a:t>Monti, D.M. </a:t>
            </a:r>
            <a:r>
              <a:rPr lang="en-US" sz="1400" i="1" dirty="0">
                <a:solidFill>
                  <a:schemeClr val="accent6">
                    <a:lumMod val="75000"/>
                  </a:schemeClr>
                </a:solidFill>
                <a:latin typeface="+mj-lt"/>
                <a:ea typeface="Times New Roman" panose="02020603050405020304" pitchFamily="18" charset="0"/>
              </a:rPr>
              <a:t>et al. </a:t>
            </a:r>
            <a:r>
              <a:rPr lang="en-US" sz="1400" dirty="0" err="1">
                <a:solidFill>
                  <a:schemeClr val="accent6">
                    <a:lumMod val="75000"/>
                  </a:schemeClr>
                </a:solidFill>
                <a:latin typeface="+mj-lt"/>
                <a:ea typeface="Times New Roman" panose="02020603050405020304" pitchFamily="18" charset="0"/>
              </a:rPr>
              <a:t>Nanomedicine</a:t>
            </a:r>
            <a:r>
              <a:rPr lang="en-US" sz="1400" dirty="0">
                <a:solidFill>
                  <a:schemeClr val="accent6">
                    <a:lumMod val="75000"/>
                  </a:schemeClr>
                </a:solidFill>
                <a:latin typeface="+mj-lt"/>
                <a:ea typeface="Times New Roman" panose="02020603050405020304" pitchFamily="18" charset="0"/>
              </a:rPr>
              <a:t>: NBM (2019) 20, 101997</a:t>
            </a:r>
          </a:p>
        </p:txBody>
      </p:sp>
      <p:grpSp>
        <p:nvGrpSpPr>
          <p:cNvPr id="12" name="Gruppo 11"/>
          <p:cNvGrpSpPr/>
          <p:nvPr/>
        </p:nvGrpSpPr>
        <p:grpSpPr>
          <a:xfrm>
            <a:off x="4855404" y="233184"/>
            <a:ext cx="4229239" cy="5772981"/>
            <a:chOff x="4855404" y="233184"/>
            <a:chExt cx="4229239" cy="5772981"/>
          </a:xfrm>
        </p:grpSpPr>
        <p:sp>
          <p:nvSpPr>
            <p:cNvPr id="24" name="Rettangolo 23"/>
            <p:cNvSpPr/>
            <p:nvPr/>
          </p:nvSpPr>
          <p:spPr>
            <a:xfrm>
              <a:off x="4855404" y="336825"/>
              <a:ext cx="2895600" cy="5493812"/>
            </a:xfrm>
            <a:prstGeom prst="rect">
              <a:avLst/>
            </a:prstGeom>
          </p:spPr>
          <p:txBody>
            <a:bodyPr wrap="square">
              <a:spAutoFit/>
            </a:bodyPr>
            <a:lstStyle/>
            <a:p>
              <a:pPr marL="285750" indent="-285750">
                <a:lnSpc>
                  <a:spcPct val="150000"/>
                </a:lnSpc>
                <a:buFont typeface="Calibri" panose="020F0502020204030204" pitchFamily="34" charset="0"/>
                <a:buChar char="*"/>
              </a:pPr>
              <a:r>
                <a:rPr lang="en-US" dirty="0" err="1"/>
                <a:t>chaperonines</a:t>
              </a:r>
              <a:endParaRPr lang="en-US" dirty="0"/>
            </a:p>
            <a:p>
              <a:pPr marL="285750" indent="-285750">
                <a:lnSpc>
                  <a:spcPct val="150000"/>
                </a:lnSpc>
                <a:buFont typeface="Calibri" panose="020F0502020204030204" pitchFamily="34" charset="0"/>
                <a:buChar char="*"/>
              </a:pPr>
              <a:endParaRPr lang="en-US" dirty="0"/>
            </a:p>
            <a:p>
              <a:pPr marL="285750" indent="-285750">
                <a:lnSpc>
                  <a:spcPct val="150000"/>
                </a:lnSpc>
                <a:buFont typeface="Calibri" panose="020F0502020204030204" pitchFamily="34" charset="0"/>
                <a:buChar char="*"/>
              </a:pPr>
              <a:endParaRPr lang="en-US" dirty="0"/>
            </a:p>
            <a:p>
              <a:pPr marL="285750" indent="-285750">
                <a:lnSpc>
                  <a:spcPct val="150000"/>
                </a:lnSpc>
                <a:buFont typeface="Calibri" panose="020F0502020204030204" pitchFamily="34" charset="0"/>
                <a:buChar char="*"/>
              </a:pPr>
              <a:r>
                <a:rPr lang="en-US" dirty="0"/>
                <a:t>heat shock proteins</a:t>
              </a:r>
            </a:p>
            <a:p>
              <a:pPr marL="285750" indent="-285750">
                <a:lnSpc>
                  <a:spcPct val="150000"/>
                </a:lnSpc>
                <a:buFont typeface="Calibri" panose="020F0502020204030204" pitchFamily="34" charset="0"/>
                <a:buChar char="*"/>
              </a:pPr>
              <a:endParaRPr lang="en-US" dirty="0"/>
            </a:p>
            <a:p>
              <a:pPr marL="285750" indent="-285750">
                <a:lnSpc>
                  <a:spcPct val="150000"/>
                </a:lnSpc>
                <a:buFont typeface="Calibri" panose="020F0502020204030204" pitchFamily="34" charset="0"/>
                <a:buChar char="*"/>
              </a:pPr>
              <a:endParaRPr lang="en-US" dirty="0"/>
            </a:p>
            <a:p>
              <a:pPr marL="285750" indent="-285750">
                <a:lnSpc>
                  <a:spcPct val="150000"/>
                </a:lnSpc>
                <a:buFont typeface="Calibri" panose="020F0502020204030204" pitchFamily="34" charset="0"/>
                <a:buChar char="*"/>
              </a:pPr>
              <a:r>
                <a:rPr lang="en-US" dirty="0" err="1"/>
                <a:t>clathrin</a:t>
              </a:r>
              <a:endParaRPr lang="en-US" dirty="0"/>
            </a:p>
            <a:p>
              <a:pPr marL="285750" indent="-285750">
                <a:lnSpc>
                  <a:spcPct val="150000"/>
                </a:lnSpc>
                <a:buFont typeface="Calibri" panose="020F0502020204030204" pitchFamily="34" charset="0"/>
                <a:buChar char="*"/>
              </a:pPr>
              <a:endParaRPr lang="en-US" dirty="0"/>
            </a:p>
            <a:p>
              <a:pPr marL="285750" indent="-285750">
                <a:lnSpc>
                  <a:spcPct val="150000"/>
                </a:lnSpc>
                <a:buFont typeface="Calibri" panose="020F0502020204030204" pitchFamily="34" charset="0"/>
                <a:buChar char="*"/>
              </a:pPr>
              <a:endParaRPr lang="en-US" dirty="0"/>
            </a:p>
            <a:p>
              <a:pPr marL="285750" indent="-285750">
                <a:lnSpc>
                  <a:spcPct val="150000"/>
                </a:lnSpc>
                <a:buFont typeface="Calibri" panose="020F0502020204030204" pitchFamily="34" charset="0"/>
                <a:buChar char="*"/>
              </a:pPr>
              <a:r>
                <a:rPr lang="en-US" dirty="0" err="1"/>
                <a:t>carboxysomes</a:t>
              </a:r>
              <a:endParaRPr lang="en-US" dirty="0"/>
            </a:p>
            <a:p>
              <a:pPr marL="285750" indent="-285750">
                <a:lnSpc>
                  <a:spcPct val="150000"/>
                </a:lnSpc>
                <a:buFont typeface="Calibri" panose="020F0502020204030204" pitchFamily="34" charset="0"/>
                <a:buChar char="*"/>
              </a:pPr>
              <a:endParaRPr lang="en-US" dirty="0"/>
            </a:p>
            <a:p>
              <a:pPr marL="285750" indent="-285750">
                <a:lnSpc>
                  <a:spcPct val="150000"/>
                </a:lnSpc>
                <a:buFont typeface="Calibri" panose="020F0502020204030204" pitchFamily="34" charset="0"/>
                <a:buChar char="*"/>
              </a:pPr>
              <a:endParaRPr lang="en-US" dirty="0"/>
            </a:p>
            <a:p>
              <a:pPr marL="285750" indent="-285750">
                <a:lnSpc>
                  <a:spcPct val="150000"/>
                </a:lnSpc>
                <a:buFont typeface="Calibri" panose="020F0502020204030204" pitchFamily="34" charset="0"/>
                <a:buChar char="*"/>
              </a:pPr>
              <a:r>
                <a:rPr lang="en-US" dirty="0"/>
                <a:t>mosaic viruses</a:t>
              </a:r>
              <a:endParaRPr lang="en-GB" dirty="0"/>
            </a:p>
          </p:txBody>
        </p:sp>
        <p:pic>
          <p:nvPicPr>
            <p:cNvPr id="25" name="Picture 2" descr="Structures of the investigated proteins and the tobacco mosaic virus: horse spleen (apo)ferritin cage and (apo)ferritin monomer (PDB ID: 4V1W, Russo and Passmore, 2014), chicken ovalbumin (PDB ID: 1OVA, Stein et al., 1991), hydrophobin class I DewA (PDB ID: 2LSH; Morris et al., 2013b), casein micelle consisting of the four different casein proteins: α s1 -casein (purple), α s2 -casein (light blue), β-casein (red), κ-casein (dark blue with tail) (adapted from Rebouillat and Ortega-Requena, 2015), ice-binding protein LeIBP dimer (PDB ID: 3UYU, Lee et al., 2012), and tobacco mosaic virus (TMV) (PDB ID: 3J06; Ge and Zhou, 2011).">
              <a:extLst>
                <a:ext uri="{FF2B5EF4-FFF2-40B4-BE49-F238E27FC236}">
                  <a16:creationId xmlns:a16="http://schemas.microsoft.com/office/drawing/2014/main" id="{33F2F4A0-3803-49D8-B234-284D91065AC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235" t="51578" r="8589" b="3327"/>
            <a:stretch/>
          </p:blipFill>
          <p:spPr bwMode="auto">
            <a:xfrm>
              <a:off x="6725194" y="4802134"/>
              <a:ext cx="1216517" cy="12040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Differential Geometry in Graphs">
              <a:extLst>
                <a:ext uri="{FF2B5EF4-FFF2-40B4-BE49-F238E27FC236}">
                  <a16:creationId xmlns:a16="http://schemas.microsoft.com/office/drawing/2014/main" id="{93B1B61D-A445-4F91-B1D2-DA7370569B5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7372" y="3707279"/>
              <a:ext cx="875987" cy="938295"/>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uppo 26">
              <a:extLst>
                <a:ext uri="{FF2B5EF4-FFF2-40B4-BE49-F238E27FC236}">
                  <a16:creationId xmlns:a16="http://schemas.microsoft.com/office/drawing/2014/main" id="{B75F22C7-3368-4DD8-9DF8-D5F569838F0A}"/>
                </a:ext>
              </a:extLst>
            </p:cNvPr>
            <p:cNvGrpSpPr/>
            <p:nvPr/>
          </p:nvGrpSpPr>
          <p:grpSpPr>
            <a:xfrm>
              <a:off x="7270421" y="1420300"/>
              <a:ext cx="1617479" cy="1017947"/>
              <a:chOff x="2344921" y="1309492"/>
              <a:chExt cx="1710284" cy="1070712"/>
            </a:xfrm>
          </p:grpSpPr>
          <p:pic>
            <p:nvPicPr>
              <p:cNvPr id="28" name="Picture 10" descr="Small Heat Shock Proteins - ppt download">
                <a:extLst>
                  <a:ext uri="{FF2B5EF4-FFF2-40B4-BE49-F238E27FC236}">
                    <a16:creationId xmlns:a16="http://schemas.microsoft.com/office/drawing/2014/main" id="{7C27624A-BE9B-4B2F-B69B-15738A91B71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485" t="15556" b="19998"/>
              <a:stretch/>
            </p:blipFill>
            <p:spPr bwMode="auto">
              <a:xfrm>
                <a:off x="2344921" y="1309492"/>
                <a:ext cx="1694959" cy="1070712"/>
              </a:xfrm>
              <a:prstGeom prst="rect">
                <a:avLst/>
              </a:prstGeom>
              <a:noFill/>
              <a:extLst>
                <a:ext uri="{909E8E84-426E-40DD-AFC4-6F175D3DCCD1}">
                  <a14:hiddenFill xmlns:a14="http://schemas.microsoft.com/office/drawing/2010/main">
                    <a:solidFill>
                      <a:srgbClr val="FFFFFF"/>
                    </a:solidFill>
                  </a14:hiddenFill>
                </a:ext>
              </a:extLst>
            </p:spPr>
          </p:pic>
          <p:sp>
            <p:nvSpPr>
              <p:cNvPr id="29" name="Rettangolo 28">
                <a:extLst>
                  <a:ext uri="{FF2B5EF4-FFF2-40B4-BE49-F238E27FC236}">
                    <a16:creationId xmlns:a16="http://schemas.microsoft.com/office/drawing/2014/main" id="{A3CD9AC8-66DC-4460-97AD-E02A97BACEA1}"/>
                  </a:ext>
                </a:extLst>
              </p:cNvPr>
              <p:cNvSpPr/>
              <p:nvPr/>
            </p:nvSpPr>
            <p:spPr>
              <a:xfrm>
                <a:off x="2726500" y="2204071"/>
                <a:ext cx="152400" cy="158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tangolo 29">
                <a:extLst>
                  <a:ext uri="{FF2B5EF4-FFF2-40B4-BE49-F238E27FC236}">
                    <a16:creationId xmlns:a16="http://schemas.microsoft.com/office/drawing/2014/main" id="{542E417C-2967-46E9-A5DC-478A933CDEAD}"/>
                  </a:ext>
                </a:extLst>
              </p:cNvPr>
              <p:cNvSpPr/>
              <p:nvPr/>
            </p:nvSpPr>
            <p:spPr>
              <a:xfrm>
                <a:off x="3902805" y="2194877"/>
                <a:ext cx="152400" cy="158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uppo 30">
              <a:extLst>
                <a:ext uri="{FF2B5EF4-FFF2-40B4-BE49-F238E27FC236}">
                  <a16:creationId xmlns:a16="http://schemas.microsoft.com/office/drawing/2014/main" id="{8EFA4C79-205B-486E-AD83-AEDBAFA8C8DF}"/>
                </a:ext>
              </a:extLst>
            </p:cNvPr>
            <p:cNvGrpSpPr/>
            <p:nvPr/>
          </p:nvGrpSpPr>
          <p:grpSpPr>
            <a:xfrm rot="10800000">
              <a:off x="6573005" y="233184"/>
              <a:ext cx="2511638" cy="952464"/>
              <a:chOff x="1828025" y="531095"/>
              <a:chExt cx="2518517" cy="827218"/>
            </a:xfrm>
          </p:grpSpPr>
          <p:pic>
            <p:nvPicPr>
              <p:cNvPr id="32" name="Picture 14" descr="Figure 1 from Chaperonin GroEL uses asymmetric and symmetric reaction  cycles in response to the concentration of non-native substrate proteins |  Semantic Scholar">
                <a:extLst>
                  <a:ext uri="{FF2B5EF4-FFF2-40B4-BE49-F238E27FC236}">
                    <a16:creationId xmlns:a16="http://schemas.microsoft.com/office/drawing/2014/main" id="{EE577B2C-5074-4BBA-AC09-C5FBF2BB97A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843" t="4443" r="9994" b="62695"/>
              <a:stretch/>
            </p:blipFill>
            <p:spPr bwMode="auto">
              <a:xfrm>
                <a:off x="1828025" y="558326"/>
                <a:ext cx="2515373" cy="799987"/>
              </a:xfrm>
              <a:prstGeom prst="rect">
                <a:avLst/>
              </a:prstGeom>
              <a:noFill/>
              <a:extLst>
                <a:ext uri="{909E8E84-426E-40DD-AFC4-6F175D3DCCD1}">
                  <a14:hiddenFill xmlns:a14="http://schemas.microsoft.com/office/drawing/2010/main">
                    <a:solidFill>
                      <a:srgbClr val="FFFFFF"/>
                    </a:solidFill>
                  </a14:hiddenFill>
                </a:ext>
              </a:extLst>
            </p:spPr>
          </p:pic>
          <p:sp>
            <p:nvSpPr>
              <p:cNvPr id="33" name="Rettangolo 32">
                <a:extLst>
                  <a:ext uri="{FF2B5EF4-FFF2-40B4-BE49-F238E27FC236}">
                    <a16:creationId xmlns:a16="http://schemas.microsoft.com/office/drawing/2014/main" id="{6CACB4E0-78B8-4EAC-9FC0-4C5339631918}"/>
                  </a:ext>
                </a:extLst>
              </p:cNvPr>
              <p:cNvSpPr/>
              <p:nvPr/>
            </p:nvSpPr>
            <p:spPr>
              <a:xfrm>
                <a:off x="4194142" y="531095"/>
                <a:ext cx="152400" cy="158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uppo 33">
              <a:extLst>
                <a:ext uri="{FF2B5EF4-FFF2-40B4-BE49-F238E27FC236}">
                  <a16:creationId xmlns:a16="http://schemas.microsoft.com/office/drawing/2014/main" id="{23B3612C-B80E-4F87-B7CA-C8D01001B9C9}"/>
                </a:ext>
              </a:extLst>
            </p:cNvPr>
            <p:cNvGrpSpPr/>
            <p:nvPr/>
          </p:nvGrpSpPr>
          <p:grpSpPr>
            <a:xfrm>
              <a:off x="6088471" y="2524742"/>
              <a:ext cx="1692804" cy="938297"/>
              <a:chOff x="1309913" y="2589833"/>
              <a:chExt cx="1692804" cy="938297"/>
            </a:xfrm>
          </p:grpSpPr>
          <p:pic>
            <p:nvPicPr>
              <p:cNvPr id="35" name="Picture 16" descr="PDB-101: Molecule of the Month: Clathrin">
                <a:extLst>
                  <a:ext uri="{FF2B5EF4-FFF2-40B4-BE49-F238E27FC236}">
                    <a16:creationId xmlns:a16="http://schemas.microsoft.com/office/drawing/2014/main" id="{9F97162F-7C97-4777-A7A7-6418191B73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1687166" y="2212580"/>
                <a:ext cx="938297" cy="1692804"/>
              </a:xfrm>
              <a:prstGeom prst="rect">
                <a:avLst/>
              </a:prstGeom>
              <a:noFill/>
              <a:extLst>
                <a:ext uri="{909E8E84-426E-40DD-AFC4-6F175D3DCCD1}">
                  <a14:hiddenFill xmlns:a14="http://schemas.microsoft.com/office/drawing/2010/main">
                    <a:solidFill>
                      <a:srgbClr val="FFFFFF"/>
                    </a:solidFill>
                  </a14:hiddenFill>
                </a:ext>
              </a:extLst>
            </p:spPr>
          </p:pic>
          <p:sp>
            <p:nvSpPr>
              <p:cNvPr id="36" name="Rettangolo 35">
                <a:extLst>
                  <a:ext uri="{FF2B5EF4-FFF2-40B4-BE49-F238E27FC236}">
                    <a16:creationId xmlns:a16="http://schemas.microsoft.com/office/drawing/2014/main" id="{B21B8F5A-1DB4-49CB-9CB0-8F05955D6BE0}"/>
                  </a:ext>
                </a:extLst>
              </p:cNvPr>
              <p:cNvSpPr/>
              <p:nvPr/>
            </p:nvSpPr>
            <p:spPr>
              <a:xfrm>
                <a:off x="1794288" y="2745294"/>
                <a:ext cx="144130" cy="150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1344"/>
    </mc:Choice>
    <mc:Fallback>
      <p:transition spd="slow" advTm="5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pSp>
        <p:nvGrpSpPr>
          <p:cNvPr id="4" name="Gruppo 1">
            <a:extLst>
              <a:ext uri="{FF2B5EF4-FFF2-40B4-BE49-F238E27FC236}">
                <a16:creationId xmlns:a16="http://schemas.microsoft.com/office/drawing/2014/main" id="{4434E49D-E875-4EB7-9392-1EF3FFC29CED}"/>
              </a:ext>
            </a:extLst>
          </p:cNvPr>
          <p:cNvGrpSpPr>
            <a:grpSpLocks/>
          </p:cNvGrpSpPr>
          <p:nvPr/>
        </p:nvGrpSpPr>
        <p:grpSpPr bwMode="auto">
          <a:xfrm>
            <a:off x="1144611" y="228600"/>
            <a:ext cx="3263900" cy="4760192"/>
            <a:chOff x="2763152" y="1099279"/>
            <a:chExt cx="3262852" cy="4760632"/>
          </a:xfrm>
        </p:grpSpPr>
        <p:grpSp>
          <p:nvGrpSpPr>
            <p:cNvPr id="6" name="Gruppo 2">
              <a:extLst>
                <a:ext uri="{FF2B5EF4-FFF2-40B4-BE49-F238E27FC236}">
                  <a16:creationId xmlns:a16="http://schemas.microsoft.com/office/drawing/2014/main" id="{34BDB1A4-B046-42B4-B154-31F52AE5AF93}"/>
                </a:ext>
              </a:extLst>
            </p:cNvPr>
            <p:cNvGrpSpPr>
              <a:grpSpLocks/>
            </p:cNvGrpSpPr>
            <p:nvPr/>
          </p:nvGrpSpPr>
          <p:grpSpPr bwMode="auto">
            <a:xfrm>
              <a:off x="2763152" y="1099279"/>
              <a:ext cx="3262852" cy="4760632"/>
              <a:chOff x="2727641" y="1180509"/>
              <a:chExt cx="3262852" cy="4760632"/>
            </a:xfrm>
          </p:grpSpPr>
          <p:pic>
            <p:nvPicPr>
              <p:cNvPr id="25" name="Immagine 21">
                <a:extLst>
                  <a:ext uri="{FF2B5EF4-FFF2-40B4-BE49-F238E27FC236}">
                    <a16:creationId xmlns:a16="http://schemas.microsoft.com/office/drawing/2014/main" id="{5ED75333-CEEC-4419-A64B-1985ED9675A1}"/>
                  </a:ext>
                </a:extLst>
              </p:cNvPr>
              <p:cNvPicPr>
                <a:picLocks noChangeAspect="1"/>
              </p:cNvPicPr>
              <p:nvPr/>
            </p:nvPicPr>
            <p:blipFill rotWithShape="1">
              <a:blip r:embed="rId5">
                <a:extLst>
                  <a:ext uri="{28A0092B-C50C-407E-A947-70E740481C1C}">
                    <a14:useLocalDpi xmlns:a14="http://schemas.microsoft.com/office/drawing/2010/main" val="0"/>
                  </a:ext>
                </a:extLst>
              </a:blip>
              <a:srcRect t="6001" r="51682"/>
              <a:stretch/>
            </p:blipFill>
            <p:spPr bwMode="auto">
              <a:xfrm>
                <a:off x="2727641" y="1180509"/>
                <a:ext cx="3262852" cy="476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e 25">
                <a:extLst>
                  <a:ext uri="{FF2B5EF4-FFF2-40B4-BE49-F238E27FC236}">
                    <a16:creationId xmlns:a16="http://schemas.microsoft.com/office/drawing/2014/main" id="{A80998A4-D9AE-4731-86F7-01E65C0FD62D}"/>
                  </a:ext>
                </a:extLst>
              </p:cNvPr>
              <p:cNvSpPr/>
              <p:nvPr/>
            </p:nvSpPr>
            <p:spPr>
              <a:xfrm>
                <a:off x="4454286" y="2351471"/>
                <a:ext cx="223765"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e 26">
                <a:extLst>
                  <a:ext uri="{FF2B5EF4-FFF2-40B4-BE49-F238E27FC236}">
                    <a16:creationId xmlns:a16="http://schemas.microsoft.com/office/drawing/2014/main" id="{48E9ECB4-CE60-4494-873E-C7017CA213BF}"/>
                  </a:ext>
                </a:extLst>
              </p:cNvPr>
              <p:cNvSpPr/>
              <p:nvPr/>
            </p:nvSpPr>
            <p:spPr>
              <a:xfrm>
                <a:off x="4659008" y="2329244"/>
                <a:ext cx="223766"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Ovale 27">
                <a:extLst>
                  <a:ext uri="{FF2B5EF4-FFF2-40B4-BE49-F238E27FC236}">
                    <a16:creationId xmlns:a16="http://schemas.microsoft.com/office/drawing/2014/main" id="{5E981FF0-D817-465C-B4BF-002C168B8A22}"/>
                  </a:ext>
                </a:extLst>
              </p:cNvPr>
              <p:cNvSpPr/>
              <p:nvPr/>
            </p:nvSpPr>
            <p:spPr>
              <a:xfrm>
                <a:off x="5055755" y="2454669"/>
                <a:ext cx="223766" cy="233384"/>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Ovale 28">
                <a:extLst>
                  <a:ext uri="{FF2B5EF4-FFF2-40B4-BE49-F238E27FC236}">
                    <a16:creationId xmlns:a16="http://schemas.microsoft.com/office/drawing/2014/main" id="{59DADFD7-5AD1-408C-A846-CBFE555CB310}"/>
                  </a:ext>
                </a:extLst>
              </p:cNvPr>
              <p:cNvSpPr/>
              <p:nvPr/>
            </p:nvSpPr>
            <p:spPr>
              <a:xfrm>
                <a:off x="5344587" y="2781724"/>
                <a:ext cx="223766" cy="23179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Ovale 29">
                <a:extLst>
                  <a:ext uri="{FF2B5EF4-FFF2-40B4-BE49-F238E27FC236}">
                    <a16:creationId xmlns:a16="http://schemas.microsoft.com/office/drawing/2014/main" id="{0B6764FA-3F89-4B98-B747-11C13A8E8EEF}"/>
                  </a:ext>
                </a:extLst>
              </p:cNvPr>
              <p:cNvSpPr/>
              <p:nvPr/>
            </p:nvSpPr>
            <p:spPr>
              <a:xfrm>
                <a:off x="5428698" y="3000819"/>
                <a:ext cx="223765" cy="233384"/>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Ovale 30">
                <a:extLst>
                  <a:ext uri="{FF2B5EF4-FFF2-40B4-BE49-F238E27FC236}">
                    <a16:creationId xmlns:a16="http://schemas.microsoft.com/office/drawing/2014/main" id="{63BAB984-1A5B-4EED-8CA6-A38AFA2FE818}"/>
                  </a:ext>
                </a:extLst>
              </p:cNvPr>
              <p:cNvSpPr/>
              <p:nvPr/>
            </p:nvSpPr>
            <p:spPr>
              <a:xfrm>
                <a:off x="4057539" y="2546752"/>
                <a:ext cx="223765" cy="233384"/>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Ovale 31">
                <a:extLst>
                  <a:ext uri="{FF2B5EF4-FFF2-40B4-BE49-F238E27FC236}">
                    <a16:creationId xmlns:a16="http://schemas.microsoft.com/office/drawing/2014/main" id="{16D74D6A-41C0-4FE2-841A-EFEC9543D81D}"/>
                  </a:ext>
                </a:extLst>
              </p:cNvPr>
              <p:cNvSpPr/>
              <p:nvPr/>
            </p:nvSpPr>
            <p:spPr>
              <a:xfrm>
                <a:off x="5285869" y="3589836"/>
                <a:ext cx="223765"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Ovale 32">
                <a:extLst>
                  <a:ext uri="{FF2B5EF4-FFF2-40B4-BE49-F238E27FC236}">
                    <a16:creationId xmlns:a16="http://schemas.microsoft.com/office/drawing/2014/main" id="{4B0946A7-A951-4560-AB9C-9249078A4ACA}"/>
                  </a:ext>
                </a:extLst>
              </p:cNvPr>
              <p:cNvSpPr/>
              <p:nvPr/>
            </p:nvSpPr>
            <p:spPr>
              <a:xfrm>
                <a:off x="5447742" y="3197687"/>
                <a:ext cx="225353" cy="233384"/>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Ovale 33">
                <a:extLst>
                  <a:ext uri="{FF2B5EF4-FFF2-40B4-BE49-F238E27FC236}">
                    <a16:creationId xmlns:a16="http://schemas.microsoft.com/office/drawing/2014/main" id="{DFE64A55-BF5D-46A1-BFFC-304DA33C9BFA}"/>
                  </a:ext>
                </a:extLst>
              </p:cNvPr>
              <p:cNvSpPr/>
              <p:nvPr/>
            </p:nvSpPr>
            <p:spPr>
              <a:xfrm>
                <a:off x="3889318" y="3507278"/>
                <a:ext cx="223765" cy="23179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Ovale 34">
                <a:extLst>
                  <a:ext uri="{FF2B5EF4-FFF2-40B4-BE49-F238E27FC236}">
                    <a16:creationId xmlns:a16="http://schemas.microsoft.com/office/drawing/2014/main" id="{42A77385-C30A-4928-8D5E-D907FF494FEC}"/>
                  </a:ext>
                </a:extLst>
              </p:cNvPr>
              <p:cNvSpPr/>
              <p:nvPr/>
            </p:nvSpPr>
            <p:spPr>
              <a:xfrm>
                <a:off x="3789337" y="3086552"/>
                <a:ext cx="223766" cy="233384"/>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Ovale 35">
                <a:extLst>
                  <a:ext uri="{FF2B5EF4-FFF2-40B4-BE49-F238E27FC236}">
                    <a16:creationId xmlns:a16="http://schemas.microsoft.com/office/drawing/2014/main" id="{FFE67D7F-7408-4500-8A1F-58F769862FA2}"/>
                  </a:ext>
                </a:extLst>
              </p:cNvPr>
              <p:cNvSpPr/>
              <p:nvPr/>
            </p:nvSpPr>
            <p:spPr>
              <a:xfrm>
                <a:off x="3843295" y="2884921"/>
                <a:ext cx="223766"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Ovale 36">
                <a:extLst>
                  <a:ext uri="{FF2B5EF4-FFF2-40B4-BE49-F238E27FC236}">
                    <a16:creationId xmlns:a16="http://schemas.microsoft.com/office/drawing/2014/main" id="{701DD8CD-55B9-48D4-8717-9938D353C3FA}"/>
                  </a:ext>
                </a:extLst>
              </p:cNvPr>
              <p:cNvSpPr/>
              <p:nvPr/>
            </p:nvSpPr>
            <p:spPr>
              <a:xfrm>
                <a:off x="4187672" y="3808931"/>
                <a:ext cx="223765"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Ovale 37">
                <a:extLst>
                  <a:ext uri="{FF2B5EF4-FFF2-40B4-BE49-F238E27FC236}">
                    <a16:creationId xmlns:a16="http://schemas.microsoft.com/office/drawing/2014/main" id="{44084916-6FCA-4C9D-894A-F866BE3036AB}"/>
                  </a:ext>
                </a:extLst>
              </p:cNvPr>
              <p:cNvSpPr/>
              <p:nvPr/>
            </p:nvSpPr>
            <p:spPr>
              <a:xfrm>
                <a:off x="4592354" y="3937531"/>
                <a:ext cx="223766" cy="233384"/>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Ovale 38">
                <a:extLst>
                  <a:ext uri="{FF2B5EF4-FFF2-40B4-BE49-F238E27FC236}">
                    <a16:creationId xmlns:a16="http://schemas.microsoft.com/office/drawing/2014/main" id="{C5213839-7A65-444C-9FFC-6EB082A9E335}"/>
                  </a:ext>
                </a:extLst>
              </p:cNvPr>
              <p:cNvSpPr/>
              <p:nvPr/>
            </p:nvSpPr>
            <p:spPr>
              <a:xfrm>
                <a:off x="4787554" y="3915304"/>
                <a:ext cx="223765" cy="23179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 name="Rettangolo 39">
                <a:extLst>
                  <a:ext uri="{FF2B5EF4-FFF2-40B4-BE49-F238E27FC236}">
                    <a16:creationId xmlns:a16="http://schemas.microsoft.com/office/drawing/2014/main" id="{3DF6AF09-22C8-4557-AD57-144A77C61E7E}"/>
                  </a:ext>
                </a:extLst>
              </p:cNvPr>
              <p:cNvSpPr/>
              <p:nvPr/>
            </p:nvSpPr>
            <p:spPr>
              <a:xfrm>
                <a:off x="2816512" y="3002406"/>
                <a:ext cx="941085" cy="346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Rettangolo 40">
                <a:extLst>
                  <a:ext uri="{FF2B5EF4-FFF2-40B4-BE49-F238E27FC236}">
                    <a16:creationId xmlns:a16="http://schemas.microsoft.com/office/drawing/2014/main" id="{13290199-922E-4A81-AF04-7F6E0AF22858}"/>
                  </a:ext>
                </a:extLst>
              </p:cNvPr>
              <p:cNvSpPr/>
              <p:nvPr/>
            </p:nvSpPr>
            <p:spPr>
              <a:xfrm>
                <a:off x="3046626" y="3786704"/>
                <a:ext cx="941086" cy="346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Rettangolo 41">
                <a:extLst>
                  <a:ext uri="{FF2B5EF4-FFF2-40B4-BE49-F238E27FC236}">
                    <a16:creationId xmlns:a16="http://schemas.microsoft.com/office/drawing/2014/main" id="{2A3FF5A6-F373-4BA1-8FBF-8C6B47E07247}"/>
                  </a:ext>
                </a:extLst>
              </p:cNvPr>
              <p:cNvSpPr/>
              <p:nvPr/>
            </p:nvSpPr>
            <p:spPr>
              <a:xfrm>
                <a:off x="4298761" y="4253472"/>
                <a:ext cx="941085" cy="346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3" name="CasellaDiTesto 39">
                <a:extLst>
                  <a:ext uri="{FF2B5EF4-FFF2-40B4-BE49-F238E27FC236}">
                    <a16:creationId xmlns:a16="http://schemas.microsoft.com/office/drawing/2014/main" id="{BAA01EE1-270E-4310-B53C-01212AD6C613}"/>
                  </a:ext>
                </a:extLst>
              </p:cNvPr>
              <p:cNvSpPr txBox="1">
                <a:spLocks noChangeArrowheads="1"/>
              </p:cNvSpPr>
              <p:nvPr/>
            </p:nvSpPr>
            <p:spPr bwMode="auto">
              <a:xfrm>
                <a:off x="3962918" y="1657948"/>
                <a:ext cx="1338206" cy="36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b="1" dirty="0">
                    <a:solidFill>
                      <a:srgbClr val="002060"/>
                    </a:solidFill>
                    <a:latin typeface="+mj-lt"/>
                    <a:cs typeface="Times New Roman" panose="02020603050405020304" pitchFamily="18" charset="0"/>
                  </a:rPr>
                  <a:t>Apo-Ferritin</a:t>
                </a:r>
              </a:p>
            </p:txBody>
          </p:sp>
          <p:sp>
            <p:nvSpPr>
              <p:cNvPr id="44" name="Ovale 43">
                <a:extLst>
                  <a:ext uri="{FF2B5EF4-FFF2-40B4-BE49-F238E27FC236}">
                    <a16:creationId xmlns:a16="http://schemas.microsoft.com/office/drawing/2014/main" id="{E142C0E2-377A-4648-AE4B-39C02001B962}"/>
                  </a:ext>
                </a:extLst>
              </p:cNvPr>
              <p:cNvSpPr/>
              <p:nvPr/>
            </p:nvSpPr>
            <p:spPr>
              <a:xfrm>
                <a:off x="4249564" y="2429266"/>
                <a:ext cx="223766" cy="233384"/>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A6076"/>
                  </a:solidFill>
                </a:endParaRPr>
              </a:p>
            </p:txBody>
          </p:sp>
          <p:sp>
            <p:nvSpPr>
              <p:cNvPr id="45" name="Ovale 44">
                <a:extLst>
                  <a:ext uri="{FF2B5EF4-FFF2-40B4-BE49-F238E27FC236}">
                    <a16:creationId xmlns:a16="http://schemas.microsoft.com/office/drawing/2014/main" id="{2D6B6E90-88A7-445F-916B-7A2AFC2CE59F}"/>
                  </a:ext>
                </a:extLst>
              </p:cNvPr>
              <p:cNvSpPr/>
              <p:nvPr/>
            </p:nvSpPr>
            <p:spPr>
              <a:xfrm>
                <a:off x="4873252" y="2346709"/>
                <a:ext cx="225353" cy="233384"/>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A6076"/>
                  </a:solidFill>
                </a:endParaRPr>
              </a:p>
            </p:txBody>
          </p:sp>
          <p:sp>
            <p:nvSpPr>
              <p:cNvPr id="46" name="Ovale 45">
                <a:extLst>
                  <a:ext uri="{FF2B5EF4-FFF2-40B4-BE49-F238E27FC236}">
                    <a16:creationId xmlns:a16="http://schemas.microsoft.com/office/drawing/2014/main" id="{70EF4B52-2871-4088-8A27-42BF1A7C1274}"/>
                  </a:ext>
                </a:extLst>
              </p:cNvPr>
              <p:cNvSpPr/>
              <p:nvPr/>
            </p:nvSpPr>
            <p:spPr>
              <a:xfrm>
                <a:off x="5222390" y="2594382"/>
                <a:ext cx="225353" cy="233384"/>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A6076"/>
                  </a:solidFill>
                </a:endParaRPr>
              </a:p>
            </p:txBody>
          </p:sp>
          <p:sp>
            <p:nvSpPr>
              <p:cNvPr id="47" name="Ovale 46">
                <a:extLst>
                  <a:ext uri="{FF2B5EF4-FFF2-40B4-BE49-F238E27FC236}">
                    <a16:creationId xmlns:a16="http://schemas.microsoft.com/office/drawing/2014/main" id="{AC9461CD-FEC8-48DA-8902-BD78845AA954}"/>
                  </a:ext>
                </a:extLst>
              </p:cNvPr>
              <p:cNvSpPr/>
              <p:nvPr/>
            </p:nvSpPr>
            <p:spPr>
              <a:xfrm>
                <a:off x="5404893" y="3416783"/>
                <a:ext cx="223766" cy="233384"/>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A6076"/>
                  </a:solidFill>
                </a:endParaRPr>
              </a:p>
            </p:txBody>
          </p:sp>
          <p:sp>
            <p:nvSpPr>
              <p:cNvPr id="48" name="Ovale 47">
                <a:extLst>
                  <a:ext uri="{FF2B5EF4-FFF2-40B4-BE49-F238E27FC236}">
                    <a16:creationId xmlns:a16="http://schemas.microsoft.com/office/drawing/2014/main" id="{02D491CE-1963-4475-A949-931AC4E3876B}"/>
                  </a:ext>
                </a:extLst>
              </p:cNvPr>
              <p:cNvSpPr/>
              <p:nvPr/>
            </p:nvSpPr>
            <p:spPr>
              <a:xfrm>
                <a:off x="5162084" y="3754951"/>
                <a:ext cx="225353" cy="233385"/>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A6076"/>
                  </a:solidFill>
                </a:endParaRPr>
              </a:p>
            </p:txBody>
          </p:sp>
          <p:sp>
            <p:nvSpPr>
              <p:cNvPr id="49" name="Ovale 48">
                <a:extLst>
                  <a:ext uri="{FF2B5EF4-FFF2-40B4-BE49-F238E27FC236}">
                    <a16:creationId xmlns:a16="http://schemas.microsoft.com/office/drawing/2014/main" id="{0B6F7CA2-85ED-4928-803C-DB1C132CB3F8}"/>
                  </a:ext>
                </a:extLst>
              </p:cNvPr>
              <p:cNvSpPr/>
              <p:nvPr/>
            </p:nvSpPr>
            <p:spPr>
              <a:xfrm>
                <a:off x="4981167" y="3859736"/>
                <a:ext cx="225353" cy="231796"/>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A6076"/>
                  </a:solidFill>
                </a:endParaRPr>
              </a:p>
            </p:txBody>
          </p:sp>
          <p:sp>
            <p:nvSpPr>
              <p:cNvPr id="50" name="Ovale 49">
                <a:extLst>
                  <a:ext uri="{FF2B5EF4-FFF2-40B4-BE49-F238E27FC236}">
                    <a16:creationId xmlns:a16="http://schemas.microsoft.com/office/drawing/2014/main" id="{D3968A31-FE6E-406A-94DE-4288D0DB9BB4}"/>
                  </a:ext>
                </a:extLst>
              </p:cNvPr>
              <p:cNvSpPr/>
              <p:nvPr/>
            </p:nvSpPr>
            <p:spPr>
              <a:xfrm>
                <a:off x="4373349" y="3891489"/>
                <a:ext cx="223766" cy="233385"/>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A6076"/>
                  </a:solidFill>
                </a:endParaRPr>
              </a:p>
            </p:txBody>
          </p:sp>
          <p:sp>
            <p:nvSpPr>
              <p:cNvPr id="51" name="Ovale 50">
                <a:extLst>
                  <a:ext uri="{FF2B5EF4-FFF2-40B4-BE49-F238E27FC236}">
                    <a16:creationId xmlns:a16="http://schemas.microsoft.com/office/drawing/2014/main" id="{02E07273-23AD-4712-A7F4-97DC970E3697}"/>
                  </a:ext>
                </a:extLst>
              </p:cNvPr>
              <p:cNvSpPr/>
              <p:nvPr/>
            </p:nvSpPr>
            <p:spPr>
              <a:xfrm>
                <a:off x="4025799" y="3666043"/>
                <a:ext cx="223765" cy="233385"/>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A6076"/>
                  </a:solidFill>
                </a:endParaRPr>
              </a:p>
            </p:txBody>
          </p:sp>
          <p:sp>
            <p:nvSpPr>
              <p:cNvPr id="52" name="Ovale 51">
                <a:extLst>
                  <a:ext uri="{FF2B5EF4-FFF2-40B4-BE49-F238E27FC236}">
                    <a16:creationId xmlns:a16="http://schemas.microsoft.com/office/drawing/2014/main" id="{1286E558-722E-4E6F-98C9-986A908E492C}"/>
                  </a:ext>
                </a:extLst>
              </p:cNvPr>
              <p:cNvSpPr/>
              <p:nvPr/>
            </p:nvSpPr>
            <p:spPr>
              <a:xfrm>
                <a:off x="3809968" y="3300884"/>
                <a:ext cx="223765" cy="233385"/>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A6076"/>
                  </a:solidFill>
                </a:endParaRPr>
              </a:p>
            </p:txBody>
          </p:sp>
          <p:sp>
            <p:nvSpPr>
              <p:cNvPr id="53" name="Ovale 52">
                <a:extLst>
                  <a:ext uri="{FF2B5EF4-FFF2-40B4-BE49-F238E27FC236}">
                    <a16:creationId xmlns:a16="http://schemas.microsoft.com/office/drawing/2014/main" id="{7AF1EBFB-F289-409B-B336-029B97F35670}"/>
                  </a:ext>
                </a:extLst>
              </p:cNvPr>
              <p:cNvSpPr/>
              <p:nvPr/>
            </p:nvSpPr>
            <p:spPr>
              <a:xfrm>
                <a:off x="3919470" y="2711868"/>
                <a:ext cx="223766" cy="233384"/>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A6076"/>
                  </a:solidFill>
                </a:endParaRPr>
              </a:p>
            </p:txBody>
          </p:sp>
        </p:grpSp>
        <p:sp>
          <p:nvSpPr>
            <p:cNvPr id="7" name="Ovale 6">
              <a:extLst>
                <a:ext uri="{FF2B5EF4-FFF2-40B4-BE49-F238E27FC236}">
                  <a16:creationId xmlns:a16="http://schemas.microsoft.com/office/drawing/2014/main" id="{DD2AA8D8-107D-485A-BDAD-CE82C24177A1}"/>
                </a:ext>
              </a:extLst>
            </p:cNvPr>
            <p:cNvSpPr/>
            <p:nvPr/>
          </p:nvSpPr>
          <p:spPr>
            <a:xfrm>
              <a:off x="3396361" y="4299254"/>
              <a:ext cx="223766" cy="231796"/>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BA6076"/>
                </a:solidFill>
              </a:endParaRPr>
            </a:p>
          </p:txBody>
        </p:sp>
        <p:sp>
          <p:nvSpPr>
            <p:cNvPr id="8" name="Ovale 7">
              <a:extLst>
                <a:ext uri="{FF2B5EF4-FFF2-40B4-BE49-F238E27FC236}">
                  <a16:creationId xmlns:a16="http://schemas.microsoft.com/office/drawing/2014/main" id="{5BA428F9-58F3-4592-A33D-C7A03E8B5851}"/>
                </a:ext>
              </a:extLst>
            </p:cNvPr>
            <p:cNvSpPr/>
            <p:nvPr/>
          </p:nvSpPr>
          <p:spPr>
            <a:xfrm>
              <a:off x="3396361" y="4003951"/>
              <a:ext cx="225353"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CasellaDiTesto 5">
              <a:extLst>
                <a:ext uri="{FF2B5EF4-FFF2-40B4-BE49-F238E27FC236}">
                  <a16:creationId xmlns:a16="http://schemas.microsoft.com/office/drawing/2014/main" id="{6D31404F-01B4-4565-A0B1-6C29495A8FF7}"/>
                </a:ext>
              </a:extLst>
            </p:cNvPr>
            <p:cNvSpPr txBox="1">
              <a:spLocks noChangeArrowheads="1"/>
            </p:cNvSpPr>
            <p:nvPr/>
          </p:nvSpPr>
          <p:spPr bwMode="auto">
            <a:xfrm>
              <a:off x="3607262" y="3967472"/>
              <a:ext cx="782336" cy="33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600" i="1" dirty="0">
                  <a:latin typeface="+mj-lt"/>
                  <a:cs typeface="Times New Roman" panose="02020603050405020304" pitchFamily="18" charset="0"/>
                </a:rPr>
                <a:t>L-chain</a:t>
              </a:r>
            </a:p>
          </p:txBody>
        </p:sp>
        <p:sp>
          <p:nvSpPr>
            <p:cNvPr id="10" name="CasellaDiTesto 6">
              <a:extLst>
                <a:ext uri="{FF2B5EF4-FFF2-40B4-BE49-F238E27FC236}">
                  <a16:creationId xmlns:a16="http://schemas.microsoft.com/office/drawing/2014/main" id="{8E658843-E621-4280-ACBD-947BE408B98D}"/>
                </a:ext>
              </a:extLst>
            </p:cNvPr>
            <p:cNvSpPr txBox="1">
              <a:spLocks noChangeArrowheads="1"/>
            </p:cNvSpPr>
            <p:nvPr/>
          </p:nvSpPr>
          <p:spPr bwMode="auto">
            <a:xfrm>
              <a:off x="3607262" y="4269480"/>
              <a:ext cx="824000" cy="33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600" i="1" dirty="0">
                  <a:latin typeface="+mj-lt"/>
                  <a:cs typeface="Times New Roman" panose="02020603050405020304" pitchFamily="18" charset="0"/>
                </a:rPr>
                <a:t>H-chain</a:t>
              </a:r>
            </a:p>
          </p:txBody>
        </p:sp>
        <p:sp>
          <p:nvSpPr>
            <p:cNvPr id="11" name="CasellaDiTesto 7">
              <a:extLst>
                <a:ext uri="{FF2B5EF4-FFF2-40B4-BE49-F238E27FC236}">
                  <a16:creationId xmlns:a16="http://schemas.microsoft.com/office/drawing/2014/main" id="{E7EDC07E-1956-4270-B9AF-ECF307A86AF0}"/>
                </a:ext>
              </a:extLst>
            </p:cNvPr>
            <p:cNvSpPr txBox="1">
              <a:spLocks noChangeArrowheads="1"/>
            </p:cNvSpPr>
            <p:nvPr/>
          </p:nvSpPr>
          <p:spPr bwMode="auto">
            <a:xfrm>
              <a:off x="3773411" y="2305155"/>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12" name="CasellaDiTesto 8">
              <a:extLst>
                <a:ext uri="{FF2B5EF4-FFF2-40B4-BE49-F238E27FC236}">
                  <a16:creationId xmlns:a16="http://schemas.microsoft.com/office/drawing/2014/main" id="{E6B134DF-31DC-4E6A-903F-A3455E93A187}"/>
                </a:ext>
              </a:extLst>
            </p:cNvPr>
            <p:cNvSpPr txBox="1">
              <a:spLocks noChangeArrowheads="1"/>
            </p:cNvSpPr>
            <p:nvPr/>
          </p:nvSpPr>
          <p:spPr bwMode="auto">
            <a:xfrm>
              <a:off x="3736484" y="2193022"/>
              <a:ext cx="22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13" name="CasellaDiTesto 9">
              <a:extLst>
                <a:ext uri="{FF2B5EF4-FFF2-40B4-BE49-F238E27FC236}">
                  <a16:creationId xmlns:a16="http://schemas.microsoft.com/office/drawing/2014/main" id="{19FCF97F-97FA-4AFA-90AE-124EBF4A34FB}"/>
                </a:ext>
              </a:extLst>
            </p:cNvPr>
            <p:cNvSpPr txBox="1">
              <a:spLocks noChangeArrowheads="1"/>
            </p:cNvSpPr>
            <p:nvPr/>
          </p:nvSpPr>
          <p:spPr bwMode="auto">
            <a:xfrm>
              <a:off x="3643690" y="246734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14" name="CasellaDiTesto 10">
              <a:extLst>
                <a:ext uri="{FF2B5EF4-FFF2-40B4-BE49-F238E27FC236}">
                  <a16:creationId xmlns:a16="http://schemas.microsoft.com/office/drawing/2014/main" id="{58162F49-5C28-434D-8D7B-823A82CADBCD}"/>
                </a:ext>
              </a:extLst>
            </p:cNvPr>
            <p:cNvSpPr txBox="1">
              <a:spLocks noChangeArrowheads="1"/>
            </p:cNvSpPr>
            <p:nvPr/>
          </p:nvSpPr>
          <p:spPr bwMode="auto">
            <a:xfrm>
              <a:off x="3678327" y="260965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15" name="CasellaDiTesto 11">
              <a:extLst>
                <a:ext uri="{FF2B5EF4-FFF2-40B4-BE49-F238E27FC236}">
                  <a16:creationId xmlns:a16="http://schemas.microsoft.com/office/drawing/2014/main" id="{8C2704BE-2599-4DED-9EBB-7EDAA50931EB}"/>
                </a:ext>
              </a:extLst>
            </p:cNvPr>
            <p:cNvSpPr txBox="1">
              <a:spLocks noChangeArrowheads="1"/>
            </p:cNvSpPr>
            <p:nvPr/>
          </p:nvSpPr>
          <p:spPr bwMode="auto">
            <a:xfrm>
              <a:off x="3610374" y="278898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16" name="CasellaDiTesto 12">
              <a:extLst>
                <a:ext uri="{FF2B5EF4-FFF2-40B4-BE49-F238E27FC236}">
                  <a16:creationId xmlns:a16="http://schemas.microsoft.com/office/drawing/2014/main" id="{877286D2-6442-479A-916F-24C1AFEE7E95}"/>
                </a:ext>
              </a:extLst>
            </p:cNvPr>
            <p:cNvSpPr txBox="1">
              <a:spLocks noChangeArrowheads="1"/>
            </p:cNvSpPr>
            <p:nvPr/>
          </p:nvSpPr>
          <p:spPr bwMode="auto">
            <a:xfrm>
              <a:off x="3398565" y="2831735"/>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17" name="CasellaDiTesto 13">
              <a:extLst>
                <a:ext uri="{FF2B5EF4-FFF2-40B4-BE49-F238E27FC236}">
                  <a16:creationId xmlns:a16="http://schemas.microsoft.com/office/drawing/2014/main" id="{80E2B97C-9B93-45FF-B058-A233876BFD70}"/>
                </a:ext>
              </a:extLst>
            </p:cNvPr>
            <p:cNvSpPr txBox="1">
              <a:spLocks noChangeArrowheads="1"/>
            </p:cNvSpPr>
            <p:nvPr/>
          </p:nvSpPr>
          <p:spPr bwMode="auto">
            <a:xfrm>
              <a:off x="3888553" y="236738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18" name="CasellaDiTesto 14">
              <a:extLst>
                <a:ext uri="{FF2B5EF4-FFF2-40B4-BE49-F238E27FC236}">
                  <a16:creationId xmlns:a16="http://schemas.microsoft.com/office/drawing/2014/main" id="{AEF6D7C4-EC4D-446A-A35B-96B0213CE9F8}"/>
                </a:ext>
              </a:extLst>
            </p:cNvPr>
            <p:cNvSpPr txBox="1">
              <a:spLocks noChangeArrowheads="1"/>
            </p:cNvSpPr>
            <p:nvPr/>
          </p:nvSpPr>
          <p:spPr bwMode="auto">
            <a:xfrm>
              <a:off x="3489926" y="2705052"/>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19" name="CasellaDiTesto 15">
              <a:extLst>
                <a:ext uri="{FF2B5EF4-FFF2-40B4-BE49-F238E27FC236}">
                  <a16:creationId xmlns:a16="http://schemas.microsoft.com/office/drawing/2014/main" id="{68AE53EA-8956-4167-B5BA-E00F89C6CF60}"/>
                </a:ext>
              </a:extLst>
            </p:cNvPr>
            <p:cNvSpPr txBox="1">
              <a:spLocks noChangeArrowheads="1"/>
            </p:cNvSpPr>
            <p:nvPr/>
          </p:nvSpPr>
          <p:spPr bwMode="auto">
            <a:xfrm>
              <a:off x="3762487" y="2441230"/>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20" name="CasellaDiTesto 16">
              <a:extLst>
                <a:ext uri="{FF2B5EF4-FFF2-40B4-BE49-F238E27FC236}">
                  <a16:creationId xmlns:a16="http://schemas.microsoft.com/office/drawing/2014/main" id="{DCF73E50-8896-405B-A3B0-94EF1FFA67B2}"/>
                </a:ext>
              </a:extLst>
            </p:cNvPr>
            <p:cNvSpPr txBox="1">
              <a:spLocks noChangeArrowheads="1"/>
            </p:cNvSpPr>
            <p:nvPr/>
          </p:nvSpPr>
          <p:spPr bwMode="auto">
            <a:xfrm>
              <a:off x="3893343" y="2071825"/>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21" name="CasellaDiTesto 17">
              <a:extLst>
                <a:ext uri="{FF2B5EF4-FFF2-40B4-BE49-F238E27FC236}">
                  <a16:creationId xmlns:a16="http://schemas.microsoft.com/office/drawing/2014/main" id="{7CE7569D-836B-4EB0-A08D-82AF1851F15C}"/>
                </a:ext>
              </a:extLst>
            </p:cNvPr>
            <p:cNvSpPr txBox="1">
              <a:spLocks noChangeArrowheads="1"/>
            </p:cNvSpPr>
            <p:nvPr/>
          </p:nvSpPr>
          <p:spPr bwMode="auto">
            <a:xfrm>
              <a:off x="3974755" y="2248716"/>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22" name="CasellaDiTesto 18">
              <a:extLst>
                <a:ext uri="{FF2B5EF4-FFF2-40B4-BE49-F238E27FC236}">
                  <a16:creationId xmlns:a16="http://schemas.microsoft.com/office/drawing/2014/main" id="{3F01BEAA-DA28-48D6-BD1E-EF8C7456057E}"/>
                </a:ext>
              </a:extLst>
            </p:cNvPr>
            <p:cNvSpPr txBox="1">
              <a:spLocks noChangeArrowheads="1"/>
            </p:cNvSpPr>
            <p:nvPr/>
          </p:nvSpPr>
          <p:spPr bwMode="auto">
            <a:xfrm>
              <a:off x="3568177" y="2970897"/>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23" name="CasellaDiTesto 19">
              <a:extLst>
                <a:ext uri="{FF2B5EF4-FFF2-40B4-BE49-F238E27FC236}">
                  <a16:creationId xmlns:a16="http://schemas.microsoft.com/office/drawing/2014/main" id="{1AD30863-30CB-4F85-895D-2EA82CFF0737}"/>
                </a:ext>
              </a:extLst>
            </p:cNvPr>
            <p:cNvSpPr txBox="1">
              <a:spLocks noChangeArrowheads="1"/>
            </p:cNvSpPr>
            <p:nvPr/>
          </p:nvSpPr>
          <p:spPr bwMode="auto">
            <a:xfrm>
              <a:off x="4084667" y="2147201"/>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24" name="CasellaDiTesto 20">
              <a:extLst>
                <a:ext uri="{FF2B5EF4-FFF2-40B4-BE49-F238E27FC236}">
                  <a16:creationId xmlns:a16="http://schemas.microsoft.com/office/drawing/2014/main" id="{BC14EB32-2B24-40C2-8CDF-3F3CC58773A6}"/>
                </a:ext>
              </a:extLst>
            </p:cNvPr>
            <p:cNvSpPr txBox="1">
              <a:spLocks noChangeArrowheads="1"/>
            </p:cNvSpPr>
            <p:nvPr/>
          </p:nvSpPr>
          <p:spPr bwMode="auto">
            <a:xfrm>
              <a:off x="3314917" y="2455704"/>
              <a:ext cx="5485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600" b="1">
                  <a:latin typeface="Times New Roman" panose="02020603050405020304" pitchFamily="18" charset="0"/>
                  <a:cs typeface="Times New Roman" panose="02020603050405020304" pitchFamily="18" charset="0"/>
                </a:rPr>
                <a:t>Fe</a:t>
              </a:r>
              <a:r>
                <a:rPr lang="en-US" altLang="it-IT" sz="1600" b="1" baseline="30000">
                  <a:latin typeface="Times New Roman" panose="02020603050405020304" pitchFamily="18" charset="0"/>
                  <a:cs typeface="Times New Roman" panose="02020603050405020304" pitchFamily="18" charset="0"/>
                </a:rPr>
                <a:t>2+</a:t>
              </a:r>
            </a:p>
          </p:txBody>
        </p:sp>
      </p:grpSp>
      <p:grpSp>
        <p:nvGrpSpPr>
          <p:cNvPr id="54" name="Gruppo 50">
            <a:extLst>
              <a:ext uri="{FF2B5EF4-FFF2-40B4-BE49-F238E27FC236}">
                <a16:creationId xmlns:a16="http://schemas.microsoft.com/office/drawing/2014/main" id="{F2BB44B6-EF89-4F50-AD0A-385071659AA2}"/>
              </a:ext>
            </a:extLst>
          </p:cNvPr>
          <p:cNvGrpSpPr>
            <a:grpSpLocks/>
          </p:cNvGrpSpPr>
          <p:nvPr/>
        </p:nvGrpSpPr>
        <p:grpSpPr bwMode="auto">
          <a:xfrm>
            <a:off x="4619480" y="152400"/>
            <a:ext cx="3173412" cy="4835525"/>
            <a:chOff x="2852160" y="1023939"/>
            <a:chExt cx="3173843" cy="4835972"/>
          </a:xfrm>
        </p:grpSpPr>
        <p:grpSp>
          <p:nvGrpSpPr>
            <p:cNvPr id="55" name="Gruppo 51">
              <a:extLst>
                <a:ext uri="{FF2B5EF4-FFF2-40B4-BE49-F238E27FC236}">
                  <a16:creationId xmlns:a16="http://schemas.microsoft.com/office/drawing/2014/main" id="{BF950C22-8405-42E1-905C-1B97EECC799A}"/>
                </a:ext>
              </a:extLst>
            </p:cNvPr>
            <p:cNvGrpSpPr>
              <a:grpSpLocks/>
            </p:cNvGrpSpPr>
            <p:nvPr/>
          </p:nvGrpSpPr>
          <p:grpSpPr bwMode="auto">
            <a:xfrm>
              <a:off x="2852160" y="1023939"/>
              <a:ext cx="3173843" cy="4835972"/>
              <a:chOff x="2816649" y="1105169"/>
              <a:chExt cx="3173843" cy="4835972"/>
            </a:xfrm>
          </p:grpSpPr>
          <p:pic>
            <p:nvPicPr>
              <p:cNvPr id="74" name="Immagine 70">
                <a:extLst>
                  <a:ext uri="{FF2B5EF4-FFF2-40B4-BE49-F238E27FC236}">
                    <a16:creationId xmlns:a16="http://schemas.microsoft.com/office/drawing/2014/main" id="{96C70498-B870-4589-8CCF-A6CA223F9534}"/>
                  </a:ext>
                </a:extLst>
              </p:cNvPr>
              <p:cNvPicPr>
                <a:picLocks noChangeAspect="1"/>
              </p:cNvPicPr>
              <p:nvPr/>
            </p:nvPicPr>
            <p:blipFill rotWithShape="1">
              <a:blip r:embed="rId5">
                <a:extLst>
                  <a:ext uri="{28A0092B-C50C-407E-A947-70E740481C1C}">
                    <a14:useLocalDpi xmlns:a14="http://schemas.microsoft.com/office/drawing/2010/main" val="0"/>
                  </a:ext>
                </a:extLst>
              </a:blip>
              <a:srcRect l="5763" t="4515" r="51682"/>
              <a:stretch/>
            </p:blipFill>
            <p:spPr bwMode="auto">
              <a:xfrm>
                <a:off x="3116837" y="1105169"/>
                <a:ext cx="2873655" cy="483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e 74">
                <a:extLst>
                  <a:ext uri="{FF2B5EF4-FFF2-40B4-BE49-F238E27FC236}">
                    <a16:creationId xmlns:a16="http://schemas.microsoft.com/office/drawing/2014/main" id="{0821D48A-151F-466E-B0C2-2C3D2F93F7CD}"/>
                  </a:ext>
                </a:extLst>
              </p:cNvPr>
              <p:cNvSpPr/>
              <p:nvPr/>
            </p:nvSpPr>
            <p:spPr>
              <a:xfrm>
                <a:off x="4453583" y="2351471"/>
                <a:ext cx="223868"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Ovale 75">
                <a:extLst>
                  <a:ext uri="{FF2B5EF4-FFF2-40B4-BE49-F238E27FC236}">
                    <a16:creationId xmlns:a16="http://schemas.microsoft.com/office/drawing/2014/main" id="{8AC1A490-2656-48D2-B082-3CF9D0719072}"/>
                  </a:ext>
                </a:extLst>
              </p:cNvPr>
              <p:cNvSpPr/>
              <p:nvPr/>
            </p:nvSpPr>
            <p:spPr>
              <a:xfrm>
                <a:off x="4658399" y="2329244"/>
                <a:ext cx="225456"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7" name="Ovale 76">
                <a:extLst>
                  <a:ext uri="{FF2B5EF4-FFF2-40B4-BE49-F238E27FC236}">
                    <a16:creationId xmlns:a16="http://schemas.microsoft.com/office/drawing/2014/main" id="{60E192E2-A8EB-454B-A9E1-E2B9326AD6AF}"/>
                  </a:ext>
                </a:extLst>
              </p:cNvPr>
              <p:cNvSpPr/>
              <p:nvPr/>
            </p:nvSpPr>
            <p:spPr>
              <a:xfrm>
                <a:off x="5055328" y="2454669"/>
                <a:ext cx="223867" cy="233384"/>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8" name="Ovale 77">
                <a:extLst>
                  <a:ext uri="{FF2B5EF4-FFF2-40B4-BE49-F238E27FC236}">
                    <a16:creationId xmlns:a16="http://schemas.microsoft.com/office/drawing/2014/main" id="{48089F92-1F01-4E70-B2B3-CACE4334D6BB}"/>
                  </a:ext>
                </a:extLst>
              </p:cNvPr>
              <p:cNvSpPr/>
              <p:nvPr/>
            </p:nvSpPr>
            <p:spPr>
              <a:xfrm>
                <a:off x="5344292" y="2781724"/>
                <a:ext cx="223867" cy="23179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9" name="Ovale 78">
                <a:extLst>
                  <a:ext uri="{FF2B5EF4-FFF2-40B4-BE49-F238E27FC236}">
                    <a16:creationId xmlns:a16="http://schemas.microsoft.com/office/drawing/2014/main" id="{D972C39B-D7D4-4F92-92AE-0577A857E456}"/>
                  </a:ext>
                </a:extLst>
              </p:cNvPr>
              <p:cNvSpPr/>
              <p:nvPr/>
            </p:nvSpPr>
            <p:spPr>
              <a:xfrm>
                <a:off x="5428441" y="2992881"/>
                <a:ext cx="223868" cy="23179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0" name="Ovale 79">
                <a:extLst>
                  <a:ext uri="{FF2B5EF4-FFF2-40B4-BE49-F238E27FC236}">
                    <a16:creationId xmlns:a16="http://schemas.microsoft.com/office/drawing/2014/main" id="{698D6BAF-2C62-4AD8-99C3-9D8FB746B92E}"/>
                  </a:ext>
                </a:extLst>
              </p:cNvPr>
              <p:cNvSpPr/>
              <p:nvPr/>
            </p:nvSpPr>
            <p:spPr>
              <a:xfrm>
                <a:off x="4048716" y="2546752"/>
                <a:ext cx="223867" cy="233384"/>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1" name="Ovale 80">
                <a:extLst>
                  <a:ext uri="{FF2B5EF4-FFF2-40B4-BE49-F238E27FC236}">
                    <a16:creationId xmlns:a16="http://schemas.microsoft.com/office/drawing/2014/main" id="{CEC167F0-EC82-4370-B939-C684AF559028}"/>
                  </a:ext>
                </a:extLst>
              </p:cNvPr>
              <p:cNvSpPr/>
              <p:nvPr/>
            </p:nvSpPr>
            <p:spPr>
              <a:xfrm>
                <a:off x="5293485" y="3589836"/>
                <a:ext cx="225456"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2" name="Ovale 81">
                <a:extLst>
                  <a:ext uri="{FF2B5EF4-FFF2-40B4-BE49-F238E27FC236}">
                    <a16:creationId xmlns:a16="http://schemas.microsoft.com/office/drawing/2014/main" id="{B3808C00-DBBE-4FBE-A032-39E0AF4FCF90}"/>
                  </a:ext>
                </a:extLst>
              </p:cNvPr>
              <p:cNvSpPr/>
              <p:nvPr/>
            </p:nvSpPr>
            <p:spPr>
              <a:xfrm>
                <a:off x="5457020" y="3197687"/>
                <a:ext cx="223868" cy="233384"/>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3" name="Ovale 82">
                <a:extLst>
                  <a:ext uri="{FF2B5EF4-FFF2-40B4-BE49-F238E27FC236}">
                    <a16:creationId xmlns:a16="http://schemas.microsoft.com/office/drawing/2014/main" id="{08AA7E96-1ABF-4BCD-BE37-E6542E550C92}"/>
                  </a:ext>
                </a:extLst>
              </p:cNvPr>
              <p:cNvSpPr/>
              <p:nvPr/>
            </p:nvSpPr>
            <p:spPr>
              <a:xfrm>
                <a:off x="3888357" y="3507278"/>
                <a:ext cx="225456" cy="23179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4" name="Ovale 83">
                <a:extLst>
                  <a:ext uri="{FF2B5EF4-FFF2-40B4-BE49-F238E27FC236}">
                    <a16:creationId xmlns:a16="http://schemas.microsoft.com/office/drawing/2014/main" id="{ABDB19F3-D5E9-4AD9-B917-696E363F8F5E}"/>
                  </a:ext>
                </a:extLst>
              </p:cNvPr>
              <p:cNvSpPr/>
              <p:nvPr/>
            </p:nvSpPr>
            <p:spPr>
              <a:xfrm>
                <a:off x="3789918" y="3086552"/>
                <a:ext cx="223868" cy="233384"/>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Ovale 84">
                <a:extLst>
                  <a:ext uri="{FF2B5EF4-FFF2-40B4-BE49-F238E27FC236}">
                    <a16:creationId xmlns:a16="http://schemas.microsoft.com/office/drawing/2014/main" id="{07349CE8-9FDD-4D98-99F7-323BEEC239A3}"/>
                  </a:ext>
                </a:extLst>
              </p:cNvPr>
              <p:cNvSpPr/>
              <p:nvPr/>
            </p:nvSpPr>
            <p:spPr>
              <a:xfrm>
                <a:off x="3843900" y="2884921"/>
                <a:ext cx="223868"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6" name="Ovale 85">
                <a:extLst>
                  <a:ext uri="{FF2B5EF4-FFF2-40B4-BE49-F238E27FC236}">
                    <a16:creationId xmlns:a16="http://schemas.microsoft.com/office/drawing/2014/main" id="{B8702493-BDEA-49B5-82B1-3535DB170F5F}"/>
                  </a:ext>
                </a:extLst>
              </p:cNvPr>
              <p:cNvSpPr/>
              <p:nvPr/>
            </p:nvSpPr>
            <p:spPr>
              <a:xfrm>
                <a:off x="4186847" y="3808931"/>
                <a:ext cx="223868"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 name="Ovale 86">
                <a:extLst>
                  <a:ext uri="{FF2B5EF4-FFF2-40B4-BE49-F238E27FC236}">
                    <a16:creationId xmlns:a16="http://schemas.microsoft.com/office/drawing/2014/main" id="{835C2109-9D2C-4A39-9D38-1C0C1A3E84BD}"/>
                  </a:ext>
                </a:extLst>
              </p:cNvPr>
              <p:cNvSpPr/>
              <p:nvPr/>
            </p:nvSpPr>
            <p:spPr>
              <a:xfrm>
                <a:off x="4591715" y="3937531"/>
                <a:ext cx="225456" cy="233384"/>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Ovale 87">
                <a:extLst>
                  <a:ext uri="{FF2B5EF4-FFF2-40B4-BE49-F238E27FC236}">
                    <a16:creationId xmlns:a16="http://schemas.microsoft.com/office/drawing/2014/main" id="{7663F170-C849-4707-AD53-33E88E6FF576}"/>
                  </a:ext>
                </a:extLst>
              </p:cNvPr>
              <p:cNvSpPr/>
              <p:nvPr/>
            </p:nvSpPr>
            <p:spPr>
              <a:xfrm>
                <a:off x="4787004" y="3915304"/>
                <a:ext cx="223868" cy="23179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9" name="Rettangolo 88">
                <a:extLst>
                  <a:ext uri="{FF2B5EF4-FFF2-40B4-BE49-F238E27FC236}">
                    <a16:creationId xmlns:a16="http://schemas.microsoft.com/office/drawing/2014/main" id="{B2BB8B37-A821-40B1-86A9-DD8D1B75601C}"/>
                  </a:ext>
                </a:extLst>
              </p:cNvPr>
              <p:cNvSpPr/>
              <p:nvPr/>
            </p:nvSpPr>
            <p:spPr>
              <a:xfrm>
                <a:off x="2816649" y="3002406"/>
                <a:ext cx="941515" cy="346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0" name="Rettangolo 89">
                <a:extLst>
                  <a:ext uri="{FF2B5EF4-FFF2-40B4-BE49-F238E27FC236}">
                    <a16:creationId xmlns:a16="http://schemas.microsoft.com/office/drawing/2014/main" id="{38F75DE8-3F22-4218-8A9E-7534E3F467AD}"/>
                  </a:ext>
                </a:extLst>
              </p:cNvPr>
              <p:cNvSpPr/>
              <p:nvPr/>
            </p:nvSpPr>
            <p:spPr>
              <a:xfrm>
                <a:off x="3046867" y="3786704"/>
                <a:ext cx="941516" cy="346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1" name="Rettangolo 90">
                <a:extLst>
                  <a:ext uri="{FF2B5EF4-FFF2-40B4-BE49-F238E27FC236}">
                    <a16:creationId xmlns:a16="http://schemas.microsoft.com/office/drawing/2014/main" id="{D5B516AA-DE38-4749-AD74-8704773BBE99}"/>
                  </a:ext>
                </a:extLst>
              </p:cNvPr>
              <p:cNvSpPr/>
              <p:nvPr/>
            </p:nvSpPr>
            <p:spPr>
              <a:xfrm>
                <a:off x="4299575" y="4253472"/>
                <a:ext cx="941515" cy="346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2" name="CasellaDiTesto 88">
                <a:extLst>
                  <a:ext uri="{FF2B5EF4-FFF2-40B4-BE49-F238E27FC236}">
                    <a16:creationId xmlns:a16="http://schemas.microsoft.com/office/drawing/2014/main" id="{F18902C6-3D04-4875-BBB3-5DF409902916}"/>
                  </a:ext>
                </a:extLst>
              </p:cNvPr>
              <p:cNvSpPr txBox="1">
                <a:spLocks noChangeArrowheads="1"/>
              </p:cNvSpPr>
              <p:nvPr/>
            </p:nvSpPr>
            <p:spPr bwMode="auto">
              <a:xfrm>
                <a:off x="3960945" y="1673875"/>
                <a:ext cx="1401343" cy="36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b="1" dirty="0">
                    <a:solidFill>
                      <a:srgbClr val="002060"/>
                    </a:solidFill>
                    <a:latin typeface="+mj-lt"/>
                    <a:cs typeface="Times New Roman" panose="02020603050405020304" pitchFamily="18" charset="0"/>
                  </a:rPr>
                  <a:t>Holo-Ferritin</a:t>
                </a:r>
              </a:p>
            </p:txBody>
          </p:sp>
          <p:sp>
            <p:nvSpPr>
              <p:cNvPr id="93" name="Ovale 92">
                <a:extLst>
                  <a:ext uri="{FF2B5EF4-FFF2-40B4-BE49-F238E27FC236}">
                    <a16:creationId xmlns:a16="http://schemas.microsoft.com/office/drawing/2014/main" id="{141F010B-C420-4429-99E0-C35DB8B8D38B}"/>
                  </a:ext>
                </a:extLst>
              </p:cNvPr>
              <p:cNvSpPr/>
              <p:nvPr/>
            </p:nvSpPr>
            <p:spPr>
              <a:xfrm>
                <a:off x="4240829" y="2437204"/>
                <a:ext cx="223868" cy="233385"/>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4" name="Ovale 93">
                <a:extLst>
                  <a:ext uri="{FF2B5EF4-FFF2-40B4-BE49-F238E27FC236}">
                    <a16:creationId xmlns:a16="http://schemas.microsoft.com/office/drawing/2014/main" id="{DCCC8AFD-FBC6-4C9F-AC36-185907C8416B}"/>
                  </a:ext>
                </a:extLst>
              </p:cNvPr>
              <p:cNvSpPr/>
              <p:nvPr/>
            </p:nvSpPr>
            <p:spPr>
              <a:xfrm>
                <a:off x="4874328" y="2346709"/>
                <a:ext cx="223867" cy="233384"/>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5" name="Ovale 94">
                <a:extLst>
                  <a:ext uri="{FF2B5EF4-FFF2-40B4-BE49-F238E27FC236}">
                    <a16:creationId xmlns:a16="http://schemas.microsoft.com/office/drawing/2014/main" id="{0480BBA2-19A0-424B-BDAC-B99612252938}"/>
                  </a:ext>
                </a:extLst>
              </p:cNvPr>
              <p:cNvSpPr/>
              <p:nvPr/>
            </p:nvSpPr>
            <p:spPr>
              <a:xfrm>
                <a:off x="5223626" y="2594382"/>
                <a:ext cx="223867" cy="233384"/>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6" name="Ovale 95">
                <a:extLst>
                  <a:ext uri="{FF2B5EF4-FFF2-40B4-BE49-F238E27FC236}">
                    <a16:creationId xmlns:a16="http://schemas.microsoft.com/office/drawing/2014/main" id="{CAB58BA1-7EDA-4555-98CE-761FF9B7DE54}"/>
                  </a:ext>
                </a:extLst>
              </p:cNvPr>
              <p:cNvSpPr/>
              <p:nvPr/>
            </p:nvSpPr>
            <p:spPr>
              <a:xfrm>
                <a:off x="5404625" y="3416783"/>
                <a:ext cx="223867" cy="233384"/>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7" name="Ovale 96">
                <a:extLst>
                  <a:ext uri="{FF2B5EF4-FFF2-40B4-BE49-F238E27FC236}">
                    <a16:creationId xmlns:a16="http://schemas.microsoft.com/office/drawing/2014/main" id="{096F5B26-C442-4568-A75E-A14E7BC94606}"/>
                  </a:ext>
                </a:extLst>
              </p:cNvPr>
              <p:cNvSpPr/>
              <p:nvPr/>
            </p:nvSpPr>
            <p:spPr>
              <a:xfrm>
                <a:off x="5163293" y="3754951"/>
                <a:ext cx="223867" cy="233385"/>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8" name="Ovale 97">
                <a:extLst>
                  <a:ext uri="{FF2B5EF4-FFF2-40B4-BE49-F238E27FC236}">
                    <a16:creationId xmlns:a16="http://schemas.microsoft.com/office/drawing/2014/main" id="{75F5A17F-16B9-4DA1-85FC-242D044D8377}"/>
                  </a:ext>
                </a:extLst>
              </p:cNvPr>
              <p:cNvSpPr/>
              <p:nvPr/>
            </p:nvSpPr>
            <p:spPr>
              <a:xfrm>
                <a:off x="4982293" y="3859736"/>
                <a:ext cx="223867" cy="231796"/>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9" name="Ovale 98">
                <a:extLst>
                  <a:ext uri="{FF2B5EF4-FFF2-40B4-BE49-F238E27FC236}">
                    <a16:creationId xmlns:a16="http://schemas.microsoft.com/office/drawing/2014/main" id="{7E57C444-4592-4747-80F8-8A18F25C7829}"/>
                  </a:ext>
                </a:extLst>
              </p:cNvPr>
              <p:cNvSpPr/>
              <p:nvPr/>
            </p:nvSpPr>
            <p:spPr>
              <a:xfrm>
                <a:off x="4374198" y="3891489"/>
                <a:ext cx="223868" cy="233385"/>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0" name="Ovale 99">
                <a:extLst>
                  <a:ext uri="{FF2B5EF4-FFF2-40B4-BE49-F238E27FC236}">
                    <a16:creationId xmlns:a16="http://schemas.microsoft.com/office/drawing/2014/main" id="{7921660C-E7C7-4193-88F4-8422C3CA4DDA}"/>
                  </a:ext>
                </a:extLst>
              </p:cNvPr>
              <p:cNvSpPr/>
              <p:nvPr/>
            </p:nvSpPr>
            <p:spPr>
              <a:xfrm>
                <a:off x="4024900" y="3666043"/>
                <a:ext cx="225456" cy="233385"/>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1" name="Ovale 100">
                <a:extLst>
                  <a:ext uri="{FF2B5EF4-FFF2-40B4-BE49-F238E27FC236}">
                    <a16:creationId xmlns:a16="http://schemas.microsoft.com/office/drawing/2014/main" id="{0981047E-E391-4A7E-9E04-02B1DE9A3859}"/>
                  </a:ext>
                </a:extLst>
              </p:cNvPr>
              <p:cNvSpPr/>
              <p:nvPr/>
            </p:nvSpPr>
            <p:spPr>
              <a:xfrm>
                <a:off x="3810559" y="3300884"/>
                <a:ext cx="223867" cy="233385"/>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 name="Ovale 101">
                <a:extLst>
                  <a:ext uri="{FF2B5EF4-FFF2-40B4-BE49-F238E27FC236}">
                    <a16:creationId xmlns:a16="http://schemas.microsoft.com/office/drawing/2014/main" id="{7B40FFE0-19EE-420F-A662-F8E6CCB5E066}"/>
                  </a:ext>
                </a:extLst>
              </p:cNvPr>
              <p:cNvSpPr/>
              <p:nvPr/>
            </p:nvSpPr>
            <p:spPr>
              <a:xfrm>
                <a:off x="3918524" y="2711868"/>
                <a:ext cx="225456" cy="233384"/>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56" name="Ovale 55">
              <a:extLst>
                <a:ext uri="{FF2B5EF4-FFF2-40B4-BE49-F238E27FC236}">
                  <a16:creationId xmlns:a16="http://schemas.microsoft.com/office/drawing/2014/main" id="{14BE9C82-FDC9-4C9D-BFAA-52C65DF14C3C}"/>
                </a:ext>
              </a:extLst>
            </p:cNvPr>
            <p:cNvSpPr/>
            <p:nvPr/>
          </p:nvSpPr>
          <p:spPr>
            <a:xfrm>
              <a:off x="3396746" y="4323069"/>
              <a:ext cx="223868" cy="233384"/>
            </a:xfrm>
            <a:prstGeom prst="ellipse">
              <a:avLst/>
            </a:prstGeom>
            <a:solidFill>
              <a:srgbClr val="BA6076"/>
            </a:solidFill>
            <a:ln>
              <a:solidFill>
                <a:srgbClr val="BA60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 name="Ovale 56">
              <a:extLst>
                <a:ext uri="{FF2B5EF4-FFF2-40B4-BE49-F238E27FC236}">
                  <a16:creationId xmlns:a16="http://schemas.microsoft.com/office/drawing/2014/main" id="{E15A83B3-F68B-46E3-A859-77050D427AFB}"/>
                </a:ext>
              </a:extLst>
            </p:cNvPr>
            <p:cNvSpPr/>
            <p:nvPr/>
          </p:nvSpPr>
          <p:spPr>
            <a:xfrm>
              <a:off x="3396746" y="4029354"/>
              <a:ext cx="223868" cy="233385"/>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8" name="CasellaDiTesto 54">
              <a:extLst>
                <a:ext uri="{FF2B5EF4-FFF2-40B4-BE49-F238E27FC236}">
                  <a16:creationId xmlns:a16="http://schemas.microsoft.com/office/drawing/2014/main" id="{1E683368-E648-4D02-8843-5EAE03FE7C5A}"/>
                </a:ext>
              </a:extLst>
            </p:cNvPr>
            <p:cNvSpPr txBox="1">
              <a:spLocks noChangeArrowheads="1"/>
            </p:cNvSpPr>
            <p:nvPr/>
          </p:nvSpPr>
          <p:spPr bwMode="auto">
            <a:xfrm>
              <a:off x="3607262" y="3992524"/>
              <a:ext cx="782693" cy="33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600" i="1">
                  <a:latin typeface="+mj-lt"/>
                  <a:cs typeface="Times New Roman" panose="02020603050405020304" pitchFamily="18" charset="0"/>
                </a:rPr>
                <a:t>L-chain</a:t>
              </a:r>
            </a:p>
          </p:txBody>
        </p:sp>
        <p:sp>
          <p:nvSpPr>
            <p:cNvPr id="59" name="CasellaDiTesto 55">
              <a:extLst>
                <a:ext uri="{FF2B5EF4-FFF2-40B4-BE49-F238E27FC236}">
                  <a16:creationId xmlns:a16="http://schemas.microsoft.com/office/drawing/2014/main" id="{0AC41176-6CDA-4C5F-A7F9-7ED523331CDA}"/>
                </a:ext>
              </a:extLst>
            </p:cNvPr>
            <p:cNvSpPr txBox="1">
              <a:spLocks noChangeArrowheads="1"/>
            </p:cNvSpPr>
            <p:nvPr/>
          </p:nvSpPr>
          <p:spPr bwMode="auto">
            <a:xfrm>
              <a:off x="3607262" y="4294532"/>
              <a:ext cx="824377" cy="33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600" i="1" dirty="0">
                  <a:latin typeface="+mj-lt"/>
                  <a:cs typeface="Times New Roman" panose="02020603050405020304" pitchFamily="18" charset="0"/>
                </a:rPr>
                <a:t>H-chain</a:t>
              </a:r>
            </a:p>
          </p:txBody>
        </p:sp>
        <p:sp>
          <p:nvSpPr>
            <p:cNvPr id="60" name="CasellaDiTesto 56">
              <a:extLst>
                <a:ext uri="{FF2B5EF4-FFF2-40B4-BE49-F238E27FC236}">
                  <a16:creationId xmlns:a16="http://schemas.microsoft.com/office/drawing/2014/main" id="{063E3E37-8AB2-48B1-9098-32D926F844F5}"/>
                </a:ext>
              </a:extLst>
            </p:cNvPr>
            <p:cNvSpPr txBox="1">
              <a:spLocks noChangeArrowheads="1"/>
            </p:cNvSpPr>
            <p:nvPr/>
          </p:nvSpPr>
          <p:spPr bwMode="auto">
            <a:xfrm>
              <a:off x="4702821" y="2954791"/>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61" name="CasellaDiTesto 57">
              <a:extLst>
                <a:ext uri="{FF2B5EF4-FFF2-40B4-BE49-F238E27FC236}">
                  <a16:creationId xmlns:a16="http://schemas.microsoft.com/office/drawing/2014/main" id="{6D271AA6-8CC9-4920-B347-B89FC939CD10}"/>
                </a:ext>
              </a:extLst>
            </p:cNvPr>
            <p:cNvSpPr txBox="1">
              <a:spLocks noChangeArrowheads="1"/>
            </p:cNvSpPr>
            <p:nvPr/>
          </p:nvSpPr>
          <p:spPr bwMode="auto">
            <a:xfrm>
              <a:off x="4474719" y="2654741"/>
              <a:ext cx="22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62" name="CasellaDiTesto 58">
              <a:extLst>
                <a:ext uri="{FF2B5EF4-FFF2-40B4-BE49-F238E27FC236}">
                  <a16:creationId xmlns:a16="http://schemas.microsoft.com/office/drawing/2014/main" id="{F8AACF48-207A-49EB-89BE-D90820A9216F}"/>
                </a:ext>
              </a:extLst>
            </p:cNvPr>
            <p:cNvSpPr txBox="1">
              <a:spLocks noChangeArrowheads="1"/>
            </p:cNvSpPr>
            <p:nvPr/>
          </p:nvSpPr>
          <p:spPr bwMode="auto">
            <a:xfrm>
              <a:off x="4958472" y="3062435"/>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63" name="CasellaDiTesto 59">
              <a:extLst>
                <a:ext uri="{FF2B5EF4-FFF2-40B4-BE49-F238E27FC236}">
                  <a16:creationId xmlns:a16="http://schemas.microsoft.com/office/drawing/2014/main" id="{EADBC361-6343-403E-8FD9-31D35AACB467}"/>
                </a:ext>
              </a:extLst>
            </p:cNvPr>
            <p:cNvSpPr txBox="1">
              <a:spLocks noChangeArrowheads="1"/>
            </p:cNvSpPr>
            <p:nvPr/>
          </p:nvSpPr>
          <p:spPr bwMode="auto">
            <a:xfrm>
              <a:off x="4530241" y="3311922"/>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64" name="CasellaDiTesto 60">
              <a:extLst>
                <a:ext uri="{FF2B5EF4-FFF2-40B4-BE49-F238E27FC236}">
                  <a16:creationId xmlns:a16="http://schemas.microsoft.com/office/drawing/2014/main" id="{A17EAB22-E5DB-40C2-905B-0043C058A757}"/>
                </a:ext>
              </a:extLst>
            </p:cNvPr>
            <p:cNvSpPr txBox="1">
              <a:spLocks noChangeArrowheads="1"/>
            </p:cNvSpPr>
            <p:nvPr/>
          </p:nvSpPr>
          <p:spPr bwMode="auto">
            <a:xfrm>
              <a:off x="4302613" y="3197460"/>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65" name="CasellaDiTesto 61">
              <a:extLst>
                <a:ext uri="{FF2B5EF4-FFF2-40B4-BE49-F238E27FC236}">
                  <a16:creationId xmlns:a16="http://schemas.microsoft.com/office/drawing/2014/main" id="{4AC1E865-A35A-4501-A005-390C30081A07}"/>
                </a:ext>
              </a:extLst>
            </p:cNvPr>
            <p:cNvSpPr txBox="1">
              <a:spLocks noChangeArrowheads="1"/>
            </p:cNvSpPr>
            <p:nvPr/>
          </p:nvSpPr>
          <p:spPr bwMode="auto">
            <a:xfrm>
              <a:off x="4464410" y="3082142"/>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66" name="CasellaDiTesto 62">
              <a:extLst>
                <a:ext uri="{FF2B5EF4-FFF2-40B4-BE49-F238E27FC236}">
                  <a16:creationId xmlns:a16="http://schemas.microsoft.com/office/drawing/2014/main" id="{EFBEA01E-6F8E-4728-A6A6-6911B1C1A1EC}"/>
                </a:ext>
              </a:extLst>
            </p:cNvPr>
            <p:cNvSpPr txBox="1">
              <a:spLocks noChangeArrowheads="1"/>
            </p:cNvSpPr>
            <p:nvPr/>
          </p:nvSpPr>
          <p:spPr bwMode="auto">
            <a:xfrm>
              <a:off x="4306038" y="2909046"/>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67" name="CasellaDiTesto 63">
              <a:extLst>
                <a:ext uri="{FF2B5EF4-FFF2-40B4-BE49-F238E27FC236}">
                  <a16:creationId xmlns:a16="http://schemas.microsoft.com/office/drawing/2014/main" id="{542CE6F6-6F77-4EEB-BEB7-5800942442DE}"/>
                </a:ext>
              </a:extLst>
            </p:cNvPr>
            <p:cNvSpPr txBox="1">
              <a:spLocks noChangeArrowheads="1"/>
            </p:cNvSpPr>
            <p:nvPr/>
          </p:nvSpPr>
          <p:spPr bwMode="auto">
            <a:xfrm>
              <a:off x="4502459" y="2884047"/>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68" name="CasellaDiTesto 64">
              <a:extLst>
                <a:ext uri="{FF2B5EF4-FFF2-40B4-BE49-F238E27FC236}">
                  <a16:creationId xmlns:a16="http://schemas.microsoft.com/office/drawing/2014/main" id="{A809B878-614B-45A2-AB66-5D2C483A58B3}"/>
                </a:ext>
              </a:extLst>
            </p:cNvPr>
            <p:cNvSpPr txBox="1">
              <a:spLocks noChangeArrowheads="1"/>
            </p:cNvSpPr>
            <p:nvPr/>
          </p:nvSpPr>
          <p:spPr bwMode="auto">
            <a:xfrm>
              <a:off x="4756293" y="3150093"/>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69" name="CasellaDiTesto 65">
              <a:extLst>
                <a:ext uri="{FF2B5EF4-FFF2-40B4-BE49-F238E27FC236}">
                  <a16:creationId xmlns:a16="http://schemas.microsoft.com/office/drawing/2014/main" id="{FBBDA827-DA5F-45F4-A0A1-58E088337239}"/>
                </a:ext>
              </a:extLst>
            </p:cNvPr>
            <p:cNvSpPr txBox="1">
              <a:spLocks noChangeArrowheads="1"/>
            </p:cNvSpPr>
            <p:nvPr/>
          </p:nvSpPr>
          <p:spPr bwMode="auto">
            <a:xfrm>
              <a:off x="4631578" y="2533544"/>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70" name="CasellaDiTesto 66">
              <a:extLst>
                <a:ext uri="{FF2B5EF4-FFF2-40B4-BE49-F238E27FC236}">
                  <a16:creationId xmlns:a16="http://schemas.microsoft.com/office/drawing/2014/main" id="{09979059-CC7F-4205-9669-F7294A50EC4B}"/>
                </a:ext>
              </a:extLst>
            </p:cNvPr>
            <p:cNvSpPr txBox="1">
              <a:spLocks noChangeArrowheads="1"/>
            </p:cNvSpPr>
            <p:nvPr/>
          </p:nvSpPr>
          <p:spPr bwMode="auto">
            <a:xfrm>
              <a:off x="4979536" y="2872746"/>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71" name="CasellaDiTesto 67">
              <a:extLst>
                <a:ext uri="{FF2B5EF4-FFF2-40B4-BE49-F238E27FC236}">
                  <a16:creationId xmlns:a16="http://schemas.microsoft.com/office/drawing/2014/main" id="{38F34813-288C-4CDA-9C1A-334BA2D362B3}"/>
                </a:ext>
              </a:extLst>
            </p:cNvPr>
            <p:cNvSpPr txBox="1">
              <a:spLocks noChangeArrowheads="1"/>
            </p:cNvSpPr>
            <p:nvPr/>
          </p:nvSpPr>
          <p:spPr bwMode="auto">
            <a:xfrm>
              <a:off x="4660531" y="2705752"/>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72" name="CasellaDiTesto 68">
              <a:extLst>
                <a:ext uri="{FF2B5EF4-FFF2-40B4-BE49-F238E27FC236}">
                  <a16:creationId xmlns:a16="http://schemas.microsoft.com/office/drawing/2014/main" id="{22B91BCE-84C3-4094-AA13-C6B20ECBAD0C}"/>
                </a:ext>
              </a:extLst>
            </p:cNvPr>
            <p:cNvSpPr txBox="1">
              <a:spLocks noChangeArrowheads="1"/>
            </p:cNvSpPr>
            <p:nvPr/>
          </p:nvSpPr>
          <p:spPr bwMode="auto">
            <a:xfrm>
              <a:off x="4822902" y="2608920"/>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solidFill>
                    <a:srgbClr val="002060"/>
                  </a:solidFill>
                </a:rPr>
                <a:t>•</a:t>
              </a:r>
            </a:p>
          </p:txBody>
        </p:sp>
        <p:sp>
          <p:nvSpPr>
            <p:cNvPr id="73" name="CasellaDiTesto 69">
              <a:extLst>
                <a:ext uri="{FF2B5EF4-FFF2-40B4-BE49-F238E27FC236}">
                  <a16:creationId xmlns:a16="http://schemas.microsoft.com/office/drawing/2014/main" id="{0791DAB4-D981-4689-88F5-D86461EA56AC}"/>
                </a:ext>
              </a:extLst>
            </p:cNvPr>
            <p:cNvSpPr txBox="1">
              <a:spLocks noChangeArrowheads="1"/>
            </p:cNvSpPr>
            <p:nvPr/>
          </p:nvSpPr>
          <p:spPr bwMode="auto">
            <a:xfrm>
              <a:off x="4910391" y="3310575"/>
              <a:ext cx="5485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600" b="1">
                  <a:latin typeface="Times New Roman" panose="02020603050405020304" pitchFamily="18" charset="0"/>
                  <a:cs typeface="Times New Roman" panose="02020603050405020304" pitchFamily="18" charset="0"/>
                </a:rPr>
                <a:t>Fe</a:t>
              </a:r>
              <a:r>
                <a:rPr lang="en-US" altLang="it-IT" sz="1600" b="1" baseline="30000">
                  <a:latin typeface="Times New Roman" panose="02020603050405020304" pitchFamily="18" charset="0"/>
                  <a:cs typeface="Times New Roman" panose="02020603050405020304" pitchFamily="18" charset="0"/>
                </a:rPr>
                <a:t>3+</a:t>
              </a:r>
            </a:p>
          </p:txBody>
        </p:sp>
      </p:grpSp>
      <p:sp>
        <p:nvSpPr>
          <p:cNvPr id="103" name="Rettangolo 99">
            <a:extLst>
              <a:ext uri="{FF2B5EF4-FFF2-40B4-BE49-F238E27FC236}">
                <a16:creationId xmlns:a16="http://schemas.microsoft.com/office/drawing/2014/main" id="{0017B2A0-26D3-4994-A2D9-AE0105189A79}"/>
              </a:ext>
            </a:extLst>
          </p:cNvPr>
          <p:cNvSpPr>
            <a:spLocks noChangeArrowheads="1"/>
          </p:cNvSpPr>
          <p:nvPr/>
        </p:nvSpPr>
        <p:spPr bwMode="auto">
          <a:xfrm>
            <a:off x="1095561" y="3886200"/>
            <a:ext cx="6945799" cy="170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Clr>
                <a:srgbClr val="B04D66"/>
              </a:buClr>
            </a:pPr>
            <a:r>
              <a:rPr lang="en-US" altLang="it-IT" sz="1800" dirty="0">
                <a:latin typeface="+mn-lt"/>
                <a:cs typeface="Times New Roman" panose="02020603050405020304" pitchFamily="18" charset="0"/>
              </a:rPr>
              <a:t>24-mer cage with octahedral symmetry</a:t>
            </a:r>
          </a:p>
          <a:p>
            <a:pPr algn="ctr" eaLnBrk="1" hangingPunct="1">
              <a:lnSpc>
                <a:spcPct val="150000"/>
              </a:lnSpc>
              <a:spcBef>
                <a:spcPct val="0"/>
              </a:spcBef>
              <a:buClr>
                <a:srgbClr val="B04D66"/>
              </a:buClr>
            </a:pPr>
            <a:r>
              <a:rPr lang="en-US" altLang="it-IT" sz="1800" dirty="0">
                <a:latin typeface="+mn-lt"/>
                <a:cs typeface="Times New Roman" panose="02020603050405020304" pitchFamily="18" charset="0"/>
              </a:rPr>
              <a:t>outer diameter ~120 Å - inner diameter ~80 Å</a:t>
            </a:r>
          </a:p>
          <a:p>
            <a:pPr algn="ctr" eaLnBrk="1" hangingPunct="1">
              <a:lnSpc>
                <a:spcPct val="150000"/>
              </a:lnSpc>
              <a:spcBef>
                <a:spcPct val="0"/>
              </a:spcBef>
              <a:buClr>
                <a:srgbClr val="B04D66"/>
              </a:buClr>
            </a:pPr>
            <a:r>
              <a:rPr lang="en-US" altLang="it-IT" sz="1800" dirty="0">
                <a:latin typeface="+mn-lt"/>
                <a:cs typeface="Times New Roman" panose="02020603050405020304" pitchFamily="18" charset="0"/>
              </a:rPr>
              <a:t>2 type of chains: </a:t>
            </a:r>
            <a:r>
              <a:rPr lang="en-US" altLang="it-IT" sz="1800" u="sng" dirty="0">
                <a:latin typeface="+mn-lt"/>
                <a:cs typeface="Times New Roman" panose="02020603050405020304" pitchFamily="18" charset="0"/>
              </a:rPr>
              <a:t>H-chain</a:t>
            </a:r>
            <a:r>
              <a:rPr lang="en-US" altLang="it-IT" sz="1800" dirty="0">
                <a:latin typeface="+mn-lt"/>
                <a:cs typeface="Times New Roman" panose="02020603050405020304" pitchFamily="18" charset="0"/>
              </a:rPr>
              <a:t> (heavy) + </a:t>
            </a:r>
            <a:r>
              <a:rPr lang="en-US" altLang="it-IT" sz="1800" u="sng" dirty="0">
                <a:latin typeface="+mn-lt"/>
                <a:cs typeface="Times New Roman" panose="02020603050405020304" pitchFamily="18" charset="0"/>
              </a:rPr>
              <a:t>L-chain</a:t>
            </a:r>
            <a:r>
              <a:rPr lang="en-US" altLang="it-IT" sz="1800" dirty="0">
                <a:latin typeface="+mn-lt"/>
                <a:cs typeface="Times New Roman" panose="02020603050405020304" pitchFamily="18" charset="0"/>
              </a:rPr>
              <a:t> (light)</a:t>
            </a:r>
          </a:p>
          <a:p>
            <a:pPr algn="ctr" eaLnBrk="1" hangingPunct="1">
              <a:lnSpc>
                <a:spcPct val="150000"/>
              </a:lnSpc>
              <a:spcBef>
                <a:spcPct val="0"/>
              </a:spcBef>
              <a:buClr>
                <a:srgbClr val="B04D66"/>
              </a:buClr>
            </a:pPr>
            <a:r>
              <a:rPr lang="en-US" altLang="it-IT" sz="1800" dirty="0">
                <a:latin typeface="+mn-lt"/>
                <a:cs typeface="Times New Roman" panose="02020603050405020304" pitchFamily="18" charset="0"/>
              </a:rPr>
              <a:t>iron sequestration </a:t>
            </a:r>
            <a:r>
              <a:rPr lang="en-US" altLang="it-IT" sz="1800" dirty="0">
                <a:latin typeface="+mn-lt"/>
                <a:cs typeface="Times New Roman" panose="02020603050405020304" pitchFamily="18" charset="0"/>
                <a:sym typeface="Wingdings" panose="05000000000000000000" pitchFamily="2" charset="2"/>
              </a:rPr>
              <a:t> detoxification and cellular reserve </a:t>
            </a:r>
            <a:endParaRPr lang="en-US" altLang="it-IT" sz="1800" dirty="0">
              <a:latin typeface="+mn-lt"/>
              <a:cs typeface="Times New Roman" panose="02020603050405020304" pitchFamily="18" charset="0"/>
            </a:endParaRPr>
          </a:p>
        </p:txBody>
      </p:sp>
      <p:sp>
        <p:nvSpPr>
          <p:cNvPr id="104" name="Rettangolo 20">
            <a:extLst>
              <a:ext uri="{FF2B5EF4-FFF2-40B4-BE49-F238E27FC236}">
                <a16:creationId xmlns:a16="http://schemas.microsoft.com/office/drawing/2014/main" id="{A9993A53-B1D1-4C64-B856-E2B3BBADD369}"/>
              </a:ext>
            </a:extLst>
          </p:cNvPr>
          <p:cNvSpPr>
            <a:spLocks noChangeArrowheads="1"/>
          </p:cNvSpPr>
          <p:nvPr/>
        </p:nvSpPr>
        <p:spPr bwMode="auto">
          <a:xfrm>
            <a:off x="500687" y="0"/>
            <a:ext cx="8142626" cy="4921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15000"/>
              </a:lnSpc>
              <a:spcBef>
                <a:spcPct val="0"/>
              </a:spcBef>
              <a:buNone/>
            </a:pPr>
            <a:r>
              <a:rPr lang="en-GB" altLang="it-IT" sz="2400" b="1" i="1" dirty="0">
                <a:solidFill>
                  <a:srgbClr val="7030A0"/>
                </a:solidFill>
                <a:latin typeface="+mn-lt"/>
                <a:ea typeface="Calibri" panose="020F0502020204030204" pitchFamily="34" charset="0"/>
                <a:cs typeface="Times New Roman" panose="02020603050405020304" pitchFamily="18" charset="0"/>
              </a:rPr>
              <a:t>Ferritin: a protein nanocage for iron store and mineralization</a:t>
            </a:r>
            <a:endParaRPr lang="en-GB" altLang="it-IT" sz="2400" i="1" dirty="0">
              <a:solidFill>
                <a:srgbClr val="7030A0"/>
              </a:solidFill>
              <a:latin typeface="+mn-lt"/>
              <a:ea typeface="Calibri" panose="020F0502020204030204" pitchFamily="34" charset="0"/>
              <a:cs typeface="Times New Roman" panose="02020603050405020304" pitchFamily="18" charset="0"/>
            </a:endParaRPr>
          </a:p>
        </p:txBody>
      </p:sp>
      <p:sp>
        <p:nvSpPr>
          <p:cNvPr id="105" name="Rettangolo 104"/>
          <p:cNvSpPr/>
          <p:nvPr/>
        </p:nvSpPr>
        <p:spPr>
          <a:xfrm>
            <a:off x="2394695" y="5604302"/>
            <a:ext cx="4354610" cy="382092"/>
          </a:xfrm>
          <a:prstGeom prst="rect">
            <a:avLst/>
          </a:prstGeom>
        </p:spPr>
        <p:txBody>
          <a:bodyPr wrap="square">
            <a:spAutoFit/>
          </a:bodyPr>
          <a:lstStyle/>
          <a:p>
            <a:pPr algn="just">
              <a:lnSpc>
                <a:spcPct val="150000"/>
              </a:lnSpc>
              <a:buClr>
                <a:srgbClr val="C00000"/>
              </a:buClr>
            </a:pPr>
            <a:r>
              <a:rPr lang="en-US" sz="1400" dirty="0">
                <a:solidFill>
                  <a:schemeClr val="accent6">
                    <a:lumMod val="75000"/>
                  </a:schemeClr>
                </a:solidFill>
                <a:latin typeface="+mj-lt"/>
                <a:ea typeface="Times New Roman" panose="02020603050405020304" pitchFamily="18" charset="0"/>
              </a:rPr>
              <a:t>Monti, D.M. </a:t>
            </a:r>
            <a:r>
              <a:rPr lang="en-US" sz="1400" i="1" dirty="0">
                <a:solidFill>
                  <a:schemeClr val="accent6">
                    <a:lumMod val="75000"/>
                  </a:schemeClr>
                </a:solidFill>
                <a:latin typeface="+mj-lt"/>
                <a:ea typeface="Times New Roman" panose="02020603050405020304" pitchFamily="18" charset="0"/>
              </a:rPr>
              <a:t>et al. </a:t>
            </a:r>
            <a:r>
              <a:rPr lang="en-US" sz="1400" dirty="0" err="1">
                <a:solidFill>
                  <a:schemeClr val="accent6">
                    <a:lumMod val="75000"/>
                  </a:schemeClr>
                </a:solidFill>
                <a:latin typeface="+mj-lt"/>
                <a:ea typeface="Times New Roman" panose="02020603050405020304" pitchFamily="18" charset="0"/>
              </a:rPr>
              <a:t>Nanomedicine</a:t>
            </a:r>
            <a:r>
              <a:rPr lang="en-US" sz="1400" dirty="0">
                <a:solidFill>
                  <a:schemeClr val="accent6">
                    <a:lumMod val="75000"/>
                  </a:schemeClr>
                </a:solidFill>
                <a:latin typeface="+mj-lt"/>
                <a:ea typeface="Times New Roman" panose="02020603050405020304" pitchFamily="18" charset="0"/>
              </a:rPr>
              <a:t>: NBM (2019) 20, 101997</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8218133"/>
      </p:ext>
    </p:extLst>
  </p:cSld>
  <p:clrMapOvr>
    <a:masterClrMapping/>
  </p:clrMapOvr>
  <mc:AlternateContent xmlns:mc="http://schemas.openxmlformats.org/markup-compatibility/2006">
    <mc:Choice xmlns:p14="http://schemas.microsoft.com/office/powerpoint/2010/main" Requires="p14">
      <p:transition spd="slow" p14:dur="2000" advTm="44712"/>
    </mc:Choice>
    <mc:Fallback>
      <p:transition spd="slow" advTm="44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pSp>
        <p:nvGrpSpPr>
          <p:cNvPr id="6" name="Gruppo 5"/>
          <p:cNvGrpSpPr/>
          <p:nvPr/>
        </p:nvGrpSpPr>
        <p:grpSpPr>
          <a:xfrm>
            <a:off x="4572000" y="18633"/>
            <a:ext cx="4214828" cy="2870391"/>
            <a:chOff x="4765746" y="3195093"/>
            <a:chExt cx="3725532" cy="2590954"/>
          </a:xfrm>
        </p:grpSpPr>
        <p:grpSp>
          <p:nvGrpSpPr>
            <p:cNvPr id="7" name="Gruppo 6"/>
            <p:cNvGrpSpPr>
              <a:grpSpLocks/>
            </p:cNvGrpSpPr>
            <p:nvPr/>
          </p:nvGrpSpPr>
          <p:grpSpPr bwMode="auto">
            <a:xfrm>
              <a:off x="4765746" y="3195093"/>
              <a:ext cx="3725532" cy="2489200"/>
              <a:chOff x="4041097" y="3792665"/>
              <a:chExt cx="5919049" cy="3822280"/>
            </a:xfrm>
          </p:grpSpPr>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22481" t="5536" r="27686" b="7381"/>
              <a:stretch>
                <a:fillRect/>
              </a:stretch>
            </p:blipFill>
            <p:spPr bwMode="auto">
              <a:xfrm>
                <a:off x="8074154" y="3944715"/>
                <a:ext cx="1885992" cy="3542165"/>
              </a:xfrm>
              <a:prstGeom prst="rect">
                <a:avLst/>
              </a:prstGeom>
              <a:noFill/>
              <a:ln>
                <a:noFill/>
              </a:ln>
              <a:effectLst/>
              <a:extLst>
                <a:ext uri="{909E8E84-426E-40DD-AFC4-6F175D3DCCD1}">
                  <a14:hiddenFill xmlns:a14="http://schemas.microsoft.com/office/drawing/2010/main">
                    <a:blipFill dpi="0" rotWithShape="0">
                      <a:blip/>
                      <a:srcRect l="22481" t="5536" r="27686" b="738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1097" y="3792665"/>
                <a:ext cx="3644476" cy="3822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8" name="CasellaDiTesto 7"/>
            <p:cNvSpPr txBox="1">
              <a:spLocks noChangeArrowheads="1"/>
            </p:cNvSpPr>
            <p:nvPr/>
          </p:nvSpPr>
          <p:spPr bwMode="auto">
            <a:xfrm>
              <a:off x="4765746" y="5452670"/>
              <a:ext cx="3469921" cy="33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b="1" dirty="0">
                  <a:latin typeface="+mj-lt"/>
                  <a:cs typeface="Times New Roman" panose="02020603050405020304" pitchFamily="18" charset="0"/>
                </a:rPr>
                <a:t>A                                               B</a:t>
              </a:r>
            </a:p>
          </p:txBody>
        </p:sp>
      </p:grpSp>
      <p:sp>
        <p:nvSpPr>
          <p:cNvPr id="11" name="Rettangolo 10"/>
          <p:cNvSpPr>
            <a:spLocks noChangeArrowheads="1"/>
          </p:cNvSpPr>
          <p:nvPr/>
        </p:nvSpPr>
        <p:spPr bwMode="auto">
          <a:xfrm>
            <a:off x="146732" y="2808908"/>
            <a:ext cx="3657600" cy="50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Clr>
                <a:srgbClr val="A3475F"/>
              </a:buClr>
              <a:buFont typeface="Wingdings" panose="05000000000000000000" pitchFamily="2" charset="2"/>
              <a:buChar char="Ø"/>
            </a:pPr>
            <a:r>
              <a:rPr lang="en-GB" altLang="it-IT" sz="2000" dirty="0">
                <a:latin typeface="+mn-lt"/>
                <a:ea typeface="Calibri" panose="020F0502020204030204" pitchFamily="34" charset="0"/>
                <a:cs typeface="Times New Roman" panose="02020603050405020304" pitchFamily="18" charset="0"/>
              </a:rPr>
              <a:t>biocompatible</a:t>
            </a:r>
          </a:p>
        </p:txBody>
      </p:sp>
      <p:sp>
        <p:nvSpPr>
          <p:cNvPr id="12" name="Rettangolo 11"/>
          <p:cNvSpPr>
            <a:spLocks noChangeArrowheads="1"/>
          </p:cNvSpPr>
          <p:nvPr/>
        </p:nvSpPr>
        <p:spPr bwMode="auto">
          <a:xfrm>
            <a:off x="28578" y="5299701"/>
            <a:ext cx="7342436" cy="50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gn="ctr" eaLnBrk="1" hangingPunct="1">
              <a:lnSpc>
                <a:spcPct val="150000"/>
              </a:lnSpc>
              <a:spcBef>
                <a:spcPct val="0"/>
              </a:spcBef>
              <a:buClr>
                <a:srgbClr val="A3475F"/>
              </a:buClr>
              <a:buFont typeface="Wingdings" panose="05000000000000000000" pitchFamily="2" charset="2"/>
              <a:buChar char="Ø"/>
            </a:pPr>
            <a:r>
              <a:rPr lang="en-US" altLang="it-IT" sz="2000" b="1" u="sng" dirty="0">
                <a:solidFill>
                  <a:srgbClr val="A3475F"/>
                </a:solidFill>
                <a:latin typeface="+mj-lt"/>
                <a:ea typeface="Calibri" panose="020F0502020204030204" pitchFamily="34" charset="0"/>
                <a:cs typeface="Times New Roman" panose="02020603050405020304" pitchFamily="18" charset="0"/>
              </a:rPr>
              <a:t>recognized by receptors over-expressed on cancer cells surface</a:t>
            </a:r>
            <a:endParaRPr lang="en-GB" altLang="it-IT" sz="2000" b="1" u="sng" dirty="0">
              <a:solidFill>
                <a:srgbClr val="A3475F"/>
              </a:solidFill>
              <a:latin typeface="+mj-lt"/>
              <a:ea typeface="Calibri" panose="020F0502020204030204" pitchFamily="34" charset="0"/>
              <a:cs typeface="Times New Roman" panose="02020603050405020304" pitchFamily="18" charset="0"/>
            </a:endParaRPr>
          </a:p>
        </p:txBody>
      </p:sp>
      <p:grpSp>
        <p:nvGrpSpPr>
          <p:cNvPr id="13" name="Gruppo 12"/>
          <p:cNvGrpSpPr/>
          <p:nvPr/>
        </p:nvGrpSpPr>
        <p:grpSpPr>
          <a:xfrm>
            <a:off x="859555" y="174819"/>
            <a:ext cx="2674482" cy="2754037"/>
            <a:chOff x="8974348" y="3018139"/>
            <a:chExt cx="3875880" cy="3298440"/>
          </a:xfrm>
        </p:grpSpPr>
        <p:grpSp>
          <p:nvGrpSpPr>
            <p:cNvPr id="14" name="Gruppo 4"/>
            <p:cNvGrpSpPr>
              <a:grpSpLocks/>
            </p:cNvGrpSpPr>
            <p:nvPr/>
          </p:nvGrpSpPr>
          <p:grpSpPr bwMode="auto">
            <a:xfrm>
              <a:off x="10007117" y="3018139"/>
              <a:ext cx="2843111" cy="1307515"/>
              <a:chOff x="4968827" y="-1"/>
              <a:chExt cx="2843440" cy="1307717"/>
            </a:xfrm>
          </p:grpSpPr>
          <p:sp>
            <p:nvSpPr>
              <p:cNvPr id="18" name="Rettangolo 2"/>
              <p:cNvSpPr>
                <a:spLocks noChangeArrowheads="1"/>
              </p:cNvSpPr>
              <p:nvPr/>
            </p:nvSpPr>
            <p:spPr bwMode="auto">
              <a:xfrm>
                <a:off x="5111906" y="353514"/>
                <a:ext cx="2656057" cy="55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2400" i="1" dirty="0">
                    <a:solidFill>
                      <a:srgbClr val="B04D66"/>
                    </a:solidFill>
                    <a:latin typeface="+mj-lt"/>
                    <a:cs typeface="Times New Roman" panose="02020603050405020304" pitchFamily="18" charset="0"/>
                  </a:rPr>
                  <a:t>Why ferritin?</a:t>
                </a:r>
              </a:p>
            </p:txBody>
          </p:sp>
          <p:sp>
            <p:nvSpPr>
              <p:cNvPr id="19" name="Fumetto 4 18"/>
              <p:cNvSpPr/>
              <p:nvPr/>
            </p:nvSpPr>
            <p:spPr>
              <a:xfrm rot="1248291">
                <a:off x="4968827" y="-1"/>
                <a:ext cx="2843440" cy="1307717"/>
              </a:xfrm>
              <a:prstGeom prst="cloudCallout">
                <a:avLst/>
              </a:prstGeom>
              <a:noFill/>
              <a:ln>
                <a:solidFill>
                  <a:srgbClr val="B04D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15" name="Gruppo 13"/>
            <p:cNvGrpSpPr>
              <a:grpSpLocks/>
            </p:cNvGrpSpPr>
            <p:nvPr/>
          </p:nvGrpSpPr>
          <p:grpSpPr bwMode="auto">
            <a:xfrm>
              <a:off x="8974348" y="3173893"/>
              <a:ext cx="1682936" cy="3142686"/>
              <a:chOff x="-638359" y="357191"/>
              <a:chExt cx="2334311" cy="4061496"/>
            </a:xfrm>
          </p:grpSpPr>
          <p:pic>
            <p:nvPicPr>
              <p:cNvPr id="16" name="Picture 2" descr="Immagine correlat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359" y="357191"/>
                <a:ext cx="2334311" cy="370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e 16"/>
              <p:cNvSpPr/>
              <p:nvPr/>
            </p:nvSpPr>
            <p:spPr>
              <a:xfrm>
                <a:off x="794137" y="4226606"/>
                <a:ext cx="103191" cy="192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35" name="Rettangolo 34"/>
          <p:cNvSpPr>
            <a:spLocks noChangeArrowheads="1"/>
          </p:cNvSpPr>
          <p:nvPr/>
        </p:nvSpPr>
        <p:spPr bwMode="auto">
          <a:xfrm>
            <a:off x="4419600" y="2841925"/>
            <a:ext cx="44505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GB" altLang="it-IT" sz="1200" b="1" i="1" dirty="0">
                <a:solidFill>
                  <a:srgbClr val="AA4861"/>
                </a:solidFill>
                <a:latin typeface="+mj-lt"/>
                <a:cs typeface="Times New Roman" panose="02020603050405020304" pitchFamily="18" charset="0"/>
              </a:rPr>
              <a:t>Cartoon representation of the structure of the globular ferritin (A) and its monomeric form (B)</a:t>
            </a:r>
            <a:endParaRPr lang="it-IT" altLang="it-IT" sz="1200" b="1" i="1" dirty="0">
              <a:solidFill>
                <a:srgbClr val="AA4861"/>
              </a:solidFill>
              <a:latin typeface="+mj-lt"/>
              <a:cs typeface="Times New Roman" panose="02020603050405020304" pitchFamily="18" charset="0"/>
            </a:endParaRPr>
          </a:p>
        </p:txBody>
      </p:sp>
      <p:sp>
        <p:nvSpPr>
          <p:cNvPr id="2" name="Rettangolo 1">
            <a:extLst>
              <a:ext uri="{FF2B5EF4-FFF2-40B4-BE49-F238E27FC236}">
                <a16:creationId xmlns:a16="http://schemas.microsoft.com/office/drawing/2014/main" id="{0B1D43C4-FFAE-40B6-BF00-23DCE462EE82}"/>
              </a:ext>
            </a:extLst>
          </p:cNvPr>
          <p:cNvSpPr/>
          <p:nvPr/>
        </p:nvSpPr>
        <p:spPr>
          <a:xfrm>
            <a:off x="152400" y="3302156"/>
            <a:ext cx="4572000" cy="506292"/>
          </a:xfrm>
          <a:prstGeom prst="rect">
            <a:avLst/>
          </a:prstGeom>
        </p:spPr>
        <p:txBody>
          <a:bodyPr>
            <a:spAutoFit/>
          </a:bodyPr>
          <a:lstStyle/>
          <a:p>
            <a:pPr>
              <a:lnSpc>
                <a:spcPct val="150000"/>
              </a:lnSpc>
              <a:spcBef>
                <a:spcPct val="0"/>
              </a:spcBef>
              <a:buClr>
                <a:srgbClr val="A3475F"/>
              </a:buClr>
              <a:buFont typeface="Wingdings" panose="05000000000000000000" pitchFamily="2" charset="2"/>
              <a:buChar char="Ø"/>
            </a:pPr>
            <a:r>
              <a:rPr lang="en-GB" altLang="it-IT" sz="2000" dirty="0">
                <a:ea typeface="Calibri" panose="020F0502020204030204" pitchFamily="34" charset="0"/>
                <a:cs typeface="Times New Roman" panose="02020603050405020304" pitchFamily="18" charset="0"/>
              </a:rPr>
              <a:t>non-immunogenic</a:t>
            </a:r>
          </a:p>
        </p:txBody>
      </p:sp>
      <p:sp>
        <p:nvSpPr>
          <p:cNvPr id="3" name="Rettangolo 2">
            <a:extLst>
              <a:ext uri="{FF2B5EF4-FFF2-40B4-BE49-F238E27FC236}">
                <a16:creationId xmlns:a16="http://schemas.microsoft.com/office/drawing/2014/main" id="{37ADD008-B029-4D7C-8027-C78C41551ECC}"/>
              </a:ext>
            </a:extLst>
          </p:cNvPr>
          <p:cNvSpPr/>
          <p:nvPr/>
        </p:nvSpPr>
        <p:spPr>
          <a:xfrm>
            <a:off x="158068" y="3786858"/>
            <a:ext cx="4572000" cy="506292"/>
          </a:xfrm>
          <a:prstGeom prst="rect">
            <a:avLst/>
          </a:prstGeom>
        </p:spPr>
        <p:txBody>
          <a:bodyPr>
            <a:spAutoFit/>
          </a:bodyPr>
          <a:lstStyle/>
          <a:p>
            <a:pPr>
              <a:lnSpc>
                <a:spcPct val="150000"/>
              </a:lnSpc>
              <a:spcBef>
                <a:spcPct val="0"/>
              </a:spcBef>
              <a:buClr>
                <a:srgbClr val="A3475F"/>
              </a:buClr>
              <a:buFont typeface="Wingdings" panose="05000000000000000000" pitchFamily="2" charset="2"/>
              <a:buChar char="Ø"/>
            </a:pPr>
            <a:r>
              <a:rPr lang="en-GB" altLang="it-IT" sz="2000" dirty="0">
                <a:ea typeface="Calibri" panose="020F0502020204030204" pitchFamily="34" charset="0"/>
                <a:cs typeface="Times New Roman" panose="02020603050405020304" pitchFamily="18" charset="0"/>
              </a:rPr>
              <a:t>stable and soluble in the bloodstream </a:t>
            </a:r>
          </a:p>
        </p:txBody>
      </p:sp>
      <p:sp>
        <p:nvSpPr>
          <p:cNvPr id="4" name="Rettangolo 3">
            <a:extLst>
              <a:ext uri="{FF2B5EF4-FFF2-40B4-BE49-F238E27FC236}">
                <a16:creationId xmlns:a16="http://schemas.microsoft.com/office/drawing/2014/main" id="{26D3B384-C2F2-43D5-9630-2044466C4D63}"/>
              </a:ext>
            </a:extLst>
          </p:cNvPr>
          <p:cNvSpPr/>
          <p:nvPr/>
        </p:nvSpPr>
        <p:spPr>
          <a:xfrm>
            <a:off x="152400" y="4314376"/>
            <a:ext cx="7342436" cy="506292"/>
          </a:xfrm>
          <a:prstGeom prst="rect">
            <a:avLst/>
          </a:prstGeom>
        </p:spPr>
        <p:txBody>
          <a:bodyPr wrap="square">
            <a:spAutoFit/>
          </a:bodyPr>
          <a:lstStyle/>
          <a:p>
            <a:pPr>
              <a:lnSpc>
                <a:spcPct val="150000"/>
              </a:lnSpc>
              <a:spcBef>
                <a:spcPct val="0"/>
              </a:spcBef>
              <a:buClr>
                <a:srgbClr val="A3475F"/>
              </a:buClr>
              <a:buFont typeface="Wingdings" panose="05000000000000000000" pitchFamily="2" charset="2"/>
              <a:buChar char="Ø"/>
            </a:pPr>
            <a:r>
              <a:rPr lang="en-GB" altLang="it-IT" sz="2000" dirty="0">
                <a:ea typeface="Calibri" panose="020F0502020204030204" pitchFamily="34" charset="0"/>
                <a:cs typeface="Times New Roman" panose="02020603050405020304" pitchFamily="18" charset="0"/>
              </a:rPr>
              <a:t>amenable to both genetic and chemical functionalization</a:t>
            </a:r>
          </a:p>
        </p:txBody>
      </p:sp>
      <p:sp>
        <p:nvSpPr>
          <p:cNvPr id="20" name="Rettangolo 19">
            <a:extLst>
              <a:ext uri="{FF2B5EF4-FFF2-40B4-BE49-F238E27FC236}">
                <a16:creationId xmlns:a16="http://schemas.microsoft.com/office/drawing/2014/main" id="{9602284A-1FA9-44C6-BFD5-626E44FC9737}"/>
              </a:ext>
            </a:extLst>
          </p:cNvPr>
          <p:cNvSpPr/>
          <p:nvPr/>
        </p:nvSpPr>
        <p:spPr>
          <a:xfrm>
            <a:off x="150663" y="4807039"/>
            <a:ext cx="8743859" cy="506292"/>
          </a:xfrm>
          <a:prstGeom prst="rect">
            <a:avLst/>
          </a:prstGeom>
        </p:spPr>
        <p:txBody>
          <a:bodyPr wrap="square">
            <a:spAutoFit/>
          </a:bodyPr>
          <a:lstStyle/>
          <a:p>
            <a:pPr algn="just">
              <a:lnSpc>
                <a:spcPct val="150000"/>
              </a:lnSpc>
              <a:spcBef>
                <a:spcPct val="0"/>
              </a:spcBef>
              <a:buClr>
                <a:srgbClr val="A3475F"/>
              </a:buClr>
              <a:buFont typeface="Wingdings" panose="05000000000000000000" pitchFamily="2" charset="2"/>
              <a:buChar char="Ø"/>
            </a:pPr>
            <a:r>
              <a:rPr lang="en-US" altLang="it-IT" sz="2000" dirty="0">
                <a:ea typeface="Calibri" panose="020F0502020204030204" pitchFamily="34" charset="0"/>
                <a:cs typeface="Times New Roman" panose="02020603050405020304" pitchFamily="18" charset="0"/>
              </a:rPr>
              <a:t>could lead to longer circulation half-life and to better tumor accumulation rates</a:t>
            </a:r>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67665858"/>
      </p:ext>
    </p:extLst>
  </p:cSld>
  <p:clrMapOvr>
    <a:masterClrMapping/>
  </p:clrMapOvr>
  <mc:AlternateContent xmlns:mc="http://schemas.openxmlformats.org/markup-compatibility/2006">
    <mc:Choice xmlns:p14="http://schemas.microsoft.com/office/powerpoint/2010/main" Requires="p14">
      <p:transition spd="slow" p14:dur="2000" advTm="31640"/>
    </mc:Choice>
    <mc:Fallback>
      <p:transition spd="slow" advTm="3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1"/>
                </p:tgtEl>
              </p:cMediaNode>
            </p:audio>
          </p:childTnLst>
        </p:cTn>
      </p:par>
    </p:tnLst>
    <p:bldLst>
      <p:bldP spid="11" grpId="0"/>
      <p:bldP spid="12" grpId="0"/>
      <p:bldP spid="2" grpId="0"/>
      <p:bldP spid="3" grpId="0"/>
      <p:bldP spid="4"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8</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pSp>
        <p:nvGrpSpPr>
          <p:cNvPr id="4" name="Gruppo 3">
            <a:extLst>
              <a:ext uri="{FF2B5EF4-FFF2-40B4-BE49-F238E27FC236}">
                <a16:creationId xmlns:a16="http://schemas.microsoft.com/office/drawing/2014/main" id="{53F53C98-FB85-45F9-BED5-A95B70A038D6}"/>
              </a:ext>
            </a:extLst>
          </p:cNvPr>
          <p:cNvGrpSpPr/>
          <p:nvPr/>
        </p:nvGrpSpPr>
        <p:grpSpPr>
          <a:xfrm>
            <a:off x="1371600" y="1143000"/>
            <a:ext cx="3200400" cy="4172642"/>
            <a:chOff x="3229272" y="2667000"/>
            <a:chExt cx="2419048" cy="3048000"/>
          </a:xfrm>
        </p:grpSpPr>
        <p:grpSp>
          <p:nvGrpSpPr>
            <p:cNvPr id="36" name="Gruppo 35">
              <a:extLst>
                <a:ext uri="{FF2B5EF4-FFF2-40B4-BE49-F238E27FC236}">
                  <a16:creationId xmlns:a16="http://schemas.microsoft.com/office/drawing/2014/main" id="{E0D3D28B-827C-47F6-A073-A23211C9A43F}"/>
                </a:ext>
              </a:extLst>
            </p:cNvPr>
            <p:cNvGrpSpPr/>
            <p:nvPr/>
          </p:nvGrpSpPr>
          <p:grpSpPr>
            <a:xfrm>
              <a:off x="3229272" y="2667000"/>
              <a:ext cx="2419048" cy="3048000"/>
              <a:chOff x="6172200" y="-76200"/>
              <a:chExt cx="2419048" cy="3048000"/>
            </a:xfrm>
          </p:grpSpPr>
          <p:pic>
            <p:nvPicPr>
              <p:cNvPr id="37" name="Picture 12" descr="Chemistry Cartoon 1912*2400 transprent Png Free Download - Angle,  Laboratory Flask, Cone. - CleanPNG / KissPNG">
                <a:extLst>
                  <a:ext uri="{FF2B5EF4-FFF2-40B4-BE49-F238E27FC236}">
                    <a16:creationId xmlns:a16="http://schemas.microsoft.com/office/drawing/2014/main" id="{73742ACA-CFF5-4BE7-B36D-BBE2E1F5C058}"/>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72200" y="-76200"/>
                <a:ext cx="2419048"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a:extLst>
                  <a:ext uri="{FF2B5EF4-FFF2-40B4-BE49-F238E27FC236}">
                    <a16:creationId xmlns:a16="http://schemas.microsoft.com/office/drawing/2014/main" id="{444AFB01-33EA-440C-9E3A-4A118087E5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1724" y="1972145"/>
                <a:ext cx="868688" cy="9230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39" name="Immagine 38">
              <a:extLst>
                <a:ext uri="{FF2B5EF4-FFF2-40B4-BE49-F238E27FC236}">
                  <a16:creationId xmlns:a16="http://schemas.microsoft.com/office/drawing/2014/main" id="{5ABBADED-AB1C-40DF-999B-E79C21D0A8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6588" y="4808813"/>
              <a:ext cx="1002208" cy="736148"/>
            </a:xfrm>
            <a:prstGeom prst="rect">
              <a:avLst/>
            </a:prstGeom>
            <a:ln w="12700">
              <a:noFill/>
            </a:ln>
          </p:spPr>
        </p:pic>
      </p:grpSp>
      <p:sp>
        <p:nvSpPr>
          <p:cNvPr id="8" name="Rettangolo 7">
            <a:extLst>
              <a:ext uri="{FF2B5EF4-FFF2-40B4-BE49-F238E27FC236}">
                <a16:creationId xmlns:a16="http://schemas.microsoft.com/office/drawing/2014/main" id="{66B8BD20-982A-40A5-8D4E-28CDB874C8E9}"/>
              </a:ext>
            </a:extLst>
          </p:cNvPr>
          <p:cNvSpPr/>
          <p:nvPr/>
        </p:nvSpPr>
        <p:spPr>
          <a:xfrm>
            <a:off x="4002269" y="2061090"/>
            <a:ext cx="3770131" cy="967957"/>
          </a:xfrm>
          <a:prstGeom prst="rect">
            <a:avLst/>
          </a:prstGeom>
          <a:ln w="28575">
            <a:noFill/>
          </a:ln>
        </p:spPr>
        <p:txBody>
          <a:bodyPr wrap="square">
            <a:spAutoFit/>
          </a:bodyPr>
          <a:lstStyle/>
          <a:p>
            <a:pPr algn="ctr">
              <a:lnSpc>
                <a:spcPct val="150000"/>
              </a:lnSpc>
            </a:pPr>
            <a:r>
              <a:rPr lang="en-US" sz="2000" b="1" i="1" dirty="0">
                <a:solidFill>
                  <a:srgbClr val="99322F"/>
                </a:solidFill>
              </a:rPr>
              <a:t>Encapsulation of Arsenoplatin-1 within the ferritin nanocage</a:t>
            </a:r>
            <a:endParaRPr lang="en-US" sz="2000" i="1" dirty="0">
              <a:solidFill>
                <a:srgbClr val="99322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0751760"/>
      </p:ext>
    </p:extLst>
  </p:cSld>
  <p:clrMapOvr>
    <a:masterClrMapping/>
  </p:clrMapOvr>
  <mc:AlternateContent xmlns:mc="http://schemas.openxmlformats.org/markup-compatibility/2006">
    <mc:Choice xmlns:p14="http://schemas.microsoft.com/office/powerpoint/2010/main" Requires="p14">
      <p:transition spd="slow" p14:dur="2000" advTm="10736"/>
    </mc:Choice>
    <mc:Fallback>
      <p:transition spd="slow" advTm="10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6" name="Rettangolo 5"/>
          <p:cNvSpPr/>
          <p:nvPr/>
        </p:nvSpPr>
        <p:spPr>
          <a:xfrm>
            <a:off x="117631" y="2087222"/>
            <a:ext cx="8901659" cy="967957"/>
          </a:xfrm>
          <a:prstGeom prst="rect">
            <a:avLst/>
          </a:prstGeom>
        </p:spPr>
        <p:txBody>
          <a:bodyPr wrap="square">
            <a:spAutoFit/>
          </a:bodyPr>
          <a:lstStyle/>
          <a:p>
            <a:pPr marL="171450" indent="-171450" algn="just">
              <a:lnSpc>
                <a:spcPct val="150000"/>
              </a:lnSpc>
              <a:buClr>
                <a:srgbClr val="B04D66"/>
              </a:buClr>
              <a:buFont typeface="Arial" panose="020B0604020202020204" pitchFamily="34" charset="0"/>
              <a:buChar char="•"/>
            </a:pPr>
            <a:r>
              <a:rPr lang="en-US" sz="2000" dirty="0">
                <a:solidFill>
                  <a:srgbClr val="000000"/>
                </a:solidFill>
                <a:latin typeface="+mj-lt"/>
                <a:ea typeface="Times New Roman" panose="02020603050405020304" pitchFamily="18" charset="0"/>
              </a:rPr>
              <a:t>Complexes containing a </a:t>
            </a:r>
            <a:r>
              <a:rPr lang="en-US" sz="2000" dirty="0" err="1">
                <a:solidFill>
                  <a:srgbClr val="000000"/>
                </a:solidFill>
                <a:latin typeface="+mj-lt"/>
                <a:ea typeface="Times New Roman" panose="02020603050405020304" pitchFamily="18" charset="0"/>
              </a:rPr>
              <a:t>PtAs</a:t>
            </a:r>
            <a:r>
              <a:rPr lang="en-US" sz="2000" dirty="0">
                <a:solidFill>
                  <a:srgbClr val="000000"/>
                </a:solidFill>
                <a:latin typeface="+mj-lt"/>
                <a:ea typeface="Times New Roman" panose="02020603050405020304" pitchFamily="18" charset="0"/>
              </a:rPr>
              <a:t>(OH)</a:t>
            </a:r>
            <a:r>
              <a:rPr lang="en-US" sz="2000" baseline="-25000" dirty="0">
                <a:solidFill>
                  <a:srgbClr val="000000"/>
                </a:solidFill>
                <a:latin typeface="+mj-lt"/>
                <a:ea typeface="Times New Roman" panose="02020603050405020304" pitchFamily="18" charset="0"/>
              </a:rPr>
              <a:t>2</a:t>
            </a:r>
            <a:r>
              <a:rPr lang="en-US" sz="2000" dirty="0">
                <a:solidFill>
                  <a:srgbClr val="000000"/>
                </a:solidFill>
                <a:latin typeface="+mj-lt"/>
                <a:ea typeface="Times New Roman" panose="02020603050405020304" pitchFamily="18" charset="0"/>
              </a:rPr>
              <a:t> core with a square planar Pt(II) and a five coordinate As(III) geometry </a:t>
            </a:r>
          </a:p>
        </p:txBody>
      </p:sp>
      <p:sp>
        <p:nvSpPr>
          <p:cNvPr id="7" name="Rettangolo 6"/>
          <p:cNvSpPr/>
          <p:nvPr/>
        </p:nvSpPr>
        <p:spPr>
          <a:xfrm>
            <a:off x="2286000" y="5515369"/>
            <a:ext cx="5184292" cy="382092"/>
          </a:xfrm>
          <a:prstGeom prst="rect">
            <a:avLst/>
          </a:prstGeom>
        </p:spPr>
        <p:txBody>
          <a:bodyPr wrap="square">
            <a:spAutoFit/>
          </a:bodyPr>
          <a:lstStyle/>
          <a:p>
            <a:pPr algn="just">
              <a:lnSpc>
                <a:spcPct val="150000"/>
              </a:lnSpc>
              <a:buClr>
                <a:srgbClr val="C00000"/>
              </a:buClr>
            </a:pPr>
            <a:r>
              <a:rPr lang="en-US" sz="1400" dirty="0" err="1">
                <a:solidFill>
                  <a:schemeClr val="accent6">
                    <a:lumMod val="75000"/>
                  </a:schemeClr>
                </a:solidFill>
                <a:latin typeface="+mj-lt"/>
                <a:ea typeface="Times New Roman" panose="02020603050405020304" pitchFamily="18" charset="0"/>
              </a:rPr>
              <a:t>Miodragović</a:t>
            </a:r>
            <a:r>
              <a:rPr lang="en-US" sz="1400" dirty="0">
                <a:solidFill>
                  <a:schemeClr val="accent6">
                    <a:lumMod val="75000"/>
                  </a:schemeClr>
                </a:solidFill>
                <a:latin typeface="+mj-lt"/>
                <a:ea typeface="Times New Roman" panose="02020603050405020304" pitchFamily="18" charset="0"/>
              </a:rPr>
              <a:t> Đ.U. </a:t>
            </a:r>
            <a:r>
              <a:rPr lang="en-US" sz="1400" i="1" dirty="0">
                <a:solidFill>
                  <a:schemeClr val="accent6">
                    <a:lumMod val="75000"/>
                  </a:schemeClr>
                </a:solidFill>
                <a:latin typeface="+mj-lt"/>
                <a:ea typeface="Times New Roman" panose="02020603050405020304" pitchFamily="18" charset="0"/>
              </a:rPr>
              <a:t>et al.</a:t>
            </a:r>
            <a:r>
              <a:rPr lang="en-US" sz="1400" dirty="0">
                <a:solidFill>
                  <a:schemeClr val="accent6">
                    <a:lumMod val="75000"/>
                  </a:schemeClr>
                </a:solidFill>
                <a:latin typeface="+mj-lt"/>
                <a:ea typeface="Times New Roman" panose="02020603050405020304" pitchFamily="18" charset="0"/>
              </a:rPr>
              <a:t> </a:t>
            </a:r>
            <a:r>
              <a:rPr lang="en-US" sz="1400" b="1" dirty="0" err="1">
                <a:solidFill>
                  <a:schemeClr val="accent6">
                    <a:lumMod val="75000"/>
                  </a:schemeClr>
                </a:solidFill>
                <a:latin typeface="+mj-lt"/>
                <a:ea typeface="Times New Roman" panose="02020603050405020304" pitchFamily="18" charset="0"/>
              </a:rPr>
              <a:t>Angew</a:t>
            </a:r>
            <a:r>
              <a:rPr lang="en-US" sz="1400" b="1" dirty="0">
                <a:solidFill>
                  <a:schemeClr val="accent6">
                    <a:lumMod val="75000"/>
                  </a:schemeClr>
                </a:solidFill>
                <a:latin typeface="+mj-lt"/>
                <a:ea typeface="Times New Roman" panose="02020603050405020304" pitchFamily="18" charset="0"/>
              </a:rPr>
              <a:t> </a:t>
            </a:r>
            <a:r>
              <a:rPr lang="en-US" sz="1400" b="1" dirty="0" err="1">
                <a:solidFill>
                  <a:schemeClr val="accent6">
                    <a:lumMod val="75000"/>
                  </a:schemeClr>
                </a:solidFill>
                <a:latin typeface="+mj-lt"/>
                <a:ea typeface="Times New Roman" panose="02020603050405020304" pitchFamily="18" charset="0"/>
              </a:rPr>
              <a:t>Chem</a:t>
            </a:r>
            <a:r>
              <a:rPr lang="en-US" sz="1400" b="1" dirty="0">
                <a:solidFill>
                  <a:schemeClr val="accent6">
                    <a:lumMod val="75000"/>
                  </a:schemeClr>
                </a:solidFill>
                <a:latin typeface="+mj-lt"/>
                <a:ea typeface="Times New Roman" panose="02020603050405020304" pitchFamily="18" charset="0"/>
              </a:rPr>
              <a:t> </a:t>
            </a:r>
            <a:r>
              <a:rPr lang="en-US" sz="1400" dirty="0" err="1">
                <a:solidFill>
                  <a:schemeClr val="accent6">
                    <a:lumMod val="75000"/>
                  </a:schemeClr>
                </a:solidFill>
                <a:latin typeface="+mj-lt"/>
                <a:ea typeface="Times New Roman" panose="02020603050405020304" pitchFamily="18" charset="0"/>
              </a:rPr>
              <a:t>Int</a:t>
            </a:r>
            <a:r>
              <a:rPr lang="en-US" sz="1400" dirty="0">
                <a:solidFill>
                  <a:schemeClr val="accent6">
                    <a:lumMod val="75000"/>
                  </a:schemeClr>
                </a:solidFill>
                <a:latin typeface="+mj-lt"/>
                <a:ea typeface="Times New Roman" panose="02020603050405020304" pitchFamily="18" charset="0"/>
              </a:rPr>
              <a:t> Ed </a:t>
            </a:r>
            <a:r>
              <a:rPr lang="en-US" sz="1400" dirty="0" err="1">
                <a:solidFill>
                  <a:schemeClr val="accent6">
                    <a:lumMod val="75000"/>
                  </a:schemeClr>
                </a:solidFill>
                <a:latin typeface="+mj-lt"/>
                <a:ea typeface="Times New Roman" panose="02020603050405020304" pitchFamily="18" charset="0"/>
              </a:rPr>
              <a:t>Engl</a:t>
            </a:r>
            <a:r>
              <a:rPr lang="en-US" sz="1400" dirty="0">
                <a:solidFill>
                  <a:schemeClr val="accent6">
                    <a:lumMod val="75000"/>
                  </a:schemeClr>
                </a:solidFill>
                <a:latin typeface="+mj-lt"/>
                <a:ea typeface="Times New Roman" panose="02020603050405020304" pitchFamily="18" charset="0"/>
              </a:rPr>
              <a:t> (2013) 52, 10749.</a:t>
            </a:r>
          </a:p>
        </p:txBody>
      </p:sp>
      <p:sp>
        <p:nvSpPr>
          <p:cNvPr id="8" name="Rettangolo 7"/>
          <p:cNvSpPr/>
          <p:nvPr/>
        </p:nvSpPr>
        <p:spPr>
          <a:xfrm>
            <a:off x="1917151" y="852729"/>
            <a:ext cx="2247730" cy="464871"/>
          </a:xfrm>
          <a:prstGeom prst="rect">
            <a:avLst/>
          </a:prstGeom>
        </p:spPr>
        <p:txBody>
          <a:bodyPr wrap="none">
            <a:spAutoFit/>
          </a:bodyPr>
          <a:lstStyle/>
          <a:p>
            <a:pPr algn="ctr">
              <a:lnSpc>
                <a:spcPct val="150000"/>
              </a:lnSpc>
            </a:pPr>
            <a:r>
              <a:rPr lang="en-GB" b="1" i="1" dirty="0">
                <a:solidFill>
                  <a:srgbClr val="7030A0"/>
                </a:solidFill>
                <a:latin typeface="+mj-lt"/>
                <a:ea typeface="Calibri" panose="020F0502020204030204" pitchFamily="34" charset="0"/>
              </a:rPr>
              <a:t>Arsenoplatin-1 (AP-1)</a:t>
            </a:r>
            <a:endParaRPr lang="en-GB" i="1" dirty="0">
              <a:solidFill>
                <a:srgbClr val="7030A0"/>
              </a:solidFill>
              <a:latin typeface="+mj-lt"/>
              <a:ea typeface="Times New Roman" panose="02020603050405020304" pitchFamily="18" charset="0"/>
            </a:endParaRPr>
          </a:p>
        </p:txBody>
      </p:sp>
      <p:pic>
        <p:nvPicPr>
          <p:cNvPr id="9" name="Immagine 8">
            <a:extLst>
              <a:ext uri="{FF2B5EF4-FFF2-40B4-BE49-F238E27FC236}">
                <a16:creationId xmlns:a16="http://schemas.microsoft.com/office/drawing/2014/main" id="{2A1A2C0E-BBF8-41AF-AFC9-4F741CB948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8461" y="99328"/>
            <a:ext cx="2532247" cy="1860001"/>
          </a:xfrm>
          <a:prstGeom prst="rect">
            <a:avLst/>
          </a:prstGeom>
          <a:ln w="12700">
            <a:noFill/>
          </a:ln>
        </p:spPr>
      </p:pic>
      <p:sp>
        <p:nvSpPr>
          <p:cNvPr id="2" name="Rettangolo 1">
            <a:extLst>
              <a:ext uri="{FF2B5EF4-FFF2-40B4-BE49-F238E27FC236}">
                <a16:creationId xmlns:a16="http://schemas.microsoft.com/office/drawing/2014/main" id="{B9830F13-221E-4FA3-B157-E2A31EDD93DA}"/>
              </a:ext>
            </a:extLst>
          </p:cNvPr>
          <p:cNvSpPr/>
          <p:nvPr/>
        </p:nvSpPr>
        <p:spPr>
          <a:xfrm>
            <a:off x="117631" y="3123609"/>
            <a:ext cx="4572000" cy="506292"/>
          </a:xfrm>
          <a:prstGeom prst="rect">
            <a:avLst/>
          </a:prstGeom>
        </p:spPr>
        <p:txBody>
          <a:bodyPr>
            <a:spAutoFit/>
          </a:bodyPr>
          <a:lstStyle/>
          <a:p>
            <a:pPr marL="171450" indent="-171450" algn="just">
              <a:lnSpc>
                <a:spcPct val="150000"/>
              </a:lnSpc>
              <a:buClr>
                <a:srgbClr val="B04D66"/>
              </a:buClr>
              <a:buFont typeface="Arial" panose="020B0604020202020204" pitchFamily="34" charset="0"/>
              <a:buChar char="•"/>
            </a:pPr>
            <a:r>
              <a:rPr lang="en-US" sz="2000" dirty="0">
                <a:solidFill>
                  <a:srgbClr val="000000"/>
                </a:solidFill>
                <a:ea typeface="Times New Roman" panose="02020603050405020304" pitchFamily="18" charset="0"/>
              </a:rPr>
              <a:t>Stable in solution</a:t>
            </a:r>
          </a:p>
        </p:txBody>
      </p:sp>
      <p:sp>
        <p:nvSpPr>
          <p:cNvPr id="3" name="Rettangolo 2">
            <a:extLst>
              <a:ext uri="{FF2B5EF4-FFF2-40B4-BE49-F238E27FC236}">
                <a16:creationId xmlns:a16="http://schemas.microsoft.com/office/drawing/2014/main" id="{CC1B31D9-B635-4B7C-B1EB-462A8908D7FC}"/>
              </a:ext>
            </a:extLst>
          </p:cNvPr>
          <p:cNvSpPr/>
          <p:nvPr/>
        </p:nvSpPr>
        <p:spPr>
          <a:xfrm>
            <a:off x="117631" y="3734391"/>
            <a:ext cx="9026369" cy="967957"/>
          </a:xfrm>
          <a:prstGeom prst="rect">
            <a:avLst/>
          </a:prstGeom>
        </p:spPr>
        <p:txBody>
          <a:bodyPr wrap="square">
            <a:spAutoFit/>
          </a:bodyPr>
          <a:lstStyle/>
          <a:p>
            <a:pPr marL="171450" indent="-171450" algn="just">
              <a:lnSpc>
                <a:spcPct val="150000"/>
              </a:lnSpc>
              <a:buClr>
                <a:srgbClr val="B04D66"/>
              </a:buClr>
              <a:buFont typeface="Arial" panose="020B0604020202020204" pitchFamily="34" charset="0"/>
              <a:buChar char="•"/>
            </a:pPr>
            <a:r>
              <a:rPr lang="en-US" sz="2000" dirty="0">
                <a:solidFill>
                  <a:srgbClr val="000000"/>
                </a:solidFill>
                <a:ea typeface="Times New Roman" panose="02020603050405020304" pitchFamily="18" charset="0"/>
              </a:rPr>
              <a:t>With chemical bonding, ligand substitution chemistry and biological activities distinct from the parent compounds cisplatin and arsenic trioxide</a:t>
            </a:r>
          </a:p>
        </p:txBody>
      </p:sp>
      <p:sp>
        <p:nvSpPr>
          <p:cNvPr id="4" name="Rettangolo 3">
            <a:extLst>
              <a:ext uri="{FF2B5EF4-FFF2-40B4-BE49-F238E27FC236}">
                <a16:creationId xmlns:a16="http://schemas.microsoft.com/office/drawing/2014/main" id="{6501EA32-6E16-4AA1-9DA7-4BF8D53A040C}"/>
              </a:ext>
            </a:extLst>
          </p:cNvPr>
          <p:cNvSpPr/>
          <p:nvPr/>
        </p:nvSpPr>
        <p:spPr>
          <a:xfrm>
            <a:off x="127988" y="4841107"/>
            <a:ext cx="6858000" cy="506292"/>
          </a:xfrm>
          <a:prstGeom prst="rect">
            <a:avLst/>
          </a:prstGeom>
        </p:spPr>
        <p:txBody>
          <a:bodyPr wrap="square">
            <a:spAutoFit/>
          </a:bodyPr>
          <a:lstStyle/>
          <a:p>
            <a:pPr marL="171450" indent="-171450" algn="just">
              <a:lnSpc>
                <a:spcPct val="150000"/>
              </a:lnSpc>
              <a:buClr>
                <a:srgbClr val="B04D66"/>
              </a:buClr>
              <a:buFont typeface="Arial" panose="020B0604020202020204" pitchFamily="34" charset="0"/>
              <a:buChar char="•"/>
            </a:pPr>
            <a:r>
              <a:rPr lang="en-US" sz="2000" dirty="0">
                <a:solidFill>
                  <a:srgbClr val="000000"/>
                </a:solidFill>
                <a:ea typeface="Times New Roman" panose="02020603050405020304" pitchFamily="18" charset="0"/>
              </a:rPr>
              <a:t>With a promising activity in drug-resistant cancer cell lines </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95842541"/>
      </p:ext>
    </p:extLst>
  </p:cSld>
  <p:clrMapOvr>
    <a:masterClrMapping/>
  </p:clrMapOvr>
  <mc:AlternateContent xmlns:mc="http://schemas.openxmlformats.org/markup-compatibility/2006">
    <mc:Choice xmlns:p14="http://schemas.microsoft.com/office/powerpoint/2010/main" Requires="p14">
      <p:transition spd="slow" p14:dur="2000" advTm="29072"/>
    </mc:Choice>
    <mc:Fallback>
      <p:transition spd="slow" advTm="2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bldLst>
      <p:bldP spid="2" grpId="0"/>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1|5.7|6.7|6.7|4.1|1.8|3.1"/>
</p:tagLst>
</file>

<file path=ppt/tags/tag10.xml><?xml version="1.0" encoding="utf-8"?>
<p:tagLst xmlns:a="http://schemas.openxmlformats.org/drawingml/2006/main" xmlns:r="http://schemas.openxmlformats.org/officeDocument/2006/relationships" xmlns:p="http://schemas.openxmlformats.org/presentationml/2006/main">
  <p:tag name="TIMING" val="|9.9|8.9"/>
</p:tagLst>
</file>

<file path=ppt/tags/tag2.xml><?xml version="1.0" encoding="utf-8"?>
<p:tagLst xmlns:a="http://schemas.openxmlformats.org/drawingml/2006/main" xmlns:r="http://schemas.openxmlformats.org/officeDocument/2006/relationships" xmlns:p="http://schemas.openxmlformats.org/presentationml/2006/main">
  <p:tag name="TIMING" val="|35.4"/>
</p:tagLst>
</file>

<file path=ppt/tags/tag3.xml><?xml version="1.0" encoding="utf-8"?>
<p:tagLst xmlns:a="http://schemas.openxmlformats.org/drawingml/2006/main" xmlns:r="http://schemas.openxmlformats.org/officeDocument/2006/relationships" xmlns:p="http://schemas.openxmlformats.org/presentationml/2006/main">
  <p:tag name="TIMING" val="|5.5|1.6|1.6|3.2|3.7|7.7"/>
</p:tagLst>
</file>

<file path=ppt/tags/tag4.xml><?xml version="1.0" encoding="utf-8"?>
<p:tagLst xmlns:a="http://schemas.openxmlformats.org/drawingml/2006/main" xmlns:r="http://schemas.openxmlformats.org/officeDocument/2006/relationships" xmlns:p="http://schemas.openxmlformats.org/presentationml/2006/main">
  <p:tag name="TIMING" val="|12.1|1.4|8.6"/>
</p:tagLst>
</file>

<file path=ppt/tags/tag5.xml><?xml version="1.0" encoding="utf-8"?>
<p:tagLst xmlns:a="http://schemas.openxmlformats.org/drawingml/2006/main" xmlns:r="http://schemas.openxmlformats.org/officeDocument/2006/relationships" xmlns:p="http://schemas.openxmlformats.org/presentationml/2006/main">
  <p:tag name="TIMING" val="|10.8|8.7|8.6|8.8"/>
</p:tagLst>
</file>

<file path=ppt/tags/tag6.xml><?xml version="1.0" encoding="utf-8"?>
<p:tagLst xmlns:a="http://schemas.openxmlformats.org/drawingml/2006/main" xmlns:r="http://schemas.openxmlformats.org/officeDocument/2006/relationships" xmlns:p="http://schemas.openxmlformats.org/presentationml/2006/main">
  <p:tag name="TIMING" val="|48.8|20.9|10.7"/>
</p:tagLst>
</file>

<file path=ppt/tags/tag7.xml><?xml version="1.0" encoding="utf-8"?>
<p:tagLst xmlns:a="http://schemas.openxmlformats.org/drawingml/2006/main" xmlns:r="http://schemas.openxmlformats.org/officeDocument/2006/relationships" xmlns:p="http://schemas.openxmlformats.org/presentationml/2006/main">
  <p:tag name="TIMING" val="|10.2|39.7"/>
</p:tagLst>
</file>

<file path=ppt/tags/tag8.xml><?xml version="1.0" encoding="utf-8"?>
<p:tagLst xmlns:a="http://schemas.openxmlformats.org/drawingml/2006/main" xmlns:r="http://schemas.openxmlformats.org/officeDocument/2006/relationships" xmlns:p="http://schemas.openxmlformats.org/presentationml/2006/main">
  <p:tag name="TIMING" val="|18.5|12.7|10.6"/>
</p:tagLst>
</file>

<file path=ppt/tags/tag9.xml><?xml version="1.0" encoding="utf-8"?>
<p:tagLst xmlns:a="http://schemas.openxmlformats.org/drawingml/2006/main" xmlns:r="http://schemas.openxmlformats.org/officeDocument/2006/relationships" xmlns:p="http://schemas.openxmlformats.org/presentationml/2006/main">
  <p:tag name="TIMING" val="|9.9|2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1566</TotalTime>
  <Words>1377</Words>
  <Application>Microsoft Office PowerPoint</Application>
  <PresentationFormat>Presentazione su schermo (4:3)</PresentationFormat>
  <Paragraphs>196</Paragraphs>
  <Slides>17</Slides>
  <Notes>2</Notes>
  <HiddenSlides>0</HiddenSlides>
  <MMClips>14</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17</vt:i4>
      </vt:variant>
    </vt:vector>
  </HeadingPairs>
  <TitlesOfParts>
    <vt:vector size="26" baseType="lpstr">
      <vt:lpstr>Adobe Devanagari</vt:lpstr>
      <vt:lpstr>Arial</vt:lpstr>
      <vt:lpstr>Calibri</vt:lpstr>
      <vt:lpstr>Calibri Light</vt:lpstr>
      <vt:lpstr>Symbol</vt:lpstr>
      <vt:lpstr>Times New Roman</vt:lpstr>
      <vt:lpstr>Wingdings</vt:lpstr>
      <vt:lpstr>Office Theme</vt:lpstr>
      <vt:lpstr>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Giarita</cp:lastModifiedBy>
  <cp:revision>159</cp:revision>
  <dcterms:created xsi:type="dcterms:W3CDTF">2015-04-04T09:45:50Z</dcterms:created>
  <dcterms:modified xsi:type="dcterms:W3CDTF">2020-10-29T18:29:18Z</dcterms:modified>
</cp:coreProperties>
</file>