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BF4BA-CE46-4D70-B85E-73FB4539887F}" v="130" dt="2020-10-23T07:46:54.381"/>
    <p1510:client id="{8AE09632-8D4C-47D7-933A-1ECE6A116079}" v="8" dt="2020-10-23T07:48:38.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21" autoAdjust="0"/>
    <p:restoredTop sz="92288" autoAdjust="0"/>
  </p:normalViewPr>
  <p:slideViewPr>
    <p:cSldViewPr>
      <p:cViewPr>
        <p:scale>
          <a:sx n="20" d="100"/>
          <a:sy n="20" d="100"/>
        </p:scale>
        <p:origin x="-1396" y="440"/>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rogachev" userId="wVMp39khDPPXVp+5eS6tg9jdz2K39H9Au72loDrcZ+w=" providerId="None" clId="Web-{8AE09632-8D4C-47D7-933A-1ECE6A116079}"/>
    <pc:docChg chg="modSld">
      <pc:chgData name="artrogachev" userId="wVMp39khDPPXVp+5eS6tg9jdz2K39H9Au72loDrcZ+w=" providerId="None" clId="Web-{8AE09632-8D4C-47D7-933A-1ECE6A116079}" dt="2020-10-23T07:48:34.594" v="6" actId="20577"/>
      <pc:docMkLst>
        <pc:docMk/>
      </pc:docMkLst>
      <pc:sldChg chg="modSp">
        <pc:chgData name="artrogachev" userId="wVMp39khDPPXVp+5eS6tg9jdz2K39H9Au72loDrcZ+w=" providerId="None" clId="Web-{8AE09632-8D4C-47D7-933A-1ECE6A116079}" dt="2020-10-23T07:48:30.281" v="4" actId="20577"/>
        <pc:sldMkLst>
          <pc:docMk/>
          <pc:sldMk cId="1088454022" sldId="265"/>
        </pc:sldMkLst>
        <pc:spChg chg="mod">
          <ac:chgData name="artrogachev" userId="wVMp39khDPPXVp+5eS6tg9jdz2K39H9Au72loDrcZ+w=" providerId="None" clId="Web-{8AE09632-8D4C-47D7-933A-1ECE6A116079}" dt="2020-10-23T07:48:30.281" v="4" actId="20577"/>
          <ac:spMkLst>
            <pc:docMk/>
            <pc:sldMk cId="1088454022" sldId="265"/>
            <ac:spMk id="8" creationId="{00000000-0000-0000-0000-000000000000}"/>
          </ac:spMkLst>
        </pc:spChg>
      </pc:sldChg>
    </pc:docChg>
  </pc:docChgLst>
  <pc:docChgLst>
    <pc:chgData name="artrogachev" userId="wVMp39khDPPXVp+5eS6tg9jdz2K39H9Au72loDrcZ+w=" providerId="None" clId="Web-{1ADBF4BA-CE46-4D70-B85E-73FB4539887F}"/>
    <pc:docChg chg="modSld">
      <pc:chgData name="artrogachev" userId="wVMp39khDPPXVp+5eS6tg9jdz2K39H9Au72loDrcZ+w=" providerId="None" clId="Web-{1ADBF4BA-CE46-4D70-B85E-73FB4539887F}" dt="2020-10-23T07:46:54.381" v="128" actId="20577"/>
      <pc:docMkLst>
        <pc:docMk/>
      </pc:docMkLst>
      <pc:sldChg chg="modSp">
        <pc:chgData name="artrogachev" userId="wVMp39khDPPXVp+5eS6tg9jdz2K39H9Au72loDrcZ+w=" providerId="None" clId="Web-{1ADBF4BA-CE46-4D70-B85E-73FB4539887F}" dt="2020-10-23T07:46:26.505" v="126" actId="20577"/>
        <pc:sldMkLst>
          <pc:docMk/>
          <pc:sldMk cId="1088454022" sldId="265"/>
        </pc:sldMkLst>
        <pc:spChg chg="mod">
          <ac:chgData name="artrogachev" userId="wVMp39khDPPXVp+5eS6tg9jdz2K39H9Au72loDrcZ+w=" providerId="None" clId="Web-{1ADBF4BA-CE46-4D70-B85E-73FB4539887F}" dt="2020-10-23T07:25:15.098" v="62" actId="20577"/>
          <ac:spMkLst>
            <pc:docMk/>
            <pc:sldMk cId="1088454022" sldId="265"/>
            <ac:spMk id="77" creationId="{00000000-0000-0000-0000-000000000000}"/>
          </ac:spMkLst>
        </pc:spChg>
        <pc:spChg chg="mod">
          <ac:chgData name="artrogachev" userId="wVMp39khDPPXVp+5eS6tg9jdz2K39H9Au72loDrcZ+w=" providerId="None" clId="Web-{1ADBF4BA-CE46-4D70-B85E-73FB4539887F}" dt="2020-10-23T07:46:26.505" v="126" actId="20577"/>
          <ac:spMkLst>
            <pc:docMk/>
            <pc:sldMk cId="1088454022" sldId="265"/>
            <ac:spMk id="98"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alina\Downloads\KS-13-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475587479319786E-2"/>
          <c:y val="5.2159974617516619E-2"/>
          <c:w val="0.88609046462908192"/>
          <c:h val="0.84065507165083064"/>
        </c:manualLayout>
      </c:layout>
      <c:scatterChart>
        <c:scatterStyle val="smoothMarker"/>
        <c:varyColors val="0"/>
        <c:ser>
          <c:idx val="0"/>
          <c:order val="0"/>
          <c:tx>
            <c:v>KS-389+chalk</c:v>
          </c:tx>
          <c:spPr>
            <a:ln w="38100"/>
          </c:spPr>
          <c:marker>
            <c:symbol val="diamond"/>
            <c:size val="6"/>
          </c:marker>
          <c:xVal>
            <c:numRef>
              <c:f>Лист1!$X$17:$X$25</c:f>
              <c:numCache>
                <c:formatCode>General</c:formatCode>
                <c:ptCount val="9"/>
                <c:pt idx="0">
                  <c:v>0</c:v>
                </c:pt>
                <c:pt idx="1">
                  <c:v>0.5</c:v>
                </c:pt>
                <c:pt idx="2">
                  <c:v>1</c:v>
                </c:pt>
                <c:pt idx="3">
                  <c:v>2</c:v>
                </c:pt>
                <c:pt idx="4">
                  <c:v>3</c:v>
                </c:pt>
                <c:pt idx="5">
                  <c:v>4</c:v>
                </c:pt>
                <c:pt idx="6">
                  <c:v>5</c:v>
                </c:pt>
                <c:pt idx="7">
                  <c:v>6</c:v>
                </c:pt>
                <c:pt idx="8">
                  <c:v>24</c:v>
                </c:pt>
              </c:numCache>
            </c:numRef>
          </c:xVal>
          <c:yVal>
            <c:numRef>
              <c:f>Лист1!$Y$17:$Y$25</c:f>
              <c:numCache>
                <c:formatCode>0.00</c:formatCode>
                <c:ptCount val="9"/>
                <c:pt idx="0" formatCode="General">
                  <c:v>0</c:v>
                </c:pt>
                <c:pt idx="1">
                  <c:v>22.846833333333333</c:v>
                </c:pt>
                <c:pt idx="2">
                  <c:v>15.970500000000001</c:v>
                </c:pt>
                <c:pt idx="3">
                  <c:v>2.0733333333333333</c:v>
                </c:pt>
                <c:pt idx="4">
                  <c:v>3.4548333333333332</c:v>
                </c:pt>
                <c:pt idx="5">
                  <c:v>1.1210333333333333</c:v>
                </c:pt>
                <c:pt idx="6">
                  <c:v>0.89749999999999996</c:v>
                </c:pt>
                <c:pt idx="7">
                  <c:v>2.75325</c:v>
                </c:pt>
                <c:pt idx="8">
                  <c:v>1.1350666666666667</c:v>
                </c:pt>
              </c:numCache>
            </c:numRef>
          </c:yVal>
          <c:smooth val="1"/>
        </c:ser>
        <c:ser>
          <c:idx val="1"/>
          <c:order val="1"/>
          <c:tx>
            <c:v>KS-389+tween 80 (oral)</c:v>
          </c:tx>
          <c:spPr>
            <a:ln w="38100"/>
          </c:spPr>
          <c:marker>
            <c:symbol val="square"/>
            <c:size val="6"/>
          </c:marker>
          <c:xVal>
            <c:numRef>
              <c:f>Лист1!$X$43:$X$50</c:f>
              <c:numCache>
                <c:formatCode>General</c:formatCode>
                <c:ptCount val="8"/>
                <c:pt idx="0">
                  <c:v>0</c:v>
                </c:pt>
                <c:pt idx="1">
                  <c:v>0.5</c:v>
                </c:pt>
                <c:pt idx="2">
                  <c:v>1</c:v>
                </c:pt>
                <c:pt idx="3">
                  <c:v>2</c:v>
                </c:pt>
                <c:pt idx="4">
                  <c:v>3</c:v>
                </c:pt>
                <c:pt idx="5">
                  <c:v>4</c:v>
                </c:pt>
                <c:pt idx="6">
                  <c:v>5</c:v>
                </c:pt>
                <c:pt idx="7">
                  <c:v>6</c:v>
                </c:pt>
              </c:numCache>
            </c:numRef>
          </c:xVal>
          <c:yVal>
            <c:numRef>
              <c:f>Лист1!$Y$43:$Y$50</c:f>
              <c:numCache>
                <c:formatCode>0.00</c:formatCode>
                <c:ptCount val="8"/>
                <c:pt idx="0" formatCode="General">
                  <c:v>0</c:v>
                </c:pt>
                <c:pt idx="1">
                  <c:v>69.281666666666666</c:v>
                </c:pt>
                <c:pt idx="2">
                  <c:v>40.398333333333333</c:v>
                </c:pt>
                <c:pt idx="3">
                  <c:v>8.3188333333333322</c:v>
                </c:pt>
                <c:pt idx="4">
                  <c:v>4.3931666666666667</c:v>
                </c:pt>
                <c:pt idx="5">
                  <c:v>2.6969999999999996</c:v>
                </c:pt>
                <c:pt idx="6">
                  <c:v>1.6738333333333333</c:v>
                </c:pt>
                <c:pt idx="7">
                  <c:v>0.6938833333333333</c:v>
                </c:pt>
              </c:numCache>
            </c:numRef>
          </c:yVal>
          <c:smooth val="1"/>
        </c:ser>
        <c:ser>
          <c:idx val="2"/>
          <c:order val="2"/>
          <c:tx>
            <c:v>KS-389+tween-80 (intraperitoneal)</c:v>
          </c:tx>
          <c:spPr>
            <a:ln w="38100"/>
          </c:spPr>
          <c:marker>
            <c:symbol val="triangle"/>
            <c:size val="6"/>
          </c:marker>
          <c:xVal>
            <c:numRef>
              <c:f>Лист1!$X$98:$X$106</c:f>
              <c:numCache>
                <c:formatCode>General</c:formatCode>
                <c:ptCount val="9"/>
                <c:pt idx="0">
                  <c:v>0</c:v>
                </c:pt>
                <c:pt idx="1">
                  <c:v>0.5</c:v>
                </c:pt>
                <c:pt idx="2">
                  <c:v>1</c:v>
                </c:pt>
                <c:pt idx="3">
                  <c:v>2</c:v>
                </c:pt>
                <c:pt idx="4">
                  <c:v>3</c:v>
                </c:pt>
                <c:pt idx="5">
                  <c:v>4</c:v>
                </c:pt>
                <c:pt idx="6">
                  <c:v>5</c:v>
                </c:pt>
                <c:pt idx="7">
                  <c:v>6</c:v>
                </c:pt>
                <c:pt idx="8">
                  <c:v>24</c:v>
                </c:pt>
              </c:numCache>
            </c:numRef>
          </c:xVal>
          <c:yVal>
            <c:numRef>
              <c:f>Лист1!$Y$98:$Y$106</c:f>
              <c:numCache>
                <c:formatCode>0.00</c:formatCode>
                <c:ptCount val="9"/>
                <c:pt idx="0" formatCode="General">
                  <c:v>0</c:v>
                </c:pt>
                <c:pt idx="1">
                  <c:v>268.93333333333334</c:v>
                </c:pt>
                <c:pt idx="2">
                  <c:v>437.85000000000008</c:v>
                </c:pt>
                <c:pt idx="3">
                  <c:v>227.25</c:v>
                </c:pt>
                <c:pt idx="4">
                  <c:v>121.85500000000002</c:v>
                </c:pt>
                <c:pt idx="5">
                  <c:v>38.346666666666664</c:v>
                </c:pt>
                <c:pt idx="6">
                  <c:v>18.753333333333334</c:v>
                </c:pt>
                <c:pt idx="7">
                  <c:v>9.3818333333333346</c:v>
                </c:pt>
                <c:pt idx="8">
                  <c:v>3.8491666666666666</c:v>
                </c:pt>
              </c:numCache>
            </c:numRef>
          </c:yVal>
          <c:smooth val="1"/>
        </c:ser>
        <c:dLbls>
          <c:showLegendKey val="0"/>
          <c:showVal val="0"/>
          <c:showCatName val="0"/>
          <c:showSerName val="0"/>
          <c:showPercent val="0"/>
          <c:showBubbleSize val="0"/>
        </c:dLbls>
        <c:axId val="34869632"/>
        <c:axId val="36044160"/>
      </c:scatterChart>
      <c:valAx>
        <c:axId val="34869632"/>
        <c:scaling>
          <c:orientation val="minMax"/>
        </c:scaling>
        <c:delete val="0"/>
        <c:axPos val="b"/>
        <c:title>
          <c:tx>
            <c:rich>
              <a:bodyPr/>
              <a:lstStyle/>
              <a:p>
                <a:pPr>
                  <a:defRPr sz="2000"/>
                </a:pPr>
                <a:r>
                  <a:rPr lang="en-US" sz="2000"/>
                  <a:t>Time , h</a:t>
                </a:r>
              </a:p>
            </c:rich>
          </c:tx>
          <c:layout/>
          <c:overlay val="0"/>
        </c:title>
        <c:numFmt formatCode="General" sourceLinked="1"/>
        <c:majorTickMark val="out"/>
        <c:minorTickMark val="none"/>
        <c:tickLblPos val="nextTo"/>
        <c:txPr>
          <a:bodyPr/>
          <a:lstStyle/>
          <a:p>
            <a:pPr>
              <a:defRPr sz="1800"/>
            </a:pPr>
            <a:endParaRPr lang="en-US"/>
          </a:p>
        </c:txPr>
        <c:crossAx val="36044160"/>
        <c:crosses val="autoZero"/>
        <c:crossBetween val="midCat"/>
      </c:valAx>
      <c:valAx>
        <c:axId val="36044160"/>
        <c:scaling>
          <c:orientation val="minMax"/>
        </c:scaling>
        <c:delete val="0"/>
        <c:axPos val="l"/>
        <c:title>
          <c:tx>
            <c:rich>
              <a:bodyPr rot="-5400000" vert="horz"/>
              <a:lstStyle/>
              <a:p>
                <a:pPr>
                  <a:defRPr sz="2000"/>
                </a:pPr>
                <a:r>
                  <a:rPr lang="en-US" sz="2000"/>
                  <a:t>Concentration KS-389, ng/ml</a:t>
                </a:r>
              </a:p>
            </c:rich>
          </c:tx>
          <c:layout>
            <c:manualLayout>
              <c:xMode val="edge"/>
              <c:yMode val="edge"/>
              <c:x val="9.4912699763656499E-3"/>
              <c:y val="0.2773703838089599"/>
            </c:manualLayout>
          </c:layout>
          <c:overlay val="0"/>
        </c:title>
        <c:numFmt formatCode="General" sourceLinked="1"/>
        <c:majorTickMark val="out"/>
        <c:minorTickMark val="none"/>
        <c:tickLblPos val="nextTo"/>
        <c:txPr>
          <a:bodyPr/>
          <a:lstStyle/>
          <a:p>
            <a:pPr>
              <a:defRPr sz="1800"/>
            </a:pPr>
            <a:endParaRPr lang="en-US"/>
          </a:p>
        </c:txPr>
        <c:crossAx val="34869632"/>
        <c:crosses val="autoZero"/>
        <c:crossBetween val="midCat"/>
      </c:valAx>
    </c:plotArea>
    <c:legend>
      <c:legendPos val="r"/>
      <c:layout>
        <c:manualLayout>
          <c:xMode val="edge"/>
          <c:yMode val="edge"/>
          <c:x val="0.60574307648547243"/>
          <c:y val="0.23139939889861247"/>
          <c:w val="0.3671710614392959"/>
          <c:h val="0.3181266405290839"/>
        </c:manualLayout>
      </c:layout>
      <c:overlay val="0"/>
      <c:txPr>
        <a:bodyPr/>
        <a:lstStyle/>
        <a:p>
          <a:pPr>
            <a:defRPr sz="2000" b="1"/>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30/10/2020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10/30/2020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p:nvPr/>
        </p:nvPicPr>
        <p:blipFill>
          <a:blip r:embed="rId2" cstate="print">
            <a:extLst>
              <a:ext uri="{28A0092B-C50C-407E-A947-70E740481C1C}">
                <a14:useLocalDpi xmlns:a14="http://schemas.microsoft.com/office/drawing/2010/main" val="0"/>
              </a:ext>
            </a:extLst>
          </a:blip>
          <a:stretch>
            <a:fillRect/>
          </a:stretch>
        </p:blipFill>
        <p:spPr>
          <a:xfrm>
            <a:off x="10355671" y="10509250"/>
            <a:ext cx="3715135" cy="4725434"/>
          </a:xfrm>
          <a:prstGeom prst="rect">
            <a:avLst/>
          </a:prstGeom>
        </p:spPr>
      </p:pic>
      <p:sp>
        <p:nvSpPr>
          <p:cNvPr id="2" name="Title 1"/>
          <p:cNvSpPr>
            <a:spLocks noGrp="1"/>
          </p:cNvSpPr>
          <p:nvPr>
            <p:ph type="title"/>
          </p:nvPr>
        </p:nvSpPr>
        <p:spPr>
          <a:xfrm>
            <a:off x="1535407" y="1365250"/>
            <a:ext cx="27247692" cy="2043962"/>
          </a:xfrm>
        </p:spPr>
        <p:txBody>
          <a:bodyPr>
            <a:noAutofit/>
          </a:bodyPr>
          <a:lstStyle/>
          <a:p>
            <a:r>
              <a:rPr lang="en-US" sz="5400" b="1" dirty="0"/>
              <a:t>Development of a method for quantitative determination and preliminary pharmacokinetics study of a new anticancer agent</a:t>
            </a:r>
            <a:r>
              <a:rPr lang="en-US" sz="5400" dirty="0"/>
              <a:t/>
            </a:r>
            <a:br>
              <a:rPr lang="en-US" sz="5400" dirty="0"/>
            </a:br>
            <a:endParaRPr lang="en-US" sz="5400" dirty="0"/>
          </a:p>
        </p:txBody>
      </p:sp>
      <p:sp>
        <p:nvSpPr>
          <p:cNvPr id="3" name="Текст 2"/>
          <p:cNvSpPr>
            <a:spLocks noGrp="1"/>
          </p:cNvSpPr>
          <p:nvPr>
            <p:ph type="body" idx="1"/>
          </p:nvPr>
        </p:nvSpPr>
        <p:spPr>
          <a:xfrm>
            <a:off x="1460968" y="6763686"/>
            <a:ext cx="2105981" cy="621364"/>
          </a:xfrm>
        </p:spPr>
        <p:txBody>
          <a:bodyPr>
            <a:normAutofit/>
          </a:bodyPr>
          <a:lstStyle/>
          <a:p>
            <a:r>
              <a:rPr lang="en-US" sz="2800" i="1" dirty="0"/>
              <a:t>Introduction</a:t>
            </a:r>
          </a:p>
        </p:txBody>
      </p:sp>
      <p:sp>
        <p:nvSpPr>
          <p:cNvPr id="5" name="Объект 4"/>
          <p:cNvSpPr>
            <a:spLocks noGrp="1"/>
          </p:cNvSpPr>
          <p:nvPr>
            <p:ph sz="half" idx="2"/>
          </p:nvPr>
        </p:nvSpPr>
        <p:spPr>
          <a:xfrm>
            <a:off x="1492867" y="10433050"/>
            <a:ext cx="8802574" cy="4267200"/>
          </a:xfrm>
        </p:spPr>
        <p:txBody>
          <a:bodyPr>
            <a:normAutofit/>
          </a:bodyPr>
          <a:lstStyle/>
          <a:p>
            <a:pPr marL="0" indent="0" algn="just">
              <a:buNone/>
            </a:pPr>
            <a:r>
              <a:rPr lang="en-US" b="1" dirty="0"/>
              <a:t>For the treatment of cancer, inhibitors of the reparation systems are needed. One of the specific targets is the enzyme </a:t>
            </a:r>
            <a:r>
              <a:rPr lang="en-US" b="1" dirty="0" err="1"/>
              <a:t>tyrosyl</a:t>
            </a:r>
            <a:r>
              <a:rPr lang="en-US" b="1" dirty="0"/>
              <a:t>-DNA phosphodiesterase 1 (TDP1). Inhibition of this enzyme can increase the sensitivity of tumor cells to drugs used to treat cancer. </a:t>
            </a:r>
            <a:endParaRPr lang="ru-RU" b="1" dirty="0"/>
          </a:p>
          <a:p>
            <a:pPr marL="0" indent="0" algn="just">
              <a:buNone/>
            </a:pPr>
            <a:r>
              <a:rPr lang="en-US" b="1" dirty="0"/>
              <a:t>Earlier, the substance KS-389 was obtained, which in in vitro experiments showed a synergistic effect against glioblastoma cells when was administrated together with </a:t>
            </a:r>
            <a:r>
              <a:rPr lang="en-US" b="1" dirty="0" err="1"/>
              <a:t>temozolomide</a:t>
            </a:r>
            <a:r>
              <a:rPr lang="en-US" b="1" dirty="0"/>
              <a:t> [1].</a:t>
            </a:r>
            <a:endParaRPr lang="ru-RU" b="1" dirty="0"/>
          </a:p>
          <a:p>
            <a:pPr marL="0" indent="0" algn="just">
              <a:buNone/>
            </a:pPr>
            <a:r>
              <a:rPr lang="en-US" b="1" dirty="0"/>
              <a:t>To find the optimal dosage form of the compound, the method of its administration and dosage of the substance, it is necessary to study its pharmacokinetics. </a:t>
            </a:r>
          </a:p>
        </p:txBody>
      </p:sp>
      <p:sp>
        <p:nvSpPr>
          <p:cNvPr id="7" name="Текст 6"/>
          <p:cNvSpPr>
            <a:spLocks noGrp="1"/>
          </p:cNvSpPr>
          <p:nvPr>
            <p:ph type="body" sz="quarter" idx="3"/>
          </p:nvPr>
        </p:nvSpPr>
        <p:spPr>
          <a:xfrm>
            <a:off x="1433002" y="16071850"/>
            <a:ext cx="13382065" cy="681517"/>
          </a:xfrm>
        </p:spPr>
        <p:txBody>
          <a:bodyPr>
            <a:normAutofit/>
          </a:bodyPr>
          <a:lstStyle/>
          <a:p>
            <a:r>
              <a:rPr lang="en-US" sz="2800" i="1" dirty="0"/>
              <a:t>Materials and methods</a:t>
            </a:r>
          </a:p>
        </p:txBody>
      </p:sp>
      <p:sp>
        <p:nvSpPr>
          <p:cNvPr id="8" name="TextBox 7"/>
          <p:cNvSpPr txBox="1"/>
          <p:nvPr/>
        </p:nvSpPr>
        <p:spPr>
          <a:xfrm>
            <a:off x="1517208" y="3346450"/>
            <a:ext cx="27423189" cy="2862322"/>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rtlCol="0" anchor="t">
            <a:spAutoFit/>
          </a:bodyPr>
          <a:lstStyle/>
          <a:p>
            <a:pPr algn="ctr"/>
            <a:r>
              <a:rPr lang="en-US" sz="3600" b="1" dirty="0"/>
              <a:t>A. A. Okhina</a:t>
            </a:r>
            <a:r>
              <a:rPr lang="en-US" sz="3600" b="1" baseline="30000" dirty="0"/>
              <a:t>1,2</a:t>
            </a:r>
            <a:r>
              <a:rPr lang="en-US" sz="3600" b="1" dirty="0"/>
              <a:t>, A. D. Rogachev</a:t>
            </a:r>
            <a:r>
              <a:rPr lang="en-US" sz="3600" b="1" baseline="30000" dirty="0"/>
              <a:t>1,2</a:t>
            </a:r>
            <a:r>
              <a:rPr lang="en-US" sz="3600" b="1" dirty="0"/>
              <a:t>,K. S. Kovaleva</a:t>
            </a:r>
            <a:r>
              <a:rPr lang="en-US" sz="3600" b="1" baseline="30000" dirty="0"/>
              <a:t>1,2</a:t>
            </a:r>
            <a:r>
              <a:rPr lang="en-US" sz="3600" b="1" dirty="0"/>
              <a:t>, O. I. Yarovaya</a:t>
            </a:r>
            <a:r>
              <a:rPr lang="en-US" sz="3600" b="1" baseline="30000" dirty="0"/>
              <a:t>1,2</a:t>
            </a:r>
            <a:r>
              <a:rPr lang="en-US" sz="3600" b="1" dirty="0"/>
              <a:t>, A. S. Khotskina</a:t>
            </a:r>
            <a:r>
              <a:rPr lang="en-US" sz="3600" b="1" baseline="30000" dirty="0"/>
              <a:t>3</a:t>
            </a:r>
            <a:r>
              <a:rPr lang="en-US" sz="3600" b="1" dirty="0"/>
              <a:t>, E. L. Zavyalov</a:t>
            </a:r>
            <a:r>
              <a:rPr lang="en-US" sz="3600" b="1" baseline="30000" dirty="0"/>
              <a:t>3</a:t>
            </a:r>
            <a:r>
              <a:rPr lang="en-US" sz="3600" b="1" dirty="0"/>
              <a:t>, A. G. Pokrovsky</a:t>
            </a:r>
            <a:r>
              <a:rPr lang="en-US" sz="3600" b="1" baseline="30000" dirty="0"/>
              <a:t>2</a:t>
            </a:r>
            <a:r>
              <a:rPr lang="en-US" sz="3600" b="1" dirty="0"/>
              <a:t>, N. F. Salakhutdinov</a:t>
            </a:r>
            <a:r>
              <a:rPr lang="en-US" sz="3600" b="1" baseline="30000" dirty="0"/>
              <a:t>1,2</a:t>
            </a:r>
            <a:endParaRPr lang="en-US" sz="3600" dirty="0"/>
          </a:p>
          <a:p>
            <a:pPr algn="ctr"/>
            <a:endParaRPr lang="en-US" sz="3600" dirty="0"/>
          </a:p>
          <a:p>
            <a:pPr algn="ctr"/>
            <a:r>
              <a:rPr lang="en-US" sz="3600" i="1" baseline="30000" dirty="0"/>
              <a:t>1</a:t>
            </a:r>
            <a:r>
              <a:rPr lang="en-US" sz="3600" i="1" dirty="0"/>
              <a:t> </a:t>
            </a:r>
            <a:r>
              <a:rPr lang="en-US" sz="3600" i="1" dirty="0" err="1"/>
              <a:t>Vorozhtsov</a:t>
            </a:r>
            <a:r>
              <a:rPr lang="en-US" sz="3600" i="1" dirty="0"/>
              <a:t> Novosibirsk Institute of Organic Chemistry, 630090, Russia, Novosibirsk, </a:t>
            </a:r>
            <a:r>
              <a:rPr lang="en-US" sz="3600" i="1" dirty="0" err="1"/>
              <a:t>Lavrentjev</a:t>
            </a:r>
            <a:r>
              <a:rPr lang="en-US" sz="3600" i="1" dirty="0"/>
              <a:t> </a:t>
            </a:r>
            <a:r>
              <a:rPr lang="en-US" sz="3600" i="1" dirty="0" err="1" smtClean="0"/>
              <a:t>ave</a:t>
            </a:r>
            <a:r>
              <a:rPr lang="en-US" sz="3600" i="1" dirty="0" smtClean="0"/>
              <a:t>., </a:t>
            </a:r>
            <a:r>
              <a:rPr lang="en-US" sz="3600" i="1" dirty="0"/>
              <a:t>9</a:t>
            </a:r>
            <a:endParaRPr lang="en-US" sz="3600" dirty="0"/>
          </a:p>
          <a:p>
            <a:pPr algn="ctr"/>
            <a:r>
              <a:rPr lang="en-US" sz="3600" i="1" baseline="30000" dirty="0"/>
              <a:t>2</a:t>
            </a:r>
            <a:r>
              <a:rPr lang="en-US" sz="3600" i="1" dirty="0"/>
              <a:t> Novosibirsk State University, 630090, Russia, Novosibirsk, Pirogov str., 1</a:t>
            </a:r>
            <a:endParaRPr lang="en-US" sz="3600" dirty="0"/>
          </a:p>
          <a:p>
            <a:pPr algn="ctr"/>
            <a:r>
              <a:rPr lang="en-US" sz="3600" i="1" baseline="30000" dirty="0"/>
              <a:t>3</a:t>
            </a:r>
            <a:r>
              <a:rPr lang="en-US" sz="3600" i="1" dirty="0"/>
              <a:t> Institute of Cytology and Genetics, Siberian Branch of Russian Academy of Sciences, 630090 Russia, Novosibirsk, </a:t>
            </a:r>
            <a:r>
              <a:rPr lang="en-US" sz="3600" i="1" dirty="0" err="1"/>
              <a:t>Lavrentjev</a:t>
            </a:r>
            <a:r>
              <a:rPr lang="en-US" sz="3600" i="1" dirty="0"/>
              <a:t> </a:t>
            </a:r>
            <a:r>
              <a:rPr lang="en-US" sz="3600" i="1" dirty="0" err="1" smtClean="0"/>
              <a:t>ave</a:t>
            </a:r>
            <a:r>
              <a:rPr lang="en-US" sz="3600" i="1" dirty="0" smtClean="0"/>
              <a:t>., </a:t>
            </a:r>
            <a:r>
              <a:rPr lang="en-US" sz="3600" i="1" dirty="0"/>
              <a:t>10</a:t>
            </a:r>
            <a:endParaRPr lang="en-US" sz="3600"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60967" y="39160450"/>
            <a:ext cx="27423185" cy="2508534"/>
          </a:xfrm>
          <a:prstGeom prst="rect">
            <a:avLst/>
          </a:prstGeom>
        </p:spPr>
      </p:pic>
      <p:sp>
        <p:nvSpPr>
          <p:cNvPr id="14" name="Объект 4"/>
          <p:cNvSpPr txBox="1">
            <a:spLocks/>
          </p:cNvSpPr>
          <p:nvPr/>
        </p:nvSpPr>
        <p:spPr>
          <a:xfrm>
            <a:off x="1517208" y="7689850"/>
            <a:ext cx="12072698"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just">
              <a:buFont typeface="Arial" pitchFamily="34" charset="0"/>
              <a:buNone/>
            </a:pPr>
            <a:r>
              <a:rPr lang="en-US" b="1" dirty="0"/>
              <a:t>The search for inhibitors of key enzymes of DNA repair is a promising area of ​​medicinal chemistry, which opens up various </a:t>
            </a:r>
            <a:r>
              <a:rPr lang="en-US" b="1" dirty="0" smtClean="0"/>
              <a:t>perspectives for </a:t>
            </a:r>
            <a:r>
              <a:rPr lang="en-US" b="1" dirty="0"/>
              <a:t>the development of effective</a:t>
            </a:r>
            <a:r>
              <a:rPr lang="ru-RU" b="1" dirty="0"/>
              <a:t> </a:t>
            </a:r>
            <a:r>
              <a:rPr lang="en-US" b="1" dirty="0"/>
              <a:t>methods for the treatment of cardiovascular, neurodegenerative, and oncological diseases. Malignant glioma, which is most common in adults, is an example of cancer. The current standard of care for patients recently diagnosed with a disease such as glioblastoma </a:t>
            </a:r>
            <a:r>
              <a:rPr lang="en-US" b="1" dirty="0" err="1"/>
              <a:t>multiforme</a:t>
            </a:r>
            <a:r>
              <a:rPr lang="en-US" b="1" dirty="0"/>
              <a:t> (GBM, grade IV glioma) includes maximal surgical resection of the tumor, postoperative </a:t>
            </a:r>
            <a:r>
              <a:rPr lang="en-US" b="1" dirty="0" err="1"/>
              <a:t>chemoradiation</a:t>
            </a:r>
            <a:r>
              <a:rPr lang="en-US" b="1" dirty="0"/>
              <a:t> therapy with </a:t>
            </a:r>
            <a:r>
              <a:rPr lang="en-US" b="1" dirty="0" err="1"/>
              <a:t>temozolomide</a:t>
            </a:r>
            <a:r>
              <a:rPr lang="en-US" b="1" dirty="0"/>
              <a:t>, and subsequent adjuvant therapy with </a:t>
            </a:r>
            <a:r>
              <a:rPr lang="en-US" b="1" dirty="0" err="1"/>
              <a:t>temozolomide</a:t>
            </a:r>
            <a:r>
              <a:rPr lang="en-US" b="1" dirty="0"/>
              <a:t>.</a:t>
            </a:r>
          </a:p>
        </p:txBody>
      </p:sp>
      <p:sp>
        <p:nvSpPr>
          <p:cNvPr id="15" name="Прямоугольник 14"/>
          <p:cNvSpPr/>
          <p:nvPr/>
        </p:nvSpPr>
        <p:spPr>
          <a:xfrm>
            <a:off x="1460968" y="14319250"/>
            <a:ext cx="8769296" cy="1569660"/>
          </a:xfrm>
          <a:prstGeom prst="rect">
            <a:avLst/>
          </a:prstGeom>
        </p:spPr>
        <p:txBody>
          <a:bodyPr wrap="square">
            <a:spAutoFit/>
          </a:bodyPr>
          <a:lstStyle/>
          <a:p>
            <a:pPr algn="just"/>
            <a:r>
              <a:rPr lang="en-US" sz="2400" b="1" dirty="0"/>
              <a:t>However, this study has not been completed to date. This work is devoted to the development of a method for the quantitative determination of the agent KS-389 in whole blood of mice for further study of its pharmacokinetic profile.</a:t>
            </a:r>
          </a:p>
        </p:txBody>
      </p:sp>
      <p:sp>
        <p:nvSpPr>
          <p:cNvPr id="16" name="Объект 15"/>
          <p:cNvSpPr>
            <a:spLocks noGrp="1"/>
          </p:cNvSpPr>
          <p:nvPr>
            <p:ph sz="quarter" idx="4"/>
          </p:nvPr>
        </p:nvSpPr>
        <p:spPr>
          <a:xfrm>
            <a:off x="1468445" y="16912960"/>
            <a:ext cx="12662141" cy="19428090"/>
          </a:xfrm>
        </p:spPr>
        <p:txBody>
          <a:bodyPr/>
          <a:lstStyle/>
          <a:p>
            <a:pPr marL="0" indent="0" algn="just">
              <a:buNone/>
            </a:pPr>
            <a:r>
              <a:rPr lang="en-US" b="1" dirty="0"/>
              <a:t>The substance KS-389 was synthesized earlier in the laboratory of physiological substances of the </a:t>
            </a:r>
            <a:r>
              <a:rPr lang="en-US" b="1" dirty="0" err="1"/>
              <a:t>NIOCh</a:t>
            </a:r>
            <a:r>
              <a:rPr lang="en-US" b="1" dirty="0"/>
              <a:t> SB RAS and purified by column chromatography on silica gel. The compound </a:t>
            </a:r>
            <a:r>
              <a:rPr lang="en-US" b="1" dirty="0" smtClean="0"/>
              <a:t>purity was </a:t>
            </a:r>
            <a:r>
              <a:rPr lang="en-US" b="1" dirty="0"/>
              <a:t>over 98% </a:t>
            </a:r>
            <a:r>
              <a:rPr lang="en-US" b="1" dirty="0" smtClean="0"/>
              <a:t>by </a:t>
            </a:r>
            <a:r>
              <a:rPr lang="en-US" b="1" dirty="0"/>
              <a:t>HPLC-UV.</a:t>
            </a:r>
            <a:endParaRPr lang="ru-RU" b="1" dirty="0"/>
          </a:p>
          <a:p>
            <a:pPr marL="0" indent="0" algn="just">
              <a:buNone/>
            </a:pPr>
            <a:r>
              <a:rPr lang="en-US" b="1" dirty="0"/>
              <a:t>In our study, we developed a fast, selective and sensitive procedure for quantitation of KS-389 in whole blood of mice using HPLC-MS/MS. The internal standard was a solution of 2,5-bis (4-diethylaminophenyl) -1,3,4-oxadiazole (2,5-BDPO) in methanol with a concentration of 20 ng/ml for processing blood samples. </a:t>
            </a:r>
          </a:p>
          <a:p>
            <a:pPr marL="0" indent="0" algn="just">
              <a:buNone/>
            </a:pPr>
            <a:endParaRPr lang="en-US" b="1" dirty="0"/>
          </a:p>
          <a:p>
            <a:pPr marL="0" indent="0" algn="just">
              <a:buNone/>
            </a:pPr>
            <a:endParaRPr lang="en-US" b="1" dirty="0"/>
          </a:p>
          <a:p>
            <a:pPr marL="0" indent="0" algn="just">
              <a:buNone/>
            </a:pPr>
            <a:endParaRPr lang="en-US" dirty="0"/>
          </a:p>
          <a:p>
            <a:pPr marL="0" indent="0" algn="just">
              <a:buNone/>
            </a:pPr>
            <a:endParaRPr lang="en-US" dirty="0"/>
          </a:p>
          <a:p>
            <a:pPr marL="0" indent="0" algn="just">
              <a:buNone/>
            </a:pPr>
            <a:endParaRPr lang="en-US" b="1" dirty="0"/>
          </a:p>
          <a:p>
            <a:pPr marL="0" indent="0" algn="just">
              <a:buNone/>
            </a:pPr>
            <a:endParaRPr lang="en-US" b="1" dirty="0"/>
          </a:p>
        </p:txBody>
      </p:sp>
      <p:pic>
        <p:nvPicPr>
          <p:cNvPr id="18" name="Рисунок 17"/>
          <p:cNvPicPr/>
          <p:nvPr/>
        </p:nvPicPr>
        <p:blipFill>
          <a:blip r:embed="rId4" cstate="print">
            <a:extLst>
              <a:ext uri="{28A0092B-C50C-407E-A947-70E740481C1C}">
                <a14:useLocalDpi xmlns:a14="http://schemas.microsoft.com/office/drawing/2010/main" val="0"/>
              </a:ext>
            </a:extLst>
          </a:blip>
          <a:stretch>
            <a:fillRect/>
          </a:stretch>
        </p:blipFill>
        <p:spPr>
          <a:xfrm>
            <a:off x="15172558" y="9975850"/>
            <a:ext cx="13430697" cy="4804292"/>
          </a:xfrm>
          <a:prstGeom prst="rect">
            <a:avLst/>
          </a:prstGeom>
        </p:spPr>
      </p:pic>
      <p:grpSp>
        <p:nvGrpSpPr>
          <p:cNvPr id="75" name="Группа 74"/>
          <p:cNvGrpSpPr/>
          <p:nvPr/>
        </p:nvGrpSpPr>
        <p:grpSpPr>
          <a:xfrm>
            <a:off x="1497806" y="22396450"/>
            <a:ext cx="12192000" cy="6550310"/>
            <a:chOff x="16345619" y="13207278"/>
            <a:chExt cx="12192000" cy="6550310"/>
          </a:xfrm>
        </p:grpSpPr>
        <p:sp>
          <p:nvSpPr>
            <p:cNvPr id="74" name="Прямоугольник 73"/>
            <p:cNvSpPr/>
            <p:nvPr/>
          </p:nvSpPr>
          <p:spPr>
            <a:xfrm>
              <a:off x="16345619" y="13207278"/>
              <a:ext cx="12192000" cy="6550310"/>
            </a:xfrm>
            <a:prstGeom prst="rect">
              <a:avLst/>
            </a:prstGeom>
            <a:ln>
              <a:solidFill>
                <a:srgbClr val="6633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nvGrpSpPr>
            <p:cNvPr id="66" name="Группа 65"/>
            <p:cNvGrpSpPr/>
            <p:nvPr/>
          </p:nvGrpSpPr>
          <p:grpSpPr>
            <a:xfrm>
              <a:off x="16407460" y="13509266"/>
              <a:ext cx="11945845" cy="5964218"/>
              <a:chOff x="16655497" y="13696506"/>
              <a:chExt cx="11945845" cy="5964218"/>
            </a:xfrm>
          </p:grpSpPr>
          <p:pic>
            <p:nvPicPr>
              <p:cNvPr id="60" name="Picture 6" descr="https://sc01.alicdn.com/kf/HTB1eQeSyL5TBuNjSspcq6znGFXaK/plastic-1-5ml-15ml-50ml-falcon-eppendorf.jpg"/>
              <p:cNvPicPr>
                <a:picLocks noChangeAspect="1" noChangeArrowheads="1"/>
              </p:cNvPicPr>
              <p:nvPr/>
            </p:nvPicPr>
            <p:blipFill>
              <a:blip r:embed="rId5" cstate="print"/>
              <a:srcRect/>
              <a:stretch>
                <a:fillRect/>
              </a:stretch>
            </p:blipFill>
            <p:spPr bwMode="auto">
              <a:xfrm>
                <a:off x="26110811" y="14600957"/>
                <a:ext cx="2034973" cy="1716138"/>
              </a:xfrm>
              <a:prstGeom prst="rect">
                <a:avLst/>
              </a:prstGeom>
              <a:noFill/>
              <a:ln w="9525">
                <a:noFill/>
                <a:miter lim="800000"/>
                <a:headEnd/>
                <a:tailEnd/>
              </a:ln>
            </p:spPr>
          </p:pic>
          <p:grpSp>
            <p:nvGrpSpPr>
              <p:cNvPr id="41" name="Группа 40"/>
              <p:cNvGrpSpPr/>
              <p:nvPr/>
            </p:nvGrpSpPr>
            <p:grpSpPr>
              <a:xfrm>
                <a:off x="16655497" y="14873992"/>
                <a:ext cx="11945845" cy="4786732"/>
                <a:chOff x="323528" y="1802675"/>
                <a:chExt cx="9350431" cy="4786732"/>
              </a:xfrm>
            </p:grpSpPr>
            <p:sp>
              <p:nvSpPr>
                <p:cNvPr id="42" name="TextBox 41"/>
                <p:cNvSpPr txBox="1"/>
                <p:nvPr/>
              </p:nvSpPr>
              <p:spPr>
                <a:xfrm>
                  <a:off x="552332" y="3598356"/>
                  <a:ext cx="1276308" cy="400110"/>
                </a:xfrm>
                <a:prstGeom prst="rect">
                  <a:avLst/>
                </a:prstGeom>
                <a:noFill/>
              </p:spPr>
              <p:txBody>
                <a:bodyPr wrap="none" rtlCol="0">
                  <a:spAutoFit/>
                </a:bodyPr>
                <a:lstStyle/>
                <a:p>
                  <a:pPr algn="ctr"/>
                  <a:r>
                    <a:rPr lang="en-US" sz="2000" b="1" dirty="0">
                      <a:cs typeface="Arial" panose="020B0604020202020204" pitchFamily="34" charset="0"/>
                    </a:rPr>
                    <a:t>Blood sample</a:t>
                  </a:r>
                </a:p>
              </p:txBody>
            </p:sp>
            <p:cxnSp>
              <p:nvCxnSpPr>
                <p:cNvPr id="43" name="Прямая со стрелкой 42"/>
                <p:cNvCxnSpPr/>
                <p:nvPr/>
              </p:nvCxnSpPr>
              <p:spPr>
                <a:xfrm>
                  <a:off x="2133071" y="2510561"/>
                  <a:ext cx="1310599"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44" name="TextBox 43"/>
                <p:cNvSpPr txBox="1"/>
                <p:nvPr/>
              </p:nvSpPr>
              <p:spPr>
                <a:xfrm>
                  <a:off x="2013674" y="1802675"/>
                  <a:ext cx="1549391" cy="707886"/>
                </a:xfrm>
                <a:prstGeom prst="rect">
                  <a:avLst/>
                </a:prstGeom>
                <a:noFill/>
              </p:spPr>
              <p:txBody>
                <a:bodyPr wrap="square" rtlCol="0">
                  <a:spAutoFit/>
                </a:bodyPr>
                <a:lstStyle/>
                <a:p>
                  <a:pPr algn="ctr"/>
                  <a:r>
                    <a:rPr lang="en-US" sz="2000" b="1" dirty="0">
                      <a:cs typeface="Arial" panose="020B0604020202020204" pitchFamily="34" charset="0"/>
                    </a:rPr>
                    <a:t>20 µl of blood + KS-389</a:t>
                  </a:r>
                </a:p>
              </p:txBody>
            </p:sp>
            <p:cxnSp>
              <p:nvCxnSpPr>
                <p:cNvPr id="45" name="Прямая со стрелкой 44"/>
                <p:cNvCxnSpPr/>
                <p:nvPr/>
              </p:nvCxnSpPr>
              <p:spPr>
                <a:xfrm>
                  <a:off x="6412037" y="2541217"/>
                  <a:ext cx="1366459"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46" name="TextBox 45"/>
                <p:cNvSpPr txBox="1"/>
                <p:nvPr/>
              </p:nvSpPr>
              <p:spPr>
                <a:xfrm>
                  <a:off x="6319035" y="2067023"/>
                  <a:ext cx="1610973" cy="400110"/>
                </a:xfrm>
                <a:prstGeom prst="rect">
                  <a:avLst/>
                </a:prstGeom>
                <a:noFill/>
              </p:spPr>
              <p:txBody>
                <a:bodyPr wrap="square" rtlCol="0">
                  <a:spAutoFit/>
                </a:bodyPr>
                <a:lstStyle/>
                <a:p>
                  <a:r>
                    <a:rPr lang="ru-RU" sz="2000" b="1" dirty="0" smtClean="0">
                      <a:cs typeface="Arial" panose="020B0604020202020204" pitchFamily="34" charset="0"/>
                    </a:rPr>
                    <a:t>+</a:t>
                  </a:r>
                  <a:r>
                    <a:rPr lang="en-US" sz="2000" b="1" dirty="0" smtClean="0">
                      <a:cs typeface="Arial" panose="020B0604020202020204" pitchFamily="34" charset="0"/>
                    </a:rPr>
                    <a:t> Organic </a:t>
                  </a:r>
                  <a:r>
                    <a:rPr lang="en-US" sz="2000" b="1" dirty="0">
                      <a:cs typeface="Arial" panose="020B0604020202020204" pitchFamily="34" charset="0"/>
                    </a:rPr>
                    <a:t>solvent</a:t>
                  </a:r>
                </a:p>
              </p:txBody>
            </p:sp>
            <p:sp>
              <p:nvSpPr>
                <p:cNvPr id="47" name="TextBox 46"/>
                <p:cNvSpPr txBox="1"/>
                <p:nvPr/>
              </p:nvSpPr>
              <p:spPr>
                <a:xfrm>
                  <a:off x="3395627" y="3429000"/>
                  <a:ext cx="3125312" cy="400110"/>
                </a:xfrm>
                <a:prstGeom prst="rect">
                  <a:avLst/>
                </a:prstGeom>
                <a:noFill/>
              </p:spPr>
              <p:txBody>
                <a:bodyPr wrap="square" rtlCol="0">
                  <a:spAutoFit/>
                </a:bodyPr>
                <a:lstStyle/>
                <a:p>
                  <a:pPr algn="ctr"/>
                  <a:r>
                    <a:rPr lang="en-US" sz="2000" b="1" dirty="0">
                      <a:cs typeface="Arial" panose="020B0604020202020204" pitchFamily="34" charset="0"/>
                    </a:rPr>
                    <a:t>Drying spots </a:t>
                  </a:r>
                  <a:r>
                    <a:rPr lang="en-US" sz="2000" b="1" dirty="0" smtClean="0">
                      <a:cs typeface="Arial" panose="020B0604020202020204" pitchFamily="34" charset="0"/>
                    </a:rPr>
                    <a:t>for 3 </a:t>
                  </a:r>
                  <a:r>
                    <a:rPr lang="en-US" sz="2000" b="1" dirty="0">
                      <a:cs typeface="Arial" panose="020B0604020202020204" pitchFamily="34" charset="0"/>
                    </a:rPr>
                    <a:t>hours</a:t>
                  </a:r>
                </a:p>
              </p:txBody>
            </p:sp>
            <p:pic>
              <p:nvPicPr>
                <p:cNvPr id="48" name="Picture 3"/>
                <p:cNvPicPr>
                  <a:picLocks noChangeAspect="1" noChangeArrowheads="1"/>
                </p:cNvPicPr>
                <p:nvPr/>
              </p:nvPicPr>
              <p:blipFill>
                <a:blip r:embed="rId6" cstate="print"/>
                <a:srcRect/>
                <a:stretch>
                  <a:fillRect/>
                </a:stretch>
              </p:blipFill>
              <p:spPr bwMode="auto">
                <a:xfrm>
                  <a:off x="7297580" y="3998465"/>
                  <a:ext cx="2376379" cy="1901403"/>
                </a:xfrm>
                <a:prstGeom prst="rect">
                  <a:avLst/>
                </a:prstGeom>
                <a:noFill/>
                <a:ln w="9525">
                  <a:noFill/>
                  <a:miter lim="800000"/>
                  <a:headEnd/>
                  <a:tailEnd/>
                </a:ln>
              </p:spPr>
            </p:pic>
            <p:cxnSp>
              <p:nvCxnSpPr>
                <p:cNvPr id="49" name="Прямая со стрелкой 48"/>
                <p:cNvCxnSpPr/>
                <p:nvPr/>
              </p:nvCxnSpPr>
              <p:spPr>
                <a:xfrm flipH="1">
                  <a:off x="8633987" y="3206280"/>
                  <a:ext cx="1" cy="792185"/>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50" name="Прямоугольник 5"/>
                <p:cNvSpPr>
                  <a:spLocks noChangeArrowheads="1"/>
                </p:cNvSpPr>
                <p:nvPr/>
              </p:nvSpPr>
              <p:spPr bwMode="auto">
                <a:xfrm>
                  <a:off x="7605051" y="6019130"/>
                  <a:ext cx="1761436" cy="400110"/>
                </a:xfrm>
                <a:prstGeom prst="rect">
                  <a:avLst/>
                </a:prstGeom>
                <a:noFill/>
                <a:ln w="9525">
                  <a:noFill/>
                  <a:miter lim="800000"/>
                  <a:headEnd/>
                  <a:tailEnd/>
                </a:ln>
              </p:spPr>
              <p:txBody>
                <a:bodyPr wrap="none">
                  <a:spAutoFit/>
                </a:bodyPr>
                <a:lstStyle/>
                <a:p>
                  <a:pPr algn="ctr"/>
                  <a:r>
                    <a:rPr lang="en-US" sz="2000" b="1" dirty="0"/>
                    <a:t>Mixing on a shaker</a:t>
                  </a:r>
                  <a:r>
                    <a:rPr lang="ru-RU" sz="2000" b="1" dirty="0"/>
                    <a:t> </a:t>
                  </a:r>
                </a:p>
              </p:txBody>
            </p:sp>
            <p:pic>
              <p:nvPicPr>
                <p:cNvPr id="51" name="Picture 2" descr="http://med-opt.ru/6008-thickbox_default/laboratornye-dozatory-sartorius-mline.jpg"/>
                <p:cNvPicPr>
                  <a:picLocks noChangeAspect="1" noChangeArrowheads="1"/>
                </p:cNvPicPr>
                <p:nvPr/>
              </p:nvPicPr>
              <p:blipFill>
                <a:blip r:embed="rId7" cstate="print"/>
                <a:srcRect/>
                <a:stretch>
                  <a:fillRect/>
                </a:stretch>
              </p:blipFill>
              <p:spPr bwMode="auto">
                <a:xfrm>
                  <a:off x="2699792" y="4116101"/>
                  <a:ext cx="2271713" cy="2270125"/>
                </a:xfrm>
                <a:prstGeom prst="rect">
                  <a:avLst/>
                </a:prstGeom>
                <a:noFill/>
                <a:ln w="9525">
                  <a:noFill/>
                  <a:miter lim="800000"/>
                  <a:headEnd/>
                  <a:tailEnd/>
                </a:ln>
              </p:spPr>
            </p:pic>
            <p:cxnSp>
              <p:nvCxnSpPr>
                <p:cNvPr id="52" name="Прямая со стрелкой 51"/>
                <p:cNvCxnSpPr/>
                <p:nvPr/>
              </p:nvCxnSpPr>
              <p:spPr>
                <a:xfrm flipH="1">
                  <a:off x="4631197" y="5009297"/>
                  <a:ext cx="830956"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53" name="TextBox 21"/>
                <p:cNvSpPr txBox="1">
                  <a:spLocks noChangeArrowheads="1"/>
                </p:cNvSpPr>
                <p:nvPr/>
              </p:nvSpPr>
              <p:spPr bwMode="auto">
                <a:xfrm>
                  <a:off x="3355636" y="6189297"/>
                  <a:ext cx="911182" cy="400110"/>
                </a:xfrm>
                <a:prstGeom prst="rect">
                  <a:avLst/>
                </a:prstGeom>
                <a:noFill/>
                <a:ln w="9525">
                  <a:noFill/>
                  <a:miter lim="800000"/>
                  <a:headEnd/>
                  <a:tailEnd/>
                </a:ln>
              </p:spPr>
              <p:txBody>
                <a:bodyPr wrap="none">
                  <a:spAutoFit/>
                </a:bodyPr>
                <a:lstStyle/>
                <a:p>
                  <a:r>
                    <a:rPr lang="en-US" sz="2000" b="1" dirty="0">
                      <a:cs typeface="Arial" panose="020B0604020202020204" pitchFamily="34" charset="0"/>
                    </a:rPr>
                    <a:t>Sampling</a:t>
                  </a:r>
                  <a:endParaRPr lang="ru-RU" sz="2000" b="1" dirty="0">
                    <a:cs typeface="Arial" panose="020B0604020202020204" pitchFamily="34" charset="0"/>
                  </a:endParaRPr>
                </a:p>
              </p:txBody>
            </p:sp>
            <p:cxnSp>
              <p:nvCxnSpPr>
                <p:cNvPr id="54" name="Прямая со стрелкой 53"/>
                <p:cNvCxnSpPr/>
                <p:nvPr/>
              </p:nvCxnSpPr>
              <p:spPr>
                <a:xfrm flipH="1">
                  <a:off x="2372892" y="5022460"/>
                  <a:ext cx="830956"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55" name="Скругленный прямоугольник 54"/>
                <p:cNvSpPr/>
                <p:nvPr/>
              </p:nvSpPr>
              <p:spPr>
                <a:xfrm>
                  <a:off x="323528" y="4725144"/>
                  <a:ext cx="1766888" cy="60960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b="1" dirty="0">
                      <a:solidFill>
                        <a:schemeClr val="tx1">
                          <a:lumMod val="95000"/>
                          <a:lumOff val="5000"/>
                        </a:schemeClr>
                      </a:solidFill>
                      <a:cs typeface="Arial" pitchFamily="34" charset="0"/>
                    </a:rPr>
                    <a:t>Analysis</a:t>
                  </a:r>
                  <a:endParaRPr lang="ru-RU" sz="2000" b="1" dirty="0">
                    <a:solidFill>
                      <a:schemeClr val="tx1">
                        <a:lumMod val="95000"/>
                        <a:lumOff val="5000"/>
                      </a:schemeClr>
                    </a:solidFill>
                    <a:cs typeface="Arial" pitchFamily="34" charset="0"/>
                  </a:endParaRPr>
                </a:p>
              </p:txBody>
            </p:sp>
          </p:grpSp>
          <p:pic>
            <p:nvPicPr>
              <p:cNvPr id="56"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276" r="18578"/>
              <a:stretch/>
            </p:blipFill>
            <p:spPr bwMode="auto">
              <a:xfrm>
                <a:off x="17019377" y="14665276"/>
                <a:ext cx="1453419" cy="205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5" descr="DBS pictu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925347" y="14505257"/>
                <a:ext cx="3101067" cy="19075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19593741" y="13696506"/>
                <a:ext cx="5795369" cy="584775"/>
              </a:xfrm>
              <a:prstGeom prst="rect">
                <a:avLst/>
              </a:prstGeom>
              <a:noFill/>
            </p:spPr>
            <p:txBody>
              <a:bodyPr wrap="none" rtlCol="0">
                <a:spAutoFit/>
              </a:bodyPr>
              <a:lstStyle/>
              <a:p>
                <a:pPr algn="ctr"/>
                <a:r>
                  <a:rPr lang="en-US" sz="3200" b="1" dirty="0">
                    <a:latin typeface="+mj-lt"/>
                  </a:rPr>
                  <a:t>Procedure of sample preparation</a:t>
                </a:r>
                <a:endParaRPr lang="ru-RU" sz="3200" b="1" dirty="0">
                  <a:latin typeface="+mj-lt"/>
                </a:endParaRPr>
              </a:p>
            </p:txBody>
          </p:sp>
        </p:grpSp>
        <p:pic>
          <p:nvPicPr>
            <p:cNvPr id="71" name="Picture 4"/>
            <p:cNvPicPr>
              <a:picLocks noChangeAspect="1" noChangeArrowheads="1"/>
            </p:cNvPicPr>
            <p:nvPr/>
          </p:nvPicPr>
          <p:blipFill>
            <a:blip r:embed="rId10" cstate="print"/>
            <a:srcRect/>
            <a:stretch>
              <a:fillRect/>
            </a:stretch>
          </p:blipFill>
          <p:spPr bwMode="auto">
            <a:xfrm>
              <a:off x="23104126" y="17079330"/>
              <a:ext cx="1889537" cy="1628087"/>
            </a:xfrm>
            <a:prstGeom prst="rect">
              <a:avLst/>
            </a:prstGeom>
            <a:noFill/>
            <a:ln w="9525">
              <a:noFill/>
              <a:miter lim="800000"/>
              <a:headEnd/>
              <a:tailEnd/>
            </a:ln>
          </p:spPr>
        </p:pic>
        <p:cxnSp>
          <p:nvCxnSpPr>
            <p:cNvPr id="72" name="Прямая со стрелкой 71"/>
            <p:cNvCxnSpPr/>
            <p:nvPr/>
          </p:nvCxnSpPr>
          <p:spPr>
            <a:xfrm flipH="1">
              <a:off x="24802421" y="17826893"/>
              <a:ext cx="1061606"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73" name="TextBox 8"/>
            <p:cNvSpPr txBox="1">
              <a:spLocks noChangeArrowheads="1"/>
            </p:cNvSpPr>
            <p:nvPr/>
          </p:nvSpPr>
          <p:spPr bwMode="auto">
            <a:xfrm>
              <a:off x="22730643" y="18874553"/>
              <a:ext cx="2526121" cy="707886"/>
            </a:xfrm>
            <a:prstGeom prst="rect">
              <a:avLst/>
            </a:prstGeom>
            <a:noFill/>
            <a:ln w="9525">
              <a:noFill/>
              <a:miter lim="800000"/>
              <a:headEnd/>
              <a:tailEnd/>
            </a:ln>
          </p:spPr>
          <p:txBody>
            <a:bodyPr wrap="square">
              <a:spAutoFit/>
            </a:bodyPr>
            <a:lstStyle/>
            <a:p>
              <a:pPr algn="ctr"/>
              <a:r>
                <a:rPr lang="en-US" sz="2000" b="1" dirty="0"/>
                <a:t>Centrifugation of samples</a:t>
              </a:r>
              <a:endParaRPr lang="ru-RU" sz="2000" b="1" dirty="0"/>
            </a:p>
          </p:txBody>
        </p:sp>
      </p:grpSp>
      <p:sp>
        <p:nvSpPr>
          <p:cNvPr id="77" name="Прямоугольник 76"/>
          <p:cNvSpPr/>
          <p:nvPr/>
        </p:nvSpPr>
        <p:spPr>
          <a:xfrm>
            <a:off x="15199980" y="7689850"/>
            <a:ext cx="13430697" cy="1569660"/>
          </a:xfrm>
          <a:prstGeom prst="rect">
            <a:avLst/>
          </a:prstGeom>
        </p:spPr>
        <p:txBody>
          <a:bodyPr wrap="square" lIns="91440" tIns="45720" rIns="91440" bIns="45720" anchor="t">
            <a:spAutoFit/>
          </a:bodyPr>
          <a:lstStyle/>
          <a:p>
            <a:pPr algn="just"/>
            <a:r>
              <a:rPr lang="en-US" sz="2400" b="1" dirty="0" smtClean="0"/>
              <a:t>To </a:t>
            </a:r>
            <a:r>
              <a:rPr lang="en-US" sz="2400" b="1" dirty="0" err="1" smtClean="0"/>
              <a:t>plott</a:t>
            </a:r>
            <a:r>
              <a:rPr lang="en-US" sz="2400" b="1" dirty="0" smtClean="0"/>
              <a:t> the </a:t>
            </a:r>
            <a:r>
              <a:rPr lang="en-US" sz="2400" b="1" dirty="0"/>
              <a:t>calibration </a:t>
            </a:r>
            <a:r>
              <a:rPr lang="en-US" sz="2400" b="1" dirty="0" smtClean="0"/>
              <a:t>curve, </a:t>
            </a:r>
            <a:r>
              <a:rPr lang="en-US" sz="2400" b="1" dirty="0"/>
              <a:t>we used whole blood samples containing the agent KS-389 </a:t>
            </a:r>
            <a:r>
              <a:rPr lang="en-US" sz="2400" b="1" dirty="0" smtClean="0"/>
              <a:t>in concentrations </a:t>
            </a:r>
            <a:r>
              <a:rPr lang="en-US" sz="2400" b="1" dirty="0"/>
              <a:t>of 2, 5, 10, 20, 50, 100, 200, 800, 2000 </a:t>
            </a:r>
            <a:r>
              <a:rPr lang="en-US" sz="2400" b="1" dirty="0" smtClean="0"/>
              <a:t>ng/ml. </a:t>
            </a:r>
            <a:r>
              <a:rPr lang="en-US" sz="2400" b="1" dirty="0"/>
              <a:t>This range covers typical values for both low and high concentrations of biologically active drugs administered in doses of several mg/kg. A linear calibration dependence </a:t>
            </a:r>
            <a:r>
              <a:rPr lang="en-US" sz="2400" b="1" dirty="0" smtClean="0"/>
              <a:t>was </a:t>
            </a:r>
            <a:r>
              <a:rPr lang="en-US" sz="2400" b="1" dirty="0"/>
              <a:t>obtained in the concentration range mentioned above. </a:t>
            </a:r>
            <a:endParaRPr lang="ru-RU" dirty="0"/>
          </a:p>
        </p:txBody>
      </p:sp>
      <p:sp>
        <p:nvSpPr>
          <p:cNvPr id="80" name="TextBox 79"/>
          <p:cNvSpPr txBox="1"/>
          <p:nvPr/>
        </p:nvSpPr>
        <p:spPr>
          <a:xfrm>
            <a:off x="15116667" y="6861830"/>
            <a:ext cx="6324600" cy="523220"/>
          </a:xfrm>
          <a:prstGeom prst="rect">
            <a:avLst/>
          </a:prstGeom>
          <a:noFill/>
        </p:spPr>
        <p:txBody>
          <a:bodyPr wrap="square" rtlCol="0">
            <a:spAutoFit/>
          </a:bodyPr>
          <a:lstStyle/>
          <a:p>
            <a:r>
              <a:rPr lang="en-US" sz="2800" b="1" i="1" dirty="0"/>
              <a:t>Results</a:t>
            </a:r>
          </a:p>
        </p:txBody>
      </p:sp>
      <p:sp>
        <p:nvSpPr>
          <p:cNvPr id="85" name="Прямоугольник 84"/>
          <p:cNvSpPr/>
          <p:nvPr/>
        </p:nvSpPr>
        <p:spPr>
          <a:xfrm>
            <a:off x="15484387" y="14776450"/>
            <a:ext cx="13493514" cy="461665"/>
          </a:xfrm>
          <a:prstGeom prst="rect">
            <a:avLst/>
          </a:prstGeom>
        </p:spPr>
        <p:txBody>
          <a:bodyPr wrap="square">
            <a:spAutoFit/>
          </a:bodyPr>
          <a:lstStyle/>
          <a:p>
            <a:pPr algn="just"/>
            <a:r>
              <a:rPr lang="en-US" sz="2400" b="1" dirty="0"/>
              <a:t>Using the developed method, a preliminary pharmacokinetics study of the substance was carried out.</a:t>
            </a:r>
          </a:p>
        </p:txBody>
      </p:sp>
      <p:sp>
        <p:nvSpPr>
          <p:cNvPr id="86" name="Прямоугольник 85"/>
          <p:cNvSpPr/>
          <p:nvPr/>
        </p:nvSpPr>
        <p:spPr>
          <a:xfrm>
            <a:off x="15484387" y="15387062"/>
            <a:ext cx="13493514" cy="3046988"/>
          </a:xfrm>
          <a:prstGeom prst="rect">
            <a:avLst/>
          </a:prstGeom>
        </p:spPr>
        <p:txBody>
          <a:bodyPr wrap="square">
            <a:spAutoFit/>
          </a:bodyPr>
          <a:lstStyle/>
          <a:p>
            <a:pPr algn="just"/>
            <a:r>
              <a:rPr lang="en-US" sz="2400" b="1" dirty="0" smtClean="0"/>
              <a:t>When the suspension of KS-389+chalk was administered, the </a:t>
            </a:r>
            <a:r>
              <a:rPr lang="en-US" sz="2400" b="1" dirty="0"/>
              <a:t>maximum concentration of </a:t>
            </a:r>
            <a:r>
              <a:rPr lang="en-US" sz="2400" b="1" dirty="0" smtClean="0"/>
              <a:t>the agent was observed after </a:t>
            </a:r>
            <a:r>
              <a:rPr lang="en-US" sz="2400" b="1" dirty="0"/>
              <a:t>30 minutes and </a:t>
            </a:r>
            <a:r>
              <a:rPr lang="en-US" sz="2400" b="1" dirty="0" smtClean="0"/>
              <a:t>corresponded </a:t>
            </a:r>
            <a:r>
              <a:rPr lang="en-US" sz="2400" b="1" dirty="0"/>
              <a:t>to 23 ng / ml. After that, </a:t>
            </a:r>
            <a:r>
              <a:rPr lang="en-US" sz="2400" b="1" dirty="0" smtClean="0"/>
              <a:t>the </a:t>
            </a:r>
            <a:r>
              <a:rPr lang="en-US" sz="2400" b="1" dirty="0"/>
              <a:t>concentration of the agent </a:t>
            </a:r>
            <a:r>
              <a:rPr lang="en-US" sz="2400" b="1" dirty="0" smtClean="0"/>
              <a:t>decreased to </a:t>
            </a:r>
            <a:r>
              <a:rPr lang="en-US" sz="2400" b="1" dirty="0"/>
              <a:t>2-3 </a:t>
            </a:r>
            <a:r>
              <a:rPr lang="en-US" sz="2400" b="1" dirty="0" smtClean="0"/>
              <a:t>ng/ml. </a:t>
            </a:r>
            <a:r>
              <a:rPr lang="en-US" sz="2400" b="1" dirty="0"/>
              <a:t>This concentration </a:t>
            </a:r>
            <a:r>
              <a:rPr lang="en-US" sz="2400" b="1" dirty="0" smtClean="0"/>
              <a:t>remained </a:t>
            </a:r>
            <a:r>
              <a:rPr lang="en-US" sz="2400" b="1" dirty="0"/>
              <a:t>in the blood of the animal for a long time, and the maximum observed on the graph can be caused by several stages of absorption of the substance into the blood of animals. Perhaps, when the suspension is administered to animals, it is incompletely dissolved in the stomach, followed by the release of a certain amount of the substance and its absorption into the blood, after which the chalk carrier moves into the intestine, where additional absorption of the substance into the blood occurs.</a:t>
            </a:r>
          </a:p>
        </p:txBody>
      </p:sp>
      <p:pic>
        <p:nvPicPr>
          <p:cNvPr id="76" name="Рисунок 75"/>
          <p:cNvPicPr/>
          <p:nvPr/>
        </p:nvPicPr>
        <p:blipFill>
          <a:blip r:embed="rId11" cstate="print">
            <a:extLst>
              <a:ext uri="{28A0092B-C50C-407E-A947-70E740481C1C}">
                <a14:useLocalDpi xmlns:a14="http://schemas.microsoft.com/office/drawing/2010/main" val="0"/>
              </a:ext>
            </a:extLst>
          </a:blip>
          <a:stretch>
            <a:fillRect/>
          </a:stretch>
        </p:blipFill>
        <p:spPr>
          <a:xfrm>
            <a:off x="1517208" y="19714240"/>
            <a:ext cx="7123438" cy="2667000"/>
          </a:xfrm>
          <a:prstGeom prst="rect">
            <a:avLst/>
          </a:prstGeom>
        </p:spPr>
      </p:pic>
      <p:sp>
        <p:nvSpPr>
          <p:cNvPr id="90" name="Прямоугольник 89"/>
          <p:cNvSpPr/>
          <p:nvPr/>
        </p:nvSpPr>
        <p:spPr>
          <a:xfrm>
            <a:off x="15484388" y="27544058"/>
            <a:ext cx="13493514" cy="1938992"/>
          </a:xfrm>
          <a:prstGeom prst="rect">
            <a:avLst/>
          </a:prstGeom>
        </p:spPr>
        <p:txBody>
          <a:bodyPr wrap="square">
            <a:spAutoFit/>
          </a:bodyPr>
          <a:lstStyle/>
          <a:p>
            <a:pPr algn="just"/>
            <a:r>
              <a:rPr lang="en-US" sz="2400" b="1" dirty="0"/>
              <a:t>Oral administration of a suspension of the substance with tween-80 provides a slightly better bioavailability of the substance in the body compared to the use of chalk. The maximum concentration of KS-389 is reached after 30 minutes and corresponds to about 70 ng/ml. After reaching the maximum, there is a gradual decrease in the concentration of the substance in the blood, and the almost complete elimination of the substance from the body occurs after 5.5 - 6 hours.</a:t>
            </a:r>
          </a:p>
        </p:txBody>
      </p:sp>
      <p:sp>
        <p:nvSpPr>
          <p:cNvPr id="91" name="Прямоугольник 90"/>
          <p:cNvSpPr/>
          <p:nvPr/>
        </p:nvSpPr>
        <p:spPr>
          <a:xfrm>
            <a:off x="15484387" y="29711650"/>
            <a:ext cx="13493516" cy="1569660"/>
          </a:xfrm>
          <a:prstGeom prst="rect">
            <a:avLst/>
          </a:prstGeom>
        </p:spPr>
        <p:txBody>
          <a:bodyPr wrap="square">
            <a:spAutoFit/>
          </a:bodyPr>
          <a:lstStyle/>
          <a:p>
            <a:pPr algn="just"/>
            <a:r>
              <a:rPr lang="en-US" sz="2400" b="1" dirty="0"/>
              <a:t>With intraperitoneal administration of a dosage form based on tween-80 to an animal, the maximum concentration of KS-389 is reached 1.5-2 hours after and is about 450 ng/ml. Over time, the concentration of the substance in the blood gradually decreases and after about 6 hours it is almost completely eliminated from the body.</a:t>
            </a:r>
          </a:p>
        </p:txBody>
      </p:sp>
      <p:sp>
        <p:nvSpPr>
          <p:cNvPr id="98" name="Прямоугольник 97"/>
          <p:cNvSpPr/>
          <p:nvPr/>
        </p:nvSpPr>
        <p:spPr>
          <a:xfrm>
            <a:off x="15460576" y="31540450"/>
            <a:ext cx="13456009" cy="1569660"/>
          </a:xfrm>
          <a:prstGeom prst="rect">
            <a:avLst/>
          </a:prstGeom>
        </p:spPr>
        <p:txBody>
          <a:bodyPr wrap="square" lIns="91440" tIns="45720" rIns="91440" bIns="45720" anchor="t">
            <a:spAutoFit/>
          </a:bodyPr>
          <a:lstStyle/>
          <a:p>
            <a:pPr algn="just"/>
            <a:r>
              <a:rPr lang="en-US" sz="2400" b="1" dirty="0"/>
              <a:t>When the dosage form based on tween-80 was administrated intraperitoneally, the active concentration of the substance in the blood was at the level of several hundred ng/ml, which can provide its therapeutic effect with sufficient effectiveness. In addition, the data allow the use of a new route of agent administration for detailed pharmacokinetic studies.</a:t>
            </a:r>
          </a:p>
        </p:txBody>
      </p:sp>
      <p:sp>
        <p:nvSpPr>
          <p:cNvPr id="99" name="TextBox 98"/>
          <p:cNvSpPr txBox="1"/>
          <p:nvPr/>
        </p:nvSpPr>
        <p:spPr>
          <a:xfrm>
            <a:off x="8508206" y="20567650"/>
            <a:ext cx="5118324" cy="523220"/>
          </a:xfrm>
          <a:prstGeom prst="rect">
            <a:avLst/>
          </a:prstGeom>
          <a:noFill/>
        </p:spPr>
        <p:txBody>
          <a:bodyPr wrap="none" rtlCol="0">
            <a:spAutoFit/>
          </a:bodyPr>
          <a:lstStyle/>
          <a:p>
            <a:r>
              <a:rPr lang="en-US" sz="2800" b="1" dirty="0"/>
              <a:t>The internal standard (2,5-BDPO)</a:t>
            </a:r>
          </a:p>
        </p:txBody>
      </p:sp>
      <p:sp>
        <p:nvSpPr>
          <p:cNvPr id="100" name="Прямоугольник 99"/>
          <p:cNvSpPr/>
          <p:nvPr/>
        </p:nvSpPr>
        <p:spPr>
          <a:xfrm>
            <a:off x="1517209" y="36264850"/>
            <a:ext cx="12601575" cy="2739211"/>
          </a:xfrm>
          <a:prstGeom prst="rect">
            <a:avLst/>
          </a:prstGeom>
        </p:spPr>
        <p:txBody>
          <a:bodyPr wrap="square">
            <a:spAutoFit/>
          </a:bodyPr>
          <a:lstStyle/>
          <a:p>
            <a:r>
              <a:rPr lang="en-US" sz="2800" b="1" dirty="0"/>
              <a:t>References</a:t>
            </a:r>
          </a:p>
          <a:p>
            <a:endParaRPr lang="ru-RU" sz="2800" dirty="0"/>
          </a:p>
          <a:p>
            <a:pPr marL="514350" indent="-514350" algn="just">
              <a:buFont typeface="+mj-lt"/>
              <a:buAutoNum type="arabicPeriod"/>
            </a:pPr>
            <a:r>
              <a:rPr lang="en-US" sz="2800" dirty="0" err="1"/>
              <a:t>Kovaleva</a:t>
            </a:r>
            <a:r>
              <a:rPr lang="en-US" sz="2800" dirty="0"/>
              <a:t> K. et al. </a:t>
            </a:r>
            <a:r>
              <a:rPr lang="en-US" sz="2800" dirty="0" err="1"/>
              <a:t>Dehydroabietylamine</a:t>
            </a:r>
            <a:r>
              <a:rPr lang="en-US" sz="2800" dirty="0"/>
              <a:t> </a:t>
            </a:r>
            <a:r>
              <a:rPr lang="en-US" sz="2800" dirty="0" err="1"/>
              <a:t>Ureas</a:t>
            </a:r>
            <a:r>
              <a:rPr lang="en-US" sz="2800" dirty="0"/>
              <a:t> and </a:t>
            </a:r>
            <a:r>
              <a:rPr lang="en-US" sz="2800" dirty="0" err="1"/>
              <a:t>Thioureas</a:t>
            </a:r>
            <a:r>
              <a:rPr lang="en-US" sz="2800" dirty="0"/>
              <a:t> as </a:t>
            </a:r>
            <a:r>
              <a:rPr lang="en-US" sz="2800" dirty="0" err="1"/>
              <a:t>Tyrosyl</a:t>
            </a:r>
            <a:r>
              <a:rPr lang="en-US" sz="2800" dirty="0"/>
              <a:t>-DNA Phosphodiesterase 1 Inhibitors That Enhance the Antitumor Effect of </a:t>
            </a:r>
            <a:r>
              <a:rPr lang="en-US" sz="2800" dirty="0" err="1"/>
              <a:t>Temozolomide</a:t>
            </a:r>
            <a:r>
              <a:rPr lang="en-US" sz="2800" dirty="0"/>
              <a:t> on Glioblastoma Cells //Journal of natural products. – 2019. – v. 82. – №. 9. – p. 2443-2450.</a:t>
            </a:r>
          </a:p>
        </p:txBody>
      </p:sp>
      <p:grpSp>
        <p:nvGrpSpPr>
          <p:cNvPr id="110" name="Группа 109"/>
          <p:cNvGrpSpPr/>
          <p:nvPr/>
        </p:nvGrpSpPr>
        <p:grpSpPr>
          <a:xfrm>
            <a:off x="1497806" y="29717050"/>
            <a:ext cx="12192000" cy="6550310"/>
            <a:chOff x="1497806" y="29717050"/>
            <a:chExt cx="12192000" cy="6550310"/>
          </a:xfrm>
        </p:grpSpPr>
        <p:sp>
          <p:nvSpPr>
            <p:cNvPr id="101" name="Прямоугольник 100"/>
            <p:cNvSpPr/>
            <p:nvPr/>
          </p:nvSpPr>
          <p:spPr>
            <a:xfrm>
              <a:off x="1497806" y="29717050"/>
              <a:ext cx="12192000" cy="6550310"/>
            </a:xfrm>
            <a:prstGeom prst="rect">
              <a:avLst/>
            </a:prstGeom>
            <a:ln>
              <a:solidFill>
                <a:srgbClr val="6633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2" name="TextBox 101"/>
            <p:cNvSpPr txBox="1"/>
            <p:nvPr/>
          </p:nvSpPr>
          <p:spPr>
            <a:xfrm>
              <a:off x="4867728" y="29864050"/>
              <a:ext cx="5012078" cy="584775"/>
            </a:xfrm>
            <a:prstGeom prst="rect">
              <a:avLst/>
            </a:prstGeom>
            <a:noFill/>
          </p:spPr>
          <p:txBody>
            <a:bodyPr wrap="none" rtlCol="0">
              <a:spAutoFit/>
            </a:bodyPr>
            <a:lstStyle/>
            <a:p>
              <a:pPr algn="ctr"/>
              <a:r>
                <a:rPr lang="en-US" sz="3200" b="1" dirty="0">
                  <a:latin typeface="+mj-lt"/>
                </a:rPr>
                <a:t>Preparation of dosage forms</a:t>
              </a:r>
              <a:endParaRPr lang="ru-RU" sz="3200" b="1" dirty="0">
                <a:latin typeface="+mj-lt"/>
              </a:endParaRPr>
            </a:p>
          </p:txBody>
        </p:sp>
        <p:sp>
          <p:nvSpPr>
            <p:cNvPr id="104" name="Прямоугольник 103"/>
            <p:cNvSpPr/>
            <p:nvPr/>
          </p:nvSpPr>
          <p:spPr>
            <a:xfrm>
              <a:off x="5215707" y="32201187"/>
              <a:ext cx="2225699" cy="1015663"/>
            </a:xfrm>
            <a:prstGeom prst="rect">
              <a:avLst/>
            </a:prstGeom>
          </p:spPr>
          <p:txBody>
            <a:bodyPr wrap="square">
              <a:spAutoFit/>
            </a:bodyPr>
            <a:lstStyle/>
            <a:p>
              <a:r>
                <a:rPr lang="en-US" sz="2000" b="1" dirty="0"/>
                <a:t>The mixture was ground in a mortar</a:t>
              </a:r>
            </a:p>
            <a:p>
              <a:r>
                <a:rPr lang="en-US" sz="2000" dirty="0"/>
                <a:t> </a:t>
              </a:r>
            </a:p>
          </p:txBody>
        </p:sp>
        <p:grpSp>
          <p:nvGrpSpPr>
            <p:cNvPr id="108" name="Группа 107"/>
            <p:cNvGrpSpPr/>
            <p:nvPr/>
          </p:nvGrpSpPr>
          <p:grpSpPr>
            <a:xfrm>
              <a:off x="1893316" y="30473650"/>
              <a:ext cx="8968998" cy="3053953"/>
              <a:chOff x="1893316" y="30473650"/>
              <a:chExt cx="8968998" cy="3053953"/>
            </a:xfrm>
          </p:grpSpPr>
          <p:pic>
            <p:nvPicPr>
              <p:cNvPr id="1026" name="Picture 2" descr="Производство тонкодисперсного мела"/>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65746" b="64652"/>
              <a:stretch/>
            </p:blipFill>
            <p:spPr bwMode="auto">
              <a:xfrm>
                <a:off x="1955006" y="30988000"/>
                <a:ext cx="1318979" cy="108585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p:cNvSpPr txBox="1"/>
              <p:nvPr/>
            </p:nvSpPr>
            <p:spPr>
              <a:xfrm>
                <a:off x="1893316" y="32359540"/>
                <a:ext cx="1585690" cy="400110"/>
              </a:xfrm>
              <a:prstGeom prst="rect">
                <a:avLst/>
              </a:prstGeom>
              <a:noFill/>
            </p:spPr>
            <p:txBody>
              <a:bodyPr wrap="none" rtlCol="0">
                <a:spAutoFit/>
              </a:bodyPr>
              <a:lstStyle/>
              <a:p>
                <a:r>
                  <a:rPr lang="en-US" sz="2000" b="1" dirty="0"/>
                  <a:t>9.4 g of chalk</a:t>
                </a:r>
              </a:p>
            </p:txBody>
          </p:sp>
          <p:cxnSp>
            <p:nvCxnSpPr>
              <p:cNvPr id="105" name="Прямая со стрелкой 104"/>
              <p:cNvCxnSpPr/>
              <p:nvPr/>
            </p:nvCxnSpPr>
            <p:spPr>
              <a:xfrm>
                <a:off x="3482535" y="31616650"/>
                <a:ext cx="1674384"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106" name="TextBox 105"/>
              <p:cNvSpPr txBox="1"/>
              <p:nvPr/>
            </p:nvSpPr>
            <p:spPr>
              <a:xfrm>
                <a:off x="3250406" y="31007050"/>
                <a:ext cx="1979458" cy="646331"/>
              </a:xfrm>
              <a:prstGeom prst="rect">
                <a:avLst/>
              </a:prstGeom>
              <a:noFill/>
            </p:spPr>
            <p:txBody>
              <a:bodyPr wrap="square" rtlCol="0">
                <a:spAutoFit/>
              </a:bodyPr>
              <a:lstStyle/>
              <a:p>
                <a:pPr algn="ctr"/>
                <a:r>
                  <a:rPr lang="en-US" sz="1800" b="1" dirty="0">
                    <a:cs typeface="Arial" panose="020B0604020202020204" pitchFamily="34" charset="0"/>
                  </a:rPr>
                  <a:t>+ 9.4 mg KS-389 / Acetone</a:t>
                </a:r>
              </a:p>
            </p:txBody>
          </p:sp>
          <p:pic>
            <p:nvPicPr>
              <p:cNvPr id="1028" name="Picture 4" descr="Ступка фарфоровая с пестиком D=100, d=65, H=4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31661" y="30673705"/>
                <a:ext cx="1552545" cy="1552545"/>
              </a:xfrm>
              <a:prstGeom prst="rect">
                <a:avLst/>
              </a:prstGeom>
              <a:noFill/>
              <a:extLst>
                <a:ext uri="{909E8E84-426E-40DD-AFC4-6F175D3DCCD1}">
                  <a14:hiddenFill xmlns:a14="http://schemas.microsoft.com/office/drawing/2010/main">
                    <a:solidFill>
                      <a:srgbClr val="FFFFFF"/>
                    </a:solidFill>
                  </a14:hiddenFill>
                </a:ext>
              </a:extLst>
            </p:spPr>
          </p:pic>
          <p:sp>
            <p:nvSpPr>
              <p:cNvPr id="107" name="Прямоугольник 106"/>
              <p:cNvSpPr/>
              <p:nvPr/>
            </p:nvSpPr>
            <p:spPr>
              <a:xfrm>
                <a:off x="8508206" y="32204164"/>
                <a:ext cx="2354108" cy="1323439"/>
              </a:xfrm>
              <a:prstGeom prst="rect">
                <a:avLst/>
              </a:prstGeom>
            </p:spPr>
            <p:txBody>
              <a:bodyPr wrap="square">
                <a:spAutoFit/>
              </a:bodyPr>
              <a:lstStyle/>
              <a:p>
                <a:pPr algn="ctr"/>
                <a:r>
                  <a:rPr lang="en-US" sz="2000" b="1" dirty="0"/>
                  <a:t>The mixture was dried and transferred to a test tube. </a:t>
                </a:r>
              </a:p>
            </p:txBody>
          </p:sp>
          <p:pic>
            <p:nvPicPr>
              <p:cNvPr id="1030" name="Picture 6" descr="Пробирки типа Эппендорф, 1,7 мл, (17000g, PP, бесцветные, градуированные),  500 шт./уп.,, Corning (Кат № 36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93267" y="30473650"/>
                <a:ext cx="1824739" cy="1824739"/>
              </a:xfrm>
              <a:prstGeom prst="rect">
                <a:avLst/>
              </a:prstGeom>
              <a:noFill/>
              <a:extLst>
                <a:ext uri="{909E8E84-426E-40DD-AFC4-6F175D3DCCD1}">
                  <a14:hiddenFill xmlns:a14="http://schemas.microsoft.com/office/drawing/2010/main">
                    <a:solidFill>
                      <a:srgbClr val="FFFFFF"/>
                    </a:solidFill>
                  </a14:hiddenFill>
                </a:ext>
              </a:extLst>
            </p:spPr>
          </p:pic>
          <p:cxnSp>
            <p:nvCxnSpPr>
              <p:cNvPr id="111" name="Прямая со стрелкой 110"/>
              <p:cNvCxnSpPr/>
              <p:nvPr/>
            </p:nvCxnSpPr>
            <p:spPr>
              <a:xfrm>
                <a:off x="7214822" y="31608931"/>
                <a:ext cx="1674384"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grpSp>
        <p:pic>
          <p:nvPicPr>
            <p:cNvPr id="1032" name="Picture 8" descr="The Role of Tween 80 in Protein Solubilization and Stabilizati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23528" y="33397973"/>
              <a:ext cx="1350458" cy="1800077"/>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1689627" y="35274250"/>
              <a:ext cx="1789379" cy="707886"/>
            </a:xfrm>
            <a:prstGeom prst="rect">
              <a:avLst/>
            </a:prstGeom>
            <a:noFill/>
          </p:spPr>
          <p:txBody>
            <a:bodyPr wrap="square" rtlCol="0">
              <a:spAutoFit/>
            </a:bodyPr>
            <a:lstStyle/>
            <a:p>
              <a:pPr algn="ctr"/>
              <a:r>
                <a:rPr lang="en-US" sz="2000" b="1" dirty="0"/>
                <a:t>200 µl of tween-80</a:t>
              </a:r>
            </a:p>
          </p:txBody>
        </p:sp>
        <p:pic>
          <p:nvPicPr>
            <p:cNvPr id="117" name="Picture 3"/>
            <p:cNvPicPr>
              <a:picLocks noChangeAspect="1" noChangeArrowheads="1"/>
            </p:cNvPicPr>
            <p:nvPr/>
          </p:nvPicPr>
          <p:blipFill>
            <a:blip r:embed="rId6" cstate="print"/>
            <a:srcRect/>
            <a:stretch>
              <a:fillRect/>
            </a:stretch>
          </p:blipFill>
          <p:spPr bwMode="auto">
            <a:xfrm>
              <a:off x="5079206" y="33521650"/>
              <a:ext cx="3035994" cy="1901403"/>
            </a:xfrm>
            <a:prstGeom prst="rect">
              <a:avLst/>
            </a:prstGeom>
            <a:noFill/>
            <a:ln w="9525">
              <a:noFill/>
              <a:miter lim="800000"/>
              <a:headEnd/>
              <a:tailEnd/>
            </a:ln>
          </p:spPr>
        </p:pic>
        <p:cxnSp>
          <p:nvCxnSpPr>
            <p:cNvPr id="115" name="Прямая со стрелкой 114"/>
            <p:cNvCxnSpPr/>
            <p:nvPr/>
          </p:nvCxnSpPr>
          <p:spPr>
            <a:xfrm>
              <a:off x="3479006" y="34588450"/>
              <a:ext cx="1674384"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116" name="TextBox 115"/>
            <p:cNvSpPr txBox="1"/>
            <p:nvPr/>
          </p:nvSpPr>
          <p:spPr>
            <a:xfrm>
              <a:off x="3250406" y="34112140"/>
              <a:ext cx="1979458" cy="400110"/>
            </a:xfrm>
            <a:prstGeom prst="rect">
              <a:avLst/>
            </a:prstGeom>
            <a:noFill/>
          </p:spPr>
          <p:txBody>
            <a:bodyPr wrap="square" rtlCol="0">
              <a:spAutoFit/>
            </a:bodyPr>
            <a:lstStyle/>
            <a:p>
              <a:pPr algn="ctr"/>
              <a:r>
                <a:rPr lang="en-US" sz="2000" b="1" dirty="0">
                  <a:cs typeface="Arial" panose="020B0604020202020204" pitchFamily="34" charset="0"/>
                </a:rPr>
                <a:t>+ 6.5 mg KS-389</a:t>
              </a:r>
            </a:p>
          </p:txBody>
        </p:sp>
        <p:sp>
          <p:nvSpPr>
            <p:cNvPr id="118" name="Прямоугольник 5"/>
            <p:cNvSpPr>
              <a:spLocks noChangeArrowheads="1"/>
            </p:cNvSpPr>
            <p:nvPr/>
          </p:nvSpPr>
          <p:spPr bwMode="auto">
            <a:xfrm>
              <a:off x="5431661" y="35426650"/>
              <a:ext cx="2250361" cy="400110"/>
            </a:xfrm>
            <a:prstGeom prst="rect">
              <a:avLst/>
            </a:prstGeom>
            <a:noFill/>
            <a:ln w="9525">
              <a:noFill/>
              <a:miter lim="800000"/>
              <a:headEnd/>
              <a:tailEnd/>
            </a:ln>
          </p:spPr>
          <p:txBody>
            <a:bodyPr wrap="none">
              <a:spAutoFit/>
            </a:bodyPr>
            <a:lstStyle/>
            <a:p>
              <a:pPr algn="ctr"/>
              <a:r>
                <a:rPr lang="en-US" sz="2000" b="1" dirty="0"/>
                <a:t>Mixing on a shaker</a:t>
              </a:r>
              <a:r>
                <a:rPr lang="ru-RU" sz="2000" b="1" dirty="0"/>
                <a:t> </a:t>
              </a:r>
            </a:p>
          </p:txBody>
        </p:sp>
        <p:cxnSp>
          <p:nvCxnSpPr>
            <p:cNvPr id="119" name="Прямая со стрелкой 118"/>
            <p:cNvCxnSpPr/>
            <p:nvPr/>
          </p:nvCxnSpPr>
          <p:spPr>
            <a:xfrm>
              <a:off x="8010876" y="34582264"/>
              <a:ext cx="1674384"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pic>
          <p:nvPicPr>
            <p:cNvPr id="120" name="Picture 6" descr="Пробирки типа Эппендорф, 1,7 мл, (17000g, PP, бесцветные, градуированные),  500 шт./уп.,, Corning (Кат № 36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27406" y="33601911"/>
              <a:ext cx="1824739" cy="1824739"/>
            </a:xfrm>
            <a:prstGeom prst="rect">
              <a:avLst/>
            </a:prstGeom>
            <a:noFill/>
            <a:extLst>
              <a:ext uri="{909E8E84-426E-40DD-AFC4-6F175D3DCCD1}">
                <a14:hiddenFill xmlns:a14="http://schemas.microsoft.com/office/drawing/2010/main">
                  <a:solidFill>
                    <a:srgbClr val="FFFFFF"/>
                  </a:solidFill>
                </a14:hiddenFill>
              </a:ext>
            </a:extLst>
          </p:spPr>
        </p:pic>
        <p:sp>
          <p:nvSpPr>
            <p:cNvPr id="109" name="Прямоугольник 108"/>
            <p:cNvSpPr/>
            <p:nvPr/>
          </p:nvSpPr>
          <p:spPr>
            <a:xfrm>
              <a:off x="9498806" y="35502850"/>
              <a:ext cx="2129109" cy="400110"/>
            </a:xfrm>
            <a:prstGeom prst="rect">
              <a:avLst/>
            </a:prstGeom>
          </p:spPr>
          <p:txBody>
            <a:bodyPr wrap="none">
              <a:spAutoFit/>
            </a:bodyPr>
            <a:lstStyle/>
            <a:p>
              <a:r>
                <a:rPr lang="en-US" sz="2000" b="1" dirty="0"/>
                <a:t>Mixing with saline</a:t>
              </a:r>
            </a:p>
          </p:txBody>
        </p:sp>
        <p:pic>
          <p:nvPicPr>
            <p:cNvPr id="123" name="Picture 6" descr="Пробирки типа Эппендорф, 1,7 мл, (17000g, PP, бесцветные, градуированные),  500 шт./уп.,, Corning (Кат № 36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691345" y="30473650"/>
              <a:ext cx="1824739" cy="1824739"/>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Прямая со стрелкой 121"/>
            <p:cNvCxnSpPr/>
            <p:nvPr/>
          </p:nvCxnSpPr>
          <p:spPr>
            <a:xfrm>
              <a:off x="10230176" y="31616650"/>
              <a:ext cx="1674384"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124" name="Прямоугольник 123"/>
            <p:cNvSpPr/>
            <p:nvPr/>
          </p:nvSpPr>
          <p:spPr>
            <a:xfrm>
              <a:off x="11332097" y="32298389"/>
              <a:ext cx="2129109" cy="400110"/>
            </a:xfrm>
            <a:prstGeom prst="rect">
              <a:avLst/>
            </a:prstGeom>
          </p:spPr>
          <p:txBody>
            <a:bodyPr wrap="none">
              <a:spAutoFit/>
            </a:bodyPr>
            <a:lstStyle/>
            <a:p>
              <a:r>
                <a:rPr lang="en-US" sz="2000" b="1" dirty="0"/>
                <a:t>Mixing with saline</a:t>
              </a:r>
            </a:p>
          </p:txBody>
        </p:sp>
      </p:grpSp>
      <p:graphicFrame>
        <p:nvGraphicFramePr>
          <p:cNvPr id="78" name="Диаграмма 77"/>
          <p:cNvGraphicFramePr>
            <a:graphicFrameLocks/>
          </p:cNvGraphicFramePr>
          <p:nvPr>
            <p:extLst>
              <p:ext uri="{D42A27DB-BD31-4B8C-83A1-F6EECF244321}">
                <p14:modId xmlns:p14="http://schemas.microsoft.com/office/powerpoint/2010/main" val="1243857727"/>
              </p:ext>
            </p:extLst>
          </p:nvPr>
        </p:nvGraphicFramePr>
        <p:xfrm>
          <a:off x="15495408" y="18982317"/>
          <a:ext cx="13482495" cy="7816076"/>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1754</TotalTime>
  <Words>1026</Words>
  <Application>Microsoft Office PowerPoint</Application>
  <PresentationFormat>Произвольный</PresentationFormat>
  <Paragraphs>52</Paragraphs>
  <Slides>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vt:i4>
      </vt:variant>
    </vt:vector>
  </HeadingPairs>
  <TitlesOfParts>
    <vt:vector size="3" baseType="lpstr">
      <vt:lpstr>Office Theme</vt:lpstr>
      <vt:lpstr>Custom Design</vt:lpstr>
      <vt:lpstr>Development of a method for quantitative determination and preliminary pharmacokinetics study of a new anticancer agent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Алина Охина</cp:lastModifiedBy>
  <cp:revision>122</cp:revision>
  <dcterms:created xsi:type="dcterms:W3CDTF">2015-04-04T09:45:50Z</dcterms:created>
  <dcterms:modified xsi:type="dcterms:W3CDTF">2020-10-30T08:39:18Z</dcterms:modified>
</cp:coreProperties>
</file>