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56" r:id="rId3"/>
    <p:sldId id="267" r:id="rId4"/>
    <p:sldId id="258" r:id="rId5"/>
    <p:sldId id="259" r:id="rId6"/>
    <p:sldId id="268" r:id="rId7"/>
    <p:sldId id="269" r:id="rId8"/>
    <p:sldId id="261" r:id="rId9"/>
    <p:sldId id="274" r:id="rId10"/>
    <p:sldId id="277" r:id="rId11"/>
    <p:sldId id="265" r:id="rId12"/>
    <p:sldId id="26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10/28/2020</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
        <p:nvSpPr>
          <p:cNvPr id="11" name="TextBox 7"/>
          <p:cNvSpPr txBox="1"/>
          <p:nvPr/>
        </p:nvSpPr>
        <p:spPr>
          <a:xfrm>
            <a:off x="419100" y="2355574"/>
            <a:ext cx="8305800" cy="3200876"/>
          </a:xfrm>
          <a:prstGeom prst="rect">
            <a:avLst/>
          </a:prstGeom>
          <a:noFill/>
        </p:spPr>
        <p:txBody>
          <a:bodyPr wrap="square" rtlCol="0">
            <a:spAutoFit/>
          </a:bodyPr>
          <a:lstStyle/>
          <a:p>
            <a:pPr algn="ctr"/>
            <a:r>
              <a:rPr lang="en-GB" sz="2400" b="1" dirty="0" smtClean="0"/>
              <a:t>Vanillin </a:t>
            </a:r>
            <a:r>
              <a:rPr lang="en-GB" sz="2400" b="1" dirty="0"/>
              <a:t>derivatives as highly selective inhibitors of the cancer associated carbonic anhydrase isoforms IX and XII </a:t>
            </a:r>
            <a:endParaRPr lang="es-AR" sz="2400" b="1" dirty="0"/>
          </a:p>
          <a:p>
            <a:pPr algn="ctr"/>
            <a:endParaRPr lang="en-US" sz="2400" b="1" dirty="0"/>
          </a:p>
          <a:p>
            <a:pPr algn="ctr"/>
            <a:endParaRPr lang="en-US" b="1" dirty="0"/>
          </a:p>
          <a:p>
            <a:pPr algn="ctr"/>
            <a:r>
              <a:rPr lang="en-GB" b="1" dirty="0" smtClean="0"/>
              <a:t>Macarena </a:t>
            </a:r>
            <a:r>
              <a:rPr lang="en-GB" b="1" dirty="0"/>
              <a:t>S. Le Pors</a:t>
            </a:r>
            <a:r>
              <a:rPr lang="en-GB" b="1" baseline="30000" dirty="0"/>
              <a:t>1</a:t>
            </a:r>
            <a:r>
              <a:rPr lang="en-GB" b="1" dirty="0"/>
              <a:t>, Leonardo E. </a:t>
            </a:r>
            <a:r>
              <a:rPr lang="en-GB" b="1" dirty="0" smtClean="0"/>
              <a:t>Riafrecha</a:t>
            </a:r>
            <a:r>
              <a:rPr lang="en-GB" b="1" baseline="30000" dirty="0" smtClean="0"/>
              <a:t>1</a:t>
            </a:r>
            <a:r>
              <a:rPr lang="en-GB" b="1" dirty="0" smtClean="0"/>
              <a:t>, and </a:t>
            </a:r>
            <a:r>
              <a:rPr lang="en-GB" b="1" dirty="0"/>
              <a:t>Pedro A. Colinas</a:t>
            </a:r>
            <a:r>
              <a:rPr lang="en-GB" b="1" baseline="30000" dirty="0"/>
              <a:t>1,</a:t>
            </a:r>
            <a:r>
              <a:rPr lang="it-IT" b="1" dirty="0"/>
              <a:t>*</a:t>
            </a:r>
          </a:p>
          <a:p>
            <a:endParaRPr lang="it-IT" b="1" baseline="30000" dirty="0"/>
          </a:p>
          <a:p>
            <a:endParaRPr lang="fr-FR" dirty="0"/>
          </a:p>
          <a:p>
            <a:r>
              <a:rPr lang="en-US" baseline="30000" dirty="0" smtClean="0"/>
              <a:t>1</a:t>
            </a:r>
            <a:r>
              <a:rPr lang="en-US" dirty="0" smtClean="0"/>
              <a:t> </a:t>
            </a:r>
            <a:r>
              <a:rPr lang="en-GB" sz="1400" dirty="0" smtClean="0"/>
              <a:t>CEDECOR</a:t>
            </a:r>
            <a:r>
              <a:rPr lang="en-GB" sz="1400" dirty="0"/>
              <a:t>, (UNLP-CICBA), </a:t>
            </a:r>
            <a:r>
              <a:rPr lang="en-GB" sz="1400" dirty="0" err="1"/>
              <a:t>Departamento</a:t>
            </a:r>
            <a:r>
              <a:rPr lang="en-GB" sz="1400" dirty="0"/>
              <a:t> de </a:t>
            </a:r>
            <a:r>
              <a:rPr lang="en-GB" sz="1400" dirty="0" err="1"/>
              <a:t>Química</a:t>
            </a:r>
            <a:r>
              <a:rPr lang="en-GB" sz="1400" dirty="0"/>
              <a:t>, </a:t>
            </a:r>
            <a:r>
              <a:rPr lang="en-GB" sz="1400" dirty="0" err="1"/>
              <a:t>Facultad</a:t>
            </a:r>
            <a:r>
              <a:rPr lang="en-GB" sz="1400" dirty="0"/>
              <a:t> de </a:t>
            </a:r>
            <a:r>
              <a:rPr lang="en-GB" sz="1400" dirty="0" err="1"/>
              <a:t>Ciencias</a:t>
            </a:r>
            <a:r>
              <a:rPr lang="en-GB" sz="1400" dirty="0"/>
              <a:t> Exactas, Universidad   Nacional de La Plata, 47 y 115 (1900), La Plata, Buenos Aires, Argentina.</a:t>
            </a:r>
            <a:endParaRPr lang="es-AR" sz="1400" dirty="0"/>
          </a:p>
          <a:p>
            <a:endParaRPr lang="fr-FR" dirty="0"/>
          </a:p>
          <a:p>
            <a:r>
              <a:rPr lang="en-US" sz="1400" b="1" dirty="0"/>
              <a:t>*</a:t>
            </a:r>
            <a:r>
              <a:rPr lang="en-US" sz="1400" dirty="0"/>
              <a:t> Corresponding author: </a:t>
            </a:r>
            <a:r>
              <a:rPr lang="en-US" sz="1400" dirty="0" smtClean="0"/>
              <a:t>pcolinas@quimica.unlp.edu.ar</a:t>
            </a:r>
            <a:endParaRPr lang="fr-FR" sz="1400" dirty="0"/>
          </a:p>
        </p:txBody>
      </p:sp>
      <p:pic>
        <p:nvPicPr>
          <p:cNvPr id="12" name="Picture 14" descr="http://tinogastaesnoticias.com/wp-content/uploads/2014/05/Logo-Conicet-700x52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8863" y="5721978"/>
            <a:ext cx="13160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Imagen que contiene Texto&#10;&#10;Descripción generada automáticament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1804" y="5667043"/>
            <a:ext cx="41211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p:nvPr/>
        </p:nvPicPr>
        <p:blipFill>
          <a:blip r:embed="rId6" cstate="print">
            <a:extLst>
              <a:ext uri="{BEBA8EAE-BF5A-486C-A8C5-ECC9F3942E4B}">
                <a14:imgProps xmlns:a14="http://schemas.microsoft.com/office/drawing/2010/main">
                  <a14:imgLayer r:embed="rId7">
                    <a14:imgEffect>
                      <a14:backgroundRemoval t="5316" b="100000" l="0" r="100000"/>
                    </a14:imgEffect>
                  </a14:imgLayer>
                </a14:imgProps>
              </a:ext>
              <a:ext uri="{28A0092B-C50C-407E-A947-70E740481C1C}">
                <a14:useLocalDpi xmlns:a14="http://schemas.microsoft.com/office/drawing/2010/main" val="0"/>
              </a:ext>
            </a:extLst>
          </a:blip>
          <a:stretch>
            <a:fillRect/>
          </a:stretch>
        </p:blipFill>
        <p:spPr>
          <a:xfrm>
            <a:off x="5941265" y="5532983"/>
            <a:ext cx="1281113" cy="1271587"/>
          </a:xfrm>
          <a:prstGeom prst="rect">
            <a:avLst/>
          </a:prstGeom>
        </p:spPr>
      </p:pic>
      <p:pic>
        <p:nvPicPr>
          <p:cNvPr id="15" name="Imagen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673" y="5575900"/>
            <a:ext cx="954646" cy="11455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457200" y="304800"/>
            <a:ext cx="1752600" cy="461665"/>
          </a:xfrm>
          <a:prstGeom prst="rect">
            <a:avLst/>
          </a:prstGeom>
          <a:noFill/>
        </p:spPr>
        <p:txBody>
          <a:bodyPr wrap="square" rtlCol="0">
            <a:spAutoFit/>
          </a:bodyPr>
          <a:lstStyle/>
          <a:p>
            <a:r>
              <a:rPr lang="fr-FR" sz="2400" b="1" i="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7" name="Picture 6">
            <a:extLst>
              <a:ext uri="{FF2B5EF4-FFF2-40B4-BE49-F238E27FC236}">
                <a16:creationId xmlns=""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CuadroTexto 4"/>
          <p:cNvSpPr txBox="1"/>
          <p:nvPr/>
        </p:nvSpPr>
        <p:spPr>
          <a:xfrm>
            <a:off x="186961" y="1253233"/>
            <a:ext cx="8763000"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effectLst>
                  <a:outerShdw blurRad="38100" dist="38100" dir="2700000" algn="tl">
                    <a:srgbClr val="000000">
                      <a:alpha val="43137"/>
                    </a:srgbClr>
                  </a:outerShdw>
                </a:effectLst>
                <a:latin typeface="Bookman Old Style" panose="02050604050505020204" pitchFamily="18" charset="0"/>
              </a:rPr>
              <a:t>The compounds showed better activity profile against </a:t>
            </a:r>
            <a:r>
              <a:rPr lang="en-US" i="1" dirty="0" err="1">
                <a:effectLst>
                  <a:outerShdw blurRad="38100" dist="38100" dir="2700000" algn="tl">
                    <a:srgbClr val="000000">
                      <a:alpha val="43137"/>
                    </a:srgbClr>
                  </a:outerShdw>
                </a:effectLst>
                <a:latin typeface="Bookman Old Style" panose="02050604050505020204" pitchFamily="18" charset="0"/>
              </a:rPr>
              <a:t>h</a:t>
            </a:r>
            <a:r>
              <a:rPr lang="en-US" dirty="0" err="1">
                <a:effectLst>
                  <a:outerShdw blurRad="38100" dist="38100" dir="2700000" algn="tl">
                    <a:srgbClr val="000000">
                      <a:alpha val="43137"/>
                    </a:srgbClr>
                  </a:outerShdw>
                </a:effectLst>
                <a:latin typeface="Bookman Old Style" panose="02050604050505020204" pitchFamily="18" charset="0"/>
              </a:rPr>
              <a:t>CA</a:t>
            </a:r>
            <a:r>
              <a:rPr lang="en-US" dirty="0">
                <a:effectLst>
                  <a:outerShdw blurRad="38100" dist="38100" dir="2700000" algn="tl">
                    <a:srgbClr val="000000">
                      <a:alpha val="43137"/>
                    </a:srgbClr>
                  </a:outerShdw>
                </a:effectLst>
                <a:latin typeface="Bookman Old Style" panose="02050604050505020204" pitchFamily="18" charset="0"/>
              </a:rPr>
              <a:t> IX and XII over I and II which is highly desirable when only the tumor-associated isoforms would be targeted.</a:t>
            </a: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buFont typeface="Arial" panose="020B0604020202020204" pitchFamily="34" charset="0"/>
              <a:buChar char="•"/>
            </a:pPr>
            <a:r>
              <a:rPr lang="en-US" dirty="0" err="1">
                <a:effectLst>
                  <a:outerShdw blurRad="38100" dist="38100" dir="2700000" algn="tl">
                    <a:srgbClr val="000000">
                      <a:alpha val="43137"/>
                    </a:srgbClr>
                  </a:outerShdw>
                </a:effectLst>
                <a:latin typeface="Bookman Old Style" panose="02050604050505020204" pitchFamily="18" charset="0"/>
              </a:rPr>
              <a:t>Dehydroparadol</a:t>
            </a:r>
            <a:r>
              <a:rPr lang="en-US" dirty="0">
                <a:effectLst>
                  <a:outerShdw blurRad="38100" dist="38100" dir="2700000" algn="tl">
                    <a:srgbClr val="000000">
                      <a:alpha val="43137"/>
                    </a:srgbClr>
                  </a:outerShdw>
                </a:effectLst>
                <a:latin typeface="Bookman Old Style" panose="02050604050505020204" pitchFamily="18" charset="0"/>
              </a:rPr>
              <a:t> </a:t>
            </a:r>
            <a:r>
              <a:rPr lang="en-US" b="1" dirty="0" smtClean="0">
                <a:effectLst>
                  <a:outerShdw blurRad="38100" dist="38100" dir="2700000" algn="tl">
                    <a:srgbClr val="000000">
                      <a:alpha val="43137"/>
                    </a:srgbClr>
                  </a:outerShdw>
                </a:effectLst>
                <a:latin typeface="Bookman Old Style" panose="02050604050505020204" pitchFamily="18" charset="0"/>
              </a:rPr>
              <a:t>2 </a:t>
            </a:r>
            <a:r>
              <a:rPr lang="en-US" dirty="0" smtClean="0">
                <a:effectLst>
                  <a:outerShdw blurRad="38100" dist="38100" dir="2700000" algn="tl">
                    <a:srgbClr val="000000">
                      <a:alpha val="43137"/>
                    </a:srgbClr>
                  </a:outerShdw>
                </a:effectLst>
                <a:latin typeface="Bookman Old Style" panose="02050604050505020204" pitchFamily="18" charset="0"/>
              </a:rPr>
              <a:t>and</a:t>
            </a:r>
            <a:r>
              <a:rPr lang="en-US" b="1" dirty="0" smtClean="0">
                <a:effectLst>
                  <a:outerShdw blurRad="38100" dist="38100" dir="2700000" algn="tl">
                    <a:srgbClr val="000000">
                      <a:alpha val="43137"/>
                    </a:srgbClr>
                  </a:outerShdw>
                </a:effectLst>
                <a:latin typeface="Bookman Old Style" panose="02050604050505020204" pitchFamily="18" charset="0"/>
              </a:rPr>
              <a:t> 3 </a:t>
            </a:r>
            <a:r>
              <a:rPr lang="en-US" dirty="0" smtClean="0">
                <a:effectLst>
                  <a:outerShdw blurRad="38100" dist="38100" dir="2700000" algn="tl">
                    <a:srgbClr val="000000">
                      <a:alpha val="43137"/>
                    </a:srgbClr>
                  </a:outerShdw>
                </a:effectLst>
                <a:latin typeface="Bookman Old Style" panose="02050604050505020204" pitchFamily="18" charset="0"/>
              </a:rPr>
              <a:t> were </a:t>
            </a:r>
            <a:r>
              <a:rPr lang="en-US" dirty="0">
                <a:effectLst>
                  <a:outerShdw blurRad="38100" dist="38100" dir="2700000" algn="tl">
                    <a:srgbClr val="000000">
                      <a:alpha val="43137"/>
                    </a:srgbClr>
                  </a:outerShdw>
                </a:effectLst>
                <a:latin typeface="Bookman Old Style" panose="02050604050505020204" pitchFamily="18" charset="0"/>
              </a:rPr>
              <a:t>the most effective and selective inhibitors to </a:t>
            </a:r>
            <a:r>
              <a:rPr lang="en-US" i="1" dirty="0" err="1">
                <a:effectLst>
                  <a:outerShdw blurRad="38100" dist="38100" dir="2700000" algn="tl">
                    <a:srgbClr val="000000">
                      <a:alpha val="43137"/>
                    </a:srgbClr>
                  </a:outerShdw>
                </a:effectLst>
                <a:latin typeface="Bookman Old Style" panose="02050604050505020204" pitchFamily="18" charset="0"/>
              </a:rPr>
              <a:t>h</a:t>
            </a:r>
            <a:r>
              <a:rPr lang="en-US" dirty="0" err="1">
                <a:effectLst>
                  <a:outerShdw blurRad="38100" dist="38100" dir="2700000" algn="tl">
                    <a:srgbClr val="000000">
                      <a:alpha val="43137"/>
                    </a:srgbClr>
                  </a:outerShdw>
                </a:effectLst>
                <a:latin typeface="Bookman Old Style" panose="02050604050505020204" pitchFamily="18" charset="0"/>
              </a:rPr>
              <a:t>CA</a:t>
            </a:r>
            <a:r>
              <a:rPr lang="en-US" dirty="0">
                <a:effectLst>
                  <a:outerShdw blurRad="38100" dist="38100" dir="2700000" algn="tl">
                    <a:srgbClr val="000000">
                      <a:alpha val="43137"/>
                    </a:srgbClr>
                  </a:outerShdw>
                </a:effectLst>
                <a:latin typeface="Bookman Old Style" panose="02050604050505020204" pitchFamily="18" charset="0"/>
              </a:rPr>
              <a:t> IX and XII over I and </a:t>
            </a:r>
            <a:r>
              <a:rPr lang="en-US" dirty="0" smtClean="0">
                <a:effectLst>
                  <a:outerShdw blurRad="38100" dist="38100" dir="2700000" algn="tl">
                    <a:srgbClr val="000000">
                      <a:alpha val="43137"/>
                    </a:srgbClr>
                  </a:outerShdw>
                </a:effectLst>
                <a:latin typeface="Bookman Old Style" panose="02050604050505020204" pitchFamily="18" charset="0"/>
              </a:rPr>
              <a:t>II.</a:t>
            </a:r>
          </a:p>
          <a:p>
            <a:pPr marL="285750" indent="-285750">
              <a:buFont typeface="Arial" panose="020B0604020202020204" pitchFamily="34" charset="0"/>
              <a:buChar char="•"/>
            </a:pPr>
            <a:endParaRPr lang="en-US" dirty="0" smtClean="0">
              <a:effectLst>
                <a:outerShdw blurRad="38100" dist="38100" dir="2700000" algn="tl">
                  <a:srgbClr val="000000">
                    <a:alpha val="43137"/>
                  </a:srgbClr>
                </a:outerShdw>
              </a:effectLst>
              <a:latin typeface="Bookman Old Style" panose="02050604050505020204" pitchFamily="18" charset="0"/>
            </a:endParaRPr>
          </a:p>
          <a:p>
            <a:pPr marL="285750" indent="-285750">
              <a:buFont typeface="Arial" panose="020B0604020202020204" pitchFamily="34" charset="0"/>
              <a:buChar char="•"/>
            </a:pPr>
            <a:endParaRPr lang="en-US" dirty="0" smtClean="0">
              <a:effectLst>
                <a:outerShdw blurRad="38100" dist="38100" dir="2700000" algn="tl">
                  <a:srgbClr val="000000">
                    <a:alpha val="43137"/>
                  </a:srgbClr>
                </a:outerShdw>
              </a:effectLst>
              <a:latin typeface="Bookman Old Style" panose="02050604050505020204" pitchFamily="18" charset="0"/>
            </a:endParaRPr>
          </a:p>
          <a:p>
            <a:pPr marL="285750" indent="-285750">
              <a:buFont typeface="Arial" panose="020B0604020202020204" pitchFamily="34" charset="0"/>
              <a:buChar char="•"/>
            </a:pPr>
            <a:r>
              <a:rPr lang="en-US" i="1" dirty="0" smtClean="0">
                <a:effectLst>
                  <a:outerShdw blurRad="38100" dist="38100" dir="2700000" algn="tl">
                    <a:srgbClr val="000000">
                      <a:alpha val="43137"/>
                    </a:srgbClr>
                  </a:outerShdw>
                </a:effectLst>
                <a:latin typeface="Bookman Old Style" panose="02050604050505020204" pitchFamily="18" charset="0"/>
              </a:rPr>
              <a:t>C</a:t>
            </a:r>
            <a:r>
              <a:rPr lang="en-US" dirty="0" smtClean="0">
                <a:effectLst>
                  <a:outerShdw blurRad="38100" dist="38100" dir="2700000" algn="tl">
                    <a:srgbClr val="000000">
                      <a:alpha val="43137"/>
                    </a:srgbClr>
                  </a:outerShdw>
                </a:effectLst>
                <a:latin typeface="Bookman Old Style" panose="02050604050505020204" pitchFamily="18" charset="0"/>
              </a:rPr>
              <a:t>-glycosides </a:t>
            </a:r>
            <a:r>
              <a:rPr lang="en-US" b="1" dirty="0" smtClean="0">
                <a:effectLst>
                  <a:outerShdw blurRad="38100" dist="38100" dir="2700000" algn="tl">
                    <a:srgbClr val="000000">
                      <a:alpha val="43137"/>
                    </a:srgbClr>
                  </a:outerShdw>
                </a:effectLst>
                <a:latin typeface="Bookman Old Style" panose="02050604050505020204" pitchFamily="18" charset="0"/>
              </a:rPr>
              <a:t>6</a:t>
            </a:r>
            <a:r>
              <a:rPr lang="en-US" dirty="0" smtClean="0">
                <a:effectLst>
                  <a:outerShdw blurRad="38100" dist="38100" dir="2700000" algn="tl">
                    <a:srgbClr val="000000">
                      <a:alpha val="43137"/>
                    </a:srgbClr>
                  </a:outerShdw>
                </a:effectLst>
                <a:latin typeface="Bookman Old Style" panose="02050604050505020204" pitchFamily="18" charset="0"/>
              </a:rPr>
              <a:t> and </a:t>
            </a:r>
            <a:r>
              <a:rPr lang="en-US" b="1" dirty="0" smtClean="0">
                <a:effectLst>
                  <a:outerShdw blurRad="38100" dist="38100" dir="2700000" algn="tl">
                    <a:srgbClr val="000000">
                      <a:alpha val="43137"/>
                    </a:srgbClr>
                  </a:outerShdw>
                </a:effectLst>
                <a:latin typeface="Bookman Old Style" panose="02050604050505020204" pitchFamily="18" charset="0"/>
              </a:rPr>
              <a:t>7 </a:t>
            </a:r>
            <a:r>
              <a:rPr lang="en-US" dirty="0">
                <a:effectLst>
                  <a:outerShdw blurRad="38100" dist="38100" dir="2700000" algn="tl">
                    <a:srgbClr val="000000">
                      <a:alpha val="43137"/>
                    </a:srgbClr>
                  </a:outerShdw>
                </a:effectLst>
                <a:latin typeface="Bookman Old Style" panose="02050604050505020204" pitchFamily="18" charset="0"/>
              </a:rPr>
              <a:t>were the most effective and selective inhibitors to </a:t>
            </a:r>
            <a:r>
              <a:rPr lang="en-US" i="1" dirty="0" err="1">
                <a:effectLst>
                  <a:outerShdw blurRad="38100" dist="38100" dir="2700000" algn="tl">
                    <a:srgbClr val="000000">
                      <a:alpha val="43137"/>
                    </a:srgbClr>
                  </a:outerShdw>
                </a:effectLst>
                <a:latin typeface="Bookman Old Style" panose="02050604050505020204" pitchFamily="18" charset="0"/>
              </a:rPr>
              <a:t>h</a:t>
            </a:r>
            <a:r>
              <a:rPr lang="en-US" dirty="0" err="1">
                <a:effectLst>
                  <a:outerShdw blurRad="38100" dist="38100" dir="2700000" algn="tl">
                    <a:srgbClr val="000000">
                      <a:alpha val="43137"/>
                    </a:srgbClr>
                  </a:outerShdw>
                </a:effectLst>
                <a:latin typeface="Bookman Old Style" panose="02050604050505020204" pitchFamily="18" charset="0"/>
              </a:rPr>
              <a:t>CA</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smtClean="0">
                <a:effectLst>
                  <a:outerShdw blurRad="38100" dist="38100" dir="2700000" algn="tl">
                    <a:srgbClr val="000000">
                      <a:alpha val="43137"/>
                    </a:srgbClr>
                  </a:outerShdw>
                </a:effectLst>
                <a:latin typeface="Bookman Old Style" panose="02050604050505020204" pitchFamily="18" charset="0"/>
              </a:rPr>
              <a:t>IX and XII over II</a:t>
            </a:r>
            <a:r>
              <a:rPr lang="en-US" dirty="0">
                <a:effectLst>
                  <a:outerShdw blurRad="38100" dist="38100" dir="2700000" algn="tl">
                    <a:srgbClr val="000000">
                      <a:alpha val="43137"/>
                    </a:srgbClr>
                  </a:outerShdw>
                </a:effectLst>
                <a:latin typeface="Bookman Old Style" panose="02050604050505020204" pitchFamily="18" charset="0"/>
              </a:rPr>
              <a:t>.</a:t>
            </a:r>
          </a:p>
          <a:p>
            <a:pPr marL="285750" indent="-285750">
              <a:buFont typeface="Arial" panose="020B0604020202020204" pitchFamily="34" charset="0"/>
              <a:buChar char="•"/>
            </a:pPr>
            <a:endParaRPr lang="en-US" dirty="0">
              <a:effectLst>
                <a:outerShdw blurRad="38100" dist="38100" dir="2700000" algn="tl">
                  <a:srgbClr val="000000">
                    <a:alpha val="43137"/>
                  </a:srgbClr>
                </a:outerShdw>
              </a:effectLst>
              <a:latin typeface="Bookman Old Style" panose="02050604050505020204" pitchFamily="18" charset="0"/>
            </a:endParaRPr>
          </a:p>
          <a:p>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Bookman Old Style" panose="02050604050505020204" pitchFamily="18" charset="0"/>
              </a:rPr>
              <a:t>The high selectivity could be explained in terms of a binding pocket out of the CA active site.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533400" y="381000"/>
            <a:ext cx="2514600" cy="461665"/>
          </a:xfrm>
          <a:prstGeom prst="rect">
            <a:avLst/>
          </a:prstGeom>
          <a:noFill/>
        </p:spPr>
        <p:txBody>
          <a:bodyPr wrap="square" rtlCol="0">
            <a:spAutoFit/>
          </a:bodyPr>
          <a:lstStyle/>
          <a:p>
            <a:r>
              <a:rPr lang="fr-FR" sz="2400" b="1" i="1" dirty="0" err="1"/>
              <a:t>Acknowledgments</a:t>
            </a:r>
            <a:endParaRPr lang="fr-FR" sz="2400" b="1" i="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CuadroTexto 2"/>
          <p:cNvSpPr txBox="1"/>
          <p:nvPr/>
        </p:nvSpPr>
        <p:spPr>
          <a:xfrm>
            <a:off x="326409" y="1308393"/>
            <a:ext cx="8763000"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effectLst>
                  <a:outerShdw blurRad="38100" dist="38100" dir="2700000" algn="tl">
                    <a:srgbClr val="000000">
                      <a:alpha val="43137"/>
                    </a:srgbClr>
                  </a:outerShdw>
                </a:effectLst>
                <a:latin typeface="Bookman Old Style" panose="02050604050505020204" pitchFamily="18" charset="0"/>
              </a:rPr>
              <a:t>Dr. </a:t>
            </a:r>
            <a:r>
              <a:rPr lang="en-US" dirty="0" err="1">
                <a:effectLst>
                  <a:outerShdw blurRad="38100" dist="38100" dir="2700000" algn="tl">
                    <a:srgbClr val="000000">
                      <a:alpha val="43137"/>
                    </a:srgbClr>
                  </a:outerShdw>
                </a:effectLst>
                <a:latin typeface="Bookman Old Style" panose="02050604050505020204" pitchFamily="18" charset="0"/>
              </a:rPr>
              <a:t>Claudiu</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err="1">
                <a:effectLst>
                  <a:outerShdw blurRad="38100" dist="38100" dir="2700000" algn="tl">
                    <a:srgbClr val="000000">
                      <a:alpha val="43137"/>
                    </a:srgbClr>
                  </a:outerShdw>
                </a:effectLst>
                <a:latin typeface="Bookman Old Style" panose="02050604050505020204" pitchFamily="18" charset="0"/>
              </a:rPr>
              <a:t>Supuran</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smtClean="0">
                <a:effectLst>
                  <a:outerShdw blurRad="38100" dist="38100" dir="2700000" algn="tl">
                    <a:srgbClr val="000000">
                      <a:alpha val="43137"/>
                    </a:srgbClr>
                  </a:outerShdw>
                </a:effectLst>
                <a:latin typeface="Bookman Old Style" panose="02050604050505020204" pitchFamily="18" charset="0"/>
              </a:rPr>
              <a:t>(</a:t>
            </a:r>
            <a:r>
              <a:rPr lang="en-US" dirty="0" err="1" smtClean="0">
                <a:effectLst>
                  <a:outerShdw blurRad="38100" dist="38100" dir="2700000" algn="tl">
                    <a:srgbClr val="000000">
                      <a:alpha val="43137"/>
                    </a:srgbClr>
                  </a:outerShdw>
                </a:effectLst>
                <a:latin typeface="Bookman Old Style" panose="02050604050505020204" pitchFamily="18" charset="0"/>
              </a:rPr>
              <a:t>Universitá</a:t>
            </a:r>
            <a:r>
              <a:rPr lang="en-US" dirty="0" smtClean="0">
                <a:effectLst>
                  <a:outerShdw blurRad="38100" dist="38100" dir="2700000" algn="tl">
                    <a:srgbClr val="000000">
                      <a:alpha val="43137"/>
                    </a:srgbClr>
                  </a:outerShdw>
                </a:effectLst>
                <a:latin typeface="Bookman Old Style" panose="02050604050505020204" pitchFamily="18" charset="0"/>
              </a:rPr>
              <a:t> </a:t>
            </a:r>
            <a:r>
              <a:rPr lang="en-US" dirty="0" err="1" smtClean="0">
                <a:effectLst>
                  <a:outerShdw blurRad="38100" dist="38100" dir="2700000" algn="tl">
                    <a:srgbClr val="000000">
                      <a:alpha val="43137"/>
                    </a:srgbClr>
                  </a:outerShdw>
                </a:effectLst>
                <a:latin typeface="Bookman Old Style" panose="02050604050505020204" pitchFamily="18" charset="0"/>
              </a:rPr>
              <a:t>degli</a:t>
            </a:r>
            <a:r>
              <a:rPr lang="en-US" dirty="0" smtClean="0">
                <a:effectLst>
                  <a:outerShdw blurRad="38100" dist="38100" dir="2700000" algn="tl">
                    <a:srgbClr val="000000">
                      <a:alpha val="43137"/>
                    </a:srgbClr>
                  </a:outerShdw>
                </a:effectLst>
                <a:latin typeface="Bookman Old Style" panose="02050604050505020204" pitchFamily="18" charset="0"/>
              </a:rPr>
              <a:t> </a:t>
            </a:r>
            <a:r>
              <a:rPr lang="en-US" dirty="0" err="1" smtClean="0">
                <a:effectLst>
                  <a:outerShdw blurRad="38100" dist="38100" dir="2700000" algn="tl">
                    <a:srgbClr val="000000">
                      <a:alpha val="43137"/>
                    </a:srgbClr>
                  </a:outerShdw>
                </a:effectLst>
                <a:latin typeface="Bookman Old Style" panose="02050604050505020204" pitchFamily="18" charset="0"/>
              </a:rPr>
              <a:t>Studi</a:t>
            </a:r>
            <a:r>
              <a:rPr lang="en-US" dirty="0" smtClean="0">
                <a:effectLst>
                  <a:outerShdw blurRad="38100" dist="38100" dir="2700000" algn="tl">
                    <a:srgbClr val="000000">
                      <a:alpha val="43137"/>
                    </a:srgbClr>
                  </a:outerShdw>
                </a:effectLst>
                <a:latin typeface="Bookman Old Style" panose="02050604050505020204" pitchFamily="18" charset="0"/>
              </a:rPr>
              <a:t> di Firenze, </a:t>
            </a:r>
            <a:r>
              <a:rPr lang="en-US" dirty="0">
                <a:effectLst>
                  <a:outerShdw blurRad="38100" dist="38100" dir="2700000" algn="tl">
                    <a:srgbClr val="000000">
                      <a:alpha val="43137"/>
                    </a:srgbClr>
                  </a:outerShdw>
                </a:effectLst>
                <a:latin typeface="Bookman Old Style" panose="02050604050505020204" pitchFamily="18" charset="0"/>
              </a:rPr>
              <a:t>Italy)</a:t>
            </a: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r>
              <a:rPr lang="en-US" dirty="0">
                <a:effectLst>
                  <a:outerShdw blurRad="38100" dist="38100" dir="2700000" algn="tl">
                    <a:srgbClr val="000000">
                      <a:alpha val="43137"/>
                    </a:srgbClr>
                  </a:outerShdw>
                </a:effectLst>
                <a:latin typeface="Bookman Old Style" panose="02050604050505020204" pitchFamily="18" charset="0"/>
              </a:rPr>
              <a:t>Dr. Martín </a:t>
            </a:r>
            <a:r>
              <a:rPr lang="en-US" dirty="0" err="1">
                <a:effectLst>
                  <a:outerShdw blurRad="38100" dist="38100" dir="2700000" algn="tl">
                    <a:srgbClr val="000000">
                      <a:alpha val="43137"/>
                    </a:srgbClr>
                  </a:outerShdw>
                </a:effectLst>
                <a:latin typeface="Bookman Old Style" panose="02050604050505020204" pitchFamily="18" charset="0"/>
              </a:rPr>
              <a:t>Lavecchia</a:t>
            </a:r>
            <a:r>
              <a:rPr lang="en-US" dirty="0">
                <a:effectLst>
                  <a:outerShdw blurRad="38100" dist="38100" dir="2700000" algn="tl">
                    <a:srgbClr val="000000">
                      <a:alpha val="43137"/>
                    </a:srgbClr>
                  </a:outerShdw>
                </a:effectLst>
                <a:latin typeface="Bookman Old Style" panose="02050604050505020204" pitchFamily="18" charset="0"/>
              </a:rPr>
              <a:t> (CEQUINOR, Universidad Nacional de La Plata, </a:t>
            </a:r>
          </a:p>
          <a:p>
            <a:pPr algn="just"/>
            <a:r>
              <a:rPr lang="en-US" dirty="0">
                <a:effectLst>
                  <a:outerShdw blurRad="38100" dist="38100" dir="2700000" algn="tl">
                    <a:srgbClr val="000000">
                      <a:alpha val="43137"/>
                    </a:srgbClr>
                  </a:outerShdw>
                </a:effectLst>
                <a:latin typeface="Bookman Old Style" panose="02050604050505020204" pitchFamily="18" charset="0"/>
              </a:rPr>
              <a:t>Argentina)</a:t>
            </a: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r>
              <a:rPr lang="en-US" dirty="0" err="1">
                <a:effectLst>
                  <a:outerShdw blurRad="38100" dist="38100" dir="2700000" algn="tl">
                    <a:srgbClr val="000000">
                      <a:alpha val="43137"/>
                    </a:srgbClr>
                  </a:outerShdw>
                </a:effectLst>
                <a:latin typeface="Bookman Old Style" panose="02050604050505020204" pitchFamily="18" charset="0"/>
              </a:rPr>
              <a:t>Consejo</a:t>
            </a:r>
            <a:r>
              <a:rPr lang="en-US" dirty="0">
                <a:effectLst>
                  <a:outerShdw blurRad="38100" dist="38100" dir="2700000" algn="tl">
                    <a:srgbClr val="000000">
                      <a:alpha val="43137"/>
                    </a:srgbClr>
                  </a:outerShdw>
                </a:effectLst>
                <a:latin typeface="Bookman Old Style" panose="02050604050505020204" pitchFamily="18" charset="0"/>
              </a:rPr>
              <a:t> de </a:t>
            </a:r>
            <a:r>
              <a:rPr lang="en-US" dirty="0" err="1">
                <a:effectLst>
                  <a:outerShdw blurRad="38100" dist="38100" dir="2700000" algn="tl">
                    <a:srgbClr val="000000">
                      <a:alpha val="43137"/>
                    </a:srgbClr>
                  </a:outerShdw>
                </a:effectLst>
                <a:latin typeface="Bookman Old Style" panose="02050604050505020204" pitchFamily="18" charset="0"/>
              </a:rPr>
              <a:t>Investigaciones</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err="1">
                <a:effectLst>
                  <a:outerShdw blurRad="38100" dist="38100" dir="2700000" algn="tl">
                    <a:srgbClr val="000000">
                      <a:alpha val="43137"/>
                    </a:srgbClr>
                  </a:outerShdw>
                </a:effectLst>
                <a:latin typeface="Bookman Old Style" panose="02050604050505020204" pitchFamily="18" charset="0"/>
              </a:rPr>
              <a:t>científicas</a:t>
            </a:r>
            <a:r>
              <a:rPr lang="en-US" dirty="0">
                <a:effectLst>
                  <a:outerShdw blurRad="38100" dist="38100" dir="2700000" algn="tl">
                    <a:srgbClr val="000000">
                      <a:alpha val="43137"/>
                    </a:srgbClr>
                  </a:outerShdw>
                </a:effectLst>
                <a:latin typeface="Bookman Old Style" panose="02050604050505020204" pitchFamily="18" charset="0"/>
              </a:rPr>
              <a:t> y </a:t>
            </a:r>
            <a:r>
              <a:rPr lang="en-US" dirty="0" err="1">
                <a:effectLst>
                  <a:outerShdw blurRad="38100" dist="38100" dir="2700000" algn="tl">
                    <a:srgbClr val="000000">
                      <a:alpha val="43137"/>
                    </a:srgbClr>
                  </a:outerShdw>
                </a:effectLst>
                <a:latin typeface="Bookman Old Style" panose="02050604050505020204" pitchFamily="18" charset="0"/>
              </a:rPr>
              <a:t>técnicas</a:t>
            </a:r>
            <a:r>
              <a:rPr lang="en-US" dirty="0">
                <a:effectLst>
                  <a:outerShdw blurRad="38100" dist="38100" dir="2700000" algn="tl">
                    <a:srgbClr val="000000">
                      <a:alpha val="43137"/>
                    </a:srgbClr>
                  </a:outerShdw>
                </a:effectLst>
                <a:latin typeface="Bookman Old Style" panose="02050604050505020204" pitchFamily="18" charset="0"/>
              </a:rPr>
              <a:t> (CONICET)</a:t>
            </a: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r>
              <a:rPr lang="en-US" dirty="0" err="1">
                <a:effectLst>
                  <a:outerShdw blurRad="38100" dist="38100" dir="2700000" algn="tl">
                    <a:srgbClr val="000000">
                      <a:alpha val="43137"/>
                    </a:srgbClr>
                  </a:outerShdw>
                </a:effectLst>
                <a:latin typeface="Bookman Old Style" panose="02050604050505020204" pitchFamily="18" charset="0"/>
              </a:rPr>
              <a:t>Comisión</a:t>
            </a:r>
            <a:r>
              <a:rPr lang="en-US" dirty="0">
                <a:effectLst>
                  <a:outerShdw blurRad="38100" dist="38100" dir="2700000" algn="tl">
                    <a:srgbClr val="000000">
                      <a:alpha val="43137"/>
                    </a:srgbClr>
                  </a:outerShdw>
                </a:effectLst>
                <a:latin typeface="Bookman Old Style" panose="02050604050505020204" pitchFamily="18" charset="0"/>
              </a:rPr>
              <a:t> de </a:t>
            </a:r>
            <a:r>
              <a:rPr lang="en-US" dirty="0" err="1">
                <a:effectLst>
                  <a:outerShdw blurRad="38100" dist="38100" dir="2700000" algn="tl">
                    <a:srgbClr val="000000">
                      <a:alpha val="43137"/>
                    </a:srgbClr>
                  </a:outerShdw>
                </a:effectLst>
                <a:latin typeface="Bookman Old Style" panose="02050604050505020204" pitchFamily="18" charset="0"/>
              </a:rPr>
              <a:t>Investigaciones</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err="1">
                <a:effectLst>
                  <a:outerShdw blurRad="38100" dist="38100" dir="2700000" algn="tl">
                    <a:srgbClr val="000000">
                      <a:alpha val="43137"/>
                    </a:srgbClr>
                  </a:outerShdw>
                </a:effectLst>
                <a:latin typeface="Bookman Old Style" panose="02050604050505020204" pitchFamily="18" charset="0"/>
              </a:rPr>
              <a:t>científicas</a:t>
            </a:r>
            <a:r>
              <a:rPr lang="en-US" dirty="0">
                <a:effectLst>
                  <a:outerShdw blurRad="38100" dist="38100" dir="2700000" algn="tl">
                    <a:srgbClr val="000000">
                      <a:alpha val="43137"/>
                    </a:srgbClr>
                  </a:outerShdw>
                </a:effectLst>
                <a:latin typeface="Bookman Old Style" panose="02050604050505020204" pitchFamily="18" charset="0"/>
              </a:rPr>
              <a:t> de la </a:t>
            </a:r>
            <a:r>
              <a:rPr lang="en-US" dirty="0" err="1">
                <a:effectLst>
                  <a:outerShdw blurRad="38100" dist="38100" dir="2700000" algn="tl">
                    <a:srgbClr val="000000">
                      <a:alpha val="43137"/>
                    </a:srgbClr>
                  </a:outerShdw>
                </a:effectLst>
                <a:latin typeface="Bookman Old Style" panose="02050604050505020204" pitchFamily="18" charset="0"/>
              </a:rPr>
              <a:t>Pcia</a:t>
            </a:r>
            <a:r>
              <a:rPr lang="en-US" dirty="0">
                <a:effectLst>
                  <a:outerShdw blurRad="38100" dist="38100" dir="2700000" algn="tl">
                    <a:srgbClr val="000000">
                      <a:alpha val="43137"/>
                    </a:srgbClr>
                  </a:outerShdw>
                </a:effectLst>
                <a:latin typeface="Bookman Old Style" panose="02050604050505020204" pitchFamily="18" charset="0"/>
              </a:rPr>
              <a:t>. </a:t>
            </a:r>
            <a:r>
              <a:rPr lang="en-US" dirty="0" smtClean="0">
                <a:effectLst>
                  <a:outerShdw blurRad="38100" dist="38100" dir="2700000" algn="tl">
                    <a:srgbClr val="000000">
                      <a:alpha val="43137"/>
                    </a:srgbClr>
                  </a:outerShdw>
                </a:effectLst>
                <a:latin typeface="Bookman Old Style" panose="02050604050505020204" pitchFamily="18" charset="0"/>
              </a:rPr>
              <a:t>de </a:t>
            </a:r>
            <a:r>
              <a:rPr lang="en-US" dirty="0">
                <a:effectLst>
                  <a:outerShdw blurRad="38100" dist="38100" dir="2700000" algn="tl">
                    <a:srgbClr val="000000">
                      <a:alpha val="43137"/>
                    </a:srgbClr>
                  </a:outerShdw>
                </a:effectLst>
                <a:latin typeface="Bookman Old Style" panose="02050604050505020204" pitchFamily="18" charset="0"/>
              </a:rPr>
              <a:t>Buenos Aires (CIC)</a:t>
            </a:r>
          </a:p>
          <a:p>
            <a:pPr algn="just"/>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endParaRPr lang="en-US" dirty="0">
              <a:effectLst>
                <a:outerShdw blurRad="38100" dist="38100" dir="2700000" algn="tl">
                  <a:srgbClr val="000000">
                    <a:alpha val="43137"/>
                  </a:srgbClr>
                </a:outerShdw>
              </a:effectLst>
              <a:latin typeface="Bookman Old Style" panose="02050604050505020204" pitchFamily="18" charset="0"/>
            </a:endParaRPr>
          </a:p>
          <a:p>
            <a:pPr marL="285750" indent="-285750" algn="just">
              <a:buFont typeface="Arial" panose="020B0604020202020204" pitchFamily="34" charset="0"/>
              <a:buChar char="•"/>
            </a:pPr>
            <a:r>
              <a:rPr lang="en-US" dirty="0">
                <a:effectLst>
                  <a:outerShdw blurRad="38100" dist="38100" dir="2700000" algn="tl">
                    <a:srgbClr val="000000">
                      <a:alpha val="43137"/>
                    </a:srgbClr>
                  </a:outerShdw>
                </a:effectLst>
                <a:latin typeface="Bookman Old Style" panose="02050604050505020204" pitchFamily="18" charset="0"/>
              </a:rPr>
              <a:t>Universidad Nacional de La Plata</a:t>
            </a:r>
          </a:p>
          <a:p>
            <a:pPr marL="285750" indent="-285750" algn="just">
              <a:buFont typeface="Arial" panose="020B0604020202020204" pitchFamily="34" charset="0"/>
              <a:buChar char="•"/>
            </a:pPr>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434611" y="363354"/>
            <a:ext cx="8267700" cy="830997"/>
          </a:xfrm>
          <a:prstGeom prst="rect">
            <a:avLst/>
          </a:prstGeom>
        </p:spPr>
        <p:txBody>
          <a:bodyPr wrap="square">
            <a:spAutoFit/>
          </a:bodyPr>
          <a:lstStyle/>
          <a:p>
            <a:pPr algn="ctr"/>
            <a:r>
              <a:rPr lang="en-GB" sz="2400" b="1" dirty="0"/>
              <a:t>Vanillin derivatives as highly selective inhibitors of the cancer associated carbonic anhydrase isoforms IX and XII </a:t>
            </a:r>
            <a:endParaRPr lang="es-AR"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052" name="Imagen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507" y="1981200"/>
            <a:ext cx="3201941" cy="28615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to 1"/>
          <p:cNvGraphicFramePr>
            <a:graphicFrameLocks noChangeAspect="1"/>
          </p:cNvGraphicFramePr>
          <p:nvPr>
            <p:extLst>
              <p:ext uri="{D42A27DB-BD31-4B8C-83A1-F6EECF244321}">
                <p14:modId xmlns:p14="http://schemas.microsoft.com/office/powerpoint/2010/main" val="4184022190"/>
              </p:ext>
            </p:extLst>
          </p:nvPr>
        </p:nvGraphicFramePr>
        <p:xfrm>
          <a:off x="795865" y="2401804"/>
          <a:ext cx="4189459" cy="2147285"/>
        </p:xfrm>
        <a:graphic>
          <a:graphicData uri="http://schemas.openxmlformats.org/presentationml/2006/ole">
            <mc:AlternateContent xmlns:mc="http://schemas.openxmlformats.org/markup-compatibility/2006">
              <mc:Choice xmlns:v="urn:schemas-microsoft-com:vml" Requires="v">
                <p:oleObj spid="_x0000_s2113" name="CS ChemDraw Drawing" r:id="rId6" imgW="4070145" imgH="2076913" progId="ChemDraw.Document.6.0">
                  <p:embed/>
                </p:oleObj>
              </mc:Choice>
              <mc:Fallback>
                <p:oleObj name="CS ChemDraw Drawing" r:id="rId6" imgW="4070145" imgH="2076913" progId="ChemDraw.Document.6.0">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865" y="2401804"/>
                        <a:ext cx="4189459" cy="2147285"/>
                      </a:xfrm>
                      <a:prstGeom prst="rect">
                        <a:avLst/>
                      </a:prstGeom>
                      <a:noFill/>
                    </p:spPr>
                  </p:pic>
                </p:oleObj>
              </mc:Fallback>
            </mc:AlternateContent>
          </a:graphicData>
        </a:graphic>
      </p:graphicFrame>
      <p:sp>
        <p:nvSpPr>
          <p:cNvPr id="8" name="Estrella de 6 puntas 7"/>
          <p:cNvSpPr/>
          <p:nvPr/>
        </p:nvSpPr>
        <p:spPr>
          <a:xfrm>
            <a:off x="590325" y="2560213"/>
            <a:ext cx="1393052" cy="1497091"/>
          </a:xfrm>
          <a:prstGeom prst="star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9" name="Flecha derecha 8"/>
          <p:cNvSpPr/>
          <p:nvPr/>
        </p:nvSpPr>
        <p:spPr>
          <a:xfrm>
            <a:off x="5000416" y="3142072"/>
            <a:ext cx="51435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6" name="Rectangle 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angle 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s-A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s-AR" sz="1800" b="0" i="0" u="none" strike="noStrike" cap="none" normalizeH="0" baseline="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11" name="Rectangle 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s-AR" sz="1100" b="0"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AR"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s-AR" sz="1800" b="0" i="0" u="none" strike="noStrike" cap="none" normalizeH="0" baseline="0">
              <a:ln>
                <a:noFill/>
              </a:ln>
              <a:solidFill>
                <a:schemeClr val="tx1"/>
              </a:solidFill>
              <a:effectLst/>
              <a:latin typeface="Arial" panose="020B0604020202020204" pitchFamily="34" charset="0"/>
            </a:endParaRPr>
          </a:p>
        </p:txBody>
      </p:sp>
      <p:sp>
        <p:nvSpPr>
          <p:cNvPr id="13" name="CuadroTexto 12"/>
          <p:cNvSpPr txBox="1"/>
          <p:nvPr/>
        </p:nvSpPr>
        <p:spPr>
          <a:xfrm>
            <a:off x="7558748" y="4657835"/>
            <a:ext cx="884503" cy="369768"/>
          </a:xfrm>
          <a:prstGeom prst="rect">
            <a:avLst/>
          </a:prstGeom>
          <a:noFill/>
        </p:spPr>
        <p:txBody>
          <a:bodyPr wrap="none" rtlCol="0">
            <a:spAutoFit/>
          </a:bodyPr>
          <a:lstStyle/>
          <a:p>
            <a:r>
              <a:rPr lang="es-AR" sz="1600" i="1" dirty="0" err="1">
                <a:effectLst>
                  <a:outerShdw blurRad="38100" dist="38100" dir="2700000" algn="tl">
                    <a:srgbClr val="000000">
                      <a:alpha val="43137"/>
                    </a:srgbClr>
                  </a:outerShdw>
                </a:effectLst>
                <a:latin typeface="Bookman Old Style" panose="02050604050505020204" pitchFamily="18" charset="0"/>
              </a:rPr>
              <a:t>h</a:t>
            </a:r>
            <a:r>
              <a:rPr lang="es-AR" sz="1600" dirty="0" err="1">
                <a:effectLst>
                  <a:outerShdw blurRad="38100" dist="38100" dir="2700000" algn="tl">
                    <a:srgbClr val="000000">
                      <a:alpha val="43137"/>
                    </a:srgbClr>
                  </a:outerShdw>
                </a:effectLst>
                <a:latin typeface="Bookman Old Style" panose="02050604050505020204" pitchFamily="18" charset="0"/>
              </a:rPr>
              <a:t>CA</a:t>
            </a:r>
            <a:r>
              <a:rPr lang="es-AR" sz="1600" dirty="0">
                <a:effectLst>
                  <a:outerShdw blurRad="38100" dist="38100" dir="2700000" algn="tl">
                    <a:srgbClr val="000000">
                      <a:alpha val="43137"/>
                    </a:srgbClr>
                  </a:outerShdw>
                </a:effectLst>
                <a:latin typeface="Bookman Old Style" panose="02050604050505020204" pitchFamily="18" charset="0"/>
              </a:rPr>
              <a:t> II</a:t>
            </a: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685800" y="376476"/>
            <a:ext cx="7890239" cy="5509200"/>
          </a:xfrm>
          <a:prstGeom prst="rect">
            <a:avLst/>
          </a:prstGeom>
          <a:noFill/>
        </p:spPr>
        <p:txBody>
          <a:bodyPr wrap="square" rtlCol="0">
            <a:spAutoFit/>
          </a:bodyPr>
          <a:lstStyle/>
          <a:p>
            <a:r>
              <a:rPr lang="fr-FR" sz="1600" b="1" i="1" dirty="0"/>
              <a:t>Abstract</a:t>
            </a:r>
            <a:endParaRPr lang="fr-FR" sz="1600" i="1" dirty="0"/>
          </a:p>
          <a:p>
            <a:pPr algn="just"/>
            <a:r>
              <a:rPr lang="en-GB" sz="1600" dirty="0"/>
              <a:t>Relationship between carbonic anhydrase (CA) and cancer has been known for more than 20 years but only recently two isozymes (IX and XII) overexpressed in solid </a:t>
            </a:r>
            <a:r>
              <a:rPr lang="en-GB" sz="1600" dirty="0" err="1"/>
              <a:t>tumor</a:t>
            </a:r>
            <a:r>
              <a:rPr lang="en-GB" sz="1600" dirty="0"/>
              <a:t> have been identified, cloned and sequenced. </a:t>
            </a:r>
            <a:r>
              <a:rPr lang="en-US" sz="1600" dirty="0"/>
              <a:t>Membrane-bound </a:t>
            </a:r>
            <a:r>
              <a:rPr lang="en-US" sz="1600" i="1" dirty="0" err="1"/>
              <a:t>h</a:t>
            </a:r>
            <a:r>
              <a:rPr lang="en-US" sz="1600" dirty="0" err="1"/>
              <a:t>CA</a:t>
            </a:r>
            <a:r>
              <a:rPr lang="en-US" sz="1600" dirty="0"/>
              <a:t> isozymes IX and XII are expressed at high levels and with a high prevalence in different tumor tissues, whose normal counterparts do not contain these proteins. Thus, specifically targeting the tumor associated isoforms </a:t>
            </a:r>
            <a:r>
              <a:rPr lang="en-US" sz="1600" i="1" dirty="0" err="1"/>
              <a:t>h</a:t>
            </a:r>
            <a:r>
              <a:rPr lang="en-US" sz="1600" dirty="0" err="1"/>
              <a:t>CA</a:t>
            </a:r>
            <a:r>
              <a:rPr lang="en-US" sz="1600" dirty="0"/>
              <a:t> IX and XII over the main off target isoforms </a:t>
            </a:r>
            <a:r>
              <a:rPr lang="en-US" sz="1600" i="1" dirty="0" err="1"/>
              <a:t>h</a:t>
            </a:r>
            <a:r>
              <a:rPr lang="en-US" sz="1600" dirty="0" err="1"/>
              <a:t>CA</a:t>
            </a:r>
            <a:r>
              <a:rPr lang="en-US" sz="1600" dirty="0"/>
              <a:t> I and II, which have a physiological relevance, using specific inhibitors is a promising strategy in the cancer therapy.</a:t>
            </a:r>
            <a:endParaRPr lang="es-AR" sz="1600" dirty="0"/>
          </a:p>
          <a:p>
            <a:pPr algn="just"/>
            <a:r>
              <a:rPr lang="en-US" sz="1600" dirty="0"/>
              <a:t>[6]-</a:t>
            </a:r>
            <a:r>
              <a:rPr lang="en-US" sz="1600" dirty="0" err="1"/>
              <a:t>Paradol</a:t>
            </a:r>
            <a:r>
              <a:rPr lang="en-US" sz="1600" dirty="0"/>
              <a:t>, a pungent phenolic compound present in certain </a:t>
            </a:r>
            <a:r>
              <a:rPr lang="en-US" sz="1600" dirty="0" err="1"/>
              <a:t>Zingiberaceae</a:t>
            </a:r>
            <a:r>
              <a:rPr lang="en-US" sz="1600" dirty="0"/>
              <a:t> plants (ginger, etc.), is known to have cytotoxicity activity against human leukemia cells.</a:t>
            </a:r>
            <a:r>
              <a:rPr lang="en-GB" sz="1600" dirty="0"/>
              <a:t> Also other ingredients of ginger like [6]-</a:t>
            </a:r>
            <a:r>
              <a:rPr lang="en-GB" sz="1600" dirty="0" err="1"/>
              <a:t>shogaol</a:t>
            </a:r>
            <a:r>
              <a:rPr lang="en-GB" sz="1600" dirty="0"/>
              <a:t> showed to inhibit </a:t>
            </a:r>
            <a:r>
              <a:rPr lang="en-US" sz="1600" dirty="0"/>
              <a:t>non-small cell lung cancer cells. All these compounds contain the 4-hydroxy-3-methoxyphenyl moiety also found in vanillin. Recently our group showed that attachment of carbohydrate tails to </a:t>
            </a:r>
            <a:r>
              <a:rPr lang="en-US" sz="1600" dirty="0" err="1"/>
              <a:t>phenoxy</a:t>
            </a:r>
            <a:r>
              <a:rPr lang="en-US" sz="1600" dirty="0"/>
              <a:t> moiety leads to highly selective CA IX inhibitors. The aim of the present work is to study new </a:t>
            </a:r>
            <a:r>
              <a:rPr lang="en-US" sz="1600" i="1" dirty="0"/>
              <a:t>C</a:t>
            </a:r>
            <a:r>
              <a:rPr lang="en-US" sz="1600" dirty="0"/>
              <a:t>-glycoside incorporating the 4-hydroxy-3-methoxyphenyl moiety as selective inhibitor of tumor associated CA isoforms.</a:t>
            </a:r>
            <a:r>
              <a:rPr lang="en-US" sz="1600" baseline="30000" dirty="0"/>
              <a:t> </a:t>
            </a:r>
            <a:r>
              <a:rPr lang="en-US" sz="1600" dirty="0"/>
              <a:t>We present</a:t>
            </a:r>
            <a:r>
              <a:rPr lang="en-US" sz="1600" b="1" dirty="0"/>
              <a:t> </a:t>
            </a:r>
            <a:r>
              <a:rPr lang="en-GB" sz="1600" dirty="0"/>
              <a:t>the </a:t>
            </a:r>
            <a:r>
              <a:rPr lang="en-GB" sz="1600" i="1" dirty="0" err="1"/>
              <a:t>h</a:t>
            </a:r>
            <a:r>
              <a:rPr lang="en-GB" sz="1600" dirty="0" err="1"/>
              <a:t>CA</a:t>
            </a:r>
            <a:r>
              <a:rPr lang="en-GB" sz="1600" dirty="0"/>
              <a:t> (I, II, IX and XII) inhibition profile of the carbohydrate derivatives and also other ones prepared by aldol reaction of alkyl and aryl ketones. Docking analysis is discussed showing that the high selectivity could be explained in terms of a binding pocket out of the CA active site. Thus, </a:t>
            </a:r>
            <a:r>
              <a:rPr lang="en-US" sz="1600" dirty="0"/>
              <a:t>discovery of these selective IX and XII inhibitors will be a promising step in the strategy for an effective cancer therapy.</a:t>
            </a:r>
            <a:endParaRPr lang="es-AR" sz="1600" dirty="0"/>
          </a:p>
          <a:p>
            <a:endParaRPr lang="en-US" sz="1600" dirty="0"/>
          </a:p>
          <a:p>
            <a:r>
              <a:rPr lang="fr-FR" sz="1600" b="1" dirty="0"/>
              <a:t>Keywords: </a:t>
            </a:r>
            <a:r>
              <a:rPr lang="es-AR" sz="1600" dirty="0" err="1" smtClean="0"/>
              <a:t>cancer</a:t>
            </a:r>
            <a:r>
              <a:rPr lang="es-AR" sz="1600" dirty="0"/>
              <a:t>;</a:t>
            </a:r>
            <a:r>
              <a:rPr lang="es-AR" sz="1600" dirty="0" smtClean="0"/>
              <a:t> </a:t>
            </a:r>
            <a:r>
              <a:rPr lang="es-AR" sz="1600" dirty="0" err="1"/>
              <a:t>carbonic</a:t>
            </a:r>
            <a:r>
              <a:rPr lang="es-AR" sz="1600" dirty="0"/>
              <a:t> </a:t>
            </a:r>
            <a:r>
              <a:rPr lang="es-AR" sz="1600" dirty="0" err="1" smtClean="0"/>
              <a:t>anhydrase</a:t>
            </a:r>
            <a:r>
              <a:rPr lang="es-AR" sz="1600" dirty="0"/>
              <a:t>;</a:t>
            </a:r>
            <a:r>
              <a:rPr lang="es-AR" sz="1600" dirty="0" smtClean="0"/>
              <a:t> </a:t>
            </a:r>
            <a:r>
              <a:rPr lang="es-AR" sz="1600" dirty="0" err="1"/>
              <a:t>enzyme</a:t>
            </a:r>
            <a:r>
              <a:rPr lang="es-AR" sz="1600" dirty="0"/>
              <a:t> </a:t>
            </a:r>
            <a:r>
              <a:rPr lang="es-AR" sz="1600" dirty="0" err="1" smtClean="0"/>
              <a:t>inhibition</a:t>
            </a:r>
            <a:r>
              <a:rPr lang="es-AR" sz="1600" dirty="0"/>
              <a:t>;</a:t>
            </a:r>
            <a:r>
              <a:rPr lang="es-AR" sz="1600" dirty="0" smtClean="0"/>
              <a:t> </a:t>
            </a:r>
            <a:r>
              <a:rPr lang="es-AR" sz="1600" dirty="0" err="1" smtClean="0"/>
              <a:t>vanillin</a:t>
            </a:r>
            <a:r>
              <a:rPr lang="es-AR" sz="1600" dirty="0" smtClean="0"/>
              <a:t>.</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240419" y="152400"/>
            <a:ext cx="7848600" cy="461665"/>
          </a:xfrm>
          <a:prstGeom prst="rect">
            <a:avLst/>
          </a:prstGeom>
          <a:noFill/>
        </p:spPr>
        <p:txBody>
          <a:bodyPr wrap="square" rtlCol="0">
            <a:spAutoFit/>
          </a:bodyPr>
          <a:lstStyle/>
          <a:p>
            <a:r>
              <a:rPr lang="fr-FR" sz="2400" b="1" i="1" dirty="0">
                <a:effectLst>
                  <a:outerShdw blurRad="38100" dist="38100" dir="2700000" algn="tl">
                    <a:srgbClr val="000000">
                      <a:alpha val="43137"/>
                    </a:srgbClr>
                  </a:outerShdw>
                </a:effectLst>
              </a:rPr>
              <a:t>Introduction</a:t>
            </a:r>
          </a:p>
        </p:txBody>
      </p:sp>
      <p:pic>
        <p:nvPicPr>
          <p:cNvPr id="5"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6022201"/>
            <a:ext cx="9136918" cy="835799"/>
          </a:xfrm>
          <a:prstGeom prst="rect">
            <a:avLst/>
          </a:prstGeom>
        </p:spPr>
      </p:pic>
      <p:sp>
        <p:nvSpPr>
          <p:cNvPr id="4" name="Marcador de contenido 2">
            <a:extLst>
              <a:ext uri="{FF2B5EF4-FFF2-40B4-BE49-F238E27FC236}">
                <a16:creationId xmlns="" xmlns:a16="http://schemas.microsoft.com/office/drawing/2014/main" id="{26D1A619-BDB5-4748-A3FC-AE5F0A66FDBD}"/>
              </a:ext>
            </a:extLst>
          </p:cNvPr>
          <p:cNvSpPr txBox="1">
            <a:spLocks/>
          </p:cNvSpPr>
          <p:nvPr/>
        </p:nvSpPr>
        <p:spPr>
          <a:xfrm>
            <a:off x="240419" y="643635"/>
            <a:ext cx="8771206" cy="5567363"/>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Cancer</a:t>
            </a:r>
            <a:endPar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endParaRPr>
          </a:p>
          <a:p>
            <a:pPr marL="0" indent="0">
              <a:buFont typeface="Arial" pitchFamily="34" charset="0"/>
              <a:buNone/>
            </a:pPr>
            <a:endParaRPr lang="es-MX" sz="2000" dirty="0">
              <a:latin typeface="Bookman Old Style" panose="02050604050505020204" pitchFamily="18" charset="0"/>
            </a:endParaRPr>
          </a:p>
          <a:p>
            <a:pPr marL="0" indent="0">
              <a:buFont typeface="Arial" pitchFamily="34" charset="0"/>
              <a:buNone/>
            </a:pPr>
            <a:endParaRPr lang="es-MX" sz="2000" dirty="0">
              <a:latin typeface="Bookman Old Style" panose="02050604050505020204" pitchFamily="18" charset="0"/>
            </a:endParaRPr>
          </a:p>
          <a:p>
            <a:pPr algn="just"/>
            <a:r>
              <a:rPr lang="es-AR" sz="2000" dirty="0" err="1">
                <a:effectLst>
                  <a:outerShdw blurRad="38100" dist="38100" dir="2700000" algn="tl">
                    <a:srgbClr val="000000">
                      <a:alpha val="43137"/>
                    </a:srgbClr>
                  </a:outerShdw>
                </a:effectLst>
                <a:latin typeface="Bookman Old Style" panose="02050604050505020204" pitchFamily="18" charset="0"/>
              </a:rPr>
              <a:t>Cancer</a:t>
            </a:r>
            <a:r>
              <a:rPr lang="es-AR" sz="2000" dirty="0">
                <a:effectLst>
                  <a:outerShdw blurRad="38100" dist="38100" dir="2700000" algn="tl">
                    <a:srgbClr val="000000">
                      <a:alpha val="43137"/>
                    </a:srgbClr>
                  </a:outerShdw>
                </a:effectLst>
                <a:latin typeface="Bookman Old Style" panose="02050604050505020204" pitchFamily="18" charset="0"/>
              </a:rPr>
              <a:t> </a:t>
            </a:r>
            <a:r>
              <a:rPr lang="es-AR" sz="2000" dirty="0" err="1">
                <a:effectLst>
                  <a:outerShdw blurRad="38100" dist="38100" dir="2700000" algn="tl">
                    <a:srgbClr val="000000">
                      <a:alpha val="43137"/>
                    </a:srgbClr>
                  </a:outerShdw>
                </a:effectLst>
                <a:latin typeface="Bookman Old Style" panose="02050604050505020204" pitchFamily="18" charset="0"/>
              </a:rPr>
              <a:t>is</a:t>
            </a:r>
            <a:r>
              <a:rPr lang="es-AR" sz="2000" dirty="0">
                <a:effectLst>
                  <a:outerShdw blurRad="38100" dist="38100" dir="2700000" algn="tl">
                    <a:srgbClr val="000000">
                      <a:alpha val="43137"/>
                    </a:srgbClr>
                  </a:outerShdw>
                </a:effectLst>
                <a:latin typeface="Bookman Old Style" panose="02050604050505020204" pitchFamily="18" charset="0"/>
              </a:rPr>
              <a:t> </a:t>
            </a:r>
            <a:r>
              <a:rPr lang="es-AR" sz="2000" dirty="0" err="1">
                <a:effectLst>
                  <a:outerShdw blurRad="38100" dist="38100" dir="2700000" algn="tl">
                    <a:srgbClr val="000000">
                      <a:alpha val="43137"/>
                    </a:srgbClr>
                  </a:outerShdw>
                </a:effectLst>
                <a:latin typeface="Bookman Old Style" panose="02050604050505020204" pitchFamily="18" charset="0"/>
              </a:rPr>
              <a:t>the</a:t>
            </a:r>
            <a:r>
              <a:rPr lang="es-AR" sz="2000" dirty="0">
                <a:effectLst>
                  <a:outerShdw blurRad="38100" dist="38100" dir="2700000" algn="tl">
                    <a:srgbClr val="000000">
                      <a:alpha val="43137"/>
                    </a:srgbClr>
                  </a:outerShdw>
                </a:effectLst>
                <a:latin typeface="Bookman Old Style" panose="02050604050505020204" pitchFamily="18" charset="0"/>
              </a:rPr>
              <a:t> </a:t>
            </a:r>
            <a:r>
              <a:rPr lang="es-AR" sz="2000" dirty="0" err="1">
                <a:effectLst>
                  <a:outerShdw blurRad="38100" dist="38100" dir="2700000" algn="tl">
                    <a:srgbClr val="000000">
                      <a:alpha val="43137"/>
                    </a:srgbClr>
                  </a:outerShdw>
                </a:effectLst>
                <a:latin typeface="Bookman Old Style" panose="02050604050505020204" pitchFamily="18" charset="0"/>
              </a:rPr>
              <a:t>second</a:t>
            </a:r>
            <a:r>
              <a:rPr lang="es-AR" sz="2000" dirty="0">
                <a:effectLst>
                  <a:outerShdw blurRad="38100" dist="38100" dir="2700000" algn="tl">
                    <a:srgbClr val="000000">
                      <a:alpha val="43137"/>
                    </a:srgbClr>
                  </a:outerShdw>
                </a:effectLst>
                <a:latin typeface="Bookman Old Style" panose="02050604050505020204" pitchFamily="18" charset="0"/>
              </a:rPr>
              <a:t> cause of </a:t>
            </a:r>
            <a:r>
              <a:rPr lang="es-AR" sz="2000" dirty="0" err="1">
                <a:effectLst>
                  <a:outerShdw blurRad="38100" dist="38100" dir="2700000" algn="tl">
                    <a:srgbClr val="000000">
                      <a:alpha val="43137"/>
                    </a:srgbClr>
                  </a:outerShdw>
                </a:effectLst>
                <a:latin typeface="Bookman Old Style" panose="02050604050505020204" pitchFamily="18" charset="0"/>
              </a:rPr>
              <a:t>death</a:t>
            </a:r>
            <a:r>
              <a:rPr lang="es-AR" sz="2000" dirty="0">
                <a:effectLst>
                  <a:outerShdw blurRad="38100" dist="38100" dir="2700000" algn="tl">
                    <a:srgbClr val="000000">
                      <a:alpha val="43137"/>
                    </a:srgbClr>
                  </a:outerShdw>
                </a:effectLst>
                <a:latin typeface="Bookman Old Style" panose="02050604050505020204" pitchFamily="18" charset="0"/>
              </a:rPr>
              <a:t> </a:t>
            </a:r>
            <a:r>
              <a:rPr lang="es-AR" sz="2000" dirty="0" err="1" smtClean="0">
                <a:effectLst>
                  <a:outerShdw blurRad="38100" dist="38100" dir="2700000" algn="tl">
                    <a:srgbClr val="000000">
                      <a:alpha val="43137"/>
                    </a:srgbClr>
                  </a:outerShdw>
                </a:effectLst>
                <a:latin typeface="Bookman Old Style" panose="02050604050505020204" pitchFamily="18" charset="0"/>
              </a:rPr>
              <a:t>globally</a:t>
            </a:r>
            <a:r>
              <a:rPr lang="es-AR" sz="2000" dirty="0" smtClean="0">
                <a:effectLst>
                  <a:outerShdw blurRad="38100" dist="38100" dir="2700000" algn="tl">
                    <a:srgbClr val="000000">
                      <a:alpha val="43137"/>
                    </a:srgbClr>
                  </a:outerShdw>
                </a:effectLst>
                <a:latin typeface="Bookman Old Style" panose="02050604050505020204" pitchFamily="18" charset="0"/>
              </a:rPr>
              <a:t>.</a:t>
            </a:r>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n-US" sz="2000" dirty="0">
                <a:effectLst>
                  <a:outerShdw blurRad="38100" dist="38100" dir="2700000" algn="tl">
                    <a:srgbClr val="000000">
                      <a:alpha val="43137"/>
                    </a:srgbClr>
                  </a:outerShdw>
                </a:effectLst>
                <a:latin typeface="Bookman Old Style" panose="02050604050505020204" pitchFamily="18" charset="0"/>
              </a:rPr>
              <a:t>In the last years “targeted therapies” have emerged as an alternative to traditional treatments.</a:t>
            </a:r>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n-GB" sz="2000" dirty="0">
                <a:effectLst>
                  <a:outerShdw blurRad="38100" dist="38100" dir="2700000" algn="tl">
                    <a:srgbClr val="000000">
                      <a:alpha val="43137"/>
                    </a:srgbClr>
                  </a:outerShdw>
                </a:effectLst>
                <a:latin typeface="Bookman Old Style" panose="02050604050505020204" pitchFamily="18" charset="0"/>
              </a:rPr>
              <a:t>Two isozymes overexpressed in solid </a:t>
            </a:r>
            <a:r>
              <a:rPr lang="en-GB" sz="2000" dirty="0" err="1">
                <a:effectLst>
                  <a:outerShdw blurRad="38100" dist="38100" dir="2700000" algn="tl">
                    <a:srgbClr val="000000">
                      <a:alpha val="43137"/>
                    </a:srgbClr>
                  </a:outerShdw>
                </a:effectLst>
                <a:latin typeface="Bookman Old Style" panose="02050604050505020204" pitchFamily="18" charset="0"/>
              </a:rPr>
              <a:t>tumor</a:t>
            </a:r>
            <a:r>
              <a:rPr lang="en-GB" sz="2000" dirty="0">
                <a:effectLst>
                  <a:outerShdw blurRad="38100" dist="38100" dir="2700000" algn="tl">
                    <a:srgbClr val="000000">
                      <a:alpha val="43137"/>
                    </a:srgbClr>
                  </a:outerShdw>
                </a:effectLst>
                <a:latin typeface="Bookman Old Style" panose="02050604050505020204" pitchFamily="18" charset="0"/>
              </a:rPr>
              <a:t> have been identified, cloned and sequenced: CA IX and XII.</a:t>
            </a:r>
          </a:p>
          <a:p>
            <a:pPr algn="just"/>
            <a:endParaRPr lang="en-GB" sz="2000" dirty="0">
              <a:effectLst>
                <a:outerShdw blurRad="38100" dist="38100" dir="2700000" algn="tl">
                  <a:srgbClr val="000000">
                    <a:alpha val="43137"/>
                  </a:srgbClr>
                </a:outerShdw>
              </a:effectLst>
              <a:latin typeface="Bookman Old Style" panose="02050604050505020204" pitchFamily="18" charset="0"/>
            </a:endParaRPr>
          </a:p>
          <a:p>
            <a:pPr algn="just"/>
            <a:r>
              <a:rPr lang="en-US" sz="2000" dirty="0">
                <a:effectLst>
                  <a:outerShdw blurRad="38100" dist="38100" dir="2700000" algn="tl">
                    <a:srgbClr val="000000">
                      <a:alpha val="43137"/>
                    </a:srgbClr>
                  </a:outerShdw>
                </a:effectLst>
                <a:latin typeface="Bookman Old Style" panose="02050604050505020204" pitchFamily="18" charset="0"/>
              </a:rPr>
              <a:t>Both of these enzymes are associated with cancer progression, metastasis, and impaired therapeutic response.</a:t>
            </a:r>
            <a:endParaRPr lang="es-AR" sz="2000" dirty="0">
              <a:effectLst>
                <a:outerShdw blurRad="38100" dist="38100" dir="2700000" algn="tl">
                  <a:srgbClr val="000000">
                    <a:alpha val="43137"/>
                  </a:srgbClr>
                </a:outerShdw>
              </a:effectLst>
              <a:latin typeface="Bookman Old Style" panose="02050604050505020204" pitchFamily="18" charset="0"/>
            </a:endParaRPr>
          </a:p>
          <a:p>
            <a:endParaRPr lang="es-ES" sz="2000" dirty="0">
              <a:effectLst>
                <a:outerShdw blurRad="38100" dist="38100" dir="2700000" algn="tl">
                  <a:srgbClr val="000000">
                    <a:alpha val="43137"/>
                  </a:srgbClr>
                </a:outerShdw>
              </a:effectLst>
              <a:latin typeface="Bookman Old Style" panose="02050604050505020204" pitchFamily="18" charset="0"/>
            </a:endParaRPr>
          </a:p>
          <a:p>
            <a:endParaRPr lang="es-ES" sz="2000" dirty="0"/>
          </a:p>
          <a:p>
            <a:endParaRPr lang="es-ES" sz="2000" dirty="0"/>
          </a:p>
          <a:p>
            <a:endParaRPr lang="es-AR" sz="2000" dirty="0"/>
          </a:p>
          <a:p>
            <a:endParaRPr lang="es-AR" sz="2000" dirty="0"/>
          </a:p>
          <a:p>
            <a:endParaRPr lang="es-AR" sz="2000" dirty="0"/>
          </a:p>
          <a:p>
            <a:endParaRPr lang="es-AR" sz="2000" dirty="0"/>
          </a:p>
          <a:p>
            <a:pPr marL="0" indent="0">
              <a:buFont typeface="Arial" pitchFamily="34" charset="0"/>
              <a:buNone/>
            </a:pPr>
            <a:endParaRPr lang="es-MX"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CAEAE96-855E-42B1-8DE9-9C9E68DE18C5}" type="slidenum">
              <a:rPr lang="fr-FR" smtClean="0"/>
              <a:pPr/>
              <a:t>5</a:t>
            </a:fld>
            <a:endParaRPr lang="fr-FR"/>
          </a:p>
        </p:txBody>
      </p:sp>
      <p:sp>
        <p:nvSpPr>
          <p:cNvPr id="3" name="Marcador de contenido 2">
            <a:extLst>
              <a:ext uri="{FF2B5EF4-FFF2-40B4-BE49-F238E27FC236}">
                <a16:creationId xmlns="" xmlns:a16="http://schemas.microsoft.com/office/drawing/2014/main" id="{B0A9EC0C-D121-436A-8172-993B394E8F70}"/>
              </a:ext>
            </a:extLst>
          </p:cNvPr>
          <p:cNvSpPr txBox="1">
            <a:spLocks/>
          </p:cNvSpPr>
          <p:nvPr/>
        </p:nvSpPr>
        <p:spPr>
          <a:xfrm>
            <a:off x="228600" y="457200"/>
            <a:ext cx="8534400" cy="55541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Carbonic</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Anhydrase</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(CA</a:t>
            </a:r>
            <a:r>
              <a:rPr lang="es-AR" sz="2000" b="1" dirty="0" smtClean="0">
                <a:solidFill>
                  <a:schemeClr val="accent4"/>
                </a:solidFill>
                <a:effectLst>
                  <a:outerShdw blurRad="38100" dist="38100" dir="2700000" algn="tl">
                    <a:srgbClr val="000000">
                      <a:alpha val="43137"/>
                    </a:srgbClr>
                  </a:outerShdw>
                </a:effectLst>
                <a:latin typeface="Bookman Old Style" panose="02050604050505020204" pitchFamily="18" charset="0"/>
              </a:rPr>
              <a:t>)</a:t>
            </a:r>
          </a:p>
          <a:p>
            <a:pPr marL="0" indent="0" algn="ctr">
              <a:buFont typeface="Arial" pitchFamily="34" charset="0"/>
              <a:buNone/>
            </a:pPr>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n-US" sz="2000" dirty="0">
                <a:effectLst>
                  <a:outerShdw blurRad="38100" dist="38100" dir="2700000" algn="tl">
                    <a:srgbClr val="000000">
                      <a:alpha val="43137"/>
                    </a:srgbClr>
                  </a:outerShdw>
                </a:effectLst>
                <a:latin typeface="Bookman Old Style" panose="02050604050505020204" pitchFamily="18" charset="0"/>
              </a:rPr>
              <a:t>Metalloenzymes family that contains Zn</a:t>
            </a:r>
            <a:r>
              <a:rPr lang="en-US" sz="2000" baseline="30000" dirty="0">
                <a:effectLst>
                  <a:outerShdw blurRad="38100" dist="38100" dir="2700000" algn="tl">
                    <a:srgbClr val="000000">
                      <a:alpha val="43137"/>
                    </a:srgbClr>
                  </a:outerShdw>
                </a:effectLst>
                <a:latin typeface="Bookman Old Style" panose="02050604050505020204" pitchFamily="18" charset="0"/>
              </a:rPr>
              <a:t>2+ </a:t>
            </a:r>
            <a:r>
              <a:rPr lang="en-US" sz="2000" dirty="0">
                <a:effectLst>
                  <a:outerShdw blurRad="38100" dist="38100" dir="2700000" algn="tl">
                    <a:srgbClr val="000000">
                      <a:alpha val="43137"/>
                    </a:srgbClr>
                  </a:outerShdw>
                </a:effectLst>
                <a:latin typeface="Bookman Old Style" panose="02050604050505020204" pitchFamily="18" charset="0"/>
              </a:rPr>
              <a:t>in the active site.</a:t>
            </a:r>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s-AR" sz="2000" dirty="0" err="1">
                <a:effectLst>
                  <a:outerShdw blurRad="38100" dist="38100" dir="2700000" algn="tl">
                    <a:srgbClr val="000000">
                      <a:alpha val="43137"/>
                    </a:srgbClr>
                  </a:outerShdw>
                </a:effectLst>
                <a:latin typeface="Bookman Old Style" panose="02050604050505020204" pitchFamily="18" charset="0"/>
              </a:rPr>
              <a:t>There</a:t>
            </a:r>
            <a:r>
              <a:rPr lang="es-AR" sz="2000" dirty="0">
                <a:effectLst>
                  <a:outerShdw blurRad="38100" dist="38100" dir="2700000" algn="tl">
                    <a:srgbClr val="000000">
                      <a:alpha val="43137"/>
                    </a:srgbClr>
                  </a:outerShdw>
                </a:effectLst>
                <a:latin typeface="Bookman Old Style" panose="02050604050505020204" pitchFamily="18" charset="0"/>
              </a:rPr>
              <a:t> are </a:t>
            </a:r>
            <a:r>
              <a:rPr lang="es-AR" sz="2000" dirty="0" err="1">
                <a:effectLst>
                  <a:outerShdw blurRad="38100" dist="38100" dir="2700000" algn="tl">
                    <a:srgbClr val="000000">
                      <a:alpha val="43137"/>
                    </a:srgbClr>
                  </a:outerShdw>
                </a:effectLst>
                <a:latin typeface="Bookman Old Style" panose="02050604050505020204" pitchFamily="18" charset="0"/>
              </a:rPr>
              <a:t>five</a:t>
            </a:r>
            <a:r>
              <a:rPr lang="es-AR" sz="2000" dirty="0">
                <a:effectLst>
                  <a:outerShdw blurRad="38100" dist="38100" dir="2700000" algn="tl">
                    <a:srgbClr val="000000">
                      <a:alpha val="43137"/>
                    </a:srgbClr>
                  </a:outerShdw>
                </a:effectLst>
                <a:latin typeface="Bookman Old Style" panose="02050604050505020204" pitchFamily="18" charset="0"/>
              </a:rPr>
              <a:t> </a:t>
            </a:r>
            <a:r>
              <a:rPr lang="es-AR" sz="2000" dirty="0" err="1">
                <a:effectLst>
                  <a:outerShdw blurRad="38100" dist="38100" dir="2700000" algn="tl">
                    <a:srgbClr val="000000">
                      <a:alpha val="43137"/>
                    </a:srgbClr>
                  </a:outerShdw>
                </a:effectLst>
                <a:latin typeface="Bookman Old Style" panose="02050604050505020204" pitchFamily="18" charset="0"/>
              </a:rPr>
              <a:t>families</a:t>
            </a:r>
            <a:r>
              <a:rPr lang="es-AR" sz="2000" dirty="0">
                <a:effectLst>
                  <a:outerShdw blurRad="38100" dist="38100" dir="2700000" algn="tl">
                    <a:srgbClr val="000000">
                      <a:alpha val="43137"/>
                    </a:srgbClr>
                  </a:outerShdw>
                </a:effectLst>
                <a:latin typeface="Bookman Old Style" panose="02050604050505020204" pitchFamily="18" charset="0"/>
              </a:rPr>
              <a:t>: α-, β-, γ-, δ-, ε-</a:t>
            </a:r>
            <a:r>
              <a:rPr lang="es-AR" sz="2000" dirty="0" err="1">
                <a:effectLst>
                  <a:outerShdw blurRad="38100" dist="38100" dir="2700000" algn="tl">
                    <a:srgbClr val="000000">
                      <a:alpha val="43137"/>
                    </a:srgbClr>
                  </a:outerShdw>
                </a:effectLst>
                <a:latin typeface="Bookman Old Style" panose="02050604050505020204" pitchFamily="18" charset="0"/>
              </a:rPr>
              <a:t>CAs</a:t>
            </a:r>
            <a:r>
              <a:rPr lang="es-AR" sz="2000" dirty="0">
                <a:effectLst>
                  <a:outerShdw blurRad="38100" dist="38100" dir="2700000" algn="tl">
                    <a:srgbClr val="000000">
                      <a:alpha val="43137"/>
                    </a:srgbClr>
                  </a:outerShdw>
                </a:effectLst>
                <a:latin typeface="Bookman Old Style" panose="02050604050505020204" pitchFamily="18" charset="0"/>
              </a:rPr>
              <a:t>. </a:t>
            </a:r>
          </a:p>
          <a:p>
            <a:pPr algn="just"/>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s-AR" sz="2000" dirty="0">
                <a:effectLst>
                  <a:outerShdw blurRad="38100" dist="38100" dir="2700000" algn="tl">
                    <a:srgbClr val="000000">
                      <a:alpha val="43137"/>
                    </a:srgbClr>
                  </a:outerShdw>
                </a:effectLst>
                <a:latin typeface="Bookman Old Style" panose="02050604050505020204" pitchFamily="18" charset="0"/>
              </a:rPr>
              <a:t>α-</a:t>
            </a:r>
            <a:r>
              <a:rPr lang="es-AR" sz="2000" dirty="0" err="1">
                <a:effectLst>
                  <a:outerShdw blurRad="38100" dist="38100" dir="2700000" algn="tl">
                    <a:srgbClr val="000000">
                      <a:alpha val="43137"/>
                    </a:srgbClr>
                  </a:outerShdw>
                </a:effectLst>
                <a:latin typeface="Bookman Old Style" panose="02050604050505020204" pitchFamily="18" charset="0"/>
              </a:rPr>
              <a:t>CAs</a:t>
            </a:r>
            <a:r>
              <a:rPr lang="es-AR" sz="2000" dirty="0">
                <a:effectLst>
                  <a:outerShdw blurRad="38100" dist="38100" dir="2700000" algn="tl">
                    <a:srgbClr val="000000">
                      <a:alpha val="43137"/>
                    </a:srgbClr>
                  </a:outerShdw>
                </a:effectLst>
                <a:latin typeface="Bookman Old Style" panose="02050604050505020204" pitchFamily="18" charset="0"/>
              </a:rPr>
              <a:t> </a:t>
            </a:r>
            <a:r>
              <a:rPr lang="en-US" sz="2000" dirty="0">
                <a:effectLst>
                  <a:outerShdw blurRad="38100" dist="38100" dir="2700000" algn="tl">
                    <a:srgbClr val="000000">
                      <a:alpha val="43137"/>
                    </a:srgbClr>
                  </a:outerShdw>
                </a:effectLst>
                <a:latin typeface="Bookman Old Style" panose="02050604050505020204" pitchFamily="18" charset="0"/>
              </a:rPr>
              <a:t>present in mammals (16 isoforms). Some are intracellular (CA I and II) and others are transmembrane (CA IX and XII).</a:t>
            </a:r>
          </a:p>
          <a:p>
            <a:pPr algn="just"/>
            <a:endParaRPr lang="es-AR" sz="2000" dirty="0">
              <a:effectLst>
                <a:outerShdw blurRad="38100" dist="38100" dir="2700000" algn="tl">
                  <a:srgbClr val="000000">
                    <a:alpha val="43137"/>
                  </a:srgbClr>
                </a:outerShdw>
              </a:effectLst>
              <a:latin typeface="Bookman Old Style" panose="02050604050505020204" pitchFamily="18" charset="0"/>
            </a:endParaRPr>
          </a:p>
          <a:p>
            <a:pPr algn="just"/>
            <a:r>
              <a:rPr lang="es-AR" sz="2000" dirty="0">
                <a:effectLst>
                  <a:outerShdw blurRad="38100" dist="38100" dir="2700000" algn="tl">
                    <a:srgbClr val="000000">
                      <a:alpha val="43137"/>
                    </a:srgbClr>
                  </a:outerShdw>
                </a:effectLst>
                <a:latin typeface="Bookman Old Style" panose="02050604050505020204" pitchFamily="18" charset="0"/>
              </a:rPr>
              <a:t>β-</a:t>
            </a:r>
            <a:r>
              <a:rPr lang="es-AR" sz="2000" dirty="0" err="1">
                <a:effectLst>
                  <a:outerShdw blurRad="38100" dist="38100" dir="2700000" algn="tl">
                    <a:srgbClr val="000000">
                      <a:alpha val="43137"/>
                    </a:srgbClr>
                  </a:outerShdw>
                </a:effectLst>
                <a:latin typeface="Bookman Old Style" panose="02050604050505020204" pitchFamily="18" charset="0"/>
              </a:rPr>
              <a:t>CAs</a:t>
            </a:r>
            <a:r>
              <a:rPr lang="es-AR" sz="2000" dirty="0">
                <a:effectLst>
                  <a:outerShdw blurRad="38100" dist="38100" dir="2700000" algn="tl">
                    <a:srgbClr val="000000">
                      <a:alpha val="43137"/>
                    </a:srgbClr>
                  </a:outerShdw>
                </a:effectLst>
                <a:latin typeface="Bookman Old Style" panose="02050604050505020204" pitchFamily="18" charset="0"/>
              </a:rPr>
              <a:t> </a:t>
            </a:r>
            <a:r>
              <a:rPr lang="en-US" sz="2000" dirty="0">
                <a:effectLst>
                  <a:outerShdw blurRad="38100" dist="38100" dir="2700000" algn="tl">
                    <a:srgbClr val="000000">
                      <a:alpha val="43137"/>
                    </a:srgbClr>
                  </a:outerShdw>
                </a:effectLst>
                <a:latin typeface="Bookman Old Style" panose="02050604050505020204" pitchFamily="18" charset="0"/>
              </a:rPr>
              <a:t>present in bacteria and algae.</a:t>
            </a:r>
          </a:p>
          <a:p>
            <a:pPr marL="0" indent="0" algn="just">
              <a:buNone/>
            </a:pPr>
            <a:endParaRPr lang="en-US" sz="2000" dirty="0">
              <a:effectLst>
                <a:outerShdw blurRad="38100" dist="38100" dir="2700000" algn="tl">
                  <a:srgbClr val="000000">
                    <a:alpha val="43137"/>
                  </a:srgbClr>
                </a:outerShdw>
              </a:effectLst>
              <a:latin typeface="Bookman Old Style" panose="02050604050505020204" pitchFamily="18" charset="0"/>
            </a:endParaRPr>
          </a:p>
          <a:p>
            <a:pPr algn="just"/>
            <a:r>
              <a:rPr lang="en-US" sz="2000" dirty="0">
                <a:effectLst>
                  <a:outerShdw blurRad="38100" dist="38100" dir="2700000" algn="tl">
                    <a:srgbClr val="000000">
                      <a:alpha val="43137"/>
                    </a:srgbClr>
                  </a:outerShdw>
                </a:effectLst>
                <a:latin typeface="Bookman Old Style" panose="02050604050505020204" pitchFamily="18" charset="0"/>
              </a:rPr>
              <a:t>CAs catalyze a simple but important reaction:</a:t>
            </a:r>
            <a:endParaRPr lang="es-AR" sz="2000" dirty="0">
              <a:effectLst>
                <a:outerShdw blurRad="38100" dist="38100" dir="2700000" algn="tl">
                  <a:srgbClr val="000000">
                    <a:alpha val="43137"/>
                  </a:srgbClr>
                </a:outerShdw>
              </a:effectLst>
              <a:latin typeface="Bookman Old Style" panose="02050604050505020204" pitchFamily="18" charset="0"/>
            </a:endParaRPr>
          </a:p>
        </p:txBody>
      </p:sp>
      <p:pic>
        <p:nvPicPr>
          <p:cNvPr id="4" name="Picture 4">
            <a:extLst>
              <a:ext uri="{FF2B5EF4-FFF2-40B4-BE49-F238E27FC236}">
                <a16:creationId xmlns=""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6022201"/>
            <a:ext cx="9136918" cy="835799"/>
          </a:xfrm>
          <a:prstGeom prst="rect">
            <a:avLst/>
          </a:prstGeom>
        </p:spPr>
      </p:pic>
      <p:sp>
        <p:nvSpPr>
          <p:cNvPr id="7" name="CuadroTexto 6">
            <a:extLst>
              <a:ext uri="{FF2B5EF4-FFF2-40B4-BE49-F238E27FC236}">
                <a16:creationId xmlns="" xmlns:a16="http://schemas.microsoft.com/office/drawing/2014/main" id="{811C89D6-6FBC-4551-93EC-B043B15B2465}"/>
              </a:ext>
            </a:extLst>
          </p:cNvPr>
          <p:cNvSpPr txBox="1"/>
          <p:nvPr/>
        </p:nvSpPr>
        <p:spPr>
          <a:xfrm>
            <a:off x="2209800" y="5114092"/>
            <a:ext cx="4572000" cy="677108"/>
          </a:xfrm>
          <a:prstGeom prst="rect">
            <a:avLst/>
          </a:prstGeom>
          <a:noFill/>
        </p:spPr>
        <p:txBody>
          <a:bodyPr wrap="square" rtlCol="0">
            <a:spAutoFit/>
          </a:bodyPr>
          <a:lstStyle/>
          <a:p>
            <a:r>
              <a:rPr lang="es-MX" sz="2000" dirty="0">
                <a:effectLst>
                  <a:outerShdw blurRad="38100" dist="38100" dir="2700000" algn="tl">
                    <a:srgbClr val="000000">
                      <a:alpha val="43137"/>
                    </a:srgbClr>
                  </a:outerShdw>
                </a:effectLst>
                <a:latin typeface="Bookman Old Style" panose="02050604050505020204" pitchFamily="18" charset="0"/>
              </a:rPr>
              <a:t>   CO</a:t>
            </a:r>
            <a:r>
              <a:rPr lang="es-MX" sz="2000" baseline="-25000" dirty="0">
                <a:effectLst>
                  <a:outerShdw blurRad="38100" dist="38100" dir="2700000" algn="tl">
                    <a:srgbClr val="000000">
                      <a:alpha val="43137"/>
                    </a:srgbClr>
                  </a:outerShdw>
                </a:effectLst>
                <a:latin typeface="Bookman Old Style" panose="02050604050505020204" pitchFamily="18" charset="0"/>
              </a:rPr>
              <a:t>2</a:t>
            </a:r>
            <a:r>
              <a:rPr lang="es-MX" sz="2000" dirty="0">
                <a:effectLst>
                  <a:outerShdw blurRad="38100" dist="38100" dir="2700000" algn="tl">
                    <a:srgbClr val="000000">
                      <a:alpha val="43137"/>
                    </a:srgbClr>
                  </a:outerShdw>
                </a:effectLst>
                <a:latin typeface="Bookman Old Style" panose="02050604050505020204" pitchFamily="18" charset="0"/>
              </a:rPr>
              <a:t> + H</a:t>
            </a:r>
            <a:r>
              <a:rPr lang="es-MX" sz="2000" baseline="-25000" dirty="0">
                <a:effectLst>
                  <a:outerShdw blurRad="38100" dist="38100" dir="2700000" algn="tl">
                    <a:srgbClr val="000000">
                      <a:alpha val="43137"/>
                    </a:srgbClr>
                  </a:outerShdw>
                </a:effectLst>
                <a:latin typeface="Bookman Old Style" panose="02050604050505020204" pitchFamily="18" charset="0"/>
              </a:rPr>
              <a:t>2</a:t>
            </a:r>
            <a:r>
              <a:rPr lang="es-MX" sz="2000" dirty="0">
                <a:effectLst>
                  <a:outerShdw blurRad="38100" dist="38100" dir="2700000" algn="tl">
                    <a:srgbClr val="000000">
                      <a:alpha val="43137"/>
                    </a:srgbClr>
                  </a:outerShdw>
                </a:effectLst>
                <a:latin typeface="Bookman Old Style" panose="02050604050505020204" pitchFamily="18" charset="0"/>
              </a:rPr>
              <a:t>O               HCO</a:t>
            </a:r>
            <a:r>
              <a:rPr lang="es-MX" sz="2000" baseline="-25000" dirty="0">
                <a:effectLst>
                  <a:outerShdw blurRad="38100" dist="38100" dir="2700000" algn="tl">
                    <a:srgbClr val="000000">
                      <a:alpha val="43137"/>
                    </a:srgbClr>
                  </a:outerShdw>
                </a:effectLst>
                <a:latin typeface="Bookman Old Style" panose="02050604050505020204" pitchFamily="18" charset="0"/>
              </a:rPr>
              <a:t>3</a:t>
            </a:r>
            <a:r>
              <a:rPr lang="es-MX" sz="2000" baseline="30000" dirty="0">
                <a:effectLst>
                  <a:outerShdw blurRad="38100" dist="38100" dir="2700000" algn="tl">
                    <a:srgbClr val="000000">
                      <a:alpha val="43137"/>
                    </a:srgbClr>
                  </a:outerShdw>
                </a:effectLst>
                <a:latin typeface="Bookman Old Style" panose="02050604050505020204" pitchFamily="18" charset="0"/>
              </a:rPr>
              <a:t>-</a:t>
            </a:r>
            <a:r>
              <a:rPr lang="es-MX" sz="2000" dirty="0">
                <a:effectLst>
                  <a:outerShdw blurRad="38100" dist="38100" dir="2700000" algn="tl">
                    <a:srgbClr val="000000">
                      <a:alpha val="43137"/>
                    </a:srgbClr>
                  </a:outerShdw>
                </a:effectLst>
                <a:latin typeface="Bookman Old Style" panose="02050604050505020204" pitchFamily="18" charset="0"/>
              </a:rPr>
              <a:t>  + H</a:t>
            </a:r>
            <a:r>
              <a:rPr lang="es-MX" sz="2000" baseline="30000" dirty="0">
                <a:effectLst>
                  <a:outerShdw blurRad="38100" dist="38100" dir="2700000" algn="tl">
                    <a:srgbClr val="000000">
                      <a:alpha val="43137"/>
                    </a:srgbClr>
                  </a:outerShdw>
                </a:effectLst>
                <a:latin typeface="Bookman Old Style" panose="02050604050505020204" pitchFamily="18" charset="0"/>
              </a:rPr>
              <a:t>+</a:t>
            </a:r>
          </a:p>
          <a:p>
            <a:endParaRPr lang="es-MX" dirty="0"/>
          </a:p>
        </p:txBody>
      </p:sp>
      <p:cxnSp>
        <p:nvCxnSpPr>
          <p:cNvPr id="8" name="Conector recto de flecha 7">
            <a:extLst>
              <a:ext uri="{FF2B5EF4-FFF2-40B4-BE49-F238E27FC236}">
                <a16:creationId xmlns="" xmlns:a16="http://schemas.microsoft.com/office/drawing/2014/main" id="{66E0ED42-8E91-4C63-A43C-9F8BB4BD79FA}"/>
              </a:ext>
            </a:extLst>
          </p:cNvPr>
          <p:cNvCxnSpPr/>
          <p:nvPr/>
        </p:nvCxnSpPr>
        <p:spPr>
          <a:xfrm>
            <a:off x="4141550" y="5235764"/>
            <a:ext cx="68931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 xmlns:a16="http://schemas.microsoft.com/office/drawing/2014/main" id="{90D47148-DAB1-4F7A-BAE7-326849661128}"/>
              </a:ext>
            </a:extLst>
          </p:cNvPr>
          <p:cNvCxnSpPr/>
          <p:nvPr/>
        </p:nvCxnSpPr>
        <p:spPr>
          <a:xfrm flipH="1">
            <a:off x="4130040" y="5334000"/>
            <a:ext cx="73152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3352800" y="5679580"/>
            <a:ext cx="3581400" cy="307777"/>
          </a:xfrm>
          <a:prstGeom prst="rect">
            <a:avLst/>
          </a:prstGeom>
          <a:noFill/>
        </p:spPr>
        <p:txBody>
          <a:bodyPr wrap="square" rtlCol="0">
            <a:spAutoFit/>
          </a:bodyPr>
          <a:lstStyle/>
          <a:p>
            <a:r>
              <a:rPr lang="es-AR" sz="1400" dirty="0">
                <a:effectLst>
                  <a:outerShdw blurRad="38100" dist="38100" dir="2700000" algn="tl">
                    <a:srgbClr val="000000">
                      <a:alpha val="43137"/>
                    </a:srgbClr>
                  </a:outerShdw>
                </a:effectLst>
                <a:latin typeface="Bookman Old Style" panose="02050604050505020204" pitchFamily="18" charset="0"/>
              </a:rPr>
              <a:t>Reversible </a:t>
            </a:r>
            <a:r>
              <a:rPr lang="es-AR" sz="1400" dirty="0" err="1">
                <a:effectLst>
                  <a:outerShdw blurRad="38100" dist="38100" dir="2700000" algn="tl">
                    <a:srgbClr val="000000">
                      <a:alpha val="43137"/>
                    </a:srgbClr>
                  </a:outerShdw>
                </a:effectLst>
                <a:latin typeface="Bookman Old Style" panose="02050604050505020204" pitchFamily="18" charset="0"/>
              </a:rPr>
              <a:t>hydration</a:t>
            </a:r>
            <a:r>
              <a:rPr lang="es-AR" sz="1400" dirty="0">
                <a:effectLst>
                  <a:outerShdw blurRad="38100" dist="38100" dir="2700000" algn="tl">
                    <a:srgbClr val="000000">
                      <a:alpha val="43137"/>
                    </a:srgbClr>
                  </a:outerShdw>
                </a:effectLst>
                <a:latin typeface="Bookman Old Style" panose="02050604050505020204" pitchFamily="18" charset="0"/>
              </a:rPr>
              <a:t> of CO</a:t>
            </a:r>
            <a:r>
              <a:rPr lang="es-AR" sz="1400" baseline="-25000" dirty="0">
                <a:effectLst>
                  <a:outerShdw blurRad="38100" dist="38100" dir="2700000" algn="tl">
                    <a:srgbClr val="000000">
                      <a:alpha val="43137"/>
                    </a:srgbClr>
                  </a:outerShdw>
                </a:effectLst>
                <a:latin typeface="Bookman Old Style" panose="02050604050505020204" pitchFamily="18" charset="0"/>
              </a:rPr>
              <a:t>2</a:t>
            </a:r>
          </a:p>
        </p:txBody>
      </p:sp>
    </p:spTree>
    <p:extLst>
      <p:ext uri="{BB962C8B-B14F-4D97-AF65-F5344CB8AC3E}">
        <p14:creationId xmlns:p14="http://schemas.microsoft.com/office/powerpoint/2010/main" val="1154592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CAEAE96-855E-42B1-8DE9-9C9E68DE18C5}" type="slidenum">
              <a:rPr lang="fr-FR" smtClean="0"/>
              <a:pPr/>
              <a:t>6</a:t>
            </a:fld>
            <a:endParaRPr lang="fr-FR" dirty="0"/>
          </a:p>
        </p:txBody>
      </p:sp>
      <p:sp>
        <p:nvSpPr>
          <p:cNvPr id="3" name="1 Título"/>
          <p:cNvSpPr>
            <a:spLocks noGrp="1"/>
          </p:cNvSpPr>
          <p:nvPr/>
        </p:nvSpPr>
        <p:spPr>
          <a:xfrm>
            <a:off x="1676400" y="173596"/>
            <a:ext cx="5791200" cy="457200"/>
          </a:xfrm>
          <a:prstGeom prst="rect">
            <a:avLst/>
          </a:prstGeom>
        </p:spPr>
        <p:txBody>
          <a:bodyPr/>
          <a:lstStyle/>
          <a:p>
            <a:pPr algn="ctr">
              <a:spcBef>
                <a:spcPct val="20000"/>
              </a:spcBef>
              <a:buFont typeface="Arial" pitchFamily="34" charset="0"/>
              <a:buNone/>
            </a:pP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CA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inhibitors</a:t>
            </a:r>
            <a:endPar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endParaRPr>
          </a:p>
        </p:txBody>
      </p:sp>
      <p:sp>
        <p:nvSpPr>
          <p:cNvPr id="4" name="2 Marcador de contenido"/>
          <p:cNvSpPr>
            <a:spLocks noGrp="1"/>
          </p:cNvSpPr>
          <p:nvPr/>
        </p:nvSpPr>
        <p:spPr>
          <a:xfrm>
            <a:off x="152400" y="762000"/>
            <a:ext cx="8534400" cy="4191000"/>
          </a:xfrm>
          <a:prstGeom prst="rect">
            <a:avLst/>
          </a:prstGeom>
        </p:spPr>
        <p:txBody>
          <a:bodyPr vert="horz" lIns="90000" tIns="45720" rIns="91440" bIns="45720" rtlCol="0">
            <a:normAutofit fontScale="25000" lnSpcReduction="2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000" indent="-342000" algn="just">
              <a:lnSpc>
                <a:spcPct val="120000"/>
              </a:lnSpc>
              <a:spcAft>
                <a:spcPts val="0"/>
              </a:spcAft>
              <a:buFont typeface="Arial" panose="020B0604020202020204" pitchFamily="34" charset="0"/>
              <a:buChar char="•"/>
            </a:pPr>
            <a:r>
              <a:rPr lang="en-US"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Design </a:t>
            </a:r>
            <a:r>
              <a:rPr lang="en-US" sz="6400" b="0" i="0" u="none" strike="noStrike" baseline="0" dirty="0">
                <a:effectLst>
                  <a:outerShdw blurRad="38100" dist="38100" dir="2700000" algn="tl">
                    <a:srgbClr val="000000">
                      <a:alpha val="43137"/>
                    </a:srgbClr>
                  </a:outerShdw>
                </a:effectLst>
                <a:latin typeface="Bookman Old Style" panose="02050604050505020204" pitchFamily="18" charset="0"/>
              </a:rPr>
              <a:t>of specific inhibitors of CA IX and XII is considered to be a promising strategy in the cancer therapy</a:t>
            </a:r>
            <a:r>
              <a:rPr lang="en-US"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a:t>
            </a:r>
          </a:p>
          <a:p>
            <a:pPr algn="just"/>
            <a:endParaRPr lang="en-US" sz="6400" b="0" i="0" u="none" strike="noStrike" baseline="0" dirty="0">
              <a:effectLst>
                <a:outerShdw blurRad="38100" dist="38100" dir="2700000" algn="tl">
                  <a:srgbClr val="000000">
                    <a:alpha val="43137"/>
                  </a:srgbClr>
                </a:outerShdw>
              </a:effectLst>
              <a:latin typeface="Bookman Old Style" panose="02050604050505020204" pitchFamily="18" charset="0"/>
            </a:endParaRPr>
          </a:p>
          <a:p>
            <a:pPr marL="342000" indent="-342000" algn="just">
              <a:lnSpc>
                <a:spcPct val="120000"/>
              </a:lnSpc>
              <a:spcBef>
                <a:spcPts val="24"/>
              </a:spcBef>
              <a:spcAft>
                <a:spcPts val="0"/>
              </a:spcAft>
              <a:buFont typeface="Arial" panose="020B0604020202020204" pitchFamily="34" charset="0"/>
              <a:buChar char="•"/>
            </a:pPr>
            <a:r>
              <a:rPr lang="es-AR" sz="6400" b="0" dirty="0" err="1">
                <a:effectLst>
                  <a:outerShdw blurRad="38100" dist="38100" dir="2700000" algn="tl">
                    <a:srgbClr val="000000">
                      <a:alpha val="43137"/>
                    </a:srgbClr>
                  </a:outerShdw>
                </a:effectLst>
                <a:latin typeface="Bookman Old Style" panose="02050604050505020204" pitchFamily="18" charset="0"/>
              </a:rPr>
              <a:t>Problem</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to</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solve</a:t>
            </a:r>
            <a:r>
              <a:rPr lang="es-AR" sz="6400" b="0" dirty="0">
                <a:effectLst>
                  <a:outerShdw blurRad="38100" dist="38100" dir="2700000" algn="tl">
                    <a:srgbClr val="000000">
                      <a:alpha val="43137"/>
                    </a:srgbClr>
                  </a:outerShdw>
                </a:effectLst>
                <a:latin typeface="Bookman Old Style" panose="02050604050505020204" pitchFamily="18" charset="0"/>
              </a:rPr>
              <a:t>!: </a:t>
            </a:r>
            <a:r>
              <a:rPr lang="en-US" sz="6400" b="0" dirty="0">
                <a:effectLst>
                  <a:outerShdw blurRad="38100" dist="38100" dir="2700000" algn="tl">
                    <a:srgbClr val="000000">
                      <a:alpha val="43137"/>
                    </a:srgbClr>
                  </a:outerShdw>
                </a:effectLst>
                <a:latin typeface="Bookman Old Style" panose="02050604050505020204" pitchFamily="18" charset="0"/>
              </a:rPr>
              <a:t>target</a:t>
            </a:r>
            <a:r>
              <a:rPr lang="en-US" sz="6400" b="0" i="0" u="none" strike="noStrike" baseline="0" dirty="0">
                <a:effectLst>
                  <a:outerShdw blurRad="38100" dist="38100" dir="2700000" algn="tl">
                    <a:srgbClr val="000000">
                      <a:alpha val="43137"/>
                    </a:srgbClr>
                  </a:outerShdw>
                </a:effectLst>
                <a:latin typeface="Bookman Old Style" panose="02050604050505020204" pitchFamily="18" charset="0"/>
              </a:rPr>
              <a:t> the tumor associated isoforms </a:t>
            </a:r>
            <a:r>
              <a:rPr lang="en-US" sz="6400" b="0" i="0" u="none" strike="noStrike" baseline="0" dirty="0" err="1">
                <a:effectLst>
                  <a:outerShdw blurRad="38100" dist="38100" dir="2700000" algn="tl">
                    <a:srgbClr val="000000">
                      <a:alpha val="43137"/>
                    </a:srgbClr>
                  </a:outerShdw>
                </a:effectLst>
                <a:latin typeface="Bookman Old Style" panose="02050604050505020204" pitchFamily="18" charset="0"/>
              </a:rPr>
              <a:t>hCA</a:t>
            </a:r>
            <a:r>
              <a:rPr lang="en-US" sz="6400" b="0" i="0" u="none" strike="noStrike" baseline="0" dirty="0">
                <a:effectLst>
                  <a:outerShdw blurRad="38100" dist="38100" dir="2700000" algn="tl">
                    <a:srgbClr val="000000">
                      <a:alpha val="43137"/>
                    </a:srgbClr>
                  </a:outerShdw>
                </a:effectLst>
                <a:latin typeface="Bookman Old Style" panose="02050604050505020204" pitchFamily="18" charset="0"/>
              </a:rPr>
              <a:t> IX </a:t>
            </a:r>
            <a:r>
              <a:rPr lang="en-US"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and</a:t>
            </a:r>
            <a:r>
              <a:rPr lang="en-US" sz="6400" b="0" i="0" u="none" strike="noStrike" dirty="0" smtClean="0">
                <a:effectLst>
                  <a:outerShdw blurRad="38100" dist="38100" dir="2700000" algn="tl">
                    <a:srgbClr val="000000">
                      <a:alpha val="43137"/>
                    </a:srgbClr>
                  </a:outerShdw>
                </a:effectLst>
                <a:latin typeface="Bookman Old Style" panose="02050604050505020204" pitchFamily="18" charset="0"/>
              </a:rPr>
              <a:t> </a:t>
            </a:r>
            <a:r>
              <a:rPr lang="en-US"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XII </a:t>
            </a:r>
            <a:r>
              <a:rPr lang="en-US" sz="6400" b="0" i="0" u="none" strike="noStrike" baseline="0" dirty="0">
                <a:effectLst>
                  <a:outerShdw blurRad="38100" dist="38100" dir="2700000" algn="tl">
                    <a:srgbClr val="000000">
                      <a:alpha val="43137"/>
                    </a:srgbClr>
                  </a:outerShdw>
                </a:effectLst>
                <a:latin typeface="Bookman Old Style" panose="02050604050505020204" pitchFamily="18" charset="0"/>
              </a:rPr>
              <a:t>over the main off target isoforms </a:t>
            </a:r>
            <a:r>
              <a:rPr lang="en-US" sz="6400" b="0" i="0" u="none" strike="noStrike" baseline="0" dirty="0" err="1">
                <a:effectLst>
                  <a:outerShdw blurRad="38100" dist="38100" dir="2700000" algn="tl">
                    <a:srgbClr val="000000">
                      <a:alpha val="43137"/>
                    </a:srgbClr>
                  </a:outerShdw>
                </a:effectLst>
                <a:latin typeface="Bookman Old Style" panose="02050604050505020204" pitchFamily="18" charset="0"/>
              </a:rPr>
              <a:t>hCA</a:t>
            </a:r>
            <a:r>
              <a:rPr lang="en-US" sz="6400" b="0" i="0" u="none" strike="noStrike" baseline="0" dirty="0">
                <a:effectLst>
                  <a:outerShdw blurRad="38100" dist="38100" dir="2700000" algn="tl">
                    <a:srgbClr val="000000">
                      <a:alpha val="43137"/>
                    </a:srgbClr>
                  </a:outerShdw>
                </a:effectLst>
                <a:latin typeface="Bookman Old Style" panose="02050604050505020204" pitchFamily="18" charset="0"/>
              </a:rPr>
              <a:t> I and II, which have </a:t>
            </a:r>
            <a:r>
              <a:rPr lang="en-US"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a</a:t>
            </a:r>
            <a:r>
              <a:rPr lang="en-US" sz="6400" b="0" i="0" u="none" strike="noStrike" dirty="0" smtClean="0">
                <a:effectLst>
                  <a:outerShdw blurRad="38100" dist="38100" dir="2700000" algn="tl">
                    <a:srgbClr val="000000">
                      <a:alpha val="43137"/>
                    </a:srgbClr>
                  </a:outerShdw>
                </a:effectLst>
                <a:latin typeface="Bookman Old Style" panose="02050604050505020204" pitchFamily="18" charset="0"/>
              </a:rPr>
              <a:t> </a:t>
            </a:r>
            <a:r>
              <a:rPr lang="es-AR" sz="6400" b="0" i="0" u="none" strike="noStrike" baseline="0" dirty="0" err="1" smtClean="0">
                <a:effectLst>
                  <a:outerShdw blurRad="38100" dist="38100" dir="2700000" algn="tl">
                    <a:srgbClr val="000000">
                      <a:alpha val="43137"/>
                    </a:srgbClr>
                  </a:outerShdw>
                </a:effectLst>
                <a:latin typeface="Bookman Old Style" panose="02050604050505020204" pitchFamily="18" charset="0"/>
              </a:rPr>
              <a:t>physiological</a:t>
            </a:r>
            <a:r>
              <a:rPr lang="es-AR"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 </a:t>
            </a:r>
            <a:r>
              <a:rPr lang="es-AR" sz="6400" b="0" i="0" u="none" strike="noStrike" baseline="0" dirty="0" err="1" smtClean="0">
                <a:effectLst>
                  <a:outerShdw blurRad="38100" dist="38100" dir="2700000" algn="tl">
                    <a:srgbClr val="000000">
                      <a:alpha val="43137"/>
                    </a:srgbClr>
                  </a:outerShdw>
                </a:effectLst>
                <a:latin typeface="Bookman Old Style" panose="02050604050505020204" pitchFamily="18" charset="0"/>
              </a:rPr>
              <a:t>relevance</a:t>
            </a:r>
            <a:r>
              <a:rPr lang="es-AR" sz="6400" b="0" i="0" u="none" strike="noStrike" baseline="0" dirty="0" smtClean="0">
                <a:effectLst>
                  <a:outerShdw blurRad="38100" dist="38100" dir="2700000" algn="tl">
                    <a:srgbClr val="000000">
                      <a:alpha val="43137"/>
                    </a:srgbClr>
                  </a:outerShdw>
                </a:effectLst>
                <a:latin typeface="Bookman Old Style" panose="02050604050505020204" pitchFamily="18" charset="0"/>
              </a:rPr>
              <a:t>.</a:t>
            </a:r>
          </a:p>
          <a:p>
            <a:pPr marL="342000" indent="-342000" algn="just">
              <a:lnSpc>
                <a:spcPct val="120000"/>
              </a:lnSpc>
              <a:spcBef>
                <a:spcPts val="24"/>
              </a:spcBef>
              <a:spcAft>
                <a:spcPts val="0"/>
              </a:spcAft>
            </a:pPr>
            <a:endParaRPr lang="es-AR" sz="6400" b="0" dirty="0">
              <a:effectLst>
                <a:outerShdw blurRad="38100" dist="38100" dir="2700000" algn="tl">
                  <a:srgbClr val="000000">
                    <a:alpha val="43137"/>
                  </a:srgbClr>
                </a:outerShdw>
              </a:effectLst>
              <a:latin typeface="Bookman Old Style" panose="02050604050505020204" pitchFamily="18" charset="0"/>
            </a:endParaRPr>
          </a:p>
          <a:p>
            <a:pPr marL="342000" indent="-342000" algn="just">
              <a:lnSpc>
                <a:spcPct val="120000"/>
              </a:lnSpc>
              <a:spcBef>
                <a:spcPts val="24"/>
              </a:spcBef>
              <a:spcAft>
                <a:spcPts val="0"/>
              </a:spcAft>
              <a:buFont typeface="Arial" panose="020B0604020202020204" pitchFamily="34" charset="0"/>
              <a:buChar char="•"/>
            </a:pPr>
            <a:r>
              <a:rPr lang="es-AR" sz="6400" b="0" dirty="0" err="1">
                <a:effectLst>
                  <a:outerShdw blurRad="38100" dist="38100" dir="2700000" algn="tl">
                    <a:srgbClr val="000000">
                      <a:alpha val="43137"/>
                    </a:srgbClr>
                  </a:outerShdw>
                </a:effectLst>
                <a:latin typeface="Bookman Old Style" panose="02050604050505020204" pitchFamily="18" charset="0"/>
              </a:rPr>
              <a:t>Some</a:t>
            </a:r>
            <a:r>
              <a:rPr lang="es-AR" sz="6400" b="0" dirty="0">
                <a:effectLst>
                  <a:outerShdw blurRad="38100" dist="38100" dir="2700000" algn="tl">
                    <a:srgbClr val="000000">
                      <a:alpha val="43137"/>
                    </a:srgbClr>
                  </a:outerShdw>
                </a:effectLst>
                <a:latin typeface="Bookman Old Style" panose="02050604050505020204" pitchFamily="18" charset="0"/>
              </a:rPr>
              <a:t> CA </a:t>
            </a:r>
            <a:r>
              <a:rPr lang="es-AR" sz="6400" b="0" dirty="0" err="1">
                <a:effectLst>
                  <a:outerShdw blurRad="38100" dist="38100" dir="2700000" algn="tl">
                    <a:srgbClr val="000000">
                      <a:alpha val="43137"/>
                    </a:srgbClr>
                  </a:outerShdw>
                </a:effectLst>
                <a:latin typeface="Bookman Old Style" panose="02050604050505020204" pitchFamily="18" charset="0"/>
              </a:rPr>
              <a:t>pharmacophores</a:t>
            </a:r>
            <a:r>
              <a:rPr lang="es-AR" sz="6400" b="0" dirty="0">
                <a:effectLst>
                  <a:outerShdw blurRad="38100" dist="38100" dir="2700000" algn="tl">
                    <a:srgbClr val="000000">
                      <a:alpha val="43137"/>
                    </a:srgbClr>
                  </a:outerShdw>
                </a:effectLst>
                <a:latin typeface="Bookman Old Style" panose="02050604050505020204" pitchFamily="18" charset="0"/>
              </a:rPr>
              <a:t> are </a:t>
            </a:r>
            <a:r>
              <a:rPr lang="es-AR" sz="6400" b="0" dirty="0" smtClean="0">
                <a:effectLst>
                  <a:outerShdw blurRad="38100" dist="38100" dir="2700000" algn="tl">
                    <a:srgbClr val="000000">
                      <a:alpha val="43137"/>
                    </a:srgbClr>
                  </a:outerShdw>
                </a:effectLst>
                <a:latin typeface="Bookman Old Style" panose="02050604050505020204" pitchFamily="18" charset="0"/>
              </a:rPr>
              <a:t>:</a:t>
            </a:r>
          </a:p>
          <a:p>
            <a:pPr algn="just">
              <a:lnSpc>
                <a:spcPct val="120000"/>
              </a:lnSpc>
              <a:spcBef>
                <a:spcPts val="24"/>
              </a:spcBef>
              <a:spcAft>
                <a:spcPts val="0"/>
              </a:spcAft>
            </a:pPr>
            <a:endParaRPr lang="es-AR" sz="6400" b="0" dirty="0">
              <a:effectLst>
                <a:outerShdw blurRad="38100" dist="38100" dir="2700000" algn="tl">
                  <a:srgbClr val="000000">
                    <a:alpha val="43137"/>
                  </a:srgbClr>
                </a:outerShdw>
              </a:effectLst>
              <a:latin typeface="Bookman Old Style" panose="02050604050505020204" pitchFamily="18" charset="0"/>
            </a:endParaRPr>
          </a:p>
          <a:p>
            <a:pPr marL="342000" indent="-342000" algn="just">
              <a:lnSpc>
                <a:spcPct val="120000"/>
              </a:lnSpc>
              <a:spcBef>
                <a:spcPts val="24"/>
              </a:spcBef>
              <a:spcAft>
                <a:spcPts val="0"/>
              </a:spcAft>
            </a:pPr>
            <a:r>
              <a:rPr lang="es-AR" sz="6400" b="0" dirty="0" smtClean="0">
                <a:effectLst>
                  <a:outerShdw blurRad="38100" dist="38100" dir="2700000" algn="tl">
                    <a:srgbClr val="000000">
                      <a:alpha val="43137"/>
                    </a:srgbClr>
                  </a:outerShdw>
                </a:effectLst>
                <a:latin typeface="Bookman Old Style" panose="02050604050505020204" pitchFamily="18" charset="0"/>
              </a:rPr>
              <a:t>     - </a:t>
            </a:r>
            <a:r>
              <a:rPr lang="en-US" sz="6400" b="0" dirty="0" smtClean="0">
                <a:effectLst>
                  <a:outerShdw blurRad="38100" dist="38100" dir="2700000" algn="tl">
                    <a:srgbClr val="000000">
                      <a:alpha val="43137"/>
                    </a:srgbClr>
                  </a:outerShdw>
                </a:effectLst>
                <a:latin typeface="Bookman Old Style" panose="02050604050505020204" pitchFamily="18" charset="0"/>
              </a:rPr>
              <a:t>Phenols</a:t>
            </a:r>
            <a:r>
              <a:rPr lang="en-US" sz="6400" b="0" dirty="0">
                <a:effectLst>
                  <a:outerShdw blurRad="38100" dist="38100" dir="2700000" algn="tl">
                    <a:srgbClr val="000000">
                      <a:alpha val="43137"/>
                    </a:srgbClr>
                  </a:outerShdw>
                </a:effectLst>
                <a:latin typeface="Bookman Old Style" panose="02050604050505020204" pitchFamily="18" charset="0"/>
              </a:rPr>
              <a:t>: OH binds through hydrogen bonds with the water molecule/hydroxyl </a:t>
            </a:r>
            <a:r>
              <a:rPr lang="en-US" sz="6400" b="0" dirty="0" smtClean="0">
                <a:effectLst>
                  <a:outerShdw blurRad="38100" dist="38100" dir="2700000" algn="tl">
                    <a:srgbClr val="000000">
                      <a:alpha val="43137"/>
                    </a:srgbClr>
                  </a:outerShdw>
                </a:effectLst>
                <a:latin typeface="Bookman Old Style" panose="02050604050505020204" pitchFamily="18" charset="0"/>
              </a:rPr>
              <a:t>ion attached </a:t>
            </a:r>
            <a:r>
              <a:rPr lang="en-US" sz="6400" b="0" dirty="0">
                <a:effectLst>
                  <a:outerShdw blurRad="38100" dist="38100" dir="2700000" algn="tl">
                    <a:srgbClr val="000000">
                      <a:alpha val="43137"/>
                    </a:srgbClr>
                  </a:outerShdw>
                </a:effectLst>
                <a:latin typeface="Bookman Old Style" panose="02050604050505020204" pitchFamily="18" charset="0"/>
              </a:rPr>
              <a:t>to Zn (II</a:t>
            </a:r>
            <a:r>
              <a:rPr lang="en-US" sz="6400" b="0" dirty="0" smtClean="0">
                <a:effectLst>
                  <a:outerShdw blurRad="38100" dist="38100" dir="2700000" algn="tl">
                    <a:srgbClr val="000000">
                      <a:alpha val="43137"/>
                    </a:srgbClr>
                  </a:outerShdw>
                </a:effectLst>
                <a:latin typeface="Bookman Old Style" panose="02050604050505020204" pitchFamily="18" charset="0"/>
              </a:rPr>
              <a:t>).</a:t>
            </a:r>
            <a:endParaRPr lang="es-AR" sz="6400" b="0" dirty="0">
              <a:effectLst>
                <a:outerShdw blurRad="38100" dist="38100" dir="2700000" algn="tl">
                  <a:srgbClr val="000000">
                    <a:alpha val="43137"/>
                  </a:srgbClr>
                </a:outerShdw>
              </a:effectLst>
              <a:latin typeface="Bookman Old Style" panose="02050604050505020204" pitchFamily="18" charset="0"/>
            </a:endParaRPr>
          </a:p>
          <a:p>
            <a:pPr marL="342000" indent="-342000" algn="just">
              <a:lnSpc>
                <a:spcPct val="120000"/>
              </a:lnSpc>
              <a:spcBef>
                <a:spcPts val="24"/>
              </a:spcBef>
              <a:spcAft>
                <a:spcPts val="0"/>
              </a:spcAft>
            </a:pPr>
            <a:r>
              <a:rPr lang="es-AR" sz="6400" b="0" dirty="0" smtClean="0">
                <a:effectLst>
                  <a:outerShdw blurRad="38100" dist="38100" dir="2700000" algn="tl">
                    <a:srgbClr val="000000">
                      <a:alpha val="43137"/>
                    </a:srgbClr>
                  </a:outerShdw>
                </a:effectLst>
                <a:latin typeface="Bookman Old Style" panose="02050604050505020204" pitchFamily="18" charset="0"/>
              </a:rPr>
              <a:t>     - </a:t>
            </a:r>
            <a:r>
              <a:rPr lang="en-US" sz="6400" b="0" dirty="0" err="1">
                <a:effectLst>
                  <a:outerShdw blurRad="38100" dist="38100" dir="2700000" algn="tl">
                    <a:srgbClr val="000000">
                      <a:alpha val="43137"/>
                    </a:srgbClr>
                  </a:outerShdw>
                </a:effectLst>
                <a:latin typeface="Bookman Old Style" panose="02050604050505020204" pitchFamily="18" charset="0"/>
              </a:rPr>
              <a:t>Methoxyaryl</a:t>
            </a:r>
            <a:r>
              <a:rPr lang="en-US" sz="6400" b="0" dirty="0">
                <a:effectLst>
                  <a:outerShdw blurRad="38100" dist="38100" dir="2700000" algn="tl">
                    <a:srgbClr val="000000">
                      <a:alpha val="43137"/>
                    </a:srgbClr>
                  </a:outerShdw>
                </a:effectLst>
                <a:latin typeface="Bookman Old Style" panose="02050604050505020204" pitchFamily="18" charset="0"/>
              </a:rPr>
              <a:t>: They bind within the enzymatic active site without interaction with the zinc ion </a:t>
            </a:r>
            <a:r>
              <a:rPr lang="en-US" sz="6400" b="0" dirty="0" smtClean="0">
                <a:effectLst>
                  <a:outerShdw blurRad="38100" dist="38100" dir="2700000" algn="tl">
                    <a:srgbClr val="000000">
                      <a:alpha val="43137"/>
                    </a:srgbClr>
                  </a:outerShdw>
                </a:effectLst>
                <a:latin typeface="Bookman Old Style" panose="02050604050505020204" pitchFamily="18" charset="0"/>
              </a:rPr>
              <a:t>and </a:t>
            </a:r>
            <a:r>
              <a:rPr lang="en-US" sz="6400" b="0" dirty="0">
                <a:effectLst>
                  <a:outerShdw blurRad="38100" dist="38100" dir="2700000" algn="tl">
                    <a:srgbClr val="000000">
                      <a:alpha val="43137"/>
                    </a:srgbClr>
                  </a:outerShdw>
                </a:effectLst>
                <a:latin typeface="Bookman Old Style" panose="02050604050505020204" pitchFamily="18" charset="0"/>
              </a:rPr>
              <a:t>through different interactions with amino acid residues and water molecules.</a:t>
            </a:r>
            <a:endParaRPr lang="es-AR" sz="6400" b="0" dirty="0">
              <a:effectLst>
                <a:outerShdw blurRad="38100" dist="38100" dir="2700000" algn="tl">
                  <a:srgbClr val="000000">
                    <a:alpha val="43137"/>
                  </a:srgbClr>
                </a:outerShdw>
              </a:effectLst>
              <a:latin typeface="Bookman Old Style" panose="02050604050505020204" pitchFamily="18" charset="0"/>
            </a:endParaRPr>
          </a:p>
          <a:p>
            <a:pPr marL="342000" indent="-342000" algn="just">
              <a:lnSpc>
                <a:spcPct val="120000"/>
              </a:lnSpc>
              <a:spcBef>
                <a:spcPts val="24"/>
              </a:spcBef>
              <a:spcAft>
                <a:spcPts val="0"/>
              </a:spcAft>
            </a:pPr>
            <a:endParaRPr lang="es-AR" sz="6400" dirty="0">
              <a:latin typeface="Bookman Old Style" panose="02050604050505020204" pitchFamily="18" charset="0"/>
            </a:endParaRPr>
          </a:p>
          <a:p>
            <a:pPr marL="342000" indent="-342000" algn="just">
              <a:lnSpc>
                <a:spcPct val="120000"/>
              </a:lnSpc>
              <a:spcBef>
                <a:spcPts val="24"/>
              </a:spcBef>
              <a:spcAft>
                <a:spcPts val="0"/>
              </a:spcAft>
              <a:buFont typeface="Arial" panose="020B0604020202020204" pitchFamily="34" charset="0"/>
              <a:buChar char="•"/>
            </a:pPr>
            <a:r>
              <a:rPr lang="es-AR" sz="6400" b="0" dirty="0" err="1">
                <a:effectLst>
                  <a:outerShdw blurRad="38100" dist="38100" dir="2700000" algn="tl">
                    <a:srgbClr val="000000">
                      <a:alpha val="43137"/>
                    </a:srgbClr>
                  </a:outerShdw>
                </a:effectLst>
                <a:latin typeface="Bookman Old Style" panose="02050604050505020204" pitchFamily="18" charset="0"/>
              </a:rPr>
              <a:t>We</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studied</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the</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attachment</a:t>
            </a:r>
            <a:r>
              <a:rPr lang="es-AR" sz="6400" b="0" dirty="0">
                <a:effectLst>
                  <a:outerShdw blurRad="38100" dist="38100" dir="2700000" algn="tl">
                    <a:srgbClr val="000000">
                      <a:alpha val="43137"/>
                    </a:srgbClr>
                  </a:outerShdw>
                </a:effectLst>
                <a:latin typeface="Bookman Old Style" panose="02050604050505020204" pitchFamily="18" charset="0"/>
              </a:rPr>
              <a:t> of </a:t>
            </a:r>
            <a:r>
              <a:rPr lang="es-AR" sz="6400" b="0" dirty="0" err="1">
                <a:effectLst>
                  <a:outerShdw blurRad="38100" dist="38100" dir="2700000" algn="tl">
                    <a:srgbClr val="000000">
                      <a:alpha val="43137"/>
                    </a:srgbClr>
                  </a:outerShdw>
                </a:effectLst>
                <a:latin typeface="Bookman Old Style" panose="02050604050505020204" pitchFamily="18" charset="0"/>
              </a:rPr>
              <a:t>carbohydrate</a:t>
            </a:r>
            <a:r>
              <a:rPr lang="es-AR" sz="6400" b="0" dirty="0">
                <a:effectLst>
                  <a:outerShdw blurRad="38100" dist="38100" dir="2700000" algn="tl">
                    <a:srgbClr val="000000">
                      <a:alpha val="43137"/>
                    </a:srgbClr>
                  </a:outerShdw>
                </a:effectLst>
                <a:latin typeface="Bookman Old Style" panose="02050604050505020204" pitchFamily="18" charset="0"/>
              </a:rPr>
              <a:t> and </a:t>
            </a:r>
            <a:r>
              <a:rPr lang="es-AR" sz="6400" b="0" dirty="0" err="1">
                <a:effectLst>
                  <a:outerShdw blurRad="38100" dist="38100" dir="2700000" algn="tl">
                    <a:srgbClr val="000000">
                      <a:alpha val="43137"/>
                    </a:srgbClr>
                  </a:outerShdw>
                </a:effectLst>
                <a:latin typeface="Bookman Old Style" panose="02050604050505020204" pitchFamily="18" charset="0"/>
              </a:rPr>
              <a:t>alkyl</a:t>
            </a:r>
            <a:r>
              <a:rPr lang="es-AR" sz="6400" b="0" dirty="0">
                <a:effectLst>
                  <a:outerShdw blurRad="38100" dist="38100" dir="2700000" algn="tl">
                    <a:srgbClr val="000000">
                      <a:alpha val="43137"/>
                    </a:srgbClr>
                  </a:outerShdw>
                </a:effectLst>
                <a:latin typeface="Bookman Old Style" panose="02050604050505020204" pitchFamily="18" charset="0"/>
              </a:rPr>
              <a:t> </a:t>
            </a:r>
            <a:endParaRPr lang="es-AR" sz="6400" b="0" dirty="0" smtClean="0">
              <a:effectLst>
                <a:outerShdw blurRad="38100" dist="38100" dir="2700000" algn="tl">
                  <a:srgbClr val="000000">
                    <a:alpha val="43137"/>
                  </a:srgbClr>
                </a:outerShdw>
              </a:effectLst>
              <a:latin typeface="Bookman Old Style" panose="02050604050505020204" pitchFamily="18" charset="0"/>
            </a:endParaRPr>
          </a:p>
          <a:p>
            <a:pPr algn="just">
              <a:lnSpc>
                <a:spcPct val="120000"/>
              </a:lnSpc>
              <a:spcBef>
                <a:spcPts val="24"/>
              </a:spcBef>
              <a:spcAft>
                <a:spcPts val="0"/>
              </a:spcAft>
            </a:pP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smtClean="0">
                <a:effectLst>
                  <a:outerShdw blurRad="38100" dist="38100" dir="2700000" algn="tl">
                    <a:srgbClr val="000000">
                      <a:alpha val="43137"/>
                    </a:srgbClr>
                  </a:outerShdw>
                </a:effectLst>
                <a:latin typeface="Bookman Old Style" panose="02050604050505020204" pitchFamily="18" charset="0"/>
              </a:rPr>
              <a:t>    and </a:t>
            </a:r>
            <a:r>
              <a:rPr lang="es-AR" sz="6400" b="0" dirty="0" err="1" smtClean="0">
                <a:effectLst>
                  <a:outerShdw blurRad="38100" dist="38100" dir="2700000" algn="tl">
                    <a:srgbClr val="000000">
                      <a:alpha val="43137"/>
                    </a:srgbClr>
                  </a:outerShdw>
                </a:effectLst>
                <a:latin typeface="Bookman Old Style" panose="02050604050505020204" pitchFamily="18" charset="0"/>
              </a:rPr>
              <a:t>aryl</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smtClean="0">
                <a:effectLst>
                  <a:outerShdw blurRad="38100" dist="38100" dir="2700000" algn="tl">
                    <a:srgbClr val="000000">
                      <a:alpha val="43137"/>
                    </a:srgbClr>
                  </a:outerShdw>
                </a:effectLst>
                <a:latin typeface="Bookman Old Style" panose="02050604050505020204" pitchFamily="18" charset="0"/>
              </a:rPr>
              <a:t>chains</a:t>
            </a:r>
            <a:r>
              <a:rPr lang="es-AR" sz="6400" b="0" dirty="0" smtClean="0">
                <a:effectLst>
                  <a:outerShdw blurRad="38100" dist="38100" dir="2700000" algn="tl">
                    <a:srgbClr val="000000">
                      <a:alpha val="43137"/>
                    </a:srgbClr>
                  </a:outerShdw>
                </a:effectLst>
                <a:latin typeface="Bookman Old Style" panose="02050604050505020204" pitchFamily="18" charset="0"/>
              </a:rPr>
              <a:t> </a:t>
            </a:r>
            <a:r>
              <a:rPr lang="es-AR" sz="6400" b="0" dirty="0">
                <a:effectLst>
                  <a:outerShdw blurRad="38100" dist="38100" dir="2700000" algn="tl">
                    <a:srgbClr val="000000">
                      <a:alpha val="43137"/>
                    </a:srgbClr>
                  </a:outerShdw>
                </a:effectLst>
                <a:latin typeface="Bookman Old Style" panose="02050604050505020204" pitchFamily="18" charset="0"/>
              </a:rPr>
              <a:t>to </a:t>
            </a:r>
            <a:r>
              <a:rPr lang="es-AR" sz="6400" b="0" dirty="0" err="1">
                <a:effectLst>
                  <a:outerShdw blurRad="38100" dist="38100" dir="2700000" algn="tl">
                    <a:srgbClr val="000000">
                      <a:alpha val="43137"/>
                    </a:srgbClr>
                  </a:outerShdw>
                </a:effectLst>
                <a:latin typeface="Bookman Old Style" panose="02050604050505020204" pitchFamily="18" charset="0"/>
              </a:rPr>
              <a:t>the</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vanillin</a:t>
            </a: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err="1">
                <a:effectLst>
                  <a:outerShdw blurRad="38100" dist="38100" dir="2700000" algn="tl">
                    <a:srgbClr val="000000">
                      <a:alpha val="43137"/>
                    </a:srgbClr>
                  </a:outerShdw>
                </a:effectLst>
                <a:latin typeface="Bookman Old Style" panose="02050604050505020204" pitchFamily="18" charset="0"/>
              </a:rPr>
              <a:t>moiety</a:t>
            </a:r>
            <a:r>
              <a:rPr lang="es-AR" sz="6400" b="0" dirty="0">
                <a:effectLst>
                  <a:outerShdw blurRad="38100" dist="38100" dir="2700000" algn="tl">
                    <a:srgbClr val="000000">
                      <a:alpha val="43137"/>
                    </a:srgbClr>
                  </a:outerShdw>
                </a:effectLst>
                <a:latin typeface="Bookman Old Style" panose="02050604050505020204" pitchFamily="18" charset="0"/>
              </a:rPr>
              <a:t> in </a:t>
            </a:r>
            <a:r>
              <a:rPr lang="es-AR" sz="6400" b="0" dirty="0" err="1">
                <a:effectLst>
                  <a:outerShdw blurRad="38100" dist="38100" dir="2700000" algn="tl">
                    <a:srgbClr val="000000">
                      <a:alpha val="43137"/>
                    </a:srgbClr>
                  </a:outerShdw>
                </a:effectLst>
                <a:latin typeface="Bookman Old Style" panose="02050604050505020204" pitchFamily="18" charset="0"/>
              </a:rPr>
              <a:t>order</a:t>
            </a:r>
            <a:r>
              <a:rPr lang="es-AR" sz="6400" b="0" dirty="0">
                <a:effectLst>
                  <a:outerShdw blurRad="38100" dist="38100" dir="2700000" algn="tl">
                    <a:srgbClr val="000000">
                      <a:alpha val="43137"/>
                    </a:srgbClr>
                  </a:outerShdw>
                </a:effectLst>
                <a:latin typeface="Bookman Old Style" panose="02050604050505020204" pitchFamily="18" charset="0"/>
              </a:rPr>
              <a:t> to </a:t>
            </a:r>
            <a:r>
              <a:rPr lang="es-AR" sz="6400" b="0" dirty="0" err="1">
                <a:effectLst>
                  <a:outerShdw blurRad="38100" dist="38100" dir="2700000" algn="tl">
                    <a:srgbClr val="000000">
                      <a:alpha val="43137"/>
                    </a:srgbClr>
                  </a:outerShdw>
                </a:effectLst>
                <a:latin typeface="Bookman Old Style" panose="02050604050505020204" pitchFamily="18" charset="0"/>
              </a:rPr>
              <a:t>design</a:t>
            </a:r>
            <a:r>
              <a:rPr lang="es-AR" sz="6400" b="0" dirty="0">
                <a:effectLst>
                  <a:outerShdw blurRad="38100" dist="38100" dir="2700000" algn="tl">
                    <a:srgbClr val="000000">
                      <a:alpha val="43137"/>
                    </a:srgbClr>
                  </a:outerShdw>
                </a:effectLst>
                <a:latin typeface="Bookman Old Style" panose="02050604050505020204" pitchFamily="18" charset="0"/>
              </a:rPr>
              <a:t> </a:t>
            </a:r>
            <a:endParaRPr lang="es-AR" sz="6400" b="0" dirty="0" smtClean="0">
              <a:effectLst>
                <a:outerShdw blurRad="38100" dist="38100" dir="2700000" algn="tl">
                  <a:srgbClr val="000000">
                    <a:alpha val="43137"/>
                  </a:srgbClr>
                </a:outerShdw>
              </a:effectLst>
              <a:latin typeface="Bookman Old Style" panose="02050604050505020204" pitchFamily="18" charset="0"/>
            </a:endParaRPr>
          </a:p>
          <a:p>
            <a:pPr algn="just">
              <a:lnSpc>
                <a:spcPct val="120000"/>
              </a:lnSpc>
              <a:spcBef>
                <a:spcPts val="24"/>
              </a:spcBef>
              <a:spcAft>
                <a:spcPts val="0"/>
              </a:spcAft>
            </a:pPr>
            <a:r>
              <a:rPr lang="es-AR" sz="6400" b="0" dirty="0">
                <a:effectLst>
                  <a:outerShdw blurRad="38100" dist="38100" dir="2700000" algn="tl">
                    <a:srgbClr val="000000">
                      <a:alpha val="43137"/>
                    </a:srgbClr>
                  </a:outerShdw>
                </a:effectLst>
                <a:latin typeface="Bookman Old Style" panose="02050604050505020204" pitchFamily="18" charset="0"/>
              </a:rPr>
              <a:t> </a:t>
            </a:r>
            <a:r>
              <a:rPr lang="es-AR" sz="6400" b="0" dirty="0" smtClean="0">
                <a:effectLst>
                  <a:outerShdw blurRad="38100" dist="38100" dir="2700000" algn="tl">
                    <a:srgbClr val="000000">
                      <a:alpha val="43137"/>
                    </a:srgbClr>
                  </a:outerShdw>
                </a:effectLst>
                <a:latin typeface="Bookman Old Style" panose="02050604050505020204" pitchFamily="18" charset="0"/>
              </a:rPr>
              <a:t>    </a:t>
            </a:r>
            <a:r>
              <a:rPr lang="es-AR" sz="6400" b="0" dirty="0" err="1" smtClean="0">
                <a:effectLst>
                  <a:outerShdw blurRad="38100" dist="38100" dir="2700000" algn="tl">
                    <a:srgbClr val="000000">
                      <a:alpha val="43137"/>
                    </a:srgbClr>
                  </a:outerShdw>
                </a:effectLst>
                <a:latin typeface="Bookman Old Style" panose="02050604050505020204" pitchFamily="18" charset="0"/>
              </a:rPr>
              <a:t>selective</a:t>
            </a:r>
            <a:r>
              <a:rPr lang="es-AR" sz="6400" b="0" dirty="0" smtClean="0">
                <a:effectLst>
                  <a:outerShdw blurRad="38100" dist="38100" dir="2700000" algn="tl">
                    <a:srgbClr val="000000">
                      <a:alpha val="43137"/>
                    </a:srgbClr>
                  </a:outerShdw>
                </a:effectLst>
                <a:latin typeface="Bookman Old Style" panose="02050604050505020204" pitchFamily="18" charset="0"/>
              </a:rPr>
              <a:t> </a:t>
            </a:r>
            <a:r>
              <a:rPr lang="es-AR" sz="6400" b="0" dirty="0">
                <a:effectLst>
                  <a:outerShdw blurRad="38100" dist="38100" dir="2700000" algn="tl">
                    <a:srgbClr val="000000">
                      <a:alpha val="43137"/>
                    </a:srgbClr>
                  </a:outerShdw>
                </a:effectLst>
                <a:latin typeface="Bookman Old Style" panose="02050604050505020204" pitchFamily="18" charset="0"/>
              </a:rPr>
              <a:t>CA </a:t>
            </a:r>
            <a:r>
              <a:rPr lang="es-AR" sz="6400" b="0" dirty="0" err="1" smtClean="0">
                <a:effectLst>
                  <a:outerShdw blurRad="38100" dist="38100" dir="2700000" algn="tl">
                    <a:srgbClr val="000000">
                      <a:alpha val="43137"/>
                    </a:srgbClr>
                  </a:outerShdw>
                </a:effectLst>
                <a:latin typeface="Bookman Old Style" panose="02050604050505020204" pitchFamily="18" charset="0"/>
              </a:rPr>
              <a:t>inhibitors</a:t>
            </a:r>
            <a:r>
              <a:rPr lang="es-AR" sz="6400" b="0" dirty="0" smtClean="0">
                <a:effectLst>
                  <a:outerShdw blurRad="38100" dist="38100" dir="2700000" algn="tl">
                    <a:srgbClr val="000000">
                      <a:alpha val="43137"/>
                    </a:srgbClr>
                  </a:outerShdw>
                </a:effectLst>
                <a:latin typeface="Bookman Old Style" panose="02050604050505020204" pitchFamily="18" charset="0"/>
              </a:rPr>
              <a:t>.</a:t>
            </a:r>
            <a:endParaRPr lang="es-AR" sz="6400" b="0" dirty="0">
              <a:effectLst>
                <a:outerShdw blurRad="38100" dist="38100" dir="2700000" algn="tl">
                  <a:srgbClr val="000000">
                    <a:alpha val="43137"/>
                  </a:srgbClr>
                </a:outerShdw>
              </a:effectLst>
              <a:latin typeface="Bookman Old Style" panose="02050604050505020204" pitchFamily="18" charset="0"/>
            </a:endParaRPr>
          </a:p>
          <a:p>
            <a:pPr marL="0" indent="0" algn="just">
              <a:buNone/>
            </a:pPr>
            <a:r>
              <a:rPr lang="es-AR" sz="4900" dirty="0" smtClean="0"/>
              <a:t>                                             </a:t>
            </a:r>
            <a:r>
              <a:rPr lang="es-AR" sz="1400" i="1" dirty="0" smtClean="0"/>
              <a:t>                                                                                                                                                                                                         </a:t>
            </a:r>
          </a:p>
          <a:p>
            <a:pPr marL="0" indent="0">
              <a:buNone/>
            </a:pPr>
            <a:endParaRPr lang="es-AR" sz="1400" i="1" dirty="0"/>
          </a:p>
        </p:txBody>
      </p:sp>
      <p:pic>
        <p:nvPicPr>
          <p:cNvPr id="6" name="Imagen 5"/>
          <p:cNvPicPr>
            <a:picLocks noChangeAspect="1"/>
          </p:cNvPicPr>
          <p:nvPr/>
        </p:nvPicPr>
        <p:blipFill>
          <a:blip r:embed="rId2">
            <a:duotone>
              <a:schemeClr val="accent4">
                <a:shade val="45000"/>
                <a:satMod val="135000"/>
              </a:schemeClr>
              <a:prstClr val="white"/>
            </a:duotone>
          </a:blip>
          <a:stretch>
            <a:fillRect/>
          </a:stretch>
        </p:blipFill>
        <p:spPr>
          <a:xfrm>
            <a:off x="5983406" y="3848860"/>
            <a:ext cx="2667000" cy="2531279"/>
          </a:xfrm>
          <a:prstGeom prst="rect">
            <a:avLst/>
          </a:prstGeom>
        </p:spPr>
      </p:pic>
      <p:pic>
        <p:nvPicPr>
          <p:cNvPr id="7" name="Picture 4">
            <a:extLst>
              <a:ext uri="{FF2B5EF4-FFF2-40B4-BE49-F238E27FC236}">
                <a16:creationId xmlns=""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9903" y="6022201"/>
            <a:ext cx="6134100" cy="835799"/>
          </a:xfrm>
          <a:prstGeom prst="rect">
            <a:avLst/>
          </a:prstGeom>
        </p:spPr>
      </p:pic>
      <p:sp>
        <p:nvSpPr>
          <p:cNvPr id="5" name="CuadroTexto 4"/>
          <p:cNvSpPr txBox="1"/>
          <p:nvPr/>
        </p:nvSpPr>
        <p:spPr>
          <a:xfrm>
            <a:off x="6210300" y="6352143"/>
            <a:ext cx="3581400" cy="369332"/>
          </a:xfrm>
          <a:prstGeom prst="rect">
            <a:avLst/>
          </a:prstGeom>
          <a:noFill/>
        </p:spPr>
        <p:txBody>
          <a:bodyPr wrap="square" rtlCol="0">
            <a:spAutoFit/>
          </a:bodyPr>
          <a:lstStyle/>
          <a:p>
            <a:r>
              <a:rPr lang="es-AR" i="1" dirty="0" smtClean="0"/>
              <a:t> </a:t>
            </a:r>
            <a:r>
              <a:rPr lang="es-AR" sz="1400" dirty="0" err="1" smtClean="0">
                <a:effectLst>
                  <a:outerShdw blurRad="38100" dist="38100" dir="2700000" algn="tl">
                    <a:srgbClr val="000000">
                      <a:alpha val="43137"/>
                    </a:srgbClr>
                  </a:outerShdw>
                </a:effectLst>
                <a:latin typeface="Bookman Old Style" panose="02050604050505020204" pitchFamily="18" charset="0"/>
              </a:rPr>
              <a:t>Phenol-</a:t>
            </a:r>
            <a:r>
              <a:rPr lang="es-AR" sz="1400" i="1" dirty="0" err="1" smtClean="0">
                <a:effectLst>
                  <a:outerShdw blurRad="38100" dist="38100" dir="2700000" algn="tl">
                    <a:srgbClr val="000000">
                      <a:alpha val="43137"/>
                    </a:srgbClr>
                  </a:outerShdw>
                </a:effectLst>
                <a:latin typeface="Bookman Old Style" panose="02050604050505020204" pitchFamily="18" charset="0"/>
              </a:rPr>
              <a:t>h</a:t>
            </a:r>
            <a:r>
              <a:rPr lang="es-AR" sz="1400" dirty="0" err="1" smtClean="0">
                <a:effectLst>
                  <a:outerShdw blurRad="38100" dist="38100" dir="2700000" algn="tl">
                    <a:srgbClr val="000000">
                      <a:alpha val="43137"/>
                    </a:srgbClr>
                  </a:outerShdw>
                </a:effectLst>
                <a:latin typeface="Bookman Old Style" panose="02050604050505020204" pitchFamily="18" charset="0"/>
              </a:rPr>
              <a:t>CA</a:t>
            </a:r>
            <a:r>
              <a:rPr lang="es-AR" sz="1400" dirty="0" smtClean="0">
                <a:effectLst>
                  <a:outerShdw blurRad="38100" dist="38100" dir="2700000" algn="tl">
                    <a:srgbClr val="000000">
                      <a:alpha val="43137"/>
                    </a:srgbClr>
                  </a:outerShdw>
                </a:effectLst>
                <a:latin typeface="Bookman Old Style" panose="02050604050505020204" pitchFamily="18" charset="0"/>
              </a:rPr>
              <a:t> </a:t>
            </a:r>
            <a:r>
              <a:rPr lang="es-AR" sz="1400" dirty="0">
                <a:effectLst>
                  <a:outerShdw blurRad="38100" dist="38100" dir="2700000" algn="tl">
                    <a:srgbClr val="000000">
                      <a:alpha val="43137"/>
                    </a:srgbClr>
                  </a:outerShdw>
                </a:effectLst>
                <a:latin typeface="Bookman Old Style" panose="02050604050505020204" pitchFamily="18" charset="0"/>
              </a:rPr>
              <a:t>II </a:t>
            </a:r>
            <a:r>
              <a:rPr lang="es-AR" sz="1400" dirty="0" err="1" smtClean="0">
                <a:effectLst>
                  <a:outerShdw blurRad="38100" dist="38100" dir="2700000" algn="tl">
                    <a:srgbClr val="000000">
                      <a:alpha val="43137"/>
                    </a:srgbClr>
                  </a:outerShdw>
                </a:effectLst>
                <a:latin typeface="Bookman Old Style" panose="02050604050505020204" pitchFamily="18" charset="0"/>
              </a:rPr>
              <a:t>adduct</a:t>
            </a:r>
            <a:r>
              <a:rPr lang="es-AR" sz="1400" i="1" dirty="0" smtClean="0"/>
              <a:t>                                                                                                                                                                                                             </a:t>
            </a:r>
            <a:endParaRPr lang="es-AR" sz="1400"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1578508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p:cNvSpPr txBox="1"/>
          <p:nvPr/>
        </p:nvSpPr>
        <p:spPr>
          <a:xfrm>
            <a:off x="152400" y="126636"/>
            <a:ext cx="8153400" cy="461665"/>
          </a:xfrm>
          <a:prstGeom prst="rect">
            <a:avLst/>
          </a:prstGeom>
          <a:noFill/>
        </p:spPr>
        <p:txBody>
          <a:bodyPr wrap="square" rtlCol="0">
            <a:spAutoFit/>
          </a:bodyPr>
          <a:lstStyle/>
          <a:p>
            <a:r>
              <a:rPr lang="fr-FR" sz="2400" b="1" i="1" dirty="0" err="1"/>
              <a:t>Results</a:t>
            </a:r>
            <a:r>
              <a:rPr lang="fr-FR" sz="2400" b="1" i="1" dirty="0"/>
              <a:t> and discussion</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Rectangle 2"/>
          <p:cNvSpPr>
            <a:spLocks noChangeArrowheads="1"/>
          </p:cNvSpPr>
          <p:nvPr/>
        </p:nvSpPr>
        <p:spPr bwMode="auto">
          <a:xfrm>
            <a:off x="2133600" y="17316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8" name="Objeto 7">
            <a:extLst>
              <a:ext uri="{FF2B5EF4-FFF2-40B4-BE49-F238E27FC236}">
                <a16:creationId xmlns="" xmlns:a16="http://schemas.microsoft.com/office/drawing/2014/main" id="{0B7B3AC5-EEFC-4B01-9597-02A56DB390DC}"/>
              </a:ext>
            </a:extLst>
          </p:cNvPr>
          <p:cNvGraphicFramePr>
            <a:graphicFrameLocks noChangeAspect="1"/>
          </p:cNvGraphicFramePr>
          <p:nvPr>
            <p:extLst>
              <p:ext uri="{D42A27DB-BD31-4B8C-83A1-F6EECF244321}">
                <p14:modId xmlns:p14="http://schemas.microsoft.com/office/powerpoint/2010/main" val="523898023"/>
              </p:ext>
            </p:extLst>
          </p:nvPr>
        </p:nvGraphicFramePr>
        <p:xfrm>
          <a:off x="178911" y="1971478"/>
          <a:ext cx="8888889" cy="3571875"/>
        </p:xfrm>
        <a:graphic>
          <a:graphicData uri="http://schemas.openxmlformats.org/presentationml/2006/ole">
            <mc:AlternateContent xmlns:mc="http://schemas.openxmlformats.org/markup-compatibility/2006">
              <mc:Choice xmlns:v="urn:schemas-microsoft-com:vml" Requires="v">
                <p:oleObj spid="_x0000_s8245" name="CS ChemDraw Drawing" r:id="rId4" imgW="8323732" imgH="3081057" progId="ChemDraw.Document.6.0">
                  <p:embed/>
                </p:oleObj>
              </mc:Choice>
              <mc:Fallback>
                <p:oleObj name="CS ChemDraw Drawing" r:id="rId4" imgW="8323732" imgH="3081057" progId="ChemDraw.Document.6.0">
                  <p:embed/>
                  <p:pic>
                    <p:nvPicPr>
                      <p:cNvPr id="0" name=""/>
                      <p:cNvPicPr>
                        <a:picLocks noChangeAspect="1" noChangeArrowheads="1"/>
                      </p:cNvPicPr>
                      <p:nvPr/>
                    </p:nvPicPr>
                    <p:blipFill>
                      <a:blip r:embed="rId5"/>
                      <a:srcRect/>
                      <a:stretch>
                        <a:fillRect/>
                      </a:stretch>
                    </p:blipFill>
                    <p:spPr bwMode="auto">
                      <a:xfrm>
                        <a:off x="178911" y="1971478"/>
                        <a:ext cx="8888889" cy="3571875"/>
                      </a:xfrm>
                      <a:prstGeom prst="rect">
                        <a:avLst/>
                      </a:prstGeom>
                      <a:noFill/>
                    </p:spPr>
                  </p:pic>
                </p:oleObj>
              </mc:Fallback>
            </mc:AlternateContent>
          </a:graphicData>
        </a:graphic>
      </p:graphicFrame>
      <p:sp>
        <p:nvSpPr>
          <p:cNvPr id="9" name="1 Título"/>
          <p:cNvSpPr>
            <a:spLocks noGrp="1"/>
          </p:cNvSpPr>
          <p:nvPr/>
        </p:nvSpPr>
        <p:spPr>
          <a:xfrm>
            <a:off x="1672861" y="967334"/>
            <a:ext cx="5791200" cy="615598"/>
          </a:xfrm>
          <a:prstGeom prst="rect">
            <a:avLst/>
          </a:prstGeom>
        </p:spPr>
        <p:txBody>
          <a:bodyPr/>
          <a:lstStyle/>
          <a:p>
            <a:pPr algn="ctr">
              <a:spcBef>
                <a:spcPct val="20000"/>
              </a:spcBef>
              <a:buFont typeface="Arial" pitchFamily="34" charset="0"/>
              <a:buNone/>
            </a:pP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Preparation</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of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vanillin</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derivatives</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CAEAE96-855E-42B1-8DE9-9C9E68DE18C5}" type="slidenum">
              <a:rPr lang="fr-FR" smtClean="0"/>
              <a:pPr/>
              <a:t>8</a:t>
            </a:fld>
            <a:endParaRPr lang="fr-FR"/>
          </a:p>
        </p:txBody>
      </p:sp>
      <p:sp>
        <p:nvSpPr>
          <p:cNvPr id="9" name="1 Título"/>
          <p:cNvSpPr>
            <a:spLocks noGrp="1"/>
          </p:cNvSpPr>
          <p:nvPr/>
        </p:nvSpPr>
        <p:spPr>
          <a:xfrm>
            <a:off x="717077" y="305483"/>
            <a:ext cx="7696200" cy="615598"/>
          </a:xfrm>
          <a:prstGeom prst="rect">
            <a:avLst/>
          </a:prstGeom>
        </p:spPr>
        <p:txBody>
          <a:bodyPr/>
          <a:lstStyle/>
          <a:p>
            <a:pPr algn="ctr">
              <a:spcBef>
                <a:spcPct val="20000"/>
              </a:spcBef>
            </a:pP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Vanillin</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derivatives</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and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inhibitory</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activity</a:t>
            </a:r>
            <a:endParaRPr lang="es-AR" sz="2000" dirty="0"/>
          </a:p>
          <a:p>
            <a:pPr algn="ctr">
              <a:spcBef>
                <a:spcPct val="20000"/>
              </a:spcBef>
              <a:buFont typeface="Arial" pitchFamily="34" charset="0"/>
              <a:buNone/>
            </a:pP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p>
        </p:txBody>
      </p:sp>
      <p:pic>
        <p:nvPicPr>
          <p:cNvPr id="4" name="Picture 4">
            <a:extLst>
              <a:ext uri="{FF2B5EF4-FFF2-40B4-BE49-F238E27FC236}">
                <a16:creationId xmlns=""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644433210"/>
              </p:ext>
            </p:extLst>
          </p:nvPr>
        </p:nvGraphicFramePr>
        <p:xfrm>
          <a:off x="63500" y="1014413"/>
          <a:ext cx="9001125" cy="4916487"/>
        </p:xfrm>
        <a:graphic>
          <a:graphicData uri="http://schemas.openxmlformats.org/presentationml/2006/ole">
            <mc:AlternateContent xmlns:mc="http://schemas.openxmlformats.org/markup-compatibility/2006">
              <mc:Choice xmlns:v="urn:schemas-microsoft-com:vml" Requires="v">
                <p:oleObj spid="_x0000_s9269" name="CS ChemDraw Drawing" r:id="rId4" imgW="7861912" imgH="4295983" progId="ChemDraw.Document.6.0">
                  <p:embed/>
                </p:oleObj>
              </mc:Choice>
              <mc:Fallback>
                <p:oleObj name="CS ChemDraw Drawing" r:id="rId4" imgW="7861912" imgH="4295983" progId="ChemDraw.Document.6.0">
                  <p:embed/>
                  <p:pic>
                    <p:nvPicPr>
                      <p:cNvPr id="0" name=""/>
                      <p:cNvPicPr/>
                      <p:nvPr/>
                    </p:nvPicPr>
                    <p:blipFill>
                      <a:blip r:embed="rId5"/>
                      <a:stretch>
                        <a:fillRect/>
                      </a:stretch>
                    </p:blipFill>
                    <p:spPr>
                      <a:xfrm>
                        <a:off x="63500" y="1014413"/>
                        <a:ext cx="9001125" cy="4916487"/>
                      </a:xfrm>
                      <a:prstGeom prst="rect">
                        <a:avLst/>
                      </a:prstGeom>
                    </p:spPr>
                  </p:pic>
                </p:oleObj>
              </mc:Fallback>
            </mc:AlternateContent>
          </a:graphicData>
        </a:graphic>
      </p:graphicFrame>
    </p:spTree>
    <p:extLst>
      <p:ext uri="{BB962C8B-B14F-4D97-AF65-F5344CB8AC3E}">
        <p14:creationId xmlns:p14="http://schemas.microsoft.com/office/powerpoint/2010/main" val="133861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FCAEAE96-855E-42B1-8DE9-9C9E68DE18C5}" type="slidenum">
              <a:rPr lang="fr-FR" smtClean="0"/>
              <a:pPr/>
              <a:t>9</a:t>
            </a:fld>
            <a:endParaRPr lang="fr-FR"/>
          </a:p>
        </p:txBody>
      </p:sp>
      <p:sp>
        <p:nvSpPr>
          <p:cNvPr id="4" name="1 Título"/>
          <p:cNvSpPr>
            <a:spLocks noGrp="1"/>
          </p:cNvSpPr>
          <p:nvPr/>
        </p:nvSpPr>
        <p:spPr>
          <a:xfrm>
            <a:off x="152400" y="228600"/>
            <a:ext cx="3048000" cy="532716"/>
          </a:xfrm>
          <a:prstGeom prst="rect">
            <a:avLst/>
          </a:prstGeom>
        </p:spPr>
        <p:txBody>
          <a:bodyPr/>
          <a:lstStyle/>
          <a:p>
            <a:pPr algn="ctr">
              <a:spcBef>
                <a:spcPct val="20000"/>
              </a:spcBef>
            </a:pP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Docking</a:t>
            </a:r>
            <a:r>
              <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rPr>
              <a:t> </a:t>
            </a:r>
            <a:r>
              <a:rPr lang="es-AR" sz="2000" b="1" dirty="0" err="1">
                <a:solidFill>
                  <a:schemeClr val="accent4"/>
                </a:solidFill>
                <a:effectLst>
                  <a:outerShdw blurRad="38100" dist="38100" dir="2700000" algn="tl">
                    <a:srgbClr val="000000">
                      <a:alpha val="43137"/>
                    </a:srgbClr>
                  </a:outerShdw>
                </a:effectLst>
                <a:latin typeface="Bookman Old Style" panose="02050604050505020204" pitchFamily="18" charset="0"/>
              </a:rPr>
              <a:t>snapshots</a:t>
            </a:r>
            <a:endPar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endParaRPr>
          </a:p>
          <a:p>
            <a:pPr algn="ctr">
              <a:spcBef>
                <a:spcPct val="20000"/>
              </a:spcBef>
              <a:buFont typeface="Arial" pitchFamily="34" charset="0"/>
              <a:buNone/>
            </a:pPr>
            <a:endParaRPr lang="es-AR" sz="2000" b="1" dirty="0">
              <a:solidFill>
                <a:schemeClr val="accent4"/>
              </a:solidFill>
              <a:effectLst>
                <a:outerShdw blurRad="38100" dist="38100" dir="2700000" algn="tl">
                  <a:srgbClr val="000000">
                    <a:alpha val="43137"/>
                  </a:srgbClr>
                </a:outerShdw>
              </a:effectLst>
              <a:latin typeface="Bookman Old Style" panose="02050604050505020204" pitchFamily="18" charset="0"/>
            </a:endParaRPr>
          </a:p>
        </p:txBody>
      </p:sp>
      <p:pic>
        <p:nvPicPr>
          <p:cNvPr id="5" name="Picture 4">
            <a:extLst>
              <a:ext uri="{FF2B5EF4-FFF2-40B4-BE49-F238E27FC236}">
                <a16:creationId xmlns=""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423" y="1472376"/>
            <a:ext cx="4378377" cy="391288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7696200" y="5148695"/>
            <a:ext cx="884503" cy="369768"/>
          </a:xfrm>
          <a:prstGeom prst="rect">
            <a:avLst/>
          </a:prstGeom>
          <a:noFill/>
        </p:spPr>
        <p:txBody>
          <a:bodyPr wrap="none" rtlCol="0">
            <a:spAutoFit/>
          </a:bodyPr>
          <a:lstStyle/>
          <a:p>
            <a:r>
              <a:rPr lang="es-AR" sz="1600" i="1" dirty="0" err="1">
                <a:effectLst>
                  <a:outerShdw blurRad="38100" dist="38100" dir="2700000" algn="tl">
                    <a:srgbClr val="000000">
                      <a:alpha val="43137"/>
                    </a:srgbClr>
                  </a:outerShdw>
                </a:effectLst>
                <a:latin typeface="Bookman Old Style" panose="02050604050505020204" pitchFamily="18" charset="0"/>
              </a:rPr>
              <a:t>h</a:t>
            </a:r>
            <a:r>
              <a:rPr lang="es-AR" sz="1600" dirty="0" err="1">
                <a:effectLst>
                  <a:outerShdw blurRad="38100" dist="38100" dir="2700000" algn="tl">
                    <a:srgbClr val="000000">
                      <a:alpha val="43137"/>
                    </a:srgbClr>
                  </a:outerShdw>
                </a:effectLst>
                <a:latin typeface="Bookman Old Style" panose="02050604050505020204" pitchFamily="18" charset="0"/>
              </a:rPr>
              <a:t>CA</a:t>
            </a:r>
            <a:r>
              <a:rPr lang="es-AR" sz="1600" dirty="0">
                <a:effectLst>
                  <a:outerShdw blurRad="38100" dist="38100" dir="2700000" algn="tl">
                    <a:srgbClr val="000000">
                      <a:alpha val="43137"/>
                    </a:srgbClr>
                  </a:outerShdw>
                </a:effectLst>
                <a:latin typeface="Bookman Old Style" panose="02050604050505020204" pitchFamily="18" charset="0"/>
              </a:rPr>
              <a:t> II</a:t>
            </a:r>
          </a:p>
        </p:txBody>
      </p:sp>
      <p:pic>
        <p:nvPicPr>
          <p:cNvPr id="8" name="Imagen 7"/>
          <p:cNvPicPr/>
          <p:nvPr/>
        </p:nvPicPr>
        <p:blipFill>
          <a:blip r:embed="rId4">
            <a:extLst>
              <a:ext uri="{BEBA8EAE-BF5A-486C-A8C5-ECC9F3942E4B}">
                <a14:imgProps xmlns:a14="http://schemas.microsoft.com/office/drawing/2010/main">
                  <a14:imgLayer r:embed="rId5">
                    <a14:imgEffect>
                      <a14:backgroundRemoval t="0" b="100000" l="2405" r="100000"/>
                    </a14:imgEffect>
                  </a14:imgLayer>
                </a14:imgProps>
              </a:ext>
              <a:ext uri="{28A0092B-C50C-407E-A947-70E740481C1C}">
                <a14:useLocalDpi xmlns:a14="http://schemas.microsoft.com/office/drawing/2010/main" val="0"/>
              </a:ext>
            </a:extLst>
          </a:blip>
          <a:stretch>
            <a:fillRect/>
          </a:stretch>
        </p:blipFill>
        <p:spPr>
          <a:xfrm>
            <a:off x="119862" y="1823611"/>
            <a:ext cx="4572000" cy="4197827"/>
          </a:xfrm>
          <a:prstGeom prst="rect">
            <a:avLst/>
          </a:prstGeom>
        </p:spPr>
      </p:pic>
      <p:sp>
        <p:nvSpPr>
          <p:cNvPr id="9" name="CuadroTexto 8"/>
          <p:cNvSpPr txBox="1"/>
          <p:nvPr/>
        </p:nvSpPr>
        <p:spPr>
          <a:xfrm>
            <a:off x="3186752" y="5598013"/>
            <a:ext cx="886781" cy="338554"/>
          </a:xfrm>
          <a:prstGeom prst="rect">
            <a:avLst/>
          </a:prstGeom>
          <a:noFill/>
        </p:spPr>
        <p:txBody>
          <a:bodyPr wrap="none" rtlCol="0">
            <a:spAutoFit/>
          </a:bodyPr>
          <a:lstStyle/>
          <a:p>
            <a:r>
              <a:rPr lang="es-AR" sz="1600" i="1" dirty="0" err="1">
                <a:effectLst>
                  <a:outerShdw blurRad="38100" dist="38100" dir="2700000" algn="tl">
                    <a:srgbClr val="000000">
                      <a:alpha val="43137"/>
                    </a:srgbClr>
                  </a:outerShdw>
                </a:effectLst>
                <a:latin typeface="Bookman Old Style" panose="02050604050505020204" pitchFamily="18" charset="0"/>
              </a:rPr>
              <a:t>h</a:t>
            </a:r>
            <a:r>
              <a:rPr lang="es-AR" sz="1600" dirty="0" err="1">
                <a:effectLst>
                  <a:outerShdw blurRad="38100" dist="38100" dir="2700000" algn="tl">
                    <a:srgbClr val="000000">
                      <a:alpha val="43137"/>
                    </a:srgbClr>
                  </a:outerShdw>
                </a:effectLst>
                <a:latin typeface="Bookman Old Style" panose="02050604050505020204" pitchFamily="18" charset="0"/>
              </a:rPr>
              <a:t>CA</a:t>
            </a:r>
            <a:r>
              <a:rPr lang="es-AR" sz="1600" dirty="0">
                <a:effectLst>
                  <a:outerShdw blurRad="38100" dist="38100" dir="2700000" algn="tl">
                    <a:srgbClr val="000000">
                      <a:alpha val="43137"/>
                    </a:srgbClr>
                  </a:outerShdw>
                </a:effectLst>
                <a:latin typeface="Bookman Old Style" panose="02050604050505020204" pitchFamily="18" charset="0"/>
              </a:rPr>
              <a:t> IX</a:t>
            </a:r>
          </a:p>
        </p:txBody>
      </p:sp>
      <p:sp>
        <p:nvSpPr>
          <p:cNvPr id="10" name="CuadroTexto 9"/>
          <p:cNvSpPr txBox="1"/>
          <p:nvPr/>
        </p:nvSpPr>
        <p:spPr>
          <a:xfrm>
            <a:off x="185476" y="761316"/>
            <a:ext cx="8778422" cy="892552"/>
          </a:xfrm>
          <a:prstGeom prst="rect">
            <a:avLst/>
          </a:prstGeom>
          <a:noFill/>
        </p:spPr>
        <p:txBody>
          <a:bodyPr wrap="square" rtlCol="0">
            <a:spAutoFit/>
          </a:bodyPr>
          <a:lstStyle/>
          <a:p>
            <a:pPr algn="just"/>
            <a:r>
              <a:rPr lang="en-US" sz="1700" dirty="0">
                <a:effectLst>
                  <a:outerShdw blurRad="38100" dist="38100" dir="2700000" algn="tl">
                    <a:srgbClr val="000000">
                      <a:alpha val="43137"/>
                    </a:srgbClr>
                  </a:outerShdw>
                </a:effectLst>
                <a:latin typeface="Bookman Old Style" panose="02050604050505020204" pitchFamily="18" charset="0"/>
              </a:rPr>
              <a:t>The frames show the arrangement of the lower energy poses of the vanillin </a:t>
            </a:r>
            <a:r>
              <a:rPr lang="en-US" dirty="0">
                <a:effectLst>
                  <a:outerShdw blurRad="38100" dist="38100" dir="2700000" algn="tl">
                    <a:srgbClr val="000000">
                      <a:alpha val="43137"/>
                    </a:srgbClr>
                  </a:outerShdw>
                </a:effectLst>
                <a:latin typeface="Bookman Old Style" panose="02050604050505020204" pitchFamily="18" charset="0"/>
              </a:rPr>
              <a:t>derivatives</a:t>
            </a:r>
            <a:r>
              <a:rPr lang="en-US" sz="1700" dirty="0">
                <a:effectLst>
                  <a:outerShdw blurRad="38100" dist="38100" dir="2700000" algn="tl">
                    <a:srgbClr val="000000">
                      <a:alpha val="43137"/>
                    </a:srgbClr>
                  </a:outerShdw>
                </a:effectLst>
                <a:latin typeface="Bookman Old Style" panose="02050604050505020204" pitchFamily="18" charset="0"/>
              </a:rPr>
              <a:t> inside of the </a:t>
            </a:r>
            <a:r>
              <a:rPr lang="en-US" sz="1700" i="1" dirty="0" err="1">
                <a:effectLst>
                  <a:outerShdw blurRad="38100" dist="38100" dir="2700000" algn="tl">
                    <a:srgbClr val="000000">
                      <a:alpha val="43137"/>
                    </a:srgbClr>
                  </a:outerShdw>
                </a:effectLst>
                <a:latin typeface="Bookman Old Style" panose="02050604050505020204" pitchFamily="18" charset="0"/>
              </a:rPr>
              <a:t>h</a:t>
            </a:r>
            <a:r>
              <a:rPr lang="en-US" sz="1700" dirty="0" err="1">
                <a:effectLst>
                  <a:outerShdw blurRad="38100" dist="38100" dir="2700000" algn="tl">
                    <a:srgbClr val="000000">
                      <a:alpha val="43137"/>
                    </a:srgbClr>
                  </a:outerShdw>
                </a:effectLst>
                <a:latin typeface="Bookman Old Style" panose="02050604050505020204" pitchFamily="18" charset="0"/>
              </a:rPr>
              <a:t>CAIX</a:t>
            </a:r>
            <a:r>
              <a:rPr lang="en-US" sz="1700" dirty="0">
                <a:effectLst>
                  <a:outerShdw blurRad="38100" dist="38100" dir="2700000" algn="tl">
                    <a:srgbClr val="000000">
                      <a:alpha val="43137"/>
                    </a:srgbClr>
                  </a:outerShdw>
                </a:effectLst>
                <a:latin typeface="Bookman Old Style" panose="02050604050505020204" pitchFamily="18" charset="0"/>
              </a:rPr>
              <a:t> active site and some inside of </a:t>
            </a:r>
            <a:r>
              <a:rPr lang="en-GB" sz="1700" dirty="0">
                <a:effectLst>
                  <a:outerShdw blurRad="38100" dist="38100" dir="2700000" algn="tl">
                    <a:srgbClr val="000000">
                      <a:alpha val="43137"/>
                    </a:srgbClr>
                  </a:outerShdw>
                </a:effectLst>
                <a:latin typeface="Bookman Old Style" panose="02050604050505020204" pitchFamily="18" charset="0"/>
              </a:rPr>
              <a:t>binding pocket out of the </a:t>
            </a:r>
            <a:r>
              <a:rPr lang="en-GB" sz="1700" i="1" dirty="0" err="1">
                <a:effectLst>
                  <a:outerShdw blurRad="38100" dist="38100" dir="2700000" algn="tl">
                    <a:srgbClr val="000000">
                      <a:alpha val="43137"/>
                    </a:srgbClr>
                  </a:outerShdw>
                </a:effectLst>
                <a:latin typeface="Bookman Old Style" panose="02050604050505020204" pitchFamily="18" charset="0"/>
              </a:rPr>
              <a:t>h</a:t>
            </a:r>
            <a:r>
              <a:rPr lang="en-GB" sz="1700" dirty="0" err="1">
                <a:effectLst>
                  <a:outerShdw blurRad="38100" dist="38100" dir="2700000" algn="tl">
                    <a:srgbClr val="000000">
                      <a:alpha val="43137"/>
                    </a:srgbClr>
                  </a:outerShdw>
                </a:effectLst>
                <a:latin typeface="Bookman Old Style" panose="02050604050505020204" pitchFamily="18" charset="0"/>
              </a:rPr>
              <a:t>CA</a:t>
            </a:r>
            <a:r>
              <a:rPr lang="en-GB" sz="1700" dirty="0">
                <a:effectLst>
                  <a:outerShdw blurRad="38100" dist="38100" dir="2700000" algn="tl">
                    <a:srgbClr val="000000">
                      <a:alpha val="43137"/>
                    </a:srgbClr>
                  </a:outerShdw>
                </a:effectLst>
                <a:latin typeface="Bookman Old Style" panose="02050604050505020204" pitchFamily="18" charset="0"/>
              </a:rPr>
              <a:t> II active site</a:t>
            </a:r>
            <a:r>
              <a:rPr lang="en-US" sz="1700" dirty="0">
                <a:effectLst>
                  <a:outerShdw blurRad="38100" dist="38100" dir="2700000" algn="tl">
                    <a:srgbClr val="000000">
                      <a:alpha val="43137"/>
                    </a:srgbClr>
                  </a:outerShdw>
                </a:effectLst>
                <a:latin typeface="Bookman Old Style" panose="02050604050505020204" pitchFamily="18" charset="0"/>
              </a:rPr>
              <a:t>. </a:t>
            </a:r>
            <a:endParaRPr lang="es-AR" sz="1700" dirty="0">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974138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900</Words>
  <Application>Microsoft Office PowerPoint</Application>
  <PresentationFormat>Presentación en pantalla (4:3)</PresentationFormat>
  <Paragraphs>110</Paragraphs>
  <Slides>11</Slides>
  <Notes>2</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11</vt:i4>
      </vt:variant>
    </vt:vector>
  </HeadingPairs>
  <TitlesOfParts>
    <vt:vector size="19" baseType="lpstr">
      <vt:lpstr>Arial</vt:lpstr>
      <vt:lpstr>Bookman Old Style</vt:lpstr>
      <vt:lpstr>Calibri</vt:lpstr>
      <vt:lpstr>Calibri Light</vt:lpstr>
      <vt:lpstr>Times New Roman</vt:lpstr>
      <vt:lpstr>Office Theme</vt:lpstr>
      <vt:lpstr>Custom Design</vt:lpstr>
      <vt:lpstr>CS ChemDraw Drawing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Usuario de Windows</cp:lastModifiedBy>
  <cp:revision>151</cp:revision>
  <dcterms:created xsi:type="dcterms:W3CDTF">2015-04-04T09:45:50Z</dcterms:created>
  <dcterms:modified xsi:type="dcterms:W3CDTF">2020-10-28T21:06:16Z</dcterms:modified>
</cp:coreProperties>
</file>