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67" r:id="rId4"/>
    <p:sldId id="258" r:id="rId5"/>
    <p:sldId id="259" r:id="rId6"/>
    <p:sldId id="268" r:id="rId7"/>
    <p:sldId id="270" r:id="rId8"/>
    <p:sldId id="261" r:id="rId9"/>
    <p:sldId id="277" r:id="rId10"/>
    <p:sldId id="272" r:id="rId11"/>
    <p:sldId id="275" r:id="rId12"/>
    <p:sldId id="273" r:id="rId13"/>
    <p:sldId id="276" r:id="rId14"/>
    <p:sldId id="265" r:id="rId15"/>
    <p:sldId id="269" r:id="rId16"/>
    <p:sldId id="264"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10/29/2020</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5.emf"/><Relationship Id="rId12"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9.png"/><Relationship Id="rId10" Type="http://schemas.openxmlformats.org/officeDocument/2006/relationships/image" Target="../media/image10.jpeg"/><Relationship Id="rId4" Type="http://schemas.openxmlformats.org/officeDocument/2006/relationships/image" Target="../media/image8.png"/><Relationship Id="rId9" Type="http://schemas.openxmlformats.org/officeDocument/2006/relationships/image" Target="../media/image6.emf"/><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7.emf"/><Relationship Id="rId3" Type="http://schemas.openxmlformats.org/officeDocument/2006/relationships/image" Target="../media/image8.png"/><Relationship Id="rId7" Type="http://schemas.openxmlformats.org/officeDocument/2006/relationships/image" Target="../media/image14.e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2.emf"/><Relationship Id="rId18" Type="http://schemas.openxmlformats.org/officeDocument/2006/relationships/oleObject" Target="../embeddings/oleObject16.bin"/><Relationship Id="rId3" Type="http://schemas.openxmlformats.org/officeDocument/2006/relationships/image" Target="../media/image8.png"/><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oleObject" Target="../embeddings/oleObject13.bin"/><Relationship Id="rId17" Type="http://schemas.openxmlformats.org/officeDocument/2006/relationships/image" Target="../media/image24.emf"/><Relationship Id="rId2" Type="http://schemas.openxmlformats.org/officeDocument/2006/relationships/slideLayout" Target="../slideLayouts/slideLayout7.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10" Type="http://schemas.openxmlformats.org/officeDocument/2006/relationships/oleObject" Target="../embeddings/oleObject12.bin"/><Relationship Id="rId19" Type="http://schemas.openxmlformats.org/officeDocument/2006/relationships/image" Target="../media/image25.emf"/><Relationship Id="rId4" Type="http://schemas.openxmlformats.org/officeDocument/2006/relationships/oleObject" Target="../embeddings/oleObject9.bin"/><Relationship Id="rId9" Type="http://schemas.openxmlformats.org/officeDocument/2006/relationships/image" Target="../media/image20.emf"/><Relationship Id="rId14" Type="http://schemas.openxmlformats.org/officeDocument/2006/relationships/oleObject" Target="../embeddings/oleObject14.bin"/><Relationship Id="rId22"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1384995"/>
          </a:xfrm>
          <a:prstGeom prst="rect">
            <a:avLst/>
          </a:prstGeom>
          <a:noFill/>
        </p:spPr>
        <p:txBody>
          <a:bodyPr wrap="square" rtlCol="0">
            <a:spAutoFit/>
          </a:bodyPr>
          <a:lstStyle/>
          <a:p>
            <a:pPr algn="ctr"/>
            <a:endParaRPr lang="en-US" b="1" dirty="0"/>
          </a:p>
          <a:p>
            <a:pPr algn="ctr"/>
            <a:endParaRPr lang="en-US" b="1" dirty="0"/>
          </a:p>
          <a:p>
            <a:pPr algn="ctr"/>
            <a:endParaRPr lang="fr-FR" dirty="0"/>
          </a:p>
          <a:p>
            <a:endParaRPr lang="it-IT" b="1" baseline="30000" dirty="0"/>
          </a:p>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
        <p:nvSpPr>
          <p:cNvPr id="7" name="TextBox 6"/>
          <p:cNvSpPr txBox="1"/>
          <p:nvPr/>
        </p:nvSpPr>
        <p:spPr>
          <a:xfrm>
            <a:off x="419099" y="2266420"/>
            <a:ext cx="8305800" cy="4401205"/>
          </a:xfrm>
          <a:prstGeom prst="rect">
            <a:avLst/>
          </a:prstGeom>
          <a:solidFill>
            <a:schemeClr val="bg1"/>
          </a:solidFill>
        </p:spPr>
        <p:txBody>
          <a:bodyPr wrap="square" rtlCol="0">
            <a:spAutoFit/>
          </a:bodyPr>
          <a:lstStyle/>
          <a:p>
            <a:pPr algn="ctr"/>
            <a:r>
              <a:rPr lang="en-US" sz="2400" b="1" dirty="0"/>
              <a:t>Pyrazolines from dehydrozingerone analogues: Cytotoxicity and morphological changes on HeLa </a:t>
            </a:r>
            <a:r>
              <a:rPr lang="en-US" sz="2400" b="1" dirty="0" smtClean="0"/>
              <a:t>cells</a:t>
            </a:r>
          </a:p>
          <a:p>
            <a:pPr algn="ctr"/>
            <a:endParaRPr lang="fr-FR" sz="1200" dirty="0" smtClean="0"/>
          </a:p>
          <a:p>
            <a:pPr algn="ctr"/>
            <a:r>
              <a:rPr lang="it-IT" b="1" dirty="0" smtClean="0"/>
              <a:t>Jovana Muškinja</a:t>
            </a:r>
            <a:r>
              <a:rPr lang="it-IT" b="1" baseline="30000" dirty="0" smtClean="0"/>
              <a:t>1,</a:t>
            </a:r>
            <a:r>
              <a:rPr lang="en-US" b="1" baseline="30000" dirty="0" smtClean="0"/>
              <a:t>2</a:t>
            </a:r>
            <a:r>
              <a:rPr lang="sr-Latn-RS" b="1" baseline="30000" dirty="0" smtClean="0"/>
              <a:t>,</a:t>
            </a:r>
            <a:r>
              <a:rPr lang="it-IT" b="1" dirty="0" smtClean="0"/>
              <a:t>*, </a:t>
            </a:r>
            <a:r>
              <a:rPr lang="sr-Latn-RS" b="1" dirty="0" smtClean="0"/>
              <a:t>Jovan Luković</a:t>
            </a:r>
            <a:r>
              <a:rPr lang="en-US" b="1" baseline="30000" dirty="0" smtClean="0"/>
              <a:t>3</a:t>
            </a:r>
            <a:r>
              <a:rPr lang="it-IT" b="1" dirty="0" smtClean="0"/>
              <a:t>, </a:t>
            </a:r>
            <a:r>
              <a:rPr lang="sr-Latn-RS" b="1" dirty="0" smtClean="0"/>
              <a:t>Ivana Nikolić</a:t>
            </a:r>
            <a:r>
              <a:rPr lang="sr-Latn-RS" b="1" baseline="30000" dirty="0" smtClean="0"/>
              <a:t>3</a:t>
            </a:r>
            <a:r>
              <a:rPr lang="sr-Latn-RS" b="1" dirty="0" smtClean="0"/>
              <a:t>, Marina Mitrović</a:t>
            </a:r>
            <a:r>
              <a:rPr lang="sr-Latn-RS" b="1" baseline="30000" dirty="0"/>
              <a:t>3</a:t>
            </a:r>
            <a:r>
              <a:rPr lang="sr-Latn-RS" b="1" dirty="0" smtClean="0"/>
              <a:t> </a:t>
            </a:r>
            <a:r>
              <a:rPr lang="it-IT" b="1" dirty="0" smtClean="0"/>
              <a:t>and </a:t>
            </a:r>
            <a:r>
              <a:rPr lang="sr-Latn-RS" b="1" dirty="0" smtClean="0"/>
              <a:t/>
            </a:r>
            <a:br>
              <a:rPr lang="sr-Latn-RS" b="1" dirty="0" smtClean="0"/>
            </a:br>
            <a:r>
              <a:rPr lang="it-IT" b="1" dirty="0" smtClean="0"/>
              <a:t>Zoran Ratković</a:t>
            </a:r>
            <a:r>
              <a:rPr lang="sr-Latn-RS" b="1" baseline="30000" dirty="0"/>
              <a:t> </a:t>
            </a:r>
            <a:r>
              <a:rPr lang="en-US" b="1" baseline="30000" dirty="0" smtClean="0"/>
              <a:t>2</a:t>
            </a:r>
            <a:endParaRPr lang="sr-Latn-RS" b="1" dirty="0"/>
          </a:p>
          <a:p>
            <a:pPr algn="ctr"/>
            <a:endParaRPr lang="fr-FR" dirty="0"/>
          </a:p>
          <a:p>
            <a:pPr algn="ctr"/>
            <a:r>
              <a:rPr lang="en-US" sz="1600" baseline="30000" dirty="0" smtClean="0"/>
              <a:t>1 </a:t>
            </a:r>
            <a:r>
              <a:rPr lang="en-GB" sz="1600" dirty="0" smtClean="0"/>
              <a:t>Department </a:t>
            </a:r>
            <a:r>
              <a:rPr lang="en-GB" sz="1600" dirty="0"/>
              <a:t>of </a:t>
            </a:r>
            <a:r>
              <a:rPr lang="en-GB" sz="1600" dirty="0" smtClean="0"/>
              <a:t>Science, </a:t>
            </a:r>
            <a:r>
              <a:rPr lang="en-GB" sz="1600" dirty="0"/>
              <a:t>Institute for Information Technologies</a:t>
            </a:r>
            <a:r>
              <a:rPr lang="en-GB" sz="1600" dirty="0" smtClean="0"/>
              <a:t>,</a:t>
            </a:r>
            <a:r>
              <a:rPr lang="en-GB" sz="1600" dirty="0"/>
              <a:t> University </a:t>
            </a:r>
            <a:r>
              <a:rPr lang="en-GB" sz="1600" dirty="0" smtClean="0"/>
              <a:t>of</a:t>
            </a:r>
            <a:r>
              <a:rPr lang="sr-Latn-RS" sz="1600" dirty="0" smtClean="0"/>
              <a:t> </a:t>
            </a:r>
            <a:r>
              <a:rPr lang="en-GB" sz="1600" dirty="0" err="1" smtClean="0"/>
              <a:t>Kragujevac</a:t>
            </a:r>
            <a:r>
              <a:rPr lang="en-GB" sz="1600" dirty="0" smtClean="0"/>
              <a:t>, </a:t>
            </a:r>
            <a:r>
              <a:rPr lang="sr-Latn-RS" sz="1600" dirty="0" smtClean="0"/>
              <a:t/>
            </a:r>
            <a:br>
              <a:rPr lang="sr-Latn-RS" sz="1600" dirty="0" smtClean="0"/>
            </a:br>
            <a:r>
              <a:rPr lang="en-GB" sz="1600" dirty="0" smtClean="0"/>
              <a:t>Jovana </a:t>
            </a:r>
            <a:r>
              <a:rPr lang="en-GB" sz="1600" dirty="0" err="1" smtClean="0"/>
              <a:t>Cvijića</a:t>
            </a:r>
            <a:r>
              <a:rPr lang="en-GB" sz="1600" dirty="0"/>
              <a:t> </a:t>
            </a:r>
            <a:r>
              <a:rPr lang="en-GB" sz="1600" dirty="0" smtClean="0"/>
              <a:t>bb</a:t>
            </a:r>
            <a:r>
              <a:rPr lang="en-GB" sz="1600" dirty="0"/>
              <a:t>, 34000 </a:t>
            </a:r>
            <a:r>
              <a:rPr lang="en-GB" sz="1600" dirty="0" err="1"/>
              <a:t>Kragujevac</a:t>
            </a:r>
            <a:r>
              <a:rPr lang="en-GB" sz="1600" dirty="0"/>
              <a:t>, </a:t>
            </a:r>
            <a:r>
              <a:rPr lang="en-GB" sz="1600" dirty="0" smtClean="0"/>
              <a:t>Serbia</a:t>
            </a:r>
            <a:endParaRPr lang="en-US" sz="1600" dirty="0" smtClean="0"/>
          </a:p>
          <a:p>
            <a:pPr algn="ctr"/>
            <a:r>
              <a:rPr lang="en-US" sz="1600" baseline="30000" dirty="0" smtClean="0"/>
              <a:t>2</a:t>
            </a:r>
            <a:r>
              <a:rPr lang="en-US" sz="1600" dirty="0" smtClean="0"/>
              <a:t> </a:t>
            </a:r>
            <a:r>
              <a:rPr lang="en-US" sz="1600" dirty="0"/>
              <a:t>Department of </a:t>
            </a:r>
            <a:r>
              <a:rPr lang="sr-Latn-RS" sz="1600" dirty="0"/>
              <a:t>Chemistry</a:t>
            </a:r>
            <a:r>
              <a:rPr lang="en-US" sz="1600" dirty="0"/>
              <a:t>, Faculty of Science, University of </a:t>
            </a:r>
            <a:r>
              <a:rPr lang="en-US" sz="1600" dirty="0" err="1"/>
              <a:t>Kragujevac</a:t>
            </a:r>
            <a:r>
              <a:rPr lang="en-US" sz="1600" dirty="0"/>
              <a:t>, </a:t>
            </a:r>
            <a:r>
              <a:rPr lang="sr-Latn-RS" sz="1600" dirty="0"/>
              <a:t/>
            </a:r>
            <a:br>
              <a:rPr lang="sr-Latn-RS" sz="1600" dirty="0"/>
            </a:br>
            <a:r>
              <a:rPr lang="en-US" sz="1600" dirty="0"/>
              <a:t>R</a:t>
            </a:r>
            <a:r>
              <a:rPr lang="sr-Latn-RS" sz="1600" dirty="0"/>
              <a:t>adoja</a:t>
            </a:r>
            <a:r>
              <a:rPr lang="en-US" sz="1600" dirty="0"/>
              <a:t> </a:t>
            </a:r>
            <a:r>
              <a:rPr lang="en-US" sz="1600" dirty="0" err="1"/>
              <a:t>Domanovi</a:t>
            </a:r>
            <a:r>
              <a:rPr lang="sr-Latn-RS" sz="1600" dirty="0"/>
              <a:t>ć</a:t>
            </a:r>
            <a:r>
              <a:rPr lang="en-US" sz="1600" dirty="0"/>
              <a:t>a 12, 34000 </a:t>
            </a:r>
            <a:r>
              <a:rPr lang="en-US" sz="1600" dirty="0" err="1"/>
              <a:t>Kragujevac</a:t>
            </a:r>
            <a:r>
              <a:rPr lang="en-US" sz="1600" dirty="0"/>
              <a:t>, </a:t>
            </a:r>
            <a:r>
              <a:rPr lang="en-US" sz="1600" dirty="0" smtClean="0"/>
              <a:t>Serbia</a:t>
            </a:r>
          </a:p>
          <a:p>
            <a:pPr lvl="0" algn="ctr"/>
            <a:r>
              <a:rPr lang="en-US" sz="1600" baseline="30000" dirty="0" smtClean="0"/>
              <a:t>3</a:t>
            </a:r>
            <a:r>
              <a:rPr lang="en-US" sz="1600" dirty="0"/>
              <a:t>Department of </a:t>
            </a:r>
            <a:r>
              <a:rPr lang="en-US" sz="1600" dirty="0" smtClean="0"/>
              <a:t>Bio</a:t>
            </a:r>
            <a:r>
              <a:rPr lang="sr-Latn-RS" sz="1600" dirty="0" smtClean="0"/>
              <a:t>chemistry</a:t>
            </a:r>
            <a:r>
              <a:rPr lang="en-US" sz="1600" dirty="0" smtClean="0"/>
              <a:t>, </a:t>
            </a:r>
            <a:r>
              <a:rPr lang="en-US" sz="1600" dirty="0"/>
              <a:t>Faculty of </a:t>
            </a:r>
            <a:r>
              <a:rPr lang="sr-Latn-RS" sz="1600" dirty="0" smtClean="0"/>
              <a:t>Medical </a:t>
            </a:r>
            <a:r>
              <a:rPr lang="en-US" sz="1600" dirty="0" smtClean="0"/>
              <a:t>Science</a:t>
            </a:r>
            <a:r>
              <a:rPr lang="en-US" sz="1600" dirty="0"/>
              <a:t>, University of </a:t>
            </a:r>
            <a:r>
              <a:rPr lang="en-US" sz="1600" dirty="0" err="1"/>
              <a:t>Kragujevac</a:t>
            </a:r>
            <a:r>
              <a:rPr lang="en-US" sz="1600" dirty="0"/>
              <a:t>, </a:t>
            </a:r>
            <a:r>
              <a:rPr lang="sr-Latn-RS" sz="1600" dirty="0"/>
              <a:t/>
            </a:r>
            <a:br>
              <a:rPr lang="sr-Latn-RS" sz="1600" dirty="0"/>
            </a:br>
            <a:r>
              <a:rPr lang="sr-Latn-RS" sz="1600" dirty="0" smtClean="0"/>
              <a:t>Svetozara Markovića </a:t>
            </a:r>
            <a:r>
              <a:rPr lang="en-US" sz="1600" dirty="0" smtClean="0"/>
              <a:t>69, </a:t>
            </a:r>
            <a:r>
              <a:rPr lang="en-US" sz="1600" dirty="0"/>
              <a:t>34000 </a:t>
            </a:r>
            <a:r>
              <a:rPr lang="en-US" sz="1600" dirty="0" err="1"/>
              <a:t>Kragujevac</a:t>
            </a:r>
            <a:r>
              <a:rPr lang="en-US" sz="1600" dirty="0"/>
              <a:t>, Serbia</a:t>
            </a:r>
          </a:p>
          <a:p>
            <a:pPr algn="ctr"/>
            <a:endParaRPr lang="en-US" sz="1400" b="1" dirty="0" smtClean="0"/>
          </a:p>
          <a:p>
            <a:pPr algn="ctr"/>
            <a:endParaRPr lang="sr-Latn-RS" sz="1400" b="1" dirty="0" smtClean="0"/>
          </a:p>
          <a:p>
            <a:pPr algn="ctr"/>
            <a:endParaRPr lang="sr-Latn-RS" sz="1400" b="1" dirty="0" smtClean="0"/>
          </a:p>
          <a:p>
            <a:endParaRPr lang="sr-Latn-RS" sz="1400" b="1" dirty="0"/>
          </a:p>
          <a:p>
            <a:r>
              <a:rPr lang="en-US" sz="1400" b="1" dirty="0" smtClean="0"/>
              <a:t>*</a:t>
            </a:r>
            <a:r>
              <a:rPr lang="en-US" sz="1400" dirty="0" smtClean="0"/>
              <a:t> </a:t>
            </a:r>
            <a:r>
              <a:rPr lang="en-US" sz="1400" dirty="0"/>
              <a:t>Corresponding author: </a:t>
            </a:r>
            <a:r>
              <a:rPr lang="sr-Latn-RS" sz="1400" dirty="0" smtClean="0"/>
              <a:t>jovana.muskinja</a:t>
            </a:r>
            <a:r>
              <a:rPr lang="en-US" sz="1400" dirty="0" smtClean="0"/>
              <a:t>@</a:t>
            </a:r>
            <a:r>
              <a:rPr lang="sr-Latn-RS" sz="1400" dirty="0" smtClean="0"/>
              <a:t>g</a:t>
            </a:r>
            <a:r>
              <a:rPr lang="en-US" sz="1400" dirty="0" smtClean="0"/>
              <a:t>mail</a:t>
            </a:r>
            <a:r>
              <a:rPr lang="sr-Latn-RS" sz="1400" dirty="0" smtClean="0"/>
              <a:t>.com</a:t>
            </a:r>
            <a:endParaRPr lang="fr-FR" sz="1400" dirty="0"/>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581442"/>
            <a:ext cx="1067137" cy="106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http://www.medf.kg.ac.rs/images/mfgrb.png?1603363458606"/>
          <p:cNvPicPr/>
          <p:nvPr/>
        </p:nvPicPr>
        <p:blipFill>
          <a:blip r:embed="rId5">
            <a:extLst>
              <a:ext uri="{28A0092B-C50C-407E-A947-70E740481C1C}">
                <a14:useLocalDpi xmlns:a14="http://schemas.microsoft.com/office/drawing/2010/main" val="0"/>
              </a:ext>
            </a:extLst>
          </a:blip>
          <a:srcRect/>
          <a:stretch>
            <a:fillRect/>
          </a:stretch>
        </p:blipFill>
        <p:spPr bwMode="auto">
          <a:xfrm>
            <a:off x="7372073" y="5456517"/>
            <a:ext cx="1295400" cy="1219200"/>
          </a:xfrm>
          <a:prstGeom prst="rect">
            <a:avLst/>
          </a:prstGeom>
          <a:noFill/>
          <a:ln>
            <a:noFill/>
          </a:ln>
        </p:spPr>
      </p:pic>
      <p:pic>
        <p:nvPicPr>
          <p:cNvPr id="3074"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5684024"/>
            <a:ext cx="1085446" cy="8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1161027" y="804031"/>
            <a:ext cx="6748732" cy="5421356"/>
          </a:xfrm>
          <a:prstGeom prst="rect">
            <a:avLst/>
          </a:prstGeom>
        </p:spPr>
        <p:txBody>
          <a:bodyPr wrap="square">
            <a:spAutoFit/>
          </a:bodyPr>
          <a:lstStyle/>
          <a:p>
            <a:pPr algn="just">
              <a:lnSpc>
                <a:spcPct val="114000"/>
              </a:lnSpc>
              <a:spcAft>
                <a:spcPts val="1000"/>
              </a:spcAft>
            </a:pPr>
            <a:r>
              <a:rPr lang="en-US" sz="1400" dirty="0" smtClean="0"/>
              <a:t>          </a:t>
            </a:r>
            <a:r>
              <a:rPr lang="en-US" sz="1400" dirty="0" smtClean="0"/>
              <a:t>C</a:t>
            </a:r>
            <a:r>
              <a:rPr lang="en-US" sz="1400" dirty="0" smtClean="0"/>
              <a:t>ytotoxic </a:t>
            </a:r>
            <a:r>
              <a:rPr lang="en-US" sz="1400" dirty="0"/>
              <a:t>effect of new pyrazolines </a:t>
            </a:r>
            <a:r>
              <a:rPr lang="en-US" sz="1400" dirty="0" smtClean="0"/>
              <a:t>had been tested </a:t>
            </a:r>
            <a:r>
              <a:rPr lang="en-US" sz="1400" dirty="0" smtClean="0"/>
              <a:t>on </a:t>
            </a:r>
            <a:r>
              <a:rPr lang="en-US" sz="1400" dirty="0"/>
              <a:t>HeLa </a:t>
            </a:r>
            <a:r>
              <a:rPr lang="en-US" sz="1400" dirty="0" smtClean="0"/>
              <a:t>cells</a:t>
            </a:r>
            <a:r>
              <a:rPr lang="en-US" sz="1400" dirty="0"/>
              <a:t>. Cells were seeded in a 96-well plate at 3x10</a:t>
            </a:r>
            <a:r>
              <a:rPr lang="en-US" sz="1400" baseline="30000" dirty="0"/>
              <a:t>3</a:t>
            </a:r>
            <a:r>
              <a:rPr lang="en-US" sz="1400" dirty="0"/>
              <a:t> </a:t>
            </a:r>
            <a:r>
              <a:rPr lang="en-US" sz="1400" dirty="0" smtClean="0"/>
              <a:t>cells/well. The cells </a:t>
            </a:r>
            <a:r>
              <a:rPr lang="en-US" sz="1400" dirty="0"/>
              <a:t>were incubated at </a:t>
            </a:r>
            <a:r>
              <a:rPr lang="en-US" sz="1400" dirty="0" smtClean="0"/>
              <a:t>37°C </a:t>
            </a:r>
            <a:r>
              <a:rPr lang="en-US" sz="1400" dirty="0"/>
              <a:t>in </a:t>
            </a:r>
            <a:r>
              <a:rPr lang="en-US" sz="1400" dirty="0"/>
              <a:t>5% CO</a:t>
            </a:r>
            <a:r>
              <a:rPr lang="en-US" sz="1400" baseline="-25000" dirty="0"/>
              <a:t>2</a:t>
            </a:r>
            <a:r>
              <a:rPr lang="en-US" sz="1400" dirty="0"/>
              <a:t> </a:t>
            </a:r>
            <a:r>
              <a:rPr lang="en-US" sz="1400" dirty="0" smtClean="0"/>
              <a:t>atmosphere and </a:t>
            </a:r>
            <a:r>
              <a:rPr lang="en-US" sz="1400" dirty="0"/>
              <a:t>absolute </a:t>
            </a:r>
            <a:r>
              <a:rPr lang="en-US" sz="1400" dirty="0" smtClean="0"/>
              <a:t>humidity for 48h </a:t>
            </a:r>
            <a:r>
              <a:rPr lang="en-US" sz="1400" dirty="0"/>
              <a:t>with concentrations (100, 150 and 200 µM) </a:t>
            </a:r>
            <a:r>
              <a:rPr lang="en-US" sz="1400" dirty="0" smtClean="0"/>
              <a:t>in triplicate. Then, the cell culture media was removed, and </a:t>
            </a:r>
            <a:r>
              <a:rPr lang="en-US" sz="1400" dirty="0" smtClean="0"/>
              <a:t>100μL </a:t>
            </a:r>
            <a:r>
              <a:rPr lang="en-US" sz="1400" dirty="0" smtClean="0"/>
              <a:t>of MTT solution (</a:t>
            </a:r>
            <a:r>
              <a:rPr lang="en-US" sz="1400" dirty="0"/>
              <a:t>3-(4,5-dimethylthiazol-2-yl)-2,5-diphenyltetrazolium </a:t>
            </a:r>
            <a:r>
              <a:rPr lang="en-US" sz="1400" dirty="0" smtClean="0"/>
              <a:t>bromide, </a:t>
            </a:r>
            <a:r>
              <a:rPr lang="en-US" sz="1400" dirty="0" smtClean="0"/>
              <a:t>0.</a:t>
            </a:r>
            <a:r>
              <a:rPr lang="en-US" sz="1400" dirty="0" smtClean="0"/>
              <a:t>5 mg/mL</a:t>
            </a:r>
            <a:r>
              <a:rPr lang="en-US" sz="1400" dirty="0" smtClean="0"/>
              <a:t>) was added to each well. After 2h incubation at 37°C, MTT solution was removed and 150µl of DMSO </a:t>
            </a:r>
            <a:r>
              <a:rPr lang="en-US" sz="1400" dirty="0"/>
              <a:t>was added to the wells</a:t>
            </a:r>
            <a:r>
              <a:rPr lang="en-US" sz="1400" dirty="0" smtClean="0"/>
              <a:t>.</a:t>
            </a:r>
          </a:p>
          <a:p>
            <a:pPr algn="just">
              <a:lnSpc>
                <a:spcPct val="114000"/>
              </a:lnSpc>
              <a:spcAft>
                <a:spcPts val="1000"/>
              </a:spcAft>
            </a:pPr>
            <a:r>
              <a:rPr lang="en-US" sz="1400" dirty="0" smtClean="0"/>
              <a:t> </a:t>
            </a:r>
          </a:p>
          <a:p>
            <a:pPr algn="just">
              <a:lnSpc>
                <a:spcPct val="114000"/>
              </a:lnSpc>
              <a:spcAft>
                <a:spcPts val="1000"/>
              </a:spcAft>
            </a:pPr>
            <a:r>
              <a:rPr lang="en-US" sz="1400" dirty="0" smtClean="0"/>
              <a:t>          The </a:t>
            </a:r>
            <a:r>
              <a:rPr lang="en-US" sz="1400" dirty="0"/>
              <a:t>absorbance was measured at </a:t>
            </a:r>
            <a:r>
              <a:rPr lang="en-US" sz="1400" dirty="0" smtClean="0"/>
              <a:t>595nm </a:t>
            </a:r>
            <a:r>
              <a:rPr lang="en-US" sz="1400" dirty="0"/>
              <a:t>using a </a:t>
            </a:r>
            <a:r>
              <a:rPr lang="en-US" sz="1400" dirty="0" err="1" smtClean="0"/>
              <a:t>multiplate</a:t>
            </a:r>
            <a:r>
              <a:rPr lang="en-US" sz="1400" dirty="0" smtClean="0"/>
              <a:t> </a:t>
            </a:r>
            <a:r>
              <a:rPr lang="en-US" sz="1400" dirty="0"/>
              <a:t>reader (</a:t>
            </a:r>
            <a:r>
              <a:rPr lang="en-US" sz="1400" dirty="0" err="1"/>
              <a:t>Zenyth</a:t>
            </a:r>
            <a:r>
              <a:rPr lang="en-US" sz="1400" dirty="0"/>
              <a:t> 3100, Anthos </a:t>
            </a:r>
            <a:r>
              <a:rPr lang="en-US" sz="1400" dirty="0" err="1"/>
              <a:t>Labtec</a:t>
            </a:r>
            <a:r>
              <a:rPr lang="en-US" sz="1400" dirty="0"/>
              <a:t> Instruments). </a:t>
            </a:r>
            <a:endParaRPr lang="en-US" sz="1400" dirty="0" smtClean="0"/>
          </a:p>
          <a:p>
            <a:pPr algn="just">
              <a:lnSpc>
                <a:spcPct val="114000"/>
              </a:lnSpc>
              <a:spcAft>
                <a:spcPts val="1000"/>
              </a:spcAft>
            </a:pPr>
            <a:r>
              <a:rPr lang="en-US" sz="1400" dirty="0"/>
              <a:t> </a:t>
            </a:r>
            <a:r>
              <a:rPr lang="en-US" sz="1400" dirty="0" smtClean="0"/>
              <a:t>        The </a:t>
            </a:r>
            <a:r>
              <a:rPr lang="en-US" sz="1400" dirty="0"/>
              <a:t>percentage of cytotoxic cells was calculated using the formula: </a:t>
            </a:r>
            <a:endParaRPr lang="en-US" sz="1400" dirty="0" smtClean="0"/>
          </a:p>
          <a:p>
            <a:pPr algn="just">
              <a:lnSpc>
                <a:spcPct val="114000"/>
              </a:lnSpc>
              <a:spcAft>
                <a:spcPts val="1000"/>
              </a:spcAft>
            </a:pPr>
            <a:endParaRPr lang="en-US" sz="1400" dirty="0"/>
          </a:p>
          <a:p>
            <a:pPr algn="ctr">
              <a:lnSpc>
                <a:spcPct val="114000"/>
              </a:lnSpc>
              <a:spcAft>
                <a:spcPts val="1000"/>
              </a:spcAft>
            </a:pPr>
            <a:r>
              <a:rPr lang="en-US" sz="1400" b="1" dirty="0" smtClean="0"/>
              <a:t>Cytotoxicity </a:t>
            </a:r>
            <a:r>
              <a:rPr lang="en-US" sz="1400" b="1" dirty="0"/>
              <a:t>(%) = (1 - (exp. group (ABS)) / (control group (ABS)) x 100</a:t>
            </a:r>
            <a:r>
              <a:rPr lang="en-US" sz="1400" b="1" dirty="0" smtClean="0"/>
              <a:t>).</a:t>
            </a:r>
            <a:r>
              <a:rPr lang="en-US" sz="1400" baseline="30000" dirty="0" smtClean="0">
                <a:solidFill>
                  <a:srgbClr val="7030A0"/>
                </a:solidFill>
              </a:rPr>
              <a:t>17</a:t>
            </a:r>
            <a:endParaRPr lang="en-US" sz="1400" baseline="30000" dirty="0">
              <a:solidFill>
                <a:srgbClr val="7030A0"/>
              </a:solidFill>
            </a:endParaRPr>
          </a:p>
          <a:p>
            <a:pPr algn="ctr">
              <a:lnSpc>
                <a:spcPct val="114000"/>
              </a:lnSpc>
              <a:spcAft>
                <a:spcPts val="1000"/>
              </a:spcAft>
            </a:pPr>
            <a:endParaRPr lang="en-US" sz="1400" b="1" dirty="0" smtClean="0"/>
          </a:p>
          <a:p>
            <a:pPr algn="ctr">
              <a:lnSpc>
                <a:spcPct val="114000"/>
              </a:lnSpc>
              <a:spcAft>
                <a:spcPts val="1000"/>
              </a:spcAft>
            </a:pPr>
            <a:endParaRPr lang="en-US" sz="1400" b="1" dirty="0"/>
          </a:p>
          <a:p>
            <a:pPr algn="ctr">
              <a:lnSpc>
                <a:spcPct val="114000"/>
              </a:lnSpc>
              <a:spcAft>
                <a:spcPts val="1000"/>
              </a:spcAft>
            </a:pPr>
            <a:endParaRPr lang="en-US" sz="1400" b="1" dirty="0"/>
          </a:p>
          <a:p>
            <a:pPr algn="just">
              <a:lnSpc>
                <a:spcPct val="114000"/>
              </a:lnSpc>
              <a:spcAft>
                <a:spcPts val="1000"/>
              </a:spcAft>
            </a:pPr>
            <a:endParaRPr lang="en-US" sz="1400" dirty="0" smtClean="0"/>
          </a:p>
        </p:txBody>
      </p:sp>
    </p:spTree>
    <p:extLst>
      <p:ext uri="{BB962C8B-B14F-4D97-AF65-F5344CB8AC3E}">
        <p14:creationId xmlns:p14="http://schemas.microsoft.com/office/powerpoint/2010/main" val="328103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Rectangle 3"/>
          <p:cNvSpPr/>
          <p:nvPr/>
        </p:nvSpPr>
        <p:spPr>
          <a:xfrm>
            <a:off x="463024" y="425873"/>
            <a:ext cx="5328175" cy="307777"/>
          </a:xfrm>
          <a:prstGeom prst="rect">
            <a:avLst/>
          </a:prstGeom>
        </p:spPr>
        <p:txBody>
          <a:bodyPr wrap="square">
            <a:spAutoFit/>
          </a:bodyPr>
          <a:lstStyle/>
          <a:p>
            <a:pPr algn="just"/>
            <a:r>
              <a:rPr lang="en-US" sz="1400" dirty="0" smtClean="0"/>
              <a:t>The cytotoxic </a:t>
            </a:r>
            <a:r>
              <a:rPr lang="en-US" sz="1400" dirty="0" smtClean="0"/>
              <a:t>effects </a:t>
            </a:r>
            <a:r>
              <a:rPr lang="en-US" sz="1400" dirty="0" smtClean="0"/>
              <a:t>of investigated </a:t>
            </a:r>
            <a:r>
              <a:rPr lang="en-US" sz="1400" dirty="0" smtClean="0"/>
              <a:t>pyrazolines are shown </a:t>
            </a:r>
            <a:r>
              <a:rPr lang="en-US" sz="1400" dirty="0" smtClean="0"/>
              <a:t>on Figure 5.</a:t>
            </a:r>
          </a:p>
        </p:txBody>
      </p:sp>
      <p:sp>
        <p:nvSpPr>
          <p:cNvPr id="7" name="Rectangle 6"/>
          <p:cNvSpPr/>
          <p:nvPr/>
        </p:nvSpPr>
        <p:spPr>
          <a:xfrm>
            <a:off x="152400" y="4281577"/>
            <a:ext cx="5181600" cy="513346"/>
          </a:xfrm>
          <a:prstGeom prst="rect">
            <a:avLst/>
          </a:prstGeom>
        </p:spPr>
        <p:txBody>
          <a:bodyPr wrap="square">
            <a:spAutoFit/>
          </a:bodyPr>
          <a:lstStyle/>
          <a:p>
            <a:pPr algn="just">
              <a:lnSpc>
                <a:spcPct val="114000"/>
              </a:lnSpc>
              <a:spcAft>
                <a:spcPts val="1000"/>
              </a:spcAft>
            </a:pPr>
            <a:r>
              <a:rPr lang="en-US" sz="1200" b="1" dirty="0" smtClean="0"/>
              <a:t>Figure 5.</a:t>
            </a:r>
            <a:r>
              <a:rPr lang="en-US" sz="1200" dirty="0" smtClean="0"/>
              <a:t> </a:t>
            </a:r>
            <a:r>
              <a:rPr lang="en-US" sz="1200" dirty="0"/>
              <a:t>The cytotoxic effects </a:t>
            </a:r>
            <a:r>
              <a:rPr lang="en-US" sz="1200" dirty="0" smtClean="0"/>
              <a:t>of </a:t>
            </a:r>
            <a:r>
              <a:rPr lang="en-US" sz="1200" b="1" dirty="0" smtClean="0"/>
              <a:t>3a-f</a:t>
            </a:r>
            <a:r>
              <a:rPr lang="en-US" sz="1200" dirty="0" smtClean="0"/>
              <a:t> on </a:t>
            </a:r>
            <a:r>
              <a:rPr lang="en-US" sz="1200" dirty="0"/>
              <a:t>HeLa </a:t>
            </a:r>
            <a:r>
              <a:rPr lang="en-US" sz="1200" dirty="0" smtClean="0"/>
              <a:t>cells after 48h treatment with </a:t>
            </a:r>
            <a:r>
              <a:rPr lang="en-US" sz="1200" dirty="0" smtClean="0"/>
              <a:t>various concentrations</a:t>
            </a:r>
            <a:endParaRPr lang="en-US" sz="1200" dirty="0"/>
          </a:p>
        </p:txBody>
      </p:sp>
      <p:sp>
        <p:nvSpPr>
          <p:cNvPr id="2" name="Rectangle 1"/>
          <p:cNvSpPr/>
          <p:nvPr/>
        </p:nvSpPr>
        <p:spPr>
          <a:xfrm>
            <a:off x="5492225" y="1655228"/>
            <a:ext cx="3352800" cy="2430794"/>
          </a:xfrm>
          <a:prstGeom prst="rect">
            <a:avLst/>
          </a:prstGeom>
        </p:spPr>
        <p:txBody>
          <a:bodyPr wrap="square">
            <a:spAutoFit/>
          </a:bodyPr>
          <a:lstStyle/>
          <a:p>
            <a:pPr lvl="0" algn="just">
              <a:lnSpc>
                <a:spcPct val="114000"/>
              </a:lnSpc>
              <a:spcAft>
                <a:spcPts val="1000"/>
              </a:spcAft>
            </a:pPr>
            <a:endParaRPr lang="sr-Latn-RS" sz="1400" dirty="0">
              <a:solidFill>
                <a:prstClr val="black"/>
              </a:solidFill>
            </a:endParaRPr>
          </a:p>
          <a:p>
            <a:pPr algn="just">
              <a:lnSpc>
                <a:spcPct val="114000"/>
              </a:lnSpc>
              <a:spcAft>
                <a:spcPts val="1000"/>
              </a:spcAft>
            </a:pPr>
            <a:r>
              <a:rPr lang="en-US" sz="1400" dirty="0"/>
              <a:t>All compounds </a:t>
            </a:r>
            <a:r>
              <a:rPr lang="en-US" sz="1400" dirty="0" smtClean="0"/>
              <a:t>have </a:t>
            </a:r>
            <a:r>
              <a:rPr lang="en-US" sz="1400" dirty="0" smtClean="0"/>
              <a:t>cytotoxic activity against </a:t>
            </a:r>
            <a:r>
              <a:rPr lang="en-US" sz="1400" dirty="0" smtClean="0"/>
              <a:t>HeLa </a:t>
            </a:r>
            <a:r>
              <a:rPr lang="en-US" sz="1400" dirty="0"/>
              <a:t>cells line</a:t>
            </a:r>
            <a:r>
              <a:rPr lang="en-US" sz="1400" dirty="0" smtClean="0"/>
              <a:t>, </a:t>
            </a:r>
            <a:r>
              <a:rPr lang="en-US" sz="1400" dirty="0" smtClean="0"/>
              <a:t>except </a:t>
            </a:r>
            <a:r>
              <a:rPr lang="en-US" sz="1400" b="1" dirty="0" smtClean="0"/>
              <a:t>3e</a:t>
            </a:r>
            <a:r>
              <a:rPr lang="en-US" sz="1400" dirty="0" smtClean="0"/>
              <a:t> on </a:t>
            </a:r>
            <a:r>
              <a:rPr lang="en-US" sz="1400" dirty="0">
                <a:solidFill>
                  <a:prstClr val="black"/>
                </a:solidFill>
              </a:rPr>
              <a:t>100µM </a:t>
            </a:r>
            <a:r>
              <a:rPr lang="en-US" sz="1400" dirty="0" smtClean="0"/>
              <a:t>concentration. </a:t>
            </a:r>
            <a:r>
              <a:rPr lang="en-US" sz="1400" dirty="0" smtClean="0"/>
              <a:t>Compounds </a:t>
            </a:r>
            <a:r>
              <a:rPr lang="sr-Latn-RS" sz="1400" b="1" dirty="0">
                <a:solidFill>
                  <a:prstClr val="black"/>
                </a:solidFill>
              </a:rPr>
              <a:t>3c</a:t>
            </a:r>
            <a:r>
              <a:rPr lang="en-US" sz="1400" dirty="0">
                <a:solidFill>
                  <a:prstClr val="black"/>
                </a:solidFill>
              </a:rPr>
              <a:t>, </a:t>
            </a:r>
            <a:r>
              <a:rPr lang="sr-Latn-RS" sz="1400" b="1" dirty="0">
                <a:solidFill>
                  <a:prstClr val="black"/>
                </a:solidFill>
              </a:rPr>
              <a:t>3d</a:t>
            </a:r>
            <a:r>
              <a:rPr lang="en-US" sz="1400" dirty="0">
                <a:solidFill>
                  <a:prstClr val="black"/>
                </a:solidFill>
              </a:rPr>
              <a:t> and </a:t>
            </a:r>
            <a:r>
              <a:rPr lang="sr-Latn-RS" sz="1400" b="1" dirty="0">
                <a:solidFill>
                  <a:prstClr val="black"/>
                </a:solidFill>
              </a:rPr>
              <a:t>3f</a:t>
            </a:r>
            <a:r>
              <a:rPr lang="en-US" sz="1400" dirty="0">
                <a:solidFill>
                  <a:prstClr val="black"/>
                </a:solidFill>
              </a:rPr>
              <a:t> </a:t>
            </a:r>
            <a:r>
              <a:rPr lang="en-US" sz="1400" dirty="0" smtClean="0">
                <a:solidFill>
                  <a:prstClr val="black"/>
                </a:solidFill>
              </a:rPr>
              <a:t>showed better</a:t>
            </a:r>
            <a:r>
              <a:rPr lang="en-US" sz="1400" dirty="0" smtClean="0">
                <a:solidFill>
                  <a:prstClr val="black"/>
                </a:solidFill>
              </a:rPr>
              <a:t> </a:t>
            </a:r>
            <a:r>
              <a:rPr lang="en-US" sz="1400" dirty="0">
                <a:solidFill>
                  <a:prstClr val="black"/>
                </a:solidFill>
              </a:rPr>
              <a:t>cytotoxic effects compared to other test </a:t>
            </a:r>
            <a:r>
              <a:rPr lang="en-US" sz="1400" dirty="0" smtClean="0">
                <a:solidFill>
                  <a:prstClr val="black"/>
                </a:solidFill>
              </a:rPr>
              <a:t>substances, and </a:t>
            </a:r>
            <a:r>
              <a:rPr lang="sr-Latn-RS" sz="1400" b="1" dirty="0" smtClean="0">
                <a:solidFill>
                  <a:prstClr val="black"/>
                </a:solidFill>
              </a:rPr>
              <a:t>3f</a:t>
            </a:r>
            <a:r>
              <a:rPr lang="en-US" sz="1400" dirty="0" smtClean="0">
                <a:solidFill>
                  <a:prstClr val="black"/>
                </a:solidFill>
              </a:rPr>
              <a:t> </a:t>
            </a:r>
            <a:r>
              <a:rPr lang="en-US" sz="1400" dirty="0">
                <a:solidFill>
                  <a:prstClr val="black"/>
                </a:solidFill>
              </a:rPr>
              <a:t>exhibited the most effective cytotoxic effect on HeLa </a:t>
            </a:r>
            <a:r>
              <a:rPr lang="en-US" sz="1400" dirty="0" smtClean="0">
                <a:solidFill>
                  <a:prstClr val="black"/>
                </a:solidFill>
              </a:rPr>
              <a:t>cells (</a:t>
            </a:r>
            <a:r>
              <a:rPr lang="en-US" sz="1400" dirty="0" smtClean="0"/>
              <a:t>100µM-86.45</a:t>
            </a:r>
            <a:r>
              <a:rPr lang="en-US" sz="1400" dirty="0"/>
              <a:t>%; </a:t>
            </a:r>
            <a:r>
              <a:rPr lang="en-US" sz="1400" dirty="0" smtClean="0"/>
              <a:t>150µM–95.31</a:t>
            </a:r>
            <a:r>
              <a:rPr lang="en-US" sz="1400" dirty="0"/>
              <a:t>%; </a:t>
            </a:r>
            <a:r>
              <a:rPr lang="en-US" sz="1400" dirty="0" smtClean="0"/>
              <a:t>200µM–95.59%).</a:t>
            </a:r>
            <a:endParaRPr lang="sr-Latn-RS" sz="1400" dirty="0" smtClean="0"/>
          </a:p>
        </p:txBody>
      </p:sp>
      <p:pic>
        <p:nvPicPr>
          <p:cNvPr id="13314" name="Picture 2" descr="D:\J  Jovana\Konferencije\6th International Electronic Conference on Medicinal Chemistry\Joca rezultati\MTT-kon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31" y="1399938"/>
            <a:ext cx="4123537" cy="2704102"/>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2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04800" y="491705"/>
            <a:ext cx="7010400" cy="1565813"/>
          </a:xfrm>
          <a:prstGeom prst="rect">
            <a:avLst/>
          </a:prstGeom>
        </p:spPr>
        <p:txBody>
          <a:bodyPr wrap="square">
            <a:spAutoFit/>
          </a:bodyPr>
          <a:lstStyle/>
          <a:p>
            <a:pPr algn="just">
              <a:lnSpc>
                <a:spcPct val="114000"/>
              </a:lnSpc>
              <a:spcAft>
                <a:spcPts val="1000"/>
              </a:spcAft>
            </a:pPr>
            <a:r>
              <a:rPr lang="en-US" sz="1400" dirty="0"/>
              <a:t>In order to determine and compare the </a:t>
            </a:r>
            <a:r>
              <a:rPr lang="en-US" sz="1400" dirty="0" smtClean="0"/>
              <a:t>cytotoxic </a:t>
            </a:r>
            <a:r>
              <a:rPr lang="en-US" sz="1400" dirty="0"/>
              <a:t>effects of the tested </a:t>
            </a:r>
            <a:r>
              <a:rPr lang="en-US" sz="1400" dirty="0" smtClean="0"/>
              <a:t>substances </a:t>
            </a:r>
            <a:r>
              <a:rPr lang="en-US" sz="1400" dirty="0"/>
              <a:t>on the morphology of treated and untreated HeLa cells, we have used phase-contrast microscope. The HeLa cells were seeded in a 24-well plate and incubated for </a:t>
            </a:r>
            <a:r>
              <a:rPr lang="en-US" sz="1400" dirty="0" smtClean="0"/>
              <a:t>48h </a:t>
            </a:r>
            <a:r>
              <a:rPr lang="en-US" sz="1400" dirty="0"/>
              <a:t>with different concentrations  pyrazolines (100, 150 and 200 µM). Morphological changes of </a:t>
            </a:r>
            <a:r>
              <a:rPr lang="en-US" sz="1400" dirty="0" smtClean="0"/>
              <a:t>both (Figure 6), </a:t>
            </a:r>
            <a:r>
              <a:rPr lang="en-US" sz="1400" dirty="0"/>
              <a:t>experimental and control HeLa </a:t>
            </a:r>
            <a:r>
              <a:rPr lang="en-US" sz="1400" dirty="0" smtClean="0"/>
              <a:t>cells, </a:t>
            </a:r>
            <a:r>
              <a:rPr lang="en-US" sz="1400" dirty="0"/>
              <a:t>were visualized with phase contrast microscopy under 100 X magnification on Olympus microscope (model BX51). </a:t>
            </a:r>
          </a:p>
        </p:txBody>
      </p:sp>
      <p:sp>
        <p:nvSpPr>
          <p:cNvPr id="8" name="Rectangle 7"/>
          <p:cNvSpPr/>
          <p:nvPr/>
        </p:nvSpPr>
        <p:spPr>
          <a:xfrm>
            <a:off x="6096000" y="2669483"/>
            <a:ext cx="2667000" cy="2372765"/>
          </a:xfrm>
          <a:prstGeom prst="rect">
            <a:avLst/>
          </a:prstGeom>
        </p:spPr>
        <p:txBody>
          <a:bodyPr wrap="square">
            <a:spAutoFit/>
          </a:bodyPr>
          <a:lstStyle/>
          <a:p>
            <a:pPr algn="just">
              <a:lnSpc>
                <a:spcPct val="114000"/>
              </a:lnSpc>
              <a:spcAft>
                <a:spcPts val="1000"/>
              </a:spcAft>
            </a:pPr>
            <a:r>
              <a:rPr lang="en-US" sz="1400" dirty="0" smtClean="0"/>
              <a:t>Our </a:t>
            </a:r>
            <a:r>
              <a:rPr lang="en-US" sz="1400" dirty="0"/>
              <a:t>results showed that </a:t>
            </a:r>
            <a:r>
              <a:rPr lang="en-US" sz="1400" dirty="0" smtClean="0"/>
              <a:t>compounds </a:t>
            </a:r>
            <a:r>
              <a:rPr lang="en-US" sz="1400" b="1" dirty="0" smtClean="0"/>
              <a:t>3c</a:t>
            </a:r>
            <a:r>
              <a:rPr lang="en-US" sz="1400" dirty="0" smtClean="0"/>
              <a:t>, </a:t>
            </a:r>
            <a:r>
              <a:rPr lang="en-US" sz="1400" b="1" dirty="0" smtClean="0"/>
              <a:t>3d</a:t>
            </a:r>
            <a:r>
              <a:rPr lang="en-US" sz="1400" dirty="0" smtClean="0"/>
              <a:t> </a:t>
            </a:r>
            <a:r>
              <a:rPr lang="en-US" sz="1400" dirty="0"/>
              <a:t>and </a:t>
            </a:r>
            <a:r>
              <a:rPr lang="en-US" sz="1400" b="1" dirty="0" smtClean="0"/>
              <a:t>3f</a:t>
            </a:r>
            <a:r>
              <a:rPr lang="en-US" sz="1400" dirty="0" smtClean="0"/>
              <a:t> </a:t>
            </a:r>
            <a:r>
              <a:rPr lang="en-US" sz="1400" dirty="0"/>
              <a:t>induced morphological changes of HeLa cells in dose dependent manner compared to the control group. Morphological changes (loss of shape cells and decrease in the number cells) were observed </a:t>
            </a:r>
            <a:r>
              <a:rPr lang="en-US" sz="1400" dirty="0" smtClean="0"/>
              <a:t>by </a:t>
            </a:r>
            <a:r>
              <a:rPr lang="en-US" sz="1400" dirty="0" smtClean="0"/>
              <a:t>phase-contrast </a:t>
            </a:r>
            <a:r>
              <a:rPr lang="en-US" sz="1400" dirty="0"/>
              <a:t>microscopy</a:t>
            </a:r>
            <a:r>
              <a:rPr lang="en-US" dirty="0" smtClean="0"/>
              <a:t>.</a:t>
            </a:r>
          </a:p>
        </p:txBody>
      </p:sp>
      <p:sp>
        <p:nvSpPr>
          <p:cNvPr id="9" name="Rectangle 8"/>
          <p:cNvSpPr/>
          <p:nvPr/>
        </p:nvSpPr>
        <p:spPr>
          <a:xfrm>
            <a:off x="633323" y="5412553"/>
            <a:ext cx="5181600" cy="513346"/>
          </a:xfrm>
          <a:prstGeom prst="rect">
            <a:avLst/>
          </a:prstGeom>
        </p:spPr>
        <p:txBody>
          <a:bodyPr wrap="square">
            <a:spAutoFit/>
          </a:bodyPr>
          <a:lstStyle/>
          <a:p>
            <a:pPr algn="just">
              <a:lnSpc>
                <a:spcPct val="114000"/>
              </a:lnSpc>
              <a:spcAft>
                <a:spcPts val="1000"/>
              </a:spcAft>
            </a:pPr>
            <a:r>
              <a:rPr lang="en-US" sz="1200" b="1" dirty="0" smtClean="0"/>
              <a:t>Figure 6.</a:t>
            </a:r>
            <a:r>
              <a:rPr lang="en-US" sz="1200" dirty="0"/>
              <a:t> Changes of the </a:t>
            </a:r>
            <a:r>
              <a:rPr lang="en-US" sz="1200" dirty="0" smtClean="0"/>
              <a:t>HeLa </a:t>
            </a:r>
            <a:r>
              <a:rPr lang="en-US" sz="1200" dirty="0"/>
              <a:t>cells morphology after </a:t>
            </a:r>
            <a:r>
              <a:rPr lang="en-US" sz="1200" dirty="0" smtClean="0"/>
              <a:t>48h </a:t>
            </a:r>
            <a:r>
              <a:rPr lang="en-US" sz="1200" dirty="0"/>
              <a:t>treatment with </a:t>
            </a:r>
            <a:r>
              <a:rPr lang="en-US" sz="1200" dirty="0" smtClean="0"/>
              <a:t>   selected substances (</a:t>
            </a:r>
            <a:r>
              <a:rPr lang="en-US" sz="1200" b="1" dirty="0" smtClean="0"/>
              <a:t>3c</a:t>
            </a:r>
            <a:r>
              <a:rPr lang="en-US" sz="1200" dirty="0" smtClean="0"/>
              <a:t>, </a:t>
            </a:r>
            <a:r>
              <a:rPr lang="en-US" sz="1200" b="1" dirty="0" smtClean="0"/>
              <a:t>3d</a:t>
            </a:r>
            <a:r>
              <a:rPr lang="en-US" sz="1200" dirty="0" smtClean="0"/>
              <a:t> and </a:t>
            </a:r>
            <a:r>
              <a:rPr lang="en-US" sz="1200" b="1" dirty="0" smtClean="0"/>
              <a:t>3f</a:t>
            </a:r>
            <a:r>
              <a:rPr lang="en-US" sz="1200" dirty="0" smtClean="0"/>
              <a:t>).</a:t>
            </a:r>
            <a:endParaRPr lang="en-US" sz="1200" dirty="0"/>
          </a:p>
        </p:txBody>
      </p:sp>
      <p:pic>
        <p:nvPicPr>
          <p:cNvPr id="14338" name="Picture 2" descr="D:\J  Jovana\Konferencije\6th International Electronic Conference on Medicinal Chemistry\Joca rezultati\Morfologija-kong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85285"/>
            <a:ext cx="4953000" cy="294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70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475" y="609599"/>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Down Arrow Callout 2"/>
          <p:cNvSpPr/>
          <p:nvPr/>
        </p:nvSpPr>
        <p:spPr>
          <a:xfrm>
            <a:off x="713117" y="1295400"/>
            <a:ext cx="7546675" cy="2091754"/>
          </a:xfrm>
          <a:prstGeom prst="downArrowCallout">
            <a:avLst>
              <a:gd name="adj1" fmla="val 4924"/>
              <a:gd name="adj2" fmla="val 8642"/>
              <a:gd name="adj3" fmla="val 20167"/>
              <a:gd name="adj4" fmla="val 67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spcAft>
                <a:spcPts val="1000"/>
              </a:spcAft>
            </a:pPr>
            <a:r>
              <a:rPr lang="en-US" sz="1400" dirty="0">
                <a:solidFill>
                  <a:prstClr val="black"/>
                </a:solidFill>
              </a:rPr>
              <a:t>Dehydrozingerone is present in different bioactive compounds and it is well known that he show a broad spectrum of biological activity. Conjugate enone system, which is presented in the dehydrozingerone, can be easily transformed. It is therefore, not surprising that many synthetic methods have been developed for the preparation of heterocycles. From this point of view the new derivative of pyrazolines were synthesized in very good yields starting from dehydrozingerone and its derivatives. All compounds were identified with IR and NMR spectra. </a:t>
            </a:r>
          </a:p>
        </p:txBody>
      </p:sp>
      <p:sp>
        <p:nvSpPr>
          <p:cNvPr id="8" name="Down Arrow Callout 7"/>
          <p:cNvSpPr/>
          <p:nvPr/>
        </p:nvSpPr>
        <p:spPr>
          <a:xfrm>
            <a:off x="727494" y="3407283"/>
            <a:ext cx="7546675" cy="1347158"/>
          </a:xfrm>
          <a:prstGeom prst="downArrowCallout">
            <a:avLst>
              <a:gd name="adj1" fmla="val 4924"/>
              <a:gd name="adj2" fmla="val 8642"/>
              <a:gd name="adj3" fmla="val 20167"/>
              <a:gd name="adj4" fmla="val 67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spcAft>
                <a:spcPts val="1000"/>
              </a:spcAft>
            </a:pPr>
            <a:r>
              <a:rPr lang="en-US" sz="1400" i="1" dirty="0">
                <a:solidFill>
                  <a:prstClr val="black"/>
                </a:solidFill>
              </a:rPr>
              <a:t>In vitro </a:t>
            </a:r>
            <a:r>
              <a:rPr lang="en-US" sz="1400" dirty="0">
                <a:solidFill>
                  <a:prstClr val="black"/>
                </a:solidFill>
              </a:rPr>
              <a:t>cytotoxic activity against HeLa cell line was performed in different concentration, and results showed that products have a very pronounced cytotoxicity, especially compounds </a:t>
            </a:r>
            <a:r>
              <a:rPr lang="en-US" sz="1400" b="1" dirty="0">
                <a:solidFill>
                  <a:prstClr val="black"/>
                </a:solidFill>
              </a:rPr>
              <a:t>3c</a:t>
            </a:r>
            <a:r>
              <a:rPr lang="en-US" sz="1400" dirty="0">
                <a:solidFill>
                  <a:prstClr val="black"/>
                </a:solidFill>
              </a:rPr>
              <a:t>, </a:t>
            </a:r>
            <a:r>
              <a:rPr lang="en-US" sz="1400" b="1" dirty="0">
                <a:solidFill>
                  <a:prstClr val="black"/>
                </a:solidFill>
              </a:rPr>
              <a:t>3d</a:t>
            </a:r>
            <a:r>
              <a:rPr lang="en-US" sz="1400" dirty="0">
                <a:solidFill>
                  <a:prstClr val="black"/>
                </a:solidFill>
              </a:rPr>
              <a:t> and </a:t>
            </a:r>
            <a:r>
              <a:rPr lang="en-US" sz="1400" b="1" dirty="0">
                <a:solidFill>
                  <a:prstClr val="black"/>
                </a:solidFill>
              </a:rPr>
              <a:t>3f</a:t>
            </a:r>
            <a:r>
              <a:rPr lang="en-US" sz="1400" dirty="0">
                <a:solidFill>
                  <a:prstClr val="black"/>
                </a:solidFill>
              </a:rPr>
              <a:t>. In order to compare cytotoxic effects the most active substances, morphology </a:t>
            </a:r>
            <a:r>
              <a:rPr lang="en-US" sz="1400" dirty="0" smtClean="0">
                <a:solidFill>
                  <a:prstClr val="black"/>
                </a:solidFill>
              </a:rPr>
              <a:t>changes </a:t>
            </a:r>
            <a:r>
              <a:rPr lang="en-US" sz="1400" dirty="0">
                <a:solidFill>
                  <a:prstClr val="black"/>
                </a:solidFill>
              </a:rPr>
              <a:t>of HeLa cells were monitored. </a:t>
            </a:r>
          </a:p>
        </p:txBody>
      </p:sp>
      <p:sp>
        <p:nvSpPr>
          <p:cNvPr id="9" name="Down Arrow Callout 8"/>
          <p:cNvSpPr/>
          <p:nvPr/>
        </p:nvSpPr>
        <p:spPr>
          <a:xfrm>
            <a:off x="727494" y="4761830"/>
            <a:ext cx="7546675" cy="835124"/>
          </a:xfrm>
          <a:prstGeom prst="downArrowCallout">
            <a:avLst>
              <a:gd name="adj1" fmla="val 4924"/>
              <a:gd name="adj2" fmla="val 8642"/>
              <a:gd name="adj3" fmla="val 20167"/>
              <a:gd name="adj4" fmla="val 67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4000"/>
              </a:lnSpc>
              <a:spcAft>
                <a:spcPts val="1000"/>
              </a:spcAft>
            </a:pPr>
            <a:r>
              <a:rPr lang="en-US" sz="1400" dirty="0">
                <a:solidFill>
                  <a:prstClr val="black"/>
                </a:solidFill>
              </a:rPr>
              <a:t>The results showed that our compounds would be good candidates for further investigation of antitumor activity and more detailed investigation are in progress.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6"/>
          <p:cNvSpPr txBox="1"/>
          <p:nvPr/>
        </p:nvSpPr>
        <p:spPr>
          <a:xfrm>
            <a:off x="606287" y="304800"/>
            <a:ext cx="8153400" cy="461665"/>
          </a:xfrm>
          <a:prstGeom prst="rect">
            <a:avLst/>
          </a:prstGeom>
          <a:noFill/>
        </p:spPr>
        <p:txBody>
          <a:bodyPr wrap="square" rtlCol="0">
            <a:spAutoFit/>
          </a:bodyPr>
          <a:lstStyle/>
          <a:p>
            <a:r>
              <a:rPr lang="sr-Latn-RS" sz="2400" b="1" dirty="0" smtClean="0"/>
              <a:t>References</a:t>
            </a:r>
            <a:endParaRPr lang="fr-FR" sz="2400" b="1" dirty="0"/>
          </a:p>
        </p:txBody>
      </p:sp>
      <p:sp>
        <p:nvSpPr>
          <p:cNvPr id="8" name="Rectangle 7"/>
          <p:cNvSpPr/>
          <p:nvPr/>
        </p:nvSpPr>
        <p:spPr>
          <a:xfrm>
            <a:off x="823823" y="1066800"/>
            <a:ext cx="7543800" cy="4524315"/>
          </a:xfrm>
          <a:prstGeom prst="rect">
            <a:avLst/>
          </a:prstGeom>
        </p:spPr>
        <p:txBody>
          <a:bodyPr wrap="square">
            <a:spAutoFit/>
          </a:bodyPr>
          <a:lstStyle/>
          <a:p>
            <a:pPr marL="342900" indent="-342900" algn="just">
              <a:buClr>
                <a:srgbClr val="002060"/>
              </a:buClr>
              <a:buFont typeface="+mj-lt"/>
              <a:buAutoNum type="arabicPeriod"/>
            </a:pPr>
            <a:r>
              <a:rPr lang="en-US" sz="1200" dirty="0" err="1"/>
              <a:t>Badreldin</a:t>
            </a:r>
            <a:r>
              <a:rPr lang="en-US" sz="1200" dirty="0"/>
              <a:t>, H.A., Gerald, B., </a:t>
            </a:r>
            <a:r>
              <a:rPr lang="en-US" sz="1200" dirty="0" err="1"/>
              <a:t>Musbah</a:t>
            </a:r>
            <a:r>
              <a:rPr lang="en-US" sz="1200" dirty="0"/>
              <a:t>, O.T., </a:t>
            </a:r>
            <a:r>
              <a:rPr lang="en-US" sz="1200" dirty="0" err="1"/>
              <a:t>Abderrahim</a:t>
            </a:r>
            <a:r>
              <a:rPr lang="en-US" sz="1200" dirty="0"/>
              <a:t>, N. </a:t>
            </a:r>
            <a:r>
              <a:rPr lang="en-US" sz="1200" i="1" dirty="0"/>
              <a:t>Food Chem. Toxic. </a:t>
            </a:r>
            <a:r>
              <a:rPr lang="en-US" sz="1200" b="1" dirty="0"/>
              <a:t>2008</a:t>
            </a:r>
            <a:r>
              <a:rPr lang="en-US" sz="1200" dirty="0"/>
              <a:t>, </a:t>
            </a:r>
            <a:r>
              <a:rPr lang="en-US" sz="1200" i="1" dirty="0"/>
              <a:t>46</a:t>
            </a:r>
            <a:r>
              <a:rPr lang="en-US" sz="1200" dirty="0"/>
              <a:t>, 409.</a:t>
            </a:r>
          </a:p>
          <a:p>
            <a:pPr marL="342900" indent="-342900" algn="just">
              <a:buClr>
                <a:srgbClr val="002060"/>
              </a:buClr>
              <a:buFont typeface="+mj-lt"/>
              <a:buAutoNum type="arabicPeriod"/>
            </a:pPr>
            <a:r>
              <a:rPr lang="en-US" sz="1200" dirty="0">
                <a:ea typeface="Calibri"/>
                <a:cs typeface="Times New Roman"/>
              </a:rPr>
              <a:t>Nile, S.H., Park, S.W. </a:t>
            </a:r>
            <a:r>
              <a:rPr lang="en-US" sz="1200" i="1" dirty="0">
                <a:ea typeface="Calibri"/>
                <a:cs typeface="Times New Roman"/>
              </a:rPr>
              <a:t>Ind. Crop. Prod. </a:t>
            </a:r>
            <a:r>
              <a:rPr lang="en-US" sz="1200" b="1" dirty="0">
                <a:ea typeface="Calibri"/>
                <a:cs typeface="Times New Roman"/>
              </a:rPr>
              <a:t>2015</a:t>
            </a:r>
            <a:r>
              <a:rPr lang="en-US" sz="1200" dirty="0">
                <a:ea typeface="Calibri"/>
                <a:cs typeface="Times New Roman"/>
              </a:rPr>
              <a:t>, </a:t>
            </a:r>
            <a:r>
              <a:rPr lang="en-US" sz="1200" i="1" dirty="0">
                <a:ea typeface="Calibri"/>
                <a:cs typeface="Times New Roman"/>
              </a:rPr>
              <a:t>70</a:t>
            </a:r>
            <a:r>
              <a:rPr lang="en-US" sz="1200" dirty="0">
                <a:ea typeface="Calibri"/>
                <a:cs typeface="Times New Roman"/>
              </a:rPr>
              <a:t>, 238.</a:t>
            </a:r>
          </a:p>
          <a:p>
            <a:pPr marL="342900" indent="-342900" algn="just">
              <a:buClr>
                <a:srgbClr val="002060"/>
              </a:buClr>
              <a:buFont typeface="+mj-lt"/>
              <a:buAutoNum type="arabicPeriod"/>
            </a:pPr>
            <a:r>
              <a:rPr lang="en-US" sz="1200" dirty="0">
                <a:ea typeface="Calibri"/>
                <a:cs typeface="Times New Roman"/>
              </a:rPr>
              <a:t>Zhang, M., </a:t>
            </a:r>
            <a:r>
              <a:rPr lang="en-US" sz="1200" dirty="0" err="1">
                <a:ea typeface="Calibri"/>
                <a:cs typeface="Times New Roman"/>
              </a:rPr>
              <a:t>Viennois</a:t>
            </a:r>
            <a:r>
              <a:rPr lang="en-US" sz="1200" dirty="0">
                <a:ea typeface="Calibri"/>
                <a:cs typeface="Times New Roman"/>
              </a:rPr>
              <a:t>, E., Prasad, M., Zhang, Y., Wang, L., Zhang, Z., Han, M.K., Xiao, B., Xu, C., Srinivasan, S</a:t>
            </a:r>
            <a:r>
              <a:rPr lang="en-US" sz="1200" dirty="0" smtClean="0">
                <a:ea typeface="Calibri"/>
                <a:cs typeface="Times New Roman"/>
              </a:rPr>
              <a:t>. Merlin, D. </a:t>
            </a:r>
            <a:r>
              <a:rPr lang="en-US" sz="1200" i="1" dirty="0">
                <a:ea typeface="Calibri"/>
                <a:cs typeface="Times New Roman"/>
              </a:rPr>
              <a:t>Biomaterials</a:t>
            </a:r>
            <a:r>
              <a:rPr lang="en-US" sz="1200" dirty="0">
                <a:ea typeface="Calibri"/>
                <a:cs typeface="Times New Roman"/>
              </a:rPr>
              <a:t> </a:t>
            </a:r>
            <a:r>
              <a:rPr lang="en-US" sz="1200" b="1" dirty="0">
                <a:ea typeface="Calibri"/>
                <a:cs typeface="Times New Roman"/>
              </a:rPr>
              <a:t>2016</a:t>
            </a:r>
            <a:r>
              <a:rPr lang="en-US" sz="1200" dirty="0">
                <a:ea typeface="Calibri"/>
                <a:cs typeface="Times New Roman"/>
              </a:rPr>
              <a:t>, </a:t>
            </a:r>
            <a:r>
              <a:rPr lang="en-US" sz="1200" i="1" dirty="0">
                <a:ea typeface="Calibri"/>
                <a:cs typeface="Times New Roman"/>
              </a:rPr>
              <a:t>101</a:t>
            </a:r>
            <a:r>
              <a:rPr lang="en-US" sz="1200" dirty="0">
                <a:ea typeface="Calibri"/>
                <a:cs typeface="Times New Roman"/>
              </a:rPr>
              <a:t>, 321. </a:t>
            </a:r>
          </a:p>
          <a:p>
            <a:pPr marL="342900" lvl="0" indent="-342900" algn="just">
              <a:buClr>
                <a:srgbClr val="002060"/>
              </a:buClr>
              <a:buFont typeface="+mj-lt"/>
              <a:buAutoNum type="arabicPeriod"/>
            </a:pPr>
            <a:r>
              <a:rPr lang="en-US" sz="1200" dirty="0">
                <a:ea typeface="Calibri"/>
                <a:cs typeface="Times New Roman"/>
              </a:rPr>
              <a:t>Kumar, N.V., Murthy, P.S., </a:t>
            </a:r>
            <a:r>
              <a:rPr lang="en-US" sz="1200" dirty="0" err="1">
                <a:ea typeface="Calibri"/>
                <a:cs typeface="Times New Roman"/>
              </a:rPr>
              <a:t>Manjunatha</a:t>
            </a:r>
            <a:r>
              <a:rPr lang="en-US" sz="1200" dirty="0">
                <a:ea typeface="Calibri"/>
                <a:cs typeface="Times New Roman"/>
              </a:rPr>
              <a:t>, J.R., </a:t>
            </a:r>
            <a:r>
              <a:rPr lang="en-US" sz="1200" dirty="0" err="1">
                <a:ea typeface="Calibri"/>
                <a:cs typeface="Times New Roman"/>
              </a:rPr>
              <a:t>Bettadaiah</a:t>
            </a:r>
            <a:r>
              <a:rPr lang="en-US" sz="1200" dirty="0">
                <a:ea typeface="Calibri"/>
                <a:cs typeface="Times New Roman"/>
              </a:rPr>
              <a:t>, B.K. </a:t>
            </a:r>
            <a:r>
              <a:rPr lang="en-US" sz="1200" i="1" dirty="0">
                <a:ea typeface="Calibri"/>
                <a:cs typeface="Times New Roman"/>
              </a:rPr>
              <a:t>Food Chem. </a:t>
            </a:r>
            <a:r>
              <a:rPr lang="en-US" sz="1200" b="1" dirty="0">
                <a:ea typeface="Calibri"/>
                <a:cs typeface="Times New Roman"/>
              </a:rPr>
              <a:t>2014</a:t>
            </a:r>
            <a:r>
              <a:rPr lang="en-US" sz="1200" dirty="0">
                <a:ea typeface="Calibri"/>
                <a:cs typeface="Times New Roman"/>
              </a:rPr>
              <a:t>, </a:t>
            </a:r>
            <a:r>
              <a:rPr lang="en-US" sz="1200" i="1" dirty="0">
                <a:ea typeface="Calibri"/>
                <a:cs typeface="Times New Roman"/>
              </a:rPr>
              <a:t>159</a:t>
            </a:r>
            <a:r>
              <a:rPr lang="en-US" sz="1200" dirty="0">
                <a:ea typeface="Calibri"/>
                <a:cs typeface="Times New Roman"/>
              </a:rPr>
              <a:t>, 451. </a:t>
            </a:r>
          </a:p>
          <a:p>
            <a:pPr marL="342900" lvl="0" indent="-342900" algn="just">
              <a:buClr>
                <a:srgbClr val="002060"/>
              </a:buClr>
              <a:buFont typeface="+mj-lt"/>
              <a:buAutoNum type="arabicPeriod"/>
            </a:pPr>
            <a:r>
              <a:rPr lang="en-US" sz="1200" dirty="0" err="1">
                <a:ea typeface="Calibri"/>
                <a:cs typeface="Times New Roman"/>
              </a:rPr>
              <a:t>Citronberg</a:t>
            </a:r>
            <a:r>
              <a:rPr lang="en-US" sz="1200" dirty="0">
                <a:ea typeface="Calibri"/>
                <a:cs typeface="Times New Roman"/>
              </a:rPr>
              <a:t>, J., </a:t>
            </a:r>
            <a:r>
              <a:rPr lang="en-US" sz="1200" dirty="0" err="1">
                <a:ea typeface="Calibri"/>
                <a:cs typeface="Times New Roman"/>
              </a:rPr>
              <a:t>Bostick</a:t>
            </a:r>
            <a:r>
              <a:rPr lang="en-US" sz="1200" dirty="0">
                <a:ea typeface="Calibri"/>
                <a:cs typeface="Times New Roman"/>
              </a:rPr>
              <a:t>, R., Ahearn, T., Turgeon, D.K., </a:t>
            </a:r>
            <a:r>
              <a:rPr lang="en-US" sz="1200" dirty="0" smtClean="0">
                <a:ea typeface="Calibri"/>
                <a:cs typeface="Times New Roman"/>
              </a:rPr>
              <a:t>Run</a:t>
            </a:r>
            <a:r>
              <a:rPr lang="en-US" sz="1200" dirty="0">
                <a:ea typeface="Calibri"/>
                <a:cs typeface="Times New Roman"/>
              </a:rPr>
              <a:t>, M.T., </a:t>
            </a:r>
            <a:r>
              <a:rPr lang="en-US" sz="1200" dirty="0" err="1">
                <a:ea typeface="Calibri"/>
                <a:cs typeface="Times New Roman"/>
              </a:rPr>
              <a:t>Djuric</a:t>
            </a:r>
            <a:r>
              <a:rPr lang="en-US" sz="1200" dirty="0">
                <a:ea typeface="Calibri"/>
                <a:cs typeface="Times New Roman"/>
              </a:rPr>
              <a:t>, Z., Sen, A., Brenner, </a:t>
            </a:r>
            <a:r>
              <a:rPr lang="en-US" sz="1200" dirty="0" smtClean="0">
                <a:ea typeface="Calibri"/>
                <a:cs typeface="Times New Roman"/>
              </a:rPr>
              <a:t>D.E</a:t>
            </a:r>
            <a:r>
              <a:rPr lang="en-US" sz="1200" dirty="0">
                <a:ea typeface="Calibri"/>
                <a:cs typeface="Times New Roman"/>
              </a:rPr>
              <a:t>., </a:t>
            </a:r>
            <a:r>
              <a:rPr lang="en-US" sz="1200" dirty="0" err="1">
                <a:ea typeface="Calibri"/>
                <a:cs typeface="Times New Roman"/>
              </a:rPr>
              <a:t>Zick</a:t>
            </a:r>
            <a:r>
              <a:rPr lang="en-US" sz="1200" dirty="0">
                <a:ea typeface="Calibri"/>
                <a:cs typeface="Times New Roman"/>
              </a:rPr>
              <a:t>, S.M. </a:t>
            </a:r>
            <a:r>
              <a:rPr lang="en-US" sz="1200" i="1" dirty="0">
                <a:ea typeface="Calibri"/>
                <a:cs typeface="Times New Roman"/>
              </a:rPr>
              <a:t>Cancer Prev. Res. </a:t>
            </a:r>
            <a:r>
              <a:rPr lang="en-US" sz="1200" b="1" dirty="0">
                <a:ea typeface="Calibri"/>
                <a:cs typeface="Times New Roman"/>
              </a:rPr>
              <a:t>2013</a:t>
            </a:r>
            <a:r>
              <a:rPr lang="en-US" sz="1200" dirty="0">
                <a:ea typeface="Calibri"/>
                <a:cs typeface="Times New Roman"/>
              </a:rPr>
              <a:t>, </a:t>
            </a:r>
            <a:r>
              <a:rPr lang="en-US" sz="1200" i="1" dirty="0">
                <a:ea typeface="Calibri"/>
                <a:cs typeface="Times New Roman"/>
              </a:rPr>
              <a:t>6</a:t>
            </a:r>
            <a:r>
              <a:rPr lang="en-US" sz="1200" dirty="0">
                <a:ea typeface="Calibri"/>
                <a:cs typeface="Times New Roman"/>
              </a:rPr>
              <a:t>, 271</a:t>
            </a:r>
            <a:r>
              <a:rPr lang="en-US" sz="1200" dirty="0" smtClean="0">
                <a:ea typeface="Calibri"/>
                <a:cs typeface="Times New Roman"/>
              </a:rPr>
              <a:t>.</a:t>
            </a:r>
            <a:endParaRPr lang="en-US" sz="1200" dirty="0" smtClean="0">
              <a:solidFill>
                <a:srgbClr val="FF0000"/>
              </a:solidFill>
            </a:endParaRPr>
          </a:p>
          <a:p>
            <a:pPr marL="342900" lvl="0" indent="-342900" algn="just">
              <a:buClr>
                <a:srgbClr val="002060"/>
              </a:buClr>
              <a:buFont typeface="+mj-lt"/>
              <a:buAutoNum type="arabicPeriod"/>
            </a:pPr>
            <a:r>
              <a:rPr lang="en-US" sz="1200" dirty="0" err="1">
                <a:ea typeface="Calibri"/>
                <a:cs typeface="Times New Roman"/>
              </a:rPr>
              <a:t>Dugasani</a:t>
            </a:r>
            <a:r>
              <a:rPr lang="en-US" sz="1200" dirty="0">
                <a:ea typeface="Calibri"/>
                <a:cs typeface="Times New Roman"/>
              </a:rPr>
              <a:t>, S., </a:t>
            </a:r>
            <a:r>
              <a:rPr lang="en-US" sz="1200" dirty="0" err="1">
                <a:ea typeface="Calibri"/>
                <a:cs typeface="Times New Roman"/>
              </a:rPr>
              <a:t>Pichika</a:t>
            </a:r>
            <a:r>
              <a:rPr lang="en-US" sz="1200" dirty="0">
                <a:ea typeface="Calibri"/>
                <a:cs typeface="Times New Roman"/>
              </a:rPr>
              <a:t>, </a:t>
            </a:r>
            <a:r>
              <a:rPr lang="en-US" sz="1200" dirty="0" smtClean="0">
                <a:ea typeface="Calibri"/>
                <a:cs typeface="Times New Roman"/>
              </a:rPr>
              <a:t>M.R</a:t>
            </a:r>
            <a:r>
              <a:rPr lang="en-US" sz="1200" dirty="0">
                <a:ea typeface="Calibri"/>
                <a:cs typeface="Times New Roman"/>
              </a:rPr>
              <a:t>., </a:t>
            </a:r>
            <a:r>
              <a:rPr lang="en-US" sz="1200" dirty="0" err="1">
                <a:ea typeface="Calibri"/>
                <a:cs typeface="Times New Roman"/>
              </a:rPr>
              <a:t>Nadarajah</a:t>
            </a:r>
            <a:r>
              <a:rPr lang="en-US" sz="1200" dirty="0">
                <a:ea typeface="Calibri"/>
                <a:cs typeface="Times New Roman"/>
              </a:rPr>
              <a:t>, </a:t>
            </a:r>
            <a:r>
              <a:rPr lang="en-US" sz="1200" dirty="0" smtClean="0">
                <a:ea typeface="Calibri"/>
                <a:cs typeface="Times New Roman"/>
              </a:rPr>
              <a:t>V.D</a:t>
            </a:r>
            <a:r>
              <a:rPr lang="en-US" sz="1200" dirty="0">
                <a:ea typeface="Calibri"/>
                <a:cs typeface="Times New Roman"/>
              </a:rPr>
              <a:t>., </a:t>
            </a:r>
            <a:r>
              <a:rPr lang="en-US" sz="1200" dirty="0" err="1">
                <a:ea typeface="Calibri"/>
                <a:cs typeface="Times New Roman"/>
              </a:rPr>
              <a:t>Balijepalli</a:t>
            </a:r>
            <a:r>
              <a:rPr lang="en-US" sz="1200" dirty="0">
                <a:ea typeface="Calibri"/>
                <a:cs typeface="Times New Roman"/>
              </a:rPr>
              <a:t>, </a:t>
            </a:r>
            <a:r>
              <a:rPr lang="en-US" sz="1200" dirty="0" smtClean="0">
                <a:ea typeface="Calibri"/>
                <a:cs typeface="Times New Roman"/>
              </a:rPr>
              <a:t>M.K</a:t>
            </a:r>
            <a:r>
              <a:rPr lang="en-US" sz="1200" dirty="0">
                <a:ea typeface="Calibri"/>
                <a:cs typeface="Times New Roman"/>
              </a:rPr>
              <a:t>., </a:t>
            </a:r>
            <a:r>
              <a:rPr lang="en-US" sz="1200" dirty="0" err="1">
                <a:ea typeface="Calibri"/>
                <a:cs typeface="Times New Roman"/>
              </a:rPr>
              <a:t>Tandra</a:t>
            </a:r>
            <a:r>
              <a:rPr lang="en-US" sz="1200" dirty="0">
                <a:ea typeface="Calibri"/>
                <a:cs typeface="Times New Roman"/>
              </a:rPr>
              <a:t>, S., </a:t>
            </a:r>
            <a:r>
              <a:rPr lang="en-US" sz="1200" dirty="0" err="1">
                <a:ea typeface="Calibri"/>
                <a:cs typeface="Times New Roman"/>
              </a:rPr>
              <a:t>Korlakunta</a:t>
            </a:r>
            <a:r>
              <a:rPr lang="en-US" sz="1200" dirty="0">
                <a:ea typeface="Calibri"/>
                <a:cs typeface="Times New Roman"/>
              </a:rPr>
              <a:t>, J. N. </a:t>
            </a:r>
            <a:r>
              <a:rPr lang="en-US" sz="1200" i="1" dirty="0" smtClean="0">
                <a:ea typeface="Calibri"/>
                <a:cs typeface="Times New Roman"/>
              </a:rPr>
              <a:t>J</a:t>
            </a:r>
            <a:r>
              <a:rPr lang="en-US" sz="1200" i="1" dirty="0">
                <a:ea typeface="Calibri"/>
                <a:cs typeface="Times New Roman"/>
              </a:rPr>
              <a:t>. </a:t>
            </a:r>
            <a:r>
              <a:rPr lang="en-US" sz="1200" i="1" dirty="0" err="1">
                <a:ea typeface="Calibri"/>
                <a:cs typeface="Times New Roman"/>
              </a:rPr>
              <a:t>Ethnopharmacol</a:t>
            </a:r>
            <a:r>
              <a:rPr lang="en-US" sz="1200" dirty="0">
                <a:ea typeface="Calibri"/>
                <a:cs typeface="Times New Roman"/>
              </a:rPr>
              <a:t>. </a:t>
            </a:r>
            <a:r>
              <a:rPr lang="en-US" sz="1200" b="1" dirty="0">
                <a:ea typeface="Calibri"/>
                <a:cs typeface="Times New Roman"/>
              </a:rPr>
              <a:t>2010</a:t>
            </a:r>
            <a:r>
              <a:rPr lang="en-US" sz="1200" dirty="0">
                <a:ea typeface="Calibri"/>
                <a:cs typeface="Times New Roman"/>
              </a:rPr>
              <a:t>, </a:t>
            </a:r>
            <a:r>
              <a:rPr lang="en-US" sz="1200" i="1" dirty="0">
                <a:ea typeface="Calibri"/>
                <a:cs typeface="Times New Roman"/>
              </a:rPr>
              <a:t>127</a:t>
            </a:r>
            <a:r>
              <a:rPr lang="en-US" sz="1200" dirty="0">
                <a:ea typeface="Calibri"/>
                <a:cs typeface="Times New Roman"/>
              </a:rPr>
              <a:t>, 515.</a:t>
            </a:r>
          </a:p>
          <a:p>
            <a:pPr marL="342900" lvl="0" indent="-342900" algn="just">
              <a:buClr>
                <a:srgbClr val="002060"/>
              </a:buClr>
              <a:buFont typeface="+mj-lt"/>
              <a:buAutoNum type="arabicPeriod"/>
            </a:pPr>
            <a:r>
              <a:rPr lang="en-US" sz="1200" dirty="0">
                <a:ea typeface="Calibri"/>
                <a:cs typeface="Times New Roman"/>
              </a:rPr>
              <a:t>Nakamura, H., Yamamoto, T. </a:t>
            </a:r>
            <a:r>
              <a:rPr lang="en-US" sz="1200" i="1" dirty="0" err="1">
                <a:ea typeface="Calibri"/>
                <a:cs typeface="Times New Roman"/>
              </a:rPr>
              <a:t>Mutat</a:t>
            </a:r>
            <a:r>
              <a:rPr lang="en-US" sz="1200" i="1" dirty="0">
                <a:ea typeface="Calibri"/>
                <a:cs typeface="Times New Roman"/>
              </a:rPr>
              <a:t>. Res. Lett. </a:t>
            </a:r>
            <a:r>
              <a:rPr lang="en-US" sz="1200" b="1" dirty="0">
                <a:ea typeface="Calibri"/>
                <a:cs typeface="Times New Roman"/>
              </a:rPr>
              <a:t>1983</a:t>
            </a:r>
            <a:r>
              <a:rPr lang="en-US" sz="1200" dirty="0">
                <a:ea typeface="Calibri"/>
                <a:cs typeface="Times New Roman"/>
              </a:rPr>
              <a:t>, </a:t>
            </a:r>
            <a:r>
              <a:rPr lang="en-US" sz="1200" i="1" dirty="0">
                <a:ea typeface="Calibri"/>
                <a:cs typeface="Times New Roman"/>
              </a:rPr>
              <a:t>122</a:t>
            </a:r>
            <a:r>
              <a:rPr lang="en-US" sz="1200" dirty="0">
                <a:ea typeface="Calibri"/>
                <a:cs typeface="Times New Roman"/>
              </a:rPr>
              <a:t>, 87.</a:t>
            </a:r>
          </a:p>
          <a:p>
            <a:pPr marL="342900" indent="-342900" algn="just">
              <a:buClr>
                <a:srgbClr val="002060"/>
              </a:buClr>
              <a:buFont typeface="+mj-lt"/>
              <a:buAutoNum type="arabicPeriod"/>
            </a:pPr>
            <a:r>
              <a:rPr lang="en-US" sz="1200" dirty="0" err="1"/>
              <a:t>Semwal</a:t>
            </a:r>
            <a:r>
              <a:rPr lang="en-US" sz="1200" dirty="0"/>
              <a:t>, </a:t>
            </a:r>
            <a:r>
              <a:rPr lang="en-US" sz="1200" dirty="0" smtClean="0"/>
              <a:t>R.B</a:t>
            </a:r>
            <a:r>
              <a:rPr lang="en-US" sz="1200" dirty="0"/>
              <a:t>., </a:t>
            </a:r>
            <a:r>
              <a:rPr lang="en-US" sz="1200" dirty="0" err="1"/>
              <a:t>Semwal</a:t>
            </a:r>
            <a:r>
              <a:rPr lang="en-US" sz="1200" dirty="0"/>
              <a:t>, </a:t>
            </a:r>
            <a:r>
              <a:rPr lang="en-US" sz="1200" dirty="0" smtClean="0"/>
              <a:t>D.K</a:t>
            </a:r>
            <a:r>
              <a:rPr lang="en-US" sz="1200" dirty="0"/>
              <a:t>., </a:t>
            </a:r>
            <a:r>
              <a:rPr lang="en-US" sz="1200" dirty="0" err="1"/>
              <a:t>Combrinck</a:t>
            </a:r>
            <a:r>
              <a:rPr lang="en-US" sz="1200" dirty="0"/>
              <a:t>, S., </a:t>
            </a:r>
            <a:r>
              <a:rPr lang="en-US" sz="1200" dirty="0" err="1"/>
              <a:t>Viljoen</a:t>
            </a:r>
            <a:r>
              <a:rPr lang="en-US" sz="1200" dirty="0"/>
              <a:t>, </a:t>
            </a:r>
            <a:r>
              <a:rPr lang="en-US" sz="1200" dirty="0" smtClean="0"/>
              <a:t>A.M</a:t>
            </a:r>
            <a:r>
              <a:rPr lang="en-US" sz="1200" dirty="0"/>
              <a:t>. </a:t>
            </a:r>
            <a:r>
              <a:rPr lang="en-US" sz="1200" i="1" dirty="0" err="1"/>
              <a:t>Phytochemistry</a:t>
            </a:r>
            <a:r>
              <a:rPr lang="en-US" sz="1200" dirty="0"/>
              <a:t> </a:t>
            </a:r>
            <a:r>
              <a:rPr lang="en-US" sz="1200" b="1" dirty="0"/>
              <a:t>2015</a:t>
            </a:r>
            <a:r>
              <a:rPr lang="en-US" sz="1200" dirty="0"/>
              <a:t>, </a:t>
            </a:r>
            <a:r>
              <a:rPr lang="en-US" sz="1200" i="1" dirty="0"/>
              <a:t>117</a:t>
            </a:r>
            <a:r>
              <a:rPr lang="en-US" sz="1200" dirty="0"/>
              <a:t>, 554.</a:t>
            </a:r>
          </a:p>
          <a:p>
            <a:pPr marL="342900" indent="-342900" algn="just">
              <a:buClr>
                <a:srgbClr val="002060"/>
              </a:buClr>
              <a:buFont typeface="+mj-lt"/>
              <a:buAutoNum type="arabicPeriod"/>
            </a:pPr>
            <a:r>
              <a:rPr lang="en-US" sz="1200" dirty="0" smtClean="0"/>
              <a:t>Abdel-Rahman, </a:t>
            </a:r>
            <a:r>
              <a:rPr lang="en-US" sz="1200" dirty="0"/>
              <a:t>A.A.H., </a:t>
            </a:r>
            <a:r>
              <a:rPr lang="en-US" sz="1200" dirty="0" smtClean="0"/>
              <a:t>Abdel-</a:t>
            </a:r>
            <a:r>
              <a:rPr lang="en-US" sz="1200" dirty="0" err="1" smtClean="0"/>
              <a:t>Megied</a:t>
            </a:r>
            <a:r>
              <a:rPr lang="en-US" sz="1200" dirty="0" smtClean="0"/>
              <a:t>, </a:t>
            </a:r>
            <a:r>
              <a:rPr lang="en-US" sz="1200" dirty="0"/>
              <a:t>A.E.S., </a:t>
            </a:r>
            <a:r>
              <a:rPr lang="en-US" sz="1200" dirty="0" err="1" smtClean="0"/>
              <a:t>Hawata</a:t>
            </a:r>
            <a:r>
              <a:rPr lang="en-US" sz="1200" dirty="0" smtClean="0"/>
              <a:t>, </a:t>
            </a:r>
            <a:r>
              <a:rPr lang="en-US" sz="1200" dirty="0"/>
              <a:t>M.A.M., </a:t>
            </a:r>
            <a:r>
              <a:rPr lang="en-US" sz="1200" dirty="0" err="1" smtClean="0"/>
              <a:t>Kasem</a:t>
            </a:r>
            <a:r>
              <a:rPr lang="en-US" sz="1200" dirty="0" smtClean="0"/>
              <a:t>, </a:t>
            </a:r>
            <a:r>
              <a:rPr lang="en-US" sz="1200" dirty="0"/>
              <a:t>E.R., </a:t>
            </a:r>
            <a:r>
              <a:rPr lang="en-US" sz="1200" dirty="0" err="1" smtClean="0"/>
              <a:t>Shabaan</a:t>
            </a:r>
            <a:r>
              <a:rPr lang="en-US" sz="1200" dirty="0" smtClean="0"/>
              <a:t>, </a:t>
            </a:r>
            <a:r>
              <a:rPr lang="en-US" sz="1200" dirty="0"/>
              <a:t>M.T</a:t>
            </a:r>
            <a:r>
              <a:rPr lang="en-US" sz="1200" dirty="0" smtClean="0"/>
              <a:t>. </a:t>
            </a:r>
            <a:r>
              <a:rPr lang="en-US" sz="1200" i="1" dirty="0" err="1"/>
              <a:t>Monatshefte</a:t>
            </a:r>
            <a:r>
              <a:rPr lang="en-US" sz="1200" i="1" dirty="0"/>
              <a:t> </a:t>
            </a:r>
            <a:r>
              <a:rPr lang="en-US" sz="1200" b="1" dirty="0" smtClean="0"/>
              <a:t>2007</a:t>
            </a:r>
            <a:r>
              <a:rPr lang="en-US" sz="1200" dirty="0" smtClean="0"/>
              <a:t>, </a:t>
            </a:r>
            <a:r>
              <a:rPr lang="en-US" sz="1200" i="1" dirty="0" smtClean="0"/>
              <a:t>138,</a:t>
            </a:r>
            <a:r>
              <a:rPr lang="en-US" sz="1200" dirty="0" smtClean="0"/>
              <a:t> 889.</a:t>
            </a:r>
            <a:endParaRPr lang="en-US" sz="1200" dirty="0"/>
          </a:p>
          <a:p>
            <a:pPr marL="342900" indent="-342900" algn="just">
              <a:buClr>
                <a:srgbClr val="002060"/>
              </a:buClr>
              <a:buFont typeface="+mj-lt"/>
              <a:buAutoNum type="arabicPeriod"/>
            </a:pPr>
            <a:r>
              <a:rPr lang="sv-SE" sz="1200" dirty="0" smtClean="0"/>
              <a:t>Kalirajan, </a:t>
            </a:r>
            <a:r>
              <a:rPr lang="sv-SE" sz="1200" dirty="0"/>
              <a:t>R., </a:t>
            </a:r>
            <a:r>
              <a:rPr lang="sv-SE" sz="1200" dirty="0" smtClean="0"/>
              <a:t>Sivakumar, </a:t>
            </a:r>
            <a:r>
              <a:rPr lang="sv-SE" sz="1200" dirty="0"/>
              <a:t>S.U., </a:t>
            </a:r>
            <a:r>
              <a:rPr lang="sv-SE" sz="1200" dirty="0" smtClean="0"/>
              <a:t>Jubie, </a:t>
            </a:r>
            <a:r>
              <a:rPr lang="sv-SE" sz="1200" dirty="0"/>
              <a:t>S.; </a:t>
            </a:r>
            <a:r>
              <a:rPr lang="sv-SE" sz="1200" dirty="0" smtClean="0"/>
              <a:t>Gowramma, </a:t>
            </a:r>
            <a:r>
              <a:rPr lang="sv-SE" sz="1200" dirty="0"/>
              <a:t>B., </a:t>
            </a:r>
            <a:r>
              <a:rPr lang="sv-SE" sz="1200" dirty="0" smtClean="0"/>
              <a:t>Suresh, B. </a:t>
            </a:r>
            <a:r>
              <a:rPr lang="sv-SE" sz="1200" i="1" dirty="0" smtClean="0"/>
              <a:t>Int.J</a:t>
            </a:r>
            <a:r>
              <a:rPr lang="sv-SE" sz="1200" i="1" dirty="0"/>
              <a:t>. ChemTech. Res. </a:t>
            </a:r>
            <a:r>
              <a:rPr lang="sv-SE" sz="1200" b="1" dirty="0" smtClean="0"/>
              <a:t>2009</a:t>
            </a:r>
            <a:r>
              <a:rPr lang="sv-SE" sz="1200" dirty="0" smtClean="0"/>
              <a:t>, </a:t>
            </a:r>
            <a:r>
              <a:rPr lang="sv-SE" sz="1200" i="1" dirty="0" smtClean="0"/>
              <a:t>1</a:t>
            </a:r>
            <a:r>
              <a:rPr lang="sv-SE" sz="1200" dirty="0" smtClean="0"/>
              <a:t>, 27.</a:t>
            </a:r>
            <a:endParaRPr lang="sv-SE" sz="1200" dirty="0"/>
          </a:p>
          <a:p>
            <a:pPr marL="342900" indent="-342900" algn="just">
              <a:buClr>
                <a:srgbClr val="002060"/>
              </a:buClr>
              <a:buFont typeface="+mj-lt"/>
              <a:buAutoNum type="arabicPeriod"/>
            </a:pPr>
            <a:r>
              <a:rPr lang="it-IT" sz="1200" dirty="0"/>
              <a:t>Wang, Y., Tan, W., Li, W.Z., Li , Y. </a:t>
            </a:r>
            <a:r>
              <a:rPr lang="it-IT" sz="1200" i="1" dirty="0"/>
              <a:t>J. Nat. Prod.</a:t>
            </a:r>
            <a:r>
              <a:rPr lang="it-IT" sz="1200" dirty="0"/>
              <a:t> </a:t>
            </a:r>
            <a:r>
              <a:rPr lang="it-IT" sz="1200" b="1" dirty="0"/>
              <a:t>2001</a:t>
            </a:r>
            <a:r>
              <a:rPr lang="it-IT" sz="1200" dirty="0"/>
              <a:t>, </a:t>
            </a:r>
            <a:r>
              <a:rPr lang="it-IT" sz="1200" i="1" dirty="0"/>
              <a:t>64</a:t>
            </a:r>
            <a:r>
              <a:rPr lang="it-IT" sz="1200" dirty="0"/>
              <a:t>, </a:t>
            </a:r>
            <a:r>
              <a:rPr lang="it-IT" sz="1200" dirty="0" smtClean="0"/>
              <a:t>196.</a:t>
            </a:r>
            <a:endParaRPr lang="it-IT" sz="1200" dirty="0"/>
          </a:p>
          <a:p>
            <a:pPr marL="342900" indent="-342900" algn="just">
              <a:buClr>
                <a:srgbClr val="002060"/>
              </a:buClr>
              <a:buFont typeface="+mj-lt"/>
              <a:buAutoNum type="arabicPeriod"/>
            </a:pPr>
            <a:r>
              <a:rPr lang="en-US" sz="1200" dirty="0" smtClean="0"/>
              <a:t>Huang</a:t>
            </a:r>
            <a:r>
              <a:rPr lang="en-US" sz="1200" dirty="0"/>
              <a:t>, C., Zhang, Z., Li, Y. </a:t>
            </a:r>
            <a:r>
              <a:rPr lang="en-US" sz="1200" i="1" dirty="0"/>
              <a:t>J. Nat. Prod. </a:t>
            </a:r>
            <a:r>
              <a:rPr lang="en-US" sz="1200" b="1" dirty="0"/>
              <a:t>1998</a:t>
            </a:r>
            <a:r>
              <a:rPr lang="en-US" sz="1200" dirty="0"/>
              <a:t>, </a:t>
            </a:r>
            <a:r>
              <a:rPr lang="en-US" sz="1200" i="1" dirty="0"/>
              <a:t>61</a:t>
            </a:r>
            <a:r>
              <a:rPr lang="en-US" sz="1200" dirty="0"/>
              <a:t>, 1283. </a:t>
            </a:r>
          </a:p>
          <a:p>
            <a:pPr marL="342900" indent="-342900" algn="just">
              <a:buClr>
                <a:srgbClr val="002060"/>
              </a:buClr>
              <a:buFont typeface="+mj-lt"/>
              <a:buAutoNum type="arabicPeriod"/>
            </a:pPr>
            <a:r>
              <a:rPr lang="en-US" sz="1200" dirty="0" err="1" smtClean="0"/>
              <a:t>Katritzky</a:t>
            </a:r>
            <a:r>
              <a:rPr lang="en-US" sz="1200" dirty="0" smtClean="0"/>
              <a:t>, </a:t>
            </a:r>
            <a:r>
              <a:rPr lang="en-US" sz="1200" dirty="0"/>
              <a:t>A.R., </a:t>
            </a:r>
            <a:r>
              <a:rPr lang="en-US" sz="1200" dirty="0" smtClean="0"/>
              <a:t>Long, </a:t>
            </a:r>
            <a:r>
              <a:rPr lang="en-US" sz="1200" dirty="0"/>
              <a:t>Q., </a:t>
            </a:r>
            <a:r>
              <a:rPr lang="en-US" sz="1200" dirty="0" smtClean="0"/>
              <a:t>He, </a:t>
            </a:r>
            <a:r>
              <a:rPr lang="en-US" sz="1200" dirty="0"/>
              <a:t>H., </a:t>
            </a:r>
            <a:r>
              <a:rPr lang="en-US" sz="1200" dirty="0" err="1" smtClean="0"/>
              <a:t>Qiua</a:t>
            </a:r>
            <a:r>
              <a:rPr lang="en-US" sz="1200" dirty="0" smtClean="0"/>
              <a:t>, </a:t>
            </a:r>
            <a:r>
              <a:rPr lang="en-US" sz="1200" dirty="0"/>
              <a:t>G., </a:t>
            </a:r>
            <a:r>
              <a:rPr lang="en-US" sz="1200" dirty="0" err="1" smtClean="0"/>
              <a:t>Wilkox</a:t>
            </a:r>
            <a:r>
              <a:rPr lang="en-US" sz="1200" dirty="0" smtClean="0"/>
              <a:t>, </a:t>
            </a:r>
            <a:r>
              <a:rPr lang="en-US" sz="1200" dirty="0"/>
              <a:t>A.L. </a:t>
            </a:r>
            <a:r>
              <a:rPr lang="en-US" sz="1200" i="1" dirty="0" err="1" smtClean="0"/>
              <a:t>Arkivoc</a:t>
            </a:r>
            <a:r>
              <a:rPr lang="en-US" sz="1200" i="1" dirty="0" smtClean="0"/>
              <a:t>, </a:t>
            </a:r>
            <a:r>
              <a:rPr lang="en-US" sz="1200" b="1" dirty="0" smtClean="0"/>
              <a:t>2006</a:t>
            </a:r>
            <a:r>
              <a:rPr lang="en-US" sz="1200" dirty="0" smtClean="0"/>
              <a:t>, </a:t>
            </a:r>
            <a:r>
              <a:rPr lang="en-US" sz="1200" i="1" dirty="0" smtClean="0"/>
              <a:t>vi</a:t>
            </a:r>
            <a:r>
              <a:rPr lang="en-US" sz="1200" dirty="0" smtClean="0"/>
              <a:t>, 868.</a:t>
            </a:r>
            <a:endParaRPr lang="en-US" sz="1200" dirty="0"/>
          </a:p>
          <a:p>
            <a:pPr marL="342900" indent="-342900" algn="just">
              <a:buClr>
                <a:srgbClr val="002060"/>
              </a:buClr>
              <a:buFont typeface="+mj-lt"/>
              <a:buAutoNum type="arabicPeriod"/>
            </a:pPr>
            <a:r>
              <a:rPr lang="en-GB" sz="1200" dirty="0" err="1" smtClean="0"/>
              <a:t>Tatsuzaki</a:t>
            </a:r>
            <a:r>
              <a:rPr lang="en-GB" sz="1200" dirty="0" smtClean="0"/>
              <a:t>, </a:t>
            </a:r>
            <a:r>
              <a:rPr lang="en-GB" sz="1200" dirty="0"/>
              <a:t>J., </a:t>
            </a:r>
            <a:r>
              <a:rPr lang="en-GB" sz="1200" dirty="0" err="1" smtClean="0"/>
              <a:t>Bastow</a:t>
            </a:r>
            <a:r>
              <a:rPr lang="en-GB" sz="1200" dirty="0" smtClean="0"/>
              <a:t>, </a:t>
            </a:r>
            <a:r>
              <a:rPr lang="en-GB" sz="1200" dirty="0"/>
              <a:t>K.F., </a:t>
            </a:r>
            <a:r>
              <a:rPr lang="en-GB" sz="1200" dirty="0" smtClean="0"/>
              <a:t>Nakagawa-</a:t>
            </a:r>
            <a:r>
              <a:rPr lang="en-GB" sz="1200" dirty="0" err="1" smtClean="0"/>
              <a:t>Goto</a:t>
            </a:r>
            <a:r>
              <a:rPr lang="en-GB" sz="1200" dirty="0" smtClean="0"/>
              <a:t>, </a:t>
            </a:r>
            <a:r>
              <a:rPr lang="en-GB" sz="1200" dirty="0"/>
              <a:t>K., </a:t>
            </a:r>
            <a:r>
              <a:rPr lang="en-GB" sz="1200" dirty="0" smtClean="0"/>
              <a:t>Nakamura, </a:t>
            </a:r>
            <a:r>
              <a:rPr lang="en-GB" sz="1200" dirty="0"/>
              <a:t>S., </a:t>
            </a:r>
            <a:r>
              <a:rPr lang="en-GB" sz="1200" dirty="0" smtClean="0"/>
              <a:t>Itokawa, </a:t>
            </a:r>
            <a:r>
              <a:rPr lang="en-GB" sz="1200" dirty="0"/>
              <a:t>H., </a:t>
            </a:r>
            <a:r>
              <a:rPr lang="en-GB" sz="1200" dirty="0" smtClean="0"/>
              <a:t>Lee, </a:t>
            </a:r>
            <a:r>
              <a:rPr lang="en-GB" sz="1200" dirty="0"/>
              <a:t>K. </a:t>
            </a:r>
            <a:r>
              <a:rPr lang="en-GB" sz="1200" i="1" dirty="0"/>
              <a:t>J. Nat. Prod</a:t>
            </a:r>
            <a:r>
              <a:rPr lang="en-GB" sz="1200" i="1" dirty="0" smtClean="0"/>
              <a:t>. </a:t>
            </a:r>
            <a:r>
              <a:rPr lang="en-GB" sz="1200" b="1" dirty="0" smtClean="0"/>
              <a:t>2006</a:t>
            </a:r>
            <a:r>
              <a:rPr lang="en-GB" sz="1200" dirty="0" smtClean="0"/>
              <a:t>, </a:t>
            </a:r>
            <a:r>
              <a:rPr lang="en-GB" sz="1200" i="1" dirty="0" smtClean="0"/>
              <a:t>69</a:t>
            </a:r>
            <a:r>
              <a:rPr lang="en-GB" sz="1200" dirty="0" smtClean="0"/>
              <a:t>, 1445.</a:t>
            </a:r>
            <a:endParaRPr lang="en-GB" sz="1200" dirty="0"/>
          </a:p>
          <a:p>
            <a:pPr marL="342900" indent="-342900" algn="just">
              <a:buClr>
                <a:srgbClr val="002060"/>
              </a:buClr>
              <a:buFont typeface="+mj-lt"/>
              <a:buAutoNum type="arabicPeriod"/>
            </a:pPr>
            <a:r>
              <a:rPr lang="en-US" sz="1200" dirty="0" err="1" smtClean="0"/>
              <a:t>Leov</a:t>
            </a:r>
            <a:r>
              <a:rPr lang="en-US" sz="1200" dirty="0" smtClean="0"/>
              <a:t>, </a:t>
            </a:r>
            <a:r>
              <a:rPr lang="en-US" sz="1200" dirty="0"/>
              <a:t>B., </a:t>
            </a:r>
            <a:r>
              <a:rPr lang="en-US" sz="1200" dirty="0" smtClean="0"/>
              <a:t>Dawson, </a:t>
            </a:r>
            <a:r>
              <a:rPr lang="en-US" sz="1200" dirty="0"/>
              <a:t>C.R. </a:t>
            </a:r>
            <a:r>
              <a:rPr lang="en-US" sz="1200" i="1" dirty="0"/>
              <a:t>J. Am. Chem. Soc. </a:t>
            </a:r>
            <a:r>
              <a:rPr lang="en-US" sz="1200" b="1" dirty="0" smtClean="0"/>
              <a:t>1956</a:t>
            </a:r>
            <a:r>
              <a:rPr lang="en-US" sz="1200" dirty="0" smtClean="0"/>
              <a:t>, </a:t>
            </a:r>
            <a:r>
              <a:rPr lang="en-US" sz="1200" i="1" dirty="0" smtClean="0"/>
              <a:t>78</a:t>
            </a:r>
            <a:r>
              <a:rPr lang="en-US" sz="1200" dirty="0" smtClean="0"/>
              <a:t>, 6095.</a:t>
            </a:r>
            <a:endParaRPr lang="en-US" sz="1200" dirty="0"/>
          </a:p>
          <a:p>
            <a:pPr marL="342900" indent="-342900" algn="just">
              <a:buClr>
                <a:srgbClr val="002060"/>
              </a:buClr>
              <a:buFont typeface="+mj-lt"/>
              <a:buAutoNum type="arabicPeriod"/>
            </a:pPr>
            <a:r>
              <a:rPr lang="en-US" sz="1200" dirty="0" smtClean="0"/>
              <a:t>R</a:t>
            </a:r>
            <a:r>
              <a:rPr lang="sr-Latn-RS" sz="1200" dirty="0" smtClean="0"/>
              <a:t>atković</a:t>
            </a:r>
            <a:r>
              <a:rPr lang="en-US" sz="1200" dirty="0" smtClean="0"/>
              <a:t>, </a:t>
            </a:r>
            <a:r>
              <a:rPr lang="en-US" sz="1200" dirty="0"/>
              <a:t>Z., </a:t>
            </a:r>
            <a:r>
              <a:rPr lang="en-US" sz="1200" dirty="0" smtClean="0"/>
              <a:t>M</a:t>
            </a:r>
            <a:r>
              <a:rPr lang="sr-Latn-RS" sz="1200" dirty="0" smtClean="0"/>
              <a:t>uškinja</a:t>
            </a:r>
            <a:r>
              <a:rPr lang="en-US" sz="1200" dirty="0" smtClean="0"/>
              <a:t>, </a:t>
            </a:r>
            <a:r>
              <a:rPr lang="en-US" sz="1200" dirty="0"/>
              <a:t>J., </a:t>
            </a:r>
            <a:r>
              <a:rPr lang="en-US" sz="1200" dirty="0" smtClean="0"/>
              <a:t>B</a:t>
            </a:r>
            <a:r>
              <a:rPr lang="sr-Latn-RS" sz="1200" dirty="0" smtClean="0"/>
              <a:t>urmudžija</a:t>
            </a:r>
            <a:r>
              <a:rPr lang="en-US" sz="1200" dirty="0" smtClean="0"/>
              <a:t>, </a:t>
            </a:r>
            <a:r>
              <a:rPr lang="en-US" sz="1200" dirty="0"/>
              <a:t>A., </a:t>
            </a:r>
            <a:r>
              <a:rPr lang="en-US" sz="1200" dirty="0" smtClean="0"/>
              <a:t>R</a:t>
            </a:r>
            <a:r>
              <a:rPr lang="sr-Latn-RS" sz="1200" dirty="0" smtClean="0"/>
              <a:t>anković</a:t>
            </a:r>
            <a:r>
              <a:rPr lang="en-US" sz="1200" dirty="0" smtClean="0"/>
              <a:t>, </a:t>
            </a:r>
            <a:r>
              <a:rPr lang="en-US" sz="1200" dirty="0"/>
              <a:t>B., </a:t>
            </a:r>
            <a:r>
              <a:rPr lang="en-US" sz="1200" dirty="0" smtClean="0"/>
              <a:t>K</a:t>
            </a:r>
            <a:r>
              <a:rPr lang="sr-Latn-RS" sz="1200" dirty="0" smtClean="0"/>
              <a:t>osanić</a:t>
            </a:r>
            <a:r>
              <a:rPr lang="en-US" sz="1200" dirty="0" smtClean="0"/>
              <a:t>, </a:t>
            </a:r>
            <a:r>
              <a:rPr lang="en-US" sz="1200" dirty="0"/>
              <a:t>M., </a:t>
            </a:r>
            <a:r>
              <a:rPr lang="en-US" sz="1200" dirty="0" smtClean="0"/>
              <a:t>B</a:t>
            </a:r>
            <a:r>
              <a:rPr lang="sr-Latn-RS" sz="1200" dirty="0" smtClean="0"/>
              <a:t>ogdanović</a:t>
            </a:r>
            <a:r>
              <a:rPr lang="en-US" sz="1200" dirty="0" smtClean="0"/>
              <a:t>, G.A</a:t>
            </a:r>
            <a:r>
              <a:rPr lang="en-US" sz="1200" dirty="0"/>
              <a:t>., </a:t>
            </a:r>
            <a:r>
              <a:rPr lang="en-US" sz="1200" dirty="0" smtClean="0"/>
              <a:t>S</a:t>
            </a:r>
            <a:r>
              <a:rPr lang="sr-Latn-RS" sz="1200" dirty="0" smtClean="0"/>
              <a:t>imović-</a:t>
            </a:r>
            <a:r>
              <a:rPr lang="en-US" sz="1200" dirty="0" smtClean="0"/>
              <a:t>M</a:t>
            </a:r>
            <a:r>
              <a:rPr lang="sr-Latn-RS" sz="1200" dirty="0" smtClean="0"/>
              <a:t>arković</a:t>
            </a:r>
            <a:r>
              <a:rPr lang="en-US" sz="1200" dirty="0" smtClean="0"/>
              <a:t>, </a:t>
            </a:r>
            <a:r>
              <a:rPr lang="en-US" sz="1200" dirty="0"/>
              <a:t>B., </a:t>
            </a:r>
            <a:r>
              <a:rPr lang="en-US" sz="1200" dirty="0" smtClean="0"/>
              <a:t>N</a:t>
            </a:r>
            <a:r>
              <a:rPr lang="sr-Latn-RS" sz="1200" dirty="0" smtClean="0"/>
              <a:t>ikolić</a:t>
            </a:r>
            <a:r>
              <a:rPr lang="en-US" sz="1200" dirty="0" smtClean="0"/>
              <a:t>, </a:t>
            </a:r>
            <a:r>
              <a:rPr lang="en-US" sz="1200" dirty="0"/>
              <a:t>A., </a:t>
            </a:r>
            <a:r>
              <a:rPr lang="en-US" sz="1200" dirty="0" smtClean="0"/>
              <a:t>A</a:t>
            </a:r>
            <a:r>
              <a:rPr lang="sr-Latn-RS" sz="1200" dirty="0" smtClean="0"/>
              <a:t>rsenijević</a:t>
            </a:r>
            <a:r>
              <a:rPr lang="en-US" sz="1200" dirty="0" smtClean="0"/>
              <a:t>, </a:t>
            </a:r>
            <a:r>
              <a:rPr lang="en-US" sz="1200" dirty="0"/>
              <a:t>N., </a:t>
            </a:r>
            <a:r>
              <a:rPr lang="en-US" sz="1200" dirty="0" smtClean="0"/>
              <a:t>Đ</a:t>
            </a:r>
            <a:r>
              <a:rPr lang="sr-Latn-RS" sz="1200" dirty="0" smtClean="0"/>
              <a:t>orđević</a:t>
            </a:r>
            <a:r>
              <a:rPr lang="en-US" sz="1200" dirty="0" smtClean="0"/>
              <a:t>, </a:t>
            </a:r>
            <a:r>
              <a:rPr lang="en-US" sz="1200" dirty="0"/>
              <a:t>S., </a:t>
            </a:r>
            <a:r>
              <a:rPr lang="en-US" sz="1200" dirty="0" smtClean="0"/>
              <a:t>V</a:t>
            </a:r>
            <a:r>
              <a:rPr lang="sr-Latn-RS" sz="1200" dirty="0" smtClean="0"/>
              <a:t>ukićević</a:t>
            </a:r>
            <a:r>
              <a:rPr lang="en-US" sz="1200" dirty="0" smtClean="0"/>
              <a:t>, R.D</a:t>
            </a:r>
            <a:r>
              <a:rPr lang="en-US" sz="1200" dirty="0"/>
              <a:t>. </a:t>
            </a:r>
            <a:r>
              <a:rPr lang="en-US" sz="1200" i="1" dirty="0"/>
              <a:t>J. Mol. </a:t>
            </a:r>
            <a:r>
              <a:rPr lang="en-US" sz="1200" i="1" dirty="0" err="1" smtClean="0"/>
              <a:t>Struct</a:t>
            </a:r>
            <a:r>
              <a:rPr lang="sr-Latn-RS" sz="1200" i="1" dirty="0"/>
              <a:t>.</a:t>
            </a:r>
            <a:r>
              <a:rPr lang="sr-Latn-RS" sz="1200" i="1" dirty="0" smtClean="0"/>
              <a:t> </a:t>
            </a:r>
            <a:r>
              <a:rPr lang="en-US" sz="1200" b="1" dirty="0" smtClean="0"/>
              <a:t>2016</a:t>
            </a:r>
            <a:r>
              <a:rPr lang="sr-Latn-RS" sz="1200" dirty="0" smtClean="0"/>
              <a:t>,</a:t>
            </a:r>
            <a:r>
              <a:rPr lang="en-US" sz="1200" i="1" dirty="0" smtClean="0"/>
              <a:t> 1109</a:t>
            </a:r>
            <a:r>
              <a:rPr lang="en-US" sz="1200" dirty="0" smtClean="0"/>
              <a:t>, 82.</a:t>
            </a:r>
          </a:p>
          <a:p>
            <a:pPr marL="342900" indent="-342900" algn="just">
              <a:buClr>
                <a:srgbClr val="002060"/>
              </a:buClr>
              <a:buFont typeface="+mj-lt"/>
              <a:buAutoNum type="arabicPeriod"/>
            </a:pPr>
            <a:r>
              <a:rPr lang="en-US" sz="1200" dirty="0" err="1" smtClean="0"/>
              <a:t>Riss</a:t>
            </a:r>
            <a:r>
              <a:rPr lang="en-US" sz="1200" dirty="0" smtClean="0"/>
              <a:t>, </a:t>
            </a:r>
            <a:r>
              <a:rPr lang="en-US" sz="1200" dirty="0"/>
              <a:t>T.L., </a:t>
            </a:r>
            <a:r>
              <a:rPr lang="en-US" sz="1200" dirty="0" err="1" smtClean="0"/>
              <a:t>Moravec</a:t>
            </a:r>
            <a:r>
              <a:rPr lang="en-US" sz="1200" dirty="0" smtClean="0"/>
              <a:t>, </a:t>
            </a:r>
            <a:r>
              <a:rPr lang="en-US" sz="1200" dirty="0"/>
              <a:t>R.A., </a:t>
            </a:r>
            <a:r>
              <a:rPr lang="en-US" sz="1200" dirty="0" smtClean="0"/>
              <a:t>Niles, </a:t>
            </a:r>
            <a:r>
              <a:rPr lang="en-US" sz="1200" dirty="0"/>
              <a:t>A.L., </a:t>
            </a:r>
            <a:r>
              <a:rPr lang="en-US" sz="1200" dirty="0" err="1" smtClean="0"/>
              <a:t>Duellman</a:t>
            </a:r>
            <a:r>
              <a:rPr lang="en-US" sz="1200" dirty="0" smtClean="0"/>
              <a:t>, </a:t>
            </a:r>
            <a:r>
              <a:rPr lang="en-US" sz="1200" dirty="0"/>
              <a:t>S., </a:t>
            </a:r>
            <a:r>
              <a:rPr lang="en-US" sz="1200" dirty="0" err="1" smtClean="0"/>
              <a:t>Benink</a:t>
            </a:r>
            <a:r>
              <a:rPr lang="en-US" sz="1200" dirty="0" smtClean="0"/>
              <a:t>, </a:t>
            </a:r>
            <a:r>
              <a:rPr lang="en-US" sz="1200" dirty="0"/>
              <a:t>H.A., </a:t>
            </a:r>
            <a:r>
              <a:rPr lang="en-US" sz="1200" dirty="0" err="1" smtClean="0"/>
              <a:t>Worzella</a:t>
            </a:r>
            <a:r>
              <a:rPr lang="en-US" sz="1200" dirty="0" smtClean="0"/>
              <a:t>, </a:t>
            </a:r>
            <a:r>
              <a:rPr lang="en-US" sz="1200" dirty="0"/>
              <a:t>T.J</a:t>
            </a:r>
            <a:r>
              <a:rPr lang="en-US" sz="1200" dirty="0" smtClean="0"/>
              <a:t>., Minor, L.</a:t>
            </a:r>
            <a:r>
              <a:rPr lang="en-US" sz="1200" dirty="0" smtClean="0">
                <a:solidFill>
                  <a:srgbClr val="FF0000"/>
                </a:solidFill>
              </a:rPr>
              <a:t> </a:t>
            </a:r>
            <a:r>
              <a:rPr lang="en-US" sz="1200" dirty="0"/>
              <a:t>Cell Viability </a:t>
            </a:r>
            <a:r>
              <a:rPr lang="en-US" sz="1200" dirty="0" smtClean="0"/>
              <a:t>Assays, </a:t>
            </a:r>
            <a:r>
              <a:rPr lang="en-US" sz="1200" i="1" dirty="0" smtClean="0"/>
              <a:t>Assay </a:t>
            </a:r>
            <a:r>
              <a:rPr lang="en-US" sz="1200" i="1" dirty="0" err="1" smtClean="0"/>
              <a:t>Guid</a:t>
            </a:r>
            <a:r>
              <a:rPr lang="en-US" sz="1200" i="1" dirty="0" smtClean="0"/>
              <a:t>. Man.</a:t>
            </a:r>
            <a:r>
              <a:rPr lang="en-US" sz="1200" dirty="0" smtClean="0"/>
              <a:t> </a:t>
            </a:r>
            <a:r>
              <a:rPr lang="en-US" sz="1200" b="1" dirty="0" smtClean="0"/>
              <a:t>2013, </a:t>
            </a:r>
            <a:r>
              <a:rPr lang="en-US" sz="1200" i="1" dirty="0" smtClean="0"/>
              <a:t>114</a:t>
            </a:r>
            <a:r>
              <a:rPr lang="en-US" sz="1200" dirty="0" smtClean="0"/>
              <a:t>, 785.</a:t>
            </a:r>
            <a:endParaRPr lang="en-US" sz="1200" dirty="0" smtClean="0"/>
          </a:p>
          <a:p>
            <a:endParaRPr lang="en-US" sz="1200" dirty="0" smtClean="0"/>
          </a:p>
        </p:txBody>
      </p:sp>
    </p:spTree>
    <p:extLst>
      <p:ext uri="{BB962C8B-B14F-4D97-AF65-F5344CB8AC3E}">
        <p14:creationId xmlns:p14="http://schemas.microsoft.com/office/powerpoint/2010/main" val="4130224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384995"/>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en-US" dirty="0"/>
              <a:t>The authors are grateful to the Ministry of Education, Science and Technological, Development of the Republic of Serbia (Project number </a:t>
            </a:r>
            <a:r>
              <a:rPr lang="en-US" dirty="0" smtClean="0"/>
              <a:t>172034) </a:t>
            </a:r>
            <a:r>
              <a:rPr lang="en-US" dirty="0"/>
              <a:t>for financial support.</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6096" y="457200"/>
            <a:ext cx="7391400" cy="830997"/>
          </a:xfrm>
          <a:prstGeom prst="rect">
            <a:avLst/>
          </a:prstGeom>
        </p:spPr>
        <p:txBody>
          <a:bodyPr wrap="square">
            <a:spAutoFit/>
          </a:bodyPr>
          <a:lstStyle/>
          <a:p>
            <a:pPr algn="ctr"/>
            <a:r>
              <a:rPr lang="en-US" sz="2400" b="1" dirty="0"/>
              <a:t>Pyrazolines from dehydrozingerone analogues: Cytotoxicity and morphological changes on HeLa cells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0" name="Picture 9" descr="Violence, vigilantes and vanilla: the real price of Madagascar's boo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1171" y="4146088"/>
            <a:ext cx="770430" cy="544411"/>
          </a:xfrm>
          <a:prstGeom prst="rect">
            <a:avLst/>
          </a:prstGeom>
          <a:noFill/>
          <a:ln>
            <a:noFill/>
          </a:ln>
        </p:spPr>
      </p:pic>
      <p:graphicFrame>
        <p:nvGraphicFramePr>
          <p:cNvPr id="7" name="Object 6"/>
          <p:cNvGraphicFramePr>
            <a:graphicFrameLocks noChangeAspect="1"/>
          </p:cNvGraphicFramePr>
          <p:nvPr>
            <p:extLst>
              <p:ext uri="{D42A27DB-BD31-4B8C-83A1-F6EECF244321}">
                <p14:modId xmlns:p14="http://schemas.microsoft.com/office/powerpoint/2010/main" val="1475763564"/>
              </p:ext>
            </p:extLst>
          </p:nvPr>
        </p:nvGraphicFramePr>
        <p:xfrm>
          <a:off x="2175111" y="3606150"/>
          <a:ext cx="1210676" cy="990553"/>
        </p:xfrm>
        <a:graphic>
          <a:graphicData uri="http://schemas.openxmlformats.org/presentationml/2006/ole">
            <mc:AlternateContent xmlns:mc="http://schemas.openxmlformats.org/markup-compatibility/2006">
              <mc:Choice xmlns:v="urn:schemas-microsoft-com:vml" Requires="v">
                <p:oleObj spid="_x0000_s17447" name="CS ChemDraw Drawing" r:id="rId6" imgW="1256929" imgH="1063260" progId="ChemDraw.Document.6.0">
                  <p:embed/>
                </p:oleObj>
              </mc:Choice>
              <mc:Fallback>
                <p:oleObj name="CS ChemDraw Drawing" r:id="rId6" imgW="1256929" imgH="1063260" progId="ChemDraw.Document.6.0">
                  <p:embed/>
                  <p:pic>
                    <p:nvPicPr>
                      <p:cNvPr id="0" name=""/>
                      <p:cNvPicPr/>
                      <p:nvPr/>
                    </p:nvPicPr>
                    <p:blipFill>
                      <a:blip r:embed="rId7"/>
                      <a:stretch>
                        <a:fillRect/>
                      </a:stretch>
                    </p:blipFill>
                    <p:spPr>
                      <a:xfrm>
                        <a:off x="2175111" y="3606150"/>
                        <a:ext cx="1210676" cy="990553"/>
                      </a:xfrm>
                      <a:prstGeom prst="rect">
                        <a:avLst/>
                      </a:prstGeom>
                    </p:spPr>
                  </p:pic>
                </p:oleObj>
              </mc:Fallback>
            </mc:AlternateContent>
          </a:graphicData>
        </a:graphic>
      </p:graphicFrame>
      <p:sp>
        <p:nvSpPr>
          <p:cNvPr id="14" name="Up Arrow 13"/>
          <p:cNvSpPr/>
          <p:nvPr/>
        </p:nvSpPr>
        <p:spPr>
          <a:xfrm>
            <a:off x="2945463" y="3173956"/>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146473574"/>
              </p:ext>
            </p:extLst>
          </p:nvPr>
        </p:nvGraphicFramePr>
        <p:xfrm>
          <a:off x="2152969" y="2067840"/>
          <a:ext cx="1442093" cy="966203"/>
        </p:xfrm>
        <a:graphic>
          <a:graphicData uri="http://schemas.openxmlformats.org/presentationml/2006/ole">
            <mc:AlternateContent xmlns:mc="http://schemas.openxmlformats.org/markup-compatibility/2006">
              <mc:Choice xmlns:v="urn:schemas-microsoft-com:vml" Requires="v">
                <p:oleObj spid="_x0000_s17448" name="CS ChemDraw Drawing" r:id="rId8" imgW="1587571" imgH="1063260" progId="ChemDraw.Document.6.0">
                  <p:embed/>
                </p:oleObj>
              </mc:Choice>
              <mc:Fallback>
                <p:oleObj name="CS ChemDraw Drawing" r:id="rId8" imgW="1587571" imgH="1063260" progId="ChemDraw.Document.6.0">
                  <p:embed/>
                  <p:pic>
                    <p:nvPicPr>
                      <p:cNvPr id="0" name=""/>
                      <p:cNvPicPr/>
                      <p:nvPr/>
                    </p:nvPicPr>
                    <p:blipFill>
                      <a:blip r:embed="rId9"/>
                      <a:stretch>
                        <a:fillRect/>
                      </a:stretch>
                    </p:blipFill>
                    <p:spPr>
                      <a:xfrm>
                        <a:off x="2152969" y="2067840"/>
                        <a:ext cx="1442093" cy="966203"/>
                      </a:xfrm>
                      <a:prstGeom prst="rect">
                        <a:avLst/>
                      </a:prstGeom>
                    </p:spPr>
                  </p:pic>
                </p:oleObj>
              </mc:Fallback>
            </mc:AlternateContent>
          </a:graphicData>
        </a:graphic>
      </p:graphicFrame>
      <p:sp>
        <p:nvSpPr>
          <p:cNvPr id="16" name="Right Arrow 15"/>
          <p:cNvSpPr/>
          <p:nvPr/>
        </p:nvSpPr>
        <p:spPr>
          <a:xfrm>
            <a:off x="4025960" y="2629612"/>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Äumbir, ljekovita svojstva i primjena Äumbira - Narodni.NE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3512" y="2528443"/>
            <a:ext cx="620013" cy="452776"/>
          </a:xfrm>
          <a:prstGeom prst="rect">
            <a:avLst/>
          </a:prstGeom>
          <a:noFill/>
          <a:ln>
            <a:noFill/>
          </a:ln>
        </p:spPr>
      </p:pic>
      <p:sp>
        <p:nvSpPr>
          <p:cNvPr id="18" name="Snip Diagonal Corner Rectangle 17"/>
          <p:cNvSpPr/>
          <p:nvPr/>
        </p:nvSpPr>
        <p:spPr>
          <a:xfrm>
            <a:off x="2080680" y="1920712"/>
            <a:ext cx="1650921" cy="1159862"/>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18"/>
          <p:cNvSpPr/>
          <p:nvPr/>
        </p:nvSpPr>
        <p:spPr>
          <a:xfrm>
            <a:off x="2126412" y="3520912"/>
            <a:ext cx="1694200" cy="1250353"/>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409985" y="2629613"/>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Diagonal Corner Rectangle 21"/>
          <p:cNvSpPr/>
          <p:nvPr/>
        </p:nvSpPr>
        <p:spPr>
          <a:xfrm>
            <a:off x="4810189" y="1920711"/>
            <a:ext cx="2503473" cy="2850553"/>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a:p>
            <a:pPr algn="ctr"/>
            <a:r>
              <a:rPr lang="en-US" dirty="0" smtClean="0">
                <a:solidFill>
                  <a:schemeClr val="tx1"/>
                </a:solidFill>
              </a:rPr>
              <a:t>Hela </a:t>
            </a:r>
            <a:r>
              <a:rPr lang="en-US" dirty="0" smtClean="0">
                <a:solidFill>
                  <a:schemeClr val="tx1"/>
                </a:solidFill>
              </a:rPr>
              <a:t>cells</a:t>
            </a:r>
            <a:endParaRPr lang="en-US" dirty="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94111108"/>
              </p:ext>
            </p:extLst>
          </p:nvPr>
        </p:nvGraphicFramePr>
        <p:xfrm>
          <a:off x="5355487" y="1989055"/>
          <a:ext cx="1412875" cy="1281113"/>
        </p:xfrm>
        <a:graphic>
          <a:graphicData uri="http://schemas.openxmlformats.org/presentationml/2006/ole">
            <mc:AlternateContent xmlns:mc="http://schemas.openxmlformats.org/markup-compatibility/2006">
              <mc:Choice xmlns:v="urn:schemas-microsoft-com:vml" Requires="v">
                <p:oleObj spid="_x0000_s17449" name="CS ChemDraw Drawing" r:id="rId11" imgW="1564610" imgH="1419930" progId="ChemDraw.Document.6.0">
                  <p:embed/>
                </p:oleObj>
              </mc:Choice>
              <mc:Fallback>
                <p:oleObj name="CS ChemDraw Drawing" r:id="rId11" imgW="1564610" imgH="1419930" progId="ChemDraw.Document.6.0">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5487" y="1989055"/>
                        <a:ext cx="141287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62" name="Picture 338" descr="D:\J  Jovana\Konferencije\6th International Electronic Conference on Medicinal Chemistry\Joca rezultati\HeLa control.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5263" y="3316455"/>
            <a:ext cx="979473" cy="892019"/>
          </a:xfrm>
          <a:prstGeom prst="rect">
            <a:avLst/>
          </a:prstGeom>
          <a:noFill/>
          <a:extLst>
            <a:ext uri="{909E8E84-426E-40DD-AFC4-6F175D3DCCD1}">
              <a14:hiddenFill xmlns:a14="http://schemas.microsoft.com/office/drawing/2010/main">
                <a:solidFill>
                  <a:srgbClr val="FFFFFF"/>
                </a:solidFill>
              </a14:hiddenFill>
            </a:ext>
          </a:extLst>
        </p:spPr>
      </p:pic>
      <p:pic>
        <p:nvPicPr>
          <p:cNvPr id="1363" name="Picture 339" descr="D:\J  Jovana\Konferencije\6th International Electronic Conference on Medicinal Chemistry\Joca rezultati\HeLa 4f.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19522" y="3401622"/>
            <a:ext cx="917941" cy="783989"/>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p:cNvSpPr/>
          <p:nvPr/>
        </p:nvSpPr>
        <p:spPr>
          <a:xfrm>
            <a:off x="5947625" y="3793617"/>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188087"/>
          </a:xfrm>
          <a:prstGeom prst="rect">
            <a:avLst/>
          </a:prstGeom>
          <a:noFill/>
        </p:spPr>
        <p:txBody>
          <a:bodyPr wrap="square" rtlCol="0">
            <a:spAutoFit/>
          </a:bodyPr>
          <a:lstStyle/>
          <a:p>
            <a:pPr lvl="0"/>
            <a:r>
              <a:rPr lang="fr-FR" b="1" dirty="0">
                <a:solidFill>
                  <a:prstClr val="black"/>
                </a:solidFill>
              </a:rPr>
              <a:t>Abstract:</a:t>
            </a:r>
          </a:p>
          <a:p>
            <a:pPr lvl="0"/>
            <a:endParaRPr lang="fr-FR" dirty="0">
              <a:solidFill>
                <a:prstClr val="black"/>
              </a:solidFill>
            </a:endParaRPr>
          </a:p>
          <a:p>
            <a:pPr algn="just">
              <a:lnSpc>
                <a:spcPct val="115000"/>
              </a:lnSpc>
              <a:spcAft>
                <a:spcPts val="1000"/>
              </a:spcAft>
            </a:pPr>
            <a:r>
              <a:rPr lang="en-US" sz="1400" dirty="0">
                <a:ea typeface="Calibri"/>
                <a:cs typeface="Times New Roman"/>
              </a:rPr>
              <a:t>Ginger root is one of the most widely used natural product and </a:t>
            </a:r>
            <a:r>
              <a:rPr lang="en-US" sz="1400" dirty="0" smtClean="0">
                <a:ea typeface="Calibri"/>
                <a:cs typeface="Times New Roman"/>
              </a:rPr>
              <a:t>is </a:t>
            </a:r>
            <a:r>
              <a:rPr lang="en-US" sz="1400" dirty="0">
                <a:ea typeface="Calibri"/>
                <a:cs typeface="Times New Roman"/>
              </a:rPr>
              <a:t>excellent source for many kinds of bioactive compounds. One of them is dehydrozingerone, also very attractive biological active compound. This compound served as a starting material in the synthesis of new derivatives. The synthesized products were used in reaction with formic acid and hydrazine hydrate in order to obtain </a:t>
            </a:r>
            <a:r>
              <a:rPr lang="en-US" sz="1400" i="1" dirty="0">
                <a:ea typeface="Calibri"/>
                <a:cs typeface="Times New Roman"/>
              </a:rPr>
              <a:t>N</a:t>
            </a:r>
            <a:r>
              <a:rPr lang="en-US" sz="1400" dirty="0">
                <a:ea typeface="Calibri"/>
                <a:cs typeface="Times New Roman"/>
              </a:rPr>
              <a:t>-formyl derivative of pyrazoline. All new compounds were </a:t>
            </a:r>
            <a:r>
              <a:rPr lang="en-US" sz="1400" dirty="0" smtClean="0">
                <a:ea typeface="Calibri"/>
                <a:cs typeface="Times New Roman"/>
              </a:rPr>
              <a:t>identified </a:t>
            </a:r>
            <a:r>
              <a:rPr lang="en-US" sz="1400" dirty="0">
                <a:ea typeface="Calibri"/>
                <a:cs typeface="Times New Roman"/>
              </a:rPr>
              <a:t>and well characterized by IR, </a:t>
            </a:r>
            <a:r>
              <a:rPr lang="en-US" sz="1400" baseline="30000" dirty="0">
                <a:ea typeface="Calibri"/>
                <a:cs typeface="Times New Roman"/>
              </a:rPr>
              <a:t>1</a:t>
            </a:r>
            <a:r>
              <a:rPr lang="en-US" sz="1400" dirty="0">
                <a:ea typeface="Calibri"/>
                <a:cs typeface="Times New Roman"/>
              </a:rPr>
              <a:t>H and </a:t>
            </a:r>
            <a:r>
              <a:rPr lang="en-US" sz="1400" baseline="30000" dirty="0">
                <a:ea typeface="Calibri"/>
                <a:cs typeface="Times New Roman"/>
              </a:rPr>
              <a:t>13</a:t>
            </a:r>
            <a:r>
              <a:rPr lang="en-US" sz="1400" dirty="0">
                <a:ea typeface="Calibri"/>
                <a:cs typeface="Times New Roman"/>
              </a:rPr>
              <a:t>C NMR spectroscopy and physical data. </a:t>
            </a:r>
            <a:r>
              <a:rPr lang="en-US" sz="1400" i="1" dirty="0">
                <a:ea typeface="Calibri"/>
                <a:cs typeface="Times New Roman"/>
              </a:rPr>
              <a:t>In</a:t>
            </a:r>
            <a:r>
              <a:rPr lang="en-US" sz="1400" dirty="0">
                <a:ea typeface="Calibri"/>
                <a:cs typeface="Times New Roman"/>
              </a:rPr>
              <a:t> </a:t>
            </a:r>
            <a:r>
              <a:rPr lang="en-US" sz="1400" i="1" dirty="0">
                <a:ea typeface="Calibri"/>
                <a:cs typeface="Times New Roman"/>
              </a:rPr>
              <a:t>vitro</a:t>
            </a:r>
            <a:r>
              <a:rPr lang="en-US" sz="1400" dirty="0">
                <a:ea typeface="Calibri"/>
                <a:cs typeface="Times New Roman"/>
              </a:rPr>
              <a:t> cytotoxic activity of pyrazolines against human cervical cancer (</a:t>
            </a:r>
            <a:r>
              <a:rPr lang="en-US" sz="1400" i="1" dirty="0">
                <a:ea typeface="Calibri"/>
                <a:cs typeface="Times New Roman"/>
              </a:rPr>
              <a:t>HeLa</a:t>
            </a:r>
            <a:r>
              <a:rPr lang="en-US" sz="1400" dirty="0">
                <a:ea typeface="Calibri"/>
                <a:cs typeface="Times New Roman"/>
              </a:rPr>
              <a:t>) was determined using </a:t>
            </a:r>
            <a:r>
              <a:rPr lang="en-US" sz="1400" dirty="0" smtClean="0">
                <a:ea typeface="Calibri"/>
                <a:cs typeface="Times New Roman"/>
              </a:rPr>
              <a:t>MTT method. </a:t>
            </a:r>
            <a:r>
              <a:rPr lang="en-US" sz="1400" dirty="0">
                <a:ea typeface="Calibri"/>
                <a:cs typeface="Times New Roman"/>
              </a:rPr>
              <a:t>Tested concentrations of substances were 100, 150 and 200 µM. Morphology changes of treated cells were visualized and compared to untreated cells using microscopy. </a:t>
            </a:r>
          </a:p>
          <a:p>
            <a:pPr lvl="0" algn="just"/>
            <a:endParaRPr lang="sr-Latn-RS" dirty="0">
              <a:solidFill>
                <a:prstClr val="black"/>
              </a:solidFill>
            </a:endParaRPr>
          </a:p>
          <a:p>
            <a:pPr lvl="0" algn="just"/>
            <a:endParaRPr lang="en-US" dirty="0">
              <a:solidFill>
                <a:prstClr val="black"/>
              </a:solidFill>
            </a:endParaRPr>
          </a:p>
          <a:p>
            <a:pPr lvl="0" algn="just"/>
            <a:endParaRPr lang="en-US" dirty="0">
              <a:solidFill>
                <a:prstClr val="black"/>
              </a:solidFill>
            </a:endParaRPr>
          </a:p>
          <a:p>
            <a:pPr lvl="0" algn="just"/>
            <a:endParaRPr lang="en-US" dirty="0">
              <a:solidFill>
                <a:prstClr val="black"/>
              </a:solidFill>
            </a:endParaRPr>
          </a:p>
          <a:p>
            <a:pPr lvl="0" algn="just"/>
            <a:endParaRPr lang="en-US" dirty="0">
              <a:solidFill>
                <a:prstClr val="black"/>
              </a:solidFill>
            </a:endParaRPr>
          </a:p>
          <a:p>
            <a:pPr lvl="0" algn="just"/>
            <a:endParaRPr lang="en-US" dirty="0">
              <a:solidFill>
                <a:prstClr val="black"/>
              </a:solidFill>
            </a:endParaRPr>
          </a:p>
          <a:p>
            <a:pPr lvl="0" algn="just"/>
            <a:endParaRPr lang="en-US" dirty="0">
              <a:solidFill>
                <a:prstClr val="black"/>
              </a:solidFill>
            </a:endParaRPr>
          </a:p>
          <a:p>
            <a:pPr lvl="0"/>
            <a:r>
              <a:rPr lang="fr-FR" sz="1400" b="1" dirty="0" smtClean="0">
                <a:solidFill>
                  <a:prstClr val="black"/>
                </a:solidFill>
              </a:rPr>
              <a:t>Keywords: </a:t>
            </a:r>
            <a:r>
              <a:rPr lang="fr-FR" sz="1400" dirty="0" smtClean="0">
                <a:solidFill>
                  <a:prstClr val="black"/>
                </a:solidFill>
              </a:rPr>
              <a:t>ginger; dehydrozingerone; pyrazoline</a:t>
            </a:r>
            <a:r>
              <a:rPr lang="fr-FR" sz="1400" dirty="0">
                <a:solidFill>
                  <a:prstClr val="black"/>
                </a:solidFill>
              </a:rPr>
              <a:t>; </a:t>
            </a:r>
            <a:r>
              <a:rPr lang="fr-FR" sz="1400" dirty="0" smtClean="0">
                <a:solidFill>
                  <a:prstClr val="black"/>
                </a:solidFill>
              </a:rPr>
              <a:t>HeLa</a:t>
            </a:r>
            <a:endParaRPr lang="fr-FR" sz="1400" b="1" dirty="0">
              <a:solidFill>
                <a:prstClr val="black"/>
              </a:solidFill>
            </a:endParaRPr>
          </a:p>
          <a:p>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dirty="0"/>
          </a:p>
        </p:txBody>
      </p:sp>
      <p:pic>
        <p:nvPicPr>
          <p:cNvPr id="7" name="Picture 6">
            <a:extLst>
              <a:ext uri="{FF2B5EF4-FFF2-40B4-BE49-F238E27FC236}">
                <a16:creationId xmlns=""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Rectangle 3"/>
          <p:cNvSpPr/>
          <p:nvPr/>
        </p:nvSpPr>
        <p:spPr>
          <a:xfrm>
            <a:off x="533400" y="1375872"/>
            <a:ext cx="7878510" cy="2578655"/>
          </a:xfrm>
          <a:prstGeom prst="rect">
            <a:avLst/>
          </a:prstGeom>
        </p:spPr>
        <p:txBody>
          <a:bodyPr wrap="square">
            <a:spAutoFit/>
          </a:bodyPr>
          <a:lstStyle/>
          <a:p>
            <a:pPr algn="just">
              <a:lnSpc>
                <a:spcPct val="115000"/>
              </a:lnSpc>
              <a:spcAft>
                <a:spcPts val="1000"/>
              </a:spcAft>
            </a:pPr>
            <a:r>
              <a:rPr lang="en-US" sz="1400" dirty="0"/>
              <a:t>Many natural materials have served as healing agents </a:t>
            </a:r>
            <a:r>
              <a:rPr lang="en-US" sz="1400" dirty="0" smtClean="0"/>
              <a:t>in order to </a:t>
            </a:r>
            <a:r>
              <a:rPr lang="en-US" sz="1400" dirty="0"/>
              <a:t>treat various diseases. One of the most well-known and used </a:t>
            </a:r>
            <a:r>
              <a:rPr lang="en-US" sz="1400" dirty="0" smtClean="0"/>
              <a:t>plant drugs</a:t>
            </a:r>
            <a:r>
              <a:rPr lang="en-US" sz="1400" dirty="0"/>
              <a:t>, for this purpose, is the root of the ginger plant. Ginger has been used for a wide array of unrelated aliments that include arthritis, rheumatism, sprains, muscular aches, pains, sore throats, indigestion, </a:t>
            </a:r>
            <a:r>
              <a:rPr lang="en-US" sz="1400" dirty="0" smtClean="0"/>
              <a:t>hypertension</a:t>
            </a:r>
            <a:r>
              <a:rPr lang="en-US" sz="1400" dirty="0"/>
              <a:t>, infectious diseases,…</a:t>
            </a:r>
            <a:r>
              <a:rPr lang="en-US" sz="1400" baseline="30000" dirty="0" smtClean="0">
                <a:solidFill>
                  <a:srgbClr val="7030A0"/>
                </a:solidFill>
              </a:rPr>
              <a:t>1</a:t>
            </a:r>
          </a:p>
          <a:p>
            <a:pPr algn="just">
              <a:lnSpc>
                <a:spcPct val="115000"/>
              </a:lnSpc>
              <a:spcAft>
                <a:spcPts val="1000"/>
              </a:spcAft>
            </a:pPr>
            <a:r>
              <a:rPr lang="en-US" sz="1400" dirty="0"/>
              <a:t>Although the medicinal properties of ginger have been known for thousands of years, it is a very important fact that ginger root is also an excellent source of many types of active compounds. These compounds mostly have a broad spectrum of biological activities</a:t>
            </a:r>
            <a:r>
              <a:rPr lang="en-US" sz="1400" dirty="0" smtClean="0"/>
              <a:t>, </a:t>
            </a:r>
            <a:r>
              <a:rPr lang="en-US" sz="1400" dirty="0"/>
              <a:t>such as antioxidant, anti-inflammatory, antimicrobial, anticancer, antidiabetic, </a:t>
            </a:r>
            <a:r>
              <a:rPr lang="en-US" sz="1400" dirty="0" smtClean="0"/>
              <a:t>anti-allergic</a:t>
            </a:r>
            <a:r>
              <a:rPr lang="en-US" sz="1400" dirty="0" smtClean="0"/>
              <a:t>,…</a:t>
            </a:r>
            <a:r>
              <a:rPr lang="en-US" sz="1400" baseline="30000" dirty="0">
                <a:solidFill>
                  <a:srgbClr val="7030A0"/>
                </a:solidFill>
              </a:rPr>
              <a:t>2-8</a:t>
            </a:r>
            <a:endParaRPr lang="en-US" sz="1400" baseline="30000" dirty="0">
              <a:solidFill>
                <a:srgbClr val="7030A0"/>
              </a:solidFill>
            </a:endParaRPr>
          </a:p>
          <a:p>
            <a:pPr algn="just">
              <a:lnSpc>
                <a:spcPct val="115000"/>
              </a:lnSpc>
              <a:spcAft>
                <a:spcPts val="1000"/>
              </a:spcAft>
            </a:pP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Rectangle 7"/>
          <p:cNvSpPr/>
          <p:nvPr/>
        </p:nvSpPr>
        <p:spPr>
          <a:xfrm>
            <a:off x="948961" y="609600"/>
            <a:ext cx="7239000" cy="829073"/>
          </a:xfrm>
          <a:prstGeom prst="rect">
            <a:avLst/>
          </a:prstGeom>
        </p:spPr>
        <p:txBody>
          <a:bodyPr wrap="square">
            <a:spAutoFit/>
          </a:bodyPr>
          <a:lstStyle/>
          <a:p>
            <a:pPr algn="just">
              <a:lnSpc>
                <a:spcPct val="114000"/>
              </a:lnSpc>
              <a:spcAft>
                <a:spcPts val="1000"/>
              </a:spcAft>
            </a:pPr>
            <a:r>
              <a:rPr lang="en-US" sz="1400" dirty="0" smtClean="0"/>
              <a:t>In ginger root many </a:t>
            </a:r>
            <a:r>
              <a:rPr lang="en-US" sz="1400" dirty="0" smtClean="0"/>
              <a:t>bioactive </a:t>
            </a:r>
            <a:r>
              <a:rPr lang="en-US" sz="1400" dirty="0"/>
              <a:t>compounds </a:t>
            </a:r>
            <a:r>
              <a:rPr lang="en-US" sz="1400" dirty="0" smtClean="0"/>
              <a:t>have </a:t>
            </a:r>
            <a:r>
              <a:rPr lang="en-US" sz="1400" dirty="0"/>
              <a:t>been </a:t>
            </a:r>
            <a:r>
              <a:rPr lang="en-US" sz="1400" dirty="0" smtClean="0"/>
              <a:t>identified as </a:t>
            </a:r>
            <a:r>
              <a:rPr lang="en-US" sz="1400" dirty="0"/>
              <a:t>phenolic compounds. The most famous of them are </a:t>
            </a:r>
            <a:r>
              <a:rPr lang="en-US" sz="1400" dirty="0" smtClean="0"/>
              <a:t>dehydrozingerone </a:t>
            </a:r>
            <a:r>
              <a:rPr lang="en-US" sz="1400" b="1" dirty="0" smtClean="0"/>
              <a:t>1</a:t>
            </a:r>
            <a:r>
              <a:rPr lang="en-US" sz="1400" dirty="0" smtClean="0"/>
              <a:t>, </a:t>
            </a:r>
            <a:r>
              <a:rPr lang="en-US" sz="1400" dirty="0"/>
              <a:t>zingerone </a:t>
            </a:r>
            <a:r>
              <a:rPr lang="en-US" sz="1400" b="1" dirty="0" smtClean="0"/>
              <a:t>2</a:t>
            </a:r>
            <a:r>
              <a:rPr lang="en-US" sz="1400" dirty="0" smtClean="0"/>
              <a:t>, </a:t>
            </a:r>
            <a:r>
              <a:rPr lang="en-US" sz="1400" dirty="0" err="1" smtClean="0"/>
              <a:t>gingerol</a:t>
            </a:r>
            <a:r>
              <a:rPr lang="en-US" sz="1400" dirty="0" smtClean="0"/>
              <a:t> </a:t>
            </a:r>
            <a:r>
              <a:rPr lang="en-US" sz="1400" b="1" dirty="0" smtClean="0"/>
              <a:t>3</a:t>
            </a:r>
            <a:r>
              <a:rPr lang="en-US" sz="1400" dirty="0" smtClean="0"/>
              <a:t>, </a:t>
            </a:r>
            <a:r>
              <a:rPr lang="en-US" sz="1400" dirty="0" err="1" smtClean="0"/>
              <a:t>shogaol</a:t>
            </a:r>
            <a:r>
              <a:rPr lang="en-US" sz="1400" dirty="0" smtClean="0"/>
              <a:t> </a:t>
            </a:r>
            <a:r>
              <a:rPr lang="en-US" sz="1400" b="1" dirty="0" smtClean="0"/>
              <a:t>4</a:t>
            </a:r>
            <a:r>
              <a:rPr lang="en-US" sz="1400" dirty="0" smtClean="0"/>
              <a:t>, </a:t>
            </a:r>
            <a:r>
              <a:rPr lang="en-US" sz="1400" dirty="0" err="1" smtClean="0"/>
              <a:t>paradol</a:t>
            </a:r>
            <a:r>
              <a:rPr lang="en-US" sz="1400" dirty="0" smtClean="0"/>
              <a:t> </a:t>
            </a:r>
            <a:r>
              <a:rPr lang="en-US" sz="1400" b="1" dirty="0"/>
              <a:t>5</a:t>
            </a:r>
            <a:r>
              <a:rPr lang="en-US" sz="1400" dirty="0" smtClean="0"/>
              <a:t> </a:t>
            </a:r>
            <a:r>
              <a:rPr lang="en-US" sz="1400" dirty="0"/>
              <a:t>and their </a:t>
            </a:r>
            <a:r>
              <a:rPr lang="en-US" sz="1400" dirty="0" smtClean="0"/>
              <a:t>derivatives (Figure 1).</a:t>
            </a:r>
            <a:endParaRPr lang="en-US"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192664323"/>
              </p:ext>
            </p:extLst>
          </p:nvPr>
        </p:nvGraphicFramePr>
        <p:xfrm>
          <a:off x="1425575" y="1830387"/>
          <a:ext cx="1587500" cy="1079500"/>
        </p:xfrm>
        <a:graphic>
          <a:graphicData uri="http://schemas.openxmlformats.org/presentationml/2006/ole">
            <mc:AlternateContent xmlns:mc="http://schemas.openxmlformats.org/markup-compatibility/2006">
              <mc:Choice xmlns:v="urn:schemas-microsoft-com:vml" Requires="v">
                <p:oleObj spid="_x0000_s11965" name="CS ChemDraw Drawing" r:id="rId4" imgW="1587841" imgH="1080000" progId="ChemDraw.Document.6.0">
                  <p:embed/>
                </p:oleObj>
              </mc:Choice>
              <mc:Fallback>
                <p:oleObj name="CS ChemDraw Drawing" r:id="rId4" imgW="1587841" imgH="1080000" progId="ChemDraw.Document.6.0">
                  <p:embed/>
                  <p:pic>
                    <p:nvPicPr>
                      <p:cNvPr id="0" name=""/>
                      <p:cNvPicPr/>
                      <p:nvPr/>
                    </p:nvPicPr>
                    <p:blipFill>
                      <a:blip r:embed="rId5"/>
                      <a:stretch>
                        <a:fillRect/>
                      </a:stretch>
                    </p:blipFill>
                    <p:spPr>
                      <a:xfrm>
                        <a:off x="1425575" y="1830387"/>
                        <a:ext cx="1587500" cy="1079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1583040"/>
              </p:ext>
            </p:extLst>
          </p:nvPr>
        </p:nvGraphicFramePr>
        <p:xfrm>
          <a:off x="3352800" y="2438400"/>
          <a:ext cx="1585913" cy="1079500"/>
        </p:xfrm>
        <a:graphic>
          <a:graphicData uri="http://schemas.openxmlformats.org/presentationml/2006/ole">
            <mc:AlternateContent xmlns:mc="http://schemas.openxmlformats.org/markup-compatibility/2006">
              <mc:Choice xmlns:v="urn:schemas-microsoft-com:vml" Requires="v">
                <p:oleObj spid="_x0000_s11966" name="CS ChemDraw Drawing" r:id="rId6" imgW="1585950" imgH="1080000" progId="ChemDraw.Document.6.0">
                  <p:embed/>
                </p:oleObj>
              </mc:Choice>
              <mc:Fallback>
                <p:oleObj name="CS ChemDraw Drawing" r:id="rId6" imgW="1585950" imgH="1080000" progId="ChemDraw.Document.6.0">
                  <p:embed/>
                  <p:pic>
                    <p:nvPicPr>
                      <p:cNvPr id="0" name=""/>
                      <p:cNvPicPr/>
                      <p:nvPr/>
                    </p:nvPicPr>
                    <p:blipFill>
                      <a:blip r:embed="rId7"/>
                      <a:stretch>
                        <a:fillRect/>
                      </a:stretch>
                    </p:blipFill>
                    <p:spPr>
                      <a:xfrm>
                        <a:off x="3352800" y="2438400"/>
                        <a:ext cx="1585913" cy="10795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19143961"/>
              </p:ext>
            </p:extLst>
          </p:nvPr>
        </p:nvGraphicFramePr>
        <p:xfrm>
          <a:off x="5181600" y="1836737"/>
          <a:ext cx="2708275" cy="1065213"/>
        </p:xfrm>
        <a:graphic>
          <a:graphicData uri="http://schemas.openxmlformats.org/presentationml/2006/ole">
            <mc:AlternateContent xmlns:mc="http://schemas.openxmlformats.org/markup-compatibility/2006">
              <mc:Choice xmlns:v="urn:schemas-microsoft-com:vml" Requires="v">
                <p:oleObj spid="_x0000_s11967" name="CS ChemDraw Drawing" r:id="rId8" imgW="2707542" imgH="1064880" progId="ChemDraw.Document.6.0">
                  <p:embed/>
                </p:oleObj>
              </mc:Choice>
              <mc:Fallback>
                <p:oleObj name="CS ChemDraw Drawing" r:id="rId8" imgW="2707542" imgH="1064880" progId="ChemDraw.Document.6.0">
                  <p:embed/>
                  <p:pic>
                    <p:nvPicPr>
                      <p:cNvPr id="0" name=""/>
                      <p:cNvPicPr/>
                      <p:nvPr/>
                    </p:nvPicPr>
                    <p:blipFill>
                      <a:blip r:embed="rId9"/>
                      <a:stretch>
                        <a:fillRect/>
                      </a:stretch>
                    </p:blipFill>
                    <p:spPr>
                      <a:xfrm>
                        <a:off x="5181600" y="1836737"/>
                        <a:ext cx="2708275" cy="10652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5950189"/>
              </p:ext>
            </p:extLst>
          </p:nvPr>
        </p:nvGraphicFramePr>
        <p:xfrm>
          <a:off x="1524000" y="3817937"/>
          <a:ext cx="2708275" cy="1063625"/>
        </p:xfrm>
        <a:graphic>
          <a:graphicData uri="http://schemas.openxmlformats.org/presentationml/2006/ole">
            <mc:AlternateContent xmlns:mc="http://schemas.openxmlformats.org/markup-compatibility/2006">
              <mc:Choice xmlns:v="urn:schemas-microsoft-com:vml" Requires="v">
                <p:oleObj spid="_x0000_s11968" name="CS ChemDraw Drawing" r:id="rId10" imgW="2707813" imgH="1063260" progId="ChemDraw.Document.6.0">
                  <p:embed/>
                </p:oleObj>
              </mc:Choice>
              <mc:Fallback>
                <p:oleObj name="CS ChemDraw Drawing" r:id="rId10" imgW="2707813" imgH="1063260" progId="ChemDraw.Document.6.0">
                  <p:embed/>
                  <p:pic>
                    <p:nvPicPr>
                      <p:cNvPr id="0" name=""/>
                      <p:cNvPicPr/>
                      <p:nvPr/>
                    </p:nvPicPr>
                    <p:blipFill>
                      <a:blip r:embed="rId11"/>
                      <a:stretch>
                        <a:fillRect/>
                      </a:stretch>
                    </p:blipFill>
                    <p:spPr>
                      <a:xfrm>
                        <a:off x="1524000" y="3817937"/>
                        <a:ext cx="2708275" cy="10636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52083602"/>
              </p:ext>
            </p:extLst>
          </p:nvPr>
        </p:nvGraphicFramePr>
        <p:xfrm>
          <a:off x="5029200" y="3817937"/>
          <a:ext cx="2709863" cy="1065213"/>
        </p:xfrm>
        <a:graphic>
          <a:graphicData uri="http://schemas.openxmlformats.org/presentationml/2006/ole">
            <mc:AlternateContent xmlns:mc="http://schemas.openxmlformats.org/markup-compatibility/2006">
              <mc:Choice xmlns:v="urn:schemas-microsoft-com:vml" Requires="v">
                <p:oleObj spid="_x0000_s11969" name="CS ChemDraw Drawing" r:id="rId12" imgW="2709163" imgH="1064880" progId="ChemDraw.Document.6.0">
                  <p:embed/>
                </p:oleObj>
              </mc:Choice>
              <mc:Fallback>
                <p:oleObj name="CS ChemDraw Drawing" r:id="rId12" imgW="2709163" imgH="1064880" progId="ChemDraw.Document.6.0">
                  <p:embed/>
                  <p:pic>
                    <p:nvPicPr>
                      <p:cNvPr id="0" name=""/>
                      <p:cNvPicPr/>
                      <p:nvPr/>
                    </p:nvPicPr>
                    <p:blipFill>
                      <a:blip r:embed="rId13"/>
                      <a:stretch>
                        <a:fillRect/>
                      </a:stretch>
                    </p:blipFill>
                    <p:spPr>
                      <a:xfrm>
                        <a:off x="5029200" y="3817937"/>
                        <a:ext cx="2709863" cy="1065213"/>
                      </a:xfrm>
                      <a:prstGeom prst="rect">
                        <a:avLst/>
                      </a:prstGeom>
                    </p:spPr>
                  </p:pic>
                </p:oleObj>
              </mc:Fallback>
            </mc:AlternateContent>
          </a:graphicData>
        </a:graphic>
      </p:graphicFrame>
      <p:sp>
        <p:nvSpPr>
          <p:cNvPr id="14" name="Rectangle 13"/>
          <p:cNvSpPr/>
          <p:nvPr/>
        </p:nvSpPr>
        <p:spPr>
          <a:xfrm>
            <a:off x="2209800" y="5211837"/>
            <a:ext cx="4419600" cy="302840"/>
          </a:xfrm>
          <a:prstGeom prst="rect">
            <a:avLst/>
          </a:prstGeom>
        </p:spPr>
        <p:txBody>
          <a:bodyPr wrap="square">
            <a:spAutoFit/>
          </a:bodyPr>
          <a:lstStyle/>
          <a:p>
            <a:pPr algn="just">
              <a:lnSpc>
                <a:spcPct val="114000"/>
              </a:lnSpc>
              <a:spcAft>
                <a:spcPts val="1000"/>
              </a:spcAft>
            </a:pPr>
            <a:r>
              <a:rPr lang="en-US" sz="1200" b="1" dirty="0" smtClean="0"/>
              <a:t>Figure 1.</a:t>
            </a:r>
            <a:r>
              <a:rPr lang="en-US" sz="1200" dirty="0" smtClean="0"/>
              <a:t> Structure of bioactive phenolic compounds in Ginger root</a:t>
            </a:r>
            <a:endParaRPr lang="en-US" sz="1200" dirty="0"/>
          </a:p>
        </p:txBody>
      </p:sp>
    </p:spTree>
    <p:extLst>
      <p:ext uri="{BB962C8B-B14F-4D97-AF65-F5344CB8AC3E}">
        <p14:creationId xmlns:p14="http://schemas.microsoft.com/office/powerpoint/2010/main" val="1113202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Rectangle 7"/>
          <p:cNvSpPr/>
          <p:nvPr/>
        </p:nvSpPr>
        <p:spPr>
          <a:xfrm>
            <a:off x="360086" y="370750"/>
            <a:ext cx="3200400" cy="5073697"/>
          </a:xfrm>
          <a:prstGeom prst="rect">
            <a:avLst/>
          </a:prstGeom>
        </p:spPr>
        <p:txBody>
          <a:bodyPr wrap="square">
            <a:spAutoFit/>
          </a:bodyPr>
          <a:lstStyle/>
          <a:p>
            <a:pPr algn="just">
              <a:lnSpc>
                <a:spcPct val="115000"/>
              </a:lnSpc>
              <a:spcAft>
                <a:spcPts val="1000"/>
              </a:spcAft>
            </a:pPr>
            <a:r>
              <a:rPr lang="en-US" sz="1400" dirty="0" smtClean="0">
                <a:ea typeface="Calibri"/>
                <a:cs typeface="Times New Roman"/>
              </a:rPr>
              <a:t>All these </a:t>
            </a:r>
            <a:r>
              <a:rPr lang="en-US" sz="1400" dirty="0">
                <a:ea typeface="Calibri"/>
                <a:cs typeface="Times New Roman"/>
              </a:rPr>
              <a:t>types of </a:t>
            </a:r>
            <a:r>
              <a:rPr lang="en-US" sz="1400" dirty="0" smtClean="0">
                <a:ea typeface="Calibri"/>
                <a:cs typeface="Times New Roman"/>
              </a:rPr>
              <a:t>isolated compounds </a:t>
            </a:r>
            <a:r>
              <a:rPr lang="en-US" sz="1400" dirty="0" smtClean="0">
                <a:ea typeface="Calibri"/>
                <a:cs typeface="Times New Roman"/>
              </a:rPr>
              <a:t>possess </a:t>
            </a:r>
            <a:r>
              <a:rPr lang="en-US" sz="1400" dirty="0" smtClean="0">
                <a:ea typeface="Calibri"/>
                <a:cs typeface="Times New Roman"/>
              </a:rPr>
              <a:t>mutual property</a:t>
            </a:r>
            <a:r>
              <a:rPr lang="en-US" sz="1400" dirty="0" smtClean="0">
                <a:ea typeface="Calibri"/>
                <a:cs typeface="Times New Roman"/>
              </a:rPr>
              <a:t>, </a:t>
            </a:r>
            <a:r>
              <a:rPr lang="en-US" sz="1400" dirty="0" smtClean="0">
                <a:ea typeface="Calibri"/>
                <a:cs typeface="Times New Roman"/>
              </a:rPr>
              <a:t>they </a:t>
            </a:r>
            <a:r>
              <a:rPr lang="en-US" sz="1400" dirty="0">
                <a:ea typeface="Calibri"/>
                <a:cs typeface="Times New Roman"/>
              </a:rPr>
              <a:t>belong </a:t>
            </a:r>
            <a:r>
              <a:rPr lang="en-US" sz="1400" dirty="0" smtClean="0">
                <a:ea typeface="Calibri"/>
                <a:cs typeface="Times New Roman"/>
              </a:rPr>
              <a:t>the </a:t>
            </a:r>
            <a:r>
              <a:rPr lang="en-US" sz="1400" dirty="0" err="1" smtClean="0">
                <a:ea typeface="Calibri"/>
                <a:cs typeface="Times New Roman"/>
              </a:rPr>
              <a:t>vanilloid</a:t>
            </a:r>
            <a:r>
              <a:rPr lang="en-US" sz="1400" dirty="0" smtClean="0">
                <a:ea typeface="Calibri"/>
                <a:cs typeface="Times New Roman"/>
              </a:rPr>
              <a:t> </a:t>
            </a:r>
            <a:r>
              <a:rPr lang="en-US" sz="1400" dirty="0" smtClean="0">
                <a:ea typeface="Calibri"/>
                <a:cs typeface="Times New Roman"/>
              </a:rPr>
              <a:t>group of compounds, </a:t>
            </a:r>
            <a:r>
              <a:rPr lang="en-US" sz="1400" dirty="0">
                <a:ea typeface="Calibri"/>
                <a:cs typeface="Times New Roman"/>
              </a:rPr>
              <a:t>because they </a:t>
            </a:r>
            <a:r>
              <a:rPr lang="en-US" sz="1400" dirty="0" smtClean="0">
                <a:ea typeface="Calibri"/>
                <a:cs typeface="Times New Roman"/>
              </a:rPr>
              <a:t>have a fragment of vanillin (also </a:t>
            </a:r>
            <a:r>
              <a:rPr lang="en-US" sz="1400" dirty="0">
                <a:ea typeface="Calibri"/>
                <a:cs typeface="Times New Roman"/>
              </a:rPr>
              <a:t>very </a:t>
            </a:r>
            <a:r>
              <a:rPr lang="en-US" sz="1400" dirty="0" smtClean="0">
                <a:ea typeface="Calibri"/>
                <a:cs typeface="Times New Roman"/>
              </a:rPr>
              <a:t>significant </a:t>
            </a:r>
            <a:r>
              <a:rPr lang="en-US" sz="1400" dirty="0" smtClean="0">
                <a:ea typeface="Calibri"/>
                <a:cs typeface="Times New Roman"/>
              </a:rPr>
              <a:t>natural </a:t>
            </a:r>
            <a:r>
              <a:rPr lang="en-US" sz="1400" dirty="0" smtClean="0">
                <a:ea typeface="Calibri"/>
                <a:cs typeface="Times New Roman"/>
              </a:rPr>
              <a:t>product, Figure 2) in </a:t>
            </a:r>
            <a:r>
              <a:rPr lang="en-US" sz="1400" dirty="0">
                <a:ea typeface="Calibri"/>
                <a:cs typeface="Times New Roman"/>
              </a:rPr>
              <a:t>their </a:t>
            </a:r>
            <a:r>
              <a:rPr lang="en-US" sz="1400" dirty="0" smtClean="0">
                <a:ea typeface="Calibri"/>
                <a:cs typeface="Times New Roman"/>
              </a:rPr>
              <a:t>structure. </a:t>
            </a:r>
          </a:p>
          <a:p>
            <a:pPr algn="just">
              <a:lnSpc>
                <a:spcPct val="115000"/>
              </a:lnSpc>
              <a:spcAft>
                <a:spcPts val="1000"/>
              </a:spcAft>
            </a:pPr>
            <a:endParaRPr lang="en-US" sz="1400" dirty="0">
              <a:ea typeface="Calibri"/>
              <a:cs typeface="Times New Roman"/>
            </a:endParaRPr>
          </a:p>
          <a:p>
            <a:pPr algn="just">
              <a:lnSpc>
                <a:spcPct val="115000"/>
              </a:lnSpc>
              <a:spcAft>
                <a:spcPts val="1000"/>
              </a:spcAft>
            </a:pPr>
            <a:endParaRPr lang="en-US" sz="1400" dirty="0" smtClean="0">
              <a:ea typeface="Calibri"/>
              <a:cs typeface="Times New Roman"/>
            </a:endParaRPr>
          </a:p>
          <a:p>
            <a:pPr algn="just">
              <a:lnSpc>
                <a:spcPct val="115000"/>
              </a:lnSpc>
              <a:spcAft>
                <a:spcPts val="1000"/>
              </a:spcAft>
            </a:pPr>
            <a:endParaRPr lang="en-US" sz="1400" dirty="0" smtClean="0">
              <a:ea typeface="Calibri"/>
              <a:cs typeface="Times New Roman"/>
            </a:endParaRPr>
          </a:p>
          <a:p>
            <a:pPr algn="just">
              <a:lnSpc>
                <a:spcPct val="115000"/>
              </a:lnSpc>
              <a:spcAft>
                <a:spcPts val="1000"/>
              </a:spcAft>
            </a:pPr>
            <a:endParaRPr lang="en-US" sz="1400" dirty="0" smtClean="0">
              <a:ea typeface="Calibri"/>
              <a:cs typeface="Times New Roman"/>
            </a:endParaRPr>
          </a:p>
          <a:p>
            <a:pPr algn="just">
              <a:lnSpc>
                <a:spcPct val="115000"/>
              </a:lnSpc>
              <a:spcAft>
                <a:spcPts val="1000"/>
              </a:spcAft>
            </a:pPr>
            <a:r>
              <a:rPr lang="en-US" sz="1400" dirty="0" smtClean="0">
                <a:ea typeface="Calibri"/>
                <a:cs typeface="Times New Roman"/>
              </a:rPr>
              <a:t>Another </a:t>
            </a:r>
            <a:r>
              <a:rPr lang="en-US" sz="1400" dirty="0" smtClean="0">
                <a:ea typeface="Calibri"/>
                <a:cs typeface="Times New Roman"/>
              </a:rPr>
              <a:t>very </a:t>
            </a:r>
            <a:r>
              <a:rPr lang="en-US" sz="1400" dirty="0">
                <a:ea typeface="Calibri"/>
                <a:cs typeface="Times New Roman"/>
              </a:rPr>
              <a:t>important </a:t>
            </a:r>
            <a:r>
              <a:rPr lang="en-US" sz="1400" dirty="0" smtClean="0">
                <a:ea typeface="Calibri"/>
                <a:cs typeface="Times New Roman"/>
              </a:rPr>
              <a:t>fact </a:t>
            </a:r>
            <a:r>
              <a:rPr lang="en-US" sz="1400" dirty="0">
                <a:ea typeface="Calibri"/>
                <a:cs typeface="Times New Roman"/>
              </a:rPr>
              <a:t>is that two of them have conjugate enone system in their </a:t>
            </a:r>
            <a:r>
              <a:rPr lang="en-US" sz="1400" dirty="0" smtClean="0">
                <a:ea typeface="Calibri"/>
                <a:cs typeface="Times New Roman"/>
              </a:rPr>
              <a:t>molecule </a:t>
            </a:r>
            <a:r>
              <a:rPr lang="en-US" sz="1400" dirty="0">
                <a:ea typeface="Calibri"/>
                <a:cs typeface="Times New Roman"/>
              </a:rPr>
              <a:t>and on this way they can be easily transformed </a:t>
            </a:r>
            <a:r>
              <a:rPr lang="en-US" sz="1400" dirty="0" smtClean="0">
                <a:ea typeface="Calibri"/>
                <a:cs typeface="Times New Roman"/>
              </a:rPr>
              <a:t>into </a:t>
            </a:r>
            <a:r>
              <a:rPr lang="en-US" sz="1400" dirty="0">
                <a:ea typeface="Calibri"/>
                <a:cs typeface="Times New Roman"/>
              </a:rPr>
              <a:t>some usable heterocyclic </a:t>
            </a:r>
            <a:r>
              <a:rPr lang="en-US" sz="1400" dirty="0" smtClean="0">
                <a:ea typeface="Calibri"/>
                <a:cs typeface="Times New Roman"/>
              </a:rPr>
              <a:t>derivatives</a:t>
            </a:r>
            <a:r>
              <a:rPr lang="en-US" sz="1400" dirty="0" smtClean="0">
                <a:ea typeface="Calibri"/>
                <a:cs typeface="Times New Roman"/>
              </a:rPr>
              <a:t>, similar to corresponding </a:t>
            </a:r>
            <a:r>
              <a:rPr lang="en-US" sz="1400" dirty="0" smtClean="0">
                <a:ea typeface="Calibri"/>
                <a:cs typeface="Times New Roman"/>
              </a:rPr>
              <a:t>chalcones </a:t>
            </a:r>
            <a:r>
              <a:rPr lang="en-US" sz="1400" baseline="30000" dirty="0">
                <a:solidFill>
                  <a:srgbClr val="7030A0"/>
                </a:solidFill>
                <a:ea typeface="Calibri"/>
                <a:cs typeface="Times New Roman"/>
              </a:rPr>
              <a:t>9,10</a:t>
            </a:r>
            <a:r>
              <a:rPr lang="en-US" sz="1400" baseline="30000" dirty="0">
                <a:ea typeface="Calibri"/>
                <a:cs typeface="Times New Roman"/>
              </a:rPr>
              <a:t> </a:t>
            </a:r>
            <a:r>
              <a:rPr lang="en-US" sz="1400" baseline="30000" dirty="0" smtClean="0">
                <a:ea typeface="Calibri"/>
                <a:cs typeface="Times New Roman"/>
              </a:rPr>
              <a:t> </a:t>
            </a:r>
            <a:r>
              <a:rPr lang="en-US" sz="1400" dirty="0" smtClean="0">
                <a:ea typeface="Calibri"/>
                <a:cs typeface="Times New Roman"/>
              </a:rPr>
              <a:t>(Scheme </a:t>
            </a:r>
            <a:r>
              <a:rPr lang="en-US" sz="1400" dirty="0" smtClean="0">
                <a:ea typeface="Calibri"/>
                <a:cs typeface="Times New Roman"/>
              </a:rPr>
              <a:t>1). </a:t>
            </a:r>
          </a:p>
          <a:p>
            <a:pPr algn="just">
              <a:lnSpc>
                <a:spcPct val="115000"/>
              </a:lnSpc>
              <a:spcAft>
                <a:spcPts val="1000"/>
              </a:spcAft>
            </a:pPr>
            <a:endParaRPr lang="en-US" sz="1400" dirty="0">
              <a:ea typeface="Calibri"/>
              <a:cs typeface="Times New Roman"/>
            </a:endParaRPr>
          </a:p>
        </p:txBody>
      </p:sp>
      <p:sp>
        <p:nvSpPr>
          <p:cNvPr id="2" name="Rectangle 1"/>
          <p:cNvSpPr/>
          <p:nvPr/>
        </p:nvSpPr>
        <p:spPr>
          <a:xfrm>
            <a:off x="3716447" y="4648200"/>
            <a:ext cx="5241288" cy="1083374"/>
          </a:xfrm>
          <a:prstGeom prst="rect">
            <a:avLst/>
          </a:prstGeom>
        </p:spPr>
        <p:txBody>
          <a:bodyPr wrap="square">
            <a:spAutoFit/>
          </a:bodyPr>
          <a:lstStyle/>
          <a:p>
            <a:pPr lvl="0" algn="just">
              <a:lnSpc>
                <a:spcPct val="115000"/>
              </a:lnSpc>
              <a:spcAft>
                <a:spcPts val="1000"/>
              </a:spcAft>
            </a:pPr>
            <a:r>
              <a:rPr lang="en-US" sz="1400" dirty="0" smtClean="0">
                <a:solidFill>
                  <a:prstClr val="black"/>
                </a:solidFill>
                <a:ea typeface="Calibri"/>
                <a:cs typeface="Times New Roman"/>
              </a:rPr>
              <a:t>These </a:t>
            </a:r>
            <a:r>
              <a:rPr lang="en-US" sz="1400" dirty="0">
                <a:solidFill>
                  <a:prstClr val="black"/>
                </a:solidFill>
                <a:ea typeface="Calibri"/>
                <a:cs typeface="Times New Roman"/>
              </a:rPr>
              <a:t>properties </a:t>
            </a:r>
            <a:r>
              <a:rPr lang="en-US" sz="1400" dirty="0" smtClean="0">
                <a:ea typeface="Calibri"/>
                <a:cs typeface="Times New Roman"/>
              </a:rPr>
              <a:t>made a </a:t>
            </a:r>
            <a:r>
              <a:rPr lang="en-US" sz="1400" dirty="0">
                <a:ea typeface="Calibri"/>
                <a:cs typeface="Times New Roman"/>
              </a:rPr>
              <a:t>good starting point </a:t>
            </a:r>
            <a:r>
              <a:rPr lang="en-US" sz="1400" dirty="0" smtClean="0">
                <a:ea typeface="Calibri"/>
                <a:cs typeface="Times New Roman"/>
              </a:rPr>
              <a:t>for further </a:t>
            </a:r>
            <a:r>
              <a:rPr lang="en-US" sz="1400" dirty="0">
                <a:ea typeface="Calibri"/>
                <a:cs typeface="Times New Roman"/>
              </a:rPr>
              <a:t>synthesis. The aim </a:t>
            </a:r>
            <a:r>
              <a:rPr lang="en-US" sz="1400" dirty="0" smtClean="0">
                <a:ea typeface="Calibri"/>
                <a:cs typeface="Times New Roman"/>
              </a:rPr>
              <a:t>of </a:t>
            </a:r>
            <a:r>
              <a:rPr lang="en-US" sz="1400" dirty="0" smtClean="0">
                <a:solidFill>
                  <a:prstClr val="black"/>
                </a:solidFill>
                <a:ea typeface="Calibri"/>
                <a:cs typeface="Times New Roman"/>
              </a:rPr>
              <a:t>present </a:t>
            </a:r>
            <a:r>
              <a:rPr lang="en-US" sz="1400" dirty="0">
                <a:solidFill>
                  <a:prstClr val="black"/>
                </a:solidFill>
                <a:ea typeface="Calibri"/>
                <a:cs typeface="Times New Roman"/>
              </a:rPr>
              <a:t>study was to </a:t>
            </a:r>
            <a:r>
              <a:rPr lang="en-US" sz="1400" dirty="0" smtClean="0">
                <a:solidFill>
                  <a:prstClr val="black"/>
                </a:solidFill>
                <a:ea typeface="Calibri"/>
                <a:cs typeface="Times New Roman"/>
              </a:rPr>
              <a:t>synthesize </a:t>
            </a:r>
            <a:r>
              <a:rPr lang="en-US" sz="1400" dirty="0">
                <a:solidFill>
                  <a:prstClr val="black"/>
                </a:solidFill>
                <a:ea typeface="Calibri"/>
                <a:cs typeface="Times New Roman"/>
              </a:rPr>
              <a:t>new </a:t>
            </a:r>
            <a:r>
              <a:rPr lang="en-US" sz="1400" dirty="0" smtClean="0">
                <a:solidFill>
                  <a:prstClr val="black"/>
                </a:solidFill>
                <a:ea typeface="Calibri"/>
                <a:cs typeface="Times New Roman"/>
              </a:rPr>
              <a:t>heterocyclic products, </a:t>
            </a:r>
            <a:r>
              <a:rPr lang="en-US" sz="1400" dirty="0">
                <a:solidFill>
                  <a:prstClr val="black"/>
                </a:solidFill>
                <a:ea typeface="Calibri"/>
                <a:cs typeface="Times New Roman"/>
              </a:rPr>
              <a:t>starting from </a:t>
            </a:r>
            <a:r>
              <a:rPr lang="en-US" sz="1400" dirty="0" smtClean="0">
                <a:solidFill>
                  <a:prstClr val="black"/>
                </a:solidFill>
                <a:ea typeface="Calibri"/>
                <a:cs typeface="Times New Roman"/>
              </a:rPr>
              <a:t>dehydrozingerone, and </a:t>
            </a:r>
            <a:r>
              <a:rPr lang="en-US" sz="1400" dirty="0">
                <a:solidFill>
                  <a:prstClr val="black"/>
                </a:solidFill>
                <a:ea typeface="Calibri"/>
                <a:cs typeface="Times New Roman"/>
              </a:rPr>
              <a:t>investigate their antitumor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3187065239"/>
              </p:ext>
            </p:extLst>
          </p:nvPr>
        </p:nvGraphicFramePr>
        <p:xfrm>
          <a:off x="5791200" y="2071429"/>
          <a:ext cx="952191" cy="431321"/>
        </p:xfrm>
        <a:graphic>
          <a:graphicData uri="http://schemas.openxmlformats.org/presentationml/2006/ole">
            <mc:AlternateContent xmlns:mc="http://schemas.openxmlformats.org/markup-compatibility/2006">
              <mc:Choice xmlns:v="urn:schemas-microsoft-com:vml" Requires="v">
                <p:oleObj spid="_x0000_s17007" name="CS ChemDraw Drawing" r:id="rId4" imgW="1012999" imgH="458460" progId="ChemDraw.Document.6.0">
                  <p:embed/>
                </p:oleObj>
              </mc:Choice>
              <mc:Fallback>
                <p:oleObj name="CS ChemDraw Drawing" r:id="rId4" imgW="1012999" imgH="458460" progId="ChemDraw.Document.6.0">
                  <p:embed/>
                  <p:pic>
                    <p:nvPicPr>
                      <p:cNvPr id="0" name=""/>
                      <p:cNvPicPr/>
                      <p:nvPr/>
                    </p:nvPicPr>
                    <p:blipFill>
                      <a:blip r:embed="rId5"/>
                      <a:stretch>
                        <a:fillRect/>
                      </a:stretch>
                    </p:blipFill>
                    <p:spPr>
                      <a:xfrm>
                        <a:off x="5791200" y="2071429"/>
                        <a:ext cx="952191" cy="43132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07689748"/>
              </p:ext>
            </p:extLst>
          </p:nvPr>
        </p:nvGraphicFramePr>
        <p:xfrm>
          <a:off x="5825759" y="685800"/>
          <a:ext cx="952191" cy="737276"/>
        </p:xfrm>
        <a:graphic>
          <a:graphicData uri="http://schemas.openxmlformats.org/presentationml/2006/ole">
            <mc:AlternateContent xmlns:mc="http://schemas.openxmlformats.org/markup-compatibility/2006">
              <mc:Choice xmlns:v="urn:schemas-microsoft-com:vml" Requires="v">
                <p:oleObj spid="_x0000_s17008" name="CS ChemDraw Drawing" r:id="rId6" imgW="1012999" imgH="784350" progId="ChemDraw.Document.6.0">
                  <p:embed/>
                </p:oleObj>
              </mc:Choice>
              <mc:Fallback>
                <p:oleObj name="CS ChemDraw Drawing" r:id="rId6" imgW="1012999" imgH="784350" progId="ChemDraw.Document.6.0">
                  <p:embed/>
                  <p:pic>
                    <p:nvPicPr>
                      <p:cNvPr id="0" name=""/>
                      <p:cNvPicPr/>
                      <p:nvPr/>
                    </p:nvPicPr>
                    <p:blipFill>
                      <a:blip r:embed="rId7"/>
                      <a:stretch>
                        <a:fillRect/>
                      </a:stretch>
                    </p:blipFill>
                    <p:spPr>
                      <a:xfrm>
                        <a:off x="5825759" y="685800"/>
                        <a:ext cx="952191" cy="73727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8030938"/>
              </p:ext>
            </p:extLst>
          </p:nvPr>
        </p:nvGraphicFramePr>
        <p:xfrm>
          <a:off x="4489297" y="1767502"/>
          <a:ext cx="932788" cy="922341"/>
        </p:xfrm>
        <a:graphic>
          <a:graphicData uri="http://schemas.openxmlformats.org/presentationml/2006/ole">
            <mc:AlternateContent xmlns:mc="http://schemas.openxmlformats.org/markup-compatibility/2006">
              <mc:Choice xmlns:v="urn:schemas-microsoft-com:vml" Requires="v">
                <p:oleObj spid="_x0000_s17009" name="CS ChemDraw Drawing" r:id="rId8" imgW="991658" imgH="981180" progId="ChemDraw.Document.6.0">
                  <p:embed/>
                </p:oleObj>
              </mc:Choice>
              <mc:Fallback>
                <p:oleObj name="CS ChemDraw Drawing" r:id="rId8" imgW="991658" imgH="981180" progId="ChemDraw.Document.6.0">
                  <p:embed/>
                  <p:pic>
                    <p:nvPicPr>
                      <p:cNvPr id="0" name=""/>
                      <p:cNvPicPr/>
                      <p:nvPr/>
                    </p:nvPicPr>
                    <p:blipFill>
                      <a:blip r:embed="rId9"/>
                      <a:stretch>
                        <a:fillRect/>
                      </a:stretch>
                    </p:blipFill>
                    <p:spPr>
                      <a:xfrm>
                        <a:off x="4489297" y="1767502"/>
                        <a:ext cx="932788" cy="92234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1567070"/>
              </p:ext>
            </p:extLst>
          </p:nvPr>
        </p:nvGraphicFramePr>
        <p:xfrm>
          <a:off x="4800400" y="838200"/>
          <a:ext cx="967115" cy="761156"/>
        </p:xfrm>
        <a:graphic>
          <a:graphicData uri="http://schemas.openxmlformats.org/presentationml/2006/ole">
            <mc:AlternateContent xmlns:mc="http://schemas.openxmlformats.org/markup-compatibility/2006">
              <mc:Choice xmlns:v="urn:schemas-microsoft-com:vml" Requires="v">
                <p:oleObj spid="_x0000_s17010" name="CS ChemDraw Drawing" r:id="rId10" imgW="1028396" imgH="808920" progId="ChemDraw.Document.6.0">
                  <p:embed/>
                </p:oleObj>
              </mc:Choice>
              <mc:Fallback>
                <p:oleObj name="CS ChemDraw Drawing" r:id="rId10" imgW="1028396" imgH="808920" progId="ChemDraw.Document.6.0">
                  <p:embed/>
                  <p:pic>
                    <p:nvPicPr>
                      <p:cNvPr id="0" name=""/>
                      <p:cNvPicPr/>
                      <p:nvPr/>
                    </p:nvPicPr>
                    <p:blipFill>
                      <a:blip r:embed="rId11"/>
                      <a:stretch>
                        <a:fillRect/>
                      </a:stretch>
                    </p:blipFill>
                    <p:spPr>
                      <a:xfrm>
                        <a:off x="4800400" y="838200"/>
                        <a:ext cx="967115" cy="76115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24820573"/>
              </p:ext>
            </p:extLst>
          </p:nvPr>
        </p:nvGraphicFramePr>
        <p:xfrm>
          <a:off x="5876129" y="2971800"/>
          <a:ext cx="931295" cy="425351"/>
        </p:xfrm>
        <a:graphic>
          <a:graphicData uri="http://schemas.openxmlformats.org/presentationml/2006/ole">
            <mc:AlternateContent xmlns:mc="http://schemas.openxmlformats.org/markup-compatibility/2006">
              <mc:Choice xmlns:v="urn:schemas-microsoft-com:vml" Requires="v">
                <p:oleObj spid="_x0000_s17011" name="CS ChemDraw Drawing" r:id="rId12" imgW="990307" imgH="452250" progId="ChemDraw.Document.6.0">
                  <p:embed/>
                </p:oleObj>
              </mc:Choice>
              <mc:Fallback>
                <p:oleObj name="CS ChemDraw Drawing" r:id="rId12" imgW="990307" imgH="452250" progId="ChemDraw.Document.6.0">
                  <p:embed/>
                  <p:pic>
                    <p:nvPicPr>
                      <p:cNvPr id="0" name=""/>
                      <p:cNvPicPr/>
                      <p:nvPr/>
                    </p:nvPicPr>
                    <p:blipFill>
                      <a:blip r:embed="rId13"/>
                      <a:stretch>
                        <a:fillRect/>
                      </a:stretch>
                    </p:blipFill>
                    <p:spPr>
                      <a:xfrm>
                        <a:off x="5876129" y="2971800"/>
                        <a:ext cx="931295" cy="42535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16359236"/>
              </p:ext>
            </p:extLst>
          </p:nvPr>
        </p:nvGraphicFramePr>
        <p:xfrm>
          <a:off x="4887665" y="2805576"/>
          <a:ext cx="950697" cy="744738"/>
        </p:xfrm>
        <a:graphic>
          <a:graphicData uri="http://schemas.openxmlformats.org/presentationml/2006/ole">
            <mc:AlternateContent xmlns:mc="http://schemas.openxmlformats.org/markup-compatibility/2006">
              <mc:Choice xmlns:v="urn:schemas-microsoft-com:vml" Requires="v">
                <p:oleObj spid="_x0000_s17012" name="CS ChemDraw Drawing" r:id="rId14" imgW="1011648" imgH="792180" progId="ChemDraw.Document.6.0">
                  <p:embed/>
                </p:oleObj>
              </mc:Choice>
              <mc:Fallback>
                <p:oleObj name="CS ChemDraw Drawing" r:id="rId14" imgW="1011648" imgH="792180" progId="ChemDraw.Document.6.0">
                  <p:embed/>
                  <p:pic>
                    <p:nvPicPr>
                      <p:cNvPr id="0" name=""/>
                      <p:cNvPicPr/>
                      <p:nvPr/>
                    </p:nvPicPr>
                    <p:blipFill>
                      <a:blip r:embed="rId15"/>
                      <a:stretch>
                        <a:fillRect/>
                      </a:stretch>
                    </p:blipFill>
                    <p:spPr>
                      <a:xfrm>
                        <a:off x="4887665" y="2805576"/>
                        <a:ext cx="950697" cy="7447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85880295"/>
              </p:ext>
            </p:extLst>
          </p:nvPr>
        </p:nvGraphicFramePr>
        <p:xfrm>
          <a:off x="7315200" y="1815392"/>
          <a:ext cx="932788" cy="922341"/>
        </p:xfrm>
        <a:graphic>
          <a:graphicData uri="http://schemas.openxmlformats.org/presentationml/2006/ole">
            <mc:AlternateContent xmlns:mc="http://schemas.openxmlformats.org/markup-compatibility/2006">
              <mc:Choice xmlns:v="urn:schemas-microsoft-com:vml" Requires="v">
                <p:oleObj spid="_x0000_s17013" name="CS ChemDraw Drawing" r:id="rId16" imgW="991658" imgH="981180" progId="ChemDraw.Document.6.0">
                  <p:embed/>
                </p:oleObj>
              </mc:Choice>
              <mc:Fallback>
                <p:oleObj name="CS ChemDraw Drawing" r:id="rId16" imgW="991658" imgH="981180" progId="ChemDraw.Document.6.0">
                  <p:embed/>
                  <p:pic>
                    <p:nvPicPr>
                      <p:cNvPr id="0" name=""/>
                      <p:cNvPicPr/>
                      <p:nvPr/>
                    </p:nvPicPr>
                    <p:blipFill>
                      <a:blip r:embed="rId17"/>
                      <a:stretch>
                        <a:fillRect/>
                      </a:stretch>
                    </p:blipFill>
                    <p:spPr>
                      <a:xfrm>
                        <a:off x="7315200" y="1815392"/>
                        <a:ext cx="932788" cy="92234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90460228"/>
              </p:ext>
            </p:extLst>
          </p:nvPr>
        </p:nvGraphicFramePr>
        <p:xfrm>
          <a:off x="6879579" y="2840136"/>
          <a:ext cx="952191" cy="743247"/>
        </p:xfrm>
        <a:graphic>
          <a:graphicData uri="http://schemas.openxmlformats.org/presentationml/2006/ole">
            <mc:AlternateContent xmlns:mc="http://schemas.openxmlformats.org/markup-compatibility/2006">
              <mc:Choice xmlns:v="urn:schemas-microsoft-com:vml" Requires="v">
                <p:oleObj spid="_x0000_s17014" name="CS ChemDraw Drawing" r:id="rId18" imgW="1012999" imgH="790560" progId="ChemDraw.Document.6.0">
                  <p:embed/>
                </p:oleObj>
              </mc:Choice>
              <mc:Fallback>
                <p:oleObj name="CS ChemDraw Drawing" r:id="rId18" imgW="1012999" imgH="790560" progId="ChemDraw.Document.6.0">
                  <p:embed/>
                  <p:pic>
                    <p:nvPicPr>
                      <p:cNvPr id="0" name=""/>
                      <p:cNvPicPr/>
                      <p:nvPr/>
                    </p:nvPicPr>
                    <p:blipFill>
                      <a:blip r:embed="rId19"/>
                      <a:stretch>
                        <a:fillRect/>
                      </a:stretch>
                    </p:blipFill>
                    <p:spPr>
                      <a:xfrm>
                        <a:off x="6879579" y="2840136"/>
                        <a:ext cx="952191" cy="74324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90706922"/>
              </p:ext>
            </p:extLst>
          </p:nvPr>
        </p:nvGraphicFramePr>
        <p:xfrm>
          <a:off x="6773371" y="1219200"/>
          <a:ext cx="928310" cy="419380"/>
        </p:xfrm>
        <a:graphic>
          <a:graphicData uri="http://schemas.openxmlformats.org/presentationml/2006/ole">
            <mc:AlternateContent xmlns:mc="http://schemas.openxmlformats.org/markup-compatibility/2006">
              <mc:Choice xmlns:v="urn:schemas-microsoft-com:vml" Requires="v">
                <p:oleObj spid="_x0000_s17015" name="CS ChemDraw Drawing" r:id="rId20" imgW="987336" imgH="446040" progId="ChemDraw.Document.6.0">
                  <p:embed/>
                </p:oleObj>
              </mc:Choice>
              <mc:Fallback>
                <p:oleObj name="CS ChemDraw Drawing" r:id="rId20" imgW="987336" imgH="446040" progId="ChemDraw.Document.6.0">
                  <p:embed/>
                  <p:pic>
                    <p:nvPicPr>
                      <p:cNvPr id="0" name=""/>
                      <p:cNvPicPr/>
                      <p:nvPr/>
                    </p:nvPicPr>
                    <p:blipFill>
                      <a:blip r:embed="rId21"/>
                      <a:stretch>
                        <a:fillRect/>
                      </a:stretch>
                    </p:blipFill>
                    <p:spPr>
                      <a:xfrm>
                        <a:off x="6773371" y="1219200"/>
                        <a:ext cx="928310" cy="419380"/>
                      </a:xfrm>
                      <a:prstGeom prst="rect">
                        <a:avLst/>
                      </a:prstGeom>
                    </p:spPr>
                  </p:pic>
                </p:oleObj>
              </mc:Fallback>
            </mc:AlternateContent>
          </a:graphicData>
        </a:graphic>
      </p:graphicFrame>
      <p:cxnSp>
        <p:nvCxnSpPr>
          <p:cNvPr id="15" name="Straight Arrow Connector 14"/>
          <p:cNvCxnSpPr/>
          <p:nvPr/>
        </p:nvCxnSpPr>
        <p:spPr>
          <a:xfrm flipV="1">
            <a:off x="6283128" y="1752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715000" y="1790700"/>
            <a:ext cx="1905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59071" y="1887467"/>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73371" y="2287090"/>
            <a:ext cx="375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22085" y="2284133"/>
            <a:ext cx="319805" cy="2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279756" y="2574110"/>
            <a:ext cx="3372" cy="290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591300" y="2576976"/>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741890" y="2574110"/>
            <a:ext cx="192944" cy="23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0" name="Object 49"/>
          <p:cNvGraphicFramePr>
            <a:graphicFrameLocks noChangeAspect="1"/>
          </p:cNvGraphicFramePr>
          <p:nvPr>
            <p:extLst>
              <p:ext uri="{D42A27DB-BD31-4B8C-83A1-F6EECF244321}">
                <p14:modId xmlns:p14="http://schemas.microsoft.com/office/powerpoint/2010/main" val="571634799"/>
              </p:ext>
            </p:extLst>
          </p:nvPr>
        </p:nvGraphicFramePr>
        <p:xfrm>
          <a:off x="1555756" y="1926566"/>
          <a:ext cx="965188" cy="905709"/>
        </p:xfrm>
        <a:graphic>
          <a:graphicData uri="http://schemas.openxmlformats.org/presentationml/2006/ole">
            <mc:AlternateContent xmlns:mc="http://schemas.openxmlformats.org/markup-compatibility/2006">
              <mc:Choice xmlns:v="urn:schemas-microsoft-com:vml" Requires="v">
                <p:oleObj spid="_x0000_s17016" name="CS ChemDraw Drawing" r:id="rId22" imgW="1133478" imgH="1063530" progId="ChemDraw.Document.6.0">
                  <p:embed/>
                </p:oleObj>
              </mc:Choice>
              <mc:Fallback>
                <p:oleObj name="CS ChemDraw Drawing" r:id="rId22" imgW="1133478" imgH="1063530" progId="ChemDraw.Document.6.0">
                  <p:embed/>
                  <p:pic>
                    <p:nvPicPr>
                      <p:cNvPr id="0" name=""/>
                      <p:cNvPicPr/>
                      <p:nvPr/>
                    </p:nvPicPr>
                    <p:blipFill>
                      <a:blip r:embed="rId23"/>
                      <a:stretch>
                        <a:fillRect/>
                      </a:stretch>
                    </p:blipFill>
                    <p:spPr>
                      <a:xfrm>
                        <a:off x="1555756" y="1926566"/>
                        <a:ext cx="965188" cy="905709"/>
                      </a:xfrm>
                      <a:prstGeom prst="rect">
                        <a:avLst/>
                      </a:prstGeom>
                    </p:spPr>
                  </p:pic>
                </p:oleObj>
              </mc:Fallback>
            </mc:AlternateContent>
          </a:graphicData>
        </a:graphic>
      </p:graphicFrame>
      <p:sp>
        <p:nvSpPr>
          <p:cNvPr id="25" name="Rectangle 24"/>
          <p:cNvSpPr/>
          <p:nvPr/>
        </p:nvSpPr>
        <p:spPr>
          <a:xfrm>
            <a:off x="4073328" y="3810000"/>
            <a:ext cx="4419600" cy="290913"/>
          </a:xfrm>
          <a:prstGeom prst="rect">
            <a:avLst/>
          </a:prstGeom>
        </p:spPr>
        <p:txBody>
          <a:bodyPr wrap="square">
            <a:spAutoFit/>
          </a:bodyPr>
          <a:lstStyle/>
          <a:p>
            <a:pPr algn="just">
              <a:lnSpc>
                <a:spcPct val="114000"/>
              </a:lnSpc>
              <a:spcAft>
                <a:spcPts val="1000"/>
              </a:spcAft>
            </a:pPr>
            <a:r>
              <a:rPr lang="en-US" sz="1200" b="1" dirty="0" smtClean="0"/>
              <a:t>Scheme 1.</a:t>
            </a:r>
            <a:r>
              <a:rPr lang="en-US" sz="1200" dirty="0" smtClean="0"/>
              <a:t> </a:t>
            </a:r>
            <a:r>
              <a:rPr lang="en-US" sz="1200" dirty="0" smtClean="0"/>
              <a:t>Synthesis of different heterocycles starting from chalcone</a:t>
            </a:r>
            <a:endParaRPr lang="en-US" sz="1200" dirty="0"/>
          </a:p>
        </p:txBody>
      </p:sp>
      <p:sp>
        <p:nvSpPr>
          <p:cNvPr id="26" name="Rectangle 25"/>
          <p:cNvSpPr/>
          <p:nvPr/>
        </p:nvSpPr>
        <p:spPr>
          <a:xfrm>
            <a:off x="685800" y="3054178"/>
            <a:ext cx="2705101" cy="302840"/>
          </a:xfrm>
          <a:prstGeom prst="rect">
            <a:avLst/>
          </a:prstGeom>
        </p:spPr>
        <p:txBody>
          <a:bodyPr wrap="square">
            <a:spAutoFit/>
          </a:bodyPr>
          <a:lstStyle/>
          <a:p>
            <a:pPr algn="just">
              <a:lnSpc>
                <a:spcPct val="114000"/>
              </a:lnSpc>
              <a:spcAft>
                <a:spcPts val="1000"/>
              </a:spcAft>
            </a:pPr>
            <a:r>
              <a:rPr lang="en-US" sz="1200" b="1" dirty="0" smtClean="0"/>
              <a:t>Figure 2.</a:t>
            </a:r>
            <a:r>
              <a:rPr lang="en-US" sz="1200" dirty="0" smtClean="0"/>
              <a:t> Structure of vanillin fragment</a:t>
            </a:r>
            <a:endParaRPr lang="en-US" sz="1200" dirty="0"/>
          </a:p>
        </p:txBody>
      </p:sp>
    </p:spTree>
    <p:extLst>
      <p:ext uri="{BB962C8B-B14F-4D97-AF65-F5344CB8AC3E}">
        <p14:creationId xmlns:p14="http://schemas.microsoft.com/office/powerpoint/2010/main" val="272583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smtClean="0"/>
              <a:t>R</a:t>
            </a:r>
            <a:r>
              <a:rPr lang="fr-FR" sz="2400" b="1" dirty="0" err="1" smtClean="0"/>
              <a:t>esults</a:t>
            </a:r>
            <a:r>
              <a:rPr lang="fr-FR" sz="2400" b="1" dirty="0" smtClean="0"/>
              <a:t> and discussion</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644161" y="1219200"/>
            <a:ext cx="7890239" cy="1551835"/>
          </a:xfrm>
          <a:prstGeom prst="rect">
            <a:avLst/>
          </a:prstGeom>
        </p:spPr>
        <p:txBody>
          <a:bodyPr wrap="square">
            <a:spAutoFit/>
          </a:bodyPr>
          <a:lstStyle/>
          <a:p>
            <a:pPr algn="just">
              <a:lnSpc>
                <a:spcPct val="114000"/>
              </a:lnSpc>
              <a:spcAft>
                <a:spcPts val="1000"/>
              </a:spcAft>
            </a:pPr>
            <a:r>
              <a:rPr lang="en-US" sz="1400" dirty="0"/>
              <a:t>Having in mind </a:t>
            </a:r>
            <a:r>
              <a:rPr lang="en-US" sz="1400" dirty="0" smtClean="0"/>
              <a:t>earlier described properties</a:t>
            </a:r>
            <a:r>
              <a:rPr lang="en-US" sz="1400" dirty="0"/>
              <a:t>, we synthesized </a:t>
            </a:r>
            <a:r>
              <a:rPr lang="en-US" sz="1400" dirty="0" smtClean="0"/>
              <a:t>dehydrozingerone </a:t>
            </a:r>
            <a:r>
              <a:rPr lang="en-US" sz="1400" b="1" dirty="0" smtClean="0"/>
              <a:t>2</a:t>
            </a:r>
            <a:r>
              <a:rPr lang="en-US" sz="1400" dirty="0" smtClean="0"/>
              <a:t> </a:t>
            </a:r>
            <a:r>
              <a:rPr lang="en-US" sz="1400" dirty="0"/>
              <a:t>in the large amount starting from </a:t>
            </a:r>
            <a:r>
              <a:rPr lang="en-US" sz="1400" dirty="0" smtClean="0"/>
              <a:t>vanillin </a:t>
            </a:r>
            <a:r>
              <a:rPr lang="en-US" sz="1400" b="1" dirty="0" smtClean="0"/>
              <a:t>1</a:t>
            </a:r>
            <a:r>
              <a:rPr lang="en-US" sz="1400" dirty="0" smtClean="0"/>
              <a:t>. </a:t>
            </a:r>
            <a:r>
              <a:rPr lang="en-US" sz="1400" dirty="0"/>
              <a:t>The next step was synthesis of new derivative of dehydrozingerone. It is known that the presence </a:t>
            </a:r>
            <a:r>
              <a:rPr lang="en-US" sz="1400" dirty="0" smtClean="0"/>
              <a:t>of </a:t>
            </a:r>
            <a:r>
              <a:rPr lang="en-US" sz="1400" dirty="0"/>
              <a:t>different alkyl groups on chalcones, can lead to a remarkable increase in </a:t>
            </a:r>
            <a:r>
              <a:rPr lang="en-US" sz="1400" dirty="0" smtClean="0"/>
              <a:t>bioactivity</a:t>
            </a:r>
            <a:r>
              <a:rPr lang="en-US" sz="1400" baseline="30000" dirty="0" smtClean="0">
                <a:solidFill>
                  <a:srgbClr val="7030A0"/>
                </a:solidFill>
              </a:rPr>
              <a:t>11,12</a:t>
            </a:r>
            <a:r>
              <a:rPr lang="en-US" sz="1400" dirty="0" smtClean="0"/>
              <a:t> and from this </a:t>
            </a:r>
            <a:r>
              <a:rPr lang="en-US" sz="1400" dirty="0" smtClean="0"/>
              <a:t>reason </a:t>
            </a:r>
            <a:r>
              <a:rPr lang="en-US" sz="1400" dirty="0"/>
              <a:t>we </a:t>
            </a:r>
            <a:r>
              <a:rPr lang="en-US" sz="1400" dirty="0" smtClean="0"/>
              <a:t>wished </a:t>
            </a:r>
            <a:r>
              <a:rPr lang="en-US" sz="1400" dirty="0"/>
              <a:t>to prepare </a:t>
            </a:r>
            <a:r>
              <a:rPr lang="en-US" sz="1400" dirty="0" smtClean="0"/>
              <a:t>series </a:t>
            </a:r>
            <a:r>
              <a:rPr lang="en-US" sz="1400" dirty="0"/>
              <a:t>of </a:t>
            </a:r>
            <a:r>
              <a:rPr lang="en-US" sz="1400" dirty="0" smtClean="0"/>
              <a:t>dehydrozingerone </a:t>
            </a:r>
            <a:r>
              <a:rPr lang="en-US" sz="1400" i="1" dirty="0" smtClean="0"/>
              <a:t>O</a:t>
            </a:r>
            <a:r>
              <a:rPr lang="en-US" sz="1400" dirty="0" smtClean="0"/>
              <a:t>-alkyl </a:t>
            </a:r>
            <a:r>
              <a:rPr lang="en-US" sz="1400" dirty="0" smtClean="0"/>
              <a:t>derivatives. </a:t>
            </a:r>
            <a:r>
              <a:rPr lang="en-US" sz="1400" dirty="0" smtClean="0"/>
              <a:t>Alkylation of the </a:t>
            </a:r>
            <a:r>
              <a:rPr lang="en-US" sz="1400" dirty="0" smtClean="0"/>
              <a:t>phenolic </a:t>
            </a:r>
            <a:r>
              <a:rPr lang="en-US" sz="1400" dirty="0" smtClean="0"/>
              <a:t>group was achieved by standard procedure</a:t>
            </a:r>
            <a:r>
              <a:rPr lang="en-US" sz="1400" baseline="30000" dirty="0" smtClean="0">
                <a:solidFill>
                  <a:srgbClr val="7030A0"/>
                </a:solidFill>
              </a:rPr>
              <a:t>13-15</a:t>
            </a:r>
            <a:r>
              <a:rPr lang="en-US" sz="1400" baseline="30000" dirty="0" smtClean="0">
                <a:solidFill>
                  <a:schemeClr val="accent1"/>
                </a:solidFill>
              </a:rPr>
              <a:t> </a:t>
            </a:r>
            <a:r>
              <a:rPr lang="en-US" sz="1400" dirty="0" smtClean="0"/>
              <a:t>using </a:t>
            </a:r>
            <a:r>
              <a:rPr lang="en-US" sz="1400" dirty="0" smtClean="0"/>
              <a:t>an alkyl halides in order to obtain </a:t>
            </a:r>
            <a:r>
              <a:rPr lang="en-US" sz="1400" dirty="0" smtClean="0"/>
              <a:t>4-(4-alkoxy-3-methoxyphenyl)-but-3-en-2-ones, </a:t>
            </a:r>
            <a:r>
              <a:rPr lang="en-US" sz="1400" b="1" dirty="0" smtClean="0"/>
              <a:t>2b-f</a:t>
            </a:r>
            <a:r>
              <a:rPr lang="en-US" sz="1400" dirty="0" smtClean="0"/>
              <a:t>,</a:t>
            </a:r>
            <a:r>
              <a:rPr lang="en-US" sz="1400" b="1" dirty="0" smtClean="0"/>
              <a:t> </a:t>
            </a:r>
            <a:r>
              <a:rPr lang="en-US" sz="1400" dirty="0" smtClean="0"/>
              <a:t>Scheme 2.</a:t>
            </a:r>
          </a:p>
        </p:txBody>
      </p:sp>
      <p:sp>
        <p:nvSpPr>
          <p:cNvPr id="10" name="Rectangle 9"/>
          <p:cNvSpPr/>
          <p:nvPr/>
        </p:nvSpPr>
        <p:spPr>
          <a:xfrm>
            <a:off x="2280690" y="5478689"/>
            <a:ext cx="4575540" cy="302840"/>
          </a:xfrm>
          <a:prstGeom prst="rect">
            <a:avLst/>
          </a:prstGeom>
        </p:spPr>
        <p:txBody>
          <a:bodyPr wrap="square">
            <a:spAutoFit/>
          </a:bodyPr>
          <a:lstStyle/>
          <a:p>
            <a:pPr algn="just">
              <a:lnSpc>
                <a:spcPct val="114000"/>
              </a:lnSpc>
              <a:spcAft>
                <a:spcPts val="1000"/>
              </a:spcAft>
            </a:pPr>
            <a:r>
              <a:rPr lang="en-US" sz="1200" b="1" dirty="0" smtClean="0"/>
              <a:t>Scheme 2.</a:t>
            </a:r>
            <a:r>
              <a:rPr lang="en-US" sz="1200" dirty="0" smtClean="0"/>
              <a:t> </a:t>
            </a:r>
            <a:r>
              <a:rPr lang="en-US" sz="1200" dirty="0"/>
              <a:t>Synthesis of 4-(4-alkoxy-3-methoxyphenyl)-but-3-en-2-ones   </a:t>
            </a:r>
          </a:p>
        </p:txBody>
      </p:sp>
      <p:graphicFrame>
        <p:nvGraphicFramePr>
          <p:cNvPr id="8" name="Object 7"/>
          <p:cNvGraphicFramePr>
            <a:graphicFrameLocks noChangeAspect="1"/>
          </p:cNvGraphicFramePr>
          <p:nvPr>
            <p:extLst>
              <p:ext uri="{D42A27DB-BD31-4B8C-83A1-F6EECF244321}">
                <p14:modId xmlns:p14="http://schemas.microsoft.com/office/powerpoint/2010/main" val="1569130963"/>
              </p:ext>
            </p:extLst>
          </p:nvPr>
        </p:nvGraphicFramePr>
        <p:xfrm>
          <a:off x="1758950" y="2889250"/>
          <a:ext cx="5619750" cy="2420938"/>
        </p:xfrm>
        <a:graphic>
          <a:graphicData uri="http://schemas.openxmlformats.org/presentationml/2006/ole">
            <mc:AlternateContent xmlns:mc="http://schemas.openxmlformats.org/markup-compatibility/2006">
              <mc:Choice xmlns:v="urn:schemas-microsoft-com:vml" Requires="v">
                <p:oleObj spid="_x0000_s4397" name="CS ChemDraw Drawing" r:id="rId4" imgW="5620116" imgH="2421360" progId="ChemDraw.Document.6.0">
                  <p:embed/>
                </p:oleObj>
              </mc:Choice>
              <mc:Fallback>
                <p:oleObj name="CS ChemDraw Drawing" r:id="rId4" imgW="5620116" imgH="2421360" progId="ChemDraw.Document.6.0">
                  <p:embed/>
                  <p:pic>
                    <p:nvPicPr>
                      <p:cNvPr id="0" name=""/>
                      <p:cNvPicPr/>
                      <p:nvPr/>
                    </p:nvPicPr>
                    <p:blipFill>
                      <a:blip r:embed="rId5"/>
                      <a:stretch>
                        <a:fillRect/>
                      </a:stretch>
                    </p:blipFill>
                    <p:spPr>
                      <a:xfrm>
                        <a:off x="1758950" y="2889250"/>
                        <a:ext cx="5619750" cy="2420938"/>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Rectangle 8"/>
          <p:cNvSpPr/>
          <p:nvPr/>
        </p:nvSpPr>
        <p:spPr>
          <a:xfrm>
            <a:off x="890040" y="609845"/>
            <a:ext cx="7356839" cy="1797415"/>
          </a:xfrm>
          <a:prstGeom prst="rect">
            <a:avLst/>
          </a:prstGeom>
        </p:spPr>
        <p:txBody>
          <a:bodyPr wrap="square">
            <a:spAutoFit/>
          </a:bodyPr>
          <a:lstStyle/>
          <a:p>
            <a:pPr algn="just">
              <a:lnSpc>
                <a:spcPct val="114000"/>
              </a:lnSpc>
              <a:spcAft>
                <a:spcPts val="1000"/>
              </a:spcAft>
            </a:pPr>
            <a:r>
              <a:rPr lang="en-US" sz="1400" dirty="0"/>
              <a:t>In continuation of our interest in the synthesis of different heterocycles and starting from our previous results in dehydrozingerone derivatives </a:t>
            </a:r>
            <a:r>
              <a:rPr lang="en-US" sz="1400" dirty="0" smtClean="0"/>
              <a:t>transformation,</a:t>
            </a:r>
            <a:r>
              <a:rPr lang="en-US" sz="1400" baseline="30000" dirty="0" smtClean="0">
                <a:solidFill>
                  <a:srgbClr val="7030A0"/>
                </a:solidFill>
              </a:rPr>
              <a:t>16</a:t>
            </a:r>
            <a:r>
              <a:rPr lang="en-US" sz="1400" dirty="0" smtClean="0"/>
              <a:t> </a:t>
            </a:r>
            <a:r>
              <a:rPr lang="en-US" sz="1400" dirty="0"/>
              <a:t>we decided to prepare some similar </a:t>
            </a:r>
            <a:r>
              <a:rPr lang="en-US" sz="1400" dirty="0" smtClean="0"/>
              <a:t>pyrazolines, but with </a:t>
            </a:r>
            <a:r>
              <a:rPr lang="en-US" sz="1400" dirty="0"/>
              <a:t>formyl group in their molecule. Therefore, we expected that some changes in the structure of the products would lead to changes in antitumor activity. From this reason, </a:t>
            </a:r>
            <a:r>
              <a:rPr lang="en-US" sz="1400" dirty="0" smtClean="0"/>
              <a:t>a small series </a:t>
            </a:r>
            <a:r>
              <a:rPr lang="en-US" sz="1400" dirty="0"/>
              <a:t>of </a:t>
            </a:r>
            <a:r>
              <a:rPr lang="en-US" sz="1400" dirty="0" smtClean="0"/>
              <a:t>a new </a:t>
            </a:r>
            <a:r>
              <a:rPr lang="en-US" sz="1400" i="1" dirty="0"/>
              <a:t>N</a:t>
            </a:r>
            <a:r>
              <a:rPr lang="en-US" sz="1400" dirty="0"/>
              <a:t>-formyl </a:t>
            </a:r>
            <a:r>
              <a:rPr lang="en-US" sz="1400" dirty="0" smtClean="0"/>
              <a:t>pyrazolines,  </a:t>
            </a:r>
            <a:r>
              <a:rPr lang="en-US" sz="1400" dirty="0"/>
              <a:t>5-(</a:t>
            </a:r>
            <a:r>
              <a:rPr lang="en-US" sz="1400" dirty="0" smtClean="0"/>
              <a:t>4-alkoxy-3-methoxyphenyl)-</a:t>
            </a:r>
            <a:r>
              <a:rPr lang="en-US" sz="1400" dirty="0"/>
              <a:t>3-methyl-4,5-dihydro-1H-pyrazole-1-carbaldehyde, </a:t>
            </a:r>
            <a:r>
              <a:rPr lang="en-US" sz="1400" b="1" dirty="0" smtClean="0"/>
              <a:t>3a-f </a:t>
            </a:r>
            <a:r>
              <a:rPr lang="en-US" sz="1400" dirty="0" smtClean="0"/>
              <a:t>(Scheme </a:t>
            </a:r>
            <a:r>
              <a:rPr lang="en-US" sz="1400" dirty="0"/>
              <a:t>3)</a:t>
            </a:r>
            <a:r>
              <a:rPr lang="en-US" sz="1400" dirty="0" smtClean="0"/>
              <a:t>, </a:t>
            </a:r>
            <a:r>
              <a:rPr lang="en-US" sz="1400" dirty="0"/>
              <a:t>were synthesized in reaction of </a:t>
            </a:r>
            <a:r>
              <a:rPr lang="en-US" sz="1400" dirty="0" err="1" smtClean="0"/>
              <a:t>dehydrozingerones</a:t>
            </a:r>
            <a:r>
              <a:rPr lang="en-US" sz="1400" dirty="0" smtClean="0"/>
              <a:t> with </a:t>
            </a:r>
            <a:r>
              <a:rPr lang="en-US" sz="1400" dirty="0"/>
              <a:t>hydrazine in boiling formic acid.</a:t>
            </a:r>
          </a:p>
        </p:txBody>
      </p:sp>
      <p:sp>
        <p:nvSpPr>
          <p:cNvPr id="7" name="Rectangle 6"/>
          <p:cNvSpPr/>
          <p:nvPr/>
        </p:nvSpPr>
        <p:spPr>
          <a:xfrm>
            <a:off x="1219200" y="4934180"/>
            <a:ext cx="6934200" cy="302840"/>
          </a:xfrm>
          <a:prstGeom prst="rect">
            <a:avLst/>
          </a:prstGeom>
        </p:spPr>
        <p:txBody>
          <a:bodyPr wrap="square">
            <a:spAutoFit/>
          </a:bodyPr>
          <a:lstStyle/>
          <a:p>
            <a:pPr algn="just">
              <a:lnSpc>
                <a:spcPct val="114000"/>
              </a:lnSpc>
              <a:spcAft>
                <a:spcPts val="1000"/>
              </a:spcAft>
            </a:pPr>
            <a:r>
              <a:rPr lang="en-US" sz="1200" b="1" dirty="0" smtClean="0"/>
              <a:t>Scheme 3.</a:t>
            </a:r>
            <a:r>
              <a:rPr lang="en-US" sz="1200" dirty="0" smtClean="0"/>
              <a:t> </a:t>
            </a:r>
            <a:r>
              <a:rPr lang="en-US" sz="1200" dirty="0"/>
              <a:t>Synthesis of </a:t>
            </a:r>
            <a:r>
              <a:rPr lang="en-US" sz="1200" dirty="0" smtClean="0"/>
              <a:t>5-</a:t>
            </a:r>
            <a:r>
              <a:rPr lang="en-US" sz="1200" dirty="0"/>
              <a:t>(4-alkoxy-3-methoxyphenyl</a:t>
            </a:r>
            <a:r>
              <a:rPr lang="en-US" sz="1200" dirty="0" smtClean="0"/>
              <a:t>)-</a:t>
            </a:r>
            <a:r>
              <a:rPr lang="en-US" sz="1200" dirty="0" smtClean="0"/>
              <a:t>3-methyl-4,5-dihydro-1H-pyrazole-1-carbaldehydes   </a:t>
            </a:r>
            <a:endParaRPr lang="en-US" sz="1200" dirty="0"/>
          </a:p>
        </p:txBody>
      </p:sp>
      <p:graphicFrame>
        <p:nvGraphicFramePr>
          <p:cNvPr id="4" name="Object 3"/>
          <p:cNvGraphicFramePr>
            <a:graphicFrameLocks noChangeAspect="1"/>
          </p:cNvGraphicFramePr>
          <p:nvPr>
            <p:extLst>
              <p:ext uri="{D42A27DB-BD31-4B8C-83A1-F6EECF244321}">
                <p14:modId xmlns:p14="http://schemas.microsoft.com/office/powerpoint/2010/main" val="2291572732"/>
              </p:ext>
            </p:extLst>
          </p:nvPr>
        </p:nvGraphicFramePr>
        <p:xfrm>
          <a:off x="2286000" y="2514600"/>
          <a:ext cx="4318000" cy="2236788"/>
        </p:xfrm>
        <a:graphic>
          <a:graphicData uri="http://schemas.openxmlformats.org/presentationml/2006/ole">
            <mc:AlternateContent xmlns:mc="http://schemas.openxmlformats.org/markup-compatibility/2006">
              <mc:Choice xmlns:v="urn:schemas-microsoft-com:vml" Requires="v">
                <p:oleObj spid="_x0000_s9473" name="CS ChemDraw Drawing" r:id="rId4" imgW="4318615" imgH="2236950" progId="ChemDraw.Document.6.0">
                  <p:embed/>
                </p:oleObj>
              </mc:Choice>
              <mc:Fallback>
                <p:oleObj name="CS ChemDraw Drawing" r:id="rId4" imgW="4318615" imgH="2236950" progId="ChemDraw.Document.6.0">
                  <p:embed/>
                  <p:pic>
                    <p:nvPicPr>
                      <p:cNvPr id="0" name=""/>
                      <p:cNvPicPr/>
                      <p:nvPr/>
                    </p:nvPicPr>
                    <p:blipFill>
                      <a:blip r:embed="rId5"/>
                      <a:stretch>
                        <a:fillRect/>
                      </a:stretch>
                    </p:blipFill>
                    <p:spPr>
                      <a:xfrm>
                        <a:off x="2286000" y="2514600"/>
                        <a:ext cx="4318000" cy="2236788"/>
                      </a:xfrm>
                      <a:prstGeom prst="rect">
                        <a:avLst/>
                      </a:prstGeom>
                    </p:spPr>
                  </p:pic>
                </p:oleObj>
              </mc:Fallback>
            </mc:AlternateContent>
          </a:graphicData>
        </a:graphic>
      </p:graphicFrame>
    </p:spTree>
    <p:extLst>
      <p:ext uri="{BB962C8B-B14F-4D97-AF65-F5344CB8AC3E}">
        <p14:creationId xmlns:p14="http://schemas.microsoft.com/office/powerpoint/2010/main" val="163055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148" name="Picture 4" descr="D:\J  Jovana\Konferencije\6th International Electronic Conference on Medicinal Chemistry\07 Bzl-formil-pirazol H.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771" y="1681652"/>
            <a:ext cx="3319884" cy="258554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J  Jovana\Konferencije\6th International Electronic Conference on Medicinal Chemistry\07 Bzl-formil-pirazol C.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8123" y="2777136"/>
            <a:ext cx="3396084" cy="24973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480737232"/>
              </p:ext>
            </p:extLst>
          </p:nvPr>
        </p:nvGraphicFramePr>
        <p:xfrm>
          <a:off x="5945558" y="609600"/>
          <a:ext cx="2081213" cy="1420813"/>
        </p:xfrm>
        <a:graphic>
          <a:graphicData uri="http://schemas.openxmlformats.org/presentationml/2006/ole">
            <mc:AlternateContent xmlns:mc="http://schemas.openxmlformats.org/markup-compatibility/2006">
              <mc:Choice xmlns:v="urn:schemas-microsoft-com:vml" Requires="v">
                <p:oleObj spid="_x0000_s6410" name="CS ChemDraw Drawing" r:id="rId6" imgW="2081374" imgH="1421550" progId="ChemDraw.Document.6.0">
                  <p:embed/>
                </p:oleObj>
              </mc:Choice>
              <mc:Fallback>
                <p:oleObj name="CS ChemDraw Drawing" r:id="rId6" imgW="2081374" imgH="1421550" progId="ChemDraw.Document.6.0">
                  <p:embed/>
                  <p:pic>
                    <p:nvPicPr>
                      <p:cNvPr id="0" name=""/>
                      <p:cNvPicPr/>
                      <p:nvPr/>
                    </p:nvPicPr>
                    <p:blipFill>
                      <a:blip r:embed="rId7"/>
                      <a:stretch>
                        <a:fillRect/>
                      </a:stretch>
                    </p:blipFill>
                    <p:spPr>
                      <a:xfrm>
                        <a:off x="5945558" y="609600"/>
                        <a:ext cx="2081213" cy="1420813"/>
                      </a:xfrm>
                      <a:prstGeom prst="rect">
                        <a:avLst/>
                      </a:prstGeom>
                    </p:spPr>
                  </p:pic>
                </p:oleObj>
              </mc:Fallback>
            </mc:AlternateContent>
          </a:graphicData>
        </a:graphic>
      </p:graphicFrame>
      <p:sp>
        <p:nvSpPr>
          <p:cNvPr id="7" name="Rectangle 6"/>
          <p:cNvSpPr/>
          <p:nvPr/>
        </p:nvSpPr>
        <p:spPr>
          <a:xfrm>
            <a:off x="703771" y="381000"/>
            <a:ext cx="4267200" cy="738664"/>
          </a:xfrm>
          <a:prstGeom prst="rect">
            <a:avLst/>
          </a:prstGeom>
        </p:spPr>
        <p:txBody>
          <a:bodyPr wrap="square">
            <a:spAutoFit/>
          </a:bodyPr>
          <a:lstStyle/>
          <a:p>
            <a:pPr algn="just"/>
            <a:r>
              <a:rPr lang="en-US" sz="1400" dirty="0"/>
              <a:t>All new products were characterized by their spectral data (IR, </a:t>
            </a:r>
            <a:r>
              <a:rPr lang="en-US" sz="1400" baseline="30000" dirty="0"/>
              <a:t>1</a:t>
            </a:r>
            <a:r>
              <a:rPr lang="en-US" sz="1400" dirty="0"/>
              <a:t>H NMR and </a:t>
            </a:r>
            <a:r>
              <a:rPr lang="en-US" sz="1400" baseline="30000" dirty="0"/>
              <a:t>13</a:t>
            </a:r>
            <a:r>
              <a:rPr lang="en-US" sz="1400" dirty="0"/>
              <a:t>C NMR</a:t>
            </a:r>
            <a:r>
              <a:rPr lang="en-US" sz="1400" dirty="0" smtClean="0"/>
              <a:t>). </a:t>
            </a:r>
            <a:r>
              <a:rPr lang="en-US" sz="1400" dirty="0" smtClean="0"/>
              <a:t>On </a:t>
            </a:r>
            <a:r>
              <a:rPr lang="sr-Latn-RS" sz="1400" dirty="0" smtClean="0"/>
              <a:t>F</a:t>
            </a:r>
            <a:r>
              <a:rPr lang="en-US" sz="1400" dirty="0" err="1" smtClean="0"/>
              <a:t>igures</a:t>
            </a:r>
            <a:r>
              <a:rPr lang="en-US" sz="1400" dirty="0" smtClean="0"/>
              <a:t>  3 and 4 are given NMR </a:t>
            </a:r>
            <a:r>
              <a:rPr lang="sr-Latn-RS" sz="1400" dirty="0" smtClean="0"/>
              <a:t>spectr</a:t>
            </a:r>
            <a:r>
              <a:rPr lang="en-US" sz="1400" dirty="0"/>
              <a:t>a</a:t>
            </a:r>
            <a:r>
              <a:rPr lang="sr-Latn-RS" sz="1400" dirty="0" smtClean="0"/>
              <a:t> </a:t>
            </a:r>
            <a:r>
              <a:rPr lang="sr-Latn-RS" sz="1400" dirty="0" smtClean="0"/>
              <a:t>of benzyl derivative of pyrazoline.</a:t>
            </a:r>
            <a:endParaRPr lang="en-US" sz="1400" dirty="0"/>
          </a:p>
        </p:txBody>
      </p:sp>
      <p:sp>
        <p:nvSpPr>
          <p:cNvPr id="12" name="Rectangle 11"/>
          <p:cNvSpPr/>
          <p:nvPr/>
        </p:nvSpPr>
        <p:spPr>
          <a:xfrm>
            <a:off x="301261" y="4387970"/>
            <a:ext cx="4267200" cy="513346"/>
          </a:xfrm>
          <a:prstGeom prst="rect">
            <a:avLst/>
          </a:prstGeom>
        </p:spPr>
        <p:txBody>
          <a:bodyPr wrap="square">
            <a:spAutoFit/>
          </a:bodyPr>
          <a:lstStyle/>
          <a:p>
            <a:pPr algn="just">
              <a:lnSpc>
                <a:spcPct val="114000"/>
              </a:lnSpc>
              <a:spcAft>
                <a:spcPts val="1000"/>
              </a:spcAft>
            </a:pPr>
            <a:r>
              <a:rPr lang="sr-Latn-RS" sz="1200" b="1" dirty="0" smtClean="0"/>
              <a:t>Figure</a:t>
            </a:r>
            <a:r>
              <a:rPr lang="en-US" sz="1200" b="1" dirty="0" smtClean="0"/>
              <a:t> 3.</a:t>
            </a:r>
            <a:r>
              <a:rPr lang="en-US" sz="1200" dirty="0" smtClean="0"/>
              <a:t> </a:t>
            </a:r>
            <a:r>
              <a:rPr lang="sr-Latn-RS" sz="1200" baseline="30000" dirty="0" smtClean="0"/>
              <a:t>1</a:t>
            </a:r>
            <a:r>
              <a:rPr lang="sr-Latn-RS" sz="1200" dirty="0" smtClean="0"/>
              <a:t>H NMR spectrum </a:t>
            </a:r>
            <a:r>
              <a:rPr lang="en-US" sz="1200" dirty="0" smtClean="0"/>
              <a:t>of 5-</a:t>
            </a:r>
            <a:r>
              <a:rPr lang="en-US" sz="1200" dirty="0"/>
              <a:t>(</a:t>
            </a:r>
            <a:r>
              <a:rPr lang="en-US" sz="1200" dirty="0" smtClean="0"/>
              <a:t>4-</a:t>
            </a:r>
            <a:r>
              <a:rPr lang="sr-Latn-RS" sz="1200" dirty="0" smtClean="0"/>
              <a:t>benzyloxy</a:t>
            </a:r>
            <a:r>
              <a:rPr lang="en-US" sz="1200" dirty="0" smtClean="0"/>
              <a:t>-3-methoxyphenyl)-</a:t>
            </a:r>
            <a:r>
              <a:rPr lang="sr-Latn-RS" sz="1200" dirty="0" smtClean="0"/>
              <a:t/>
            </a:r>
            <a:br>
              <a:rPr lang="sr-Latn-RS" sz="1200" dirty="0" smtClean="0"/>
            </a:br>
            <a:r>
              <a:rPr lang="sr-Latn-RS" sz="1200" dirty="0" smtClean="0"/>
              <a:t>                 -</a:t>
            </a:r>
            <a:r>
              <a:rPr lang="en-US" sz="1200" dirty="0" smtClean="0"/>
              <a:t>3-methyl-4,5-dihydro-1H-pyrazole-1-carbaldehyde</a:t>
            </a:r>
            <a:endParaRPr lang="en-US" sz="1200" dirty="0"/>
          </a:p>
        </p:txBody>
      </p:sp>
      <p:sp>
        <p:nvSpPr>
          <p:cNvPr id="14" name="Rectangle 13"/>
          <p:cNvSpPr/>
          <p:nvPr/>
        </p:nvSpPr>
        <p:spPr>
          <a:xfrm>
            <a:off x="4720861" y="5274452"/>
            <a:ext cx="4267200" cy="513346"/>
          </a:xfrm>
          <a:prstGeom prst="rect">
            <a:avLst/>
          </a:prstGeom>
        </p:spPr>
        <p:txBody>
          <a:bodyPr wrap="square">
            <a:spAutoFit/>
          </a:bodyPr>
          <a:lstStyle/>
          <a:p>
            <a:pPr algn="just">
              <a:lnSpc>
                <a:spcPct val="114000"/>
              </a:lnSpc>
              <a:spcAft>
                <a:spcPts val="1000"/>
              </a:spcAft>
            </a:pPr>
            <a:r>
              <a:rPr lang="sr-Latn-RS" sz="1200" b="1" dirty="0" smtClean="0"/>
              <a:t>Figure</a:t>
            </a:r>
            <a:r>
              <a:rPr lang="en-US" sz="1200" b="1" dirty="0" smtClean="0"/>
              <a:t> </a:t>
            </a:r>
            <a:r>
              <a:rPr lang="sr-Latn-RS" sz="1200" b="1" dirty="0" smtClean="0"/>
              <a:t>4</a:t>
            </a:r>
            <a:r>
              <a:rPr lang="en-US" sz="1200" b="1" dirty="0" smtClean="0"/>
              <a:t>.</a:t>
            </a:r>
            <a:r>
              <a:rPr lang="en-US" sz="1200" dirty="0" smtClean="0"/>
              <a:t> </a:t>
            </a:r>
            <a:r>
              <a:rPr lang="sr-Latn-RS" sz="1200" baseline="30000" dirty="0" smtClean="0"/>
              <a:t>13</a:t>
            </a:r>
            <a:r>
              <a:rPr lang="sr-Latn-RS" sz="1200" dirty="0" smtClean="0"/>
              <a:t>C NMR spectrum </a:t>
            </a:r>
            <a:r>
              <a:rPr lang="en-US" sz="1200" dirty="0" smtClean="0"/>
              <a:t>of 5-(4-</a:t>
            </a:r>
            <a:r>
              <a:rPr lang="sr-Latn-RS" sz="1200" dirty="0" smtClean="0"/>
              <a:t>benzyloxy</a:t>
            </a:r>
            <a:r>
              <a:rPr lang="en-US" sz="1200" dirty="0" smtClean="0"/>
              <a:t>-3-methoxyphenyl)-</a:t>
            </a:r>
            <a:r>
              <a:rPr lang="sr-Latn-RS" sz="1200" dirty="0" smtClean="0"/>
              <a:t/>
            </a:r>
            <a:br>
              <a:rPr lang="sr-Latn-RS" sz="1200" dirty="0" smtClean="0"/>
            </a:br>
            <a:r>
              <a:rPr lang="sr-Latn-RS" sz="1200" dirty="0" smtClean="0"/>
              <a:t>                 -</a:t>
            </a:r>
            <a:r>
              <a:rPr lang="en-US" sz="1200" dirty="0" smtClean="0"/>
              <a:t>3-methyl-4,5-dihydro-1H-pyrazole- 1-carbaldehyde</a:t>
            </a:r>
            <a:endParaRPr lang="en-US" sz="1200" dirty="0"/>
          </a:p>
        </p:txBody>
      </p:sp>
    </p:spTree>
    <p:extLst>
      <p:ext uri="{BB962C8B-B14F-4D97-AF65-F5344CB8AC3E}">
        <p14:creationId xmlns:p14="http://schemas.microsoft.com/office/powerpoint/2010/main" val="220006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3133</TotalTime>
  <Words>1939</Words>
  <Application>Microsoft Office PowerPoint</Application>
  <PresentationFormat>On-screen Show (4:3)</PresentationFormat>
  <Paragraphs>111</Paragraphs>
  <Slides>15</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Zoran</cp:lastModifiedBy>
  <cp:revision>340</cp:revision>
  <dcterms:created xsi:type="dcterms:W3CDTF">2015-04-04T09:45:50Z</dcterms:created>
  <dcterms:modified xsi:type="dcterms:W3CDTF">2020-10-29T13:33:14Z</dcterms:modified>
</cp:coreProperties>
</file>