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handoutMasterIdLst>
    <p:handoutMasterId r:id="rId15"/>
  </p:handoutMasterIdLst>
  <p:sldIdLst>
    <p:sldId id="256" r:id="rId3"/>
    <p:sldId id="267" r:id="rId4"/>
    <p:sldId id="258" r:id="rId5"/>
    <p:sldId id="259" r:id="rId6"/>
    <p:sldId id="261" r:id="rId7"/>
    <p:sldId id="269" r:id="rId8"/>
    <p:sldId id="270" r:id="rId9"/>
    <p:sldId id="272" r:id="rId10"/>
    <p:sldId id="275" r:id="rId11"/>
    <p:sldId id="265" r:id="rId12"/>
    <p:sldId id="264"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p:scale>
          <a:sx n="70" d="100"/>
          <a:sy n="70" d="100"/>
        </p:scale>
        <p:origin x="-1084" y="1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10/28/2020</a:t>
            </a:fld>
            <a:endParaRPr lang="en-US"/>
          </a:p>
        </p:txBody>
      </p:sp>
      <p:sp>
        <p:nvSpPr>
          <p:cNvPr id="4" name="Footer Placeholder 3">
            <a:extLst>
              <a:ext uri="{FF2B5EF4-FFF2-40B4-BE49-F238E27FC236}">
                <a16:creationId xmlns=""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‹Nº›</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28/10/2020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‹Nº›</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28/10/2020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28/10/2020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28/10/2020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28/10/2020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28/10/2020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28/10/2020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28/10/2020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10/28/2020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‹Nº›</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6.jp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1.bin"/><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4.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6.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8.wmf"/><Relationship Id="rId4" Type="http://schemas.openxmlformats.org/officeDocument/2006/relationships/oleObject" Target="../embeddings/oleObject6.bin"/><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355574"/>
            <a:ext cx="8305800" cy="3447098"/>
          </a:xfrm>
          <a:prstGeom prst="rect">
            <a:avLst/>
          </a:prstGeom>
          <a:noFill/>
        </p:spPr>
        <p:txBody>
          <a:bodyPr wrap="square" rtlCol="0">
            <a:spAutoFit/>
          </a:bodyPr>
          <a:lstStyle/>
          <a:p>
            <a:pPr algn="ctr"/>
            <a:r>
              <a:rPr lang="en-US" sz="2400" dirty="0" smtClean="0"/>
              <a:t>Evaluation of different quantification methods to determine the photodynamic inactivation of bacterial biofilms</a:t>
            </a:r>
            <a:endParaRPr lang="en-US" b="1" dirty="0" smtClean="0"/>
          </a:p>
          <a:p>
            <a:pPr algn="ctr"/>
            <a:endParaRPr lang="en-US" b="1" dirty="0"/>
          </a:p>
          <a:p>
            <a:pPr algn="ctr"/>
            <a:endParaRPr lang="fr-FR" dirty="0"/>
          </a:p>
          <a:p>
            <a:pPr algn="ctr"/>
            <a:r>
              <a:rPr lang="it-IT" b="1" dirty="0" smtClean="0"/>
              <a:t>Rocío Acosta</a:t>
            </a:r>
            <a:r>
              <a:rPr lang="it-IT" b="1" baseline="30000" dirty="0" smtClean="0"/>
              <a:t>1</a:t>
            </a:r>
            <a:r>
              <a:rPr lang="it-IT" b="1" dirty="0" smtClean="0"/>
              <a:t>, Verónica González</a:t>
            </a:r>
            <a:r>
              <a:rPr lang="it-IT" b="1" baseline="30000" dirty="0" smtClean="0"/>
              <a:t>1</a:t>
            </a:r>
            <a:r>
              <a:rPr lang="it-IT" b="1" dirty="0" smtClean="0"/>
              <a:t>, Edgardo Durantini</a:t>
            </a:r>
            <a:r>
              <a:rPr lang="it-IT" b="1" baseline="30000" dirty="0"/>
              <a:t>1</a:t>
            </a:r>
            <a:r>
              <a:rPr lang="it-IT" b="1" dirty="0" smtClean="0"/>
              <a:t> and Mariana Spesia</a:t>
            </a:r>
            <a:r>
              <a:rPr lang="it-IT" b="1" baseline="30000" dirty="0"/>
              <a:t>1,</a:t>
            </a:r>
            <a:r>
              <a:rPr lang="it-IT" b="1" dirty="0"/>
              <a:t>*</a:t>
            </a:r>
            <a:endParaRPr lang="it-IT" b="1" baseline="30000" dirty="0"/>
          </a:p>
          <a:p>
            <a:endParaRPr lang="it-IT" b="1" baseline="30000" dirty="0"/>
          </a:p>
          <a:p>
            <a:endParaRPr lang="fr-FR" dirty="0"/>
          </a:p>
          <a:p>
            <a:r>
              <a:rPr lang="en-US" baseline="30000" dirty="0"/>
              <a:t>1</a:t>
            </a:r>
            <a:r>
              <a:rPr lang="en-US" dirty="0"/>
              <a:t> </a:t>
            </a:r>
            <a:r>
              <a:rPr lang="es-AR" i="1" dirty="0"/>
              <a:t>Departamento de Química, Instituto de Desarrollo Agroindustrial y de la Salud (IDAS) – Universidad Nacional de Río Cuarto (UNRC) – CONICET, Ruta Nacional 36 Km 601, X5804BYA Río Cuarto, Córdoba, </a:t>
            </a:r>
            <a:r>
              <a:rPr lang="es-AR" i="1" dirty="0" smtClean="0"/>
              <a:t>Argentina</a:t>
            </a:r>
          </a:p>
          <a:p>
            <a:endParaRPr lang="es-AR" dirty="0"/>
          </a:p>
          <a:p>
            <a:r>
              <a:rPr lang="en-US" sz="1400" b="1" dirty="0" smtClean="0"/>
              <a:t>*</a:t>
            </a:r>
            <a:r>
              <a:rPr lang="en-US" sz="1400" dirty="0" smtClean="0"/>
              <a:t> </a:t>
            </a:r>
            <a:r>
              <a:rPr lang="en-US" sz="1400" dirty="0"/>
              <a:t>Corresponding author: </a:t>
            </a:r>
            <a:r>
              <a:rPr lang="en-US" sz="1400" dirty="0" smtClean="0"/>
              <a:t>mspesia@exa.unrc.edu.ar</a:t>
            </a:r>
            <a:endParaRPr lang="fr-FR" sz="1400"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3351" y="5867400"/>
            <a:ext cx="1787051" cy="828000"/>
          </a:xfrm>
          <a:prstGeom prst="rect">
            <a:avLst/>
          </a:prstGeom>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0602" y="5625600"/>
            <a:ext cx="1080000" cy="1080000"/>
          </a:xfrm>
          <a:prstGeom prst="rect">
            <a:avLst/>
          </a:prstGeom>
        </p:spPr>
      </p:pic>
      <p:pic>
        <p:nvPicPr>
          <p:cNvPr id="10" name="9 Imagen"/>
          <p:cNvPicPr>
            <a:picLocks noChangeAspect="1"/>
          </p:cNvPicPr>
          <p:nvPr/>
        </p:nvPicPr>
        <p:blipFill rotWithShape="1">
          <a:blip r:embed="rId6" cstate="print">
            <a:extLst>
              <a:ext uri="{28A0092B-C50C-407E-A947-70E740481C1C}">
                <a14:useLocalDpi xmlns:a14="http://schemas.microsoft.com/office/drawing/2010/main" val="0"/>
              </a:ext>
            </a:extLst>
          </a:blip>
          <a:srcRect t="29374" b="15273"/>
          <a:stretch/>
        </p:blipFill>
        <p:spPr>
          <a:xfrm>
            <a:off x="7254002" y="5445600"/>
            <a:ext cx="1280398" cy="126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en-US" sz="2400" b="1" smtClean="0"/>
              <a:t>Conclusions</a:t>
            </a:r>
            <a:endParaRPr lang="en-US" sz="2400" b="1"/>
          </a:p>
        </p:txBody>
      </p:sp>
      <p:sp>
        <p:nvSpPr>
          <p:cNvPr id="6" name="Slide Number Placeholder 5"/>
          <p:cNvSpPr>
            <a:spLocks noGrp="1"/>
          </p:cNvSpPr>
          <p:nvPr>
            <p:ph type="sldNum" sz="quarter" idx="12"/>
          </p:nvPr>
        </p:nvSpPr>
        <p:spPr/>
        <p:txBody>
          <a:bodyPr/>
          <a:lstStyle/>
          <a:p>
            <a:fld id="{FCAEAE96-855E-42B1-8DE9-9C9E68DE18C5}" type="slidenum">
              <a:rPr lang="fr-FR" smtClean="0"/>
              <a:pPr/>
              <a:t>10</a:t>
            </a:fld>
            <a:endParaRPr lang="fr-FR"/>
          </a:p>
        </p:txBody>
      </p:sp>
      <p:pic>
        <p:nvPicPr>
          <p:cNvPr id="7" name="Picture 6">
            <a:extLst>
              <a:ext uri="{FF2B5EF4-FFF2-40B4-BE49-F238E27FC236}">
                <a16:creationId xmlns=""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5" name="4 CuadroTexto"/>
          <p:cNvSpPr txBox="1"/>
          <p:nvPr/>
        </p:nvSpPr>
        <p:spPr>
          <a:xfrm>
            <a:off x="589010" y="4812936"/>
            <a:ext cx="8250190" cy="923330"/>
          </a:xfrm>
          <a:prstGeom prst="rect">
            <a:avLst/>
          </a:prstGeom>
          <a:noFill/>
        </p:spPr>
        <p:txBody>
          <a:bodyPr wrap="square" rtlCol="0">
            <a:spAutoFit/>
          </a:bodyPr>
          <a:lstStyle/>
          <a:p>
            <a:pPr algn="just"/>
            <a:r>
              <a:rPr lang="en-US" dirty="0" smtClean="0">
                <a:latin typeface="Calibri" panose="020F0502020204030204" pitchFamily="34" charset="0"/>
              </a:rPr>
              <a:t>TMAP</a:t>
            </a:r>
            <a:r>
              <a:rPr lang="en-US" baseline="30000" dirty="0" smtClean="0">
                <a:latin typeface="Calibri" panose="020F0502020204030204" pitchFamily="34" charset="0"/>
              </a:rPr>
              <a:t>4+</a:t>
            </a:r>
            <a:r>
              <a:rPr lang="en-US" dirty="0" smtClean="0">
                <a:latin typeface="Calibri" panose="020F0502020204030204" pitchFamily="34" charset="0"/>
              </a:rPr>
              <a:t> is an effective cationic PS for the eradication of both Gram positive and negative bacterial biofilm and therefore, PDI can be considered as an interesting alternative therapy for the treatment of bacterial biofilms infections.</a:t>
            </a:r>
          </a:p>
        </p:txBody>
      </p:sp>
      <p:sp>
        <p:nvSpPr>
          <p:cNvPr id="9" name="8 CuadroTexto"/>
          <p:cNvSpPr txBox="1"/>
          <p:nvPr/>
        </p:nvSpPr>
        <p:spPr>
          <a:xfrm>
            <a:off x="584317" y="2286000"/>
            <a:ext cx="8265516" cy="923330"/>
          </a:xfrm>
          <a:prstGeom prst="rect">
            <a:avLst/>
          </a:prstGeom>
          <a:noFill/>
        </p:spPr>
        <p:txBody>
          <a:bodyPr wrap="square" rtlCol="0">
            <a:spAutoFit/>
          </a:bodyPr>
          <a:lstStyle/>
          <a:p>
            <a:r>
              <a:rPr lang="en-US" dirty="0" smtClean="0">
                <a:latin typeface="Calibri" panose="020F0502020204030204" pitchFamily="34" charset="0"/>
              </a:rPr>
              <a:t>CV Assay</a:t>
            </a:r>
            <a:r>
              <a:rPr lang="en-US" dirty="0">
                <a:latin typeface="Calibri" panose="020F0502020204030204" pitchFamily="34" charset="0"/>
              </a:rPr>
              <a:t>: </a:t>
            </a:r>
            <a:r>
              <a:rPr lang="en-US" dirty="0" smtClean="0">
                <a:latin typeface="Calibri" panose="020F0502020204030204" pitchFamily="34" charset="0"/>
              </a:rPr>
              <a:t>This </a:t>
            </a:r>
            <a:r>
              <a:rPr lang="en-US" dirty="0">
                <a:latin typeface="Calibri" panose="020F0502020204030204" pitchFamily="34" charset="0"/>
              </a:rPr>
              <a:t>technique cannot be used to quantify the effect of PDI because the dye stains total biomass.</a:t>
            </a:r>
            <a:endParaRPr lang="en-US" dirty="0" smtClean="0">
              <a:latin typeface="Calibri" panose="020F0502020204030204" pitchFamily="34" charset="0"/>
            </a:endParaRPr>
          </a:p>
          <a:p>
            <a:endParaRPr lang="en-US" dirty="0">
              <a:latin typeface="Calibri" panose="020F0502020204030204" pitchFamily="34" charset="0"/>
            </a:endParaRPr>
          </a:p>
        </p:txBody>
      </p:sp>
      <p:sp>
        <p:nvSpPr>
          <p:cNvPr id="10" name="9 CuadroTexto"/>
          <p:cNvSpPr txBox="1"/>
          <p:nvPr/>
        </p:nvSpPr>
        <p:spPr>
          <a:xfrm>
            <a:off x="609600" y="3084033"/>
            <a:ext cx="8153400" cy="646331"/>
          </a:xfrm>
          <a:prstGeom prst="rect">
            <a:avLst/>
          </a:prstGeom>
          <a:noFill/>
        </p:spPr>
        <p:txBody>
          <a:bodyPr wrap="square" rtlCol="0">
            <a:spAutoFit/>
          </a:bodyPr>
          <a:lstStyle/>
          <a:p>
            <a:pPr algn="just"/>
            <a:r>
              <a:rPr lang="en-US" dirty="0" smtClean="0">
                <a:latin typeface="Calibri" panose="020F0502020204030204" pitchFamily="34" charset="0"/>
              </a:rPr>
              <a:t>MTT Assay</a:t>
            </a:r>
            <a:r>
              <a:rPr lang="en-US" dirty="0">
                <a:latin typeface="Calibri" panose="020F0502020204030204" pitchFamily="34" charset="0"/>
              </a:rPr>
              <a:t>: A decrease in viable cells was observed as the time of exposure to light increased in both bacterial strains.</a:t>
            </a:r>
          </a:p>
        </p:txBody>
      </p:sp>
      <p:sp>
        <p:nvSpPr>
          <p:cNvPr id="11" name="10 CuadroTexto"/>
          <p:cNvSpPr txBox="1"/>
          <p:nvPr/>
        </p:nvSpPr>
        <p:spPr>
          <a:xfrm>
            <a:off x="566002" y="3907466"/>
            <a:ext cx="8283831" cy="646331"/>
          </a:xfrm>
          <a:prstGeom prst="rect">
            <a:avLst/>
          </a:prstGeom>
          <a:noFill/>
        </p:spPr>
        <p:txBody>
          <a:bodyPr wrap="square" rtlCol="0">
            <a:spAutoFit/>
          </a:bodyPr>
          <a:lstStyle/>
          <a:p>
            <a:r>
              <a:rPr lang="en-US" dirty="0" smtClean="0">
                <a:latin typeface="Calibri" panose="020F0502020204030204" pitchFamily="34" charset="0"/>
              </a:rPr>
              <a:t>DMMB Assay</a:t>
            </a:r>
            <a:r>
              <a:rPr lang="en-US" dirty="0">
                <a:latin typeface="Calibri" panose="020F0502020204030204" pitchFamily="34" charset="0"/>
              </a:rPr>
              <a:t>: The amount of extracellular matrix present in the biofilm decreases with increasing irradiation </a:t>
            </a:r>
            <a:r>
              <a:rPr lang="en-US" dirty="0" smtClean="0">
                <a:latin typeface="Calibri" panose="020F0502020204030204" pitchFamily="34" charset="0"/>
              </a:rPr>
              <a:t>times.</a:t>
            </a:r>
            <a:endParaRPr lang="en-US" dirty="0">
              <a:latin typeface="Calibri" panose="020F0502020204030204" pitchFamily="34" charset="0"/>
            </a:endParaRPr>
          </a:p>
        </p:txBody>
      </p:sp>
      <p:sp>
        <p:nvSpPr>
          <p:cNvPr id="12" name="11 CuadroTexto"/>
          <p:cNvSpPr txBox="1"/>
          <p:nvPr/>
        </p:nvSpPr>
        <p:spPr>
          <a:xfrm>
            <a:off x="613384" y="1219200"/>
            <a:ext cx="8225816" cy="923330"/>
          </a:xfrm>
          <a:prstGeom prst="rect">
            <a:avLst/>
          </a:prstGeom>
          <a:noFill/>
        </p:spPr>
        <p:txBody>
          <a:bodyPr wrap="square" rtlCol="0">
            <a:spAutoFit/>
          </a:bodyPr>
          <a:lstStyle/>
          <a:p>
            <a:pPr algn="just"/>
            <a:r>
              <a:rPr lang="en-US" dirty="0" smtClean="0">
                <a:latin typeface="Calibri" panose="020F0502020204030204" pitchFamily="34" charset="0"/>
              </a:rPr>
              <a:t>Spread </a:t>
            </a:r>
            <a:r>
              <a:rPr lang="en-US" dirty="0">
                <a:latin typeface="Calibri" panose="020F0502020204030204" pitchFamily="34" charset="0"/>
              </a:rPr>
              <a:t>plate </a:t>
            </a:r>
            <a:r>
              <a:rPr lang="en-US" dirty="0" smtClean="0">
                <a:latin typeface="Calibri" panose="020F0502020204030204" pitchFamily="34" charset="0"/>
              </a:rPr>
              <a:t>method: Longer irradiation times and PS concentrations were required to produce an efficient inactivation in biofilms similar to that achieved in planktonic state in both strains.</a:t>
            </a:r>
            <a:endParaRPr lang="en-US" dirty="0">
              <a:latin typeface="Calibri" panose="020F0502020204030204" pitchFamily="34" charset="0"/>
            </a:endParaRPr>
          </a:p>
        </p:txBody>
      </p:sp>
      <p:grpSp>
        <p:nvGrpSpPr>
          <p:cNvPr id="13" name="Google Shape;7093;p63"/>
          <p:cNvGrpSpPr/>
          <p:nvPr/>
        </p:nvGrpSpPr>
        <p:grpSpPr>
          <a:xfrm>
            <a:off x="228600" y="1371600"/>
            <a:ext cx="239165" cy="238567"/>
            <a:chOff x="5049725" y="2027900"/>
            <a:chExt cx="481750" cy="481850"/>
          </a:xfrm>
          <a:solidFill>
            <a:srgbClr val="00B0F0"/>
          </a:solidFill>
        </p:grpSpPr>
        <p:sp>
          <p:nvSpPr>
            <p:cNvPr id="14" name="Google Shape;7094;p63"/>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 name="Google Shape;7095;p63"/>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 name="Google Shape;7096;p63"/>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 name="Google Shape;7097;p63"/>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 name="Google Shape;7098;p63"/>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 name="Google Shape;7099;p63"/>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0" name="Google Shape;7100;p63"/>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1" name="Google Shape;7101;p63"/>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2" name="Google Shape;7093;p63"/>
          <p:cNvGrpSpPr/>
          <p:nvPr/>
        </p:nvGrpSpPr>
        <p:grpSpPr>
          <a:xfrm>
            <a:off x="228600" y="2425998"/>
            <a:ext cx="239165" cy="238567"/>
            <a:chOff x="5049725" y="2027900"/>
            <a:chExt cx="481750" cy="481850"/>
          </a:xfrm>
          <a:solidFill>
            <a:srgbClr val="00B0F0"/>
          </a:solidFill>
        </p:grpSpPr>
        <p:sp>
          <p:nvSpPr>
            <p:cNvPr id="23" name="Google Shape;7094;p63"/>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 name="Google Shape;7095;p63"/>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5" name="Google Shape;7096;p63"/>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6" name="Google Shape;7097;p63"/>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7" name="Google Shape;7098;p63"/>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8" name="Google Shape;7099;p63"/>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9" name="Google Shape;7100;p63"/>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 name="Google Shape;7101;p63"/>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1" name="Google Shape;7093;p63"/>
          <p:cNvGrpSpPr/>
          <p:nvPr/>
        </p:nvGrpSpPr>
        <p:grpSpPr>
          <a:xfrm>
            <a:off x="228600" y="3201066"/>
            <a:ext cx="239165" cy="238567"/>
            <a:chOff x="5049725" y="2027900"/>
            <a:chExt cx="481750" cy="481850"/>
          </a:xfrm>
          <a:solidFill>
            <a:srgbClr val="00B0F0"/>
          </a:solidFill>
        </p:grpSpPr>
        <p:sp>
          <p:nvSpPr>
            <p:cNvPr id="32" name="Google Shape;7094;p63"/>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3" name="Google Shape;7095;p63"/>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4" name="Google Shape;7096;p63"/>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5" name="Google Shape;7097;p63"/>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6" name="Google Shape;7098;p63"/>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7" name="Google Shape;7099;p63"/>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8" name="Google Shape;7100;p63"/>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9" name="Google Shape;7101;p63"/>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0" name="Google Shape;7093;p63"/>
          <p:cNvGrpSpPr/>
          <p:nvPr/>
        </p:nvGrpSpPr>
        <p:grpSpPr>
          <a:xfrm>
            <a:off x="228600" y="4049899"/>
            <a:ext cx="239165" cy="238567"/>
            <a:chOff x="5049725" y="2027900"/>
            <a:chExt cx="481750" cy="481850"/>
          </a:xfrm>
          <a:solidFill>
            <a:srgbClr val="00B0F0"/>
          </a:solidFill>
        </p:grpSpPr>
        <p:sp>
          <p:nvSpPr>
            <p:cNvPr id="41" name="Google Shape;7094;p63"/>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2" name="Google Shape;7095;p63"/>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3" name="Google Shape;7096;p63"/>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 name="Google Shape;7097;p63"/>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 name="Google Shape;7098;p63"/>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 name="Google Shape;7099;p63"/>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 name="Google Shape;7100;p63"/>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 name="Google Shape;7101;p63"/>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9" name="Google Shape;7093;p63"/>
          <p:cNvGrpSpPr/>
          <p:nvPr/>
        </p:nvGrpSpPr>
        <p:grpSpPr>
          <a:xfrm>
            <a:off x="228600" y="4909365"/>
            <a:ext cx="239165" cy="238567"/>
            <a:chOff x="5049725" y="2027900"/>
            <a:chExt cx="481750" cy="481850"/>
          </a:xfrm>
          <a:solidFill>
            <a:srgbClr val="00B0F0"/>
          </a:solidFill>
        </p:grpSpPr>
        <p:sp>
          <p:nvSpPr>
            <p:cNvPr id="50" name="Google Shape;7094;p63"/>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1" name="Google Shape;7095;p63"/>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2" name="Google Shape;7096;p63"/>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3" name="Google Shape;7097;p63"/>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 name="Google Shape;7098;p63"/>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 name="Google Shape;7099;p63"/>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 name="Google Shape;7100;p63"/>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 name="Google Shape;7101;p63"/>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5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75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75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75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75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75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750"/>
                                        <p:tgtEl>
                                          <p:spTgt spid="5"/>
                                        </p:tgtEl>
                                      </p:cBhvr>
                                    </p:animEffect>
                                  </p:childTnLst>
                                </p:cTn>
                              </p:par>
                              <p:par>
                                <p:cTn id="40" presetID="10" presetClass="entr" presetSubtype="0"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830997"/>
          </a:xfrm>
          <a:prstGeom prst="rect">
            <a:avLst/>
          </a:prstGeom>
          <a:noFill/>
        </p:spPr>
        <p:txBody>
          <a:bodyPr wrap="square" rtlCol="0">
            <a:spAutoFit/>
          </a:bodyPr>
          <a:lstStyle/>
          <a:p>
            <a:r>
              <a:rPr lang="fr-FR" sz="2400" b="1" dirty="0" err="1"/>
              <a:t>Acknowledgments</a:t>
            </a:r>
            <a:endParaRPr lang="fr-FR" sz="2400" b="1" dirty="0"/>
          </a:p>
          <a:p>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11</a:t>
            </a:fld>
            <a:endParaRPr lang="fr-FR"/>
          </a:p>
        </p:txBody>
      </p:sp>
      <p:pic>
        <p:nvPicPr>
          <p:cNvPr id="5" name="Picture 4">
            <a:extLst>
              <a:ext uri="{FF2B5EF4-FFF2-40B4-BE49-F238E27FC236}">
                <a16:creationId xmlns=""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4091171"/>
            <a:ext cx="2175541" cy="1008000"/>
          </a:xfrm>
          <a:prstGeom prst="rect">
            <a:avLst/>
          </a:prstGeom>
        </p:spPr>
      </p:pic>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9000" y="1997400"/>
            <a:ext cx="1584000" cy="1584000"/>
          </a:xfrm>
          <a:prstGeom prst="rect">
            <a:avLst/>
          </a:prstGeom>
        </p:spPr>
      </p:pic>
      <p:pic>
        <p:nvPicPr>
          <p:cNvPr id="9" name="8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798" y="4129200"/>
            <a:ext cx="2050631" cy="900000"/>
          </a:xfrm>
          <a:prstGeom prst="rect">
            <a:avLst/>
          </a:prstGeom>
        </p:spPr>
      </p:pic>
      <p:pic>
        <p:nvPicPr>
          <p:cNvPr id="10" name="9 Imagen"/>
          <p:cNvPicPr>
            <a:picLocks noChangeAspect="1"/>
          </p:cNvPicPr>
          <p:nvPr/>
        </p:nvPicPr>
        <p:blipFill rotWithShape="1">
          <a:blip r:embed="rId6" cstate="print">
            <a:extLst>
              <a:ext uri="{28A0092B-C50C-407E-A947-70E740481C1C}">
                <a14:useLocalDpi xmlns:a14="http://schemas.microsoft.com/office/drawing/2010/main" val="0"/>
              </a:ext>
            </a:extLst>
          </a:blip>
          <a:srcRect t="29374" b="15273"/>
          <a:stretch/>
        </p:blipFill>
        <p:spPr>
          <a:xfrm>
            <a:off x="1096972" y="1988658"/>
            <a:ext cx="1646228" cy="1620000"/>
          </a:xfrm>
          <a:prstGeom prst="rect">
            <a:avLst/>
          </a:prstGeom>
        </p:spPr>
      </p:pic>
      <p:pic>
        <p:nvPicPr>
          <p:cNvPr id="1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1374" y="2046022"/>
            <a:ext cx="3168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438870"/>
            <a:ext cx="7010400" cy="369332"/>
          </a:xfrm>
          <a:prstGeom prst="rect">
            <a:avLst/>
          </a:prstGeom>
          <a:noFill/>
        </p:spPr>
        <p:txBody>
          <a:bodyPr wrap="square" rtlCol="0">
            <a:spAutoFit/>
          </a:bodyPr>
          <a:lstStyle/>
          <a:p>
            <a:r>
              <a:rPr lang="fr-FR" b="1" dirty="0" err="1"/>
              <a:t>Graphical</a:t>
            </a:r>
            <a:r>
              <a:rPr lang="fr-FR" b="1" dirty="0"/>
              <a:t> </a:t>
            </a:r>
            <a:r>
              <a:rPr lang="fr-FR" b="1" dirty="0" smtClean="0"/>
              <a:t>Abstract</a:t>
            </a:r>
            <a:endParaRPr lang="fr-FR" dirty="0"/>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1 Rectángulo"/>
          <p:cNvSpPr/>
          <p:nvPr/>
        </p:nvSpPr>
        <p:spPr>
          <a:xfrm>
            <a:off x="453661" y="457200"/>
            <a:ext cx="8229600" cy="830997"/>
          </a:xfrm>
          <a:prstGeom prst="rect">
            <a:avLst/>
          </a:prstGeom>
        </p:spPr>
        <p:txBody>
          <a:bodyPr wrap="square">
            <a:spAutoFit/>
          </a:bodyPr>
          <a:lstStyle/>
          <a:p>
            <a:pPr algn="ctr"/>
            <a:r>
              <a:rPr lang="en-US" sz="2400" b="1" dirty="0"/>
              <a:t>Evaluation of different quantification methods </a:t>
            </a:r>
            <a:r>
              <a:rPr lang="en-US" sz="2400" b="1" dirty="0" smtClean="0"/>
              <a:t>to </a:t>
            </a:r>
            <a:r>
              <a:rPr lang="en-US" sz="2400" b="1" dirty="0"/>
              <a:t>determine the photodynamic inactivation of bacterial biofilms</a:t>
            </a:r>
          </a:p>
        </p:txBody>
      </p:sp>
      <p:grpSp>
        <p:nvGrpSpPr>
          <p:cNvPr id="42" name="Grupo 9">
            <a:extLst>
              <a:ext uri="{FF2B5EF4-FFF2-40B4-BE49-F238E27FC236}">
                <a16:creationId xmlns:a16="http://schemas.microsoft.com/office/drawing/2014/main" xmlns="" id="{0964D276-1B4D-43DA-8E6E-6E3FBFE68F1D}"/>
              </a:ext>
            </a:extLst>
          </p:cNvPr>
          <p:cNvGrpSpPr>
            <a:grpSpLocks noChangeAspect="1"/>
          </p:cNvGrpSpPr>
          <p:nvPr/>
        </p:nvGrpSpPr>
        <p:grpSpPr>
          <a:xfrm>
            <a:off x="3098509" y="1905000"/>
            <a:ext cx="2955803" cy="3062725"/>
            <a:chOff x="3925743" y="317987"/>
            <a:chExt cx="3240000" cy="3357202"/>
          </a:xfrm>
        </p:grpSpPr>
        <p:pic>
          <p:nvPicPr>
            <p:cNvPr id="43" name="Imagen 52">
              <a:extLst>
                <a:ext uri="{FF2B5EF4-FFF2-40B4-BE49-F238E27FC236}">
                  <a16:creationId xmlns:a16="http://schemas.microsoft.com/office/drawing/2014/main" xmlns="" id="{7D93607B-EC81-4613-B5DF-D5851F3FE38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931672" y="422066"/>
              <a:ext cx="797306" cy="824611"/>
            </a:xfrm>
            <a:prstGeom prst="rect">
              <a:avLst/>
            </a:prstGeom>
            <a:solidFill>
              <a:schemeClr val="bg1"/>
            </a:solidFill>
          </p:spPr>
        </p:pic>
        <p:sp>
          <p:nvSpPr>
            <p:cNvPr id="44" name="Rectángulo 44">
              <a:extLst>
                <a:ext uri="{FF2B5EF4-FFF2-40B4-BE49-F238E27FC236}">
                  <a16:creationId xmlns:a16="http://schemas.microsoft.com/office/drawing/2014/main" xmlns="" id="{3BC40AC9-161A-44E2-B961-8FB8D5E48B35}"/>
                </a:ext>
              </a:extLst>
            </p:cNvPr>
            <p:cNvSpPr/>
            <p:nvPr/>
          </p:nvSpPr>
          <p:spPr>
            <a:xfrm>
              <a:off x="3925743" y="341645"/>
              <a:ext cx="3240000" cy="25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5" name="Acorde 37">
              <a:extLst>
                <a:ext uri="{FF2B5EF4-FFF2-40B4-BE49-F238E27FC236}">
                  <a16:creationId xmlns:a16="http://schemas.microsoft.com/office/drawing/2014/main" xmlns="" id="{D029BFAF-0D6F-491D-A5A7-162C6227EAD8}"/>
                </a:ext>
              </a:extLst>
            </p:cNvPr>
            <p:cNvSpPr>
              <a:spLocks noChangeAspect="1"/>
            </p:cNvSpPr>
            <p:nvPr/>
          </p:nvSpPr>
          <p:spPr>
            <a:xfrm rot="6764736">
              <a:off x="4067173" y="760493"/>
              <a:ext cx="2822387" cy="3007006"/>
            </a:xfrm>
            <a:prstGeom prst="chord">
              <a:avLst>
                <a:gd name="adj1" fmla="val 2700000"/>
                <a:gd name="adj2" fmla="val 16097173"/>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6" name="Elipse 54">
              <a:extLst>
                <a:ext uri="{FF2B5EF4-FFF2-40B4-BE49-F238E27FC236}">
                  <a16:creationId xmlns:a16="http://schemas.microsoft.com/office/drawing/2014/main" xmlns="" id="{8E1C97C9-4A6C-4E82-955A-E94BE80CB2B5}"/>
                </a:ext>
              </a:extLst>
            </p:cNvPr>
            <p:cNvSpPr/>
            <p:nvPr/>
          </p:nvSpPr>
          <p:spPr>
            <a:xfrm>
              <a:off x="4356497" y="1675330"/>
              <a:ext cx="756000" cy="382434"/>
            </a:xfrm>
            <a:prstGeom prst="ellips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7" name="Elipse 55">
              <a:extLst>
                <a:ext uri="{FF2B5EF4-FFF2-40B4-BE49-F238E27FC236}">
                  <a16:creationId xmlns:a16="http://schemas.microsoft.com/office/drawing/2014/main" xmlns="" id="{27559D97-18CC-4B82-814E-6F50AD083085}"/>
                </a:ext>
              </a:extLst>
            </p:cNvPr>
            <p:cNvSpPr/>
            <p:nvPr/>
          </p:nvSpPr>
          <p:spPr>
            <a:xfrm>
              <a:off x="4703300" y="1333668"/>
              <a:ext cx="756000" cy="382434"/>
            </a:xfrm>
            <a:prstGeom prst="ellips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8" name="Elipse 56">
              <a:extLst>
                <a:ext uri="{FF2B5EF4-FFF2-40B4-BE49-F238E27FC236}">
                  <a16:creationId xmlns:a16="http://schemas.microsoft.com/office/drawing/2014/main" xmlns="" id="{13832B11-EE53-4D01-8EDD-16AC2FF3D6BE}"/>
                </a:ext>
              </a:extLst>
            </p:cNvPr>
            <p:cNvSpPr/>
            <p:nvPr/>
          </p:nvSpPr>
          <p:spPr>
            <a:xfrm>
              <a:off x="5441157" y="1345291"/>
              <a:ext cx="756000" cy="382434"/>
            </a:xfrm>
            <a:prstGeom prst="ellipse">
              <a:avLst/>
            </a:prstGeom>
            <a:solidFill>
              <a:srgbClr val="9E4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9" name="Elipse 57">
              <a:extLst>
                <a:ext uri="{FF2B5EF4-FFF2-40B4-BE49-F238E27FC236}">
                  <a16:creationId xmlns:a16="http://schemas.microsoft.com/office/drawing/2014/main" xmlns="" id="{AA7A62B8-4EBF-4BB4-A9FE-44F5403FEB73}"/>
                </a:ext>
              </a:extLst>
            </p:cNvPr>
            <p:cNvSpPr/>
            <p:nvPr/>
          </p:nvSpPr>
          <p:spPr>
            <a:xfrm>
              <a:off x="5088009" y="1678939"/>
              <a:ext cx="756000" cy="382434"/>
            </a:xfrm>
            <a:prstGeom prst="ellipse">
              <a:avLst/>
            </a:prstGeom>
            <a:solidFill>
              <a:srgbClr val="CCA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0" name="Rectángulo 49">
              <a:extLst>
                <a:ext uri="{FF2B5EF4-FFF2-40B4-BE49-F238E27FC236}">
                  <a16:creationId xmlns:a16="http://schemas.microsoft.com/office/drawing/2014/main" xmlns="" id="{4BFC4791-4835-400B-B3DF-684DA61732F4}"/>
                </a:ext>
              </a:extLst>
            </p:cNvPr>
            <p:cNvSpPr/>
            <p:nvPr/>
          </p:nvSpPr>
          <p:spPr>
            <a:xfrm>
              <a:off x="4366590" y="317987"/>
              <a:ext cx="2752948" cy="404843"/>
            </a:xfrm>
            <a:prstGeom prst="rect">
              <a:avLst/>
            </a:prstGeom>
          </p:spPr>
          <p:txBody>
            <a:bodyPr wrap="square">
              <a:spAutoFit/>
            </a:bodyPr>
            <a:lstStyle/>
            <a:p>
              <a:r>
                <a:rPr lang="es-AR" dirty="0" err="1" smtClean="0">
                  <a:solidFill>
                    <a:srgbClr val="7030A0"/>
                  </a:solidFill>
                  <a:latin typeface="+mj-lt"/>
                  <a:cs typeface="Times New Roman" pitchFamily="18" charset="0"/>
                </a:rPr>
                <a:t>Photosensitized</a:t>
              </a:r>
              <a:r>
                <a:rPr lang="es-AR" dirty="0">
                  <a:solidFill>
                    <a:srgbClr val="7030A0"/>
                  </a:solidFill>
                  <a:latin typeface="+mj-lt"/>
                  <a:cs typeface="Times New Roman" pitchFamily="18" charset="0"/>
                </a:rPr>
                <a:t> </a:t>
              </a:r>
              <a:r>
                <a:rPr lang="es-AR" dirty="0" err="1">
                  <a:solidFill>
                    <a:srgbClr val="7030A0"/>
                  </a:solidFill>
                  <a:latin typeface="+mj-lt"/>
                  <a:cs typeface="Times New Roman" pitchFamily="18" charset="0"/>
                </a:rPr>
                <a:t>biofilm</a:t>
              </a:r>
              <a:endParaRPr lang="es-AR" dirty="0">
                <a:solidFill>
                  <a:srgbClr val="7030A0"/>
                </a:solidFill>
                <a:latin typeface="+mj-lt"/>
                <a:cs typeface="Times New Roman" pitchFamily="18" charset="0"/>
              </a:endParaRPr>
            </a:p>
          </p:txBody>
        </p:sp>
        <p:sp>
          <p:nvSpPr>
            <p:cNvPr id="51" name="Elipse 59">
              <a:extLst>
                <a:ext uri="{FF2B5EF4-FFF2-40B4-BE49-F238E27FC236}">
                  <a16:creationId xmlns:a16="http://schemas.microsoft.com/office/drawing/2014/main" xmlns="" id="{0692E391-6F90-4BB4-9133-783F2A5C6955}"/>
                </a:ext>
              </a:extLst>
            </p:cNvPr>
            <p:cNvSpPr/>
            <p:nvPr/>
          </p:nvSpPr>
          <p:spPr>
            <a:xfrm>
              <a:off x="6184279" y="2001821"/>
              <a:ext cx="756000" cy="382434"/>
            </a:xfrm>
            <a:prstGeom prst="ellipse">
              <a:avLst/>
            </a:prstGeom>
            <a:solidFill>
              <a:srgbClr val="9E4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2" name="Elipse 60">
              <a:extLst>
                <a:ext uri="{FF2B5EF4-FFF2-40B4-BE49-F238E27FC236}">
                  <a16:creationId xmlns:a16="http://schemas.microsoft.com/office/drawing/2014/main" xmlns="" id="{80C7E41B-1992-46E9-874C-AB89EF17B6EA}"/>
                </a:ext>
              </a:extLst>
            </p:cNvPr>
            <p:cNvSpPr/>
            <p:nvPr/>
          </p:nvSpPr>
          <p:spPr>
            <a:xfrm>
              <a:off x="5447605" y="2007795"/>
              <a:ext cx="756000" cy="382434"/>
            </a:xfrm>
            <a:prstGeom prst="ellipse">
              <a:avLst/>
            </a:prstGeom>
            <a:solidFill>
              <a:srgbClr val="CCA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3" name="Elipse 61">
              <a:extLst>
                <a:ext uri="{FF2B5EF4-FFF2-40B4-BE49-F238E27FC236}">
                  <a16:creationId xmlns:a16="http://schemas.microsoft.com/office/drawing/2014/main" xmlns="" id="{10815881-08B7-4EE6-9912-243E54F38AB7}"/>
                </a:ext>
              </a:extLst>
            </p:cNvPr>
            <p:cNvSpPr/>
            <p:nvPr/>
          </p:nvSpPr>
          <p:spPr>
            <a:xfrm>
              <a:off x="4719458" y="2007722"/>
              <a:ext cx="756000" cy="382434"/>
            </a:xfrm>
            <a:prstGeom prst="ellipse">
              <a:avLst/>
            </a:prstGeom>
            <a:solidFill>
              <a:srgbClr val="CCA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4" name="Elipse 62">
              <a:extLst>
                <a:ext uri="{FF2B5EF4-FFF2-40B4-BE49-F238E27FC236}">
                  <a16:creationId xmlns:a16="http://schemas.microsoft.com/office/drawing/2014/main" xmlns="" id="{3F26A154-F268-475C-9B61-09DFA062BEBC}"/>
                </a:ext>
              </a:extLst>
            </p:cNvPr>
            <p:cNvSpPr/>
            <p:nvPr/>
          </p:nvSpPr>
          <p:spPr>
            <a:xfrm>
              <a:off x="3983935" y="2009961"/>
              <a:ext cx="756000" cy="382434"/>
            </a:xfrm>
            <a:prstGeom prst="ellips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5" name="Elipse 58">
              <a:extLst>
                <a:ext uri="{FF2B5EF4-FFF2-40B4-BE49-F238E27FC236}">
                  <a16:creationId xmlns:a16="http://schemas.microsoft.com/office/drawing/2014/main" xmlns="" id="{3E8A164C-D06A-431C-A126-3550A361D673}"/>
                </a:ext>
              </a:extLst>
            </p:cNvPr>
            <p:cNvSpPr/>
            <p:nvPr/>
          </p:nvSpPr>
          <p:spPr>
            <a:xfrm>
              <a:off x="5814947" y="1676258"/>
              <a:ext cx="756000" cy="382434"/>
            </a:xfrm>
            <a:prstGeom prst="ellipse">
              <a:avLst/>
            </a:prstGeom>
            <a:solidFill>
              <a:srgbClr val="9E4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6" name="Rectángulo: esquinas redondeadas 41">
              <a:extLst>
                <a:ext uri="{FF2B5EF4-FFF2-40B4-BE49-F238E27FC236}">
                  <a16:creationId xmlns:a16="http://schemas.microsoft.com/office/drawing/2014/main" xmlns="" id="{A8C03886-A915-4EB9-9F44-FC786DFE3558}"/>
                </a:ext>
              </a:extLst>
            </p:cNvPr>
            <p:cNvSpPr/>
            <p:nvPr/>
          </p:nvSpPr>
          <p:spPr>
            <a:xfrm>
              <a:off x="3961360" y="2382363"/>
              <a:ext cx="3168000" cy="434847"/>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ysClr val="windowText" lastClr="000000"/>
                </a:solidFill>
                <a:latin typeface="+mj-lt"/>
                <a:cs typeface="Times New Roman" pitchFamily="18" charset="0"/>
              </a:endParaRPr>
            </a:p>
          </p:txBody>
        </p:sp>
      </p:grpSp>
      <p:grpSp>
        <p:nvGrpSpPr>
          <p:cNvPr id="57" name="Grupo 10">
            <a:extLst>
              <a:ext uri="{FF2B5EF4-FFF2-40B4-BE49-F238E27FC236}">
                <a16:creationId xmlns:a16="http://schemas.microsoft.com/office/drawing/2014/main" xmlns="" id="{4599AC05-711D-4E7D-8D07-147AF3AF0CD4}"/>
              </a:ext>
            </a:extLst>
          </p:cNvPr>
          <p:cNvGrpSpPr>
            <a:grpSpLocks noChangeAspect="1"/>
          </p:cNvGrpSpPr>
          <p:nvPr/>
        </p:nvGrpSpPr>
        <p:grpSpPr>
          <a:xfrm>
            <a:off x="6126701" y="1920188"/>
            <a:ext cx="2955803" cy="2933352"/>
            <a:chOff x="7417396" y="333176"/>
            <a:chExt cx="3240000" cy="3215390"/>
          </a:xfrm>
        </p:grpSpPr>
        <p:sp>
          <p:nvSpPr>
            <p:cNvPr id="58" name="Acorde 67">
              <a:extLst>
                <a:ext uri="{FF2B5EF4-FFF2-40B4-BE49-F238E27FC236}">
                  <a16:creationId xmlns:a16="http://schemas.microsoft.com/office/drawing/2014/main" xmlns="" id="{C349B9B6-9CBA-4E66-9E0C-D2DE53AC8297}"/>
                </a:ext>
              </a:extLst>
            </p:cNvPr>
            <p:cNvSpPr>
              <a:spLocks noChangeAspect="1"/>
            </p:cNvSpPr>
            <p:nvPr/>
          </p:nvSpPr>
          <p:spPr>
            <a:xfrm rot="6764736">
              <a:off x="7728022" y="1005137"/>
              <a:ext cx="2462879" cy="2623980"/>
            </a:xfrm>
            <a:prstGeom prst="chord">
              <a:avLst>
                <a:gd name="adj1" fmla="val 2700000"/>
                <a:gd name="adj2" fmla="val 16097173"/>
              </a:avLst>
            </a:prstGeom>
            <a:solidFill>
              <a:schemeClr val="bg2">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9" name="Rectángulo 74">
              <a:extLst>
                <a:ext uri="{FF2B5EF4-FFF2-40B4-BE49-F238E27FC236}">
                  <a16:creationId xmlns:a16="http://schemas.microsoft.com/office/drawing/2014/main" xmlns="" id="{02864E84-3A9F-4CE9-9B42-D5F991CE0C5F}"/>
                </a:ext>
              </a:extLst>
            </p:cNvPr>
            <p:cNvSpPr/>
            <p:nvPr/>
          </p:nvSpPr>
          <p:spPr>
            <a:xfrm>
              <a:off x="7417396" y="347282"/>
              <a:ext cx="3240000" cy="25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0" name="Rectángulo 79">
              <a:extLst>
                <a:ext uri="{FF2B5EF4-FFF2-40B4-BE49-F238E27FC236}">
                  <a16:creationId xmlns:a16="http://schemas.microsoft.com/office/drawing/2014/main" xmlns="" id="{401DFD7F-6F57-4CD5-9306-3E83CE2008F8}"/>
                </a:ext>
              </a:extLst>
            </p:cNvPr>
            <p:cNvSpPr/>
            <p:nvPr/>
          </p:nvSpPr>
          <p:spPr>
            <a:xfrm>
              <a:off x="7507982" y="333176"/>
              <a:ext cx="3070836" cy="404843"/>
            </a:xfrm>
            <a:prstGeom prst="rect">
              <a:avLst/>
            </a:prstGeom>
          </p:spPr>
          <p:txBody>
            <a:bodyPr wrap="square">
              <a:spAutoFit/>
            </a:bodyPr>
            <a:lstStyle/>
            <a:p>
              <a:pPr algn="ctr"/>
              <a:r>
                <a:rPr lang="es-AR" dirty="0" err="1" smtClean="0">
                  <a:solidFill>
                    <a:srgbClr val="7030A0"/>
                  </a:solidFill>
                  <a:latin typeface="+mj-lt"/>
                  <a:cs typeface="Times New Roman" pitchFamily="18" charset="0"/>
                </a:rPr>
                <a:t>Photoinactivated</a:t>
              </a:r>
              <a:r>
                <a:rPr lang="es-AR" dirty="0">
                  <a:solidFill>
                    <a:srgbClr val="7030A0"/>
                  </a:solidFill>
                  <a:latin typeface="+mj-lt"/>
                  <a:cs typeface="Times New Roman" pitchFamily="18" charset="0"/>
                </a:rPr>
                <a:t> </a:t>
              </a:r>
              <a:r>
                <a:rPr lang="es-AR" dirty="0" smtClean="0">
                  <a:solidFill>
                    <a:srgbClr val="7030A0"/>
                  </a:solidFill>
                  <a:latin typeface="+mj-lt"/>
                  <a:cs typeface="Times New Roman" pitchFamily="18" charset="0"/>
                </a:rPr>
                <a:t>biofilm</a:t>
              </a:r>
              <a:endParaRPr lang="es-AR" dirty="0">
                <a:solidFill>
                  <a:srgbClr val="7030A0"/>
                </a:solidFill>
                <a:latin typeface="+mj-lt"/>
                <a:cs typeface="Times New Roman" pitchFamily="18" charset="0"/>
              </a:endParaRPr>
            </a:p>
          </p:txBody>
        </p:sp>
        <p:sp>
          <p:nvSpPr>
            <p:cNvPr id="61" name="Diagrama de flujo: terminador 80">
              <a:extLst>
                <a:ext uri="{FF2B5EF4-FFF2-40B4-BE49-F238E27FC236}">
                  <a16:creationId xmlns:a16="http://schemas.microsoft.com/office/drawing/2014/main" xmlns="" id="{DEE4ABC7-EB66-41D8-BED6-A49F56F3C63D}"/>
                </a:ext>
              </a:extLst>
            </p:cNvPr>
            <p:cNvSpPr/>
            <p:nvPr/>
          </p:nvSpPr>
          <p:spPr>
            <a:xfrm>
              <a:off x="7870465" y="1732084"/>
              <a:ext cx="599929" cy="27132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1254 w 19379"/>
                <a:gd name="connsiteY0" fmla="*/ 0 h 21600"/>
                <a:gd name="connsiteX1" fmla="*/ 15904 w 19379"/>
                <a:gd name="connsiteY1" fmla="*/ 0 h 21600"/>
                <a:gd name="connsiteX2" fmla="*/ 19379 w 19379"/>
                <a:gd name="connsiteY2" fmla="*/ 10800 h 21600"/>
                <a:gd name="connsiteX3" fmla="*/ 15904 w 19379"/>
                <a:gd name="connsiteY3" fmla="*/ 21600 h 21600"/>
                <a:gd name="connsiteX4" fmla="*/ 1254 w 19379"/>
                <a:gd name="connsiteY4" fmla="*/ 21600 h 21600"/>
                <a:gd name="connsiteX5" fmla="*/ 191 w 19379"/>
                <a:gd name="connsiteY5" fmla="*/ 10800 h 21600"/>
                <a:gd name="connsiteX6" fmla="*/ 1254 w 19379"/>
                <a:gd name="connsiteY6" fmla="*/ 0 h 21600"/>
                <a:gd name="connsiteX0" fmla="*/ 1254 w 17011"/>
                <a:gd name="connsiteY0" fmla="*/ 0 h 21600"/>
                <a:gd name="connsiteX1" fmla="*/ 15904 w 17011"/>
                <a:gd name="connsiteY1" fmla="*/ 0 h 21600"/>
                <a:gd name="connsiteX2" fmla="*/ 16666 w 17011"/>
                <a:gd name="connsiteY2" fmla="*/ 13339 h 21600"/>
                <a:gd name="connsiteX3" fmla="*/ 15904 w 17011"/>
                <a:gd name="connsiteY3" fmla="*/ 21600 h 21600"/>
                <a:gd name="connsiteX4" fmla="*/ 1254 w 17011"/>
                <a:gd name="connsiteY4" fmla="*/ 21600 h 21600"/>
                <a:gd name="connsiteX5" fmla="*/ 191 w 17011"/>
                <a:gd name="connsiteY5" fmla="*/ 10800 h 21600"/>
                <a:gd name="connsiteX6" fmla="*/ 1254 w 17011"/>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11" h="21600">
                  <a:moveTo>
                    <a:pt x="1254" y="0"/>
                  </a:moveTo>
                  <a:lnTo>
                    <a:pt x="15904" y="0"/>
                  </a:lnTo>
                  <a:cubicBezTo>
                    <a:pt x="17823" y="0"/>
                    <a:pt x="16666" y="7374"/>
                    <a:pt x="16666" y="13339"/>
                  </a:cubicBezTo>
                  <a:cubicBezTo>
                    <a:pt x="16666" y="19304"/>
                    <a:pt x="17823" y="21600"/>
                    <a:pt x="15904" y="21600"/>
                  </a:cubicBezTo>
                  <a:lnTo>
                    <a:pt x="1254" y="21600"/>
                  </a:lnTo>
                  <a:cubicBezTo>
                    <a:pt x="-665" y="21600"/>
                    <a:pt x="191" y="16765"/>
                    <a:pt x="191" y="10800"/>
                  </a:cubicBezTo>
                  <a:cubicBezTo>
                    <a:pt x="191" y="4835"/>
                    <a:pt x="-665" y="0"/>
                    <a:pt x="1254" y="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2" name="Diagrama de flujo: terminador 81">
              <a:extLst>
                <a:ext uri="{FF2B5EF4-FFF2-40B4-BE49-F238E27FC236}">
                  <a16:creationId xmlns:a16="http://schemas.microsoft.com/office/drawing/2014/main" xmlns="" id="{B52CA004-E17A-448B-AB77-2CDCB876AE29}"/>
                </a:ext>
              </a:extLst>
            </p:cNvPr>
            <p:cNvSpPr/>
            <p:nvPr/>
          </p:nvSpPr>
          <p:spPr>
            <a:xfrm>
              <a:off x="8564735" y="1732084"/>
              <a:ext cx="761770" cy="271325"/>
            </a:xfrm>
            <a:prstGeom prst="flowChartTerminator">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3" name="Diagrama de flujo: terminador 82">
              <a:extLst>
                <a:ext uri="{FF2B5EF4-FFF2-40B4-BE49-F238E27FC236}">
                  <a16:creationId xmlns:a16="http://schemas.microsoft.com/office/drawing/2014/main" xmlns="" id="{5D7591B5-0CBF-4CCC-98D1-71D84D88EB88}"/>
                </a:ext>
              </a:extLst>
            </p:cNvPr>
            <p:cNvSpPr/>
            <p:nvPr/>
          </p:nvSpPr>
          <p:spPr>
            <a:xfrm>
              <a:off x="9343971" y="1732286"/>
              <a:ext cx="761770" cy="270000"/>
            </a:xfrm>
            <a:prstGeom prst="flowChartTerminator">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4" name="Elipse 87">
              <a:extLst>
                <a:ext uri="{FF2B5EF4-FFF2-40B4-BE49-F238E27FC236}">
                  <a16:creationId xmlns:a16="http://schemas.microsoft.com/office/drawing/2014/main" xmlns="" id="{8A337FC0-0066-49CF-A472-DB7D0C090138}"/>
                </a:ext>
              </a:extLst>
            </p:cNvPr>
            <p:cNvSpPr/>
            <p:nvPr/>
          </p:nvSpPr>
          <p:spPr>
            <a:xfrm>
              <a:off x="7632236" y="2062719"/>
              <a:ext cx="596512" cy="287041"/>
            </a:xfrm>
            <a:custGeom>
              <a:avLst/>
              <a:gdLst>
                <a:gd name="connsiteX0" fmla="*/ 0 w 756000"/>
                <a:gd name="connsiteY0" fmla="*/ 191217 h 382434"/>
                <a:gd name="connsiteX1" fmla="*/ 378000 w 756000"/>
                <a:gd name="connsiteY1" fmla="*/ 0 h 382434"/>
                <a:gd name="connsiteX2" fmla="*/ 756000 w 756000"/>
                <a:gd name="connsiteY2" fmla="*/ 191217 h 382434"/>
                <a:gd name="connsiteX3" fmla="*/ 378000 w 756000"/>
                <a:gd name="connsiteY3" fmla="*/ 382434 h 382434"/>
                <a:gd name="connsiteX4" fmla="*/ 0 w 756000"/>
                <a:gd name="connsiteY4" fmla="*/ 191217 h 382434"/>
                <a:gd name="connsiteX0" fmla="*/ 0 w 756000"/>
                <a:gd name="connsiteY0" fmla="*/ 191217 h 318639"/>
                <a:gd name="connsiteX1" fmla="*/ 378000 w 756000"/>
                <a:gd name="connsiteY1" fmla="*/ 0 h 318639"/>
                <a:gd name="connsiteX2" fmla="*/ 756000 w 756000"/>
                <a:gd name="connsiteY2" fmla="*/ 191217 h 318639"/>
                <a:gd name="connsiteX3" fmla="*/ 378000 w 756000"/>
                <a:gd name="connsiteY3" fmla="*/ 318639 h 318639"/>
                <a:gd name="connsiteX4" fmla="*/ 0 w 756000"/>
                <a:gd name="connsiteY4" fmla="*/ 191217 h 318639"/>
                <a:gd name="connsiteX0" fmla="*/ 0 w 756000"/>
                <a:gd name="connsiteY0" fmla="*/ 159319 h 286741"/>
                <a:gd name="connsiteX1" fmla="*/ 378000 w 756000"/>
                <a:gd name="connsiteY1" fmla="*/ 0 h 286741"/>
                <a:gd name="connsiteX2" fmla="*/ 756000 w 756000"/>
                <a:gd name="connsiteY2" fmla="*/ 159319 h 286741"/>
                <a:gd name="connsiteX3" fmla="*/ 378000 w 756000"/>
                <a:gd name="connsiteY3" fmla="*/ 286741 h 286741"/>
                <a:gd name="connsiteX4" fmla="*/ 0 w 756000"/>
                <a:gd name="connsiteY4" fmla="*/ 159319 h 286741"/>
                <a:gd name="connsiteX0" fmla="*/ 0 w 596512"/>
                <a:gd name="connsiteY0" fmla="*/ 180739 h 287041"/>
                <a:gd name="connsiteX1" fmla="*/ 218512 w 596512"/>
                <a:gd name="connsiteY1" fmla="*/ 155 h 287041"/>
                <a:gd name="connsiteX2" fmla="*/ 596512 w 596512"/>
                <a:gd name="connsiteY2" fmla="*/ 159474 h 287041"/>
                <a:gd name="connsiteX3" fmla="*/ 218512 w 596512"/>
                <a:gd name="connsiteY3" fmla="*/ 286896 h 287041"/>
                <a:gd name="connsiteX4" fmla="*/ 0 w 596512"/>
                <a:gd name="connsiteY4" fmla="*/ 180739 h 2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12" h="287041">
                  <a:moveTo>
                    <a:pt x="0" y="180739"/>
                  </a:moveTo>
                  <a:cubicBezTo>
                    <a:pt x="0" y="132949"/>
                    <a:pt x="119093" y="3699"/>
                    <a:pt x="218512" y="155"/>
                  </a:cubicBezTo>
                  <a:cubicBezTo>
                    <a:pt x="317931" y="-3389"/>
                    <a:pt x="596512" y="53868"/>
                    <a:pt x="596512" y="159474"/>
                  </a:cubicBezTo>
                  <a:cubicBezTo>
                    <a:pt x="596512" y="265080"/>
                    <a:pt x="317931" y="283352"/>
                    <a:pt x="218512" y="286896"/>
                  </a:cubicBezTo>
                  <a:cubicBezTo>
                    <a:pt x="119093" y="290440"/>
                    <a:pt x="0" y="228529"/>
                    <a:pt x="0" y="180739"/>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5" name="Rectángulo: esquinas redondeadas 71">
              <a:extLst>
                <a:ext uri="{FF2B5EF4-FFF2-40B4-BE49-F238E27FC236}">
                  <a16:creationId xmlns:a16="http://schemas.microsoft.com/office/drawing/2014/main" xmlns="" id="{07DD35E0-3921-40C4-AF4A-10B6862CDA6C}"/>
                </a:ext>
              </a:extLst>
            </p:cNvPr>
            <p:cNvSpPr/>
            <p:nvPr/>
          </p:nvSpPr>
          <p:spPr>
            <a:xfrm>
              <a:off x="7453013" y="2387376"/>
              <a:ext cx="3168000" cy="434847"/>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ysClr val="windowText" lastClr="000000"/>
                </a:solidFill>
                <a:latin typeface="+mj-lt"/>
                <a:cs typeface="Times New Roman" pitchFamily="18" charset="0"/>
              </a:endParaRPr>
            </a:p>
          </p:txBody>
        </p:sp>
      </p:grpSp>
      <p:grpSp>
        <p:nvGrpSpPr>
          <p:cNvPr id="66" name="Grupo 7">
            <a:extLst>
              <a:ext uri="{FF2B5EF4-FFF2-40B4-BE49-F238E27FC236}">
                <a16:creationId xmlns:a16="http://schemas.microsoft.com/office/drawing/2014/main" xmlns="" id="{BB62174F-1D5F-4B62-BABD-0F60BCC5B7B4}"/>
              </a:ext>
            </a:extLst>
          </p:cNvPr>
          <p:cNvGrpSpPr>
            <a:grpSpLocks noChangeAspect="1"/>
          </p:cNvGrpSpPr>
          <p:nvPr/>
        </p:nvGrpSpPr>
        <p:grpSpPr>
          <a:xfrm>
            <a:off x="53841" y="1906775"/>
            <a:ext cx="2955803" cy="3056011"/>
            <a:chOff x="1312608" y="319761"/>
            <a:chExt cx="3240000" cy="3349843"/>
          </a:xfrm>
        </p:grpSpPr>
        <p:sp>
          <p:nvSpPr>
            <p:cNvPr id="67" name="Rectángulo 92">
              <a:extLst>
                <a:ext uri="{FF2B5EF4-FFF2-40B4-BE49-F238E27FC236}">
                  <a16:creationId xmlns:a16="http://schemas.microsoft.com/office/drawing/2014/main" xmlns="" id="{19DF3704-0BD9-4D5C-B57E-D509CC846D56}"/>
                </a:ext>
              </a:extLst>
            </p:cNvPr>
            <p:cNvSpPr/>
            <p:nvPr/>
          </p:nvSpPr>
          <p:spPr>
            <a:xfrm>
              <a:off x="1312608" y="343419"/>
              <a:ext cx="3240000" cy="25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grpSp>
          <p:nvGrpSpPr>
            <p:cNvPr id="68" name="Grupo 6">
              <a:extLst>
                <a:ext uri="{FF2B5EF4-FFF2-40B4-BE49-F238E27FC236}">
                  <a16:creationId xmlns:a16="http://schemas.microsoft.com/office/drawing/2014/main" xmlns="" id="{5A9ADE48-A8E2-41C2-8AD0-58E61F4C60A5}"/>
                </a:ext>
              </a:extLst>
            </p:cNvPr>
            <p:cNvGrpSpPr/>
            <p:nvPr/>
          </p:nvGrpSpPr>
          <p:grpSpPr>
            <a:xfrm>
              <a:off x="1347344" y="319761"/>
              <a:ext cx="3168881" cy="3349843"/>
              <a:chOff x="1347344" y="319761"/>
              <a:chExt cx="3168881" cy="3349843"/>
            </a:xfrm>
          </p:grpSpPr>
          <p:pic>
            <p:nvPicPr>
              <p:cNvPr id="69" name="Imagen 5">
                <a:extLst>
                  <a:ext uri="{FF2B5EF4-FFF2-40B4-BE49-F238E27FC236}">
                    <a16:creationId xmlns:a16="http://schemas.microsoft.com/office/drawing/2014/main" xmlns="" id="{88A95F33-2A98-4EAF-9CCF-963DAE7B2C8B}"/>
                  </a:ext>
                </a:extLst>
              </p:cNvPr>
              <p:cNvPicPr>
                <a:picLocks noChangeAspect="1"/>
              </p:cNvPicPr>
              <p:nvPr/>
            </p:nvPicPr>
            <p:blipFill>
              <a:blip r:embed="rId5"/>
              <a:stretch>
                <a:fillRect/>
              </a:stretch>
            </p:blipFill>
            <p:spPr>
              <a:xfrm>
                <a:off x="1360308" y="1306859"/>
                <a:ext cx="3011685" cy="1103472"/>
              </a:xfrm>
              <a:prstGeom prst="rect">
                <a:avLst/>
              </a:prstGeom>
            </p:spPr>
          </p:pic>
          <p:sp>
            <p:nvSpPr>
              <p:cNvPr id="70" name="Acorde 90">
                <a:extLst>
                  <a:ext uri="{FF2B5EF4-FFF2-40B4-BE49-F238E27FC236}">
                    <a16:creationId xmlns:a16="http://schemas.microsoft.com/office/drawing/2014/main" xmlns="" id="{0FFCBE54-527C-43F3-9A69-DDB6648DF167}"/>
                  </a:ext>
                </a:extLst>
              </p:cNvPr>
              <p:cNvSpPr>
                <a:spLocks noChangeAspect="1"/>
              </p:cNvSpPr>
              <p:nvPr/>
            </p:nvSpPr>
            <p:spPr>
              <a:xfrm rot="6764736">
                <a:off x="1440586" y="725466"/>
                <a:ext cx="2850896" cy="3037380"/>
              </a:xfrm>
              <a:prstGeom prst="chord">
                <a:avLst>
                  <a:gd name="adj1" fmla="val 2700000"/>
                  <a:gd name="adj2" fmla="val 16097173"/>
                </a:avLst>
              </a:prstGeom>
              <a:solidFill>
                <a:schemeClr val="accent5">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1" name="Rectángulo: esquinas redondeadas 91">
                <a:extLst>
                  <a:ext uri="{FF2B5EF4-FFF2-40B4-BE49-F238E27FC236}">
                    <a16:creationId xmlns:a16="http://schemas.microsoft.com/office/drawing/2014/main" xmlns="" id="{D6A94CB2-7F4B-4503-8978-30EA10E34AFB}"/>
                  </a:ext>
                </a:extLst>
              </p:cNvPr>
              <p:cNvSpPr/>
              <p:nvPr/>
            </p:nvSpPr>
            <p:spPr>
              <a:xfrm>
                <a:off x="1348225" y="2384137"/>
                <a:ext cx="3168000" cy="434847"/>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ysClr val="windowText" lastClr="000000"/>
                  </a:solidFill>
                  <a:latin typeface="+mj-lt"/>
                  <a:cs typeface="Times New Roman" pitchFamily="18" charset="0"/>
                </a:endParaRPr>
              </a:p>
            </p:txBody>
          </p:sp>
          <p:sp>
            <p:nvSpPr>
              <p:cNvPr id="72" name="Rectángulo 93">
                <a:extLst>
                  <a:ext uri="{FF2B5EF4-FFF2-40B4-BE49-F238E27FC236}">
                    <a16:creationId xmlns:a16="http://schemas.microsoft.com/office/drawing/2014/main" xmlns="" id="{72EFFA03-43B2-497F-8B45-43D7C63005E9}"/>
                  </a:ext>
                </a:extLst>
              </p:cNvPr>
              <p:cNvSpPr/>
              <p:nvPr/>
            </p:nvSpPr>
            <p:spPr>
              <a:xfrm>
                <a:off x="1967917" y="319761"/>
                <a:ext cx="1927409" cy="404843"/>
              </a:xfrm>
              <a:prstGeom prst="rect">
                <a:avLst/>
              </a:prstGeom>
            </p:spPr>
            <p:txBody>
              <a:bodyPr wrap="square">
                <a:spAutoFit/>
              </a:bodyPr>
              <a:lstStyle/>
              <a:p>
                <a:r>
                  <a:rPr lang="es-AR" dirty="0" err="1" smtClean="0">
                    <a:solidFill>
                      <a:srgbClr val="7030A0"/>
                    </a:solidFill>
                    <a:latin typeface="+mj-lt"/>
                    <a:cs typeface="Times New Roman" pitchFamily="18" charset="0"/>
                  </a:rPr>
                  <a:t>Mature</a:t>
                </a:r>
                <a:r>
                  <a:rPr lang="es-AR" dirty="0" smtClean="0">
                    <a:solidFill>
                      <a:srgbClr val="7030A0"/>
                    </a:solidFill>
                    <a:latin typeface="+mj-lt"/>
                    <a:cs typeface="Times New Roman" pitchFamily="18" charset="0"/>
                  </a:rPr>
                  <a:t> </a:t>
                </a:r>
                <a:r>
                  <a:rPr lang="es-AR" dirty="0" err="1" smtClean="0">
                    <a:solidFill>
                      <a:srgbClr val="7030A0"/>
                    </a:solidFill>
                    <a:latin typeface="+mj-lt"/>
                    <a:cs typeface="Times New Roman" pitchFamily="18" charset="0"/>
                  </a:rPr>
                  <a:t>biofilm</a:t>
                </a:r>
                <a:endParaRPr lang="es-AR" dirty="0">
                  <a:solidFill>
                    <a:srgbClr val="7030A0"/>
                  </a:solidFill>
                  <a:latin typeface="+mj-lt"/>
                  <a:cs typeface="Times New Roman" pitchFamily="18" charset="0"/>
                </a:endParaRPr>
              </a:p>
            </p:txBody>
          </p:sp>
        </p:grpSp>
      </p:grpSp>
      <p:sp>
        <p:nvSpPr>
          <p:cNvPr id="73" name="Elipse 87">
            <a:extLst>
              <a:ext uri="{FF2B5EF4-FFF2-40B4-BE49-F238E27FC236}">
                <a16:creationId xmlns:a16="http://schemas.microsoft.com/office/drawing/2014/main" xmlns="" id="{8A337FC0-0066-49CF-A472-DB7D0C090138}"/>
              </a:ext>
            </a:extLst>
          </p:cNvPr>
          <p:cNvSpPr>
            <a:spLocks noChangeAspect="1"/>
          </p:cNvSpPr>
          <p:nvPr/>
        </p:nvSpPr>
        <p:spPr>
          <a:xfrm>
            <a:off x="6865623" y="3529157"/>
            <a:ext cx="675110" cy="256060"/>
          </a:xfrm>
          <a:custGeom>
            <a:avLst/>
            <a:gdLst>
              <a:gd name="connsiteX0" fmla="*/ 0 w 756000"/>
              <a:gd name="connsiteY0" fmla="*/ 191217 h 382434"/>
              <a:gd name="connsiteX1" fmla="*/ 378000 w 756000"/>
              <a:gd name="connsiteY1" fmla="*/ 0 h 382434"/>
              <a:gd name="connsiteX2" fmla="*/ 756000 w 756000"/>
              <a:gd name="connsiteY2" fmla="*/ 191217 h 382434"/>
              <a:gd name="connsiteX3" fmla="*/ 378000 w 756000"/>
              <a:gd name="connsiteY3" fmla="*/ 382434 h 382434"/>
              <a:gd name="connsiteX4" fmla="*/ 0 w 756000"/>
              <a:gd name="connsiteY4" fmla="*/ 191217 h 382434"/>
              <a:gd name="connsiteX0" fmla="*/ 0 w 756000"/>
              <a:gd name="connsiteY0" fmla="*/ 191217 h 318639"/>
              <a:gd name="connsiteX1" fmla="*/ 378000 w 756000"/>
              <a:gd name="connsiteY1" fmla="*/ 0 h 318639"/>
              <a:gd name="connsiteX2" fmla="*/ 756000 w 756000"/>
              <a:gd name="connsiteY2" fmla="*/ 191217 h 318639"/>
              <a:gd name="connsiteX3" fmla="*/ 378000 w 756000"/>
              <a:gd name="connsiteY3" fmla="*/ 318639 h 318639"/>
              <a:gd name="connsiteX4" fmla="*/ 0 w 756000"/>
              <a:gd name="connsiteY4" fmla="*/ 191217 h 318639"/>
              <a:gd name="connsiteX0" fmla="*/ 0 w 756000"/>
              <a:gd name="connsiteY0" fmla="*/ 159319 h 286741"/>
              <a:gd name="connsiteX1" fmla="*/ 378000 w 756000"/>
              <a:gd name="connsiteY1" fmla="*/ 0 h 286741"/>
              <a:gd name="connsiteX2" fmla="*/ 756000 w 756000"/>
              <a:gd name="connsiteY2" fmla="*/ 159319 h 286741"/>
              <a:gd name="connsiteX3" fmla="*/ 378000 w 756000"/>
              <a:gd name="connsiteY3" fmla="*/ 286741 h 286741"/>
              <a:gd name="connsiteX4" fmla="*/ 0 w 756000"/>
              <a:gd name="connsiteY4" fmla="*/ 159319 h 28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00" h="286741">
                <a:moveTo>
                  <a:pt x="0" y="159319"/>
                </a:moveTo>
                <a:cubicBezTo>
                  <a:pt x="0" y="111529"/>
                  <a:pt x="169236" y="0"/>
                  <a:pt x="378000" y="0"/>
                </a:cubicBezTo>
                <a:cubicBezTo>
                  <a:pt x="586764" y="0"/>
                  <a:pt x="756000" y="53713"/>
                  <a:pt x="756000" y="159319"/>
                </a:cubicBezTo>
                <a:cubicBezTo>
                  <a:pt x="756000" y="264925"/>
                  <a:pt x="586764" y="286741"/>
                  <a:pt x="378000" y="286741"/>
                </a:cubicBezTo>
                <a:cubicBezTo>
                  <a:pt x="169236" y="286741"/>
                  <a:pt x="0" y="207109"/>
                  <a:pt x="0" y="159319"/>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4" name="Elipse 87">
            <a:extLst>
              <a:ext uri="{FF2B5EF4-FFF2-40B4-BE49-F238E27FC236}">
                <a16:creationId xmlns:a16="http://schemas.microsoft.com/office/drawing/2014/main" xmlns="" id="{8A337FC0-0066-49CF-A472-DB7D0C090138}"/>
              </a:ext>
            </a:extLst>
          </p:cNvPr>
          <p:cNvSpPr>
            <a:spLocks noChangeAspect="1"/>
          </p:cNvSpPr>
          <p:nvPr/>
        </p:nvSpPr>
        <p:spPr>
          <a:xfrm>
            <a:off x="7556225" y="3508977"/>
            <a:ext cx="590050" cy="256143"/>
          </a:xfrm>
          <a:custGeom>
            <a:avLst/>
            <a:gdLst>
              <a:gd name="connsiteX0" fmla="*/ 0 w 756000"/>
              <a:gd name="connsiteY0" fmla="*/ 191217 h 382434"/>
              <a:gd name="connsiteX1" fmla="*/ 378000 w 756000"/>
              <a:gd name="connsiteY1" fmla="*/ 0 h 382434"/>
              <a:gd name="connsiteX2" fmla="*/ 756000 w 756000"/>
              <a:gd name="connsiteY2" fmla="*/ 191217 h 382434"/>
              <a:gd name="connsiteX3" fmla="*/ 378000 w 756000"/>
              <a:gd name="connsiteY3" fmla="*/ 382434 h 382434"/>
              <a:gd name="connsiteX4" fmla="*/ 0 w 756000"/>
              <a:gd name="connsiteY4" fmla="*/ 191217 h 382434"/>
              <a:gd name="connsiteX0" fmla="*/ 0 w 756000"/>
              <a:gd name="connsiteY0" fmla="*/ 191217 h 318639"/>
              <a:gd name="connsiteX1" fmla="*/ 378000 w 756000"/>
              <a:gd name="connsiteY1" fmla="*/ 0 h 318639"/>
              <a:gd name="connsiteX2" fmla="*/ 756000 w 756000"/>
              <a:gd name="connsiteY2" fmla="*/ 191217 h 318639"/>
              <a:gd name="connsiteX3" fmla="*/ 378000 w 756000"/>
              <a:gd name="connsiteY3" fmla="*/ 318639 h 318639"/>
              <a:gd name="connsiteX4" fmla="*/ 0 w 756000"/>
              <a:gd name="connsiteY4" fmla="*/ 191217 h 318639"/>
              <a:gd name="connsiteX0" fmla="*/ 0 w 756000"/>
              <a:gd name="connsiteY0" fmla="*/ 159319 h 286741"/>
              <a:gd name="connsiteX1" fmla="*/ 378000 w 756000"/>
              <a:gd name="connsiteY1" fmla="*/ 0 h 286741"/>
              <a:gd name="connsiteX2" fmla="*/ 756000 w 756000"/>
              <a:gd name="connsiteY2" fmla="*/ 159319 h 286741"/>
              <a:gd name="connsiteX3" fmla="*/ 378000 w 756000"/>
              <a:gd name="connsiteY3" fmla="*/ 286741 h 286741"/>
              <a:gd name="connsiteX4" fmla="*/ 0 w 756000"/>
              <a:gd name="connsiteY4" fmla="*/ 159319 h 286741"/>
              <a:gd name="connsiteX0" fmla="*/ 0 w 696467"/>
              <a:gd name="connsiteY0" fmla="*/ 171278 h 286834"/>
              <a:gd name="connsiteX1" fmla="*/ 318467 w 696467"/>
              <a:gd name="connsiteY1" fmla="*/ 52 h 286834"/>
              <a:gd name="connsiteX2" fmla="*/ 696467 w 696467"/>
              <a:gd name="connsiteY2" fmla="*/ 159371 h 286834"/>
              <a:gd name="connsiteX3" fmla="*/ 318467 w 696467"/>
              <a:gd name="connsiteY3" fmla="*/ 286793 h 286834"/>
              <a:gd name="connsiteX4" fmla="*/ 0 w 696467"/>
              <a:gd name="connsiteY4" fmla="*/ 171278 h 286834"/>
              <a:gd name="connsiteX0" fmla="*/ 0 w 660748"/>
              <a:gd name="connsiteY0" fmla="*/ 171278 h 286834"/>
              <a:gd name="connsiteX1" fmla="*/ 318467 w 660748"/>
              <a:gd name="connsiteY1" fmla="*/ 52 h 286834"/>
              <a:gd name="connsiteX2" fmla="*/ 660748 w 660748"/>
              <a:gd name="connsiteY2" fmla="*/ 159371 h 286834"/>
              <a:gd name="connsiteX3" fmla="*/ 318467 w 660748"/>
              <a:gd name="connsiteY3" fmla="*/ 286793 h 286834"/>
              <a:gd name="connsiteX4" fmla="*/ 0 w 660748"/>
              <a:gd name="connsiteY4" fmla="*/ 171278 h 2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748" h="286834">
                <a:moveTo>
                  <a:pt x="0" y="171278"/>
                </a:moveTo>
                <a:cubicBezTo>
                  <a:pt x="0" y="123488"/>
                  <a:pt x="208342" y="2036"/>
                  <a:pt x="318467" y="52"/>
                </a:cubicBezTo>
                <a:cubicBezTo>
                  <a:pt x="428592" y="-1932"/>
                  <a:pt x="660748" y="53765"/>
                  <a:pt x="660748" y="159371"/>
                </a:cubicBezTo>
                <a:cubicBezTo>
                  <a:pt x="660748" y="264977"/>
                  <a:pt x="428592" y="284809"/>
                  <a:pt x="318467" y="286793"/>
                </a:cubicBezTo>
                <a:cubicBezTo>
                  <a:pt x="208342" y="288777"/>
                  <a:pt x="0" y="219068"/>
                  <a:pt x="0" y="171278"/>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5" name="Elipse 87">
            <a:extLst>
              <a:ext uri="{FF2B5EF4-FFF2-40B4-BE49-F238E27FC236}">
                <a16:creationId xmlns:a16="http://schemas.microsoft.com/office/drawing/2014/main" xmlns="" id="{8A337FC0-0066-49CF-A472-DB7D0C090138}"/>
              </a:ext>
            </a:extLst>
          </p:cNvPr>
          <p:cNvSpPr>
            <a:spLocks noChangeAspect="1"/>
          </p:cNvSpPr>
          <p:nvPr/>
        </p:nvSpPr>
        <p:spPr>
          <a:xfrm>
            <a:off x="8140501" y="3489174"/>
            <a:ext cx="618141" cy="256208"/>
          </a:xfrm>
          <a:custGeom>
            <a:avLst/>
            <a:gdLst>
              <a:gd name="connsiteX0" fmla="*/ 0 w 756000"/>
              <a:gd name="connsiteY0" fmla="*/ 191217 h 382434"/>
              <a:gd name="connsiteX1" fmla="*/ 378000 w 756000"/>
              <a:gd name="connsiteY1" fmla="*/ 0 h 382434"/>
              <a:gd name="connsiteX2" fmla="*/ 756000 w 756000"/>
              <a:gd name="connsiteY2" fmla="*/ 191217 h 382434"/>
              <a:gd name="connsiteX3" fmla="*/ 378000 w 756000"/>
              <a:gd name="connsiteY3" fmla="*/ 382434 h 382434"/>
              <a:gd name="connsiteX4" fmla="*/ 0 w 756000"/>
              <a:gd name="connsiteY4" fmla="*/ 191217 h 382434"/>
              <a:gd name="connsiteX0" fmla="*/ 0 w 756000"/>
              <a:gd name="connsiteY0" fmla="*/ 191217 h 318639"/>
              <a:gd name="connsiteX1" fmla="*/ 378000 w 756000"/>
              <a:gd name="connsiteY1" fmla="*/ 0 h 318639"/>
              <a:gd name="connsiteX2" fmla="*/ 756000 w 756000"/>
              <a:gd name="connsiteY2" fmla="*/ 191217 h 318639"/>
              <a:gd name="connsiteX3" fmla="*/ 378000 w 756000"/>
              <a:gd name="connsiteY3" fmla="*/ 318639 h 318639"/>
              <a:gd name="connsiteX4" fmla="*/ 0 w 756000"/>
              <a:gd name="connsiteY4" fmla="*/ 191217 h 318639"/>
              <a:gd name="connsiteX0" fmla="*/ 0 w 756000"/>
              <a:gd name="connsiteY0" fmla="*/ 159319 h 286741"/>
              <a:gd name="connsiteX1" fmla="*/ 378000 w 756000"/>
              <a:gd name="connsiteY1" fmla="*/ 0 h 286741"/>
              <a:gd name="connsiteX2" fmla="*/ 756000 w 756000"/>
              <a:gd name="connsiteY2" fmla="*/ 159319 h 286741"/>
              <a:gd name="connsiteX3" fmla="*/ 378000 w 756000"/>
              <a:gd name="connsiteY3" fmla="*/ 286741 h 286741"/>
              <a:gd name="connsiteX4" fmla="*/ 0 w 756000"/>
              <a:gd name="connsiteY4" fmla="*/ 159319 h 286741"/>
              <a:gd name="connsiteX0" fmla="*/ 0 w 692205"/>
              <a:gd name="connsiteY0" fmla="*/ 159339 h 286907"/>
              <a:gd name="connsiteX1" fmla="*/ 378000 w 692205"/>
              <a:gd name="connsiteY1" fmla="*/ 20 h 286907"/>
              <a:gd name="connsiteX2" fmla="*/ 692205 w 692205"/>
              <a:gd name="connsiteY2" fmla="*/ 169972 h 286907"/>
              <a:gd name="connsiteX3" fmla="*/ 378000 w 692205"/>
              <a:gd name="connsiteY3" fmla="*/ 286761 h 286907"/>
              <a:gd name="connsiteX4" fmla="*/ 0 w 692205"/>
              <a:gd name="connsiteY4" fmla="*/ 159339 h 286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05" h="286907">
                <a:moveTo>
                  <a:pt x="0" y="159339"/>
                </a:moveTo>
                <a:cubicBezTo>
                  <a:pt x="0" y="111549"/>
                  <a:pt x="262633" y="-1752"/>
                  <a:pt x="378000" y="20"/>
                </a:cubicBezTo>
                <a:cubicBezTo>
                  <a:pt x="493367" y="1792"/>
                  <a:pt x="692205" y="64366"/>
                  <a:pt x="692205" y="169972"/>
                </a:cubicBezTo>
                <a:cubicBezTo>
                  <a:pt x="692205" y="275578"/>
                  <a:pt x="493367" y="288533"/>
                  <a:pt x="378000" y="286761"/>
                </a:cubicBezTo>
                <a:cubicBezTo>
                  <a:pt x="262633" y="284989"/>
                  <a:pt x="0" y="207129"/>
                  <a:pt x="0" y="159339"/>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7" name="Elipse 55">
            <a:extLst>
              <a:ext uri="{FF2B5EF4-FFF2-40B4-BE49-F238E27FC236}">
                <a16:creationId xmlns:a16="http://schemas.microsoft.com/office/drawing/2014/main" xmlns="" id="{27559D97-18CC-4B82-814E-6F50AD083085}"/>
              </a:ext>
            </a:extLst>
          </p:cNvPr>
          <p:cNvSpPr/>
          <p:nvPr/>
        </p:nvSpPr>
        <p:spPr>
          <a:xfrm>
            <a:off x="4481639" y="2813155"/>
            <a:ext cx="689687" cy="383778"/>
          </a:xfrm>
          <a:prstGeom prst="ellips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8" name="Elipse 55">
            <a:extLst>
              <a:ext uri="{FF2B5EF4-FFF2-40B4-BE49-F238E27FC236}">
                <a16:creationId xmlns:a16="http://schemas.microsoft.com/office/drawing/2014/main" xmlns="" id="{27559D97-18CC-4B82-814E-6F50AD083085}"/>
              </a:ext>
            </a:extLst>
          </p:cNvPr>
          <p:cNvSpPr/>
          <p:nvPr/>
        </p:nvSpPr>
        <p:spPr>
          <a:xfrm>
            <a:off x="4815156" y="3138503"/>
            <a:ext cx="689687" cy="348889"/>
          </a:xfrm>
          <a:prstGeom prst="ellips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9" name="Elipse 55">
            <a:extLst>
              <a:ext uri="{FF2B5EF4-FFF2-40B4-BE49-F238E27FC236}">
                <a16:creationId xmlns:a16="http://schemas.microsoft.com/office/drawing/2014/main" xmlns="" id="{27559D97-18CC-4B82-814E-6F50AD083085}"/>
              </a:ext>
            </a:extLst>
          </p:cNvPr>
          <p:cNvSpPr/>
          <p:nvPr/>
        </p:nvSpPr>
        <p:spPr>
          <a:xfrm>
            <a:off x="5156770" y="3434318"/>
            <a:ext cx="689687" cy="348889"/>
          </a:xfrm>
          <a:prstGeom prst="ellips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0" name="79 Rayo"/>
          <p:cNvSpPr/>
          <p:nvPr/>
        </p:nvSpPr>
        <p:spPr>
          <a:xfrm rot="5400000">
            <a:off x="5206429" y="2309640"/>
            <a:ext cx="655241" cy="576064"/>
          </a:xfrm>
          <a:prstGeom prst="lightningBolt">
            <a:avLst/>
          </a:prstGeom>
          <a:solidFill>
            <a:srgbClr val="FFFF00"/>
          </a:solidFill>
          <a:ln>
            <a:solidFill>
              <a:srgbClr val="FCE40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76" name="75 Imagen"/>
          <p:cNvPicPr/>
          <p:nvPr/>
        </p:nvPicPr>
        <p:blipFill>
          <a:blip r:embed="rId6">
            <a:extLst>
              <a:ext uri="{28A0092B-C50C-407E-A947-70E740481C1C}">
                <a14:useLocalDpi xmlns:a14="http://schemas.microsoft.com/office/drawing/2010/main" val="0"/>
              </a:ext>
            </a:extLst>
          </a:blip>
          <a:srcRect/>
          <a:stretch>
            <a:fillRect/>
          </a:stretch>
        </p:blipFill>
        <p:spPr bwMode="auto">
          <a:xfrm rot="20427547">
            <a:off x="3459146" y="2413134"/>
            <a:ext cx="1800000" cy="1404000"/>
          </a:xfrm>
          <a:prstGeom prst="rect">
            <a:avLst/>
          </a:prstGeom>
          <a:noFill/>
          <a:ln>
            <a:noFill/>
          </a:ln>
        </p:spPr>
      </p:pic>
      <p:pic>
        <p:nvPicPr>
          <p:cNvPr id="512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3420" y="4614000"/>
            <a:ext cx="850361"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0927" y="4630094"/>
            <a:ext cx="2462608"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5527" y="4630094"/>
            <a:ext cx="17184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78419" y="4630094"/>
            <a:ext cx="3436981"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errar llave"/>
          <p:cNvSpPr/>
          <p:nvPr/>
        </p:nvSpPr>
        <p:spPr>
          <a:xfrm rot="16200000">
            <a:off x="4455600" y="44731"/>
            <a:ext cx="252000" cy="8820000"/>
          </a:xfrm>
          <a:prstGeom prst="rightBrace">
            <a:avLst>
              <a:gd name="adj1" fmla="val 8333"/>
              <a:gd name="adj2" fmla="val 82847"/>
            </a:avLst>
          </a:pr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7" name="6 Rectángulo"/>
          <p:cNvSpPr/>
          <p:nvPr/>
        </p:nvSpPr>
        <p:spPr>
          <a:xfrm>
            <a:off x="40249" y="5345406"/>
            <a:ext cx="1255151" cy="584775"/>
          </a:xfrm>
          <a:prstGeom prst="rect">
            <a:avLst/>
          </a:prstGeom>
        </p:spPr>
        <p:txBody>
          <a:bodyPr wrap="none">
            <a:spAutoFit/>
          </a:bodyPr>
          <a:lstStyle/>
          <a:p>
            <a:pPr algn="ctr"/>
            <a:r>
              <a:rPr lang="en-US" sz="1600" b="1" dirty="0">
                <a:solidFill>
                  <a:srgbClr val="7030A0"/>
                </a:solidFill>
              </a:rPr>
              <a:t>Spread </a:t>
            </a:r>
            <a:r>
              <a:rPr lang="en-US" sz="1600" b="1" dirty="0" smtClean="0">
                <a:solidFill>
                  <a:srgbClr val="7030A0"/>
                </a:solidFill>
              </a:rPr>
              <a:t>plate</a:t>
            </a:r>
          </a:p>
          <a:p>
            <a:pPr algn="ctr"/>
            <a:r>
              <a:rPr lang="en-US" sz="1600" b="1" dirty="0" smtClean="0">
                <a:solidFill>
                  <a:srgbClr val="7030A0"/>
                </a:solidFill>
              </a:rPr>
              <a:t> </a:t>
            </a:r>
            <a:r>
              <a:rPr lang="en-US" sz="1600" b="1" dirty="0">
                <a:solidFill>
                  <a:srgbClr val="7030A0"/>
                </a:solidFill>
              </a:rPr>
              <a:t>method</a:t>
            </a:r>
          </a:p>
        </p:txBody>
      </p:sp>
      <p:sp>
        <p:nvSpPr>
          <p:cNvPr id="8" name="7 Rectángulo"/>
          <p:cNvSpPr/>
          <p:nvPr/>
        </p:nvSpPr>
        <p:spPr>
          <a:xfrm>
            <a:off x="1524000" y="5453127"/>
            <a:ext cx="1795492" cy="338554"/>
          </a:xfrm>
          <a:prstGeom prst="rect">
            <a:avLst/>
          </a:prstGeom>
        </p:spPr>
        <p:txBody>
          <a:bodyPr wrap="none">
            <a:spAutoFit/>
          </a:bodyPr>
          <a:lstStyle/>
          <a:p>
            <a:r>
              <a:rPr lang="en-US" sz="1600" b="1" dirty="0">
                <a:solidFill>
                  <a:srgbClr val="7030A0"/>
                </a:solidFill>
              </a:rPr>
              <a:t>Crystal violet assay</a:t>
            </a:r>
          </a:p>
        </p:txBody>
      </p:sp>
      <p:sp>
        <p:nvSpPr>
          <p:cNvPr id="9" name="8 Rectángulo"/>
          <p:cNvSpPr/>
          <p:nvPr/>
        </p:nvSpPr>
        <p:spPr>
          <a:xfrm>
            <a:off x="4021629" y="5458611"/>
            <a:ext cx="1074718" cy="338554"/>
          </a:xfrm>
          <a:prstGeom prst="rect">
            <a:avLst/>
          </a:prstGeom>
        </p:spPr>
        <p:txBody>
          <a:bodyPr wrap="none">
            <a:spAutoFit/>
          </a:bodyPr>
          <a:lstStyle/>
          <a:p>
            <a:r>
              <a:rPr lang="en-US" sz="1600" b="1" dirty="0">
                <a:solidFill>
                  <a:srgbClr val="7030A0"/>
                </a:solidFill>
              </a:rPr>
              <a:t>MTT </a:t>
            </a:r>
            <a:r>
              <a:rPr lang="en-US" sz="1600" b="1" dirty="0" smtClean="0">
                <a:solidFill>
                  <a:srgbClr val="7030A0"/>
                </a:solidFill>
              </a:rPr>
              <a:t>assay</a:t>
            </a:r>
            <a:endParaRPr lang="en-US" sz="1600" b="1" dirty="0">
              <a:solidFill>
                <a:srgbClr val="7030A0"/>
              </a:solidFill>
            </a:endParaRPr>
          </a:p>
        </p:txBody>
      </p:sp>
      <p:sp>
        <p:nvSpPr>
          <p:cNvPr id="85" name="84 Rectángulo"/>
          <p:cNvSpPr/>
          <p:nvPr/>
        </p:nvSpPr>
        <p:spPr>
          <a:xfrm>
            <a:off x="6522265" y="5452646"/>
            <a:ext cx="1295035" cy="338554"/>
          </a:xfrm>
          <a:prstGeom prst="rect">
            <a:avLst/>
          </a:prstGeom>
        </p:spPr>
        <p:txBody>
          <a:bodyPr wrap="none">
            <a:spAutoFit/>
          </a:bodyPr>
          <a:lstStyle/>
          <a:p>
            <a:r>
              <a:rPr lang="en-US" sz="1600" b="1" dirty="0" smtClean="0">
                <a:solidFill>
                  <a:srgbClr val="7030A0"/>
                </a:solidFill>
              </a:rPr>
              <a:t>DMMB </a:t>
            </a:r>
            <a:r>
              <a:rPr lang="en-US" sz="1600" b="1" dirty="0">
                <a:solidFill>
                  <a:srgbClr val="7030A0"/>
                </a:solidFill>
              </a:rPr>
              <a:t>assay</a:t>
            </a:r>
          </a:p>
        </p:txBody>
      </p:sp>
      <p:sp>
        <p:nvSpPr>
          <p:cNvPr id="10" name="9 Rectángulo"/>
          <p:cNvSpPr/>
          <p:nvPr/>
        </p:nvSpPr>
        <p:spPr>
          <a:xfrm>
            <a:off x="1190442" y="4615624"/>
            <a:ext cx="2462608" cy="720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noFill/>
            </a:endParaRPr>
          </a:p>
        </p:txBody>
      </p:sp>
      <p:sp>
        <p:nvSpPr>
          <p:cNvPr id="82" name="81 Rectángulo"/>
          <p:cNvSpPr/>
          <p:nvPr/>
        </p:nvSpPr>
        <p:spPr>
          <a:xfrm>
            <a:off x="5462191" y="4617418"/>
            <a:ext cx="3468643" cy="720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noFill/>
            </a:endParaRPr>
          </a:p>
        </p:txBody>
      </p:sp>
      <p:sp>
        <p:nvSpPr>
          <p:cNvPr id="83" name="82 Rectángulo"/>
          <p:cNvSpPr/>
          <p:nvPr/>
        </p:nvSpPr>
        <p:spPr>
          <a:xfrm>
            <a:off x="3709592" y="4613830"/>
            <a:ext cx="1704335" cy="72905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noFill/>
            </a:endParaRPr>
          </a:p>
        </p:txBody>
      </p:sp>
      <p:sp>
        <p:nvSpPr>
          <p:cNvPr id="91" name="90 Rectángulo"/>
          <p:cNvSpPr/>
          <p:nvPr/>
        </p:nvSpPr>
        <p:spPr>
          <a:xfrm>
            <a:off x="263420" y="4611988"/>
            <a:ext cx="850361" cy="72905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noFill/>
            </a:endParaRPr>
          </a:p>
        </p:txBody>
      </p:sp>
    </p:spTree>
    <p:extLst>
      <p:ext uri="{BB962C8B-B14F-4D97-AF65-F5344CB8AC3E}">
        <p14:creationId xmlns:p14="http://schemas.microsoft.com/office/powerpoint/2010/main" val="2558619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8229600" cy="5355312"/>
          </a:xfrm>
          <a:prstGeom prst="rect">
            <a:avLst/>
          </a:prstGeom>
          <a:noFill/>
        </p:spPr>
        <p:txBody>
          <a:bodyPr wrap="square" rtlCol="0">
            <a:spAutoFit/>
          </a:bodyPr>
          <a:lstStyle/>
          <a:p>
            <a:pPr algn="just"/>
            <a:r>
              <a:rPr lang="fr-FR" b="1" dirty="0" smtClean="0"/>
              <a:t>Abstract: </a:t>
            </a:r>
            <a:r>
              <a:rPr lang="en-US" dirty="0" smtClean="0"/>
              <a:t>Biofilms </a:t>
            </a:r>
            <a:r>
              <a:rPr lang="en-US" dirty="0"/>
              <a:t>are a crucial factor in persistent infections. This global health threat has stimulated interest in the development of effective antimicrobial drugs and therapies. Photodynamic Inactivation (PDI) uses a photosensitizer and light to produce reactive oxygen species under aerobic conditions, which damage cellular components, inducing the death of microorganisms. In this work, the photodynamic action of 5,10,15,20-tetra (</a:t>
            </a:r>
            <a:r>
              <a:rPr lang="en-US" dirty="0" smtClean="0"/>
              <a:t>4-</a:t>
            </a:r>
            <a:r>
              <a:rPr lang="en-US" i="1" dirty="0" smtClean="0"/>
              <a:t>N,N,N</a:t>
            </a:r>
            <a:r>
              <a:rPr lang="en-US" dirty="0" smtClean="0"/>
              <a:t>-trimethylammoniophenyl</a:t>
            </a:r>
            <a:r>
              <a:rPr lang="en-US" dirty="0"/>
              <a:t>) </a:t>
            </a:r>
            <a:r>
              <a:rPr lang="en-US" dirty="0" err="1"/>
              <a:t>porphyrin</a:t>
            </a:r>
            <a:r>
              <a:rPr lang="en-US" dirty="0"/>
              <a:t> (</a:t>
            </a:r>
            <a:r>
              <a:rPr lang="en-US" dirty="0" smtClean="0"/>
              <a:t>TMAP</a:t>
            </a:r>
            <a:r>
              <a:rPr lang="en-US" baseline="30000" dirty="0" smtClean="0"/>
              <a:t>4+</a:t>
            </a:r>
            <a:r>
              <a:rPr lang="en-US" dirty="0" smtClean="0"/>
              <a:t>) </a:t>
            </a:r>
            <a:r>
              <a:rPr lang="en-US" dirty="0"/>
              <a:t>on the Gram </a:t>
            </a:r>
            <a:r>
              <a:rPr lang="en-US" dirty="0" smtClean="0"/>
              <a:t>positive </a:t>
            </a:r>
            <a:r>
              <a:rPr lang="en-US" i="1" dirty="0"/>
              <a:t>Staphylococcus </a:t>
            </a:r>
            <a:r>
              <a:rPr lang="en-US" i="1" dirty="0" err="1"/>
              <a:t>aureus</a:t>
            </a:r>
            <a:r>
              <a:rPr lang="en-US" dirty="0"/>
              <a:t> and the Gram negative </a:t>
            </a:r>
            <a:r>
              <a:rPr lang="en-US" i="1" dirty="0" smtClean="0"/>
              <a:t>Escherichia </a:t>
            </a:r>
            <a:r>
              <a:rPr lang="en-US" i="1" dirty="0"/>
              <a:t>coli </a:t>
            </a:r>
            <a:r>
              <a:rPr lang="en-US" dirty="0"/>
              <a:t>biofilms was quantified by different methods. First, the plate count technique showed that PDI is more efficient on </a:t>
            </a:r>
            <a:r>
              <a:rPr lang="en-US" i="1" dirty="0"/>
              <a:t>S. </a:t>
            </a:r>
            <a:r>
              <a:rPr lang="en-US" i="1" dirty="0" err="1"/>
              <a:t>aureus</a:t>
            </a:r>
            <a:r>
              <a:rPr lang="en-US" dirty="0"/>
              <a:t> than </a:t>
            </a:r>
            <a:r>
              <a:rPr lang="en-US" i="1" dirty="0"/>
              <a:t>E. coli </a:t>
            </a:r>
            <a:r>
              <a:rPr lang="en-US" dirty="0"/>
              <a:t>biofilm, and the photodynamic effect increases with irradiation time. The crystal violet staining did not allow distinguishing significant differences between biofilms with or without treatment of both bacteria. On the other hand, the MTT method showed that there was a decrease in the number of viable cells as the irradiation time </a:t>
            </a:r>
            <a:r>
              <a:rPr lang="en-US" dirty="0" smtClean="0"/>
              <a:t>increased for both strains. </a:t>
            </a:r>
            <a:r>
              <a:rPr lang="en-US" dirty="0"/>
              <a:t>Finally, DMMB staining determined that the amount of matrix present in the biofilm decreased as </a:t>
            </a:r>
            <a:r>
              <a:rPr lang="en-US" dirty="0" err="1"/>
              <a:t>fluence</a:t>
            </a:r>
            <a:r>
              <a:rPr lang="en-US" dirty="0"/>
              <a:t> increased, being more evident in </a:t>
            </a:r>
            <a:r>
              <a:rPr lang="en-US" i="1" dirty="0"/>
              <a:t>S. </a:t>
            </a:r>
            <a:r>
              <a:rPr lang="en-US" i="1" dirty="0" err="1"/>
              <a:t>aureus</a:t>
            </a:r>
            <a:r>
              <a:rPr lang="en-US" dirty="0"/>
              <a:t> than in </a:t>
            </a:r>
            <a:r>
              <a:rPr lang="en-US" i="1" dirty="0"/>
              <a:t>E. coli</a:t>
            </a:r>
            <a:r>
              <a:rPr lang="en-US" dirty="0"/>
              <a:t>. Increasing knowledge about the PDI target on biofilms allows the design of more specific control strategies for its efficient eradication</a:t>
            </a:r>
            <a:r>
              <a:rPr lang="en-US" dirty="0" smtClean="0"/>
              <a:t>.</a:t>
            </a:r>
          </a:p>
          <a:p>
            <a:r>
              <a:rPr lang="fr-FR" b="1" dirty="0" smtClean="0"/>
              <a:t>Keywords</a:t>
            </a:r>
            <a:r>
              <a:rPr lang="fr-FR" b="1" dirty="0"/>
              <a:t>: </a:t>
            </a:r>
            <a:r>
              <a:rPr lang="en-US" dirty="0" smtClean="0"/>
              <a:t>bacteria </a:t>
            </a:r>
            <a:r>
              <a:rPr lang="en-US" dirty="0"/>
              <a:t>- </a:t>
            </a:r>
            <a:r>
              <a:rPr lang="en-US" dirty="0" smtClean="0"/>
              <a:t>biofilms - photodynamic </a:t>
            </a:r>
            <a:r>
              <a:rPr lang="en-US" dirty="0"/>
              <a:t>inactivation </a:t>
            </a:r>
            <a:r>
              <a:rPr lang="en-US" dirty="0" smtClean="0"/>
              <a:t>- </a:t>
            </a:r>
            <a:r>
              <a:rPr lang="en-US" dirty="0" err="1" smtClean="0"/>
              <a:t>porphyrin</a:t>
            </a:r>
            <a:r>
              <a:rPr lang="en-US" dirty="0" smtClean="0"/>
              <a:t> - </a:t>
            </a:r>
            <a:r>
              <a:rPr lang="es-AR" dirty="0" err="1"/>
              <a:t>quantification</a:t>
            </a:r>
            <a:r>
              <a:rPr lang="es-AR" dirty="0"/>
              <a:t> </a:t>
            </a:r>
            <a:r>
              <a:rPr lang="es-AR" dirty="0" err="1"/>
              <a:t>methods</a:t>
            </a:r>
            <a:endParaRPr lang="fr-FR" dirty="0" smtClean="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a:extLst>
              <a:ext uri="{FF2B5EF4-FFF2-40B4-BE49-F238E27FC236}">
                <a16:creationId xmlns="" xmlns:a16="http://schemas.microsoft.com/office/drawing/2014/main"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457200"/>
            <a:ext cx="7848600" cy="461665"/>
          </a:xfrm>
          <a:prstGeom prst="rect">
            <a:avLst/>
          </a:prstGeom>
          <a:noFill/>
        </p:spPr>
        <p:txBody>
          <a:bodyPr wrap="square" rtlCol="0">
            <a:spAutoFit/>
          </a:bodyPr>
          <a:lstStyle/>
          <a:p>
            <a:r>
              <a:rPr lang="en-US" sz="2400" b="1" smtClean="0"/>
              <a:t>Introduction</a:t>
            </a:r>
            <a:endParaRPr lang="en-US" sz="2400" b="1"/>
          </a:p>
        </p:txBody>
      </p:sp>
      <p:pic>
        <p:nvPicPr>
          <p:cNvPr id="5" name="Picture 4">
            <a:extLst>
              <a:ext uri="{FF2B5EF4-FFF2-40B4-BE49-F238E27FC236}">
                <a16:creationId xmlns="" xmlns:a16="http://schemas.microsoft.com/office/drawing/2014/main" id="{2CF8AFEB-D629-432D-9288-39A0078A47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Google Shape;654;p33"/>
          <p:cNvSpPr txBox="1">
            <a:spLocks/>
          </p:cNvSpPr>
          <p:nvPr/>
        </p:nvSpPr>
        <p:spPr>
          <a:xfrm>
            <a:off x="617700" y="875100"/>
            <a:ext cx="7916700" cy="5727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2400" b="1" dirty="0" smtClean="0">
                <a:solidFill>
                  <a:srgbClr val="7030A0"/>
                </a:solidFill>
              </a:rPr>
              <a:t>Photodynamic inactivation of biofilms</a:t>
            </a:r>
            <a:endParaRPr lang="en-US" sz="2400" b="1" dirty="0">
              <a:solidFill>
                <a:srgbClr val="7030A0"/>
              </a:solidFill>
            </a:endParaRPr>
          </a:p>
        </p:txBody>
      </p:sp>
      <p:sp>
        <p:nvSpPr>
          <p:cNvPr id="40" name="1 Título"/>
          <p:cNvSpPr txBox="1">
            <a:spLocks/>
          </p:cNvSpPr>
          <p:nvPr/>
        </p:nvSpPr>
        <p:spPr>
          <a:xfrm>
            <a:off x="-273865" y="3458344"/>
            <a:ext cx="2588878" cy="50405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ontserrat"/>
              <a:buNone/>
              <a:defRPr sz="42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9pPr>
          </a:lstStyle>
          <a:p>
            <a:r>
              <a:rPr lang="es-AR" sz="1800" dirty="0" err="1" smtClean="0">
                <a:solidFill>
                  <a:srgbClr val="7030A0"/>
                </a:solidFill>
                <a:latin typeface="+mj-lt"/>
              </a:rPr>
              <a:t>Photosensitizer</a:t>
            </a:r>
            <a:endParaRPr lang="es-AR" sz="1800" dirty="0">
              <a:solidFill>
                <a:srgbClr val="7030A0"/>
              </a:solidFill>
              <a:latin typeface="+mj-lt"/>
            </a:endParaRPr>
          </a:p>
        </p:txBody>
      </p:sp>
      <p:pic>
        <p:nvPicPr>
          <p:cNvPr id="41" name="40 Imagen"/>
          <p:cNvPicPr/>
          <p:nvPr/>
        </p:nvPicPr>
        <p:blipFill>
          <a:blip r:embed="rId4">
            <a:extLst>
              <a:ext uri="{28A0092B-C50C-407E-A947-70E740481C1C}">
                <a14:useLocalDpi xmlns:a14="http://schemas.microsoft.com/office/drawing/2010/main" val="0"/>
              </a:ext>
            </a:extLst>
          </a:blip>
          <a:srcRect/>
          <a:stretch>
            <a:fillRect/>
          </a:stretch>
        </p:blipFill>
        <p:spPr bwMode="auto">
          <a:xfrm>
            <a:off x="142698" y="3916100"/>
            <a:ext cx="2412000" cy="1980000"/>
          </a:xfrm>
          <a:prstGeom prst="rect">
            <a:avLst/>
          </a:prstGeom>
          <a:noFill/>
          <a:ln>
            <a:noFill/>
          </a:ln>
        </p:spPr>
      </p:pic>
      <p:graphicFrame>
        <p:nvGraphicFramePr>
          <p:cNvPr id="42" name="41 Objeto"/>
          <p:cNvGraphicFramePr>
            <a:graphicFrameLocks noChangeAspect="1"/>
          </p:cNvGraphicFramePr>
          <p:nvPr>
            <p:extLst>
              <p:ext uri="{D42A27DB-BD31-4B8C-83A1-F6EECF244321}">
                <p14:modId xmlns:p14="http://schemas.microsoft.com/office/powerpoint/2010/main" val="3551805142"/>
              </p:ext>
            </p:extLst>
          </p:nvPr>
        </p:nvGraphicFramePr>
        <p:xfrm>
          <a:off x="2419493" y="3669475"/>
          <a:ext cx="2762107" cy="2401157"/>
        </p:xfrm>
        <a:graphic>
          <a:graphicData uri="http://schemas.openxmlformats.org/presentationml/2006/ole">
            <mc:AlternateContent xmlns:mc="http://schemas.openxmlformats.org/markup-compatibility/2006">
              <mc:Choice xmlns:v="urn:schemas-microsoft-com:vml" Requires="v">
                <p:oleObj spid="_x0000_s1069" name="Graph" r:id="rId5" imgW="3327840" imgH="2892960" progId="Origin50.Graph">
                  <p:embed/>
                </p:oleObj>
              </mc:Choice>
              <mc:Fallback>
                <p:oleObj name="Graph" r:id="rId5" imgW="3327840" imgH="2892960" progId="Origin50.Graph">
                  <p:embed/>
                  <p:pic>
                    <p:nvPicPr>
                      <p:cNvPr id="0" name=""/>
                      <p:cNvPicPr>
                        <a:picLocks noChangeAspect="1" noChangeArrowheads="1"/>
                      </p:cNvPicPr>
                      <p:nvPr/>
                    </p:nvPicPr>
                    <p:blipFill>
                      <a:blip r:embed="rId6"/>
                      <a:srcRect/>
                      <a:stretch>
                        <a:fillRect/>
                      </a:stretch>
                    </p:blipFill>
                    <p:spPr bwMode="auto">
                      <a:xfrm>
                        <a:off x="2419493" y="3669475"/>
                        <a:ext cx="2762107" cy="2401157"/>
                      </a:xfrm>
                      <a:prstGeom prst="rect">
                        <a:avLst/>
                      </a:prstGeom>
                      <a:noFill/>
                      <a:ln>
                        <a:noFill/>
                      </a:ln>
                    </p:spPr>
                  </p:pic>
                </p:oleObj>
              </mc:Fallback>
            </mc:AlternateContent>
          </a:graphicData>
        </a:graphic>
      </p:graphicFrame>
      <p:sp>
        <p:nvSpPr>
          <p:cNvPr id="43" name="1 Título"/>
          <p:cNvSpPr txBox="1">
            <a:spLocks/>
          </p:cNvSpPr>
          <p:nvPr/>
        </p:nvSpPr>
        <p:spPr>
          <a:xfrm>
            <a:off x="3747100" y="3458344"/>
            <a:ext cx="2044100" cy="50405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Montserrat"/>
              <a:buNone/>
              <a:defRPr sz="42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9pPr>
          </a:lstStyle>
          <a:p>
            <a:r>
              <a:rPr lang="en-US" sz="1800" dirty="0" smtClean="0">
                <a:solidFill>
                  <a:srgbClr val="7030A0"/>
                </a:solidFill>
                <a:latin typeface="+mj-lt"/>
              </a:rPr>
              <a:t>Bacteria</a:t>
            </a:r>
            <a:endParaRPr lang="en-US" sz="1800" dirty="0">
              <a:solidFill>
                <a:srgbClr val="7030A0"/>
              </a:solidFill>
              <a:latin typeface="+mj-lt"/>
            </a:endParaRPr>
          </a:p>
        </p:txBody>
      </p:sp>
      <p:grpSp>
        <p:nvGrpSpPr>
          <p:cNvPr id="44" name="43 Grupo"/>
          <p:cNvGrpSpPr/>
          <p:nvPr/>
        </p:nvGrpSpPr>
        <p:grpSpPr>
          <a:xfrm>
            <a:off x="6338267" y="3658105"/>
            <a:ext cx="627211" cy="497082"/>
            <a:chOff x="5198493" y="3054987"/>
            <a:chExt cx="1342023" cy="1024270"/>
          </a:xfrm>
        </p:grpSpPr>
        <p:grpSp>
          <p:nvGrpSpPr>
            <p:cNvPr id="45" name="Google Shape;2239;p52"/>
            <p:cNvGrpSpPr/>
            <p:nvPr/>
          </p:nvGrpSpPr>
          <p:grpSpPr>
            <a:xfrm rot="9201550">
              <a:off x="5387669" y="3107152"/>
              <a:ext cx="1152847" cy="972105"/>
              <a:chOff x="227325" y="10537075"/>
              <a:chExt cx="1366825" cy="1152425"/>
            </a:xfrm>
          </p:grpSpPr>
          <p:sp>
            <p:nvSpPr>
              <p:cNvPr id="50" name="Google Shape;2240;p52"/>
              <p:cNvSpPr/>
              <p:nvPr/>
            </p:nvSpPr>
            <p:spPr>
              <a:xfrm>
                <a:off x="227325" y="10537075"/>
                <a:ext cx="1366825" cy="1152425"/>
              </a:xfrm>
              <a:custGeom>
                <a:avLst/>
                <a:gdLst/>
                <a:ahLst/>
                <a:cxnLst/>
                <a:rect l="l" t="t" r="r" b="b"/>
                <a:pathLst>
                  <a:path w="54673" h="46097" extrusionOk="0">
                    <a:moveTo>
                      <a:pt x="46535" y="1"/>
                    </a:moveTo>
                    <a:cubicBezTo>
                      <a:pt x="45766" y="1"/>
                      <a:pt x="44985" y="162"/>
                      <a:pt x="44232" y="543"/>
                    </a:cubicBezTo>
                    <a:cubicBezTo>
                      <a:pt x="42331" y="1544"/>
                      <a:pt x="41097" y="3678"/>
                      <a:pt x="41163" y="6047"/>
                    </a:cubicBezTo>
                    <a:cubicBezTo>
                      <a:pt x="40366" y="5628"/>
                      <a:pt x="39466" y="5425"/>
                      <a:pt x="38564" y="5425"/>
                    </a:cubicBezTo>
                    <a:cubicBezTo>
                      <a:pt x="37164" y="5425"/>
                      <a:pt x="35760" y="5914"/>
                      <a:pt x="34726" y="6847"/>
                    </a:cubicBezTo>
                    <a:cubicBezTo>
                      <a:pt x="33024" y="8382"/>
                      <a:pt x="32457" y="11050"/>
                      <a:pt x="33358" y="13152"/>
                    </a:cubicBezTo>
                    <a:cubicBezTo>
                      <a:pt x="32501" y="12704"/>
                      <a:pt x="31540" y="12485"/>
                      <a:pt x="30573" y="12485"/>
                    </a:cubicBezTo>
                    <a:cubicBezTo>
                      <a:pt x="29094" y="12485"/>
                      <a:pt x="27603" y="12997"/>
                      <a:pt x="26453" y="13986"/>
                    </a:cubicBezTo>
                    <a:cubicBezTo>
                      <a:pt x="24618" y="15587"/>
                      <a:pt x="23884" y="18356"/>
                      <a:pt x="24718" y="20657"/>
                    </a:cubicBezTo>
                    <a:cubicBezTo>
                      <a:pt x="23616" y="20062"/>
                      <a:pt x="22349" y="19734"/>
                      <a:pt x="21099" y="19734"/>
                    </a:cubicBezTo>
                    <a:cubicBezTo>
                      <a:pt x="19966" y="19734"/>
                      <a:pt x="18848" y="20004"/>
                      <a:pt x="17880" y="20591"/>
                    </a:cubicBezTo>
                    <a:cubicBezTo>
                      <a:pt x="15845" y="21858"/>
                      <a:pt x="14778" y="24660"/>
                      <a:pt x="15779" y="26828"/>
                    </a:cubicBezTo>
                    <a:cubicBezTo>
                      <a:pt x="15003" y="26460"/>
                      <a:pt x="14145" y="26280"/>
                      <a:pt x="13283" y="26280"/>
                    </a:cubicBezTo>
                    <a:cubicBezTo>
                      <a:pt x="11882" y="26280"/>
                      <a:pt x="10468" y="26754"/>
                      <a:pt x="9374" y="27662"/>
                    </a:cubicBezTo>
                    <a:cubicBezTo>
                      <a:pt x="7606" y="29097"/>
                      <a:pt x="6872" y="31598"/>
                      <a:pt x="7439" y="33833"/>
                    </a:cubicBezTo>
                    <a:cubicBezTo>
                      <a:pt x="7179" y="33795"/>
                      <a:pt x="6919" y="33777"/>
                      <a:pt x="6659" y="33777"/>
                    </a:cubicBezTo>
                    <a:cubicBezTo>
                      <a:pt x="3720" y="33777"/>
                      <a:pt x="899" y="36126"/>
                      <a:pt x="501" y="39037"/>
                    </a:cubicBezTo>
                    <a:cubicBezTo>
                      <a:pt x="1" y="42540"/>
                      <a:pt x="2736" y="45442"/>
                      <a:pt x="5738" y="46009"/>
                    </a:cubicBezTo>
                    <a:cubicBezTo>
                      <a:pt x="6079" y="46068"/>
                      <a:pt x="6423" y="46097"/>
                      <a:pt x="6765" y="46097"/>
                    </a:cubicBezTo>
                    <a:cubicBezTo>
                      <a:pt x="9906" y="46097"/>
                      <a:pt x="12976" y="43681"/>
                      <a:pt x="13577" y="40071"/>
                    </a:cubicBezTo>
                    <a:cubicBezTo>
                      <a:pt x="14174" y="40251"/>
                      <a:pt x="14782" y="40340"/>
                      <a:pt x="15380" y="40340"/>
                    </a:cubicBezTo>
                    <a:cubicBezTo>
                      <a:pt x="16887" y="40340"/>
                      <a:pt x="18331" y="39778"/>
                      <a:pt x="19381" y="38704"/>
                    </a:cubicBezTo>
                    <a:cubicBezTo>
                      <a:pt x="21182" y="36936"/>
                      <a:pt x="21583" y="34100"/>
                      <a:pt x="20349" y="31732"/>
                    </a:cubicBezTo>
                    <a:lnTo>
                      <a:pt x="20349" y="31732"/>
                    </a:lnTo>
                    <a:cubicBezTo>
                      <a:pt x="21088" y="31975"/>
                      <a:pt x="21848" y="32094"/>
                      <a:pt x="22596" y="32094"/>
                    </a:cubicBezTo>
                    <a:cubicBezTo>
                      <a:pt x="24412" y="32094"/>
                      <a:pt x="26159" y="31397"/>
                      <a:pt x="27387" y="30097"/>
                    </a:cubicBezTo>
                    <a:cubicBezTo>
                      <a:pt x="29488" y="27896"/>
                      <a:pt x="29155" y="25060"/>
                      <a:pt x="29088" y="24660"/>
                    </a:cubicBezTo>
                    <a:lnTo>
                      <a:pt x="29088" y="24660"/>
                    </a:lnTo>
                    <a:cubicBezTo>
                      <a:pt x="29787" y="24907"/>
                      <a:pt x="30514" y="25030"/>
                      <a:pt x="31234" y="25030"/>
                    </a:cubicBezTo>
                    <a:cubicBezTo>
                      <a:pt x="32750" y="25030"/>
                      <a:pt x="34240" y="24488"/>
                      <a:pt x="35393" y="23426"/>
                    </a:cubicBezTo>
                    <a:cubicBezTo>
                      <a:pt x="37094" y="21925"/>
                      <a:pt x="37861" y="19590"/>
                      <a:pt x="37361" y="17388"/>
                    </a:cubicBezTo>
                    <a:lnTo>
                      <a:pt x="37361" y="17388"/>
                    </a:lnTo>
                    <a:cubicBezTo>
                      <a:pt x="37975" y="17593"/>
                      <a:pt x="38902" y="17778"/>
                      <a:pt x="40008" y="17778"/>
                    </a:cubicBezTo>
                    <a:cubicBezTo>
                      <a:pt x="40345" y="17778"/>
                      <a:pt x="40698" y="17761"/>
                      <a:pt x="41063" y="17722"/>
                    </a:cubicBezTo>
                    <a:cubicBezTo>
                      <a:pt x="42031" y="17655"/>
                      <a:pt x="43198" y="17522"/>
                      <a:pt x="44099" y="16855"/>
                    </a:cubicBezTo>
                    <a:cubicBezTo>
                      <a:pt x="45867" y="15587"/>
                      <a:pt x="46567" y="13052"/>
                      <a:pt x="45767" y="11084"/>
                    </a:cubicBezTo>
                    <a:lnTo>
                      <a:pt x="45767" y="11084"/>
                    </a:lnTo>
                    <a:cubicBezTo>
                      <a:pt x="46648" y="11492"/>
                      <a:pt x="47560" y="11682"/>
                      <a:pt x="48439" y="11682"/>
                    </a:cubicBezTo>
                    <a:cubicBezTo>
                      <a:pt x="50288" y="11682"/>
                      <a:pt x="51989" y="10840"/>
                      <a:pt x="52939" y="9416"/>
                    </a:cubicBezTo>
                    <a:cubicBezTo>
                      <a:pt x="54673" y="6847"/>
                      <a:pt x="52939" y="3712"/>
                      <a:pt x="51538" y="2211"/>
                    </a:cubicBezTo>
                    <a:cubicBezTo>
                      <a:pt x="50431" y="1080"/>
                      <a:pt x="48525" y="1"/>
                      <a:pt x="465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51" name="Google Shape;2241;p52"/>
              <p:cNvSpPr/>
              <p:nvPr/>
            </p:nvSpPr>
            <p:spPr>
              <a:xfrm>
                <a:off x="269025" y="10573850"/>
                <a:ext cx="1285100" cy="1084025"/>
              </a:xfrm>
              <a:custGeom>
                <a:avLst/>
                <a:gdLst/>
                <a:ahLst/>
                <a:cxnLst/>
                <a:rect l="l" t="t" r="r" b="b"/>
                <a:pathLst>
                  <a:path w="51404" h="43361" extrusionOk="0">
                    <a:moveTo>
                      <a:pt x="44896" y="0"/>
                    </a:moveTo>
                    <a:cubicBezTo>
                      <a:pt x="44346" y="0"/>
                      <a:pt x="43782" y="118"/>
                      <a:pt x="43231" y="406"/>
                    </a:cubicBezTo>
                    <a:cubicBezTo>
                      <a:pt x="41797" y="1107"/>
                      <a:pt x="40896" y="2775"/>
                      <a:pt x="40896" y="4609"/>
                    </a:cubicBezTo>
                    <a:lnTo>
                      <a:pt x="40896" y="7044"/>
                    </a:lnTo>
                    <a:lnTo>
                      <a:pt x="38762" y="5877"/>
                    </a:lnTo>
                    <a:cubicBezTo>
                      <a:pt x="38200" y="5563"/>
                      <a:pt x="37540" y="5413"/>
                      <a:pt x="36872" y="5413"/>
                    </a:cubicBezTo>
                    <a:cubicBezTo>
                      <a:pt x="35835" y="5413"/>
                      <a:pt x="34776" y="5774"/>
                      <a:pt x="34025" y="6444"/>
                    </a:cubicBezTo>
                    <a:cubicBezTo>
                      <a:pt x="32824" y="7578"/>
                      <a:pt x="32357" y="9579"/>
                      <a:pt x="33024" y="11114"/>
                    </a:cubicBezTo>
                    <a:lnTo>
                      <a:pt x="34258" y="14216"/>
                    </a:lnTo>
                    <a:lnTo>
                      <a:pt x="36093" y="14716"/>
                    </a:lnTo>
                    <a:cubicBezTo>
                      <a:pt x="36869" y="14942"/>
                      <a:pt x="37682" y="15054"/>
                      <a:pt x="38476" y="15054"/>
                    </a:cubicBezTo>
                    <a:cubicBezTo>
                      <a:pt x="38741" y="15054"/>
                      <a:pt x="39003" y="15042"/>
                      <a:pt x="39262" y="15017"/>
                    </a:cubicBezTo>
                    <a:cubicBezTo>
                      <a:pt x="40063" y="14917"/>
                      <a:pt x="40963" y="14850"/>
                      <a:pt x="41597" y="14383"/>
                    </a:cubicBezTo>
                    <a:cubicBezTo>
                      <a:pt x="42798" y="13449"/>
                      <a:pt x="43365" y="11681"/>
                      <a:pt x="42764" y="10280"/>
                    </a:cubicBezTo>
                    <a:lnTo>
                      <a:pt x="41397" y="6877"/>
                    </a:lnTo>
                    <a:lnTo>
                      <a:pt x="44733" y="8412"/>
                    </a:lnTo>
                    <a:cubicBezTo>
                      <a:pt x="45400" y="8728"/>
                      <a:pt x="46109" y="8880"/>
                      <a:pt x="46795" y="8880"/>
                    </a:cubicBezTo>
                    <a:cubicBezTo>
                      <a:pt x="48134" y="8880"/>
                      <a:pt x="49386" y="8303"/>
                      <a:pt x="50070" y="7244"/>
                    </a:cubicBezTo>
                    <a:cubicBezTo>
                      <a:pt x="51404" y="5243"/>
                      <a:pt x="49603" y="2674"/>
                      <a:pt x="48802" y="1841"/>
                    </a:cubicBezTo>
                    <a:lnTo>
                      <a:pt x="48735" y="1740"/>
                    </a:lnTo>
                    <a:cubicBezTo>
                      <a:pt x="48014" y="1019"/>
                      <a:pt x="46512" y="0"/>
                      <a:pt x="44896" y="0"/>
                    </a:cubicBezTo>
                    <a:close/>
                    <a:moveTo>
                      <a:pt x="28924" y="12451"/>
                    </a:moveTo>
                    <a:cubicBezTo>
                      <a:pt x="27780" y="12451"/>
                      <a:pt x="26629" y="12848"/>
                      <a:pt x="25752" y="13582"/>
                    </a:cubicBezTo>
                    <a:cubicBezTo>
                      <a:pt x="24385" y="14783"/>
                      <a:pt x="23818" y="16951"/>
                      <a:pt x="24418" y="18719"/>
                    </a:cubicBezTo>
                    <a:lnTo>
                      <a:pt x="25686" y="22222"/>
                    </a:lnTo>
                    <a:lnTo>
                      <a:pt x="22417" y="20454"/>
                    </a:lnTo>
                    <a:cubicBezTo>
                      <a:pt x="21467" y="19970"/>
                      <a:pt x="20454" y="19719"/>
                      <a:pt x="19490" y="19719"/>
                    </a:cubicBezTo>
                    <a:cubicBezTo>
                      <a:pt x="18592" y="19719"/>
                      <a:pt x="17736" y="19937"/>
                      <a:pt x="17013" y="20387"/>
                    </a:cubicBezTo>
                    <a:cubicBezTo>
                      <a:pt x="15512" y="21288"/>
                      <a:pt x="14811" y="23289"/>
                      <a:pt x="15478" y="24724"/>
                    </a:cubicBezTo>
                    <a:lnTo>
                      <a:pt x="17113" y="28293"/>
                    </a:lnTo>
                    <a:lnTo>
                      <a:pt x="19181" y="28960"/>
                    </a:lnTo>
                    <a:cubicBezTo>
                      <a:pt x="19773" y="29157"/>
                      <a:pt x="20379" y="29252"/>
                      <a:pt x="20975" y="29252"/>
                    </a:cubicBezTo>
                    <a:cubicBezTo>
                      <a:pt x="22395" y="29252"/>
                      <a:pt x="23755" y="28712"/>
                      <a:pt x="24718" y="27726"/>
                    </a:cubicBezTo>
                    <a:cubicBezTo>
                      <a:pt x="26286" y="26058"/>
                      <a:pt x="26086" y="23823"/>
                      <a:pt x="26052" y="23423"/>
                    </a:cubicBezTo>
                    <a:lnTo>
                      <a:pt x="25752" y="21088"/>
                    </a:lnTo>
                    <a:lnTo>
                      <a:pt x="27987" y="21888"/>
                    </a:lnTo>
                    <a:cubicBezTo>
                      <a:pt x="28519" y="22080"/>
                      <a:pt x="29069" y="22173"/>
                      <a:pt x="29613" y="22173"/>
                    </a:cubicBezTo>
                    <a:cubicBezTo>
                      <a:pt x="30775" y="22173"/>
                      <a:pt x="31916" y="21749"/>
                      <a:pt x="32824" y="20954"/>
                    </a:cubicBezTo>
                    <a:cubicBezTo>
                      <a:pt x="34092" y="19853"/>
                      <a:pt x="34692" y="18052"/>
                      <a:pt x="34292" y="16318"/>
                    </a:cubicBezTo>
                    <a:lnTo>
                      <a:pt x="33891" y="14450"/>
                    </a:lnTo>
                    <a:lnTo>
                      <a:pt x="31023" y="12948"/>
                    </a:lnTo>
                    <a:cubicBezTo>
                      <a:pt x="30374" y="12611"/>
                      <a:pt x="29651" y="12451"/>
                      <a:pt x="28924" y="12451"/>
                    </a:cubicBezTo>
                    <a:close/>
                    <a:moveTo>
                      <a:pt x="11650" y="26289"/>
                    </a:moveTo>
                    <a:cubicBezTo>
                      <a:pt x="10580" y="26289"/>
                      <a:pt x="9510" y="26659"/>
                      <a:pt x="8707" y="27359"/>
                    </a:cubicBezTo>
                    <a:cubicBezTo>
                      <a:pt x="7406" y="28426"/>
                      <a:pt x="6772" y="30361"/>
                      <a:pt x="7239" y="32029"/>
                    </a:cubicBezTo>
                    <a:lnTo>
                      <a:pt x="7839" y="34130"/>
                    </a:lnTo>
                    <a:lnTo>
                      <a:pt x="5671" y="33863"/>
                    </a:lnTo>
                    <a:cubicBezTo>
                      <a:pt x="5474" y="33835"/>
                      <a:pt x="5275" y="33821"/>
                      <a:pt x="5074" y="33821"/>
                    </a:cubicBezTo>
                    <a:cubicBezTo>
                      <a:pt x="4083" y="33821"/>
                      <a:pt x="3062" y="34160"/>
                      <a:pt x="2202" y="34797"/>
                    </a:cubicBezTo>
                    <a:cubicBezTo>
                      <a:pt x="1168" y="35598"/>
                      <a:pt x="468" y="36699"/>
                      <a:pt x="301" y="37866"/>
                    </a:cubicBezTo>
                    <a:cubicBezTo>
                      <a:pt x="1" y="39734"/>
                      <a:pt x="1035" y="41102"/>
                      <a:pt x="1668" y="41736"/>
                    </a:cubicBezTo>
                    <a:cubicBezTo>
                      <a:pt x="2402" y="42470"/>
                      <a:pt x="3370" y="42970"/>
                      <a:pt x="4404" y="43270"/>
                    </a:cubicBezTo>
                    <a:cubicBezTo>
                      <a:pt x="4693" y="43331"/>
                      <a:pt x="4987" y="43361"/>
                      <a:pt x="5282" y="43361"/>
                    </a:cubicBezTo>
                    <a:cubicBezTo>
                      <a:pt x="6283" y="43361"/>
                      <a:pt x="7298" y="43021"/>
                      <a:pt x="8173" y="42403"/>
                    </a:cubicBezTo>
                    <a:cubicBezTo>
                      <a:pt x="9474" y="41469"/>
                      <a:pt x="10341" y="40101"/>
                      <a:pt x="10575" y="38533"/>
                    </a:cubicBezTo>
                    <a:lnTo>
                      <a:pt x="10842" y="36899"/>
                    </a:lnTo>
                    <a:lnTo>
                      <a:pt x="12409" y="37366"/>
                    </a:lnTo>
                    <a:cubicBezTo>
                      <a:pt x="12852" y="37495"/>
                      <a:pt x="13300" y="37558"/>
                      <a:pt x="13740" y="37558"/>
                    </a:cubicBezTo>
                    <a:cubicBezTo>
                      <a:pt x="14890" y="37558"/>
                      <a:pt x="15983" y="37128"/>
                      <a:pt x="16779" y="36332"/>
                    </a:cubicBezTo>
                    <a:cubicBezTo>
                      <a:pt x="18113" y="35031"/>
                      <a:pt x="18414" y="32863"/>
                      <a:pt x="17513" y="31095"/>
                    </a:cubicBezTo>
                    <a:lnTo>
                      <a:pt x="15879" y="27926"/>
                    </a:lnTo>
                    <a:lnTo>
                      <a:pt x="16779" y="28226"/>
                    </a:lnTo>
                    <a:lnTo>
                      <a:pt x="16779" y="28226"/>
                    </a:lnTo>
                    <a:lnTo>
                      <a:pt x="13577" y="26725"/>
                    </a:lnTo>
                    <a:cubicBezTo>
                      <a:pt x="12977" y="26431"/>
                      <a:pt x="12313" y="26289"/>
                      <a:pt x="11650" y="262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52" name="Google Shape;2244;p52"/>
              <p:cNvSpPr/>
              <p:nvPr/>
            </p:nvSpPr>
            <p:spPr>
              <a:xfrm>
                <a:off x="978700" y="10937575"/>
                <a:ext cx="57575" cy="45050"/>
              </a:xfrm>
              <a:custGeom>
                <a:avLst/>
                <a:gdLst/>
                <a:ahLst/>
                <a:cxnLst/>
                <a:rect l="l" t="t" r="r" b="b"/>
                <a:pathLst>
                  <a:path w="2303" h="1802" extrusionOk="0">
                    <a:moveTo>
                      <a:pt x="1104" y="0"/>
                    </a:moveTo>
                    <a:cubicBezTo>
                      <a:pt x="1" y="0"/>
                      <a:pt x="11" y="1802"/>
                      <a:pt x="1135" y="1802"/>
                    </a:cubicBezTo>
                    <a:cubicBezTo>
                      <a:pt x="2302" y="1802"/>
                      <a:pt x="2302" y="1"/>
                      <a:pt x="1135" y="1"/>
                    </a:cubicBezTo>
                    <a:cubicBezTo>
                      <a:pt x="1124" y="0"/>
                      <a:pt x="1114" y="0"/>
                      <a:pt x="1104" y="0"/>
                    </a:cubicBezTo>
                    <a:close/>
                  </a:path>
                </a:pathLst>
              </a:custGeom>
              <a:solidFill>
                <a:srgbClr val="F8F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grpSp>
        <p:grpSp>
          <p:nvGrpSpPr>
            <p:cNvPr id="46" name="Google Shape;2239;p52"/>
            <p:cNvGrpSpPr/>
            <p:nvPr/>
          </p:nvGrpSpPr>
          <p:grpSpPr>
            <a:xfrm rot="9201550">
              <a:off x="5198493" y="3054987"/>
              <a:ext cx="1152847" cy="972105"/>
              <a:chOff x="227325" y="10537075"/>
              <a:chExt cx="1366825" cy="1152425"/>
            </a:xfrm>
          </p:grpSpPr>
          <p:sp>
            <p:nvSpPr>
              <p:cNvPr id="47" name="Google Shape;2240;p52"/>
              <p:cNvSpPr/>
              <p:nvPr/>
            </p:nvSpPr>
            <p:spPr>
              <a:xfrm>
                <a:off x="227325" y="10537075"/>
                <a:ext cx="1366825" cy="1152425"/>
              </a:xfrm>
              <a:custGeom>
                <a:avLst/>
                <a:gdLst/>
                <a:ahLst/>
                <a:cxnLst/>
                <a:rect l="l" t="t" r="r" b="b"/>
                <a:pathLst>
                  <a:path w="54673" h="46097" extrusionOk="0">
                    <a:moveTo>
                      <a:pt x="46535" y="1"/>
                    </a:moveTo>
                    <a:cubicBezTo>
                      <a:pt x="45766" y="1"/>
                      <a:pt x="44985" y="162"/>
                      <a:pt x="44232" y="543"/>
                    </a:cubicBezTo>
                    <a:cubicBezTo>
                      <a:pt x="42331" y="1544"/>
                      <a:pt x="41097" y="3678"/>
                      <a:pt x="41163" y="6047"/>
                    </a:cubicBezTo>
                    <a:cubicBezTo>
                      <a:pt x="40366" y="5628"/>
                      <a:pt x="39466" y="5425"/>
                      <a:pt x="38564" y="5425"/>
                    </a:cubicBezTo>
                    <a:cubicBezTo>
                      <a:pt x="37164" y="5425"/>
                      <a:pt x="35760" y="5914"/>
                      <a:pt x="34726" y="6847"/>
                    </a:cubicBezTo>
                    <a:cubicBezTo>
                      <a:pt x="33024" y="8382"/>
                      <a:pt x="32457" y="11050"/>
                      <a:pt x="33358" y="13152"/>
                    </a:cubicBezTo>
                    <a:cubicBezTo>
                      <a:pt x="32501" y="12704"/>
                      <a:pt x="31540" y="12485"/>
                      <a:pt x="30573" y="12485"/>
                    </a:cubicBezTo>
                    <a:cubicBezTo>
                      <a:pt x="29094" y="12485"/>
                      <a:pt x="27603" y="12997"/>
                      <a:pt x="26453" y="13986"/>
                    </a:cubicBezTo>
                    <a:cubicBezTo>
                      <a:pt x="24618" y="15587"/>
                      <a:pt x="23884" y="18356"/>
                      <a:pt x="24718" y="20657"/>
                    </a:cubicBezTo>
                    <a:cubicBezTo>
                      <a:pt x="23616" y="20062"/>
                      <a:pt x="22349" y="19734"/>
                      <a:pt x="21099" y="19734"/>
                    </a:cubicBezTo>
                    <a:cubicBezTo>
                      <a:pt x="19966" y="19734"/>
                      <a:pt x="18848" y="20004"/>
                      <a:pt x="17880" y="20591"/>
                    </a:cubicBezTo>
                    <a:cubicBezTo>
                      <a:pt x="15845" y="21858"/>
                      <a:pt x="14778" y="24660"/>
                      <a:pt x="15779" y="26828"/>
                    </a:cubicBezTo>
                    <a:cubicBezTo>
                      <a:pt x="15003" y="26460"/>
                      <a:pt x="14145" y="26280"/>
                      <a:pt x="13283" y="26280"/>
                    </a:cubicBezTo>
                    <a:cubicBezTo>
                      <a:pt x="11882" y="26280"/>
                      <a:pt x="10468" y="26754"/>
                      <a:pt x="9374" y="27662"/>
                    </a:cubicBezTo>
                    <a:cubicBezTo>
                      <a:pt x="7606" y="29097"/>
                      <a:pt x="6872" y="31598"/>
                      <a:pt x="7439" y="33833"/>
                    </a:cubicBezTo>
                    <a:cubicBezTo>
                      <a:pt x="7179" y="33795"/>
                      <a:pt x="6919" y="33777"/>
                      <a:pt x="6659" y="33777"/>
                    </a:cubicBezTo>
                    <a:cubicBezTo>
                      <a:pt x="3720" y="33777"/>
                      <a:pt x="899" y="36126"/>
                      <a:pt x="501" y="39037"/>
                    </a:cubicBezTo>
                    <a:cubicBezTo>
                      <a:pt x="1" y="42540"/>
                      <a:pt x="2736" y="45442"/>
                      <a:pt x="5738" y="46009"/>
                    </a:cubicBezTo>
                    <a:cubicBezTo>
                      <a:pt x="6079" y="46068"/>
                      <a:pt x="6423" y="46097"/>
                      <a:pt x="6765" y="46097"/>
                    </a:cubicBezTo>
                    <a:cubicBezTo>
                      <a:pt x="9906" y="46097"/>
                      <a:pt x="12976" y="43681"/>
                      <a:pt x="13577" y="40071"/>
                    </a:cubicBezTo>
                    <a:cubicBezTo>
                      <a:pt x="14174" y="40251"/>
                      <a:pt x="14782" y="40340"/>
                      <a:pt x="15380" y="40340"/>
                    </a:cubicBezTo>
                    <a:cubicBezTo>
                      <a:pt x="16887" y="40340"/>
                      <a:pt x="18331" y="39778"/>
                      <a:pt x="19381" y="38704"/>
                    </a:cubicBezTo>
                    <a:cubicBezTo>
                      <a:pt x="21182" y="36936"/>
                      <a:pt x="21583" y="34100"/>
                      <a:pt x="20349" y="31732"/>
                    </a:cubicBezTo>
                    <a:lnTo>
                      <a:pt x="20349" y="31732"/>
                    </a:lnTo>
                    <a:cubicBezTo>
                      <a:pt x="21088" y="31975"/>
                      <a:pt x="21848" y="32094"/>
                      <a:pt x="22596" y="32094"/>
                    </a:cubicBezTo>
                    <a:cubicBezTo>
                      <a:pt x="24412" y="32094"/>
                      <a:pt x="26159" y="31397"/>
                      <a:pt x="27387" y="30097"/>
                    </a:cubicBezTo>
                    <a:cubicBezTo>
                      <a:pt x="29488" y="27896"/>
                      <a:pt x="29155" y="25060"/>
                      <a:pt x="29088" y="24660"/>
                    </a:cubicBezTo>
                    <a:lnTo>
                      <a:pt x="29088" y="24660"/>
                    </a:lnTo>
                    <a:cubicBezTo>
                      <a:pt x="29787" y="24907"/>
                      <a:pt x="30514" y="25030"/>
                      <a:pt x="31234" y="25030"/>
                    </a:cubicBezTo>
                    <a:cubicBezTo>
                      <a:pt x="32750" y="25030"/>
                      <a:pt x="34240" y="24488"/>
                      <a:pt x="35393" y="23426"/>
                    </a:cubicBezTo>
                    <a:cubicBezTo>
                      <a:pt x="37094" y="21925"/>
                      <a:pt x="37861" y="19590"/>
                      <a:pt x="37361" y="17388"/>
                    </a:cubicBezTo>
                    <a:lnTo>
                      <a:pt x="37361" y="17388"/>
                    </a:lnTo>
                    <a:cubicBezTo>
                      <a:pt x="37975" y="17593"/>
                      <a:pt x="38902" y="17778"/>
                      <a:pt x="40008" y="17778"/>
                    </a:cubicBezTo>
                    <a:cubicBezTo>
                      <a:pt x="40345" y="17778"/>
                      <a:pt x="40698" y="17761"/>
                      <a:pt x="41063" y="17722"/>
                    </a:cubicBezTo>
                    <a:cubicBezTo>
                      <a:pt x="42031" y="17655"/>
                      <a:pt x="43198" y="17522"/>
                      <a:pt x="44099" y="16855"/>
                    </a:cubicBezTo>
                    <a:cubicBezTo>
                      <a:pt x="45867" y="15587"/>
                      <a:pt x="46567" y="13052"/>
                      <a:pt x="45767" y="11084"/>
                    </a:cubicBezTo>
                    <a:lnTo>
                      <a:pt x="45767" y="11084"/>
                    </a:lnTo>
                    <a:cubicBezTo>
                      <a:pt x="46648" y="11492"/>
                      <a:pt x="47560" y="11682"/>
                      <a:pt x="48439" y="11682"/>
                    </a:cubicBezTo>
                    <a:cubicBezTo>
                      <a:pt x="50288" y="11682"/>
                      <a:pt x="51989" y="10840"/>
                      <a:pt x="52939" y="9416"/>
                    </a:cubicBezTo>
                    <a:cubicBezTo>
                      <a:pt x="54673" y="6847"/>
                      <a:pt x="52939" y="3712"/>
                      <a:pt x="51538" y="2211"/>
                    </a:cubicBezTo>
                    <a:cubicBezTo>
                      <a:pt x="50431" y="1080"/>
                      <a:pt x="48525" y="1"/>
                      <a:pt x="465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48" name="Google Shape;2241;p52"/>
              <p:cNvSpPr/>
              <p:nvPr/>
            </p:nvSpPr>
            <p:spPr>
              <a:xfrm>
                <a:off x="269025" y="10573850"/>
                <a:ext cx="1285100" cy="1084025"/>
              </a:xfrm>
              <a:custGeom>
                <a:avLst/>
                <a:gdLst/>
                <a:ahLst/>
                <a:cxnLst/>
                <a:rect l="l" t="t" r="r" b="b"/>
                <a:pathLst>
                  <a:path w="51404" h="43361" extrusionOk="0">
                    <a:moveTo>
                      <a:pt x="44896" y="0"/>
                    </a:moveTo>
                    <a:cubicBezTo>
                      <a:pt x="44346" y="0"/>
                      <a:pt x="43782" y="118"/>
                      <a:pt x="43231" y="406"/>
                    </a:cubicBezTo>
                    <a:cubicBezTo>
                      <a:pt x="41797" y="1107"/>
                      <a:pt x="40896" y="2775"/>
                      <a:pt x="40896" y="4609"/>
                    </a:cubicBezTo>
                    <a:lnTo>
                      <a:pt x="40896" y="7044"/>
                    </a:lnTo>
                    <a:lnTo>
                      <a:pt x="38762" y="5877"/>
                    </a:lnTo>
                    <a:cubicBezTo>
                      <a:pt x="38200" y="5563"/>
                      <a:pt x="37540" y="5413"/>
                      <a:pt x="36872" y="5413"/>
                    </a:cubicBezTo>
                    <a:cubicBezTo>
                      <a:pt x="35835" y="5413"/>
                      <a:pt x="34776" y="5774"/>
                      <a:pt x="34025" y="6444"/>
                    </a:cubicBezTo>
                    <a:cubicBezTo>
                      <a:pt x="32824" y="7578"/>
                      <a:pt x="32357" y="9579"/>
                      <a:pt x="33024" y="11114"/>
                    </a:cubicBezTo>
                    <a:lnTo>
                      <a:pt x="34258" y="14216"/>
                    </a:lnTo>
                    <a:lnTo>
                      <a:pt x="36093" y="14716"/>
                    </a:lnTo>
                    <a:cubicBezTo>
                      <a:pt x="36869" y="14942"/>
                      <a:pt x="37682" y="15054"/>
                      <a:pt x="38476" y="15054"/>
                    </a:cubicBezTo>
                    <a:cubicBezTo>
                      <a:pt x="38741" y="15054"/>
                      <a:pt x="39003" y="15042"/>
                      <a:pt x="39262" y="15017"/>
                    </a:cubicBezTo>
                    <a:cubicBezTo>
                      <a:pt x="40063" y="14917"/>
                      <a:pt x="40963" y="14850"/>
                      <a:pt x="41597" y="14383"/>
                    </a:cubicBezTo>
                    <a:cubicBezTo>
                      <a:pt x="42798" y="13449"/>
                      <a:pt x="43365" y="11681"/>
                      <a:pt x="42764" y="10280"/>
                    </a:cubicBezTo>
                    <a:lnTo>
                      <a:pt x="41397" y="6877"/>
                    </a:lnTo>
                    <a:lnTo>
                      <a:pt x="44733" y="8412"/>
                    </a:lnTo>
                    <a:cubicBezTo>
                      <a:pt x="45400" y="8728"/>
                      <a:pt x="46109" y="8880"/>
                      <a:pt x="46795" y="8880"/>
                    </a:cubicBezTo>
                    <a:cubicBezTo>
                      <a:pt x="48134" y="8880"/>
                      <a:pt x="49386" y="8303"/>
                      <a:pt x="50070" y="7244"/>
                    </a:cubicBezTo>
                    <a:cubicBezTo>
                      <a:pt x="51404" y="5243"/>
                      <a:pt x="49603" y="2674"/>
                      <a:pt x="48802" y="1841"/>
                    </a:cubicBezTo>
                    <a:lnTo>
                      <a:pt x="48735" y="1740"/>
                    </a:lnTo>
                    <a:cubicBezTo>
                      <a:pt x="48014" y="1019"/>
                      <a:pt x="46512" y="0"/>
                      <a:pt x="44896" y="0"/>
                    </a:cubicBezTo>
                    <a:close/>
                    <a:moveTo>
                      <a:pt x="28924" y="12451"/>
                    </a:moveTo>
                    <a:cubicBezTo>
                      <a:pt x="27780" y="12451"/>
                      <a:pt x="26629" y="12848"/>
                      <a:pt x="25752" y="13582"/>
                    </a:cubicBezTo>
                    <a:cubicBezTo>
                      <a:pt x="24385" y="14783"/>
                      <a:pt x="23818" y="16951"/>
                      <a:pt x="24418" y="18719"/>
                    </a:cubicBezTo>
                    <a:lnTo>
                      <a:pt x="25686" y="22222"/>
                    </a:lnTo>
                    <a:lnTo>
                      <a:pt x="22417" y="20454"/>
                    </a:lnTo>
                    <a:cubicBezTo>
                      <a:pt x="21467" y="19970"/>
                      <a:pt x="20454" y="19719"/>
                      <a:pt x="19490" y="19719"/>
                    </a:cubicBezTo>
                    <a:cubicBezTo>
                      <a:pt x="18592" y="19719"/>
                      <a:pt x="17736" y="19937"/>
                      <a:pt x="17013" y="20387"/>
                    </a:cubicBezTo>
                    <a:cubicBezTo>
                      <a:pt x="15512" y="21288"/>
                      <a:pt x="14811" y="23289"/>
                      <a:pt x="15478" y="24724"/>
                    </a:cubicBezTo>
                    <a:lnTo>
                      <a:pt x="17113" y="28293"/>
                    </a:lnTo>
                    <a:lnTo>
                      <a:pt x="19181" y="28960"/>
                    </a:lnTo>
                    <a:cubicBezTo>
                      <a:pt x="19773" y="29157"/>
                      <a:pt x="20379" y="29252"/>
                      <a:pt x="20975" y="29252"/>
                    </a:cubicBezTo>
                    <a:cubicBezTo>
                      <a:pt x="22395" y="29252"/>
                      <a:pt x="23755" y="28712"/>
                      <a:pt x="24718" y="27726"/>
                    </a:cubicBezTo>
                    <a:cubicBezTo>
                      <a:pt x="26286" y="26058"/>
                      <a:pt x="26086" y="23823"/>
                      <a:pt x="26052" y="23423"/>
                    </a:cubicBezTo>
                    <a:lnTo>
                      <a:pt x="25752" y="21088"/>
                    </a:lnTo>
                    <a:lnTo>
                      <a:pt x="27987" y="21888"/>
                    </a:lnTo>
                    <a:cubicBezTo>
                      <a:pt x="28519" y="22080"/>
                      <a:pt x="29069" y="22173"/>
                      <a:pt x="29613" y="22173"/>
                    </a:cubicBezTo>
                    <a:cubicBezTo>
                      <a:pt x="30775" y="22173"/>
                      <a:pt x="31916" y="21749"/>
                      <a:pt x="32824" y="20954"/>
                    </a:cubicBezTo>
                    <a:cubicBezTo>
                      <a:pt x="34092" y="19853"/>
                      <a:pt x="34692" y="18052"/>
                      <a:pt x="34292" y="16318"/>
                    </a:cubicBezTo>
                    <a:lnTo>
                      <a:pt x="33891" y="14450"/>
                    </a:lnTo>
                    <a:lnTo>
                      <a:pt x="31023" y="12948"/>
                    </a:lnTo>
                    <a:cubicBezTo>
                      <a:pt x="30374" y="12611"/>
                      <a:pt x="29651" y="12451"/>
                      <a:pt x="28924" y="12451"/>
                    </a:cubicBezTo>
                    <a:close/>
                    <a:moveTo>
                      <a:pt x="11650" y="26289"/>
                    </a:moveTo>
                    <a:cubicBezTo>
                      <a:pt x="10580" y="26289"/>
                      <a:pt x="9510" y="26659"/>
                      <a:pt x="8707" y="27359"/>
                    </a:cubicBezTo>
                    <a:cubicBezTo>
                      <a:pt x="7406" y="28426"/>
                      <a:pt x="6772" y="30361"/>
                      <a:pt x="7239" y="32029"/>
                    </a:cubicBezTo>
                    <a:lnTo>
                      <a:pt x="7839" y="34130"/>
                    </a:lnTo>
                    <a:lnTo>
                      <a:pt x="5671" y="33863"/>
                    </a:lnTo>
                    <a:cubicBezTo>
                      <a:pt x="5474" y="33835"/>
                      <a:pt x="5275" y="33821"/>
                      <a:pt x="5074" y="33821"/>
                    </a:cubicBezTo>
                    <a:cubicBezTo>
                      <a:pt x="4083" y="33821"/>
                      <a:pt x="3062" y="34160"/>
                      <a:pt x="2202" y="34797"/>
                    </a:cubicBezTo>
                    <a:cubicBezTo>
                      <a:pt x="1168" y="35598"/>
                      <a:pt x="468" y="36699"/>
                      <a:pt x="301" y="37866"/>
                    </a:cubicBezTo>
                    <a:cubicBezTo>
                      <a:pt x="1" y="39734"/>
                      <a:pt x="1035" y="41102"/>
                      <a:pt x="1668" y="41736"/>
                    </a:cubicBezTo>
                    <a:cubicBezTo>
                      <a:pt x="2402" y="42470"/>
                      <a:pt x="3370" y="42970"/>
                      <a:pt x="4404" y="43270"/>
                    </a:cubicBezTo>
                    <a:cubicBezTo>
                      <a:pt x="4693" y="43331"/>
                      <a:pt x="4987" y="43361"/>
                      <a:pt x="5282" y="43361"/>
                    </a:cubicBezTo>
                    <a:cubicBezTo>
                      <a:pt x="6283" y="43361"/>
                      <a:pt x="7298" y="43021"/>
                      <a:pt x="8173" y="42403"/>
                    </a:cubicBezTo>
                    <a:cubicBezTo>
                      <a:pt x="9474" y="41469"/>
                      <a:pt x="10341" y="40101"/>
                      <a:pt x="10575" y="38533"/>
                    </a:cubicBezTo>
                    <a:lnTo>
                      <a:pt x="10842" y="36899"/>
                    </a:lnTo>
                    <a:lnTo>
                      <a:pt x="12409" y="37366"/>
                    </a:lnTo>
                    <a:cubicBezTo>
                      <a:pt x="12852" y="37495"/>
                      <a:pt x="13300" y="37558"/>
                      <a:pt x="13740" y="37558"/>
                    </a:cubicBezTo>
                    <a:cubicBezTo>
                      <a:pt x="14890" y="37558"/>
                      <a:pt x="15983" y="37128"/>
                      <a:pt x="16779" y="36332"/>
                    </a:cubicBezTo>
                    <a:cubicBezTo>
                      <a:pt x="18113" y="35031"/>
                      <a:pt x="18414" y="32863"/>
                      <a:pt x="17513" y="31095"/>
                    </a:cubicBezTo>
                    <a:lnTo>
                      <a:pt x="15879" y="27926"/>
                    </a:lnTo>
                    <a:lnTo>
                      <a:pt x="16779" y="28226"/>
                    </a:lnTo>
                    <a:lnTo>
                      <a:pt x="16779" y="28226"/>
                    </a:lnTo>
                    <a:lnTo>
                      <a:pt x="13577" y="26725"/>
                    </a:lnTo>
                    <a:cubicBezTo>
                      <a:pt x="12977" y="26431"/>
                      <a:pt x="12313" y="26289"/>
                      <a:pt x="11650" y="262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49" name="Google Shape;2244;p52"/>
              <p:cNvSpPr/>
              <p:nvPr/>
            </p:nvSpPr>
            <p:spPr>
              <a:xfrm>
                <a:off x="978700" y="10937575"/>
                <a:ext cx="57575" cy="45050"/>
              </a:xfrm>
              <a:custGeom>
                <a:avLst/>
                <a:gdLst/>
                <a:ahLst/>
                <a:cxnLst/>
                <a:rect l="l" t="t" r="r" b="b"/>
                <a:pathLst>
                  <a:path w="2303" h="1802" extrusionOk="0">
                    <a:moveTo>
                      <a:pt x="1104" y="0"/>
                    </a:moveTo>
                    <a:cubicBezTo>
                      <a:pt x="1" y="0"/>
                      <a:pt x="11" y="1802"/>
                      <a:pt x="1135" y="1802"/>
                    </a:cubicBezTo>
                    <a:cubicBezTo>
                      <a:pt x="2302" y="1802"/>
                      <a:pt x="2302" y="1"/>
                      <a:pt x="1135" y="1"/>
                    </a:cubicBezTo>
                    <a:cubicBezTo>
                      <a:pt x="1124" y="0"/>
                      <a:pt x="1114" y="0"/>
                      <a:pt x="1104" y="0"/>
                    </a:cubicBezTo>
                    <a:close/>
                  </a:path>
                </a:pathLst>
              </a:custGeom>
              <a:solidFill>
                <a:srgbClr val="F8F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grpSp>
      </p:grpSp>
      <p:sp>
        <p:nvSpPr>
          <p:cNvPr id="53" name="52 CuadroTexto"/>
          <p:cNvSpPr txBox="1"/>
          <p:nvPr/>
        </p:nvSpPr>
        <p:spPr>
          <a:xfrm>
            <a:off x="5257800" y="3591570"/>
            <a:ext cx="926389" cy="646331"/>
          </a:xfrm>
          <a:prstGeom prst="rect">
            <a:avLst/>
          </a:prstGeom>
          <a:noFill/>
        </p:spPr>
        <p:txBody>
          <a:bodyPr wrap="square" rtlCol="0">
            <a:spAutoFit/>
          </a:bodyPr>
          <a:lstStyle/>
          <a:p>
            <a:pPr algn="ctr"/>
            <a:r>
              <a:rPr lang="en-US" dirty="0" smtClean="0">
                <a:latin typeface="Calibri" panose="020F0502020204030204" pitchFamily="34" charset="0"/>
              </a:rPr>
              <a:t>Gram positive</a:t>
            </a:r>
            <a:endParaRPr lang="en-US" dirty="0">
              <a:latin typeface="Calibri" panose="020F0502020204030204" pitchFamily="34" charset="0"/>
            </a:endParaRPr>
          </a:p>
        </p:txBody>
      </p:sp>
      <p:sp>
        <p:nvSpPr>
          <p:cNvPr id="54" name="53 CuadroTexto"/>
          <p:cNvSpPr txBox="1"/>
          <p:nvPr/>
        </p:nvSpPr>
        <p:spPr>
          <a:xfrm>
            <a:off x="7049797" y="3620869"/>
            <a:ext cx="2018003" cy="646331"/>
          </a:xfrm>
          <a:prstGeom prst="rect">
            <a:avLst/>
          </a:prstGeom>
          <a:noFill/>
        </p:spPr>
        <p:txBody>
          <a:bodyPr wrap="square" rtlCol="0">
            <a:spAutoFit/>
          </a:bodyPr>
          <a:lstStyle/>
          <a:p>
            <a:r>
              <a:rPr lang="en-US" i="1" dirty="0" smtClean="0">
                <a:latin typeface="Calibri" panose="020F0502020204030204" pitchFamily="34" charset="0"/>
              </a:rPr>
              <a:t>Staphylococcus aureus </a:t>
            </a:r>
            <a:r>
              <a:rPr lang="en-US" dirty="0" smtClean="0">
                <a:latin typeface="Calibri" panose="020F0502020204030204" pitchFamily="34" charset="0"/>
              </a:rPr>
              <a:t>ATCC 25923</a:t>
            </a:r>
            <a:endParaRPr lang="en-US" dirty="0">
              <a:latin typeface="Calibri" panose="020F0502020204030204" pitchFamily="34" charset="0"/>
            </a:endParaRPr>
          </a:p>
        </p:txBody>
      </p:sp>
      <p:sp>
        <p:nvSpPr>
          <p:cNvPr id="55" name="54 CuadroTexto"/>
          <p:cNvSpPr txBox="1"/>
          <p:nvPr/>
        </p:nvSpPr>
        <p:spPr>
          <a:xfrm>
            <a:off x="5257800" y="4408119"/>
            <a:ext cx="1003298" cy="646331"/>
          </a:xfrm>
          <a:prstGeom prst="rect">
            <a:avLst/>
          </a:prstGeom>
          <a:noFill/>
        </p:spPr>
        <p:txBody>
          <a:bodyPr wrap="square" rtlCol="0">
            <a:spAutoFit/>
          </a:bodyPr>
          <a:lstStyle/>
          <a:p>
            <a:pPr algn="ctr"/>
            <a:r>
              <a:rPr lang="en-US" dirty="0" smtClean="0">
                <a:latin typeface="Calibri" panose="020F0502020204030204" pitchFamily="34" charset="0"/>
              </a:rPr>
              <a:t>Gram negative</a:t>
            </a:r>
            <a:endParaRPr lang="en-US" dirty="0">
              <a:latin typeface="Calibri" panose="020F0502020204030204" pitchFamily="34" charset="0"/>
            </a:endParaRPr>
          </a:p>
        </p:txBody>
      </p:sp>
      <p:grpSp>
        <p:nvGrpSpPr>
          <p:cNvPr id="56" name="55 Grupo"/>
          <p:cNvGrpSpPr/>
          <p:nvPr/>
        </p:nvGrpSpPr>
        <p:grpSpPr>
          <a:xfrm>
            <a:off x="6417280" y="4505970"/>
            <a:ext cx="593120" cy="575260"/>
            <a:chOff x="4659388" y="3678450"/>
            <a:chExt cx="1123933" cy="1301641"/>
          </a:xfrm>
        </p:grpSpPr>
        <p:sp>
          <p:nvSpPr>
            <p:cNvPr id="57" name="Google Shape;813;p37"/>
            <p:cNvSpPr/>
            <p:nvPr/>
          </p:nvSpPr>
          <p:spPr>
            <a:xfrm rot="20287807">
              <a:off x="5374623" y="4374819"/>
              <a:ext cx="210516" cy="548719"/>
            </a:xfrm>
            <a:custGeom>
              <a:avLst/>
              <a:gdLst/>
              <a:ahLst/>
              <a:cxnLst/>
              <a:rect l="l" t="t" r="r" b="b"/>
              <a:pathLst>
                <a:path w="9508" h="24783" extrusionOk="0">
                  <a:moveTo>
                    <a:pt x="167" y="0"/>
                  </a:moveTo>
                  <a:cubicBezTo>
                    <a:pt x="67" y="1235"/>
                    <a:pt x="1" y="2502"/>
                    <a:pt x="34" y="3736"/>
                  </a:cubicBezTo>
                  <a:cubicBezTo>
                    <a:pt x="67" y="5004"/>
                    <a:pt x="201" y="6305"/>
                    <a:pt x="534" y="7539"/>
                  </a:cubicBezTo>
                  <a:cubicBezTo>
                    <a:pt x="868" y="8807"/>
                    <a:pt x="1468" y="10008"/>
                    <a:pt x="2336" y="11008"/>
                  </a:cubicBezTo>
                  <a:cubicBezTo>
                    <a:pt x="3203" y="11976"/>
                    <a:pt x="4170" y="12709"/>
                    <a:pt x="4904" y="13643"/>
                  </a:cubicBezTo>
                  <a:cubicBezTo>
                    <a:pt x="5271" y="14077"/>
                    <a:pt x="5571" y="14544"/>
                    <a:pt x="5738" y="15078"/>
                  </a:cubicBezTo>
                  <a:cubicBezTo>
                    <a:pt x="5938" y="15645"/>
                    <a:pt x="5905" y="16179"/>
                    <a:pt x="5838" y="16746"/>
                  </a:cubicBezTo>
                  <a:cubicBezTo>
                    <a:pt x="5605" y="17913"/>
                    <a:pt x="5038" y="19047"/>
                    <a:pt x="4837" y="20315"/>
                  </a:cubicBezTo>
                  <a:cubicBezTo>
                    <a:pt x="4737" y="20915"/>
                    <a:pt x="4737" y="21582"/>
                    <a:pt x="4938" y="22216"/>
                  </a:cubicBezTo>
                  <a:cubicBezTo>
                    <a:pt x="5204" y="22817"/>
                    <a:pt x="5571" y="23350"/>
                    <a:pt x="6038" y="23751"/>
                  </a:cubicBezTo>
                  <a:cubicBezTo>
                    <a:pt x="6719" y="24381"/>
                    <a:pt x="7648" y="24783"/>
                    <a:pt x="8594" y="24783"/>
                  </a:cubicBezTo>
                  <a:cubicBezTo>
                    <a:pt x="8899" y="24783"/>
                    <a:pt x="9206" y="24741"/>
                    <a:pt x="9507" y="24651"/>
                  </a:cubicBezTo>
                  <a:lnTo>
                    <a:pt x="9507" y="24651"/>
                  </a:lnTo>
                  <a:cubicBezTo>
                    <a:pt x="9262" y="24704"/>
                    <a:pt x="9015" y="24730"/>
                    <a:pt x="8771" y="24730"/>
                  </a:cubicBezTo>
                  <a:cubicBezTo>
                    <a:pt x="7786" y="24730"/>
                    <a:pt x="6840" y="24319"/>
                    <a:pt x="6172" y="23651"/>
                  </a:cubicBezTo>
                  <a:cubicBezTo>
                    <a:pt x="5738" y="23217"/>
                    <a:pt x="5405" y="22717"/>
                    <a:pt x="5238" y="22150"/>
                  </a:cubicBezTo>
                  <a:cubicBezTo>
                    <a:pt x="5071" y="21549"/>
                    <a:pt x="5104" y="20982"/>
                    <a:pt x="5238" y="20382"/>
                  </a:cubicBezTo>
                  <a:cubicBezTo>
                    <a:pt x="5505" y="19214"/>
                    <a:pt x="6172" y="18147"/>
                    <a:pt x="6472" y="16879"/>
                  </a:cubicBezTo>
                  <a:cubicBezTo>
                    <a:pt x="6572" y="16245"/>
                    <a:pt x="6639" y="15578"/>
                    <a:pt x="6472" y="14911"/>
                  </a:cubicBezTo>
                  <a:cubicBezTo>
                    <a:pt x="6272" y="14311"/>
                    <a:pt x="5972" y="13677"/>
                    <a:pt x="5571" y="13176"/>
                  </a:cubicBezTo>
                  <a:cubicBezTo>
                    <a:pt x="4837" y="12142"/>
                    <a:pt x="3870" y="11308"/>
                    <a:pt x="3170" y="10374"/>
                  </a:cubicBezTo>
                  <a:cubicBezTo>
                    <a:pt x="2436" y="9474"/>
                    <a:pt x="2002" y="8373"/>
                    <a:pt x="1735" y="7239"/>
                  </a:cubicBezTo>
                  <a:cubicBezTo>
                    <a:pt x="1502" y="6138"/>
                    <a:pt x="1468" y="4971"/>
                    <a:pt x="1502" y="3736"/>
                  </a:cubicBezTo>
                  <a:cubicBezTo>
                    <a:pt x="1535" y="2535"/>
                    <a:pt x="1669" y="1335"/>
                    <a:pt x="1835" y="134"/>
                  </a:cubicBezTo>
                  <a:lnTo>
                    <a:pt x="167"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58" name="Google Shape;814;p37"/>
            <p:cNvSpPr/>
            <p:nvPr/>
          </p:nvSpPr>
          <p:spPr>
            <a:xfrm rot="20287807">
              <a:off x="5374316" y="4278733"/>
              <a:ext cx="358218" cy="556158"/>
            </a:xfrm>
            <a:custGeom>
              <a:avLst/>
              <a:gdLst/>
              <a:ahLst/>
              <a:cxnLst/>
              <a:rect l="l" t="t" r="r" b="b"/>
              <a:pathLst>
                <a:path w="16179" h="25119" extrusionOk="0">
                  <a:moveTo>
                    <a:pt x="1535" y="0"/>
                  </a:moveTo>
                  <a:lnTo>
                    <a:pt x="1" y="100"/>
                  </a:lnTo>
                  <a:cubicBezTo>
                    <a:pt x="67" y="868"/>
                    <a:pt x="434" y="1635"/>
                    <a:pt x="901" y="2202"/>
                  </a:cubicBezTo>
                  <a:cubicBezTo>
                    <a:pt x="1368" y="2802"/>
                    <a:pt x="1869" y="3303"/>
                    <a:pt x="2402" y="3703"/>
                  </a:cubicBezTo>
                  <a:cubicBezTo>
                    <a:pt x="3436" y="4604"/>
                    <a:pt x="4537" y="5337"/>
                    <a:pt x="5238" y="6271"/>
                  </a:cubicBezTo>
                  <a:cubicBezTo>
                    <a:pt x="5605" y="6705"/>
                    <a:pt x="5871" y="7205"/>
                    <a:pt x="6005" y="7806"/>
                  </a:cubicBezTo>
                  <a:cubicBezTo>
                    <a:pt x="6105" y="8340"/>
                    <a:pt x="6172" y="9007"/>
                    <a:pt x="6205" y="9674"/>
                  </a:cubicBezTo>
                  <a:cubicBezTo>
                    <a:pt x="6238" y="10341"/>
                    <a:pt x="6338" y="11108"/>
                    <a:pt x="6705" y="11775"/>
                  </a:cubicBezTo>
                  <a:cubicBezTo>
                    <a:pt x="7072" y="12476"/>
                    <a:pt x="7739" y="12943"/>
                    <a:pt x="8373" y="13210"/>
                  </a:cubicBezTo>
                  <a:cubicBezTo>
                    <a:pt x="9040" y="13510"/>
                    <a:pt x="9674" y="13677"/>
                    <a:pt x="10241" y="13944"/>
                  </a:cubicBezTo>
                  <a:cubicBezTo>
                    <a:pt x="10842" y="14177"/>
                    <a:pt x="11342" y="14477"/>
                    <a:pt x="11709" y="14978"/>
                  </a:cubicBezTo>
                  <a:cubicBezTo>
                    <a:pt x="12443" y="15945"/>
                    <a:pt x="12676" y="17313"/>
                    <a:pt x="12610" y="18547"/>
                  </a:cubicBezTo>
                  <a:cubicBezTo>
                    <a:pt x="12610" y="19214"/>
                    <a:pt x="12543" y="19881"/>
                    <a:pt x="12610" y="20548"/>
                  </a:cubicBezTo>
                  <a:cubicBezTo>
                    <a:pt x="12610" y="20882"/>
                    <a:pt x="12710" y="21282"/>
                    <a:pt x="12876" y="21549"/>
                  </a:cubicBezTo>
                  <a:cubicBezTo>
                    <a:pt x="13043" y="21849"/>
                    <a:pt x="13243" y="22150"/>
                    <a:pt x="13510" y="22350"/>
                  </a:cubicBezTo>
                  <a:cubicBezTo>
                    <a:pt x="14011" y="22817"/>
                    <a:pt x="14578" y="23150"/>
                    <a:pt x="15111" y="23517"/>
                  </a:cubicBezTo>
                  <a:cubicBezTo>
                    <a:pt x="15378" y="23717"/>
                    <a:pt x="15612" y="23951"/>
                    <a:pt x="15845" y="24184"/>
                  </a:cubicBezTo>
                  <a:cubicBezTo>
                    <a:pt x="16045" y="24485"/>
                    <a:pt x="16179" y="24785"/>
                    <a:pt x="16179" y="25118"/>
                  </a:cubicBezTo>
                  <a:cubicBezTo>
                    <a:pt x="16179" y="24785"/>
                    <a:pt x="16079" y="24451"/>
                    <a:pt x="15879" y="24184"/>
                  </a:cubicBezTo>
                  <a:cubicBezTo>
                    <a:pt x="15678" y="23884"/>
                    <a:pt x="15412" y="23684"/>
                    <a:pt x="15178" y="23484"/>
                  </a:cubicBezTo>
                  <a:cubicBezTo>
                    <a:pt x="14611" y="23050"/>
                    <a:pt x="14077" y="22717"/>
                    <a:pt x="13610" y="22283"/>
                  </a:cubicBezTo>
                  <a:cubicBezTo>
                    <a:pt x="13377" y="22049"/>
                    <a:pt x="13210" y="21816"/>
                    <a:pt x="13077" y="21516"/>
                  </a:cubicBezTo>
                  <a:cubicBezTo>
                    <a:pt x="12943" y="21216"/>
                    <a:pt x="12910" y="20949"/>
                    <a:pt x="12876" y="20615"/>
                  </a:cubicBezTo>
                  <a:cubicBezTo>
                    <a:pt x="12843" y="19948"/>
                    <a:pt x="12943" y="19314"/>
                    <a:pt x="13010" y="18647"/>
                  </a:cubicBezTo>
                  <a:cubicBezTo>
                    <a:pt x="13043" y="17980"/>
                    <a:pt x="13043" y="17313"/>
                    <a:pt x="12910" y="16646"/>
                  </a:cubicBezTo>
                  <a:cubicBezTo>
                    <a:pt x="12843" y="15978"/>
                    <a:pt x="12576" y="15311"/>
                    <a:pt x="12176" y="14711"/>
                  </a:cubicBezTo>
                  <a:cubicBezTo>
                    <a:pt x="11742" y="14144"/>
                    <a:pt x="11109" y="13710"/>
                    <a:pt x="10508" y="13443"/>
                  </a:cubicBezTo>
                  <a:cubicBezTo>
                    <a:pt x="9874" y="13143"/>
                    <a:pt x="9241" y="12943"/>
                    <a:pt x="8707" y="12643"/>
                  </a:cubicBezTo>
                  <a:cubicBezTo>
                    <a:pt x="8173" y="12376"/>
                    <a:pt x="7706" y="12009"/>
                    <a:pt x="7506" y="11509"/>
                  </a:cubicBezTo>
                  <a:cubicBezTo>
                    <a:pt x="7239" y="11008"/>
                    <a:pt x="7172" y="10374"/>
                    <a:pt x="7172" y="9774"/>
                  </a:cubicBezTo>
                  <a:cubicBezTo>
                    <a:pt x="7106" y="9107"/>
                    <a:pt x="7172" y="8440"/>
                    <a:pt x="7039" y="7706"/>
                  </a:cubicBezTo>
                  <a:cubicBezTo>
                    <a:pt x="6939" y="6972"/>
                    <a:pt x="6605" y="6271"/>
                    <a:pt x="6205" y="5671"/>
                  </a:cubicBezTo>
                  <a:cubicBezTo>
                    <a:pt x="5371" y="4470"/>
                    <a:pt x="4237" y="3670"/>
                    <a:pt x="3336" y="2802"/>
                  </a:cubicBezTo>
                  <a:cubicBezTo>
                    <a:pt x="2369" y="1968"/>
                    <a:pt x="1602" y="1001"/>
                    <a:pt x="1535" y="0"/>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59" name="Google Shape;815;p37"/>
            <p:cNvSpPr/>
            <p:nvPr/>
          </p:nvSpPr>
          <p:spPr>
            <a:xfrm rot="20287807">
              <a:off x="5377832" y="4199227"/>
              <a:ext cx="405489" cy="469742"/>
            </a:xfrm>
            <a:custGeom>
              <a:avLst/>
              <a:gdLst/>
              <a:ahLst/>
              <a:cxnLst/>
              <a:rect l="l" t="t" r="r" b="b"/>
              <a:pathLst>
                <a:path w="18314" h="21216" extrusionOk="0">
                  <a:moveTo>
                    <a:pt x="701" y="0"/>
                  </a:moveTo>
                  <a:lnTo>
                    <a:pt x="0" y="1401"/>
                  </a:lnTo>
                  <a:cubicBezTo>
                    <a:pt x="1135" y="1868"/>
                    <a:pt x="2269" y="2268"/>
                    <a:pt x="3303" y="2769"/>
                  </a:cubicBezTo>
                  <a:cubicBezTo>
                    <a:pt x="4337" y="3269"/>
                    <a:pt x="5338" y="3903"/>
                    <a:pt x="6138" y="4703"/>
                  </a:cubicBezTo>
                  <a:cubicBezTo>
                    <a:pt x="6538" y="5070"/>
                    <a:pt x="6905" y="5537"/>
                    <a:pt x="7206" y="6004"/>
                  </a:cubicBezTo>
                  <a:cubicBezTo>
                    <a:pt x="7472" y="6505"/>
                    <a:pt x="7773" y="7038"/>
                    <a:pt x="8073" y="7572"/>
                  </a:cubicBezTo>
                  <a:cubicBezTo>
                    <a:pt x="8406" y="8106"/>
                    <a:pt x="8773" y="8673"/>
                    <a:pt x="9274" y="9107"/>
                  </a:cubicBezTo>
                  <a:cubicBezTo>
                    <a:pt x="9774" y="9540"/>
                    <a:pt x="10341" y="9874"/>
                    <a:pt x="10908" y="10107"/>
                  </a:cubicBezTo>
                  <a:lnTo>
                    <a:pt x="12543" y="10874"/>
                  </a:lnTo>
                  <a:cubicBezTo>
                    <a:pt x="13076" y="11108"/>
                    <a:pt x="13543" y="11408"/>
                    <a:pt x="13910" y="11842"/>
                  </a:cubicBezTo>
                  <a:cubicBezTo>
                    <a:pt x="14244" y="12242"/>
                    <a:pt x="14444" y="12743"/>
                    <a:pt x="14477" y="13343"/>
                  </a:cubicBezTo>
                  <a:cubicBezTo>
                    <a:pt x="14544" y="13910"/>
                    <a:pt x="14477" y="14544"/>
                    <a:pt x="14711" y="15178"/>
                  </a:cubicBezTo>
                  <a:cubicBezTo>
                    <a:pt x="14811" y="15444"/>
                    <a:pt x="14978" y="15745"/>
                    <a:pt x="15211" y="16012"/>
                  </a:cubicBezTo>
                  <a:cubicBezTo>
                    <a:pt x="15411" y="16245"/>
                    <a:pt x="15645" y="16445"/>
                    <a:pt x="15912" y="16612"/>
                  </a:cubicBezTo>
                  <a:cubicBezTo>
                    <a:pt x="16412" y="16946"/>
                    <a:pt x="16846" y="17346"/>
                    <a:pt x="17213" y="17846"/>
                  </a:cubicBezTo>
                  <a:cubicBezTo>
                    <a:pt x="17913" y="18780"/>
                    <a:pt x="18280" y="20014"/>
                    <a:pt x="18147" y="21215"/>
                  </a:cubicBezTo>
                  <a:cubicBezTo>
                    <a:pt x="18314" y="20014"/>
                    <a:pt x="18047" y="18747"/>
                    <a:pt x="17380" y="17713"/>
                  </a:cubicBezTo>
                  <a:cubicBezTo>
                    <a:pt x="17013" y="17212"/>
                    <a:pt x="16579" y="16745"/>
                    <a:pt x="16112" y="16378"/>
                  </a:cubicBezTo>
                  <a:cubicBezTo>
                    <a:pt x="15645" y="16012"/>
                    <a:pt x="15245" y="15578"/>
                    <a:pt x="15111" y="15044"/>
                  </a:cubicBezTo>
                  <a:cubicBezTo>
                    <a:pt x="14978" y="14510"/>
                    <a:pt x="15078" y="13910"/>
                    <a:pt x="15045" y="13276"/>
                  </a:cubicBezTo>
                  <a:cubicBezTo>
                    <a:pt x="15045" y="12676"/>
                    <a:pt x="14811" y="11942"/>
                    <a:pt x="14411" y="11442"/>
                  </a:cubicBezTo>
                  <a:cubicBezTo>
                    <a:pt x="13977" y="10908"/>
                    <a:pt x="13443" y="10541"/>
                    <a:pt x="12910" y="10241"/>
                  </a:cubicBezTo>
                  <a:cubicBezTo>
                    <a:pt x="12376" y="9940"/>
                    <a:pt x="11776" y="9707"/>
                    <a:pt x="11275" y="9407"/>
                  </a:cubicBezTo>
                  <a:cubicBezTo>
                    <a:pt x="10775" y="9107"/>
                    <a:pt x="10274" y="8840"/>
                    <a:pt x="9908" y="8439"/>
                  </a:cubicBezTo>
                  <a:cubicBezTo>
                    <a:pt x="9541" y="8072"/>
                    <a:pt x="9240" y="7572"/>
                    <a:pt x="8974" y="7072"/>
                  </a:cubicBezTo>
                  <a:cubicBezTo>
                    <a:pt x="8740" y="6571"/>
                    <a:pt x="8473" y="6038"/>
                    <a:pt x="8206" y="5437"/>
                  </a:cubicBezTo>
                  <a:cubicBezTo>
                    <a:pt x="7906" y="4870"/>
                    <a:pt x="7539" y="4303"/>
                    <a:pt x="7072" y="3869"/>
                  </a:cubicBezTo>
                  <a:cubicBezTo>
                    <a:pt x="6172" y="2935"/>
                    <a:pt x="5104" y="2202"/>
                    <a:pt x="4037" y="1568"/>
                  </a:cubicBezTo>
                  <a:cubicBezTo>
                    <a:pt x="2936" y="1001"/>
                    <a:pt x="1802" y="500"/>
                    <a:pt x="701" y="0"/>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60" name="Google Shape;816;p37"/>
            <p:cNvSpPr/>
            <p:nvPr/>
          </p:nvSpPr>
          <p:spPr>
            <a:xfrm rot="20287807">
              <a:off x="5283730" y="4090979"/>
              <a:ext cx="321309" cy="229712"/>
            </a:xfrm>
            <a:custGeom>
              <a:avLst/>
              <a:gdLst/>
              <a:ahLst/>
              <a:cxnLst/>
              <a:rect l="l" t="t" r="r" b="b"/>
              <a:pathLst>
                <a:path w="14512" h="10375" extrusionOk="0">
                  <a:moveTo>
                    <a:pt x="1368" y="0"/>
                  </a:moveTo>
                  <a:lnTo>
                    <a:pt x="1" y="834"/>
                  </a:lnTo>
                  <a:cubicBezTo>
                    <a:pt x="501" y="1601"/>
                    <a:pt x="1168" y="2135"/>
                    <a:pt x="1869" y="2535"/>
                  </a:cubicBezTo>
                  <a:cubicBezTo>
                    <a:pt x="2569" y="2969"/>
                    <a:pt x="3270" y="3202"/>
                    <a:pt x="4004" y="3469"/>
                  </a:cubicBezTo>
                  <a:cubicBezTo>
                    <a:pt x="5405" y="3936"/>
                    <a:pt x="6772" y="4303"/>
                    <a:pt x="7940" y="5037"/>
                  </a:cubicBezTo>
                  <a:cubicBezTo>
                    <a:pt x="8540" y="5471"/>
                    <a:pt x="9007" y="5938"/>
                    <a:pt x="9374" y="6538"/>
                  </a:cubicBezTo>
                  <a:cubicBezTo>
                    <a:pt x="9741" y="7139"/>
                    <a:pt x="10075" y="7839"/>
                    <a:pt x="10575" y="8439"/>
                  </a:cubicBezTo>
                  <a:cubicBezTo>
                    <a:pt x="11576" y="9574"/>
                    <a:pt x="13043" y="10307"/>
                    <a:pt x="14511" y="10374"/>
                  </a:cubicBezTo>
                  <a:cubicBezTo>
                    <a:pt x="13043" y="10174"/>
                    <a:pt x="11743" y="9340"/>
                    <a:pt x="10909" y="8173"/>
                  </a:cubicBezTo>
                  <a:cubicBezTo>
                    <a:pt x="10508" y="7606"/>
                    <a:pt x="10241" y="6938"/>
                    <a:pt x="9908" y="6271"/>
                  </a:cubicBezTo>
                  <a:cubicBezTo>
                    <a:pt x="9574" y="5537"/>
                    <a:pt x="9074" y="4937"/>
                    <a:pt x="8440" y="4437"/>
                  </a:cubicBezTo>
                  <a:cubicBezTo>
                    <a:pt x="7239" y="3436"/>
                    <a:pt x="5772" y="2936"/>
                    <a:pt x="4437" y="2335"/>
                  </a:cubicBezTo>
                  <a:cubicBezTo>
                    <a:pt x="3170" y="1768"/>
                    <a:pt x="1902" y="1034"/>
                    <a:pt x="1368" y="0"/>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61" name="Google Shape;817;p37"/>
            <p:cNvSpPr/>
            <p:nvPr/>
          </p:nvSpPr>
          <p:spPr>
            <a:xfrm rot="20287807">
              <a:off x="5255802" y="4456436"/>
              <a:ext cx="84202" cy="523655"/>
            </a:xfrm>
            <a:custGeom>
              <a:avLst/>
              <a:gdLst/>
              <a:ahLst/>
              <a:cxnLst/>
              <a:rect l="l" t="t" r="r" b="b"/>
              <a:pathLst>
                <a:path w="3803" h="23651" extrusionOk="0">
                  <a:moveTo>
                    <a:pt x="1635" y="1"/>
                  </a:moveTo>
                  <a:lnTo>
                    <a:pt x="267" y="734"/>
                  </a:lnTo>
                  <a:cubicBezTo>
                    <a:pt x="667" y="1435"/>
                    <a:pt x="834" y="2302"/>
                    <a:pt x="801" y="3236"/>
                  </a:cubicBezTo>
                  <a:cubicBezTo>
                    <a:pt x="767" y="4170"/>
                    <a:pt x="567" y="5138"/>
                    <a:pt x="400" y="6138"/>
                  </a:cubicBezTo>
                  <a:cubicBezTo>
                    <a:pt x="167" y="7139"/>
                    <a:pt x="0" y="8173"/>
                    <a:pt x="67" y="9274"/>
                  </a:cubicBezTo>
                  <a:cubicBezTo>
                    <a:pt x="100" y="9808"/>
                    <a:pt x="134" y="10341"/>
                    <a:pt x="300" y="10908"/>
                  </a:cubicBezTo>
                  <a:cubicBezTo>
                    <a:pt x="467" y="11409"/>
                    <a:pt x="667" y="11909"/>
                    <a:pt x="934" y="12343"/>
                  </a:cubicBezTo>
                  <a:cubicBezTo>
                    <a:pt x="1434" y="13277"/>
                    <a:pt x="2002" y="14111"/>
                    <a:pt x="2469" y="14978"/>
                  </a:cubicBezTo>
                  <a:cubicBezTo>
                    <a:pt x="2936" y="15812"/>
                    <a:pt x="3302" y="16779"/>
                    <a:pt x="3302" y="17747"/>
                  </a:cubicBezTo>
                  <a:cubicBezTo>
                    <a:pt x="3302" y="18747"/>
                    <a:pt x="3102" y="19715"/>
                    <a:pt x="3002" y="20749"/>
                  </a:cubicBezTo>
                  <a:cubicBezTo>
                    <a:pt x="2969" y="21249"/>
                    <a:pt x="2969" y="21783"/>
                    <a:pt x="3069" y="22283"/>
                  </a:cubicBezTo>
                  <a:cubicBezTo>
                    <a:pt x="3136" y="22784"/>
                    <a:pt x="3403" y="23284"/>
                    <a:pt x="3736" y="23651"/>
                  </a:cubicBezTo>
                  <a:cubicBezTo>
                    <a:pt x="3436" y="23284"/>
                    <a:pt x="3236" y="22784"/>
                    <a:pt x="3169" y="22283"/>
                  </a:cubicBezTo>
                  <a:cubicBezTo>
                    <a:pt x="3136" y="21783"/>
                    <a:pt x="3169" y="21283"/>
                    <a:pt x="3269" y="20782"/>
                  </a:cubicBezTo>
                  <a:cubicBezTo>
                    <a:pt x="3436" y="19815"/>
                    <a:pt x="3736" y="18814"/>
                    <a:pt x="3769" y="17780"/>
                  </a:cubicBezTo>
                  <a:cubicBezTo>
                    <a:pt x="3803" y="16746"/>
                    <a:pt x="3503" y="15645"/>
                    <a:pt x="3069" y="14745"/>
                  </a:cubicBezTo>
                  <a:cubicBezTo>
                    <a:pt x="2602" y="13777"/>
                    <a:pt x="2102" y="12910"/>
                    <a:pt x="1668" y="12009"/>
                  </a:cubicBezTo>
                  <a:cubicBezTo>
                    <a:pt x="1468" y="11609"/>
                    <a:pt x="1334" y="11142"/>
                    <a:pt x="1234" y="10675"/>
                  </a:cubicBezTo>
                  <a:cubicBezTo>
                    <a:pt x="1101" y="10241"/>
                    <a:pt x="1101" y="9774"/>
                    <a:pt x="1101" y="9307"/>
                  </a:cubicBezTo>
                  <a:cubicBezTo>
                    <a:pt x="1134" y="8340"/>
                    <a:pt x="1334" y="7406"/>
                    <a:pt x="1601" y="6439"/>
                  </a:cubicBezTo>
                  <a:cubicBezTo>
                    <a:pt x="1835" y="5471"/>
                    <a:pt x="2102" y="4470"/>
                    <a:pt x="2235" y="3403"/>
                  </a:cubicBezTo>
                  <a:cubicBezTo>
                    <a:pt x="2302" y="2302"/>
                    <a:pt x="2235" y="1101"/>
                    <a:pt x="1635" y="1"/>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62" name="Google Shape;818;p37"/>
            <p:cNvSpPr/>
            <p:nvPr/>
          </p:nvSpPr>
          <p:spPr>
            <a:xfrm rot="20287807">
              <a:off x="4659388" y="3678450"/>
              <a:ext cx="630020" cy="949735"/>
            </a:xfrm>
            <a:custGeom>
              <a:avLst/>
              <a:gdLst/>
              <a:ahLst/>
              <a:cxnLst/>
              <a:rect l="l" t="t" r="r" b="b"/>
              <a:pathLst>
                <a:path w="28455" h="42895" extrusionOk="0">
                  <a:moveTo>
                    <a:pt x="7771" y="1"/>
                  </a:moveTo>
                  <a:cubicBezTo>
                    <a:pt x="6673" y="1"/>
                    <a:pt x="5572" y="233"/>
                    <a:pt x="4537" y="815"/>
                  </a:cubicBezTo>
                  <a:cubicBezTo>
                    <a:pt x="1068" y="2784"/>
                    <a:pt x="1" y="7787"/>
                    <a:pt x="1001" y="11290"/>
                  </a:cubicBezTo>
                  <a:cubicBezTo>
                    <a:pt x="1769" y="13992"/>
                    <a:pt x="3203" y="13858"/>
                    <a:pt x="6005" y="17894"/>
                  </a:cubicBezTo>
                  <a:cubicBezTo>
                    <a:pt x="9141" y="22364"/>
                    <a:pt x="10508" y="26901"/>
                    <a:pt x="11009" y="29136"/>
                  </a:cubicBezTo>
                  <a:cubicBezTo>
                    <a:pt x="11776" y="32338"/>
                    <a:pt x="12009" y="35740"/>
                    <a:pt x="13644" y="38643"/>
                  </a:cubicBezTo>
                  <a:cubicBezTo>
                    <a:pt x="14921" y="40979"/>
                    <a:pt x="17481" y="42895"/>
                    <a:pt x="20063" y="42895"/>
                  </a:cubicBezTo>
                  <a:cubicBezTo>
                    <a:pt x="20651" y="42895"/>
                    <a:pt x="21241" y="42795"/>
                    <a:pt x="21816" y="42579"/>
                  </a:cubicBezTo>
                  <a:cubicBezTo>
                    <a:pt x="23184" y="42078"/>
                    <a:pt x="24218" y="40978"/>
                    <a:pt x="25052" y="39743"/>
                  </a:cubicBezTo>
                  <a:cubicBezTo>
                    <a:pt x="27721" y="35974"/>
                    <a:pt x="28454" y="31037"/>
                    <a:pt x="27854" y="26400"/>
                  </a:cubicBezTo>
                  <a:cubicBezTo>
                    <a:pt x="27220" y="21797"/>
                    <a:pt x="25386" y="17461"/>
                    <a:pt x="23317" y="13291"/>
                  </a:cubicBezTo>
                  <a:cubicBezTo>
                    <a:pt x="20849" y="8454"/>
                    <a:pt x="19415" y="5686"/>
                    <a:pt x="16212" y="3351"/>
                  </a:cubicBezTo>
                  <a:cubicBezTo>
                    <a:pt x="15108" y="2606"/>
                    <a:pt x="11451" y="1"/>
                    <a:pt x="7771" y="1"/>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63" name="Google Shape;819;p37"/>
            <p:cNvSpPr/>
            <p:nvPr/>
          </p:nvSpPr>
          <p:spPr>
            <a:xfrm rot="20287807">
              <a:off x="4689799" y="3705479"/>
              <a:ext cx="574624" cy="895269"/>
            </a:xfrm>
            <a:custGeom>
              <a:avLst/>
              <a:gdLst/>
              <a:ahLst/>
              <a:cxnLst/>
              <a:rect l="l" t="t" r="r" b="b"/>
              <a:pathLst>
                <a:path w="25953" h="40435" extrusionOk="0">
                  <a:moveTo>
                    <a:pt x="6490" y="0"/>
                  </a:moveTo>
                  <a:cubicBezTo>
                    <a:pt x="6233" y="0"/>
                    <a:pt x="5982" y="17"/>
                    <a:pt x="5738" y="49"/>
                  </a:cubicBezTo>
                  <a:cubicBezTo>
                    <a:pt x="5071" y="116"/>
                    <a:pt x="4437" y="349"/>
                    <a:pt x="3836" y="683"/>
                  </a:cubicBezTo>
                  <a:cubicBezTo>
                    <a:pt x="1001" y="2284"/>
                    <a:pt x="0" y="6687"/>
                    <a:pt x="901" y="9722"/>
                  </a:cubicBezTo>
                  <a:cubicBezTo>
                    <a:pt x="1201" y="10890"/>
                    <a:pt x="1668" y="11357"/>
                    <a:pt x="2602" y="12258"/>
                  </a:cubicBezTo>
                  <a:cubicBezTo>
                    <a:pt x="3336" y="13025"/>
                    <a:pt x="4437" y="14092"/>
                    <a:pt x="5738" y="15960"/>
                  </a:cubicBezTo>
                  <a:cubicBezTo>
                    <a:pt x="9107" y="20864"/>
                    <a:pt x="10508" y="25767"/>
                    <a:pt x="10942" y="27635"/>
                  </a:cubicBezTo>
                  <a:cubicBezTo>
                    <a:pt x="11142" y="28536"/>
                    <a:pt x="11308" y="29403"/>
                    <a:pt x="11475" y="30270"/>
                  </a:cubicBezTo>
                  <a:cubicBezTo>
                    <a:pt x="11942" y="32605"/>
                    <a:pt x="12343" y="34874"/>
                    <a:pt x="13443" y="36808"/>
                  </a:cubicBezTo>
                  <a:cubicBezTo>
                    <a:pt x="14594" y="38955"/>
                    <a:pt x="16819" y="40434"/>
                    <a:pt x="18764" y="40434"/>
                  </a:cubicBezTo>
                  <a:cubicBezTo>
                    <a:pt x="18905" y="40434"/>
                    <a:pt x="19044" y="40427"/>
                    <a:pt x="19181" y="40411"/>
                  </a:cubicBezTo>
                  <a:cubicBezTo>
                    <a:pt x="19448" y="40378"/>
                    <a:pt x="19748" y="40278"/>
                    <a:pt x="20115" y="40244"/>
                  </a:cubicBezTo>
                  <a:cubicBezTo>
                    <a:pt x="21015" y="39877"/>
                    <a:pt x="21916" y="39077"/>
                    <a:pt x="22783" y="37876"/>
                  </a:cubicBezTo>
                  <a:cubicBezTo>
                    <a:pt x="25018" y="34574"/>
                    <a:pt x="25952" y="30137"/>
                    <a:pt x="25318" y="25400"/>
                  </a:cubicBezTo>
                  <a:cubicBezTo>
                    <a:pt x="24685" y="20697"/>
                    <a:pt x="22750" y="16294"/>
                    <a:pt x="20915" y="12691"/>
                  </a:cubicBezTo>
                  <a:cubicBezTo>
                    <a:pt x="18447" y="7754"/>
                    <a:pt x="17113" y="5353"/>
                    <a:pt x="14177" y="3218"/>
                  </a:cubicBezTo>
                  <a:cubicBezTo>
                    <a:pt x="11201" y="1104"/>
                    <a:pt x="8623" y="0"/>
                    <a:pt x="6490"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64" name="Google Shape;820;p37"/>
            <p:cNvSpPr/>
            <p:nvPr/>
          </p:nvSpPr>
          <p:spPr>
            <a:xfrm rot="20287807">
              <a:off x="5000177" y="3965336"/>
              <a:ext cx="312431" cy="576749"/>
            </a:xfrm>
            <a:custGeom>
              <a:avLst/>
              <a:gdLst/>
              <a:ahLst/>
              <a:cxnLst/>
              <a:rect l="l" t="t" r="r" b="b"/>
              <a:pathLst>
                <a:path w="14111" h="26049" extrusionOk="0">
                  <a:moveTo>
                    <a:pt x="9907" y="1"/>
                  </a:moveTo>
                  <a:cubicBezTo>
                    <a:pt x="10307" y="1368"/>
                    <a:pt x="10674" y="2836"/>
                    <a:pt x="10875" y="4337"/>
                  </a:cubicBezTo>
                  <a:cubicBezTo>
                    <a:pt x="11542" y="9141"/>
                    <a:pt x="10608" y="13544"/>
                    <a:pt x="8339" y="16813"/>
                  </a:cubicBezTo>
                  <a:cubicBezTo>
                    <a:pt x="7505" y="18047"/>
                    <a:pt x="6605" y="18814"/>
                    <a:pt x="5671" y="19181"/>
                  </a:cubicBezTo>
                  <a:cubicBezTo>
                    <a:pt x="5404" y="19281"/>
                    <a:pt x="5104" y="19348"/>
                    <a:pt x="4837" y="19381"/>
                  </a:cubicBezTo>
                  <a:cubicBezTo>
                    <a:pt x="4677" y="19405"/>
                    <a:pt x="4514" y="19416"/>
                    <a:pt x="4348" y="19416"/>
                  </a:cubicBezTo>
                  <a:cubicBezTo>
                    <a:pt x="2856" y="19416"/>
                    <a:pt x="1171" y="18494"/>
                    <a:pt x="0" y="17113"/>
                  </a:cubicBezTo>
                  <a:lnTo>
                    <a:pt x="0" y="17113"/>
                  </a:lnTo>
                  <a:cubicBezTo>
                    <a:pt x="367" y="19014"/>
                    <a:pt x="834" y="20816"/>
                    <a:pt x="1701" y="22450"/>
                  </a:cubicBezTo>
                  <a:cubicBezTo>
                    <a:pt x="2844" y="24550"/>
                    <a:pt x="5043" y="26049"/>
                    <a:pt x="6978" y="26049"/>
                  </a:cubicBezTo>
                  <a:cubicBezTo>
                    <a:pt x="7133" y="26049"/>
                    <a:pt x="7287" y="26039"/>
                    <a:pt x="7439" y="26019"/>
                  </a:cubicBezTo>
                  <a:cubicBezTo>
                    <a:pt x="7739" y="25986"/>
                    <a:pt x="8039" y="25886"/>
                    <a:pt x="8273" y="25819"/>
                  </a:cubicBezTo>
                  <a:cubicBezTo>
                    <a:pt x="9207" y="25452"/>
                    <a:pt x="10074" y="24652"/>
                    <a:pt x="10941" y="23451"/>
                  </a:cubicBezTo>
                  <a:cubicBezTo>
                    <a:pt x="13210" y="20182"/>
                    <a:pt x="14110" y="15712"/>
                    <a:pt x="13510" y="10975"/>
                  </a:cubicBezTo>
                  <a:cubicBezTo>
                    <a:pt x="13009" y="6972"/>
                    <a:pt x="11508" y="3203"/>
                    <a:pt x="9907" y="1"/>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grpSp>
      <p:sp>
        <p:nvSpPr>
          <p:cNvPr id="65" name="64 CuadroTexto"/>
          <p:cNvSpPr txBox="1"/>
          <p:nvPr/>
        </p:nvSpPr>
        <p:spPr>
          <a:xfrm>
            <a:off x="7123503" y="4482676"/>
            <a:ext cx="1701161" cy="369332"/>
          </a:xfrm>
          <a:prstGeom prst="rect">
            <a:avLst/>
          </a:prstGeom>
          <a:noFill/>
        </p:spPr>
        <p:txBody>
          <a:bodyPr wrap="square" rtlCol="0">
            <a:spAutoFit/>
          </a:bodyPr>
          <a:lstStyle/>
          <a:p>
            <a:r>
              <a:rPr lang="en-US" i="1" smtClean="0">
                <a:latin typeface="Calibri" panose="020F0502020204030204" pitchFamily="34" charset="0"/>
              </a:rPr>
              <a:t>Escherichia coli</a:t>
            </a:r>
            <a:endParaRPr lang="en-US">
              <a:latin typeface="Calibri" panose="020F0502020204030204" pitchFamily="34" charset="0"/>
            </a:endParaRPr>
          </a:p>
        </p:txBody>
      </p:sp>
      <p:graphicFrame>
        <p:nvGraphicFramePr>
          <p:cNvPr id="66" name="65 Tabla"/>
          <p:cNvGraphicFramePr>
            <a:graphicFrameLocks noGrp="1"/>
          </p:cNvGraphicFramePr>
          <p:nvPr>
            <p:extLst>
              <p:ext uri="{D42A27DB-BD31-4B8C-83A1-F6EECF244321}">
                <p14:modId xmlns:p14="http://schemas.microsoft.com/office/powerpoint/2010/main" val="1547990684"/>
              </p:ext>
            </p:extLst>
          </p:nvPr>
        </p:nvGraphicFramePr>
        <p:xfrm>
          <a:off x="5034628" y="5288280"/>
          <a:ext cx="3969379" cy="579120"/>
        </p:xfrm>
        <a:graphic>
          <a:graphicData uri="http://schemas.openxmlformats.org/drawingml/2006/table">
            <a:tbl>
              <a:tblPr/>
              <a:tblGrid>
                <a:gridCol w="792088"/>
                <a:gridCol w="803556"/>
                <a:gridCol w="1072009"/>
                <a:gridCol w="734189"/>
                <a:gridCol w="567537"/>
              </a:tblGrid>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kern="1200" cap="none" normalizeH="0" baseline="0" dirty="0" err="1">
                          <a:ln>
                            <a:noFill/>
                          </a:ln>
                          <a:solidFill>
                            <a:sysClr val="windowText" lastClr="000000"/>
                          </a:solidFill>
                          <a:effectLst/>
                          <a:latin typeface="Calibri" pitchFamily="34" charset="0"/>
                          <a:ea typeface="+mn-ea"/>
                          <a:cs typeface="Calibri" pitchFamily="34" charset="0"/>
                        </a:rPr>
                        <a:t>λ</a:t>
                      </a:r>
                      <a:r>
                        <a:rPr kumimoji="0" lang="en-US" sz="1300" b="0" i="0" u="none" strike="noStrike" kern="1200" cap="none" normalizeH="0" baseline="-25000" dirty="0" err="1">
                          <a:ln>
                            <a:noFill/>
                          </a:ln>
                          <a:solidFill>
                            <a:sysClr val="windowText" lastClr="000000"/>
                          </a:solidFill>
                          <a:effectLst/>
                          <a:latin typeface="Calibri" pitchFamily="34" charset="0"/>
                          <a:ea typeface="+mn-ea"/>
                          <a:cs typeface="Calibri" pitchFamily="34" charset="0"/>
                        </a:rPr>
                        <a:t>abs</a:t>
                      </a:r>
                      <a:r>
                        <a:rPr kumimoji="0" lang="en-US" sz="1300" b="0" i="0" u="none" strike="noStrike" kern="1200" cap="none" normalizeH="0" baseline="0" dirty="0">
                          <a:ln>
                            <a:noFill/>
                          </a:ln>
                          <a:solidFill>
                            <a:sysClr val="windowText" lastClr="000000"/>
                          </a:solidFill>
                          <a:effectLst/>
                          <a:latin typeface="Calibri" pitchFamily="34" charset="0"/>
                          <a:ea typeface="+mn-ea"/>
                          <a:cs typeface="Calibri" pitchFamily="34" charset="0"/>
                        </a:rPr>
                        <a:t>(nm)</a:t>
                      </a:r>
                    </a:p>
                  </a:txBody>
                  <a:tcPr horzOverflow="overflow">
                    <a:lnL>
                      <a:noFill/>
                    </a:lnL>
                    <a:lnR>
                      <a:noFill/>
                    </a:lnR>
                    <a:lnT w="12700" cap="flat" cmpd="sng" algn="ctr">
                      <a:solidFill>
                        <a:srgbClr val="CC99FF"/>
                      </a:solidFill>
                      <a:prstDash val="solid"/>
                      <a:round/>
                      <a:headEnd type="none" w="med" len="med"/>
                      <a:tailEnd type="none" w="med" len="med"/>
                    </a:lnT>
                    <a:lnB w="12700" cap="flat" cmpd="sng" algn="ctr">
                      <a:solidFill>
                        <a:srgbClr val="CC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normalizeH="0" baseline="0" dirty="0" err="1">
                          <a:ln>
                            <a:noFill/>
                          </a:ln>
                          <a:solidFill>
                            <a:sysClr val="windowText" lastClr="000000"/>
                          </a:solidFill>
                          <a:effectLst/>
                          <a:latin typeface="Calibri" pitchFamily="34" charset="0"/>
                          <a:ea typeface="+mn-ea"/>
                          <a:cs typeface="Calibri" pitchFamily="34" charset="0"/>
                        </a:rPr>
                        <a:t>λ</a:t>
                      </a:r>
                      <a:r>
                        <a:rPr kumimoji="0" lang="en-US" sz="1300" b="0" i="0" u="none" strike="noStrike" kern="1200" cap="none" normalizeH="0" baseline="-25000" dirty="0" err="1">
                          <a:ln>
                            <a:noFill/>
                          </a:ln>
                          <a:solidFill>
                            <a:sysClr val="windowText" lastClr="000000"/>
                          </a:solidFill>
                          <a:effectLst/>
                          <a:latin typeface="Calibri" pitchFamily="34" charset="0"/>
                          <a:ea typeface="+mn-ea"/>
                          <a:cs typeface="Calibri" pitchFamily="34" charset="0"/>
                        </a:rPr>
                        <a:t>em</a:t>
                      </a:r>
                      <a:r>
                        <a:rPr kumimoji="0" lang="en-US" sz="1300" b="0" i="0" u="none" strike="noStrike" kern="1200" cap="none" normalizeH="0" baseline="0" dirty="0">
                          <a:ln>
                            <a:noFill/>
                          </a:ln>
                          <a:solidFill>
                            <a:sysClr val="windowText" lastClr="000000"/>
                          </a:solidFill>
                          <a:effectLst/>
                          <a:latin typeface="Calibri" pitchFamily="34" charset="0"/>
                          <a:ea typeface="+mn-ea"/>
                          <a:cs typeface="Calibri" pitchFamily="34" charset="0"/>
                        </a:rPr>
                        <a:t>(nm)</a:t>
                      </a:r>
                    </a:p>
                  </a:txBody>
                  <a:tcPr horzOverflow="overflow">
                    <a:lnL>
                      <a:noFill/>
                    </a:lnL>
                    <a:lnR>
                      <a:noFill/>
                    </a:lnR>
                    <a:lnT w="12700" cap="flat" cmpd="sng" algn="ctr">
                      <a:solidFill>
                        <a:srgbClr val="CC99FF"/>
                      </a:solidFill>
                      <a:prstDash val="solid"/>
                      <a:round/>
                      <a:headEnd type="none" w="med" len="med"/>
                      <a:tailEnd type="none" w="med" len="med"/>
                    </a:lnT>
                    <a:lnB w="12700" cap="flat" cmpd="sng" algn="ctr">
                      <a:solidFill>
                        <a:srgbClr val="CC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ysClr val="windowText" lastClr="000000"/>
                          </a:solidFill>
                          <a:effectLst/>
                          <a:latin typeface="Calibri" pitchFamily="34" charset="0"/>
                          <a:cs typeface="Calibri" pitchFamily="34" charset="0"/>
                        </a:rPr>
                        <a:t>ε </a:t>
                      </a:r>
                      <a:r>
                        <a:rPr kumimoji="0" lang="en-US" sz="1300" b="0" i="0" u="none" strike="noStrike" cap="none" normalizeH="0" baseline="0" dirty="0">
                          <a:ln>
                            <a:noFill/>
                          </a:ln>
                          <a:solidFill>
                            <a:sysClr val="windowText" lastClr="000000"/>
                          </a:solidFill>
                          <a:effectLst/>
                          <a:latin typeface="Calibri" pitchFamily="34" charset="0"/>
                          <a:cs typeface="Calibri" pitchFamily="34" charset="0"/>
                        </a:rPr>
                        <a:t>(M</a:t>
                      </a:r>
                      <a:r>
                        <a:rPr kumimoji="0" lang="en-US" sz="1300" b="0" i="0" u="none" strike="noStrike" cap="none" normalizeH="0" baseline="30000" dirty="0">
                          <a:ln>
                            <a:noFill/>
                          </a:ln>
                          <a:solidFill>
                            <a:sysClr val="windowText" lastClr="000000"/>
                          </a:solidFill>
                          <a:effectLst/>
                          <a:latin typeface="Calibri" pitchFamily="34" charset="0"/>
                          <a:cs typeface="Calibri" pitchFamily="34" charset="0"/>
                        </a:rPr>
                        <a:t>-1</a:t>
                      </a:r>
                      <a:r>
                        <a:rPr kumimoji="0" lang="en-US" sz="1300" b="0" i="0" u="none" strike="noStrike" cap="none" normalizeH="0" baseline="0" dirty="0">
                          <a:ln>
                            <a:noFill/>
                          </a:ln>
                          <a:solidFill>
                            <a:sysClr val="windowText" lastClr="000000"/>
                          </a:solidFill>
                          <a:effectLst/>
                          <a:latin typeface="Calibri" pitchFamily="34" charset="0"/>
                          <a:cs typeface="Calibri" pitchFamily="34" charset="0"/>
                        </a:rPr>
                        <a:t>cm</a:t>
                      </a:r>
                      <a:r>
                        <a:rPr kumimoji="0" lang="en-US" sz="1300" b="0" i="0" u="none" strike="noStrike" cap="none" normalizeH="0" baseline="30000" dirty="0">
                          <a:ln>
                            <a:noFill/>
                          </a:ln>
                          <a:solidFill>
                            <a:sysClr val="windowText" lastClr="000000"/>
                          </a:solidFill>
                          <a:effectLst/>
                          <a:latin typeface="Calibri" pitchFamily="34" charset="0"/>
                          <a:cs typeface="Calibri" pitchFamily="34" charset="0"/>
                        </a:rPr>
                        <a:t>-1</a:t>
                      </a:r>
                      <a:r>
                        <a:rPr kumimoji="0" lang="en-US" sz="1300" b="0" i="0" u="none" strike="noStrike" cap="none" normalizeH="0" baseline="0" dirty="0">
                          <a:ln>
                            <a:noFill/>
                          </a:ln>
                          <a:solidFill>
                            <a:sysClr val="windowText" lastClr="000000"/>
                          </a:solidFill>
                          <a:effectLst/>
                          <a:latin typeface="Calibri" pitchFamily="34" charset="0"/>
                          <a:cs typeface="Calibri" pitchFamily="34" charset="0"/>
                        </a:rPr>
                        <a:t>)</a:t>
                      </a:r>
                    </a:p>
                  </a:txBody>
                  <a:tcPr horzOverflow="overflow">
                    <a:lnL>
                      <a:noFill/>
                    </a:lnL>
                    <a:lnR>
                      <a:noFill/>
                    </a:lnR>
                    <a:lnT w="12700" cap="flat" cmpd="sng" algn="ctr">
                      <a:solidFill>
                        <a:srgbClr val="CC99FF"/>
                      </a:solidFill>
                      <a:prstDash val="solid"/>
                      <a:round/>
                      <a:headEnd type="none" w="med" len="med"/>
                      <a:tailEnd type="none" w="med" len="med"/>
                    </a:lnT>
                    <a:lnB w="12700" cap="flat" cmpd="sng" algn="ctr">
                      <a:solidFill>
                        <a:srgbClr val="CC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ysClr val="windowText" lastClr="000000"/>
                          </a:solidFill>
                          <a:effectLst/>
                          <a:latin typeface="Calibri" pitchFamily="34" charset="0"/>
                          <a:cs typeface="Calibri" pitchFamily="34" charset="0"/>
                          <a:sym typeface="Symbol" pitchFamily="18" charset="2"/>
                        </a:rPr>
                        <a:t></a:t>
                      </a:r>
                      <a:r>
                        <a:rPr kumimoji="0" lang="en-US" sz="1300" b="0" i="0" u="none" strike="noStrike" cap="none" normalizeH="0" baseline="-25000" dirty="0">
                          <a:ln>
                            <a:noFill/>
                          </a:ln>
                          <a:solidFill>
                            <a:sysClr val="windowText" lastClr="000000"/>
                          </a:solidFill>
                          <a:effectLst/>
                          <a:latin typeface="Calibri" pitchFamily="34" charset="0"/>
                          <a:cs typeface="Calibri" pitchFamily="34" charset="0"/>
                        </a:rPr>
                        <a:t>F</a:t>
                      </a:r>
                    </a:p>
                  </a:txBody>
                  <a:tcPr horzOverflow="overflow">
                    <a:lnL>
                      <a:noFill/>
                    </a:lnL>
                    <a:lnR>
                      <a:noFill/>
                    </a:lnR>
                    <a:lnT w="12700" cap="flat" cmpd="sng" algn="ctr">
                      <a:solidFill>
                        <a:srgbClr val="CC99FF"/>
                      </a:solidFill>
                      <a:prstDash val="solid"/>
                      <a:round/>
                      <a:headEnd type="none" w="med" len="med"/>
                      <a:tailEnd type="none" w="med" len="med"/>
                    </a:lnT>
                    <a:lnB w="12700" cap="flat" cmpd="sng" algn="ctr">
                      <a:solidFill>
                        <a:srgbClr val="CC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ysClr val="windowText" lastClr="000000"/>
                          </a:solidFill>
                          <a:effectLst/>
                          <a:latin typeface="Calibri" pitchFamily="34" charset="0"/>
                          <a:cs typeface="Calibri" pitchFamily="34" charset="0"/>
                          <a:sym typeface="Symbol" pitchFamily="18" charset="2"/>
                        </a:rPr>
                        <a:t></a:t>
                      </a:r>
                      <a:r>
                        <a:rPr kumimoji="0" lang="en-US" sz="1300" b="0" i="0" u="none" strike="noStrike" cap="none" normalizeH="0" baseline="-30000" dirty="0">
                          <a:ln>
                            <a:noFill/>
                          </a:ln>
                          <a:solidFill>
                            <a:sysClr val="windowText" lastClr="000000"/>
                          </a:solidFill>
                          <a:effectLst/>
                          <a:latin typeface="Calibri" pitchFamily="34" charset="0"/>
                          <a:cs typeface="Calibri" pitchFamily="34" charset="0"/>
                        </a:rPr>
                        <a:t>Δ</a:t>
                      </a:r>
                      <a:endParaRPr kumimoji="0" lang="en-US" sz="1300" b="0" i="0" u="none" strike="noStrike" cap="none" normalizeH="0" baseline="0" dirty="0">
                        <a:ln>
                          <a:noFill/>
                        </a:ln>
                        <a:solidFill>
                          <a:sysClr val="windowText" lastClr="000000"/>
                        </a:solidFill>
                        <a:effectLst/>
                        <a:latin typeface="Calibri" pitchFamily="34" charset="0"/>
                        <a:cs typeface="Calibri" pitchFamily="34" charset="0"/>
                        <a:sym typeface="Symbol" pitchFamily="18" charset="2"/>
                      </a:endParaRPr>
                    </a:p>
                  </a:txBody>
                  <a:tcPr horzOverflow="overflow">
                    <a:lnL>
                      <a:noFill/>
                    </a:lnL>
                    <a:lnR cap="flat">
                      <a:noFill/>
                    </a:lnR>
                    <a:lnT w="12700" cap="flat" cmpd="sng" algn="ctr">
                      <a:solidFill>
                        <a:srgbClr val="CC99FF"/>
                      </a:solidFill>
                      <a:prstDash val="solid"/>
                      <a:round/>
                      <a:headEnd type="none" w="med" len="med"/>
                      <a:tailEnd type="none" w="med" len="med"/>
                    </a:lnT>
                    <a:lnB w="12700" cap="flat" cmpd="sng" algn="ctr">
                      <a:solidFill>
                        <a:srgbClr val="CC99FF"/>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kern="1200" cap="none" normalizeH="0" baseline="0" dirty="0">
                          <a:ln>
                            <a:noFill/>
                          </a:ln>
                          <a:solidFill>
                            <a:sysClr val="windowText" lastClr="000000"/>
                          </a:solidFill>
                          <a:effectLst/>
                          <a:latin typeface="Calibri" pitchFamily="34" charset="0"/>
                          <a:ea typeface="+mn-ea"/>
                          <a:cs typeface="Calibri" pitchFamily="34" charset="0"/>
                        </a:rPr>
                        <a:t>412</a:t>
                      </a:r>
                    </a:p>
                  </a:txBody>
                  <a:tcPr marL="68580" marR="68580" marT="0" marB="0" anchor="ctr">
                    <a:lnL>
                      <a:noFill/>
                    </a:lnL>
                    <a:lnR>
                      <a:noFill/>
                    </a:lnR>
                    <a:lnT w="12700" cap="flat" cmpd="sng" algn="ctr">
                      <a:solidFill>
                        <a:srgbClr val="CC99F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kern="1200" cap="none" normalizeH="0" baseline="0" dirty="0">
                          <a:ln>
                            <a:noFill/>
                          </a:ln>
                          <a:solidFill>
                            <a:sysClr val="windowText" lastClr="000000"/>
                          </a:solidFill>
                          <a:effectLst/>
                          <a:latin typeface="Calibri" pitchFamily="34" charset="0"/>
                          <a:ea typeface="+mn-ea"/>
                          <a:cs typeface="Calibri" pitchFamily="34" charset="0"/>
                        </a:rPr>
                        <a:t>644</a:t>
                      </a:r>
                    </a:p>
                  </a:txBody>
                  <a:tcPr marL="68580" marR="68580" marT="0" marB="0" anchor="ctr">
                    <a:lnL>
                      <a:noFill/>
                    </a:lnL>
                    <a:lnR>
                      <a:noFill/>
                    </a:lnR>
                    <a:lnT w="12700" cap="flat" cmpd="sng" algn="ctr">
                      <a:solidFill>
                        <a:srgbClr val="CC99F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sz="1300" b="0" i="0" u="none" strike="noStrike" kern="1200" cap="none" normalizeH="0" baseline="0" dirty="0">
                          <a:ln>
                            <a:noFill/>
                          </a:ln>
                          <a:solidFill>
                            <a:sysClr val="windowText" lastClr="000000"/>
                          </a:solidFill>
                          <a:effectLst/>
                          <a:latin typeface="Calibri" pitchFamily="34" charset="0"/>
                          <a:ea typeface="+mn-ea"/>
                          <a:cs typeface="Calibri" pitchFamily="34" charset="0"/>
                        </a:rPr>
                        <a:t>1,78x1</a:t>
                      </a:r>
                      <a:r>
                        <a:rPr kumimoji="0" lang="en-US" sz="1300" b="0" i="0" u="none" strike="noStrike" cap="none" normalizeH="0" baseline="0" dirty="0">
                          <a:ln>
                            <a:noFill/>
                          </a:ln>
                          <a:solidFill>
                            <a:sysClr val="windowText" lastClr="000000"/>
                          </a:solidFill>
                          <a:effectLst/>
                          <a:latin typeface="Calibri" pitchFamily="34" charset="0"/>
                          <a:cs typeface="Calibri" pitchFamily="34" charset="0"/>
                        </a:rPr>
                        <a:t>0</a:t>
                      </a:r>
                      <a:r>
                        <a:rPr kumimoji="0" lang="en-US" sz="1300" b="0" i="0" u="none" strike="noStrike" cap="none" normalizeH="0" baseline="30000" dirty="0">
                          <a:ln>
                            <a:noFill/>
                          </a:ln>
                          <a:solidFill>
                            <a:sysClr val="windowText" lastClr="000000"/>
                          </a:solidFill>
                          <a:effectLst/>
                          <a:latin typeface="Calibri" pitchFamily="34" charset="0"/>
                          <a:cs typeface="Calibri" pitchFamily="34" charset="0"/>
                        </a:rPr>
                        <a:t>5 a</a:t>
                      </a:r>
                    </a:p>
                  </a:txBody>
                  <a:tcPr horzOverflow="overflow">
                    <a:lnL>
                      <a:noFill/>
                    </a:lnL>
                    <a:lnR>
                      <a:noFill/>
                    </a:lnR>
                    <a:lnT w="12700" cap="flat" cmpd="sng" algn="ctr">
                      <a:solidFill>
                        <a:srgbClr val="CC99F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sz="1300" b="0" i="0" u="none" strike="noStrike" kern="1200" cap="none" normalizeH="0" baseline="0" dirty="0">
                          <a:ln>
                            <a:noFill/>
                          </a:ln>
                          <a:solidFill>
                            <a:sysClr val="windowText" lastClr="000000"/>
                          </a:solidFill>
                          <a:effectLst/>
                          <a:latin typeface="Calibri" pitchFamily="34" charset="0"/>
                          <a:ea typeface="+mn-ea"/>
                          <a:cs typeface="Calibri" pitchFamily="34" charset="0"/>
                        </a:rPr>
                        <a:t>0,12</a:t>
                      </a:r>
                      <a:r>
                        <a:rPr kumimoji="0" lang="en-US" sz="1300" b="0" i="0" u="none" strike="noStrike" cap="none" normalizeH="0" baseline="30000" dirty="0">
                          <a:ln>
                            <a:noFill/>
                          </a:ln>
                          <a:solidFill>
                            <a:sysClr val="windowText" lastClr="000000"/>
                          </a:solidFill>
                          <a:effectLst/>
                          <a:latin typeface="Calibri" pitchFamily="34" charset="0"/>
                          <a:cs typeface="Calibri" pitchFamily="34" charset="0"/>
                        </a:rPr>
                        <a:t>b</a:t>
                      </a:r>
                    </a:p>
                  </a:txBody>
                  <a:tcPr horzOverflow="overflow">
                    <a:lnL>
                      <a:noFill/>
                    </a:lnL>
                    <a:lnR>
                      <a:noFill/>
                    </a:lnR>
                    <a:lnT w="12700" cap="flat" cmpd="sng" algn="ctr">
                      <a:solidFill>
                        <a:srgbClr val="CC99F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300" dirty="0" smtClean="0">
                          <a:solidFill>
                            <a:srgbClr val="000000"/>
                          </a:solidFill>
                          <a:latin typeface="Calibri" pitchFamily="34" charset="0"/>
                          <a:cs typeface="Calibri" pitchFamily="34" charset="0"/>
                        </a:rPr>
                        <a:t>0,65</a:t>
                      </a:r>
                      <a:r>
                        <a:rPr lang="en-US" sz="1300" baseline="30000" dirty="0" smtClean="0">
                          <a:solidFill>
                            <a:srgbClr val="000000"/>
                          </a:solidFill>
                          <a:latin typeface="Calibri" pitchFamily="34" charset="0"/>
                          <a:cs typeface="Calibri" pitchFamily="34" charset="0"/>
                        </a:rPr>
                        <a:t>b</a:t>
                      </a:r>
                      <a:endParaRPr lang="en-US" sz="1300" baseline="30000" dirty="0">
                        <a:solidFill>
                          <a:srgbClr val="000000"/>
                        </a:solidFill>
                        <a:latin typeface="Calibri" pitchFamily="34" charset="0"/>
                        <a:cs typeface="Calibri" pitchFamily="34" charset="0"/>
                      </a:endParaRPr>
                    </a:p>
                  </a:txBody>
                  <a:tcPr horzOverflow="overflow">
                    <a:lnL>
                      <a:noFill/>
                    </a:lnL>
                    <a:lnR cap="flat">
                      <a:noFill/>
                    </a:lnR>
                    <a:lnT w="12700" cap="flat" cmpd="sng" algn="ctr">
                      <a:solidFill>
                        <a:srgbClr val="CC99FF"/>
                      </a:solidFill>
                      <a:prstDash val="solid"/>
                      <a:round/>
                      <a:headEnd type="none" w="med" len="med"/>
                      <a:tailEnd type="none" w="med" len="med"/>
                    </a:lnT>
                    <a:lnB>
                      <a:noFill/>
                    </a:lnB>
                    <a:lnTlToBr>
                      <a:noFill/>
                    </a:lnTlToBr>
                    <a:lnBlToTr>
                      <a:noFill/>
                    </a:lnBlToTr>
                    <a:noFill/>
                  </a:tcPr>
                </a:tc>
              </a:tr>
            </a:tbl>
          </a:graphicData>
        </a:graphic>
      </p:graphicFrame>
      <p:sp>
        <p:nvSpPr>
          <p:cNvPr id="67" name="66 Rectángulo"/>
          <p:cNvSpPr/>
          <p:nvPr/>
        </p:nvSpPr>
        <p:spPr>
          <a:xfrm>
            <a:off x="7981028" y="5791842"/>
            <a:ext cx="1086772" cy="276999"/>
          </a:xfrm>
          <a:prstGeom prst="rect">
            <a:avLst/>
          </a:prstGeom>
        </p:spPr>
        <p:txBody>
          <a:bodyPr wrap="none">
            <a:spAutoFit/>
          </a:bodyPr>
          <a:lstStyle/>
          <a:p>
            <a:r>
              <a:rPr lang="en-US" sz="1200" baseline="30000" dirty="0" smtClean="0">
                <a:latin typeface="Calibri" pitchFamily="34" charset="0"/>
                <a:ea typeface="Tahoma" pitchFamily="34" charset="0"/>
                <a:cs typeface="Calibri" pitchFamily="34" charset="0"/>
              </a:rPr>
              <a:t>a </a:t>
            </a:r>
            <a:r>
              <a:rPr lang="en-US" sz="1200" dirty="0" smtClean="0">
                <a:latin typeface="Calibri" pitchFamily="34" charset="0"/>
                <a:ea typeface="Tahoma" pitchFamily="34" charset="0"/>
                <a:cs typeface="Calibri" pitchFamily="34" charset="0"/>
              </a:rPr>
              <a:t>water,</a:t>
            </a:r>
            <a:r>
              <a:rPr lang="en-US" sz="1200" dirty="0" smtClean="0">
                <a:latin typeface="Calibri" pitchFamily="34" charset="0"/>
                <a:ea typeface="Tahoma" pitchFamily="34" charset="0"/>
                <a:cs typeface="Calibri" pitchFamily="34" charset="0"/>
                <a:sym typeface="Wingdings" pitchFamily="2" charset="2"/>
              </a:rPr>
              <a:t> </a:t>
            </a:r>
            <a:r>
              <a:rPr lang="en-US" sz="1200" dirty="0" smtClean="0">
                <a:latin typeface="Calibri" pitchFamily="34" charset="0"/>
                <a:ea typeface="Tahoma" pitchFamily="34" charset="0"/>
                <a:cs typeface="Calibri" pitchFamily="34" charset="0"/>
              </a:rPr>
              <a:t> </a:t>
            </a:r>
            <a:r>
              <a:rPr lang="en-US" sz="1200" baseline="30000" dirty="0" smtClean="0">
                <a:latin typeface="Calibri" pitchFamily="34" charset="0"/>
                <a:ea typeface="Tahoma" pitchFamily="34" charset="0"/>
                <a:cs typeface="Calibri" pitchFamily="34" charset="0"/>
              </a:rPr>
              <a:t>b </a:t>
            </a:r>
            <a:r>
              <a:rPr lang="en-US" sz="1200" dirty="0" smtClean="0">
                <a:latin typeface="Calibri" pitchFamily="34" charset="0"/>
                <a:ea typeface="Tahoma" pitchFamily="34" charset="0"/>
                <a:cs typeface="Calibri" pitchFamily="34" charset="0"/>
              </a:rPr>
              <a:t>DMF</a:t>
            </a:r>
            <a:endParaRPr lang="en-US" sz="1200" dirty="0">
              <a:latin typeface="Calibri" pitchFamily="34" charset="0"/>
              <a:cs typeface="Calibri" pitchFamily="34" charset="0"/>
            </a:endParaRPr>
          </a:p>
        </p:txBody>
      </p:sp>
      <p:grpSp>
        <p:nvGrpSpPr>
          <p:cNvPr id="68" name="Grupo 9">
            <a:extLst>
              <a:ext uri="{FF2B5EF4-FFF2-40B4-BE49-F238E27FC236}">
                <a16:creationId xmlns:a16="http://schemas.microsoft.com/office/drawing/2014/main" xmlns="" id="{0964D276-1B4D-43DA-8E6E-6E3FBFE68F1D}"/>
              </a:ext>
            </a:extLst>
          </p:cNvPr>
          <p:cNvGrpSpPr>
            <a:grpSpLocks noChangeAspect="1"/>
          </p:cNvGrpSpPr>
          <p:nvPr/>
        </p:nvGrpSpPr>
        <p:grpSpPr>
          <a:xfrm>
            <a:off x="3349468" y="1447800"/>
            <a:ext cx="2494273" cy="2584500"/>
            <a:chOff x="3925743" y="317987"/>
            <a:chExt cx="3240000" cy="3357202"/>
          </a:xfrm>
        </p:grpSpPr>
        <p:pic>
          <p:nvPicPr>
            <p:cNvPr id="69" name="Imagen 52">
              <a:extLst>
                <a:ext uri="{FF2B5EF4-FFF2-40B4-BE49-F238E27FC236}">
                  <a16:creationId xmlns:a16="http://schemas.microsoft.com/office/drawing/2014/main" xmlns="" id="{7D93607B-EC81-4613-B5DF-D5851F3FE38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931672" y="633009"/>
              <a:ext cx="797306" cy="824610"/>
            </a:xfrm>
            <a:prstGeom prst="rect">
              <a:avLst/>
            </a:prstGeom>
            <a:solidFill>
              <a:schemeClr val="bg1"/>
            </a:solidFill>
          </p:spPr>
        </p:pic>
        <p:sp>
          <p:nvSpPr>
            <p:cNvPr id="70" name="Rectángulo 44">
              <a:extLst>
                <a:ext uri="{FF2B5EF4-FFF2-40B4-BE49-F238E27FC236}">
                  <a16:creationId xmlns:a16="http://schemas.microsoft.com/office/drawing/2014/main" xmlns="" id="{3BC40AC9-161A-44E2-B961-8FB8D5E48B35}"/>
                </a:ext>
              </a:extLst>
            </p:cNvPr>
            <p:cNvSpPr/>
            <p:nvPr/>
          </p:nvSpPr>
          <p:spPr>
            <a:xfrm>
              <a:off x="3925743" y="341645"/>
              <a:ext cx="3240000" cy="25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Acorde 37">
              <a:extLst>
                <a:ext uri="{FF2B5EF4-FFF2-40B4-BE49-F238E27FC236}">
                  <a16:creationId xmlns:a16="http://schemas.microsoft.com/office/drawing/2014/main" xmlns="" id="{D029BFAF-0D6F-491D-A5A7-162C6227EAD8}"/>
                </a:ext>
              </a:extLst>
            </p:cNvPr>
            <p:cNvSpPr>
              <a:spLocks noChangeAspect="1"/>
            </p:cNvSpPr>
            <p:nvPr/>
          </p:nvSpPr>
          <p:spPr>
            <a:xfrm rot="6764736">
              <a:off x="4067173" y="760493"/>
              <a:ext cx="2822387" cy="3007006"/>
            </a:xfrm>
            <a:prstGeom prst="chord">
              <a:avLst>
                <a:gd name="adj1" fmla="val 2700000"/>
                <a:gd name="adj2" fmla="val 16097173"/>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Elipse 54">
              <a:extLst>
                <a:ext uri="{FF2B5EF4-FFF2-40B4-BE49-F238E27FC236}">
                  <a16:creationId xmlns:a16="http://schemas.microsoft.com/office/drawing/2014/main" xmlns="" id="{8E1C97C9-4A6C-4E82-955A-E94BE80CB2B5}"/>
                </a:ext>
              </a:extLst>
            </p:cNvPr>
            <p:cNvSpPr/>
            <p:nvPr/>
          </p:nvSpPr>
          <p:spPr>
            <a:xfrm>
              <a:off x="4356497" y="1675330"/>
              <a:ext cx="756000" cy="382434"/>
            </a:xfrm>
            <a:prstGeom prst="ellips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Elipse 55">
              <a:extLst>
                <a:ext uri="{FF2B5EF4-FFF2-40B4-BE49-F238E27FC236}">
                  <a16:creationId xmlns:a16="http://schemas.microsoft.com/office/drawing/2014/main" xmlns="" id="{27559D97-18CC-4B82-814E-6F50AD083085}"/>
                </a:ext>
              </a:extLst>
            </p:cNvPr>
            <p:cNvSpPr/>
            <p:nvPr/>
          </p:nvSpPr>
          <p:spPr>
            <a:xfrm>
              <a:off x="4703300" y="1333668"/>
              <a:ext cx="756000" cy="382434"/>
            </a:xfrm>
            <a:prstGeom prst="ellips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Elipse 56">
              <a:extLst>
                <a:ext uri="{FF2B5EF4-FFF2-40B4-BE49-F238E27FC236}">
                  <a16:creationId xmlns:a16="http://schemas.microsoft.com/office/drawing/2014/main" xmlns="" id="{13832B11-EE53-4D01-8EDD-16AC2FF3D6BE}"/>
                </a:ext>
              </a:extLst>
            </p:cNvPr>
            <p:cNvSpPr/>
            <p:nvPr/>
          </p:nvSpPr>
          <p:spPr>
            <a:xfrm>
              <a:off x="5441157" y="1345291"/>
              <a:ext cx="756000" cy="382434"/>
            </a:xfrm>
            <a:prstGeom prst="ellipse">
              <a:avLst/>
            </a:prstGeom>
            <a:solidFill>
              <a:srgbClr val="9E4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Elipse 57">
              <a:extLst>
                <a:ext uri="{FF2B5EF4-FFF2-40B4-BE49-F238E27FC236}">
                  <a16:creationId xmlns:a16="http://schemas.microsoft.com/office/drawing/2014/main" xmlns="" id="{AA7A62B8-4EBF-4BB4-A9FE-44F5403FEB73}"/>
                </a:ext>
              </a:extLst>
            </p:cNvPr>
            <p:cNvSpPr/>
            <p:nvPr/>
          </p:nvSpPr>
          <p:spPr>
            <a:xfrm>
              <a:off x="5088009" y="1678939"/>
              <a:ext cx="756000" cy="382434"/>
            </a:xfrm>
            <a:prstGeom prst="ellipse">
              <a:avLst/>
            </a:prstGeom>
            <a:solidFill>
              <a:srgbClr val="CCA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ángulo 49">
              <a:extLst>
                <a:ext uri="{FF2B5EF4-FFF2-40B4-BE49-F238E27FC236}">
                  <a16:creationId xmlns:a16="http://schemas.microsoft.com/office/drawing/2014/main" xmlns="" id="{4BFC4791-4835-400B-B3DF-684DA61732F4}"/>
                </a:ext>
              </a:extLst>
            </p:cNvPr>
            <p:cNvSpPr/>
            <p:nvPr/>
          </p:nvSpPr>
          <p:spPr>
            <a:xfrm>
              <a:off x="3925743" y="317987"/>
              <a:ext cx="3193794" cy="459763"/>
            </a:xfrm>
            <a:prstGeom prst="rect">
              <a:avLst/>
            </a:prstGeom>
          </p:spPr>
          <p:txBody>
            <a:bodyPr wrap="square">
              <a:spAutoFit/>
            </a:bodyPr>
            <a:lstStyle/>
            <a:p>
              <a:pPr algn="ctr"/>
              <a:r>
                <a:rPr lang="en-US" sz="1700" dirty="0" smtClean="0">
                  <a:solidFill>
                    <a:srgbClr val="7030A0"/>
                  </a:solidFill>
                  <a:latin typeface="+mj-lt"/>
                  <a:cs typeface="Times New Roman" pitchFamily="18" charset="0"/>
                </a:rPr>
                <a:t>Photosensitized biofilm</a:t>
              </a:r>
              <a:endParaRPr lang="en-US" sz="1700" dirty="0">
                <a:solidFill>
                  <a:srgbClr val="7030A0"/>
                </a:solidFill>
                <a:latin typeface="+mj-lt"/>
                <a:cs typeface="Times New Roman" pitchFamily="18" charset="0"/>
              </a:endParaRPr>
            </a:p>
          </p:txBody>
        </p:sp>
        <p:sp>
          <p:nvSpPr>
            <p:cNvPr id="77" name="Elipse 59">
              <a:extLst>
                <a:ext uri="{FF2B5EF4-FFF2-40B4-BE49-F238E27FC236}">
                  <a16:creationId xmlns:a16="http://schemas.microsoft.com/office/drawing/2014/main" xmlns="" id="{0692E391-6F90-4BB4-9133-783F2A5C6955}"/>
                </a:ext>
              </a:extLst>
            </p:cNvPr>
            <p:cNvSpPr/>
            <p:nvPr/>
          </p:nvSpPr>
          <p:spPr>
            <a:xfrm>
              <a:off x="6184279" y="2001821"/>
              <a:ext cx="756000" cy="382434"/>
            </a:xfrm>
            <a:prstGeom prst="ellipse">
              <a:avLst/>
            </a:prstGeom>
            <a:solidFill>
              <a:srgbClr val="9E4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Elipse 60">
              <a:extLst>
                <a:ext uri="{FF2B5EF4-FFF2-40B4-BE49-F238E27FC236}">
                  <a16:creationId xmlns:a16="http://schemas.microsoft.com/office/drawing/2014/main" xmlns="" id="{80C7E41B-1992-46E9-874C-AB89EF17B6EA}"/>
                </a:ext>
              </a:extLst>
            </p:cNvPr>
            <p:cNvSpPr/>
            <p:nvPr/>
          </p:nvSpPr>
          <p:spPr>
            <a:xfrm>
              <a:off x="5447605" y="2007795"/>
              <a:ext cx="756000" cy="382434"/>
            </a:xfrm>
            <a:prstGeom prst="ellipse">
              <a:avLst/>
            </a:prstGeom>
            <a:solidFill>
              <a:srgbClr val="CCA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Elipse 61">
              <a:extLst>
                <a:ext uri="{FF2B5EF4-FFF2-40B4-BE49-F238E27FC236}">
                  <a16:creationId xmlns:a16="http://schemas.microsoft.com/office/drawing/2014/main" xmlns="" id="{10815881-08B7-4EE6-9912-243E54F38AB7}"/>
                </a:ext>
              </a:extLst>
            </p:cNvPr>
            <p:cNvSpPr/>
            <p:nvPr/>
          </p:nvSpPr>
          <p:spPr>
            <a:xfrm>
              <a:off x="4719458" y="2007722"/>
              <a:ext cx="756000" cy="382434"/>
            </a:xfrm>
            <a:prstGeom prst="ellipse">
              <a:avLst/>
            </a:prstGeom>
            <a:solidFill>
              <a:srgbClr val="CCA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Elipse 62">
              <a:extLst>
                <a:ext uri="{FF2B5EF4-FFF2-40B4-BE49-F238E27FC236}">
                  <a16:creationId xmlns:a16="http://schemas.microsoft.com/office/drawing/2014/main" xmlns="" id="{3F26A154-F268-475C-9B61-09DFA062BEBC}"/>
                </a:ext>
              </a:extLst>
            </p:cNvPr>
            <p:cNvSpPr/>
            <p:nvPr/>
          </p:nvSpPr>
          <p:spPr>
            <a:xfrm>
              <a:off x="3983935" y="2009961"/>
              <a:ext cx="756000" cy="382434"/>
            </a:xfrm>
            <a:prstGeom prst="ellips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Elipse 58">
              <a:extLst>
                <a:ext uri="{FF2B5EF4-FFF2-40B4-BE49-F238E27FC236}">
                  <a16:creationId xmlns:a16="http://schemas.microsoft.com/office/drawing/2014/main" xmlns="" id="{3E8A164C-D06A-431C-A126-3550A361D673}"/>
                </a:ext>
              </a:extLst>
            </p:cNvPr>
            <p:cNvSpPr/>
            <p:nvPr/>
          </p:nvSpPr>
          <p:spPr>
            <a:xfrm>
              <a:off x="5814947" y="1676258"/>
              <a:ext cx="756000" cy="382434"/>
            </a:xfrm>
            <a:prstGeom prst="ellipse">
              <a:avLst/>
            </a:prstGeom>
            <a:solidFill>
              <a:srgbClr val="9E4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ángulo: esquinas redondeadas 41">
              <a:extLst>
                <a:ext uri="{FF2B5EF4-FFF2-40B4-BE49-F238E27FC236}">
                  <a16:creationId xmlns:a16="http://schemas.microsoft.com/office/drawing/2014/main" xmlns="" id="{A8C03886-A915-4EB9-9F44-FC786DFE3558}"/>
                </a:ext>
              </a:extLst>
            </p:cNvPr>
            <p:cNvSpPr/>
            <p:nvPr/>
          </p:nvSpPr>
          <p:spPr>
            <a:xfrm>
              <a:off x="3961360" y="2382363"/>
              <a:ext cx="3168000" cy="434847"/>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mj-lt"/>
                <a:cs typeface="Times New Roman" pitchFamily="18" charset="0"/>
              </a:endParaRPr>
            </a:p>
          </p:txBody>
        </p:sp>
      </p:grpSp>
      <p:grpSp>
        <p:nvGrpSpPr>
          <p:cNvPr id="83" name="Grupo 10">
            <a:extLst>
              <a:ext uri="{FF2B5EF4-FFF2-40B4-BE49-F238E27FC236}">
                <a16:creationId xmlns:a16="http://schemas.microsoft.com/office/drawing/2014/main" xmlns="" id="{4599AC05-711D-4E7D-8D07-147AF3AF0CD4}"/>
              </a:ext>
            </a:extLst>
          </p:cNvPr>
          <p:cNvGrpSpPr>
            <a:grpSpLocks noChangeAspect="1"/>
          </p:cNvGrpSpPr>
          <p:nvPr/>
        </p:nvGrpSpPr>
        <p:grpSpPr>
          <a:xfrm>
            <a:off x="6377661" y="1462987"/>
            <a:ext cx="2494272" cy="2475327"/>
            <a:chOff x="7417396" y="333176"/>
            <a:chExt cx="3240000" cy="3215390"/>
          </a:xfrm>
        </p:grpSpPr>
        <p:sp>
          <p:nvSpPr>
            <p:cNvPr id="84" name="Acorde 67">
              <a:extLst>
                <a:ext uri="{FF2B5EF4-FFF2-40B4-BE49-F238E27FC236}">
                  <a16:creationId xmlns:a16="http://schemas.microsoft.com/office/drawing/2014/main" xmlns="" id="{C349B9B6-9CBA-4E66-9E0C-D2DE53AC8297}"/>
                </a:ext>
              </a:extLst>
            </p:cNvPr>
            <p:cNvSpPr>
              <a:spLocks noChangeAspect="1"/>
            </p:cNvSpPr>
            <p:nvPr/>
          </p:nvSpPr>
          <p:spPr>
            <a:xfrm rot="6764736">
              <a:off x="7728022" y="1005137"/>
              <a:ext cx="2462879" cy="2623980"/>
            </a:xfrm>
            <a:prstGeom prst="chord">
              <a:avLst>
                <a:gd name="adj1" fmla="val 2700000"/>
                <a:gd name="adj2" fmla="val 16097173"/>
              </a:avLst>
            </a:prstGeom>
            <a:solidFill>
              <a:schemeClr val="bg2">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ángulo 74">
              <a:extLst>
                <a:ext uri="{FF2B5EF4-FFF2-40B4-BE49-F238E27FC236}">
                  <a16:creationId xmlns:a16="http://schemas.microsoft.com/office/drawing/2014/main" xmlns="" id="{02864E84-3A9F-4CE9-9B42-D5F991CE0C5F}"/>
                </a:ext>
              </a:extLst>
            </p:cNvPr>
            <p:cNvSpPr/>
            <p:nvPr/>
          </p:nvSpPr>
          <p:spPr>
            <a:xfrm>
              <a:off x="7417396" y="347282"/>
              <a:ext cx="3240000" cy="25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ángulo 79">
              <a:extLst>
                <a:ext uri="{FF2B5EF4-FFF2-40B4-BE49-F238E27FC236}">
                  <a16:creationId xmlns:a16="http://schemas.microsoft.com/office/drawing/2014/main" xmlns="" id="{401DFD7F-6F57-4CD5-9306-3E83CE2008F8}"/>
                </a:ext>
              </a:extLst>
            </p:cNvPr>
            <p:cNvSpPr/>
            <p:nvPr/>
          </p:nvSpPr>
          <p:spPr>
            <a:xfrm>
              <a:off x="7507981" y="333176"/>
              <a:ext cx="3070836" cy="459763"/>
            </a:xfrm>
            <a:prstGeom prst="rect">
              <a:avLst/>
            </a:prstGeom>
          </p:spPr>
          <p:txBody>
            <a:bodyPr wrap="square">
              <a:spAutoFit/>
            </a:bodyPr>
            <a:lstStyle/>
            <a:p>
              <a:pPr algn="ctr"/>
              <a:r>
                <a:rPr lang="en-US" sz="1700" dirty="0" err="1" smtClean="0">
                  <a:solidFill>
                    <a:srgbClr val="7030A0"/>
                  </a:solidFill>
                  <a:latin typeface="+mj-lt"/>
                  <a:cs typeface="Times New Roman" pitchFamily="18" charset="0"/>
                </a:rPr>
                <a:t>Photoinactivated</a:t>
              </a:r>
              <a:r>
                <a:rPr lang="en-US" sz="1700" dirty="0" smtClean="0">
                  <a:solidFill>
                    <a:srgbClr val="7030A0"/>
                  </a:solidFill>
                  <a:latin typeface="+mj-lt"/>
                  <a:cs typeface="Times New Roman" pitchFamily="18" charset="0"/>
                </a:rPr>
                <a:t> Biofilm</a:t>
              </a:r>
              <a:endParaRPr lang="en-US" sz="1700" dirty="0">
                <a:solidFill>
                  <a:srgbClr val="7030A0"/>
                </a:solidFill>
                <a:latin typeface="+mj-lt"/>
                <a:cs typeface="Times New Roman" pitchFamily="18" charset="0"/>
              </a:endParaRPr>
            </a:p>
          </p:txBody>
        </p:sp>
        <p:sp>
          <p:nvSpPr>
            <p:cNvPr id="87" name="Diagrama de flujo: terminador 80">
              <a:extLst>
                <a:ext uri="{FF2B5EF4-FFF2-40B4-BE49-F238E27FC236}">
                  <a16:creationId xmlns:a16="http://schemas.microsoft.com/office/drawing/2014/main" xmlns="" id="{DEE4ABC7-EB66-41D8-BED6-A49F56F3C63D}"/>
                </a:ext>
              </a:extLst>
            </p:cNvPr>
            <p:cNvSpPr/>
            <p:nvPr/>
          </p:nvSpPr>
          <p:spPr>
            <a:xfrm>
              <a:off x="8001490" y="1748071"/>
              <a:ext cx="468903" cy="25533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1254 w 19379"/>
                <a:gd name="connsiteY0" fmla="*/ 0 h 21600"/>
                <a:gd name="connsiteX1" fmla="*/ 15904 w 19379"/>
                <a:gd name="connsiteY1" fmla="*/ 0 h 21600"/>
                <a:gd name="connsiteX2" fmla="*/ 19379 w 19379"/>
                <a:gd name="connsiteY2" fmla="*/ 10800 h 21600"/>
                <a:gd name="connsiteX3" fmla="*/ 15904 w 19379"/>
                <a:gd name="connsiteY3" fmla="*/ 21600 h 21600"/>
                <a:gd name="connsiteX4" fmla="*/ 1254 w 19379"/>
                <a:gd name="connsiteY4" fmla="*/ 21600 h 21600"/>
                <a:gd name="connsiteX5" fmla="*/ 191 w 19379"/>
                <a:gd name="connsiteY5" fmla="*/ 10800 h 21600"/>
                <a:gd name="connsiteX6" fmla="*/ 1254 w 19379"/>
                <a:gd name="connsiteY6" fmla="*/ 0 h 21600"/>
                <a:gd name="connsiteX0" fmla="*/ 1254 w 17011"/>
                <a:gd name="connsiteY0" fmla="*/ 0 h 21600"/>
                <a:gd name="connsiteX1" fmla="*/ 15904 w 17011"/>
                <a:gd name="connsiteY1" fmla="*/ 0 h 21600"/>
                <a:gd name="connsiteX2" fmla="*/ 16666 w 17011"/>
                <a:gd name="connsiteY2" fmla="*/ 13339 h 21600"/>
                <a:gd name="connsiteX3" fmla="*/ 15904 w 17011"/>
                <a:gd name="connsiteY3" fmla="*/ 21600 h 21600"/>
                <a:gd name="connsiteX4" fmla="*/ 1254 w 17011"/>
                <a:gd name="connsiteY4" fmla="*/ 21600 h 21600"/>
                <a:gd name="connsiteX5" fmla="*/ 191 w 17011"/>
                <a:gd name="connsiteY5" fmla="*/ 10800 h 21600"/>
                <a:gd name="connsiteX6" fmla="*/ 1254 w 17011"/>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11" h="21600">
                  <a:moveTo>
                    <a:pt x="1254" y="0"/>
                  </a:moveTo>
                  <a:lnTo>
                    <a:pt x="15904" y="0"/>
                  </a:lnTo>
                  <a:cubicBezTo>
                    <a:pt x="17823" y="0"/>
                    <a:pt x="16666" y="7374"/>
                    <a:pt x="16666" y="13339"/>
                  </a:cubicBezTo>
                  <a:cubicBezTo>
                    <a:pt x="16666" y="19304"/>
                    <a:pt x="17823" y="21600"/>
                    <a:pt x="15904" y="21600"/>
                  </a:cubicBezTo>
                  <a:lnTo>
                    <a:pt x="1254" y="21600"/>
                  </a:lnTo>
                  <a:cubicBezTo>
                    <a:pt x="-665" y="21600"/>
                    <a:pt x="191" y="16765"/>
                    <a:pt x="191" y="10800"/>
                  </a:cubicBezTo>
                  <a:cubicBezTo>
                    <a:pt x="191" y="4835"/>
                    <a:pt x="-665" y="0"/>
                    <a:pt x="1254" y="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grama de flujo: terminador 81">
              <a:extLst>
                <a:ext uri="{FF2B5EF4-FFF2-40B4-BE49-F238E27FC236}">
                  <a16:creationId xmlns:a16="http://schemas.microsoft.com/office/drawing/2014/main" xmlns="" id="{B52CA004-E17A-448B-AB77-2CDCB876AE29}"/>
                </a:ext>
              </a:extLst>
            </p:cNvPr>
            <p:cNvSpPr/>
            <p:nvPr/>
          </p:nvSpPr>
          <p:spPr>
            <a:xfrm>
              <a:off x="8621270" y="1750157"/>
              <a:ext cx="592866" cy="237801"/>
            </a:xfrm>
            <a:prstGeom prst="flowChartTerminator">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grama de flujo: terminador 82">
              <a:extLst>
                <a:ext uri="{FF2B5EF4-FFF2-40B4-BE49-F238E27FC236}">
                  <a16:creationId xmlns:a16="http://schemas.microsoft.com/office/drawing/2014/main" xmlns="" id="{5D7591B5-0CBF-4CCC-98D1-71D84D88EB88}"/>
                </a:ext>
              </a:extLst>
            </p:cNvPr>
            <p:cNvSpPr/>
            <p:nvPr/>
          </p:nvSpPr>
          <p:spPr>
            <a:xfrm>
              <a:off x="9343973" y="1732286"/>
              <a:ext cx="636597" cy="270000"/>
            </a:xfrm>
            <a:prstGeom prst="flowChartTerminator">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Elipse 87">
              <a:extLst>
                <a:ext uri="{FF2B5EF4-FFF2-40B4-BE49-F238E27FC236}">
                  <a16:creationId xmlns:a16="http://schemas.microsoft.com/office/drawing/2014/main" xmlns="" id="{8A337FC0-0066-49CF-A472-DB7D0C090138}"/>
                </a:ext>
              </a:extLst>
            </p:cNvPr>
            <p:cNvSpPr/>
            <p:nvPr/>
          </p:nvSpPr>
          <p:spPr>
            <a:xfrm>
              <a:off x="7870576" y="2026070"/>
              <a:ext cx="596512" cy="287041"/>
            </a:xfrm>
            <a:custGeom>
              <a:avLst/>
              <a:gdLst>
                <a:gd name="connsiteX0" fmla="*/ 0 w 756000"/>
                <a:gd name="connsiteY0" fmla="*/ 191217 h 382434"/>
                <a:gd name="connsiteX1" fmla="*/ 378000 w 756000"/>
                <a:gd name="connsiteY1" fmla="*/ 0 h 382434"/>
                <a:gd name="connsiteX2" fmla="*/ 756000 w 756000"/>
                <a:gd name="connsiteY2" fmla="*/ 191217 h 382434"/>
                <a:gd name="connsiteX3" fmla="*/ 378000 w 756000"/>
                <a:gd name="connsiteY3" fmla="*/ 382434 h 382434"/>
                <a:gd name="connsiteX4" fmla="*/ 0 w 756000"/>
                <a:gd name="connsiteY4" fmla="*/ 191217 h 382434"/>
                <a:gd name="connsiteX0" fmla="*/ 0 w 756000"/>
                <a:gd name="connsiteY0" fmla="*/ 191217 h 318639"/>
                <a:gd name="connsiteX1" fmla="*/ 378000 w 756000"/>
                <a:gd name="connsiteY1" fmla="*/ 0 h 318639"/>
                <a:gd name="connsiteX2" fmla="*/ 756000 w 756000"/>
                <a:gd name="connsiteY2" fmla="*/ 191217 h 318639"/>
                <a:gd name="connsiteX3" fmla="*/ 378000 w 756000"/>
                <a:gd name="connsiteY3" fmla="*/ 318639 h 318639"/>
                <a:gd name="connsiteX4" fmla="*/ 0 w 756000"/>
                <a:gd name="connsiteY4" fmla="*/ 191217 h 318639"/>
                <a:gd name="connsiteX0" fmla="*/ 0 w 756000"/>
                <a:gd name="connsiteY0" fmla="*/ 159319 h 286741"/>
                <a:gd name="connsiteX1" fmla="*/ 378000 w 756000"/>
                <a:gd name="connsiteY1" fmla="*/ 0 h 286741"/>
                <a:gd name="connsiteX2" fmla="*/ 756000 w 756000"/>
                <a:gd name="connsiteY2" fmla="*/ 159319 h 286741"/>
                <a:gd name="connsiteX3" fmla="*/ 378000 w 756000"/>
                <a:gd name="connsiteY3" fmla="*/ 286741 h 286741"/>
                <a:gd name="connsiteX4" fmla="*/ 0 w 756000"/>
                <a:gd name="connsiteY4" fmla="*/ 159319 h 286741"/>
                <a:gd name="connsiteX0" fmla="*/ 0 w 596512"/>
                <a:gd name="connsiteY0" fmla="*/ 180739 h 287041"/>
                <a:gd name="connsiteX1" fmla="*/ 218512 w 596512"/>
                <a:gd name="connsiteY1" fmla="*/ 155 h 287041"/>
                <a:gd name="connsiteX2" fmla="*/ 596512 w 596512"/>
                <a:gd name="connsiteY2" fmla="*/ 159474 h 287041"/>
                <a:gd name="connsiteX3" fmla="*/ 218512 w 596512"/>
                <a:gd name="connsiteY3" fmla="*/ 286896 h 287041"/>
                <a:gd name="connsiteX4" fmla="*/ 0 w 596512"/>
                <a:gd name="connsiteY4" fmla="*/ 180739 h 2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12" h="287041">
                  <a:moveTo>
                    <a:pt x="0" y="180739"/>
                  </a:moveTo>
                  <a:cubicBezTo>
                    <a:pt x="0" y="132949"/>
                    <a:pt x="119093" y="3699"/>
                    <a:pt x="218512" y="155"/>
                  </a:cubicBezTo>
                  <a:cubicBezTo>
                    <a:pt x="317931" y="-3389"/>
                    <a:pt x="596512" y="53868"/>
                    <a:pt x="596512" y="159474"/>
                  </a:cubicBezTo>
                  <a:cubicBezTo>
                    <a:pt x="596512" y="265080"/>
                    <a:pt x="317931" y="283352"/>
                    <a:pt x="218512" y="286896"/>
                  </a:cubicBezTo>
                  <a:cubicBezTo>
                    <a:pt x="119093" y="290440"/>
                    <a:pt x="0" y="228529"/>
                    <a:pt x="0" y="180739"/>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ángulo: esquinas redondeadas 71">
              <a:extLst>
                <a:ext uri="{FF2B5EF4-FFF2-40B4-BE49-F238E27FC236}">
                  <a16:creationId xmlns:a16="http://schemas.microsoft.com/office/drawing/2014/main" xmlns="" id="{07DD35E0-3921-40C4-AF4A-10B6862CDA6C}"/>
                </a:ext>
              </a:extLst>
            </p:cNvPr>
            <p:cNvSpPr/>
            <p:nvPr/>
          </p:nvSpPr>
          <p:spPr>
            <a:xfrm>
              <a:off x="7453013" y="2387376"/>
              <a:ext cx="3168000" cy="434847"/>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mj-lt"/>
                <a:cs typeface="Times New Roman" pitchFamily="18" charset="0"/>
              </a:endParaRPr>
            </a:p>
          </p:txBody>
        </p:sp>
      </p:grpSp>
      <p:grpSp>
        <p:nvGrpSpPr>
          <p:cNvPr id="92" name="Grupo 7">
            <a:extLst>
              <a:ext uri="{FF2B5EF4-FFF2-40B4-BE49-F238E27FC236}">
                <a16:creationId xmlns:a16="http://schemas.microsoft.com/office/drawing/2014/main" xmlns="" id="{BB62174F-1D5F-4B62-BABD-0F60BCC5B7B4}"/>
              </a:ext>
            </a:extLst>
          </p:cNvPr>
          <p:cNvGrpSpPr>
            <a:grpSpLocks noChangeAspect="1"/>
          </p:cNvGrpSpPr>
          <p:nvPr/>
        </p:nvGrpSpPr>
        <p:grpSpPr>
          <a:xfrm>
            <a:off x="304800" y="1449575"/>
            <a:ext cx="2494273" cy="2578834"/>
            <a:chOff x="1312608" y="319761"/>
            <a:chExt cx="3240000" cy="3349843"/>
          </a:xfrm>
        </p:grpSpPr>
        <p:sp>
          <p:nvSpPr>
            <p:cNvPr id="93" name="Rectángulo 92">
              <a:extLst>
                <a:ext uri="{FF2B5EF4-FFF2-40B4-BE49-F238E27FC236}">
                  <a16:creationId xmlns:a16="http://schemas.microsoft.com/office/drawing/2014/main" xmlns="" id="{19DF3704-0BD9-4D5C-B57E-D509CC846D56}"/>
                </a:ext>
              </a:extLst>
            </p:cNvPr>
            <p:cNvSpPr/>
            <p:nvPr/>
          </p:nvSpPr>
          <p:spPr>
            <a:xfrm>
              <a:off x="1312608" y="343419"/>
              <a:ext cx="3240000" cy="25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upo 6">
              <a:extLst>
                <a:ext uri="{FF2B5EF4-FFF2-40B4-BE49-F238E27FC236}">
                  <a16:creationId xmlns:a16="http://schemas.microsoft.com/office/drawing/2014/main" xmlns="" id="{5A9ADE48-A8E2-41C2-8AD0-58E61F4C60A5}"/>
                </a:ext>
              </a:extLst>
            </p:cNvPr>
            <p:cNvGrpSpPr/>
            <p:nvPr/>
          </p:nvGrpSpPr>
          <p:grpSpPr>
            <a:xfrm>
              <a:off x="1347344" y="319761"/>
              <a:ext cx="3168881" cy="3349843"/>
              <a:chOff x="1347344" y="319761"/>
              <a:chExt cx="3168881" cy="3349843"/>
            </a:xfrm>
          </p:grpSpPr>
          <p:pic>
            <p:nvPicPr>
              <p:cNvPr id="95" name="Imagen 5">
                <a:extLst>
                  <a:ext uri="{FF2B5EF4-FFF2-40B4-BE49-F238E27FC236}">
                    <a16:creationId xmlns:a16="http://schemas.microsoft.com/office/drawing/2014/main" xmlns="" id="{88A95F33-2A98-4EAF-9CCF-963DAE7B2C8B}"/>
                  </a:ext>
                </a:extLst>
              </p:cNvPr>
              <p:cNvPicPr>
                <a:picLocks noChangeAspect="1"/>
              </p:cNvPicPr>
              <p:nvPr/>
            </p:nvPicPr>
            <p:blipFill>
              <a:blip r:embed="rId8"/>
              <a:stretch>
                <a:fillRect/>
              </a:stretch>
            </p:blipFill>
            <p:spPr>
              <a:xfrm>
                <a:off x="1360308" y="1306859"/>
                <a:ext cx="3011685" cy="1103472"/>
              </a:xfrm>
              <a:prstGeom prst="rect">
                <a:avLst/>
              </a:prstGeom>
            </p:spPr>
          </p:pic>
          <p:sp>
            <p:nvSpPr>
              <p:cNvPr id="96" name="Acorde 90">
                <a:extLst>
                  <a:ext uri="{FF2B5EF4-FFF2-40B4-BE49-F238E27FC236}">
                    <a16:creationId xmlns:a16="http://schemas.microsoft.com/office/drawing/2014/main" xmlns="" id="{0FFCBE54-527C-43F3-9A69-DDB6648DF167}"/>
                  </a:ext>
                </a:extLst>
              </p:cNvPr>
              <p:cNvSpPr>
                <a:spLocks noChangeAspect="1"/>
              </p:cNvSpPr>
              <p:nvPr/>
            </p:nvSpPr>
            <p:spPr>
              <a:xfrm rot="6764736">
                <a:off x="1440586" y="725466"/>
                <a:ext cx="2850896" cy="3037380"/>
              </a:xfrm>
              <a:prstGeom prst="chord">
                <a:avLst>
                  <a:gd name="adj1" fmla="val 2700000"/>
                  <a:gd name="adj2" fmla="val 16097173"/>
                </a:avLst>
              </a:prstGeom>
              <a:solidFill>
                <a:schemeClr val="accent5">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ángulo: esquinas redondeadas 91">
                <a:extLst>
                  <a:ext uri="{FF2B5EF4-FFF2-40B4-BE49-F238E27FC236}">
                    <a16:creationId xmlns:a16="http://schemas.microsoft.com/office/drawing/2014/main" xmlns="" id="{D6A94CB2-7F4B-4503-8978-30EA10E34AFB}"/>
                  </a:ext>
                </a:extLst>
              </p:cNvPr>
              <p:cNvSpPr/>
              <p:nvPr/>
            </p:nvSpPr>
            <p:spPr>
              <a:xfrm>
                <a:off x="1348225" y="2384137"/>
                <a:ext cx="3168000" cy="434847"/>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mj-lt"/>
                  <a:cs typeface="Times New Roman" pitchFamily="18" charset="0"/>
                </a:endParaRPr>
              </a:p>
            </p:txBody>
          </p:sp>
          <p:sp>
            <p:nvSpPr>
              <p:cNvPr id="98" name="Rectángulo 93">
                <a:extLst>
                  <a:ext uri="{FF2B5EF4-FFF2-40B4-BE49-F238E27FC236}">
                    <a16:creationId xmlns:a16="http://schemas.microsoft.com/office/drawing/2014/main" xmlns="" id="{72EFFA03-43B2-497F-8B45-43D7C63005E9}"/>
                  </a:ext>
                </a:extLst>
              </p:cNvPr>
              <p:cNvSpPr/>
              <p:nvPr/>
            </p:nvSpPr>
            <p:spPr>
              <a:xfrm>
                <a:off x="1967917" y="319761"/>
                <a:ext cx="1927408" cy="479753"/>
              </a:xfrm>
              <a:prstGeom prst="rect">
                <a:avLst/>
              </a:prstGeom>
            </p:spPr>
            <p:txBody>
              <a:bodyPr wrap="square">
                <a:spAutoFit/>
              </a:bodyPr>
              <a:lstStyle/>
              <a:p>
                <a:pPr algn="ctr"/>
                <a:r>
                  <a:rPr lang="en-US" dirty="0" smtClean="0">
                    <a:solidFill>
                      <a:srgbClr val="7030A0"/>
                    </a:solidFill>
                    <a:latin typeface="+mj-lt"/>
                    <a:cs typeface="Times New Roman" pitchFamily="18" charset="0"/>
                  </a:rPr>
                  <a:t>Biofilm</a:t>
                </a:r>
                <a:endParaRPr lang="en-US" dirty="0">
                  <a:solidFill>
                    <a:srgbClr val="7030A0"/>
                  </a:solidFill>
                  <a:latin typeface="+mj-lt"/>
                  <a:cs typeface="Times New Roman" pitchFamily="18" charset="0"/>
                </a:endParaRPr>
              </a:p>
            </p:txBody>
          </p:sp>
        </p:grpSp>
      </p:grpSp>
      <p:sp>
        <p:nvSpPr>
          <p:cNvPr id="100" name="Elipse 87">
            <a:extLst>
              <a:ext uri="{FF2B5EF4-FFF2-40B4-BE49-F238E27FC236}">
                <a16:creationId xmlns:a16="http://schemas.microsoft.com/office/drawing/2014/main" xmlns="" id="{8A337FC0-0066-49CF-A472-DB7D0C090138}"/>
              </a:ext>
            </a:extLst>
          </p:cNvPr>
          <p:cNvSpPr>
            <a:spLocks noChangeAspect="1"/>
          </p:cNvSpPr>
          <p:nvPr/>
        </p:nvSpPr>
        <p:spPr>
          <a:xfrm>
            <a:off x="7304448" y="2756704"/>
            <a:ext cx="497918" cy="216148"/>
          </a:xfrm>
          <a:custGeom>
            <a:avLst/>
            <a:gdLst>
              <a:gd name="connsiteX0" fmla="*/ 0 w 756000"/>
              <a:gd name="connsiteY0" fmla="*/ 191217 h 382434"/>
              <a:gd name="connsiteX1" fmla="*/ 378000 w 756000"/>
              <a:gd name="connsiteY1" fmla="*/ 0 h 382434"/>
              <a:gd name="connsiteX2" fmla="*/ 756000 w 756000"/>
              <a:gd name="connsiteY2" fmla="*/ 191217 h 382434"/>
              <a:gd name="connsiteX3" fmla="*/ 378000 w 756000"/>
              <a:gd name="connsiteY3" fmla="*/ 382434 h 382434"/>
              <a:gd name="connsiteX4" fmla="*/ 0 w 756000"/>
              <a:gd name="connsiteY4" fmla="*/ 191217 h 382434"/>
              <a:gd name="connsiteX0" fmla="*/ 0 w 756000"/>
              <a:gd name="connsiteY0" fmla="*/ 191217 h 318639"/>
              <a:gd name="connsiteX1" fmla="*/ 378000 w 756000"/>
              <a:gd name="connsiteY1" fmla="*/ 0 h 318639"/>
              <a:gd name="connsiteX2" fmla="*/ 756000 w 756000"/>
              <a:gd name="connsiteY2" fmla="*/ 191217 h 318639"/>
              <a:gd name="connsiteX3" fmla="*/ 378000 w 756000"/>
              <a:gd name="connsiteY3" fmla="*/ 318639 h 318639"/>
              <a:gd name="connsiteX4" fmla="*/ 0 w 756000"/>
              <a:gd name="connsiteY4" fmla="*/ 191217 h 318639"/>
              <a:gd name="connsiteX0" fmla="*/ 0 w 756000"/>
              <a:gd name="connsiteY0" fmla="*/ 159319 h 286741"/>
              <a:gd name="connsiteX1" fmla="*/ 378000 w 756000"/>
              <a:gd name="connsiteY1" fmla="*/ 0 h 286741"/>
              <a:gd name="connsiteX2" fmla="*/ 756000 w 756000"/>
              <a:gd name="connsiteY2" fmla="*/ 159319 h 286741"/>
              <a:gd name="connsiteX3" fmla="*/ 378000 w 756000"/>
              <a:gd name="connsiteY3" fmla="*/ 286741 h 286741"/>
              <a:gd name="connsiteX4" fmla="*/ 0 w 756000"/>
              <a:gd name="connsiteY4" fmla="*/ 159319 h 286741"/>
              <a:gd name="connsiteX0" fmla="*/ 0 w 696467"/>
              <a:gd name="connsiteY0" fmla="*/ 171278 h 286834"/>
              <a:gd name="connsiteX1" fmla="*/ 318467 w 696467"/>
              <a:gd name="connsiteY1" fmla="*/ 52 h 286834"/>
              <a:gd name="connsiteX2" fmla="*/ 696467 w 696467"/>
              <a:gd name="connsiteY2" fmla="*/ 159371 h 286834"/>
              <a:gd name="connsiteX3" fmla="*/ 318467 w 696467"/>
              <a:gd name="connsiteY3" fmla="*/ 286793 h 286834"/>
              <a:gd name="connsiteX4" fmla="*/ 0 w 696467"/>
              <a:gd name="connsiteY4" fmla="*/ 171278 h 286834"/>
              <a:gd name="connsiteX0" fmla="*/ 0 w 660748"/>
              <a:gd name="connsiteY0" fmla="*/ 171278 h 286834"/>
              <a:gd name="connsiteX1" fmla="*/ 318467 w 660748"/>
              <a:gd name="connsiteY1" fmla="*/ 52 h 286834"/>
              <a:gd name="connsiteX2" fmla="*/ 660748 w 660748"/>
              <a:gd name="connsiteY2" fmla="*/ 159371 h 286834"/>
              <a:gd name="connsiteX3" fmla="*/ 318467 w 660748"/>
              <a:gd name="connsiteY3" fmla="*/ 286793 h 286834"/>
              <a:gd name="connsiteX4" fmla="*/ 0 w 660748"/>
              <a:gd name="connsiteY4" fmla="*/ 171278 h 2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748" h="286834">
                <a:moveTo>
                  <a:pt x="0" y="171278"/>
                </a:moveTo>
                <a:cubicBezTo>
                  <a:pt x="0" y="123488"/>
                  <a:pt x="208342" y="2036"/>
                  <a:pt x="318467" y="52"/>
                </a:cubicBezTo>
                <a:cubicBezTo>
                  <a:pt x="428592" y="-1932"/>
                  <a:pt x="660748" y="53765"/>
                  <a:pt x="660748" y="159371"/>
                </a:cubicBezTo>
                <a:cubicBezTo>
                  <a:pt x="660748" y="264977"/>
                  <a:pt x="428592" y="284809"/>
                  <a:pt x="318467" y="286793"/>
                </a:cubicBezTo>
                <a:cubicBezTo>
                  <a:pt x="208342" y="288777"/>
                  <a:pt x="0" y="219068"/>
                  <a:pt x="0" y="171278"/>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Elipse 87">
            <a:extLst>
              <a:ext uri="{FF2B5EF4-FFF2-40B4-BE49-F238E27FC236}">
                <a16:creationId xmlns:a16="http://schemas.microsoft.com/office/drawing/2014/main" xmlns="" id="{8A337FC0-0066-49CF-A472-DB7D0C090138}"/>
              </a:ext>
            </a:extLst>
          </p:cNvPr>
          <p:cNvSpPr>
            <a:spLocks noChangeAspect="1"/>
          </p:cNvSpPr>
          <p:nvPr/>
        </p:nvSpPr>
        <p:spPr>
          <a:xfrm>
            <a:off x="7893110" y="2749297"/>
            <a:ext cx="521623" cy="216203"/>
          </a:xfrm>
          <a:custGeom>
            <a:avLst/>
            <a:gdLst>
              <a:gd name="connsiteX0" fmla="*/ 0 w 756000"/>
              <a:gd name="connsiteY0" fmla="*/ 191217 h 382434"/>
              <a:gd name="connsiteX1" fmla="*/ 378000 w 756000"/>
              <a:gd name="connsiteY1" fmla="*/ 0 h 382434"/>
              <a:gd name="connsiteX2" fmla="*/ 756000 w 756000"/>
              <a:gd name="connsiteY2" fmla="*/ 191217 h 382434"/>
              <a:gd name="connsiteX3" fmla="*/ 378000 w 756000"/>
              <a:gd name="connsiteY3" fmla="*/ 382434 h 382434"/>
              <a:gd name="connsiteX4" fmla="*/ 0 w 756000"/>
              <a:gd name="connsiteY4" fmla="*/ 191217 h 382434"/>
              <a:gd name="connsiteX0" fmla="*/ 0 w 756000"/>
              <a:gd name="connsiteY0" fmla="*/ 191217 h 318639"/>
              <a:gd name="connsiteX1" fmla="*/ 378000 w 756000"/>
              <a:gd name="connsiteY1" fmla="*/ 0 h 318639"/>
              <a:gd name="connsiteX2" fmla="*/ 756000 w 756000"/>
              <a:gd name="connsiteY2" fmla="*/ 191217 h 318639"/>
              <a:gd name="connsiteX3" fmla="*/ 378000 w 756000"/>
              <a:gd name="connsiteY3" fmla="*/ 318639 h 318639"/>
              <a:gd name="connsiteX4" fmla="*/ 0 w 756000"/>
              <a:gd name="connsiteY4" fmla="*/ 191217 h 318639"/>
              <a:gd name="connsiteX0" fmla="*/ 0 w 756000"/>
              <a:gd name="connsiteY0" fmla="*/ 159319 h 286741"/>
              <a:gd name="connsiteX1" fmla="*/ 378000 w 756000"/>
              <a:gd name="connsiteY1" fmla="*/ 0 h 286741"/>
              <a:gd name="connsiteX2" fmla="*/ 756000 w 756000"/>
              <a:gd name="connsiteY2" fmla="*/ 159319 h 286741"/>
              <a:gd name="connsiteX3" fmla="*/ 378000 w 756000"/>
              <a:gd name="connsiteY3" fmla="*/ 286741 h 286741"/>
              <a:gd name="connsiteX4" fmla="*/ 0 w 756000"/>
              <a:gd name="connsiteY4" fmla="*/ 159319 h 286741"/>
              <a:gd name="connsiteX0" fmla="*/ 0 w 692205"/>
              <a:gd name="connsiteY0" fmla="*/ 159339 h 286907"/>
              <a:gd name="connsiteX1" fmla="*/ 378000 w 692205"/>
              <a:gd name="connsiteY1" fmla="*/ 20 h 286907"/>
              <a:gd name="connsiteX2" fmla="*/ 692205 w 692205"/>
              <a:gd name="connsiteY2" fmla="*/ 169972 h 286907"/>
              <a:gd name="connsiteX3" fmla="*/ 378000 w 692205"/>
              <a:gd name="connsiteY3" fmla="*/ 286761 h 286907"/>
              <a:gd name="connsiteX4" fmla="*/ 0 w 692205"/>
              <a:gd name="connsiteY4" fmla="*/ 159339 h 286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05" h="286907">
                <a:moveTo>
                  <a:pt x="0" y="159339"/>
                </a:moveTo>
                <a:cubicBezTo>
                  <a:pt x="0" y="111549"/>
                  <a:pt x="262633" y="-1752"/>
                  <a:pt x="378000" y="20"/>
                </a:cubicBezTo>
                <a:cubicBezTo>
                  <a:pt x="493367" y="1792"/>
                  <a:pt x="692205" y="64366"/>
                  <a:pt x="692205" y="169972"/>
                </a:cubicBezTo>
                <a:cubicBezTo>
                  <a:pt x="692205" y="275578"/>
                  <a:pt x="493367" y="288533"/>
                  <a:pt x="378000" y="286761"/>
                </a:cubicBezTo>
                <a:cubicBezTo>
                  <a:pt x="262633" y="284989"/>
                  <a:pt x="0" y="207129"/>
                  <a:pt x="0" y="159339"/>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Elipse 55">
            <a:extLst>
              <a:ext uri="{FF2B5EF4-FFF2-40B4-BE49-F238E27FC236}">
                <a16:creationId xmlns:a16="http://schemas.microsoft.com/office/drawing/2014/main" xmlns="" id="{27559D97-18CC-4B82-814E-6F50AD083085}"/>
              </a:ext>
            </a:extLst>
          </p:cNvPr>
          <p:cNvSpPr/>
          <p:nvPr/>
        </p:nvSpPr>
        <p:spPr>
          <a:xfrm>
            <a:off x="4513867" y="2228373"/>
            <a:ext cx="612000" cy="323853"/>
          </a:xfrm>
          <a:prstGeom prst="ellips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Elipse 55">
            <a:extLst>
              <a:ext uri="{FF2B5EF4-FFF2-40B4-BE49-F238E27FC236}">
                <a16:creationId xmlns:a16="http://schemas.microsoft.com/office/drawing/2014/main" xmlns="" id="{27559D97-18CC-4B82-814E-6F50AD083085}"/>
              </a:ext>
            </a:extLst>
          </p:cNvPr>
          <p:cNvSpPr/>
          <p:nvPr/>
        </p:nvSpPr>
        <p:spPr>
          <a:xfrm>
            <a:off x="4811077" y="2494703"/>
            <a:ext cx="576000" cy="294412"/>
          </a:xfrm>
          <a:prstGeom prst="ellips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Elipse 55">
            <a:extLst>
              <a:ext uri="{FF2B5EF4-FFF2-40B4-BE49-F238E27FC236}">
                <a16:creationId xmlns:a16="http://schemas.microsoft.com/office/drawing/2014/main" xmlns="" id="{27559D97-18CC-4B82-814E-6F50AD083085}"/>
              </a:ext>
            </a:extLst>
          </p:cNvPr>
          <p:cNvSpPr/>
          <p:nvPr/>
        </p:nvSpPr>
        <p:spPr>
          <a:xfrm>
            <a:off x="5092139" y="2722986"/>
            <a:ext cx="576000" cy="323853"/>
          </a:xfrm>
          <a:prstGeom prst="ellips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104 Rayo"/>
          <p:cNvSpPr/>
          <p:nvPr/>
        </p:nvSpPr>
        <p:spPr>
          <a:xfrm rot="5400000">
            <a:off x="5108595" y="1862867"/>
            <a:ext cx="552931" cy="452900"/>
          </a:xfrm>
          <a:prstGeom prst="lightningBolt">
            <a:avLst/>
          </a:prstGeom>
          <a:solidFill>
            <a:srgbClr val="FFFF00"/>
          </a:solidFill>
          <a:ln>
            <a:solidFill>
              <a:srgbClr val="FCE40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redondeado"/>
          <p:cNvSpPr/>
          <p:nvPr/>
        </p:nvSpPr>
        <p:spPr>
          <a:xfrm>
            <a:off x="5245811" y="3562350"/>
            <a:ext cx="3745789" cy="1486801"/>
          </a:xfrm>
          <a:prstGeom prst="roundRect">
            <a:avLst/>
          </a:prstGeom>
          <a:noFill/>
          <a:ln>
            <a:solidFill>
              <a:srgbClr val="CC99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noFill/>
            </a:endParaRPr>
          </a:p>
        </p:txBody>
      </p:sp>
      <p:cxnSp>
        <p:nvCxnSpPr>
          <p:cNvPr id="106" name="105 Conector recto de flecha"/>
          <p:cNvCxnSpPr/>
          <p:nvPr/>
        </p:nvCxnSpPr>
        <p:spPr>
          <a:xfrm>
            <a:off x="2894399" y="2390299"/>
            <a:ext cx="360000" cy="0"/>
          </a:xfrm>
          <a:prstGeom prst="straightConnector1">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106 Conector recto de flecha"/>
          <p:cNvCxnSpPr/>
          <p:nvPr/>
        </p:nvCxnSpPr>
        <p:spPr>
          <a:xfrm>
            <a:off x="5921133" y="2387799"/>
            <a:ext cx="360000" cy="0"/>
          </a:xfrm>
          <a:prstGeom prst="straightConnector1">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err="1"/>
              <a:t>Results</a:t>
            </a:r>
            <a:r>
              <a:rPr lang="fr-FR" sz="2400" b="1" dirty="0"/>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5</a:t>
            </a:fld>
            <a:endParaRPr lang="fr-FR"/>
          </a:p>
        </p:txBody>
      </p:sp>
      <p:pic>
        <p:nvPicPr>
          <p:cNvPr id="5" name="Picture 4">
            <a:extLst>
              <a:ext uri="{FF2B5EF4-FFF2-40B4-BE49-F238E27FC236}">
                <a16:creationId xmlns=""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16" name="15 Objeto"/>
          <p:cNvGraphicFramePr>
            <a:graphicFrameLocks noChangeAspect="1"/>
          </p:cNvGraphicFramePr>
          <p:nvPr>
            <p:extLst>
              <p:ext uri="{D42A27DB-BD31-4B8C-83A1-F6EECF244321}">
                <p14:modId xmlns:p14="http://schemas.microsoft.com/office/powerpoint/2010/main" val="2756378909"/>
              </p:ext>
            </p:extLst>
          </p:nvPr>
        </p:nvGraphicFramePr>
        <p:xfrm>
          <a:off x="1361195" y="2000310"/>
          <a:ext cx="2980800" cy="3312000"/>
        </p:xfrm>
        <a:graphic>
          <a:graphicData uri="http://schemas.openxmlformats.org/presentationml/2006/ole">
            <mc:AlternateContent xmlns:mc="http://schemas.openxmlformats.org/markup-compatibility/2006">
              <mc:Choice xmlns:v="urn:schemas-microsoft-com:vml" Requires="v">
                <p:oleObj spid="_x0000_s2117" name="Graph" r:id="rId4" imgW="2592000" imgH="2880000" progId="Origin50.Graph">
                  <p:embed/>
                </p:oleObj>
              </mc:Choice>
              <mc:Fallback>
                <p:oleObj name="Graph" r:id="rId4" imgW="2592000" imgH="2880000" progId="Origin50.Graph">
                  <p:embed/>
                  <p:pic>
                    <p:nvPicPr>
                      <p:cNvPr id="0" name=""/>
                      <p:cNvPicPr>
                        <a:picLocks noChangeAspect="1" noChangeArrowheads="1"/>
                      </p:cNvPicPr>
                      <p:nvPr/>
                    </p:nvPicPr>
                    <p:blipFill>
                      <a:blip r:embed="rId5"/>
                      <a:srcRect/>
                      <a:stretch>
                        <a:fillRect/>
                      </a:stretch>
                    </p:blipFill>
                    <p:spPr bwMode="auto">
                      <a:xfrm>
                        <a:off x="1361195" y="2000310"/>
                        <a:ext cx="2980800" cy="3312000"/>
                      </a:xfrm>
                      <a:prstGeom prst="rect">
                        <a:avLst/>
                      </a:prstGeom>
                      <a:noFill/>
                      <a:ln>
                        <a:noFill/>
                      </a:ln>
                    </p:spPr>
                  </p:pic>
                </p:oleObj>
              </mc:Fallback>
            </mc:AlternateContent>
          </a:graphicData>
        </a:graphic>
      </p:graphicFrame>
      <p:sp>
        <p:nvSpPr>
          <p:cNvPr id="17" name="16 CuadroTexto"/>
          <p:cNvSpPr txBox="1"/>
          <p:nvPr/>
        </p:nvSpPr>
        <p:spPr>
          <a:xfrm>
            <a:off x="1728850" y="1681128"/>
            <a:ext cx="1161900" cy="369332"/>
          </a:xfrm>
          <a:prstGeom prst="rect">
            <a:avLst/>
          </a:prstGeom>
          <a:noFill/>
        </p:spPr>
        <p:txBody>
          <a:bodyPr wrap="square" rtlCol="0">
            <a:spAutoFit/>
          </a:bodyPr>
          <a:lstStyle/>
          <a:p>
            <a:r>
              <a:rPr lang="es-AR" i="1" dirty="0" smtClean="0"/>
              <a:t>S. </a:t>
            </a:r>
            <a:r>
              <a:rPr lang="es-AR" i="1" dirty="0" err="1" smtClean="0">
                <a:latin typeface="Calibri" panose="020F0502020204030204" pitchFamily="34" charset="0"/>
              </a:rPr>
              <a:t>aureus</a:t>
            </a:r>
            <a:endParaRPr lang="es-AR" i="1" dirty="0">
              <a:latin typeface="Calibri" panose="020F0502020204030204" pitchFamily="34" charset="0"/>
            </a:endParaRPr>
          </a:p>
        </p:txBody>
      </p:sp>
      <p:graphicFrame>
        <p:nvGraphicFramePr>
          <p:cNvPr id="18" name="17 Objeto"/>
          <p:cNvGraphicFramePr>
            <a:graphicFrameLocks noChangeAspect="1"/>
          </p:cNvGraphicFramePr>
          <p:nvPr>
            <p:extLst>
              <p:ext uri="{D42A27DB-BD31-4B8C-83A1-F6EECF244321}">
                <p14:modId xmlns:p14="http://schemas.microsoft.com/office/powerpoint/2010/main" val="4222969040"/>
              </p:ext>
            </p:extLst>
          </p:nvPr>
        </p:nvGraphicFramePr>
        <p:xfrm>
          <a:off x="5188495" y="2029436"/>
          <a:ext cx="2980822" cy="3311712"/>
        </p:xfrm>
        <a:graphic>
          <a:graphicData uri="http://schemas.openxmlformats.org/presentationml/2006/ole">
            <mc:AlternateContent xmlns:mc="http://schemas.openxmlformats.org/markup-compatibility/2006">
              <mc:Choice xmlns:v="urn:schemas-microsoft-com:vml" Requires="v">
                <p:oleObj spid="_x0000_s2118" name="Graph" r:id="rId6" imgW="2592000" imgH="2880000" progId="Origin50.Graph">
                  <p:embed/>
                </p:oleObj>
              </mc:Choice>
              <mc:Fallback>
                <p:oleObj name="Graph" r:id="rId6" imgW="2592000" imgH="2880000" progId="Origin50.Graph">
                  <p:embed/>
                  <p:pic>
                    <p:nvPicPr>
                      <p:cNvPr id="0" name=""/>
                      <p:cNvPicPr>
                        <a:picLocks noChangeAspect="1" noChangeArrowheads="1"/>
                      </p:cNvPicPr>
                      <p:nvPr/>
                    </p:nvPicPr>
                    <p:blipFill>
                      <a:blip r:embed="rId7"/>
                      <a:srcRect/>
                      <a:stretch>
                        <a:fillRect/>
                      </a:stretch>
                    </p:blipFill>
                    <p:spPr bwMode="auto">
                      <a:xfrm>
                        <a:off x="5188495" y="2029436"/>
                        <a:ext cx="2980822" cy="3311712"/>
                      </a:xfrm>
                      <a:prstGeom prst="rect">
                        <a:avLst/>
                      </a:prstGeom>
                      <a:noFill/>
                      <a:ln>
                        <a:noFill/>
                      </a:ln>
                    </p:spPr>
                  </p:pic>
                </p:oleObj>
              </mc:Fallback>
            </mc:AlternateContent>
          </a:graphicData>
        </a:graphic>
      </p:graphicFrame>
      <p:sp>
        <p:nvSpPr>
          <p:cNvPr id="19" name="18 CuadroTexto"/>
          <p:cNvSpPr txBox="1"/>
          <p:nvPr/>
        </p:nvSpPr>
        <p:spPr>
          <a:xfrm>
            <a:off x="5550725" y="1681128"/>
            <a:ext cx="820564" cy="307777"/>
          </a:xfrm>
          <a:prstGeom prst="rect">
            <a:avLst/>
          </a:prstGeom>
          <a:noFill/>
        </p:spPr>
        <p:txBody>
          <a:bodyPr wrap="square" rtlCol="0">
            <a:spAutoFit/>
          </a:bodyPr>
          <a:lstStyle/>
          <a:p>
            <a:r>
              <a:rPr lang="es-AR" i="1" dirty="0" smtClean="0"/>
              <a:t>E. </a:t>
            </a:r>
            <a:r>
              <a:rPr lang="es-AR" i="1" dirty="0" err="1" smtClean="0">
                <a:latin typeface="Calibri" panose="020F0502020204030204" pitchFamily="34" charset="0"/>
              </a:rPr>
              <a:t>coli</a:t>
            </a:r>
            <a:endParaRPr lang="es-AR" i="1" dirty="0">
              <a:latin typeface="Calibri" panose="020F0502020204030204" pitchFamily="34" charset="0"/>
            </a:endParaRPr>
          </a:p>
        </p:txBody>
      </p:sp>
      <p:sp>
        <p:nvSpPr>
          <p:cNvPr id="20" name="19 CuadroTexto"/>
          <p:cNvSpPr txBox="1"/>
          <p:nvPr/>
        </p:nvSpPr>
        <p:spPr>
          <a:xfrm>
            <a:off x="304800" y="1676400"/>
            <a:ext cx="1386940" cy="400110"/>
          </a:xfrm>
          <a:prstGeom prst="rect">
            <a:avLst/>
          </a:prstGeom>
          <a:noFill/>
        </p:spPr>
        <p:txBody>
          <a:bodyPr wrap="square" rtlCol="0">
            <a:spAutoFit/>
          </a:bodyPr>
          <a:lstStyle/>
          <a:p>
            <a:r>
              <a:rPr lang="es-AR" sz="2000" b="1" dirty="0" err="1" smtClean="0">
                <a:solidFill>
                  <a:srgbClr val="7030A0"/>
                </a:solidFill>
              </a:rPr>
              <a:t>Planktonic</a:t>
            </a:r>
            <a:endParaRPr lang="es-AR" sz="2000" b="1" dirty="0">
              <a:solidFill>
                <a:srgbClr val="7030A0"/>
              </a:solidFill>
            </a:endParaRPr>
          </a:p>
        </p:txBody>
      </p:sp>
      <p:sp>
        <p:nvSpPr>
          <p:cNvPr id="21" name="20 Cerrar llave"/>
          <p:cNvSpPr/>
          <p:nvPr/>
        </p:nvSpPr>
        <p:spPr>
          <a:xfrm>
            <a:off x="8009384" y="2404973"/>
            <a:ext cx="144016" cy="2088000"/>
          </a:xfrm>
          <a:prstGeom prst="rightBrace">
            <a:avLst/>
          </a:prstGeom>
          <a:ln>
            <a:solidFill>
              <a:srgbClr val="0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s-AR"/>
          </a:p>
        </p:txBody>
      </p:sp>
      <p:sp>
        <p:nvSpPr>
          <p:cNvPr id="22" name="21 Cerrar llave"/>
          <p:cNvSpPr/>
          <p:nvPr/>
        </p:nvSpPr>
        <p:spPr>
          <a:xfrm>
            <a:off x="4199384" y="2439073"/>
            <a:ext cx="144016" cy="2016000"/>
          </a:xfrm>
          <a:prstGeom prst="rightBrace">
            <a:avLst/>
          </a:prstGeom>
          <a:ln w="6350">
            <a:solidFill>
              <a:srgbClr val="0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s-AR"/>
          </a:p>
        </p:txBody>
      </p:sp>
      <p:sp>
        <p:nvSpPr>
          <p:cNvPr id="23" name="22 CuadroTexto"/>
          <p:cNvSpPr txBox="1"/>
          <p:nvPr/>
        </p:nvSpPr>
        <p:spPr>
          <a:xfrm>
            <a:off x="4401209" y="3255048"/>
            <a:ext cx="639866" cy="307777"/>
          </a:xfrm>
          <a:prstGeom prst="rect">
            <a:avLst/>
          </a:prstGeom>
          <a:noFill/>
        </p:spPr>
        <p:txBody>
          <a:bodyPr wrap="square" rtlCol="0">
            <a:spAutoFit/>
          </a:bodyPr>
          <a:lstStyle/>
          <a:p>
            <a:r>
              <a:rPr lang="es-AR" dirty="0">
                <a:solidFill>
                  <a:srgbClr val="000000"/>
                </a:solidFill>
                <a:latin typeface="Calibri" panose="020F0502020204030204" pitchFamily="34" charset="0"/>
              </a:rPr>
              <a:t>̴</a:t>
            </a:r>
            <a:r>
              <a:rPr lang="es-AR" dirty="0" smtClean="0">
                <a:solidFill>
                  <a:srgbClr val="000000"/>
                </a:solidFill>
                <a:latin typeface="Calibri" panose="020F0502020204030204" pitchFamily="34" charset="0"/>
              </a:rPr>
              <a:t>4 log</a:t>
            </a:r>
            <a:endParaRPr lang="es-AR" dirty="0">
              <a:solidFill>
                <a:srgbClr val="000000"/>
              </a:solidFill>
              <a:latin typeface="Calibri" panose="020F0502020204030204" pitchFamily="34" charset="0"/>
            </a:endParaRPr>
          </a:p>
        </p:txBody>
      </p:sp>
      <p:sp>
        <p:nvSpPr>
          <p:cNvPr id="24" name="23 CuadroTexto"/>
          <p:cNvSpPr txBox="1"/>
          <p:nvPr/>
        </p:nvSpPr>
        <p:spPr>
          <a:xfrm>
            <a:off x="8227511" y="3312138"/>
            <a:ext cx="880864" cy="369332"/>
          </a:xfrm>
          <a:prstGeom prst="rect">
            <a:avLst/>
          </a:prstGeom>
          <a:noFill/>
        </p:spPr>
        <p:txBody>
          <a:bodyPr wrap="square" rtlCol="0">
            <a:spAutoFit/>
          </a:bodyPr>
          <a:lstStyle/>
          <a:p>
            <a:r>
              <a:rPr lang="es-AR" dirty="0" smtClean="0">
                <a:solidFill>
                  <a:srgbClr val="000000"/>
                </a:solidFill>
                <a:latin typeface="Calibri" panose="020F0502020204030204" pitchFamily="34" charset="0"/>
              </a:rPr>
              <a:t>̴</a:t>
            </a:r>
            <a:r>
              <a:rPr lang="es-AR" dirty="0">
                <a:latin typeface="Calibri" panose="020F0502020204030204" pitchFamily="34" charset="0"/>
              </a:rPr>
              <a:t>2</a:t>
            </a:r>
            <a:r>
              <a:rPr lang="es-AR" dirty="0" smtClean="0">
                <a:solidFill>
                  <a:srgbClr val="000000"/>
                </a:solidFill>
                <a:latin typeface="Calibri" panose="020F0502020204030204" pitchFamily="34" charset="0"/>
              </a:rPr>
              <a:t> log</a:t>
            </a:r>
            <a:endParaRPr lang="es-AR" dirty="0">
              <a:solidFill>
                <a:srgbClr val="000000"/>
              </a:solidFill>
              <a:latin typeface="Calibri" panose="020F0502020204030204" pitchFamily="34" charset="0"/>
            </a:endParaRPr>
          </a:p>
        </p:txBody>
      </p:sp>
      <p:sp>
        <p:nvSpPr>
          <p:cNvPr id="14" name="3 Título"/>
          <p:cNvSpPr txBox="1">
            <a:spLocks/>
          </p:cNvSpPr>
          <p:nvPr/>
        </p:nvSpPr>
        <p:spPr>
          <a:xfrm>
            <a:off x="2601144" y="1167653"/>
            <a:ext cx="4104456" cy="58494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7030A0"/>
                </a:solidFill>
              </a:rPr>
              <a:t>Spread plate method</a:t>
            </a:r>
            <a:endParaRPr lang="en-US" sz="2800" b="1" dirty="0">
              <a:solidFill>
                <a:srgbClr val="7030A0"/>
              </a:solidFill>
            </a:endParaRPr>
          </a:p>
        </p:txBody>
      </p:sp>
      <p:sp>
        <p:nvSpPr>
          <p:cNvPr id="15" name="14 CuadroTexto"/>
          <p:cNvSpPr txBox="1"/>
          <p:nvPr/>
        </p:nvSpPr>
        <p:spPr>
          <a:xfrm>
            <a:off x="457200" y="5345668"/>
            <a:ext cx="8305800" cy="646331"/>
          </a:xfrm>
          <a:prstGeom prst="rect">
            <a:avLst/>
          </a:prstGeom>
          <a:noFill/>
        </p:spPr>
        <p:txBody>
          <a:bodyPr wrap="square" rtlCol="0">
            <a:spAutoFit/>
          </a:bodyPr>
          <a:lstStyle/>
          <a:p>
            <a:r>
              <a:rPr lang="en-US" dirty="0">
                <a:solidFill>
                  <a:sysClr val="windowText" lastClr="000000"/>
                </a:solidFill>
                <a:latin typeface="Calibri" panose="020F0502020204030204" pitchFamily="34" charset="0"/>
              </a:rPr>
              <a:t>PDI of both </a:t>
            </a:r>
            <a:r>
              <a:rPr lang="en-US" dirty="0" smtClean="0">
                <a:solidFill>
                  <a:sysClr val="windowText" lastClr="000000"/>
                </a:solidFill>
                <a:latin typeface="Calibri" panose="020F0502020204030204" pitchFamily="34" charset="0"/>
              </a:rPr>
              <a:t>planktonic bacteria </a:t>
            </a:r>
            <a:r>
              <a:rPr lang="en-US" dirty="0">
                <a:solidFill>
                  <a:sysClr val="windowText" lastClr="000000"/>
                </a:solidFill>
                <a:latin typeface="Calibri" panose="020F0502020204030204" pitchFamily="34" charset="0"/>
              </a:rPr>
              <a:t>was possible with low concentrations of TMAP and light doses</a:t>
            </a:r>
            <a:endParaRPr lang="es-AR" sz="1800" dirty="0">
              <a:solidFill>
                <a:sysClr val="windowText" lastClr="0000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en-US" sz="2400" b="1" dirty="0" smtClean="0"/>
              <a:t>Results and discussion</a:t>
            </a:r>
            <a:endParaRPr lang="en-US"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6</a:t>
            </a:fld>
            <a:endParaRPr lang="fr-FR"/>
          </a:p>
        </p:txBody>
      </p:sp>
      <p:pic>
        <p:nvPicPr>
          <p:cNvPr id="5" name="Picture 4">
            <a:extLst>
              <a:ext uri="{FF2B5EF4-FFF2-40B4-BE49-F238E27FC236}">
                <a16:creationId xmlns=""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7" name="6 Objeto"/>
          <p:cNvGraphicFramePr>
            <a:graphicFrameLocks noChangeAspect="1"/>
          </p:cNvGraphicFramePr>
          <p:nvPr>
            <p:extLst>
              <p:ext uri="{D42A27DB-BD31-4B8C-83A1-F6EECF244321}">
                <p14:modId xmlns:p14="http://schemas.microsoft.com/office/powerpoint/2010/main" val="964396916"/>
              </p:ext>
            </p:extLst>
          </p:nvPr>
        </p:nvGraphicFramePr>
        <p:xfrm>
          <a:off x="1522413" y="2057400"/>
          <a:ext cx="3009900" cy="3249613"/>
        </p:xfrm>
        <a:graphic>
          <a:graphicData uri="http://schemas.openxmlformats.org/presentationml/2006/ole">
            <mc:AlternateContent xmlns:mc="http://schemas.openxmlformats.org/markup-compatibility/2006">
              <mc:Choice xmlns:v="urn:schemas-microsoft-com:vml" Requires="v">
                <p:oleObj spid="_x0000_s3142" name="Graph" r:id="rId4" imgW="2736000" imgH="2953440" progId="Origin50.Graph">
                  <p:embed/>
                </p:oleObj>
              </mc:Choice>
              <mc:Fallback>
                <p:oleObj name="Graph" r:id="rId4" imgW="2736000" imgH="2953440" progId="Origin50.Graph">
                  <p:embed/>
                  <p:pic>
                    <p:nvPicPr>
                      <p:cNvPr id="0" name=""/>
                      <p:cNvPicPr>
                        <a:picLocks noChangeAspect="1" noChangeArrowheads="1"/>
                      </p:cNvPicPr>
                      <p:nvPr/>
                    </p:nvPicPr>
                    <p:blipFill>
                      <a:blip r:embed="rId5"/>
                      <a:srcRect/>
                      <a:stretch>
                        <a:fillRect/>
                      </a:stretch>
                    </p:blipFill>
                    <p:spPr bwMode="auto">
                      <a:xfrm>
                        <a:off x="1522413" y="2057400"/>
                        <a:ext cx="3009900" cy="3249613"/>
                      </a:xfrm>
                      <a:prstGeom prst="rect">
                        <a:avLst/>
                      </a:prstGeom>
                      <a:noFill/>
                      <a:ln>
                        <a:noFill/>
                      </a:ln>
                    </p:spPr>
                  </p:pic>
                </p:oleObj>
              </mc:Fallback>
            </mc:AlternateContent>
          </a:graphicData>
        </a:graphic>
      </p:graphicFrame>
      <p:graphicFrame>
        <p:nvGraphicFramePr>
          <p:cNvPr id="9" name="8 Objeto"/>
          <p:cNvGraphicFramePr>
            <a:graphicFrameLocks/>
          </p:cNvGraphicFramePr>
          <p:nvPr>
            <p:extLst>
              <p:ext uri="{D42A27DB-BD31-4B8C-83A1-F6EECF244321}">
                <p14:modId xmlns:p14="http://schemas.microsoft.com/office/powerpoint/2010/main" val="2143462034"/>
              </p:ext>
            </p:extLst>
          </p:nvPr>
        </p:nvGraphicFramePr>
        <p:xfrm>
          <a:off x="5209800" y="2133600"/>
          <a:ext cx="3096000" cy="3167725"/>
        </p:xfrm>
        <a:graphic>
          <a:graphicData uri="http://schemas.openxmlformats.org/presentationml/2006/ole">
            <mc:AlternateContent xmlns:mc="http://schemas.openxmlformats.org/markup-compatibility/2006">
              <mc:Choice xmlns:v="urn:schemas-microsoft-com:vml" Requires="v">
                <p:oleObj spid="_x0000_s3143" name="Graph" r:id="rId6" imgW="2880000" imgH="2880000" progId="Origin50.Graph">
                  <p:embed/>
                </p:oleObj>
              </mc:Choice>
              <mc:Fallback>
                <p:oleObj name="Graph" r:id="rId6" imgW="2880000" imgH="2880000" progId="Origin50.Graph">
                  <p:embed/>
                  <p:pic>
                    <p:nvPicPr>
                      <p:cNvPr id="0" name=""/>
                      <p:cNvPicPr preferRelativeResize="0">
                        <a:picLocks noChangeAspect="1" noChangeArrowheads="1"/>
                      </p:cNvPicPr>
                      <p:nvPr/>
                    </p:nvPicPr>
                    <p:blipFill>
                      <a:blip r:embed="rId7"/>
                      <a:srcRect/>
                      <a:stretch>
                        <a:fillRect/>
                      </a:stretch>
                    </p:blipFill>
                    <p:spPr bwMode="auto">
                      <a:xfrm>
                        <a:off x="5209800" y="2133600"/>
                        <a:ext cx="3096000" cy="3167725"/>
                      </a:xfrm>
                      <a:prstGeom prst="rect">
                        <a:avLst/>
                      </a:prstGeom>
                      <a:noFill/>
                      <a:ln>
                        <a:noFill/>
                      </a:ln>
                    </p:spPr>
                  </p:pic>
                </p:oleObj>
              </mc:Fallback>
            </mc:AlternateContent>
          </a:graphicData>
        </a:graphic>
      </p:graphicFrame>
      <p:sp>
        <p:nvSpPr>
          <p:cNvPr id="11" name="10 Cerrar llave"/>
          <p:cNvSpPr/>
          <p:nvPr/>
        </p:nvSpPr>
        <p:spPr>
          <a:xfrm>
            <a:off x="4423792" y="2462150"/>
            <a:ext cx="72008" cy="1008000"/>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2" name="11 CuadroTexto"/>
          <p:cNvSpPr txBox="1"/>
          <p:nvPr/>
        </p:nvSpPr>
        <p:spPr>
          <a:xfrm>
            <a:off x="4572362" y="2743200"/>
            <a:ext cx="685438" cy="369332"/>
          </a:xfrm>
          <a:prstGeom prst="rect">
            <a:avLst/>
          </a:prstGeom>
          <a:noFill/>
        </p:spPr>
        <p:txBody>
          <a:bodyPr wrap="square" rtlCol="0">
            <a:spAutoFit/>
          </a:bodyPr>
          <a:lstStyle/>
          <a:p>
            <a:r>
              <a:rPr lang="es-AR" dirty="0" smtClean="0">
                <a:solidFill>
                  <a:sysClr val="windowText" lastClr="000000"/>
                </a:solidFill>
                <a:latin typeface="Calibri" panose="020F0502020204030204" pitchFamily="34" charset="0"/>
              </a:rPr>
              <a:t>̴ 3 log</a:t>
            </a:r>
            <a:endParaRPr lang="es-AR" dirty="0">
              <a:solidFill>
                <a:sysClr val="windowText" lastClr="000000"/>
              </a:solidFill>
              <a:latin typeface="Calibri" panose="020F0502020204030204" pitchFamily="34" charset="0"/>
            </a:endParaRPr>
          </a:p>
        </p:txBody>
      </p:sp>
      <p:sp>
        <p:nvSpPr>
          <p:cNvPr id="13" name="12 Cerrar llave"/>
          <p:cNvSpPr/>
          <p:nvPr/>
        </p:nvSpPr>
        <p:spPr>
          <a:xfrm>
            <a:off x="8153400" y="2478975"/>
            <a:ext cx="81009" cy="612000"/>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4" name="13 CuadroTexto"/>
          <p:cNvSpPr txBox="1"/>
          <p:nvPr/>
        </p:nvSpPr>
        <p:spPr>
          <a:xfrm>
            <a:off x="8277944" y="2579110"/>
            <a:ext cx="789856" cy="369332"/>
          </a:xfrm>
          <a:prstGeom prst="rect">
            <a:avLst/>
          </a:prstGeom>
          <a:noFill/>
        </p:spPr>
        <p:txBody>
          <a:bodyPr wrap="square" rtlCol="0">
            <a:spAutoFit/>
          </a:bodyPr>
          <a:lstStyle/>
          <a:p>
            <a:r>
              <a:rPr lang="es-AR" dirty="0" smtClean="0">
                <a:solidFill>
                  <a:sysClr val="windowText" lastClr="000000"/>
                </a:solidFill>
                <a:latin typeface="Calibri" panose="020F0502020204030204" pitchFamily="34" charset="0"/>
              </a:rPr>
              <a:t>̴ 2 log</a:t>
            </a:r>
            <a:endParaRPr lang="es-AR" dirty="0">
              <a:solidFill>
                <a:sysClr val="windowText" lastClr="000000"/>
              </a:solidFill>
              <a:latin typeface="Calibri" panose="020F0502020204030204" pitchFamily="34" charset="0"/>
            </a:endParaRPr>
          </a:p>
        </p:txBody>
      </p:sp>
      <p:sp>
        <p:nvSpPr>
          <p:cNvPr id="17" name="3 Título"/>
          <p:cNvSpPr txBox="1">
            <a:spLocks/>
          </p:cNvSpPr>
          <p:nvPr/>
        </p:nvSpPr>
        <p:spPr>
          <a:xfrm>
            <a:off x="2601144" y="1167653"/>
            <a:ext cx="4104456" cy="58494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7030A0"/>
                </a:solidFill>
              </a:rPr>
              <a:t>Spread plate method</a:t>
            </a:r>
            <a:endParaRPr lang="en-US" sz="2800" b="1" dirty="0">
              <a:solidFill>
                <a:srgbClr val="7030A0"/>
              </a:solidFill>
            </a:endParaRPr>
          </a:p>
        </p:txBody>
      </p:sp>
      <p:sp>
        <p:nvSpPr>
          <p:cNvPr id="18" name="17 CuadroTexto"/>
          <p:cNvSpPr txBox="1"/>
          <p:nvPr/>
        </p:nvSpPr>
        <p:spPr>
          <a:xfrm>
            <a:off x="1805050" y="1738218"/>
            <a:ext cx="1161900" cy="369332"/>
          </a:xfrm>
          <a:prstGeom prst="rect">
            <a:avLst/>
          </a:prstGeom>
          <a:noFill/>
        </p:spPr>
        <p:txBody>
          <a:bodyPr wrap="square" rtlCol="0">
            <a:spAutoFit/>
          </a:bodyPr>
          <a:lstStyle/>
          <a:p>
            <a:r>
              <a:rPr lang="es-AR" i="1" dirty="0" smtClean="0"/>
              <a:t>S. </a:t>
            </a:r>
            <a:r>
              <a:rPr lang="es-AR" i="1" dirty="0" err="1" smtClean="0">
                <a:latin typeface="Calibri" panose="020F0502020204030204" pitchFamily="34" charset="0"/>
              </a:rPr>
              <a:t>aureus</a:t>
            </a:r>
            <a:endParaRPr lang="es-AR" i="1" dirty="0">
              <a:latin typeface="Calibri" panose="020F0502020204030204" pitchFamily="34" charset="0"/>
            </a:endParaRPr>
          </a:p>
        </p:txBody>
      </p:sp>
      <p:sp>
        <p:nvSpPr>
          <p:cNvPr id="19" name="18 CuadroTexto"/>
          <p:cNvSpPr txBox="1"/>
          <p:nvPr/>
        </p:nvSpPr>
        <p:spPr>
          <a:xfrm>
            <a:off x="5603175" y="1738218"/>
            <a:ext cx="820564" cy="307777"/>
          </a:xfrm>
          <a:prstGeom prst="rect">
            <a:avLst/>
          </a:prstGeom>
          <a:noFill/>
        </p:spPr>
        <p:txBody>
          <a:bodyPr wrap="square" rtlCol="0">
            <a:spAutoFit/>
          </a:bodyPr>
          <a:lstStyle/>
          <a:p>
            <a:r>
              <a:rPr lang="es-AR" i="1" dirty="0" smtClean="0"/>
              <a:t>E. </a:t>
            </a:r>
            <a:r>
              <a:rPr lang="es-AR" i="1" dirty="0" err="1" smtClean="0">
                <a:latin typeface="Calibri" panose="020F0502020204030204" pitchFamily="34" charset="0"/>
              </a:rPr>
              <a:t>coli</a:t>
            </a:r>
            <a:endParaRPr lang="es-AR" i="1" dirty="0">
              <a:latin typeface="Calibri" panose="020F0502020204030204" pitchFamily="34" charset="0"/>
            </a:endParaRPr>
          </a:p>
        </p:txBody>
      </p:sp>
      <p:sp>
        <p:nvSpPr>
          <p:cNvPr id="20" name="19 CuadroTexto"/>
          <p:cNvSpPr txBox="1"/>
          <p:nvPr/>
        </p:nvSpPr>
        <p:spPr>
          <a:xfrm>
            <a:off x="289460" y="1733490"/>
            <a:ext cx="1386940" cy="400110"/>
          </a:xfrm>
          <a:prstGeom prst="rect">
            <a:avLst/>
          </a:prstGeom>
          <a:noFill/>
        </p:spPr>
        <p:txBody>
          <a:bodyPr wrap="square" rtlCol="0">
            <a:spAutoFit/>
          </a:bodyPr>
          <a:lstStyle/>
          <a:p>
            <a:r>
              <a:rPr lang="es-AR" sz="2000" b="1" dirty="0" smtClean="0">
                <a:solidFill>
                  <a:srgbClr val="7030A0"/>
                </a:solidFill>
              </a:rPr>
              <a:t>Biofilm</a:t>
            </a:r>
            <a:endParaRPr lang="es-AR" sz="2000" b="1" dirty="0">
              <a:solidFill>
                <a:srgbClr val="7030A0"/>
              </a:solidFill>
            </a:endParaRPr>
          </a:p>
        </p:txBody>
      </p:sp>
      <p:sp>
        <p:nvSpPr>
          <p:cNvPr id="15" name="14 CuadroTexto"/>
          <p:cNvSpPr txBox="1"/>
          <p:nvPr/>
        </p:nvSpPr>
        <p:spPr>
          <a:xfrm>
            <a:off x="381000" y="5345668"/>
            <a:ext cx="8382000" cy="646331"/>
          </a:xfrm>
          <a:prstGeom prst="rect">
            <a:avLst/>
          </a:prstGeom>
          <a:noFill/>
        </p:spPr>
        <p:txBody>
          <a:bodyPr wrap="square" rtlCol="0">
            <a:spAutoFit/>
          </a:bodyPr>
          <a:lstStyle/>
          <a:p>
            <a:r>
              <a:rPr lang="en-US" dirty="0">
                <a:solidFill>
                  <a:sysClr val="windowText" lastClr="000000"/>
                </a:solidFill>
                <a:latin typeface="Calibri" panose="020F0502020204030204" pitchFamily="34" charset="0"/>
              </a:rPr>
              <a:t>PS concentrations and light doses must be higher to </a:t>
            </a:r>
            <a:r>
              <a:rPr lang="en-US" dirty="0" smtClean="0">
                <a:solidFill>
                  <a:sysClr val="windowText" lastClr="000000"/>
                </a:solidFill>
                <a:latin typeface="Calibri" panose="020F0502020204030204" pitchFamily="34" charset="0"/>
              </a:rPr>
              <a:t>get </a:t>
            </a:r>
            <a:r>
              <a:rPr lang="en-US" dirty="0">
                <a:solidFill>
                  <a:sysClr val="windowText" lastClr="000000"/>
                </a:solidFill>
                <a:latin typeface="Calibri" panose="020F0502020204030204" pitchFamily="34" charset="0"/>
              </a:rPr>
              <a:t>a PDI similar to that obtained in planktonic cultures.</a:t>
            </a:r>
            <a:endParaRPr lang="es-AR" sz="1800" dirty="0">
              <a:solidFill>
                <a:sysClr val="windowText" lastClr="000000"/>
              </a:solidFill>
              <a:latin typeface="Calibri" panose="020F0502020204030204" pitchFamily="34" charset="0"/>
            </a:endParaRPr>
          </a:p>
        </p:txBody>
      </p:sp>
    </p:spTree>
    <p:extLst>
      <p:ext uri="{BB962C8B-B14F-4D97-AF65-F5344CB8AC3E}">
        <p14:creationId xmlns:p14="http://schemas.microsoft.com/office/powerpoint/2010/main" val="3464776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err="1"/>
              <a:t>Results</a:t>
            </a:r>
            <a:r>
              <a:rPr lang="fr-FR" sz="2400" b="1" dirty="0"/>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7</a:t>
            </a:fld>
            <a:endParaRPr lang="fr-FR"/>
          </a:p>
        </p:txBody>
      </p:sp>
      <p:pic>
        <p:nvPicPr>
          <p:cNvPr id="5" name="Picture 4">
            <a:extLst>
              <a:ext uri="{FF2B5EF4-FFF2-40B4-BE49-F238E27FC236}">
                <a16:creationId xmlns=""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9" name="8 Objeto"/>
          <p:cNvGraphicFramePr>
            <a:graphicFrameLocks noChangeAspect="1"/>
          </p:cNvGraphicFramePr>
          <p:nvPr>
            <p:extLst>
              <p:ext uri="{D42A27DB-BD31-4B8C-83A1-F6EECF244321}">
                <p14:modId xmlns:p14="http://schemas.microsoft.com/office/powerpoint/2010/main" val="3749715"/>
              </p:ext>
            </p:extLst>
          </p:nvPr>
        </p:nvGraphicFramePr>
        <p:xfrm>
          <a:off x="381000" y="1905000"/>
          <a:ext cx="3024000" cy="3024000"/>
        </p:xfrm>
        <a:graphic>
          <a:graphicData uri="http://schemas.openxmlformats.org/presentationml/2006/ole">
            <mc:AlternateContent xmlns:mc="http://schemas.openxmlformats.org/markup-compatibility/2006">
              <mc:Choice xmlns:v="urn:schemas-microsoft-com:vml" Requires="v">
                <p:oleObj spid="_x0000_s4170" name="Graph" r:id="rId4" imgW="2880000" imgH="2880000" progId="Origin50.Graph">
                  <p:embed/>
                </p:oleObj>
              </mc:Choice>
              <mc:Fallback>
                <p:oleObj name="Graph" r:id="rId4" imgW="2880000" imgH="2880000" progId="Origin50.Graph">
                  <p:embed/>
                  <p:pic>
                    <p:nvPicPr>
                      <p:cNvPr id="0" name=""/>
                      <p:cNvPicPr>
                        <a:picLocks noChangeAspect="1" noChangeArrowheads="1"/>
                      </p:cNvPicPr>
                      <p:nvPr/>
                    </p:nvPicPr>
                    <p:blipFill>
                      <a:blip r:embed="rId5"/>
                      <a:srcRect/>
                      <a:stretch>
                        <a:fillRect/>
                      </a:stretch>
                    </p:blipFill>
                    <p:spPr bwMode="auto">
                      <a:xfrm>
                        <a:off x="381000" y="1905000"/>
                        <a:ext cx="3024000" cy="3024000"/>
                      </a:xfrm>
                      <a:prstGeom prst="rect">
                        <a:avLst/>
                      </a:prstGeom>
                      <a:noFill/>
                    </p:spPr>
                  </p:pic>
                </p:oleObj>
              </mc:Fallback>
            </mc:AlternateContent>
          </a:graphicData>
        </a:graphic>
      </p:graphicFrame>
      <p:graphicFrame>
        <p:nvGraphicFramePr>
          <p:cNvPr id="10" name="9 Objeto"/>
          <p:cNvGraphicFramePr>
            <a:graphicFrameLocks noChangeAspect="1"/>
          </p:cNvGraphicFramePr>
          <p:nvPr>
            <p:extLst>
              <p:ext uri="{D42A27DB-BD31-4B8C-83A1-F6EECF244321}">
                <p14:modId xmlns:p14="http://schemas.microsoft.com/office/powerpoint/2010/main" val="2362213761"/>
              </p:ext>
            </p:extLst>
          </p:nvPr>
        </p:nvGraphicFramePr>
        <p:xfrm>
          <a:off x="3505200" y="1916875"/>
          <a:ext cx="3023738" cy="3023738"/>
        </p:xfrm>
        <a:graphic>
          <a:graphicData uri="http://schemas.openxmlformats.org/presentationml/2006/ole">
            <mc:AlternateContent xmlns:mc="http://schemas.openxmlformats.org/markup-compatibility/2006">
              <mc:Choice xmlns:v="urn:schemas-microsoft-com:vml" Requires="v">
                <p:oleObj spid="_x0000_s4171" name="Graph" r:id="rId6" imgW="2880000" imgH="2880000" progId="Origin50.Graph">
                  <p:embed/>
                </p:oleObj>
              </mc:Choice>
              <mc:Fallback>
                <p:oleObj name="Graph" r:id="rId6" imgW="2880000" imgH="2880000" progId="Origin50.Graph">
                  <p:embed/>
                  <p:pic>
                    <p:nvPicPr>
                      <p:cNvPr id="0" name=""/>
                      <p:cNvPicPr>
                        <a:picLocks noChangeAspect="1" noChangeArrowheads="1"/>
                      </p:cNvPicPr>
                      <p:nvPr/>
                    </p:nvPicPr>
                    <p:blipFill>
                      <a:blip r:embed="rId7"/>
                      <a:srcRect/>
                      <a:stretch>
                        <a:fillRect/>
                      </a:stretch>
                    </p:blipFill>
                    <p:spPr bwMode="auto">
                      <a:xfrm>
                        <a:off x="3505200" y="1916875"/>
                        <a:ext cx="3023738" cy="3023738"/>
                      </a:xfrm>
                      <a:prstGeom prst="rect">
                        <a:avLst/>
                      </a:prstGeom>
                      <a:noFill/>
                    </p:spPr>
                  </p:pic>
                </p:oleObj>
              </mc:Fallback>
            </mc:AlternateContent>
          </a:graphicData>
        </a:graphic>
      </p:graphicFrame>
      <p:sp>
        <p:nvSpPr>
          <p:cNvPr id="12" name="11 CuadroTexto"/>
          <p:cNvSpPr txBox="1"/>
          <p:nvPr/>
        </p:nvSpPr>
        <p:spPr>
          <a:xfrm>
            <a:off x="457200" y="5087294"/>
            <a:ext cx="8382000" cy="923330"/>
          </a:xfrm>
          <a:prstGeom prst="rect">
            <a:avLst/>
          </a:prstGeom>
          <a:noFill/>
        </p:spPr>
        <p:txBody>
          <a:bodyPr wrap="square" rtlCol="0">
            <a:spAutoFit/>
          </a:bodyPr>
          <a:lstStyle/>
          <a:p>
            <a:pPr algn="just"/>
            <a:r>
              <a:rPr lang="en-US" dirty="0"/>
              <a:t>No significant differences were found between the control </a:t>
            </a:r>
            <a:r>
              <a:rPr lang="en-US" dirty="0" smtClean="0"/>
              <a:t>and treated biofilms. </a:t>
            </a:r>
            <a:r>
              <a:rPr lang="en-US" dirty="0"/>
              <a:t>This is because this </a:t>
            </a:r>
            <a:r>
              <a:rPr lang="en-US" dirty="0" smtClean="0"/>
              <a:t>assay stain </a:t>
            </a:r>
            <a:r>
              <a:rPr lang="en-US" dirty="0"/>
              <a:t>both living and dead cells and the extracellular matrix that surrounds them.</a:t>
            </a:r>
            <a:endParaRPr lang="es-AR" sz="1800" dirty="0">
              <a:solidFill>
                <a:sysClr val="windowText" lastClr="000000"/>
              </a:solidFill>
              <a:latin typeface="Calibri" panose="020F0502020204030204" pitchFamily="34" charset="0"/>
            </a:endParaRPr>
          </a:p>
        </p:txBody>
      </p:sp>
      <p:sp>
        <p:nvSpPr>
          <p:cNvPr id="15" name="14 CuadroTexto"/>
          <p:cNvSpPr txBox="1"/>
          <p:nvPr/>
        </p:nvSpPr>
        <p:spPr>
          <a:xfrm>
            <a:off x="1219200" y="1688068"/>
            <a:ext cx="1161900" cy="369332"/>
          </a:xfrm>
          <a:prstGeom prst="rect">
            <a:avLst/>
          </a:prstGeom>
          <a:noFill/>
        </p:spPr>
        <p:txBody>
          <a:bodyPr wrap="square" rtlCol="0">
            <a:spAutoFit/>
          </a:bodyPr>
          <a:lstStyle/>
          <a:p>
            <a:r>
              <a:rPr lang="es-AR" i="1" dirty="0" smtClean="0"/>
              <a:t>S. </a:t>
            </a:r>
            <a:r>
              <a:rPr lang="es-AR" i="1" dirty="0" err="1" smtClean="0">
                <a:latin typeface="Calibri" panose="020F0502020204030204" pitchFamily="34" charset="0"/>
              </a:rPr>
              <a:t>aureus</a:t>
            </a:r>
            <a:endParaRPr lang="es-AR" i="1" dirty="0">
              <a:latin typeface="Calibri" panose="020F0502020204030204" pitchFamily="34" charset="0"/>
            </a:endParaRPr>
          </a:p>
        </p:txBody>
      </p:sp>
      <p:sp>
        <p:nvSpPr>
          <p:cNvPr id="16" name="15 CuadroTexto"/>
          <p:cNvSpPr txBox="1"/>
          <p:nvPr/>
        </p:nvSpPr>
        <p:spPr>
          <a:xfrm>
            <a:off x="5123036" y="1688068"/>
            <a:ext cx="820564" cy="307777"/>
          </a:xfrm>
          <a:prstGeom prst="rect">
            <a:avLst/>
          </a:prstGeom>
          <a:noFill/>
        </p:spPr>
        <p:txBody>
          <a:bodyPr wrap="square" rtlCol="0">
            <a:spAutoFit/>
          </a:bodyPr>
          <a:lstStyle/>
          <a:p>
            <a:r>
              <a:rPr lang="es-AR" i="1" dirty="0" smtClean="0"/>
              <a:t>E. </a:t>
            </a:r>
            <a:r>
              <a:rPr lang="es-AR" i="1" dirty="0" err="1" smtClean="0">
                <a:latin typeface="Calibri" panose="020F0502020204030204" pitchFamily="34" charset="0"/>
              </a:rPr>
              <a:t>coli</a:t>
            </a:r>
            <a:endParaRPr lang="es-AR" i="1" dirty="0">
              <a:latin typeface="Calibri" panose="020F0502020204030204" pitchFamily="34" charset="0"/>
            </a:endParaRPr>
          </a:p>
        </p:txBody>
      </p:sp>
      <p:sp>
        <p:nvSpPr>
          <p:cNvPr id="18" name="3 Título"/>
          <p:cNvSpPr txBox="1">
            <a:spLocks/>
          </p:cNvSpPr>
          <p:nvPr/>
        </p:nvSpPr>
        <p:spPr>
          <a:xfrm>
            <a:off x="2601144" y="1167653"/>
            <a:ext cx="4104456" cy="58494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7030A0"/>
                </a:solidFill>
              </a:rPr>
              <a:t>Crystal violet assay</a:t>
            </a:r>
            <a:endParaRPr lang="en-US" sz="2800" b="1" dirty="0">
              <a:solidFill>
                <a:srgbClr val="7030A0"/>
              </a:solidFill>
            </a:endParaRPr>
          </a:p>
        </p:txBody>
      </p:sp>
      <p:pic>
        <p:nvPicPr>
          <p:cNvPr id="4132" name="Picture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1784098"/>
            <a:ext cx="2462608"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33" name="Picture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2835600"/>
            <a:ext cx="1779430" cy="15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776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err="1"/>
              <a:t>Results</a:t>
            </a:r>
            <a:r>
              <a:rPr lang="fr-FR" sz="2400" b="1" dirty="0"/>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8</a:t>
            </a:fld>
            <a:endParaRPr lang="fr-FR"/>
          </a:p>
        </p:txBody>
      </p:sp>
      <p:pic>
        <p:nvPicPr>
          <p:cNvPr id="5" name="Picture 4">
            <a:extLst>
              <a:ext uri="{FF2B5EF4-FFF2-40B4-BE49-F238E27FC236}">
                <a16:creationId xmlns=""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16" name="15 Tabla"/>
          <p:cNvGraphicFramePr>
            <a:graphicFrameLocks noGrp="1"/>
          </p:cNvGraphicFramePr>
          <p:nvPr>
            <p:extLst>
              <p:ext uri="{D42A27DB-BD31-4B8C-83A1-F6EECF244321}">
                <p14:modId xmlns:p14="http://schemas.microsoft.com/office/powerpoint/2010/main" val="2097172162"/>
              </p:ext>
            </p:extLst>
          </p:nvPr>
        </p:nvGraphicFramePr>
        <p:xfrm>
          <a:off x="914743" y="2133600"/>
          <a:ext cx="3352457" cy="2240280"/>
        </p:xfrm>
        <a:graphic>
          <a:graphicData uri="http://schemas.openxmlformats.org/drawingml/2006/table">
            <a:tbl>
              <a:tblPr firstRow="1" firstCol="1" bandRow="1"/>
              <a:tblGrid>
                <a:gridCol w="1508488"/>
                <a:gridCol w="1843969"/>
              </a:tblGrid>
              <a:tr h="319267">
                <a:tc>
                  <a:txBody>
                    <a:bodyPr/>
                    <a:lstStyle/>
                    <a:p>
                      <a:pPr algn="ctr">
                        <a:lnSpc>
                          <a:spcPct val="150000"/>
                        </a:lnSpc>
                        <a:spcAft>
                          <a:spcPts val="0"/>
                        </a:spcAft>
                      </a:pPr>
                      <a:r>
                        <a:rPr lang="en-US" sz="1400" noProof="0" dirty="0" smtClean="0">
                          <a:effectLst/>
                          <a:latin typeface="Calibri" panose="020F0502020204030204" pitchFamily="34" charset="0"/>
                        </a:rPr>
                        <a:t> </a:t>
                      </a:r>
                      <a:endParaRPr lang="en-US" sz="1400" noProof="0" dirty="0">
                        <a:effectLst/>
                        <a:latin typeface="Calibri" panose="020F0502020204030204" pitchFamily="34" charset="0"/>
                        <a:ea typeface="Calibri"/>
                        <a:cs typeface="Times New Roman"/>
                      </a:endParaRPr>
                    </a:p>
                  </a:txBody>
                  <a:tcPr marL="68580" marR="68580" marT="0" marB="0">
                    <a:solidFill>
                      <a:srgbClr val="CC99FF"/>
                    </a:solidFill>
                  </a:tcPr>
                </a:tc>
                <a:tc>
                  <a:txBody>
                    <a:bodyPr/>
                    <a:lstStyle/>
                    <a:p>
                      <a:pPr algn="ctr">
                        <a:lnSpc>
                          <a:spcPct val="150000"/>
                        </a:lnSpc>
                        <a:spcAft>
                          <a:spcPts val="0"/>
                        </a:spcAft>
                      </a:pPr>
                      <a:r>
                        <a:rPr lang="en-US" sz="1400" noProof="0" dirty="0" smtClean="0">
                          <a:effectLst/>
                          <a:latin typeface="Calibri" panose="020F0502020204030204" pitchFamily="34" charset="0"/>
                        </a:rPr>
                        <a:t>Absorbance 550 nm</a:t>
                      </a:r>
                      <a:endParaRPr lang="en-US" sz="1400" noProof="0" dirty="0">
                        <a:effectLst/>
                        <a:latin typeface="Calibri" panose="020F0502020204030204" pitchFamily="34" charset="0"/>
                        <a:ea typeface="Calibri"/>
                        <a:cs typeface="Times New Roman"/>
                      </a:endParaRPr>
                    </a:p>
                  </a:txBody>
                  <a:tcPr marL="68580" marR="68580" marT="0" marB="0">
                    <a:solidFill>
                      <a:srgbClr val="CC99FF"/>
                    </a:solidFill>
                  </a:tcPr>
                </a:tc>
              </a:tr>
              <a:tr h="302885">
                <a:tc>
                  <a:txBody>
                    <a:bodyPr/>
                    <a:lstStyle/>
                    <a:p>
                      <a:pPr>
                        <a:lnSpc>
                          <a:spcPct val="150000"/>
                        </a:lnSpc>
                        <a:spcAft>
                          <a:spcPts val="0"/>
                        </a:spcAft>
                      </a:pPr>
                      <a:r>
                        <a:rPr lang="en-US" sz="1400" noProof="0" dirty="0" smtClean="0">
                          <a:effectLst/>
                          <a:latin typeface="Calibri" panose="020F0502020204030204" pitchFamily="34" charset="0"/>
                        </a:rPr>
                        <a:t>Control</a:t>
                      </a:r>
                      <a:endParaRPr lang="en-US" sz="1400" noProof="0" dirty="0">
                        <a:effectLst/>
                        <a:latin typeface="Calibri" panose="020F0502020204030204" pitchFamily="34" charset="0"/>
                        <a:ea typeface="Calibri"/>
                        <a:cs typeface="Times New Roman"/>
                      </a:endParaRPr>
                    </a:p>
                  </a:txBody>
                  <a:tcPr marL="68580" marR="68580" marT="0" marB="0"/>
                </a:tc>
                <a:tc>
                  <a:txBody>
                    <a:bodyPr/>
                    <a:lstStyle/>
                    <a:p>
                      <a:pPr algn="l">
                        <a:lnSpc>
                          <a:spcPct val="150000"/>
                        </a:lnSpc>
                        <a:spcAft>
                          <a:spcPts val="0"/>
                        </a:spcAft>
                      </a:pPr>
                      <a:r>
                        <a:rPr lang="en-US" sz="1400" noProof="0" dirty="0" smtClean="0">
                          <a:effectLst/>
                          <a:latin typeface="Calibri" panose="020F0502020204030204" pitchFamily="34" charset="0"/>
                        </a:rPr>
                        <a:t>  0.609</a:t>
                      </a:r>
                      <a:endParaRPr lang="en-US" sz="1400" noProof="0" dirty="0">
                        <a:effectLst/>
                        <a:latin typeface="Calibri" panose="020F0502020204030204" pitchFamily="34" charset="0"/>
                        <a:ea typeface="Calibri"/>
                        <a:cs typeface="Times New Roman"/>
                      </a:endParaRPr>
                    </a:p>
                  </a:txBody>
                  <a:tcPr marL="68580" marR="68580" marT="0" marB="0"/>
                </a:tc>
              </a:tr>
              <a:tr h="302885">
                <a:tc>
                  <a:txBody>
                    <a:bodyPr/>
                    <a:lstStyle/>
                    <a:p>
                      <a:pPr>
                        <a:lnSpc>
                          <a:spcPct val="150000"/>
                        </a:lnSpc>
                        <a:spcAft>
                          <a:spcPts val="0"/>
                        </a:spcAft>
                      </a:pPr>
                      <a:r>
                        <a:rPr lang="en-US" sz="1400" noProof="0" dirty="0" smtClean="0">
                          <a:effectLst/>
                          <a:latin typeface="Calibri" panose="020F0502020204030204" pitchFamily="34" charset="0"/>
                        </a:rPr>
                        <a:t>Dark Control</a:t>
                      </a:r>
                      <a:endParaRPr lang="en-US" sz="1400" noProof="0" dirty="0">
                        <a:effectLst/>
                        <a:latin typeface="Calibri" panose="020F0502020204030204" pitchFamily="34" charset="0"/>
                        <a:ea typeface="Calibri"/>
                        <a:cs typeface="Times New Roman"/>
                      </a:endParaRPr>
                    </a:p>
                  </a:txBody>
                  <a:tcPr marL="68580" marR="68580" marT="0" marB="0"/>
                </a:tc>
                <a:tc>
                  <a:txBody>
                    <a:bodyPr/>
                    <a:lstStyle/>
                    <a:p>
                      <a:pPr algn="l">
                        <a:lnSpc>
                          <a:spcPct val="150000"/>
                        </a:lnSpc>
                        <a:spcAft>
                          <a:spcPts val="0"/>
                        </a:spcAft>
                      </a:pPr>
                      <a:r>
                        <a:rPr lang="en-US" sz="1400" noProof="0" dirty="0" smtClean="0">
                          <a:effectLst/>
                          <a:latin typeface="Calibri" panose="020F0502020204030204" pitchFamily="34" charset="0"/>
                        </a:rPr>
                        <a:t>  0.600</a:t>
                      </a:r>
                      <a:endParaRPr lang="en-US" sz="1400" noProof="0" dirty="0">
                        <a:effectLst/>
                        <a:latin typeface="Calibri" panose="020F0502020204030204" pitchFamily="34" charset="0"/>
                        <a:ea typeface="Calibri"/>
                        <a:cs typeface="Times New Roman"/>
                      </a:endParaRPr>
                    </a:p>
                  </a:txBody>
                  <a:tcPr marL="68580" marR="68580" marT="0" marB="0"/>
                </a:tc>
              </a:tr>
              <a:tr h="302885">
                <a:tc>
                  <a:txBody>
                    <a:bodyPr/>
                    <a:lstStyle/>
                    <a:p>
                      <a:pPr>
                        <a:lnSpc>
                          <a:spcPct val="150000"/>
                        </a:lnSpc>
                        <a:spcAft>
                          <a:spcPts val="0"/>
                        </a:spcAft>
                      </a:pPr>
                      <a:r>
                        <a:rPr lang="en-US" sz="1400" noProof="0" dirty="0" smtClean="0">
                          <a:effectLst/>
                          <a:latin typeface="Calibri" panose="020F0502020204030204" pitchFamily="34" charset="0"/>
                        </a:rPr>
                        <a:t>Wash Control</a:t>
                      </a:r>
                      <a:endParaRPr lang="en-US" sz="1400" noProof="0" dirty="0">
                        <a:effectLst/>
                        <a:latin typeface="Calibri" panose="020F0502020204030204" pitchFamily="34" charset="0"/>
                        <a:ea typeface="Calibri"/>
                        <a:cs typeface="Times New Roman"/>
                      </a:endParaRPr>
                    </a:p>
                  </a:txBody>
                  <a:tcPr marL="68580" marR="68580" marT="0" marB="0"/>
                </a:tc>
                <a:tc>
                  <a:txBody>
                    <a:bodyPr/>
                    <a:lstStyle/>
                    <a:p>
                      <a:pPr algn="l">
                        <a:lnSpc>
                          <a:spcPct val="150000"/>
                        </a:lnSpc>
                        <a:spcAft>
                          <a:spcPts val="0"/>
                        </a:spcAft>
                      </a:pPr>
                      <a:r>
                        <a:rPr lang="en-US" sz="1400" noProof="0" dirty="0" smtClean="0">
                          <a:effectLst/>
                          <a:latin typeface="Calibri" panose="020F0502020204030204" pitchFamily="34" charset="0"/>
                        </a:rPr>
                        <a:t>  0.569</a:t>
                      </a:r>
                      <a:endParaRPr lang="en-US" sz="1400" noProof="0" dirty="0">
                        <a:effectLst/>
                        <a:latin typeface="Calibri" panose="020F0502020204030204" pitchFamily="34" charset="0"/>
                        <a:ea typeface="Calibri"/>
                        <a:cs typeface="Times New Roman"/>
                      </a:endParaRPr>
                    </a:p>
                  </a:txBody>
                  <a:tcPr marL="68580" marR="68580" marT="0" marB="0"/>
                </a:tc>
              </a:tr>
              <a:tr h="302885">
                <a:tc>
                  <a:txBody>
                    <a:bodyPr/>
                    <a:lstStyle/>
                    <a:p>
                      <a:pPr>
                        <a:lnSpc>
                          <a:spcPct val="150000"/>
                        </a:lnSpc>
                        <a:spcAft>
                          <a:spcPts val="0"/>
                        </a:spcAft>
                      </a:pPr>
                      <a:r>
                        <a:rPr lang="en-US" sz="1400" noProof="0" dirty="0" smtClean="0">
                          <a:effectLst/>
                          <a:latin typeface="Calibri" panose="020F0502020204030204" pitchFamily="34" charset="0"/>
                        </a:rPr>
                        <a:t>10 min irradiation</a:t>
                      </a:r>
                      <a:endParaRPr lang="en-US" sz="1400" noProof="0" dirty="0">
                        <a:effectLst/>
                        <a:latin typeface="Calibri" panose="020F0502020204030204" pitchFamily="34" charset="0"/>
                        <a:ea typeface="Calibri"/>
                        <a:cs typeface="Times New Roman"/>
                      </a:endParaRPr>
                    </a:p>
                  </a:txBody>
                  <a:tcPr marL="68580" marR="68580" marT="0" marB="0"/>
                </a:tc>
                <a:tc>
                  <a:txBody>
                    <a:bodyPr/>
                    <a:lstStyle/>
                    <a:p>
                      <a:pPr algn="l">
                        <a:lnSpc>
                          <a:spcPct val="150000"/>
                        </a:lnSpc>
                        <a:spcAft>
                          <a:spcPts val="0"/>
                        </a:spcAft>
                      </a:pPr>
                      <a:r>
                        <a:rPr lang="en-US" sz="1400" noProof="0" dirty="0" smtClean="0">
                          <a:effectLst/>
                          <a:latin typeface="Calibri" panose="020F0502020204030204" pitchFamily="34" charset="0"/>
                        </a:rPr>
                        <a:t>  0.193</a:t>
                      </a:r>
                      <a:endParaRPr lang="en-US" sz="1400" noProof="0" dirty="0">
                        <a:effectLst/>
                        <a:latin typeface="Calibri" panose="020F0502020204030204" pitchFamily="34" charset="0"/>
                        <a:ea typeface="Calibri"/>
                        <a:cs typeface="Times New Roman"/>
                      </a:endParaRPr>
                    </a:p>
                  </a:txBody>
                  <a:tcPr marL="68580" marR="68580" marT="0" marB="0"/>
                </a:tc>
              </a:tr>
              <a:tr h="302885">
                <a:tc>
                  <a:txBody>
                    <a:bodyPr/>
                    <a:lstStyle/>
                    <a:p>
                      <a:pPr>
                        <a:lnSpc>
                          <a:spcPct val="150000"/>
                        </a:lnSpc>
                        <a:spcAft>
                          <a:spcPts val="0"/>
                        </a:spcAft>
                      </a:pPr>
                      <a:r>
                        <a:rPr lang="en-US" sz="1400" noProof="0" smtClean="0">
                          <a:effectLst/>
                          <a:latin typeface="Calibri" panose="020F0502020204030204" pitchFamily="34" charset="0"/>
                        </a:rPr>
                        <a:t>20 min irradiation</a:t>
                      </a:r>
                      <a:endParaRPr lang="en-US" sz="1400" noProof="0">
                        <a:effectLst/>
                        <a:latin typeface="Calibri" panose="020F0502020204030204" pitchFamily="34" charset="0"/>
                        <a:ea typeface="Calibri"/>
                        <a:cs typeface="Times New Roman"/>
                      </a:endParaRPr>
                    </a:p>
                  </a:txBody>
                  <a:tcPr marL="68580" marR="68580" marT="0" marB="0"/>
                </a:tc>
                <a:tc>
                  <a:txBody>
                    <a:bodyPr/>
                    <a:lstStyle/>
                    <a:p>
                      <a:pPr algn="l">
                        <a:lnSpc>
                          <a:spcPct val="150000"/>
                        </a:lnSpc>
                        <a:spcAft>
                          <a:spcPts val="0"/>
                        </a:spcAft>
                      </a:pPr>
                      <a:r>
                        <a:rPr lang="en-US" sz="1400" noProof="0" dirty="0" smtClean="0">
                          <a:effectLst/>
                          <a:latin typeface="Calibri" panose="020F0502020204030204" pitchFamily="34" charset="0"/>
                        </a:rPr>
                        <a:t>  0.118</a:t>
                      </a:r>
                      <a:endParaRPr lang="en-US" sz="1400" noProof="0" dirty="0">
                        <a:effectLst/>
                        <a:latin typeface="Calibri" panose="020F0502020204030204" pitchFamily="34" charset="0"/>
                        <a:ea typeface="Calibri"/>
                        <a:cs typeface="Times New Roman"/>
                      </a:endParaRPr>
                    </a:p>
                  </a:txBody>
                  <a:tcPr marL="68580" marR="68580" marT="0" marB="0"/>
                </a:tc>
              </a:tr>
              <a:tr h="302885">
                <a:tc>
                  <a:txBody>
                    <a:bodyPr/>
                    <a:lstStyle/>
                    <a:p>
                      <a:pPr>
                        <a:lnSpc>
                          <a:spcPct val="150000"/>
                        </a:lnSpc>
                        <a:spcAft>
                          <a:spcPts val="0"/>
                        </a:spcAft>
                      </a:pPr>
                      <a:r>
                        <a:rPr lang="en-US" sz="1400" noProof="0" smtClean="0">
                          <a:effectLst/>
                          <a:latin typeface="Calibri" panose="020F0502020204030204" pitchFamily="34" charset="0"/>
                        </a:rPr>
                        <a:t>30 min irradiation </a:t>
                      </a:r>
                      <a:endParaRPr lang="en-US" sz="1400" noProof="0">
                        <a:effectLst/>
                        <a:latin typeface="Calibri" panose="020F0502020204030204" pitchFamily="34" charset="0"/>
                        <a:ea typeface="Calibri"/>
                        <a:cs typeface="Times New Roman"/>
                      </a:endParaRPr>
                    </a:p>
                  </a:txBody>
                  <a:tcPr marL="68580" marR="68580" marT="0" marB="0"/>
                </a:tc>
                <a:tc>
                  <a:txBody>
                    <a:bodyPr/>
                    <a:lstStyle/>
                    <a:p>
                      <a:pPr algn="l">
                        <a:lnSpc>
                          <a:spcPct val="150000"/>
                        </a:lnSpc>
                        <a:spcAft>
                          <a:spcPts val="0"/>
                        </a:spcAft>
                      </a:pPr>
                      <a:r>
                        <a:rPr lang="en-US" sz="1400" noProof="0" dirty="0" smtClean="0">
                          <a:effectLst/>
                          <a:latin typeface="Calibri" panose="020F0502020204030204" pitchFamily="34" charset="0"/>
                        </a:rPr>
                        <a:t>  0.070</a:t>
                      </a:r>
                      <a:endParaRPr lang="en-US" sz="1400" noProof="0" dirty="0">
                        <a:effectLst/>
                        <a:latin typeface="Calibri" panose="020F0502020204030204" pitchFamily="34" charset="0"/>
                        <a:ea typeface="Calibri"/>
                        <a:cs typeface="Times New Roman"/>
                      </a:endParaRPr>
                    </a:p>
                  </a:txBody>
                  <a:tcPr marL="68580" marR="68580" marT="0" marB="0"/>
                </a:tc>
              </a:tr>
            </a:tbl>
          </a:graphicData>
        </a:graphic>
      </p:graphicFrame>
      <p:graphicFrame>
        <p:nvGraphicFramePr>
          <p:cNvPr id="18" name="17 Tabla"/>
          <p:cNvGraphicFramePr>
            <a:graphicFrameLocks noGrp="1"/>
          </p:cNvGraphicFramePr>
          <p:nvPr>
            <p:extLst>
              <p:ext uri="{D42A27DB-BD31-4B8C-83A1-F6EECF244321}">
                <p14:modId xmlns:p14="http://schemas.microsoft.com/office/powerpoint/2010/main" val="3138276328"/>
              </p:ext>
            </p:extLst>
          </p:nvPr>
        </p:nvGraphicFramePr>
        <p:xfrm>
          <a:off x="5105400" y="2139320"/>
          <a:ext cx="3276600" cy="2240280"/>
        </p:xfrm>
        <a:graphic>
          <a:graphicData uri="http://schemas.openxmlformats.org/drawingml/2006/table">
            <a:tbl>
              <a:tblPr firstRow="1" firstCol="1" bandRow="1"/>
              <a:tblGrid>
                <a:gridCol w="1446711"/>
                <a:gridCol w="1829889"/>
              </a:tblGrid>
              <a:tr h="317687">
                <a:tc>
                  <a:txBody>
                    <a:bodyPr/>
                    <a:lstStyle/>
                    <a:p>
                      <a:pPr>
                        <a:lnSpc>
                          <a:spcPct val="150000"/>
                        </a:lnSpc>
                        <a:spcAft>
                          <a:spcPts val="0"/>
                        </a:spcAft>
                      </a:pPr>
                      <a:r>
                        <a:rPr lang="en-US" sz="1400" noProof="0" dirty="0" smtClean="0">
                          <a:effectLst/>
                          <a:latin typeface="Calibri" panose="020F0502020204030204" pitchFamily="34" charset="0"/>
                        </a:rPr>
                        <a:t> </a:t>
                      </a:r>
                      <a:endParaRPr lang="en-US" sz="1400" noProof="0" dirty="0">
                        <a:effectLst/>
                        <a:latin typeface="Calibri" panose="020F0502020204030204" pitchFamily="34" charset="0"/>
                        <a:ea typeface="Calibri"/>
                        <a:cs typeface="Times New Roman"/>
                      </a:endParaRPr>
                    </a:p>
                  </a:txBody>
                  <a:tcPr marL="68580" marR="68580" marT="0" marB="0">
                    <a:solidFill>
                      <a:srgbClr val="CC99FF"/>
                    </a:solidFill>
                  </a:tcPr>
                </a:tc>
                <a:tc>
                  <a:txBody>
                    <a:bodyPr/>
                    <a:lstStyle/>
                    <a:p>
                      <a:pPr algn="ctr">
                        <a:lnSpc>
                          <a:spcPct val="150000"/>
                        </a:lnSpc>
                        <a:spcAft>
                          <a:spcPts val="0"/>
                        </a:spcAft>
                      </a:pPr>
                      <a:r>
                        <a:rPr lang="en-US" sz="1400" noProof="0" dirty="0" smtClean="0">
                          <a:effectLst/>
                          <a:latin typeface="Calibri" panose="020F0502020204030204" pitchFamily="34" charset="0"/>
                        </a:rPr>
                        <a:t>Absorbance 550 nm</a:t>
                      </a:r>
                      <a:endParaRPr lang="en-US" sz="1400" noProof="0" dirty="0">
                        <a:effectLst/>
                        <a:latin typeface="Calibri" panose="020F0502020204030204" pitchFamily="34" charset="0"/>
                        <a:ea typeface="Calibri"/>
                        <a:cs typeface="Times New Roman"/>
                      </a:endParaRPr>
                    </a:p>
                  </a:txBody>
                  <a:tcPr marL="68580" marR="68580" marT="0" marB="0">
                    <a:solidFill>
                      <a:srgbClr val="CC99FF"/>
                    </a:solidFill>
                  </a:tcPr>
                </a:tc>
              </a:tr>
              <a:tr h="302195">
                <a:tc>
                  <a:txBody>
                    <a:bodyPr/>
                    <a:lstStyle/>
                    <a:p>
                      <a:pPr>
                        <a:lnSpc>
                          <a:spcPct val="150000"/>
                        </a:lnSpc>
                        <a:spcAft>
                          <a:spcPts val="0"/>
                        </a:spcAft>
                      </a:pPr>
                      <a:r>
                        <a:rPr lang="en-US" sz="1400" noProof="0" smtClean="0">
                          <a:effectLst/>
                          <a:latin typeface="Calibri" panose="020F0502020204030204" pitchFamily="34" charset="0"/>
                        </a:rPr>
                        <a:t>Control</a:t>
                      </a:r>
                      <a:endParaRPr lang="en-US" sz="1400" noProof="0">
                        <a:effectLst/>
                        <a:latin typeface="Calibri" panose="020F0502020204030204" pitchFamily="34" charset="0"/>
                        <a:ea typeface="Calibri"/>
                        <a:cs typeface="Times New Roman"/>
                      </a:endParaRPr>
                    </a:p>
                  </a:txBody>
                  <a:tcPr marL="68580" marR="68580" marT="0" marB="0"/>
                </a:tc>
                <a:tc>
                  <a:txBody>
                    <a:bodyPr/>
                    <a:lstStyle/>
                    <a:p>
                      <a:pPr algn="l">
                        <a:lnSpc>
                          <a:spcPct val="150000"/>
                        </a:lnSpc>
                        <a:spcAft>
                          <a:spcPts val="0"/>
                        </a:spcAft>
                      </a:pPr>
                      <a:r>
                        <a:rPr lang="en-US" sz="1400" noProof="0" smtClean="0">
                          <a:effectLst/>
                          <a:latin typeface="Calibri" panose="020F0502020204030204" pitchFamily="34" charset="0"/>
                        </a:rPr>
                        <a:t>  0.174</a:t>
                      </a:r>
                      <a:endParaRPr lang="en-US" sz="1400" noProof="0">
                        <a:effectLst/>
                        <a:latin typeface="Calibri" panose="020F0502020204030204" pitchFamily="34" charset="0"/>
                        <a:ea typeface="Calibri"/>
                        <a:cs typeface="Times New Roman"/>
                      </a:endParaRPr>
                    </a:p>
                  </a:txBody>
                  <a:tcPr marL="68580" marR="68580" marT="0" marB="0"/>
                </a:tc>
              </a:tr>
              <a:tr h="302195">
                <a:tc>
                  <a:txBody>
                    <a:bodyPr/>
                    <a:lstStyle/>
                    <a:p>
                      <a:pPr>
                        <a:lnSpc>
                          <a:spcPct val="150000"/>
                        </a:lnSpc>
                        <a:spcAft>
                          <a:spcPts val="0"/>
                        </a:spcAft>
                      </a:pPr>
                      <a:r>
                        <a:rPr lang="en-US" sz="1400" noProof="0" smtClean="0">
                          <a:effectLst/>
                          <a:latin typeface="Calibri" panose="020F0502020204030204" pitchFamily="34" charset="0"/>
                        </a:rPr>
                        <a:t>Dark Control</a:t>
                      </a:r>
                      <a:endParaRPr lang="en-US" sz="1400" noProof="0">
                        <a:effectLst/>
                        <a:latin typeface="Calibri" panose="020F0502020204030204" pitchFamily="34" charset="0"/>
                        <a:ea typeface="Calibri"/>
                        <a:cs typeface="Times New Roman"/>
                      </a:endParaRPr>
                    </a:p>
                  </a:txBody>
                  <a:tcPr marL="68580" marR="68580" marT="0" marB="0"/>
                </a:tc>
                <a:tc>
                  <a:txBody>
                    <a:bodyPr/>
                    <a:lstStyle/>
                    <a:p>
                      <a:pPr algn="l">
                        <a:lnSpc>
                          <a:spcPct val="150000"/>
                        </a:lnSpc>
                        <a:spcAft>
                          <a:spcPts val="0"/>
                        </a:spcAft>
                      </a:pPr>
                      <a:r>
                        <a:rPr lang="en-US" sz="1400" noProof="0" smtClean="0">
                          <a:effectLst/>
                          <a:latin typeface="Calibri" panose="020F0502020204030204" pitchFamily="34" charset="0"/>
                        </a:rPr>
                        <a:t>  0.125</a:t>
                      </a:r>
                      <a:endParaRPr lang="en-US" sz="1400" noProof="0">
                        <a:effectLst/>
                        <a:latin typeface="Calibri" panose="020F0502020204030204" pitchFamily="34" charset="0"/>
                        <a:ea typeface="Calibri"/>
                        <a:cs typeface="Times New Roman"/>
                      </a:endParaRPr>
                    </a:p>
                  </a:txBody>
                  <a:tcPr marL="68580" marR="68580" marT="0" marB="0"/>
                </a:tc>
              </a:tr>
              <a:tr h="302195">
                <a:tc>
                  <a:txBody>
                    <a:bodyPr/>
                    <a:lstStyle/>
                    <a:p>
                      <a:pPr>
                        <a:lnSpc>
                          <a:spcPct val="150000"/>
                        </a:lnSpc>
                        <a:spcAft>
                          <a:spcPts val="0"/>
                        </a:spcAft>
                      </a:pPr>
                      <a:r>
                        <a:rPr lang="en-US" sz="1400" noProof="0" smtClean="0">
                          <a:effectLst/>
                          <a:latin typeface="Calibri" panose="020F0502020204030204" pitchFamily="34" charset="0"/>
                        </a:rPr>
                        <a:t>Wash Control</a:t>
                      </a:r>
                      <a:endParaRPr lang="en-US" sz="1400" noProof="0">
                        <a:effectLst/>
                        <a:latin typeface="Calibri" panose="020F0502020204030204" pitchFamily="34" charset="0"/>
                        <a:ea typeface="Calibri"/>
                        <a:cs typeface="Times New Roman"/>
                      </a:endParaRPr>
                    </a:p>
                  </a:txBody>
                  <a:tcPr marL="68580" marR="68580" marT="0" marB="0"/>
                </a:tc>
                <a:tc>
                  <a:txBody>
                    <a:bodyPr/>
                    <a:lstStyle/>
                    <a:p>
                      <a:pPr algn="l">
                        <a:lnSpc>
                          <a:spcPct val="150000"/>
                        </a:lnSpc>
                        <a:spcAft>
                          <a:spcPts val="0"/>
                        </a:spcAft>
                      </a:pPr>
                      <a:r>
                        <a:rPr lang="en-US" sz="1400" noProof="0" smtClean="0">
                          <a:effectLst/>
                          <a:latin typeface="Calibri" panose="020F0502020204030204" pitchFamily="34" charset="0"/>
                        </a:rPr>
                        <a:t>  0.100</a:t>
                      </a:r>
                      <a:endParaRPr lang="en-US" sz="1400" noProof="0">
                        <a:effectLst/>
                        <a:latin typeface="Calibri" panose="020F0502020204030204" pitchFamily="34" charset="0"/>
                        <a:ea typeface="Calibri"/>
                        <a:cs typeface="Times New Roman"/>
                      </a:endParaRPr>
                    </a:p>
                  </a:txBody>
                  <a:tcPr marL="68580" marR="68580" marT="0" marB="0"/>
                </a:tc>
              </a:tr>
              <a:tr h="302195">
                <a:tc>
                  <a:txBody>
                    <a:bodyPr/>
                    <a:lstStyle/>
                    <a:p>
                      <a:pPr>
                        <a:lnSpc>
                          <a:spcPct val="150000"/>
                        </a:lnSpc>
                        <a:spcAft>
                          <a:spcPts val="0"/>
                        </a:spcAft>
                      </a:pPr>
                      <a:r>
                        <a:rPr lang="en-US" sz="1400" noProof="0" smtClean="0">
                          <a:effectLst/>
                          <a:latin typeface="Calibri" panose="020F0502020204030204" pitchFamily="34" charset="0"/>
                        </a:rPr>
                        <a:t>10 min irradiation</a:t>
                      </a:r>
                      <a:endParaRPr lang="en-US" sz="1400" noProof="0">
                        <a:effectLst/>
                        <a:latin typeface="Calibri" panose="020F0502020204030204" pitchFamily="34" charset="0"/>
                        <a:ea typeface="Calibri"/>
                        <a:cs typeface="Times New Roman"/>
                      </a:endParaRPr>
                    </a:p>
                  </a:txBody>
                  <a:tcPr marL="68580" marR="68580" marT="0" marB="0"/>
                </a:tc>
                <a:tc>
                  <a:txBody>
                    <a:bodyPr/>
                    <a:lstStyle/>
                    <a:p>
                      <a:pPr algn="l">
                        <a:lnSpc>
                          <a:spcPct val="150000"/>
                        </a:lnSpc>
                        <a:spcAft>
                          <a:spcPts val="0"/>
                        </a:spcAft>
                      </a:pPr>
                      <a:r>
                        <a:rPr lang="en-US" sz="1400" noProof="0" smtClean="0">
                          <a:effectLst/>
                          <a:latin typeface="Calibri" panose="020F0502020204030204" pitchFamily="34" charset="0"/>
                        </a:rPr>
                        <a:t>  0.058</a:t>
                      </a:r>
                      <a:endParaRPr lang="en-US" sz="1400" noProof="0">
                        <a:effectLst/>
                        <a:latin typeface="Calibri" panose="020F0502020204030204" pitchFamily="34" charset="0"/>
                        <a:ea typeface="Calibri"/>
                        <a:cs typeface="Times New Roman"/>
                      </a:endParaRPr>
                    </a:p>
                  </a:txBody>
                  <a:tcPr marL="68580" marR="68580" marT="0" marB="0"/>
                </a:tc>
              </a:tr>
              <a:tr h="302195">
                <a:tc>
                  <a:txBody>
                    <a:bodyPr/>
                    <a:lstStyle/>
                    <a:p>
                      <a:pPr>
                        <a:lnSpc>
                          <a:spcPct val="150000"/>
                        </a:lnSpc>
                        <a:spcAft>
                          <a:spcPts val="0"/>
                        </a:spcAft>
                      </a:pPr>
                      <a:r>
                        <a:rPr lang="en-US" sz="1400" noProof="0" smtClean="0">
                          <a:effectLst/>
                          <a:latin typeface="Calibri" panose="020F0502020204030204" pitchFamily="34" charset="0"/>
                        </a:rPr>
                        <a:t>20 min irradiation</a:t>
                      </a:r>
                      <a:endParaRPr lang="en-US" sz="1400" noProof="0">
                        <a:effectLst/>
                        <a:latin typeface="Calibri" panose="020F0502020204030204" pitchFamily="34" charset="0"/>
                        <a:ea typeface="Calibri"/>
                        <a:cs typeface="Times New Roman"/>
                      </a:endParaRPr>
                    </a:p>
                  </a:txBody>
                  <a:tcPr marL="68580" marR="68580" marT="0" marB="0"/>
                </a:tc>
                <a:tc>
                  <a:txBody>
                    <a:bodyPr/>
                    <a:lstStyle/>
                    <a:p>
                      <a:pPr algn="l">
                        <a:lnSpc>
                          <a:spcPct val="150000"/>
                        </a:lnSpc>
                        <a:spcAft>
                          <a:spcPts val="0"/>
                        </a:spcAft>
                      </a:pPr>
                      <a:r>
                        <a:rPr lang="en-US" sz="1400" noProof="0" smtClean="0">
                          <a:effectLst/>
                          <a:latin typeface="Calibri" panose="020F0502020204030204" pitchFamily="34" charset="0"/>
                        </a:rPr>
                        <a:t>  0.056</a:t>
                      </a:r>
                      <a:endParaRPr lang="en-US" sz="1400" noProof="0">
                        <a:effectLst/>
                        <a:latin typeface="Calibri" panose="020F0502020204030204" pitchFamily="34" charset="0"/>
                        <a:ea typeface="Calibri"/>
                        <a:cs typeface="Times New Roman"/>
                      </a:endParaRPr>
                    </a:p>
                  </a:txBody>
                  <a:tcPr marL="68580" marR="68580" marT="0" marB="0"/>
                </a:tc>
              </a:tr>
              <a:tr h="302195">
                <a:tc>
                  <a:txBody>
                    <a:bodyPr/>
                    <a:lstStyle/>
                    <a:p>
                      <a:pPr>
                        <a:lnSpc>
                          <a:spcPct val="150000"/>
                        </a:lnSpc>
                        <a:spcAft>
                          <a:spcPts val="0"/>
                        </a:spcAft>
                      </a:pPr>
                      <a:r>
                        <a:rPr lang="en-US" sz="1400" noProof="0" dirty="0" smtClean="0">
                          <a:effectLst/>
                          <a:latin typeface="Calibri" panose="020F0502020204030204" pitchFamily="34" charset="0"/>
                        </a:rPr>
                        <a:t>30 min irradiation </a:t>
                      </a:r>
                      <a:endParaRPr lang="en-US" sz="1400" noProof="0" dirty="0">
                        <a:effectLst/>
                        <a:latin typeface="Calibri" panose="020F0502020204030204" pitchFamily="34" charset="0"/>
                        <a:ea typeface="Calibri"/>
                        <a:cs typeface="Times New Roman"/>
                      </a:endParaRPr>
                    </a:p>
                  </a:txBody>
                  <a:tcPr marL="68580" marR="68580" marT="0" marB="0"/>
                </a:tc>
                <a:tc>
                  <a:txBody>
                    <a:bodyPr/>
                    <a:lstStyle/>
                    <a:p>
                      <a:pPr algn="l">
                        <a:lnSpc>
                          <a:spcPct val="150000"/>
                        </a:lnSpc>
                        <a:spcAft>
                          <a:spcPts val="0"/>
                        </a:spcAft>
                      </a:pPr>
                      <a:r>
                        <a:rPr lang="en-US" sz="1400" noProof="0" dirty="0" smtClean="0">
                          <a:effectLst/>
                          <a:latin typeface="Calibri" panose="020F0502020204030204" pitchFamily="34" charset="0"/>
                        </a:rPr>
                        <a:t>  0.050</a:t>
                      </a:r>
                      <a:endParaRPr lang="en-US" sz="1400" noProof="0" dirty="0">
                        <a:effectLst/>
                        <a:latin typeface="Calibri" panose="020F0502020204030204" pitchFamily="34" charset="0"/>
                        <a:ea typeface="Calibri"/>
                        <a:cs typeface="Times New Roman"/>
                      </a:endParaRPr>
                    </a:p>
                  </a:txBody>
                  <a:tcPr marL="68580" marR="68580" marT="0" marB="0"/>
                </a:tc>
              </a:tr>
            </a:tbl>
          </a:graphicData>
        </a:graphic>
      </p:graphicFrame>
      <p:sp>
        <p:nvSpPr>
          <p:cNvPr id="20" name="19 CuadroTexto"/>
          <p:cNvSpPr txBox="1"/>
          <p:nvPr/>
        </p:nvSpPr>
        <p:spPr>
          <a:xfrm>
            <a:off x="609600" y="4724400"/>
            <a:ext cx="5943600" cy="646331"/>
          </a:xfrm>
          <a:prstGeom prst="rect">
            <a:avLst/>
          </a:prstGeom>
          <a:noFill/>
        </p:spPr>
        <p:txBody>
          <a:bodyPr wrap="square" rtlCol="0">
            <a:spAutoFit/>
          </a:bodyPr>
          <a:lstStyle/>
          <a:p>
            <a:pPr algn="just"/>
            <a:r>
              <a:rPr lang="en-US" dirty="0">
                <a:solidFill>
                  <a:sysClr val="windowText" lastClr="000000"/>
                </a:solidFill>
                <a:latin typeface="Calibri" panose="020F0502020204030204" pitchFamily="34" charset="0"/>
              </a:rPr>
              <a:t>Decrease in cell viability in irradiated biofilms as the time of exposure to light increases.</a:t>
            </a:r>
            <a:endParaRPr lang="es-AR" dirty="0"/>
          </a:p>
        </p:txBody>
      </p:sp>
      <p:sp>
        <p:nvSpPr>
          <p:cNvPr id="21" name="20 CuadroTexto"/>
          <p:cNvSpPr txBox="1"/>
          <p:nvPr/>
        </p:nvSpPr>
        <p:spPr>
          <a:xfrm>
            <a:off x="3396612" y="3413992"/>
            <a:ext cx="871200" cy="313200"/>
          </a:xfrm>
          <a:prstGeom prst="rect">
            <a:avLst/>
          </a:prstGeom>
          <a:solidFill>
            <a:srgbClr val="CC99FF"/>
          </a:solidFill>
        </p:spPr>
        <p:txBody>
          <a:bodyPr wrap="square" rtlCol="0">
            <a:spAutoFit/>
          </a:bodyPr>
          <a:lstStyle/>
          <a:p>
            <a:pPr algn="ctr"/>
            <a:r>
              <a:rPr lang="es-AR" dirty="0" smtClean="0">
                <a:latin typeface="Calibri" panose="020F0502020204030204" pitchFamily="34" charset="0"/>
              </a:rPr>
              <a:t>68,3 %</a:t>
            </a:r>
            <a:endParaRPr lang="es-AR" dirty="0">
              <a:latin typeface="Calibri" panose="020F0502020204030204" pitchFamily="34" charset="0"/>
            </a:endParaRPr>
          </a:p>
        </p:txBody>
      </p:sp>
      <p:sp>
        <p:nvSpPr>
          <p:cNvPr id="22" name="21 CuadroTexto"/>
          <p:cNvSpPr txBox="1"/>
          <p:nvPr/>
        </p:nvSpPr>
        <p:spPr>
          <a:xfrm>
            <a:off x="3391396" y="3739875"/>
            <a:ext cx="875804" cy="313200"/>
          </a:xfrm>
          <a:prstGeom prst="rect">
            <a:avLst/>
          </a:prstGeom>
          <a:solidFill>
            <a:srgbClr val="CC99FF"/>
          </a:solidFill>
        </p:spPr>
        <p:txBody>
          <a:bodyPr wrap="square" rtlCol="0">
            <a:spAutoFit/>
          </a:bodyPr>
          <a:lstStyle/>
          <a:p>
            <a:pPr algn="ctr"/>
            <a:r>
              <a:rPr lang="es-AR" dirty="0" smtClean="0">
                <a:latin typeface="Calibri" panose="020F0502020204030204" pitchFamily="34" charset="0"/>
              </a:rPr>
              <a:t>80,6 %</a:t>
            </a:r>
            <a:endParaRPr lang="es-AR" dirty="0">
              <a:latin typeface="Calibri" panose="020F0502020204030204" pitchFamily="34" charset="0"/>
            </a:endParaRPr>
          </a:p>
        </p:txBody>
      </p:sp>
      <p:sp>
        <p:nvSpPr>
          <p:cNvPr id="23" name="22 CuadroTexto"/>
          <p:cNvSpPr txBox="1"/>
          <p:nvPr/>
        </p:nvSpPr>
        <p:spPr>
          <a:xfrm>
            <a:off x="3391396" y="4062781"/>
            <a:ext cx="875804" cy="313200"/>
          </a:xfrm>
          <a:prstGeom prst="rect">
            <a:avLst/>
          </a:prstGeom>
          <a:solidFill>
            <a:srgbClr val="CC99FF"/>
          </a:solidFill>
        </p:spPr>
        <p:txBody>
          <a:bodyPr wrap="square" rtlCol="0">
            <a:spAutoFit/>
          </a:bodyPr>
          <a:lstStyle/>
          <a:p>
            <a:pPr algn="ctr"/>
            <a:r>
              <a:rPr lang="es-AR" dirty="0" smtClean="0">
                <a:latin typeface="Calibri" panose="020F0502020204030204" pitchFamily="34" charset="0"/>
              </a:rPr>
              <a:t>88,5 %</a:t>
            </a:r>
            <a:endParaRPr lang="es-AR" dirty="0">
              <a:latin typeface="Calibri" panose="020F0502020204030204" pitchFamily="34" charset="0"/>
            </a:endParaRPr>
          </a:p>
        </p:txBody>
      </p:sp>
      <p:sp>
        <p:nvSpPr>
          <p:cNvPr id="24" name="23 CuadroTexto"/>
          <p:cNvSpPr txBox="1"/>
          <p:nvPr/>
        </p:nvSpPr>
        <p:spPr>
          <a:xfrm>
            <a:off x="7497143" y="3429000"/>
            <a:ext cx="875804" cy="307777"/>
          </a:xfrm>
          <a:prstGeom prst="rect">
            <a:avLst/>
          </a:prstGeom>
          <a:solidFill>
            <a:srgbClr val="CC99FF"/>
          </a:solidFill>
        </p:spPr>
        <p:txBody>
          <a:bodyPr wrap="square" rtlCol="0">
            <a:spAutoFit/>
          </a:bodyPr>
          <a:lstStyle/>
          <a:p>
            <a:pPr algn="ctr"/>
            <a:r>
              <a:rPr lang="es-AR" dirty="0" smtClean="0">
                <a:latin typeface="Calibri" panose="020F0502020204030204" pitchFamily="34" charset="0"/>
              </a:rPr>
              <a:t>66,7 %</a:t>
            </a:r>
            <a:endParaRPr lang="es-AR" dirty="0">
              <a:latin typeface="Calibri" panose="020F0502020204030204" pitchFamily="34" charset="0"/>
            </a:endParaRPr>
          </a:p>
        </p:txBody>
      </p:sp>
      <p:sp>
        <p:nvSpPr>
          <p:cNvPr id="25" name="24 CuadroTexto"/>
          <p:cNvSpPr txBox="1"/>
          <p:nvPr/>
        </p:nvSpPr>
        <p:spPr>
          <a:xfrm>
            <a:off x="7497143" y="3745830"/>
            <a:ext cx="875804" cy="307777"/>
          </a:xfrm>
          <a:prstGeom prst="rect">
            <a:avLst/>
          </a:prstGeom>
          <a:solidFill>
            <a:srgbClr val="CC99FF"/>
          </a:solidFill>
        </p:spPr>
        <p:txBody>
          <a:bodyPr wrap="square" rtlCol="0">
            <a:spAutoFit/>
          </a:bodyPr>
          <a:lstStyle/>
          <a:p>
            <a:pPr algn="ctr"/>
            <a:r>
              <a:rPr lang="es-AR" dirty="0" smtClean="0">
                <a:latin typeface="Calibri" panose="020F0502020204030204" pitchFamily="34" charset="0"/>
              </a:rPr>
              <a:t>67,8 %</a:t>
            </a:r>
            <a:endParaRPr lang="es-AR" dirty="0">
              <a:latin typeface="Calibri" panose="020F0502020204030204" pitchFamily="34" charset="0"/>
            </a:endParaRPr>
          </a:p>
        </p:txBody>
      </p:sp>
      <p:sp>
        <p:nvSpPr>
          <p:cNvPr id="26" name="25 CuadroTexto"/>
          <p:cNvSpPr txBox="1"/>
          <p:nvPr/>
        </p:nvSpPr>
        <p:spPr>
          <a:xfrm>
            <a:off x="7497143" y="4062659"/>
            <a:ext cx="875804" cy="307777"/>
          </a:xfrm>
          <a:prstGeom prst="rect">
            <a:avLst/>
          </a:prstGeom>
          <a:solidFill>
            <a:srgbClr val="CC99FF"/>
          </a:solidFill>
        </p:spPr>
        <p:txBody>
          <a:bodyPr wrap="square" rtlCol="0">
            <a:spAutoFit/>
          </a:bodyPr>
          <a:lstStyle/>
          <a:p>
            <a:pPr algn="ctr"/>
            <a:r>
              <a:rPr lang="es-AR" dirty="0" smtClean="0">
                <a:latin typeface="Calibri" panose="020F0502020204030204" pitchFamily="34" charset="0"/>
              </a:rPr>
              <a:t>71,3 %</a:t>
            </a:r>
            <a:endParaRPr lang="es-AR" dirty="0">
              <a:latin typeface="Calibri" panose="020F0502020204030204" pitchFamily="34" charset="0"/>
            </a:endParaRPr>
          </a:p>
        </p:txBody>
      </p:sp>
      <p:pic>
        <p:nvPicPr>
          <p:cNvPr id="27" name="26 Imagen"/>
          <p:cNvPicPr>
            <a:picLocks noChangeAspect="1"/>
          </p:cNvPicPr>
          <p:nvPr/>
        </p:nvPicPr>
        <p:blipFill rotWithShape="1">
          <a:blip r:embed="rId3" cstate="print">
            <a:extLst>
              <a:ext uri="{28A0092B-C50C-407E-A947-70E740481C1C}">
                <a14:useLocalDpi xmlns:a14="http://schemas.microsoft.com/office/drawing/2010/main" val="0"/>
              </a:ext>
            </a:extLst>
          </a:blip>
          <a:srcRect l="13577" t="10247" b="18148"/>
          <a:stretch/>
        </p:blipFill>
        <p:spPr>
          <a:xfrm rot="16200000">
            <a:off x="7170102" y="4259899"/>
            <a:ext cx="1319796" cy="1944000"/>
          </a:xfrm>
          <a:prstGeom prst="rect">
            <a:avLst/>
          </a:prstGeom>
          <a:ln>
            <a:noFill/>
          </a:ln>
          <a:effectLst>
            <a:outerShdw blurRad="292100" dist="139700" dir="2700000" algn="tl" rotWithShape="0">
              <a:srgbClr val="333333">
                <a:alpha val="65000"/>
              </a:srgbClr>
            </a:outerShdw>
          </a:effectLst>
        </p:spPr>
      </p:pic>
      <p:sp>
        <p:nvSpPr>
          <p:cNvPr id="28" name="3 Título"/>
          <p:cNvSpPr txBox="1">
            <a:spLocks/>
          </p:cNvSpPr>
          <p:nvPr/>
        </p:nvSpPr>
        <p:spPr>
          <a:xfrm>
            <a:off x="76200" y="1167653"/>
            <a:ext cx="8839200" cy="58494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7030A0"/>
                </a:solidFill>
              </a:rPr>
              <a:t>3-(</a:t>
            </a:r>
            <a:r>
              <a:rPr lang="en-US" sz="2400" b="1" dirty="0" smtClean="0">
                <a:solidFill>
                  <a:srgbClr val="7030A0"/>
                </a:solidFill>
              </a:rPr>
              <a:t>4,5-dimethylthiazol-2-yl</a:t>
            </a:r>
            <a:r>
              <a:rPr lang="en-US" sz="2400" b="1" dirty="0">
                <a:solidFill>
                  <a:srgbClr val="7030A0"/>
                </a:solidFill>
              </a:rPr>
              <a:t>)-</a:t>
            </a:r>
            <a:r>
              <a:rPr lang="en-US" sz="2400" b="1" dirty="0" smtClean="0">
                <a:solidFill>
                  <a:srgbClr val="7030A0"/>
                </a:solidFill>
              </a:rPr>
              <a:t>2,5-diphenyl </a:t>
            </a:r>
            <a:r>
              <a:rPr lang="en-US" sz="2400" b="1" dirty="0" err="1" smtClean="0">
                <a:solidFill>
                  <a:srgbClr val="7030A0"/>
                </a:solidFill>
              </a:rPr>
              <a:t>tetrazolium</a:t>
            </a:r>
            <a:r>
              <a:rPr lang="en-US" sz="2400" b="1" dirty="0" smtClean="0">
                <a:solidFill>
                  <a:srgbClr val="7030A0"/>
                </a:solidFill>
              </a:rPr>
              <a:t> (MTT) assay</a:t>
            </a:r>
            <a:endParaRPr lang="en-US" sz="2400" b="1" dirty="0">
              <a:solidFill>
                <a:srgbClr val="7030A0"/>
              </a:solidFill>
            </a:endParaRPr>
          </a:p>
        </p:txBody>
      </p:sp>
      <p:sp>
        <p:nvSpPr>
          <p:cNvPr id="29" name="28 CuadroTexto"/>
          <p:cNvSpPr txBox="1"/>
          <p:nvPr/>
        </p:nvSpPr>
        <p:spPr>
          <a:xfrm>
            <a:off x="838200" y="1688068"/>
            <a:ext cx="1161900" cy="369332"/>
          </a:xfrm>
          <a:prstGeom prst="rect">
            <a:avLst/>
          </a:prstGeom>
          <a:noFill/>
        </p:spPr>
        <p:txBody>
          <a:bodyPr wrap="square" rtlCol="0">
            <a:spAutoFit/>
          </a:bodyPr>
          <a:lstStyle/>
          <a:p>
            <a:r>
              <a:rPr lang="es-AR" i="1" dirty="0" smtClean="0"/>
              <a:t>S. </a:t>
            </a:r>
            <a:r>
              <a:rPr lang="es-AR" i="1" dirty="0" err="1" smtClean="0">
                <a:latin typeface="Calibri" panose="020F0502020204030204" pitchFamily="34" charset="0"/>
              </a:rPr>
              <a:t>aureus</a:t>
            </a:r>
            <a:endParaRPr lang="es-AR" i="1" dirty="0">
              <a:latin typeface="Calibri" panose="020F0502020204030204" pitchFamily="34" charset="0"/>
            </a:endParaRPr>
          </a:p>
        </p:txBody>
      </p:sp>
      <p:sp>
        <p:nvSpPr>
          <p:cNvPr id="30" name="29 CuadroTexto"/>
          <p:cNvSpPr txBox="1"/>
          <p:nvPr/>
        </p:nvSpPr>
        <p:spPr>
          <a:xfrm>
            <a:off x="5029200" y="1688068"/>
            <a:ext cx="820564" cy="307777"/>
          </a:xfrm>
          <a:prstGeom prst="rect">
            <a:avLst/>
          </a:prstGeom>
          <a:noFill/>
        </p:spPr>
        <p:txBody>
          <a:bodyPr wrap="square" rtlCol="0">
            <a:spAutoFit/>
          </a:bodyPr>
          <a:lstStyle/>
          <a:p>
            <a:r>
              <a:rPr lang="es-AR" i="1" dirty="0" smtClean="0"/>
              <a:t>E. </a:t>
            </a:r>
            <a:r>
              <a:rPr lang="es-AR" i="1" dirty="0" err="1" smtClean="0">
                <a:latin typeface="Calibri" panose="020F0502020204030204" pitchFamily="34" charset="0"/>
              </a:rPr>
              <a:t>coli</a:t>
            </a:r>
            <a:endParaRPr lang="es-AR" i="1" dirty="0">
              <a:latin typeface="Calibri" panose="020F0502020204030204" pitchFamily="34" charset="0"/>
            </a:endParaRPr>
          </a:p>
        </p:txBody>
      </p:sp>
    </p:spTree>
    <p:extLst>
      <p:ext uri="{BB962C8B-B14F-4D97-AF65-F5344CB8AC3E}">
        <p14:creationId xmlns:p14="http://schemas.microsoft.com/office/powerpoint/2010/main" val="1971501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err="1"/>
              <a:t>Results</a:t>
            </a:r>
            <a:r>
              <a:rPr lang="fr-FR" sz="2400" b="1" dirty="0"/>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9</a:t>
            </a:fld>
            <a:endParaRPr lang="fr-FR"/>
          </a:p>
        </p:txBody>
      </p:sp>
      <p:pic>
        <p:nvPicPr>
          <p:cNvPr id="5" name="Picture 4">
            <a:extLst>
              <a:ext uri="{FF2B5EF4-FFF2-40B4-BE49-F238E27FC236}">
                <a16:creationId xmlns=""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8" name="7 Tabla"/>
          <p:cNvGraphicFramePr>
            <a:graphicFrameLocks noGrp="1"/>
          </p:cNvGraphicFramePr>
          <p:nvPr>
            <p:extLst>
              <p:ext uri="{D42A27DB-BD31-4B8C-83A1-F6EECF244321}">
                <p14:modId xmlns:p14="http://schemas.microsoft.com/office/powerpoint/2010/main" val="3203101901"/>
              </p:ext>
            </p:extLst>
          </p:nvPr>
        </p:nvGraphicFramePr>
        <p:xfrm>
          <a:off x="838200" y="2078692"/>
          <a:ext cx="3200400" cy="2240280"/>
        </p:xfrm>
        <a:graphic>
          <a:graphicData uri="http://schemas.openxmlformats.org/drawingml/2006/table">
            <a:tbl>
              <a:tblPr firstRow="1" firstCol="1" bandRow="1"/>
              <a:tblGrid>
                <a:gridCol w="1516701"/>
                <a:gridCol w="1683699"/>
              </a:tblGrid>
              <a:tr h="301396">
                <a:tc>
                  <a:txBody>
                    <a:bodyPr/>
                    <a:lstStyle/>
                    <a:p>
                      <a:pPr>
                        <a:lnSpc>
                          <a:spcPct val="150000"/>
                        </a:lnSpc>
                        <a:spcAft>
                          <a:spcPts val="0"/>
                        </a:spcAft>
                      </a:pPr>
                      <a:r>
                        <a:rPr lang="en-US" sz="1050" noProof="0" dirty="0" smtClean="0">
                          <a:effectLst/>
                          <a:latin typeface="Calibri" panose="020F0502020204030204" pitchFamily="34" charset="0"/>
                        </a:rPr>
                        <a:t> </a:t>
                      </a:r>
                      <a:endParaRPr lang="en-US" sz="1050" noProof="0" dirty="0">
                        <a:effectLst/>
                        <a:latin typeface="Calibri" panose="020F0502020204030204" pitchFamily="34" charset="0"/>
                        <a:ea typeface="Calibri"/>
                        <a:cs typeface="Times New Roman"/>
                      </a:endParaRPr>
                    </a:p>
                  </a:txBody>
                  <a:tcPr marL="68580" marR="68580" marT="0" marB="0">
                    <a:solidFill>
                      <a:srgbClr val="CC99FF"/>
                    </a:solidFill>
                  </a:tcPr>
                </a:tc>
                <a:tc>
                  <a:txBody>
                    <a:bodyPr/>
                    <a:lstStyle/>
                    <a:p>
                      <a:pPr algn="ctr">
                        <a:lnSpc>
                          <a:spcPct val="150000"/>
                        </a:lnSpc>
                        <a:spcAft>
                          <a:spcPts val="0"/>
                        </a:spcAft>
                      </a:pPr>
                      <a:r>
                        <a:rPr lang="en-US" sz="1400" noProof="0" smtClean="0">
                          <a:effectLst/>
                          <a:latin typeface="Calibri" panose="020F0502020204030204" pitchFamily="34" charset="0"/>
                        </a:rPr>
                        <a:t>Absorbance 620 nm </a:t>
                      </a:r>
                      <a:endParaRPr lang="en-US" sz="1400" noProof="0">
                        <a:effectLst/>
                        <a:latin typeface="Calibri" panose="020F0502020204030204" pitchFamily="34" charset="0"/>
                        <a:ea typeface="Calibri"/>
                        <a:cs typeface="Times New Roman"/>
                      </a:endParaRPr>
                    </a:p>
                  </a:txBody>
                  <a:tcPr marL="68580" marR="68580" marT="0" marB="0">
                    <a:solidFill>
                      <a:srgbClr val="CC99FF"/>
                    </a:solidFill>
                  </a:tcPr>
                </a:tc>
              </a:tr>
              <a:tr h="300519">
                <a:tc>
                  <a:txBody>
                    <a:bodyPr/>
                    <a:lstStyle/>
                    <a:p>
                      <a:pPr>
                        <a:lnSpc>
                          <a:spcPct val="150000"/>
                        </a:lnSpc>
                        <a:spcAft>
                          <a:spcPts val="0"/>
                        </a:spcAft>
                      </a:pPr>
                      <a:r>
                        <a:rPr lang="en-US" sz="1400" noProof="0" smtClean="0">
                          <a:effectLst/>
                          <a:latin typeface="Calibri" panose="020F0502020204030204" pitchFamily="34" charset="0"/>
                        </a:rPr>
                        <a:t>Control </a:t>
                      </a:r>
                      <a:endParaRPr lang="en-US" sz="1400" noProof="0">
                        <a:effectLst/>
                        <a:latin typeface="Calibri" panose="020F0502020204030204" pitchFamily="34" charset="0"/>
                        <a:ea typeface="Calibri"/>
                        <a:cs typeface="Times New Roman"/>
                      </a:endParaRPr>
                    </a:p>
                  </a:txBody>
                  <a:tcPr marL="68580" marR="68580" marT="0" marB="0"/>
                </a:tc>
                <a:tc>
                  <a:txBody>
                    <a:bodyPr/>
                    <a:lstStyle/>
                    <a:p>
                      <a:pPr algn="l">
                        <a:lnSpc>
                          <a:spcPct val="150000"/>
                        </a:lnSpc>
                        <a:spcAft>
                          <a:spcPts val="0"/>
                        </a:spcAft>
                      </a:pPr>
                      <a:r>
                        <a:rPr lang="en-US" sz="1400" noProof="0" smtClean="0">
                          <a:effectLst/>
                          <a:latin typeface="Calibri" panose="020F0502020204030204" pitchFamily="34" charset="0"/>
                        </a:rPr>
                        <a:t>  0.250</a:t>
                      </a:r>
                      <a:endParaRPr lang="en-US" sz="1400" noProof="0">
                        <a:effectLst/>
                        <a:latin typeface="Calibri" panose="020F0502020204030204" pitchFamily="34" charset="0"/>
                        <a:ea typeface="Calibri"/>
                        <a:cs typeface="Times New Roman"/>
                      </a:endParaRPr>
                    </a:p>
                  </a:txBody>
                  <a:tcPr marL="68580" marR="68580" marT="0" marB="0"/>
                </a:tc>
              </a:tr>
              <a:tr h="300519">
                <a:tc>
                  <a:txBody>
                    <a:bodyPr/>
                    <a:lstStyle/>
                    <a:p>
                      <a:pPr>
                        <a:lnSpc>
                          <a:spcPct val="150000"/>
                        </a:lnSpc>
                        <a:spcAft>
                          <a:spcPts val="0"/>
                        </a:spcAft>
                      </a:pPr>
                      <a:r>
                        <a:rPr lang="en-US" sz="1400" noProof="0" smtClean="0">
                          <a:effectLst/>
                          <a:latin typeface="Calibri" panose="020F0502020204030204" pitchFamily="34" charset="0"/>
                        </a:rPr>
                        <a:t>Dark control</a:t>
                      </a:r>
                      <a:endParaRPr lang="en-US" sz="1400" noProof="0">
                        <a:effectLst/>
                        <a:latin typeface="Calibri" panose="020F0502020204030204" pitchFamily="34" charset="0"/>
                        <a:ea typeface="Calibri"/>
                        <a:cs typeface="Times New Roman"/>
                      </a:endParaRPr>
                    </a:p>
                  </a:txBody>
                  <a:tcPr marL="68580" marR="68580" marT="0" marB="0"/>
                </a:tc>
                <a:tc>
                  <a:txBody>
                    <a:bodyPr/>
                    <a:lstStyle/>
                    <a:p>
                      <a:pPr algn="l">
                        <a:lnSpc>
                          <a:spcPct val="150000"/>
                        </a:lnSpc>
                        <a:spcAft>
                          <a:spcPts val="0"/>
                        </a:spcAft>
                      </a:pPr>
                      <a:r>
                        <a:rPr lang="en-US" sz="1400" noProof="0" smtClean="0">
                          <a:effectLst/>
                          <a:latin typeface="Calibri" panose="020F0502020204030204" pitchFamily="34" charset="0"/>
                        </a:rPr>
                        <a:t>  0.180</a:t>
                      </a:r>
                      <a:endParaRPr lang="en-US" sz="1400" noProof="0">
                        <a:effectLst/>
                        <a:latin typeface="Calibri" panose="020F0502020204030204" pitchFamily="34" charset="0"/>
                        <a:ea typeface="Calibri"/>
                        <a:cs typeface="Times New Roman"/>
                      </a:endParaRPr>
                    </a:p>
                  </a:txBody>
                  <a:tcPr marL="68580" marR="68580" marT="0" marB="0"/>
                </a:tc>
              </a:tr>
              <a:tr h="300519">
                <a:tc>
                  <a:txBody>
                    <a:bodyPr/>
                    <a:lstStyle/>
                    <a:p>
                      <a:pPr>
                        <a:lnSpc>
                          <a:spcPct val="150000"/>
                        </a:lnSpc>
                        <a:spcAft>
                          <a:spcPts val="0"/>
                        </a:spcAft>
                      </a:pPr>
                      <a:r>
                        <a:rPr lang="en-US" sz="1400" noProof="0" smtClean="0">
                          <a:effectLst/>
                          <a:latin typeface="Calibri" panose="020F0502020204030204" pitchFamily="34" charset="0"/>
                        </a:rPr>
                        <a:t>Wash control</a:t>
                      </a:r>
                      <a:endParaRPr lang="en-US" sz="1400" noProof="0">
                        <a:effectLst/>
                        <a:latin typeface="Calibri" panose="020F0502020204030204" pitchFamily="34" charset="0"/>
                        <a:ea typeface="Calibri"/>
                        <a:cs typeface="Times New Roman"/>
                      </a:endParaRPr>
                    </a:p>
                  </a:txBody>
                  <a:tcPr marL="68580" marR="68580" marT="0" marB="0"/>
                </a:tc>
                <a:tc>
                  <a:txBody>
                    <a:bodyPr/>
                    <a:lstStyle/>
                    <a:p>
                      <a:pPr algn="l">
                        <a:lnSpc>
                          <a:spcPct val="150000"/>
                        </a:lnSpc>
                        <a:spcAft>
                          <a:spcPts val="0"/>
                        </a:spcAft>
                      </a:pPr>
                      <a:r>
                        <a:rPr lang="en-US" sz="1400" noProof="0" smtClean="0">
                          <a:effectLst/>
                          <a:latin typeface="Calibri" panose="020F0502020204030204" pitchFamily="34" charset="0"/>
                        </a:rPr>
                        <a:t>  0.134</a:t>
                      </a:r>
                      <a:endParaRPr lang="en-US" sz="1400" noProof="0">
                        <a:effectLst/>
                        <a:latin typeface="Calibri" panose="020F0502020204030204" pitchFamily="34" charset="0"/>
                        <a:ea typeface="Calibri"/>
                        <a:cs typeface="Times New Roman"/>
                      </a:endParaRPr>
                    </a:p>
                  </a:txBody>
                  <a:tcPr marL="68580" marR="68580" marT="0" marB="0"/>
                </a:tc>
              </a:tr>
              <a:tr h="300519">
                <a:tc>
                  <a:txBody>
                    <a:bodyPr/>
                    <a:lstStyle/>
                    <a:p>
                      <a:pPr>
                        <a:lnSpc>
                          <a:spcPct val="150000"/>
                        </a:lnSpc>
                        <a:spcAft>
                          <a:spcPts val="0"/>
                        </a:spcAft>
                      </a:pPr>
                      <a:r>
                        <a:rPr lang="en-US" sz="1400" noProof="0" smtClean="0">
                          <a:effectLst/>
                          <a:latin typeface="Calibri" panose="020F0502020204030204" pitchFamily="34" charset="0"/>
                        </a:rPr>
                        <a:t>10 min irradiation</a:t>
                      </a:r>
                      <a:endParaRPr lang="en-US" sz="1400" noProof="0">
                        <a:effectLst/>
                        <a:latin typeface="Calibri" panose="020F0502020204030204" pitchFamily="34" charset="0"/>
                        <a:ea typeface="Calibri"/>
                        <a:cs typeface="Times New Roman"/>
                      </a:endParaRPr>
                    </a:p>
                  </a:txBody>
                  <a:tcPr marL="68580" marR="68580" marT="0" marB="0"/>
                </a:tc>
                <a:tc>
                  <a:txBody>
                    <a:bodyPr/>
                    <a:lstStyle/>
                    <a:p>
                      <a:pPr algn="l">
                        <a:lnSpc>
                          <a:spcPct val="150000"/>
                        </a:lnSpc>
                        <a:spcAft>
                          <a:spcPts val="0"/>
                        </a:spcAft>
                      </a:pPr>
                      <a:r>
                        <a:rPr lang="en-US" sz="1400" noProof="0" smtClean="0">
                          <a:effectLst/>
                          <a:latin typeface="Calibri" panose="020F0502020204030204" pitchFamily="34" charset="0"/>
                        </a:rPr>
                        <a:t>  0.165</a:t>
                      </a:r>
                      <a:endParaRPr lang="en-US" sz="1400" noProof="0">
                        <a:effectLst/>
                        <a:latin typeface="Calibri" panose="020F0502020204030204" pitchFamily="34" charset="0"/>
                        <a:ea typeface="Calibri"/>
                        <a:cs typeface="Times New Roman"/>
                      </a:endParaRPr>
                    </a:p>
                  </a:txBody>
                  <a:tcPr marL="68580" marR="68580" marT="0" marB="0"/>
                </a:tc>
              </a:tr>
              <a:tr h="300519">
                <a:tc>
                  <a:txBody>
                    <a:bodyPr/>
                    <a:lstStyle/>
                    <a:p>
                      <a:pPr>
                        <a:lnSpc>
                          <a:spcPct val="150000"/>
                        </a:lnSpc>
                        <a:spcAft>
                          <a:spcPts val="0"/>
                        </a:spcAft>
                      </a:pPr>
                      <a:r>
                        <a:rPr lang="en-US" sz="1400" noProof="0" smtClean="0">
                          <a:effectLst/>
                          <a:latin typeface="Calibri" panose="020F0502020204030204" pitchFamily="34" charset="0"/>
                        </a:rPr>
                        <a:t>20 min irradiation</a:t>
                      </a:r>
                      <a:endParaRPr lang="en-US" sz="1400" noProof="0">
                        <a:effectLst/>
                        <a:latin typeface="Calibri" panose="020F0502020204030204" pitchFamily="34" charset="0"/>
                        <a:ea typeface="Calibri"/>
                        <a:cs typeface="Times New Roman"/>
                      </a:endParaRPr>
                    </a:p>
                  </a:txBody>
                  <a:tcPr marL="68580" marR="68580" marT="0" marB="0"/>
                </a:tc>
                <a:tc>
                  <a:txBody>
                    <a:bodyPr/>
                    <a:lstStyle/>
                    <a:p>
                      <a:pPr algn="l">
                        <a:lnSpc>
                          <a:spcPct val="150000"/>
                        </a:lnSpc>
                        <a:spcAft>
                          <a:spcPts val="0"/>
                        </a:spcAft>
                      </a:pPr>
                      <a:r>
                        <a:rPr lang="en-US" sz="1400" noProof="0" smtClean="0">
                          <a:effectLst/>
                          <a:latin typeface="Calibri" panose="020F0502020204030204" pitchFamily="34" charset="0"/>
                        </a:rPr>
                        <a:t>  0.133</a:t>
                      </a:r>
                      <a:endParaRPr lang="en-US" sz="1400" noProof="0">
                        <a:effectLst/>
                        <a:latin typeface="Calibri" panose="020F0502020204030204" pitchFamily="34" charset="0"/>
                        <a:ea typeface="Calibri"/>
                        <a:cs typeface="Times New Roman"/>
                      </a:endParaRPr>
                    </a:p>
                  </a:txBody>
                  <a:tcPr marL="68580" marR="68580" marT="0" marB="0"/>
                </a:tc>
              </a:tr>
              <a:tr h="300519">
                <a:tc>
                  <a:txBody>
                    <a:bodyPr/>
                    <a:lstStyle/>
                    <a:p>
                      <a:pPr>
                        <a:lnSpc>
                          <a:spcPct val="150000"/>
                        </a:lnSpc>
                        <a:spcAft>
                          <a:spcPts val="0"/>
                        </a:spcAft>
                      </a:pPr>
                      <a:r>
                        <a:rPr lang="en-US" sz="1400" noProof="0" smtClean="0">
                          <a:effectLst/>
                          <a:latin typeface="Calibri" panose="020F0502020204030204" pitchFamily="34" charset="0"/>
                        </a:rPr>
                        <a:t>30 min irradiation </a:t>
                      </a:r>
                      <a:endParaRPr lang="en-US" sz="1400" noProof="0">
                        <a:effectLst/>
                        <a:latin typeface="Calibri" panose="020F0502020204030204" pitchFamily="34" charset="0"/>
                        <a:ea typeface="Calibri"/>
                        <a:cs typeface="Times New Roman"/>
                      </a:endParaRPr>
                    </a:p>
                  </a:txBody>
                  <a:tcPr marL="68580" marR="68580" marT="0" marB="0"/>
                </a:tc>
                <a:tc>
                  <a:txBody>
                    <a:bodyPr/>
                    <a:lstStyle/>
                    <a:p>
                      <a:pPr algn="l">
                        <a:lnSpc>
                          <a:spcPct val="150000"/>
                        </a:lnSpc>
                        <a:spcAft>
                          <a:spcPts val="0"/>
                        </a:spcAft>
                      </a:pPr>
                      <a:r>
                        <a:rPr lang="en-US" sz="1400" noProof="0" dirty="0" smtClean="0">
                          <a:effectLst/>
                          <a:latin typeface="Calibri" panose="020F0502020204030204" pitchFamily="34" charset="0"/>
                        </a:rPr>
                        <a:t>  0.102</a:t>
                      </a:r>
                      <a:endParaRPr lang="en-US" sz="1400" noProof="0" dirty="0">
                        <a:effectLst/>
                        <a:latin typeface="Calibri" panose="020F0502020204030204" pitchFamily="34" charset="0"/>
                        <a:ea typeface="Calibri"/>
                        <a:cs typeface="Times New Roman"/>
                      </a:endParaRPr>
                    </a:p>
                  </a:txBody>
                  <a:tcPr marL="68580" marR="68580" marT="0" marB="0"/>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201625225"/>
              </p:ext>
            </p:extLst>
          </p:nvPr>
        </p:nvGraphicFramePr>
        <p:xfrm>
          <a:off x="4765402" y="2078693"/>
          <a:ext cx="3159398" cy="2264707"/>
        </p:xfrm>
        <a:graphic>
          <a:graphicData uri="http://schemas.openxmlformats.org/drawingml/2006/table">
            <a:tbl>
              <a:tblPr firstRow="1" firstCol="1" bandRow="1"/>
              <a:tblGrid>
                <a:gridCol w="1546089"/>
                <a:gridCol w="1613309"/>
              </a:tblGrid>
              <a:tr h="344467">
                <a:tc>
                  <a:txBody>
                    <a:bodyPr/>
                    <a:lstStyle/>
                    <a:p>
                      <a:pPr>
                        <a:lnSpc>
                          <a:spcPct val="150000"/>
                        </a:lnSpc>
                        <a:spcAft>
                          <a:spcPts val="0"/>
                        </a:spcAft>
                      </a:pPr>
                      <a:r>
                        <a:rPr lang="en-US" sz="1400" noProof="0" dirty="0" smtClean="0">
                          <a:effectLst/>
                          <a:latin typeface="Calibri" panose="020F0502020204030204" pitchFamily="34" charset="0"/>
                        </a:rPr>
                        <a:t> </a:t>
                      </a:r>
                      <a:endParaRPr lang="en-US" sz="1400" noProof="0" dirty="0">
                        <a:effectLst/>
                        <a:latin typeface="Calibri" panose="020F0502020204030204" pitchFamily="34" charset="0"/>
                        <a:ea typeface="Calibri"/>
                        <a:cs typeface="Times New Roman"/>
                      </a:endParaRPr>
                    </a:p>
                  </a:txBody>
                  <a:tcPr marL="68580" marR="68580" marT="0" marB="0">
                    <a:solidFill>
                      <a:srgbClr val="CC99FF"/>
                    </a:solidFill>
                  </a:tcPr>
                </a:tc>
                <a:tc>
                  <a:txBody>
                    <a:bodyPr/>
                    <a:lstStyle/>
                    <a:p>
                      <a:pPr algn="ctr">
                        <a:lnSpc>
                          <a:spcPct val="150000"/>
                        </a:lnSpc>
                        <a:spcAft>
                          <a:spcPts val="0"/>
                        </a:spcAft>
                      </a:pPr>
                      <a:r>
                        <a:rPr lang="en-US" sz="1400" noProof="0" dirty="0" smtClean="0">
                          <a:effectLst/>
                          <a:latin typeface="Calibri" panose="020F0502020204030204" pitchFamily="34" charset="0"/>
                        </a:rPr>
                        <a:t>Absorbance 620 nm</a:t>
                      </a:r>
                      <a:endParaRPr lang="en-US" sz="1400" noProof="0" dirty="0">
                        <a:effectLst/>
                        <a:latin typeface="Calibri" panose="020F0502020204030204" pitchFamily="34" charset="0"/>
                        <a:ea typeface="Calibri"/>
                        <a:cs typeface="Times New Roman"/>
                      </a:endParaRPr>
                    </a:p>
                  </a:txBody>
                  <a:tcPr marL="68580" marR="68580" marT="0" marB="0">
                    <a:solidFill>
                      <a:srgbClr val="CC99FF"/>
                    </a:solidFill>
                  </a:tcPr>
                </a:tc>
              </a:tr>
              <a:tr h="293340">
                <a:tc>
                  <a:txBody>
                    <a:bodyPr/>
                    <a:lstStyle/>
                    <a:p>
                      <a:pPr>
                        <a:lnSpc>
                          <a:spcPct val="150000"/>
                        </a:lnSpc>
                        <a:spcAft>
                          <a:spcPts val="0"/>
                        </a:spcAft>
                      </a:pPr>
                      <a:r>
                        <a:rPr lang="en-US" sz="1400" noProof="0" smtClean="0">
                          <a:effectLst/>
                          <a:latin typeface="Calibri" panose="020F0502020204030204" pitchFamily="34" charset="0"/>
                        </a:rPr>
                        <a:t>Control </a:t>
                      </a:r>
                      <a:endParaRPr lang="en-US" sz="1400" noProof="0">
                        <a:effectLst/>
                        <a:latin typeface="Calibri" panose="020F0502020204030204" pitchFamily="34" charset="0"/>
                        <a:ea typeface="Calibri"/>
                        <a:cs typeface="Times New Roman"/>
                      </a:endParaRPr>
                    </a:p>
                  </a:txBody>
                  <a:tcPr marL="68580" marR="68580" marT="0" marB="0"/>
                </a:tc>
                <a:tc>
                  <a:txBody>
                    <a:bodyPr/>
                    <a:lstStyle/>
                    <a:p>
                      <a:pPr algn="l">
                        <a:lnSpc>
                          <a:spcPct val="150000"/>
                        </a:lnSpc>
                        <a:spcAft>
                          <a:spcPts val="0"/>
                        </a:spcAft>
                      </a:pPr>
                      <a:r>
                        <a:rPr lang="en-US" sz="1400" noProof="0" smtClean="0">
                          <a:effectLst/>
                          <a:latin typeface="Calibri" panose="020F0502020204030204" pitchFamily="34" charset="0"/>
                        </a:rPr>
                        <a:t>  0.242</a:t>
                      </a:r>
                      <a:endParaRPr lang="en-US" sz="1400" noProof="0">
                        <a:effectLst/>
                        <a:latin typeface="Calibri" panose="020F0502020204030204" pitchFamily="34" charset="0"/>
                        <a:ea typeface="Calibri"/>
                        <a:cs typeface="Times New Roman"/>
                      </a:endParaRPr>
                    </a:p>
                  </a:txBody>
                  <a:tcPr marL="68580" marR="68580" marT="0" marB="0"/>
                </a:tc>
              </a:tr>
              <a:tr h="293340">
                <a:tc>
                  <a:txBody>
                    <a:bodyPr/>
                    <a:lstStyle/>
                    <a:p>
                      <a:pPr>
                        <a:lnSpc>
                          <a:spcPct val="150000"/>
                        </a:lnSpc>
                        <a:spcAft>
                          <a:spcPts val="0"/>
                        </a:spcAft>
                      </a:pPr>
                      <a:r>
                        <a:rPr lang="en-US" sz="1400" noProof="0" smtClean="0">
                          <a:effectLst/>
                          <a:latin typeface="Calibri" panose="020F0502020204030204" pitchFamily="34" charset="0"/>
                        </a:rPr>
                        <a:t>Dark control</a:t>
                      </a:r>
                      <a:endParaRPr lang="en-US" sz="1400" noProof="0">
                        <a:effectLst/>
                        <a:latin typeface="Calibri" panose="020F0502020204030204" pitchFamily="34" charset="0"/>
                        <a:ea typeface="Calibri"/>
                        <a:cs typeface="Times New Roman"/>
                      </a:endParaRPr>
                    </a:p>
                  </a:txBody>
                  <a:tcPr marL="68580" marR="68580" marT="0" marB="0"/>
                </a:tc>
                <a:tc>
                  <a:txBody>
                    <a:bodyPr/>
                    <a:lstStyle/>
                    <a:p>
                      <a:pPr algn="l">
                        <a:lnSpc>
                          <a:spcPct val="150000"/>
                        </a:lnSpc>
                        <a:spcAft>
                          <a:spcPts val="0"/>
                        </a:spcAft>
                      </a:pPr>
                      <a:r>
                        <a:rPr lang="en-US" sz="1400" noProof="0" smtClean="0">
                          <a:effectLst/>
                          <a:latin typeface="Calibri" panose="020F0502020204030204" pitchFamily="34" charset="0"/>
                        </a:rPr>
                        <a:t>  0.246</a:t>
                      </a:r>
                      <a:endParaRPr lang="en-US" sz="1400" noProof="0">
                        <a:effectLst/>
                        <a:latin typeface="Calibri" panose="020F0502020204030204" pitchFamily="34" charset="0"/>
                        <a:ea typeface="Calibri"/>
                        <a:cs typeface="Times New Roman"/>
                      </a:endParaRPr>
                    </a:p>
                  </a:txBody>
                  <a:tcPr marL="68580" marR="68580" marT="0" marB="0"/>
                </a:tc>
              </a:tr>
              <a:tr h="293340">
                <a:tc>
                  <a:txBody>
                    <a:bodyPr/>
                    <a:lstStyle/>
                    <a:p>
                      <a:pPr>
                        <a:lnSpc>
                          <a:spcPct val="150000"/>
                        </a:lnSpc>
                        <a:spcAft>
                          <a:spcPts val="0"/>
                        </a:spcAft>
                      </a:pPr>
                      <a:r>
                        <a:rPr lang="en-US" sz="1400" noProof="0" smtClean="0">
                          <a:effectLst/>
                          <a:latin typeface="Calibri" panose="020F0502020204030204" pitchFamily="34" charset="0"/>
                        </a:rPr>
                        <a:t>Wash control</a:t>
                      </a:r>
                      <a:endParaRPr lang="en-US" sz="1400" noProof="0">
                        <a:effectLst/>
                        <a:latin typeface="Calibri" panose="020F0502020204030204" pitchFamily="34" charset="0"/>
                        <a:ea typeface="Calibri"/>
                        <a:cs typeface="Times New Roman"/>
                      </a:endParaRPr>
                    </a:p>
                  </a:txBody>
                  <a:tcPr marL="68580" marR="68580" marT="0" marB="0"/>
                </a:tc>
                <a:tc>
                  <a:txBody>
                    <a:bodyPr/>
                    <a:lstStyle/>
                    <a:p>
                      <a:pPr algn="l">
                        <a:lnSpc>
                          <a:spcPct val="150000"/>
                        </a:lnSpc>
                        <a:spcAft>
                          <a:spcPts val="0"/>
                        </a:spcAft>
                      </a:pPr>
                      <a:r>
                        <a:rPr lang="en-US" sz="1400" noProof="0" smtClean="0">
                          <a:effectLst/>
                          <a:latin typeface="Calibri" panose="020F0502020204030204" pitchFamily="34" charset="0"/>
                        </a:rPr>
                        <a:t>  0.180</a:t>
                      </a:r>
                      <a:endParaRPr lang="en-US" sz="1400" noProof="0">
                        <a:effectLst/>
                        <a:latin typeface="Calibri" panose="020F0502020204030204" pitchFamily="34" charset="0"/>
                        <a:ea typeface="Calibri"/>
                        <a:cs typeface="Times New Roman"/>
                      </a:endParaRPr>
                    </a:p>
                  </a:txBody>
                  <a:tcPr marL="68580" marR="68580" marT="0" marB="0"/>
                </a:tc>
              </a:tr>
              <a:tr h="293340">
                <a:tc>
                  <a:txBody>
                    <a:bodyPr/>
                    <a:lstStyle/>
                    <a:p>
                      <a:pPr>
                        <a:lnSpc>
                          <a:spcPct val="150000"/>
                        </a:lnSpc>
                        <a:spcAft>
                          <a:spcPts val="0"/>
                        </a:spcAft>
                      </a:pPr>
                      <a:r>
                        <a:rPr lang="en-US" sz="1400" noProof="0" smtClean="0">
                          <a:effectLst/>
                          <a:latin typeface="Calibri" panose="020F0502020204030204" pitchFamily="34" charset="0"/>
                        </a:rPr>
                        <a:t>10 min irradiation</a:t>
                      </a:r>
                      <a:endParaRPr lang="en-US" sz="1400" noProof="0">
                        <a:effectLst/>
                        <a:latin typeface="Calibri" panose="020F0502020204030204" pitchFamily="34" charset="0"/>
                        <a:ea typeface="Calibri"/>
                        <a:cs typeface="Times New Roman"/>
                      </a:endParaRPr>
                    </a:p>
                  </a:txBody>
                  <a:tcPr marL="68580" marR="68580" marT="0" marB="0"/>
                </a:tc>
                <a:tc>
                  <a:txBody>
                    <a:bodyPr/>
                    <a:lstStyle/>
                    <a:p>
                      <a:pPr algn="l">
                        <a:lnSpc>
                          <a:spcPct val="150000"/>
                        </a:lnSpc>
                        <a:spcAft>
                          <a:spcPts val="0"/>
                        </a:spcAft>
                      </a:pPr>
                      <a:r>
                        <a:rPr lang="en-US" sz="1400" noProof="0" smtClean="0">
                          <a:effectLst/>
                          <a:latin typeface="Calibri" panose="020F0502020204030204" pitchFamily="34" charset="0"/>
                        </a:rPr>
                        <a:t>  0.167</a:t>
                      </a:r>
                      <a:endParaRPr lang="en-US" sz="1400" noProof="0">
                        <a:effectLst/>
                        <a:latin typeface="Calibri" panose="020F0502020204030204" pitchFamily="34" charset="0"/>
                        <a:ea typeface="Calibri"/>
                        <a:cs typeface="Times New Roman"/>
                      </a:endParaRPr>
                    </a:p>
                  </a:txBody>
                  <a:tcPr marL="68580" marR="68580" marT="0" marB="0"/>
                </a:tc>
              </a:tr>
              <a:tr h="293340">
                <a:tc>
                  <a:txBody>
                    <a:bodyPr/>
                    <a:lstStyle/>
                    <a:p>
                      <a:pPr>
                        <a:lnSpc>
                          <a:spcPct val="150000"/>
                        </a:lnSpc>
                        <a:spcAft>
                          <a:spcPts val="0"/>
                        </a:spcAft>
                      </a:pPr>
                      <a:r>
                        <a:rPr lang="en-US" sz="1400" noProof="0" smtClean="0">
                          <a:effectLst/>
                          <a:latin typeface="Calibri" panose="020F0502020204030204" pitchFamily="34" charset="0"/>
                        </a:rPr>
                        <a:t>20 min irradiation</a:t>
                      </a:r>
                      <a:endParaRPr lang="en-US" sz="1400" noProof="0">
                        <a:effectLst/>
                        <a:latin typeface="Calibri" panose="020F0502020204030204" pitchFamily="34" charset="0"/>
                        <a:ea typeface="Calibri"/>
                        <a:cs typeface="Times New Roman"/>
                      </a:endParaRPr>
                    </a:p>
                  </a:txBody>
                  <a:tcPr marL="68580" marR="68580" marT="0" marB="0"/>
                </a:tc>
                <a:tc>
                  <a:txBody>
                    <a:bodyPr/>
                    <a:lstStyle/>
                    <a:p>
                      <a:pPr algn="l">
                        <a:lnSpc>
                          <a:spcPct val="150000"/>
                        </a:lnSpc>
                        <a:spcAft>
                          <a:spcPts val="0"/>
                        </a:spcAft>
                      </a:pPr>
                      <a:r>
                        <a:rPr lang="en-US" sz="1400" noProof="0" smtClean="0">
                          <a:effectLst/>
                          <a:latin typeface="Calibri" panose="020F0502020204030204" pitchFamily="34" charset="0"/>
                        </a:rPr>
                        <a:t>  0.160</a:t>
                      </a:r>
                      <a:endParaRPr lang="en-US" sz="1400" noProof="0">
                        <a:effectLst/>
                        <a:latin typeface="Calibri" panose="020F0502020204030204" pitchFamily="34" charset="0"/>
                        <a:ea typeface="Calibri"/>
                        <a:cs typeface="Times New Roman"/>
                      </a:endParaRPr>
                    </a:p>
                  </a:txBody>
                  <a:tcPr marL="68580" marR="68580" marT="0" marB="0"/>
                </a:tc>
              </a:tr>
              <a:tr h="293340">
                <a:tc>
                  <a:txBody>
                    <a:bodyPr/>
                    <a:lstStyle/>
                    <a:p>
                      <a:pPr>
                        <a:lnSpc>
                          <a:spcPct val="150000"/>
                        </a:lnSpc>
                        <a:spcAft>
                          <a:spcPts val="0"/>
                        </a:spcAft>
                      </a:pPr>
                      <a:r>
                        <a:rPr lang="en-US" sz="1400" noProof="0" dirty="0" smtClean="0">
                          <a:effectLst/>
                          <a:latin typeface="Calibri" panose="020F0502020204030204" pitchFamily="34" charset="0"/>
                        </a:rPr>
                        <a:t>30 min irradiation</a:t>
                      </a:r>
                      <a:endParaRPr lang="en-US" sz="1400" noProof="0" dirty="0">
                        <a:effectLst/>
                        <a:latin typeface="Calibri" panose="020F0502020204030204" pitchFamily="34" charset="0"/>
                        <a:ea typeface="Calibri"/>
                        <a:cs typeface="Times New Roman"/>
                      </a:endParaRPr>
                    </a:p>
                  </a:txBody>
                  <a:tcPr marL="68580" marR="68580" marT="0" marB="0"/>
                </a:tc>
                <a:tc>
                  <a:txBody>
                    <a:bodyPr/>
                    <a:lstStyle/>
                    <a:p>
                      <a:pPr algn="l">
                        <a:lnSpc>
                          <a:spcPct val="150000"/>
                        </a:lnSpc>
                        <a:spcAft>
                          <a:spcPts val="0"/>
                        </a:spcAft>
                      </a:pPr>
                      <a:r>
                        <a:rPr lang="en-US" sz="1400" noProof="0" dirty="0" smtClean="0">
                          <a:effectLst/>
                          <a:latin typeface="Calibri" panose="020F0502020204030204" pitchFamily="34" charset="0"/>
                        </a:rPr>
                        <a:t>  0.139</a:t>
                      </a:r>
                      <a:endParaRPr lang="en-US" sz="1400" noProof="0" dirty="0">
                        <a:effectLst/>
                        <a:latin typeface="Calibri" panose="020F0502020204030204" pitchFamily="34" charset="0"/>
                        <a:ea typeface="Calibri"/>
                        <a:cs typeface="Times New Roman"/>
                      </a:endParaRPr>
                    </a:p>
                  </a:txBody>
                  <a:tcPr marL="68580" marR="68580" marT="0" marB="0"/>
                </a:tc>
              </a:tr>
            </a:tbl>
          </a:graphicData>
        </a:graphic>
      </p:graphicFrame>
      <p:sp>
        <p:nvSpPr>
          <p:cNvPr id="12" name="11 CuadroTexto"/>
          <p:cNvSpPr txBox="1"/>
          <p:nvPr/>
        </p:nvSpPr>
        <p:spPr>
          <a:xfrm>
            <a:off x="3179663" y="3997306"/>
            <a:ext cx="828000" cy="288000"/>
          </a:xfrm>
          <a:prstGeom prst="rect">
            <a:avLst/>
          </a:prstGeom>
          <a:solidFill>
            <a:srgbClr val="CC99FF"/>
          </a:solidFill>
        </p:spPr>
        <p:txBody>
          <a:bodyPr wrap="square" rtlCol="0">
            <a:spAutoFit/>
          </a:bodyPr>
          <a:lstStyle/>
          <a:p>
            <a:pPr algn="ctr"/>
            <a:r>
              <a:rPr lang="es-AR" dirty="0" smtClean="0">
                <a:solidFill>
                  <a:sysClr val="windowText" lastClr="000000"/>
                </a:solidFill>
                <a:latin typeface="Calibri" panose="020F0502020204030204" pitchFamily="34" charset="0"/>
              </a:rPr>
              <a:t>59,2 %</a:t>
            </a:r>
            <a:endParaRPr lang="es-AR" dirty="0">
              <a:solidFill>
                <a:sysClr val="windowText" lastClr="000000"/>
              </a:solidFill>
              <a:latin typeface="Calibri" panose="020F0502020204030204" pitchFamily="34" charset="0"/>
            </a:endParaRPr>
          </a:p>
        </p:txBody>
      </p:sp>
      <p:sp>
        <p:nvSpPr>
          <p:cNvPr id="13" name="12 CuadroTexto"/>
          <p:cNvSpPr txBox="1"/>
          <p:nvPr/>
        </p:nvSpPr>
        <p:spPr>
          <a:xfrm>
            <a:off x="7096125" y="4015412"/>
            <a:ext cx="828000" cy="288000"/>
          </a:xfrm>
          <a:prstGeom prst="rect">
            <a:avLst/>
          </a:prstGeom>
          <a:solidFill>
            <a:srgbClr val="CC99FF"/>
          </a:solidFill>
        </p:spPr>
        <p:txBody>
          <a:bodyPr wrap="square" rtlCol="0">
            <a:spAutoFit/>
          </a:bodyPr>
          <a:lstStyle/>
          <a:p>
            <a:pPr algn="ctr"/>
            <a:r>
              <a:rPr lang="es-AR" dirty="0" smtClean="0">
                <a:solidFill>
                  <a:sysClr val="windowText" lastClr="000000"/>
                </a:solidFill>
                <a:latin typeface="Calibri" panose="020F0502020204030204" pitchFamily="34" charset="0"/>
              </a:rPr>
              <a:t>42,6 %</a:t>
            </a:r>
            <a:endParaRPr lang="es-AR" dirty="0">
              <a:solidFill>
                <a:sysClr val="windowText" lastClr="000000"/>
              </a:solidFill>
              <a:latin typeface="Calibri" panose="020F0502020204030204" pitchFamily="34" charset="0"/>
            </a:endParaRPr>
          </a:p>
        </p:txBody>
      </p:sp>
      <p:sp>
        <p:nvSpPr>
          <p:cNvPr id="14" name="13 CuadroTexto"/>
          <p:cNvSpPr txBox="1"/>
          <p:nvPr/>
        </p:nvSpPr>
        <p:spPr>
          <a:xfrm>
            <a:off x="3179665" y="3690804"/>
            <a:ext cx="828000" cy="288000"/>
          </a:xfrm>
          <a:prstGeom prst="rect">
            <a:avLst/>
          </a:prstGeom>
          <a:solidFill>
            <a:srgbClr val="CC99FF"/>
          </a:solidFill>
        </p:spPr>
        <p:txBody>
          <a:bodyPr wrap="square" rtlCol="0">
            <a:spAutoFit/>
          </a:bodyPr>
          <a:lstStyle/>
          <a:p>
            <a:pPr algn="ctr"/>
            <a:r>
              <a:rPr lang="es-AR" dirty="0" smtClean="0">
                <a:solidFill>
                  <a:sysClr val="windowText" lastClr="000000"/>
                </a:solidFill>
                <a:latin typeface="Calibri" panose="020F0502020204030204" pitchFamily="34" charset="0"/>
              </a:rPr>
              <a:t>46,8 %</a:t>
            </a:r>
            <a:endParaRPr lang="es-AR" dirty="0">
              <a:solidFill>
                <a:sysClr val="windowText" lastClr="000000"/>
              </a:solidFill>
              <a:latin typeface="Calibri" panose="020F0502020204030204" pitchFamily="34" charset="0"/>
            </a:endParaRPr>
          </a:p>
        </p:txBody>
      </p:sp>
      <p:sp>
        <p:nvSpPr>
          <p:cNvPr id="15" name="14 CuadroTexto"/>
          <p:cNvSpPr txBox="1"/>
          <p:nvPr/>
        </p:nvSpPr>
        <p:spPr>
          <a:xfrm>
            <a:off x="3179663" y="3382249"/>
            <a:ext cx="828000" cy="288000"/>
          </a:xfrm>
          <a:prstGeom prst="rect">
            <a:avLst/>
          </a:prstGeom>
          <a:solidFill>
            <a:srgbClr val="CC99FF"/>
          </a:solidFill>
        </p:spPr>
        <p:txBody>
          <a:bodyPr wrap="square" rtlCol="0">
            <a:spAutoFit/>
          </a:bodyPr>
          <a:lstStyle/>
          <a:p>
            <a:pPr algn="ctr"/>
            <a:r>
              <a:rPr lang="es-AR" dirty="0" smtClean="0">
                <a:solidFill>
                  <a:sysClr val="windowText" lastClr="000000"/>
                </a:solidFill>
                <a:latin typeface="Calibri" panose="020F0502020204030204" pitchFamily="34" charset="0"/>
              </a:rPr>
              <a:t>34,0 %</a:t>
            </a:r>
            <a:endParaRPr lang="es-AR" dirty="0">
              <a:solidFill>
                <a:sysClr val="windowText" lastClr="000000"/>
              </a:solidFill>
              <a:latin typeface="Calibri" panose="020F0502020204030204" pitchFamily="34" charset="0"/>
            </a:endParaRPr>
          </a:p>
        </p:txBody>
      </p:sp>
      <p:sp>
        <p:nvSpPr>
          <p:cNvPr id="16" name="15 CuadroTexto"/>
          <p:cNvSpPr txBox="1"/>
          <p:nvPr/>
        </p:nvSpPr>
        <p:spPr>
          <a:xfrm>
            <a:off x="7096125" y="3705270"/>
            <a:ext cx="828000" cy="288000"/>
          </a:xfrm>
          <a:prstGeom prst="rect">
            <a:avLst/>
          </a:prstGeom>
          <a:solidFill>
            <a:srgbClr val="CC99FF"/>
          </a:solidFill>
        </p:spPr>
        <p:txBody>
          <a:bodyPr wrap="square" rtlCol="0">
            <a:spAutoFit/>
          </a:bodyPr>
          <a:lstStyle/>
          <a:p>
            <a:pPr algn="ctr"/>
            <a:r>
              <a:rPr lang="es-AR" dirty="0" smtClean="0">
                <a:solidFill>
                  <a:sysClr val="windowText" lastClr="000000"/>
                </a:solidFill>
                <a:latin typeface="Calibri" panose="020F0502020204030204" pitchFamily="34" charset="0"/>
              </a:rPr>
              <a:t>33,9 %</a:t>
            </a:r>
            <a:endParaRPr lang="es-AR" dirty="0">
              <a:solidFill>
                <a:sysClr val="windowText" lastClr="000000"/>
              </a:solidFill>
              <a:latin typeface="Calibri" panose="020F0502020204030204" pitchFamily="34" charset="0"/>
            </a:endParaRPr>
          </a:p>
        </p:txBody>
      </p:sp>
      <p:sp>
        <p:nvSpPr>
          <p:cNvPr id="17" name="16 CuadroTexto"/>
          <p:cNvSpPr txBox="1"/>
          <p:nvPr/>
        </p:nvSpPr>
        <p:spPr>
          <a:xfrm>
            <a:off x="7096125" y="3392361"/>
            <a:ext cx="828000" cy="288000"/>
          </a:xfrm>
          <a:prstGeom prst="rect">
            <a:avLst/>
          </a:prstGeom>
          <a:solidFill>
            <a:srgbClr val="CC99FF"/>
          </a:solidFill>
        </p:spPr>
        <p:txBody>
          <a:bodyPr wrap="square" rtlCol="0">
            <a:spAutoFit/>
          </a:bodyPr>
          <a:lstStyle/>
          <a:p>
            <a:pPr algn="ctr"/>
            <a:r>
              <a:rPr lang="es-AR" dirty="0" smtClean="0">
                <a:solidFill>
                  <a:sysClr val="windowText" lastClr="000000"/>
                </a:solidFill>
                <a:latin typeface="Calibri" panose="020F0502020204030204" pitchFamily="34" charset="0"/>
              </a:rPr>
              <a:t>31,0 %</a:t>
            </a:r>
            <a:endParaRPr lang="es-AR" dirty="0">
              <a:solidFill>
                <a:sysClr val="windowText" lastClr="000000"/>
              </a:solidFill>
              <a:latin typeface="Calibri" panose="020F0502020204030204" pitchFamily="34" charset="0"/>
            </a:endParaRPr>
          </a:p>
        </p:txBody>
      </p:sp>
      <p:sp>
        <p:nvSpPr>
          <p:cNvPr id="18" name="17 CuadroTexto"/>
          <p:cNvSpPr txBox="1"/>
          <p:nvPr/>
        </p:nvSpPr>
        <p:spPr>
          <a:xfrm>
            <a:off x="542472" y="4715470"/>
            <a:ext cx="5782128" cy="923330"/>
          </a:xfrm>
          <a:prstGeom prst="rect">
            <a:avLst/>
          </a:prstGeom>
          <a:noFill/>
        </p:spPr>
        <p:txBody>
          <a:bodyPr wrap="square" rtlCol="0">
            <a:spAutoFit/>
          </a:bodyPr>
          <a:lstStyle/>
          <a:p>
            <a:r>
              <a:rPr lang="en-US" dirty="0" smtClean="0">
                <a:solidFill>
                  <a:sysClr val="windowText" lastClr="000000"/>
                </a:solidFill>
                <a:latin typeface="Calibri" panose="020F0502020204030204" pitchFamily="34" charset="0"/>
              </a:rPr>
              <a:t>The </a:t>
            </a:r>
            <a:r>
              <a:rPr lang="en-US" dirty="0">
                <a:solidFill>
                  <a:sysClr val="windowText" lastClr="000000"/>
                </a:solidFill>
                <a:latin typeface="Calibri" panose="020F0502020204030204" pitchFamily="34" charset="0"/>
              </a:rPr>
              <a:t>combination of </a:t>
            </a:r>
            <a:r>
              <a:rPr lang="en-US" dirty="0" smtClean="0">
                <a:solidFill>
                  <a:sysClr val="windowText" lastClr="000000"/>
                </a:solidFill>
                <a:latin typeface="Calibri" panose="020F0502020204030204" pitchFamily="34" charset="0"/>
              </a:rPr>
              <a:t>TMAP</a:t>
            </a:r>
            <a:r>
              <a:rPr lang="en-US" baseline="30000" dirty="0" smtClean="0">
                <a:solidFill>
                  <a:sysClr val="windowText" lastClr="000000"/>
                </a:solidFill>
                <a:latin typeface="Calibri" panose="020F0502020204030204" pitchFamily="34" charset="0"/>
              </a:rPr>
              <a:t>4+</a:t>
            </a:r>
            <a:r>
              <a:rPr lang="en-US" dirty="0" smtClean="0">
                <a:solidFill>
                  <a:sysClr val="windowText" lastClr="000000"/>
                </a:solidFill>
                <a:latin typeface="Calibri" panose="020F0502020204030204" pitchFamily="34" charset="0"/>
              </a:rPr>
              <a:t> </a:t>
            </a:r>
            <a:r>
              <a:rPr lang="en-US" dirty="0">
                <a:solidFill>
                  <a:sysClr val="windowText" lastClr="000000"/>
                </a:solidFill>
                <a:latin typeface="Calibri" panose="020F0502020204030204" pitchFamily="34" charset="0"/>
              </a:rPr>
              <a:t>and white light </a:t>
            </a:r>
            <a:r>
              <a:rPr lang="en-US" dirty="0" smtClean="0">
                <a:solidFill>
                  <a:sysClr val="windowText" lastClr="000000"/>
                </a:solidFill>
                <a:latin typeface="Calibri" panose="020F0502020204030204" pitchFamily="34" charset="0"/>
              </a:rPr>
              <a:t>induces </a:t>
            </a:r>
            <a:r>
              <a:rPr lang="en-US" dirty="0">
                <a:solidFill>
                  <a:sysClr val="windowText" lastClr="000000"/>
                </a:solidFill>
                <a:latin typeface="Calibri" panose="020F0502020204030204" pitchFamily="34" charset="0"/>
              </a:rPr>
              <a:t>a decrease in the </a:t>
            </a:r>
            <a:r>
              <a:rPr lang="en-US" dirty="0" err="1">
                <a:solidFill>
                  <a:sysClr val="windowText" lastClr="000000"/>
                </a:solidFill>
                <a:latin typeface="Calibri" panose="020F0502020204030204" pitchFamily="34" charset="0"/>
              </a:rPr>
              <a:t>exopolysaccharide</a:t>
            </a:r>
            <a:r>
              <a:rPr lang="en-US" dirty="0">
                <a:solidFill>
                  <a:sysClr val="windowText" lastClr="000000"/>
                </a:solidFill>
                <a:latin typeface="Calibri" panose="020F0502020204030204" pitchFamily="34" charset="0"/>
              </a:rPr>
              <a:t> </a:t>
            </a:r>
            <a:r>
              <a:rPr lang="en-US" dirty="0" smtClean="0">
                <a:solidFill>
                  <a:sysClr val="windowText" lastClr="000000"/>
                </a:solidFill>
                <a:latin typeface="Calibri" panose="020F0502020204030204" pitchFamily="34" charset="0"/>
              </a:rPr>
              <a:t>matrix, </a:t>
            </a:r>
            <a:r>
              <a:rPr lang="en-US" dirty="0">
                <a:solidFill>
                  <a:sysClr val="windowText" lastClr="000000"/>
                </a:solidFill>
                <a:latin typeface="Calibri" panose="020F0502020204030204" pitchFamily="34" charset="0"/>
              </a:rPr>
              <a:t>increasing its destruction as the irradiation times lengthen</a:t>
            </a:r>
            <a:r>
              <a:rPr lang="en-US" dirty="0" smtClean="0">
                <a:solidFill>
                  <a:sysClr val="windowText" lastClr="000000"/>
                </a:solidFill>
                <a:latin typeface="Calibri" panose="020F0502020204030204" pitchFamily="34" charset="0"/>
              </a:rPr>
              <a:t>.</a:t>
            </a:r>
          </a:p>
        </p:txBody>
      </p:sp>
      <p:pic>
        <p:nvPicPr>
          <p:cNvPr id="19" name="18 Imagen"/>
          <p:cNvPicPr>
            <a:picLocks noChangeAspect="1"/>
          </p:cNvPicPr>
          <p:nvPr/>
        </p:nvPicPr>
        <p:blipFill rotWithShape="1">
          <a:blip r:embed="rId3" cstate="print">
            <a:extLst>
              <a:ext uri="{28A0092B-C50C-407E-A947-70E740481C1C}">
                <a14:useLocalDpi xmlns:a14="http://schemas.microsoft.com/office/drawing/2010/main" val="0"/>
              </a:ext>
            </a:extLst>
          </a:blip>
          <a:srcRect l="6429" t="13457" r="31782" b="29013"/>
          <a:stretch/>
        </p:blipFill>
        <p:spPr>
          <a:xfrm rot="16200000">
            <a:off x="6988765" y="3953101"/>
            <a:ext cx="1479060" cy="2448272"/>
          </a:xfrm>
          <a:prstGeom prst="rect">
            <a:avLst/>
          </a:prstGeom>
          <a:ln>
            <a:noFill/>
          </a:ln>
          <a:effectLst>
            <a:outerShdw blurRad="292100" dist="139700" dir="2700000" algn="tl" rotWithShape="0">
              <a:srgbClr val="333333">
                <a:alpha val="65000"/>
              </a:srgbClr>
            </a:outerShdw>
          </a:effectLst>
        </p:spPr>
      </p:pic>
      <p:sp>
        <p:nvSpPr>
          <p:cNvPr id="20" name="3 Título"/>
          <p:cNvSpPr txBox="1">
            <a:spLocks/>
          </p:cNvSpPr>
          <p:nvPr/>
        </p:nvSpPr>
        <p:spPr>
          <a:xfrm>
            <a:off x="228600" y="1167653"/>
            <a:ext cx="7467600" cy="58494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AR" sz="2800" b="1" dirty="0" smtClean="0">
                <a:solidFill>
                  <a:srgbClr val="7030A0"/>
                </a:solidFill>
              </a:rPr>
              <a:t>1,9-Dimethyl-Methylene Blue </a:t>
            </a:r>
            <a:r>
              <a:rPr lang="es-AR" sz="2800" b="1" dirty="0">
                <a:solidFill>
                  <a:srgbClr val="7030A0"/>
                </a:solidFill>
              </a:rPr>
              <a:t>(DMMB) </a:t>
            </a:r>
            <a:r>
              <a:rPr lang="en-US" sz="2800" b="1" dirty="0" smtClean="0">
                <a:solidFill>
                  <a:srgbClr val="7030A0"/>
                </a:solidFill>
              </a:rPr>
              <a:t>assay</a:t>
            </a:r>
            <a:endParaRPr lang="en-US" sz="2800" b="1" dirty="0">
              <a:solidFill>
                <a:srgbClr val="7030A0"/>
              </a:solidFill>
            </a:endParaRPr>
          </a:p>
        </p:txBody>
      </p:sp>
      <p:sp>
        <p:nvSpPr>
          <p:cNvPr id="21" name="20 CuadroTexto"/>
          <p:cNvSpPr txBox="1"/>
          <p:nvPr/>
        </p:nvSpPr>
        <p:spPr>
          <a:xfrm>
            <a:off x="743100" y="1688068"/>
            <a:ext cx="1161900" cy="369332"/>
          </a:xfrm>
          <a:prstGeom prst="rect">
            <a:avLst/>
          </a:prstGeom>
          <a:noFill/>
        </p:spPr>
        <p:txBody>
          <a:bodyPr wrap="square" rtlCol="0">
            <a:spAutoFit/>
          </a:bodyPr>
          <a:lstStyle/>
          <a:p>
            <a:r>
              <a:rPr lang="es-AR" i="1" dirty="0" smtClean="0"/>
              <a:t>S. </a:t>
            </a:r>
            <a:r>
              <a:rPr lang="es-AR" i="1" dirty="0" err="1" smtClean="0">
                <a:latin typeface="Calibri" panose="020F0502020204030204" pitchFamily="34" charset="0"/>
              </a:rPr>
              <a:t>aureus</a:t>
            </a:r>
            <a:endParaRPr lang="es-AR" i="1" dirty="0">
              <a:latin typeface="Calibri" panose="020F0502020204030204" pitchFamily="34" charset="0"/>
            </a:endParaRPr>
          </a:p>
        </p:txBody>
      </p:sp>
      <p:sp>
        <p:nvSpPr>
          <p:cNvPr id="22" name="21 CuadroTexto"/>
          <p:cNvSpPr txBox="1"/>
          <p:nvPr/>
        </p:nvSpPr>
        <p:spPr>
          <a:xfrm>
            <a:off x="4697241" y="1688068"/>
            <a:ext cx="820564" cy="307777"/>
          </a:xfrm>
          <a:prstGeom prst="rect">
            <a:avLst/>
          </a:prstGeom>
          <a:noFill/>
        </p:spPr>
        <p:txBody>
          <a:bodyPr wrap="square" rtlCol="0">
            <a:spAutoFit/>
          </a:bodyPr>
          <a:lstStyle/>
          <a:p>
            <a:r>
              <a:rPr lang="es-AR" i="1" dirty="0" smtClean="0"/>
              <a:t>E. </a:t>
            </a:r>
            <a:r>
              <a:rPr lang="es-AR" i="1" dirty="0" err="1" smtClean="0">
                <a:latin typeface="Calibri" panose="020F0502020204030204" pitchFamily="34" charset="0"/>
              </a:rPr>
              <a:t>coli</a:t>
            </a:r>
            <a:endParaRPr lang="es-AR" i="1" dirty="0">
              <a:latin typeface="Calibri" panose="020F0502020204030204" pitchFamily="34" charset="0"/>
            </a:endParaRPr>
          </a:p>
        </p:txBody>
      </p:sp>
    </p:spTree>
    <p:extLst>
      <p:ext uri="{BB962C8B-B14F-4D97-AF65-F5344CB8AC3E}">
        <p14:creationId xmlns:p14="http://schemas.microsoft.com/office/powerpoint/2010/main" val="3481055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1021</TotalTime>
  <Words>864</Words>
  <Application>Microsoft Office PowerPoint</Application>
  <PresentationFormat>Presentación en pantalla (4:3)</PresentationFormat>
  <Paragraphs>161</Paragraphs>
  <Slides>11</Slides>
  <Notes>2</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11</vt:i4>
      </vt:variant>
    </vt:vector>
  </HeadingPairs>
  <TitlesOfParts>
    <vt:vector size="14" baseType="lpstr">
      <vt:lpstr>Office Theme</vt:lpstr>
      <vt:lpstr>Custom Design</vt:lpstr>
      <vt:lpstr>Graph</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Mariana</cp:lastModifiedBy>
  <cp:revision>131</cp:revision>
  <dcterms:created xsi:type="dcterms:W3CDTF">2015-04-04T09:45:50Z</dcterms:created>
  <dcterms:modified xsi:type="dcterms:W3CDTF">2020-10-28T10:39:50Z</dcterms:modified>
</cp:coreProperties>
</file>