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32"/>
    <a:srgbClr val="E86E0A"/>
    <a:srgbClr val="F5801F"/>
    <a:srgbClr val="D16309"/>
    <a:srgbClr val="F8AB6C"/>
    <a:srgbClr val="DC690A"/>
    <a:srgbClr val="D8B9B5"/>
    <a:srgbClr val="663399"/>
    <a:srgbClr val="6A4E9D"/>
    <a:srgbClr val="5E4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84" autoAdjust="0"/>
    <p:restoredTop sz="94643"/>
  </p:normalViewPr>
  <p:slideViewPr>
    <p:cSldViewPr>
      <p:cViewPr>
        <p:scale>
          <a:sx n="24" d="100"/>
          <a:sy n="24" d="100"/>
        </p:scale>
        <p:origin x="708" y="-3408"/>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27/10/2020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27/10/2020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10/27/2020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436575"/>
            <a:ext cx="27247692" cy="2089196"/>
          </a:xfrm>
        </p:spPr>
        <p:txBody>
          <a:bodyPr>
            <a:normAutofit/>
          </a:bodyPr>
          <a:lstStyle/>
          <a:p>
            <a:r>
              <a:rPr lang="en-US" sz="5000" dirty="0"/>
              <a:t>Bimodal nanoprobes based on cationic quantum dots and Gd</a:t>
            </a:r>
            <a:r>
              <a:rPr lang="en-US" sz="5000" baseline="30000" dirty="0"/>
              <a:t>3+</a:t>
            </a:r>
            <a:r>
              <a:rPr lang="en-US" sz="5000" dirty="0"/>
              <a:t> chelates prepared by covalent and dative bonds for optical and magnetic resonance imaging</a:t>
            </a:r>
          </a:p>
        </p:txBody>
      </p:sp>
      <p:sp>
        <p:nvSpPr>
          <p:cNvPr id="8" name="TextBox 7"/>
          <p:cNvSpPr txBox="1"/>
          <p:nvPr/>
        </p:nvSpPr>
        <p:spPr>
          <a:xfrm>
            <a:off x="1556145" y="3526496"/>
            <a:ext cx="27423189" cy="2674578"/>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t-BR" sz="4000" dirty="0">
                <a:solidFill>
                  <a:schemeClr val="bg1"/>
                </a:solidFill>
              </a:rPr>
              <a:t>Samantha Dantas </a:t>
            </a:r>
            <a:r>
              <a:rPr lang="pt-BR" sz="4000" dirty="0" err="1">
                <a:solidFill>
                  <a:schemeClr val="bg1"/>
                </a:solidFill>
              </a:rPr>
              <a:t>Coiado</a:t>
            </a:r>
            <a:r>
              <a:rPr lang="pt-BR" sz="4000" baseline="30000" dirty="0" err="1">
                <a:effectLst/>
                <a:ea typeface="Calibri" panose="020F0502020204030204" pitchFamily="34" charset="0"/>
              </a:rPr>
              <a:t>a</a:t>
            </a:r>
            <a:r>
              <a:rPr lang="pt-BR" sz="4000" dirty="0">
                <a:solidFill>
                  <a:schemeClr val="bg1"/>
                </a:solidFill>
              </a:rPr>
              <a:t>*, Gabriela M. </a:t>
            </a:r>
            <a:r>
              <a:rPr lang="pt-BR" sz="4000" dirty="0" err="1">
                <a:solidFill>
                  <a:schemeClr val="bg1"/>
                </a:solidFill>
              </a:rPr>
              <a:t>Albuquerque</a:t>
            </a:r>
            <a:r>
              <a:rPr lang="pt-BR" sz="4000" baseline="30000" dirty="0" err="1">
                <a:effectLst/>
                <a:ea typeface="Calibri" panose="020F0502020204030204" pitchFamily="34" charset="0"/>
              </a:rPr>
              <a:t>a</a:t>
            </a:r>
            <a:r>
              <a:rPr lang="pt-BR" sz="4000" dirty="0">
                <a:solidFill>
                  <a:schemeClr val="bg1"/>
                </a:solidFill>
              </a:rPr>
              <a:t>, Izabel G. Souza </a:t>
            </a:r>
            <a:r>
              <a:rPr lang="pt-BR" sz="4000" dirty="0" err="1">
                <a:solidFill>
                  <a:schemeClr val="bg1"/>
                </a:solidFill>
              </a:rPr>
              <a:t>Sobrinha</a:t>
            </a:r>
            <a:r>
              <a:rPr lang="pt-BR" sz="4000" baseline="30000" dirty="0" err="1">
                <a:effectLst/>
                <a:ea typeface="Calibri" panose="020F0502020204030204" pitchFamily="34" charset="0"/>
              </a:rPr>
              <a:t>a</a:t>
            </a:r>
            <a:r>
              <a:rPr lang="pt-BR" sz="4000" dirty="0">
                <a:solidFill>
                  <a:schemeClr val="bg1"/>
                </a:solidFill>
              </a:rPr>
              <a:t>, </a:t>
            </a:r>
            <a:r>
              <a:rPr lang="pt-BR" sz="4000" dirty="0" err="1">
                <a:solidFill>
                  <a:schemeClr val="bg1"/>
                </a:solidFill>
              </a:rPr>
              <a:t>Giovannia</a:t>
            </a:r>
            <a:r>
              <a:rPr lang="pt-BR" sz="4000" dirty="0">
                <a:solidFill>
                  <a:schemeClr val="bg1"/>
                </a:solidFill>
              </a:rPr>
              <a:t> A. L. </a:t>
            </a:r>
            <a:r>
              <a:rPr lang="pt-BR" sz="4000" dirty="0" err="1">
                <a:solidFill>
                  <a:schemeClr val="bg1"/>
                </a:solidFill>
              </a:rPr>
              <a:t>Pereira</a:t>
            </a:r>
            <a:r>
              <a:rPr lang="pt-BR" sz="4000" baseline="30000" dirty="0" err="1">
                <a:effectLst/>
                <a:ea typeface="Calibri" panose="020F0502020204030204" pitchFamily="34" charset="0"/>
              </a:rPr>
              <a:t>a</a:t>
            </a:r>
            <a:r>
              <a:rPr lang="pt-BR" sz="4000" dirty="0">
                <a:solidFill>
                  <a:schemeClr val="bg1"/>
                </a:solidFill>
              </a:rPr>
              <a:t>, </a:t>
            </a:r>
            <a:r>
              <a:rPr lang="pt-BR" sz="4000" dirty="0" err="1">
                <a:solidFill>
                  <a:schemeClr val="bg1"/>
                </a:solidFill>
              </a:rPr>
              <a:t>Goreti</a:t>
            </a:r>
            <a:r>
              <a:rPr lang="pt-BR" sz="4000" dirty="0">
                <a:solidFill>
                  <a:schemeClr val="bg1"/>
                </a:solidFill>
              </a:rPr>
              <a:t> </a:t>
            </a:r>
            <a:r>
              <a:rPr lang="pt-BR" sz="4000" dirty="0" err="1">
                <a:solidFill>
                  <a:schemeClr val="bg1"/>
                </a:solidFill>
              </a:rPr>
              <a:t>Pereira</a:t>
            </a:r>
            <a:r>
              <a:rPr lang="pt-BR" sz="4000" baseline="30000" dirty="0" err="1">
                <a:effectLst/>
                <a:ea typeface="Calibri" panose="020F0502020204030204" pitchFamily="34" charset="0"/>
              </a:rPr>
              <a:t>a</a:t>
            </a:r>
            <a:endParaRPr lang="pt-BR" sz="4000" baseline="30000" dirty="0">
              <a:effectLst/>
              <a:ea typeface="Calibri" panose="020F0502020204030204" pitchFamily="34" charset="0"/>
            </a:endParaRPr>
          </a:p>
          <a:p>
            <a:pPr indent="269875" algn="ctr" hangingPunct="0">
              <a:lnSpc>
                <a:spcPct val="150000"/>
              </a:lnSpc>
            </a:pPr>
            <a:r>
              <a:rPr lang="pt-BR" sz="3600" baseline="30000" dirty="0" err="1">
                <a:effectLst/>
                <a:ea typeface="Times New Roman" panose="02020603050405020304" pitchFamily="18" charset="0"/>
              </a:rPr>
              <a:t>a</a:t>
            </a:r>
            <a:r>
              <a:rPr lang="pt-BR" sz="3600" dirty="0" err="1">
                <a:effectLst/>
                <a:ea typeface="Times New Roman" panose="02020603050405020304" pitchFamily="18" charset="0"/>
              </a:rPr>
              <a:t>Fundamental</a:t>
            </a:r>
            <a:r>
              <a:rPr lang="pt-BR" sz="3600" dirty="0">
                <a:effectLst/>
                <a:ea typeface="Times New Roman" panose="02020603050405020304" pitchFamily="18" charset="0"/>
              </a:rPr>
              <a:t> </a:t>
            </a:r>
            <a:r>
              <a:rPr lang="pt-BR" sz="3600" dirty="0" err="1">
                <a:ea typeface="Times New Roman" panose="02020603050405020304" pitchFamily="18" charset="0"/>
              </a:rPr>
              <a:t>C</a:t>
            </a:r>
            <a:r>
              <a:rPr lang="pt-BR" sz="3600" dirty="0" err="1">
                <a:effectLst/>
                <a:ea typeface="Times New Roman" panose="02020603050405020304" pitchFamily="18" charset="0"/>
              </a:rPr>
              <a:t>hemistry</a:t>
            </a:r>
            <a:r>
              <a:rPr lang="pt-BR" sz="3600" dirty="0">
                <a:effectLst/>
                <a:ea typeface="Times New Roman" panose="02020603050405020304" pitchFamily="18" charset="0"/>
              </a:rPr>
              <a:t> </a:t>
            </a:r>
            <a:r>
              <a:rPr lang="pt-BR" sz="3600" dirty="0" err="1">
                <a:ea typeface="Times New Roman" panose="02020603050405020304" pitchFamily="18" charset="0"/>
              </a:rPr>
              <a:t>D</a:t>
            </a:r>
            <a:r>
              <a:rPr lang="pt-BR" sz="3600" dirty="0" err="1">
                <a:effectLst/>
                <a:ea typeface="Times New Roman" panose="02020603050405020304" pitchFamily="18" charset="0"/>
              </a:rPr>
              <a:t>epartment</a:t>
            </a:r>
            <a:r>
              <a:rPr lang="pt-BR" sz="3600" dirty="0">
                <a:effectLst/>
                <a:ea typeface="Times New Roman" panose="02020603050405020304" pitchFamily="18" charset="0"/>
              </a:rPr>
              <a:t>, Federal </a:t>
            </a:r>
            <a:r>
              <a:rPr lang="pt-BR" sz="3600" dirty="0" err="1">
                <a:effectLst/>
                <a:ea typeface="Times New Roman" panose="02020603050405020304" pitchFamily="18" charset="0"/>
              </a:rPr>
              <a:t>University</a:t>
            </a:r>
            <a:r>
              <a:rPr lang="pt-BR" sz="3600" dirty="0">
                <a:effectLst/>
                <a:ea typeface="Times New Roman" panose="02020603050405020304" pitchFamily="18" charset="0"/>
              </a:rPr>
              <a:t> </a:t>
            </a:r>
            <a:r>
              <a:rPr lang="pt-BR" sz="3600" dirty="0" err="1">
                <a:effectLst/>
                <a:ea typeface="Times New Roman" panose="02020603050405020304" pitchFamily="18" charset="0"/>
              </a:rPr>
              <a:t>of</a:t>
            </a:r>
            <a:r>
              <a:rPr lang="pt-BR" sz="3600" dirty="0">
                <a:effectLst/>
                <a:ea typeface="Times New Roman" panose="02020603050405020304" pitchFamily="18" charset="0"/>
              </a:rPr>
              <a:t> Pernambuco, Recife, </a:t>
            </a:r>
            <a:r>
              <a:rPr lang="pt-BR" sz="3600" dirty="0" err="1">
                <a:effectLst/>
                <a:ea typeface="Times New Roman" panose="02020603050405020304" pitchFamily="18" charset="0"/>
              </a:rPr>
              <a:t>Brazil</a:t>
            </a:r>
            <a:r>
              <a:rPr lang="pt-BR" sz="3600" dirty="0">
                <a:effectLst/>
                <a:ea typeface="Times New Roman" panose="02020603050405020304" pitchFamily="18" charset="0"/>
              </a:rPr>
              <a:t>.</a:t>
            </a:r>
          </a:p>
          <a:p>
            <a:pPr indent="269875" algn="ctr" hangingPunct="0">
              <a:lnSpc>
                <a:spcPct val="150000"/>
              </a:lnSpc>
            </a:pPr>
            <a:r>
              <a:rPr lang="en-US" sz="3600" dirty="0">
                <a:effectLst/>
                <a:ea typeface="Times New Roman" panose="02020603050405020304" pitchFamily="18" charset="0"/>
              </a:rPr>
              <a:t>*e-mail:</a:t>
            </a:r>
            <a:r>
              <a:rPr lang="pt-BR" sz="3600" dirty="0">
                <a:ea typeface="Times New Roman" panose="02020603050405020304" pitchFamily="18" charset="0"/>
                <a:cs typeface="Times New Roman" panose="02020603050405020304" pitchFamily="18" charset="0"/>
              </a:rPr>
              <a:t>samanthadantasc@hotmail.com</a:t>
            </a:r>
            <a:endParaRPr lang="pt-BR" sz="3600" dirty="0">
              <a:effectLs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pic>
        <p:nvPicPr>
          <p:cNvPr id="3" name="Imagem 2">
            <a:extLst>
              <a:ext uri="{FF2B5EF4-FFF2-40B4-BE49-F238E27FC236}">
                <a16:creationId xmlns:a16="http://schemas.microsoft.com/office/drawing/2014/main" id="{AD85FC76-4174-4878-991C-0343E5DA5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32" t="349" r="4333" b="3716"/>
          <a:stretch>
            <a:fillRect/>
          </a:stretch>
        </p:blipFill>
        <p:spPr bwMode="auto">
          <a:xfrm>
            <a:off x="12779240" y="77192"/>
            <a:ext cx="3024188" cy="1477962"/>
          </a:xfrm>
          <a:prstGeom prst="rect">
            <a:avLst/>
          </a:prstGeom>
          <a:noFill/>
          <a:ln>
            <a:noFill/>
          </a:ln>
          <a:effectLst>
            <a:outerShdw blurRad="50800" dist="38100" dir="5400000" algn="t" rotWithShape="0">
              <a:schemeClr val="bg1">
                <a:alpha val="39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9">
            <a:extLst>
              <a:ext uri="{FF2B5EF4-FFF2-40B4-BE49-F238E27FC236}">
                <a16:creationId xmlns:a16="http://schemas.microsoft.com/office/drawing/2014/main" id="{30860724-1B17-48B7-B5A3-9293D4E3FC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0236" y="311731"/>
            <a:ext cx="3964310" cy="9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a:extLst>
              <a:ext uri="{FF2B5EF4-FFF2-40B4-BE49-F238E27FC236}">
                <a16:creationId xmlns:a16="http://schemas.microsoft.com/office/drawing/2014/main" id="{D811D793-F6A9-4829-B348-B62D3CEFB458}"/>
              </a:ext>
            </a:extLst>
          </p:cNvPr>
          <p:cNvSpPr txBox="1"/>
          <p:nvPr/>
        </p:nvSpPr>
        <p:spPr>
          <a:xfrm>
            <a:off x="1452526" y="23259230"/>
            <a:ext cx="27570308" cy="923330"/>
          </a:xfrm>
          <a:prstGeom prst="rect">
            <a:avLst/>
          </a:prstGeom>
          <a:solidFill>
            <a:srgbClr val="F68B32"/>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defTabSz="3455975" eaLnBrk="1" fontAlgn="auto" hangingPunct="1">
              <a:spcBef>
                <a:spcPts val="0"/>
              </a:spcBef>
              <a:spcAft>
                <a:spcPts val="0"/>
              </a:spcAft>
              <a:defRPr/>
            </a:pPr>
            <a:r>
              <a:rPr lang="pt-BR" sz="5400" b="1" dirty="0">
                <a:cs typeface="Times New Roman" panose="02020603050405020304" pitchFamily="18" charset="0"/>
              </a:rPr>
              <a:t>RESULTS</a:t>
            </a:r>
          </a:p>
        </p:txBody>
      </p:sp>
      <p:sp>
        <p:nvSpPr>
          <p:cNvPr id="14" name="CaixaDeTexto 13">
            <a:extLst>
              <a:ext uri="{FF2B5EF4-FFF2-40B4-BE49-F238E27FC236}">
                <a16:creationId xmlns:a16="http://schemas.microsoft.com/office/drawing/2014/main" id="{7E43E83C-79EE-4968-B9EF-5BFE3ED3AA03}"/>
              </a:ext>
            </a:extLst>
          </p:cNvPr>
          <p:cNvSpPr txBox="1"/>
          <p:nvPr/>
        </p:nvSpPr>
        <p:spPr>
          <a:xfrm>
            <a:off x="1276886" y="34664650"/>
            <a:ext cx="13741400" cy="923925"/>
          </a:xfrm>
          <a:prstGeom prst="rect">
            <a:avLst/>
          </a:prstGeom>
          <a:solidFill>
            <a:srgbClr val="E86E0A"/>
          </a:solidFill>
        </p:spPr>
        <p:style>
          <a:lnRef idx="3">
            <a:schemeClr val="lt1"/>
          </a:lnRef>
          <a:fillRef idx="1">
            <a:schemeClr val="accent2"/>
          </a:fillRef>
          <a:effectRef idx="1">
            <a:schemeClr val="accent2"/>
          </a:effectRef>
          <a:fontRef idx="minor">
            <a:schemeClr val="lt1"/>
          </a:fontRef>
        </p:style>
        <p:txBody>
          <a:bodyPr>
            <a:spAutoFit/>
          </a:bodyPr>
          <a:lstStyle/>
          <a:p>
            <a:pPr algn="ctr" defTabSz="3455975" eaLnBrk="1" fontAlgn="auto" hangingPunct="1">
              <a:spcBef>
                <a:spcPts val="0"/>
              </a:spcBef>
              <a:spcAft>
                <a:spcPts val="0"/>
              </a:spcAft>
              <a:defRPr/>
            </a:pPr>
            <a:r>
              <a:rPr lang="pt-BR" sz="5400" b="1" dirty="0">
                <a:cs typeface="Times New Roman" panose="02020603050405020304" pitchFamily="18" charset="0"/>
              </a:rPr>
              <a:t>CONCLUSION</a:t>
            </a:r>
          </a:p>
        </p:txBody>
      </p:sp>
      <p:sp>
        <p:nvSpPr>
          <p:cNvPr id="16" name="CaixaDeTexto 15">
            <a:extLst>
              <a:ext uri="{FF2B5EF4-FFF2-40B4-BE49-F238E27FC236}">
                <a16:creationId xmlns:a16="http://schemas.microsoft.com/office/drawing/2014/main" id="{B7D2BC41-8A63-404F-810E-98CE8FA8431A}"/>
              </a:ext>
            </a:extLst>
          </p:cNvPr>
          <p:cNvSpPr txBox="1"/>
          <p:nvPr/>
        </p:nvSpPr>
        <p:spPr>
          <a:xfrm>
            <a:off x="1525549" y="6201074"/>
            <a:ext cx="27484382" cy="922337"/>
          </a:xfrm>
          <a:prstGeom prst="rect">
            <a:avLst/>
          </a:prstGeom>
          <a:solidFill>
            <a:schemeClr val="accent6">
              <a:lumMod val="40000"/>
              <a:lumOff val="6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lvl1pPr>
              <a:defRPr sz="6800">
                <a:solidFill>
                  <a:schemeClr val="tx1"/>
                </a:solidFill>
                <a:latin typeface="Arial" panose="020B0604020202020204" pitchFamily="34" charset="0"/>
                <a:ea typeface="MS PGothic" panose="020B0600070205080204" pitchFamily="34" charset="-128"/>
              </a:defRPr>
            </a:lvl1pPr>
            <a:lvl2pPr marL="742950" indent="-285750">
              <a:defRPr sz="6800">
                <a:solidFill>
                  <a:schemeClr val="tx1"/>
                </a:solidFill>
                <a:latin typeface="Arial" panose="020B0604020202020204" pitchFamily="34" charset="0"/>
                <a:ea typeface="MS PGothic" panose="020B0600070205080204" pitchFamily="34" charset="-128"/>
              </a:defRPr>
            </a:lvl2pPr>
            <a:lvl3pPr marL="1143000" indent="-228600">
              <a:defRPr sz="6800">
                <a:solidFill>
                  <a:schemeClr val="tx1"/>
                </a:solidFill>
                <a:latin typeface="Arial" panose="020B0604020202020204" pitchFamily="34" charset="0"/>
                <a:ea typeface="MS PGothic" panose="020B0600070205080204" pitchFamily="34" charset="-128"/>
              </a:defRPr>
            </a:lvl3pPr>
            <a:lvl4pPr marL="1600200" indent="-228600">
              <a:defRPr sz="6800">
                <a:solidFill>
                  <a:schemeClr val="tx1"/>
                </a:solidFill>
                <a:latin typeface="Arial" panose="020B0604020202020204" pitchFamily="34" charset="0"/>
                <a:ea typeface="MS PGothic" panose="020B0600070205080204" pitchFamily="34" charset="-128"/>
              </a:defRPr>
            </a:lvl4pPr>
            <a:lvl5pPr marL="2057400" indent="-228600">
              <a:defRPr sz="6800">
                <a:solidFill>
                  <a:schemeClr val="tx1"/>
                </a:solidFill>
                <a:latin typeface="Arial" panose="020B0604020202020204" pitchFamily="34" charset="0"/>
                <a:ea typeface="MS PGothic" panose="020B0600070205080204" pitchFamily="34" charset="-128"/>
              </a:defRPr>
            </a:lvl5pPr>
            <a:lvl6pPr marL="25146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6pPr>
            <a:lvl7pPr marL="29718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7pPr>
            <a:lvl8pPr marL="34290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8pPr>
            <a:lvl9pPr marL="38862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pt-BR" altLang="pt-BR" sz="5400" b="1" dirty="0">
                <a:solidFill>
                  <a:srgbClr val="FFFFFF"/>
                </a:solidFill>
                <a:latin typeface="Calibri" panose="020F0502020204030204" pitchFamily="34" charset="0"/>
                <a:cs typeface="Times New Roman" panose="02020603050405020304" pitchFamily="18" charset="0"/>
              </a:rPr>
              <a:t>INTRODUCTION</a:t>
            </a:r>
          </a:p>
        </p:txBody>
      </p:sp>
      <p:sp>
        <p:nvSpPr>
          <p:cNvPr id="18" name="CaixaDeTexto 17">
            <a:extLst>
              <a:ext uri="{FF2B5EF4-FFF2-40B4-BE49-F238E27FC236}">
                <a16:creationId xmlns:a16="http://schemas.microsoft.com/office/drawing/2014/main" id="{0690AC1A-30A9-4C71-9D6F-A5CFAECE0950}"/>
              </a:ext>
            </a:extLst>
          </p:cNvPr>
          <p:cNvSpPr txBox="1"/>
          <p:nvPr/>
        </p:nvSpPr>
        <p:spPr>
          <a:xfrm>
            <a:off x="1485391" y="11728450"/>
            <a:ext cx="27570308" cy="922337"/>
          </a:xfrm>
          <a:prstGeom prst="rect">
            <a:avLst/>
          </a:prstGeom>
          <a:solidFill>
            <a:srgbClr val="F8AB6C"/>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defTabSz="3455975" eaLnBrk="1" fontAlgn="auto" hangingPunct="1">
              <a:spcBef>
                <a:spcPts val="0"/>
              </a:spcBef>
              <a:spcAft>
                <a:spcPts val="0"/>
              </a:spcAft>
              <a:defRPr/>
            </a:pPr>
            <a:r>
              <a:rPr lang="pt-BR" sz="5400" b="1" dirty="0">
                <a:cs typeface="Times New Roman" panose="02020603050405020304" pitchFamily="18" charset="0"/>
              </a:rPr>
              <a:t>METHODOLOGY</a:t>
            </a:r>
          </a:p>
        </p:txBody>
      </p:sp>
      <p:sp>
        <p:nvSpPr>
          <p:cNvPr id="22" name="CaixaDeTexto 21">
            <a:extLst>
              <a:ext uri="{FF2B5EF4-FFF2-40B4-BE49-F238E27FC236}">
                <a16:creationId xmlns:a16="http://schemas.microsoft.com/office/drawing/2014/main" id="{EF7A608E-5F0A-4E35-8641-0623B39C4A6D}"/>
              </a:ext>
            </a:extLst>
          </p:cNvPr>
          <p:cNvSpPr txBox="1"/>
          <p:nvPr/>
        </p:nvSpPr>
        <p:spPr>
          <a:xfrm>
            <a:off x="2121225" y="7345065"/>
            <a:ext cx="26232988" cy="4308872"/>
          </a:xfrm>
          <a:prstGeom prst="rect">
            <a:avLst/>
          </a:prstGeom>
          <a:noFill/>
        </p:spPr>
        <p:txBody>
          <a:bodyPr wrap="square">
            <a:spAutoFit/>
          </a:bodyPr>
          <a:lstStyle/>
          <a:p>
            <a:pPr indent="720000" algn="just">
              <a:defRPr/>
            </a:pPr>
            <a:r>
              <a:rPr lang="en-US" sz="3400" dirty="0">
                <a:latin typeface="+mn-lt"/>
              </a:rPr>
              <a:t>Magnetic Resonance Imaging (MRI) is a non-invasive diagnostic technique that allows the visualization of soft tissues. Despite offering advantages over other methods, it has low sensitivity, making it necessary sometimes to use contrast agents (CAs). </a:t>
            </a:r>
            <a:r>
              <a:rPr lang="en-US" sz="3400" dirty="0"/>
              <a:t>To </a:t>
            </a:r>
            <a:r>
              <a:rPr lang="en-US" sz="3400" dirty="0">
                <a:latin typeface="+mn-lt"/>
              </a:rPr>
              <a:t>improve de CAs efficiency, new strategies have been developed. Among them are the bimodal systems that associate nanoparticles </a:t>
            </a:r>
            <a:r>
              <a:rPr lang="en-US" sz="3400" dirty="0"/>
              <a:t>and</a:t>
            </a:r>
            <a:r>
              <a:rPr lang="en-US" sz="3400" dirty="0">
                <a:latin typeface="+mn-lt"/>
              </a:rPr>
              <a:t> gadolinium chelates.</a:t>
            </a:r>
            <a:r>
              <a:rPr lang="pt-BR" sz="3600" baseline="30000" dirty="0">
                <a:latin typeface="+mn-lt"/>
              </a:rPr>
              <a:t>1</a:t>
            </a:r>
            <a:r>
              <a:rPr lang="en-US" sz="3400" dirty="0">
                <a:latin typeface="+mn-lt"/>
              </a:rPr>
              <a:t> </a:t>
            </a:r>
          </a:p>
          <a:p>
            <a:pPr indent="720000" algn="just">
              <a:defRPr/>
            </a:pPr>
            <a:r>
              <a:rPr lang="en-US" sz="3400" dirty="0">
                <a:latin typeface="+mn-lt"/>
              </a:rPr>
              <a:t>Quantum dots (QDs) are fluorescent nanoparticles, made of semiconductor material, that have unique optical properties. These nanoparticles have been widely used in biomedicine, because they have an active surface, allowing conjugation with (bio)molecules. Thus, they can contain a large number of </a:t>
            </a:r>
            <a:r>
              <a:rPr lang="pt-BR" sz="3400" dirty="0">
                <a:latin typeface="+mn-lt"/>
                <a:ea typeface="Microsoft YaHei Light" panose="020B0502040204020203" pitchFamily="34" charset="-122"/>
                <a:cs typeface="Arial" panose="020B0604020202020204" pitchFamily="34" charset="0"/>
              </a:rPr>
              <a:t>Gd</a:t>
            </a:r>
            <a:r>
              <a:rPr lang="pt-BR" sz="3400" baseline="30000" dirty="0">
                <a:latin typeface="+mn-lt"/>
                <a:ea typeface="Microsoft YaHei Light" panose="020B0502040204020203" pitchFamily="34" charset="-122"/>
                <a:cs typeface="Arial" panose="020B0604020202020204" pitchFamily="34" charset="0"/>
              </a:rPr>
              <a:t>3+</a:t>
            </a:r>
            <a:r>
              <a:rPr lang="pt-BR" sz="3400" baseline="30000" dirty="0">
                <a:ea typeface="Microsoft YaHei Light" panose="020B0502040204020203" pitchFamily="34" charset="-122"/>
                <a:cs typeface="Arial" panose="020B0604020202020204" pitchFamily="34" charset="0"/>
              </a:rPr>
              <a:t> </a:t>
            </a:r>
            <a:r>
              <a:rPr lang="en-US" sz="3400" dirty="0">
                <a:latin typeface="+mn-lt"/>
              </a:rPr>
              <a:t>complexes on their surface, consequently increasing the contrast enhancement.</a:t>
            </a:r>
            <a:r>
              <a:rPr lang="pt-BR" sz="3600" baseline="30000" dirty="0">
                <a:latin typeface="+mn-lt"/>
              </a:rPr>
              <a:t>2</a:t>
            </a:r>
            <a:r>
              <a:rPr lang="en-US" sz="3400" dirty="0">
                <a:latin typeface="+mn-lt"/>
              </a:rPr>
              <a:t> </a:t>
            </a:r>
          </a:p>
          <a:p>
            <a:pPr indent="720000" algn="just">
              <a:defRPr/>
            </a:pPr>
            <a:r>
              <a:rPr lang="en-US" sz="3400" dirty="0">
                <a:latin typeface="+mn-lt"/>
              </a:rPr>
              <a:t>In this work, </a:t>
            </a:r>
            <a:r>
              <a:rPr lang="en-US" sz="3400" dirty="0" err="1">
                <a:latin typeface="+mn-lt"/>
              </a:rPr>
              <a:t>CdTe</a:t>
            </a:r>
            <a:r>
              <a:rPr lang="en-US" sz="3400" dirty="0">
                <a:latin typeface="+mn-lt"/>
              </a:rPr>
              <a:t> QDs functionalized with cysteamine were conjugated to gadolinium complexes (DOTA e DTPA), obtaining bimodal systems with optical and paramagnetic properties.</a:t>
            </a:r>
            <a:endParaRPr lang="pt-BR" sz="3400" dirty="0">
              <a:latin typeface="+mn-lt"/>
            </a:endParaRPr>
          </a:p>
        </p:txBody>
      </p:sp>
      <p:sp>
        <p:nvSpPr>
          <p:cNvPr id="26" name="CaixaDeTexto 25">
            <a:extLst>
              <a:ext uri="{FF2B5EF4-FFF2-40B4-BE49-F238E27FC236}">
                <a16:creationId xmlns:a16="http://schemas.microsoft.com/office/drawing/2014/main" id="{B3E9D7C8-AE49-4A7E-B76B-F0C385258C6C}"/>
              </a:ext>
            </a:extLst>
          </p:cNvPr>
          <p:cNvSpPr txBox="1"/>
          <p:nvPr/>
        </p:nvSpPr>
        <p:spPr>
          <a:xfrm>
            <a:off x="1276886" y="35579050"/>
            <a:ext cx="13750526" cy="3754874"/>
          </a:xfrm>
          <a:prstGeom prst="rect">
            <a:avLst/>
          </a:prstGeom>
          <a:noFill/>
        </p:spPr>
        <p:txBody>
          <a:bodyPr wrap="square">
            <a:spAutoFit/>
          </a:bodyPr>
          <a:lstStyle/>
          <a:p>
            <a:pPr algn="just"/>
            <a:r>
              <a:rPr lang="en-GB" sz="3400" dirty="0"/>
              <a:t>For </a:t>
            </a:r>
            <a:r>
              <a:rPr lang="en-GB" sz="3400" dirty="0" err="1"/>
              <a:t>CdTe</a:t>
            </a:r>
            <a:r>
              <a:rPr lang="en-GB" sz="3400" dirty="0"/>
              <a:t>-DTPA-</a:t>
            </a:r>
            <a:r>
              <a:rPr lang="en-GB" sz="3400" dirty="0" err="1"/>
              <a:t>Gd</a:t>
            </a:r>
            <a:r>
              <a:rPr lang="en-GB" sz="3400" dirty="0"/>
              <a:t> systems, it was not observed a significant difference between the two methodologies. However, for the bimodal systems </a:t>
            </a:r>
            <a:r>
              <a:rPr lang="en-GB" sz="3400" dirty="0" err="1"/>
              <a:t>CdTe</a:t>
            </a:r>
            <a:r>
              <a:rPr lang="en-GB" sz="3400" dirty="0"/>
              <a:t>-DOTA-Gd, the covalent approach seems more adequate, since the </a:t>
            </a:r>
            <a:r>
              <a:rPr lang="en-GB" sz="3400" dirty="0" err="1"/>
              <a:t>relaxometric</a:t>
            </a:r>
            <a:r>
              <a:rPr lang="en-GB" sz="3400" dirty="0"/>
              <a:t> properties were enhanced, giving CAs with a </a:t>
            </a:r>
            <a:r>
              <a:rPr lang="en-GB" sz="3400" dirty="0" err="1"/>
              <a:t>relaxivity</a:t>
            </a:r>
            <a:r>
              <a:rPr lang="en-GB" sz="3400" dirty="0"/>
              <a:t> value of 3 times higher </a:t>
            </a:r>
            <a:r>
              <a:rPr lang="en-GB" sz="3400" dirty="0" err="1"/>
              <a:t>thant</a:t>
            </a:r>
            <a:r>
              <a:rPr lang="en-GB" sz="3400" dirty="0"/>
              <a:t> the clinically used DOTA-Gd.  The results obtained showed that these systems are promising bimodal agents for biological studies by fluorescence and MRI.</a:t>
            </a:r>
          </a:p>
        </p:txBody>
      </p:sp>
      <p:graphicFrame>
        <p:nvGraphicFramePr>
          <p:cNvPr id="29" name="Tabela 28">
            <a:extLst>
              <a:ext uri="{FF2B5EF4-FFF2-40B4-BE49-F238E27FC236}">
                <a16:creationId xmlns:a16="http://schemas.microsoft.com/office/drawing/2014/main" id="{34A08856-13C5-4B03-893F-08859406D822}"/>
              </a:ext>
            </a:extLst>
          </p:cNvPr>
          <p:cNvGraphicFramePr>
            <a:graphicFrameLocks noGrp="1"/>
          </p:cNvGraphicFramePr>
          <p:nvPr>
            <p:extLst>
              <p:ext uri="{D42A27DB-BD31-4B8C-83A1-F6EECF244321}">
                <p14:modId xmlns:p14="http://schemas.microsoft.com/office/powerpoint/2010/main" val="3400202555"/>
              </p:ext>
            </p:extLst>
          </p:nvPr>
        </p:nvGraphicFramePr>
        <p:xfrm>
          <a:off x="11052076" y="30558912"/>
          <a:ext cx="10649554" cy="3831373"/>
        </p:xfrm>
        <a:graphic>
          <a:graphicData uri="http://schemas.openxmlformats.org/drawingml/2006/table">
            <a:tbl>
              <a:tblPr firstRow="1" bandRow="1">
                <a:tableStyleId>{5940675A-B579-460E-94D1-54222C63F5DA}</a:tableStyleId>
              </a:tblPr>
              <a:tblGrid>
                <a:gridCol w="2740366">
                  <a:extLst>
                    <a:ext uri="{9D8B030D-6E8A-4147-A177-3AD203B41FA5}">
                      <a16:colId xmlns:a16="http://schemas.microsoft.com/office/drawing/2014/main" val="3534202454"/>
                    </a:ext>
                  </a:extLst>
                </a:gridCol>
                <a:gridCol w="2432305">
                  <a:extLst>
                    <a:ext uri="{9D8B030D-6E8A-4147-A177-3AD203B41FA5}">
                      <a16:colId xmlns:a16="http://schemas.microsoft.com/office/drawing/2014/main" val="1180990260"/>
                    </a:ext>
                  </a:extLst>
                </a:gridCol>
                <a:gridCol w="2949502">
                  <a:extLst>
                    <a:ext uri="{9D8B030D-6E8A-4147-A177-3AD203B41FA5}">
                      <a16:colId xmlns:a16="http://schemas.microsoft.com/office/drawing/2014/main" val="2557035631"/>
                    </a:ext>
                  </a:extLst>
                </a:gridCol>
                <a:gridCol w="2527381">
                  <a:extLst>
                    <a:ext uri="{9D8B030D-6E8A-4147-A177-3AD203B41FA5}">
                      <a16:colId xmlns:a16="http://schemas.microsoft.com/office/drawing/2014/main" val="4024780147"/>
                    </a:ext>
                  </a:extLst>
                </a:gridCol>
              </a:tblGrid>
              <a:tr h="517275">
                <a:tc rowSpan="2">
                  <a:txBody>
                    <a:bodyPr/>
                    <a:lstStyle/>
                    <a:p>
                      <a:pPr algn="ctr"/>
                      <a:r>
                        <a:rPr lang="pt-BR" sz="2800" b="1" i="0" dirty="0">
                          <a:latin typeface="+mn-lt"/>
                          <a:cs typeface="Arial" panose="020B0604020202020204" pitchFamily="34" charset="0"/>
                        </a:rPr>
                        <a:t>Systems</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pt-BR" sz="2800" b="1" i="1" baseline="0" dirty="0">
                          <a:latin typeface="+mn-lt"/>
                          <a:cs typeface="Arial" panose="020B0604020202020204" pitchFamily="34" charset="0"/>
                        </a:rPr>
                        <a:t>T</a:t>
                      </a:r>
                      <a:r>
                        <a:rPr lang="pt-BR" sz="2800" b="1" baseline="-25000" dirty="0">
                          <a:solidFill>
                            <a:schemeClr val="tx1"/>
                          </a:solidFill>
                          <a:effectLst/>
                          <a:latin typeface="+mn-lt"/>
                        </a:rPr>
                        <a:t>1 </a:t>
                      </a:r>
                      <a:r>
                        <a:rPr lang="pt-BR" sz="2800" b="1" baseline="0" dirty="0">
                          <a:latin typeface="+mn-lt"/>
                          <a:cs typeface="Arial" panose="020B0604020202020204" pitchFamily="34" charset="0"/>
                        </a:rPr>
                        <a:t>(</a:t>
                      </a:r>
                      <a:r>
                        <a:rPr lang="pt-BR" sz="2800" b="1" baseline="0" dirty="0" err="1">
                          <a:latin typeface="+mn-lt"/>
                          <a:cs typeface="Arial" panose="020B0604020202020204" pitchFamily="34" charset="0"/>
                        </a:rPr>
                        <a:t>ms</a:t>
                      </a:r>
                      <a:r>
                        <a:rPr lang="pt-BR" sz="2800" b="1" baseline="0" dirty="0">
                          <a:latin typeface="+mn-lt"/>
                          <a:cs typeface="Arial" panose="020B0604020202020204" pitchFamily="34" charset="0"/>
                        </a:rPr>
                        <a:t>)</a:t>
                      </a:r>
                      <a:endParaRPr lang="pt-BR" sz="2800" b="1" i="0" dirty="0">
                        <a:latin typeface="+mn-lt"/>
                        <a:cs typeface="Arial" panose="020B0604020202020204" pitchFamily="34" charset="0"/>
                      </a:endParaRP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pt-BR" sz="3000" b="1" i="1" dirty="0">
                          <a:latin typeface="+mn-lt"/>
                          <a:cs typeface="Arial" panose="020B0604020202020204" pitchFamily="34" charset="0"/>
                        </a:rPr>
                        <a:t>r</a:t>
                      </a:r>
                      <a:r>
                        <a:rPr lang="pt-BR" sz="3000" b="1" i="0" baseline="-25000" dirty="0">
                          <a:latin typeface="+mn-lt"/>
                          <a:cs typeface="Arial" panose="020B0604020202020204" pitchFamily="34" charset="0"/>
                        </a:rPr>
                        <a:t>1</a:t>
                      </a:r>
                      <a:r>
                        <a:rPr lang="pt-BR" sz="3000" b="1" i="0" baseline="30000" dirty="0">
                          <a:latin typeface="+mn-lt"/>
                          <a:cs typeface="Arial" panose="020B0604020202020204" pitchFamily="34" charset="0"/>
                        </a:rPr>
                        <a:t>*</a:t>
                      </a:r>
                      <a:r>
                        <a:rPr lang="pt-BR" sz="3000" b="1" i="0" baseline="0" dirty="0">
                          <a:latin typeface="+mn-lt"/>
                          <a:cs typeface="Arial" panose="020B0604020202020204" pitchFamily="34" charset="0"/>
                        </a:rPr>
                        <a:t> (mM</a:t>
                      </a:r>
                      <a:r>
                        <a:rPr lang="pt-BR" sz="3000" b="1" i="0" baseline="30000" dirty="0">
                          <a:latin typeface="+mn-lt"/>
                          <a:cs typeface="Arial" panose="020B0604020202020204" pitchFamily="34" charset="0"/>
                        </a:rPr>
                        <a:t>-1</a:t>
                      </a:r>
                      <a:r>
                        <a:rPr lang="pt-BR" sz="3000" b="1" i="0" baseline="0" dirty="0">
                          <a:latin typeface="+mn-lt"/>
                          <a:cs typeface="Arial" panose="020B0604020202020204" pitchFamily="34" charset="0"/>
                        </a:rPr>
                        <a:t>s</a:t>
                      </a:r>
                      <a:r>
                        <a:rPr lang="pt-BR" sz="3000" b="1" i="0" baseline="30000" dirty="0">
                          <a:latin typeface="+mn-lt"/>
                          <a:cs typeface="Arial" panose="020B0604020202020204" pitchFamily="34" charset="0"/>
                        </a:rPr>
                        <a:t>-1</a:t>
                      </a:r>
                      <a:r>
                        <a:rPr lang="pt-BR" sz="3000" b="1" i="0" baseline="0" dirty="0">
                          <a:latin typeface="+mn-lt"/>
                          <a:cs typeface="Arial" panose="020B0604020202020204" pitchFamily="34" charset="0"/>
                        </a:rPr>
                        <a:t>)</a:t>
                      </a:r>
                      <a:endParaRPr lang="pt-BR" sz="3000" b="1" i="0" dirty="0">
                        <a:latin typeface="+mn-lt"/>
                        <a:cs typeface="Arial" panose="020B0604020202020204" pitchFamily="34" charset="0"/>
                      </a:endParaRP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pt-BR"/>
                    </a:p>
                  </a:txBody>
                  <a:tcPr/>
                </a:tc>
                <a:extLst>
                  <a:ext uri="{0D108BD9-81ED-4DB2-BD59-A6C34878D82A}">
                    <a16:rowId xmlns:a16="http://schemas.microsoft.com/office/drawing/2014/main" val="1050876636"/>
                  </a:ext>
                </a:extLst>
              </a:tr>
              <a:tr h="517275">
                <a:tc vMerge="1">
                  <a:txBody>
                    <a:bodyPr/>
                    <a:lstStyle/>
                    <a:p>
                      <a:endParaRPr lang="pt-BR"/>
                    </a:p>
                  </a:txBody>
                  <a:tcPr/>
                </a:tc>
                <a:tc vMerge="1">
                  <a:txBody>
                    <a:bodyPr/>
                    <a:lstStyle/>
                    <a:p>
                      <a:endParaRPr lang="pt-BR"/>
                    </a:p>
                  </a:txBody>
                  <a:tcPr/>
                </a:tc>
                <a:tc>
                  <a:txBody>
                    <a:bodyPr/>
                    <a:lstStyle/>
                    <a:p>
                      <a:pPr algn="ctr"/>
                      <a:r>
                        <a:rPr lang="pt-BR" sz="2800" b="1" i="0" dirty="0">
                          <a:latin typeface="+mn-lt"/>
                          <a:cs typeface="Arial" panose="020B0604020202020204" pitchFamily="34" charset="0"/>
                        </a:rPr>
                        <a:t>Per </a:t>
                      </a:r>
                      <a:r>
                        <a:rPr lang="pt-BR" sz="2800" b="1" i="0" dirty="0" err="1">
                          <a:latin typeface="+mn-lt"/>
                          <a:cs typeface="Arial" panose="020B0604020202020204" pitchFamily="34" charset="0"/>
                        </a:rPr>
                        <a:t>Gd</a:t>
                      </a:r>
                      <a:endParaRPr lang="pt-BR" sz="2800" b="1" i="0" dirty="0">
                        <a:latin typeface="+mn-lt"/>
                        <a:cs typeface="Arial" panose="020B0604020202020204" pitchFamily="34" charset="0"/>
                      </a:endParaRP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1" i="0" dirty="0">
                          <a:latin typeface="+mn-lt"/>
                          <a:cs typeface="Arial" panose="020B0604020202020204" pitchFamily="34" charset="0"/>
                        </a:rPr>
                        <a:t>Per QD</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7945775"/>
                  </a:ext>
                </a:extLst>
              </a:tr>
              <a:tr h="564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0" dirty="0" err="1">
                          <a:latin typeface="+mn-lt"/>
                          <a:cs typeface="Arial" panose="020B0604020202020204" pitchFamily="34" charset="0"/>
                        </a:rPr>
                        <a:t>CdTe</a:t>
                      </a:r>
                      <a:r>
                        <a:rPr lang="pt-BR" sz="2800" b="0" dirty="0">
                          <a:latin typeface="+mn-lt"/>
                          <a:cs typeface="Arial" panose="020B0604020202020204" pitchFamily="34" charset="0"/>
                        </a:rPr>
                        <a:t>-CIS</a:t>
                      </a:r>
                    </a:p>
                  </a:txBody>
                  <a:tcPr marL="66405" marR="66405" marT="33202" marB="33202"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3630</a:t>
                      </a:r>
                    </a:p>
                  </a:txBody>
                  <a:tcPr marL="66405" marR="66405" marT="33202" marB="33202"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a:t>
                      </a:r>
                    </a:p>
                  </a:txBody>
                  <a:tcPr marL="66405" marR="66405" marT="33202" marB="33202"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a:t>
                      </a:r>
                    </a:p>
                  </a:txBody>
                  <a:tcPr marL="66405" marR="66405" marT="33202" marB="33202"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7949776"/>
                  </a:ext>
                </a:extLst>
              </a:tr>
              <a:tr h="556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0" dirty="0">
                          <a:latin typeface="+mn-lt"/>
                          <a:cs typeface="Arial" panose="020B0604020202020204" pitchFamily="34" charset="0"/>
                        </a:rPr>
                        <a:t>A1</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1710</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7,3</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29,5</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153412"/>
                  </a:ext>
                </a:extLst>
              </a:tr>
              <a:tr h="556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0" dirty="0">
                          <a:latin typeface="+mn-lt"/>
                          <a:cs typeface="Arial" panose="020B0604020202020204" pitchFamily="34" charset="0"/>
                        </a:rPr>
                        <a:t>A2</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1376</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13,7</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43,1</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0360510"/>
                  </a:ext>
                </a:extLst>
              </a:tr>
              <a:tr h="556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0" dirty="0">
                          <a:latin typeface="+mn-lt"/>
                          <a:cs typeface="Arial" panose="020B0604020202020204" pitchFamily="34" charset="0"/>
                        </a:rPr>
                        <a:t>C1</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1750</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6,2</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25,1</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5722475"/>
                  </a:ext>
                </a:extLst>
              </a:tr>
              <a:tr h="556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0" dirty="0">
                          <a:latin typeface="+mn-lt"/>
                          <a:cs typeface="Arial" panose="020B0604020202020204" pitchFamily="34" charset="0"/>
                        </a:rPr>
                        <a:t>C2</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2400</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3,3</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t-BR" sz="2800" b="0" dirty="0">
                          <a:latin typeface="+mn-lt"/>
                          <a:cs typeface="Arial" panose="020B0604020202020204" pitchFamily="34" charset="0"/>
                        </a:rPr>
                        <a:t>10,3</a:t>
                      </a:r>
                    </a:p>
                  </a:txBody>
                  <a:tcPr marL="66405" marR="66405" marT="33202" marB="332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732726"/>
                  </a:ext>
                </a:extLst>
              </a:tr>
            </a:tbl>
          </a:graphicData>
        </a:graphic>
      </p:graphicFrame>
      <p:pic>
        <p:nvPicPr>
          <p:cNvPr id="32" name="Imagem 1">
            <a:extLst>
              <a:ext uri="{FF2B5EF4-FFF2-40B4-BE49-F238E27FC236}">
                <a16:creationId xmlns:a16="http://schemas.microsoft.com/office/drawing/2014/main" id="{797C24EF-D0B6-480E-AD43-B0E3D8082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6564" y="31750211"/>
            <a:ext cx="2707684" cy="82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m 92">
            <a:extLst>
              <a:ext uri="{FF2B5EF4-FFF2-40B4-BE49-F238E27FC236}">
                <a16:creationId xmlns:a16="http://schemas.microsoft.com/office/drawing/2014/main" id="{F4ECD705-C7A4-4DC1-A355-D8B6250026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4977" y="15493141"/>
            <a:ext cx="3046413"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aixaDeTexto 37">
            <a:extLst>
              <a:ext uri="{FF2B5EF4-FFF2-40B4-BE49-F238E27FC236}">
                <a16:creationId xmlns:a16="http://schemas.microsoft.com/office/drawing/2014/main" id="{A4AEE640-E736-4B8F-A298-054A20175648}"/>
              </a:ext>
            </a:extLst>
          </p:cNvPr>
          <p:cNvSpPr txBox="1"/>
          <p:nvPr/>
        </p:nvSpPr>
        <p:spPr bwMode="auto">
          <a:xfrm>
            <a:off x="2848717" y="17261047"/>
            <a:ext cx="1159998"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DOTA</a:t>
            </a:r>
          </a:p>
        </p:txBody>
      </p:sp>
      <p:pic>
        <p:nvPicPr>
          <p:cNvPr id="40" name="Imagem 97">
            <a:extLst>
              <a:ext uri="{FF2B5EF4-FFF2-40B4-BE49-F238E27FC236}">
                <a16:creationId xmlns:a16="http://schemas.microsoft.com/office/drawing/2014/main" id="{8879E78B-C1E4-40AC-B37E-093E8AFD82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46391">
            <a:off x="6619143" y="13258615"/>
            <a:ext cx="14525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CaixaDeTexto 41">
            <a:extLst>
              <a:ext uri="{FF2B5EF4-FFF2-40B4-BE49-F238E27FC236}">
                <a16:creationId xmlns:a16="http://schemas.microsoft.com/office/drawing/2014/main" id="{A12BA8CB-B50C-4559-9E58-9F4FF0E6DD17}"/>
              </a:ext>
            </a:extLst>
          </p:cNvPr>
          <p:cNvSpPr txBox="1"/>
          <p:nvPr/>
        </p:nvSpPr>
        <p:spPr bwMode="auto">
          <a:xfrm>
            <a:off x="6801705" y="14933427"/>
            <a:ext cx="938077"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NHS</a:t>
            </a:r>
          </a:p>
        </p:txBody>
      </p:sp>
      <p:pic>
        <p:nvPicPr>
          <p:cNvPr id="44" name="Imagem 101">
            <a:extLst>
              <a:ext uri="{FF2B5EF4-FFF2-40B4-BE49-F238E27FC236}">
                <a16:creationId xmlns:a16="http://schemas.microsoft.com/office/drawing/2014/main" id="{71C38AD8-6B7F-4004-BC69-5CFCA748EF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57139" y="13057092"/>
            <a:ext cx="39417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aixaDeTexto 45">
            <a:extLst>
              <a:ext uri="{FF2B5EF4-FFF2-40B4-BE49-F238E27FC236}">
                <a16:creationId xmlns:a16="http://schemas.microsoft.com/office/drawing/2014/main" id="{AFC873A4-0EB4-4C0D-A9EB-C8D7EBFB7F86}"/>
              </a:ext>
            </a:extLst>
          </p:cNvPr>
          <p:cNvSpPr txBox="1"/>
          <p:nvPr/>
        </p:nvSpPr>
        <p:spPr>
          <a:xfrm>
            <a:off x="16733829" y="13401697"/>
            <a:ext cx="2024063" cy="1456681"/>
          </a:xfrm>
          <a:prstGeom prst="rect">
            <a:avLst/>
          </a:prstGeom>
          <a:noFill/>
        </p:spPr>
        <p:txBody>
          <a:bodyPr>
            <a:spAutoFit/>
          </a:bodyPr>
          <a:lstStyle/>
          <a:p>
            <a:pPr algn="ctr">
              <a:lnSpc>
                <a:spcPct val="150000"/>
              </a:lnSpc>
              <a:defRPr/>
            </a:pPr>
            <a:r>
              <a:rPr lang="pt-BR" sz="3400" dirty="0">
                <a:latin typeface="+mn-lt"/>
                <a:ea typeface="Microsoft YaHei Light" panose="020B0502040204020203" pitchFamily="34" charset="-122"/>
                <a:cs typeface="Arial" panose="020B0604020202020204" pitchFamily="34" charset="0"/>
              </a:rPr>
              <a:t>Gd</a:t>
            </a:r>
            <a:r>
              <a:rPr lang="pt-BR" sz="3400" baseline="30000" dirty="0">
                <a:latin typeface="+mn-lt"/>
                <a:ea typeface="Microsoft YaHei Light" panose="020B0502040204020203" pitchFamily="34" charset="-122"/>
                <a:cs typeface="Arial" panose="020B0604020202020204" pitchFamily="34" charset="0"/>
              </a:rPr>
              <a:t>3+</a:t>
            </a:r>
            <a:endParaRPr lang="pt-BR" sz="3400" dirty="0">
              <a:latin typeface="+mn-lt"/>
              <a:ea typeface="Microsoft YaHei Light" panose="020B0502040204020203" pitchFamily="34" charset="-122"/>
              <a:cs typeface="Arial" panose="020B0604020202020204" pitchFamily="34" charset="0"/>
            </a:endParaRPr>
          </a:p>
          <a:p>
            <a:pPr algn="ctr">
              <a:lnSpc>
                <a:spcPct val="150000"/>
              </a:lnSpc>
              <a:defRPr/>
            </a:pPr>
            <a:r>
              <a:rPr lang="pt-BR" sz="2800" dirty="0">
                <a:latin typeface="+mn-lt"/>
                <a:ea typeface="Microsoft YaHei Light" panose="020B0502040204020203" pitchFamily="34" charset="-122"/>
                <a:cs typeface="Arial" panose="020B0604020202020204" pitchFamily="34" charset="0"/>
              </a:rPr>
              <a:t>(GdCl</a:t>
            </a:r>
            <a:r>
              <a:rPr lang="pt-BR" sz="2800" baseline="-25000" dirty="0">
                <a:latin typeface="+mn-lt"/>
                <a:ea typeface="Microsoft YaHei Light" panose="020B0502040204020203" pitchFamily="34" charset="-122"/>
                <a:cs typeface="Arial" panose="020B0604020202020204" pitchFamily="34" charset="0"/>
              </a:rPr>
              <a:t>3</a:t>
            </a:r>
            <a:r>
              <a:rPr lang="pt-BR" sz="2800" dirty="0">
                <a:latin typeface="+mn-lt"/>
                <a:ea typeface="Microsoft YaHei Light" panose="020B0502040204020203" pitchFamily="34" charset="-122"/>
                <a:cs typeface="Arial" panose="020B0604020202020204" pitchFamily="34" charset="0"/>
              </a:rPr>
              <a:t>)</a:t>
            </a:r>
          </a:p>
        </p:txBody>
      </p:sp>
      <p:sp>
        <p:nvSpPr>
          <p:cNvPr id="48" name="Seta: para a Direita 47">
            <a:extLst>
              <a:ext uri="{FF2B5EF4-FFF2-40B4-BE49-F238E27FC236}">
                <a16:creationId xmlns:a16="http://schemas.microsoft.com/office/drawing/2014/main" id="{9927EDB9-B584-47EF-9AD4-D65E3112DEF1}"/>
              </a:ext>
            </a:extLst>
          </p:cNvPr>
          <p:cNvSpPr/>
          <p:nvPr/>
        </p:nvSpPr>
        <p:spPr>
          <a:xfrm>
            <a:off x="15898804" y="13929852"/>
            <a:ext cx="835025" cy="493713"/>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50" name="Retângulo de cantos arredondados 74">
            <a:extLst>
              <a:ext uri="{FF2B5EF4-FFF2-40B4-BE49-F238E27FC236}">
                <a16:creationId xmlns:a16="http://schemas.microsoft.com/office/drawing/2014/main" id="{876E4228-D649-4E66-9F9B-AF9C1C6BA292}"/>
              </a:ext>
            </a:extLst>
          </p:cNvPr>
          <p:cNvSpPr/>
          <p:nvPr/>
        </p:nvSpPr>
        <p:spPr>
          <a:xfrm>
            <a:off x="1420694" y="12802195"/>
            <a:ext cx="18297518" cy="5015958"/>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55975" eaLnBrk="1" fontAlgn="auto" hangingPunct="1">
              <a:spcBef>
                <a:spcPts val="0"/>
              </a:spcBef>
              <a:spcAft>
                <a:spcPts val="0"/>
              </a:spcAft>
              <a:defRPr/>
            </a:pPr>
            <a:endParaRPr lang="pt-BR" sz="6803"/>
          </a:p>
        </p:txBody>
      </p:sp>
      <p:pic>
        <p:nvPicPr>
          <p:cNvPr id="52" name="Imagem 98">
            <a:extLst>
              <a:ext uri="{FF2B5EF4-FFF2-40B4-BE49-F238E27FC236}">
                <a16:creationId xmlns:a16="http://schemas.microsoft.com/office/drawing/2014/main" id="{3A6424D1-4860-4BE3-A633-9C20B6D80D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3899">
            <a:off x="7740047" y="13500911"/>
            <a:ext cx="27019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CaixaDeTexto 53">
            <a:extLst>
              <a:ext uri="{FF2B5EF4-FFF2-40B4-BE49-F238E27FC236}">
                <a16:creationId xmlns:a16="http://schemas.microsoft.com/office/drawing/2014/main" id="{D8010BFB-003E-4E68-89A8-9339603C16C4}"/>
              </a:ext>
            </a:extLst>
          </p:cNvPr>
          <p:cNvSpPr txBox="1"/>
          <p:nvPr/>
        </p:nvSpPr>
        <p:spPr bwMode="auto">
          <a:xfrm>
            <a:off x="8838399" y="14739312"/>
            <a:ext cx="898003"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EDC</a:t>
            </a:r>
          </a:p>
        </p:txBody>
      </p:sp>
      <p:sp>
        <p:nvSpPr>
          <p:cNvPr id="56" name="Seta: para a Direita 55">
            <a:extLst>
              <a:ext uri="{FF2B5EF4-FFF2-40B4-BE49-F238E27FC236}">
                <a16:creationId xmlns:a16="http://schemas.microsoft.com/office/drawing/2014/main" id="{8E8A42C6-7CC3-41BE-A62F-D225B6D14CE3}"/>
              </a:ext>
            </a:extLst>
          </p:cNvPr>
          <p:cNvSpPr/>
          <p:nvPr/>
        </p:nvSpPr>
        <p:spPr bwMode="auto">
          <a:xfrm>
            <a:off x="5488312" y="14130338"/>
            <a:ext cx="835025" cy="49371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8" name="Seta: para a Direita 57">
            <a:extLst>
              <a:ext uri="{FF2B5EF4-FFF2-40B4-BE49-F238E27FC236}">
                <a16:creationId xmlns:a16="http://schemas.microsoft.com/office/drawing/2014/main" id="{18BF0343-8762-4529-86A5-F8ECAAD3E25B}"/>
              </a:ext>
            </a:extLst>
          </p:cNvPr>
          <p:cNvSpPr/>
          <p:nvPr/>
        </p:nvSpPr>
        <p:spPr bwMode="auto">
          <a:xfrm>
            <a:off x="10217051" y="13915434"/>
            <a:ext cx="835025" cy="4953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grpSp>
        <p:nvGrpSpPr>
          <p:cNvPr id="59" name="Agrupar 1">
            <a:extLst>
              <a:ext uri="{FF2B5EF4-FFF2-40B4-BE49-F238E27FC236}">
                <a16:creationId xmlns:a16="http://schemas.microsoft.com/office/drawing/2014/main" id="{BB34BE3E-B45E-457A-B5F7-AAE5E3515069}"/>
              </a:ext>
            </a:extLst>
          </p:cNvPr>
          <p:cNvGrpSpPr>
            <a:grpSpLocks/>
          </p:cNvGrpSpPr>
          <p:nvPr/>
        </p:nvGrpSpPr>
        <p:grpSpPr bwMode="auto">
          <a:xfrm>
            <a:off x="1664308" y="13536286"/>
            <a:ext cx="3726952" cy="1697373"/>
            <a:chOff x="1244600" y="15930827"/>
            <a:chExt cx="3726439" cy="1697517"/>
          </a:xfrm>
        </p:grpSpPr>
        <p:pic>
          <p:nvPicPr>
            <p:cNvPr id="60" name="Imagem 91">
              <a:extLst>
                <a:ext uri="{FF2B5EF4-FFF2-40B4-BE49-F238E27FC236}">
                  <a16:creationId xmlns:a16="http://schemas.microsoft.com/office/drawing/2014/main" id="{646C1D3D-5C58-48CB-A059-B5BD7BD63D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4600" y="15930827"/>
              <a:ext cx="3726439" cy="16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CaixaDeTexto 60">
              <a:extLst>
                <a:ext uri="{FF2B5EF4-FFF2-40B4-BE49-F238E27FC236}">
                  <a16:creationId xmlns:a16="http://schemas.microsoft.com/office/drawing/2014/main" id="{C81F3D9D-163B-4801-B9CC-A1162D396D1C}"/>
                </a:ext>
              </a:extLst>
            </p:cNvPr>
            <p:cNvSpPr txBox="1"/>
            <p:nvPr/>
          </p:nvSpPr>
          <p:spPr bwMode="auto">
            <a:xfrm>
              <a:off x="2417352" y="16989527"/>
              <a:ext cx="1314474" cy="615605"/>
            </a:xfrm>
            <a:prstGeom prst="rect">
              <a:avLst/>
            </a:prstGeom>
            <a:noFill/>
          </p:spPr>
          <p:txBody>
            <a:bodyPr wrap="none">
              <a:spAutoFit/>
            </a:bodyPr>
            <a:lstStyle/>
            <a:p>
              <a:pPr>
                <a:defRPr/>
              </a:pPr>
              <a:r>
                <a:rPr lang="pt-BR" sz="3400" dirty="0" err="1">
                  <a:latin typeface="+mn-lt"/>
                  <a:ea typeface="Microsoft YaHei Light" panose="020B0502040204020203" pitchFamily="34" charset="-122"/>
                  <a:cs typeface="Arial" panose="020B0604020202020204" pitchFamily="34" charset="0"/>
                </a:rPr>
                <a:t>DTPAa</a:t>
              </a:r>
              <a:endParaRPr lang="pt-BR" sz="3400" dirty="0">
                <a:latin typeface="+mn-lt"/>
                <a:ea typeface="Microsoft YaHei Light" panose="020B0502040204020203" pitchFamily="34" charset="-122"/>
                <a:cs typeface="Arial" panose="020B0604020202020204" pitchFamily="34" charset="0"/>
              </a:endParaRPr>
            </a:p>
          </p:txBody>
        </p:sp>
      </p:grpSp>
      <p:pic>
        <p:nvPicPr>
          <p:cNvPr id="81" name="Imagem 92">
            <a:extLst>
              <a:ext uri="{FF2B5EF4-FFF2-40B4-BE49-F238E27FC236}">
                <a16:creationId xmlns:a16="http://schemas.microsoft.com/office/drawing/2014/main" id="{CAA25468-5E99-441B-BC21-A7AA67128C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5899" y="18653261"/>
            <a:ext cx="3046413"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CaixaDeTexto 81">
            <a:extLst>
              <a:ext uri="{FF2B5EF4-FFF2-40B4-BE49-F238E27FC236}">
                <a16:creationId xmlns:a16="http://schemas.microsoft.com/office/drawing/2014/main" id="{3BE47727-D9F4-4A7E-B6E2-C78F1A638215}"/>
              </a:ext>
            </a:extLst>
          </p:cNvPr>
          <p:cNvSpPr txBox="1"/>
          <p:nvPr/>
        </p:nvSpPr>
        <p:spPr bwMode="auto">
          <a:xfrm>
            <a:off x="2759107" y="20446594"/>
            <a:ext cx="1159998"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DOTA</a:t>
            </a:r>
          </a:p>
        </p:txBody>
      </p:sp>
      <p:pic>
        <p:nvPicPr>
          <p:cNvPr id="83" name="Imagem 97">
            <a:extLst>
              <a:ext uri="{FF2B5EF4-FFF2-40B4-BE49-F238E27FC236}">
                <a16:creationId xmlns:a16="http://schemas.microsoft.com/office/drawing/2014/main" id="{07B3CE44-9AF0-4C0A-A8A3-BA6B9FA1E2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46391">
            <a:off x="6695906" y="18914437"/>
            <a:ext cx="14525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CaixaDeTexto 83">
            <a:extLst>
              <a:ext uri="{FF2B5EF4-FFF2-40B4-BE49-F238E27FC236}">
                <a16:creationId xmlns:a16="http://schemas.microsoft.com/office/drawing/2014/main" id="{432DF998-DF73-4C05-A38C-F88077AE163C}"/>
              </a:ext>
            </a:extLst>
          </p:cNvPr>
          <p:cNvSpPr txBox="1"/>
          <p:nvPr/>
        </p:nvSpPr>
        <p:spPr bwMode="auto">
          <a:xfrm>
            <a:off x="6878468" y="20589249"/>
            <a:ext cx="938077"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NHS</a:t>
            </a:r>
          </a:p>
        </p:txBody>
      </p:sp>
      <p:pic>
        <p:nvPicPr>
          <p:cNvPr id="85" name="Imagem 101">
            <a:extLst>
              <a:ext uri="{FF2B5EF4-FFF2-40B4-BE49-F238E27FC236}">
                <a16:creationId xmlns:a16="http://schemas.microsoft.com/office/drawing/2014/main" id="{C875BB83-47EF-4798-9BCB-C9AD21F203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02953" y="19177553"/>
            <a:ext cx="39417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CaixaDeTexto 85">
            <a:extLst>
              <a:ext uri="{FF2B5EF4-FFF2-40B4-BE49-F238E27FC236}">
                <a16:creationId xmlns:a16="http://schemas.microsoft.com/office/drawing/2014/main" id="{065E88B8-B01F-46EB-86EB-175F8382C4C0}"/>
              </a:ext>
            </a:extLst>
          </p:cNvPr>
          <p:cNvSpPr txBox="1"/>
          <p:nvPr/>
        </p:nvSpPr>
        <p:spPr>
          <a:xfrm>
            <a:off x="15316590" y="19568271"/>
            <a:ext cx="2024063" cy="1456681"/>
          </a:xfrm>
          <a:prstGeom prst="rect">
            <a:avLst/>
          </a:prstGeom>
          <a:noFill/>
        </p:spPr>
        <p:txBody>
          <a:bodyPr>
            <a:spAutoFit/>
          </a:bodyPr>
          <a:lstStyle/>
          <a:p>
            <a:pPr algn="ctr">
              <a:lnSpc>
                <a:spcPct val="150000"/>
              </a:lnSpc>
              <a:defRPr/>
            </a:pPr>
            <a:r>
              <a:rPr lang="pt-BR" sz="3400" dirty="0">
                <a:latin typeface="+mn-lt"/>
                <a:ea typeface="Microsoft YaHei Light" panose="020B0502040204020203" pitchFamily="34" charset="-122"/>
                <a:cs typeface="Arial" panose="020B0604020202020204" pitchFamily="34" charset="0"/>
              </a:rPr>
              <a:t>Gd</a:t>
            </a:r>
            <a:r>
              <a:rPr lang="pt-BR" sz="3400" baseline="30000" dirty="0">
                <a:latin typeface="+mn-lt"/>
                <a:ea typeface="Microsoft YaHei Light" panose="020B0502040204020203" pitchFamily="34" charset="-122"/>
                <a:cs typeface="Arial" panose="020B0604020202020204" pitchFamily="34" charset="0"/>
              </a:rPr>
              <a:t>3+</a:t>
            </a:r>
            <a:endParaRPr lang="pt-BR" sz="3400" dirty="0">
              <a:latin typeface="+mn-lt"/>
              <a:ea typeface="Microsoft YaHei Light" panose="020B0502040204020203" pitchFamily="34" charset="-122"/>
              <a:cs typeface="Arial" panose="020B0604020202020204" pitchFamily="34" charset="0"/>
            </a:endParaRPr>
          </a:p>
          <a:p>
            <a:pPr algn="ctr">
              <a:lnSpc>
                <a:spcPct val="150000"/>
              </a:lnSpc>
              <a:defRPr/>
            </a:pPr>
            <a:r>
              <a:rPr lang="pt-BR" sz="2800" dirty="0">
                <a:latin typeface="+mn-lt"/>
                <a:ea typeface="Microsoft YaHei Light" panose="020B0502040204020203" pitchFamily="34" charset="-122"/>
                <a:cs typeface="Arial" panose="020B0604020202020204" pitchFamily="34" charset="0"/>
              </a:rPr>
              <a:t>(GdCl</a:t>
            </a:r>
            <a:r>
              <a:rPr lang="pt-BR" sz="2800" baseline="-25000" dirty="0">
                <a:latin typeface="+mn-lt"/>
                <a:ea typeface="Microsoft YaHei Light" panose="020B0502040204020203" pitchFamily="34" charset="-122"/>
                <a:cs typeface="Arial" panose="020B0604020202020204" pitchFamily="34" charset="0"/>
              </a:rPr>
              <a:t>3</a:t>
            </a:r>
            <a:r>
              <a:rPr lang="pt-BR" sz="2800" dirty="0">
                <a:latin typeface="+mn-lt"/>
                <a:ea typeface="Microsoft YaHei Light" panose="020B0502040204020203" pitchFamily="34" charset="-122"/>
                <a:cs typeface="Arial" panose="020B0604020202020204" pitchFamily="34" charset="0"/>
              </a:rPr>
              <a:t>)</a:t>
            </a:r>
          </a:p>
        </p:txBody>
      </p:sp>
      <p:sp>
        <p:nvSpPr>
          <p:cNvPr id="87" name="Seta: para a Direita 86">
            <a:extLst>
              <a:ext uri="{FF2B5EF4-FFF2-40B4-BE49-F238E27FC236}">
                <a16:creationId xmlns:a16="http://schemas.microsoft.com/office/drawing/2014/main" id="{C0CAD451-A6CF-41FF-8BDD-DD56F9F54653}"/>
              </a:ext>
            </a:extLst>
          </p:cNvPr>
          <p:cNvSpPr/>
          <p:nvPr/>
        </p:nvSpPr>
        <p:spPr>
          <a:xfrm>
            <a:off x="14492678" y="20002611"/>
            <a:ext cx="835025" cy="493713"/>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8" name="Retângulo de cantos arredondados 74">
            <a:extLst>
              <a:ext uri="{FF2B5EF4-FFF2-40B4-BE49-F238E27FC236}">
                <a16:creationId xmlns:a16="http://schemas.microsoft.com/office/drawing/2014/main" id="{638B791E-81C3-4DBD-809C-126894024893}"/>
              </a:ext>
            </a:extLst>
          </p:cNvPr>
          <p:cNvSpPr/>
          <p:nvPr/>
        </p:nvSpPr>
        <p:spPr>
          <a:xfrm>
            <a:off x="1420694" y="18075068"/>
            <a:ext cx="27635006" cy="5015958"/>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55975" eaLnBrk="1" fontAlgn="auto" hangingPunct="1">
              <a:spcBef>
                <a:spcPts val="0"/>
              </a:spcBef>
              <a:spcAft>
                <a:spcPts val="0"/>
              </a:spcAft>
              <a:defRPr/>
            </a:pPr>
            <a:endParaRPr lang="pt-BR" sz="6803"/>
          </a:p>
        </p:txBody>
      </p:sp>
      <p:pic>
        <p:nvPicPr>
          <p:cNvPr id="89" name="Imagem 98">
            <a:extLst>
              <a:ext uri="{FF2B5EF4-FFF2-40B4-BE49-F238E27FC236}">
                <a16:creationId xmlns:a16="http://schemas.microsoft.com/office/drawing/2014/main" id="{13DE6576-2B8A-4978-9E02-C318776E14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3899">
            <a:off x="7444229" y="19593734"/>
            <a:ext cx="3083630" cy="156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CaixaDeTexto 89">
            <a:extLst>
              <a:ext uri="{FF2B5EF4-FFF2-40B4-BE49-F238E27FC236}">
                <a16:creationId xmlns:a16="http://schemas.microsoft.com/office/drawing/2014/main" id="{FABE1B15-061C-4855-83F0-B1C71B00C9BF}"/>
              </a:ext>
            </a:extLst>
          </p:cNvPr>
          <p:cNvSpPr txBox="1"/>
          <p:nvPr/>
        </p:nvSpPr>
        <p:spPr bwMode="auto">
          <a:xfrm>
            <a:off x="8272622" y="21748925"/>
            <a:ext cx="898003"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EDC</a:t>
            </a:r>
          </a:p>
        </p:txBody>
      </p:sp>
      <p:sp>
        <p:nvSpPr>
          <p:cNvPr id="91" name="Seta: para a Direita 90">
            <a:extLst>
              <a:ext uri="{FF2B5EF4-FFF2-40B4-BE49-F238E27FC236}">
                <a16:creationId xmlns:a16="http://schemas.microsoft.com/office/drawing/2014/main" id="{88B4BFB7-58DC-4CA4-A58A-CE43C5B7D1BF}"/>
              </a:ext>
            </a:extLst>
          </p:cNvPr>
          <p:cNvSpPr/>
          <p:nvPr/>
        </p:nvSpPr>
        <p:spPr bwMode="auto">
          <a:xfrm>
            <a:off x="5372260" y="20159838"/>
            <a:ext cx="835025" cy="49371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2" name="Seta: para a Direita 91">
            <a:extLst>
              <a:ext uri="{FF2B5EF4-FFF2-40B4-BE49-F238E27FC236}">
                <a16:creationId xmlns:a16="http://schemas.microsoft.com/office/drawing/2014/main" id="{CB6D3AAF-D9E9-46FE-A1F0-1DC3D813306D}"/>
              </a:ext>
            </a:extLst>
          </p:cNvPr>
          <p:cNvSpPr/>
          <p:nvPr/>
        </p:nvSpPr>
        <p:spPr bwMode="auto">
          <a:xfrm>
            <a:off x="10155525" y="20139158"/>
            <a:ext cx="835025" cy="4953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grpSp>
        <p:nvGrpSpPr>
          <p:cNvPr id="93" name="Agrupar 1">
            <a:extLst>
              <a:ext uri="{FF2B5EF4-FFF2-40B4-BE49-F238E27FC236}">
                <a16:creationId xmlns:a16="http://schemas.microsoft.com/office/drawing/2014/main" id="{4DC37EDC-8D93-4EEA-9429-B662E652D82E}"/>
              </a:ext>
            </a:extLst>
          </p:cNvPr>
          <p:cNvGrpSpPr>
            <a:grpSpLocks/>
          </p:cNvGrpSpPr>
          <p:nvPr/>
        </p:nvGrpSpPr>
        <p:grpSpPr bwMode="auto">
          <a:xfrm>
            <a:off x="1897076" y="20960160"/>
            <a:ext cx="3726952" cy="2044990"/>
            <a:chOff x="1244600" y="15559969"/>
            <a:chExt cx="3726439" cy="2045163"/>
          </a:xfrm>
        </p:grpSpPr>
        <p:pic>
          <p:nvPicPr>
            <p:cNvPr id="94" name="Imagem 91">
              <a:extLst>
                <a:ext uri="{FF2B5EF4-FFF2-40B4-BE49-F238E27FC236}">
                  <a16:creationId xmlns:a16="http://schemas.microsoft.com/office/drawing/2014/main" id="{20AB9A41-63B4-4F20-8489-562F4A8B8D1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4600" y="15559969"/>
              <a:ext cx="3726439" cy="16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CaixaDeTexto 94">
              <a:extLst>
                <a:ext uri="{FF2B5EF4-FFF2-40B4-BE49-F238E27FC236}">
                  <a16:creationId xmlns:a16="http://schemas.microsoft.com/office/drawing/2014/main" id="{B105E4F4-9FE4-4F5C-9D16-3072D6EFB075}"/>
                </a:ext>
              </a:extLst>
            </p:cNvPr>
            <p:cNvSpPr txBox="1"/>
            <p:nvPr/>
          </p:nvSpPr>
          <p:spPr bwMode="auto">
            <a:xfrm>
              <a:off x="2417352" y="16989527"/>
              <a:ext cx="1314474" cy="615605"/>
            </a:xfrm>
            <a:prstGeom prst="rect">
              <a:avLst/>
            </a:prstGeom>
            <a:noFill/>
          </p:spPr>
          <p:txBody>
            <a:bodyPr wrap="none">
              <a:spAutoFit/>
            </a:bodyPr>
            <a:lstStyle/>
            <a:p>
              <a:pPr>
                <a:defRPr/>
              </a:pPr>
              <a:r>
                <a:rPr lang="pt-BR" sz="3400" dirty="0" err="1">
                  <a:latin typeface="+mn-lt"/>
                  <a:ea typeface="Microsoft YaHei Light" panose="020B0502040204020203" pitchFamily="34" charset="-122"/>
                  <a:cs typeface="Arial" panose="020B0604020202020204" pitchFamily="34" charset="0"/>
                </a:rPr>
                <a:t>DTPAa</a:t>
              </a:r>
              <a:endParaRPr lang="pt-BR" sz="3400" dirty="0">
                <a:latin typeface="+mn-lt"/>
                <a:ea typeface="Microsoft YaHei Light" panose="020B0502040204020203" pitchFamily="34" charset="-122"/>
                <a:cs typeface="Arial" panose="020B0604020202020204" pitchFamily="34" charset="0"/>
              </a:endParaRPr>
            </a:p>
          </p:txBody>
        </p:sp>
      </p:grpSp>
      <p:sp>
        <p:nvSpPr>
          <p:cNvPr id="96" name="CaixaDeTexto 95">
            <a:extLst>
              <a:ext uri="{FF2B5EF4-FFF2-40B4-BE49-F238E27FC236}">
                <a16:creationId xmlns:a16="http://schemas.microsoft.com/office/drawing/2014/main" id="{A194068F-AF78-4571-9348-2F5F94E5AFB8}"/>
              </a:ext>
            </a:extLst>
          </p:cNvPr>
          <p:cNvSpPr txBox="1"/>
          <p:nvPr/>
        </p:nvSpPr>
        <p:spPr bwMode="auto">
          <a:xfrm>
            <a:off x="1704029" y="20634458"/>
            <a:ext cx="710451"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OR</a:t>
            </a:r>
          </a:p>
        </p:txBody>
      </p:sp>
      <p:pic>
        <p:nvPicPr>
          <p:cNvPr id="97" name="Imagem 96">
            <a:extLst>
              <a:ext uri="{FF2B5EF4-FFF2-40B4-BE49-F238E27FC236}">
                <a16:creationId xmlns:a16="http://schemas.microsoft.com/office/drawing/2014/main" id="{9B4807F2-825C-4DE2-9EBB-C7254A752E21}"/>
              </a:ext>
            </a:extLst>
          </p:cNvPr>
          <p:cNvPicPr>
            <a:picLocks noChangeAspect="1"/>
          </p:cNvPicPr>
          <p:nvPr/>
        </p:nvPicPr>
        <p:blipFill>
          <a:blip r:embed="rId11">
            <a:clrChange>
              <a:clrFrom>
                <a:srgbClr val="000000">
                  <a:alpha val="0"/>
                </a:srgbClr>
              </a:clrFrom>
              <a:clrTo>
                <a:srgbClr val="000000">
                  <a:alpha val="0"/>
                </a:srgbClr>
              </a:clrTo>
            </a:clrChange>
          </a:blip>
          <a:stretch>
            <a:fillRect/>
          </a:stretch>
        </p:blipFill>
        <p:spPr>
          <a:xfrm>
            <a:off x="11468732" y="19828321"/>
            <a:ext cx="2772102" cy="773466"/>
          </a:xfrm>
          <a:prstGeom prst="rect">
            <a:avLst/>
          </a:prstGeom>
        </p:spPr>
      </p:pic>
      <p:sp>
        <p:nvSpPr>
          <p:cNvPr id="99" name="Seta: para a Direita 98">
            <a:extLst>
              <a:ext uri="{FF2B5EF4-FFF2-40B4-BE49-F238E27FC236}">
                <a16:creationId xmlns:a16="http://schemas.microsoft.com/office/drawing/2014/main" id="{52B948ED-9472-45CD-90EE-216373BA49F6}"/>
              </a:ext>
            </a:extLst>
          </p:cNvPr>
          <p:cNvSpPr/>
          <p:nvPr/>
        </p:nvSpPr>
        <p:spPr>
          <a:xfrm>
            <a:off x="23693437" y="20089334"/>
            <a:ext cx="835025" cy="493713"/>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02" name="Imagem 101">
            <a:extLst>
              <a:ext uri="{FF2B5EF4-FFF2-40B4-BE49-F238E27FC236}">
                <a16:creationId xmlns:a16="http://schemas.microsoft.com/office/drawing/2014/main" id="{F82707EC-EB94-43CD-87B4-E5A8D69C00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18211" y="20138098"/>
            <a:ext cx="4246641" cy="2597150"/>
          </a:xfrm>
          <a:prstGeom prst="rect">
            <a:avLst/>
          </a:prstGeom>
        </p:spPr>
      </p:pic>
      <p:pic>
        <p:nvPicPr>
          <p:cNvPr id="104" name="Imagem 103">
            <a:extLst>
              <a:ext uri="{FF2B5EF4-FFF2-40B4-BE49-F238E27FC236}">
                <a16:creationId xmlns:a16="http://schemas.microsoft.com/office/drawing/2014/main" id="{F5DFEB1D-EC93-4E54-AC07-8627401C97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9155" y="18169541"/>
            <a:ext cx="3301373" cy="2928504"/>
          </a:xfrm>
          <a:prstGeom prst="rect">
            <a:avLst/>
          </a:prstGeom>
        </p:spPr>
      </p:pic>
      <p:sp>
        <p:nvSpPr>
          <p:cNvPr id="106" name="Seta: para a Direita 105">
            <a:extLst>
              <a:ext uri="{FF2B5EF4-FFF2-40B4-BE49-F238E27FC236}">
                <a16:creationId xmlns:a16="http://schemas.microsoft.com/office/drawing/2014/main" id="{3AB4C822-DF53-4829-A33E-7F8CD1893D9F}"/>
              </a:ext>
            </a:extLst>
          </p:cNvPr>
          <p:cNvSpPr/>
          <p:nvPr/>
        </p:nvSpPr>
        <p:spPr>
          <a:xfrm>
            <a:off x="17275760" y="20002611"/>
            <a:ext cx="835025" cy="493713"/>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10" name="CaixaDeTexto 109">
            <a:extLst>
              <a:ext uri="{FF2B5EF4-FFF2-40B4-BE49-F238E27FC236}">
                <a16:creationId xmlns:a16="http://schemas.microsoft.com/office/drawing/2014/main" id="{B4D33134-0C4E-471E-9EEF-B114F2ACC49C}"/>
              </a:ext>
            </a:extLst>
          </p:cNvPr>
          <p:cNvSpPr txBox="1"/>
          <p:nvPr/>
        </p:nvSpPr>
        <p:spPr bwMode="auto">
          <a:xfrm>
            <a:off x="20634552" y="20726465"/>
            <a:ext cx="740908" cy="646331"/>
          </a:xfrm>
          <a:prstGeom prst="rect">
            <a:avLst/>
          </a:prstGeom>
          <a:noFill/>
        </p:spPr>
        <p:txBody>
          <a:bodyPr wrap="none">
            <a:spAutoFit/>
          </a:bodyPr>
          <a:lstStyle/>
          <a:p>
            <a:pPr>
              <a:defRPr/>
            </a:pPr>
            <a:r>
              <a:rPr lang="pt-BR" sz="3600" dirty="0">
                <a:latin typeface="+mn-lt"/>
                <a:ea typeface="Microsoft YaHei Light" panose="020B0502040204020203" pitchFamily="34" charset="-122"/>
                <a:cs typeface="Arial" panose="020B0604020202020204" pitchFamily="34" charset="0"/>
              </a:rPr>
              <a:t>OR</a:t>
            </a:r>
          </a:p>
        </p:txBody>
      </p:sp>
      <p:grpSp>
        <p:nvGrpSpPr>
          <p:cNvPr id="117" name="Agrupar 4">
            <a:extLst>
              <a:ext uri="{FF2B5EF4-FFF2-40B4-BE49-F238E27FC236}">
                <a16:creationId xmlns:a16="http://schemas.microsoft.com/office/drawing/2014/main" id="{7EA49165-50DA-4778-B4B2-514A98D6FE32}"/>
              </a:ext>
            </a:extLst>
          </p:cNvPr>
          <p:cNvGrpSpPr>
            <a:grpSpLocks/>
          </p:cNvGrpSpPr>
          <p:nvPr/>
        </p:nvGrpSpPr>
        <p:grpSpPr bwMode="auto">
          <a:xfrm>
            <a:off x="3037934" y="24333278"/>
            <a:ext cx="6618365" cy="10196060"/>
            <a:chOff x="19242774" y="14400828"/>
            <a:chExt cx="6618820" cy="9765114"/>
          </a:xfrm>
        </p:grpSpPr>
        <p:sp>
          <p:nvSpPr>
            <p:cNvPr id="118" name="CaixaDeTexto 117">
              <a:extLst>
                <a:ext uri="{FF2B5EF4-FFF2-40B4-BE49-F238E27FC236}">
                  <a16:creationId xmlns:a16="http://schemas.microsoft.com/office/drawing/2014/main" id="{36E7A179-ECFC-4004-A328-825031E2B2F3}"/>
                </a:ext>
              </a:extLst>
            </p:cNvPr>
            <p:cNvSpPr txBox="1"/>
            <p:nvPr/>
          </p:nvSpPr>
          <p:spPr bwMode="auto">
            <a:xfrm>
              <a:off x="20960501" y="17210306"/>
              <a:ext cx="2874382" cy="1149596"/>
            </a:xfrm>
            <a:prstGeom prst="rect">
              <a:avLst/>
            </a:prstGeom>
            <a:noFill/>
          </p:spPr>
          <p:txBody>
            <a:bodyPr wrap="none">
              <a:spAutoFit/>
            </a:bodyPr>
            <a:lstStyle/>
            <a:p>
              <a:pPr>
                <a:defRPr/>
              </a:pPr>
              <a:r>
                <a:rPr lang="pt-BR" sz="3600" dirty="0" err="1">
                  <a:latin typeface="+mn-lt"/>
                  <a:ea typeface="Microsoft YaHei Light" panose="020B0502040204020203" pitchFamily="34" charset="-122"/>
                  <a:cs typeface="Arial" panose="020B0604020202020204" pitchFamily="34" charset="0"/>
                </a:rPr>
                <a:t>CdTe</a:t>
              </a:r>
              <a:r>
                <a:rPr lang="pt-BR" sz="3600" dirty="0">
                  <a:latin typeface="+mn-lt"/>
                  <a:ea typeface="Microsoft YaHei Light" panose="020B0502040204020203" pitchFamily="34" charset="-122"/>
                  <a:cs typeface="Arial" panose="020B0604020202020204" pitchFamily="34" charset="0"/>
                </a:rPr>
                <a:t>-DTPA-</a:t>
              </a:r>
              <a:r>
                <a:rPr lang="pt-BR" sz="3600" dirty="0" err="1">
                  <a:latin typeface="+mn-lt"/>
                  <a:ea typeface="Microsoft YaHei Light" panose="020B0502040204020203" pitchFamily="34" charset="-122"/>
                  <a:cs typeface="Arial" panose="020B0604020202020204" pitchFamily="34" charset="0"/>
                </a:rPr>
                <a:t>Gd</a:t>
              </a:r>
              <a:endParaRPr lang="pt-BR" sz="3600" dirty="0">
                <a:latin typeface="+mn-lt"/>
                <a:ea typeface="Microsoft YaHei Light" panose="020B0502040204020203" pitchFamily="34" charset="-122"/>
                <a:cs typeface="Arial" panose="020B0604020202020204" pitchFamily="34" charset="0"/>
              </a:endParaRPr>
            </a:p>
            <a:p>
              <a:pPr algn="ctr">
                <a:defRPr/>
              </a:pPr>
              <a:r>
                <a:rPr lang="pt-BR" sz="3600" dirty="0">
                  <a:ea typeface="Microsoft YaHei Light" panose="020B0502040204020203" pitchFamily="34" charset="-122"/>
                  <a:cs typeface="Arial" panose="020B0604020202020204" pitchFamily="34" charset="0"/>
                </a:rPr>
                <a:t>(A1 e C1)</a:t>
              </a:r>
              <a:endParaRPr lang="pt-BR" sz="3600" dirty="0">
                <a:latin typeface="+mn-lt"/>
                <a:ea typeface="Microsoft YaHei Light" panose="020B0502040204020203" pitchFamily="34" charset="-122"/>
                <a:cs typeface="Arial" panose="020B0604020202020204" pitchFamily="34" charset="0"/>
              </a:endParaRPr>
            </a:p>
          </p:txBody>
        </p:sp>
        <p:grpSp>
          <p:nvGrpSpPr>
            <p:cNvPr id="119" name="Agrupar 1">
              <a:extLst>
                <a:ext uri="{FF2B5EF4-FFF2-40B4-BE49-F238E27FC236}">
                  <a16:creationId xmlns:a16="http://schemas.microsoft.com/office/drawing/2014/main" id="{B927DC93-B0EB-42AC-AAFA-4B517E48C6A7}"/>
                </a:ext>
              </a:extLst>
            </p:cNvPr>
            <p:cNvGrpSpPr>
              <a:grpSpLocks/>
            </p:cNvGrpSpPr>
            <p:nvPr/>
          </p:nvGrpSpPr>
          <p:grpSpPr bwMode="auto">
            <a:xfrm>
              <a:off x="19488153" y="19201657"/>
              <a:ext cx="6129968" cy="4534850"/>
              <a:chOff x="19346489" y="15255545"/>
              <a:chExt cx="6129968" cy="4534850"/>
            </a:xfrm>
          </p:grpSpPr>
          <p:pic>
            <p:nvPicPr>
              <p:cNvPr id="121" name="Imagem 106">
                <a:extLst>
                  <a:ext uri="{FF2B5EF4-FFF2-40B4-BE49-F238E27FC236}">
                    <a16:creationId xmlns:a16="http://schemas.microsoft.com/office/drawing/2014/main" id="{6E99AC33-7EED-4FCF-988C-CF5138F344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46489" y="15255545"/>
                <a:ext cx="6129968" cy="29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CaixaDeTexto 121">
                <a:extLst>
                  <a:ext uri="{FF2B5EF4-FFF2-40B4-BE49-F238E27FC236}">
                    <a16:creationId xmlns:a16="http://schemas.microsoft.com/office/drawing/2014/main" id="{FD62FCA6-BD3A-4C11-921A-B0D8261E53DF}"/>
                  </a:ext>
                </a:extLst>
              </p:cNvPr>
              <p:cNvSpPr txBox="1"/>
              <p:nvPr/>
            </p:nvSpPr>
            <p:spPr>
              <a:xfrm>
                <a:off x="20730433" y="18640799"/>
                <a:ext cx="2937077" cy="1149596"/>
              </a:xfrm>
              <a:prstGeom prst="rect">
                <a:avLst/>
              </a:prstGeom>
              <a:noFill/>
            </p:spPr>
            <p:txBody>
              <a:bodyPr>
                <a:spAutoFit/>
              </a:bodyPr>
              <a:lstStyle/>
              <a:p>
                <a:pPr>
                  <a:defRPr/>
                </a:pPr>
                <a:r>
                  <a:rPr lang="pt-BR" sz="3600" dirty="0" err="1">
                    <a:latin typeface="+mn-lt"/>
                    <a:ea typeface="Microsoft YaHei Light" panose="020B0502040204020203" pitchFamily="34" charset="-122"/>
                    <a:cs typeface="Arial" panose="020B0604020202020204" pitchFamily="34" charset="0"/>
                  </a:rPr>
                  <a:t>CdTe</a:t>
                </a:r>
                <a:r>
                  <a:rPr lang="pt-BR" sz="3600" dirty="0">
                    <a:latin typeface="+mn-lt"/>
                    <a:ea typeface="Microsoft YaHei Light" panose="020B0502040204020203" pitchFamily="34" charset="-122"/>
                    <a:cs typeface="Arial" panose="020B0604020202020204" pitchFamily="34" charset="0"/>
                  </a:rPr>
                  <a:t>-DOTA-</a:t>
                </a:r>
                <a:r>
                  <a:rPr lang="pt-BR" sz="3600" dirty="0" err="1">
                    <a:latin typeface="+mn-lt"/>
                    <a:ea typeface="Microsoft YaHei Light" panose="020B0502040204020203" pitchFamily="34" charset="-122"/>
                    <a:cs typeface="Arial" panose="020B0604020202020204" pitchFamily="34" charset="0"/>
                  </a:rPr>
                  <a:t>Gd</a:t>
                </a:r>
                <a:endParaRPr lang="pt-BR" sz="3600" dirty="0">
                  <a:latin typeface="+mn-lt"/>
                  <a:ea typeface="Microsoft YaHei Light" panose="020B0502040204020203" pitchFamily="34" charset="-122"/>
                  <a:cs typeface="Arial" panose="020B0604020202020204" pitchFamily="34" charset="0"/>
                </a:endParaRPr>
              </a:p>
              <a:p>
                <a:pPr algn="ctr">
                  <a:defRPr/>
                </a:pPr>
                <a:r>
                  <a:rPr lang="pt-BR" sz="3600" dirty="0">
                    <a:ea typeface="Microsoft YaHei Light" panose="020B0502040204020203" pitchFamily="34" charset="-122"/>
                    <a:cs typeface="Arial" panose="020B0604020202020204" pitchFamily="34" charset="0"/>
                  </a:rPr>
                  <a:t>(A2 e C2)</a:t>
                </a:r>
              </a:p>
            </p:txBody>
          </p:sp>
        </p:grpSp>
        <p:sp>
          <p:nvSpPr>
            <p:cNvPr id="120" name="Retângulo de cantos arredondados 74">
              <a:extLst>
                <a:ext uri="{FF2B5EF4-FFF2-40B4-BE49-F238E27FC236}">
                  <a16:creationId xmlns:a16="http://schemas.microsoft.com/office/drawing/2014/main" id="{5AA72830-A41B-4359-9DC5-E73829A8B63A}"/>
                </a:ext>
              </a:extLst>
            </p:cNvPr>
            <p:cNvSpPr/>
            <p:nvPr/>
          </p:nvSpPr>
          <p:spPr>
            <a:xfrm>
              <a:off x="19242774" y="14400828"/>
              <a:ext cx="6618820" cy="9765114"/>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55975" eaLnBrk="1" fontAlgn="auto" hangingPunct="1">
                <a:spcBef>
                  <a:spcPts val="0"/>
                </a:spcBef>
                <a:spcAft>
                  <a:spcPts val="0"/>
                </a:spcAft>
                <a:defRPr/>
              </a:pPr>
              <a:endParaRPr lang="pt-BR" sz="6803"/>
            </a:p>
          </p:txBody>
        </p:sp>
      </p:grpSp>
      <p:pic>
        <p:nvPicPr>
          <p:cNvPr id="123" name="Imagem 4">
            <a:extLst>
              <a:ext uri="{FF2B5EF4-FFF2-40B4-BE49-F238E27FC236}">
                <a16:creationId xmlns:a16="http://schemas.microsoft.com/office/drawing/2014/main" id="{D1FA80E5-6C4E-45BF-828A-09BE6BF771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84" y="24605392"/>
            <a:ext cx="5915467" cy="254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Retângulo de cantos arredondados 48">
            <a:extLst>
              <a:ext uri="{FF2B5EF4-FFF2-40B4-BE49-F238E27FC236}">
                <a16:creationId xmlns:a16="http://schemas.microsoft.com/office/drawing/2014/main" id="{3C3AA1C8-849F-4CC2-83B2-D9A02DDF6DC0}"/>
              </a:ext>
            </a:extLst>
          </p:cNvPr>
          <p:cNvSpPr/>
          <p:nvPr/>
        </p:nvSpPr>
        <p:spPr>
          <a:xfrm>
            <a:off x="10155525" y="29977524"/>
            <a:ext cx="17801211" cy="4598020"/>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55975" eaLnBrk="1" fontAlgn="auto" hangingPunct="1">
              <a:spcBef>
                <a:spcPts val="0"/>
              </a:spcBef>
              <a:spcAft>
                <a:spcPts val="0"/>
              </a:spcAft>
              <a:defRPr/>
            </a:pPr>
            <a:endParaRPr lang="pt-BR" sz="6803"/>
          </a:p>
        </p:txBody>
      </p:sp>
      <p:grpSp>
        <p:nvGrpSpPr>
          <p:cNvPr id="126" name="Grupo 147">
            <a:extLst>
              <a:ext uri="{FF2B5EF4-FFF2-40B4-BE49-F238E27FC236}">
                <a16:creationId xmlns:a16="http://schemas.microsoft.com/office/drawing/2014/main" id="{7ED0AB7E-44F9-4491-B906-731DB70C85E1}"/>
              </a:ext>
            </a:extLst>
          </p:cNvPr>
          <p:cNvGrpSpPr>
            <a:grpSpLocks/>
          </p:cNvGrpSpPr>
          <p:nvPr/>
        </p:nvGrpSpPr>
        <p:grpSpPr bwMode="auto">
          <a:xfrm>
            <a:off x="10146277" y="24335165"/>
            <a:ext cx="17810459" cy="5457184"/>
            <a:chOff x="8369207" y="24887051"/>
            <a:chExt cx="8069262" cy="5657384"/>
          </a:xfrm>
        </p:grpSpPr>
        <p:sp>
          <p:nvSpPr>
            <p:cNvPr id="127" name="Retângulo de cantos arredondados 21">
              <a:extLst>
                <a:ext uri="{FF2B5EF4-FFF2-40B4-BE49-F238E27FC236}">
                  <a16:creationId xmlns:a16="http://schemas.microsoft.com/office/drawing/2014/main" id="{E9E071E9-DF49-4556-8E2F-B8941D94FC13}"/>
                </a:ext>
              </a:extLst>
            </p:cNvPr>
            <p:cNvSpPr/>
            <p:nvPr/>
          </p:nvSpPr>
          <p:spPr>
            <a:xfrm>
              <a:off x="8369207" y="24887051"/>
              <a:ext cx="8069262" cy="5657384"/>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55975" eaLnBrk="1" fontAlgn="auto" hangingPunct="1">
                <a:spcBef>
                  <a:spcPts val="0"/>
                </a:spcBef>
                <a:spcAft>
                  <a:spcPts val="0"/>
                </a:spcAft>
                <a:defRPr/>
              </a:pPr>
              <a:endParaRPr lang="pt-BR" sz="6803"/>
            </a:p>
          </p:txBody>
        </p:sp>
        <p:sp>
          <p:nvSpPr>
            <p:cNvPr id="128" name="CaixaDeTexto 58">
              <a:extLst>
                <a:ext uri="{FF2B5EF4-FFF2-40B4-BE49-F238E27FC236}">
                  <a16:creationId xmlns:a16="http://schemas.microsoft.com/office/drawing/2014/main" id="{6DC196B6-190E-495D-86D5-06FB3D16B48A}"/>
                </a:ext>
              </a:extLst>
            </p:cNvPr>
            <p:cNvSpPr txBox="1">
              <a:spLocks noChangeArrowheads="1"/>
            </p:cNvSpPr>
            <p:nvPr/>
          </p:nvSpPr>
          <p:spPr bwMode="auto">
            <a:xfrm>
              <a:off x="11060081" y="24889918"/>
              <a:ext cx="2751107" cy="606228"/>
            </a:xfrm>
            <a:prstGeom prst="rect">
              <a:avLst/>
            </a:prstGeom>
            <a:noFill/>
            <a:ln w="9525">
              <a:noFill/>
              <a:miter lim="800000"/>
              <a:headEnd/>
              <a:tailEnd/>
            </a:ln>
          </p:spPr>
          <p:txBody>
            <a:bodyPr wrap="square">
              <a:spAutoFit/>
            </a:bodyPr>
            <a:lstStyle>
              <a:lvl1pPr>
                <a:defRPr sz="6800">
                  <a:solidFill>
                    <a:schemeClr val="tx1"/>
                  </a:solidFill>
                  <a:latin typeface="Arial" panose="020B0604020202020204" pitchFamily="34" charset="0"/>
                  <a:ea typeface="MS PGothic" panose="020B0600070205080204" pitchFamily="34" charset="-128"/>
                </a:defRPr>
              </a:lvl1pPr>
              <a:lvl2pPr marL="742950" indent="-285750">
                <a:defRPr sz="6800">
                  <a:solidFill>
                    <a:schemeClr val="tx1"/>
                  </a:solidFill>
                  <a:latin typeface="Arial" panose="020B0604020202020204" pitchFamily="34" charset="0"/>
                  <a:ea typeface="MS PGothic" panose="020B0600070205080204" pitchFamily="34" charset="-128"/>
                </a:defRPr>
              </a:lvl2pPr>
              <a:lvl3pPr marL="1143000" indent="-228600">
                <a:defRPr sz="6800">
                  <a:solidFill>
                    <a:schemeClr val="tx1"/>
                  </a:solidFill>
                  <a:latin typeface="Arial" panose="020B0604020202020204" pitchFamily="34" charset="0"/>
                  <a:ea typeface="MS PGothic" panose="020B0600070205080204" pitchFamily="34" charset="-128"/>
                </a:defRPr>
              </a:lvl3pPr>
              <a:lvl4pPr marL="1600200" indent="-228600">
                <a:defRPr sz="6800">
                  <a:solidFill>
                    <a:schemeClr val="tx1"/>
                  </a:solidFill>
                  <a:latin typeface="Arial" panose="020B0604020202020204" pitchFamily="34" charset="0"/>
                  <a:ea typeface="MS PGothic" panose="020B0600070205080204" pitchFamily="34" charset="-128"/>
                </a:defRPr>
              </a:lvl4pPr>
              <a:lvl5pPr marL="2057400" indent="-228600">
                <a:defRPr sz="6800">
                  <a:solidFill>
                    <a:schemeClr val="tx1"/>
                  </a:solidFill>
                  <a:latin typeface="Arial" panose="020B0604020202020204" pitchFamily="34" charset="0"/>
                  <a:ea typeface="MS PGothic" panose="020B0600070205080204" pitchFamily="34" charset="-128"/>
                </a:defRPr>
              </a:lvl5pPr>
              <a:lvl6pPr marL="25146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6pPr>
              <a:lvl7pPr marL="29718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7pPr>
              <a:lvl8pPr marL="34290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8pPr>
              <a:lvl9pPr marL="38862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pt-BR" sz="3200" b="1" dirty="0" err="1">
                  <a:latin typeface="+mn-lt"/>
                </a:rPr>
                <a:t>Optical</a:t>
              </a:r>
              <a:r>
                <a:rPr lang="pt-BR" sz="3200" b="1" dirty="0">
                  <a:latin typeface="+mn-lt"/>
                </a:rPr>
                <a:t> </a:t>
              </a:r>
              <a:r>
                <a:rPr lang="pt-BR" sz="3200" b="1" dirty="0" err="1">
                  <a:latin typeface="+mn-lt"/>
                </a:rPr>
                <a:t>characterization</a:t>
              </a:r>
              <a:endParaRPr lang="pt-BR" altLang="pt-BR" sz="1600" b="1" dirty="0">
                <a:latin typeface="+mn-lt"/>
                <a:cs typeface="Times New Roman" panose="02020603050405020304" pitchFamily="18" charset="0"/>
              </a:endParaRPr>
            </a:p>
          </p:txBody>
        </p:sp>
      </p:grpSp>
      <p:sp>
        <p:nvSpPr>
          <p:cNvPr id="130" name="CaixaDeTexto 58">
            <a:extLst>
              <a:ext uri="{FF2B5EF4-FFF2-40B4-BE49-F238E27FC236}">
                <a16:creationId xmlns:a16="http://schemas.microsoft.com/office/drawing/2014/main" id="{A4B52202-27EF-443E-B617-02F3DB20BD49}"/>
              </a:ext>
            </a:extLst>
          </p:cNvPr>
          <p:cNvSpPr txBox="1">
            <a:spLocks noChangeArrowheads="1"/>
          </p:cNvSpPr>
          <p:nvPr/>
        </p:nvSpPr>
        <p:spPr bwMode="auto">
          <a:xfrm>
            <a:off x="15898804" y="29914033"/>
            <a:ext cx="6156568" cy="584775"/>
          </a:xfrm>
          <a:prstGeom prst="rect">
            <a:avLst/>
          </a:prstGeom>
          <a:noFill/>
          <a:ln w="9525">
            <a:noFill/>
            <a:miter lim="800000"/>
            <a:headEnd/>
            <a:tailEnd/>
          </a:ln>
        </p:spPr>
        <p:txBody>
          <a:bodyPr wrap="square">
            <a:spAutoFit/>
          </a:bodyPr>
          <a:lstStyle>
            <a:lvl1pPr>
              <a:defRPr sz="6800">
                <a:solidFill>
                  <a:schemeClr val="tx1"/>
                </a:solidFill>
                <a:latin typeface="Arial" panose="020B0604020202020204" pitchFamily="34" charset="0"/>
                <a:ea typeface="MS PGothic" panose="020B0600070205080204" pitchFamily="34" charset="-128"/>
              </a:defRPr>
            </a:lvl1pPr>
            <a:lvl2pPr marL="742950" indent="-285750">
              <a:defRPr sz="6800">
                <a:solidFill>
                  <a:schemeClr val="tx1"/>
                </a:solidFill>
                <a:latin typeface="Arial" panose="020B0604020202020204" pitchFamily="34" charset="0"/>
                <a:ea typeface="MS PGothic" panose="020B0600070205080204" pitchFamily="34" charset="-128"/>
              </a:defRPr>
            </a:lvl2pPr>
            <a:lvl3pPr marL="1143000" indent="-228600">
              <a:defRPr sz="6800">
                <a:solidFill>
                  <a:schemeClr val="tx1"/>
                </a:solidFill>
                <a:latin typeface="Arial" panose="020B0604020202020204" pitchFamily="34" charset="0"/>
                <a:ea typeface="MS PGothic" panose="020B0600070205080204" pitchFamily="34" charset="-128"/>
              </a:defRPr>
            </a:lvl3pPr>
            <a:lvl4pPr marL="1600200" indent="-228600">
              <a:defRPr sz="6800">
                <a:solidFill>
                  <a:schemeClr val="tx1"/>
                </a:solidFill>
                <a:latin typeface="Arial" panose="020B0604020202020204" pitchFamily="34" charset="0"/>
                <a:ea typeface="MS PGothic" panose="020B0600070205080204" pitchFamily="34" charset="-128"/>
              </a:defRPr>
            </a:lvl4pPr>
            <a:lvl5pPr marL="2057400" indent="-228600">
              <a:defRPr sz="6800">
                <a:solidFill>
                  <a:schemeClr val="tx1"/>
                </a:solidFill>
                <a:latin typeface="Arial" panose="020B0604020202020204" pitchFamily="34" charset="0"/>
                <a:ea typeface="MS PGothic" panose="020B0600070205080204" pitchFamily="34" charset="-128"/>
              </a:defRPr>
            </a:lvl5pPr>
            <a:lvl6pPr marL="25146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6pPr>
            <a:lvl7pPr marL="29718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7pPr>
            <a:lvl8pPr marL="34290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8pPr>
            <a:lvl9pPr marL="38862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pt-BR" sz="3200" b="1" dirty="0" err="1">
                <a:latin typeface="+mn-lt"/>
              </a:rPr>
              <a:t>Relaxometric</a:t>
            </a:r>
            <a:r>
              <a:rPr lang="pt-BR" sz="3200" b="1" dirty="0">
                <a:latin typeface="+mn-lt"/>
              </a:rPr>
              <a:t> </a:t>
            </a:r>
            <a:r>
              <a:rPr lang="pt-BR" sz="3200" b="1" dirty="0" err="1">
                <a:latin typeface="+mn-lt"/>
              </a:rPr>
              <a:t>characterization</a:t>
            </a:r>
            <a:endParaRPr lang="pt-BR" altLang="pt-BR" sz="1600" b="1" dirty="0">
              <a:latin typeface="+mn-lt"/>
              <a:cs typeface="Times New Roman" panose="02020603050405020304" pitchFamily="18" charset="0"/>
            </a:endParaRPr>
          </a:p>
        </p:txBody>
      </p:sp>
      <p:sp>
        <p:nvSpPr>
          <p:cNvPr id="132" name="Retângulo de cantos arredondados 74">
            <a:extLst>
              <a:ext uri="{FF2B5EF4-FFF2-40B4-BE49-F238E27FC236}">
                <a16:creationId xmlns:a16="http://schemas.microsoft.com/office/drawing/2014/main" id="{8F45F402-2BAC-425C-9AC0-D22C830B2E4B}"/>
              </a:ext>
            </a:extLst>
          </p:cNvPr>
          <p:cNvSpPr/>
          <p:nvPr/>
        </p:nvSpPr>
        <p:spPr>
          <a:xfrm>
            <a:off x="19918115" y="12849254"/>
            <a:ext cx="9209369" cy="4996319"/>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55975" eaLnBrk="1" fontAlgn="auto" hangingPunct="1">
              <a:spcBef>
                <a:spcPts val="0"/>
              </a:spcBef>
              <a:spcAft>
                <a:spcPts val="0"/>
              </a:spcAft>
              <a:defRPr/>
            </a:pPr>
            <a:endParaRPr lang="pt-BR" sz="6803"/>
          </a:p>
        </p:txBody>
      </p:sp>
      <p:sp>
        <p:nvSpPr>
          <p:cNvPr id="134" name="CaixaDeTexto 145">
            <a:extLst>
              <a:ext uri="{FF2B5EF4-FFF2-40B4-BE49-F238E27FC236}">
                <a16:creationId xmlns:a16="http://schemas.microsoft.com/office/drawing/2014/main" id="{CC2A7874-B03B-417C-9021-59E3AA57A816}"/>
              </a:ext>
            </a:extLst>
          </p:cNvPr>
          <p:cNvSpPr txBox="1">
            <a:spLocks noChangeArrowheads="1"/>
          </p:cNvSpPr>
          <p:nvPr/>
        </p:nvSpPr>
        <p:spPr bwMode="auto">
          <a:xfrm>
            <a:off x="19991174" y="12983683"/>
            <a:ext cx="9548232" cy="4448013"/>
          </a:xfrm>
          <a:prstGeom prst="rect">
            <a:avLst/>
          </a:prstGeom>
          <a:noFill/>
          <a:ln>
            <a:noFill/>
          </a:ln>
        </p:spPr>
        <p:txBody>
          <a:bodyPr wrap="square">
            <a:spAutoFit/>
          </a:bodyPr>
          <a:lstStyle>
            <a:lvl1pPr>
              <a:defRPr sz="6800">
                <a:solidFill>
                  <a:schemeClr val="tx1"/>
                </a:solidFill>
                <a:latin typeface="Arial" panose="020B0604020202020204" pitchFamily="34" charset="0"/>
                <a:ea typeface="MS PGothic" panose="020B0600070205080204" pitchFamily="34" charset="-128"/>
              </a:defRPr>
            </a:lvl1pPr>
            <a:lvl2pPr marL="742950" indent="-285750">
              <a:defRPr sz="6800">
                <a:solidFill>
                  <a:schemeClr val="tx1"/>
                </a:solidFill>
                <a:latin typeface="Arial" panose="020B0604020202020204" pitchFamily="34" charset="0"/>
                <a:ea typeface="MS PGothic" panose="020B0600070205080204" pitchFamily="34" charset="-128"/>
              </a:defRPr>
            </a:lvl2pPr>
            <a:lvl3pPr marL="1143000" indent="-228600">
              <a:defRPr sz="6800">
                <a:solidFill>
                  <a:schemeClr val="tx1"/>
                </a:solidFill>
                <a:latin typeface="Arial" panose="020B0604020202020204" pitchFamily="34" charset="0"/>
                <a:ea typeface="MS PGothic" panose="020B0600070205080204" pitchFamily="34" charset="-128"/>
              </a:defRPr>
            </a:lvl3pPr>
            <a:lvl4pPr marL="1600200" indent="-228600">
              <a:defRPr sz="6800">
                <a:solidFill>
                  <a:schemeClr val="tx1"/>
                </a:solidFill>
                <a:latin typeface="Arial" panose="020B0604020202020204" pitchFamily="34" charset="0"/>
                <a:ea typeface="MS PGothic" panose="020B0600070205080204" pitchFamily="34" charset="-128"/>
              </a:defRPr>
            </a:lvl4pPr>
            <a:lvl5pPr marL="2057400" indent="-228600">
              <a:defRPr sz="6800">
                <a:solidFill>
                  <a:schemeClr val="tx1"/>
                </a:solidFill>
                <a:latin typeface="Arial" panose="020B0604020202020204" pitchFamily="34" charset="0"/>
                <a:ea typeface="MS PGothic" panose="020B0600070205080204" pitchFamily="34" charset="-128"/>
              </a:defRPr>
            </a:lvl5pPr>
            <a:lvl6pPr marL="25146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6pPr>
            <a:lvl7pPr marL="29718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7pPr>
            <a:lvl8pPr marL="34290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8pPr>
            <a:lvl9pPr marL="38862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9pPr>
          </a:lstStyle>
          <a:p>
            <a:pPr algn="just">
              <a:lnSpc>
                <a:spcPct val="150000"/>
              </a:lnSpc>
              <a:defRPr/>
            </a:pPr>
            <a:r>
              <a:rPr lang="pt-BR" altLang="pt-BR" sz="3200" u="sng" dirty="0" err="1">
                <a:solidFill>
                  <a:srgbClr val="000000"/>
                </a:solidFill>
                <a:latin typeface="+mn-lt"/>
              </a:rPr>
              <a:t>Covalent</a:t>
            </a:r>
            <a:endParaRPr lang="pt-BR" altLang="pt-BR" sz="3200" u="sng" dirty="0">
              <a:solidFill>
                <a:srgbClr val="000000"/>
              </a:solidFill>
              <a:latin typeface="+mn-lt"/>
            </a:endParaRPr>
          </a:p>
          <a:p>
            <a:pPr algn="just">
              <a:lnSpc>
                <a:spcPct val="150000"/>
              </a:lnSpc>
              <a:defRPr/>
            </a:pPr>
            <a:r>
              <a:rPr lang="pt-BR" altLang="pt-BR" sz="3200" dirty="0">
                <a:solidFill>
                  <a:srgbClr val="000000"/>
                </a:solidFill>
                <a:latin typeface="+mn-lt"/>
              </a:rPr>
              <a:t>System A1: 1) </a:t>
            </a:r>
            <a:r>
              <a:rPr lang="pt-BR" altLang="pt-BR" sz="3200" dirty="0" err="1">
                <a:solidFill>
                  <a:srgbClr val="000000"/>
                </a:solidFill>
                <a:latin typeface="+mn-lt"/>
              </a:rPr>
              <a:t>DTPAa</a:t>
            </a:r>
            <a:r>
              <a:rPr lang="pt-BR" altLang="pt-BR" sz="3200" dirty="0">
                <a:solidFill>
                  <a:srgbClr val="000000"/>
                </a:solidFill>
                <a:latin typeface="+mn-lt"/>
              </a:rPr>
              <a:t> + EDC+NHS; 2) QD; 3) </a:t>
            </a:r>
            <a:r>
              <a:rPr lang="pt-BR" sz="3200" dirty="0">
                <a:latin typeface="+mn-lt"/>
                <a:ea typeface="Microsoft YaHei Light" panose="020B0502040204020203" pitchFamily="34" charset="-122"/>
                <a:cs typeface="Arial" panose="020B0604020202020204" pitchFamily="34" charset="0"/>
              </a:rPr>
              <a:t>Gd</a:t>
            </a:r>
            <a:r>
              <a:rPr lang="pt-BR" sz="3200" baseline="30000" dirty="0">
                <a:latin typeface="+mn-lt"/>
                <a:ea typeface="Microsoft YaHei Light" panose="020B0502040204020203" pitchFamily="34" charset="-122"/>
                <a:cs typeface="Arial" panose="020B0604020202020204" pitchFamily="34" charset="0"/>
              </a:rPr>
              <a:t>3+</a:t>
            </a:r>
            <a:endParaRPr lang="pt-BR" altLang="pt-BR" sz="3200" dirty="0">
              <a:solidFill>
                <a:srgbClr val="000000"/>
              </a:solidFill>
              <a:latin typeface="+mn-lt"/>
            </a:endParaRPr>
          </a:p>
          <a:p>
            <a:pPr algn="just">
              <a:lnSpc>
                <a:spcPct val="150000"/>
              </a:lnSpc>
              <a:defRPr/>
            </a:pPr>
            <a:r>
              <a:rPr lang="pt-BR" altLang="pt-BR" sz="3200" dirty="0">
                <a:solidFill>
                  <a:srgbClr val="000000"/>
                </a:solidFill>
                <a:latin typeface="+mn-lt"/>
              </a:rPr>
              <a:t>System A2: 1) DOTA + EDC+NHS; 2) </a:t>
            </a:r>
            <a:r>
              <a:rPr lang="pt-BR" sz="3200" dirty="0">
                <a:latin typeface="+mn-lt"/>
                <a:ea typeface="Microsoft YaHei Light" panose="020B0502040204020203" pitchFamily="34" charset="-122"/>
                <a:cs typeface="Arial" panose="020B0604020202020204" pitchFamily="34" charset="0"/>
              </a:rPr>
              <a:t>Gd</a:t>
            </a:r>
            <a:r>
              <a:rPr lang="pt-BR" sz="3200" baseline="30000" dirty="0">
                <a:latin typeface="+mn-lt"/>
                <a:ea typeface="Microsoft YaHei Light" panose="020B0502040204020203" pitchFamily="34" charset="-122"/>
                <a:cs typeface="Arial" panose="020B0604020202020204" pitchFamily="34" charset="0"/>
              </a:rPr>
              <a:t>3+ </a:t>
            </a:r>
            <a:r>
              <a:rPr lang="pt-BR" altLang="pt-BR" sz="3200" dirty="0">
                <a:solidFill>
                  <a:srgbClr val="000000"/>
                </a:solidFill>
                <a:latin typeface="+mn-lt"/>
              </a:rPr>
              <a:t>; 3) QD</a:t>
            </a:r>
          </a:p>
          <a:p>
            <a:pPr algn="just">
              <a:lnSpc>
                <a:spcPct val="150000"/>
              </a:lnSpc>
              <a:defRPr/>
            </a:pPr>
            <a:r>
              <a:rPr lang="pt-BR" sz="3200" u="sng" dirty="0">
                <a:solidFill>
                  <a:srgbClr val="000000"/>
                </a:solidFill>
                <a:latin typeface="+mn-lt"/>
                <a:ea typeface="Microsoft YaHei Light" panose="020B0502040204020203" pitchFamily="34" charset="-122"/>
                <a:cs typeface="Arial" panose="020B0604020202020204" pitchFamily="34" charset="0"/>
              </a:rPr>
              <a:t>Non-</a:t>
            </a:r>
            <a:r>
              <a:rPr lang="pt-BR" sz="3200" u="sng" dirty="0" err="1">
                <a:solidFill>
                  <a:srgbClr val="000000"/>
                </a:solidFill>
                <a:latin typeface="+mn-lt"/>
                <a:ea typeface="Microsoft YaHei Light" panose="020B0502040204020203" pitchFamily="34" charset="-122"/>
                <a:cs typeface="Arial" panose="020B0604020202020204" pitchFamily="34" charset="0"/>
              </a:rPr>
              <a:t>covalent</a:t>
            </a:r>
            <a:endParaRPr lang="pt-BR" sz="3200" u="sng" dirty="0">
              <a:solidFill>
                <a:srgbClr val="000000"/>
              </a:solidFill>
              <a:latin typeface="+mn-lt"/>
              <a:ea typeface="Microsoft YaHei Light" panose="020B0502040204020203" pitchFamily="34" charset="-122"/>
              <a:cs typeface="Arial" panose="020B0604020202020204" pitchFamily="34" charset="0"/>
            </a:endParaRPr>
          </a:p>
          <a:p>
            <a:pPr algn="just">
              <a:lnSpc>
                <a:spcPct val="150000"/>
              </a:lnSpc>
              <a:defRPr/>
            </a:pPr>
            <a:r>
              <a:rPr lang="pt-BR" altLang="pt-BR" sz="3200" dirty="0">
                <a:solidFill>
                  <a:srgbClr val="000000"/>
                </a:solidFill>
                <a:latin typeface="+mn-lt"/>
              </a:rPr>
              <a:t>System C1: 1) </a:t>
            </a:r>
            <a:r>
              <a:rPr lang="pt-BR" altLang="pt-BR" sz="3200" dirty="0" err="1">
                <a:solidFill>
                  <a:srgbClr val="000000"/>
                </a:solidFill>
                <a:latin typeface="+mn-lt"/>
              </a:rPr>
              <a:t>DTPAa</a:t>
            </a:r>
            <a:r>
              <a:rPr lang="pt-BR" altLang="pt-BR" sz="3200" dirty="0">
                <a:solidFill>
                  <a:srgbClr val="000000"/>
                </a:solidFill>
                <a:latin typeface="+mn-lt"/>
              </a:rPr>
              <a:t> + EDC+NHS; 2) CIS; 3) </a:t>
            </a:r>
            <a:r>
              <a:rPr lang="pt-BR" sz="3200" dirty="0">
                <a:latin typeface="+mn-lt"/>
                <a:ea typeface="Microsoft YaHei Light" panose="020B0502040204020203" pitchFamily="34" charset="-122"/>
                <a:cs typeface="Arial" panose="020B0604020202020204" pitchFamily="34" charset="0"/>
              </a:rPr>
              <a:t>Gd</a:t>
            </a:r>
            <a:r>
              <a:rPr lang="pt-BR" sz="3200" baseline="30000" dirty="0">
                <a:latin typeface="+mn-lt"/>
                <a:ea typeface="Microsoft YaHei Light" panose="020B0502040204020203" pitchFamily="34" charset="-122"/>
                <a:cs typeface="Arial" panose="020B0604020202020204" pitchFamily="34" charset="0"/>
              </a:rPr>
              <a:t>3+</a:t>
            </a:r>
            <a:r>
              <a:rPr lang="pt-BR" altLang="pt-BR" sz="3200" dirty="0">
                <a:solidFill>
                  <a:srgbClr val="000000"/>
                </a:solidFill>
                <a:latin typeface="+mn-lt"/>
              </a:rPr>
              <a:t>; 4) QD</a:t>
            </a:r>
            <a:endParaRPr lang="pt-BR" sz="3200" baseline="30000" dirty="0">
              <a:latin typeface="+mn-lt"/>
              <a:ea typeface="Microsoft YaHei Light" panose="020B0502040204020203" pitchFamily="34" charset="-122"/>
              <a:cs typeface="Arial" panose="020B0604020202020204" pitchFamily="34" charset="0"/>
            </a:endParaRPr>
          </a:p>
          <a:p>
            <a:pPr algn="just">
              <a:lnSpc>
                <a:spcPct val="150000"/>
              </a:lnSpc>
              <a:defRPr/>
            </a:pPr>
            <a:r>
              <a:rPr lang="pt-BR" altLang="pt-BR" sz="3200" dirty="0">
                <a:solidFill>
                  <a:srgbClr val="000000"/>
                </a:solidFill>
                <a:latin typeface="+mn-lt"/>
              </a:rPr>
              <a:t>System C2: 1) DOTA + EDC+NHS; 2) CIS; 3) </a:t>
            </a:r>
            <a:r>
              <a:rPr lang="pt-BR" sz="3200" dirty="0">
                <a:latin typeface="+mn-lt"/>
                <a:ea typeface="Microsoft YaHei Light" panose="020B0502040204020203" pitchFamily="34" charset="-122"/>
                <a:cs typeface="Arial" panose="020B0604020202020204" pitchFamily="34" charset="0"/>
              </a:rPr>
              <a:t>Gd</a:t>
            </a:r>
            <a:r>
              <a:rPr lang="pt-BR" sz="3200" baseline="30000" dirty="0">
                <a:latin typeface="+mn-lt"/>
                <a:ea typeface="Microsoft YaHei Light" panose="020B0502040204020203" pitchFamily="34" charset="-122"/>
                <a:cs typeface="Arial" panose="020B0604020202020204" pitchFamily="34" charset="0"/>
              </a:rPr>
              <a:t>3+</a:t>
            </a:r>
            <a:r>
              <a:rPr lang="pt-BR" altLang="pt-BR" sz="3200" dirty="0">
                <a:solidFill>
                  <a:srgbClr val="000000"/>
                </a:solidFill>
                <a:latin typeface="+mn-lt"/>
              </a:rPr>
              <a:t>; 4) QD</a:t>
            </a:r>
            <a:endParaRPr lang="pt-BR" sz="3200" dirty="0">
              <a:latin typeface="+mn-lt"/>
              <a:ea typeface="Microsoft YaHei Light" panose="020B0502040204020203" pitchFamily="34" charset="-122"/>
              <a:cs typeface="Arial" panose="020B0604020202020204" pitchFamily="34" charset="0"/>
            </a:endParaRPr>
          </a:p>
        </p:txBody>
      </p:sp>
      <p:sp>
        <p:nvSpPr>
          <p:cNvPr id="136" name="CaixaDeTexto 135">
            <a:extLst>
              <a:ext uri="{FF2B5EF4-FFF2-40B4-BE49-F238E27FC236}">
                <a16:creationId xmlns:a16="http://schemas.microsoft.com/office/drawing/2014/main" id="{0DB4A16E-595E-4E68-9AEB-69D9BAC306DD}"/>
              </a:ext>
            </a:extLst>
          </p:cNvPr>
          <p:cNvSpPr txBox="1"/>
          <p:nvPr/>
        </p:nvSpPr>
        <p:spPr bwMode="auto">
          <a:xfrm>
            <a:off x="12741116" y="20774195"/>
            <a:ext cx="728084" cy="615553"/>
          </a:xfrm>
          <a:prstGeom prst="rect">
            <a:avLst/>
          </a:prstGeom>
          <a:noFill/>
        </p:spPr>
        <p:txBody>
          <a:bodyPr wrap="none">
            <a:spAutoFit/>
          </a:bodyPr>
          <a:lstStyle/>
          <a:p>
            <a:pPr>
              <a:defRPr/>
            </a:pPr>
            <a:r>
              <a:rPr lang="pt-BR" sz="3400" dirty="0">
                <a:ea typeface="Microsoft YaHei Light" panose="020B0502040204020203" pitchFamily="34" charset="-122"/>
                <a:cs typeface="Arial" panose="020B0604020202020204" pitchFamily="34" charset="0"/>
              </a:rPr>
              <a:t>CIS</a:t>
            </a:r>
            <a:endParaRPr lang="pt-BR" sz="3400" dirty="0">
              <a:latin typeface="+mn-lt"/>
              <a:ea typeface="Microsoft YaHei Light" panose="020B0502040204020203" pitchFamily="34" charset="-122"/>
              <a:cs typeface="Arial" panose="020B0604020202020204" pitchFamily="34" charset="0"/>
            </a:endParaRPr>
          </a:p>
        </p:txBody>
      </p:sp>
      <p:pic>
        <p:nvPicPr>
          <p:cNvPr id="138" name="Imagem 97">
            <a:extLst>
              <a:ext uri="{FF2B5EF4-FFF2-40B4-BE49-F238E27FC236}">
                <a16:creationId xmlns:a16="http://schemas.microsoft.com/office/drawing/2014/main" id="{B3653A28-7CB0-46C8-AFA8-D28722AEF3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46391">
            <a:off x="6602290" y="15450360"/>
            <a:ext cx="14525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CaixaDeTexto 139">
            <a:extLst>
              <a:ext uri="{FF2B5EF4-FFF2-40B4-BE49-F238E27FC236}">
                <a16:creationId xmlns:a16="http://schemas.microsoft.com/office/drawing/2014/main" id="{A23D1DC5-C7CD-4CFF-97E5-B8C22C4DDD18}"/>
              </a:ext>
            </a:extLst>
          </p:cNvPr>
          <p:cNvSpPr txBox="1"/>
          <p:nvPr/>
        </p:nvSpPr>
        <p:spPr bwMode="auto">
          <a:xfrm>
            <a:off x="6784852" y="17125172"/>
            <a:ext cx="938077"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NHS</a:t>
            </a:r>
          </a:p>
        </p:txBody>
      </p:sp>
      <p:pic>
        <p:nvPicPr>
          <p:cNvPr id="142" name="Imagem 98">
            <a:extLst>
              <a:ext uri="{FF2B5EF4-FFF2-40B4-BE49-F238E27FC236}">
                <a16:creationId xmlns:a16="http://schemas.microsoft.com/office/drawing/2014/main" id="{982DECEB-EA3B-4472-87F8-39806700382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3899">
            <a:off x="7773139" y="15694108"/>
            <a:ext cx="27019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CaixaDeTexto 143">
            <a:extLst>
              <a:ext uri="{FF2B5EF4-FFF2-40B4-BE49-F238E27FC236}">
                <a16:creationId xmlns:a16="http://schemas.microsoft.com/office/drawing/2014/main" id="{4D5DCC7F-BCC5-4712-9D66-B6D783CDDDF0}"/>
              </a:ext>
            </a:extLst>
          </p:cNvPr>
          <p:cNvSpPr txBox="1"/>
          <p:nvPr/>
        </p:nvSpPr>
        <p:spPr bwMode="auto">
          <a:xfrm>
            <a:off x="8872245" y="16951110"/>
            <a:ext cx="898003" cy="615553"/>
          </a:xfrm>
          <a:prstGeom prst="rect">
            <a:avLst/>
          </a:prstGeom>
          <a:noFill/>
        </p:spPr>
        <p:txBody>
          <a:bodyPr wrap="none">
            <a:spAutoFit/>
          </a:bodyPr>
          <a:lstStyle/>
          <a:p>
            <a:pPr>
              <a:defRPr/>
            </a:pPr>
            <a:r>
              <a:rPr lang="pt-BR" sz="3400" dirty="0">
                <a:latin typeface="+mn-lt"/>
                <a:ea typeface="Microsoft YaHei Light" panose="020B0502040204020203" pitchFamily="34" charset="-122"/>
                <a:cs typeface="Arial" panose="020B0604020202020204" pitchFamily="34" charset="0"/>
              </a:rPr>
              <a:t>EDC</a:t>
            </a:r>
          </a:p>
        </p:txBody>
      </p:sp>
      <p:sp>
        <p:nvSpPr>
          <p:cNvPr id="146" name="Seta: para a Direita 145">
            <a:extLst>
              <a:ext uri="{FF2B5EF4-FFF2-40B4-BE49-F238E27FC236}">
                <a16:creationId xmlns:a16="http://schemas.microsoft.com/office/drawing/2014/main" id="{0BA41D0C-6E50-45AB-971E-D2449B8FFF7A}"/>
              </a:ext>
            </a:extLst>
          </p:cNvPr>
          <p:cNvSpPr/>
          <p:nvPr/>
        </p:nvSpPr>
        <p:spPr bwMode="auto">
          <a:xfrm>
            <a:off x="5185336" y="16094803"/>
            <a:ext cx="835025" cy="493712"/>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8" name="Seta: para a Direita 147">
            <a:extLst>
              <a:ext uri="{FF2B5EF4-FFF2-40B4-BE49-F238E27FC236}">
                <a16:creationId xmlns:a16="http://schemas.microsoft.com/office/drawing/2014/main" id="{3F925494-4EDB-40A7-884A-7AF76DD1CA75}"/>
              </a:ext>
            </a:extLst>
          </p:cNvPr>
          <p:cNvSpPr/>
          <p:nvPr/>
        </p:nvSpPr>
        <p:spPr bwMode="auto">
          <a:xfrm>
            <a:off x="10162435" y="16077610"/>
            <a:ext cx="835025" cy="4953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0" name="CaixaDeTexto 149">
            <a:extLst>
              <a:ext uri="{FF2B5EF4-FFF2-40B4-BE49-F238E27FC236}">
                <a16:creationId xmlns:a16="http://schemas.microsoft.com/office/drawing/2014/main" id="{2F2092C5-014C-43E0-BEC8-03D82FFFFDE6}"/>
              </a:ext>
            </a:extLst>
          </p:cNvPr>
          <p:cNvSpPr txBox="1"/>
          <p:nvPr/>
        </p:nvSpPr>
        <p:spPr>
          <a:xfrm>
            <a:off x="11137194" y="15855326"/>
            <a:ext cx="2024063" cy="1456681"/>
          </a:xfrm>
          <a:prstGeom prst="rect">
            <a:avLst/>
          </a:prstGeom>
          <a:noFill/>
        </p:spPr>
        <p:txBody>
          <a:bodyPr>
            <a:spAutoFit/>
          </a:bodyPr>
          <a:lstStyle/>
          <a:p>
            <a:pPr algn="ctr">
              <a:lnSpc>
                <a:spcPct val="150000"/>
              </a:lnSpc>
              <a:defRPr/>
            </a:pPr>
            <a:r>
              <a:rPr lang="pt-BR" sz="3400" dirty="0">
                <a:latin typeface="+mn-lt"/>
                <a:ea typeface="Microsoft YaHei Light" panose="020B0502040204020203" pitchFamily="34" charset="-122"/>
                <a:cs typeface="Arial" panose="020B0604020202020204" pitchFamily="34" charset="0"/>
              </a:rPr>
              <a:t>Gd</a:t>
            </a:r>
            <a:r>
              <a:rPr lang="pt-BR" sz="3400" baseline="30000" dirty="0">
                <a:latin typeface="+mn-lt"/>
                <a:ea typeface="Microsoft YaHei Light" panose="020B0502040204020203" pitchFamily="34" charset="-122"/>
                <a:cs typeface="Arial" panose="020B0604020202020204" pitchFamily="34" charset="0"/>
              </a:rPr>
              <a:t>3+</a:t>
            </a:r>
            <a:endParaRPr lang="pt-BR" sz="3400" dirty="0">
              <a:latin typeface="+mn-lt"/>
              <a:ea typeface="Microsoft YaHei Light" panose="020B0502040204020203" pitchFamily="34" charset="-122"/>
              <a:cs typeface="Arial" panose="020B0604020202020204" pitchFamily="34" charset="0"/>
            </a:endParaRPr>
          </a:p>
          <a:p>
            <a:pPr algn="ctr">
              <a:lnSpc>
                <a:spcPct val="150000"/>
              </a:lnSpc>
              <a:defRPr/>
            </a:pPr>
            <a:r>
              <a:rPr lang="pt-BR" sz="2800" dirty="0">
                <a:latin typeface="+mn-lt"/>
                <a:ea typeface="Microsoft YaHei Light" panose="020B0502040204020203" pitchFamily="34" charset="-122"/>
                <a:cs typeface="Arial" panose="020B0604020202020204" pitchFamily="34" charset="0"/>
              </a:rPr>
              <a:t>(GdCl</a:t>
            </a:r>
            <a:r>
              <a:rPr lang="pt-BR" sz="2800" baseline="-25000" dirty="0">
                <a:latin typeface="+mn-lt"/>
                <a:ea typeface="Microsoft YaHei Light" panose="020B0502040204020203" pitchFamily="34" charset="-122"/>
                <a:cs typeface="Arial" panose="020B0604020202020204" pitchFamily="34" charset="0"/>
              </a:rPr>
              <a:t>3</a:t>
            </a:r>
            <a:r>
              <a:rPr lang="pt-BR" sz="2800" dirty="0">
                <a:latin typeface="+mn-lt"/>
                <a:ea typeface="Microsoft YaHei Light" panose="020B0502040204020203" pitchFamily="34" charset="-122"/>
                <a:cs typeface="Arial" panose="020B0604020202020204" pitchFamily="34" charset="0"/>
              </a:rPr>
              <a:t>)</a:t>
            </a:r>
          </a:p>
        </p:txBody>
      </p:sp>
      <p:sp>
        <p:nvSpPr>
          <p:cNvPr id="152" name="Seta: para a Direita 151">
            <a:extLst>
              <a:ext uri="{FF2B5EF4-FFF2-40B4-BE49-F238E27FC236}">
                <a16:creationId xmlns:a16="http://schemas.microsoft.com/office/drawing/2014/main" id="{366582B5-F377-48CB-8669-3E820EAA7240}"/>
              </a:ext>
            </a:extLst>
          </p:cNvPr>
          <p:cNvSpPr/>
          <p:nvPr/>
        </p:nvSpPr>
        <p:spPr>
          <a:xfrm>
            <a:off x="13847686" y="16056777"/>
            <a:ext cx="835025" cy="493713"/>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54" name="Imagem 101">
            <a:extLst>
              <a:ext uri="{FF2B5EF4-FFF2-40B4-BE49-F238E27FC236}">
                <a16:creationId xmlns:a16="http://schemas.microsoft.com/office/drawing/2014/main" id="{ACFBFB33-C69E-4B78-801D-7E4DF87205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88474" y="15180168"/>
            <a:ext cx="39417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TextBox 75">
            <a:extLst>
              <a:ext uri="{FF2B5EF4-FFF2-40B4-BE49-F238E27FC236}">
                <a16:creationId xmlns:a16="http://schemas.microsoft.com/office/drawing/2014/main" id="{0C0CBA24-A732-43F5-BE56-B238A0C63E21}"/>
              </a:ext>
            </a:extLst>
          </p:cNvPr>
          <p:cNvSpPr txBox="1">
            <a:spLocks noChangeArrowheads="1"/>
          </p:cNvSpPr>
          <p:nvPr/>
        </p:nvSpPr>
        <p:spPr bwMode="auto">
          <a:xfrm>
            <a:off x="15498544" y="34892038"/>
            <a:ext cx="12979400" cy="4093428"/>
          </a:xfrm>
          <a:prstGeom prst="rect">
            <a:avLst/>
          </a:prstGeom>
          <a:noFill/>
          <a:ln>
            <a:noFill/>
          </a:ln>
        </p:spPr>
        <p:txBody>
          <a:bodyPr>
            <a:spAutoFit/>
          </a:bodyPr>
          <a:lstStyle>
            <a:lvl1pPr>
              <a:defRPr sz="6800">
                <a:solidFill>
                  <a:schemeClr val="tx1"/>
                </a:solidFill>
                <a:latin typeface="Arial" panose="020B0604020202020204" pitchFamily="34" charset="0"/>
                <a:ea typeface="MS PGothic" panose="020B0600070205080204" pitchFamily="34" charset="-128"/>
              </a:defRPr>
            </a:lvl1pPr>
            <a:lvl2pPr marL="742950" indent="-285750">
              <a:defRPr sz="6800">
                <a:solidFill>
                  <a:schemeClr val="tx1"/>
                </a:solidFill>
                <a:latin typeface="Arial" panose="020B0604020202020204" pitchFamily="34" charset="0"/>
                <a:ea typeface="MS PGothic" panose="020B0600070205080204" pitchFamily="34" charset="-128"/>
              </a:defRPr>
            </a:lvl2pPr>
            <a:lvl3pPr marL="1143000" indent="-228600">
              <a:defRPr sz="6800">
                <a:solidFill>
                  <a:schemeClr val="tx1"/>
                </a:solidFill>
                <a:latin typeface="Arial" panose="020B0604020202020204" pitchFamily="34" charset="0"/>
                <a:ea typeface="MS PGothic" panose="020B0600070205080204" pitchFamily="34" charset="-128"/>
              </a:defRPr>
            </a:lvl3pPr>
            <a:lvl4pPr marL="1600200" indent="-228600">
              <a:defRPr sz="6800">
                <a:solidFill>
                  <a:schemeClr val="tx1"/>
                </a:solidFill>
                <a:latin typeface="Arial" panose="020B0604020202020204" pitchFamily="34" charset="0"/>
                <a:ea typeface="MS PGothic" panose="020B0600070205080204" pitchFamily="34" charset="-128"/>
              </a:defRPr>
            </a:lvl4pPr>
            <a:lvl5pPr marL="2057400" indent="-228600">
              <a:defRPr sz="6800">
                <a:solidFill>
                  <a:schemeClr val="tx1"/>
                </a:solidFill>
                <a:latin typeface="Arial" panose="020B0604020202020204" pitchFamily="34" charset="0"/>
                <a:ea typeface="MS PGothic" panose="020B0600070205080204" pitchFamily="34" charset="-128"/>
              </a:defRPr>
            </a:lvl5pPr>
            <a:lvl6pPr marL="25146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6pPr>
            <a:lvl7pPr marL="29718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7pPr>
            <a:lvl8pPr marL="34290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8pPr>
            <a:lvl9pPr marL="3886200" indent="-228600" defTabSz="3454400" eaLnBrk="0" fontAlgn="base" hangingPunct="0">
              <a:spcBef>
                <a:spcPct val="0"/>
              </a:spcBef>
              <a:spcAft>
                <a:spcPct val="0"/>
              </a:spcAft>
              <a:defRPr sz="6800">
                <a:solidFill>
                  <a:schemeClr val="tx1"/>
                </a:solidFill>
                <a:latin typeface="Arial" panose="020B0604020202020204" pitchFamily="34" charset="0"/>
                <a:ea typeface="MS PGothic" panose="020B0600070205080204" pitchFamily="34" charset="-128"/>
              </a:defRPr>
            </a:lvl9pPr>
          </a:lstStyle>
          <a:p>
            <a:pPr eaLnBrk="1" hangingPunct="1">
              <a:defRPr/>
            </a:pPr>
            <a:r>
              <a:rPr lang="pt-BR" altLang="pt-BR" sz="3200" b="1" dirty="0" err="1">
                <a:latin typeface="+mn-lt"/>
              </a:rPr>
              <a:t>References</a:t>
            </a:r>
            <a:r>
              <a:rPr lang="pt-BR" altLang="pt-BR" sz="3200" b="1" dirty="0">
                <a:latin typeface="+mn-lt"/>
              </a:rPr>
              <a:t>:</a:t>
            </a:r>
          </a:p>
          <a:p>
            <a:pPr algn="just">
              <a:defRPr/>
            </a:pPr>
            <a:r>
              <a:rPr lang="pt-BR" sz="3200" baseline="30000" dirty="0">
                <a:latin typeface="+mn-lt"/>
              </a:rPr>
              <a:t>1</a:t>
            </a:r>
            <a:r>
              <a:rPr lang="pt-BR" sz="3200" dirty="0">
                <a:latin typeface="+mn-lt"/>
              </a:rPr>
              <a:t>Pereira, G. A.; Geraldes, C. F. G. C., </a:t>
            </a:r>
            <a:r>
              <a:rPr lang="pt-BR" sz="3200" i="1" dirty="0">
                <a:latin typeface="+mn-lt"/>
              </a:rPr>
              <a:t>Ann </a:t>
            </a:r>
            <a:r>
              <a:rPr lang="pt-BR" sz="3200" i="1" dirty="0" err="1">
                <a:latin typeface="+mn-lt"/>
              </a:rPr>
              <a:t>Magn</a:t>
            </a:r>
            <a:r>
              <a:rPr lang="pt-BR" sz="3200" i="1" dirty="0">
                <a:latin typeface="+mn-lt"/>
              </a:rPr>
              <a:t> </a:t>
            </a:r>
            <a:r>
              <a:rPr lang="pt-BR" sz="3200" i="1" dirty="0" err="1">
                <a:latin typeface="+mn-lt"/>
              </a:rPr>
              <a:t>Reson</a:t>
            </a:r>
            <a:r>
              <a:rPr lang="pt-BR" sz="3200" dirty="0">
                <a:latin typeface="+mn-lt"/>
              </a:rPr>
              <a:t> 2007, 6, 1-33.</a:t>
            </a:r>
          </a:p>
          <a:p>
            <a:pPr algn="just">
              <a:defRPr/>
            </a:pPr>
            <a:r>
              <a:rPr lang="pt-BR" sz="3200" baseline="30000" dirty="0">
                <a:latin typeface="+mn-lt"/>
              </a:rPr>
              <a:t>2</a:t>
            </a:r>
            <a:r>
              <a:rPr lang="pt-BR" sz="3200" dirty="0">
                <a:latin typeface="+mn-lt"/>
              </a:rPr>
              <a:t>Pereira, G.; Leite, E. S.; Pereira, G. A. L.; Fontes, A.; Santos, B. S. Quantum </a:t>
            </a:r>
            <a:r>
              <a:rPr lang="pt-BR" sz="3200" dirty="0" err="1">
                <a:latin typeface="+mn-lt"/>
              </a:rPr>
              <a:t>Dots</a:t>
            </a:r>
            <a:r>
              <a:rPr lang="pt-BR" sz="3200" dirty="0">
                <a:latin typeface="+mn-lt"/>
              </a:rPr>
              <a:t>. In: Margarita Sanchez-Dominguez, Carlos Rodriguez-Abreu. (Org.). </a:t>
            </a:r>
            <a:r>
              <a:rPr lang="pt-BR" sz="3200" i="1" dirty="0" err="1">
                <a:latin typeface="+mn-lt"/>
              </a:rPr>
              <a:t>Nanocolloids</a:t>
            </a:r>
            <a:r>
              <a:rPr lang="pt-BR" sz="3200" dirty="0">
                <a:latin typeface="+mn-lt"/>
              </a:rPr>
              <a:t>. 1ed.: Elsevier, 2016, 1, 131-158.</a:t>
            </a:r>
          </a:p>
          <a:p>
            <a:pPr algn="just">
              <a:defRPr/>
            </a:pPr>
            <a:r>
              <a:rPr lang="pt-BR" sz="3200" baseline="30000" dirty="0">
                <a:latin typeface="+mn-lt"/>
              </a:rPr>
              <a:t>3</a:t>
            </a:r>
            <a:r>
              <a:rPr lang="pt-BR" sz="3200" dirty="0">
                <a:latin typeface="+mn-lt"/>
              </a:rPr>
              <a:t>Matos, A. L. L.; Pereira, G.; Cabral Filho, P. E.;  Santos, B. S.; Fontes, A. </a:t>
            </a:r>
            <a:r>
              <a:rPr lang="pt-BR" sz="3200" i="1" dirty="0">
                <a:latin typeface="+mn-lt"/>
              </a:rPr>
              <a:t>J. </a:t>
            </a:r>
            <a:r>
              <a:rPr lang="pt-BR" sz="3200" i="1" dirty="0" err="1">
                <a:latin typeface="+mn-lt"/>
              </a:rPr>
              <a:t>Photochem</a:t>
            </a:r>
            <a:r>
              <a:rPr lang="pt-BR" sz="3200" i="1" dirty="0">
                <a:latin typeface="+mn-lt"/>
              </a:rPr>
              <a:t>. </a:t>
            </a:r>
            <a:r>
              <a:rPr lang="pt-BR" sz="3200" i="1" dirty="0" err="1">
                <a:latin typeface="+mn-lt"/>
              </a:rPr>
              <a:t>Photobiol</a:t>
            </a:r>
            <a:r>
              <a:rPr lang="pt-BR" sz="3200" i="1" dirty="0">
                <a:latin typeface="+mn-lt"/>
              </a:rPr>
              <a:t>. B</a:t>
            </a:r>
            <a:r>
              <a:rPr lang="pt-BR" sz="3200" dirty="0">
                <a:latin typeface="+mn-lt"/>
              </a:rPr>
              <a:t>, 2017, 171, 43.</a:t>
            </a:r>
          </a:p>
          <a:p>
            <a:pPr algn="just">
              <a:defRPr/>
            </a:pPr>
            <a:r>
              <a:rPr lang="en-US" sz="3200" b="1" dirty="0">
                <a:latin typeface="+mn-lt"/>
              </a:rPr>
              <a:t>Acknowledgements: </a:t>
            </a:r>
            <a:r>
              <a:rPr lang="en-US" sz="3200" dirty="0" err="1">
                <a:latin typeface="+mn-lt"/>
              </a:rPr>
              <a:t>CNPq</a:t>
            </a:r>
            <a:r>
              <a:rPr lang="en-US" sz="3200" dirty="0">
                <a:latin typeface="+mn-lt"/>
              </a:rPr>
              <a:t>, CAPES and UFPE.</a:t>
            </a:r>
          </a:p>
        </p:txBody>
      </p:sp>
      <p:pic>
        <p:nvPicPr>
          <p:cNvPr id="172" name="Imagem 7">
            <a:extLst>
              <a:ext uri="{FF2B5EF4-FFF2-40B4-BE49-F238E27FC236}">
                <a16:creationId xmlns:a16="http://schemas.microsoft.com/office/drawing/2014/main" id="{826164E0-3E0F-45A1-BEC7-0B9C06162B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3376" y="271425"/>
            <a:ext cx="3143122" cy="115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Imagem 9">
            <a:extLst>
              <a:ext uri="{FF2B5EF4-FFF2-40B4-BE49-F238E27FC236}">
                <a16:creationId xmlns:a16="http://schemas.microsoft.com/office/drawing/2014/main" id="{E1B59D85-CEF4-4ACD-B0CF-C33C424FD5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9434" y="378567"/>
            <a:ext cx="2083652" cy="89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2" descr="Resultado de imagem para capes">
            <a:extLst>
              <a:ext uri="{FF2B5EF4-FFF2-40B4-BE49-F238E27FC236}">
                <a16:creationId xmlns:a16="http://schemas.microsoft.com/office/drawing/2014/main" id="{B30E5808-676D-4EE4-9632-66B96F5463F1}"/>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9386" r="10080" b="6400"/>
          <a:stretch/>
        </p:blipFill>
        <p:spPr bwMode="auto">
          <a:xfrm>
            <a:off x="6681432" y="135769"/>
            <a:ext cx="1682316" cy="13041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E538FFCB-D08D-4F7E-BFF8-2B4FEBAEFF7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9527" r="8283" b="3445"/>
          <a:stretch/>
        </p:blipFill>
        <p:spPr>
          <a:xfrm>
            <a:off x="19119408" y="24899258"/>
            <a:ext cx="6689092" cy="4856987"/>
          </a:xfrm>
          <a:prstGeom prst="rect">
            <a:avLst/>
          </a:prstGeom>
        </p:spPr>
      </p:pic>
      <p:pic>
        <p:nvPicPr>
          <p:cNvPr id="13" name="Imagem 12">
            <a:extLst>
              <a:ext uri="{FF2B5EF4-FFF2-40B4-BE49-F238E27FC236}">
                <a16:creationId xmlns:a16="http://schemas.microsoft.com/office/drawing/2014/main" id="{87368B40-4A94-43BB-B7E2-DD2E909FF39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10627" r="13038" b="2376"/>
          <a:stretch/>
        </p:blipFill>
        <p:spPr>
          <a:xfrm>
            <a:off x="11281961" y="24894425"/>
            <a:ext cx="6336747" cy="4851072"/>
          </a:xfrm>
          <a:prstGeom prst="rect">
            <a:avLst/>
          </a:prstGeom>
        </p:spPr>
      </p:pic>
      <p:sp>
        <p:nvSpPr>
          <p:cNvPr id="4" name="CaixaDeTexto 3">
            <a:extLst>
              <a:ext uri="{FF2B5EF4-FFF2-40B4-BE49-F238E27FC236}">
                <a16:creationId xmlns:a16="http://schemas.microsoft.com/office/drawing/2014/main" id="{3F2BB99B-1BEA-0443-8994-34326C597860}"/>
              </a:ext>
            </a:extLst>
          </p:cNvPr>
          <p:cNvSpPr txBox="1"/>
          <p:nvPr/>
        </p:nvSpPr>
        <p:spPr>
          <a:xfrm>
            <a:off x="1888176" y="12795250"/>
            <a:ext cx="3823098" cy="646331"/>
          </a:xfrm>
          <a:prstGeom prst="rect">
            <a:avLst/>
          </a:prstGeom>
          <a:noFill/>
        </p:spPr>
        <p:txBody>
          <a:bodyPr wrap="none" rtlCol="0">
            <a:spAutoFit/>
          </a:bodyPr>
          <a:lstStyle/>
          <a:p>
            <a:r>
              <a:rPr lang="pt-PT" sz="3600" b="1" dirty="0" err="1"/>
              <a:t>Covalent</a:t>
            </a:r>
            <a:r>
              <a:rPr lang="pt-PT" sz="3600" b="1" dirty="0"/>
              <a:t> </a:t>
            </a:r>
            <a:r>
              <a:rPr lang="pt-PT" sz="3600" b="1" dirty="0" err="1"/>
              <a:t>Approach</a:t>
            </a:r>
            <a:endParaRPr lang="pt-PT" sz="3600" b="1" dirty="0"/>
          </a:p>
        </p:txBody>
      </p:sp>
      <p:sp>
        <p:nvSpPr>
          <p:cNvPr id="98" name="CaixaDeTexto 97">
            <a:extLst>
              <a:ext uri="{FF2B5EF4-FFF2-40B4-BE49-F238E27FC236}">
                <a16:creationId xmlns:a16="http://schemas.microsoft.com/office/drawing/2014/main" id="{EAD3B59E-BBB7-9044-997C-2FB67B6C72BE}"/>
              </a:ext>
            </a:extLst>
          </p:cNvPr>
          <p:cNvSpPr txBox="1"/>
          <p:nvPr/>
        </p:nvSpPr>
        <p:spPr>
          <a:xfrm>
            <a:off x="1897076" y="18093234"/>
            <a:ext cx="4765664" cy="646331"/>
          </a:xfrm>
          <a:prstGeom prst="rect">
            <a:avLst/>
          </a:prstGeom>
          <a:noFill/>
        </p:spPr>
        <p:txBody>
          <a:bodyPr wrap="none" rtlCol="0">
            <a:spAutoFit/>
          </a:bodyPr>
          <a:lstStyle/>
          <a:p>
            <a:r>
              <a:rPr lang="pt-PT" sz="3600" b="1" dirty="0"/>
              <a:t>Non-</a:t>
            </a:r>
            <a:r>
              <a:rPr lang="pt-PT" sz="3600" b="1" dirty="0" err="1"/>
              <a:t>Covalent</a:t>
            </a:r>
            <a:r>
              <a:rPr lang="pt-PT" sz="3600" b="1" dirty="0"/>
              <a:t> </a:t>
            </a:r>
            <a:r>
              <a:rPr lang="pt-PT" sz="3600" b="1" dirty="0" err="1"/>
              <a:t>Approach</a:t>
            </a:r>
            <a:endParaRPr lang="pt-PT" sz="3600" b="1" dirty="0"/>
          </a:p>
        </p:txBody>
      </p:sp>
    </p:spTree>
    <p:extLst>
      <p:ext uri="{BB962C8B-B14F-4D97-AF65-F5344CB8AC3E}">
        <p14:creationId xmlns:p14="http://schemas.microsoft.com/office/powerpoint/2010/main" val="10884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7"/>
                                        </p:tgtEl>
                                      </p:cBhvr>
                                    </p:animEffect>
                                    <p:set>
                                      <p:cBhvr>
                                        <p:cTn id="7" dur="1" fill="hold">
                                          <p:stCondLst>
                                            <p:cond delay="499"/>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606</Words>
  <Application>Microsoft Office PowerPoint</Application>
  <PresentationFormat>Personalizar</PresentationFormat>
  <Paragraphs>75</Paragraphs>
  <Slides>1</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1</vt:i4>
      </vt:variant>
    </vt:vector>
  </HeadingPairs>
  <TitlesOfParts>
    <vt:vector size="6" baseType="lpstr">
      <vt:lpstr>Arial</vt:lpstr>
      <vt:lpstr>Calibri</vt:lpstr>
      <vt:lpstr>Calibri Light</vt:lpstr>
      <vt:lpstr>Office Theme</vt:lpstr>
      <vt:lpstr>Custom Design</vt:lpstr>
      <vt:lpstr>Bimodal nanoprobes based on cationic quantum dots and Gd3+ chelates prepared by covalent and dative bonds for optical and magnetic resonance imaging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Samantha Dantas</cp:lastModifiedBy>
  <cp:revision>106</cp:revision>
  <dcterms:created xsi:type="dcterms:W3CDTF">2015-04-04T09:45:50Z</dcterms:created>
  <dcterms:modified xsi:type="dcterms:W3CDTF">2020-10-27T11:52:14Z</dcterms:modified>
</cp:coreProperties>
</file>