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65" r:id="rId3"/>
  </p:sldIdLst>
  <p:sldSz cx="30275213" cy="42811700"/>
  <p:notesSz cx="6858000" cy="9144000"/>
  <p:defaultTextStyle>
    <a:defPPr>
      <a:defRPr lang="fr-FR"/>
    </a:defPPr>
    <a:lvl1pPr marL="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575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486" userDrawn="1">
          <p15:clr>
            <a:srgbClr val="A4A3A4"/>
          </p15:clr>
        </p15:guide>
        <p15:guide id="2" pos="9536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Schalnich" initials="MS" lastIdx="3" clrIdx="0"/>
  <p:cmAuthor id="1" name="Samanta" initials="S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3399"/>
    <a:srgbClr val="6A4E9D"/>
    <a:srgbClr val="5E4197"/>
    <a:srgbClr val="6032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Styl pośredni 2 — Ak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340" autoAdjust="0"/>
    <p:restoredTop sz="94660"/>
  </p:normalViewPr>
  <p:slideViewPr>
    <p:cSldViewPr>
      <p:cViewPr>
        <p:scale>
          <a:sx n="20" d="100"/>
          <a:sy n="20" d="100"/>
        </p:scale>
        <p:origin x="-812" y="1672"/>
      </p:cViewPr>
      <p:guideLst>
        <p:guide orient="horz" pos="13486"/>
        <p:guide pos="9536"/>
      </p:guideLst>
    </p:cSldViewPr>
  </p:slideViewPr>
  <p:notesTextViewPr>
    <p:cViewPr>
      <p:scale>
        <a:sx n="100" d="100"/>
        <a:sy n="100" d="100"/>
      </p:scale>
      <p:origin x="0" y="4"/>
    </p:cViewPr>
  </p:notesTextViewPr>
  <p:notesViewPr>
    <p:cSldViewPr>
      <p:cViewPr varScale="1">
        <p:scale>
          <a:sx n="88" d="100"/>
          <a:sy n="88" d="100"/>
        </p:scale>
        <p:origin x="3204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e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FBF3B-F983-4F41-9E6C-02008BB91DD1}" type="datetimeFigureOut">
              <a:rPr lang="fr-FR" smtClean="0"/>
              <a:pPr/>
              <a:t>29/10/2020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269082-9D5D-43A3-B675-27AB9B8E552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60967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1pPr>
    <a:lvl2pPr marL="146281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2pPr>
    <a:lvl3pPr marL="2925623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3pPr>
    <a:lvl4pPr marL="4388434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4pPr>
    <a:lvl5pPr marL="5851246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5pPr>
    <a:lvl6pPr marL="7314057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6pPr>
    <a:lvl7pPr marL="8776868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7pPr>
    <a:lvl8pPr marL="10239680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8pPr>
    <a:lvl9pPr marL="11702491" algn="l" defTabSz="2925623" rtl="0" eaLnBrk="1" latinLnBrk="0" hangingPunct="1">
      <a:defRPr sz="383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13299391"/>
            <a:ext cx="25733931" cy="91767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282" y="24259965"/>
            <a:ext cx="21192649" cy="109407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621E2D-A50B-495F-9AA4-3F10866B781B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6B278-45EA-45CC-9642-20CC60EAB0D1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949529" y="1714471"/>
            <a:ext cx="6811923" cy="3652868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13761" y="1714471"/>
            <a:ext cx="19931182" cy="3652868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16925-72EC-42D4-94D3-A1003B939FCE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Paper</a:t>
            </a:r>
            <a:r>
              <a:rPr lang="it-IT" dirty="0"/>
              <a:t>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Master text </a:t>
            </a:r>
            <a:r>
              <a:rPr lang="it-IT" dirty="0" err="1"/>
              <a:t>styles</a:t>
            </a:r>
            <a:endParaRPr lang="it-IT" dirty="0"/>
          </a:p>
          <a:p>
            <a:pPr lvl="1"/>
            <a:r>
              <a:rPr lang="it-IT" dirty="0"/>
              <a:t>Second </a:t>
            </a:r>
            <a:r>
              <a:rPr lang="it-IT" dirty="0" err="1"/>
              <a:t>level</a:t>
            </a:r>
            <a:endParaRPr lang="it-IT" dirty="0"/>
          </a:p>
          <a:p>
            <a:pPr lvl="2"/>
            <a:r>
              <a:rPr lang="it-IT" dirty="0"/>
              <a:t>Third </a:t>
            </a:r>
            <a:r>
              <a:rPr lang="it-IT" dirty="0" err="1"/>
              <a:t>level</a:t>
            </a:r>
            <a:endParaRPr lang="it-IT" dirty="0"/>
          </a:p>
          <a:p>
            <a:pPr lvl="3"/>
            <a:r>
              <a:rPr lang="it-IT" dirty="0" err="1"/>
              <a:t>Fourth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  <a:p>
            <a:pPr lvl="4"/>
            <a:r>
              <a:rPr lang="it-IT" dirty="0" err="1"/>
              <a:t>Fifth</a:t>
            </a:r>
            <a:r>
              <a:rPr lang="it-IT" dirty="0"/>
              <a:t> </a:t>
            </a:r>
            <a:r>
              <a:rPr lang="it-IT" dirty="0" err="1"/>
              <a:t>level</a:t>
            </a:r>
            <a:endParaRPr lang="it-IT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0" hasCustomPrompt="1"/>
          </p:nvPr>
        </p:nvSpPr>
        <p:spPr>
          <a:xfrm>
            <a:off x="12774612" y="5479523"/>
            <a:ext cx="16453907" cy="1318062"/>
          </a:xfrm>
        </p:spPr>
        <p:txBody>
          <a:bodyPr>
            <a:normAutofit/>
          </a:bodyPr>
          <a:lstStyle>
            <a:lvl1pPr marL="0" indent="0" algn="r">
              <a:buNone/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it-IT" dirty="0"/>
              <a:t>Click to </a:t>
            </a:r>
            <a:r>
              <a:rPr lang="it-IT" dirty="0" err="1"/>
              <a:t>edit</a:t>
            </a:r>
            <a:r>
              <a:rPr lang="it-IT" dirty="0"/>
              <a:t> </a:t>
            </a:r>
            <a:r>
              <a:rPr lang="it-IT" dirty="0" err="1"/>
              <a:t>author’s</a:t>
            </a:r>
            <a:r>
              <a:rPr lang="it-IT" dirty="0"/>
              <a:t> </a:t>
            </a:r>
            <a:r>
              <a:rPr lang="it-IT" dirty="0" err="1"/>
              <a:t>name</a:t>
            </a:r>
            <a:r>
              <a:rPr lang="it-IT" dirty="0"/>
              <a:t> and </a:t>
            </a:r>
            <a:r>
              <a:rPr lang="it-IT" dirty="0" err="1"/>
              <a:t>affiliation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45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84402" y="7006456"/>
            <a:ext cx="22706410" cy="1490481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6055"/>
            <a:ext cx="22706410" cy="1033624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8924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5894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3215"/>
            <a:ext cx="26112371" cy="17808474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50163"/>
            <a:ext cx="26112371" cy="9365056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093645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11396633"/>
            <a:ext cx="12803892" cy="2716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1490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79" y="2279343"/>
            <a:ext cx="26112371" cy="82749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6687" y="10494814"/>
            <a:ext cx="12809147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6687" y="15638164"/>
            <a:ext cx="12809147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7" y="10494814"/>
            <a:ext cx="12872223" cy="514334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7" y="15638164"/>
            <a:ext cx="12872223" cy="230013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5120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87370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812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760309-1331-4F8F-AC1F-972AC9046391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6902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687" y="2854114"/>
            <a:ext cx="9765859" cy="998939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872223" y="6164110"/>
            <a:ext cx="15326827" cy="3042405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6687" y="12843511"/>
            <a:ext cx="9765859" cy="2379419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134063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48720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4" y="2279325"/>
            <a:ext cx="6528093" cy="362809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9" y="2279325"/>
            <a:ext cx="19079692" cy="362809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37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533" y="27510497"/>
            <a:ext cx="25733931" cy="850288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533" y="18145428"/>
            <a:ext cx="25733931" cy="93650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96765-7664-41F5-8267-06B87A0274DD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13761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89900" y="9989411"/>
            <a:ext cx="13371552" cy="2825374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F9947-2A44-4499-8893-791A730D1CEB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583086"/>
            <a:ext cx="13376810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3761" y="13576859"/>
            <a:ext cx="13376810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79396" y="9583086"/>
            <a:ext cx="13382065" cy="399377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79396" y="13576859"/>
            <a:ext cx="13382065" cy="2466628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D4740-CB78-4DA2-9449-5BA6BAB8E8B9}" type="datetime1">
              <a:rPr lang="fr-FR" smtClean="0"/>
              <a:t>29/10/2020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4D13E3-8353-4C2E-BE7C-26AE1B623ED5}" type="datetime1">
              <a:rPr lang="fr-FR" smtClean="0"/>
              <a:t>29/10/2020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13025-920A-462C-B19C-06B25E7A86DA}" type="datetime1">
              <a:rPr lang="fr-FR" smtClean="0"/>
              <a:t>29/10/2020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2958703" y="39680118"/>
            <a:ext cx="7064216" cy="2279326"/>
          </a:xfrm>
        </p:spPr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769" y="1704542"/>
            <a:ext cx="9960336" cy="725420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6767" y="1704558"/>
            <a:ext cx="16924685" cy="3653860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3769" y="8958760"/>
            <a:ext cx="9960336" cy="292843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14D6D2-AC3E-41CF-B9A3-5BCCE2F511AB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4154" y="29968193"/>
            <a:ext cx="18165128" cy="353791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4154" y="3825307"/>
            <a:ext cx="18165128" cy="25687021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4154" y="33506104"/>
            <a:ext cx="18165128" cy="502442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28312-C233-4B5A-993A-6F581BBA2EDC}" type="datetime1">
              <a:rPr lang="fr-FR" smtClean="0"/>
              <a:t>29/10/2020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13761" y="1714454"/>
            <a:ext cx="27247692" cy="71352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3761" y="9989411"/>
            <a:ext cx="27247692" cy="28253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3761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FA5E1-D094-4A0B-B20B-B561C85E6A82}" type="datetime1">
              <a:rPr lang="fr-FR" smtClean="0"/>
              <a:t>29/10/2020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4031" y="39680118"/>
            <a:ext cx="9587151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97236" y="39680118"/>
            <a:ext cx="7064216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AEAE96-855E-42B1-8DE9-9C9E68DE18C5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72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9343"/>
            <a:ext cx="26112371" cy="8274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6633"/>
            <a:ext cx="26112371" cy="271636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A24ED9-1BAC-43CE-92AB-135E2507265C}" type="datetimeFigureOut">
              <a:rPr lang="en-US" smtClean="0"/>
              <a:t>10/29/2020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80118"/>
            <a:ext cx="10217884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80118"/>
            <a:ext cx="6811923" cy="22793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29872-1DA2-4001-977B-942AFF1DF9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08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4.png"/><Relationship Id="rId7" Type="http://schemas.openxmlformats.org/officeDocument/2006/relationships/image" Target="../media/image2.e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3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11710" y="1670050"/>
            <a:ext cx="27812999" cy="2546396"/>
          </a:xfrm>
        </p:spPr>
        <p:txBody>
          <a:bodyPr>
            <a:noAutofit/>
          </a:bodyPr>
          <a:lstStyle/>
          <a:p>
            <a:r>
              <a:rPr lang="pl-PL" sz="8600" i="1" dirty="0" smtClean="0"/>
              <a:t>In </a:t>
            </a:r>
            <a:r>
              <a:rPr lang="pl-PL" sz="8600" i="1" dirty="0" err="1" smtClean="0"/>
              <a:t>silico</a:t>
            </a:r>
            <a:r>
              <a:rPr lang="pl-PL" sz="8600" dirty="0" smtClean="0"/>
              <a:t> </a:t>
            </a:r>
            <a:r>
              <a:rPr lang="pl-PL" sz="8600" dirty="0" err="1" smtClean="0"/>
              <a:t>drug</a:t>
            </a:r>
            <a:r>
              <a:rPr lang="pl-PL" sz="8600" dirty="0" smtClean="0"/>
              <a:t>-protein </a:t>
            </a:r>
            <a:r>
              <a:rPr lang="pl-PL" sz="8600" dirty="0" err="1" smtClean="0"/>
              <a:t>binding</a:t>
            </a:r>
            <a:r>
              <a:rPr lang="pl-PL" sz="8600" dirty="0" smtClean="0"/>
              <a:t> </a:t>
            </a:r>
            <a:r>
              <a:rPr lang="pl-PL" sz="8600" dirty="0" err="1" smtClean="0"/>
              <a:t>studies</a:t>
            </a:r>
            <a:r>
              <a:rPr lang="pl-PL" sz="8600" dirty="0" smtClean="0"/>
              <a:t> </a:t>
            </a:r>
            <a:r>
              <a:rPr lang="pl-PL" sz="8600" dirty="0" err="1" smtClean="0"/>
              <a:t>using</a:t>
            </a:r>
            <a:r>
              <a:rPr lang="pl-PL" sz="8600" dirty="0" smtClean="0"/>
              <a:t> TLC </a:t>
            </a:r>
            <a:r>
              <a:rPr lang="pl-PL" sz="8600" dirty="0" err="1" smtClean="0"/>
              <a:t>retention</a:t>
            </a:r>
            <a:r>
              <a:rPr lang="pl-PL" sz="8600" dirty="0" smtClean="0"/>
              <a:t> data</a:t>
            </a:r>
            <a:endParaRPr lang="en-US" sz="8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1513761" y="6546850"/>
            <a:ext cx="27416044" cy="33451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506616" y="4489450"/>
            <a:ext cx="27423189" cy="2077492"/>
          </a:xfrm>
          <a:prstGeom prst="rect">
            <a:avLst/>
          </a:prstGeom>
          <a:solidFill>
            <a:srgbClr val="663399"/>
          </a:solidFill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r>
              <a:rPr lang="pl-PL" sz="5400" dirty="0"/>
              <a:t>Karolina Wanat </a:t>
            </a:r>
            <a:r>
              <a:rPr lang="pl-PL" sz="5400" dirty="0" smtClean="0"/>
              <a:t>*</a:t>
            </a:r>
            <a:r>
              <a:rPr lang="pl-PL" sz="5400" baseline="30000" dirty="0" smtClean="0"/>
              <a:t>a</a:t>
            </a:r>
            <a:r>
              <a:rPr lang="pl-PL" sz="5400" dirty="0" smtClean="0"/>
              <a:t>, </a:t>
            </a:r>
            <a:r>
              <a:rPr lang="pl-PL" sz="5400" dirty="0"/>
              <a:t>Grażyna </a:t>
            </a:r>
            <a:r>
              <a:rPr lang="pl-PL" sz="5400" dirty="0" smtClean="0"/>
              <a:t>Żydek </a:t>
            </a:r>
            <a:r>
              <a:rPr lang="pl-PL" sz="5400" baseline="30000" dirty="0" smtClean="0"/>
              <a:t>a</a:t>
            </a:r>
            <a:r>
              <a:rPr lang="pl-PL" sz="5400" dirty="0" smtClean="0"/>
              <a:t>, </a:t>
            </a:r>
            <a:r>
              <a:rPr lang="pl-PL" sz="5400" dirty="0"/>
              <a:t>Elżbieta </a:t>
            </a:r>
            <a:r>
              <a:rPr lang="pl-PL" sz="5400" dirty="0" smtClean="0"/>
              <a:t>Brzezińska </a:t>
            </a:r>
            <a:r>
              <a:rPr lang="pl-PL" sz="5400" baseline="30000" dirty="0" smtClean="0"/>
              <a:t>a</a:t>
            </a:r>
          </a:p>
          <a:p>
            <a:pPr algn="r">
              <a:lnSpc>
                <a:spcPct val="150000"/>
              </a:lnSpc>
            </a:pPr>
            <a:r>
              <a:rPr lang="pl-PL" sz="3200" i="1" baseline="30000" dirty="0" smtClean="0">
                <a:solidFill>
                  <a:schemeClr val="bg1"/>
                </a:solidFill>
              </a:rPr>
              <a:t>a </a:t>
            </a:r>
            <a:r>
              <a:rPr lang="pl-PL" sz="3200" i="1" dirty="0" err="1" smtClean="0">
                <a:solidFill>
                  <a:schemeClr val="bg1"/>
                </a:solidFill>
              </a:rPr>
              <a:t>Department</a:t>
            </a:r>
            <a:r>
              <a:rPr lang="pl-PL" sz="3200" i="1" dirty="0" smtClean="0">
                <a:solidFill>
                  <a:schemeClr val="bg1"/>
                </a:solidFill>
              </a:rPr>
              <a:t> of </a:t>
            </a:r>
            <a:r>
              <a:rPr lang="pl-PL" sz="3200" i="1" dirty="0" err="1" smtClean="0">
                <a:solidFill>
                  <a:schemeClr val="bg1"/>
                </a:solidFill>
              </a:rPr>
              <a:t>Analytical</a:t>
            </a:r>
            <a:r>
              <a:rPr lang="pl-PL" sz="3200" i="1" dirty="0" smtClean="0">
                <a:solidFill>
                  <a:schemeClr val="bg1"/>
                </a:solidFill>
              </a:rPr>
              <a:t> </a:t>
            </a:r>
            <a:r>
              <a:rPr lang="pl-PL" sz="3200" i="1" dirty="0" err="1" smtClean="0">
                <a:solidFill>
                  <a:schemeClr val="bg1"/>
                </a:solidFill>
              </a:rPr>
              <a:t>Chemistry</a:t>
            </a:r>
            <a:r>
              <a:rPr lang="pl-PL" sz="3200" i="1" dirty="0" smtClean="0">
                <a:solidFill>
                  <a:schemeClr val="bg1"/>
                </a:solidFill>
              </a:rPr>
              <a:t>, </a:t>
            </a:r>
            <a:r>
              <a:rPr lang="pl-PL" sz="3200" i="1" dirty="0" err="1" smtClean="0">
                <a:solidFill>
                  <a:schemeClr val="bg1"/>
                </a:solidFill>
              </a:rPr>
              <a:t>Faculty</a:t>
            </a:r>
            <a:r>
              <a:rPr lang="pl-PL" sz="3200" i="1" dirty="0" smtClean="0">
                <a:solidFill>
                  <a:schemeClr val="bg1"/>
                </a:solidFill>
              </a:rPr>
              <a:t> of </a:t>
            </a:r>
            <a:r>
              <a:rPr lang="pl-PL" sz="3200" i="1" dirty="0" err="1" smtClean="0">
                <a:solidFill>
                  <a:schemeClr val="bg1"/>
                </a:solidFill>
              </a:rPr>
              <a:t>Pharmacy</a:t>
            </a:r>
            <a:r>
              <a:rPr lang="pl-PL" sz="3200" i="1" dirty="0" smtClean="0">
                <a:solidFill>
                  <a:schemeClr val="bg1"/>
                </a:solidFill>
              </a:rPr>
              <a:t>, </a:t>
            </a:r>
            <a:r>
              <a:rPr lang="pl-PL" sz="3200" i="1" dirty="0" err="1" smtClean="0">
                <a:solidFill>
                  <a:schemeClr val="bg1"/>
                </a:solidFill>
              </a:rPr>
              <a:t>Medical</a:t>
            </a:r>
            <a:r>
              <a:rPr lang="pl-PL" sz="3200" i="1" dirty="0" smtClean="0">
                <a:solidFill>
                  <a:schemeClr val="bg1"/>
                </a:solidFill>
              </a:rPr>
              <a:t> </a:t>
            </a:r>
            <a:r>
              <a:rPr lang="pl-PL" sz="3200" i="1" dirty="0" err="1" smtClean="0">
                <a:solidFill>
                  <a:schemeClr val="bg1"/>
                </a:solidFill>
              </a:rPr>
              <a:t>University</a:t>
            </a:r>
            <a:r>
              <a:rPr lang="pl-PL" sz="3200" i="1" dirty="0" smtClean="0">
                <a:solidFill>
                  <a:schemeClr val="bg1"/>
                </a:solidFill>
              </a:rPr>
              <a:t> of </a:t>
            </a:r>
            <a:r>
              <a:rPr lang="pl-PL" sz="3200" i="1" dirty="0" err="1" smtClean="0">
                <a:solidFill>
                  <a:schemeClr val="bg1"/>
                </a:solidFill>
              </a:rPr>
              <a:t>Lodz</a:t>
            </a:r>
            <a:r>
              <a:rPr lang="pl-PL" sz="3200" i="1" dirty="0" smtClean="0">
                <a:solidFill>
                  <a:schemeClr val="bg1"/>
                </a:solidFill>
              </a:rPr>
              <a:t>, </a:t>
            </a:r>
            <a:r>
              <a:rPr lang="pl-PL" sz="3200" i="1" dirty="0" err="1" smtClean="0">
                <a:solidFill>
                  <a:schemeClr val="bg1"/>
                </a:solidFill>
              </a:rPr>
              <a:t>Lodz</a:t>
            </a:r>
            <a:r>
              <a:rPr lang="pl-PL" sz="3200" i="1" dirty="0" smtClean="0">
                <a:solidFill>
                  <a:schemeClr val="bg1"/>
                </a:solidFill>
              </a:rPr>
              <a:t>, Poland</a:t>
            </a:r>
            <a:endParaRPr lang="en-US" sz="3200" i="1" dirty="0">
              <a:solidFill>
                <a:schemeClr val="bg1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13761" y="7232650"/>
            <a:ext cx="27247692" cy="32461199"/>
          </a:xfrm>
        </p:spPr>
        <p:txBody>
          <a:bodyPr numCol="2">
            <a:normAutofit fontScale="92500" lnSpcReduction="20000"/>
          </a:bodyPr>
          <a:lstStyle/>
          <a:p>
            <a:pPr marL="441325" indent="31750" algn="just">
              <a:buNone/>
            </a:pPr>
            <a:r>
              <a:rPr lang="pl-PL" sz="5200" b="1" dirty="0" err="1" smtClean="0"/>
              <a:t>Introduction</a:t>
            </a:r>
            <a:endParaRPr lang="pl-PL" sz="5200" b="1" dirty="0" smtClean="0"/>
          </a:p>
          <a:p>
            <a:pPr marL="441325" indent="31750">
              <a:buNone/>
            </a:pPr>
            <a:r>
              <a:rPr lang="en-US" sz="5200" dirty="0" smtClean="0"/>
              <a:t>One of the most important factors influencing the transport and distribution of a drug in a living organism is protein binding</a:t>
            </a:r>
            <a:r>
              <a:rPr lang="pl-PL" sz="5200" dirty="0" smtClean="0"/>
              <a:t> [1]</a:t>
            </a:r>
            <a:r>
              <a:rPr lang="en-US" sz="5200" dirty="0" smtClean="0"/>
              <a:t>. The </a:t>
            </a:r>
            <a:r>
              <a:rPr lang="pl-PL" sz="5200" dirty="0" err="1" smtClean="0"/>
              <a:t>thin-layer</a:t>
            </a:r>
            <a:r>
              <a:rPr lang="pl-PL" sz="5200" dirty="0" smtClean="0"/>
              <a:t> </a:t>
            </a:r>
            <a:r>
              <a:rPr lang="pl-PL" sz="5200" dirty="0" err="1" smtClean="0"/>
              <a:t>chromatography</a:t>
            </a:r>
            <a:r>
              <a:rPr lang="pl-PL" sz="5200" dirty="0" smtClean="0"/>
              <a:t> (TLC) </a:t>
            </a:r>
            <a:r>
              <a:rPr lang="en-US" sz="5200" dirty="0" smtClean="0"/>
              <a:t>experiments</a:t>
            </a:r>
            <a:r>
              <a:rPr lang="pl-PL" sz="5200" dirty="0" smtClean="0"/>
              <a:t>, with albumin-</a:t>
            </a:r>
            <a:r>
              <a:rPr lang="pl-PL" sz="5200" dirty="0" err="1" smtClean="0"/>
              <a:t>modified</a:t>
            </a:r>
            <a:r>
              <a:rPr lang="pl-PL" sz="5200" dirty="0" smtClean="0"/>
              <a:t> </a:t>
            </a:r>
            <a:r>
              <a:rPr lang="pl-PL" sz="5200" dirty="0" err="1" smtClean="0"/>
              <a:t>plates</a:t>
            </a:r>
            <a:r>
              <a:rPr lang="pl-PL" sz="5200" dirty="0" smtClean="0"/>
              <a:t>,</a:t>
            </a:r>
            <a:r>
              <a:rPr lang="en-US" sz="5200" dirty="0" smtClean="0"/>
              <a:t> were designed as an indicator of the protein binding affinity of the</a:t>
            </a:r>
            <a:r>
              <a:rPr lang="pl-PL" sz="5200" dirty="0" smtClean="0"/>
              <a:t> </a:t>
            </a:r>
            <a:r>
              <a:rPr lang="pl-PL" sz="5200" dirty="0" err="1" smtClean="0"/>
              <a:t>group</a:t>
            </a:r>
            <a:r>
              <a:rPr lang="pl-PL" sz="5200" dirty="0" smtClean="0"/>
              <a:t> of 129</a:t>
            </a:r>
            <a:r>
              <a:rPr lang="en-US" sz="5200" dirty="0" smtClean="0"/>
              <a:t> </a:t>
            </a:r>
            <a:r>
              <a:rPr lang="pl-PL" sz="5200" dirty="0" err="1" smtClean="0"/>
              <a:t>drugs</a:t>
            </a:r>
            <a:r>
              <a:rPr lang="en-US" sz="5200" dirty="0" smtClean="0"/>
              <a:t>.</a:t>
            </a:r>
            <a:r>
              <a:rPr lang="pl-PL" sz="5200" dirty="0" smtClean="0"/>
              <a:t> </a:t>
            </a:r>
            <a:r>
              <a:rPr lang="en-US" sz="5200" dirty="0" smtClean="0"/>
              <a:t>Retention data, </a:t>
            </a:r>
            <a:r>
              <a:rPr lang="pl-PL" sz="5200" dirty="0" smtClean="0"/>
              <a:t>and </a:t>
            </a:r>
            <a:r>
              <a:rPr lang="pl-PL" sz="5200" dirty="0" err="1" smtClean="0"/>
              <a:t>molecular</a:t>
            </a:r>
            <a:r>
              <a:rPr lang="pl-PL" sz="5200" dirty="0" smtClean="0"/>
              <a:t> </a:t>
            </a:r>
            <a:r>
              <a:rPr lang="pl-PL" sz="5200" dirty="0" err="1" smtClean="0"/>
              <a:t>descriptors</a:t>
            </a:r>
            <a:r>
              <a:rPr lang="pl-PL" sz="5200" dirty="0" smtClean="0"/>
              <a:t> (</a:t>
            </a:r>
            <a:r>
              <a:rPr lang="pl-PL" sz="5200" dirty="0" err="1" smtClean="0"/>
              <a:t>MDs</a:t>
            </a:r>
            <a:r>
              <a:rPr lang="pl-PL" sz="5200" dirty="0" smtClean="0"/>
              <a:t>)</a:t>
            </a:r>
            <a:r>
              <a:rPr lang="en-US" sz="5200" dirty="0" smtClean="0"/>
              <a:t>, were later used in multiple linear regression (MLR) analyses</a:t>
            </a:r>
            <a:r>
              <a:rPr lang="pl-PL" sz="5200" dirty="0" smtClean="0"/>
              <a:t> to </a:t>
            </a:r>
            <a:r>
              <a:rPr lang="pl-PL" sz="5200" dirty="0" err="1" smtClean="0"/>
              <a:t>create</a:t>
            </a:r>
            <a:r>
              <a:rPr lang="pl-PL" sz="5200" dirty="0" smtClean="0"/>
              <a:t> a </a:t>
            </a:r>
            <a:r>
              <a:rPr lang="pl-PL" sz="5200" dirty="0" smtClean="0"/>
              <a:t>model for </a:t>
            </a:r>
            <a:r>
              <a:rPr lang="pl-PL" sz="5200" dirty="0" err="1" smtClean="0"/>
              <a:t>predicting</a:t>
            </a:r>
            <a:r>
              <a:rPr lang="pl-PL" sz="5200" dirty="0" smtClean="0"/>
              <a:t> protein </a:t>
            </a:r>
            <a:r>
              <a:rPr lang="pl-PL" sz="5200" dirty="0" err="1" smtClean="0"/>
              <a:t>binding</a:t>
            </a:r>
            <a:r>
              <a:rPr lang="en-US" sz="5200" dirty="0" smtClean="0"/>
              <a:t>.</a:t>
            </a:r>
            <a:endParaRPr lang="pl-PL" sz="5200" dirty="0" smtClean="0"/>
          </a:p>
          <a:p>
            <a:pPr marL="441325" indent="31750" algn="just">
              <a:buNone/>
            </a:pPr>
            <a:r>
              <a:rPr lang="pl-PL" sz="5200" b="1" smtClean="0"/>
              <a:t>Materials </a:t>
            </a:r>
            <a:r>
              <a:rPr lang="pl-PL" sz="5200" b="1" dirty="0" smtClean="0"/>
              <a:t>and </a:t>
            </a:r>
            <a:r>
              <a:rPr lang="pl-PL" sz="5200" b="1" dirty="0" err="1" smtClean="0"/>
              <a:t>methods</a:t>
            </a:r>
            <a:endParaRPr lang="pl-PL" sz="5200" b="1" dirty="0" smtClean="0"/>
          </a:p>
          <a:p>
            <a:pPr marL="441325" indent="31750">
              <a:buNone/>
            </a:pPr>
            <a:r>
              <a:rPr lang="en-US" sz="5200" b="1" i="1" dirty="0" smtClean="0"/>
              <a:t>TLC chromatography: </a:t>
            </a:r>
            <a:r>
              <a:rPr lang="en-US" sz="5200" dirty="0" smtClean="0"/>
              <a:t>experiments were performed in normal and reverse phase (NP and RP</a:t>
            </a:r>
            <a:r>
              <a:rPr lang="pl-PL" sz="5200" dirty="0" smtClean="0"/>
              <a:t>-2 </a:t>
            </a:r>
            <a:r>
              <a:rPr lang="pl-PL" sz="5200" dirty="0" err="1" smtClean="0"/>
              <a:t>plates</a:t>
            </a:r>
            <a:r>
              <a:rPr lang="en-US" sz="5200" dirty="0" smtClean="0"/>
              <a:t> respectively). </a:t>
            </a:r>
            <a:r>
              <a:rPr lang="pl-PL" sz="5200" dirty="0" smtClean="0"/>
              <a:t>P</a:t>
            </a:r>
            <a:r>
              <a:rPr lang="en-US" sz="5200" dirty="0" err="1" smtClean="0"/>
              <a:t>lates</a:t>
            </a:r>
            <a:r>
              <a:rPr lang="en-US" sz="5200" dirty="0" smtClean="0"/>
              <a:t> were covered with a 2 mg/ml solution of bovine serum albumin (BSA) which is used as a substitute for human albumin.</a:t>
            </a:r>
            <a:r>
              <a:rPr lang="pl-PL" sz="5200" dirty="0" smtClean="0"/>
              <a:t> </a:t>
            </a:r>
            <a:r>
              <a:rPr lang="en-US" sz="5200" dirty="0" smtClean="0"/>
              <a:t>The plates</a:t>
            </a:r>
            <a:r>
              <a:rPr lang="pl-PL" sz="5200" dirty="0" smtClean="0"/>
              <a:t>,</a:t>
            </a:r>
            <a:r>
              <a:rPr lang="en-US" sz="5200" dirty="0" smtClean="0"/>
              <a:t> with the</a:t>
            </a:r>
            <a:r>
              <a:rPr lang="pl-PL" sz="5200" dirty="0" smtClean="0"/>
              <a:t> applied </a:t>
            </a:r>
            <a:r>
              <a:rPr lang="en-US" sz="5200" dirty="0" smtClean="0"/>
              <a:t>solutions of 129 </a:t>
            </a:r>
            <a:r>
              <a:rPr lang="pl-PL" sz="5200" dirty="0" err="1" smtClean="0"/>
              <a:t>drugs</a:t>
            </a:r>
            <a:r>
              <a:rPr lang="pl-PL" sz="5200" dirty="0" smtClean="0"/>
              <a:t>, </a:t>
            </a:r>
            <a:r>
              <a:rPr lang="en-US" sz="5200" dirty="0" smtClean="0"/>
              <a:t>were then developed in the mobile phase with acetonitrile: methanol: acetate buffer pH 7.4</a:t>
            </a:r>
            <a:r>
              <a:rPr lang="pl-PL" sz="5200" dirty="0" smtClean="0"/>
              <a:t>,</a:t>
            </a:r>
            <a:r>
              <a:rPr lang="en-US" sz="5200" dirty="0" smtClean="0"/>
              <a:t> 60:20:20 (v/v/v). Plates were scanned </a:t>
            </a:r>
            <a:r>
              <a:rPr lang="pl-PL" sz="5200" dirty="0" smtClean="0"/>
              <a:t>in a </a:t>
            </a:r>
            <a:r>
              <a:rPr lang="pl-PL" sz="5200" dirty="0" err="1" smtClean="0"/>
              <a:t>Desaga</a:t>
            </a:r>
            <a:r>
              <a:rPr lang="pl-PL" sz="5200" dirty="0" smtClean="0"/>
              <a:t> </a:t>
            </a:r>
            <a:r>
              <a:rPr lang="pl-PL" sz="5200" dirty="0" err="1" smtClean="0"/>
              <a:t>Densitometer</a:t>
            </a:r>
            <a:r>
              <a:rPr lang="pl-PL" sz="5200" dirty="0" smtClean="0"/>
              <a:t> CD 60 </a:t>
            </a:r>
            <a:r>
              <a:rPr lang="en-US" sz="5200" dirty="0" smtClean="0"/>
              <a:t>and </a:t>
            </a:r>
            <a:r>
              <a:rPr lang="en-US" sz="5200" dirty="0" err="1" smtClean="0"/>
              <a:t>densitograms</a:t>
            </a:r>
            <a:r>
              <a:rPr lang="pl-PL" sz="5200" dirty="0" smtClean="0"/>
              <a:t> with </a:t>
            </a:r>
            <a:r>
              <a:rPr lang="pl-PL" sz="5200" dirty="0" err="1" smtClean="0"/>
              <a:t>retardation</a:t>
            </a:r>
            <a:r>
              <a:rPr lang="pl-PL" sz="5200" dirty="0" smtClean="0"/>
              <a:t> </a:t>
            </a:r>
            <a:r>
              <a:rPr lang="pl-PL" sz="5200" dirty="0" err="1" smtClean="0"/>
              <a:t>factor</a:t>
            </a:r>
            <a:r>
              <a:rPr lang="pl-PL" sz="5200" dirty="0" smtClean="0"/>
              <a:t> (R</a:t>
            </a:r>
            <a:r>
              <a:rPr lang="pl-PL" sz="5200" baseline="-25000" dirty="0" smtClean="0"/>
              <a:t>f</a:t>
            </a:r>
            <a:r>
              <a:rPr lang="pl-PL" sz="5200" dirty="0" smtClean="0"/>
              <a:t>) </a:t>
            </a:r>
            <a:r>
              <a:rPr lang="pl-PL" sz="5200" dirty="0" err="1" smtClean="0"/>
              <a:t>values</a:t>
            </a:r>
            <a:r>
              <a:rPr lang="en-US" sz="5200" dirty="0" smtClean="0"/>
              <a:t> were obtained.</a:t>
            </a:r>
            <a:r>
              <a:rPr lang="pl-PL" sz="5200" dirty="0" smtClean="0"/>
              <a:t> The </a:t>
            </a:r>
            <a:r>
              <a:rPr lang="pl-PL" sz="5200" dirty="0" err="1" smtClean="0"/>
              <a:t>reference</a:t>
            </a:r>
            <a:r>
              <a:rPr lang="pl-PL" sz="5200" dirty="0" smtClean="0"/>
              <a:t> </a:t>
            </a:r>
            <a:r>
              <a:rPr lang="pl-PL" sz="5200" dirty="0" err="1" smtClean="0"/>
              <a:t>plates</a:t>
            </a:r>
            <a:r>
              <a:rPr lang="pl-PL" sz="5200" dirty="0" smtClean="0"/>
              <a:t>, </a:t>
            </a:r>
            <a:r>
              <a:rPr lang="pl-PL" sz="5200" dirty="0" err="1" smtClean="0"/>
              <a:t>without</a:t>
            </a:r>
            <a:r>
              <a:rPr lang="pl-PL" sz="5200" dirty="0" smtClean="0"/>
              <a:t> BSA, </a:t>
            </a:r>
            <a:r>
              <a:rPr lang="pl-PL" sz="5200" dirty="0" err="1" smtClean="0"/>
              <a:t>were</a:t>
            </a:r>
            <a:r>
              <a:rPr lang="pl-PL" sz="5200" dirty="0" smtClean="0"/>
              <a:t> </a:t>
            </a:r>
            <a:r>
              <a:rPr lang="pl-PL" sz="5200" dirty="0" err="1" smtClean="0"/>
              <a:t>developed</a:t>
            </a:r>
            <a:r>
              <a:rPr lang="pl-PL" sz="5200" dirty="0" smtClean="0"/>
              <a:t> and </a:t>
            </a:r>
            <a:r>
              <a:rPr lang="pl-PL" sz="5200" dirty="0" err="1" smtClean="0"/>
              <a:t>scanned</a:t>
            </a:r>
            <a:r>
              <a:rPr lang="pl-PL" sz="5200" dirty="0" smtClean="0"/>
              <a:t> in the same </a:t>
            </a:r>
            <a:r>
              <a:rPr lang="pl-PL" sz="5200" dirty="0" err="1" smtClean="0"/>
              <a:t>way</a:t>
            </a:r>
            <a:r>
              <a:rPr lang="pl-PL" sz="5200" dirty="0" smtClean="0"/>
              <a:t>.</a:t>
            </a:r>
          </a:p>
          <a:p>
            <a:pPr marL="441325" indent="31750">
              <a:buNone/>
            </a:pPr>
            <a:r>
              <a:rPr lang="pl-PL" sz="5200" b="1" i="1" dirty="0" smtClean="0"/>
              <a:t>Statistical </a:t>
            </a:r>
            <a:r>
              <a:rPr lang="pl-PL" sz="5200" b="1" i="1" dirty="0" err="1" smtClean="0"/>
              <a:t>modelling</a:t>
            </a:r>
            <a:r>
              <a:rPr lang="pl-PL" sz="5200" b="1" dirty="0" smtClean="0"/>
              <a:t>: </a:t>
            </a:r>
            <a:r>
              <a:rPr lang="pl-PL" sz="5200" dirty="0" smtClean="0"/>
              <a:t>MLR </a:t>
            </a:r>
            <a:r>
              <a:rPr lang="pl-PL" sz="5200" dirty="0" err="1" smtClean="0"/>
              <a:t>analyses</a:t>
            </a:r>
            <a:r>
              <a:rPr lang="pl-PL" sz="5200" dirty="0" smtClean="0"/>
              <a:t> </a:t>
            </a:r>
            <a:r>
              <a:rPr lang="pl-PL" sz="5200" dirty="0" err="1" smtClean="0"/>
              <a:t>were</a:t>
            </a:r>
            <a:r>
              <a:rPr lang="pl-PL" sz="5200" dirty="0" smtClean="0"/>
              <a:t> </a:t>
            </a:r>
            <a:r>
              <a:rPr lang="pl-PL" sz="5200" dirty="0" err="1" smtClean="0"/>
              <a:t>performed</a:t>
            </a:r>
            <a:r>
              <a:rPr lang="pl-PL" sz="5200" dirty="0" smtClean="0"/>
              <a:t> in </a:t>
            </a:r>
            <a:r>
              <a:rPr lang="it-IT" sz="5200" dirty="0" smtClean="0"/>
              <a:t>STATISTICA 13.1 (TIBCO Software Inc.)</a:t>
            </a:r>
            <a:r>
              <a:rPr lang="pl-PL" sz="5200" dirty="0" smtClean="0"/>
              <a:t>. Protein </a:t>
            </a:r>
            <a:r>
              <a:rPr lang="pl-PL" sz="5200" dirty="0" err="1" smtClean="0"/>
              <a:t>binding</a:t>
            </a:r>
            <a:r>
              <a:rPr lang="pl-PL" sz="5200" dirty="0" smtClean="0"/>
              <a:t> </a:t>
            </a:r>
            <a:r>
              <a:rPr lang="pl-PL" sz="5200" dirty="0" err="1" smtClean="0"/>
              <a:t>values</a:t>
            </a:r>
            <a:r>
              <a:rPr lang="pl-PL" sz="5200" dirty="0" smtClean="0"/>
              <a:t> </a:t>
            </a:r>
            <a:r>
              <a:rPr lang="pl-PL" sz="5200" dirty="0" err="1" smtClean="0"/>
              <a:t>were</a:t>
            </a:r>
            <a:r>
              <a:rPr lang="pl-PL" sz="5200" dirty="0" smtClean="0"/>
              <a:t> </a:t>
            </a:r>
            <a:r>
              <a:rPr lang="pl-PL" sz="5200" dirty="0" err="1" smtClean="0"/>
              <a:t>taken</a:t>
            </a:r>
            <a:r>
              <a:rPr lang="pl-PL" sz="5200" dirty="0" smtClean="0"/>
              <a:t> from </a:t>
            </a:r>
            <a:r>
              <a:rPr lang="pl-PL" sz="5200" dirty="0" err="1" smtClean="0"/>
              <a:t>DrugBank</a:t>
            </a:r>
            <a:r>
              <a:rPr lang="pl-PL" sz="5200" dirty="0" smtClean="0"/>
              <a:t> </a:t>
            </a:r>
            <a:r>
              <a:rPr lang="pl-PL" sz="5200" dirty="0" err="1" smtClean="0"/>
              <a:t>database</a:t>
            </a:r>
            <a:r>
              <a:rPr lang="pl-PL" sz="5200" dirty="0" smtClean="0"/>
              <a:t>, and </a:t>
            </a:r>
            <a:r>
              <a:rPr lang="pl-PL" sz="5200" dirty="0" err="1" smtClean="0"/>
              <a:t>they</a:t>
            </a:r>
            <a:r>
              <a:rPr lang="pl-PL" sz="5200" dirty="0" smtClean="0"/>
              <a:t> </a:t>
            </a:r>
            <a:r>
              <a:rPr lang="pl-PL" sz="5200" dirty="0" err="1" smtClean="0"/>
              <a:t>were</a:t>
            </a:r>
            <a:r>
              <a:rPr lang="pl-PL" sz="5200" dirty="0" smtClean="0"/>
              <a:t> </a:t>
            </a:r>
            <a:r>
              <a:rPr lang="pl-PL" sz="5200" dirty="0" err="1" smtClean="0"/>
              <a:t>used</a:t>
            </a:r>
            <a:r>
              <a:rPr lang="pl-PL" sz="5200" dirty="0" smtClean="0"/>
              <a:t> as dependent </a:t>
            </a:r>
            <a:r>
              <a:rPr lang="pl-PL" sz="5200" dirty="0" err="1" smtClean="0"/>
              <a:t>variable</a:t>
            </a:r>
            <a:r>
              <a:rPr lang="pl-PL" sz="5200" dirty="0" smtClean="0"/>
              <a:t> (PB). </a:t>
            </a:r>
            <a:r>
              <a:rPr lang="pl-PL" sz="5200" dirty="0" err="1" smtClean="0"/>
              <a:t>Molecular</a:t>
            </a:r>
            <a:r>
              <a:rPr lang="pl-PL" sz="5200" dirty="0" smtClean="0"/>
              <a:t> </a:t>
            </a:r>
            <a:r>
              <a:rPr lang="pl-PL" sz="5200" dirty="0" err="1" smtClean="0"/>
              <a:t>descriptors</a:t>
            </a:r>
            <a:r>
              <a:rPr lang="pl-PL" sz="5200" dirty="0" smtClean="0"/>
              <a:t> </a:t>
            </a:r>
            <a:r>
              <a:rPr lang="pl-PL" sz="5200" dirty="0" err="1" smtClean="0"/>
              <a:t>were</a:t>
            </a:r>
            <a:r>
              <a:rPr lang="pl-PL" sz="5200" dirty="0" smtClean="0"/>
              <a:t> </a:t>
            </a:r>
            <a:r>
              <a:rPr lang="pl-PL" sz="5200" dirty="0" err="1" smtClean="0"/>
              <a:t>taken</a:t>
            </a:r>
            <a:r>
              <a:rPr lang="pl-PL" sz="5200" dirty="0" smtClean="0"/>
              <a:t> from online </a:t>
            </a:r>
            <a:r>
              <a:rPr lang="pl-PL" sz="5200" dirty="0" err="1" smtClean="0"/>
              <a:t>databases</a:t>
            </a:r>
            <a:r>
              <a:rPr lang="pl-PL" sz="5200" dirty="0" smtClean="0"/>
              <a:t>: </a:t>
            </a:r>
            <a:r>
              <a:rPr lang="pl-PL" sz="5200" dirty="0" err="1" smtClean="0"/>
              <a:t>DrugBank</a:t>
            </a:r>
            <a:r>
              <a:rPr lang="pl-PL" sz="5200" dirty="0" smtClean="0"/>
              <a:t> [2] and CHEMBL [3] </a:t>
            </a:r>
            <a:r>
              <a:rPr lang="pl-PL" sz="5200" dirty="0" err="1" smtClean="0"/>
              <a:t>or</a:t>
            </a:r>
            <a:r>
              <a:rPr lang="pl-PL" sz="5200" dirty="0" smtClean="0"/>
              <a:t> </a:t>
            </a:r>
            <a:r>
              <a:rPr lang="pl-PL" sz="5200" dirty="0" err="1" smtClean="0"/>
              <a:t>calculated</a:t>
            </a:r>
            <a:r>
              <a:rPr lang="pl-PL" sz="5200" dirty="0" smtClean="0"/>
              <a:t> in </a:t>
            </a:r>
            <a:r>
              <a:rPr lang="pl-PL" sz="5200" dirty="0" err="1" smtClean="0"/>
              <a:t>HyperChem</a:t>
            </a:r>
            <a:r>
              <a:rPr lang="pl-PL" sz="5200" dirty="0" smtClean="0"/>
              <a:t> (</a:t>
            </a:r>
            <a:r>
              <a:rPr lang="pl-PL" sz="5200" dirty="0" err="1" smtClean="0"/>
              <a:t>HyperCube</a:t>
            </a:r>
            <a:r>
              <a:rPr lang="pl-PL" sz="5200" dirty="0" smtClean="0"/>
              <a:t> </a:t>
            </a:r>
            <a:r>
              <a:rPr lang="pl-PL" sz="5200" dirty="0" err="1" smtClean="0"/>
              <a:t>Inc</a:t>
            </a:r>
            <a:r>
              <a:rPr lang="pl-PL" sz="5200" dirty="0" smtClean="0"/>
              <a:t>, 2002). </a:t>
            </a:r>
            <a:r>
              <a:rPr lang="pl-PL" sz="5200" dirty="0" err="1" smtClean="0"/>
              <a:t>Compounds</a:t>
            </a:r>
            <a:r>
              <a:rPr lang="pl-PL" sz="5200" dirty="0" smtClean="0"/>
              <a:t> </a:t>
            </a:r>
            <a:r>
              <a:rPr lang="pl-PL" sz="5200" dirty="0" err="1" smtClean="0"/>
              <a:t>were</a:t>
            </a:r>
            <a:r>
              <a:rPr lang="pl-PL" sz="5200" dirty="0" smtClean="0"/>
              <a:t> </a:t>
            </a:r>
            <a:r>
              <a:rPr lang="pl-PL" sz="5200" dirty="0" err="1" smtClean="0"/>
              <a:t>later</a:t>
            </a:r>
            <a:r>
              <a:rPr lang="pl-PL" sz="5200" dirty="0" smtClean="0"/>
              <a:t> </a:t>
            </a:r>
            <a:r>
              <a:rPr lang="pl-PL" sz="5200" dirty="0" err="1" smtClean="0"/>
              <a:t>divided</a:t>
            </a:r>
            <a:r>
              <a:rPr lang="pl-PL" sz="5200" dirty="0" smtClean="0"/>
              <a:t> </a:t>
            </a:r>
            <a:r>
              <a:rPr lang="pl-PL" sz="5200" dirty="0" err="1" smtClean="0"/>
              <a:t>into</a:t>
            </a:r>
            <a:r>
              <a:rPr lang="pl-PL" sz="5200" dirty="0" smtClean="0"/>
              <a:t> </a:t>
            </a:r>
            <a:r>
              <a:rPr lang="pl-PL" sz="5200" dirty="0" err="1" smtClean="0"/>
              <a:t>groups</a:t>
            </a:r>
            <a:r>
              <a:rPr lang="pl-PL" sz="5200" dirty="0" smtClean="0"/>
              <a:t> of </a:t>
            </a:r>
            <a:r>
              <a:rPr lang="pl-PL" sz="5200" dirty="0" err="1" smtClean="0"/>
              <a:t>acidic</a:t>
            </a:r>
            <a:r>
              <a:rPr lang="pl-PL" sz="5200" dirty="0" smtClean="0"/>
              <a:t>(a), </a:t>
            </a:r>
            <a:r>
              <a:rPr lang="pl-PL" sz="5200" dirty="0" err="1" smtClean="0"/>
              <a:t>basic</a:t>
            </a:r>
            <a:r>
              <a:rPr lang="pl-PL" sz="5200" dirty="0" smtClean="0"/>
              <a:t>(b) and </a:t>
            </a:r>
            <a:r>
              <a:rPr lang="pl-PL" sz="5200" dirty="0" err="1" smtClean="0"/>
              <a:t>neutral</a:t>
            </a:r>
            <a:r>
              <a:rPr lang="pl-PL" sz="5200" dirty="0" smtClean="0"/>
              <a:t>(n) </a:t>
            </a:r>
            <a:r>
              <a:rPr lang="pl-PL" sz="5200" dirty="0" err="1" smtClean="0"/>
              <a:t>ones</a:t>
            </a:r>
            <a:r>
              <a:rPr lang="pl-PL" sz="5200" dirty="0" smtClean="0"/>
              <a:t>, </a:t>
            </a:r>
            <a:r>
              <a:rPr lang="en-US" sz="5200" dirty="0" smtClean="0"/>
              <a:t>and MLRs were performed for each group individually</a:t>
            </a:r>
            <a:r>
              <a:rPr lang="pl-PL" sz="5200" dirty="0" smtClean="0"/>
              <a:t> (</a:t>
            </a:r>
            <a:r>
              <a:rPr lang="pl-PL" sz="5200" dirty="0" err="1" smtClean="0"/>
              <a:t>PB</a:t>
            </a:r>
            <a:r>
              <a:rPr lang="pl-PL" sz="5200" baseline="-25000" dirty="0" err="1" smtClean="0"/>
              <a:t>a</a:t>
            </a:r>
            <a:r>
              <a:rPr lang="pl-PL" sz="5200" dirty="0" smtClean="0"/>
              <a:t>, </a:t>
            </a:r>
            <a:r>
              <a:rPr lang="pl-PL" sz="5200" dirty="0" err="1" smtClean="0"/>
              <a:t>PB</a:t>
            </a:r>
            <a:r>
              <a:rPr lang="pl-PL" sz="5200" baseline="-25000" dirty="0" err="1" smtClean="0"/>
              <a:t>b</a:t>
            </a:r>
            <a:r>
              <a:rPr lang="pl-PL" sz="5200" baseline="-25000" dirty="0" smtClean="0"/>
              <a:t>, </a:t>
            </a:r>
            <a:r>
              <a:rPr lang="pl-PL" sz="5200" dirty="0" err="1" smtClean="0"/>
              <a:t>PB</a:t>
            </a:r>
            <a:r>
              <a:rPr lang="pl-PL" sz="5200" baseline="-25000" dirty="0" err="1" smtClean="0"/>
              <a:t>n</a:t>
            </a:r>
            <a:r>
              <a:rPr lang="pl-PL" sz="5200" dirty="0" smtClean="0"/>
              <a:t>) </a:t>
            </a:r>
            <a:r>
              <a:rPr lang="en-US" sz="5200" dirty="0" smtClean="0"/>
              <a:t>or for the </a:t>
            </a:r>
            <a:r>
              <a:rPr lang="pl-PL" sz="5200" dirty="0" err="1" smtClean="0"/>
              <a:t>combined</a:t>
            </a:r>
            <a:r>
              <a:rPr lang="en-US" sz="5200" dirty="0" smtClean="0"/>
              <a:t> set</a:t>
            </a:r>
            <a:r>
              <a:rPr lang="pl-PL" sz="5200" dirty="0" smtClean="0"/>
              <a:t>s (</a:t>
            </a:r>
            <a:r>
              <a:rPr lang="pl-PL" sz="5200" dirty="0" err="1" smtClean="0"/>
              <a:t>PB</a:t>
            </a:r>
            <a:r>
              <a:rPr lang="pl-PL" sz="5200" baseline="-25000" dirty="0" err="1" smtClean="0"/>
              <a:t>ab</a:t>
            </a:r>
            <a:r>
              <a:rPr lang="pl-PL" sz="5200" baseline="-25000" dirty="0" smtClean="0"/>
              <a:t>, </a:t>
            </a:r>
            <a:r>
              <a:rPr lang="pl-PL" sz="5200" dirty="0" err="1" smtClean="0"/>
              <a:t>PB</a:t>
            </a:r>
            <a:r>
              <a:rPr lang="pl-PL" sz="5200" baseline="-25000" dirty="0" err="1" smtClean="0"/>
              <a:t>an</a:t>
            </a:r>
            <a:r>
              <a:rPr lang="pl-PL" sz="5200" dirty="0" smtClean="0"/>
              <a:t>, etc.). </a:t>
            </a:r>
          </a:p>
          <a:p>
            <a:pPr marL="815975">
              <a:buNone/>
            </a:pPr>
            <a:endParaRPr lang="pl-PL" sz="4200" dirty="0" smtClean="0"/>
          </a:p>
          <a:p>
            <a:pPr marL="815975">
              <a:buNone/>
            </a:pPr>
            <a:endParaRPr lang="pl-PL" sz="4200" dirty="0" smtClean="0"/>
          </a:p>
          <a:p>
            <a:pPr marL="815975">
              <a:buNone/>
            </a:pPr>
            <a:endParaRPr lang="pl-PL" sz="4200" dirty="0" smtClean="0"/>
          </a:p>
          <a:p>
            <a:pPr marL="815975">
              <a:buNone/>
            </a:pPr>
            <a:endParaRPr lang="pl-PL" sz="4200" dirty="0" smtClean="0"/>
          </a:p>
          <a:p>
            <a:pPr marL="815975">
              <a:buNone/>
            </a:pPr>
            <a:endParaRPr lang="pl-PL" sz="4200" dirty="0" smtClean="0"/>
          </a:p>
          <a:p>
            <a:pPr marL="815975">
              <a:buNone/>
            </a:pPr>
            <a:endParaRPr lang="pl-PL" sz="4200" dirty="0" smtClean="0"/>
          </a:p>
          <a:p>
            <a:pPr marL="815975">
              <a:buNone/>
            </a:pPr>
            <a:endParaRPr lang="pl-PL" sz="4200" dirty="0" smtClean="0"/>
          </a:p>
          <a:p>
            <a:pPr marL="441325" indent="31750">
              <a:buNone/>
            </a:pPr>
            <a:endParaRPr lang="pl-PL" sz="4200" b="1" dirty="0" smtClean="0"/>
          </a:p>
          <a:p>
            <a:pPr marL="441325" indent="31750">
              <a:buNone/>
            </a:pPr>
            <a:endParaRPr lang="pl-PL" sz="4200" b="1" dirty="0"/>
          </a:p>
          <a:p>
            <a:pPr marL="441325" indent="31750">
              <a:buNone/>
            </a:pPr>
            <a:endParaRPr lang="pl-PL" sz="4200" b="1" dirty="0" smtClean="0"/>
          </a:p>
          <a:p>
            <a:pPr marL="441325" indent="31750">
              <a:buNone/>
            </a:pPr>
            <a:endParaRPr lang="pl-PL" sz="4200" b="1" dirty="0"/>
          </a:p>
          <a:p>
            <a:pPr marL="441325" indent="31750">
              <a:buNone/>
            </a:pPr>
            <a:endParaRPr lang="pl-PL" sz="4200" b="1" dirty="0" smtClean="0"/>
          </a:p>
          <a:p>
            <a:pPr marL="441325" indent="31750">
              <a:buNone/>
            </a:pPr>
            <a:endParaRPr lang="pl-PL" sz="4200" b="1" dirty="0"/>
          </a:p>
          <a:p>
            <a:pPr marL="441325" indent="31750">
              <a:buNone/>
            </a:pPr>
            <a:endParaRPr lang="pl-PL" sz="4200" b="1" dirty="0" smtClean="0"/>
          </a:p>
          <a:p>
            <a:pPr marL="441325" indent="31750">
              <a:buNone/>
            </a:pPr>
            <a:r>
              <a:rPr lang="pl-PL" sz="5200" b="1" dirty="0" err="1" smtClean="0"/>
              <a:t>Results</a:t>
            </a:r>
            <a:r>
              <a:rPr lang="pl-PL" sz="5200" b="1" dirty="0" smtClean="0"/>
              <a:t> </a:t>
            </a:r>
            <a:r>
              <a:rPr lang="pl-PL" sz="5200" b="1" dirty="0"/>
              <a:t>and </a:t>
            </a:r>
            <a:r>
              <a:rPr lang="pl-PL" sz="5200" b="1" dirty="0" err="1"/>
              <a:t>disscussion</a:t>
            </a:r>
            <a:endParaRPr lang="pl-PL" sz="5200" b="1" dirty="0"/>
          </a:p>
          <a:p>
            <a:pPr marL="441325" indent="31750">
              <a:buNone/>
            </a:pPr>
            <a:r>
              <a:rPr lang="pl-PL" sz="5200" dirty="0"/>
              <a:t>The </a:t>
            </a:r>
            <a:r>
              <a:rPr lang="pl-PL" sz="5200" dirty="0" err="1"/>
              <a:t>best</a:t>
            </a:r>
            <a:r>
              <a:rPr lang="pl-PL" sz="5200" dirty="0"/>
              <a:t> </a:t>
            </a:r>
            <a:r>
              <a:rPr lang="pl-PL" sz="5200" dirty="0" err="1"/>
              <a:t>correlation</a:t>
            </a:r>
            <a:r>
              <a:rPr lang="pl-PL" sz="5200" dirty="0"/>
              <a:t> </a:t>
            </a:r>
            <a:r>
              <a:rPr lang="pl-PL" sz="5200" dirty="0" err="1"/>
              <a:t>were</a:t>
            </a:r>
            <a:r>
              <a:rPr lang="pl-PL" sz="5200" dirty="0"/>
              <a:t> </a:t>
            </a:r>
            <a:r>
              <a:rPr lang="pl-PL" sz="5200" dirty="0" err="1"/>
              <a:t>obtained</a:t>
            </a:r>
            <a:r>
              <a:rPr lang="pl-PL" sz="5200" dirty="0"/>
              <a:t> for </a:t>
            </a:r>
            <a:r>
              <a:rPr lang="pl-PL" sz="5200" dirty="0" err="1"/>
              <a:t>basic</a:t>
            </a:r>
            <a:r>
              <a:rPr lang="pl-PL" sz="5200" dirty="0"/>
              <a:t> (</a:t>
            </a:r>
            <a:r>
              <a:rPr lang="pl-PL" sz="5200" dirty="0" err="1"/>
              <a:t>PB</a:t>
            </a:r>
            <a:r>
              <a:rPr lang="pl-PL" sz="5200" baseline="-25000" dirty="0" err="1"/>
              <a:t>b</a:t>
            </a:r>
            <a:r>
              <a:rPr lang="pl-PL" sz="5200" dirty="0"/>
              <a:t>), </a:t>
            </a:r>
            <a:r>
              <a:rPr lang="pl-PL" sz="5200" dirty="0" err="1"/>
              <a:t>acidic</a:t>
            </a:r>
            <a:r>
              <a:rPr lang="pl-PL" sz="5200" dirty="0"/>
              <a:t> (</a:t>
            </a:r>
            <a:r>
              <a:rPr lang="pl-PL" sz="5200" dirty="0" err="1"/>
              <a:t>PB</a:t>
            </a:r>
            <a:r>
              <a:rPr lang="pl-PL" sz="5200" baseline="-25000" dirty="0" err="1"/>
              <a:t>a</a:t>
            </a:r>
            <a:r>
              <a:rPr lang="pl-PL" sz="5200" dirty="0"/>
              <a:t>) </a:t>
            </a:r>
            <a:r>
              <a:rPr lang="pl-PL" sz="5200" dirty="0" err="1"/>
              <a:t>drug</a:t>
            </a:r>
            <a:r>
              <a:rPr lang="pl-PL" sz="5200" dirty="0"/>
              <a:t> </a:t>
            </a:r>
            <a:r>
              <a:rPr lang="pl-PL" sz="5200" dirty="0" err="1"/>
              <a:t>sets</a:t>
            </a:r>
            <a:r>
              <a:rPr lang="pl-PL" sz="5200" dirty="0"/>
              <a:t> and for </a:t>
            </a:r>
            <a:r>
              <a:rPr lang="pl-PL" sz="5200" dirty="0" err="1"/>
              <a:t>combination</a:t>
            </a:r>
            <a:r>
              <a:rPr lang="pl-PL" sz="5200" dirty="0"/>
              <a:t> of </a:t>
            </a:r>
            <a:r>
              <a:rPr lang="pl-PL" sz="5200" dirty="0" err="1" smtClean="0"/>
              <a:t>acids</a:t>
            </a:r>
            <a:r>
              <a:rPr lang="pl-PL" sz="5200" dirty="0" smtClean="0"/>
              <a:t> and </a:t>
            </a:r>
            <a:r>
              <a:rPr lang="pl-PL" sz="5200" dirty="0" err="1"/>
              <a:t>bases</a:t>
            </a:r>
            <a:r>
              <a:rPr lang="pl-PL" sz="5200" dirty="0"/>
              <a:t> (</a:t>
            </a:r>
            <a:r>
              <a:rPr lang="pl-PL" sz="5200" dirty="0" err="1"/>
              <a:t>Pb</a:t>
            </a:r>
            <a:r>
              <a:rPr lang="pl-PL" sz="5200" baseline="-25000" dirty="0" err="1"/>
              <a:t>ab</a:t>
            </a:r>
            <a:r>
              <a:rPr lang="pl-PL" sz="5200" dirty="0"/>
              <a:t>) </a:t>
            </a:r>
            <a:r>
              <a:rPr lang="pl-PL" sz="5200" dirty="0" smtClean="0"/>
              <a:t>.</a:t>
            </a:r>
            <a:endParaRPr lang="pl-PL" sz="5200" b="1" dirty="0"/>
          </a:p>
          <a:p>
            <a:pPr marL="441325" indent="31750">
              <a:buNone/>
            </a:pPr>
            <a:endParaRPr lang="pl-PL" sz="3600" b="1" dirty="0" smtClean="0"/>
          </a:p>
          <a:p>
            <a:pPr marL="441325" indent="31750">
              <a:buNone/>
            </a:pPr>
            <a:endParaRPr lang="pl-PL" sz="3600" b="1" dirty="0"/>
          </a:p>
          <a:p>
            <a:pPr marL="441325" indent="31750">
              <a:buNone/>
            </a:pPr>
            <a:endParaRPr lang="pl-PL" sz="3600" b="1" dirty="0" smtClean="0"/>
          </a:p>
          <a:p>
            <a:pPr marL="441325" indent="31750">
              <a:buNone/>
            </a:pPr>
            <a:endParaRPr lang="pl-PL" sz="3600" b="1" dirty="0"/>
          </a:p>
          <a:p>
            <a:pPr marL="441325" indent="31750"/>
            <a:endParaRPr lang="pl-PL" sz="3600" b="1" dirty="0" smtClean="0"/>
          </a:p>
          <a:p>
            <a:pPr marL="441325" indent="31750">
              <a:buNone/>
            </a:pPr>
            <a:endParaRPr lang="pl-PL" sz="3600" b="1" dirty="0" smtClean="0"/>
          </a:p>
          <a:p>
            <a:pPr marL="441325" indent="31750">
              <a:buNone/>
            </a:pPr>
            <a:endParaRPr lang="pl-PL" sz="3600" b="1" dirty="0"/>
          </a:p>
          <a:p>
            <a:pPr marL="441325" indent="31750">
              <a:buNone/>
            </a:pPr>
            <a:endParaRPr lang="pl-PL" sz="3600" b="1" dirty="0" smtClean="0"/>
          </a:p>
          <a:p>
            <a:pPr marL="441325" indent="31750">
              <a:buNone/>
            </a:pPr>
            <a:endParaRPr lang="pl-PL" sz="3600" b="1" dirty="0"/>
          </a:p>
          <a:p>
            <a:pPr marL="441325" indent="31750">
              <a:buNone/>
            </a:pPr>
            <a:endParaRPr lang="pl-PL" sz="3600" b="1" dirty="0" smtClean="0"/>
          </a:p>
          <a:p>
            <a:pPr marL="441325" indent="31750">
              <a:buNone/>
            </a:pPr>
            <a:endParaRPr lang="pl-PL" sz="3600" b="1" dirty="0" smtClean="0"/>
          </a:p>
          <a:p>
            <a:pPr marL="441325" indent="31750">
              <a:buNone/>
            </a:pPr>
            <a:endParaRPr lang="pl-PL" sz="3600" b="1" dirty="0"/>
          </a:p>
          <a:p>
            <a:pPr marL="441325" indent="0">
              <a:buNone/>
            </a:pPr>
            <a:endParaRPr lang="pl-PL" sz="3600" b="1" dirty="0" smtClean="0"/>
          </a:p>
          <a:p>
            <a:pPr marL="441325" indent="31750" algn="just">
              <a:buNone/>
            </a:pPr>
            <a:endParaRPr lang="pl-PL" sz="6000" b="1" dirty="0" smtClean="0"/>
          </a:p>
          <a:p>
            <a:pPr marL="441325" indent="31750" algn="just">
              <a:buNone/>
            </a:pPr>
            <a:endParaRPr lang="pl-PL" sz="3600" b="1" dirty="0"/>
          </a:p>
          <a:p>
            <a:pPr marL="441325" indent="31750" algn="just">
              <a:buNone/>
            </a:pPr>
            <a:endParaRPr lang="pl-PL" sz="3600" b="1" dirty="0" smtClean="0"/>
          </a:p>
          <a:p>
            <a:pPr marL="441325" indent="31750" algn="just">
              <a:buNone/>
            </a:pPr>
            <a:endParaRPr lang="pl-PL" sz="3600" b="1" dirty="0"/>
          </a:p>
          <a:p>
            <a:pPr marL="441325" indent="31750" algn="just">
              <a:buNone/>
            </a:pPr>
            <a:endParaRPr lang="pl-PL" sz="3600" b="1" dirty="0" smtClean="0"/>
          </a:p>
          <a:p>
            <a:pPr marL="441325" indent="31750" algn="just">
              <a:buNone/>
            </a:pPr>
            <a:endParaRPr lang="pl-PL" sz="3600" b="1" dirty="0"/>
          </a:p>
          <a:p>
            <a:pPr marL="473075" indent="0">
              <a:buNone/>
            </a:pPr>
            <a:endParaRPr lang="pl-PL" sz="3600" b="1" dirty="0"/>
          </a:p>
          <a:p>
            <a:pPr marL="441325" indent="31750">
              <a:buNone/>
            </a:pPr>
            <a:endParaRPr lang="pl-PL" sz="4400" dirty="0" smtClean="0"/>
          </a:p>
          <a:p>
            <a:pPr marL="441325" indent="31750">
              <a:buNone/>
            </a:pPr>
            <a:endParaRPr lang="pl-PL" sz="4400" dirty="0"/>
          </a:p>
          <a:p>
            <a:pPr marL="441325" indent="31750">
              <a:buNone/>
            </a:pPr>
            <a:endParaRPr lang="pl-PL" sz="4400" dirty="0" smtClean="0"/>
          </a:p>
          <a:p>
            <a:pPr marL="441325" indent="31750">
              <a:buNone/>
            </a:pPr>
            <a:endParaRPr lang="pl-PL" sz="4400" dirty="0"/>
          </a:p>
          <a:p>
            <a:pPr marL="441325" indent="31750">
              <a:buNone/>
            </a:pPr>
            <a:endParaRPr lang="pl-PL" sz="4400" dirty="0" smtClean="0"/>
          </a:p>
          <a:p>
            <a:pPr marL="441325" indent="31750">
              <a:buNone/>
            </a:pPr>
            <a:endParaRPr lang="pl-PL" sz="4400" dirty="0"/>
          </a:p>
          <a:p>
            <a:pPr marL="441325" indent="31750">
              <a:buNone/>
            </a:pPr>
            <a:endParaRPr lang="pl-PL" sz="4400" dirty="0" smtClean="0"/>
          </a:p>
          <a:p>
            <a:pPr marL="441325" indent="31750">
              <a:buNone/>
            </a:pPr>
            <a:endParaRPr lang="pl-PL" sz="4400" dirty="0"/>
          </a:p>
          <a:p>
            <a:pPr marL="441325" indent="31750">
              <a:buNone/>
            </a:pPr>
            <a:endParaRPr lang="pl-PL" sz="5200" dirty="0" smtClean="0"/>
          </a:p>
          <a:p>
            <a:pPr marL="441325" indent="31750">
              <a:buNone/>
            </a:pPr>
            <a:r>
              <a:rPr lang="en-US" sz="5200" dirty="0" smtClean="0"/>
              <a:t>Regardless </a:t>
            </a:r>
            <a:r>
              <a:rPr lang="en-US" sz="5200" dirty="0"/>
              <a:t>of the significant differentiation of the structure, acid-base character, the chromatographic parameters describe the ability of drugs to bind to proteins at a very similar level. The correlation coefficient in the presented models ranges from 0.89 to 0.96. Mathematical models with the participation of </a:t>
            </a:r>
            <a:r>
              <a:rPr lang="en-US" sz="5200" dirty="0" err="1"/>
              <a:t>Rf</a:t>
            </a:r>
            <a:r>
              <a:rPr lang="en-US" sz="5200" dirty="0"/>
              <a:t> variables explain </a:t>
            </a:r>
            <a:r>
              <a:rPr lang="pl-PL" sz="5200" dirty="0" smtClean="0"/>
              <a:t>80</a:t>
            </a:r>
            <a:r>
              <a:rPr lang="en-US" sz="5200" dirty="0" smtClean="0"/>
              <a:t>-91</a:t>
            </a:r>
            <a:r>
              <a:rPr lang="en-US" sz="5200" dirty="0"/>
              <a:t>% of the variability of PB in </a:t>
            </a:r>
            <a:r>
              <a:rPr lang="en-US" sz="5200" dirty="0" smtClean="0"/>
              <a:t>groups. </a:t>
            </a:r>
            <a:r>
              <a:rPr lang="en-US" sz="5200" dirty="0"/>
              <a:t>Bovine serum albumin (BSA) modified stationary phase TLC analysis appears to provide data (</a:t>
            </a:r>
            <a:r>
              <a:rPr lang="en-US" sz="5200" dirty="0" err="1" smtClean="0"/>
              <a:t>Rf</a:t>
            </a:r>
            <a:r>
              <a:rPr lang="pl-PL" sz="5200" dirty="0" smtClean="0"/>
              <a:t> </a:t>
            </a:r>
            <a:r>
              <a:rPr lang="en-US" sz="5200" dirty="0" smtClean="0"/>
              <a:t>and </a:t>
            </a:r>
            <a:r>
              <a:rPr lang="en-US" sz="5200" dirty="0"/>
              <a:t>derivatives) on protein binding for any drug </a:t>
            </a:r>
            <a:r>
              <a:rPr lang="en-US" sz="5200" dirty="0" smtClean="0"/>
              <a:t>class.</a:t>
            </a:r>
            <a:endParaRPr lang="pl-PL" sz="5200" dirty="0"/>
          </a:p>
          <a:p>
            <a:pPr marL="441325" indent="31750">
              <a:buNone/>
            </a:pPr>
            <a:endParaRPr lang="pl-PL" sz="5200" b="1" dirty="0" smtClean="0"/>
          </a:p>
          <a:p>
            <a:pPr marL="441325" indent="31750">
              <a:buNone/>
            </a:pPr>
            <a:r>
              <a:rPr lang="pl-PL" sz="5200" b="1" dirty="0" err="1" smtClean="0"/>
              <a:t>Bibliography</a:t>
            </a:r>
            <a:endParaRPr lang="pl-PL" sz="5200" b="1" dirty="0" smtClean="0"/>
          </a:p>
          <a:p>
            <a:pPr marL="441325" indent="0">
              <a:buNone/>
            </a:pPr>
            <a:r>
              <a:rPr lang="pl-PL" sz="4800" dirty="0" smtClean="0"/>
              <a:t>[1] </a:t>
            </a:r>
            <a:r>
              <a:rPr lang="en-US" sz="4800" dirty="0" smtClean="0"/>
              <a:t>C</a:t>
            </a:r>
            <a:r>
              <a:rPr lang="en-US" sz="4800" dirty="0"/>
              <a:t>. </a:t>
            </a:r>
            <a:r>
              <a:rPr lang="en-US" sz="4800" dirty="0" err="1"/>
              <a:t>Bertucci</a:t>
            </a:r>
            <a:r>
              <a:rPr lang="en-US" sz="4800" dirty="0"/>
              <a:t> and E. Domenici</a:t>
            </a:r>
            <a:r>
              <a:rPr lang="en-US" sz="4800" i="1" dirty="0"/>
              <a:t>, Reversible and covalent binding of drugs to human serum </a:t>
            </a:r>
            <a:r>
              <a:rPr lang="en-US" sz="4800" i="1" dirty="0" smtClean="0"/>
              <a:t>albumin:</a:t>
            </a:r>
            <a:r>
              <a:rPr lang="pl-PL" sz="4800" i="1" dirty="0" smtClean="0"/>
              <a:t> </a:t>
            </a:r>
            <a:r>
              <a:rPr lang="en-US" sz="4800" i="1" dirty="0" smtClean="0"/>
              <a:t>Methodological </a:t>
            </a:r>
            <a:r>
              <a:rPr lang="en-US" sz="4800" i="1" dirty="0"/>
              <a:t>approaches and physiological relevance, </a:t>
            </a:r>
            <a:r>
              <a:rPr lang="en-US" sz="4800" dirty="0" err="1"/>
              <a:t>Curr</a:t>
            </a:r>
            <a:r>
              <a:rPr lang="en-US" sz="4800" dirty="0"/>
              <a:t>. Med. Chem. 9 (2012), </a:t>
            </a:r>
            <a:r>
              <a:rPr lang="en-US" sz="4800" dirty="0" smtClean="0"/>
              <a:t>pp.1463–1481</a:t>
            </a:r>
            <a:r>
              <a:rPr lang="en-US" sz="4800" i="1" dirty="0"/>
              <a:t>. </a:t>
            </a:r>
            <a:endParaRPr lang="pl-PL" sz="4800" i="1" dirty="0" smtClean="0"/>
          </a:p>
          <a:p>
            <a:pPr marL="441325" indent="0">
              <a:buNone/>
            </a:pPr>
            <a:r>
              <a:rPr lang="pl-PL" sz="4800" dirty="0" smtClean="0"/>
              <a:t>[2] </a:t>
            </a:r>
            <a:r>
              <a:rPr lang="en-US" sz="4800" dirty="0" err="1"/>
              <a:t>Drugbank</a:t>
            </a:r>
            <a:r>
              <a:rPr lang="en-US" sz="4800" dirty="0"/>
              <a:t>. Available </a:t>
            </a:r>
            <a:r>
              <a:rPr lang="en-US" sz="4800" dirty="0" smtClean="0"/>
              <a:t>at</a:t>
            </a:r>
            <a:r>
              <a:rPr lang="pl-PL" sz="4800" dirty="0"/>
              <a:t> </a:t>
            </a:r>
            <a:r>
              <a:rPr lang="en-US" sz="4800" dirty="0" smtClean="0"/>
              <a:t>https</a:t>
            </a:r>
            <a:r>
              <a:rPr lang="en-US" sz="4800" dirty="0"/>
              <a:t>://www.drugbank.ca/drugs/DB01174.</a:t>
            </a:r>
          </a:p>
          <a:p>
            <a:pPr marL="441325" indent="0">
              <a:buNone/>
            </a:pPr>
            <a:r>
              <a:rPr lang="pl-PL" sz="4800" dirty="0" smtClean="0"/>
              <a:t>[</a:t>
            </a:r>
            <a:r>
              <a:rPr lang="pl-PL" sz="4800" dirty="0"/>
              <a:t>3</a:t>
            </a:r>
            <a:r>
              <a:rPr lang="pl-PL" sz="4800" dirty="0" smtClean="0"/>
              <a:t>] </a:t>
            </a:r>
            <a:r>
              <a:rPr lang="pl-PL" sz="4800" dirty="0" err="1"/>
              <a:t>Chembl</a:t>
            </a:r>
            <a:r>
              <a:rPr lang="pl-PL" sz="4800" dirty="0"/>
              <a:t> </a:t>
            </a:r>
            <a:r>
              <a:rPr lang="pl-PL" sz="4800" dirty="0" err="1"/>
              <a:t>database</a:t>
            </a:r>
            <a:r>
              <a:rPr lang="pl-PL" sz="4800" dirty="0"/>
              <a:t>. </a:t>
            </a:r>
            <a:r>
              <a:rPr lang="pl-PL" sz="4800" dirty="0" err="1"/>
              <a:t>A</a:t>
            </a:r>
            <a:r>
              <a:rPr lang="pl-PL" sz="4800" dirty="0" err="1" smtClean="0"/>
              <a:t>vailable</a:t>
            </a:r>
            <a:r>
              <a:rPr lang="pl-PL" sz="4800" dirty="0" smtClean="0"/>
              <a:t> </a:t>
            </a:r>
            <a:r>
              <a:rPr lang="pl-PL" sz="4800" dirty="0" err="1"/>
              <a:t>at</a:t>
            </a:r>
            <a:r>
              <a:rPr lang="pl-PL" sz="4800" dirty="0"/>
              <a:t> </a:t>
            </a:r>
            <a:r>
              <a:rPr lang="pl-PL" sz="4800" dirty="0" smtClean="0"/>
              <a:t>https</a:t>
            </a:r>
            <a:r>
              <a:rPr lang="pl-PL" sz="4800" dirty="0"/>
              <a:t>://</a:t>
            </a:r>
            <a:r>
              <a:rPr lang="pl-PL" sz="4800" dirty="0" smtClean="0"/>
              <a:t>www.ebi.ac.uk/chembl</a:t>
            </a:r>
            <a:r>
              <a:rPr lang="pl-PL" sz="4800" dirty="0"/>
              <a:t>/.</a:t>
            </a:r>
            <a:endParaRPr lang="en-US" sz="48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06620" y="39998650"/>
            <a:ext cx="27423185" cy="2508534"/>
          </a:xfrm>
          <a:prstGeom prst="rect">
            <a:avLst/>
          </a:prstGeom>
        </p:spPr>
      </p:pic>
      <p:graphicFrame>
        <p:nvGraphicFramePr>
          <p:cNvPr id="3" name="Tabe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9691664"/>
              </p:ext>
            </p:extLst>
          </p:nvPr>
        </p:nvGraphicFramePr>
        <p:xfrm>
          <a:off x="2052433" y="29178250"/>
          <a:ext cx="13085173" cy="7467600"/>
        </p:xfrm>
        <a:graphic>
          <a:graphicData uri="http://schemas.openxmlformats.org/drawingml/2006/table">
            <a:tbl>
              <a:tblPr firstRow="1" firstCol="1" bandRow="1">
                <a:tableStyleId>{00A15C55-8517-42AA-B614-E9B94910E393}</a:tableStyleId>
              </a:tblPr>
              <a:tblGrid>
                <a:gridCol w="4931773"/>
                <a:gridCol w="8153400"/>
              </a:tblGrid>
              <a:tr h="6253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err="1">
                          <a:effectLst/>
                        </a:rPr>
                        <a:t>molecular</a:t>
                      </a:r>
                      <a:r>
                        <a:rPr lang="pl-PL" sz="3200" dirty="0">
                          <a:effectLst/>
                        </a:rPr>
                        <a:t> </a:t>
                      </a:r>
                      <a:r>
                        <a:rPr lang="pl-PL" sz="3200" dirty="0" err="1">
                          <a:effectLst/>
                        </a:rPr>
                        <a:t>descriptors</a:t>
                      </a:r>
                      <a:r>
                        <a:rPr lang="pl-PL" sz="3200" dirty="0">
                          <a:effectLst/>
                        </a:rPr>
                        <a:t> (</a:t>
                      </a:r>
                      <a:r>
                        <a:rPr lang="pl-PL" sz="3200" dirty="0" err="1">
                          <a:effectLst/>
                        </a:rPr>
                        <a:t>MDs</a:t>
                      </a:r>
                      <a:r>
                        <a:rPr lang="pl-PL" sz="3200" dirty="0">
                          <a:effectLst/>
                        </a:rPr>
                        <a:t>)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err="1">
                          <a:effectLst/>
                        </a:rPr>
                        <a:t>description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710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NP; </a:t>
                      </a:r>
                      <a:r>
                        <a:rPr lang="pl-PL" sz="3200" dirty="0">
                          <a:effectLst/>
                        </a:rPr>
                        <a:t>RP2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The </a:t>
                      </a:r>
                      <a:r>
                        <a:rPr lang="pl-PL" sz="3200" dirty="0" smtClean="0">
                          <a:effectLst/>
                        </a:rPr>
                        <a:t>R</a:t>
                      </a:r>
                      <a:r>
                        <a:rPr lang="pl-PL" sz="3200" baseline="-25000" dirty="0" smtClean="0">
                          <a:effectLst/>
                        </a:rPr>
                        <a:t>f</a:t>
                      </a:r>
                      <a:r>
                        <a:rPr lang="en-GB" sz="3200" dirty="0" smtClean="0">
                          <a:effectLst/>
                        </a:rPr>
                        <a:t>, </a:t>
                      </a:r>
                      <a:r>
                        <a:rPr lang="en-GB" sz="3200" dirty="0">
                          <a:effectLst/>
                        </a:rPr>
                        <a:t>obtained in TLC chromatography on the</a:t>
                      </a:r>
                      <a:endParaRPr lang="pl-PL" sz="32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BSA </a:t>
                      </a:r>
                      <a:r>
                        <a:rPr lang="en-GB" sz="3200" dirty="0" smtClean="0">
                          <a:effectLst/>
                        </a:rPr>
                        <a:t>impregnated </a:t>
                      </a:r>
                      <a:r>
                        <a:rPr lang="en-GB" sz="3200" dirty="0">
                          <a:effectLst/>
                        </a:rPr>
                        <a:t>plates, in normal and reversed </a:t>
                      </a:r>
                      <a:r>
                        <a:rPr lang="pl-PL" sz="3200" dirty="0" err="1" smtClean="0">
                          <a:effectLst/>
                        </a:rPr>
                        <a:t>mode</a:t>
                      </a:r>
                      <a:r>
                        <a:rPr lang="en-GB" sz="3200" dirty="0" smtClean="0">
                          <a:effectLst/>
                        </a:rPr>
                        <a:t>, </a:t>
                      </a:r>
                      <a:r>
                        <a:rPr lang="en-GB" sz="3200" dirty="0">
                          <a:effectLst/>
                        </a:rPr>
                        <a:t>respectively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4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NP/C; </a:t>
                      </a:r>
                      <a:r>
                        <a:rPr lang="pl-PL" sz="3200" dirty="0">
                          <a:effectLst/>
                        </a:rPr>
                        <a:t>RP2/C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The </a:t>
                      </a:r>
                      <a:r>
                        <a:rPr lang="pl-PL" sz="3200" dirty="0" smtClean="0">
                          <a:effectLst/>
                        </a:rPr>
                        <a:t>R</a:t>
                      </a:r>
                      <a:r>
                        <a:rPr lang="pl-PL" sz="3200" baseline="-25000" dirty="0" smtClean="0">
                          <a:effectLst/>
                        </a:rPr>
                        <a:t>f </a:t>
                      </a:r>
                      <a:r>
                        <a:rPr lang="en-GB" sz="3200" dirty="0" smtClean="0">
                          <a:effectLst/>
                        </a:rPr>
                        <a:t>from </a:t>
                      </a:r>
                      <a:r>
                        <a:rPr lang="pl-PL" sz="3200" dirty="0" smtClean="0">
                          <a:effectLst/>
                        </a:rPr>
                        <a:t>BSA </a:t>
                      </a:r>
                      <a:r>
                        <a:rPr lang="en-GB" sz="3200" dirty="0" smtClean="0">
                          <a:effectLst/>
                        </a:rPr>
                        <a:t>impregnated </a:t>
                      </a:r>
                      <a:r>
                        <a:rPr lang="en-GB" sz="3200" dirty="0">
                          <a:effectLst/>
                        </a:rPr>
                        <a:t>NP or RP-2 plate/the </a:t>
                      </a:r>
                      <a:r>
                        <a:rPr lang="pl-PL" sz="3200" dirty="0" smtClean="0">
                          <a:effectLst/>
                        </a:rPr>
                        <a:t>R</a:t>
                      </a:r>
                      <a:r>
                        <a:rPr lang="pl-PL" sz="3200" baseline="-25000" dirty="0" smtClean="0">
                          <a:effectLst/>
                        </a:rPr>
                        <a:t>f</a:t>
                      </a:r>
                      <a:r>
                        <a:rPr lang="en-GB" sz="3200" dirty="0" smtClean="0">
                          <a:effectLst/>
                        </a:rPr>
                        <a:t> </a:t>
                      </a:r>
                      <a:r>
                        <a:rPr lang="en-GB" sz="3200" dirty="0">
                          <a:effectLst/>
                        </a:rPr>
                        <a:t>factor </a:t>
                      </a:r>
                      <a:r>
                        <a:rPr lang="en-GB" sz="3200" dirty="0" smtClean="0">
                          <a:effectLst/>
                        </a:rPr>
                        <a:t>from</a:t>
                      </a:r>
                      <a:r>
                        <a:rPr lang="pl-PL" sz="3200" baseline="0" dirty="0" smtClean="0">
                          <a:effectLst/>
                        </a:rPr>
                        <a:t> a </a:t>
                      </a:r>
                      <a:r>
                        <a:rPr lang="pl-PL" sz="3200" dirty="0" err="1" smtClean="0">
                          <a:effectLst/>
                        </a:rPr>
                        <a:t>clear</a:t>
                      </a:r>
                      <a:r>
                        <a:rPr lang="pl-PL" sz="3200" dirty="0" smtClean="0">
                          <a:effectLst/>
                        </a:rPr>
                        <a:t> </a:t>
                      </a:r>
                      <a:r>
                        <a:rPr lang="pl-PL" sz="3200" dirty="0" err="1">
                          <a:effectLst/>
                        </a:rPr>
                        <a:t>plate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4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NP/PB; </a:t>
                      </a:r>
                      <a:r>
                        <a:rPr lang="pl-PL" sz="3200" dirty="0">
                          <a:effectLst/>
                        </a:rPr>
                        <a:t>RP2/PB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The </a:t>
                      </a:r>
                      <a:r>
                        <a:rPr lang="pl-PL" sz="3200" dirty="0" smtClean="0">
                          <a:effectLst/>
                        </a:rPr>
                        <a:t>R</a:t>
                      </a:r>
                      <a:r>
                        <a:rPr lang="pl-PL" sz="3200" baseline="-25000" dirty="0" smtClean="0">
                          <a:effectLst/>
                        </a:rPr>
                        <a:t>f </a:t>
                      </a:r>
                      <a:r>
                        <a:rPr lang="en-GB" sz="3200" dirty="0" smtClean="0">
                          <a:effectLst/>
                        </a:rPr>
                        <a:t>from</a:t>
                      </a:r>
                      <a:r>
                        <a:rPr lang="pl-PL" sz="3200" dirty="0" smtClean="0">
                          <a:effectLst/>
                        </a:rPr>
                        <a:t> BSA</a:t>
                      </a:r>
                      <a:r>
                        <a:rPr lang="en-GB" sz="3200" dirty="0" smtClean="0">
                          <a:effectLst/>
                        </a:rPr>
                        <a:t> </a:t>
                      </a:r>
                      <a:r>
                        <a:rPr lang="en-GB" sz="3200" dirty="0">
                          <a:effectLst/>
                        </a:rPr>
                        <a:t>impregnated NP or RP-2 plate/protein binding value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14037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NP/PSA; </a:t>
                      </a:r>
                      <a:r>
                        <a:rPr lang="pl-PL" sz="3200" dirty="0">
                          <a:effectLst/>
                        </a:rPr>
                        <a:t>RP2/PSA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The </a:t>
                      </a:r>
                      <a:r>
                        <a:rPr lang="pl-PL" sz="3200" dirty="0" smtClean="0">
                          <a:effectLst/>
                        </a:rPr>
                        <a:t>R</a:t>
                      </a:r>
                      <a:r>
                        <a:rPr lang="pl-PL" sz="3200" baseline="-25000" dirty="0" smtClean="0">
                          <a:effectLst/>
                        </a:rPr>
                        <a:t>f </a:t>
                      </a:r>
                      <a:r>
                        <a:rPr lang="en-GB" sz="3200" dirty="0" smtClean="0">
                          <a:effectLst/>
                        </a:rPr>
                        <a:t>from</a:t>
                      </a:r>
                      <a:r>
                        <a:rPr lang="pl-PL" sz="3200" dirty="0" smtClean="0">
                          <a:effectLst/>
                        </a:rPr>
                        <a:t> BSA</a:t>
                      </a:r>
                      <a:r>
                        <a:rPr lang="en-GB" sz="3200" dirty="0" smtClean="0">
                          <a:effectLst/>
                        </a:rPr>
                        <a:t> </a:t>
                      </a:r>
                      <a:r>
                        <a:rPr lang="en-GB" sz="3200" dirty="0">
                          <a:effectLst/>
                        </a:rPr>
                        <a:t>impregnated NP or RP-2 plate/polar surface area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  <a:tr h="171056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l-PL" sz="3200" dirty="0" smtClean="0">
                          <a:effectLst/>
                        </a:rPr>
                        <a:t>NP/B2; </a:t>
                      </a:r>
                      <a:r>
                        <a:rPr lang="pl-PL" sz="3200" dirty="0">
                          <a:effectLst/>
                        </a:rPr>
                        <a:t>RP2/B2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3200" dirty="0">
                          <a:effectLst/>
                        </a:rPr>
                        <a:t>The </a:t>
                      </a:r>
                      <a:r>
                        <a:rPr lang="pl-PL" sz="3200" dirty="0" smtClean="0">
                          <a:effectLst/>
                        </a:rPr>
                        <a:t>R</a:t>
                      </a:r>
                      <a:r>
                        <a:rPr lang="pl-PL" sz="3200" baseline="-25000" dirty="0" smtClean="0">
                          <a:effectLst/>
                        </a:rPr>
                        <a:t>f </a:t>
                      </a:r>
                      <a:r>
                        <a:rPr lang="en-GB" sz="3200" dirty="0" smtClean="0">
                          <a:effectLst/>
                        </a:rPr>
                        <a:t>from </a:t>
                      </a:r>
                      <a:r>
                        <a:rPr lang="pl-PL" sz="3200" dirty="0" smtClean="0">
                          <a:effectLst/>
                        </a:rPr>
                        <a:t>BSA </a:t>
                      </a:r>
                      <a:r>
                        <a:rPr lang="en-GB" sz="3200" dirty="0" smtClean="0">
                          <a:effectLst/>
                        </a:rPr>
                        <a:t>impregnated </a:t>
                      </a:r>
                      <a:r>
                        <a:rPr lang="en-GB" sz="3200" dirty="0">
                          <a:effectLst/>
                        </a:rPr>
                        <a:t>NP or RP-2 plate/ computational parameter B2, describes the bioavailability in the central nervous system</a:t>
                      </a:r>
                      <a:endParaRPr lang="pl-PL" sz="3200" dirty="0">
                        <a:effectLst/>
                        <a:latin typeface="Times New Roman"/>
                        <a:ea typeface="Calibri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14" name="Rectangle 5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6" name="Rectangle 8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18" name="Rectangle 10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sp>
        <p:nvSpPr>
          <p:cNvPr id="20" name="Rectangle 12"/>
          <p:cNvSpPr>
            <a:spLocks noChangeArrowheads="1"/>
          </p:cNvSpPr>
          <p:nvPr/>
        </p:nvSpPr>
        <p:spPr bwMode="auto">
          <a:xfrm>
            <a:off x="0" y="0"/>
            <a:ext cx="30275213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l-PL"/>
          </a:p>
        </p:txBody>
      </p:sp>
      <p:grpSp>
        <p:nvGrpSpPr>
          <p:cNvPr id="22" name="Grupa 21"/>
          <p:cNvGrpSpPr/>
          <p:nvPr/>
        </p:nvGrpSpPr>
        <p:grpSpPr>
          <a:xfrm>
            <a:off x="15153453" y="7062038"/>
            <a:ext cx="13058190" cy="15998627"/>
            <a:chOff x="15685638" y="6775450"/>
            <a:chExt cx="13058190" cy="15998627"/>
          </a:xfrm>
        </p:grpSpPr>
        <p:sp>
          <p:nvSpPr>
            <p:cNvPr id="9" name="pole tekstowe 8"/>
            <p:cNvSpPr txBox="1"/>
            <p:nvPr/>
          </p:nvSpPr>
          <p:spPr>
            <a:xfrm>
              <a:off x="22496325" y="7402969"/>
              <a:ext cx="6074770" cy="373627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41325" lvl="0" indent="31750" defTabSz="914400">
                <a:spcBef>
                  <a:spcPct val="20000"/>
                </a:spcBef>
              </a:pPr>
              <a:r>
                <a:rPr lang="en-GB" sz="2800" b="1" dirty="0" err="1">
                  <a:solidFill>
                    <a:prstClr val="black"/>
                  </a:solidFill>
                </a:rPr>
                <a:t>PB</a:t>
              </a:r>
              <a:r>
                <a:rPr lang="en-GB" sz="2800" b="1" baseline="-25000" dirty="0" err="1">
                  <a:solidFill>
                    <a:prstClr val="black"/>
                  </a:solidFill>
                </a:rPr>
                <a:t>b</a:t>
              </a:r>
              <a:r>
                <a:rPr lang="en-GB" sz="2800" b="1" dirty="0">
                  <a:solidFill>
                    <a:prstClr val="black"/>
                  </a:solidFill>
                </a:rPr>
                <a:t> = 0.76(±0.054) + 0.88(±0.11) NP – 0.54(±0.03) NP/PB			</a:t>
              </a:r>
              <a:endParaRPr lang="pl-PL" sz="2800" b="1" dirty="0">
                <a:solidFill>
                  <a:prstClr val="black"/>
                </a:solidFill>
              </a:endParaRPr>
            </a:p>
            <a:p>
              <a:pPr marL="441325" lvl="0" indent="31750" defTabSz="914400">
                <a:spcBef>
                  <a:spcPct val="20000"/>
                </a:spcBef>
              </a:pPr>
              <a:r>
                <a:rPr lang="en-GB" sz="2800" i="1" dirty="0">
                  <a:solidFill>
                    <a:prstClr val="black"/>
                  </a:solidFill>
                </a:rPr>
                <a:t>R= 0.96; R</a:t>
              </a:r>
              <a:r>
                <a:rPr lang="en-GB" sz="2800" i="1" baseline="30000" dirty="0">
                  <a:solidFill>
                    <a:prstClr val="black"/>
                  </a:solidFill>
                </a:rPr>
                <a:t>2</a:t>
              </a:r>
              <a:r>
                <a:rPr lang="en-GB" sz="2800" i="1" dirty="0">
                  <a:solidFill>
                    <a:prstClr val="black"/>
                  </a:solidFill>
                </a:rPr>
                <a:t> = 0.91 F(2,31) = 160.74; </a:t>
              </a:r>
              <a:r>
                <a:rPr lang="pl-PL" sz="2800" i="1" dirty="0">
                  <a:solidFill>
                    <a:prstClr val="black"/>
                  </a:solidFill>
                </a:rPr>
                <a:t> </a:t>
              </a:r>
              <a:r>
                <a:rPr lang="pl-PL" sz="2800" i="1" dirty="0" smtClean="0">
                  <a:solidFill>
                    <a:prstClr val="black"/>
                  </a:solidFill>
                </a:rPr>
                <a:t> </a:t>
              </a:r>
              <a:r>
                <a:rPr lang="en-GB" sz="2800" i="1" dirty="0" smtClean="0">
                  <a:solidFill>
                    <a:prstClr val="black"/>
                  </a:solidFill>
                </a:rPr>
                <a:t>p </a:t>
              </a:r>
              <a:r>
                <a:rPr lang="en-GB" sz="2800" i="1" dirty="0">
                  <a:solidFill>
                    <a:prstClr val="black"/>
                  </a:solidFill>
                </a:rPr>
                <a:t>&lt;0.0000; s = 0.09437; </a:t>
              </a:r>
              <a:r>
                <a:rPr lang="en-GB" sz="2800" i="1" dirty="0" err="1">
                  <a:solidFill>
                    <a:prstClr val="black"/>
                  </a:solidFill>
                </a:rPr>
                <a:t>n</a:t>
              </a:r>
              <a:r>
                <a:rPr lang="en-GB" sz="2800" i="1" baseline="-25000" dirty="0" err="1">
                  <a:solidFill>
                    <a:prstClr val="black"/>
                  </a:solidFill>
                </a:rPr>
                <a:t>b</a:t>
              </a:r>
              <a:r>
                <a:rPr lang="en-GB" sz="2800" i="1" dirty="0">
                  <a:solidFill>
                    <a:prstClr val="black"/>
                  </a:solidFill>
                </a:rPr>
                <a:t> = 34</a:t>
              </a:r>
              <a:endParaRPr lang="pl-PL" sz="2800" i="1" dirty="0">
                <a:solidFill>
                  <a:prstClr val="black"/>
                </a:solidFill>
              </a:endParaRPr>
            </a:p>
            <a:p>
              <a:pPr marL="441325" lvl="0" indent="31750" defTabSz="914400">
                <a:spcBef>
                  <a:spcPct val="20000"/>
                </a:spcBef>
              </a:pPr>
              <a:r>
                <a:rPr lang="en-US" sz="2800" i="1" dirty="0">
                  <a:solidFill>
                    <a:prstClr val="black"/>
                  </a:solidFill>
                </a:rPr>
                <a:t>Q</a:t>
              </a:r>
              <a:r>
                <a:rPr lang="en-US" sz="2800" i="1" baseline="30000" dirty="0">
                  <a:solidFill>
                    <a:prstClr val="black"/>
                  </a:solidFill>
                </a:rPr>
                <a:t>2</a:t>
              </a:r>
              <a:r>
                <a:rPr lang="en-US" sz="2800" i="1" baseline="-25000" dirty="0">
                  <a:solidFill>
                    <a:prstClr val="black"/>
                  </a:solidFill>
                </a:rPr>
                <a:t>LOO</a:t>
              </a:r>
              <a:r>
                <a:rPr lang="en-US" sz="2800" i="1" dirty="0">
                  <a:solidFill>
                    <a:prstClr val="black"/>
                  </a:solidFill>
                </a:rPr>
                <a:t> = 0.88, SDEP= 0.1063, PRESS =0.3636, S</a:t>
              </a:r>
              <a:r>
                <a:rPr lang="en-US" sz="2800" i="1" baseline="-25000" dirty="0">
                  <a:solidFill>
                    <a:prstClr val="black"/>
                  </a:solidFill>
                </a:rPr>
                <a:t>PRESS</a:t>
              </a:r>
              <a:r>
                <a:rPr lang="en-US" sz="2800" i="1" dirty="0">
                  <a:solidFill>
                    <a:prstClr val="black"/>
                  </a:solidFill>
                </a:rPr>
                <a:t> = 0.1034, Q</a:t>
              </a:r>
              <a:r>
                <a:rPr lang="en-US" sz="2800" i="1" baseline="30000" dirty="0">
                  <a:solidFill>
                    <a:prstClr val="black"/>
                  </a:solidFill>
                </a:rPr>
                <a:t>2</a:t>
              </a:r>
              <a:r>
                <a:rPr lang="en-US" sz="2800" i="1" baseline="-25000" dirty="0">
                  <a:solidFill>
                    <a:prstClr val="black"/>
                  </a:solidFill>
                </a:rPr>
                <a:t>LMO</a:t>
              </a:r>
              <a:r>
                <a:rPr lang="en-US" sz="2800" i="1" dirty="0">
                  <a:solidFill>
                    <a:prstClr val="black"/>
                  </a:solidFill>
                </a:rPr>
                <a:t> =0.86</a:t>
              </a:r>
              <a:r>
                <a:rPr lang="pl-PL" sz="2800" i="1" dirty="0">
                  <a:solidFill>
                    <a:prstClr val="black"/>
                  </a:solidFill>
                </a:rPr>
                <a:t> </a:t>
              </a:r>
            </a:p>
            <a:p>
              <a:endParaRPr lang="pl-PL" dirty="0"/>
            </a:p>
          </p:txBody>
        </p:sp>
        <p:sp>
          <p:nvSpPr>
            <p:cNvPr id="11" name="pole tekstowe 10"/>
            <p:cNvSpPr txBox="1"/>
            <p:nvPr/>
          </p:nvSpPr>
          <p:spPr>
            <a:xfrm>
              <a:off x="22598184" y="12719050"/>
              <a:ext cx="6145644" cy="371178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41325" lvl="0" indent="31750" defTabSz="914400">
                <a:spcBef>
                  <a:spcPct val="20000"/>
                </a:spcBef>
              </a:pPr>
              <a:r>
                <a:rPr lang="pl-PL" sz="2800" b="1" dirty="0" err="1">
                  <a:solidFill>
                    <a:prstClr val="black"/>
                  </a:solidFill>
                </a:rPr>
                <a:t>PB</a:t>
              </a:r>
              <a:r>
                <a:rPr lang="pl-PL" sz="2800" b="1" baseline="-25000" dirty="0" err="1">
                  <a:solidFill>
                    <a:prstClr val="black"/>
                  </a:solidFill>
                </a:rPr>
                <a:t>ab</a:t>
              </a:r>
              <a:r>
                <a:rPr lang="pl-PL" sz="2800" b="1" dirty="0">
                  <a:solidFill>
                    <a:prstClr val="black"/>
                  </a:solidFill>
                </a:rPr>
                <a:t> = 1.39(±0.41) + 0.80(±0.09) NP – 0.30(±0.02) NP/PB + 0.01(±0.00) NP/B2 + 0.03(±0.01) NP/PSA – 0.89(±0.43) NP/C		</a:t>
              </a:r>
            </a:p>
            <a:p>
              <a:pPr marL="441325" lvl="0" indent="31750" defTabSz="914400">
                <a:spcBef>
                  <a:spcPct val="20000"/>
                </a:spcBef>
              </a:pPr>
              <a:r>
                <a:rPr lang="en-GB" sz="2800" i="1" dirty="0">
                  <a:solidFill>
                    <a:prstClr val="black"/>
                  </a:solidFill>
                </a:rPr>
                <a:t>R= 0.89; R</a:t>
              </a:r>
              <a:r>
                <a:rPr lang="en-GB" sz="2800" i="1" baseline="30000" dirty="0">
                  <a:solidFill>
                    <a:prstClr val="black"/>
                  </a:solidFill>
                </a:rPr>
                <a:t>2</a:t>
              </a:r>
              <a:r>
                <a:rPr lang="en-GB" sz="2800" i="1" dirty="0">
                  <a:solidFill>
                    <a:prstClr val="black"/>
                  </a:solidFill>
                </a:rPr>
                <a:t> = 0.80 F(5,57) = 44.235; </a:t>
              </a:r>
              <a:r>
                <a:rPr lang="pl-PL" sz="2800" i="1" dirty="0" smtClean="0">
                  <a:solidFill>
                    <a:prstClr val="black"/>
                  </a:solidFill>
                </a:rPr>
                <a:t>  </a:t>
              </a:r>
              <a:r>
                <a:rPr lang="en-GB" sz="2800" i="1" dirty="0" smtClean="0">
                  <a:solidFill>
                    <a:prstClr val="black"/>
                  </a:solidFill>
                </a:rPr>
                <a:t>p </a:t>
              </a:r>
              <a:r>
                <a:rPr lang="en-GB" sz="2800" i="1" dirty="0">
                  <a:solidFill>
                    <a:prstClr val="black"/>
                  </a:solidFill>
                </a:rPr>
                <a:t>&lt;0.0000; s = 0.14432; n</a:t>
              </a:r>
              <a:r>
                <a:rPr lang="en-GB" sz="2800" i="1" baseline="-25000" dirty="0">
                  <a:solidFill>
                    <a:prstClr val="black"/>
                  </a:solidFill>
                </a:rPr>
                <a:t>ab</a:t>
              </a:r>
              <a:r>
                <a:rPr lang="en-GB" sz="2800" i="1" dirty="0">
                  <a:solidFill>
                    <a:prstClr val="black"/>
                  </a:solidFill>
                </a:rPr>
                <a:t> = 63</a:t>
              </a:r>
              <a:endParaRPr lang="pl-PL" sz="2800" i="1" dirty="0">
                <a:solidFill>
                  <a:prstClr val="black"/>
                </a:solidFill>
              </a:endParaRPr>
            </a:p>
            <a:p>
              <a:pPr marL="441325" lvl="0" indent="31750" defTabSz="914400">
                <a:spcBef>
                  <a:spcPct val="20000"/>
                </a:spcBef>
              </a:pPr>
              <a:r>
                <a:rPr lang="en-US" sz="2800" i="1" dirty="0">
                  <a:solidFill>
                    <a:prstClr val="black"/>
                  </a:solidFill>
                </a:rPr>
                <a:t>Q</a:t>
              </a:r>
              <a:r>
                <a:rPr lang="en-US" sz="2800" i="1" baseline="30000" dirty="0">
                  <a:solidFill>
                    <a:prstClr val="black"/>
                  </a:solidFill>
                </a:rPr>
                <a:t>2</a:t>
              </a:r>
              <a:r>
                <a:rPr lang="en-US" sz="2800" i="1" baseline="-25000" dirty="0">
                  <a:solidFill>
                    <a:prstClr val="black"/>
                  </a:solidFill>
                </a:rPr>
                <a:t>LOO</a:t>
              </a:r>
              <a:r>
                <a:rPr lang="en-US" sz="2800" i="1" dirty="0">
                  <a:solidFill>
                    <a:prstClr val="black"/>
                  </a:solidFill>
                </a:rPr>
                <a:t> = 0.63, SDEP= 0.1883, PRESS =2.6723, S</a:t>
              </a:r>
              <a:r>
                <a:rPr lang="en-US" sz="2800" i="1" baseline="-25000" dirty="0">
                  <a:solidFill>
                    <a:prstClr val="black"/>
                  </a:solidFill>
                </a:rPr>
                <a:t>PRESS</a:t>
              </a:r>
              <a:r>
                <a:rPr lang="en-US" sz="2800" i="1" dirty="0">
                  <a:solidFill>
                    <a:prstClr val="black"/>
                  </a:solidFill>
                </a:rPr>
                <a:t> = 0.2060, Q</a:t>
              </a:r>
              <a:r>
                <a:rPr lang="en-US" sz="2800" i="1" baseline="30000" dirty="0">
                  <a:solidFill>
                    <a:prstClr val="black"/>
                  </a:solidFill>
                </a:rPr>
                <a:t>2</a:t>
              </a:r>
              <a:r>
                <a:rPr lang="en-US" sz="2800" i="1" baseline="-25000" dirty="0">
                  <a:solidFill>
                    <a:prstClr val="black"/>
                  </a:solidFill>
                </a:rPr>
                <a:t>LMO</a:t>
              </a:r>
              <a:r>
                <a:rPr lang="en-US" sz="2800" i="1" dirty="0">
                  <a:solidFill>
                    <a:prstClr val="black"/>
                  </a:solidFill>
                </a:rPr>
                <a:t> =0.63</a:t>
              </a:r>
              <a:r>
                <a:rPr lang="pl-PL" sz="2800" dirty="0">
                  <a:solidFill>
                    <a:prstClr val="black"/>
                  </a:solidFill>
                </a:rPr>
                <a:t> </a:t>
              </a:r>
            </a:p>
          </p:txBody>
        </p:sp>
        <p:sp>
          <p:nvSpPr>
            <p:cNvPr id="13" name="pole tekstowe 12"/>
            <p:cNvSpPr txBox="1"/>
            <p:nvPr/>
          </p:nvSpPr>
          <p:spPr>
            <a:xfrm>
              <a:off x="22619838" y="18147462"/>
              <a:ext cx="6123990" cy="37979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441325" lvl="0" indent="31750" algn="just" defTabSz="914400">
                <a:spcBef>
                  <a:spcPct val="20000"/>
                </a:spcBef>
              </a:pPr>
              <a:r>
                <a:rPr lang="en-US" sz="2800" b="1" dirty="0" err="1">
                  <a:solidFill>
                    <a:prstClr val="black"/>
                  </a:solidFill>
                </a:rPr>
                <a:t>PB</a:t>
              </a:r>
              <a:r>
                <a:rPr lang="en-US" sz="2800" b="1" baseline="-25000" dirty="0" err="1">
                  <a:solidFill>
                    <a:prstClr val="black"/>
                  </a:solidFill>
                </a:rPr>
                <a:t>a</a:t>
              </a:r>
              <a:r>
                <a:rPr lang="en-US" sz="2800" b="1" dirty="0">
                  <a:solidFill>
                    <a:prstClr val="black"/>
                  </a:solidFill>
                </a:rPr>
                <a:t> = 0.68(±0.09) + 0.43(±0.12) RP2 – 0.23(±</a:t>
              </a:r>
              <a:r>
                <a:rPr lang="en-US" sz="2800" b="1" dirty="0" smtClean="0">
                  <a:solidFill>
                    <a:prstClr val="black"/>
                  </a:solidFill>
                </a:rPr>
                <a:t>0.02)RP2/PB+0.01</a:t>
              </a:r>
              <a:r>
                <a:rPr lang="en-US" sz="2800" b="1" dirty="0">
                  <a:solidFill>
                    <a:prstClr val="black"/>
                  </a:solidFill>
                </a:rPr>
                <a:t>(±0.00) RP2/B2 + 0.10(±0.04) RP2/PSA	</a:t>
              </a:r>
              <a:endParaRPr lang="pl-PL" sz="2800" b="1" dirty="0" smtClean="0">
                <a:solidFill>
                  <a:prstClr val="black"/>
                </a:solidFill>
              </a:endParaRPr>
            </a:p>
            <a:p>
              <a:pPr marL="441325" lvl="0" indent="31750" algn="just" defTabSz="914400">
                <a:spcBef>
                  <a:spcPct val="20000"/>
                </a:spcBef>
              </a:pPr>
              <a:r>
                <a:rPr lang="en-GB" sz="2800" i="1" dirty="0" smtClean="0">
                  <a:solidFill>
                    <a:prstClr val="black"/>
                  </a:solidFill>
                </a:rPr>
                <a:t>R</a:t>
              </a:r>
              <a:r>
                <a:rPr lang="en-GB" sz="2800" i="1" dirty="0">
                  <a:solidFill>
                    <a:prstClr val="black"/>
                  </a:solidFill>
                </a:rPr>
                <a:t>= 0.93; R</a:t>
              </a:r>
              <a:r>
                <a:rPr lang="en-GB" sz="2800" i="1" baseline="30000" dirty="0">
                  <a:solidFill>
                    <a:prstClr val="black"/>
                  </a:solidFill>
                </a:rPr>
                <a:t>2</a:t>
              </a:r>
              <a:r>
                <a:rPr lang="en-GB" sz="2800" i="1" dirty="0">
                  <a:solidFill>
                    <a:prstClr val="black"/>
                  </a:solidFill>
                </a:rPr>
                <a:t> = 0.86, F(4,24) = 36.4743; p &lt;0.0000; s = 0.1213; </a:t>
              </a:r>
              <a:endParaRPr lang="pl-PL" sz="2800" i="1" dirty="0" smtClean="0">
                <a:solidFill>
                  <a:prstClr val="black"/>
                </a:solidFill>
              </a:endParaRPr>
            </a:p>
            <a:p>
              <a:pPr marL="441325" lvl="0" indent="31750" algn="just" defTabSz="914400">
                <a:spcBef>
                  <a:spcPct val="20000"/>
                </a:spcBef>
              </a:pPr>
              <a:r>
                <a:rPr lang="en-GB" sz="2800" i="1" dirty="0" err="1" smtClean="0">
                  <a:solidFill>
                    <a:prstClr val="black"/>
                  </a:solidFill>
                </a:rPr>
                <a:t>n</a:t>
              </a:r>
              <a:r>
                <a:rPr lang="en-GB" sz="2800" i="1" baseline="-25000" dirty="0" err="1" smtClean="0">
                  <a:solidFill>
                    <a:prstClr val="black"/>
                  </a:solidFill>
                </a:rPr>
                <a:t>a</a:t>
              </a:r>
              <a:r>
                <a:rPr lang="en-GB" sz="2800" i="1" dirty="0" smtClean="0">
                  <a:solidFill>
                    <a:prstClr val="black"/>
                  </a:solidFill>
                </a:rPr>
                <a:t> </a:t>
              </a:r>
              <a:r>
                <a:rPr lang="en-GB" sz="2800" i="1" dirty="0">
                  <a:solidFill>
                    <a:prstClr val="black"/>
                  </a:solidFill>
                </a:rPr>
                <a:t>= 29</a:t>
              </a:r>
              <a:endParaRPr lang="pl-PL" sz="2800" i="1" dirty="0">
                <a:solidFill>
                  <a:prstClr val="black"/>
                </a:solidFill>
              </a:endParaRPr>
            </a:p>
            <a:p>
              <a:pPr marL="441325" lvl="0" indent="31750" algn="just" defTabSz="914400">
                <a:spcBef>
                  <a:spcPct val="20000"/>
                </a:spcBef>
              </a:pPr>
              <a:r>
                <a:rPr lang="en-US" sz="2800" i="1" dirty="0">
                  <a:solidFill>
                    <a:prstClr val="black"/>
                  </a:solidFill>
                </a:rPr>
                <a:t>Q</a:t>
              </a:r>
              <a:r>
                <a:rPr lang="en-US" sz="2800" i="1" baseline="30000" dirty="0">
                  <a:solidFill>
                    <a:prstClr val="black"/>
                  </a:solidFill>
                </a:rPr>
                <a:t>2</a:t>
              </a:r>
              <a:r>
                <a:rPr lang="en-US" sz="2800" i="1" baseline="-25000" dirty="0">
                  <a:solidFill>
                    <a:prstClr val="black"/>
                  </a:solidFill>
                </a:rPr>
                <a:t>LOO</a:t>
              </a:r>
              <a:r>
                <a:rPr lang="en-US" sz="2800" i="1" dirty="0">
                  <a:solidFill>
                    <a:prstClr val="black"/>
                  </a:solidFill>
                </a:rPr>
                <a:t> = 0.74, SDEP= 0.1541, PRESS =0.8425, S</a:t>
              </a:r>
              <a:r>
                <a:rPr lang="en-US" sz="2800" i="1" baseline="-25000" dirty="0">
                  <a:solidFill>
                    <a:prstClr val="black"/>
                  </a:solidFill>
                </a:rPr>
                <a:t>PRESS</a:t>
              </a:r>
              <a:r>
                <a:rPr lang="en-US" sz="2800" i="1" dirty="0">
                  <a:solidFill>
                    <a:prstClr val="black"/>
                  </a:solidFill>
                </a:rPr>
                <a:t> = 0.1704, Q</a:t>
              </a:r>
              <a:r>
                <a:rPr lang="en-US" sz="2800" i="1" baseline="30000" dirty="0">
                  <a:solidFill>
                    <a:prstClr val="black"/>
                  </a:solidFill>
                </a:rPr>
                <a:t>2</a:t>
              </a:r>
              <a:r>
                <a:rPr lang="en-US" sz="2800" i="1" baseline="-25000" dirty="0">
                  <a:solidFill>
                    <a:prstClr val="black"/>
                  </a:solidFill>
                </a:rPr>
                <a:t>LMO</a:t>
              </a:r>
              <a:r>
                <a:rPr lang="en-US" sz="2800" i="1" dirty="0">
                  <a:solidFill>
                    <a:prstClr val="black"/>
                  </a:solidFill>
                </a:rPr>
                <a:t> =</a:t>
              </a:r>
              <a:r>
                <a:rPr lang="en-US" sz="2800" i="1" dirty="0" smtClean="0">
                  <a:solidFill>
                    <a:prstClr val="black"/>
                  </a:solidFill>
                </a:rPr>
                <a:t>0.74</a:t>
              </a:r>
              <a:endParaRPr lang="pl-PL" sz="2800" i="1" dirty="0">
                <a:solidFill>
                  <a:prstClr val="black"/>
                </a:solidFill>
              </a:endParaRPr>
            </a:p>
          </p:txBody>
        </p:sp>
        <p:graphicFrame>
          <p:nvGraphicFramePr>
            <p:cNvPr id="17" name="Obiekt 1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8081566"/>
                </p:ext>
              </p:extLst>
            </p:nvPr>
          </p:nvGraphicFramePr>
          <p:xfrm>
            <a:off x="15721936" y="17672050"/>
            <a:ext cx="6825318" cy="510202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2" name="Graph" r:id="rId4" imgW="3191400" imgH="2386440" progId="Statistica.Graph">
                    <p:embed/>
                  </p:oleObj>
                </mc:Choice>
                <mc:Fallback>
                  <p:oleObj name="Graph" r:id="rId4" imgW="3191400" imgH="2386440" progId="Statistica.Graph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21936" y="17672050"/>
                          <a:ext cx="6825318" cy="5102027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9" name="Obiekt 18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7934736"/>
                </p:ext>
              </p:extLst>
            </p:nvPr>
          </p:nvGraphicFramePr>
          <p:xfrm>
            <a:off x="15685638" y="12234001"/>
            <a:ext cx="6810606" cy="512136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3" name="Graph" r:id="rId6" imgW="3227760" imgH="2423160" progId="Statistica.Graph">
                    <p:embed/>
                  </p:oleObj>
                </mc:Choice>
                <mc:Fallback>
                  <p:oleObj name="Graph" r:id="rId6" imgW="3227760" imgH="2423160" progId="Statistica.Graph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685638" y="12234001"/>
                          <a:ext cx="6810606" cy="5121362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1" name="Obiekt 20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096385841"/>
                </p:ext>
              </p:extLst>
            </p:nvPr>
          </p:nvGraphicFramePr>
          <p:xfrm>
            <a:off x="15723773" y="6775450"/>
            <a:ext cx="6749119" cy="506840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84" name="Graph" r:id="rId8" imgW="3264480" imgH="2450520" progId="Statistica.Graph">
                    <p:embed/>
                  </p:oleObj>
                </mc:Choice>
                <mc:Fallback>
                  <p:oleObj name="Graph" r:id="rId8" imgW="3264480" imgH="2450520" progId="Statistica.Graph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5723773" y="6775450"/>
                          <a:ext cx="6749119" cy="5068405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" name="pole tekstowe 4"/>
          <p:cNvSpPr txBox="1"/>
          <p:nvPr/>
        </p:nvSpPr>
        <p:spPr>
          <a:xfrm>
            <a:off x="15436599" y="37179250"/>
            <a:ext cx="13258799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800" b="1" dirty="0" err="1" smtClean="0"/>
              <a:t>Acknowledgement</a:t>
            </a:r>
            <a:endParaRPr lang="pl-PL" sz="4800" b="1" dirty="0" smtClean="0"/>
          </a:p>
          <a:p>
            <a:r>
              <a:rPr lang="en-US" sz="4400" dirty="0"/>
              <a:t>This work was supported by the Medical University of Lodz under internal grant no. 502-34-106.</a:t>
            </a:r>
            <a:endParaRPr lang="pl-PL" sz="4400" dirty="0"/>
          </a:p>
        </p:txBody>
      </p:sp>
    </p:spTree>
    <p:extLst>
      <p:ext uri="{BB962C8B-B14F-4D97-AF65-F5344CB8AC3E}">
        <p14:creationId xmlns:p14="http://schemas.microsoft.com/office/powerpoint/2010/main" val="108845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3115</TotalTime>
  <Words>723</Words>
  <Application>Microsoft Office PowerPoint</Application>
  <PresentationFormat>Niestandardowy</PresentationFormat>
  <Paragraphs>84</Paragraphs>
  <Slides>1</Slides>
  <Notes>0</Notes>
  <HiddenSlides>0</HiddenSlides>
  <MMClips>0</MMClips>
  <ScaleCrop>false</ScaleCrop>
  <HeadingPairs>
    <vt:vector size="6" baseType="variant">
      <vt:variant>
        <vt:lpstr>Motyw</vt:lpstr>
      </vt:variant>
      <vt:variant>
        <vt:i4>2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4" baseType="lpstr">
      <vt:lpstr>Office Theme</vt:lpstr>
      <vt:lpstr>Custom Design</vt:lpstr>
      <vt:lpstr>Graph</vt:lpstr>
      <vt:lpstr>In silico drug-protein binding studies using TLC retention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Owner</dc:creator>
  <cp:lastModifiedBy>Karolina</cp:lastModifiedBy>
  <cp:revision>100</cp:revision>
  <dcterms:created xsi:type="dcterms:W3CDTF">2015-04-04T09:45:50Z</dcterms:created>
  <dcterms:modified xsi:type="dcterms:W3CDTF">2020-10-29T17:31:29Z</dcterms:modified>
</cp:coreProperties>
</file>