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67" r:id="rId4"/>
    <p:sldId id="258" r:id="rId5"/>
    <p:sldId id="259" r:id="rId6"/>
    <p:sldId id="268" r:id="rId7"/>
    <p:sldId id="271" r:id="rId8"/>
    <p:sldId id="261" r:id="rId9"/>
    <p:sldId id="269" r:id="rId10"/>
    <p:sldId id="270" r:id="rId11"/>
    <p:sldId id="273" r:id="rId12"/>
    <p:sldId id="272" r:id="rId13"/>
    <p:sldId id="276" r:id="rId14"/>
    <p:sldId id="275" r:id="rId15"/>
    <p:sldId id="277" r:id="rId16"/>
    <p:sldId id="265" r:id="rId17"/>
    <p:sldId id="264"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Ivana%20Nikoli&#263;\Desktop\KONGRES%202020\MTT%20i%20apoptoz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Ivana%20Nikoli&#263;\Desktop\KONGRES%202020\MTT%20i%20apoptoz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Ivana%20Nikoli&#263;\Desktop\KONGRES%202020\MTT%20i%20apoptoz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Ivana%20Nikoli&#263;\Desktop\KONGRES%202020\MTT%20i%20apoptoz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Arial" panose="020B0604020202020204" pitchFamily="34" charset="0"/>
                <a:cs typeface="Arial" panose="020B0604020202020204" pitchFamily="34" charset="0"/>
              </a:defRPr>
            </a:pPr>
            <a:r>
              <a:rPr lang="sr-Latn-RS" sz="2800" i="1">
                <a:latin typeface="Arial" panose="020B0604020202020204" pitchFamily="34" charset="0"/>
                <a:cs typeface="Arial" panose="020B0604020202020204" pitchFamily="34" charset="0"/>
              </a:rPr>
              <a:t>HeLa</a:t>
            </a:r>
            <a:r>
              <a:rPr lang="sr-Latn-R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cells</a:t>
            </a:r>
          </a:p>
        </c:rich>
      </c:tx>
      <c:overlay val="0"/>
    </c:title>
    <c:autoTitleDeleted val="0"/>
    <c:plotArea>
      <c:layout/>
      <c:lineChart>
        <c:grouping val="standard"/>
        <c:varyColors val="0"/>
        <c:ser>
          <c:idx val="0"/>
          <c:order val="0"/>
          <c:tx>
            <c:strRef>
              <c:f>Х5!$S$23</c:f>
              <c:strCache>
                <c:ptCount val="1"/>
                <c:pt idx="0">
                  <c:v>H5 24h</c:v>
                </c:pt>
              </c:strCache>
            </c:strRef>
          </c:tx>
          <c:errBars>
            <c:errDir val="y"/>
            <c:errBarType val="both"/>
            <c:errValType val="cust"/>
            <c:noEndCap val="0"/>
            <c:plus>
              <c:numRef>
                <c:f>(Х5!$W$15,Х5!$C$15:$C$21)</c:f>
                <c:numCache>
                  <c:formatCode>General</c:formatCode>
                  <c:ptCount val="8"/>
                  <c:pt idx="0">
                    <c:v>0</c:v>
                  </c:pt>
                  <c:pt idx="1">
                    <c:v>3.4508928571428599</c:v>
                  </c:pt>
                  <c:pt idx="2">
                    <c:v>2.4508928571428599</c:v>
                  </c:pt>
                  <c:pt idx="3">
                    <c:v>5.9383501148207198</c:v>
                  </c:pt>
                  <c:pt idx="4">
                    <c:v>4.85196961667552</c:v>
                  </c:pt>
                  <c:pt idx="5">
                    <c:v>7.5930827477999996</c:v>
                  </c:pt>
                  <c:pt idx="6">
                    <c:v>4.0170543693293999</c:v>
                  </c:pt>
                  <c:pt idx="7">
                    <c:v>5.31</c:v>
                  </c:pt>
                </c:numCache>
              </c:numRef>
            </c:plus>
            <c:minus>
              <c:numRef>
                <c:f>(Х5!$W$15,Х5!$C$15:$C$21)</c:f>
                <c:numCache>
                  <c:formatCode>General</c:formatCode>
                  <c:ptCount val="8"/>
                  <c:pt idx="0">
                    <c:v>0</c:v>
                  </c:pt>
                  <c:pt idx="1">
                    <c:v>3.4508928571428599</c:v>
                  </c:pt>
                  <c:pt idx="2">
                    <c:v>2.4508928571428599</c:v>
                  </c:pt>
                  <c:pt idx="3">
                    <c:v>5.9383501148207198</c:v>
                  </c:pt>
                  <c:pt idx="4">
                    <c:v>4.85196961667552</c:v>
                  </c:pt>
                  <c:pt idx="5">
                    <c:v>7.5930827477999996</c:v>
                  </c:pt>
                  <c:pt idx="6">
                    <c:v>4.0170543693293999</c:v>
                  </c:pt>
                  <c:pt idx="7">
                    <c:v>5.31</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(Х5!$O$5,Х5!$C$6:$C$12)</c:f>
              <c:numCache>
                <c:formatCode>0.00</c:formatCode>
                <c:ptCount val="8"/>
                <c:pt idx="0" formatCode="General">
                  <c:v>3.12</c:v>
                </c:pt>
                <c:pt idx="1">
                  <c:v>20.999613434295199</c:v>
                </c:pt>
                <c:pt idx="2">
                  <c:v>31.884848898287743</c:v>
                </c:pt>
                <c:pt idx="3">
                  <c:v>33.747186029060643</c:v>
                </c:pt>
                <c:pt idx="4">
                  <c:v>56.298519680742203</c:v>
                </c:pt>
                <c:pt idx="5">
                  <c:v>64.512586124565104</c:v>
                </c:pt>
                <c:pt idx="6">
                  <c:v>72.785774382063352</c:v>
                </c:pt>
                <c:pt idx="7">
                  <c:v>91.522841485321877</c:v>
                </c:pt>
              </c:numCache>
            </c:numRef>
          </c:val>
          <c:smooth val="0"/>
          <c:extLst>
            <c:ext xmlns:c16="http://schemas.microsoft.com/office/drawing/2014/chart" uri="{C3380CC4-5D6E-409C-BE32-E72D297353CC}">
              <c16:uniqueId val="{00000000-4C90-40EE-804D-8BEF619DF583}"/>
            </c:ext>
          </c:extLst>
        </c:ser>
        <c:ser>
          <c:idx val="4"/>
          <c:order val="1"/>
          <c:tx>
            <c:strRef>
              <c:f>Х5!$S$25</c:f>
              <c:strCache>
                <c:ptCount val="1"/>
                <c:pt idx="0">
                  <c:v>DHZ-24 h</c:v>
                </c:pt>
              </c:strCache>
            </c:strRef>
          </c:tx>
          <c:errBars>
            <c:errDir val="y"/>
            <c:errBarType val="both"/>
            <c:errValType val="cust"/>
            <c:noEndCap val="0"/>
            <c:plus>
              <c:numRef>
                <c:f>(Х5!$W$15,Х5!$X$5:$X$11)</c:f>
                <c:numCache>
                  <c:formatCode>General</c:formatCode>
                  <c:ptCount val="8"/>
                  <c:pt idx="0">
                    <c:v>0</c:v>
                  </c:pt>
                  <c:pt idx="1">
                    <c:v>4.1643274853801104</c:v>
                  </c:pt>
                  <c:pt idx="2">
                    <c:v>2.2046783625731101</c:v>
                  </c:pt>
                  <c:pt idx="3">
                    <c:v>1.8596491228070136</c:v>
                  </c:pt>
                  <c:pt idx="4">
                    <c:v>6.5964912280701782</c:v>
                  </c:pt>
                  <c:pt idx="5">
                    <c:v>7.3801169590643099</c:v>
                  </c:pt>
                  <c:pt idx="6">
                    <c:v>4.28</c:v>
                  </c:pt>
                  <c:pt idx="7">
                    <c:v>4.3600000000000003</c:v>
                  </c:pt>
                </c:numCache>
              </c:numRef>
            </c:plus>
            <c:minus>
              <c:numRef>
                <c:f>(Х5!$W$15,Х5!$X$5:$X$11)</c:f>
                <c:numCache>
                  <c:formatCode>General</c:formatCode>
                  <c:ptCount val="8"/>
                  <c:pt idx="0">
                    <c:v>0</c:v>
                  </c:pt>
                  <c:pt idx="1">
                    <c:v>4.1643274853801104</c:v>
                  </c:pt>
                  <c:pt idx="2">
                    <c:v>2.2046783625731101</c:v>
                  </c:pt>
                  <c:pt idx="3">
                    <c:v>1.8596491228070136</c:v>
                  </c:pt>
                  <c:pt idx="4">
                    <c:v>6.5964912280701782</c:v>
                  </c:pt>
                  <c:pt idx="5">
                    <c:v>7.3801169590643099</c:v>
                  </c:pt>
                  <c:pt idx="6">
                    <c:v>4.28</c:v>
                  </c:pt>
                  <c:pt idx="7">
                    <c:v>4.3600000000000003</c:v>
                  </c:pt>
                </c:numCache>
              </c:numRef>
            </c:minus>
          </c:errBars>
          <c:val>
            <c:numRef>
              <c:f>(дехидрозингерон!$O$4,дехидрозингерон!$C$5:$C$11)</c:f>
              <c:numCache>
                <c:formatCode>0.00</c:formatCode>
                <c:ptCount val="8"/>
                <c:pt idx="0" formatCode="General">
                  <c:v>3.12</c:v>
                </c:pt>
                <c:pt idx="1">
                  <c:v>2.0022511767514999</c:v>
                </c:pt>
                <c:pt idx="2">
                  <c:v>2.1036632785318998</c:v>
                </c:pt>
                <c:pt idx="3">
                  <c:v>32.535416240307399</c:v>
                </c:pt>
                <c:pt idx="4">
                  <c:v>42.451099438342702</c:v>
                </c:pt>
                <c:pt idx="5">
                  <c:v>56.715555858744302</c:v>
                </c:pt>
                <c:pt idx="6">
                  <c:v>74.327489369443114</c:v>
                </c:pt>
                <c:pt idx="7">
                  <c:v>81.357073015439894</c:v>
                </c:pt>
              </c:numCache>
            </c:numRef>
          </c:val>
          <c:smooth val="0"/>
          <c:extLst>
            <c:ext xmlns:c16="http://schemas.microsoft.com/office/drawing/2014/chart" uri="{C3380CC4-5D6E-409C-BE32-E72D297353CC}">
              <c16:uniqueId val="{00000001-4C90-40EE-804D-8BEF619DF583}"/>
            </c:ext>
          </c:extLst>
        </c:ser>
        <c:ser>
          <c:idx val="2"/>
          <c:order val="2"/>
          <c:tx>
            <c:strRef>
              <c:f>Х5!$S$24</c:f>
              <c:strCache>
                <c:ptCount val="1"/>
                <c:pt idx="0">
                  <c:v>cysPt- 24 h</c:v>
                </c:pt>
              </c:strCache>
            </c:strRef>
          </c:tx>
          <c:errBars>
            <c:errDir val="y"/>
            <c:errBarType val="both"/>
            <c:errValType val="cust"/>
            <c:noEndCap val="0"/>
            <c:plus>
              <c:numRef>
                <c:f>(Х5!$W$15,Х5!$U$5:$U$11)</c:f>
                <c:numCache>
                  <c:formatCode>General</c:formatCode>
                  <c:ptCount val="8"/>
                  <c:pt idx="0">
                    <c:v>0</c:v>
                  </c:pt>
                  <c:pt idx="1">
                    <c:v>1.4508928571428612</c:v>
                  </c:pt>
                  <c:pt idx="2">
                    <c:v>2.4508928571428612</c:v>
                  </c:pt>
                  <c:pt idx="3">
                    <c:v>6.9383501148207198</c:v>
                  </c:pt>
                  <c:pt idx="4">
                    <c:v>7.8519696166755182</c:v>
                  </c:pt>
                  <c:pt idx="5">
                    <c:v>2.5930827478</c:v>
                  </c:pt>
                  <c:pt idx="6">
                    <c:v>4.0170543693293999</c:v>
                  </c:pt>
                  <c:pt idx="7">
                    <c:v>3.31</c:v>
                  </c:pt>
                </c:numCache>
              </c:numRef>
            </c:plus>
            <c:minus>
              <c:numRef>
                <c:f>(Х5!$W$15,Х5!$U$5:$U$11)</c:f>
                <c:numCache>
                  <c:formatCode>General</c:formatCode>
                  <c:ptCount val="8"/>
                  <c:pt idx="0">
                    <c:v>0</c:v>
                  </c:pt>
                  <c:pt idx="1">
                    <c:v>1.4508928571428612</c:v>
                  </c:pt>
                  <c:pt idx="2">
                    <c:v>2.4508928571428612</c:v>
                  </c:pt>
                  <c:pt idx="3">
                    <c:v>6.9383501148207198</c:v>
                  </c:pt>
                  <c:pt idx="4">
                    <c:v>7.8519696166755182</c:v>
                  </c:pt>
                  <c:pt idx="5">
                    <c:v>2.5930827478</c:v>
                  </c:pt>
                  <c:pt idx="6">
                    <c:v>4.0170543693293999</c:v>
                  </c:pt>
                  <c:pt idx="7">
                    <c:v>3.31</c:v>
                  </c:pt>
                </c:numCache>
              </c:numRef>
            </c:minus>
          </c:errBars>
          <c:val>
            <c:numRef>
              <c:f>(цисплатина!$O$4,цисплатина!$C$5:$C$11)</c:f>
              <c:numCache>
                <c:formatCode>0.00</c:formatCode>
                <c:ptCount val="8"/>
                <c:pt idx="0" formatCode="General">
                  <c:v>3.12</c:v>
                </c:pt>
                <c:pt idx="1">
                  <c:v>2.5930827478</c:v>
                </c:pt>
                <c:pt idx="2">
                  <c:v>4.0170543693293999</c:v>
                </c:pt>
                <c:pt idx="3">
                  <c:v>10.437274029606385</c:v>
                </c:pt>
                <c:pt idx="4">
                  <c:v>45.614980558018999</c:v>
                </c:pt>
                <c:pt idx="5">
                  <c:v>51.770652841257899</c:v>
                </c:pt>
                <c:pt idx="6">
                  <c:v>54.915296632330602</c:v>
                </c:pt>
                <c:pt idx="7">
                  <c:v>59.925642949723702</c:v>
                </c:pt>
              </c:numCache>
            </c:numRef>
          </c:val>
          <c:smooth val="0"/>
          <c:extLst>
            <c:ext xmlns:c16="http://schemas.microsoft.com/office/drawing/2014/chart" uri="{C3380CC4-5D6E-409C-BE32-E72D297353CC}">
              <c16:uniqueId val="{00000002-4C90-40EE-804D-8BEF619DF583}"/>
            </c:ext>
          </c:extLst>
        </c:ser>
        <c:ser>
          <c:idx val="1"/>
          <c:order val="3"/>
          <c:tx>
            <c:strRef>
              <c:f>Х5!$S$26</c:f>
              <c:strCache>
                <c:ptCount val="1"/>
                <c:pt idx="0">
                  <c:v>H5-48 h</c:v>
                </c:pt>
              </c:strCache>
            </c:strRef>
          </c:tx>
          <c:errBars>
            <c:errDir val="y"/>
            <c:errBarType val="both"/>
            <c:errValType val="cust"/>
            <c:noEndCap val="0"/>
            <c:plus>
              <c:numRef>
                <c:f>(Х5!$W$15,Х5!$D$15:$D$22,Х5!$D$22)</c:f>
                <c:numCache>
                  <c:formatCode>General</c:formatCode>
                  <c:ptCount val="10"/>
                  <c:pt idx="0">
                    <c:v>0</c:v>
                  </c:pt>
                  <c:pt idx="1">
                    <c:v>4.33</c:v>
                  </c:pt>
                  <c:pt idx="2">
                    <c:v>3.45</c:v>
                  </c:pt>
                  <c:pt idx="3">
                    <c:v>3.76</c:v>
                  </c:pt>
                  <c:pt idx="4">
                    <c:v>5.2346178169591999</c:v>
                  </c:pt>
                  <c:pt idx="5">
                    <c:v>4.9258721158011998</c:v>
                  </c:pt>
                  <c:pt idx="6">
                    <c:v>6.18</c:v>
                  </c:pt>
                  <c:pt idx="7">
                    <c:v>2.79</c:v>
                  </c:pt>
                </c:numCache>
              </c:numRef>
            </c:plus>
            <c:minus>
              <c:numRef>
                <c:f>(Х5!$W$15,Х5!$D$15:$D$21)</c:f>
                <c:numCache>
                  <c:formatCode>General</c:formatCode>
                  <c:ptCount val="8"/>
                  <c:pt idx="0">
                    <c:v>0</c:v>
                  </c:pt>
                  <c:pt idx="1">
                    <c:v>4.33</c:v>
                  </c:pt>
                  <c:pt idx="2">
                    <c:v>3.45</c:v>
                  </c:pt>
                  <c:pt idx="3">
                    <c:v>3.76</c:v>
                  </c:pt>
                  <c:pt idx="4">
                    <c:v>5.2346178169591999</c:v>
                  </c:pt>
                  <c:pt idx="5">
                    <c:v>4.9258721158011998</c:v>
                  </c:pt>
                  <c:pt idx="6">
                    <c:v>6.18</c:v>
                  </c:pt>
                  <c:pt idx="7">
                    <c:v>2.79</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(Х5!$O$5,Х5!$D$6:$D$12)</c:f>
              <c:numCache>
                <c:formatCode>0.00</c:formatCode>
                <c:ptCount val="8"/>
                <c:pt idx="0" formatCode="General">
                  <c:v>3.12</c:v>
                </c:pt>
                <c:pt idx="1">
                  <c:v>16.467364187429766</c:v>
                </c:pt>
                <c:pt idx="2">
                  <c:v>36.781809661456244</c:v>
                </c:pt>
                <c:pt idx="3">
                  <c:v>38.164415319574012</c:v>
                </c:pt>
                <c:pt idx="4">
                  <c:v>59.667690350929099</c:v>
                </c:pt>
                <c:pt idx="5">
                  <c:v>80.082390153623408</c:v>
                </c:pt>
                <c:pt idx="6">
                  <c:v>90.683209404347195</c:v>
                </c:pt>
                <c:pt idx="7">
                  <c:v>93.155217326905102</c:v>
                </c:pt>
              </c:numCache>
            </c:numRef>
          </c:val>
          <c:smooth val="0"/>
          <c:extLst>
            <c:ext xmlns:c16="http://schemas.microsoft.com/office/drawing/2014/chart" uri="{C3380CC4-5D6E-409C-BE32-E72D297353CC}">
              <c16:uniqueId val="{00000003-4C90-40EE-804D-8BEF619DF583}"/>
            </c:ext>
          </c:extLst>
        </c:ser>
        <c:ser>
          <c:idx val="3"/>
          <c:order val="4"/>
          <c:tx>
            <c:strRef>
              <c:f>Х5!$S$27</c:f>
              <c:strCache>
                <c:ptCount val="1"/>
                <c:pt idx="0">
                  <c:v>cysPt- 48 h</c:v>
                </c:pt>
              </c:strCache>
            </c:strRef>
          </c:tx>
          <c:errBars>
            <c:errDir val="y"/>
            <c:errBarType val="both"/>
            <c:errValType val="cust"/>
            <c:noEndCap val="0"/>
            <c:plus>
              <c:numRef>
                <c:f>(Х5!$W$15,Х5!$V$5:$V$11)</c:f>
                <c:numCache>
                  <c:formatCode>General</c:formatCode>
                  <c:ptCount val="8"/>
                  <c:pt idx="0">
                    <c:v>0</c:v>
                  </c:pt>
                  <c:pt idx="1">
                    <c:v>2.33</c:v>
                  </c:pt>
                  <c:pt idx="2">
                    <c:v>1.45</c:v>
                  </c:pt>
                  <c:pt idx="3">
                    <c:v>5.76</c:v>
                  </c:pt>
                  <c:pt idx="4">
                    <c:v>6.2346178169591999</c:v>
                  </c:pt>
                  <c:pt idx="5">
                    <c:v>6.9258721158011998</c:v>
                  </c:pt>
                  <c:pt idx="6">
                    <c:v>2.1800000000000002</c:v>
                  </c:pt>
                  <c:pt idx="7">
                    <c:v>3.79</c:v>
                  </c:pt>
                </c:numCache>
              </c:numRef>
            </c:plus>
            <c:minus>
              <c:numRef>
                <c:f>(Х5!$W$15,Х5!$V$5:$V$12,Х5!$V$11:$V$12,Х5!$V$11)</c:f>
                <c:numCache>
                  <c:formatCode>General</c:formatCode>
                  <c:ptCount val="12"/>
                  <c:pt idx="0">
                    <c:v>0</c:v>
                  </c:pt>
                  <c:pt idx="1">
                    <c:v>2.33</c:v>
                  </c:pt>
                  <c:pt idx="2">
                    <c:v>1.45</c:v>
                  </c:pt>
                  <c:pt idx="3">
                    <c:v>5.76</c:v>
                  </c:pt>
                  <c:pt idx="4">
                    <c:v>6.2346178169591999</c:v>
                  </c:pt>
                  <c:pt idx="5">
                    <c:v>6.9258721158011998</c:v>
                  </c:pt>
                  <c:pt idx="6">
                    <c:v>2.1800000000000002</c:v>
                  </c:pt>
                  <c:pt idx="7">
                    <c:v>3.79</c:v>
                  </c:pt>
                  <c:pt idx="9">
                    <c:v>3.79</c:v>
                  </c:pt>
                  <c:pt idx="11">
                    <c:v>3.79</c:v>
                  </c:pt>
                </c:numCache>
              </c:numRef>
            </c:minus>
          </c:errBars>
          <c:val>
            <c:numRef>
              <c:f>(цисплатина!$O$4,цисплатина!$D$5:$D$11)</c:f>
              <c:numCache>
                <c:formatCode>0.00</c:formatCode>
                <c:ptCount val="8"/>
                <c:pt idx="0" formatCode="General">
                  <c:v>3.12</c:v>
                </c:pt>
                <c:pt idx="1">
                  <c:v>6.2346178169591999</c:v>
                </c:pt>
                <c:pt idx="2">
                  <c:v>6.9258721158011998</c:v>
                </c:pt>
                <c:pt idx="3">
                  <c:v>18.62089256168268</c:v>
                </c:pt>
                <c:pt idx="4">
                  <c:v>48.578944255463099</c:v>
                </c:pt>
                <c:pt idx="5">
                  <c:v>59.792199677577401</c:v>
                </c:pt>
                <c:pt idx="6">
                  <c:v>61.386371805157303</c:v>
                </c:pt>
                <c:pt idx="7">
                  <c:v>64.973605628291907</c:v>
                </c:pt>
              </c:numCache>
            </c:numRef>
          </c:val>
          <c:smooth val="0"/>
          <c:extLst>
            <c:ext xmlns:c16="http://schemas.microsoft.com/office/drawing/2014/chart" uri="{C3380CC4-5D6E-409C-BE32-E72D297353CC}">
              <c16:uniqueId val="{00000004-4C90-40EE-804D-8BEF619DF583}"/>
            </c:ext>
          </c:extLst>
        </c:ser>
        <c:ser>
          <c:idx val="5"/>
          <c:order val="5"/>
          <c:tx>
            <c:strRef>
              <c:f>Х5!$S$28</c:f>
              <c:strCache>
                <c:ptCount val="1"/>
                <c:pt idx="0">
                  <c:v>DHZ-48 h</c:v>
                </c:pt>
              </c:strCache>
            </c:strRef>
          </c:tx>
          <c:errBars>
            <c:errDir val="y"/>
            <c:errBarType val="both"/>
            <c:errValType val="cust"/>
            <c:noEndCap val="0"/>
            <c:plus>
              <c:numRef>
                <c:f>(Х5!$W$15,Х5!$Y$5:$Y$11)</c:f>
                <c:numCache>
                  <c:formatCode>General</c:formatCode>
                  <c:ptCount val="8"/>
                  <c:pt idx="0">
                    <c:v>0</c:v>
                  </c:pt>
                  <c:pt idx="1">
                    <c:v>1.16432748538011</c:v>
                  </c:pt>
                  <c:pt idx="2">
                    <c:v>2.2046783625731101</c:v>
                  </c:pt>
                  <c:pt idx="3">
                    <c:v>4.85964912280701</c:v>
                  </c:pt>
                  <c:pt idx="4">
                    <c:v>3.59649122807018</c:v>
                  </c:pt>
                  <c:pt idx="5">
                    <c:v>5.3801169590643099</c:v>
                  </c:pt>
                  <c:pt idx="6">
                    <c:v>6.28</c:v>
                  </c:pt>
                  <c:pt idx="7">
                    <c:v>5.36</c:v>
                  </c:pt>
                </c:numCache>
              </c:numRef>
            </c:plus>
            <c:minus>
              <c:numRef>
                <c:f>(Х5!$W$15,Х5!$Y$5:$Y$11)</c:f>
                <c:numCache>
                  <c:formatCode>General</c:formatCode>
                  <c:ptCount val="8"/>
                  <c:pt idx="0">
                    <c:v>0</c:v>
                  </c:pt>
                  <c:pt idx="1">
                    <c:v>1.16432748538011</c:v>
                  </c:pt>
                  <c:pt idx="2">
                    <c:v>2.2046783625731101</c:v>
                  </c:pt>
                  <c:pt idx="3">
                    <c:v>4.85964912280701</c:v>
                  </c:pt>
                  <c:pt idx="4">
                    <c:v>3.59649122807018</c:v>
                  </c:pt>
                  <c:pt idx="5">
                    <c:v>5.3801169590643099</c:v>
                  </c:pt>
                  <c:pt idx="6">
                    <c:v>6.28</c:v>
                  </c:pt>
                  <c:pt idx="7">
                    <c:v>5.36</c:v>
                  </c:pt>
                </c:numCache>
              </c:numRef>
            </c:minus>
          </c:errBars>
          <c:val>
            <c:numRef>
              <c:f>(дехидрозингерон!$O$4,дехидрозингерон!$D$5:$D$11)</c:f>
              <c:numCache>
                <c:formatCode>0.00</c:formatCode>
                <c:ptCount val="8"/>
                <c:pt idx="0" formatCode="General">
                  <c:v>3.12</c:v>
                </c:pt>
                <c:pt idx="1">
                  <c:v>3.0011530981740999</c:v>
                </c:pt>
                <c:pt idx="2">
                  <c:v>13.483453976419399</c:v>
                </c:pt>
                <c:pt idx="3">
                  <c:v>34.941437677343799</c:v>
                </c:pt>
                <c:pt idx="4">
                  <c:v>59.252043197959303</c:v>
                </c:pt>
                <c:pt idx="5">
                  <c:v>82.112065370202146</c:v>
                </c:pt>
                <c:pt idx="6">
                  <c:v>94.91443768897085</c:v>
                </c:pt>
                <c:pt idx="7">
                  <c:v>98.571058600742404</c:v>
                </c:pt>
              </c:numCache>
            </c:numRef>
          </c:val>
          <c:smooth val="0"/>
          <c:extLst>
            <c:ext xmlns:c16="http://schemas.microsoft.com/office/drawing/2014/chart" uri="{C3380CC4-5D6E-409C-BE32-E72D297353CC}">
              <c16:uniqueId val="{00000005-4C90-40EE-804D-8BEF619DF583}"/>
            </c:ext>
          </c:extLst>
        </c:ser>
        <c:dLbls>
          <c:showLegendKey val="0"/>
          <c:showVal val="0"/>
          <c:showCatName val="0"/>
          <c:showSerName val="0"/>
          <c:showPercent val="0"/>
          <c:showBubbleSize val="0"/>
        </c:dLbls>
        <c:marker val="1"/>
        <c:smooth val="0"/>
        <c:axId val="205280768"/>
        <c:axId val="205282304"/>
      </c:lineChart>
      <c:catAx>
        <c:axId val="205280768"/>
        <c:scaling>
          <c:orientation val="minMax"/>
        </c:scaling>
        <c:delete val="0"/>
        <c:axPos val="b"/>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5282304"/>
        <c:crosses val="autoZero"/>
        <c:auto val="1"/>
        <c:lblAlgn val="ctr"/>
        <c:lblOffset val="100"/>
        <c:noMultiLvlLbl val="0"/>
      </c:catAx>
      <c:valAx>
        <c:axId val="205282304"/>
        <c:scaling>
          <c:orientation val="minMax"/>
          <c:max val="100"/>
          <c:min val="-5"/>
        </c:scaling>
        <c:delete val="0"/>
        <c:axPos val="l"/>
        <c:title>
          <c:tx>
            <c:rich>
              <a:bodyPr/>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Cytotoxicity</a:t>
                </a:r>
                <a:r>
                  <a:rPr lang="en-US" sz="1200" baseline="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c:rich>
          </c:tx>
          <c:overlay val="0"/>
        </c:title>
        <c:numFmt formatCode="General"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5280768"/>
        <c:crosses val="autoZero"/>
        <c:crossBetween val="between"/>
        <c:majorUnit val="20"/>
      </c:valAx>
    </c:plotArea>
    <c:legend>
      <c:legendPos val="r"/>
      <c:layout>
        <c:manualLayout>
          <c:xMode val="edge"/>
          <c:yMode val="edge"/>
          <c:x val="0.82933847479660538"/>
          <c:y val="0.33140462402720183"/>
          <c:w val="0.16259623573253468"/>
          <c:h val="0.33649768267468705"/>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Arial" panose="020B0604020202020204" pitchFamily="34" charset="0"/>
                <a:cs typeface="Arial" panose="020B0604020202020204" pitchFamily="34" charset="0"/>
              </a:defRPr>
            </a:pPr>
            <a:r>
              <a:rPr lang="sr-Latn-RS" sz="2800" i="1">
                <a:latin typeface="Arial" panose="020B0604020202020204" pitchFamily="34" charset="0"/>
                <a:cs typeface="Arial" panose="020B0604020202020204" pitchFamily="34" charset="0"/>
              </a:rPr>
              <a:t>HCT-116</a:t>
            </a:r>
            <a:r>
              <a:rPr lang="en-US" sz="2800" i="0" baseline="0">
                <a:latin typeface="Arial" panose="020B0604020202020204" pitchFamily="34" charset="0"/>
                <a:cs typeface="Arial" panose="020B0604020202020204" pitchFamily="34" charset="0"/>
              </a:rPr>
              <a:t> cells</a:t>
            </a:r>
            <a:endParaRPr lang="en-US" sz="2800">
              <a:latin typeface="Arial" panose="020B0604020202020204" pitchFamily="34" charset="0"/>
              <a:cs typeface="Arial" panose="020B0604020202020204" pitchFamily="34" charset="0"/>
            </a:endParaRPr>
          </a:p>
        </c:rich>
      </c:tx>
      <c:overlay val="0"/>
    </c:title>
    <c:autoTitleDeleted val="0"/>
    <c:plotArea>
      <c:layout/>
      <c:lineChart>
        <c:grouping val="standard"/>
        <c:varyColors val="0"/>
        <c:ser>
          <c:idx val="0"/>
          <c:order val="0"/>
          <c:tx>
            <c:strRef>
              <c:f>Х5!$S$23</c:f>
              <c:strCache>
                <c:ptCount val="1"/>
                <c:pt idx="0">
                  <c:v>H5 24h</c:v>
                </c:pt>
              </c:strCache>
            </c:strRef>
          </c:tx>
          <c:errBars>
            <c:errDir val="y"/>
            <c:errBarType val="both"/>
            <c:errValType val="cust"/>
            <c:noEndCap val="0"/>
            <c:plus>
              <c:numRef>
                <c:f>(Х5!$W$15,Х5!$F$15:$F$21)</c:f>
                <c:numCache>
                  <c:formatCode>General</c:formatCode>
                  <c:ptCount val="8"/>
                  <c:pt idx="0">
                    <c:v>0</c:v>
                  </c:pt>
                  <c:pt idx="1">
                    <c:v>3.4508928571428599</c:v>
                  </c:pt>
                  <c:pt idx="2">
                    <c:v>3.4508928571428599</c:v>
                  </c:pt>
                  <c:pt idx="3">
                    <c:v>2.9383501148207198</c:v>
                  </c:pt>
                  <c:pt idx="4">
                    <c:v>3.85196961667552</c:v>
                  </c:pt>
                  <c:pt idx="5">
                    <c:v>5.5930827477999996</c:v>
                  </c:pt>
                  <c:pt idx="6">
                    <c:v>4.0170543693293999</c:v>
                  </c:pt>
                  <c:pt idx="7">
                    <c:v>3.31</c:v>
                  </c:pt>
                </c:numCache>
              </c:numRef>
            </c:plus>
            <c:minus>
              <c:numRef>
                <c:f>(Х5!$W$15,Х5!$F$15:$F$21)</c:f>
                <c:numCache>
                  <c:formatCode>General</c:formatCode>
                  <c:ptCount val="8"/>
                  <c:pt idx="0">
                    <c:v>0</c:v>
                  </c:pt>
                  <c:pt idx="1">
                    <c:v>3.4508928571428599</c:v>
                  </c:pt>
                  <c:pt idx="2">
                    <c:v>3.4508928571428599</c:v>
                  </c:pt>
                  <c:pt idx="3">
                    <c:v>2.9383501148207198</c:v>
                  </c:pt>
                  <c:pt idx="4">
                    <c:v>3.85196961667552</c:v>
                  </c:pt>
                  <c:pt idx="5">
                    <c:v>5.5930827477999996</c:v>
                  </c:pt>
                  <c:pt idx="6">
                    <c:v>4.0170543693293999</c:v>
                  </c:pt>
                  <c:pt idx="7">
                    <c:v>3.31</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(Х5!$O$5,Х5!$F$6:$F$12)</c:f>
              <c:numCache>
                <c:formatCode>0.00</c:formatCode>
                <c:ptCount val="8"/>
                <c:pt idx="0" formatCode="General">
                  <c:v>3.12</c:v>
                </c:pt>
                <c:pt idx="1">
                  <c:v>20.691462982642602</c:v>
                </c:pt>
                <c:pt idx="2">
                  <c:v>21.519659936238028</c:v>
                </c:pt>
                <c:pt idx="3">
                  <c:v>23.379383634431463</c:v>
                </c:pt>
                <c:pt idx="4">
                  <c:v>44.555437477860501</c:v>
                </c:pt>
                <c:pt idx="5">
                  <c:v>54.243712362734698</c:v>
                </c:pt>
                <c:pt idx="6">
                  <c:v>54.716016236775658</c:v>
                </c:pt>
                <c:pt idx="7">
                  <c:v>56.25019976348004</c:v>
                </c:pt>
              </c:numCache>
            </c:numRef>
          </c:val>
          <c:smooth val="0"/>
          <c:extLst>
            <c:ext xmlns:c16="http://schemas.microsoft.com/office/drawing/2014/chart" uri="{C3380CC4-5D6E-409C-BE32-E72D297353CC}">
              <c16:uniqueId val="{00000000-B12F-4CA6-949B-E1D36E197D33}"/>
            </c:ext>
          </c:extLst>
        </c:ser>
        <c:ser>
          <c:idx val="2"/>
          <c:order val="1"/>
          <c:tx>
            <c:strRef>
              <c:f>Х5!$S$24</c:f>
              <c:strCache>
                <c:ptCount val="1"/>
                <c:pt idx="0">
                  <c:v>cysPt- 24 h</c:v>
                </c:pt>
              </c:strCache>
            </c:strRef>
          </c:tx>
          <c:errBars>
            <c:errDir val="y"/>
            <c:errBarType val="both"/>
            <c:errValType val="cust"/>
            <c:noEndCap val="0"/>
            <c:plus>
              <c:numRef>
                <c:f>(Х5!$W$15,Х5!$AA$5:$AA$11,Х5!$AA$11,Х5!$AA$11)</c:f>
                <c:numCache>
                  <c:formatCode>General</c:formatCode>
                  <c:ptCount val="10"/>
                  <c:pt idx="0">
                    <c:v>0</c:v>
                  </c:pt>
                  <c:pt idx="1">
                    <c:v>2.33</c:v>
                  </c:pt>
                  <c:pt idx="2">
                    <c:v>3.45</c:v>
                  </c:pt>
                  <c:pt idx="3">
                    <c:v>3.76</c:v>
                  </c:pt>
                  <c:pt idx="4">
                    <c:v>6.2346178169591999</c:v>
                  </c:pt>
                  <c:pt idx="5">
                    <c:v>6.9258721158011998</c:v>
                  </c:pt>
                  <c:pt idx="6">
                    <c:v>2.1800000000000002</c:v>
                  </c:pt>
                  <c:pt idx="7">
                    <c:v>3.79</c:v>
                  </c:pt>
                  <c:pt idx="8">
                    <c:v>3.79</c:v>
                  </c:pt>
                  <c:pt idx="9">
                    <c:v>3.79</c:v>
                  </c:pt>
                </c:numCache>
              </c:numRef>
            </c:plus>
            <c:minus>
              <c:numRef>
                <c:f>(Х5!$W$15,Х5!$AA$5:$AA$11)</c:f>
                <c:numCache>
                  <c:formatCode>General</c:formatCode>
                  <c:ptCount val="8"/>
                  <c:pt idx="0">
                    <c:v>0</c:v>
                  </c:pt>
                  <c:pt idx="1">
                    <c:v>2.33</c:v>
                  </c:pt>
                  <c:pt idx="2">
                    <c:v>3.45</c:v>
                  </c:pt>
                  <c:pt idx="3">
                    <c:v>3.76</c:v>
                  </c:pt>
                  <c:pt idx="4">
                    <c:v>6.2346178169591999</c:v>
                  </c:pt>
                  <c:pt idx="5">
                    <c:v>6.9258721158011998</c:v>
                  </c:pt>
                  <c:pt idx="6">
                    <c:v>2.1800000000000002</c:v>
                  </c:pt>
                  <c:pt idx="7">
                    <c:v>3.79</c:v>
                  </c:pt>
                </c:numCache>
              </c:numRef>
            </c:minus>
          </c:errBars>
          <c:val>
            <c:numRef>
              <c:f>(цисплатина!$O$4,цисплатина!$F$5:$F$11)</c:f>
              <c:numCache>
                <c:formatCode>0.00</c:formatCode>
                <c:ptCount val="8"/>
                <c:pt idx="0" formatCode="General">
                  <c:v>3.12</c:v>
                </c:pt>
                <c:pt idx="1">
                  <c:v>3.47</c:v>
                </c:pt>
                <c:pt idx="2">
                  <c:v>8.56</c:v>
                </c:pt>
                <c:pt idx="3">
                  <c:v>19.066950053134899</c:v>
                </c:pt>
                <c:pt idx="4">
                  <c:v>46.761955366631199</c:v>
                </c:pt>
                <c:pt idx="5">
                  <c:v>51.067304286220299</c:v>
                </c:pt>
                <c:pt idx="6">
                  <c:v>59.667020899752004</c:v>
                </c:pt>
                <c:pt idx="7">
                  <c:v>63.39</c:v>
                </c:pt>
              </c:numCache>
            </c:numRef>
          </c:val>
          <c:smooth val="0"/>
          <c:extLst>
            <c:ext xmlns:c16="http://schemas.microsoft.com/office/drawing/2014/chart" uri="{C3380CC4-5D6E-409C-BE32-E72D297353CC}">
              <c16:uniqueId val="{00000001-B12F-4CA6-949B-E1D36E197D33}"/>
            </c:ext>
          </c:extLst>
        </c:ser>
        <c:ser>
          <c:idx val="4"/>
          <c:order val="2"/>
          <c:tx>
            <c:strRef>
              <c:f>Х5!$S$25</c:f>
              <c:strCache>
                <c:ptCount val="1"/>
                <c:pt idx="0">
                  <c:v>DHZ-24 h</c:v>
                </c:pt>
              </c:strCache>
            </c:strRef>
          </c:tx>
          <c:errBars>
            <c:errDir val="y"/>
            <c:errBarType val="both"/>
            <c:errValType val="cust"/>
            <c:noEndCap val="0"/>
            <c:plus>
              <c:numRef>
                <c:f>(Х5!$W$15,Х5!$X$5:$X$11)</c:f>
                <c:numCache>
                  <c:formatCode>General</c:formatCode>
                  <c:ptCount val="8"/>
                  <c:pt idx="0">
                    <c:v>0</c:v>
                  </c:pt>
                  <c:pt idx="1">
                    <c:v>4.1643274853801104</c:v>
                  </c:pt>
                  <c:pt idx="2">
                    <c:v>2.2046783625731101</c:v>
                  </c:pt>
                  <c:pt idx="3">
                    <c:v>1.8596491228070136</c:v>
                  </c:pt>
                  <c:pt idx="4">
                    <c:v>6.5964912280701782</c:v>
                  </c:pt>
                  <c:pt idx="5">
                    <c:v>7.3801169590643099</c:v>
                  </c:pt>
                  <c:pt idx="6">
                    <c:v>4.28</c:v>
                  </c:pt>
                  <c:pt idx="7">
                    <c:v>4.3600000000000003</c:v>
                  </c:pt>
                </c:numCache>
              </c:numRef>
            </c:plus>
            <c:minus>
              <c:numRef>
                <c:f>(Х5!$W$15,Х5!$X$5:$X$11,Х5!$X$11,Х5!$X$11)</c:f>
                <c:numCache>
                  <c:formatCode>General</c:formatCode>
                  <c:ptCount val="10"/>
                  <c:pt idx="0">
                    <c:v>0</c:v>
                  </c:pt>
                  <c:pt idx="1">
                    <c:v>4.1643274853801104</c:v>
                  </c:pt>
                  <c:pt idx="2">
                    <c:v>2.2046783625731101</c:v>
                  </c:pt>
                  <c:pt idx="3">
                    <c:v>1.8596491228070136</c:v>
                  </c:pt>
                  <c:pt idx="4">
                    <c:v>6.5964912280701782</c:v>
                  </c:pt>
                  <c:pt idx="5">
                    <c:v>7.3801169590643099</c:v>
                  </c:pt>
                  <c:pt idx="6">
                    <c:v>4.28</c:v>
                  </c:pt>
                  <c:pt idx="7">
                    <c:v>4.3600000000000003</c:v>
                  </c:pt>
                  <c:pt idx="8">
                    <c:v>4.3600000000000003</c:v>
                  </c:pt>
                  <c:pt idx="9">
                    <c:v>4.3600000000000003</c:v>
                  </c:pt>
                </c:numCache>
              </c:numRef>
            </c:minus>
          </c:errBars>
          <c:val>
            <c:numRef>
              <c:f>(дехидрозингерон!$O$4,дехидрозингерон!$F$5:$F$11)</c:f>
              <c:numCache>
                <c:formatCode>0.00</c:formatCode>
                <c:ptCount val="8"/>
                <c:pt idx="0" formatCode="General">
                  <c:v>3.12</c:v>
                </c:pt>
                <c:pt idx="1">
                  <c:v>3.32</c:v>
                </c:pt>
                <c:pt idx="2" formatCode="General">
                  <c:v>13.17</c:v>
                </c:pt>
                <c:pt idx="3">
                  <c:v>23.666312433581201</c:v>
                </c:pt>
                <c:pt idx="4">
                  <c:v>47.704569606801201</c:v>
                </c:pt>
                <c:pt idx="5">
                  <c:v>53.947927736450602</c:v>
                </c:pt>
                <c:pt idx="6">
                  <c:v>67.229897272405196</c:v>
                </c:pt>
                <c:pt idx="7">
                  <c:v>74.28</c:v>
                </c:pt>
              </c:numCache>
            </c:numRef>
          </c:val>
          <c:smooth val="0"/>
          <c:extLst>
            <c:ext xmlns:c16="http://schemas.microsoft.com/office/drawing/2014/chart" uri="{C3380CC4-5D6E-409C-BE32-E72D297353CC}">
              <c16:uniqueId val="{00000002-B12F-4CA6-949B-E1D36E197D33}"/>
            </c:ext>
          </c:extLst>
        </c:ser>
        <c:ser>
          <c:idx val="1"/>
          <c:order val="3"/>
          <c:tx>
            <c:strRef>
              <c:f>Х5!$S$26</c:f>
              <c:strCache>
                <c:ptCount val="1"/>
                <c:pt idx="0">
                  <c:v>H5-48 h</c:v>
                </c:pt>
              </c:strCache>
            </c:strRef>
          </c:tx>
          <c:errBars>
            <c:errDir val="y"/>
            <c:errBarType val="both"/>
            <c:errValType val="cust"/>
            <c:noEndCap val="0"/>
            <c:plus>
              <c:numRef>
                <c:f>(Х5!$W$15,Х5!$G$15:$G$21)</c:f>
                <c:numCache>
                  <c:formatCode>General</c:formatCode>
                  <c:ptCount val="8"/>
                  <c:pt idx="0">
                    <c:v>0</c:v>
                  </c:pt>
                  <c:pt idx="1">
                    <c:v>3.33</c:v>
                  </c:pt>
                  <c:pt idx="2">
                    <c:v>4.45</c:v>
                  </c:pt>
                  <c:pt idx="3">
                    <c:v>4.76</c:v>
                  </c:pt>
                  <c:pt idx="4">
                    <c:v>2.2346178169591999</c:v>
                  </c:pt>
                  <c:pt idx="5">
                    <c:v>6.9258721158011998</c:v>
                  </c:pt>
                  <c:pt idx="6">
                    <c:v>3.18</c:v>
                  </c:pt>
                  <c:pt idx="7">
                    <c:v>4.79</c:v>
                  </c:pt>
                </c:numCache>
              </c:numRef>
            </c:plus>
            <c:minus>
              <c:numRef>
                <c:f>(Х5!$W$15,Х5!$G$15:$G$21)</c:f>
                <c:numCache>
                  <c:formatCode>General</c:formatCode>
                  <c:ptCount val="8"/>
                  <c:pt idx="0">
                    <c:v>0</c:v>
                  </c:pt>
                  <c:pt idx="1">
                    <c:v>3.33</c:v>
                  </c:pt>
                  <c:pt idx="2">
                    <c:v>4.45</c:v>
                  </c:pt>
                  <c:pt idx="3">
                    <c:v>4.76</c:v>
                  </c:pt>
                  <c:pt idx="4">
                    <c:v>2.2346178169591999</c:v>
                  </c:pt>
                  <c:pt idx="5">
                    <c:v>6.9258721158011998</c:v>
                  </c:pt>
                  <c:pt idx="6">
                    <c:v>3.18</c:v>
                  </c:pt>
                  <c:pt idx="7">
                    <c:v>4.79</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(Х5!$O$5,Х5!$G$6:$G$12)</c:f>
              <c:numCache>
                <c:formatCode>0.00</c:formatCode>
                <c:ptCount val="8"/>
                <c:pt idx="0" formatCode="General">
                  <c:v>3.12</c:v>
                </c:pt>
                <c:pt idx="1">
                  <c:v>36.465624700354788</c:v>
                </c:pt>
                <c:pt idx="2">
                  <c:v>36.6637900725541</c:v>
                </c:pt>
                <c:pt idx="3">
                  <c:v>37.527055965736601</c:v>
                </c:pt>
                <c:pt idx="4">
                  <c:v>53.7466040208393</c:v>
                </c:pt>
                <c:pt idx="5">
                  <c:v>54.204621727874191</c:v>
                </c:pt>
                <c:pt idx="6">
                  <c:v>70.441029264558679</c:v>
                </c:pt>
                <c:pt idx="7">
                  <c:v>85.762232821056358</c:v>
                </c:pt>
              </c:numCache>
            </c:numRef>
          </c:val>
          <c:smooth val="0"/>
          <c:extLst>
            <c:ext xmlns:c16="http://schemas.microsoft.com/office/drawing/2014/chart" uri="{C3380CC4-5D6E-409C-BE32-E72D297353CC}">
              <c16:uniqueId val="{00000003-B12F-4CA6-949B-E1D36E197D33}"/>
            </c:ext>
          </c:extLst>
        </c:ser>
        <c:ser>
          <c:idx val="3"/>
          <c:order val="4"/>
          <c:tx>
            <c:strRef>
              <c:f>Х5!$S$27</c:f>
              <c:strCache>
                <c:ptCount val="1"/>
                <c:pt idx="0">
                  <c:v>cysPt- 48 h</c:v>
                </c:pt>
              </c:strCache>
            </c:strRef>
          </c:tx>
          <c:errBars>
            <c:errDir val="y"/>
            <c:errBarType val="both"/>
            <c:errValType val="cust"/>
            <c:noEndCap val="0"/>
            <c:plus>
              <c:numRef>
                <c:f>(Х5!$W$15,Х5!$V$5:$V$11)</c:f>
                <c:numCache>
                  <c:formatCode>General</c:formatCode>
                  <c:ptCount val="8"/>
                  <c:pt idx="0">
                    <c:v>0</c:v>
                  </c:pt>
                  <c:pt idx="1">
                    <c:v>2.33</c:v>
                  </c:pt>
                  <c:pt idx="2">
                    <c:v>1.45</c:v>
                  </c:pt>
                  <c:pt idx="3">
                    <c:v>5.76</c:v>
                  </c:pt>
                  <c:pt idx="4">
                    <c:v>6.2346178169591999</c:v>
                  </c:pt>
                  <c:pt idx="5">
                    <c:v>6.9258721158011998</c:v>
                  </c:pt>
                  <c:pt idx="6">
                    <c:v>2.1800000000000002</c:v>
                  </c:pt>
                  <c:pt idx="7">
                    <c:v>3.79</c:v>
                  </c:pt>
                </c:numCache>
              </c:numRef>
            </c:plus>
            <c:minus>
              <c:numRef>
                <c:f>(Х5!$W$15,Х5!$V$5:$V$11)</c:f>
                <c:numCache>
                  <c:formatCode>General</c:formatCode>
                  <c:ptCount val="8"/>
                  <c:pt idx="0">
                    <c:v>0</c:v>
                  </c:pt>
                  <c:pt idx="1">
                    <c:v>2.33</c:v>
                  </c:pt>
                  <c:pt idx="2">
                    <c:v>1.45</c:v>
                  </c:pt>
                  <c:pt idx="3">
                    <c:v>5.76</c:v>
                  </c:pt>
                  <c:pt idx="4">
                    <c:v>6.2346178169591999</c:v>
                  </c:pt>
                  <c:pt idx="5">
                    <c:v>6.9258721158011998</c:v>
                  </c:pt>
                  <c:pt idx="6">
                    <c:v>2.1800000000000002</c:v>
                  </c:pt>
                  <c:pt idx="7">
                    <c:v>3.79</c:v>
                  </c:pt>
                </c:numCache>
              </c:numRef>
            </c:minus>
          </c:errBars>
          <c:val>
            <c:numRef>
              <c:f>(цисплатина!$O$4,цисплатина!$G$5:$G$11)</c:f>
              <c:numCache>
                <c:formatCode>0.00</c:formatCode>
                <c:ptCount val="8"/>
                <c:pt idx="0" formatCode="General">
                  <c:v>3.12</c:v>
                </c:pt>
                <c:pt idx="1">
                  <c:v>11.56</c:v>
                </c:pt>
                <c:pt idx="2">
                  <c:v>17.72</c:v>
                </c:pt>
                <c:pt idx="3">
                  <c:v>40.473679163869974</c:v>
                </c:pt>
                <c:pt idx="4">
                  <c:v>51.303576565346603</c:v>
                </c:pt>
                <c:pt idx="5">
                  <c:v>56.388627864608303</c:v>
                </c:pt>
                <c:pt idx="6">
                  <c:v>67.435036916291097</c:v>
                </c:pt>
                <c:pt idx="7">
                  <c:v>79.319999999999993</c:v>
                </c:pt>
              </c:numCache>
            </c:numRef>
          </c:val>
          <c:smooth val="0"/>
          <c:extLst>
            <c:ext xmlns:c16="http://schemas.microsoft.com/office/drawing/2014/chart" uri="{C3380CC4-5D6E-409C-BE32-E72D297353CC}">
              <c16:uniqueId val="{00000004-B12F-4CA6-949B-E1D36E197D33}"/>
            </c:ext>
          </c:extLst>
        </c:ser>
        <c:ser>
          <c:idx val="5"/>
          <c:order val="5"/>
          <c:tx>
            <c:strRef>
              <c:f>Х5!$S$28</c:f>
              <c:strCache>
                <c:ptCount val="1"/>
                <c:pt idx="0">
                  <c:v>DHZ-48 h</c:v>
                </c:pt>
              </c:strCache>
            </c:strRef>
          </c:tx>
          <c:errBars>
            <c:errDir val="y"/>
            <c:errBarType val="both"/>
            <c:errValType val="cust"/>
            <c:noEndCap val="0"/>
            <c:plus>
              <c:numRef>
                <c:f>(Х5!$W$15,Х5!$AC$5:$AC$11)</c:f>
                <c:numCache>
                  <c:formatCode>General</c:formatCode>
                  <c:ptCount val="8"/>
                  <c:pt idx="0">
                    <c:v>0</c:v>
                  </c:pt>
                  <c:pt idx="1">
                    <c:v>3.16432748538011</c:v>
                  </c:pt>
                  <c:pt idx="2">
                    <c:v>3.2046783625731101</c:v>
                  </c:pt>
                  <c:pt idx="3">
                    <c:v>4.85964912280701</c:v>
                  </c:pt>
                  <c:pt idx="4">
                    <c:v>3.59649122807018</c:v>
                  </c:pt>
                  <c:pt idx="5">
                    <c:v>5.3801169590643099</c:v>
                  </c:pt>
                  <c:pt idx="6">
                    <c:v>6.28</c:v>
                  </c:pt>
                  <c:pt idx="7">
                    <c:v>5.36</c:v>
                  </c:pt>
                </c:numCache>
              </c:numRef>
            </c:plus>
            <c:minus>
              <c:numRef>
                <c:f>(Х5!$W$15,Х5!$AC$5:$AC$11)</c:f>
                <c:numCache>
                  <c:formatCode>General</c:formatCode>
                  <c:ptCount val="8"/>
                  <c:pt idx="0">
                    <c:v>0</c:v>
                  </c:pt>
                  <c:pt idx="1">
                    <c:v>3.16432748538011</c:v>
                  </c:pt>
                  <c:pt idx="2">
                    <c:v>3.2046783625731101</c:v>
                  </c:pt>
                  <c:pt idx="3">
                    <c:v>4.85964912280701</c:v>
                  </c:pt>
                  <c:pt idx="4">
                    <c:v>3.59649122807018</c:v>
                  </c:pt>
                  <c:pt idx="5">
                    <c:v>5.3801169590643099</c:v>
                  </c:pt>
                  <c:pt idx="6">
                    <c:v>6.28</c:v>
                  </c:pt>
                  <c:pt idx="7">
                    <c:v>5.36</c:v>
                  </c:pt>
                </c:numCache>
              </c:numRef>
            </c:minus>
          </c:errBars>
          <c:val>
            <c:numRef>
              <c:f>(дехидрозингерон!$O$4,дехидрозингерон!$G$5:$G$11)</c:f>
              <c:numCache>
                <c:formatCode>0.00</c:formatCode>
                <c:ptCount val="8"/>
                <c:pt idx="0" formatCode="General">
                  <c:v>3.12</c:v>
                </c:pt>
                <c:pt idx="1">
                  <c:v>22.78</c:v>
                </c:pt>
                <c:pt idx="2">
                  <c:v>23.36</c:v>
                </c:pt>
                <c:pt idx="3">
                  <c:v>51.890561575095091</c:v>
                </c:pt>
                <c:pt idx="4">
                  <c:v>53.106817528046797</c:v>
                </c:pt>
                <c:pt idx="5">
                  <c:v>56.557036468820918</c:v>
                </c:pt>
                <c:pt idx="6">
                  <c:v>68.319397832965805</c:v>
                </c:pt>
                <c:pt idx="7">
                  <c:v>84.73</c:v>
                </c:pt>
              </c:numCache>
            </c:numRef>
          </c:val>
          <c:smooth val="0"/>
          <c:extLst>
            <c:ext xmlns:c16="http://schemas.microsoft.com/office/drawing/2014/chart" uri="{C3380CC4-5D6E-409C-BE32-E72D297353CC}">
              <c16:uniqueId val="{00000005-B12F-4CA6-949B-E1D36E197D33}"/>
            </c:ext>
          </c:extLst>
        </c:ser>
        <c:dLbls>
          <c:showLegendKey val="0"/>
          <c:showVal val="0"/>
          <c:showCatName val="0"/>
          <c:showSerName val="0"/>
          <c:showPercent val="0"/>
          <c:showBubbleSize val="0"/>
        </c:dLbls>
        <c:marker val="1"/>
        <c:smooth val="0"/>
        <c:axId val="204887936"/>
        <c:axId val="204889472"/>
      </c:lineChart>
      <c:catAx>
        <c:axId val="204887936"/>
        <c:scaling>
          <c:orientation val="minMax"/>
        </c:scaling>
        <c:delete val="0"/>
        <c:axPos val="b"/>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4889472"/>
        <c:crosses val="autoZero"/>
        <c:auto val="1"/>
        <c:lblAlgn val="ctr"/>
        <c:lblOffset val="100"/>
        <c:noMultiLvlLbl val="0"/>
      </c:catAx>
      <c:valAx>
        <c:axId val="204889472"/>
        <c:scaling>
          <c:orientation val="minMax"/>
          <c:max val="100"/>
          <c:min val="-5"/>
        </c:scaling>
        <c:delete val="0"/>
        <c:axPos val="l"/>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cytotoxicity %</a:t>
                </a:r>
              </a:p>
            </c:rich>
          </c:tx>
          <c:overlay val="0"/>
        </c:title>
        <c:numFmt formatCode="General"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4887936"/>
        <c:crosses val="autoZero"/>
        <c:crossBetween val="between"/>
        <c:majorUnit val="20"/>
      </c:valAx>
    </c:plotArea>
    <c:legend>
      <c:legendPos val="r"/>
      <c:layout>
        <c:manualLayout>
          <c:xMode val="edge"/>
          <c:yMode val="edge"/>
          <c:x val="0.8373352780058344"/>
          <c:y val="0.33234573675782653"/>
          <c:w val="0.15460072305073991"/>
          <c:h val="0.34430139041170738"/>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latin typeface="Arial" panose="020B0604020202020204" pitchFamily="34" charset="0"/>
                <a:cs typeface="Arial" panose="020B0604020202020204" pitchFamily="34" charset="0"/>
              </a:defRPr>
            </a:pPr>
            <a:r>
              <a:rPr lang="sr-Latn-RS" sz="2800" i="1">
                <a:latin typeface="Arial" panose="020B0604020202020204" pitchFamily="34" charset="0"/>
                <a:cs typeface="Arial" panose="020B0604020202020204" pitchFamily="34" charset="0"/>
              </a:rPr>
              <a:t>MRC-5</a:t>
            </a:r>
            <a:r>
              <a:rPr lang="sr-Latn-RS" sz="28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cells</a:t>
            </a:r>
          </a:p>
        </c:rich>
      </c:tx>
      <c:overlay val="0"/>
    </c:title>
    <c:autoTitleDeleted val="0"/>
    <c:plotArea>
      <c:layout/>
      <c:lineChart>
        <c:grouping val="standard"/>
        <c:varyColors val="0"/>
        <c:ser>
          <c:idx val="0"/>
          <c:order val="0"/>
          <c:tx>
            <c:v>H5 24h</c:v>
          </c:tx>
          <c:errBars>
            <c:errDir val="y"/>
            <c:errBarType val="both"/>
            <c:errValType val="cust"/>
            <c:noEndCap val="0"/>
            <c:plus>
              <c:numRef>
                <c:f>(Х5!$W$15,Х5!$L$15:$L$21)</c:f>
                <c:numCache>
                  <c:formatCode>General</c:formatCode>
                  <c:ptCount val="8"/>
                  <c:pt idx="0">
                    <c:v>0</c:v>
                  </c:pt>
                  <c:pt idx="1">
                    <c:v>2.4508928571428599</c:v>
                  </c:pt>
                  <c:pt idx="2">
                    <c:v>4.9508928571428603</c:v>
                  </c:pt>
                  <c:pt idx="3">
                    <c:v>3.9383501148207198</c:v>
                  </c:pt>
                  <c:pt idx="4">
                    <c:v>3.85196961667552</c:v>
                  </c:pt>
                  <c:pt idx="5">
                    <c:v>4.5930827477999996</c:v>
                  </c:pt>
                  <c:pt idx="6">
                    <c:v>3.0170543693293999</c:v>
                  </c:pt>
                  <c:pt idx="7">
                    <c:v>5.31</c:v>
                  </c:pt>
                </c:numCache>
              </c:numRef>
            </c:plus>
            <c:minus>
              <c:numRef>
                <c:f>(Х5!$W$15,Х5!$L$15:$L$21)</c:f>
                <c:numCache>
                  <c:formatCode>General</c:formatCode>
                  <c:ptCount val="8"/>
                  <c:pt idx="0">
                    <c:v>0</c:v>
                  </c:pt>
                  <c:pt idx="1">
                    <c:v>2.4508928571428599</c:v>
                  </c:pt>
                  <c:pt idx="2">
                    <c:v>4.9508928571428603</c:v>
                  </c:pt>
                  <c:pt idx="3">
                    <c:v>3.9383501148207198</c:v>
                  </c:pt>
                  <c:pt idx="4">
                    <c:v>3.85196961667552</c:v>
                  </c:pt>
                  <c:pt idx="5">
                    <c:v>4.5930827477999996</c:v>
                  </c:pt>
                  <c:pt idx="6">
                    <c:v>3.0170543693293999</c:v>
                  </c:pt>
                  <c:pt idx="7">
                    <c:v>5.31</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(Х5!$Q$3,Х5!$L$6:$L$12)</c:f>
              <c:numCache>
                <c:formatCode>General</c:formatCode>
                <c:ptCount val="8"/>
                <c:pt idx="0">
                  <c:v>0.56000000000000005</c:v>
                </c:pt>
                <c:pt idx="1">
                  <c:v>1.27</c:v>
                </c:pt>
                <c:pt idx="2">
                  <c:v>3.56</c:v>
                </c:pt>
                <c:pt idx="3">
                  <c:v>3.42</c:v>
                </c:pt>
                <c:pt idx="4">
                  <c:v>8.24</c:v>
                </c:pt>
                <c:pt idx="5">
                  <c:v>8.56</c:v>
                </c:pt>
                <c:pt idx="6">
                  <c:v>9.17</c:v>
                </c:pt>
                <c:pt idx="7">
                  <c:v>18.920000000000002</c:v>
                </c:pt>
              </c:numCache>
            </c:numRef>
          </c:val>
          <c:smooth val="0"/>
          <c:extLst>
            <c:ext xmlns:c16="http://schemas.microsoft.com/office/drawing/2014/chart" uri="{C3380CC4-5D6E-409C-BE32-E72D297353CC}">
              <c16:uniqueId val="{00000000-949E-45C1-9118-56C26AC9008F}"/>
            </c:ext>
          </c:extLst>
        </c:ser>
        <c:ser>
          <c:idx val="2"/>
          <c:order val="1"/>
          <c:tx>
            <c:v>cysPt-24 h</c:v>
          </c:tx>
          <c:errBars>
            <c:errDir val="y"/>
            <c:errBarType val="both"/>
            <c:errValType val="cust"/>
            <c:noEndCap val="0"/>
            <c:plus>
              <c:numRef>
                <c:f>(Х5!$W$15,Х5!$AH$5:$AH$11)</c:f>
                <c:numCache>
                  <c:formatCode>General</c:formatCode>
                  <c:ptCount val="8"/>
                  <c:pt idx="0">
                    <c:v>0</c:v>
                  </c:pt>
                  <c:pt idx="1">
                    <c:v>2.61</c:v>
                  </c:pt>
                  <c:pt idx="2">
                    <c:v>2.72</c:v>
                  </c:pt>
                  <c:pt idx="3">
                    <c:v>3.15</c:v>
                  </c:pt>
                  <c:pt idx="4">
                    <c:v>4.75</c:v>
                  </c:pt>
                  <c:pt idx="5">
                    <c:v>5.64</c:v>
                  </c:pt>
                  <c:pt idx="6">
                    <c:v>5.33</c:v>
                  </c:pt>
                  <c:pt idx="7">
                    <c:v>4.82</c:v>
                  </c:pt>
                </c:numCache>
              </c:numRef>
            </c:plus>
            <c:minus>
              <c:numRef>
                <c:f>(Х5!$W$15,Х5!$AH$5:$AH$11)</c:f>
                <c:numCache>
                  <c:formatCode>General</c:formatCode>
                  <c:ptCount val="8"/>
                  <c:pt idx="0">
                    <c:v>0</c:v>
                  </c:pt>
                  <c:pt idx="1">
                    <c:v>2.61</c:v>
                  </c:pt>
                  <c:pt idx="2">
                    <c:v>2.72</c:v>
                  </c:pt>
                  <c:pt idx="3">
                    <c:v>3.15</c:v>
                  </c:pt>
                  <c:pt idx="4">
                    <c:v>4.75</c:v>
                  </c:pt>
                  <c:pt idx="5">
                    <c:v>5.64</c:v>
                  </c:pt>
                  <c:pt idx="6">
                    <c:v>5.33</c:v>
                  </c:pt>
                  <c:pt idx="7">
                    <c:v>4.82</c:v>
                  </c:pt>
                </c:numCache>
              </c:numRef>
            </c:minus>
          </c:errBars>
          <c:val>
            <c:numRef>
              <c:f>(цисплатина!$Q$2,цисплатина!$L$5:$L$11)</c:f>
              <c:numCache>
                <c:formatCode>General</c:formatCode>
                <c:ptCount val="8"/>
                <c:pt idx="0">
                  <c:v>0.56000000000000005</c:v>
                </c:pt>
                <c:pt idx="1">
                  <c:v>1.1299999999999999</c:v>
                </c:pt>
                <c:pt idx="2">
                  <c:v>3.36</c:v>
                </c:pt>
                <c:pt idx="3">
                  <c:v>3.62</c:v>
                </c:pt>
                <c:pt idx="4">
                  <c:v>5.47</c:v>
                </c:pt>
                <c:pt idx="5">
                  <c:v>22.11</c:v>
                </c:pt>
                <c:pt idx="6">
                  <c:v>27.46</c:v>
                </c:pt>
                <c:pt idx="7">
                  <c:v>51.52</c:v>
                </c:pt>
              </c:numCache>
            </c:numRef>
          </c:val>
          <c:smooth val="0"/>
          <c:extLst>
            <c:ext xmlns:c16="http://schemas.microsoft.com/office/drawing/2014/chart" uri="{C3380CC4-5D6E-409C-BE32-E72D297353CC}">
              <c16:uniqueId val="{00000001-949E-45C1-9118-56C26AC9008F}"/>
            </c:ext>
          </c:extLst>
        </c:ser>
        <c:ser>
          <c:idx val="4"/>
          <c:order val="2"/>
          <c:tx>
            <c:v>DHZ-24 h</c:v>
          </c:tx>
          <c:val>
            <c:numRef>
              <c:f>(дехидрозингерон!$Q$2,дехидрозингерон!$L$5:$L$11)</c:f>
              <c:numCache>
                <c:formatCode>General</c:formatCode>
                <c:ptCount val="8"/>
                <c:pt idx="0">
                  <c:v>0.56000000000000005</c:v>
                </c:pt>
                <c:pt idx="1">
                  <c:v>0.64</c:v>
                </c:pt>
                <c:pt idx="2">
                  <c:v>0.92</c:v>
                </c:pt>
                <c:pt idx="3">
                  <c:v>1.17</c:v>
                </c:pt>
                <c:pt idx="4">
                  <c:v>2.41</c:v>
                </c:pt>
                <c:pt idx="5">
                  <c:v>6.32</c:v>
                </c:pt>
                <c:pt idx="6">
                  <c:v>8.2100000000000009</c:v>
                </c:pt>
                <c:pt idx="7">
                  <c:v>55.78</c:v>
                </c:pt>
              </c:numCache>
            </c:numRef>
          </c:val>
          <c:smooth val="0"/>
          <c:extLst>
            <c:ext xmlns:c16="http://schemas.microsoft.com/office/drawing/2014/chart" uri="{C3380CC4-5D6E-409C-BE32-E72D297353CC}">
              <c16:uniqueId val="{00000002-949E-45C1-9118-56C26AC9008F}"/>
            </c:ext>
          </c:extLst>
        </c:ser>
        <c:ser>
          <c:idx val="1"/>
          <c:order val="3"/>
          <c:tx>
            <c:v>H5-48 h</c:v>
          </c:tx>
          <c:errBars>
            <c:errDir val="y"/>
            <c:errBarType val="both"/>
            <c:errValType val="cust"/>
            <c:noEndCap val="0"/>
            <c:plus>
              <c:numRef>
                <c:f>(Х5!$W$15,Х5!$M$15:$M$21)</c:f>
                <c:numCache>
                  <c:formatCode>General</c:formatCode>
                  <c:ptCount val="8"/>
                  <c:pt idx="0">
                    <c:v>0</c:v>
                  </c:pt>
                  <c:pt idx="1">
                    <c:v>2.33</c:v>
                  </c:pt>
                  <c:pt idx="2">
                    <c:v>2.4500000000000002</c:v>
                  </c:pt>
                  <c:pt idx="3">
                    <c:v>3.76</c:v>
                  </c:pt>
                  <c:pt idx="4">
                    <c:v>2.2346178169591999</c:v>
                  </c:pt>
                  <c:pt idx="5">
                    <c:v>3.9258721158012002</c:v>
                  </c:pt>
                  <c:pt idx="6">
                    <c:v>4.18</c:v>
                  </c:pt>
                  <c:pt idx="7">
                    <c:v>3.79</c:v>
                  </c:pt>
                </c:numCache>
              </c:numRef>
            </c:plus>
            <c:minus>
              <c:numRef>
                <c:f>(Х5!$W$15,Х5!$M$15:$M$21)</c:f>
                <c:numCache>
                  <c:formatCode>General</c:formatCode>
                  <c:ptCount val="8"/>
                  <c:pt idx="0">
                    <c:v>0</c:v>
                  </c:pt>
                  <c:pt idx="1">
                    <c:v>2.33</c:v>
                  </c:pt>
                  <c:pt idx="2">
                    <c:v>2.4500000000000002</c:v>
                  </c:pt>
                  <c:pt idx="3">
                    <c:v>3.76</c:v>
                  </c:pt>
                  <c:pt idx="4">
                    <c:v>2.2346178169591999</c:v>
                  </c:pt>
                  <c:pt idx="5">
                    <c:v>3.9258721158012002</c:v>
                  </c:pt>
                  <c:pt idx="6">
                    <c:v>4.18</c:v>
                  </c:pt>
                  <c:pt idx="7">
                    <c:v>3.79</c:v>
                  </c:pt>
                </c:numCache>
              </c:numRef>
            </c:minus>
          </c:errBars>
          <c:cat>
            <c:strRef>
              <c:f>(Х5!$P$5,Х5!$B$6:$B$12)</c:f>
              <c:strCache>
                <c:ptCount val="8"/>
                <c:pt idx="0">
                  <c:v>0</c:v>
                </c:pt>
                <c:pt idx="1">
                  <c:v>0,3 μM</c:v>
                </c:pt>
                <c:pt idx="2">
                  <c:v>1 μM</c:v>
                </c:pt>
                <c:pt idx="3">
                  <c:v>3 μM</c:v>
                </c:pt>
                <c:pt idx="4">
                  <c:v>10 μM</c:v>
                </c:pt>
                <c:pt idx="5">
                  <c:v>30 μM</c:v>
                </c:pt>
                <c:pt idx="6">
                  <c:v>100 μM</c:v>
                </c:pt>
                <c:pt idx="7">
                  <c:v>300 μM</c:v>
                </c:pt>
              </c:strCache>
            </c:strRef>
          </c:cat>
          <c:val>
            <c:numRef>
              <c:f>(Х5!$Q$3,Х5!$M$6:$M$12)</c:f>
              <c:numCache>
                <c:formatCode>0.00</c:formatCode>
                <c:ptCount val="8"/>
                <c:pt idx="0" formatCode="General">
                  <c:v>0.56000000000000005</c:v>
                </c:pt>
                <c:pt idx="1">
                  <c:v>9.8482142857142918</c:v>
                </c:pt>
                <c:pt idx="2">
                  <c:v>8.955357142857153</c:v>
                </c:pt>
                <c:pt idx="3">
                  <c:v>7.8035714285714448</c:v>
                </c:pt>
                <c:pt idx="4">
                  <c:v>10.214285714285722</c:v>
                </c:pt>
                <c:pt idx="5">
                  <c:v>10.8005952380952</c:v>
                </c:pt>
                <c:pt idx="6">
                  <c:v>16.6904761904762</c:v>
                </c:pt>
                <c:pt idx="7">
                  <c:v>29.946428571428601</c:v>
                </c:pt>
              </c:numCache>
            </c:numRef>
          </c:val>
          <c:smooth val="0"/>
          <c:extLst>
            <c:ext xmlns:c16="http://schemas.microsoft.com/office/drawing/2014/chart" uri="{C3380CC4-5D6E-409C-BE32-E72D297353CC}">
              <c16:uniqueId val="{00000003-949E-45C1-9118-56C26AC9008F}"/>
            </c:ext>
          </c:extLst>
        </c:ser>
        <c:ser>
          <c:idx val="3"/>
          <c:order val="4"/>
          <c:tx>
            <c:v>cysPt-48 h</c:v>
          </c:tx>
          <c:errBars>
            <c:errDir val="y"/>
            <c:errBarType val="both"/>
            <c:errValType val="cust"/>
            <c:noEndCap val="0"/>
            <c:plus>
              <c:numRef>
                <c:f>(Х5!$W$15,Х5!$AI$5:$AI$11)</c:f>
                <c:numCache>
                  <c:formatCode>General</c:formatCode>
                  <c:ptCount val="8"/>
                  <c:pt idx="0">
                    <c:v>0</c:v>
                  </c:pt>
                  <c:pt idx="1">
                    <c:v>3.0054644808743234</c:v>
                  </c:pt>
                  <c:pt idx="2">
                    <c:v>2.6803278688524586</c:v>
                  </c:pt>
                  <c:pt idx="3">
                    <c:v>2.1584699453552099</c:v>
                  </c:pt>
                  <c:pt idx="4">
                    <c:v>3.4508196721311499</c:v>
                  </c:pt>
                  <c:pt idx="5">
                    <c:v>4.2322404371584996</c:v>
                  </c:pt>
                  <c:pt idx="6">
                    <c:v>5.707650273224</c:v>
                  </c:pt>
                  <c:pt idx="7">
                    <c:v>3.66</c:v>
                  </c:pt>
                </c:numCache>
              </c:numRef>
            </c:plus>
            <c:minus>
              <c:numRef>
                <c:f>(Х5!$W$15,Х5!$AI$5:$AI$11)</c:f>
                <c:numCache>
                  <c:formatCode>General</c:formatCode>
                  <c:ptCount val="8"/>
                  <c:pt idx="0">
                    <c:v>0</c:v>
                  </c:pt>
                  <c:pt idx="1">
                    <c:v>3.0054644808743234</c:v>
                  </c:pt>
                  <c:pt idx="2">
                    <c:v>2.6803278688524586</c:v>
                  </c:pt>
                  <c:pt idx="3">
                    <c:v>2.1584699453552099</c:v>
                  </c:pt>
                  <c:pt idx="4">
                    <c:v>3.4508196721311499</c:v>
                  </c:pt>
                  <c:pt idx="5">
                    <c:v>4.2322404371584996</c:v>
                  </c:pt>
                  <c:pt idx="6">
                    <c:v>5.707650273224</c:v>
                  </c:pt>
                  <c:pt idx="7">
                    <c:v>3.66</c:v>
                  </c:pt>
                </c:numCache>
              </c:numRef>
            </c:minus>
          </c:errBars>
          <c:val>
            <c:numRef>
              <c:f>(цисплатина!$Q$2,цисплатина!$M$5:$M$11)</c:f>
              <c:numCache>
                <c:formatCode>0.00</c:formatCode>
                <c:ptCount val="8"/>
                <c:pt idx="0" formatCode="General">
                  <c:v>0.56000000000000005</c:v>
                </c:pt>
                <c:pt idx="1">
                  <c:v>1.4508928571428612</c:v>
                </c:pt>
                <c:pt idx="2">
                  <c:v>2.4508928571428612</c:v>
                </c:pt>
                <c:pt idx="3">
                  <c:v>8.9383501148207216</c:v>
                </c:pt>
                <c:pt idx="4">
                  <c:v>7.8519696166755182</c:v>
                </c:pt>
                <c:pt idx="5">
                  <c:v>36.412294647588702</c:v>
                </c:pt>
                <c:pt idx="6">
                  <c:v>55.247023809523803</c:v>
                </c:pt>
                <c:pt idx="7">
                  <c:v>58.196428571428498</c:v>
                </c:pt>
              </c:numCache>
            </c:numRef>
          </c:val>
          <c:smooth val="0"/>
          <c:extLst>
            <c:ext xmlns:c16="http://schemas.microsoft.com/office/drawing/2014/chart" uri="{C3380CC4-5D6E-409C-BE32-E72D297353CC}">
              <c16:uniqueId val="{00000004-949E-45C1-9118-56C26AC9008F}"/>
            </c:ext>
          </c:extLst>
        </c:ser>
        <c:ser>
          <c:idx val="5"/>
          <c:order val="5"/>
          <c:tx>
            <c:v>DHZ-48 h</c:v>
          </c:tx>
          <c:errBars>
            <c:errDir val="y"/>
            <c:errBarType val="both"/>
            <c:errValType val="cust"/>
            <c:noEndCap val="0"/>
            <c:plus>
              <c:numRef>
                <c:f>(Х5!$W$15,Х5!$AI$14:$AI$20)</c:f>
                <c:numCache>
                  <c:formatCode>General</c:formatCode>
                  <c:ptCount val="8"/>
                  <c:pt idx="0">
                    <c:v>0</c:v>
                  </c:pt>
                  <c:pt idx="1">
                    <c:v>2.0054644808743198</c:v>
                  </c:pt>
                  <c:pt idx="2">
                    <c:v>2.6803278688524599</c:v>
                  </c:pt>
                  <c:pt idx="3">
                    <c:v>3.1584699453552099</c:v>
                  </c:pt>
                  <c:pt idx="4">
                    <c:v>2.4508196721311499</c:v>
                  </c:pt>
                  <c:pt idx="5">
                    <c:v>2.2322404371585001</c:v>
                  </c:pt>
                  <c:pt idx="6">
                    <c:v>3.707650273224</c:v>
                  </c:pt>
                  <c:pt idx="7">
                    <c:v>4.66</c:v>
                  </c:pt>
                </c:numCache>
              </c:numRef>
            </c:plus>
            <c:minus>
              <c:numRef>
                <c:f>(Х5!$W$15,Х5!$AI$14:$AI$20)</c:f>
                <c:numCache>
                  <c:formatCode>General</c:formatCode>
                  <c:ptCount val="8"/>
                  <c:pt idx="0">
                    <c:v>0</c:v>
                  </c:pt>
                  <c:pt idx="1">
                    <c:v>2.0054644808743198</c:v>
                  </c:pt>
                  <c:pt idx="2">
                    <c:v>2.6803278688524599</c:v>
                  </c:pt>
                  <c:pt idx="3">
                    <c:v>3.1584699453552099</c:v>
                  </c:pt>
                  <c:pt idx="4">
                    <c:v>2.4508196721311499</c:v>
                  </c:pt>
                  <c:pt idx="5">
                    <c:v>2.2322404371585001</c:v>
                  </c:pt>
                  <c:pt idx="6">
                    <c:v>3.707650273224</c:v>
                  </c:pt>
                  <c:pt idx="7">
                    <c:v>4.66</c:v>
                  </c:pt>
                </c:numCache>
              </c:numRef>
            </c:minus>
          </c:errBars>
          <c:val>
            <c:numRef>
              <c:f>(дехидрозингерон!$Q$2,дехидрозингерон!$M$5:$M$11)</c:f>
              <c:numCache>
                <c:formatCode>General</c:formatCode>
                <c:ptCount val="8"/>
                <c:pt idx="0">
                  <c:v>0.56000000000000005</c:v>
                </c:pt>
                <c:pt idx="1">
                  <c:v>2.36</c:v>
                </c:pt>
                <c:pt idx="2">
                  <c:v>2.62</c:v>
                </c:pt>
                <c:pt idx="3" formatCode="0.00">
                  <c:v>2.5297619047619264</c:v>
                </c:pt>
                <c:pt idx="4" formatCode="0.00">
                  <c:v>3.610119047619051</c:v>
                </c:pt>
                <c:pt idx="5" formatCode="0.00">
                  <c:v>5.2142857142857366</c:v>
                </c:pt>
                <c:pt idx="6" formatCode="0.00">
                  <c:v>12.151785714285708</c:v>
                </c:pt>
                <c:pt idx="7" formatCode="0.00">
                  <c:v>54.334334334334301</c:v>
                </c:pt>
              </c:numCache>
            </c:numRef>
          </c:val>
          <c:smooth val="0"/>
          <c:extLst>
            <c:ext xmlns:c16="http://schemas.microsoft.com/office/drawing/2014/chart" uri="{C3380CC4-5D6E-409C-BE32-E72D297353CC}">
              <c16:uniqueId val="{00000005-949E-45C1-9118-56C26AC9008F}"/>
            </c:ext>
          </c:extLst>
        </c:ser>
        <c:dLbls>
          <c:showLegendKey val="0"/>
          <c:showVal val="0"/>
          <c:showCatName val="0"/>
          <c:showSerName val="0"/>
          <c:showPercent val="0"/>
          <c:showBubbleSize val="0"/>
        </c:dLbls>
        <c:marker val="1"/>
        <c:smooth val="0"/>
        <c:axId val="205073024"/>
        <c:axId val="205099392"/>
      </c:lineChart>
      <c:catAx>
        <c:axId val="205073024"/>
        <c:scaling>
          <c:orientation val="minMax"/>
        </c:scaling>
        <c:delete val="0"/>
        <c:axPos val="b"/>
        <c:numFmt formatCode="General" sourceLinked="0"/>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5099392"/>
        <c:crosses val="autoZero"/>
        <c:auto val="1"/>
        <c:lblAlgn val="ctr"/>
        <c:lblOffset val="100"/>
        <c:noMultiLvlLbl val="0"/>
      </c:catAx>
      <c:valAx>
        <c:axId val="205099392"/>
        <c:scaling>
          <c:orientation val="minMax"/>
          <c:max val="100"/>
          <c:min val="-5"/>
        </c:scaling>
        <c:delete val="0"/>
        <c:axPos val="l"/>
        <c:title>
          <c:tx>
            <c:rich>
              <a:bodyPr/>
              <a:lstStyle/>
              <a:p>
                <a:pPr>
                  <a:defRPr sz="1600">
                    <a:latin typeface="Arial" panose="020B0604020202020204" pitchFamily="34" charset="0"/>
                    <a:cs typeface="Arial" panose="020B0604020202020204" pitchFamily="34" charset="0"/>
                  </a:defRPr>
                </a:pPr>
                <a:r>
                  <a:rPr lang="en-US" sz="1600">
                    <a:latin typeface="Arial" panose="020B0604020202020204" pitchFamily="34" charset="0"/>
                    <a:cs typeface="Arial" panose="020B0604020202020204" pitchFamily="34" charset="0"/>
                  </a:rPr>
                  <a:t>cytotoxicity %</a:t>
                </a:r>
              </a:p>
            </c:rich>
          </c:tx>
          <c:overlay val="0"/>
        </c:title>
        <c:numFmt formatCode="General" sourceLinked="1"/>
        <c:majorTickMark val="none"/>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05073024"/>
        <c:crosses val="autoZero"/>
        <c:crossBetween val="between"/>
        <c:majorUnit val="20"/>
      </c:valAx>
      <c:spPr>
        <a:ln w="38100"/>
      </c:spPr>
    </c:plotArea>
    <c:legend>
      <c:legendPos val="r"/>
      <c:layout>
        <c:manualLayout>
          <c:xMode val="edge"/>
          <c:yMode val="edge"/>
          <c:x val="0.83030537535725502"/>
          <c:y val="0.34213071487388175"/>
          <c:w val="0.1614633664722491"/>
          <c:h val="0.32665351146435467"/>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Sheet5!$A$3</c:f>
              <c:strCache>
                <c:ptCount val="1"/>
                <c:pt idx="0">
                  <c:v>EA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4"/>
            <c:invertIfNegative val="0"/>
            <c:bubble3D val="0"/>
            <c:spPr>
              <a:solidFill>
                <a:schemeClr val="accent4">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BEE1-429B-8A81-CD2870A5472F}"/>
              </c:ext>
            </c:extLst>
          </c:dPt>
          <c:dPt>
            <c:idx val="5"/>
            <c:invertIfNegative val="0"/>
            <c:bubble3D val="0"/>
            <c:spPr>
              <a:solidFill>
                <a:schemeClr val="accent4">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BEE1-429B-8A81-CD2870A5472F}"/>
              </c:ext>
            </c:extLst>
          </c:dPt>
          <c:dPt>
            <c:idx val="6"/>
            <c:invertIfNegative val="0"/>
            <c:bubble3D val="0"/>
            <c:spPr>
              <a:solidFill>
                <a:schemeClr val="accent4">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BEE1-429B-8A81-CD2870A5472F}"/>
              </c:ext>
            </c:extLst>
          </c:dPt>
          <c:dPt>
            <c:idx val="7"/>
            <c:invertIfNegative val="0"/>
            <c:bubble3D val="0"/>
            <c:spPr>
              <a:solidFill>
                <a:schemeClr val="accent4">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BEE1-429B-8A81-CD2870A5472F}"/>
              </c:ext>
            </c:extLst>
          </c:dPt>
          <c:cat>
            <c:strRef>
              <c:f>Sheet5!$B$2:$I$2</c:f>
              <c:strCache>
                <c:ptCount val="8"/>
                <c:pt idx="0">
                  <c:v>ctr</c:v>
                </c:pt>
                <c:pt idx="1">
                  <c:v>H5</c:v>
                </c:pt>
                <c:pt idx="2">
                  <c:v>DHZ</c:v>
                </c:pt>
                <c:pt idx="3">
                  <c:v>cisPt</c:v>
                </c:pt>
                <c:pt idx="4">
                  <c:v>ctr</c:v>
                </c:pt>
                <c:pt idx="5">
                  <c:v>H5</c:v>
                </c:pt>
                <c:pt idx="6">
                  <c:v>DHZ</c:v>
                </c:pt>
                <c:pt idx="7">
                  <c:v>cisPt</c:v>
                </c:pt>
              </c:strCache>
            </c:strRef>
          </c:cat>
          <c:val>
            <c:numRef>
              <c:f>Sheet5!$B$3:$I$3</c:f>
              <c:numCache>
                <c:formatCode>0.00</c:formatCode>
                <c:ptCount val="8"/>
                <c:pt idx="0">
                  <c:v>6.1236240009870198</c:v>
                </c:pt>
                <c:pt idx="1">
                  <c:v>40.476150388092897</c:v>
                </c:pt>
                <c:pt idx="2">
                  <c:v>41.694182389937097</c:v>
                </c:pt>
                <c:pt idx="3">
                  <c:v>37.977590713407103</c:v>
                </c:pt>
                <c:pt idx="4">
                  <c:v>4.2859925969218802</c:v>
                </c:pt>
                <c:pt idx="5">
                  <c:v>26.1029111962815</c:v>
                </c:pt>
                <c:pt idx="6">
                  <c:v>17.715167888846</c:v>
                </c:pt>
                <c:pt idx="7">
                  <c:v>33.281956432388</c:v>
                </c:pt>
              </c:numCache>
            </c:numRef>
          </c:val>
          <c:extLst>
            <c:ext xmlns:c16="http://schemas.microsoft.com/office/drawing/2014/chart" uri="{C3380CC4-5D6E-409C-BE32-E72D297353CC}">
              <c16:uniqueId val="{00000008-BEE1-429B-8A81-CD2870A5472F}"/>
            </c:ext>
          </c:extLst>
        </c:ser>
        <c:ser>
          <c:idx val="1"/>
          <c:order val="1"/>
          <c:tx>
            <c:strRef>
              <c:f>Sheet5!$A$4</c:f>
              <c:strCache>
                <c:ptCount val="1"/>
                <c:pt idx="0">
                  <c:v>LA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Sheet5!$B$2:$I$2</c:f>
              <c:strCache>
                <c:ptCount val="8"/>
                <c:pt idx="0">
                  <c:v>ctr</c:v>
                </c:pt>
                <c:pt idx="1">
                  <c:v>H5</c:v>
                </c:pt>
                <c:pt idx="2">
                  <c:v>DHZ</c:v>
                </c:pt>
                <c:pt idx="3">
                  <c:v>cisPt</c:v>
                </c:pt>
                <c:pt idx="4">
                  <c:v>ctr</c:v>
                </c:pt>
                <c:pt idx="5">
                  <c:v>H5</c:v>
                </c:pt>
                <c:pt idx="6">
                  <c:v>DHZ</c:v>
                </c:pt>
                <c:pt idx="7">
                  <c:v>cisPt</c:v>
                </c:pt>
              </c:strCache>
            </c:strRef>
          </c:cat>
          <c:val>
            <c:numRef>
              <c:f>Sheet5!$B$4:$I$4</c:f>
              <c:numCache>
                <c:formatCode>0.00</c:formatCode>
                <c:ptCount val="8"/>
                <c:pt idx="0">
                  <c:v>6.7172056424527393E-2</c:v>
                </c:pt>
                <c:pt idx="1">
                  <c:v>2.80672806559696</c:v>
                </c:pt>
                <c:pt idx="2">
                  <c:v>4.1008254716981103</c:v>
                </c:pt>
                <c:pt idx="3">
                  <c:v>3.9187423124231202</c:v>
                </c:pt>
                <c:pt idx="4">
                  <c:v>0.17533606078316799</c:v>
                </c:pt>
                <c:pt idx="5">
                  <c:v>9.1005463589659996</c:v>
                </c:pt>
                <c:pt idx="6">
                  <c:v>3.59899652643767</c:v>
                </c:pt>
                <c:pt idx="7">
                  <c:v>5.9494451294697903</c:v>
                </c:pt>
              </c:numCache>
            </c:numRef>
          </c:val>
          <c:extLst>
            <c:ext xmlns:c16="http://schemas.microsoft.com/office/drawing/2014/chart" uri="{C3380CC4-5D6E-409C-BE32-E72D297353CC}">
              <c16:uniqueId val="{00000009-BEE1-429B-8A81-CD2870A5472F}"/>
            </c:ext>
          </c:extLst>
        </c:ser>
        <c:ser>
          <c:idx val="2"/>
          <c:order val="2"/>
          <c:tx>
            <c:strRef>
              <c:f>Sheet5!$A$5</c:f>
              <c:strCache>
                <c:ptCount val="1"/>
                <c:pt idx="0">
                  <c:v>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Sheet5!$B$2:$I$2</c:f>
              <c:strCache>
                <c:ptCount val="8"/>
                <c:pt idx="0">
                  <c:v>ctr</c:v>
                </c:pt>
                <c:pt idx="1">
                  <c:v>H5</c:v>
                </c:pt>
                <c:pt idx="2">
                  <c:v>DHZ</c:v>
                </c:pt>
                <c:pt idx="3">
                  <c:v>cisPt</c:v>
                </c:pt>
                <c:pt idx="4">
                  <c:v>ctr</c:v>
                </c:pt>
                <c:pt idx="5">
                  <c:v>H5</c:v>
                </c:pt>
                <c:pt idx="6">
                  <c:v>DHZ</c:v>
                </c:pt>
                <c:pt idx="7">
                  <c:v>cisPt</c:v>
                </c:pt>
              </c:strCache>
            </c:strRef>
          </c:cat>
          <c:val>
            <c:numRef>
              <c:f>Sheet5!$B$5:$I$5</c:f>
              <c:numCache>
                <c:formatCode>0.00</c:formatCode>
                <c:ptCount val="8"/>
                <c:pt idx="0">
                  <c:v>1.52850699823159</c:v>
                </c:pt>
                <c:pt idx="1">
                  <c:v>0.69368444092738202</c:v>
                </c:pt>
                <c:pt idx="2">
                  <c:v>0.66234276729559705</c:v>
                </c:pt>
                <c:pt idx="3">
                  <c:v>0.62461562115621205</c:v>
                </c:pt>
                <c:pt idx="4">
                  <c:v>0.44808104422365103</c:v>
                </c:pt>
                <c:pt idx="5">
                  <c:v>0.54635896599527001</c:v>
                </c:pt>
                <c:pt idx="6">
                  <c:v>0.106136626785025</c:v>
                </c:pt>
                <c:pt idx="7">
                  <c:v>0.21578298397040699</c:v>
                </c:pt>
              </c:numCache>
            </c:numRef>
          </c:val>
          <c:extLst>
            <c:ext xmlns:c16="http://schemas.microsoft.com/office/drawing/2014/chart" uri="{C3380CC4-5D6E-409C-BE32-E72D297353CC}">
              <c16:uniqueId val="{0000000A-BEE1-429B-8A81-CD2870A5472F}"/>
            </c:ext>
          </c:extLst>
        </c:ser>
        <c:dLbls>
          <c:showLegendKey val="0"/>
          <c:showVal val="0"/>
          <c:showCatName val="0"/>
          <c:showSerName val="0"/>
          <c:showPercent val="0"/>
          <c:showBubbleSize val="0"/>
        </c:dLbls>
        <c:gapWidth val="150"/>
        <c:overlap val="100"/>
        <c:axId val="422334448"/>
        <c:axId val="422341008"/>
      </c:barChart>
      <c:catAx>
        <c:axId val="4223344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22341008"/>
        <c:crossesAt val="50"/>
        <c:auto val="1"/>
        <c:lblAlgn val="ctr"/>
        <c:lblOffset val="100"/>
        <c:noMultiLvlLbl val="0"/>
      </c:catAx>
      <c:valAx>
        <c:axId val="422341008"/>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 of apoptotic cells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22334448"/>
        <c:crosses val="autoZero"/>
        <c:crossBetween val="between"/>
        <c:minorUnit val="10"/>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Table>
      <c:spPr>
        <a:solidFill>
          <a:schemeClr val="bg2"/>
        </a:solid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10/25/2020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25/10/2020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25/10/2020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25/10/2020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25/10/2020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25/10/2020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25/10/2020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25/10/2020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10/25/2020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27439"/>
            <a:ext cx="8305800" cy="4514056"/>
          </a:xfrm>
          <a:prstGeom prst="rect">
            <a:avLst/>
          </a:prstGeom>
          <a:noFill/>
        </p:spPr>
        <p:txBody>
          <a:bodyPr wrap="square" rtlCol="0">
            <a:spAutoFit/>
          </a:bodyPr>
          <a:lstStyle/>
          <a:p>
            <a:pPr algn="ctr"/>
            <a:r>
              <a:rPr lang="en-US" sz="2400" b="1" dirty="0"/>
              <a:t>Vanillin based chalcone analogue induces cell death in HeLa and HCT-116 cell line through mitochondrial apoptotic pathway</a:t>
            </a:r>
            <a:endParaRPr lang="en-US" b="1" dirty="0"/>
          </a:p>
          <a:p>
            <a:pPr algn="ctr"/>
            <a:endParaRPr lang="fr-FR" dirty="0"/>
          </a:p>
          <a:p>
            <a:pPr algn="ctr"/>
            <a:r>
              <a:rPr lang="it-IT" b="1" dirty="0"/>
              <a:t>Jovan Lukovic</a:t>
            </a:r>
            <a:r>
              <a:rPr lang="it-IT" b="1" baseline="30000" dirty="0"/>
              <a:t> 1</a:t>
            </a:r>
            <a:r>
              <a:rPr lang="it-IT" b="1" dirty="0"/>
              <a:t>, Marina Mitrovic</a:t>
            </a:r>
            <a:r>
              <a:rPr lang="it-IT" b="1" baseline="30000" dirty="0"/>
              <a:t> 1</a:t>
            </a:r>
            <a:r>
              <a:rPr lang="it-IT" b="1" dirty="0"/>
              <a:t>, Zoran Ratković </a:t>
            </a:r>
            <a:r>
              <a:rPr lang="it-IT" b="1" baseline="30000" dirty="0"/>
              <a:t>2</a:t>
            </a:r>
            <a:r>
              <a:rPr lang="it-IT" b="1" dirty="0"/>
              <a:t>, Jovana Muškinja</a:t>
            </a:r>
            <a:r>
              <a:rPr lang="it-IT" b="1" baseline="30000" dirty="0"/>
              <a:t> 2</a:t>
            </a:r>
            <a:r>
              <a:rPr lang="it-IT" b="1" dirty="0"/>
              <a:t>, Marija Anđelković</a:t>
            </a:r>
            <a:r>
              <a:rPr lang="it-IT" b="1" baseline="30000" dirty="0"/>
              <a:t> 1</a:t>
            </a:r>
            <a:r>
              <a:rPr lang="it-IT" b="1" dirty="0"/>
              <a:t>, Marina Živić</a:t>
            </a:r>
            <a:r>
              <a:rPr lang="it-IT" b="1" baseline="30000" dirty="0"/>
              <a:t> 3</a:t>
            </a:r>
            <a:r>
              <a:rPr lang="it-IT" b="1" dirty="0"/>
              <a:t>, Tanja Zečević-Luković</a:t>
            </a:r>
            <a:r>
              <a:rPr lang="it-IT" b="1" baseline="30000" dirty="0"/>
              <a:t> 4</a:t>
            </a:r>
            <a:r>
              <a:rPr lang="it-IT" b="1" dirty="0"/>
              <a:t>, Ivana Nikolic </a:t>
            </a:r>
            <a:r>
              <a:rPr lang="it-IT" b="1" baseline="30000" dirty="0"/>
              <a:t>1,</a:t>
            </a:r>
            <a:r>
              <a:rPr lang="it-IT" b="1" dirty="0"/>
              <a:t>*</a:t>
            </a:r>
            <a:endParaRPr lang="it-IT" b="1" baseline="30000" dirty="0"/>
          </a:p>
          <a:p>
            <a:endParaRPr lang="fr-FR" dirty="0"/>
          </a:p>
          <a:p>
            <a:r>
              <a:rPr lang="en-US" sz="1400" baseline="30000" dirty="0"/>
              <a:t>1</a:t>
            </a:r>
            <a:r>
              <a:rPr lang="en-US" sz="1400" dirty="0"/>
              <a:t> University of Kragujevac, Serbia, Faculty of Medical Sciences, Department of Biochemistry; </a:t>
            </a:r>
            <a:r>
              <a:rPr lang="en-US" sz="1400" dirty="0" err="1"/>
              <a:t>Svetozara</a:t>
            </a:r>
            <a:r>
              <a:rPr lang="en-US" sz="1400" dirty="0"/>
              <a:t> </a:t>
            </a:r>
            <a:r>
              <a:rPr lang="en-US" sz="1400" dirty="0" err="1"/>
              <a:t>Markovica</a:t>
            </a:r>
            <a:r>
              <a:rPr lang="en-US" sz="1400" dirty="0"/>
              <a:t> 69, 34000 Kragujevac, Serbia </a:t>
            </a:r>
          </a:p>
          <a:p>
            <a:r>
              <a:rPr lang="en-US" sz="1400" baseline="30000" dirty="0"/>
              <a:t>2</a:t>
            </a:r>
            <a:r>
              <a:rPr lang="en-US" sz="1400" dirty="0"/>
              <a:t> University of Kragujevac, Department of Chemistry, Faculty of Science, </a:t>
            </a:r>
            <a:r>
              <a:rPr lang="en-US" sz="1400" dirty="0" err="1"/>
              <a:t>Radoja</a:t>
            </a:r>
            <a:r>
              <a:rPr lang="en-US" sz="1400" dirty="0"/>
              <a:t> </a:t>
            </a:r>
            <a:r>
              <a:rPr lang="en-US" sz="1400" dirty="0" err="1"/>
              <a:t>Domanovića</a:t>
            </a:r>
            <a:r>
              <a:rPr lang="en-US" sz="1400" dirty="0"/>
              <a:t> 12, 34000 Kragujevac, Serbia</a:t>
            </a:r>
          </a:p>
          <a:p>
            <a:r>
              <a:rPr lang="en-US" sz="1400" baseline="30000" dirty="0"/>
              <a:t>3</a:t>
            </a:r>
            <a:r>
              <a:rPr lang="en-US" sz="1400" dirty="0"/>
              <a:t> University of Kragujevac, Serbia, Faculty of Medical Sciences, Department of Physical medicine and rehabilitation; </a:t>
            </a:r>
            <a:r>
              <a:rPr lang="en-US" sz="1400" dirty="0" err="1"/>
              <a:t>Zmaj</a:t>
            </a:r>
            <a:r>
              <a:rPr lang="en-US" sz="1400" dirty="0"/>
              <a:t> </a:t>
            </a:r>
            <a:r>
              <a:rPr lang="en-US" sz="1400" dirty="0" err="1"/>
              <a:t>Jovina</a:t>
            </a:r>
            <a:r>
              <a:rPr lang="en-US" sz="1400" dirty="0"/>
              <a:t> 30, 34000 Kragujevac, Serbia</a:t>
            </a:r>
          </a:p>
          <a:p>
            <a:pPr marL="342900" indent="-342900">
              <a:buAutoNum type="arabicPlain" startAt="4"/>
            </a:pPr>
            <a:r>
              <a:rPr lang="en-US" sz="1400" dirty="0"/>
              <a:t>Dom </a:t>
            </a:r>
            <a:r>
              <a:rPr lang="en-US" sz="1400" dirty="0" err="1"/>
              <a:t>Zdravlja</a:t>
            </a:r>
            <a:r>
              <a:rPr lang="en-US" sz="1400" dirty="0"/>
              <a:t> </a:t>
            </a:r>
            <a:r>
              <a:rPr lang="en-US" sz="1400" dirty="0" err="1"/>
              <a:t>Cajetina</a:t>
            </a:r>
            <a:r>
              <a:rPr lang="en-US" sz="1400" dirty="0"/>
              <a:t>, 34000 Serbia</a:t>
            </a:r>
          </a:p>
          <a:p>
            <a:pPr marL="342900" indent="-342900">
              <a:buAutoNum type="arabicPlain" startAt="4"/>
            </a:pPr>
            <a:endParaRPr lang="en-US" sz="1400" baseline="30000" dirty="0"/>
          </a:p>
          <a:p>
            <a:pPr marL="342900" indent="-342900">
              <a:buAutoNum type="arabicPlain" startAt="4"/>
            </a:pPr>
            <a:endParaRPr lang="en-US" sz="1400" baseline="30000" dirty="0"/>
          </a:p>
          <a:p>
            <a:pPr marL="342900" indent="-342900">
              <a:buAutoNum type="arabicPlain" startAt="4"/>
            </a:pPr>
            <a:endParaRPr lang="en-US" sz="1400" baseline="30000" dirty="0"/>
          </a:p>
          <a:p>
            <a:pPr marL="342900" indent="-342900">
              <a:buAutoNum type="arabicPlain" startAt="4"/>
            </a:pPr>
            <a:endParaRPr lang="en-US" sz="1400" baseline="30000" dirty="0"/>
          </a:p>
          <a:p>
            <a:endParaRPr lang="fr-FR" dirty="0"/>
          </a:p>
          <a:p>
            <a:r>
              <a:rPr lang="en-US" sz="1400" b="1" dirty="0"/>
              <a:t>*</a:t>
            </a:r>
            <a:r>
              <a:rPr lang="en-US" sz="1400" dirty="0"/>
              <a:t> Corresponding author – Ivana Nikolic: angelkg2009@gmail.com</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6" name="Picture 5">
            <a:extLst>
              <a:ext uri="{FF2B5EF4-FFF2-40B4-BE49-F238E27FC236}">
                <a16:creationId xmlns:a16="http://schemas.microsoft.com/office/drawing/2014/main" id="{B36B5539-AA41-4E51-BFF7-B014BD2CD77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486400"/>
            <a:ext cx="1371600" cy="1371600"/>
          </a:xfrm>
          <a:prstGeom prst="rect">
            <a:avLst/>
          </a:prstGeom>
          <a:noFill/>
          <a:ln>
            <a:noFill/>
          </a:ln>
        </p:spPr>
      </p:pic>
      <p:pic>
        <p:nvPicPr>
          <p:cNvPr id="7" name="Picture 6">
            <a:extLst>
              <a:ext uri="{FF2B5EF4-FFF2-40B4-BE49-F238E27FC236}">
                <a16:creationId xmlns:a16="http://schemas.microsoft.com/office/drawing/2014/main" id="{FF3AC4C9-7D3F-46B9-99C3-82C2D36F6853}"/>
              </a:ext>
            </a:extLst>
          </p:cNvPr>
          <p:cNvPicPr/>
          <p:nvPr/>
        </p:nvPicPr>
        <p:blipFill>
          <a:blip r:embed="rId5" cstate="print"/>
          <a:srcRect/>
          <a:stretch>
            <a:fillRect/>
          </a:stretch>
        </p:blipFill>
        <p:spPr bwMode="auto">
          <a:xfrm>
            <a:off x="6380480" y="5500370"/>
            <a:ext cx="934720" cy="13436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7" y="355336"/>
            <a:ext cx="81534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black"/>
                </a:solidFill>
                <a:effectLst/>
                <a:uLnTx/>
                <a:uFillTx/>
                <a:latin typeface="Calibri"/>
                <a:ea typeface="+mn-ea"/>
                <a:cs typeface="+mn-cs"/>
              </a:rPr>
              <a:t>Results</a:t>
            </a:r>
            <a:r>
              <a:rPr kumimoji="0" lang="fr-FR" sz="2400" b="1" i="0" u="none" strike="noStrike" kern="1200" cap="none" spc="0" normalizeH="0" baseline="0" noProof="0" dirty="0">
                <a:ln>
                  <a:noFill/>
                </a:ln>
                <a:solidFill>
                  <a:prstClr val="black"/>
                </a:solidFill>
                <a:effectLst/>
                <a:uLnTx/>
                <a:uFillTx/>
                <a:latin typeface="Calibri"/>
                <a:ea typeface="+mn-ea"/>
                <a:cs typeface="+mn-cs"/>
              </a:rPr>
              <a:t> and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solidFill>
                  <a:prstClr val="black"/>
                </a:solidFill>
                <a:effectLst/>
                <a:uLnTx/>
                <a:uFillTx/>
                <a:latin typeface="Calibri"/>
                <a:ea typeface="+mn-ea"/>
                <a:cs typeface="+mn-cs"/>
              </a:rPr>
              <a:t>IC</a:t>
            </a:r>
            <a:r>
              <a:rPr kumimoji="0" lang="fr-FR" sz="2400" i="0" u="none" strike="noStrike" kern="1200" cap="none" spc="0" normalizeH="0" baseline="-25000" noProof="0" dirty="0">
                <a:ln>
                  <a:noFill/>
                </a:ln>
                <a:solidFill>
                  <a:prstClr val="black"/>
                </a:solidFill>
                <a:effectLst/>
                <a:uLnTx/>
                <a:uFillTx/>
                <a:latin typeface="Calibri"/>
                <a:ea typeface="+mn-ea"/>
                <a:cs typeface="+mn-cs"/>
              </a:rPr>
              <a:t>50</a:t>
            </a:r>
            <a:r>
              <a:rPr kumimoji="0" lang="fr-FR" sz="2400" i="0" u="none" strike="noStrike" kern="1200" cap="none" spc="0" normalizeH="0" baseline="0" noProof="0" dirty="0">
                <a:ln>
                  <a:noFill/>
                </a:ln>
                <a:solidFill>
                  <a:prstClr val="black"/>
                </a:solidFill>
                <a:effectLst/>
                <a:uLnTx/>
                <a:uFillTx/>
                <a:latin typeface="Calibri"/>
                <a:ea typeface="+mn-ea"/>
                <a:cs typeface="+mn-cs"/>
              </a:rPr>
              <a:t> concentration values for all </a:t>
            </a:r>
            <a:r>
              <a:rPr kumimoji="0" lang="fr-FR" sz="2400" i="0" u="none" strike="noStrike" kern="1200" cap="none" spc="0" normalizeH="0" baseline="0" noProof="0" dirty="0" err="1">
                <a:ln>
                  <a:noFill/>
                </a:ln>
                <a:solidFill>
                  <a:prstClr val="black"/>
                </a:solidFill>
                <a:effectLst/>
                <a:uLnTx/>
                <a:uFillTx/>
                <a:latin typeface="Calibri"/>
                <a:ea typeface="+mn-ea"/>
                <a:cs typeface="+mn-cs"/>
              </a:rPr>
              <a:t>tested</a:t>
            </a:r>
            <a:r>
              <a:rPr kumimoji="0" lang="fr-FR" sz="2400" i="0" u="none" strike="noStrike" kern="1200" cap="none" spc="0" normalizeH="0" baseline="0" noProof="0" dirty="0">
                <a:ln>
                  <a:noFill/>
                </a:ln>
                <a:solidFill>
                  <a:prstClr val="black"/>
                </a:solidFill>
                <a:effectLst/>
                <a:uLnTx/>
                <a:uFillTx/>
                <a:latin typeface="Calibri"/>
                <a:ea typeface="+mn-ea"/>
                <a:cs typeface="+mn-cs"/>
              </a:rPr>
              <a:t> substances </a:t>
            </a:r>
            <a:r>
              <a:rPr kumimoji="0" lang="fr-FR" sz="2400" i="0" u="none" strike="noStrike" kern="1200" cap="none" spc="0" normalizeH="0" baseline="0" noProof="0" dirty="0" err="1">
                <a:ln>
                  <a:noFill/>
                </a:ln>
                <a:solidFill>
                  <a:prstClr val="black"/>
                </a:solidFill>
                <a:effectLst/>
                <a:uLnTx/>
                <a:uFillTx/>
                <a:latin typeface="Calibri"/>
                <a:ea typeface="+mn-ea"/>
                <a:cs typeface="+mn-cs"/>
              </a:rPr>
              <a:t>during</a:t>
            </a:r>
            <a:r>
              <a:rPr kumimoji="0" lang="fr-FR" sz="2400" i="0" u="none" strike="noStrike" kern="1200" cap="none" spc="0" normalizeH="0" baseline="0" noProof="0" dirty="0">
                <a:ln>
                  <a:noFill/>
                </a:ln>
                <a:solidFill>
                  <a:prstClr val="black"/>
                </a:solidFill>
                <a:effectLst/>
                <a:uLnTx/>
                <a:uFillTx/>
                <a:latin typeface="Calibri"/>
                <a:ea typeface="+mn-ea"/>
                <a:cs typeface="+mn-cs"/>
              </a:rPr>
              <a:t> 24 and 48 h </a:t>
            </a:r>
            <a:r>
              <a:rPr kumimoji="0" lang="fr-FR" sz="2400" i="0" u="none" strike="noStrike" kern="1200" cap="none" spc="0" normalizeH="0" baseline="0" noProof="0" dirty="0" err="1">
                <a:ln>
                  <a:noFill/>
                </a:ln>
                <a:solidFill>
                  <a:prstClr val="black"/>
                </a:solidFill>
                <a:effectLst/>
                <a:uLnTx/>
                <a:uFillTx/>
                <a:latin typeface="Calibri"/>
                <a:ea typeface="+mn-ea"/>
                <a:cs typeface="+mn-cs"/>
              </a:rPr>
              <a:t>period</a:t>
            </a:r>
            <a:endParaRPr kumimoji="0" lang="fr-FR" sz="240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Picture 2">
            <a:extLst>
              <a:ext uri="{FF2B5EF4-FFF2-40B4-BE49-F238E27FC236}">
                <a16:creationId xmlns:a16="http://schemas.microsoft.com/office/drawing/2014/main" id="{CC5126A1-F99A-45B1-A6C0-8BBF7714CE9F}"/>
              </a:ext>
            </a:extLst>
          </p:cNvPr>
          <p:cNvPicPr>
            <a:picLocks noChangeAspect="1"/>
          </p:cNvPicPr>
          <p:nvPr/>
        </p:nvPicPr>
        <p:blipFill>
          <a:blip r:embed="rId3"/>
          <a:stretch>
            <a:fillRect/>
          </a:stretch>
        </p:blipFill>
        <p:spPr>
          <a:xfrm>
            <a:off x="65272" y="2176408"/>
            <a:ext cx="9078728" cy="3709267"/>
          </a:xfrm>
          <a:prstGeom prst="rect">
            <a:avLst/>
          </a:prstGeom>
        </p:spPr>
      </p:pic>
    </p:spTree>
    <p:extLst>
      <p:ext uri="{BB962C8B-B14F-4D97-AF65-F5344CB8AC3E}">
        <p14:creationId xmlns:p14="http://schemas.microsoft.com/office/powerpoint/2010/main" val="370614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1" y="227672"/>
            <a:ext cx="8153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err="1">
                <a:solidFill>
                  <a:prstClr val="black"/>
                </a:solidFill>
                <a:latin typeface="Calibri"/>
              </a:rPr>
              <a:t>Apoptotic</a:t>
            </a:r>
            <a:r>
              <a:rPr lang="fr-FR" sz="2400" b="1" dirty="0">
                <a:solidFill>
                  <a:prstClr val="black"/>
                </a:solidFill>
                <a:latin typeface="Calibri"/>
              </a:rPr>
              <a:t> </a:t>
            </a:r>
            <a:r>
              <a:rPr lang="fr-FR" sz="2400" b="1" dirty="0" err="1">
                <a:solidFill>
                  <a:prstClr val="black"/>
                </a:solidFill>
                <a:latin typeface="Calibri"/>
              </a:rPr>
              <a:t>effects</a:t>
            </a:r>
            <a:r>
              <a:rPr lang="fr-FR" sz="2400" b="1" dirty="0">
                <a:solidFill>
                  <a:prstClr val="black"/>
                </a:solidFill>
                <a:latin typeface="Calibri"/>
              </a:rPr>
              <a:t> of all </a:t>
            </a:r>
            <a:r>
              <a:rPr lang="fr-FR" sz="2400" b="1" dirty="0" err="1">
                <a:solidFill>
                  <a:prstClr val="black"/>
                </a:solidFill>
                <a:latin typeface="Calibri"/>
              </a:rPr>
              <a:t>tested</a:t>
            </a:r>
            <a:r>
              <a:rPr lang="fr-FR" sz="2400" b="1" dirty="0">
                <a:solidFill>
                  <a:prstClr val="black"/>
                </a:solidFill>
                <a:latin typeface="Calibri"/>
              </a:rPr>
              <a:t> substances </a:t>
            </a:r>
            <a:r>
              <a:rPr lang="fr-FR" sz="2400" b="1" dirty="0" err="1">
                <a:solidFill>
                  <a:prstClr val="black"/>
                </a:solidFill>
                <a:latin typeface="Calibri"/>
              </a:rPr>
              <a:t>during</a:t>
            </a:r>
            <a:r>
              <a:rPr lang="fr-FR" sz="2400" b="1" dirty="0">
                <a:solidFill>
                  <a:prstClr val="black"/>
                </a:solidFill>
                <a:latin typeface="Calibri"/>
              </a:rPr>
              <a:t> 24 and 48 h </a:t>
            </a:r>
            <a:r>
              <a:rPr lang="fr-FR" sz="2400" b="1" dirty="0" err="1">
                <a:solidFill>
                  <a:prstClr val="black"/>
                </a:solidFill>
                <a:latin typeface="Calibri"/>
              </a:rPr>
              <a:t>period</a:t>
            </a:r>
            <a:endParaRPr kumimoji="0" lang="fr-F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Chart 6">
            <a:extLst>
              <a:ext uri="{FF2B5EF4-FFF2-40B4-BE49-F238E27FC236}">
                <a16:creationId xmlns:a16="http://schemas.microsoft.com/office/drawing/2014/main" id="{F2577317-3689-48C6-A021-7B6949719AC1}"/>
              </a:ext>
            </a:extLst>
          </p:cNvPr>
          <p:cNvGraphicFramePr>
            <a:graphicFrameLocks/>
          </p:cNvGraphicFramePr>
          <p:nvPr>
            <p:extLst>
              <p:ext uri="{D42A27DB-BD31-4B8C-83A1-F6EECF244321}">
                <p14:modId xmlns:p14="http://schemas.microsoft.com/office/powerpoint/2010/main" val="553847175"/>
              </p:ext>
            </p:extLst>
          </p:nvPr>
        </p:nvGraphicFramePr>
        <p:xfrm>
          <a:off x="527187" y="817001"/>
          <a:ext cx="7931013" cy="455033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D472526-0A8B-4BD7-B04B-5181586748A1}"/>
              </a:ext>
            </a:extLst>
          </p:cNvPr>
          <p:cNvSpPr txBox="1"/>
          <p:nvPr/>
        </p:nvSpPr>
        <p:spPr>
          <a:xfrm>
            <a:off x="152400" y="5715000"/>
            <a:ext cx="4902561" cy="369332"/>
          </a:xfrm>
          <a:prstGeom prst="rect">
            <a:avLst/>
          </a:prstGeom>
          <a:noFill/>
        </p:spPr>
        <p:txBody>
          <a:bodyPr wrap="none" rtlCol="0">
            <a:spAutoFit/>
          </a:bodyPr>
          <a:lstStyle/>
          <a:p>
            <a:r>
              <a:rPr lang="en-US" dirty="0"/>
              <a:t>N- necrosis; LA- late apoptosis; EA- early apoptosis</a:t>
            </a:r>
          </a:p>
        </p:txBody>
      </p:sp>
    </p:spTree>
    <p:extLst>
      <p:ext uri="{BB962C8B-B14F-4D97-AF65-F5344CB8AC3E}">
        <p14:creationId xmlns:p14="http://schemas.microsoft.com/office/powerpoint/2010/main" val="341237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6" y="355336"/>
            <a:ext cx="83120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a:ea typeface="+mn-ea"/>
                <a:cs typeface="+mn-cs"/>
              </a:rPr>
              <a:t>Results</a:t>
            </a:r>
            <a:r>
              <a:rPr kumimoji="0" lang="fr-FR" sz="2000" b="1" i="0" u="none" strike="noStrike" kern="1200" cap="none" spc="0" normalizeH="0" baseline="0" noProof="0" dirty="0">
                <a:ln>
                  <a:noFill/>
                </a:ln>
                <a:solidFill>
                  <a:prstClr val="black"/>
                </a:solidFill>
                <a:effectLst/>
                <a:uLnTx/>
                <a:uFillTx/>
                <a:latin typeface="Calibri"/>
                <a:ea typeface="+mn-ea"/>
                <a:cs typeface="+mn-cs"/>
              </a:rPr>
              <a:t> and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1">
            <a:extLst>
              <a:ext uri="{FF2B5EF4-FFF2-40B4-BE49-F238E27FC236}">
                <a16:creationId xmlns:a16="http://schemas.microsoft.com/office/drawing/2014/main" id="{CB2BD910-B772-4132-88E2-826AEEFA5A96}"/>
              </a:ext>
            </a:extLst>
          </p:cNvPr>
          <p:cNvPicPr>
            <a:picLocks noChangeAspect="1"/>
          </p:cNvPicPr>
          <p:nvPr/>
        </p:nvPicPr>
        <p:blipFill>
          <a:blip r:embed="rId3"/>
          <a:stretch>
            <a:fillRect/>
          </a:stretch>
        </p:blipFill>
        <p:spPr>
          <a:xfrm>
            <a:off x="3514145" y="355336"/>
            <a:ext cx="5553655" cy="5479275"/>
          </a:xfrm>
          <a:prstGeom prst="rect">
            <a:avLst/>
          </a:prstGeom>
        </p:spPr>
      </p:pic>
      <p:sp>
        <p:nvSpPr>
          <p:cNvPr id="3" name="TextBox 2">
            <a:extLst>
              <a:ext uri="{FF2B5EF4-FFF2-40B4-BE49-F238E27FC236}">
                <a16:creationId xmlns:a16="http://schemas.microsoft.com/office/drawing/2014/main" id="{56DC7BAB-20BA-499F-985F-32C3F5E14C02}"/>
              </a:ext>
            </a:extLst>
          </p:cNvPr>
          <p:cNvSpPr txBox="1"/>
          <p:nvPr/>
        </p:nvSpPr>
        <p:spPr>
          <a:xfrm>
            <a:off x="76200" y="738477"/>
            <a:ext cx="3581400" cy="5355312"/>
          </a:xfrm>
          <a:prstGeom prst="rect">
            <a:avLst/>
          </a:prstGeom>
          <a:noFill/>
        </p:spPr>
        <p:txBody>
          <a:bodyPr wrap="square" rtlCol="0">
            <a:spAutoFit/>
          </a:bodyPr>
          <a:lstStyle/>
          <a:p>
            <a:r>
              <a:rPr lang="en-US" dirty="0"/>
              <a:t>In order to determine the apoptotic mechanism involved in H5 induced cell death, HeLa and HCT-116 cells were treated with IC50 concentration of H5, after witch the expression and localization of mitochondrial, active Bax (N-terminal) protein was evaluated using specific antibody and immunofluorescence method.</a:t>
            </a:r>
          </a:p>
          <a:p>
            <a:r>
              <a:rPr lang="en-US" dirty="0"/>
              <a:t>Intensity of immunofluorescence was evaluated using ImageJ software.</a:t>
            </a:r>
          </a:p>
          <a:p>
            <a:r>
              <a:rPr lang="en-US" dirty="0"/>
              <a:t>Results indicate that treatment of HeLa and HCT-116 cells with H5 caused 2.7 and 2.6 fold increase in the expression of N terminal, active Bax protein compared to control, untreated cells.</a:t>
            </a:r>
          </a:p>
        </p:txBody>
      </p:sp>
    </p:spTree>
    <p:extLst>
      <p:ext uri="{BB962C8B-B14F-4D97-AF65-F5344CB8AC3E}">
        <p14:creationId xmlns:p14="http://schemas.microsoft.com/office/powerpoint/2010/main" val="38039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7" y="355336"/>
            <a:ext cx="320661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a:ea typeface="+mn-ea"/>
                <a:cs typeface="+mn-cs"/>
              </a:rPr>
              <a:t>Results</a:t>
            </a:r>
            <a:r>
              <a:rPr kumimoji="0" lang="fr-FR" sz="2000" b="1" i="0" u="none" strike="noStrike" kern="1200" cap="none" spc="0" normalizeH="0" baseline="0" noProof="0" dirty="0">
                <a:ln>
                  <a:noFill/>
                </a:ln>
                <a:solidFill>
                  <a:prstClr val="black"/>
                </a:solidFill>
                <a:effectLst/>
                <a:uLnTx/>
                <a:uFillTx/>
                <a:latin typeface="Calibri"/>
                <a:ea typeface="+mn-ea"/>
                <a:cs typeface="+mn-cs"/>
              </a:rPr>
              <a:t> and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data indicate that H5 treatment caused delocalization of active, N terminal Bax protein </a:t>
            </a:r>
            <a:r>
              <a:rPr lang="en-US" sz="2000" dirty="0">
                <a:solidFill>
                  <a:prstClr val="black"/>
                </a:solidFill>
                <a:latin typeface="Calibri"/>
              </a:rPr>
              <a:t>from cytosol to mitochondria, consequently causing the release of cytochrome c into cytosol and </a:t>
            </a:r>
            <a:r>
              <a:rPr kumimoji="0" lang="en-US" sz="2000" b="0" i="0" u="none" strike="noStrike" kern="1200" cap="none" spc="0" normalizeH="0" baseline="0" noProof="0" dirty="0">
                <a:ln>
                  <a:noFill/>
                </a:ln>
                <a:solidFill>
                  <a:prstClr val="black"/>
                </a:solidFill>
                <a:effectLst/>
                <a:uLnTx/>
                <a:uFillTx/>
                <a:latin typeface="Calibri"/>
                <a:ea typeface="+mn-ea"/>
                <a:cs typeface="+mn-cs"/>
              </a:rPr>
              <a:t> formation of APAF-1, thus indicating the involvement of mitochondria in H5 mediated cell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Picture 2">
            <a:extLst>
              <a:ext uri="{FF2B5EF4-FFF2-40B4-BE49-F238E27FC236}">
                <a16:creationId xmlns:a16="http://schemas.microsoft.com/office/drawing/2014/main" id="{859C1CC4-195E-4C84-BB26-0DCF680B33A6}"/>
              </a:ext>
            </a:extLst>
          </p:cNvPr>
          <p:cNvPicPr>
            <a:picLocks noChangeAspect="1"/>
          </p:cNvPicPr>
          <p:nvPr/>
        </p:nvPicPr>
        <p:blipFill>
          <a:blip r:embed="rId3"/>
          <a:stretch>
            <a:fillRect/>
          </a:stretch>
        </p:blipFill>
        <p:spPr>
          <a:xfrm>
            <a:off x="3733800" y="838200"/>
            <a:ext cx="5181600" cy="4691449"/>
          </a:xfrm>
          <a:prstGeom prst="rect">
            <a:avLst/>
          </a:prstGeom>
        </p:spPr>
      </p:pic>
    </p:spTree>
    <p:extLst>
      <p:ext uri="{BB962C8B-B14F-4D97-AF65-F5344CB8AC3E}">
        <p14:creationId xmlns:p14="http://schemas.microsoft.com/office/powerpoint/2010/main" val="297212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7" y="355336"/>
            <a:ext cx="8540613"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Calibri"/>
                <a:ea typeface="+mn-ea"/>
                <a:cs typeface="+mn-cs"/>
              </a:rPr>
              <a:t>Results</a:t>
            </a:r>
            <a:r>
              <a:rPr kumimoji="0" lang="fr-FR" sz="2000" b="1" i="0" u="none" strike="noStrike" kern="1200" cap="none" spc="0" normalizeH="0" baseline="0" noProof="0" dirty="0">
                <a:ln>
                  <a:noFill/>
                </a:ln>
                <a:solidFill>
                  <a:prstClr val="black"/>
                </a:solidFill>
                <a:effectLst/>
                <a:uLnTx/>
                <a:uFillTx/>
                <a:latin typeface="Calibri"/>
                <a:ea typeface="+mn-ea"/>
                <a:cs typeface="+mn-cs"/>
              </a:rPr>
              <a:t> and discussion</a:t>
            </a:r>
          </a:p>
          <a:p>
            <a:pPr algn="l"/>
            <a:endParaRPr lang="en-US" dirty="0">
              <a:latin typeface="WarnockPro-Regular"/>
            </a:endParaRPr>
          </a:p>
          <a:p>
            <a:pPr algn="l"/>
            <a:r>
              <a:rPr lang="en-US" sz="1800" b="0" i="0" u="none" strike="noStrike" baseline="0" dirty="0">
                <a:latin typeface="WarnockPro-Regular"/>
              </a:rPr>
              <a:t>There are many options in cancer therapy, including surgery, radiotherapy and immunotherapy, but nevertheless treatment with anti-cancer drugs due to their non-selective cytotoxicity remains the primary option.</a:t>
            </a:r>
          </a:p>
          <a:p>
            <a:r>
              <a:rPr lang="en-US" sz="1800" b="0" i="0" u="none" strike="noStrike" baseline="0" dirty="0">
                <a:latin typeface="WarnockPro-Regular"/>
              </a:rPr>
              <a:t>Due to the cytotoxic and numerous </a:t>
            </a:r>
            <a:r>
              <a:rPr lang="en-US" dirty="0">
                <a:latin typeface="WarnockPro-Regular"/>
              </a:rPr>
              <a:t>adverse effects of currently available anti-cancer drugs </a:t>
            </a:r>
            <a:r>
              <a:rPr lang="en-US" sz="1800" b="0" i="0" u="none" strike="noStrike" baseline="0" dirty="0">
                <a:latin typeface="WarnockPro-Regular"/>
              </a:rPr>
              <a:t>on healthy cells, it is necessary to synthesize new compounds</a:t>
            </a:r>
          </a:p>
          <a:p>
            <a:pPr algn="l"/>
            <a:r>
              <a:rPr lang="en-US" sz="1800" b="0" i="0" u="none" strike="noStrike" baseline="0" dirty="0">
                <a:latin typeface="WarnockPro-Regular"/>
              </a:rPr>
              <a:t>with more efficient antitumor effect.</a:t>
            </a:r>
          </a:p>
          <a:p>
            <a:pPr algn="l"/>
            <a:r>
              <a:rPr lang="en-US" sz="1800" b="0" i="0" u="none" strike="noStrike" baseline="0" dirty="0">
                <a:latin typeface="WarnockPro-Regular"/>
              </a:rPr>
              <a:t>Chalcones are precursor compounds for flavonoids biosynthesis in plants. Changes in their chemical structure have offered a high degree of biological diversity that has proven to be useful for the development and synthesis of new medicinal agents. </a:t>
            </a:r>
          </a:p>
          <a:p>
            <a:pPr algn="l"/>
            <a:r>
              <a:rPr lang="en-US" sz="1800" b="0" i="0" u="none" strike="noStrike" baseline="0" dirty="0">
                <a:latin typeface="WarnockPro-Regular"/>
              </a:rPr>
              <a:t>These medicinal agents exhibit lesser toxicity on normal cells and greater selectivity towards tumor cells compared to natural agents. </a:t>
            </a:r>
          </a:p>
          <a:p>
            <a:pPr algn="l"/>
            <a:r>
              <a:rPr lang="en-US" sz="1800" b="0" i="0" u="none" strike="noStrike" baseline="0" dirty="0">
                <a:latin typeface="WarnockPro-Regular"/>
              </a:rPr>
              <a:t>For example, twelve structural Millepachine analogues (especially(3-hydroxy-4-methoxyphenyl)(5-methoxy-2,2-</a:t>
            </a:r>
          </a:p>
          <a:p>
            <a:pPr algn="l"/>
            <a:r>
              <a:rPr lang="en-US" sz="1800" b="0" i="0" u="none" strike="noStrike" baseline="0" dirty="0">
                <a:latin typeface="WarnockPro-Regular"/>
              </a:rPr>
              <a:t>dimethyl-2H-chromen-8-yl)</a:t>
            </a:r>
            <a:r>
              <a:rPr lang="en-US" sz="1800" b="0" i="0" u="none" strike="noStrike" baseline="0" dirty="0" err="1">
                <a:latin typeface="WarnockPro-Regular"/>
              </a:rPr>
              <a:t>methanone</a:t>
            </a:r>
            <a:r>
              <a:rPr lang="en-US" sz="1800" b="0" i="0" u="none" strike="noStrike" baseline="0" dirty="0">
                <a:latin typeface="WarnockPro-Regular"/>
              </a:rPr>
              <a:t>) showed more effective anti-proliferative activity on five human cancer cell lines (A549, HeLa, HCT 116, A2780 and MGC803) compared to natural compound, Millepachine.</a:t>
            </a: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63272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5355312"/>
          </a:xfrm>
          <a:prstGeom prst="rect">
            <a:avLst/>
          </a:prstGeom>
          <a:noFill/>
        </p:spPr>
        <p:txBody>
          <a:bodyPr wrap="square" rtlCol="0">
            <a:spAutoFit/>
          </a:bodyPr>
          <a:lstStyle/>
          <a:p>
            <a:r>
              <a:rPr lang="fr-FR" sz="2400" b="1" dirty="0"/>
              <a:t>Conclusions</a:t>
            </a:r>
          </a:p>
          <a:p>
            <a:endParaRPr lang="fr-FR" sz="2400" b="1" dirty="0"/>
          </a:p>
          <a:p>
            <a:pPr algn="l"/>
            <a:r>
              <a:rPr lang="en-US" sz="1800" b="0" i="0" u="none" strike="noStrike" baseline="0" dirty="0">
                <a:latin typeface="WarnockPro-Regular"/>
              </a:rPr>
              <a:t>We herein reported for the first time anti-tumor effect H5 chalcone analogue and we showed that our synthesized chalcone had more effective antitumor</a:t>
            </a:r>
          </a:p>
          <a:p>
            <a:pPr algn="l"/>
            <a:r>
              <a:rPr lang="en-US" sz="1800" b="0" i="0" u="none" strike="noStrike" baseline="0" dirty="0">
                <a:latin typeface="WarnockPro-Regular"/>
              </a:rPr>
              <a:t>effect compared to other anti-tumor drugs, cys</a:t>
            </a:r>
            <a:r>
              <a:rPr lang="en-US" dirty="0">
                <a:latin typeface="WarnockPro-Regular"/>
              </a:rPr>
              <a:t>platin and dehydrozingerone</a:t>
            </a:r>
            <a:r>
              <a:rPr lang="en-US" sz="1800" b="0" i="0" u="none" strike="noStrike" baseline="0" dirty="0">
                <a:latin typeface="WarnockPro-Regular"/>
              </a:rPr>
              <a:t>.</a:t>
            </a:r>
          </a:p>
          <a:p>
            <a:pPr algn="l"/>
            <a:endParaRPr lang="en-US" dirty="0">
              <a:latin typeface="WarnockPro-Regular"/>
            </a:endParaRPr>
          </a:p>
          <a:p>
            <a:pPr algn="l"/>
            <a:r>
              <a:rPr lang="en-US" dirty="0">
                <a:latin typeface="+mj-lt"/>
              </a:rPr>
              <a:t>Antitumor effect was carried out with induction of inner, mitochondrial apoptotic pathway, the expression of active, N terminal, mitochondrial Bax protein was significantly higher in  H5 treated cells compared to the control cells. This finding point out involvement of inner, mitochondrial pathway in apoptosis realization. </a:t>
            </a:r>
          </a:p>
          <a:p>
            <a:pPr algn="l"/>
            <a:endParaRPr lang="en-US" dirty="0">
              <a:latin typeface="+mj-lt"/>
            </a:endParaRPr>
          </a:p>
          <a:p>
            <a:pPr algn="l"/>
            <a:r>
              <a:rPr lang="en-US" dirty="0">
                <a:latin typeface="+mj-lt"/>
              </a:rPr>
              <a:t>The effect of H5 on healthy cells was insignificant compared with the effect on HeLa and HCT-116 cells.</a:t>
            </a:r>
            <a:endParaRPr lang="fr-FR" dirty="0">
              <a:latin typeface="+mj-lt"/>
            </a:endParaRPr>
          </a:p>
          <a:p>
            <a:endParaRPr lang="fr-FR" sz="2400" b="1" dirty="0"/>
          </a:p>
          <a:p>
            <a:endParaRPr lang="fr-FR" sz="2400" b="1" dirty="0"/>
          </a:p>
          <a:p>
            <a:endParaRPr lang="fr-FR" sz="2400" b="1" dirty="0"/>
          </a:p>
          <a:p>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693319"/>
          </a:xfrm>
          <a:prstGeom prst="rect">
            <a:avLst/>
          </a:prstGeom>
          <a:noFill/>
        </p:spPr>
        <p:txBody>
          <a:bodyPr wrap="square" rtlCol="0">
            <a:spAutoFit/>
          </a:bodyPr>
          <a:lstStyle/>
          <a:p>
            <a:r>
              <a:rPr lang="fr-FR" sz="2400" b="1" dirty="0" err="1"/>
              <a:t>Acknowledgments</a:t>
            </a:r>
            <a:endParaRPr lang="fr-FR" sz="2400" b="1" dirty="0"/>
          </a:p>
          <a:p>
            <a:endParaRPr lang="fr-FR" sz="2400" b="1" dirty="0"/>
          </a:p>
          <a:p>
            <a:endParaRPr lang="fr-FR" sz="2400" b="1" dirty="0"/>
          </a:p>
          <a:p>
            <a:pPr algn="l"/>
            <a:r>
              <a:rPr lang="en-US" sz="1800" b="0" i="0" u="none" strike="noStrike" baseline="0" dirty="0">
                <a:latin typeface="WarnockPro-Regular"/>
              </a:rPr>
              <a:t>This study was financially supported by Faculty of Medical Sciences, University of Kragujevac (JP14/17)- </a:t>
            </a:r>
            <a:r>
              <a:rPr lang="en-US" sz="1800" b="0" i="0" u="none" strike="noStrike" baseline="0" dirty="0" err="1">
                <a:latin typeface="WarnockPro-Regular"/>
              </a:rPr>
              <a:t>Antitumorski</a:t>
            </a:r>
            <a:r>
              <a:rPr lang="en-US" sz="1800" b="0" i="0" u="none" strike="noStrike" baseline="0" dirty="0">
                <a:latin typeface="WarnockPro-Regular"/>
              </a:rPr>
              <a:t> </a:t>
            </a:r>
            <a:r>
              <a:rPr lang="en-US" sz="1800" b="0" i="0" u="none" strike="noStrike" baseline="0" dirty="0" err="1">
                <a:latin typeface="WarnockPro-Regular"/>
              </a:rPr>
              <a:t>efekat</a:t>
            </a:r>
            <a:r>
              <a:rPr lang="en-US" sz="1800" b="0" i="0" u="none" strike="noStrike" baseline="0" dirty="0">
                <a:latin typeface="WarnockPro-Regular"/>
              </a:rPr>
              <a:t> </a:t>
            </a:r>
            <a:r>
              <a:rPr lang="en-US" sz="1800" b="0" i="0" u="none" strike="noStrike" baseline="0" dirty="0" err="1">
                <a:latin typeface="WarnockPro-Regular"/>
              </a:rPr>
              <a:t>novosintetisanih</a:t>
            </a:r>
            <a:r>
              <a:rPr lang="en-US" sz="1800" b="0" i="0" u="none" strike="noStrike" baseline="0" dirty="0">
                <a:latin typeface="WarnockPro-Regular"/>
              </a:rPr>
              <a:t> </a:t>
            </a:r>
            <a:r>
              <a:rPr lang="en-US" sz="1800" b="0" i="0" u="none" strike="noStrike" baseline="0" dirty="0" err="1">
                <a:latin typeface="WarnockPro-Regular"/>
              </a:rPr>
              <a:t>analoga</a:t>
            </a:r>
            <a:r>
              <a:rPr lang="en-US" sz="1800" b="0" i="0" u="none" strike="noStrike" baseline="0" dirty="0">
                <a:latin typeface="WarnockPro-Regular"/>
              </a:rPr>
              <a:t> </a:t>
            </a:r>
            <a:r>
              <a:rPr lang="en-US" sz="1800" b="0" i="0" u="none" strike="noStrike" baseline="0" dirty="0" err="1">
                <a:latin typeface="WarnockPro-Regular"/>
              </a:rPr>
              <a:t>halkona</a:t>
            </a:r>
            <a:r>
              <a:rPr lang="en-US" sz="1800" b="0" i="0" u="none" strike="noStrike" baseline="0" dirty="0">
                <a:latin typeface="WarnockPro-Regular"/>
              </a:rPr>
              <a:t> </a:t>
            </a:r>
            <a:r>
              <a:rPr lang="en-US" sz="1800" b="0" i="0" u="none" strike="noStrike" baseline="0" dirty="0" err="1">
                <a:latin typeface="WarnockPro-Regular"/>
              </a:rPr>
              <a:t>na</a:t>
            </a:r>
            <a:endParaRPr lang="en-US" sz="1800" b="0" i="0" u="none" strike="noStrike" baseline="0" dirty="0">
              <a:latin typeface="WarnockPro-Regular"/>
            </a:endParaRPr>
          </a:p>
          <a:p>
            <a:pPr algn="l"/>
            <a:r>
              <a:rPr lang="en-US" sz="1800" b="0" i="0" u="none" strike="noStrike" baseline="0" dirty="0" err="1">
                <a:latin typeface="WarnockPro-Regular"/>
              </a:rPr>
              <a:t>vijabilnost</a:t>
            </a:r>
            <a:r>
              <a:rPr lang="en-US" sz="1800" b="0" i="0" u="none" strike="noStrike" baseline="0" dirty="0">
                <a:latin typeface="WarnockPro-Regular"/>
              </a:rPr>
              <a:t> </a:t>
            </a:r>
            <a:r>
              <a:rPr lang="en-US" sz="1800" b="0" i="0" u="none" strike="noStrike" baseline="0" dirty="0" err="1">
                <a:latin typeface="WarnockPro-Regular"/>
              </a:rPr>
              <a:t>tumorskih</a:t>
            </a:r>
            <a:r>
              <a:rPr lang="en-US" sz="1800" b="0" i="0" u="none" strike="noStrike" baseline="0" dirty="0">
                <a:latin typeface="WarnockPro-Regular"/>
              </a:rPr>
              <a:t> </a:t>
            </a:r>
            <a:r>
              <a:rPr lang="en-US" sz="1800" b="0" i="0" u="none" strike="noStrike" baseline="0" dirty="0" err="1">
                <a:latin typeface="WarnockPro-Regular"/>
              </a:rPr>
              <a:t>ćelija</a:t>
            </a:r>
            <a:r>
              <a:rPr lang="en-US" sz="1800" b="0" i="0" u="none" strike="noStrike" baseline="0" dirty="0">
                <a:latin typeface="WarnockPro-Regular"/>
              </a:rPr>
              <a:t> in vitro. </a:t>
            </a:r>
            <a:r>
              <a:rPr lang="en-US" sz="1800" b="0" i="0" u="none" strike="noStrike" baseline="0" dirty="0" err="1">
                <a:latin typeface="WarnockPro-Regular"/>
              </a:rPr>
              <a:t>Тhe</a:t>
            </a:r>
            <a:r>
              <a:rPr lang="en-US" sz="1800" b="0" i="0" u="none" strike="noStrike" baseline="0" dirty="0">
                <a:latin typeface="WarnockPro-Regular"/>
              </a:rPr>
              <a:t> authors wish to thank project called ‘’</a:t>
            </a:r>
            <a:r>
              <a:rPr lang="en-US" sz="1800" b="0" i="0" u="none" strike="noStrike" baseline="0" dirty="0" err="1">
                <a:latin typeface="WarnockPro-Regular"/>
              </a:rPr>
              <a:t>Preklinička</a:t>
            </a:r>
            <a:r>
              <a:rPr lang="en-US" sz="1800" b="0" i="0" u="none" strike="noStrike" baseline="0" dirty="0">
                <a:latin typeface="WarnockPro-Regular"/>
              </a:rPr>
              <a:t> </a:t>
            </a:r>
            <a:r>
              <a:rPr lang="en-US" sz="1800" b="0" i="0" u="none" strike="noStrike" baseline="0" dirty="0" err="1">
                <a:latin typeface="WarnockPro-Regular"/>
              </a:rPr>
              <a:t>ispitivanja</a:t>
            </a:r>
            <a:r>
              <a:rPr lang="en-US" sz="1800" b="0" i="0" u="none" strike="noStrike" baseline="0" dirty="0">
                <a:latin typeface="WarnockPro-Regular"/>
              </a:rPr>
              <a:t> </a:t>
            </a:r>
            <a:r>
              <a:rPr lang="en-US" sz="1800" b="0" i="0" u="none" strike="noStrike" baseline="0" dirty="0" err="1">
                <a:latin typeface="WarnockPro-Regular"/>
              </a:rPr>
              <a:t>bioaktivnih</a:t>
            </a:r>
            <a:r>
              <a:rPr lang="en-US" sz="1800" b="0" i="0" u="none" strike="noStrike" baseline="0" dirty="0">
                <a:latin typeface="WarnockPro-Regular"/>
              </a:rPr>
              <a:t> </a:t>
            </a:r>
            <a:r>
              <a:rPr lang="en-US" sz="1800" b="0" i="0" u="none" strike="noStrike" baseline="0" dirty="0" err="1">
                <a:latin typeface="WarnockPro-Regular"/>
              </a:rPr>
              <a:t>supstanci</a:t>
            </a:r>
            <a:r>
              <a:rPr lang="en-US" sz="1800" b="0" i="0" u="none" strike="noStrike" baseline="0" dirty="0">
                <a:latin typeface="WarnockPro-Regular"/>
              </a:rPr>
              <a:t> (PIBAS)’’, registry number 41010 for support.</a:t>
            </a:r>
          </a:p>
          <a:p>
            <a:pPr algn="l"/>
            <a:r>
              <a:rPr lang="en-US" sz="1800" b="0" i="0" u="none" strike="noStrike" baseline="0" dirty="0">
                <a:latin typeface="WarnockPro-Regular"/>
              </a:rPr>
              <a:t>We cordially thank for the help and courtesy of </a:t>
            </a:r>
            <a:r>
              <a:rPr lang="en-US" sz="1800" b="0" i="0" u="none" strike="noStrike" baseline="0" dirty="0" err="1">
                <a:latin typeface="WarnockPro-Regular"/>
              </a:rPr>
              <a:t>Suzana</a:t>
            </a:r>
            <a:r>
              <a:rPr lang="en-US" sz="1800" b="0" i="0" u="none" strike="noStrike" baseline="0" dirty="0">
                <a:latin typeface="WarnockPro-Regular"/>
              </a:rPr>
              <a:t> </a:t>
            </a:r>
            <a:r>
              <a:rPr lang="en-US" sz="1800" b="0" i="0" u="none" strike="noStrike" baseline="0" dirty="0" err="1">
                <a:latin typeface="WarnockPro-Regular"/>
              </a:rPr>
              <a:t>Popović</a:t>
            </a:r>
            <a:r>
              <a:rPr lang="en-US" sz="1800" b="0" i="0" u="none" strike="noStrike" baseline="0" dirty="0">
                <a:latin typeface="WarnockPro-Regular"/>
              </a:rPr>
              <a:t> (Faculty of Medical Sciences, University of Kragujevac, Serbia Center for Molecular Medicine and Stem Cell Research), prof. Zoran </a:t>
            </a:r>
            <a:r>
              <a:rPr lang="en-US" sz="1800" b="0" i="0" u="none" strike="noStrike" baseline="0" dirty="0" err="1">
                <a:latin typeface="WarnockPro-Regular"/>
              </a:rPr>
              <a:t>Ratković</a:t>
            </a:r>
            <a:r>
              <a:rPr lang="en-US" sz="1800" b="0" i="0" u="none" strike="noStrike" baseline="0" dirty="0">
                <a:latin typeface="WarnockPro-Regular"/>
              </a:rPr>
              <a:t> and </a:t>
            </a:r>
            <a:r>
              <a:rPr lang="en-US" sz="1800" b="0" i="0" u="none" strike="noStrike" baseline="0" dirty="0" err="1">
                <a:latin typeface="WarnockPro-Regular"/>
              </a:rPr>
              <a:t>dr</a:t>
            </a:r>
            <a:r>
              <a:rPr lang="en-US" sz="1800" b="0" i="0" u="none" strike="noStrike" baseline="0" dirty="0">
                <a:latin typeface="WarnockPro-Regular"/>
              </a:rPr>
              <a:t> Jovana </a:t>
            </a:r>
            <a:r>
              <a:rPr lang="en-US" sz="1800" b="0" i="0" u="none" strike="noStrike" baseline="0" dirty="0" err="1">
                <a:latin typeface="WarnockPro-Regular"/>
              </a:rPr>
              <a:t>Muškinja</a:t>
            </a:r>
            <a:r>
              <a:rPr lang="en-US" sz="1800" b="0" i="0" u="none" strike="noStrike" baseline="0" dirty="0">
                <a:latin typeface="WarnockPro-Regular"/>
              </a:rPr>
              <a:t>, Faculty of Chemistry, University of Kragujevac.</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187594"/>
            <a:ext cx="7010400" cy="646331"/>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p:txBody>
      </p:sp>
      <p:sp>
        <p:nvSpPr>
          <p:cNvPr id="5" name="Rectangle 4"/>
          <p:cNvSpPr/>
          <p:nvPr/>
        </p:nvSpPr>
        <p:spPr>
          <a:xfrm>
            <a:off x="225061" y="228600"/>
            <a:ext cx="8686800" cy="830997"/>
          </a:xfrm>
          <a:prstGeom prst="rect">
            <a:avLst/>
          </a:prstGeom>
        </p:spPr>
        <p:txBody>
          <a:bodyPr wrap="square">
            <a:spAutoFit/>
          </a:bodyPr>
          <a:lstStyle/>
          <a:p>
            <a:pPr algn="ctr"/>
            <a:r>
              <a:rPr lang="en-US" sz="2400" b="1" dirty="0"/>
              <a:t>Vanillin based chalcone analogue induces cell death in HeLa and HCT-116 cell line through mitochondrial apoptotic pathway</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 name="Picture 5">
            <a:extLst>
              <a:ext uri="{FF2B5EF4-FFF2-40B4-BE49-F238E27FC236}">
                <a16:creationId xmlns:a16="http://schemas.microsoft.com/office/drawing/2014/main" id="{E10793D1-D993-4387-8AE8-B0FE21068740}"/>
              </a:ext>
            </a:extLst>
          </p:cNvPr>
          <p:cNvPicPr>
            <a:picLocks noChangeAspect="1"/>
          </p:cNvPicPr>
          <p:nvPr/>
        </p:nvPicPr>
        <p:blipFill>
          <a:blip r:embed="rId4"/>
          <a:stretch>
            <a:fillRect/>
          </a:stretch>
        </p:blipFill>
        <p:spPr>
          <a:xfrm>
            <a:off x="2396331" y="1343285"/>
            <a:ext cx="4614069" cy="4678153"/>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078313"/>
          </a:xfrm>
          <a:prstGeom prst="rect">
            <a:avLst/>
          </a:prstGeom>
          <a:noFill/>
        </p:spPr>
        <p:txBody>
          <a:bodyPr wrap="square" rtlCol="0">
            <a:spAutoFit/>
          </a:bodyPr>
          <a:lstStyle/>
          <a:p>
            <a:r>
              <a:rPr lang="fr-FR" b="1" dirty="0"/>
              <a:t>Abstract:</a:t>
            </a:r>
            <a:endParaRPr lang="fr-FR" dirty="0"/>
          </a:p>
          <a:p>
            <a:r>
              <a:rPr lang="en-US" dirty="0"/>
              <a:t>Application of organic heterocyclic compounds as anti-tumor therapeutics are limited due to therapeutic drawbacks including resistance of tumor cells, non-selectivity of the administered drug towards healthy cells and abundance of unwanted side effects. </a:t>
            </a:r>
          </a:p>
          <a:p>
            <a:r>
              <a:rPr lang="en-US" dirty="0"/>
              <a:t>The aim of our research was to investigate and compare both the antitumor effect and the mechanism of action of newly synthesized, so far untested chalcone analogue on HeLa, HCT-116 cells and healthy human fibroblast lung cell line (MRC-5). </a:t>
            </a:r>
          </a:p>
          <a:p>
            <a:r>
              <a:rPr lang="en-US" dirty="0"/>
              <a:t>The antitumor efficiency of investigated chalcone analogue was compared to the antitumor effects of dehydrozingerone and cysplatin that were used as referent substances. Cytotoxic and apoptotic effect were evaluated using both MTT test and flow cytometry by Annexin V-FITC/7-AAD staining. </a:t>
            </a:r>
          </a:p>
          <a:p>
            <a:r>
              <a:rPr lang="en-US" dirty="0"/>
              <a:t>The results of our investigation indicated that newly synthesized chalcone analogue H5 expressed more powerful antitumor effect compared to the effects of both dehydrozingerone and cisplatin. Cell death was mediated via apoptotic pathway.</a:t>
            </a:r>
          </a:p>
          <a:p>
            <a:endParaRPr lang="en-US" dirty="0"/>
          </a:p>
          <a:p>
            <a:r>
              <a:rPr lang="fr-FR" b="1" dirty="0"/>
              <a:t>Keywords: </a:t>
            </a:r>
            <a:r>
              <a:rPr lang="fr-FR" dirty="0" err="1"/>
              <a:t>apoptosis</a:t>
            </a:r>
            <a:r>
              <a:rPr lang="fr-FR" dirty="0"/>
              <a:t>, chalcone, </a:t>
            </a:r>
            <a:r>
              <a:rPr lang="fr-FR" dirty="0" err="1"/>
              <a:t>cell</a:t>
            </a:r>
            <a:r>
              <a:rPr lang="fr-FR" dirty="0"/>
              <a:t> </a:t>
            </a:r>
            <a:r>
              <a:rPr lang="fr-FR" dirty="0" err="1"/>
              <a:t>death</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7FAFD750-37F3-4358-87FF-335AB9CE43EC}"/>
              </a:ext>
            </a:extLst>
          </p:cNvPr>
          <p:cNvSpPr txBox="1"/>
          <p:nvPr/>
        </p:nvSpPr>
        <p:spPr>
          <a:xfrm>
            <a:off x="685800" y="1071265"/>
            <a:ext cx="8001000" cy="4801314"/>
          </a:xfrm>
          <a:prstGeom prst="rect">
            <a:avLst/>
          </a:prstGeom>
          <a:noFill/>
        </p:spPr>
        <p:txBody>
          <a:bodyPr wrap="square">
            <a:spAutoFit/>
          </a:bodyPr>
          <a:lstStyle/>
          <a:p>
            <a:r>
              <a:rPr lang="en-US" dirty="0"/>
              <a:t>Chalcones represent precursor compounds for flavonoids biosynthesis in plants. Chalcones, 1,3-diaryl-2-propen-1-ones, have unique chemical structure with conjugated double bonds and delocalized -electron system on both aromatic rings.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Chalcones structural formula</a:t>
            </a:r>
          </a:p>
          <a:p>
            <a:endParaRPr lang="en-US" dirty="0"/>
          </a:p>
          <a:p>
            <a:endParaRPr lang="en-US" dirty="0"/>
          </a:p>
          <a:p>
            <a:r>
              <a:rPr lang="en-US" dirty="0"/>
              <a:t>Various studies have shown that chemical structure of chalcone is responsible for their antitumor effect. </a:t>
            </a:r>
          </a:p>
        </p:txBody>
      </p:sp>
      <p:pic>
        <p:nvPicPr>
          <p:cNvPr id="2" name="Picture 1">
            <a:extLst>
              <a:ext uri="{FF2B5EF4-FFF2-40B4-BE49-F238E27FC236}">
                <a16:creationId xmlns:a16="http://schemas.microsoft.com/office/drawing/2014/main" id="{A1DDC715-5742-450E-AE4F-74EFA3BEE0E8}"/>
              </a:ext>
            </a:extLst>
          </p:cNvPr>
          <p:cNvPicPr>
            <a:picLocks noChangeAspect="1"/>
          </p:cNvPicPr>
          <p:nvPr/>
        </p:nvPicPr>
        <p:blipFill>
          <a:blip r:embed="rId3"/>
          <a:stretch>
            <a:fillRect/>
          </a:stretch>
        </p:blipFill>
        <p:spPr>
          <a:xfrm>
            <a:off x="2200426" y="2276796"/>
            <a:ext cx="3895574" cy="19142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6" name="TextBox 5">
            <a:extLst>
              <a:ext uri="{FF2B5EF4-FFF2-40B4-BE49-F238E27FC236}">
                <a16:creationId xmlns:a16="http://schemas.microsoft.com/office/drawing/2014/main" id="{7FAFD750-37F3-4358-87FF-335AB9CE43EC}"/>
              </a:ext>
            </a:extLst>
          </p:cNvPr>
          <p:cNvSpPr txBox="1"/>
          <p:nvPr/>
        </p:nvSpPr>
        <p:spPr>
          <a:xfrm>
            <a:off x="685800" y="1071265"/>
            <a:ext cx="8001000" cy="4801314"/>
          </a:xfrm>
          <a:prstGeom prst="rect">
            <a:avLst/>
          </a:prstGeom>
          <a:noFill/>
        </p:spPr>
        <p:txBody>
          <a:bodyPr wrap="square">
            <a:spAutoFit/>
          </a:bodyPr>
          <a:lstStyle/>
          <a:p>
            <a:r>
              <a:rPr lang="en-US" dirty="0"/>
              <a:t>In our research we have evaluated antitumor effect of vanillin based chalcone analogue (E)-1-(3-metoxy</a:t>
            </a:r>
            <a:r>
              <a:rPr lang="sr-Cyrl-RS" dirty="0"/>
              <a:t>-4-</a:t>
            </a:r>
            <a:r>
              <a:rPr lang="en-US" dirty="0" err="1"/>
              <a:t>propoxyphenyl</a:t>
            </a:r>
            <a:r>
              <a:rPr lang="sr-Cyrl-RS" dirty="0"/>
              <a:t>)-5-</a:t>
            </a:r>
            <a:r>
              <a:rPr lang="en-US" dirty="0" err="1"/>
              <a:t>methylhex</a:t>
            </a:r>
            <a:r>
              <a:rPr lang="sr-Cyrl-RS" dirty="0"/>
              <a:t>-1-</a:t>
            </a:r>
            <a:r>
              <a:rPr lang="en-US" dirty="0" err="1"/>
              <a:t>en</a:t>
            </a:r>
            <a:r>
              <a:rPr lang="sr-Cyrl-RS" dirty="0"/>
              <a:t>-3-о</a:t>
            </a:r>
            <a:r>
              <a:rPr lang="en-US" dirty="0"/>
              <a:t>n (marked as H5) on tumorous HeLa, HCT-116 cells and healthy MRC-5 cells.</a:t>
            </a:r>
          </a:p>
          <a:p>
            <a:endParaRPr lang="en-US" dirty="0"/>
          </a:p>
          <a:p>
            <a:r>
              <a:rPr lang="en-US" dirty="0"/>
              <a:t>The concentrations of H5 that were used in order to determine the cytotoxic effect were in the range of 0.3; 1; 3; 10; 30; 100 and 300 µM.</a:t>
            </a:r>
          </a:p>
          <a:p>
            <a:endParaRPr lang="en-US" dirty="0"/>
          </a:p>
          <a:p>
            <a:r>
              <a:rPr lang="en-US" dirty="0"/>
              <a:t>Antitumor effect of our chalcone analogue was compared with the effect of dehydrozingerone and cysplatin after 24 and 48 h treatment.</a:t>
            </a:r>
          </a:p>
          <a:p>
            <a:endParaRPr lang="en-US" dirty="0"/>
          </a:p>
          <a:p>
            <a:endParaRPr lang="en-US" dirty="0"/>
          </a:p>
          <a:p>
            <a:r>
              <a:rPr lang="en-US" dirty="0"/>
              <a:t>Methods that were used in our experiments were MTT test for the determination of cytotoxic effect and flow cytometry by Annexin V-FITC/7-AAD staining for the purpose of determination of the type of the cell death and expression and localization of N terminal, active Bax protein using immunofluorescence method. </a:t>
            </a:r>
          </a:p>
          <a:p>
            <a:endParaRPr lang="en-US" dirty="0"/>
          </a:p>
          <a:p>
            <a:r>
              <a:rPr lang="en-US" dirty="0"/>
              <a:t>  </a:t>
            </a:r>
          </a:p>
        </p:txBody>
      </p:sp>
    </p:spTree>
    <p:extLst>
      <p:ext uri="{BB962C8B-B14F-4D97-AF65-F5344CB8AC3E}">
        <p14:creationId xmlns:p14="http://schemas.microsoft.com/office/powerpoint/2010/main" val="51289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6" y="355336"/>
            <a:ext cx="8312013"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prstClr val="black"/>
                </a:solidFill>
                <a:effectLst/>
                <a:uLnTx/>
                <a:uFillTx/>
                <a:latin typeface="+mj-lt"/>
                <a:ea typeface="+mn-ea"/>
                <a:cs typeface="+mn-cs"/>
              </a:rPr>
              <a:t>Results</a:t>
            </a:r>
            <a:r>
              <a:rPr kumimoji="0" lang="fr-FR" sz="2000" b="1" i="0" u="none" strike="noStrike" kern="1200" cap="none" spc="0" normalizeH="0" baseline="0" noProof="0" dirty="0">
                <a:ln>
                  <a:noFill/>
                </a:ln>
                <a:solidFill>
                  <a:prstClr val="black"/>
                </a:solidFill>
                <a:effectLst/>
                <a:uLnTx/>
                <a:uFillTx/>
                <a:latin typeface="+mj-lt"/>
                <a:ea typeface="+mn-ea"/>
                <a:cs typeface="+mn-cs"/>
              </a:rPr>
              <a:t> and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b="1" dirty="0">
              <a:solidFill>
                <a:prstClr val="black"/>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mj-lt"/>
              <a:ea typeface="+mn-ea"/>
              <a:cs typeface="+mn-cs"/>
            </a:endParaRPr>
          </a:p>
          <a:p>
            <a:pPr algn="l"/>
            <a:r>
              <a:rPr lang="en-US" sz="2000" b="0" i="0" u="none" strike="noStrike" baseline="0" dirty="0">
                <a:latin typeface="+mj-lt"/>
              </a:rPr>
              <a:t>The data indicate that H5 showed the concentration-dependent significant cytotoxic effect on both HeLa and HCT-116 cells after 24 and 48 h treatment (slide 7 and 8). </a:t>
            </a:r>
          </a:p>
          <a:p>
            <a:pPr algn="l"/>
            <a:endParaRPr lang="en-US" sz="2000" dirty="0">
              <a:latin typeface="+mj-lt"/>
            </a:endParaRPr>
          </a:p>
          <a:p>
            <a:pPr algn="l"/>
            <a:r>
              <a:rPr lang="en-US" sz="2000" b="0" i="0" u="none" strike="noStrike" baseline="0" dirty="0">
                <a:latin typeface="+mj-lt"/>
              </a:rPr>
              <a:t>The cytotoxic effect of H5 on healthy MRC-5 cells </a:t>
            </a:r>
            <a:r>
              <a:rPr lang="en-US" sz="2000" dirty="0">
                <a:latin typeface="+mj-lt"/>
              </a:rPr>
              <a:t>in evaluated</a:t>
            </a:r>
            <a:r>
              <a:rPr lang="en-US" sz="2000" b="0" i="0" u="none" strike="noStrike" baseline="0" dirty="0">
                <a:latin typeface="+mj-lt"/>
              </a:rPr>
              <a:t> </a:t>
            </a:r>
            <a:r>
              <a:rPr lang="en-US" sz="2000" dirty="0">
                <a:latin typeface="+mj-lt"/>
              </a:rPr>
              <a:t>time periods  and concentrations was not significant (slide 9).</a:t>
            </a:r>
          </a:p>
          <a:p>
            <a:pPr algn="l"/>
            <a:endParaRPr lang="en-US" sz="2000" dirty="0">
              <a:latin typeface="+mj-lt"/>
            </a:endParaRPr>
          </a:p>
          <a:p>
            <a:pPr algn="l"/>
            <a:endParaRPr lang="en-US" sz="2000" dirty="0">
              <a:latin typeface="+mj-lt"/>
            </a:endParaRPr>
          </a:p>
          <a:p>
            <a:pPr algn="l"/>
            <a:r>
              <a:rPr lang="en-US" sz="2000" dirty="0">
                <a:latin typeface="+mj-lt"/>
              </a:rPr>
              <a:t>IC50 values for all tested substances that were tested in both time intervals were calculated and demonstrated on slide 10.</a:t>
            </a:r>
          </a:p>
          <a:p>
            <a:pPr algn="l"/>
            <a:r>
              <a:rPr lang="en-US" sz="2000" dirty="0">
                <a:latin typeface="+mj-lt"/>
              </a:rPr>
              <a:t>These concentrations were used in order to determine apoptotic mechanism.</a:t>
            </a:r>
          </a:p>
          <a:p>
            <a:pPr algn="l"/>
            <a:endParaRPr kumimoji="0" lang="fr-FR" sz="2000" i="0" u="none" strike="noStrike" kern="1200" cap="none" spc="0" normalizeH="0" baseline="0" noProof="0" dirty="0">
              <a:ln>
                <a:noFill/>
              </a:ln>
              <a:solidFill>
                <a:prstClr val="black"/>
              </a:solidFill>
              <a:effectLst/>
              <a:uLnTx/>
              <a:uFillTx/>
              <a:latin typeface="+mj-lt"/>
              <a:ea typeface="+mn-ea"/>
              <a:cs typeface="+mn-cs"/>
            </a:endParaRPr>
          </a:p>
          <a:p>
            <a:pPr algn="l"/>
            <a:r>
              <a:rPr lang="fr-FR" sz="2000" dirty="0">
                <a:solidFill>
                  <a:prstClr val="black"/>
                </a:solidFill>
                <a:latin typeface="+mj-lt"/>
              </a:rPr>
              <a:t>In the next </a:t>
            </a:r>
            <a:r>
              <a:rPr lang="fr-FR" sz="2000" dirty="0" err="1">
                <a:solidFill>
                  <a:prstClr val="black"/>
                </a:solidFill>
                <a:latin typeface="+mj-lt"/>
              </a:rPr>
              <a:t>experiment</a:t>
            </a:r>
            <a:r>
              <a:rPr lang="fr-FR" sz="2000" dirty="0">
                <a:solidFill>
                  <a:prstClr val="black"/>
                </a:solidFill>
                <a:latin typeface="+mj-lt"/>
              </a:rPr>
              <a:t> </a:t>
            </a:r>
            <a:r>
              <a:rPr lang="fr-FR" sz="2000" dirty="0" err="1">
                <a:solidFill>
                  <a:prstClr val="black"/>
                </a:solidFill>
                <a:latin typeface="+mj-lt"/>
              </a:rPr>
              <a:t>we</a:t>
            </a:r>
            <a:r>
              <a:rPr lang="fr-FR" sz="2000" dirty="0">
                <a:solidFill>
                  <a:prstClr val="black"/>
                </a:solidFill>
                <a:latin typeface="+mj-lt"/>
              </a:rPr>
              <a:t> have </a:t>
            </a:r>
            <a:r>
              <a:rPr lang="fr-FR" sz="2000" dirty="0" err="1">
                <a:solidFill>
                  <a:prstClr val="black"/>
                </a:solidFill>
                <a:latin typeface="+mj-lt"/>
              </a:rPr>
              <a:t>evaluated</a:t>
            </a:r>
            <a:r>
              <a:rPr lang="fr-FR" sz="2000" dirty="0">
                <a:solidFill>
                  <a:prstClr val="black"/>
                </a:solidFill>
                <a:latin typeface="+mj-lt"/>
              </a:rPr>
              <a:t> the type of the </a:t>
            </a:r>
            <a:r>
              <a:rPr lang="fr-FR" sz="2000" dirty="0" err="1">
                <a:solidFill>
                  <a:prstClr val="black"/>
                </a:solidFill>
                <a:latin typeface="+mj-lt"/>
              </a:rPr>
              <a:t>cell</a:t>
            </a:r>
            <a:r>
              <a:rPr lang="fr-FR" sz="2000" dirty="0">
                <a:solidFill>
                  <a:prstClr val="black"/>
                </a:solidFill>
                <a:latin typeface="+mj-lt"/>
              </a:rPr>
              <a:t> </a:t>
            </a:r>
            <a:r>
              <a:rPr lang="fr-FR" sz="2000" dirty="0" err="1">
                <a:solidFill>
                  <a:prstClr val="black"/>
                </a:solidFill>
                <a:latin typeface="+mj-lt"/>
              </a:rPr>
              <a:t>death</a:t>
            </a:r>
            <a:r>
              <a:rPr lang="fr-FR" sz="2000" dirty="0">
                <a:solidFill>
                  <a:prstClr val="black"/>
                </a:solidFill>
                <a:latin typeface="+mj-lt"/>
              </a:rPr>
              <a:t> </a:t>
            </a:r>
            <a:r>
              <a:rPr lang="fr-FR" sz="2000" dirty="0" err="1">
                <a:solidFill>
                  <a:prstClr val="black"/>
                </a:solidFill>
                <a:latin typeface="+mj-lt"/>
              </a:rPr>
              <a:t>induced</a:t>
            </a:r>
            <a:r>
              <a:rPr lang="fr-FR" sz="2000" dirty="0">
                <a:solidFill>
                  <a:prstClr val="black"/>
                </a:solidFill>
                <a:latin typeface="+mj-lt"/>
              </a:rPr>
              <a:t> by H5 (slide 11) as </a:t>
            </a:r>
            <a:r>
              <a:rPr lang="fr-FR" sz="2000" dirty="0" err="1">
                <a:solidFill>
                  <a:prstClr val="black"/>
                </a:solidFill>
                <a:latin typeface="+mj-lt"/>
              </a:rPr>
              <a:t>well</a:t>
            </a:r>
            <a:r>
              <a:rPr lang="fr-FR" sz="2000" dirty="0">
                <a:solidFill>
                  <a:prstClr val="black"/>
                </a:solidFill>
                <a:latin typeface="+mj-lt"/>
              </a:rPr>
              <a:t> as expression of active Bax </a:t>
            </a:r>
            <a:r>
              <a:rPr lang="fr-FR" sz="2000" dirty="0" err="1">
                <a:solidFill>
                  <a:prstClr val="black"/>
                </a:solidFill>
                <a:latin typeface="+mj-lt"/>
              </a:rPr>
              <a:t>protein</a:t>
            </a:r>
            <a:r>
              <a:rPr lang="fr-FR" sz="2000" dirty="0">
                <a:solidFill>
                  <a:prstClr val="black"/>
                </a:solidFill>
                <a:latin typeface="+mj-lt"/>
              </a:rPr>
              <a:t> (slide 12).</a:t>
            </a:r>
            <a:endParaRPr kumimoji="0" lang="en-US" sz="2000" i="0" u="none" strike="noStrike" kern="1200" cap="none" spc="0" normalizeH="0" baseline="0" noProof="0" dirty="0">
              <a:ln>
                <a:noFill/>
              </a:ln>
              <a:solidFill>
                <a:prstClr val="black"/>
              </a:solidFill>
              <a:effectLst/>
              <a:uLnTx/>
              <a:uFillTx/>
              <a:latin typeface="+mj-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151618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Chart 6">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791292305"/>
              </p:ext>
            </p:extLst>
          </p:nvPr>
        </p:nvGraphicFramePr>
        <p:xfrm>
          <a:off x="152400" y="1066800"/>
          <a:ext cx="8686800" cy="50301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Chart 7">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336806893"/>
              </p:ext>
            </p:extLst>
          </p:nvPr>
        </p:nvGraphicFramePr>
        <p:xfrm>
          <a:off x="-69118" y="1147465"/>
          <a:ext cx="9136918" cy="500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3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7187" y="355336"/>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8" name="Chart 7">
            <a:extLst>
              <a:ext uri="{FF2B5EF4-FFF2-40B4-BE49-F238E27FC236}">
                <a16:creationId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773552760"/>
              </p:ext>
            </p:extLst>
          </p:nvPr>
        </p:nvGraphicFramePr>
        <p:xfrm>
          <a:off x="7079" y="990600"/>
          <a:ext cx="9193617" cy="5172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54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2223</TotalTime>
  <Words>1247</Words>
  <Application>Microsoft Office PowerPoint</Application>
  <PresentationFormat>On-screen Show (4:3)</PresentationFormat>
  <Paragraphs>124</Paragraphs>
  <Slides>16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WarnockPro-Regular</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Ivana Nikolić</cp:lastModifiedBy>
  <cp:revision>105</cp:revision>
  <dcterms:created xsi:type="dcterms:W3CDTF">2015-04-04T09:45:50Z</dcterms:created>
  <dcterms:modified xsi:type="dcterms:W3CDTF">2020-10-25T18:56:29Z</dcterms:modified>
</cp:coreProperties>
</file>