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56" r:id="rId3"/>
    <p:sldId id="267" r:id="rId4"/>
    <p:sldId id="258" r:id="rId5"/>
    <p:sldId id="261" r:id="rId6"/>
    <p:sldId id="259" r:id="rId7"/>
    <p:sldId id="268" r:id="rId8"/>
    <p:sldId id="269" r:id="rId9"/>
    <p:sldId id="270" r:id="rId10"/>
    <p:sldId id="277" r:id="rId11"/>
    <p:sldId id="276" r:id="rId12"/>
    <p:sldId id="280" r:id="rId13"/>
    <p:sldId id="273" r:id="rId14"/>
    <p:sldId id="271" r:id="rId15"/>
    <p:sldId id="281" r:id="rId16"/>
    <p:sldId id="274" r:id="rId17"/>
    <p:sldId id="275" r:id="rId18"/>
    <p:sldId id="278" r:id="rId19"/>
    <p:sldId id="279" r:id="rId20"/>
    <p:sldId id="265" r:id="rId21"/>
    <p:sldId id="264"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66D"/>
    <a:srgbClr val="706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autoAdjust="0"/>
    <p:restoredTop sz="94624" autoAdjust="0"/>
  </p:normalViewPr>
  <p:slideViewPr>
    <p:cSldViewPr>
      <p:cViewPr>
        <p:scale>
          <a:sx n="108" d="100"/>
          <a:sy n="108" d="100"/>
        </p:scale>
        <p:origin x="560" y="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10/27/20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27/10/2020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27/10/2020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27/10/2020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27/10/2020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27/10/2020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10/27/20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9.jp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4401205"/>
          </a:xfrm>
          <a:prstGeom prst="rect">
            <a:avLst/>
          </a:prstGeom>
          <a:noFill/>
        </p:spPr>
        <p:txBody>
          <a:bodyPr wrap="square" rtlCol="0">
            <a:spAutoFit/>
          </a:bodyPr>
          <a:lstStyle/>
          <a:p>
            <a:pPr algn="ctr"/>
            <a:r>
              <a:rPr lang="en-US" sz="2400" b="1" dirty="0"/>
              <a:t>2,6-Diphenyl-Imidazopyridine Derivatives as Novel Prototypes of Anticancer Agents Targeting Aldehyde Dehydrogenases. </a:t>
            </a:r>
            <a:endParaRPr lang="en-US" b="1" dirty="0"/>
          </a:p>
          <a:p>
            <a:pPr algn="ctr"/>
            <a:endParaRPr lang="en-US" b="1" dirty="0"/>
          </a:p>
          <a:p>
            <a:pPr algn="ctr"/>
            <a:endParaRPr lang="fr-FR" dirty="0"/>
          </a:p>
          <a:p>
            <a:pPr algn="ctr"/>
            <a:r>
              <a:rPr lang="it-IT" b="1" u="sng" dirty="0"/>
              <a:t>Giovanni Petrarolo </a:t>
            </a:r>
            <a:r>
              <a:rPr lang="it-IT" b="1" baseline="30000" dirty="0"/>
              <a:t>1,</a:t>
            </a:r>
            <a:r>
              <a:rPr lang="it-IT" b="1" dirty="0"/>
              <a:t>*, Edoardo L. M. </a:t>
            </a:r>
            <a:r>
              <a:rPr lang="it-IT" b="1" dirty="0" err="1"/>
              <a:t>Gelardi</a:t>
            </a:r>
            <a:r>
              <a:rPr lang="it-IT" b="1" dirty="0"/>
              <a:t> </a:t>
            </a:r>
            <a:r>
              <a:rPr lang="it-IT" b="1" baseline="30000" dirty="0"/>
              <a:t>2</a:t>
            </a:r>
            <a:r>
              <a:rPr lang="it-IT" b="1" dirty="0"/>
              <a:t>, Giorgia Colombo </a:t>
            </a:r>
            <a:r>
              <a:rPr lang="it-IT" b="1" baseline="30000" dirty="0"/>
              <a:t>2</a:t>
            </a:r>
            <a:r>
              <a:rPr lang="it-IT" b="1" dirty="0"/>
              <a:t>, Francesca </a:t>
            </a:r>
            <a:r>
              <a:rPr lang="it-IT" b="1" dirty="0" err="1"/>
              <a:t>Picarazzi</a:t>
            </a:r>
            <a:r>
              <a:rPr lang="it-IT" b="1" dirty="0"/>
              <a:t> </a:t>
            </a:r>
            <a:r>
              <a:rPr lang="it-IT" b="1" baseline="30000" dirty="0"/>
              <a:t>3</a:t>
            </a:r>
            <a:r>
              <a:rPr lang="it-IT" b="1" dirty="0"/>
              <a:t>, Mattia Mori </a:t>
            </a:r>
            <a:r>
              <a:rPr lang="it-IT" b="1" baseline="30000" dirty="0"/>
              <a:t>3</a:t>
            </a:r>
            <a:r>
              <a:rPr lang="it-IT" b="1" dirty="0"/>
              <a:t>, Silvia </a:t>
            </a:r>
            <a:r>
              <a:rPr lang="it-IT" b="1" dirty="0" err="1"/>
              <a:t>Garavaglia</a:t>
            </a:r>
            <a:r>
              <a:rPr lang="it-IT" b="1" dirty="0"/>
              <a:t> </a:t>
            </a:r>
            <a:r>
              <a:rPr lang="it-IT" b="1" baseline="30000" dirty="0"/>
              <a:t>2</a:t>
            </a:r>
            <a:r>
              <a:rPr lang="it-IT" b="1" dirty="0"/>
              <a:t>, Fiona M. Frame </a:t>
            </a:r>
            <a:r>
              <a:rPr lang="it-IT" b="1" baseline="30000" dirty="0"/>
              <a:t>4</a:t>
            </a:r>
            <a:r>
              <a:rPr lang="it-IT" b="1" dirty="0"/>
              <a:t>, Klaus </a:t>
            </a:r>
            <a:r>
              <a:rPr lang="it-IT" b="1" dirty="0" err="1"/>
              <a:t>Pors</a:t>
            </a:r>
            <a:r>
              <a:rPr lang="it-IT" b="1" dirty="0"/>
              <a:t> </a:t>
            </a:r>
            <a:r>
              <a:rPr lang="it-IT" b="1" baseline="30000" dirty="0"/>
              <a:t>5</a:t>
            </a:r>
            <a:r>
              <a:rPr lang="it-IT" b="1" dirty="0"/>
              <a:t> and Concettina La Motta  </a:t>
            </a:r>
            <a:r>
              <a:rPr lang="it-IT" b="1" baseline="30000" dirty="0"/>
              <a:t>1</a:t>
            </a:r>
          </a:p>
          <a:p>
            <a:endParaRPr lang="fr-FR" dirty="0"/>
          </a:p>
          <a:p>
            <a:r>
              <a:rPr lang="en-US" sz="1600" baseline="30000" dirty="0"/>
              <a:t>1</a:t>
            </a:r>
            <a:r>
              <a:rPr lang="en-US" sz="1600" dirty="0"/>
              <a:t> </a:t>
            </a:r>
            <a:r>
              <a:rPr lang="en-US" sz="1400" dirty="0"/>
              <a:t>Department of Pharmacy, University of Pisa, Via </a:t>
            </a:r>
            <a:r>
              <a:rPr lang="en-US" sz="1400" dirty="0" err="1"/>
              <a:t>Bonanno</a:t>
            </a:r>
            <a:r>
              <a:rPr lang="en-US" sz="1400" dirty="0"/>
              <a:t> 6, 56126, Pisa, Italy</a:t>
            </a:r>
            <a:r>
              <a:rPr lang="en-US" sz="1600" dirty="0"/>
              <a:t>; </a:t>
            </a:r>
            <a:endParaRPr lang="fr-FR" sz="1600" dirty="0"/>
          </a:p>
          <a:p>
            <a:r>
              <a:rPr lang="en-US" sz="1600" baseline="30000" dirty="0"/>
              <a:t>2</a:t>
            </a:r>
            <a:r>
              <a:rPr lang="en-US" sz="1600" dirty="0"/>
              <a:t> </a:t>
            </a:r>
            <a:r>
              <a:rPr lang="en-US" sz="1400" dirty="0"/>
              <a:t>Department of Pharmaceutical Sciences, University of Piemonte Orientale, A. Avogadro, Novara, 28100, Italy;</a:t>
            </a:r>
            <a:r>
              <a:rPr lang="en-US" sz="1600" dirty="0"/>
              <a:t> </a:t>
            </a:r>
          </a:p>
          <a:p>
            <a:r>
              <a:rPr lang="en-US" sz="1600" baseline="30000" dirty="0"/>
              <a:t>3</a:t>
            </a:r>
            <a:r>
              <a:rPr lang="en-US" sz="1600" dirty="0"/>
              <a:t> </a:t>
            </a:r>
            <a:r>
              <a:rPr lang="it-IT" sz="1400" dirty="0"/>
              <a:t>Dipartimento di Biotecnologie, Chimica e Farmacia, </a:t>
            </a:r>
            <a:r>
              <a:rPr lang="it-IT" sz="1400" dirty="0" err="1"/>
              <a:t>University</a:t>
            </a:r>
            <a:r>
              <a:rPr lang="it-IT" sz="1400" dirty="0"/>
              <a:t> of Siena, 53100, Siena, </a:t>
            </a:r>
            <a:r>
              <a:rPr lang="it-IT" sz="1400" dirty="0" err="1"/>
              <a:t>Italy</a:t>
            </a:r>
            <a:r>
              <a:rPr lang="it-IT" sz="1400" dirty="0"/>
              <a:t>;</a:t>
            </a:r>
          </a:p>
          <a:p>
            <a:r>
              <a:rPr lang="it-IT" sz="1400" baseline="30000" dirty="0"/>
              <a:t>4</a:t>
            </a:r>
            <a:r>
              <a:rPr lang="it-IT" sz="1400" dirty="0"/>
              <a:t> </a:t>
            </a:r>
            <a:r>
              <a:rPr lang="en-US" sz="1400" dirty="0"/>
              <a:t>Cancer Research Unit, Department of Biology, University of York, Heslington, North Yorkshire YO10 5DD, UK; </a:t>
            </a:r>
            <a:endParaRPr lang="it-IT" sz="1400" dirty="0"/>
          </a:p>
          <a:p>
            <a:r>
              <a:rPr lang="it-IT" sz="1600" baseline="30000" dirty="0"/>
              <a:t>5</a:t>
            </a:r>
            <a:r>
              <a:rPr lang="it-IT" sz="1600" dirty="0"/>
              <a:t> </a:t>
            </a:r>
            <a:r>
              <a:rPr lang="en-US" sz="1400" dirty="0"/>
              <a:t>Institute of Cancer Therapeutics, School of Pharmacy and Medical Sciences, Faculty of Life Sciences, University of Bradford, West Yorkshire BD7 1DP, UK</a:t>
            </a:r>
            <a:r>
              <a:rPr lang="it-IT" sz="1400" dirty="0"/>
              <a:t> .</a:t>
            </a:r>
          </a:p>
          <a:p>
            <a:endParaRPr lang="fr-FR" dirty="0"/>
          </a:p>
          <a:p>
            <a:r>
              <a:rPr lang="en-US" sz="1400" b="1" dirty="0"/>
              <a:t>*</a:t>
            </a:r>
            <a:r>
              <a:rPr lang="en-US" sz="1400" dirty="0"/>
              <a:t> Corresponding author: </a:t>
            </a:r>
            <a:r>
              <a:rPr lang="en-US" sz="1400" dirty="0" err="1"/>
              <a:t>giovanni.petrarolo@phd.unipi.it</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6" name="Immagine 5">
            <a:extLst>
              <a:ext uri="{FF2B5EF4-FFF2-40B4-BE49-F238E27FC236}">
                <a16:creationId xmlns:a16="http://schemas.microsoft.com/office/drawing/2014/main" id="{417CACB1-EC13-0544-BC14-098C3D97316A}"/>
              </a:ext>
            </a:extLst>
          </p:cNvPr>
          <p:cNvPicPr>
            <a:picLocks noChangeAspect="1"/>
          </p:cNvPicPr>
          <p:nvPr/>
        </p:nvPicPr>
        <p:blipFill>
          <a:blip r:embed="rId4"/>
          <a:stretch>
            <a:fillRect/>
          </a:stretch>
        </p:blipFill>
        <p:spPr>
          <a:xfrm>
            <a:off x="5486400" y="6223067"/>
            <a:ext cx="634510" cy="631690"/>
          </a:xfrm>
          <a:prstGeom prst="rect">
            <a:avLst/>
          </a:prstGeom>
        </p:spPr>
      </p:pic>
      <p:pic>
        <p:nvPicPr>
          <p:cNvPr id="7" name="Immagine 6">
            <a:extLst>
              <a:ext uri="{FF2B5EF4-FFF2-40B4-BE49-F238E27FC236}">
                <a16:creationId xmlns:a16="http://schemas.microsoft.com/office/drawing/2014/main" id="{9CB60C57-978B-704D-A0EF-B9A91013F78C}"/>
              </a:ext>
            </a:extLst>
          </p:cNvPr>
          <p:cNvPicPr>
            <a:picLocks noChangeAspect="1"/>
          </p:cNvPicPr>
          <p:nvPr/>
        </p:nvPicPr>
        <p:blipFill>
          <a:blip r:embed="rId5">
            <a:alphaModFix/>
          </a:blip>
          <a:stretch>
            <a:fillRect/>
          </a:stretch>
        </p:blipFill>
        <p:spPr>
          <a:xfrm>
            <a:off x="6373778" y="6143909"/>
            <a:ext cx="699418" cy="7140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12" name="Immagine 11" descr="Immagine che contiene tavolo&#10;&#10;Descrizione generata automaticamente">
            <a:extLst>
              <a:ext uri="{FF2B5EF4-FFF2-40B4-BE49-F238E27FC236}">
                <a16:creationId xmlns:a16="http://schemas.microsoft.com/office/drawing/2014/main" id="{82C7CAB7-AE43-5549-9D65-192DE5AAD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0" y="609600"/>
            <a:ext cx="9144000" cy="5090160"/>
          </a:xfrm>
          <a:prstGeom prst="rect">
            <a:avLst/>
          </a:prstGeom>
        </p:spPr>
      </p:pic>
    </p:spTree>
    <p:extLst>
      <p:ext uri="{BB962C8B-B14F-4D97-AF65-F5344CB8AC3E}">
        <p14:creationId xmlns:p14="http://schemas.microsoft.com/office/powerpoint/2010/main" val="1329379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13" name="Immagine 12">
            <a:extLst>
              <a:ext uri="{FF2B5EF4-FFF2-40B4-BE49-F238E27FC236}">
                <a16:creationId xmlns:a16="http://schemas.microsoft.com/office/drawing/2014/main" id="{A7EBDB57-6FEA-3144-A8F6-E9A51A1F4AFD}"/>
              </a:ext>
            </a:extLst>
          </p:cNvPr>
          <p:cNvPicPr>
            <a:picLocks noChangeAspect="1"/>
          </p:cNvPicPr>
          <p:nvPr/>
        </p:nvPicPr>
        <p:blipFill>
          <a:blip r:embed="rId3"/>
          <a:stretch>
            <a:fillRect/>
          </a:stretch>
        </p:blipFill>
        <p:spPr>
          <a:xfrm>
            <a:off x="2362200" y="167203"/>
            <a:ext cx="4572000" cy="1524000"/>
          </a:xfrm>
          <a:prstGeom prst="rect">
            <a:avLst/>
          </a:prstGeom>
        </p:spPr>
      </p:pic>
      <p:cxnSp>
        <p:nvCxnSpPr>
          <p:cNvPr id="3" name="Connettore 2 2">
            <a:extLst>
              <a:ext uri="{FF2B5EF4-FFF2-40B4-BE49-F238E27FC236}">
                <a16:creationId xmlns:a16="http://schemas.microsoft.com/office/drawing/2014/main" id="{C23C2826-A5E2-ED4F-A1BC-E2E40B321753}"/>
              </a:ext>
            </a:extLst>
          </p:cNvPr>
          <p:cNvCxnSpPr>
            <a:cxnSpLocks/>
          </p:cNvCxnSpPr>
          <p:nvPr/>
        </p:nvCxnSpPr>
        <p:spPr>
          <a:xfrm flipH="1">
            <a:off x="2133600" y="1691203"/>
            <a:ext cx="1371601" cy="1479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20DE5CAB-6D9F-FC46-99CA-8C5FFD651E0E}"/>
              </a:ext>
            </a:extLst>
          </p:cNvPr>
          <p:cNvCxnSpPr>
            <a:cxnSpLocks/>
          </p:cNvCxnSpPr>
          <p:nvPr/>
        </p:nvCxnSpPr>
        <p:spPr>
          <a:xfrm>
            <a:off x="5867400" y="1752600"/>
            <a:ext cx="106680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D62F4786-D74C-C44D-A3DB-4A825346BA12}"/>
              </a:ext>
            </a:extLst>
          </p:cNvPr>
          <p:cNvSpPr txBox="1"/>
          <p:nvPr/>
        </p:nvSpPr>
        <p:spPr>
          <a:xfrm>
            <a:off x="152400" y="3441865"/>
            <a:ext cx="3962400" cy="646331"/>
          </a:xfrm>
          <a:prstGeom prst="rect">
            <a:avLst/>
          </a:prstGeom>
          <a:noFill/>
          <a:ln>
            <a:solidFill>
              <a:schemeClr val="accent1">
                <a:shade val="50000"/>
              </a:schemeClr>
            </a:solidFill>
          </a:ln>
        </p:spPr>
        <p:txBody>
          <a:bodyPr wrap="square" rtlCol="0">
            <a:spAutoFit/>
          </a:bodyPr>
          <a:lstStyle/>
          <a:p>
            <a:pPr algn="ctr"/>
            <a:r>
              <a:rPr lang="it-IT" dirty="0">
                <a:latin typeface="Avenir Light" panose="020B0402020203020204" pitchFamily="34" charset="77"/>
              </a:rPr>
              <a:t>CYANIDE 2,6-DIPHENIL-IMIDAZO PYRIDINE</a:t>
            </a:r>
          </a:p>
        </p:txBody>
      </p:sp>
      <p:sp>
        <p:nvSpPr>
          <p:cNvPr id="19" name="CasellaDiTesto 18">
            <a:extLst>
              <a:ext uri="{FF2B5EF4-FFF2-40B4-BE49-F238E27FC236}">
                <a16:creationId xmlns:a16="http://schemas.microsoft.com/office/drawing/2014/main" id="{721AF133-F896-9946-BAED-D8E89C43C1E7}"/>
              </a:ext>
            </a:extLst>
          </p:cNvPr>
          <p:cNvSpPr txBox="1"/>
          <p:nvPr/>
        </p:nvSpPr>
        <p:spPr>
          <a:xfrm>
            <a:off x="4953000" y="3505201"/>
            <a:ext cx="3962400" cy="646331"/>
          </a:xfrm>
          <a:prstGeom prst="rect">
            <a:avLst/>
          </a:prstGeom>
          <a:noFill/>
          <a:ln>
            <a:solidFill>
              <a:schemeClr val="accent1">
                <a:shade val="50000"/>
              </a:schemeClr>
            </a:solidFill>
          </a:ln>
        </p:spPr>
        <p:txBody>
          <a:bodyPr wrap="square" rtlCol="0">
            <a:spAutoFit/>
          </a:bodyPr>
          <a:lstStyle/>
          <a:p>
            <a:pPr algn="ctr"/>
            <a:r>
              <a:rPr lang="it-IT" dirty="0">
                <a:latin typeface="Avenir Light" panose="020B0402020203020204" pitchFamily="34" charset="77"/>
              </a:rPr>
              <a:t>HALOGEN 2,6-DIPHENIL-IMIDAZO PYRIDINE</a:t>
            </a:r>
          </a:p>
        </p:txBody>
      </p:sp>
      <p:sp>
        <p:nvSpPr>
          <p:cNvPr id="20" name="Rettangolo con angoli arrotondati 19">
            <a:extLst>
              <a:ext uri="{FF2B5EF4-FFF2-40B4-BE49-F238E27FC236}">
                <a16:creationId xmlns:a16="http://schemas.microsoft.com/office/drawing/2014/main" id="{9C29C4E0-5744-EF41-AE21-BB26295EC1BB}"/>
              </a:ext>
            </a:extLst>
          </p:cNvPr>
          <p:cNvSpPr/>
          <p:nvPr/>
        </p:nvSpPr>
        <p:spPr>
          <a:xfrm>
            <a:off x="609601" y="4596133"/>
            <a:ext cx="2895600" cy="99060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GLIOMA AND COLORECTAL CANCER CELL LINES</a:t>
            </a:r>
          </a:p>
        </p:txBody>
      </p:sp>
      <p:sp>
        <p:nvSpPr>
          <p:cNvPr id="23" name="Rettangolo con angoli arrotondati 22">
            <a:extLst>
              <a:ext uri="{FF2B5EF4-FFF2-40B4-BE49-F238E27FC236}">
                <a16:creationId xmlns:a16="http://schemas.microsoft.com/office/drawing/2014/main" id="{52002497-7107-844A-A4E2-7A3B40A5F4C6}"/>
              </a:ext>
            </a:extLst>
          </p:cNvPr>
          <p:cNvSpPr/>
          <p:nvPr/>
        </p:nvSpPr>
        <p:spPr>
          <a:xfrm>
            <a:off x="5410200" y="4596133"/>
            <a:ext cx="3277591" cy="990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GLIOBLASTOMA AND PROSTATE CANCER CELL LINES</a:t>
            </a:r>
          </a:p>
        </p:txBody>
      </p:sp>
    </p:spTree>
    <p:extLst>
      <p:ext uri="{BB962C8B-B14F-4D97-AF65-F5344CB8AC3E}">
        <p14:creationId xmlns:p14="http://schemas.microsoft.com/office/powerpoint/2010/main" val="3861918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3" name="Immagine 2">
            <a:extLst>
              <a:ext uri="{FF2B5EF4-FFF2-40B4-BE49-F238E27FC236}">
                <a16:creationId xmlns:a16="http://schemas.microsoft.com/office/drawing/2014/main" id="{7D5483FA-D2DF-5442-A1DE-4C89B8512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2895600"/>
            <a:ext cx="5137536" cy="3096150"/>
          </a:xfrm>
          <a:prstGeom prst="rect">
            <a:avLst/>
          </a:prstGeom>
        </p:spPr>
      </p:pic>
      <p:pic>
        <p:nvPicPr>
          <p:cNvPr id="13" name="Immagine 12">
            <a:extLst>
              <a:ext uri="{FF2B5EF4-FFF2-40B4-BE49-F238E27FC236}">
                <a16:creationId xmlns:a16="http://schemas.microsoft.com/office/drawing/2014/main" id="{569D23C6-DB18-2542-8C50-CF057247C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859018"/>
            <a:ext cx="5466824" cy="2106355"/>
          </a:xfrm>
          <a:prstGeom prst="rect">
            <a:avLst/>
          </a:prstGeom>
        </p:spPr>
      </p:pic>
      <p:sp>
        <p:nvSpPr>
          <p:cNvPr id="16" name="CasellaDiTesto 15">
            <a:extLst>
              <a:ext uri="{FF2B5EF4-FFF2-40B4-BE49-F238E27FC236}">
                <a16:creationId xmlns:a16="http://schemas.microsoft.com/office/drawing/2014/main" id="{24206212-B1CC-8044-B4CB-3A49530A91D5}"/>
              </a:ext>
            </a:extLst>
          </p:cNvPr>
          <p:cNvSpPr txBox="1"/>
          <p:nvPr/>
        </p:nvSpPr>
        <p:spPr>
          <a:xfrm>
            <a:off x="1275606" y="3051504"/>
            <a:ext cx="7030194" cy="923330"/>
          </a:xfrm>
          <a:prstGeom prst="rect">
            <a:avLst/>
          </a:prstGeom>
          <a:noFill/>
        </p:spPr>
        <p:txBody>
          <a:bodyPr wrap="square" rtlCol="0">
            <a:spAutoFit/>
          </a:bodyPr>
          <a:lstStyle/>
          <a:p>
            <a:r>
              <a:rPr lang="it-IT" dirty="0"/>
              <a:t>NR6, </a:t>
            </a:r>
            <a:r>
              <a:rPr lang="it-IT" dirty="0" err="1"/>
              <a:t>showed</a:t>
            </a:r>
            <a:r>
              <a:rPr lang="it-IT" dirty="0"/>
              <a:t> the best </a:t>
            </a:r>
            <a:r>
              <a:rPr lang="it-IT" dirty="0" err="1"/>
              <a:t>inhibitory</a:t>
            </a:r>
            <a:r>
              <a:rPr lang="it-IT" dirty="0"/>
              <a:t> </a:t>
            </a:r>
            <a:r>
              <a:rPr lang="it-IT" dirty="0" err="1"/>
              <a:t>activity</a:t>
            </a:r>
            <a:r>
              <a:rPr lang="it-IT" dirty="0"/>
              <a:t> </a:t>
            </a:r>
            <a:r>
              <a:rPr lang="it-IT" dirty="0" err="1"/>
              <a:t>at</a:t>
            </a:r>
            <a:r>
              <a:rPr lang="it-IT" dirty="0"/>
              <a:t> 25 </a:t>
            </a:r>
            <a:r>
              <a:rPr lang="el-GR" dirty="0"/>
              <a:t>μ</a:t>
            </a:r>
            <a:r>
              <a:rPr lang="it-IT" dirty="0"/>
              <a:t>M; </a:t>
            </a:r>
            <a:r>
              <a:rPr lang="it-IT" dirty="0" err="1"/>
              <a:t>further</a:t>
            </a:r>
            <a:r>
              <a:rPr lang="it-IT" dirty="0"/>
              <a:t> </a:t>
            </a:r>
            <a:r>
              <a:rPr lang="it-IT" dirty="0" err="1"/>
              <a:t>investigation</a:t>
            </a:r>
            <a:r>
              <a:rPr lang="it-IT" dirty="0"/>
              <a:t> </a:t>
            </a:r>
            <a:r>
              <a:rPr lang="it-IT" dirty="0" err="1"/>
              <a:t>revealed</a:t>
            </a:r>
            <a:r>
              <a:rPr lang="it-IT" dirty="0"/>
              <a:t> a </a:t>
            </a:r>
            <a:r>
              <a:rPr lang="it-IT" dirty="0" err="1"/>
              <a:t>potent</a:t>
            </a:r>
            <a:r>
              <a:rPr lang="it-IT" dirty="0"/>
              <a:t> </a:t>
            </a:r>
            <a:r>
              <a:rPr lang="it-IT" dirty="0" err="1"/>
              <a:t>inhibitor</a:t>
            </a:r>
            <a:r>
              <a:rPr lang="it-IT" dirty="0"/>
              <a:t> </a:t>
            </a:r>
            <a:r>
              <a:rPr lang="it-IT" dirty="0" err="1"/>
              <a:t>activity</a:t>
            </a:r>
            <a:r>
              <a:rPr lang="it-IT" dirty="0"/>
              <a:t> with high </a:t>
            </a:r>
            <a:r>
              <a:rPr lang="it-IT" dirty="0" err="1"/>
              <a:t>specificity</a:t>
            </a:r>
            <a:r>
              <a:rPr lang="it-IT" dirty="0"/>
              <a:t> on </a:t>
            </a:r>
            <a:r>
              <a:rPr lang="it-IT" dirty="0" err="1"/>
              <a:t>isoform</a:t>
            </a:r>
            <a:r>
              <a:rPr lang="it-IT" dirty="0"/>
              <a:t> 1A3. </a:t>
            </a:r>
          </a:p>
          <a:p>
            <a:endParaRPr lang="it-IT" dirty="0"/>
          </a:p>
        </p:txBody>
      </p:sp>
      <p:graphicFrame>
        <p:nvGraphicFramePr>
          <p:cNvPr id="17" name="Tabella 17">
            <a:extLst>
              <a:ext uri="{FF2B5EF4-FFF2-40B4-BE49-F238E27FC236}">
                <a16:creationId xmlns:a16="http://schemas.microsoft.com/office/drawing/2014/main" id="{C1C44B72-91D3-CF40-844B-797798F25CA1}"/>
              </a:ext>
            </a:extLst>
          </p:cNvPr>
          <p:cNvGraphicFramePr>
            <a:graphicFrameLocks noGrp="1"/>
          </p:cNvGraphicFramePr>
          <p:nvPr>
            <p:extLst>
              <p:ext uri="{D42A27DB-BD31-4B8C-83A1-F6EECF244321}">
                <p14:modId xmlns:p14="http://schemas.microsoft.com/office/powerpoint/2010/main" val="2011768263"/>
              </p:ext>
            </p:extLst>
          </p:nvPr>
        </p:nvGraphicFramePr>
        <p:xfrm>
          <a:off x="1600200" y="4010719"/>
          <a:ext cx="6096000" cy="741680"/>
        </p:xfrm>
        <a:graphic>
          <a:graphicData uri="http://schemas.openxmlformats.org/drawingml/2006/table">
            <a:tbl>
              <a:tblPr firstRow="1" bandRow="1">
                <a:tableStyleId>{21E4AEA4-8DFA-4A89-87EB-49C32662AFE0}</a:tableStyleId>
              </a:tblPr>
              <a:tblGrid>
                <a:gridCol w="1524000">
                  <a:extLst>
                    <a:ext uri="{9D8B030D-6E8A-4147-A177-3AD203B41FA5}">
                      <a16:colId xmlns:a16="http://schemas.microsoft.com/office/drawing/2014/main" val="427149726"/>
                    </a:ext>
                  </a:extLst>
                </a:gridCol>
                <a:gridCol w="1524000">
                  <a:extLst>
                    <a:ext uri="{9D8B030D-6E8A-4147-A177-3AD203B41FA5}">
                      <a16:colId xmlns:a16="http://schemas.microsoft.com/office/drawing/2014/main" val="4056718895"/>
                    </a:ext>
                  </a:extLst>
                </a:gridCol>
                <a:gridCol w="1524000">
                  <a:extLst>
                    <a:ext uri="{9D8B030D-6E8A-4147-A177-3AD203B41FA5}">
                      <a16:colId xmlns:a16="http://schemas.microsoft.com/office/drawing/2014/main" val="117826738"/>
                    </a:ext>
                  </a:extLst>
                </a:gridCol>
                <a:gridCol w="1524000">
                  <a:extLst>
                    <a:ext uri="{9D8B030D-6E8A-4147-A177-3AD203B41FA5}">
                      <a16:colId xmlns:a16="http://schemas.microsoft.com/office/drawing/2014/main" val="2727551134"/>
                    </a:ext>
                  </a:extLst>
                </a:gridCol>
              </a:tblGrid>
              <a:tr h="370840">
                <a:tc>
                  <a:txBody>
                    <a:bodyPr/>
                    <a:lstStyle/>
                    <a:p>
                      <a:endParaRPr lang="it-IT" dirty="0"/>
                    </a:p>
                  </a:txBody>
                  <a:tcPr/>
                </a:tc>
                <a:tc>
                  <a:txBody>
                    <a:bodyPr/>
                    <a:lstStyle/>
                    <a:p>
                      <a:pPr algn="ctr"/>
                      <a:r>
                        <a:rPr lang="it-IT" dirty="0"/>
                        <a:t>ALDH1A1</a:t>
                      </a:r>
                    </a:p>
                  </a:txBody>
                  <a:tcPr/>
                </a:tc>
                <a:tc>
                  <a:txBody>
                    <a:bodyPr/>
                    <a:lstStyle/>
                    <a:p>
                      <a:pPr algn="ctr"/>
                      <a:r>
                        <a:rPr lang="it-IT" dirty="0"/>
                        <a:t>ALDH1A2</a:t>
                      </a:r>
                    </a:p>
                  </a:txBody>
                  <a:tcPr/>
                </a:tc>
                <a:tc>
                  <a:txBody>
                    <a:bodyPr/>
                    <a:lstStyle/>
                    <a:p>
                      <a:pPr algn="ctr"/>
                      <a:r>
                        <a:rPr lang="it-IT" dirty="0"/>
                        <a:t>ALDH1A3</a:t>
                      </a:r>
                    </a:p>
                  </a:txBody>
                  <a:tcPr/>
                </a:tc>
                <a:extLst>
                  <a:ext uri="{0D108BD9-81ED-4DB2-BD59-A6C34878D82A}">
                    <a16:rowId xmlns:a16="http://schemas.microsoft.com/office/drawing/2014/main" val="2384530721"/>
                  </a:ext>
                </a:extLst>
              </a:tr>
              <a:tr h="370840">
                <a:tc>
                  <a:txBody>
                    <a:bodyPr/>
                    <a:lstStyle/>
                    <a:p>
                      <a:pPr algn="ctr"/>
                      <a:r>
                        <a:rPr lang="it-IT" dirty="0" err="1"/>
                        <a:t>K</a:t>
                      </a:r>
                      <a:r>
                        <a:rPr lang="it-IT" baseline="-25000" dirty="0" err="1"/>
                        <a:t>i</a:t>
                      </a:r>
                      <a:r>
                        <a:rPr lang="it-IT" baseline="0" dirty="0"/>
                        <a:t> (</a:t>
                      </a:r>
                      <a:r>
                        <a:rPr lang="el-GR" dirty="0"/>
                        <a:t>μ</a:t>
                      </a:r>
                      <a:r>
                        <a:rPr lang="it-IT" dirty="0"/>
                        <a:t>M)</a:t>
                      </a:r>
                    </a:p>
                  </a:txBody>
                  <a:tcPr/>
                </a:tc>
                <a:tc>
                  <a:txBody>
                    <a:bodyPr/>
                    <a:lstStyle/>
                    <a:p>
                      <a:pPr algn="ctr"/>
                      <a:r>
                        <a:rPr lang="it-IT" sz="1800" kern="1200" dirty="0">
                          <a:solidFill>
                            <a:schemeClr val="dk1"/>
                          </a:solidFill>
                          <a:latin typeface="+mn-lt"/>
                          <a:ea typeface="+mn-ea"/>
                          <a:cs typeface="+mn-cs"/>
                        </a:rPr>
                        <a:t>262.2±76.4</a:t>
                      </a:r>
                    </a:p>
                  </a:txBody>
                  <a:tcPr/>
                </a:tc>
                <a:tc>
                  <a:txBody>
                    <a:bodyPr/>
                    <a:lstStyle/>
                    <a:p>
                      <a:pPr algn="ctr"/>
                      <a:r>
                        <a:rPr lang="it-IT" dirty="0"/>
                        <a:t>257.6</a:t>
                      </a:r>
                      <a:r>
                        <a:rPr lang="it-IT" sz="1800" kern="1200" dirty="0">
                          <a:solidFill>
                            <a:schemeClr val="dk1"/>
                          </a:solidFill>
                          <a:latin typeface="+mn-lt"/>
                          <a:ea typeface="+mn-ea"/>
                          <a:cs typeface="+mn-cs"/>
                        </a:rPr>
                        <a:t>±26.4</a:t>
                      </a:r>
                      <a:endParaRPr lang="it-IT" dirty="0"/>
                    </a:p>
                  </a:txBody>
                  <a:tcPr/>
                </a:tc>
                <a:tc>
                  <a:txBody>
                    <a:bodyPr/>
                    <a:lstStyle/>
                    <a:p>
                      <a:pPr algn="ctr"/>
                      <a:r>
                        <a:rPr lang="it-IT" dirty="0"/>
                        <a:t>3.7</a:t>
                      </a:r>
                      <a:r>
                        <a:rPr lang="it-IT" sz="1800" kern="1200" dirty="0">
                          <a:solidFill>
                            <a:schemeClr val="dk1"/>
                          </a:solidFill>
                          <a:latin typeface="+mn-lt"/>
                          <a:ea typeface="+mn-ea"/>
                          <a:cs typeface="+mn-cs"/>
                        </a:rPr>
                        <a:t>±0.4</a:t>
                      </a:r>
                      <a:endParaRPr lang="it-IT" dirty="0"/>
                    </a:p>
                  </a:txBody>
                  <a:tcPr/>
                </a:tc>
                <a:extLst>
                  <a:ext uri="{0D108BD9-81ED-4DB2-BD59-A6C34878D82A}">
                    <a16:rowId xmlns:a16="http://schemas.microsoft.com/office/drawing/2014/main" val="1317540706"/>
                  </a:ext>
                </a:extLst>
              </a:tr>
            </a:tbl>
          </a:graphicData>
        </a:graphic>
      </p:graphicFrame>
      <p:sp>
        <p:nvSpPr>
          <p:cNvPr id="18" name="CasellaDiTesto 17">
            <a:extLst>
              <a:ext uri="{FF2B5EF4-FFF2-40B4-BE49-F238E27FC236}">
                <a16:creationId xmlns:a16="http://schemas.microsoft.com/office/drawing/2014/main" id="{978D4A53-3B91-AF43-BBB5-32D77854FD13}"/>
              </a:ext>
            </a:extLst>
          </p:cNvPr>
          <p:cNvSpPr txBox="1"/>
          <p:nvPr/>
        </p:nvSpPr>
        <p:spPr>
          <a:xfrm>
            <a:off x="2390403" y="255567"/>
            <a:ext cx="4800600" cy="369332"/>
          </a:xfrm>
          <a:prstGeom prst="rect">
            <a:avLst/>
          </a:prstGeom>
          <a:noFill/>
          <a:ln>
            <a:solidFill>
              <a:schemeClr val="accent1">
                <a:shade val="50000"/>
              </a:schemeClr>
            </a:solidFill>
          </a:ln>
        </p:spPr>
        <p:txBody>
          <a:bodyPr wrap="square" rtlCol="0">
            <a:spAutoFit/>
          </a:bodyPr>
          <a:lstStyle/>
          <a:p>
            <a:pPr algn="ctr"/>
            <a:r>
              <a:rPr lang="it-IT" dirty="0">
                <a:latin typeface="Avenir Light" panose="020B0402020203020204" pitchFamily="34" charset="77"/>
              </a:rPr>
              <a:t>CYANIDE 2,6-DIPHENIL-IMIDAZO PYRIDINE</a:t>
            </a:r>
          </a:p>
        </p:txBody>
      </p:sp>
    </p:spTree>
    <p:extLst>
      <p:ext uri="{BB962C8B-B14F-4D97-AF65-F5344CB8AC3E}">
        <p14:creationId xmlns:p14="http://schemas.microsoft.com/office/powerpoint/2010/main" val="115310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Immagine 1">
            <a:extLst>
              <a:ext uri="{FF2B5EF4-FFF2-40B4-BE49-F238E27FC236}">
                <a16:creationId xmlns:a16="http://schemas.microsoft.com/office/drawing/2014/main" id="{4C739CF3-2C4C-C345-9C6B-418D671F9B76}"/>
              </a:ext>
            </a:extLst>
          </p:cNvPr>
          <p:cNvPicPr>
            <a:picLocks noChangeAspect="1"/>
          </p:cNvPicPr>
          <p:nvPr/>
        </p:nvPicPr>
        <p:blipFill>
          <a:blip r:embed="rId3"/>
          <a:stretch>
            <a:fillRect/>
          </a:stretch>
        </p:blipFill>
        <p:spPr>
          <a:xfrm>
            <a:off x="5682839" y="3929865"/>
            <a:ext cx="3043704" cy="1605241"/>
          </a:xfrm>
          <a:prstGeom prst="rect">
            <a:avLst/>
          </a:prstGeom>
        </p:spPr>
      </p:pic>
      <p:pic>
        <p:nvPicPr>
          <p:cNvPr id="3" name="Immagine 2">
            <a:extLst>
              <a:ext uri="{FF2B5EF4-FFF2-40B4-BE49-F238E27FC236}">
                <a16:creationId xmlns:a16="http://schemas.microsoft.com/office/drawing/2014/main" id="{0F58BD56-591B-EA40-8CB5-4265A97B7FFC}"/>
              </a:ext>
            </a:extLst>
          </p:cNvPr>
          <p:cNvPicPr>
            <a:picLocks noChangeAspect="1"/>
          </p:cNvPicPr>
          <p:nvPr/>
        </p:nvPicPr>
        <p:blipFill>
          <a:blip r:embed="rId4"/>
          <a:stretch>
            <a:fillRect/>
          </a:stretch>
        </p:blipFill>
        <p:spPr>
          <a:xfrm>
            <a:off x="5362858" y="2448066"/>
            <a:ext cx="3429582" cy="1267906"/>
          </a:xfrm>
          <a:prstGeom prst="rect">
            <a:avLst/>
          </a:prstGeom>
        </p:spPr>
      </p:pic>
      <p:pic>
        <p:nvPicPr>
          <p:cNvPr id="7" name="Immagine 6">
            <a:extLst>
              <a:ext uri="{FF2B5EF4-FFF2-40B4-BE49-F238E27FC236}">
                <a16:creationId xmlns:a16="http://schemas.microsoft.com/office/drawing/2014/main" id="{1D352A87-5B34-D241-9148-C3A5F7B30283}"/>
              </a:ext>
            </a:extLst>
          </p:cNvPr>
          <p:cNvPicPr>
            <a:picLocks noChangeAspect="1"/>
          </p:cNvPicPr>
          <p:nvPr/>
        </p:nvPicPr>
        <p:blipFill>
          <a:blip r:embed="rId5"/>
          <a:stretch>
            <a:fillRect/>
          </a:stretch>
        </p:blipFill>
        <p:spPr>
          <a:xfrm>
            <a:off x="5685808" y="879576"/>
            <a:ext cx="2766101" cy="1155700"/>
          </a:xfrm>
          <a:prstGeom prst="rect">
            <a:avLst/>
          </a:prstGeom>
        </p:spPr>
      </p:pic>
      <p:sp>
        <p:nvSpPr>
          <p:cNvPr id="9" name="CasellaDiTesto 8">
            <a:extLst>
              <a:ext uri="{FF2B5EF4-FFF2-40B4-BE49-F238E27FC236}">
                <a16:creationId xmlns:a16="http://schemas.microsoft.com/office/drawing/2014/main" id="{31EBD821-3A43-E341-B256-D303891E58F2}"/>
              </a:ext>
            </a:extLst>
          </p:cNvPr>
          <p:cNvSpPr txBox="1"/>
          <p:nvPr/>
        </p:nvSpPr>
        <p:spPr>
          <a:xfrm>
            <a:off x="7568540" y="2093384"/>
            <a:ext cx="609600" cy="369332"/>
          </a:xfrm>
          <a:prstGeom prst="rect">
            <a:avLst/>
          </a:prstGeom>
          <a:noFill/>
        </p:spPr>
        <p:txBody>
          <a:bodyPr wrap="square" rtlCol="0">
            <a:spAutoFit/>
          </a:bodyPr>
          <a:lstStyle/>
          <a:p>
            <a:r>
              <a:rPr lang="it-IT" b="1" dirty="0"/>
              <a:t>NR2</a:t>
            </a:r>
          </a:p>
        </p:txBody>
      </p:sp>
      <p:sp>
        <p:nvSpPr>
          <p:cNvPr id="10" name="CasellaDiTesto 9">
            <a:extLst>
              <a:ext uri="{FF2B5EF4-FFF2-40B4-BE49-F238E27FC236}">
                <a16:creationId xmlns:a16="http://schemas.microsoft.com/office/drawing/2014/main" id="{B40CDF39-E1E4-7A4C-9B01-43BB815AACA3}"/>
              </a:ext>
            </a:extLst>
          </p:cNvPr>
          <p:cNvSpPr txBox="1"/>
          <p:nvPr/>
        </p:nvSpPr>
        <p:spPr>
          <a:xfrm>
            <a:off x="7696200" y="3671530"/>
            <a:ext cx="609600" cy="369332"/>
          </a:xfrm>
          <a:prstGeom prst="rect">
            <a:avLst/>
          </a:prstGeom>
          <a:noFill/>
        </p:spPr>
        <p:txBody>
          <a:bodyPr wrap="square" rtlCol="0">
            <a:spAutoFit/>
          </a:bodyPr>
          <a:lstStyle/>
          <a:p>
            <a:r>
              <a:rPr lang="it-IT" b="1" dirty="0"/>
              <a:t>NR4</a:t>
            </a:r>
          </a:p>
        </p:txBody>
      </p:sp>
      <p:sp>
        <p:nvSpPr>
          <p:cNvPr id="11" name="CasellaDiTesto 10">
            <a:extLst>
              <a:ext uri="{FF2B5EF4-FFF2-40B4-BE49-F238E27FC236}">
                <a16:creationId xmlns:a16="http://schemas.microsoft.com/office/drawing/2014/main" id="{3CC830E5-B582-C549-8FBF-4AA618717C4F}"/>
              </a:ext>
            </a:extLst>
          </p:cNvPr>
          <p:cNvSpPr txBox="1"/>
          <p:nvPr/>
        </p:nvSpPr>
        <p:spPr>
          <a:xfrm>
            <a:off x="7696200" y="5609092"/>
            <a:ext cx="609600" cy="369332"/>
          </a:xfrm>
          <a:prstGeom prst="rect">
            <a:avLst/>
          </a:prstGeom>
          <a:noFill/>
        </p:spPr>
        <p:txBody>
          <a:bodyPr wrap="square" rtlCol="0">
            <a:spAutoFit/>
          </a:bodyPr>
          <a:lstStyle/>
          <a:p>
            <a:r>
              <a:rPr lang="it-IT" b="1" dirty="0"/>
              <a:t>NR6</a:t>
            </a:r>
          </a:p>
        </p:txBody>
      </p:sp>
      <p:cxnSp>
        <p:nvCxnSpPr>
          <p:cNvPr id="14" name="Connettore 1 13">
            <a:extLst>
              <a:ext uri="{FF2B5EF4-FFF2-40B4-BE49-F238E27FC236}">
                <a16:creationId xmlns:a16="http://schemas.microsoft.com/office/drawing/2014/main" id="{4E41893B-4E18-6642-ACE5-D4728C046CC0}"/>
              </a:ext>
            </a:extLst>
          </p:cNvPr>
          <p:cNvCxnSpPr>
            <a:cxnSpLocks/>
          </p:cNvCxnSpPr>
          <p:nvPr/>
        </p:nvCxnSpPr>
        <p:spPr>
          <a:xfrm flipH="1" flipV="1">
            <a:off x="3156857" y="1342855"/>
            <a:ext cx="1411605" cy="798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a:extLst>
              <a:ext uri="{FF2B5EF4-FFF2-40B4-BE49-F238E27FC236}">
                <a16:creationId xmlns:a16="http://schemas.microsoft.com/office/drawing/2014/main" id="{E6840B28-D852-544F-9B48-9AF4BA65F7CC}"/>
              </a:ext>
            </a:extLst>
          </p:cNvPr>
          <p:cNvCxnSpPr>
            <a:cxnSpLocks/>
          </p:cNvCxnSpPr>
          <p:nvPr/>
        </p:nvCxnSpPr>
        <p:spPr>
          <a:xfrm flipH="1" flipV="1">
            <a:off x="3156857" y="3082019"/>
            <a:ext cx="1224645" cy="22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a:extLst>
              <a:ext uri="{FF2B5EF4-FFF2-40B4-BE49-F238E27FC236}">
                <a16:creationId xmlns:a16="http://schemas.microsoft.com/office/drawing/2014/main" id="{9BAD34B3-ACBE-6144-A249-24F017E71705}"/>
              </a:ext>
            </a:extLst>
          </p:cNvPr>
          <p:cNvCxnSpPr>
            <a:cxnSpLocks/>
          </p:cNvCxnSpPr>
          <p:nvPr/>
        </p:nvCxnSpPr>
        <p:spPr>
          <a:xfrm flipH="1">
            <a:off x="2876799" y="3723463"/>
            <a:ext cx="1691244" cy="677921"/>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9B7699FB-FE65-8D4C-8698-E1B4E3C64FD8}"/>
              </a:ext>
            </a:extLst>
          </p:cNvPr>
          <p:cNvSpPr txBox="1"/>
          <p:nvPr/>
        </p:nvSpPr>
        <p:spPr>
          <a:xfrm>
            <a:off x="99100" y="776802"/>
            <a:ext cx="2971800" cy="646331"/>
          </a:xfrm>
          <a:prstGeom prst="rect">
            <a:avLst/>
          </a:prstGeom>
          <a:noFill/>
        </p:spPr>
        <p:txBody>
          <a:bodyPr wrap="square" rtlCol="0">
            <a:spAutoFit/>
          </a:bodyPr>
          <a:lstStyle/>
          <a:p>
            <a:r>
              <a:rPr lang="it-IT" dirty="0"/>
              <a:t>•hU87MG (glioblastoma);</a:t>
            </a:r>
          </a:p>
          <a:p>
            <a:r>
              <a:rPr lang="it-IT" dirty="0"/>
              <a:t>•hHCT116 (</a:t>
            </a:r>
            <a:r>
              <a:rPr lang="it-IT" dirty="0" err="1"/>
              <a:t>colorectal</a:t>
            </a:r>
            <a:r>
              <a:rPr lang="it-IT" dirty="0"/>
              <a:t> </a:t>
            </a:r>
            <a:r>
              <a:rPr lang="it-IT" dirty="0" err="1"/>
              <a:t>tumor</a:t>
            </a:r>
            <a:r>
              <a:rPr lang="it-IT" dirty="0"/>
              <a:t>).</a:t>
            </a:r>
          </a:p>
        </p:txBody>
      </p:sp>
      <p:sp>
        <p:nvSpPr>
          <p:cNvPr id="21" name="Freccia giù 20">
            <a:extLst>
              <a:ext uri="{FF2B5EF4-FFF2-40B4-BE49-F238E27FC236}">
                <a16:creationId xmlns:a16="http://schemas.microsoft.com/office/drawing/2014/main" id="{CD3C4713-8F8E-8446-9BF0-0BC4AD56F332}"/>
              </a:ext>
            </a:extLst>
          </p:cNvPr>
          <p:cNvSpPr/>
          <p:nvPr/>
        </p:nvSpPr>
        <p:spPr>
          <a:xfrm flipH="1">
            <a:off x="1219200" y="1423133"/>
            <a:ext cx="259081" cy="523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947E9113-3282-B242-A895-D730C0BA5C8C}"/>
              </a:ext>
            </a:extLst>
          </p:cNvPr>
          <p:cNvSpPr txBox="1"/>
          <p:nvPr/>
        </p:nvSpPr>
        <p:spPr>
          <a:xfrm>
            <a:off x="685800" y="1992868"/>
            <a:ext cx="1371600" cy="369332"/>
          </a:xfrm>
          <a:prstGeom prst="rect">
            <a:avLst/>
          </a:prstGeom>
          <a:noFill/>
        </p:spPr>
        <p:txBody>
          <a:bodyPr wrap="square" rtlCol="0">
            <a:spAutoFit/>
          </a:bodyPr>
          <a:lstStyle/>
          <a:p>
            <a:pPr algn="ctr"/>
            <a:r>
              <a:rPr lang="it-IT" b="1" dirty="0"/>
              <a:t>ALDH1A3</a:t>
            </a:r>
            <a:r>
              <a:rPr lang="it-IT" b="1" baseline="30000" dirty="0"/>
              <a:t>+</a:t>
            </a:r>
            <a:endParaRPr lang="it-IT" b="1" dirty="0"/>
          </a:p>
        </p:txBody>
      </p:sp>
      <p:sp>
        <p:nvSpPr>
          <p:cNvPr id="23" name="CasellaDiTesto 22">
            <a:extLst>
              <a:ext uri="{FF2B5EF4-FFF2-40B4-BE49-F238E27FC236}">
                <a16:creationId xmlns:a16="http://schemas.microsoft.com/office/drawing/2014/main" id="{9687A7F8-5197-8D49-853D-6D8BEB43F2E3}"/>
              </a:ext>
            </a:extLst>
          </p:cNvPr>
          <p:cNvSpPr txBox="1"/>
          <p:nvPr/>
        </p:nvSpPr>
        <p:spPr>
          <a:xfrm>
            <a:off x="317823" y="2590800"/>
            <a:ext cx="2766101" cy="646331"/>
          </a:xfrm>
          <a:prstGeom prst="rect">
            <a:avLst/>
          </a:prstGeom>
          <a:noFill/>
        </p:spPr>
        <p:txBody>
          <a:bodyPr wrap="square" rtlCol="0">
            <a:spAutoFit/>
          </a:bodyPr>
          <a:lstStyle/>
          <a:p>
            <a:r>
              <a:rPr lang="it-IT" dirty="0"/>
              <a:t>•hHEK293T </a:t>
            </a:r>
          </a:p>
          <a:p>
            <a:r>
              <a:rPr lang="it-IT" dirty="0"/>
              <a:t>(human </a:t>
            </a:r>
            <a:r>
              <a:rPr lang="it-IT" dirty="0" err="1"/>
              <a:t>embryonic</a:t>
            </a:r>
            <a:r>
              <a:rPr lang="it-IT" dirty="0"/>
              <a:t> </a:t>
            </a:r>
            <a:r>
              <a:rPr lang="it-IT" dirty="0" err="1"/>
              <a:t>kidney</a:t>
            </a:r>
            <a:r>
              <a:rPr lang="it-IT" dirty="0"/>
              <a:t>).</a:t>
            </a:r>
          </a:p>
        </p:txBody>
      </p:sp>
      <p:sp>
        <p:nvSpPr>
          <p:cNvPr id="24" name="Freccia giù 23">
            <a:extLst>
              <a:ext uri="{FF2B5EF4-FFF2-40B4-BE49-F238E27FC236}">
                <a16:creationId xmlns:a16="http://schemas.microsoft.com/office/drawing/2014/main" id="{ABB3F430-53CC-0D49-A0E2-86291A3F9317}"/>
              </a:ext>
            </a:extLst>
          </p:cNvPr>
          <p:cNvSpPr/>
          <p:nvPr/>
        </p:nvSpPr>
        <p:spPr>
          <a:xfrm>
            <a:off x="1251575" y="3284720"/>
            <a:ext cx="240050" cy="4087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F494DD8A-A7DE-E44A-9837-23C979907947}"/>
              </a:ext>
            </a:extLst>
          </p:cNvPr>
          <p:cNvSpPr txBox="1"/>
          <p:nvPr/>
        </p:nvSpPr>
        <p:spPr>
          <a:xfrm>
            <a:off x="838200" y="3788626"/>
            <a:ext cx="1219200" cy="369938"/>
          </a:xfrm>
          <a:prstGeom prst="rect">
            <a:avLst/>
          </a:prstGeom>
          <a:noFill/>
        </p:spPr>
        <p:txBody>
          <a:bodyPr wrap="square" rtlCol="0">
            <a:spAutoFit/>
          </a:bodyPr>
          <a:lstStyle/>
          <a:p>
            <a:r>
              <a:rPr lang="it-IT" b="1" dirty="0"/>
              <a:t>ALDH1A2</a:t>
            </a:r>
            <a:r>
              <a:rPr lang="it-IT" b="1" baseline="30000" dirty="0"/>
              <a:t>+</a:t>
            </a:r>
            <a:endParaRPr lang="it-IT" b="1" dirty="0"/>
          </a:p>
        </p:txBody>
      </p:sp>
      <p:sp>
        <p:nvSpPr>
          <p:cNvPr id="27" name="CasellaDiTesto 26">
            <a:extLst>
              <a:ext uri="{FF2B5EF4-FFF2-40B4-BE49-F238E27FC236}">
                <a16:creationId xmlns:a16="http://schemas.microsoft.com/office/drawing/2014/main" id="{7627BB53-2F7B-1249-939D-33D807F378FA}"/>
              </a:ext>
            </a:extLst>
          </p:cNvPr>
          <p:cNvSpPr txBox="1"/>
          <p:nvPr/>
        </p:nvSpPr>
        <p:spPr>
          <a:xfrm>
            <a:off x="112124" y="4401384"/>
            <a:ext cx="2971800" cy="369332"/>
          </a:xfrm>
          <a:prstGeom prst="rect">
            <a:avLst/>
          </a:prstGeom>
          <a:noFill/>
        </p:spPr>
        <p:txBody>
          <a:bodyPr wrap="square" rtlCol="0">
            <a:spAutoFit/>
          </a:bodyPr>
          <a:lstStyle/>
          <a:p>
            <a:r>
              <a:rPr lang="it-IT" dirty="0"/>
              <a:t>•</a:t>
            </a:r>
            <a:r>
              <a:rPr lang="it-IT" dirty="0" err="1"/>
              <a:t>hASTRO</a:t>
            </a:r>
            <a:r>
              <a:rPr lang="it-IT" dirty="0"/>
              <a:t> (</a:t>
            </a:r>
            <a:r>
              <a:rPr lang="it-IT" dirty="0" err="1"/>
              <a:t>foetal</a:t>
            </a:r>
            <a:r>
              <a:rPr lang="it-IT" dirty="0"/>
              <a:t> </a:t>
            </a:r>
            <a:r>
              <a:rPr lang="it-IT" dirty="0" err="1"/>
              <a:t>astrocytes</a:t>
            </a:r>
            <a:r>
              <a:rPr lang="it-IT" dirty="0"/>
              <a:t>).</a:t>
            </a:r>
          </a:p>
        </p:txBody>
      </p:sp>
      <p:sp>
        <p:nvSpPr>
          <p:cNvPr id="31" name="Parentesi graffa aperta 30">
            <a:extLst>
              <a:ext uri="{FF2B5EF4-FFF2-40B4-BE49-F238E27FC236}">
                <a16:creationId xmlns:a16="http://schemas.microsoft.com/office/drawing/2014/main" id="{E869F0A0-1AD8-2546-8A2F-87F4676CAB6D}"/>
              </a:ext>
            </a:extLst>
          </p:cNvPr>
          <p:cNvSpPr/>
          <p:nvPr/>
        </p:nvSpPr>
        <p:spPr>
          <a:xfrm>
            <a:off x="4762500" y="879576"/>
            <a:ext cx="920339" cy="4896762"/>
          </a:xfrm>
          <a:prstGeom prst="lef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42" name="Freccia giù 41">
            <a:extLst>
              <a:ext uri="{FF2B5EF4-FFF2-40B4-BE49-F238E27FC236}">
                <a16:creationId xmlns:a16="http://schemas.microsoft.com/office/drawing/2014/main" id="{03CC38B8-CE6D-484A-8626-E692BC15BEE4}"/>
              </a:ext>
            </a:extLst>
          </p:cNvPr>
          <p:cNvSpPr/>
          <p:nvPr/>
        </p:nvSpPr>
        <p:spPr>
          <a:xfrm>
            <a:off x="1251575" y="4848278"/>
            <a:ext cx="240050" cy="4087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CasellaDiTesto 42">
            <a:extLst>
              <a:ext uri="{FF2B5EF4-FFF2-40B4-BE49-F238E27FC236}">
                <a16:creationId xmlns:a16="http://schemas.microsoft.com/office/drawing/2014/main" id="{3D2D9544-5403-E842-8254-361D952398C1}"/>
              </a:ext>
            </a:extLst>
          </p:cNvPr>
          <p:cNvSpPr txBox="1"/>
          <p:nvPr/>
        </p:nvSpPr>
        <p:spPr>
          <a:xfrm>
            <a:off x="838200" y="5223365"/>
            <a:ext cx="1219200" cy="369938"/>
          </a:xfrm>
          <a:prstGeom prst="rect">
            <a:avLst/>
          </a:prstGeom>
          <a:noFill/>
        </p:spPr>
        <p:txBody>
          <a:bodyPr wrap="square" rtlCol="0">
            <a:spAutoFit/>
          </a:bodyPr>
          <a:lstStyle/>
          <a:p>
            <a:r>
              <a:rPr lang="it-IT" b="1" dirty="0"/>
              <a:t>ALDH1A1</a:t>
            </a:r>
            <a:r>
              <a:rPr lang="it-IT" b="1" baseline="30000" dirty="0"/>
              <a:t>+</a:t>
            </a:r>
            <a:endParaRPr lang="it-IT" b="1" dirty="0"/>
          </a:p>
        </p:txBody>
      </p:sp>
      <p:cxnSp>
        <p:nvCxnSpPr>
          <p:cNvPr id="44" name="Connettore 1 43">
            <a:extLst>
              <a:ext uri="{FF2B5EF4-FFF2-40B4-BE49-F238E27FC236}">
                <a16:creationId xmlns:a16="http://schemas.microsoft.com/office/drawing/2014/main" id="{7A1A8CE7-B062-944C-BCC7-D5E494326C9B}"/>
              </a:ext>
            </a:extLst>
          </p:cNvPr>
          <p:cNvCxnSpPr>
            <a:cxnSpLocks/>
          </p:cNvCxnSpPr>
          <p:nvPr/>
        </p:nvCxnSpPr>
        <p:spPr>
          <a:xfrm flipH="1">
            <a:off x="2789957" y="4359322"/>
            <a:ext cx="1884299" cy="1417016"/>
          </a:xfrm>
          <a:prstGeom prst="line">
            <a:avLst/>
          </a:prstGeom>
        </p:spPr>
        <p:style>
          <a:lnRef idx="1">
            <a:schemeClr val="accent1"/>
          </a:lnRef>
          <a:fillRef idx="0">
            <a:schemeClr val="accent1"/>
          </a:fillRef>
          <a:effectRef idx="0">
            <a:schemeClr val="accent1"/>
          </a:effectRef>
          <a:fontRef idx="minor">
            <a:schemeClr val="tx1"/>
          </a:fontRef>
        </p:style>
      </p:cxnSp>
      <p:sp>
        <p:nvSpPr>
          <p:cNvPr id="47" name="CasellaDiTesto 46">
            <a:extLst>
              <a:ext uri="{FF2B5EF4-FFF2-40B4-BE49-F238E27FC236}">
                <a16:creationId xmlns:a16="http://schemas.microsoft.com/office/drawing/2014/main" id="{FAABE235-3AE3-884B-8E42-920A0F96440A}"/>
              </a:ext>
            </a:extLst>
          </p:cNvPr>
          <p:cNvSpPr txBox="1"/>
          <p:nvPr/>
        </p:nvSpPr>
        <p:spPr>
          <a:xfrm>
            <a:off x="50217" y="5676620"/>
            <a:ext cx="3106640" cy="369332"/>
          </a:xfrm>
          <a:prstGeom prst="rect">
            <a:avLst/>
          </a:prstGeom>
          <a:noFill/>
        </p:spPr>
        <p:txBody>
          <a:bodyPr wrap="square" rtlCol="0">
            <a:spAutoFit/>
          </a:bodyPr>
          <a:lstStyle/>
          <a:p>
            <a:r>
              <a:rPr lang="it-IT" dirty="0"/>
              <a:t>•h4T1 (</a:t>
            </a:r>
            <a:r>
              <a:rPr lang="it-IT" dirty="0" err="1"/>
              <a:t>mammary</a:t>
            </a:r>
            <a:r>
              <a:rPr lang="it-IT" dirty="0"/>
              <a:t> carcinoma).</a:t>
            </a:r>
          </a:p>
        </p:txBody>
      </p:sp>
    </p:spTree>
    <p:extLst>
      <p:ext uri="{BB962C8B-B14F-4D97-AF65-F5344CB8AC3E}">
        <p14:creationId xmlns:p14="http://schemas.microsoft.com/office/powerpoint/2010/main" val="239573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grpId="0" nodeType="clickEffect">
                                  <p:stCondLst>
                                    <p:cond delay="0"/>
                                  </p:stCondLst>
                                  <p:childTnLst>
                                    <p:anim calcmode="lin" valueType="num">
                                      <p:cBhvr additive="base">
                                        <p:cTn id="20" dur="500"/>
                                        <p:tgtEl>
                                          <p:spTgt spid="21"/>
                                        </p:tgtEl>
                                        <p:attrNameLst>
                                          <p:attrName>ppt_y</p:attrName>
                                        </p:attrNameLst>
                                      </p:cBhvr>
                                      <p:tavLst>
                                        <p:tav tm="0">
                                          <p:val>
                                            <p:strVal val="#ppt_y"/>
                                          </p:val>
                                        </p:tav>
                                        <p:tav tm="100000">
                                          <p:val>
                                            <p:strVal val="#ppt_y+#ppt_h*1.125000"/>
                                          </p:val>
                                        </p:tav>
                                      </p:tavLst>
                                    </p:anim>
                                    <p:animEffect transition="out" filter="wipe(down)">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par>
                                <p:cTn id="23" presetID="12" presetClass="exit" presetSubtype="4" fill="hold" grpId="1" nodeType="withEffect">
                                  <p:stCondLst>
                                    <p:cond delay="0"/>
                                  </p:stCondLst>
                                  <p:childTnLst>
                                    <p:anim calcmode="lin" valueType="num">
                                      <p:cBhvr additive="base">
                                        <p:cTn id="24" dur="500"/>
                                        <p:tgtEl>
                                          <p:spTgt spid="22"/>
                                        </p:tgtEl>
                                        <p:attrNameLst>
                                          <p:attrName>ppt_y</p:attrName>
                                        </p:attrNameLst>
                                      </p:cBhvr>
                                      <p:tavLst>
                                        <p:tav tm="0">
                                          <p:val>
                                            <p:strVal val="#ppt_y"/>
                                          </p:val>
                                        </p:tav>
                                        <p:tav tm="100000">
                                          <p:val>
                                            <p:strVal val="#ppt_y+#ppt_h*1.125000"/>
                                          </p:val>
                                        </p:tav>
                                      </p:tavLst>
                                    </p:anim>
                                    <p:animEffect transition="out" filter="wipe(down)">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8" presetClass="exit" presetSubtype="12" fill="hold" grpId="1" nodeType="clickEffect">
                                  <p:stCondLst>
                                    <p:cond delay="0"/>
                                  </p:stCondLst>
                                  <p:childTnLst>
                                    <p:animEffect transition="out" filter="strips(downLeft)">
                                      <p:cBhvr>
                                        <p:cTn id="44" dur="500"/>
                                        <p:tgtEl>
                                          <p:spTgt spid="24"/>
                                        </p:tgtEl>
                                      </p:cBhvr>
                                    </p:animEffect>
                                    <p:set>
                                      <p:cBhvr>
                                        <p:cTn id="45" dur="1" fill="hold">
                                          <p:stCondLst>
                                            <p:cond delay="499"/>
                                          </p:stCondLst>
                                        </p:cTn>
                                        <p:tgtEl>
                                          <p:spTgt spid="24"/>
                                        </p:tgtEl>
                                        <p:attrNameLst>
                                          <p:attrName>style.visibility</p:attrName>
                                        </p:attrNameLst>
                                      </p:cBhvr>
                                      <p:to>
                                        <p:strVal val="hidden"/>
                                      </p:to>
                                    </p:set>
                                  </p:childTnLst>
                                </p:cTn>
                              </p:par>
                              <p:par>
                                <p:cTn id="46" presetID="18" presetClass="exit" presetSubtype="12" fill="hold" grpId="1" nodeType="withEffect">
                                  <p:stCondLst>
                                    <p:cond delay="0"/>
                                  </p:stCondLst>
                                  <p:childTnLst>
                                    <p:animEffect transition="out" filter="strips(downLeft)">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4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1" grpId="2" animBg="1"/>
      <p:bldP spid="22" grpId="1"/>
      <p:bldP spid="22" grpId="2"/>
      <p:bldP spid="23" grpId="0"/>
      <p:bldP spid="24" grpId="0" animBg="1"/>
      <p:bldP spid="24" grpId="1" animBg="1"/>
      <p:bldP spid="25" grpId="0"/>
      <p:bldP spid="25" grpId="1"/>
      <p:bldP spid="27" grpId="0"/>
      <p:bldP spid="42" grpId="0" animBg="1"/>
      <p:bldP spid="42" grpId="1" animBg="1"/>
      <p:bldP spid="43" grpId="0"/>
      <p:bldP spid="43" grpId="1"/>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8" name="Immagine 7">
            <a:extLst>
              <a:ext uri="{FF2B5EF4-FFF2-40B4-BE49-F238E27FC236}">
                <a16:creationId xmlns:a16="http://schemas.microsoft.com/office/drawing/2014/main" id="{09B7BAE9-662B-BD4D-B19E-6EAD091E7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057400"/>
            <a:ext cx="7681148" cy="3505200"/>
          </a:xfrm>
          <a:prstGeom prst="rect">
            <a:avLst/>
          </a:prstGeom>
        </p:spPr>
      </p:pic>
      <p:sp>
        <p:nvSpPr>
          <p:cNvPr id="12" name="CasellaDiTesto 11">
            <a:extLst>
              <a:ext uri="{FF2B5EF4-FFF2-40B4-BE49-F238E27FC236}">
                <a16:creationId xmlns:a16="http://schemas.microsoft.com/office/drawing/2014/main" id="{BCDE07D5-CF29-3D48-A130-3D5AE0F77AF7}"/>
              </a:ext>
            </a:extLst>
          </p:cNvPr>
          <p:cNvSpPr txBox="1"/>
          <p:nvPr/>
        </p:nvSpPr>
        <p:spPr>
          <a:xfrm>
            <a:off x="2286000" y="609600"/>
            <a:ext cx="4267200" cy="369332"/>
          </a:xfrm>
          <a:prstGeom prst="rect">
            <a:avLst/>
          </a:prstGeom>
          <a:noFill/>
        </p:spPr>
        <p:txBody>
          <a:bodyPr wrap="square" rtlCol="0">
            <a:spAutoFit/>
          </a:bodyPr>
          <a:lstStyle/>
          <a:p>
            <a:pPr algn="ctr"/>
            <a:r>
              <a:rPr lang="it-IT" dirty="0"/>
              <a:t>AFTER 72h TREATMENT</a:t>
            </a:r>
          </a:p>
        </p:txBody>
      </p:sp>
    </p:spTree>
    <p:extLst>
      <p:ext uri="{BB962C8B-B14F-4D97-AF65-F5344CB8AC3E}">
        <p14:creationId xmlns:p14="http://schemas.microsoft.com/office/powerpoint/2010/main" val="4066158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Immagine 6">
            <a:extLst>
              <a:ext uri="{FF2B5EF4-FFF2-40B4-BE49-F238E27FC236}">
                <a16:creationId xmlns:a16="http://schemas.microsoft.com/office/drawing/2014/main" id="{65776B24-CED0-CC42-9FFC-2C2C05E400C2}"/>
              </a:ext>
            </a:extLst>
          </p:cNvPr>
          <p:cNvPicPr>
            <a:picLocks noChangeAspect="1"/>
          </p:cNvPicPr>
          <p:nvPr/>
        </p:nvPicPr>
        <p:blipFill>
          <a:blip r:embed="rId3"/>
          <a:stretch>
            <a:fillRect/>
          </a:stretch>
        </p:blipFill>
        <p:spPr>
          <a:xfrm>
            <a:off x="228600" y="304800"/>
            <a:ext cx="3043704" cy="1605241"/>
          </a:xfrm>
          <a:prstGeom prst="rect">
            <a:avLst/>
          </a:prstGeom>
        </p:spPr>
      </p:pic>
      <p:sp>
        <p:nvSpPr>
          <p:cNvPr id="8" name="CasellaDiTesto 7">
            <a:extLst>
              <a:ext uri="{FF2B5EF4-FFF2-40B4-BE49-F238E27FC236}">
                <a16:creationId xmlns:a16="http://schemas.microsoft.com/office/drawing/2014/main" id="{71D2234C-2347-D940-BDC9-8C615161A395}"/>
              </a:ext>
            </a:extLst>
          </p:cNvPr>
          <p:cNvSpPr txBox="1"/>
          <p:nvPr/>
        </p:nvSpPr>
        <p:spPr>
          <a:xfrm>
            <a:off x="1524000" y="310738"/>
            <a:ext cx="609600" cy="369332"/>
          </a:xfrm>
          <a:prstGeom prst="rect">
            <a:avLst/>
          </a:prstGeom>
          <a:noFill/>
        </p:spPr>
        <p:txBody>
          <a:bodyPr wrap="square" rtlCol="0">
            <a:spAutoFit/>
          </a:bodyPr>
          <a:lstStyle/>
          <a:p>
            <a:r>
              <a:rPr lang="it-IT" b="1" dirty="0"/>
              <a:t>NR6</a:t>
            </a:r>
          </a:p>
        </p:txBody>
      </p:sp>
      <p:sp>
        <p:nvSpPr>
          <p:cNvPr id="10" name="CasellaDiTesto 9">
            <a:extLst>
              <a:ext uri="{FF2B5EF4-FFF2-40B4-BE49-F238E27FC236}">
                <a16:creationId xmlns:a16="http://schemas.microsoft.com/office/drawing/2014/main" id="{80964769-5126-9A47-A685-FC61BB783EB7}"/>
              </a:ext>
            </a:extLst>
          </p:cNvPr>
          <p:cNvSpPr txBox="1"/>
          <p:nvPr/>
        </p:nvSpPr>
        <p:spPr>
          <a:xfrm>
            <a:off x="3455698" y="452497"/>
            <a:ext cx="5535902" cy="1077218"/>
          </a:xfrm>
          <a:prstGeom prst="rect">
            <a:avLst/>
          </a:prstGeom>
          <a:noFill/>
        </p:spPr>
        <p:txBody>
          <a:bodyPr wrap="square" rtlCol="0">
            <a:spAutoFit/>
          </a:bodyPr>
          <a:lstStyle/>
          <a:p>
            <a:pPr algn="just"/>
            <a:r>
              <a:rPr lang="it-IT" sz="1600" dirty="0"/>
              <a:t>• NR6 </a:t>
            </a:r>
            <a:r>
              <a:rPr lang="it-IT" sz="1600" dirty="0" err="1"/>
              <a:t>not</a:t>
            </a:r>
            <a:r>
              <a:rPr lang="it-IT" sz="1600" dirty="0"/>
              <a:t> </a:t>
            </a:r>
            <a:r>
              <a:rPr lang="it-IT" sz="1600" dirty="0" err="1"/>
              <a:t>reaches</a:t>
            </a:r>
            <a:r>
              <a:rPr lang="it-IT" sz="1600" dirty="0"/>
              <a:t> the </a:t>
            </a:r>
            <a:r>
              <a:rPr lang="it-IT" sz="1600" dirty="0" err="1"/>
              <a:t>catalytic</a:t>
            </a:r>
            <a:r>
              <a:rPr lang="it-IT" sz="1600" dirty="0"/>
              <a:t> </a:t>
            </a:r>
            <a:r>
              <a:rPr lang="it-IT" sz="1600" dirty="0" err="1"/>
              <a:t>cysteine</a:t>
            </a:r>
            <a:r>
              <a:rPr lang="it-IT" sz="1600" dirty="0"/>
              <a:t> C314. </a:t>
            </a:r>
          </a:p>
          <a:p>
            <a:pPr algn="just"/>
            <a:endParaRPr lang="it-IT" sz="1600" dirty="0"/>
          </a:p>
          <a:p>
            <a:pPr algn="just"/>
            <a:r>
              <a:rPr lang="it-IT" sz="1600" dirty="0"/>
              <a:t>•The </a:t>
            </a:r>
            <a:r>
              <a:rPr lang="it-IT" sz="1600" dirty="0" err="1"/>
              <a:t>heterocyclic</a:t>
            </a:r>
            <a:r>
              <a:rPr lang="it-IT" sz="1600" dirty="0"/>
              <a:t> </a:t>
            </a:r>
            <a:r>
              <a:rPr lang="it-IT" sz="1600" dirty="0" err="1"/>
              <a:t>cores</a:t>
            </a:r>
            <a:r>
              <a:rPr lang="it-IT" sz="1600" dirty="0"/>
              <a:t> </a:t>
            </a:r>
            <a:r>
              <a:rPr lang="it-IT" sz="1600" dirty="0" err="1"/>
              <a:t>lie</a:t>
            </a:r>
            <a:r>
              <a:rPr lang="it-IT" sz="1600" dirty="0"/>
              <a:t> in the </a:t>
            </a:r>
            <a:r>
              <a:rPr lang="it-IT" sz="1600" dirty="0" err="1"/>
              <a:t>hydrophobic</a:t>
            </a:r>
            <a:r>
              <a:rPr lang="it-IT" sz="1600" dirty="0"/>
              <a:t> pocket </a:t>
            </a:r>
            <a:r>
              <a:rPr lang="it-IT" sz="1600" dirty="0" err="1"/>
              <a:t>at</a:t>
            </a:r>
            <a:r>
              <a:rPr lang="it-IT" sz="1600" dirty="0"/>
              <a:t> the </a:t>
            </a:r>
            <a:r>
              <a:rPr lang="it-IT" sz="1600" dirty="0" err="1"/>
              <a:t>entrance</a:t>
            </a:r>
            <a:r>
              <a:rPr lang="it-IT" sz="1600" dirty="0"/>
              <a:t> of the </a:t>
            </a:r>
            <a:r>
              <a:rPr lang="it-IT" sz="1600" dirty="0" err="1"/>
              <a:t>catalytic</a:t>
            </a:r>
            <a:r>
              <a:rPr lang="it-IT" sz="1600" dirty="0"/>
              <a:t> tunnel. </a:t>
            </a:r>
          </a:p>
        </p:txBody>
      </p:sp>
      <p:pic>
        <p:nvPicPr>
          <p:cNvPr id="16" name="Immagine 15">
            <a:extLst>
              <a:ext uri="{FF2B5EF4-FFF2-40B4-BE49-F238E27FC236}">
                <a16:creationId xmlns:a16="http://schemas.microsoft.com/office/drawing/2014/main" id="{DC390CD2-EDD7-B141-A160-71F93B07E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407856"/>
            <a:ext cx="5718642" cy="2921000"/>
          </a:xfrm>
          <a:prstGeom prst="rect">
            <a:avLst/>
          </a:prstGeom>
        </p:spPr>
      </p:pic>
      <p:sp>
        <p:nvSpPr>
          <p:cNvPr id="17" name="CasellaDiTesto 16">
            <a:extLst>
              <a:ext uri="{FF2B5EF4-FFF2-40B4-BE49-F238E27FC236}">
                <a16:creationId xmlns:a16="http://schemas.microsoft.com/office/drawing/2014/main" id="{282393FF-C8E7-7841-8420-3E63CA8A4CE7}"/>
              </a:ext>
            </a:extLst>
          </p:cNvPr>
          <p:cNvSpPr txBox="1"/>
          <p:nvPr/>
        </p:nvSpPr>
        <p:spPr>
          <a:xfrm>
            <a:off x="204849" y="3243002"/>
            <a:ext cx="2438400" cy="1815882"/>
          </a:xfrm>
          <a:prstGeom prst="rect">
            <a:avLst/>
          </a:prstGeom>
          <a:noFill/>
        </p:spPr>
        <p:txBody>
          <a:bodyPr wrap="square" rtlCol="0">
            <a:spAutoFit/>
          </a:bodyPr>
          <a:lstStyle/>
          <a:p>
            <a:r>
              <a:rPr lang="it-IT" sz="1600" dirty="0"/>
              <a:t>•the </a:t>
            </a:r>
            <a:r>
              <a:rPr lang="it-IT" sz="1600" dirty="0" err="1"/>
              <a:t>phenyl</a:t>
            </a:r>
            <a:r>
              <a:rPr lang="it-IT" sz="1600" dirty="0"/>
              <a:t> ring in 6 of the </a:t>
            </a:r>
            <a:r>
              <a:rPr lang="it-IT" sz="1600" dirty="0" err="1"/>
              <a:t>nucleus</a:t>
            </a:r>
            <a:r>
              <a:rPr lang="it-IT" sz="1600" dirty="0"/>
              <a:t> </a:t>
            </a:r>
            <a:r>
              <a:rPr lang="it-IT" sz="1600" dirty="0" err="1"/>
              <a:t>establishes</a:t>
            </a:r>
            <a:r>
              <a:rPr lang="it-IT" sz="1600" dirty="0"/>
              <a:t> Van </a:t>
            </a:r>
            <a:r>
              <a:rPr lang="it-IT" sz="1600" dirty="0" err="1"/>
              <a:t>der</a:t>
            </a:r>
            <a:r>
              <a:rPr lang="it-IT" sz="1600" dirty="0"/>
              <a:t> </a:t>
            </a:r>
            <a:r>
              <a:rPr lang="it-IT" sz="1600" dirty="0" err="1"/>
              <a:t>Waals</a:t>
            </a:r>
            <a:r>
              <a:rPr lang="it-IT" sz="1600" dirty="0"/>
              <a:t> </a:t>
            </a:r>
            <a:r>
              <a:rPr lang="it-IT" sz="1600" dirty="0" err="1"/>
              <a:t>contacts</a:t>
            </a:r>
            <a:r>
              <a:rPr lang="it-IT" sz="1600" dirty="0"/>
              <a:t> and </a:t>
            </a:r>
            <a:r>
              <a:rPr lang="it-IT" sz="1600" dirty="0" err="1"/>
              <a:t>hydrophobic</a:t>
            </a:r>
            <a:r>
              <a:rPr lang="it-IT" sz="1600" dirty="0"/>
              <a:t> </a:t>
            </a:r>
            <a:r>
              <a:rPr lang="it-IT" sz="1600" dirty="0" err="1"/>
              <a:t>interactions</a:t>
            </a:r>
            <a:r>
              <a:rPr lang="it-IT" sz="1600" dirty="0"/>
              <a:t> with the </a:t>
            </a:r>
            <a:r>
              <a:rPr lang="it-IT" sz="1600" dirty="0" err="1"/>
              <a:t>residues</a:t>
            </a:r>
            <a:r>
              <a:rPr lang="it-IT" sz="1600" dirty="0"/>
              <a:t> </a:t>
            </a:r>
            <a:r>
              <a:rPr lang="it-IT" sz="1600" b="1" dirty="0"/>
              <a:t>G136, R139, W189, N469, A470, L471 </a:t>
            </a:r>
            <a:r>
              <a:rPr lang="it-IT" sz="1600" dirty="0"/>
              <a:t>and</a:t>
            </a:r>
            <a:r>
              <a:rPr lang="it-IT" sz="1600" b="1" dirty="0"/>
              <a:t> Y472 </a:t>
            </a:r>
            <a:endParaRPr lang="it-IT" sz="1600" dirty="0"/>
          </a:p>
        </p:txBody>
      </p:sp>
    </p:spTree>
    <p:extLst>
      <p:ext uri="{BB962C8B-B14F-4D97-AF65-F5344CB8AC3E}">
        <p14:creationId xmlns:p14="http://schemas.microsoft.com/office/powerpoint/2010/main" val="2400758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Immagine 6">
            <a:extLst>
              <a:ext uri="{FF2B5EF4-FFF2-40B4-BE49-F238E27FC236}">
                <a16:creationId xmlns:a16="http://schemas.microsoft.com/office/drawing/2014/main" id="{65776B24-CED0-CC42-9FFC-2C2C05E400C2}"/>
              </a:ext>
            </a:extLst>
          </p:cNvPr>
          <p:cNvPicPr>
            <a:picLocks noChangeAspect="1"/>
          </p:cNvPicPr>
          <p:nvPr/>
        </p:nvPicPr>
        <p:blipFill>
          <a:blip r:embed="rId3"/>
          <a:stretch>
            <a:fillRect/>
          </a:stretch>
        </p:blipFill>
        <p:spPr>
          <a:xfrm>
            <a:off x="228600" y="304800"/>
            <a:ext cx="3043704" cy="1605241"/>
          </a:xfrm>
          <a:prstGeom prst="rect">
            <a:avLst/>
          </a:prstGeom>
        </p:spPr>
      </p:pic>
      <p:sp>
        <p:nvSpPr>
          <p:cNvPr id="8" name="CasellaDiTesto 7">
            <a:extLst>
              <a:ext uri="{FF2B5EF4-FFF2-40B4-BE49-F238E27FC236}">
                <a16:creationId xmlns:a16="http://schemas.microsoft.com/office/drawing/2014/main" id="{71D2234C-2347-D940-BDC9-8C615161A395}"/>
              </a:ext>
            </a:extLst>
          </p:cNvPr>
          <p:cNvSpPr txBox="1"/>
          <p:nvPr/>
        </p:nvSpPr>
        <p:spPr>
          <a:xfrm>
            <a:off x="1524000" y="310738"/>
            <a:ext cx="609600" cy="369332"/>
          </a:xfrm>
          <a:prstGeom prst="rect">
            <a:avLst/>
          </a:prstGeom>
          <a:noFill/>
        </p:spPr>
        <p:txBody>
          <a:bodyPr wrap="square" rtlCol="0">
            <a:spAutoFit/>
          </a:bodyPr>
          <a:lstStyle/>
          <a:p>
            <a:r>
              <a:rPr lang="it-IT" b="1" dirty="0"/>
              <a:t>NR6</a:t>
            </a:r>
          </a:p>
        </p:txBody>
      </p:sp>
      <p:sp>
        <p:nvSpPr>
          <p:cNvPr id="10" name="CasellaDiTesto 9">
            <a:extLst>
              <a:ext uri="{FF2B5EF4-FFF2-40B4-BE49-F238E27FC236}">
                <a16:creationId xmlns:a16="http://schemas.microsoft.com/office/drawing/2014/main" id="{80964769-5126-9A47-A685-FC61BB783EB7}"/>
              </a:ext>
            </a:extLst>
          </p:cNvPr>
          <p:cNvSpPr txBox="1"/>
          <p:nvPr/>
        </p:nvSpPr>
        <p:spPr>
          <a:xfrm>
            <a:off x="257320" y="3714249"/>
            <a:ext cx="8763000" cy="1323439"/>
          </a:xfrm>
          <a:prstGeom prst="rect">
            <a:avLst/>
          </a:prstGeom>
          <a:noFill/>
        </p:spPr>
        <p:txBody>
          <a:bodyPr wrap="square" rtlCol="0">
            <a:spAutoFit/>
          </a:bodyPr>
          <a:lstStyle/>
          <a:p>
            <a:pPr algn="just"/>
            <a:r>
              <a:rPr lang="it-IT" sz="1600" dirty="0"/>
              <a:t>NOTABLE IMPORTANCE:</a:t>
            </a:r>
          </a:p>
          <a:p>
            <a:pPr algn="just"/>
            <a:r>
              <a:rPr lang="it-IT" sz="1600" dirty="0"/>
              <a:t>• </a:t>
            </a:r>
            <a:r>
              <a:rPr lang="it-IT" sz="1600" dirty="0" err="1"/>
              <a:t>Interaction</a:t>
            </a:r>
            <a:r>
              <a:rPr lang="it-IT" sz="1600" dirty="0"/>
              <a:t> of the </a:t>
            </a:r>
            <a:r>
              <a:rPr lang="it-IT" sz="1600" dirty="0" err="1"/>
              <a:t>pyridinc</a:t>
            </a:r>
            <a:r>
              <a:rPr lang="it-IT" sz="1600" dirty="0"/>
              <a:t> ring with Y472(</a:t>
            </a:r>
            <a:r>
              <a:rPr lang="it-IT" sz="1600" dirty="0" err="1"/>
              <a:t>edge</a:t>
            </a:r>
            <a:r>
              <a:rPr lang="it-IT" sz="1600" dirty="0"/>
              <a:t>-to face </a:t>
            </a:r>
            <a:r>
              <a:rPr lang="el-GR" sz="1600" dirty="0"/>
              <a:t>π-π </a:t>
            </a:r>
            <a:r>
              <a:rPr lang="it-IT" sz="1600" dirty="0" err="1"/>
              <a:t>stacking</a:t>
            </a:r>
            <a:r>
              <a:rPr lang="it-IT" sz="1600" dirty="0"/>
              <a:t> </a:t>
            </a:r>
            <a:r>
              <a:rPr lang="it-IT" sz="1600" dirty="0" err="1"/>
              <a:t>interaction</a:t>
            </a:r>
            <a:r>
              <a:rPr lang="it-IT" sz="1600" dirty="0"/>
              <a:t>) , for 1A3 </a:t>
            </a:r>
            <a:r>
              <a:rPr lang="it-IT" sz="1600" dirty="0" err="1"/>
              <a:t>specifity</a:t>
            </a:r>
            <a:r>
              <a:rPr lang="it-IT" sz="1600" dirty="0"/>
              <a:t>;</a:t>
            </a:r>
          </a:p>
          <a:p>
            <a:pPr algn="just"/>
            <a:r>
              <a:rPr lang="it-IT" sz="1600" dirty="0"/>
              <a:t>•</a:t>
            </a:r>
            <a:r>
              <a:rPr lang="it-IT" sz="1600" dirty="0" err="1"/>
              <a:t>Cyanide</a:t>
            </a:r>
            <a:r>
              <a:rPr lang="it-IT" sz="1600" dirty="0"/>
              <a:t> </a:t>
            </a:r>
            <a:r>
              <a:rPr lang="it-IT" sz="1600" dirty="0" err="1"/>
              <a:t>group</a:t>
            </a:r>
            <a:r>
              <a:rPr lang="it-IT" sz="1600" dirty="0"/>
              <a:t> </a:t>
            </a:r>
            <a:r>
              <a:rPr lang="en-GB" sz="1600" dirty="0"/>
              <a:t>that blocks the inhibitor in only one orientation toward Y472 (Difference with the symmetric structure of GA11).</a:t>
            </a:r>
            <a:endParaRPr lang="it-IT" sz="1600" dirty="0"/>
          </a:p>
          <a:p>
            <a:endParaRPr lang="it-IT" sz="1600" dirty="0"/>
          </a:p>
        </p:txBody>
      </p:sp>
      <p:pic>
        <p:nvPicPr>
          <p:cNvPr id="14" name="Immagine 13">
            <a:extLst>
              <a:ext uri="{FF2B5EF4-FFF2-40B4-BE49-F238E27FC236}">
                <a16:creationId xmlns:a16="http://schemas.microsoft.com/office/drawing/2014/main" id="{C0CBFD76-BD51-D644-9998-A0A00A315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136525"/>
            <a:ext cx="5591320" cy="2754426"/>
          </a:xfrm>
          <a:prstGeom prst="rect">
            <a:avLst/>
          </a:prstGeom>
        </p:spPr>
      </p:pic>
    </p:spTree>
    <p:extLst>
      <p:ext uri="{BB962C8B-B14F-4D97-AF65-F5344CB8AC3E}">
        <p14:creationId xmlns:p14="http://schemas.microsoft.com/office/powerpoint/2010/main" val="413091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3" name="Immagine 2">
            <a:extLst>
              <a:ext uri="{FF2B5EF4-FFF2-40B4-BE49-F238E27FC236}">
                <a16:creationId xmlns:a16="http://schemas.microsoft.com/office/drawing/2014/main" id="{5C57E014-0D66-F348-86DC-96C99E7A1AA3}"/>
              </a:ext>
            </a:extLst>
          </p:cNvPr>
          <p:cNvPicPr>
            <a:picLocks noChangeAspect="1"/>
          </p:cNvPicPr>
          <p:nvPr/>
        </p:nvPicPr>
        <p:blipFill>
          <a:blip r:embed="rId3"/>
          <a:stretch>
            <a:fillRect/>
          </a:stretch>
        </p:blipFill>
        <p:spPr>
          <a:xfrm>
            <a:off x="34732" y="4152276"/>
            <a:ext cx="3851468" cy="1459252"/>
          </a:xfrm>
          <a:prstGeom prst="rect">
            <a:avLst/>
          </a:prstGeom>
        </p:spPr>
      </p:pic>
      <p:sp>
        <p:nvSpPr>
          <p:cNvPr id="11" name="CasellaDiTesto 10">
            <a:extLst>
              <a:ext uri="{FF2B5EF4-FFF2-40B4-BE49-F238E27FC236}">
                <a16:creationId xmlns:a16="http://schemas.microsoft.com/office/drawing/2014/main" id="{49AF3FC1-E3D8-F24B-8452-0DD2620C76F1}"/>
              </a:ext>
            </a:extLst>
          </p:cNvPr>
          <p:cNvSpPr txBox="1"/>
          <p:nvPr/>
        </p:nvSpPr>
        <p:spPr>
          <a:xfrm>
            <a:off x="609600" y="981414"/>
            <a:ext cx="8077200" cy="584775"/>
          </a:xfrm>
          <a:prstGeom prst="rect">
            <a:avLst/>
          </a:prstGeom>
          <a:noFill/>
        </p:spPr>
        <p:txBody>
          <a:bodyPr wrap="square" rtlCol="0">
            <a:spAutoFit/>
          </a:bodyPr>
          <a:lstStyle/>
          <a:p>
            <a:pPr algn="just"/>
            <a:r>
              <a:rPr lang="en-GB" sz="1600" dirty="0"/>
              <a:t>Test for antiproliferative efficacy against three different patient-derived glioma sphere samples; </a:t>
            </a:r>
            <a:r>
              <a:rPr lang="en-GB" sz="1600" dirty="0" err="1"/>
              <a:t>proneural</a:t>
            </a:r>
            <a:r>
              <a:rPr lang="en-GB" sz="1600" dirty="0"/>
              <a:t> (PN-157) and mesenchymal (MES-267 and MES-374). 72h EXPOSURE</a:t>
            </a:r>
          </a:p>
        </p:txBody>
      </p:sp>
      <p:sp>
        <p:nvSpPr>
          <p:cNvPr id="12" name="CasellaDiTesto 11">
            <a:extLst>
              <a:ext uri="{FF2B5EF4-FFF2-40B4-BE49-F238E27FC236}">
                <a16:creationId xmlns:a16="http://schemas.microsoft.com/office/drawing/2014/main" id="{9D79072B-8FF6-0E40-8FF1-4D79B0D973C3}"/>
              </a:ext>
            </a:extLst>
          </p:cNvPr>
          <p:cNvSpPr txBox="1"/>
          <p:nvPr/>
        </p:nvSpPr>
        <p:spPr>
          <a:xfrm>
            <a:off x="3894301" y="5054679"/>
            <a:ext cx="5173499" cy="830997"/>
          </a:xfrm>
          <a:prstGeom prst="rect">
            <a:avLst/>
          </a:prstGeom>
          <a:solidFill>
            <a:schemeClr val="accent2">
              <a:alpha val="63000"/>
            </a:schemeClr>
          </a:solidFill>
        </p:spPr>
        <p:txBody>
          <a:bodyPr wrap="square" rtlCol="0">
            <a:spAutoFit/>
          </a:bodyPr>
          <a:lstStyle/>
          <a:p>
            <a:pPr algn="just"/>
            <a:r>
              <a:rPr lang="en-GB" sz="1600" dirty="0"/>
              <a:t>The 6-(4-fluoro)phenyl derivative (3b), combining the best functional profile in terms of activity and selectivity against the ALDH1.</a:t>
            </a:r>
            <a:endParaRPr lang="it-IT" sz="1600" dirty="0"/>
          </a:p>
        </p:txBody>
      </p:sp>
      <p:pic>
        <p:nvPicPr>
          <p:cNvPr id="14" name="Immagine 13" descr="Immagine che contiene tavolo&#10;&#10;Descrizione generata automaticamente">
            <a:extLst>
              <a:ext uri="{FF2B5EF4-FFF2-40B4-BE49-F238E27FC236}">
                <a16:creationId xmlns:a16="http://schemas.microsoft.com/office/drawing/2014/main" id="{121D1D3E-106F-2849-9D9B-5F99D2286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93" y="1646382"/>
            <a:ext cx="5486400" cy="2425700"/>
          </a:xfrm>
          <a:prstGeom prst="rect">
            <a:avLst/>
          </a:prstGeom>
        </p:spPr>
      </p:pic>
      <p:sp>
        <p:nvSpPr>
          <p:cNvPr id="15" name="CasellaDiTesto 14">
            <a:extLst>
              <a:ext uri="{FF2B5EF4-FFF2-40B4-BE49-F238E27FC236}">
                <a16:creationId xmlns:a16="http://schemas.microsoft.com/office/drawing/2014/main" id="{C586F2A5-8D3D-A046-A81D-28DFC891B083}"/>
              </a:ext>
            </a:extLst>
          </p:cNvPr>
          <p:cNvSpPr txBox="1"/>
          <p:nvPr/>
        </p:nvSpPr>
        <p:spPr>
          <a:xfrm>
            <a:off x="2209800" y="286065"/>
            <a:ext cx="5135986" cy="369332"/>
          </a:xfrm>
          <a:prstGeom prst="rect">
            <a:avLst/>
          </a:prstGeom>
          <a:noFill/>
          <a:ln>
            <a:solidFill>
              <a:schemeClr val="accent1">
                <a:shade val="50000"/>
              </a:schemeClr>
            </a:solidFill>
          </a:ln>
        </p:spPr>
        <p:txBody>
          <a:bodyPr wrap="square" rtlCol="0">
            <a:spAutoFit/>
          </a:bodyPr>
          <a:lstStyle/>
          <a:p>
            <a:pPr algn="ctr"/>
            <a:r>
              <a:rPr lang="it-IT" dirty="0">
                <a:latin typeface="Avenir Light" panose="020B0402020203020204" pitchFamily="34" charset="77"/>
              </a:rPr>
              <a:t>HALOGEN 2,6-DIPHENIL-IMIDAZO PYRIDINE</a:t>
            </a:r>
          </a:p>
        </p:txBody>
      </p:sp>
    </p:spTree>
    <p:extLst>
      <p:ext uri="{BB962C8B-B14F-4D97-AF65-F5344CB8AC3E}">
        <p14:creationId xmlns:p14="http://schemas.microsoft.com/office/powerpoint/2010/main" val="3599430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4" name="Immagine 3">
            <a:extLst>
              <a:ext uri="{FF2B5EF4-FFF2-40B4-BE49-F238E27FC236}">
                <a16:creationId xmlns:a16="http://schemas.microsoft.com/office/drawing/2014/main" id="{A04D595C-75D7-F94F-98E7-AC00BBFA6906}"/>
              </a:ext>
            </a:extLst>
          </p:cNvPr>
          <p:cNvPicPr>
            <a:picLocks noChangeAspect="1"/>
          </p:cNvPicPr>
          <p:nvPr/>
        </p:nvPicPr>
        <p:blipFill>
          <a:blip r:embed="rId3"/>
          <a:stretch>
            <a:fillRect/>
          </a:stretch>
        </p:blipFill>
        <p:spPr>
          <a:xfrm>
            <a:off x="5362488" y="435956"/>
            <a:ext cx="3361346" cy="1250257"/>
          </a:xfrm>
          <a:prstGeom prst="rect">
            <a:avLst/>
          </a:prstGeom>
        </p:spPr>
      </p:pic>
      <p:pic>
        <p:nvPicPr>
          <p:cNvPr id="8" name="Immagine 7">
            <a:extLst>
              <a:ext uri="{FF2B5EF4-FFF2-40B4-BE49-F238E27FC236}">
                <a16:creationId xmlns:a16="http://schemas.microsoft.com/office/drawing/2014/main" id="{28E42BF8-DF48-E04C-9D90-7AB6367E9037}"/>
              </a:ext>
            </a:extLst>
          </p:cNvPr>
          <p:cNvPicPr>
            <a:picLocks noChangeAspect="1"/>
          </p:cNvPicPr>
          <p:nvPr/>
        </p:nvPicPr>
        <p:blipFill>
          <a:blip r:embed="rId4"/>
          <a:stretch>
            <a:fillRect/>
          </a:stretch>
        </p:blipFill>
        <p:spPr>
          <a:xfrm>
            <a:off x="533400" y="455562"/>
            <a:ext cx="3248114" cy="1230652"/>
          </a:xfrm>
          <a:prstGeom prst="rect">
            <a:avLst/>
          </a:prstGeom>
        </p:spPr>
      </p:pic>
      <p:sp>
        <p:nvSpPr>
          <p:cNvPr id="3" name="CasellaDiTesto 2">
            <a:extLst>
              <a:ext uri="{FF2B5EF4-FFF2-40B4-BE49-F238E27FC236}">
                <a16:creationId xmlns:a16="http://schemas.microsoft.com/office/drawing/2014/main" id="{05BD7D80-4C34-2B4B-BA9E-EEFE12EE0C09}"/>
              </a:ext>
            </a:extLst>
          </p:cNvPr>
          <p:cNvSpPr txBox="1"/>
          <p:nvPr/>
        </p:nvSpPr>
        <p:spPr>
          <a:xfrm>
            <a:off x="473244" y="4542018"/>
            <a:ext cx="8190434" cy="923330"/>
          </a:xfrm>
          <a:prstGeom prst="rect">
            <a:avLst/>
          </a:prstGeom>
          <a:noFill/>
        </p:spPr>
        <p:txBody>
          <a:bodyPr wrap="square" rtlCol="0">
            <a:spAutoFit/>
          </a:bodyPr>
          <a:lstStyle/>
          <a:p>
            <a:r>
              <a:rPr lang="en-GB" dirty="0"/>
              <a:t>After 72 hours of exposure, all the compound exhibited antiproliferative activity in the nanomolar (</a:t>
            </a:r>
            <a:r>
              <a:rPr lang="en-GB" dirty="0" err="1"/>
              <a:t>nM</a:t>
            </a:r>
            <a:r>
              <a:rPr lang="en-GB" dirty="0"/>
              <a:t>) range in a dose-dependent manner.</a:t>
            </a:r>
          </a:p>
          <a:p>
            <a:endParaRPr lang="en-GB" dirty="0"/>
          </a:p>
        </p:txBody>
      </p:sp>
      <p:sp>
        <p:nvSpPr>
          <p:cNvPr id="9" name="CasellaDiTesto 8">
            <a:extLst>
              <a:ext uri="{FF2B5EF4-FFF2-40B4-BE49-F238E27FC236}">
                <a16:creationId xmlns:a16="http://schemas.microsoft.com/office/drawing/2014/main" id="{52233D8F-CCCA-1146-90D9-68979C828977}"/>
              </a:ext>
            </a:extLst>
          </p:cNvPr>
          <p:cNvSpPr txBox="1"/>
          <p:nvPr/>
        </p:nvSpPr>
        <p:spPr>
          <a:xfrm>
            <a:off x="562099" y="2619873"/>
            <a:ext cx="8190434" cy="923330"/>
          </a:xfrm>
          <a:prstGeom prst="rect">
            <a:avLst/>
          </a:prstGeom>
          <a:solidFill>
            <a:srgbClr val="FF766D"/>
          </a:solidFill>
        </p:spPr>
        <p:txBody>
          <a:bodyPr wrap="square" rtlCol="0">
            <a:spAutoFit/>
          </a:bodyPr>
          <a:lstStyle/>
          <a:p>
            <a:r>
              <a:rPr lang="it-IT" dirty="0"/>
              <a:t>Derivative </a:t>
            </a:r>
            <a:r>
              <a:rPr lang="it-IT" b="1" dirty="0"/>
              <a:t>3b </a:t>
            </a:r>
            <a:r>
              <a:rPr lang="it-IT" dirty="0" err="1"/>
              <a:t>turned</a:t>
            </a:r>
            <a:r>
              <a:rPr lang="it-IT" dirty="0"/>
              <a:t> out to be the </a:t>
            </a:r>
            <a:r>
              <a:rPr lang="it-IT" dirty="0" err="1"/>
              <a:t>most</a:t>
            </a:r>
            <a:r>
              <a:rPr lang="it-IT" dirty="0"/>
              <a:t> </a:t>
            </a:r>
            <a:r>
              <a:rPr lang="it-IT" dirty="0" err="1"/>
              <a:t>potent</a:t>
            </a:r>
            <a:r>
              <a:rPr lang="it-IT" dirty="0"/>
              <a:t> </a:t>
            </a:r>
            <a:r>
              <a:rPr lang="it-IT" dirty="0" err="1"/>
              <a:t>analogue</a:t>
            </a:r>
            <a:r>
              <a:rPr lang="it-IT" dirty="0"/>
              <a:t> </a:t>
            </a:r>
            <a:r>
              <a:rPr lang="it-IT" dirty="0" err="1"/>
              <a:t>against</a:t>
            </a:r>
            <a:r>
              <a:rPr lang="it-IT" dirty="0"/>
              <a:t> P4E6 and PC3, with a </a:t>
            </a:r>
            <a:r>
              <a:rPr lang="it-IT" dirty="0" err="1"/>
              <a:t>reduced</a:t>
            </a:r>
            <a:r>
              <a:rPr lang="it-IT" dirty="0"/>
              <a:t> </a:t>
            </a:r>
            <a:r>
              <a:rPr lang="it-IT" dirty="0" err="1"/>
              <a:t>but</a:t>
            </a:r>
            <a:r>
              <a:rPr lang="it-IT" dirty="0"/>
              <a:t> </a:t>
            </a:r>
            <a:r>
              <a:rPr lang="it-IT" dirty="0" err="1"/>
              <a:t>comparable</a:t>
            </a:r>
            <a:r>
              <a:rPr lang="it-IT" dirty="0"/>
              <a:t> </a:t>
            </a:r>
            <a:r>
              <a:rPr lang="it-IT" dirty="0" err="1"/>
              <a:t>activity</a:t>
            </a:r>
            <a:r>
              <a:rPr lang="it-IT" dirty="0"/>
              <a:t> </a:t>
            </a:r>
            <a:r>
              <a:rPr lang="it-IT" dirty="0" err="1"/>
              <a:t>between</a:t>
            </a:r>
            <a:r>
              <a:rPr lang="it-IT" dirty="0"/>
              <a:t> </a:t>
            </a:r>
            <a:r>
              <a:rPr lang="it-IT" dirty="0" err="1"/>
              <a:t>LNCaP</a:t>
            </a:r>
            <a:r>
              <a:rPr lang="it-IT" dirty="0"/>
              <a:t> and the </a:t>
            </a:r>
            <a:r>
              <a:rPr lang="it-IT" dirty="0" err="1"/>
              <a:t>normal</a:t>
            </a:r>
            <a:r>
              <a:rPr lang="it-IT" dirty="0"/>
              <a:t> </a:t>
            </a:r>
            <a:r>
              <a:rPr lang="it-IT" dirty="0" err="1"/>
              <a:t>epithelial</a:t>
            </a:r>
            <a:r>
              <a:rPr lang="it-IT" dirty="0"/>
              <a:t> PNT2-C2 </a:t>
            </a:r>
            <a:r>
              <a:rPr lang="it-IT" dirty="0" err="1"/>
              <a:t>cell</a:t>
            </a:r>
            <a:r>
              <a:rPr lang="it-IT" dirty="0"/>
              <a:t> line.</a:t>
            </a:r>
          </a:p>
        </p:txBody>
      </p:sp>
      <p:sp>
        <p:nvSpPr>
          <p:cNvPr id="10" name="CasellaDiTesto 9">
            <a:extLst>
              <a:ext uri="{FF2B5EF4-FFF2-40B4-BE49-F238E27FC236}">
                <a16:creationId xmlns:a16="http://schemas.microsoft.com/office/drawing/2014/main" id="{DD82AC0E-B792-9448-A0D2-8F746AFBFF85}"/>
              </a:ext>
            </a:extLst>
          </p:cNvPr>
          <p:cNvSpPr txBox="1"/>
          <p:nvPr/>
        </p:nvSpPr>
        <p:spPr>
          <a:xfrm>
            <a:off x="620371" y="2522551"/>
            <a:ext cx="3649758" cy="369332"/>
          </a:xfrm>
          <a:prstGeom prst="rect">
            <a:avLst/>
          </a:prstGeom>
          <a:noFill/>
          <a:ln>
            <a:solidFill>
              <a:schemeClr val="accent1">
                <a:lumMod val="60000"/>
                <a:lumOff val="40000"/>
              </a:schemeClr>
            </a:solidFill>
          </a:ln>
        </p:spPr>
        <p:txBody>
          <a:bodyPr wrap="square" rtlCol="0">
            <a:spAutoFit/>
          </a:bodyPr>
          <a:lstStyle/>
          <a:p>
            <a:r>
              <a:rPr lang="it-IT" b="1" dirty="0"/>
              <a:t>P4E6 </a:t>
            </a:r>
            <a:r>
              <a:rPr lang="it-IT" sz="1400" dirty="0"/>
              <a:t>(</a:t>
            </a:r>
            <a:r>
              <a:rPr lang="it-IT" sz="1400" dirty="0" err="1"/>
              <a:t>immortalised</a:t>
            </a:r>
            <a:r>
              <a:rPr lang="it-IT" sz="1400" dirty="0"/>
              <a:t> human prostate </a:t>
            </a:r>
            <a:r>
              <a:rPr lang="it-IT" sz="1400" dirty="0" err="1"/>
              <a:t>cell</a:t>
            </a:r>
            <a:r>
              <a:rPr lang="it-IT" sz="1400" dirty="0"/>
              <a:t> line)</a:t>
            </a:r>
            <a:endParaRPr lang="it-IT" b="1" dirty="0"/>
          </a:p>
        </p:txBody>
      </p:sp>
      <p:sp>
        <p:nvSpPr>
          <p:cNvPr id="11" name="CasellaDiTesto 10">
            <a:extLst>
              <a:ext uri="{FF2B5EF4-FFF2-40B4-BE49-F238E27FC236}">
                <a16:creationId xmlns:a16="http://schemas.microsoft.com/office/drawing/2014/main" id="{AC9C4B4D-2CF2-154F-80A8-B404F6698883}"/>
              </a:ext>
            </a:extLst>
          </p:cNvPr>
          <p:cNvSpPr txBox="1"/>
          <p:nvPr/>
        </p:nvSpPr>
        <p:spPr>
          <a:xfrm>
            <a:off x="620371" y="3417306"/>
            <a:ext cx="3649758" cy="369332"/>
          </a:xfrm>
          <a:prstGeom prst="rect">
            <a:avLst/>
          </a:prstGeom>
          <a:noFill/>
          <a:ln>
            <a:solidFill>
              <a:schemeClr val="accent1">
                <a:lumMod val="60000"/>
                <a:lumOff val="40000"/>
              </a:schemeClr>
            </a:solidFill>
          </a:ln>
        </p:spPr>
        <p:txBody>
          <a:bodyPr wrap="square" rtlCol="0">
            <a:spAutoFit/>
          </a:bodyPr>
          <a:lstStyle/>
          <a:p>
            <a:r>
              <a:rPr lang="it-IT" b="1" dirty="0"/>
              <a:t>PC-3 </a:t>
            </a:r>
            <a:r>
              <a:rPr lang="it-IT" sz="1400" dirty="0"/>
              <a:t>(human prostate </a:t>
            </a:r>
            <a:r>
              <a:rPr lang="it-IT" sz="1400" dirty="0" err="1"/>
              <a:t>cancer</a:t>
            </a:r>
            <a:r>
              <a:rPr lang="it-IT" sz="1400" dirty="0"/>
              <a:t> </a:t>
            </a:r>
            <a:r>
              <a:rPr lang="it-IT" sz="1400" dirty="0" err="1"/>
              <a:t>cell</a:t>
            </a:r>
            <a:r>
              <a:rPr lang="it-IT" sz="1400" dirty="0"/>
              <a:t> line)</a:t>
            </a:r>
            <a:endParaRPr lang="it-IT" b="1" dirty="0"/>
          </a:p>
        </p:txBody>
      </p:sp>
      <p:sp>
        <p:nvSpPr>
          <p:cNvPr id="12" name="CasellaDiTesto 11">
            <a:extLst>
              <a:ext uri="{FF2B5EF4-FFF2-40B4-BE49-F238E27FC236}">
                <a16:creationId xmlns:a16="http://schemas.microsoft.com/office/drawing/2014/main" id="{C320DAA1-BD70-AA40-9448-A15B5812C9E1}"/>
              </a:ext>
            </a:extLst>
          </p:cNvPr>
          <p:cNvSpPr txBox="1"/>
          <p:nvPr/>
        </p:nvSpPr>
        <p:spPr>
          <a:xfrm>
            <a:off x="4628617" y="2516739"/>
            <a:ext cx="3649759" cy="584775"/>
          </a:xfrm>
          <a:prstGeom prst="rect">
            <a:avLst/>
          </a:prstGeom>
          <a:noFill/>
          <a:ln>
            <a:gradFill>
              <a:gsLst>
                <a:gs pos="74000">
                  <a:schemeClr val="accent1">
                    <a:lumMod val="45000"/>
                    <a:lumOff val="55000"/>
                  </a:schemeClr>
                </a:gs>
                <a:gs pos="83000">
                  <a:schemeClr val="accent1">
                    <a:lumMod val="45000"/>
                    <a:lumOff val="55000"/>
                  </a:schemeClr>
                </a:gs>
                <a:gs pos="100000">
                  <a:schemeClr val="accent1">
                    <a:lumMod val="30000"/>
                    <a:lumOff val="70000"/>
                  </a:schemeClr>
                </a:gs>
              </a:gsLst>
              <a:lin ang="7800000" scaled="0"/>
            </a:gradFill>
          </a:ln>
        </p:spPr>
        <p:txBody>
          <a:bodyPr wrap="square" rtlCol="0">
            <a:spAutoFit/>
          </a:bodyPr>
          <a:lstStyle/>
          <a:p>
            <a:r>
              <a:rPr lang="it-IT" b="1" dirty="0" err="1"/>
              <a:t>LNCaP</a:t>
            </a:r>
            <a:r>
              <a:rPr lang="it-IT" b="1" dirty="0"/>
              <a:t> </a:t>
            </a:r>
            <a:r>
              <a:rPr lang="it-IT" sz="1400" dirty="0"/>
              <a:t>(</a:t>
            </a:r>
            <a:r>
              <a:rPr lang="it-IT" sz="1400" dirty="0" err="1"/>
              <a:t>androgen</a:t>
            </a:r>
            <a:r>
              <a:rPr lang="it-IT" sz="1400" dirty="0"/>
              <a:t>-sensitive human prostate adenocarcinoma </a:t>
            </a:r>
            <a:r>
              <a:rPr lang="it-IT" sz="1400" dirty="0" err="1"/>
              <a:t>cells</a:t>
            </a:r>
            <a:r>
              <a:rPr lang="it-IT" sz="1400" dirty="0"/>
              <a:t>)</a:t>
            </a:r>
            <a:endParaRPr lang="it-IT" b="1" dirty="0"/>
          </a:p>
        </p:txBody>
      </p:sp>
      <p:sp>
        <p:nvSpPr>
          <p:cNvPr id="13" name="CasellaDiTesto 12">
            <a:extLst>
              <a:ext uri="{FF2B5EF4-FFF2-40B4-BE49-F238E27FC236}">
                <a16:creationId xmlns:a16="http://schemas.microsoft.com/office/drawing/2014/main" id="{3138E839-BD9C-BA47-A76B-41B14C4571C8}"/>
              </a:ext>
            </a:extLst>
          </p:cNvPr>
          <p:cNvSpPr txBox="1"/>
          <p:nvPr/>
        </p:nvSpPr>
        <p:spPr>
          <a:xfrm>
            <a:off x="4657316" y="3429000"/>
            <a:ext cx="3650749" cy="369332"/>
          </a:xfrm>
          <a:prstGeom prst="rect">
            <a:avLst/>
          </a:prstGeom>
          <a:noFill/>
          <a:ln>
            <a:solidFill>
              <a:schemeClr val="accent1">
                <a:lumMod val="60000"/>
                <a:lumOff val="40000"/>
              </a:schemeClr>
            </a:solidFill>
          </a:ln>
        </p:spPr>
        <p:txBody>
          <a:bodyPr wrap="square" rtlCol="0">
            <a:spAutoFit/>
          </a:bodyPr>
          <a:lstStyle/>
          <a:p>
            <a:r>
              <a:rPr lang="it-IT" b="1" dirty="0"/>
              <a:t>PNT2-C2 </a:t>
            </a:r>
            <a:r>
              <a:rPr lang="it-IT" sz="1400" dirty="0"/>
              <a:t>(</a:t>
            </a:r>
            <a:r>
              <a:rPr lang="it-IT" sz="1400" dirty="0" err="1"/>
              <a:t>normal</a:t>
            </a:r>
            <a:r>
              <a:rPr lang="it-IT" sz="1400" dirty="0"/>
              <a:t> prostate </a:t>
            </a:r>
            <a:r>
              <a:rPr lang="it-IT" sz="1400" dirty="0" err="1"/>
              <a:t>epithelial</a:t>
            </a:r>
            <a:r>
              <a:rPr lang="it-IT" sz="1400" dirty="0"/>
              <a:t> </a:t>
            </a:r>
            <a:r>
              <a:rPr lang="it-IT" sz="1400" dirty="0" err="1"/>
              <a:t>cell</a:t>
            </a:r>
            <a:r>
              <a:rPr lang="it-IT" sz="1400" dirty="0"/>
              <a:t> line)</a:t>
            </a:r>
            <a:endParaRPr lang="it-IT" b="1" dirty="0"/>
          </a:p>
        </p:txBody>
      </p:sp>
      <p:graphicFrame>
        <p:nvGraphicFramePr>
          <p:cNvPr id="14" name="Tabella 14">
            <a:extLst>
              <a:ext uri="{FF2B5EF4-FFF2-40B4-BE49-F238E27FC236}">
                <a16:creationId xmlns:a16="http://schemas.microsoft.com/office/drawing/2014/main" id="{E1F375F5-A7AE-ED4E-A31C-A73245495680}"/>
              </a:ext>
            </a:extLst>
          </p:cNvPr>
          <p:cNvGraphicFramePr>
            <a:graphicFrameLocks noGrp="1"/>
          </p:cNvGraphicFramePr>
          <p:nvPr>
            <p:extLst>
              <p:ext uri="{D42A27DB-BD31-4B8C-83A1-F6EECF244321}">
                <p14:modId xmlns:p14="http://schemas.microsoft.com/office/powerpoint/2010/main" val="2922393593"/>
              </p:ext>
            </p:extLst>
          </p:nvPr>
        </p:nvGraphicFramePr>
        <p:xfrm>
          <a:off x="1520461" y="4222269"/>
          <a:ext cx="6096000" cy="1112520"/>
        </p:xfrm>
        <a:graphic>
          <a:graphicData uri="http://schemas.openxmlformats.org/drawingml/2006/table">
            <a:tbl>
              <a:tblPr firstRow="1" bandRow="1">
                <a:tableStyleId>{7DF18680-E054-41AD-8BC1-D1AEF772440D}</a:tableStyleId>
              </a:tblPr>
              <a:tblGrid>
                <a:gridCol w="1219200">
                  <a:extLst>
                    <a:ext uri="{9D8B030D-6E8A-4147-A177-3AD203B41FA5}">
                      <a16:colId xmlns:a16="http://schemas.microsoft.com/office/drawing/2014/main" val="3329661242"/>
                    </a:ext>
                  </a:extLst>
                </a:gridCol>
                <a:gridCol w="1219200">
                  <a:extLst>
                    <a:ext uri="{9D8B030D-6E8A-4147-A177-3AD203B41FA5}">
                      <a16:colId xmlns:a16="http://schemas.microsoft.com/office/drawing/2014/main" val="3943930922"/>
                    </a:ext>
                  </a:extLst>
                </a:gridCol>
                <a:gridCol w="1219200">
                  <a:extLst>
                    <a:ext uri="{9D8B030D-6E8A-4147-A177-3AD203B41FA5}">
                      <a16:colId xmlns:a16="http://schemas.microsoft.com/office/drawing/2014/main" val="1540361156"/>
                    </a:ext>
                  </a:extLst>
                </a:gridCol>
                <a:gridCol w="1219200">
                  <a:extLst>
                    <a:ext uri="{9D8B030D-6E8A-4147-A177-3AD203B41FA5}">
                      <a16:colId xmlns:a16="http://schemas.microsoft.com/office/drawing/2014/main" val="2518238102"/>
                    </a:ext>
                  </a:extLst>
                </a:gridCol>
                <a:gridCol w="1219200">
                  <a:extLst>
                    <a:ext uri="{9D8B030D-6E8A-4147-A177-3AD203B41FA5}">
                      <a16:colId xmlns:a16="http://schemas.microsoft.com/office/drawing/2014/main" val="964903224"/>
                    </a:ext>
                  </a:extLst>
                </a:gridCol>
              </a:tblGrid>
              <a:tr h="370840">
                <a:tc>
                  <a:txBody>
                    <a:bodyPr/>
                    <a:lstStyle/>
                    <a:p>
                      <a:endParaRPr lang="it-IT"/>
                    </a:p>
                  </a:txBody>
                  <a:tcPr/>
                </a:tc>
                <a:tc>
                  <a:txBody>
                    <a:bodyPr/>
                    <a:lstStyle/>
                    <a:p>
                      <a:pPr algn="ctr"/>
                      <a:r>
                        <a:rPr lang="it-IT" dirty="0"/>
                        <a:t>P4E6</a:t>
                      </a:r>
                    </a:p>
                  </a:txBody>
                  <a:tcPr/>
                </a:tc>
                <a:tc>
                  <a:txBody>
                    <a:bodyPr/>
                    <a:lstStyle/>
                    <a:p>
                      <a:pPr algn="ctr"/>
                      <a:r>
                        <a:rPr lang="it-IT" dirty="0"/>
                        <a:t>PC-3</a:t>
                      </a:r>
                    </a:p>
                  </a:txBody>
                  <a:tcPr/>
                </a:tc>
                <a:tc>
                  <a:txBody>
                    <a:bodyPr/>
                    <a:lstStyle/>
                    <a:p>
                      <a:pPr algn="ctr"/>
                      <a:r>
                        <a:rPr lang="it-IT" dirty="0" err="1"/>
                        <a:t>LNCaP</a:t>
                      </a:r>
                      <a:endParaRPr lang="it-IT" dirty="0"/>
                    </a:p>
                  </a:txBody>
                  <a:tcPr/>
                </a:tc>
                <a:tc>
                  <a:txBody>
                    <a:bodyPr/>
                    <a:lstStyle/>
                    <a:p>
                      <a:pPr algn="ctr"/>
                      <a:r>
                        <a:rPr lang="it-IT" dirty="0"/>
                        <a:t>PNT2-C2</a:t>
                      </a:r>
                    </a:p>
                  </a:txBody>
                  <a:tcPr/>
                </a:tc>
                <a:extLst>
                  <a:ext uri="{0D108BD9-81ED-4DB2-BD59-A6C34878D82A}">
                    <a16:rowId xmlns:a16="http://schemas.microsoft.com/office/drawing/2014/main" val="1676227721"/>
                  </a:ext>
                </a:extLst>
              </a:tr>
              <a:tr h="370840">
                <a:tc>
                  <a:txBody>
                    <a:bodyPr/>
                    <a:lstStyle/>
                    <a:p>
                      <a:pPr algn="ctr"/>
                      <a:r>
                        <a:rPr lang="it-IT" dirty="0"/>
                        <a:t>3b</a:t>
                      </a:r>
                    </a:p>
                  </a:txBody>
                  <a:tcPr/>
                </a:tc>
                <a:tc>
                  <a:txBody>
                    <a:bodyPr/>
                    <a:lstStyle/>
                    <a:p>
                      <a:pPr algn="ctr"/>
                      <a:r>
                        <a:rPr lang="it-IT" dirty="0"/>
                        <a:t>4.038</a:t>
                      </a:r>
                    </a:p>
                  </a:txBody>
                  <a:tcPr/>
                </a:tc>
                <a:tc>
                  <a:txBody>
                    <a:bodyPr/>
                    <a:lstStyle/>
                    <a:p>
                      <a:pPr algn="ctr"/>
                      <a:r>
                        <a:rPr lang="it-IT" dirty="0"/>
                        <a:t>70.92</a:t>
                      </a:r>
                    </a:p>
                  </a:txBody>
                  <a:tcPr/>
                </a:tc>
                <a:tc>
                  <a:txBody>
                    <a:bodyPr/>
                    <a:lstStyle/>
                    <a:p>
                      <a:pPr algn="ctr"/>
                      <a:r>
                        <a:rPr lang="it-IT" dirty="0"/>
                        <a:t>240.0</a:t>
                      </a:r>
                    </a:p>
                  </a:txBody>
                  <a:tcPr/>
                </a:tc>
                <a:tc>
                  <a:txBody>
                    <a:bodyPr/>
                    <a:lstStyle/>
                    <a:p>
                      <a:pPr algn="ctr"/>
                      <a:r>
                        <a:rPr lang="it-IT" dirty="0"/>
                        <a:t>217.0</a:t>
                      </a:r>
                    </a:p>
                  </a:txBody>
                  <a:tcPr/>
                </a:tc>
                <a:extLst>
                  <a:ext uri="{0D108BD9-81ED-4DB2-BD59-A6C34878D82A}">
                    <a16:rowId xmlns:a16="http://schemas.microsoft.com/office/drawing/2014/main" val="1457487393"/>
                  </a:ext>
                </a:extLst>
              </a:tr>
              <a:tr h="370840">
                <a:tc>
                  <a:txBody>
                    <a:bodyPr/>
                    <a:lstStyle/>
                    <a:p>
                      <a:pPr algn="ctr"/>
                      <a:r>
                        <a:rPr lang="it-IT" dirty="0"/>
                        <a:t>3c</a:t>
                      </a:r>
                    </a:p>
                  </a:txBody>
                  <a:tcPr/>
                </a:tc>
                <a:tc>
                  <a:txBody>
                    <a:bodyPr/>
                    <a:lstStyle/>
                    <a:p>
                      <a:pPr algn="ctr"/>
                      <a:r>
                        <a:rPr lang="it-IT" dirty="0"/>
                        <a:t>33.39</a:t>
                      </a:r>
                    </a:p>
                  </a:txBody>
                  <a:tcPr/>
                </a:tc>
                <a:tc>
                  <a:txBody>
                    <a:bodyPr/>
                    <a:lstStyle/>
                    <a:p>
                      <a:pPr algn="ctr"/>
                      <a:r>
                        <a:rPr lang="it-IT" dirty="0"/>
                        <a:t>321.9</a:t>
                      </a:r>
                    </a:p>
                  </a:txBody>
                  <a:tcPr/>
                </a:tc>
                <a:tc>
                  <a:txBody>
                    <a:bodyPr/>
                    <a:lstStyle/>
                    <a:p>
                      <a:pPr algn="ctr"/>
                      <a:r>
                        <a:rPr lang="it-IT" dirty="0"/>
                        <a:t>323.1</a:t>
                      </a:r>
                    </a:p>
                  </a:txBody>
                  <a:tcPr/>
                </a:tc>
                <a:tc>
                  <a:txBody>
                    <a:bodyPr/>
                    <a:lstStyle/>
                    <a:p>
                      <a:pPr algn="ctr"/>
                      <a:r>
                        <a:rPr lang="it-IT" dirty="0"/>
                        <a:t>324.7</a:t>
                      </a:r>
                    </a:p>
                  </a:txBody>
                  <a:tcPr/>
                </a:tc>
                <a:extLst>
                  <a:ext uri="{0D108BD9-81ED-4DB2-BD59-A6C34878D82A}">
                    <a16:rowId xmlns:a16="http://schemas.microsoft.com/office/drawing/2014/main" val="3515625655"/>
                  </a:ext>
                </a:extLst>
              </a:tr>
            </a:tbl>
          </a:graphicData>
        </a:graphic>
      </p:graphicFrame>
      <p:sp>
        <p:nvSpPr>
          <p:cNvPr id="15" name="CasellaDiTesto 14">
            <a:extLst>
              <a:ext uri="{FF2B5EF4-FFF2-40B4-BE49-F238E27FC236}">
                <a16:creationId xmlns:a16="http://schemas.microsoft.com/office/drawing/2014/main" id="{46085E3D-567E-E940-8FCD-BB229C526DEB}"/>
              </a:ext>
            </a:extLst>
          </p:cNvPr>
          <p:cNvSpPr txBox="1"/>
          <p:nvPr/>
        </p:nvSpPr>
        <p:spPr>
          <a:xfrm>
            <a:off x="3781514" y="3921721"/>
            <a:ext cx="1905000" cy="369332"/>
          </a:xfrm>
          <a:prstGeom prst="rect">
            <a:avLst/>
          </a:prstGeom>
          <a:noFill/>
        </p:spPr>
        <p:txBody>
          <a:bodyPr wrap="square" rtlCol="0">
            <a:spAutoFit/>
          </a:bodyPr>
          <a:lstStyle/>
          <a:p>
            <a:pPr algn="ctr"/>
            <a:r>
              <a:rPr lang="it-IT" dirty="0"/>
              <a:t>EC</a:t>
            </a:r>
            <a:r>
              <a:rPr lang="it-IT" baseline="-25000" dirty="0"/>
              <a:t>50</a:t>
            </a:r>
            <a:r>
              <a:rPr lang="it-IT" dirty="0"/>
              <a:t> (</a:t>
            </a:r>
            <a:r>
              <a:rPr lang="it-IT" dirty="0" err="1"/>
              <a:t>nM</a:t>
            </a:r>
            <a:r>
              <a:rPr lang="it-IT" dirty="0"/>
              <a:t>)</a:t>
            </a:r>
          </a:p>
        </p:txBody>
      </p:sp>
    </p:spTree>
    <p:extLst>
      <p:ext uri="{BB962C8B-B14F-4D97-AF65-F5344CB8AC3E}">
        <p14:creationId xmlns:p14="http://schemas.microsoft.com/office/powerpoint/2010/main" val="228600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6" presetClass="exit" presetSubtype="21" fill="hold" grpId="0" nodeType="withEffect">
                                  <p:stCondLst>
                                    <p:cond delay="0"/>
                                  </p:stCondLst>
                                  <p:childTnLst>
                                    <p:animEffect transition="out" filter="barn(inVertic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16" presetClass="exit" presetSubtype="21" fill="hold" grpId="0" nodeType="withEffect">
                                  <p:stCondLst>
                                    <p:cond delay="0"/>
                                  </p:stCondLst>
                                  <p:childTnLst>
                                    <p:animEffect transition="out" filter="barn(inVertical)">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6" presetClass="exit" presetSubtype="21" fill="hold" grpId="0" nodeType="withEffect">
                                  <p:stCondLst>
                                    <p:cond delay="0"/>
                                  </p:stCondLst>
                                  <p:childTnLst>
                                    <p:animEffect transition="out" filter="barn(inVertical)">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P spid="13"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19</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CasellaDiTesto 1">
            <a:extLst>
              <a:ext uri="{FF2B5EF4-FFF2-40B4-BE49-F238E27FC236}">
                <a16:creationId xmlns:a16="http://schemas.microsoft.com/office/drawing/2014/main" id="{E1F36673-C56A-114A-A418-C337DDA61803}"/>
              </a:ext>
            </a:extLst>
          </p:cNvPr>
          <p:cNvSpPr txBox="1"/>
          <p:nvPr/>
        </p:nvSpPr>
        <p:spPr>
          <a:xfrm>
            <a:off x="339361" y="1596110"/>
            <a:ext cx="8458200" cy="3416320"/>
          </a:xfrm>
          <a:prstGeom prst="rect">
            <a:avLst/>
          </a:prstGeom>
          <a:noFill/>
        </p:spPr>
        <p:txBody>
          <a:bodyPr wrap="square" rtlCol="0">
            <a:spAutoFit/>
          </a:bodyPr>
          <a:lstStyle/>
          <a:p>
            <a:pPr algn="just"/>
            <a:r>
              <a:rPr lang="it-IT" dirty="0"/>
              <a:t>•</a:t>
            </a:r>
            <a:r>
              <a:rPr lang="it-IT" dirty="0" err="1"/>
              <a:t>Moving</a:t>
            </a:r>
            <a:r>
              <a:rPr lang="it-IT" dirty="0"/>
              <a:t> from the </a:t>
            </a:r>
            <a:r>
              <a:rPr lang="it-IT" dirty="0" err="1"/>
              <a:t>previously</a:t>
            </a:r>
            <a:r>
              <a:rPr lang="it-IT" dirty="0"/>
              <a:t> </a:t>
            </a:r>
            <a:r>
              <a:rPr lang="it-IT" dirty="0" err="1"/>
              <a:t>described</a:t>
            </a:r>
            <a:r>
              <a:rPr lang="it-IT" dirty="0"/>
              <a:t> hit GA11 and </a:t>
            </a:r>
            <a:r>
              <a:rPr lang="it-IT" dirty="0" err="1"/>
              <a:t>taking</a:t>
            </a:r>
            <a:r>
              <a:rPr lang="it-IT" dirty="0"/>
              <a:t> </a:t>
            </a:r>
            <a:r>
              <a:rPr lang="it-IT" dirty="0" err="1"/>
              <a:t>advantage</a:t>
            </a:r>
            <a:r>
              <a:rPr lang="it-IT" dirty="0"/>
              <a:t> of </a:t>
            </a:r>
            <a:r>
              <a:rPr lang="it-IT" dirty="0" err="1"/>
              <a:t>both</a:t>
            </a:r>
            <a:r>
              <a:rPr lang="it-IT" dirty="0"/>
              <a:t> </a:t>
            </a:r>
            <a:r>
              <a:rPr lang="it-IT" dirty="0" err="1"/>
              <a:t>crystallographic</a:t>
            </a:r>
            <a:r>
              <a:rPr lang="it-IT" dirty="0"/>
              <a:t> </a:t>
            </a:r>
            <a:r>
              <a:rPr lang="it-IT" dirty="0" err="1"/>
              <a:t>studies</a:t>
            </a:r>
            <a:r>
              <a:rPr lang="it-IT" dirty="0"/>
              <a:t> and </a:t>
            </a:r>
            <a:r>
              <a:rPr lang="it-IT" dirty="0" err="1"/>
              <a:t>molecular</a:t>
            </a:r>
            <a:r>
              <a:rPr lang="it-IT" dirty="0"/>
              <a:t> </a:t>
            </a:r>
            <a:r>
              <a:rPr lang="it-IT" dirty="0" err="1"/>
              <a:t>modeling</a:t>
            </a:r>
            <a:r>
              <a:rPr lang="it-IT" dirty="0"/>
              <a:t> </a:t>
            </a:r>
            <a:r>
              <a:rPr lang="it-IT" dirty="0" err="1"/>
              <a:t>investigations</a:t>
            </a:r>
            <a:r>
              <a:rPr lang="it-IT" dirty="0"/>
              <a:t>, </a:t>
            </a:r>
            <a:r>
              <a:rPr lang="it-IT" dirty="0" err="1"/>
              <a:t>we</a:t>
            </a:r>
            <a:r>
              <a:rPr lang="it-IT" dirty="0"/>
              <a:t> </a:t>
            </a:r>
            <a:r>
              <a:rPr lang="it-IT" dirty="0" err="1"/>
              <a:t>succeeded</a:t>
            </a:r>
            <a:r>
              <a:rPr lang="it-IT" dirty="0"/>
              <a:t> in </a:t>
            </a:r>
            <a:r>
              <a:rPr lang="it-IT" dirty="0" err="1"/>
              <a:t>customizing</a:t>
            </a:r>
            <a:r>
              <a:rPr lang="it-IT" dirty="0"/>
              <a:t> the </a:t>
            </a:r>
            <a:r>
              <a:rPr lang="it-IT" dirty="0" err="1"/>
              <a:t>selectivity</a:t>
            </a:r>
            <a:r>
              <a:rPr lang="it-IT" dirty="0"/>
              <a:t> </a:t>
            </a:r>
            <a:r>
              <a:rPr lang="it-IT" dirty="0" err="1"/>
              <a:t>profile</a:t>
            </a:r>
            <a:r>
              <a:rPr lang="it-IT" dirty="0"/>
              <a:t> of the compound by </a:t>
            </a:r>
            <a:r>
              <a:rPr lang="it-IT" dirty="0" err="1"/>
              <a:t>varying</a:t>
            </a:r>
            <a:r>
              <a:rPr lang="it-IT" dirty="0"/>
              <a:t> </a:t>
            </a:r>
            <a:r>
              <a:rPr lang="it-IT" dirty="0" err="1"/>
              <a:t>its</a:t>
            </a:r>
            <a:r>
              <a:rPr lang="it-IT" dirty="0"/>
              <a:t> </a:t>
            </a:r>
            <a:r>
              <a:rPr lang="it-IT" dirty="0" err="1"/>
              <a:t>substitution</a:t>
            </a:r>
            <a:r>
              <a:rPr lang="it-IT" dirty="0"/>
              <a:t> pattern on </a:t>
            </a:r>
            <a:r>
              <a:rPr lang="it-IT" dirty="0" err="1"/>
              <a:t>both</a:t>
            </a:r>
            <a:r>
              <a:rPr lang="it-IT" dirty="0"/>
              <a:t> the pendant </a:t>
            </a:r>
            <a:r>
              <a:rPr lang="it-IT" dirty="0" err="1"/>
              <a:t>phenyl</a:t>
            </a:r>
            <a:r>
              <a:rPr lang="it-IT" dirty="0"/>
              <a:t> </a:t>
            </a:r>
            <a:r>
              <a:rPr lang="it-IT" dirty="0" err="1"/>
              <a:t>rings</a:t>
            </a:r>
            <a:r>
              <a:rPr lang="it-IT" dirty="0"/>
              <a:t>. </a:t>
            </a:r>
          </a:p>
          <a:p>
            <a:pPr algn="just"/>
            <a:endParaRPr lang="it-IT" dirty="0"/>
          </a:p>
          <a:p>
            <a:pPr algn="just"/>
            <a:r>
              <a:rPr lang="it-IT" dirty="0"/>
              <a:t>•</a:t>
            </a:r>
            <a:r>
              <a:rPr lang="it-IT" dirty="0" err="1"/>
              <a:t>Studies</a:t>
            </a:r>
            <a:r>
              <a:rPr lang="it-IT" dirty="0"/>
              <a:t> in vitro on </a:t>
            </a:r>
            <a:r>
              <a:rPr lang="it-IT" dirty="0" err="1"/>
              <a:t>recombinant</a:t>
            </a:r>
            <a:r>
              <a:rPr lang="it-IT" dirty="0"/>
              <a:t> human </a:t>
            </a:r>
            <a:r>
              <a:rPr lang="it-IT" dirty="0" err="1"/>
              <a:t>isoforms</a:t>
            </a:r>
            <a:r>
              <a:rPr lang="it-IT" dirty="0"/>
              <a:t> of ALDH1A, and on </a:t>
            </a:r>
            <a:r>
              <a:rPr lang="it-IT" dirty="0" err="1"/>
              <a:t>cell</a:t>
            </a:r>
            <a:r>
              <a:rPr lang="it-IT" dirty="0"/>
              <a:t> </a:t>
            </a:r>
            <a:r>
              <a:rPr lang="it-IT" dirty="0" err="1"/>
              <a:t>lines</a:t>
            </a:r>
            <a:r>
              <a:rPr lang="it-IT" dirty="0"/>
              <a:t> </a:t>
            </a:r>
            <a:r>
              <a:rPr lang="it-IT" dirty="0" err="1"/>
              <a:t>highlights</a:t>
            </a:r>
            <a:r>
              <a:rPr lang="it-IT" dirty="0"/>
              <a:t> the </a:t>
            </a:r>
            <a:r>
              <a:rPr lang="it-IT" dirty="0" err="1"/>
              <a:t>importance</a:t>
            </a:r>
            <a:r>
              <a:rPr lang="it-IT" dirty="0"/>
              <a:t> of </a:t>
            </a:r>
            <a:r>
              <a:rPr lang="it-IT" dirty="0" err="1"/>
              <a:t>this</a:t>
            </a:r>
            <a:r>
              <a:rPr lang="it-IT" dirty="0"/>
              <a:t> </a:t>
            </a:r>
            <a:r>
              <a:rPr lang="it-IT" dirty="0" err="1"/>
              <a:t>novel</a:t>
            </a:r>
            <a:r>
              <a:rPr lang="it-IT" dirty="0"/>
              <a:t> </a:t>
            </a:r>
            <a:r>
              <a:rPr lang="it-IT" dirty="0" err="1"/>
              <a:t>group</a:t>
            </a:r>
            <a:r>
              <a:rPr lang="it-IT" dirty="0"/>
              <a:t> of </a:t>
            </a:r>
            <a:r>
              <a:rPr lang="it-IT" dirty="0" err="1"/>
              <a:t>compounds</a:t>
            </a:r>
            <a:r>
              <a:rPr lang="it-IT" dirty="0"/>
              <a:t> in the </a:t>
            </a:r>
            <a:r>
              <a:rPr lang="it-IT" dirty="0" err="1"/>
              <a:t>fight</a:t>
            </a:r>
            <a:r>
              <a:rPr lang="it-IT" dirty="0"/>
              <a:t> </a:t>
            </a:r>
            <a:r>
              <a:rPr lang="it-IT" dirty="0" err="1"/>
              <a:t>against</a:t>
            </a:r>
            <a:r>
              <a:rPr lang="it-IT" dirty="0"/>
              <a:t> </a:t>
            </a:r>
            <a:r>
              <a:rPr lang="it-IT" dirty="0" err="1"/>
              <a:t>cancer</a:t>
            </a:r>
            <a:r>
              <a:rPr lang="it-IT" dirty="0"/>
              <a:t> </a:t>
            </a:r>
            <a:r>
              <a:rPr lang="it-IT" dirty="0" err="1"/>
              <a:t>targeting</a:t>
            </a:r>
            <a:r>
              <a:rPr lang="it-IT" dirty="0"/>
              <a:t> CSC and the </a:t>
            </a:r>
            <a:r>
              <a:rPr lang="it-IT" dirty="0" err="1"/>
              <a:t>overexpression</a:t>
            </a:r>
            <a:r>
              <a:rPr lang="it-IT" dirty="0"/>
              <a:t> of ALDH1A.</a:t>
            </a:r>
          </a:p>
          <a:p>
            <a:pPr algn="just"/>
            <a:endParaRPr lang="it-IT" dirty="0"/>
          </a:p>
          <a:p>
            <a:pPr algn="just"/>
            <a:r>
              <a:rPr lang="it-IT" dirty="0"/>
              <a:t>•in </a:t>
            </a:r>
            <a:r>
              <a:rPr lang="it-IT" dirty="0" err="1"/>
              <a:t>particular</a:t>
            </a:r>
            <a:r>
              <a:rPr lang="it-IT" dirty="0"/>
              <a:t>, the </a:t>
            </a:r>
            <a:r>
              <a:rPr lang="it-IT" dirty="0" err="1"/>
              <a:t>cyanide</a:t>
            </a:r>
            <a:r>
              <a:rPr lang="it-IT" dirty="0"/>
              <a:t> </a:t>
            </a:r>
            <a:r>
              <a:rPr lang="it-IT" dirty="0" err="1"/>
              <a:t>derivatives</a:t>
            </a:r>
            <a:r>
              <a:rPr lang="it-IT" dirty="0"/>
              <a:t> </a:t>
            </a:r>
            <a:r>
              <a:rPr lang="it-IT" dirty="0" err="1"/>
              <a:t>showed</a:t>
            </a:r>
            <a:r>
              <a:rPr lang="it-IT" dirty="0"/>
              <a:t> high </a:t>
            </a:r>
            <a:r>
              <a:rPr lang="it-IT" dirty="0" err="1"/>
              <a:t>efficacy</a:t>
            </a:r>
            <a:r>
              <a:rPr lang="it-IT" dirty="0"/>
              <a:t> on glioma and </a:t>
            </a:r>
            <a:r>
              <a:rPr lang="it-IT" dirty="0" err="1"/>
              <a:t>colorectal</a:t>
            </a:r>
            <a:r>
              <a:rPr lang="it-IT" dirty="0"/>
              <a:t> </a:t>
            </a:r>
            <a:r>
              <a:rPr lang="it-IT" dirty="0" err="1"/>
              <a:t>tumor</a:t>
            </a:r>
            <a:r>
              <a:rPr lang="it-IT" dirty="0"/>
              <a:t> </a:t>
            </a:r>
            <a:r>
              <a:rPr lang="it-IT" dirty="0" err="1"/>
              <a:t>cell</a:t>
            </a:r>
            <a:r>
              <a:rPr lang="it-IT" dirty="0"/>
              <a:t> </a:t>
            </a:r>
            <a:r>
              <a:rPr lang="it-IT" dirty="0" err="1"/>
              <a:t>lines</a:t>
            </a:r>
            <a:r>
              <a:rPr lang="it-IT" dirty="0"/>
              <a:t> </a:t>
            </a:r>
            <a:r>
              <a:rPr lang="it-IT" dirty="0" err="1"/>
              <a:t>instead</a:t>
            </a:r>
            <a:r>
              <a:rPr lang="it-IT" dirty="0"/>
              <a:t> the fluoro and </a:t>
            </a:r>
            <a:r>
              <a:rPr lang="it-IT" dirty="0" err="1"/>
              <a:t>chlorine</a:t>
            </a:r>
            <a:r>
              <a:rPr lang="it-IT" dirty="0"/>
              <a:t> </a:t>
            </a:r>
            <a:r>
              <a:rPr lang="it-IT" dirty="0" err="1"/>
              <a:t>derivatives</a:t>
            </a:r>
            <a:r>
              <a:rPr lang="it-IT" dirty="0"/>
              <a:t> </a:t>
            </a:r>
            <a:r>
              <a:rPr lang="it-IT" dirty="0" err="1"/>
              <a:t>underlined</a:t>
            </a:r>
            <a:r>
              <a:rPr lang="it-IT" dirty="0"/>
              <a:t> </a:t>
            </a:r>
            <a:r>
              <a:rPr lang="it-IT" dirty="0" err="1"/>
              <a:t>their</a:t>
            </a:r>
            <a:r>
              <a:rPr lang="it-IT" dirty="0"/>
              <a:t> </a:t>
            </a:r>
            <a:r>
              <a:rPr lang="it-IT" dirty="0" err="1"/>
              <a:t>potent</a:t>
            </a:r>
            <a:r>
              <a:rPr lang="it-IT" dirty="0"/>
              <a:t> </a:t>
            </a:r>
            <a:r>
              <a:rPr lang="it-IT" dirty="0" err="1"/>
              <a:t>activity</a:t>
            </a:r>
            <a:r>
              <a:rPr lang="it-IT" dirty="0"/>
              <a:t> on glioblastoma and prostate </a:t>
            </a:r>
            <a:r>
              <a:rPr lang="it-IT" dirty="0" err="1"/>
              <a:t>cancer</a:t>
            </a:r>
            <a:r>
              <a:rPr lang="it-IT" dirty="0"/>
              <a:t> </a:t>
            </a:r>
            <a:r>
              <a:rPr lang="it-IT" dirty="0" err="1"/>
              <a:t>cell</a:t>
            </a:r>
            <a:r>
              <a:rPr lang="it-IT" dirty="0"/>
              <a:t> </a:t>
            </a:r>
            <a:r>
              <a:rPr lang="it-IT" dirty="0" err="1"/>
              <a:t>lines</a:t>
            </a:r>
            <a:r>
              <a:rPr lang="it-IT"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373705"/>
            <a:ext cx="7010400" cy="369332"/>
          </a:xfrm>
          <a:prstGeom prst="rect">
            <a:avLst/>
          </a:prstGeom>
          <a:noFill/>
        </p:spPr>
        <p:txBody>
          <a:bodyPr wrap="square" rtlCol="0">
            <a:spAutoFit/>
          </a:bodyPr>
          <a:lstStyle/>
          <a:p>
            <a:r>
              <a:rPr lang="fr-FR" b="1" dirty="0" err="1"/>
              <a:t>Graphical</a:t>
            </a:r>
            <a:r>
              <a:rPr lang="fr-FR" b="1" dirty="0"/>
              <a:t> Abstract</a:t>
            </a:r>
            <a:endParaRPr lang="fr-FR" dirty="0"/>
          </a:p>
        </p:txBody>
      </p:sp>
      <p:sp>
        <p:nvSpPr>
          <p:cNvPr id="5" name="Rectangle 4"/>
          <p:cNvSpPr/>
          <p:nvPr/>
        </p:nvSpPr>
        <p:spPr>
          <a:xfrm>
            <a:off x="377461" y="391209"/>
            <a:ext cx="8382000" cy="830997"/>
          </a:xfrm>
          <a:prstGeom prst="rect">
            <a:avLst/>
          </a:prstGeom>
        </p:spPr>
        <p:txBody>
          <a:bodyPr wrap="square">
            <a:spAutoFit/>
          </a:bodyPr>
          <a:lstStyle/>
          <a:p>
            <a:pPr algn="ctr"/>
            <a:r>
              <a:rPr lang="en-US" sz="2400" b="1" dirty="0"/>
              <a:t>2,6-Diphenyl-Imidazopyridine Derivatives as Novel Prototypes of Anticancer Agents Targeting Aldehyde Dehydrogenases. </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Immagine 1">
            <a:extLst>
              <a:ext uri="{FF2B5EF4-FFF2-40B4-BE49-F238E27FC236}">
                <a16:creationId xmlns:a16="http://schemas.microsoft.com/office/drawing/2014/main" id="{9108B177-180A-534B-9FAA-98923FAE1BC4}"/>
              </a:ext>
            </a:extLst>
          </p:cNvPr>
          <p:cNvPicPr>
            <a:picLocks noChangeAspect="1"/>
          </p:cNvPicPr>
          <p:nvPr/>
        </p:nvPicPr>
        <p:blipFill>
          <a:blip r:embed="rId4"/>
          <a:stretch>
            <a:fillRect/>
          </a:stretch>
        </p:blipFill>
        <p:spPr>
          <a:xfrm>
            <a:off x="1143000" y="2633201"/>
            <a:ext cx="2971800" cy="1211110"/>
          </a:xfrm>
          <a:prstGeom prst="rect">
            <a:avLst/>
          </a:prstGeom>
        </p:spPr>
      </p:pic>
      <p:pic>
        <p:nvPicPr>
          <p:cNvPr id="6" name="Immagine 5">
            <a:extLst>
              <a:ext uri="{FF2B5EF4-FFF2-40B4-BE49-F238E27FC236}">
                <a16:creationId xmlns:a16="http://schemas.microsoft.com/office/drawing/2014/main" id="{2AD926FE-2D3D-3740-A7A1-CECDAB59C557}"/>
              </a:ext>
            </a:extLst>
          </p:cNvPr>
          <p:cNvPicPr>
            <a:picLocks noChangeAspect="1"/>
          </p:cNvPicPr>
          <p:nvPr/>
        </p:nvPicPr>
        <p:blipFill>
          <a:blip r:embed="rId5"/>
          <a:stretch>
            <a:fillRect/>
          </a:stretch>
        </p:blipFill>
        <p:spPr>
          <a:xfrm>
            <a:off x="4724400" y="2700635"/>
            <a:ext cx="3633330" cy="1211110"/>
          </a:xfrm>
          <a:prstGeom prst="rect">
            <a:avLst/>
          </a:prstGeom>
        </p:spPr>
      </p:pic>
      <p:sp>
        <p:nvSpPr>
          <p:cNvPr id="7" name="CasellaDiTesto 6">
            <a:extLst>
              <a:ext uri="{FF2B5EF4-FFF2-40B4-BE49-F238E27FC236}">
                <a16:creationId xmlns:a16="http://schemas.microsoft.com/office/drawing/2014/main" id="{EB4BBBF4-3AE6-0B45-ABDA-E5263481EB9B}"/>
              </a:ext>
            </a:extLst>
          </p:cNvPr>
          <p:cNvSpPr txBox="1"/>
          <p:nvPr/>
        </p:nvSpPr>
        <p:spPr>
          <a:xfrm>
            <a:off x="2280086" y="3998159"/>
            <a:ext cx="697627" cy="369332"/>
          </a:xfrm>
          <a:prstGeom prst="rect">
            <a:avLst/>
          </a:prstGeom>
          <a:noFill/>
        </p:spPr>
        <p:txBody>
          <a:bodyPr wrap="none" rtlCol="0">
            <a:spAutoFit/>
          </a:bodyPr>
          <a:lstStyle/>
          <a:p>
            <a:r>
              <a:rPr lang="it-IT" dirty="0"/>
              <a:t>GA11</a:t>
            </a:r>
          </a:p>
        </p:txBody>
      </p:sp>
      <p:sp>
        <p:nvSpPr>
          <p:cNvPr id="8" name="Rettangolo con angoli arrotondati 7">
            <a:extLst>
              <a:ext uri="{FF2B5EF4-FFF2-40B4-BE49-F238E27FC236}">
                <a16:creationId xmlns:a16="http://schemas.microsoft.com/office/drawing/2014/main" id="{9E2E9277-EA92-5541-9F65-354B1DC89EEE}"/>
              </a:ext>
            </a:extLst>
          </p:cNvPr>
          <p:cNvSpPr/>
          <p:nvPr/>
        </p:nvSpPr>
        <p:spPr>
          <a:xfrm>
            <a:off x="762000" y="1894536"/>
            <a:ext cx="7997461" cy="3353891"/>
          </a:xfrm>
          <a:custGeom>
            <a:avLst/>
            <a:gdLst>
              <a:gd name="connsiteX0" fmla="*/ 0 w 7997461"/>
              <a:gd name="connsiteY0" fmla="*/ 558993 h 3353891"/>
              <a:gd name="connsiteX1" fmla="*/ 558993 w 7997461"/>
              <a:gd name="connsiteY1" fmla="*/ 0 h 3353891"/>
              <a:gd name="connsiteX2" fmla="*/ 1269872 w 7997461"/>
              <a:gd name="connsiteY2" fmla="*/ 0 h 3353891"/>
              <a:gd name="connsiteX3" fmla="*/ 1774367 w 7997461"/>
              <a:gd name="connsiteY3" fmla="*/ 0 h 3353891"/>
              <a:gd name="connsiteX4" fmla="*/ 2210067 w 7997461"/>
              <a:gd name="connsiteY4" fmla="*/ 0 h 3353891"/>
              <a:gd name="connsiteX5" fmla="*/ 2852151 w 7997461"/>
              <a:gd name="connsiteY5" fmla="*/ 0 h 3353891"/>
              <a:gd name="connsiteX6" fmla="*/ 3356646 w 7997461"/>
              <a:gd name="connsiteY6" fmla="*/ 0 h 3353891"/>
              <a:gd name="connsiteX7" fmla="*/ 4067525 w 7997461"/>
              <a:gd name="connsiteY7" fmla="*/ 0 h 3353891"/>
              <a:gd name="connsiteX8" fmla="*/ 4503225 w 7997461"/>
              <a:gd name="connsiteY8" fmla="*/ 0 h 3353891"/>
              <a:gd name="connsiteX9" fmla="*/ 5214104 w 7997461"/>
              <a:gd name="connsiteY9" fmla="*/ 0 h 3353891"/>
              <a:gd name="connsiteX10" fmla="*/ 5581010 w 7997461"/>
              <a:gd name="connsiteY10" fmla="*/ 0 h 3353891"/>
              <a:gd name="connsiteX11" fmla="*/ 6154299 w 7997461"/>
              <a:gd name="connsiteY11" fmla="*/ 0 h 3353891"/>
              <a:gd name="connsiteX12" fmla="*/ 6727589 w 7997461"/>
              <a:gd name="connsiteY12" fmla="*/ 0 h 3353891"/>
              <a:gd name="connsiteX13" fmla="*/ 7438468 w 7997461"/>
              <a:gd name="connsiteY13" fmla="*/ 0 h 3353891"/>
              <a:gd name="connsiteX14" fmla="*/ 7997461 w 7997461"/>
              <a:gd name="connsiteY14" fmla="*/ 558993 h 3353891"/>
              <a:gd name="connsiteX15" fmla="*/ 7997461 w 7997461"/>
              <a:gd name="connsiteY15" fmla="*/ 1117969 h 3353891"/>
              <a:gd name="connsiteX16" fmla="*/ 7997461 w 7997461"/>
              <a:gd name="connsiteY16" fmla="*/ 1676946 h 3353891"/>
              <a:gd name="connsiteX17" fmla="*/ 7997461 w 7997461"/>
              <a:gd name="connsiteY17" fmla="*/ 2280640 h 3353891"/>
              <a:gd name="connsiteX18" fmla="*/ 7997461 w 7997461"/>
              <a:gd name="connsiteY18" fmla="*/ 2794898 h 3353891"/>
              <a:gd name="connsiteX19" fmla="*/ 7438468 w 7997461"/>
              <a:gd name="connsiteY19" fmla="*/ 3353891 h 3353891"/>
              <a:gd name="connsiteX20" fmla="*/ 7002768 w 7997461"/>
              <a:gd name="connsiteY20" fmla="*/ 3353891 h 3353891"/>
              <a:gd name="connsiteX21" fmla="*/ 6429478 w 7997461"/>
              <a:gd name="connsiteY21" fmla="*/ 3353891 h 3353891"/>
              <a:gd name="connsiteX22" fmla="*/ 5993778 w 7997461"/>
              <a:gd name="connsiteY22" fmla="*/ 3353891 h 3353891"/>
              <a:gd name="connsiteX23" fmla="*/ 5420489 w 7997461"/>
              <a:gd name="connsiteY23" fmla="*/ 3353891 h 3353891"/>
              <a:gd name="connsiteX24" fmla="*/ 5053583 w 7997461"/>
              <a:gd name="connsiteY24" fmla="*/ 3353891 h 3353891"/>
              <a:gd name="connsiteX25" fmla="*/ 4686678 w 7997461"/>
              <a:gd name="connsiteY25" fmla="*/ 3353891 h 3353891"/>
              <a:gd name="connsiteX26" fmla="*/ 4113388 w 7997461"/>
              <a:gd name="connsiteY26" fmla="*/ 3353891 h 3353891"/>
              <a:gd name="connsiteX27" fmla="*/ 3677688 w 7997461"/>
              <a:gd name="connsiteY27" fmla="*/ 3353891 h 3353891"/>
              <a:gd name="connsiteX28" fmla="*/ 3035604 w 7997461"/>
              <a:gd name="connsiteY28" fmla="*/ 3353891 h 3353891"/>
              <a:gd name="connsiteX29" fmla="*/ 2599904 w 7997461"/>
              <a:gd name="connsiteY29" fmla="*/ 3353891 h 3353891"/>
              <a:gd name="connsiteX30" fmla="*/ 1957820 w 7997461"/>
              <a:gd name="connsiteY30" fmla="*/ 3353891 h 3353891"/>
              <a:gd name="connsiteX31" fmla="*/ 1590914 w 7997461"/>
              <a:gd name="connsiteY31" fmla="*/ 3353891 h 3353891"/>
              <a:gd name="connsiteX32" fmla="*/ 558993 w 7997461"/>
              <a:gd name="connsiteY32" fmla="*/ 3353891 h 3353891"/>
              <a:gd name="connsiteX33" fmla="*/ 0 w 7997461"/>
              <a:gd name="connsiteY33" fmla="*/ 2794898 h 3353891"/>
              <a:gd name="connsiteX34" fmla="*/ 0 w 7997461"/>
              <a:gd name="connsiteY34" fmla="*/ 2235922 h 3353891"/>
              <a:gd name="connsiteX35" fmla="*/ 0 w 7997461"/>
              <a:gd name="connsiteY35" fmla="*/ 1654586 h 3353891"/>
              <a:gd name="connsiteX36" fmla="*/ 0 w 7997461"/>
              <a:gd name="connsiteY36" fmla="*/ 1140328 h 3353891"/>
              <a:gd name="connsiteX37" fmla="*/ 0 w 7997461"/>
              <a:gd name="connsiteY37" fmla="*/ 558993 h 33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97461" h="3353891" extrusionOk="0">
                <a:moveTo>
                  <a:pt x="0" y="558993"/>
                </a:moveTo>
                <a:cubicBezTo>
                  <a:pt x="-40744" y="225138"/>
                  <a:pt x="222262" y="10512"/>
                  <a:pt x="558993" y="0"/>
                </a:cubicBezTo>
                <a:cubicBezTo>
                  <a:pt x="755063" y="-53983"/>
                  <a:pt x="1034679" y="33179"/>
                  <a:pt x="1269872" y="0"/>
                </a:cubicBezTo>
                <a:cubicBezTo>
                  <a:pt x="1505065" y="-33179"/>
                  <a:pt x="1561906" y="57218"/>
                  <a:pt x="1774367" y="0"/>
                </a:cubicBezTo>
                <a:cubicBezTo>
                  <a:pt x="1986828" y="-57218"/>
                  <a:pt x="2094439" y="28976"/>
                  <a:pt x="2210067" y="0"/>
                </a:cubicBezTo>
                <a:cubicBezTo>
                  <a:pt x="2325695" y="-28976"/>
                  <a:pt x="2596842" y="43728"/>
                  <a:pt x="2852151" y="0"/>
                </a:cubicBezTo>
                <a:cubicBezTo>
                  <a:pt x="3107460" y="-43728"/>
                  <a:pt x="3106211" y="44413"/>
                  <a:pt x="3356646" y="0"/>
                </a:cubicBezTo>
                <a:cubicBezTo>
                  <a:pt x="3607081" y="-44413"/>
                  <a:pt x="3857681" y="35129"/>
                  <a:pt x="4067525" y="0"/>
                </a:cubicBezTo>
                <a:cubicBezTo>
                  <a:pt x="4277369" y="-35129"/>
                  <a:pt x="4310971" y="49799"/>
                  <a:pt x="4503225" y="0"/>
                </a:cubicBezTo>
                <a:cubicBezTo>
                  <a:pt x="4695479" y="-49799"/>
                  <a:pt x="4975136" y="54676"/>
                  <a:pt x="5214104" y="0"/>
                </a:cubicBezTo>
                <a:cubicBezTo>
                  <a:pt x="5453072" y="-54676"/>
                  <a:pt x="5465018" y="13308"/>
                  <a:pt x="5581010" y="0"/>
                </a:cubicBezTo>
                <a:cubicBezTo>
                  <a:pt x="5697002" y="-13308"/>
                  <a:pt x="6014509" y="52267"/>
                  <a:pt x="6154299" y="0"/>
                </a:cubicBezTo>
                <a:cubicBezTo>
                  <a:pt x="6294089" y="-52267"/>
                  <a:pt x="6517222" y="65091"/>
                  <a:pt x="6727589" y="0"/>
                </a:cubicBezTo>
                <a:cubicBezTo>
                  <a:pt x="6937956" y="-65091"/>
                  <a:pt x="7196436" y="12822"/>
                  <a:pt x="7438468" y="0"/>
                </a:cubicBezTo>
                <a:cubicBezTo>
                  <a:pt x="7790665" y="53253"/>
                  <a:pt x="8057399" y="197791"/>
                  <a:pt x="7997461" y="558993"/>
                </a:cubicBezTo>
                <a:cubicBezTo>
                  <a:pt x="8024605" y="737443"/>
                  <a:pt x="7953525" y="846527"/>
                  <a:pt x="7997461" y="1117969"/>
                </a:cubicBezTo>
                <a:cubicBezTo>
                  <a:pt x="8041397" y="1389411"/>
                  <a:pt x="7983830" y="1531866"/>
                  <a:pt x="7997461" y="1676946"/>
                </a:cubicBezTo>
                <a:cubicBezTo>
                  <a:pt x="8011092" y="1822026"/>
                  <a:pt x="7926730" y="1992645"/>
                  <a:pt x="7997461" y="2280640"/>
                </a:cubicBezTo>
                <a:cubicBezTo>
                  <a:pt x="8068192" y="2568635"/>
                  <a:pt x="7948773" y="2663662"/>
                  <a:pt x="7997461" y="2794898"/>
                </a:cubicBezTo>
                <a:cubicBezTo>
                  <a:pt x="7972779" y="3147753"/>
                  <a:pt x="7785892" y="3382649"/>
                  <a:pt x="7438468" y="3353891"/>
                </a:cubicBezTo>
                <a:cubicBezTo>
                  <a:pt x="7300659" y="3393078"/>
                  <a:pt x="7205063" y="3302151"/>
                  <a:pt x="7002768" y="3353891"/>
                </a:cubicBezTo>
                <a:cubicBezTo>
                  <a:pt x="6800473" y="3405631"/>
                  <a:pt x="6588823" y="3333089"/>
                  <a:pt x="6429478" y="3353891"/>
                </a:cubicBezTo>
                <a:cubicBezTo>
                  <a:pt x="6270133" y="3374693"/>
                  <a:pt x="6194682" y="3314618"/>
                  <a:pt x="5993778" y="3353891"/>
                </a:cubicBezTo>
                <a:cubicBezTo>
                  <a:pt x="5792874" y="3393164"/>
                  <a:pt x="5612309" y="3305533"/>
                  <a:pt x="5420489" y="3353891"/>
                </a:cubicBezTo>
                <a:cubicBezTo>
                  <a:pt x="5228669" y="3402249"/>
                  <a:pt x="5174369" y="3317799"/>
                  <a:pt x="5053583" y="3353891"/>
                </a:cubicBezTo>
                <a:cubicBezTo>
                  <a:pt x="4932797" y="3389983"/>
                  <a:pt x="4779802" y="3330184"/>
                  <a:pt x="4686678" y="3353891"/>
                </a:cubicBezTo>
                <a:cubicBezTo>
                  <a:pt x="4593555" y="3377598"/>
                  <a:pt x="4364006" y="3289567"/>
                  <a:pt x="4113388" y="3353891"/>
                </a:cubicBezTo>
                <a:cubicBezTo>
                  <a:pt x="3862770" y="3418215"/>
                  <a:pt x="3805186" y="3321886"/>
                  <a:pt x="3677688" y="3353891"/>
                </a:cubicBezTo>
                <a:cubicBezTo>
                  <a:pt x="3550190" y="3385896"/>
                  <a:pt x="3271729" y="3341985"/>
                  <a:pt x="3035604" y="3353891"/>
                </a:cubicBezTo>
                <a:cubicBezTo>
                  <a:pt x="2799479" y="3365797"/>
                  <a:pt x="2794990" y="3319359"/>
                  <a:pt x="2599904" y="3353891"/>
                </a:cubicBezTo>
                <a:cubicBezTo>
                  <a:pt x="2404818" y="3388423"/>
                  <a:pt x="2229084" y="3325063"/>
                  <a:pt x="1957820" y="3353891"/>
                </a:cubicBezTo>
                <a:cubicBezTo>
                  <a:pt x="1686556" y="3382719"/>
                  <a:pt x="1767207" y="3344606"/>
                  <a:pt x="1590914" y="3353891"/>
                </a:cubicBezTo>
                <a:cubicBezTo>
                  <a:pt x="1414621" y="3363176"/>
                  <a:pt x="850674" y="3250059"/>
                  <a:pt x="558993" y="3353891"/>
                </a:cubicBezTo>
                <a:cubicBezTo>
                  <a:pt x="297969" y="3398122"/>
                  <a:pt x="64738" y="3064914"/>
                  <a:pt x="0" y="2794898"/>
                </a:cubicBezTo>
                <a:cubicBezTo>
                  <a:pt x="-29763" y="2623552"/>
                  <a:pt x="28448" y="2375983"/>
                  <a:pt x="0" y="2235922"/>
                </a:cubicBezTo>
                <a:cubicBezTo>
                  <a:pt x="-28448" y="2095861"/>
                  <a:pt x="59380" y="1844688"/>
                  <a:pt x="0" y="1654586"/>
                </a:cubicBezTo>
                <a:cubicBezTo>
                  <a:pt x="-59380" y="1464484"/>
                  <a:pt x="24954" y="1365825"/>
                  <a:pt x="0" y="1140328"/>
                </a:cubicBezTo>
                <a:cubicBezTo>
                  <a:pt x="-24954" y="914831"/>
                  <a:pt x="63874" y="707543"/>
                  <a:pt x="0" y="558993"/>
                </a:cubicBezTo>
                <a:close/>
              </a:path>
            </a:pathLst>
          </a:custGeom>
          <a:no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asellaDiTesto 8">
            <a:extLst>
              <a:ext uri="{FF2B5EF4-FFF2-40B4-BE49-F238E27FC236}">
                <a16:creationId xmlns:a16="http://schemas.microsoft.com/office/drawing/2014/main" id="{8402B97B-893D-314A-836C-0AFD199FDCA5}"/>
              </a:ext>
            </a:extLst>
          </p:cNvPr>
          <p:cNvSpPr txBox="1"/>
          <p:nvPr/>
        </p:nvSpPr>
        <p:spPr>
          <a:xfrm>
            <a:off x="4800600" y="3998159"/>
            <a:ext cx="3810000" cy="338554"/>
          </a:xfrm>
          <a:prstGeom prst="rect">
            <a:avLst/>
          </a:prstGeom>
          <a:noFill/>
        </p:spPr>
        <p:txBody>
          <a:bodyPr wrap="square" rtlCol="0">
            <a:spAutoFit/>
          </a:bodyPr>
          <a:lstStyle/>
          <a:p>
            <a:r>
              <a:rPr lang="en-US" sz="1600" dirty="0"/>
              <a:t>2,6-Diphenyl-Imidazopyridine Derivatives</a:t>
            </a:r>
            <a:endParaRPr lang="it-IT" sz="1600" dirty="0"/>
          </a:p>
        </p:txBody>
      </p:sp>
    </p:spTree>
    <p:extLst>
      <p:ext uri="{BB962C8B-B14F-4D97-AF65-F5344CB8AC3E}">
        <p14:creationId xmlns:p14="http://schemas.microsoft.com/office/powerpoint/2010/main" val="255861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761" y="171018"/>
            <a:ext cx="8153400" cy="461665"/>
          </a:xfrm>
          <a:prstGeom prst="rect">
            <a:avLst/>
          </a:prstGeom>
          <a:noFill/>
        </p:spPr>
        <p:txBody>
          <a:bodyPr wrap="square" rtlCol="0">
            <a:spAutoFit/>
          </a:bodyPr>
          <a:lstStyle/>
          <a:p>
            <a:r>
              <a:rPr lang="fr-FR" sz="2400" b="1" dirty="0" err="1"/>
              <a:t>Acknowledgments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20</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CasellaDiTesto 6">
            <a:extLst>
              <a:ext uri="{FF2B5EF4-FFF2-40B4-BE49-F238E27FC236}">
                <a16:creationId xmlns:a16="http://schemas.microsoft.com/office/drawing/2014/main" id="{3430B030-D71E-904F-8EDC-143571D0157A}"/>
              </a:ext>
            </a:extLst>
          </p:cNvPr>
          <p:cNvSpPr txBox="1"/>
          <p:nvPr/>
        </p:nvSpPr>
        <p:spPr>
          <a:xfrm>
            <a:off x="2377022" y="1071265"/>
            <a:ext cx="3343275" cy="1600438"/>
          </a:xfrm>
          <a:prstGeom prst="rect">
            <a:avLst/>
          </a:prstGeom>
          <a:noFill/>
        </p:spPr>
        <p:txBody>
          <a:bodyPr wrap="square" rtlCol="0">
            <a:spAutoFit/>
          </a:bodyPr>
          <a:lstStyle/>
          <a:p>
            <a:pPr algn="just"/>
            <a:r>
              <a:rPr lang="it-IT" sz="1400" dirty="0"/>
              <a:t>For </a:t>
            </a:r>
            <a:r>
              <a:rPr lang="it-IT" sz="1400" dirty="0" err="1"/>
              <a:t>biological</a:t>
            </a:r>
            <a:r>
              <a:rPr lang="it-IT" sz="1400" dirty="0"/>
              <a:t> </a:t>
            </a:r>
            <a:r>
              <a:rPr lang="it-IT" sz="1400" dirty="0" err="1"/>
              <a:t>tests</a:t>
            </a:r>
            <a:r>
              <a:rPr lang="it-IT" sz="1400" dirty="0"/>
              <a:t>:</a:t>
            </a:r>
          </a:p>
          <a:p>
            <a:pPr algn="just"/>
            <a:endParaRPr lang="it-IT" sz="1400" dirty="0"/>
          </a:p>
          <a:p>
            <a:pPr algn="just"/>
            <a:r>
              <a:rPr lang="it-IT" sz="1400" dirty="0"/>
              <a:t>•Edoardo Luigi Maria </a:t>
            </a:r>
            <a:r>
              <a:rPr lang="it-IT" sz="1400" dirty="0" err="1"/>
              <a:t>Gelardi</a:t>
            </a:r>
            <a:r>
              <a:rPr lang="it-IT" sz="1400" dirty="0"/>
              <a:t>.</a:t>
            </a:r>
          </a:p>
          <a:p>
            <a:pPr algn="just"/>
            <a:r>
              <a:rPr lang="it-IT" sz="1400" dirty="0"/>
              <a:t>•Silvia </a:t>
            </a:r>
            <a:r>
              <a:rPr lang="it-IT" sz="1400" dirty="0" err="1"/>
              <a:t>Garavaglia</a:t>
            </a:r>
            <a:r>
              <a:rPr lang="it-IT" sz="1400" dirty="0"/>
              <a:t>.</a:t>
            </a:r>
          </a:p>
          <a:p>
            <a:pPr algn="just"/>
            <a:r>
              <a:rPr lang="it-IT" sz="1400" dirty="0"/>
              <a:t>•Menico Rizzi.</a:t>
            </a:r>
          </a:p>
          <a:p>
            <a:pPr algn="just"/>
            <a:r>
              <a:rPr lang="it-IT" sz="1400" dirty="0"/>
              <a:t>•Andrea Mangione.</a:t>
            </a:r>
          </a:p>
          <a:p>
            <a:pPr algn="just"/>
            <a:r>
              <a:rPr lang="it-IT" sz="1400" dirty="0"/>
              <a:t>•Davide M. Ferraris.</a:t>
            </a:r>
          </a:p>
        </p:txBody>
      </p:sp>
      <p:pic>
        <p:nvPicPr>
          <p:cNvPr id="8" name="Immagine 7">
            <a:extLst>
              <a:ext uri="{FF2B5EF4-FFF2-40B4-BE49-F238E27FC236}">
                <a16:creationId xmlns:a16="http://schemas.microsoft.com/office/drawing/2014/main" id="{14F57BC0-8CCB-804F-A621-59B751AE681A}"/>
              </a:ext>
            </a:extLst>
          </p:cNvPr>
          <p:cNvPicPr>
            <a:picLocks noChangeAspect="1"/>
          </p:cNvPicPr>
          <p:nvPr/>
        </p:nvPicPr>
        <p:blipFill>
          <a:blip r:embed="rId3"/>
          <a:stretch>
            <a:fillRect/>
          </a:stretch>
        </p:blipFill>
        <p:spPr>
          <a:xfrm>
            <a:off x="304800" y="1167696"/>
            <a:ext cx="2091025" cy="970235"/>
          </a:xfrm>
          <a:prstGeom prst="rect">
            <a:avLst/>
          </a:prstGeom>
        </p:spPr>
      </p:pic>
      <p:pic>
        <p:nvPicPr>
          <p:cNvPr id="9" name="Immagine 8">
            <a:extLst>
              <a:ext uri="{FF2B5EF4-FFF2-40B4-BE49-F238E27FC236}">
                <a16:creationId xmlns:a16="http://schemas.microsoft.com/office/drawing/2014/main" id="{A802F5A7-D69D-674B-87E9-3B976E1B20CF}"/>
              </a:ext>
            </a:extLst>
          </p:cNvPr>
          <p:cNvPicPr>
            <a:picLocks noChangeAspect="1"/>
          </p:cNvPicPr>
          <p:nvPr/>
        </p:nvPicPr>
        <p:blipFill>
          <a:blip r:embed="rId4"/>
          <a:stretch>
            <a:fillRect/>
          </a:stretch>
        </p:blipFill>
        <p:spPr>
          <a:xfrm>
            <a:off x="619247" y="2796105"/>
            <a:ext cx="1090095" cy="1090095"/>
          </a:xfrm>
          <a:prstGeom prst="rect">
            <a:avLst/>
          </a:prstGeom>
        </p:spPr>
      </p:pic>
      <p:sp>
        <p:nvSpPr>
          <p:cNvPr id="10" name="CasellaDiTesto 9">
            <a:extLst>
              <a:ext uri="{FF2B5EF4-FFF2-40B4-BE49-F238E27FC236}">
                <a16:creationId xmlns:a16="http://schemas.microsoft.com/office/drawing/2014/main" id="{B63D375B-F2D9-1A4D-A0FB-DED347F78F25}"/>
              </a:ext>
            </a:extLst>
          </p:cNvPr>
          <p:cNvSpPr txBox="1"/>
          <p:nvPr/>
        </p:nvSpPr>
        <p:spPr>
          <a:xfrm>
            <a:off x="2372074" y="2779693"/>
            <a:ext cx="2580926" cy="1169551"/>
          </a:xfrm>
          <a:prstGeom prst="rect">
            <a:avLst/>
          </a:prstGeom>
          <a:noFill/>
        </p:spPr>
        <p:txBody>
          <a:bodyPr wrap="square" rtlCol="0">
            <a:spAutoFit/>
          </a:bodyPr>
          <a:lstStyle/>
          <a:p>
            <a:pPr algn="just"/>
            <a:r>
              <a:rPr lang="it-IT" sz="1400" dirty="0"/>
              <a:t>For </a:t>
            </a:r>
            <a:r>
              <a:rPr lang="it-IT" sz="1400" dirty="0" err="1"/>
              <a:t>modelling</a:t>
            </a:r>
            <a:r>
              <a:rPr lang="it-IT" sz="1400" dirty="0"/>
              <a:t> and docking </a:t>
            </a:r>
            <a:r>
              <a:rPr lang="it-IT" sz="1400" dirty="0" err="1"/>
              <a:t>tests</a:t>
            </a:r>
            <a:r>
              <a:rPr lang="it-IT" sz="1400" dirty="0"/>
              <a:t>:</a:t>
            </a:r>
          </a:p>
          <a:p>
            <a:pPr algn="just"/>
            <a:endParaRPr lang="it-IT" sz="1400" dirty="0"/>
          </a:p>
          <a:p>
            <a:pPr algn="just"/>
            <a:r>
              <a:rPr lang="it-IT" sz="1400" dirty="0"/>
              <a:t>•Mattia Mori.</a:t>
            </a:r>
          </a:p>
          <a:p>
            <a:pPr algn="just"/>
            <a:r>
              <a:rPr lang="it-IT" sz="1400" dirty="0"/>
              <a:t>•Francesca </a:t>
            </a:r>
            <a:r>
              <a:rPr lang="it-IT" sz="1400" dirty="0" err="1"/>
              <a:t>Picarazzi</a:t>
            </a:r>
            <a:r>
              <a:rPr lang="it-IT" sz="1400" dirty="0"/>
              <a:t>.</a:t>
            </a:r>
          </a:p>
          <a:p>
            <a:pPr algn="just"/>
            <a:r>
              <a:rPr lang="it-IT" sz="1400" dirty="0"/>
              <a:t>•Menico Rizzi.</a:t>
            </a:r>
          </a:p>
        </p:txBody>
      </p:sp>
      <p:pic>
        <p:nvPicPr>
          <p:cNvPr id="11" name="Immagine 10">
            <a:extLst>
              <a:ext uri="{FF2B5EF4-FFF2-40B4-BE49-F238E27FC236}">
                <a16:creationId xmlns:a16="http://schemas.microsoft.com/office/drawing/2014/main" id="{287EA192-1CCD-204E-97D0-0B4E8DE20DD0}"/>
              </a:ext>
            </a:extLst>
          </p:cNvPr>
          <p:cNvPicPr>
            <a:picLocks noChangeAspect="1"/>
          </p:cNvPicPr>
          <p:nvPr/>
        </p:nvPicPr>
        <p:blipFill>
          <a:blip r:embed="rId5">
            <a:alphaModFix/>
          </a:blip>
          <a:stretch>
            <a:fillRect/>
          </a:stretch>
        </p:blipFill>
        <p:spPr>
          <a:xfrm>
            <a:off x="5572512" y="932765"/>
            <a:ext cx="1175665" cy="1200329"/>
          </a:xfrm>
          <a:prstGeom prst="rect">
            <a:avLst/>
          </a:prstGeom>
        </p:spPr>
      </p:pic>
      <p:sp>
        <p:nvSpPr>
          <p:cNvPr id="12" name="CasellaDiTesto 11">
            <a:extLst>
              <a:ext uri="{FF2B5EF4-FFF2-40B4-BE49-F238E27FC236}">
                <a16:creationId xmlns:a16="http://schemas.microsoft.com/office/drawing/2014/main" id="{6FCAEF84-7253-1E42-B9E6-F33C305DB13F}"/>
              </a:ext>
            </a:extLst>
          </p:cNvPr>
          <p:cNvSpPr txBox="1"/>
          <p:nvPr/>
        </p:nvSpPr>
        <p:spPr>
          <a:xfrm>
            <a:off x="7220011" y="808764"/>
            <a:ext cx="2686050" cy="1815882"/>
          </a:xfrm>
          <a:prstGeom prst="rect">
            <a:avLst/>
          </a:prstGeom>
          <a:noFill/>
        </p:spPr>
        <p:txBody>
          <a:bodyPr wrap="square" rtlCol="0">
            <a:spAutoFit/>
          </a:bodyPr>
          <a:lstStyle/>
          <a:p>
            <a:pPr algn="just"/>
            <a:r>
              <a:rPr lang="it-IT" sz="1400" dirty="0" err="1"/>
              <a:t>Syntehsis</a:t>
            </a:r>
            <a:r>
              <a:rPr lang="it-IT" sz="1400" dirty="0"/>
              <a:t>:</a:t>
            </a:r>
          </a:p>
          <a:p>
            <a:pPr algn="just"/>
            <a:endParaRPr lang="it-IT" sz="1400" dirty="0"/>
          </a:p>
          <a:p>
            <a:pPr algn="just"/>
            <a:r>
              <a:rPr lang="it-IT" sz="1400" dirty="0"/>
              <a:t>•Vito Coviello.</a:t>
            </a:r>
          </a:p>
          <a:p>
            <a:pPr algn="just"/>
            <a:r>
              <a:rPr lang="it-IT" sz="1400" dirty="0"/>
              <a:t>•Luca Quattrini.</a:t>
            </a:r>
          </a:p>
          <a:p>
            <a:pPr algn="just"/>
            <a:r>
              <a:rPr lang="it-IT" sz="1400" dirty="0"/>
              <a:t>•Aida </a:t>
            </a:r>
            <a:r>
              <a:rPr lang="it-IT" sz="1400" dirty="0" err="1"/>
              <a:t>Agovi</a:t>
            </a:r>
            <a:r>
              <a:rPr lang="it-IT" sz="1400" dirty="0"/>
              <a:t>.</a:t>
            </a:r>
          </a:p>
          <a:p>
            <a:pPr algn="just"/>
            <a:r>
              <a:rPr lang="it-IT" sz="1400" dirty="0"/>
              <a:t>•Azzurra Mochi.</a:t>
            </a:r>
          </a:p>
          <a:p>
            <a:pPr algn="just"/>
            <a:r>
              <a:rPr lang="it-IT" sz="1400" dirty="0"/>
              <a:t>•Eleonora Vanni.</a:t>
            </a:r>
          </a:p>
          <a:p>
            <a:pPr algn="just"/>
            <a:r>
              <a:rPr lang="it-IT" sz="1400" dirty="0"/>
              <a:t>•Elisa </a:t>
            </a:r>
            <a:r>
              <a:rPr lang="it-IT" sz="1400" dirty="0" err="1"/>
              <a:t>Nannizzi</a:t>
            </a:r>
            <a:r>
              <a:rPr lang="it-IT" sz="1400" dirty="0"/>
              <a:t>.</a:t>
            </a:r>
          </a:p>
        </p:txBody>
      </p:sp>
      <p:pic>
        <p:nvPicPr>
          <p:cNvPr id="2" name="Immagine 1">
            <a:extLst>
              <a:ext uri="{FF2B5EF4-FFF2-40B4-BE49-F238E27FC236}">
                <a16:creationId xmlns:a16="http://schemas.microsoft.com/office/drawing/2014/main" id="{A651028C-68E2-494D-9995-CBF4991AFDEB}"/>
              </a:ext>
            </a:extLst>
          </p:cNvPr>
          <p:cNvPicPr>
            <a:picLocks noChangeAspect="1"/>
          </p:cNvPicPr>
          <p:nvPr/>
        </p:nvPicPr>
        <p:blipFill>
          <a:blip r:embed="rId6"/>
          <a:stretch>
            <a:fillRect/>
          </a:stretch>
        </p:blipFill>
        <p:spPr>
          <a:xfrm>
            <a:off x="6400800" y="4421000"/>
            <a:ext cx="2640868" cy="447690"/>
          </a:xfrm>
          <a:prstGeom prst="rect">
            <a:avLst/>
          </a:prstGeom>
        </p:spPr>
      </p:pic>
      <p:pic>
        <p:nvPicPr>
          <p:cNvPr id="3" name="Immagine 2">
            <a:extLst>
              <a:ext uri="{FF2B5EF4-FFF2-40B4-BE49-F238E27FC236}">
                <a16:creationId xmlns:a16="http://schemas.microsoft.com/office/drawing/2014/main" id="{B4EE77F9-6757-504F-B81E-AFF4128C65E4}"/>
              </a:ext>
            </a:extLst>
          </p:cNvPr>
          <p:cNvPicPr>
            <a:picLocks noChangeAspect="1"/>
          </p:cNvPicPr>
          <p:nvPr/>
        </p:nvPicPr>
        <p:blipFill>
          <a:blip r:embed="rId7"/>
          <a:stretch>
            <a:fillRect/>
          </a:stretch>
        </p:blipFill>
        <p:spPr>
          <a:xfrm>
            <a:off x="3232606" y="4440645"/>
            <a:ext cx="2900378" cy="557328"/>
          </a:xfrm>
          <a:prstGeom prst="rect">
            <a:avLst/>
          </a:prstGeom>
        </p:spPr>
      </p:pic>
      <p:pic>
        <p:nvPicPr>
          <p:cNvPr id="13" name="Immagine 12">
            <a:extLst>
              <a:ext uri="{FF2B5EF4-FFF2-40B4-BE49-F238E27FC236}">
                <a16:creationId xmlns:a16="http://schemas.microsoft.com/office/drawing/2014/main" id="{7EE645AF-DE7D-8049-8E5A-75216BE8622A}"/>
              </a:ext>
            </a:extLst>
          </p:cNvPr>
          <p:cNvPicPr>
            <a:picLocks noChangeAspect="1"/>
          </p:cNvPicPr>
          <p:nvPr/>
        </p:nvPicPr>
        <p:blipFill>
          <a:blip r:embed="rId8"/>
          <a:stretch>
            <a:fillRect/>
          </a:stretch>
        </p:blipFill>
        <p:spPr>
          <a:xfrm>
            <a:off x="336550" y="4332719"/>
            <a:ext cx="2616200" cy="774700"/>
          </a:xfrm>
          <a:prstGeom prst="rect">
            <a:avLst/>
          </a:prstGeom>
        </p:spPr>
      </p:pic>
      <p:sp>
        <p:nvSpPr>
          <p:cNvPr id="14" name="CasellaDiTesto 13">
            <a:extLst>
              <a:ext uri="{FF2B5EF4-FFF2-40B4-BE49-F238E27FC236}">
                <a16:creationId xmlns:a16="http://schemas.microsoft.com/office/drawing/2014/main" id="{DAB04DED-DD61-FA46-B8E7-B697ED74FEAE}"/>
              </a:ext>
            </a:extLst>
          </p:cNvPr>
          <p:cNvSpPr txBox="1"/>
          <p:nvPr/>
        </p:nvSpPr>
        <p:spPr>
          <a:xfrm>
            <a:off x="6639453" y="5089141"/>
            <a:ext cx="3042703" cy="307777"/>
          </a:xfrm>
          <a:prstGeom prst="rect">
            <a:avLst/>
          </a:prstGeom>
          <a:noFill/>
        </p:spPr>
        <p:txBody>
          <a:bodyPr wrap="square" rtlCol="0">
            <a:spAutoFit/>
          </a:bodyPr>
          <a:lstStyle/>
          <a:p>
            <a:pPr algn="just"/>
            <a:r>
              <a:rPr lang="it-IT" sz="1400" dirty="0"/>
              <a:t>•Eleonora </a:t>
            </a:r>
            <a:r>
              <a:rPr lang="it-IT" sz="1400" dirty="0" err="1"/>
              <a:t>Aronica</a:t>
            </a:r>
            <a:r>
              <a:rPr lang="it-IT" sz="1400" dirty="0"/>
              <a:t>.</a:t>
            </a:r>
          </a:p>
        </p:txBody>
      </p:sp>
      <p:sp>
        <p:nvSpPr>
          <p:cNvPr id="16" name="CasellaDiTesto 15">
            <a:extLst>
              <a:ext uri="{FF2B5EF4-FFF2-40B4-BE49-F238E27FC236}">
                <a16:creationId xmlns:a16="http://schemas.microsoft.com/office/drawing/2014/main" id="{A21E3D3C-B280-7843-BF78-B8581E576E49}"/>
              </a:ext>
            </a:extLst>
          </p:cNvPr>
          <p:cNvSpPr txBox="1"/>
          <p:nvPr/>
        </p:nvSpPr>
        <p:spPr>
          <a:xfrm>
            <a:off x="602673" y="5201928"/>
            <a:ext cx="3042703" cy="523220"/>
          </a:xfrm>
          <a:prstGeom prst="rect">
            <a:avLst/>
          </a:prstGeom>
          <a:noFill/>
        </p:spPr>
        <p:txBody>
          <a:bodyPr wrap="square" rtlCol="0">
            <a:spAutoFit/>
          </a:bodyPr>
          <a:lstStyle/>
          <a:p>
            <a:pPr algn="just"/>
            <a:r>
              <a:rPr lang="it-IT" sz="1400" dirty="0"/>
              <a:t>•Fiona M. Frame.</a:t>
            </a:r>
          </a:p>
          <a:p>
            <a:pPr algn="just"/>
            <a:r>
              <a:rPr lang="it-IT" sz="1400" dirty="0"/>
              <a:t>•Norman </a:t>
            </a:r>
            <a:r>
              <a:rPr lang="it-IT" sz="1400" dirty="0" err="1"/>
              <a:t>J</a:t>
            </a:r>
            <a:r>
              <a:rPr lang="it-IT" sz="1400" dirty="0"/>
              <a:t>. </a:t>
            </a:r>
            <a:r>
              <a:rPr lang="it-IT" sz="1400" dirty="0" err="1"/>
              <a:t>Maitland</a:t>
            </a:r>
            <a:r>
              <a:rPr lang="it-IT" sz="1400" dirty="0"/>
              <a:t>.</a:t>
            </a:r>
          </a:p>
        </p:txBody>
      </p:sp>
      <p:sp>
        <p:nvSpPr>
          <p:cNvPr id="17" name="CasellaDiTesto 16">
            <a:extLst>
              <a:ext uri="{FF2B5EF4-FFF2-40B4-BE49-F238E27FC236}">
                <a16:creationId xmlns:a16="http://schemas.microsoft.com/office/drawing/2014/main" id="{292B7131-A706-A04E-862E-BFEFC819C32D}"/>
              </a:ext>
            </a:extLst>
          </p:cNvPr>
          <p:cNvSpPr txBox="1"/>
          <p:nvPr/>
        </p:nvSpPr>
        <p:spPr>
          <a:xfrm>
            <a:off x="3255207" y="5167203"/>
            <a:ext cx="3042703" cy="523220"/>
          </a:xfrm>
          <a:prstGeom prst="rect">
            <a:avLst/>
          </a:prstGeom>
          <a:noFill/>
        </p:spPr>
        <p:txBody>
          <a:bodyPr wrap="square" rtlCol="0">
            <a:spAutoFit/>
          </a:bodyPr>
          <a:lstStyle/>
          <a:p>
            <a:pPr algn="just"/>
            <a:r>
              <a:rPr lang="it-IT" sz="1400" dirty="0"/>
              <a:t>•Klaus </a:t>
            </a:r>
            <a:r>
              <a:rPr lang="it-IT" sz="1400" dirty="0" err="1"/>
              <a:t>Pors</a:t>
            </a:r>
            <a:r>
              <a:rPr lang="it-IT" sz="1400" dirty="0"/>
              <a:t>.</a:t>
            </a:r>
          </a:p>
          <a:p>
            <a:pPr algn="just"/>
            <a:r>
              <a:rPr lang="it-IT" sz="1400" dirty="0"/>
              <a:t>•Maria </a:t>
            </a:r>
            <a:r>
              <a:rPr lang="it-IT" sz="1400" dirty="0" err="1"/>
              <a:t>Sadiq</a:t>
            </a:r>
            <a:r>
              <a:rPr lang="it-IT" sz="1400" dirty="0"/>
              <a:t>.</a:t>
            </a:r>
          </a:p>
        </p:txBody>
      </p:sp>
      <p:pic>
        <p:nvPicPr>
          <p:cNvPr id="19" name="Immagine 18">
            <a:extLst>
              <a:ext uri="{FF2B5EF4-FFF2-40B4-BE49-F238E27FC236}">
                <a16:creationId xmlns:a16="http://schemas.microsoft.com/office/drawing/2014/main" id="{95202D94-5828-6741-A6A6-A49F9633F0C2}"/>
              </a:ext>
            </a:extLst>
          </p:cNvPr>
          <p:cNvPicPr>
            <a:picLocks noChangeAspect="1"/>
          </p:cNvPicPr>
          <p:nvPr/>
        </p:nvPicPr>
        <p:blipFill>
          <a:blip r:embed="rId9"/>
          <a:stretch>
            <a:fillRect/>
          </a:stretch>
        </p:blipFill>
        <p:spPr>
          <a:xfrm>
            <a:off x="5740400" y="2786223"/>
            <a:ext cx="2717800" cy="736600"/>
          </a:xfrm>
          <a:prstGeom prst="rect">
            <a:avLst/>
          </a:prstGeom>
        </p:spPr>
      </p:pic>
      <p:sp>
        <p:nvSpPr>
          <p:cNvPr id="20" name="CasellaDiTesto 19">
            <a:extLst>
              <a:ext uri="{FF2B5EF4-FFF2-40B4-BE49-F238E27FC236}">
                <a16:creationId xmlns:a16="http://schemas.microsoft.com/office/drawing/2014/main" id="{EB2EB10A-6851-3A4E-ACE5-8591430D8669}"/>
              </a:ext>
            </a:extLst>
          </p:cNvPr>
          <p:cNvSpPr txBox="1"/>
          <p:nvPr/>
        </p:nvSpPr>
        <p:spPr>
          <a:xfrm>
            <a:off x="5867400" y="3657600"/>
            <a:ext cx="2590800" cy="307777"/>
          </a:xfrm>
          <a:prstGeom prst="rect">
            <a:avLst/>
          </a:prstGeom>
          <a:noFill/>
        </p:spPr>
        <p:txBody>
          <a:bodyPr wrap="square" rtlCol="0">
            <a:spAutoFit/>
          </a:bodyPr>
          <a:lstStyle/>
          <a:p>
            <a:r>
              <a:rPr lang="it-IT" sz="1400" dirty="0"/>
              <a:t>•</a:t>
            </a:r>
            <a:r>
              <a:rPr lang="it-IT" sz="1400" dirty="0" err="1"/>
              <a:t>Ichiro</a:t>
            </a:r>
            <a:r>
              <a:rPr lang="it-IT" sz="1400" dirty="0"/>
              <a:t> Nakano.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5078313"/>
          </a:xfrm>
          <a:prstGeom prst="rect">
            <a:avLst/>
          </a:prstGeom>
          <a:noFill/>
        </p:spPr>
        <p:txBody>
          <a:bodyPr wrap="square" rtlCol="0">
            <a:spAutoFit/>
          </a:bodyPr>
          <a:lstStyle/>
          <a:p>
            <a:r>
              <a:rPr lang="fr-FR" b="1" dirty="0"/>
              <a:t>Abstract:</a:t>
            </a:r>
          </a:p>
          <a:p>
            <a:endParaRPr lang="fr-FR" dirty="0"/>
          </a:p>
          <a:p>
            <a:pPr algn="just"/>
            <a:r>
              <a:rPr lang="en-US" sz="1600" dirty="0"/>
              <a:t>Aldehyde dehydrogenase (ALDH) superfamily comprises 19 different enzyme types located in specific subcellular districts, including cytosol and </a:t>
            </a:r>
            <a:r>
              <a:rPr lang="en-US" sz="1600" dirty="0" err="1"/>
              <a:t>mitocondria</a:t>
            </a:r>
            <a:r>
              <a:rPr lang="en-US" sz="1600" dirty="0"/>
              <a:t>. Their main function is to oxidize endogenous and exogenous aldehydes produced in human cells. In particular, isoforms 1A1, 1A2 and 1A3 catalyze the transformation of retinal into retinoic acid, which is a potent differentiation tissue factor for cellular development. Overexpression of these three isoforms in cancer stem cells (CSC), underlined in recent studies, is to date extremely important in cancer field, as it offers the chance to use these proteins both as prognostic marker and as novel targets in the fight against cancer. Here we present a novel series of 2,6-diphenyl-imidazol[1,2-</a:t>
            </a:r>
            <a:r>
              <a:rPr lang="en-US" sz="1600" i="1" dirty="0"/>
              <a:t>a</a:t>
            </a:r>
            <a:r>
              <a:rPr lang="en-US" sz="1600" dirty="0"/>
              <a:t>]pyridines, designed as aldehyde dehydrogenase inhibitors by means of a structured-based optimizations of a previously developed lead, GA11. The novel compounds were evaluated in vitro for their activity and selectivity against the three isoforms of the ALDH1A family, and investigated through crystallization and modeling studies for their ability to interact with the catalytic site of the 1A3 isoform. Tested </a:t>
            </a:r>
            <a:r>
              <a:rPr lang="en-US" sz="1600" i="1" dirty="0"/>
              <a:t>in vitro</a:t>
            </a:r>
            <a:r>
              <a:rPr lang="en-US" sz="1600" dirty="0"/>
              <a:t> on different populations of CSCs, obtained from glioma, colorectal and prostate tissue specimens, they exhibited a relevant anti-proliferative efficacy, thus paving the way for treating cancer by means of the still untapped aldehyde dehydrogenases.</a:t>
            </a:r>
            <a:endParaRPr lang="it-IT" sz="1600" dirty="0"/>
          </a:p>
          <a:p>
            <a:endParaRPr lang="en-US" sz="1600" dirty="0"/>
          </a:p>
          <a:p>
            <a:r>
              <a:rPr lang="fr-FR" sz="1600" b="1" dirty="0"/>
              <a:t>Keywords: </a:t>
            </a:r>
            <a:r>
              <a:rPr lang="fr-FR" sz="1600" dirty="0"/>
              <a:t>ALDH1A;ALDH1A3 </a:t>
            </a:r>
            <a:r>
              <a:rPr lang="fr-FR" sz="1600" dirty="0" err="1"/>
              <a:t>subtype</a:t>
            </a:r>
            <a:r>
              <a:rPr lang="fr-FR" sz="1600" dirty="0"/>
              <a:t>, ALDH1A3 </a:t>
            </a:r>
            <a:r>
              <a:rPr lang="fr-FR" sz="1600" dirty="0" err="1"/>
              <a:t>inhibitors</a:t>
            </a:r>
            <a:r>
              <a:rPr lang="fr-FR" sz="1600" dirty="0"/>
              <a:t>, cancer; </a:t>
            </a:r>
            <a:r>
              <a:rPr lang="fr-FR" sz="1600" dirty="0" err="1"/>
              <a:t>Imidazo</a:t>
            </a:r>
            <a:r>
              <a:rPr lang="fr-FR" sz="1600" dirty="0"/>
              <a:t>[1.2-a]pyridine. </a:t>
            </a:r>
            <a:endParaRPr lang="fr-FR" sz="16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4</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CasellaDiTesto 6">
            <a:extLst>
              <a:ext uri="{FF2B5EF4-FFF2-40B4-BE49-F238E27FC236}">
                <a16:creationId xmlns:a16="http://schemas.microsoft.com/office/drawing/2014/main" id="{5D468556-8CD5-6442-951E-C40BD0AD3928}"/>
              </a:ext>
            </a:extLst>
          </p:cNvPr>
          <p:cNvSpPr txBox="1"/>
          <p:nvPr/>
        </p:nvSpPr>
        <p:spPr>
          <a:xfrm>
            <a:off x="76200" y="76200"/>
            <a:ext cx="8991600" cy="5809476"/>
          </a:xfrm>
          <a:prstGeom prst="rect">
            <a:avLst/>
          </a:prstGeom>
          <a:noFill/>
        </p:spPr>
        <p:txBody>
          <a:bodyPr wrap="square" rtlCol="0">
            <a:spAutoFit/>
          </a:bodyPr>
          <a:lstStyle/>
          <a:p>
            <a:endParaRPr lang="it-IT" dirty="0"/>
          </a:p>
        </p:txBody>
      </p:sp>
      <p:sp>
        <p:nvSpPr>
          <p:cNvPr id="8" name="Ovale 7">
            <a:extLst>
              <a:ext uri="{FF2B5EF4-FFF2-40B4-BE49-F238E27FC236}">
                <a16:creationId xmlns:a16="http://schemas.microsoft.com/office/drawing/2014/main" id="{62B392E0-B3A3-2241-9116-D038920AB813}"/>
              </a:ext>
            </a:extLst>
          </p:cNvPr>
          <p:cNvSpPr/>
          <p:nvPr/>
        </p:nvSpPr>
        <p:spPr>
          <a:xfrm>
            <a:off x="3124200" y="136525"/>
            <a:ext cx="2819400" cy="701675"/>
          </a:xfrm>
          <a:prstGeom prst="ellipse">
            <a:avLst/>
          </a:prstGeom>
          <a:solidFill>
            <a:srgbClr val="FFC000">
              <a:alpha val="4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ALDHs</a:t>
            </a:r>
            <a:endParaRPr lang="it-IT" dirty="0">
              <a:solidFill>
                <a:schemeClr val="tx1"/>
              </a:solidFill>
            </a:endParaRPr>
          </a:p>
        </p:txBody>
      </p:sp>
      <p:sp>
        <p:nvSpPr>
          <p:cNvPr id="9" name="Ovale 8">
            <a:extLst>
              <a:ext uri="{FF2B5EF4-FFF2-40B4-BE49-F238E27FC236}">
                <a16:creationId xmlns:a16="http://schemas.microsoft.com/office/drawing/2014/main" id="{AE43EF14-7EEF-9148-8968-A3D23DACE8A8}"/>
              </a:ext>
            </a:extLst>
          </p:cNvPr>
          <p:cNvSpPr/>
          <p:nvPr/>
        </p:nvSpPr>
        <p:spPr>
          <a:xfrm>
            <a:off x="261328" y="962428"/>
            <a:ext cx="1186472"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ALDH1</a:t>
            </a:r>
          </a:p>
        </p:txBody>
      </p:sp>
      <p:sp>
        <p:nvSpPr>
          <p:cNvPr id="10" name="Ovale 9">
            <a:extLst>
              <a:ext uri="{FF2B5EF4-FFF2-40B4-BE49-F238E27FC236}">
                <a16:creationId xmlns:a16="http://schemas.microsoft.com/office/drawing/2014/main" id="{CCAA1C05-02B3-DD4E-ACE0-C7096E023941}"/>
              </a:ext>
            </a:extLst>
          </p:cNvPr>
          <p:cNvSpPr/>
          <p:nvPr/>
        </p:nvSpPr>
        <p:spPr>
          <a:xfrm>
            <a:off x="1306322" y="2370297"/>
            <a:ext cx="1186461"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a:p>
            <a:pPr algn="ctr"/>
            <a:r>
              <a:rPr lang="it-IT" dirty="0">
                <a:solidFill>
                  <a:schemeClr val="tx1"/>
                </a:solidFill>
              </a:rPr>
              <a:t>ALDH2</a:t>
            </a:r>
          </a:p>
          <a:p>
            <a:pPr algn="ctr"/>
            <a:endParaRPr lang="it-IT" dirty="0"/>
          </a:p>
        </p:txBody>
      </p:sp>
      <p:sp>
        <p:nvSpPr>
          <p:cNvPr id="11" name="Ovale 10">
            <a:extLst>
              <a:ext uri="{FF2B5EF4-FFF2-40B4-BE49-F238E27FC236}">
                <a16:creationId xmlns:a16="http://schemas.microsoft.com/office/drawing/2014/main" id="{C5A0FCE2-56E0-3346-B016-D77E8DA56FB7}"/>
              </a:ext>
            </a:extLst>
          </p:cNvPr>
          <p:cNvSpPr/>
          <p:nvPr/>
        </p:nvSpPr>
        <p:spPr>
          <a:xfrm>
            <a:off x="2944035" y="1452886"/>
            <a:ext cx="1267631"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a:p>
            <a:pPr algn="ctr"/>
            <a:r>
              <a:rPr lang="it-IT" dirty="0">
                <a:solidFill>
                  <a:schemeClr val="tx1"/>
                </a:solidFill>
              </a:rPr>
              <a:t>ALDH3</a:t>
            </a:r>
          </a:p>
          <a:p>
            <a:pPr algn="ctr"/>
            <a:endParaRPr lang="it-IT" dirty="0"/>
          </a:p>
        </p:txBody>
      </p:sp>
      <p:sp>
        <p:nvSpPr>
          <p:cNvPr id="12" name="Ovale 11">
            <a:extLst>
              <a:ext uri="{FF2B5EF4-FFF2-40B4-BE49-F238E27FC236}">
                <a16:creationId xmlns:a16="http://schemas.microsoft.com/office/drawing/2014/main" id="{4E7E66CD-938D-F948-B01D-120723785216}"/>
              </a:ext>
            </a:extLst>
          </p:cNvPr>
          <p:cNvSpPr/>
          <p:nvPr/>
        </p:nvSpPr>
        <p:spPr>
          <a:xfrm>
            <a:off x="4089582" y="2861302"/>
            <a:ext cx="1186455"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ALDH4</a:t>
            </a:r>
          </a:p>
        </p:txBody>
      </p:sp>
      <p:sp>
        <p:nvSpPr>
          <p:cNvPr id="13" name="Ovale 12">
            <a:extLst>
              <a:ext uri="{FF2B5EF4-FFF2-40B4-BE49-F238E27FC236}">
                <a16:creationId xmlns:a16="http://schemas.microsoft.com/office/drawing/2014/main" id="{4A647B6F-8F79-2544-84F6-00AA8452A110}"/>
              </a:ext>
            </a:extLst>
          </p:cNvPr>
          <p:cNvSpPr/>
          <p:nvPr/>
        </p:nvSpPr>
        <p:spPr>
          <a:xfrm>
            <a:off x="5420971" y="1868471"/>
            <a:ext cx="1294377"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ALDH5</a:t>
            </a:r>
          </a:p>
        </p:txBody>
      </p:sp>
      <p:sp>
        <p:nvSpPr>
          <p:cNvPr id="14" name="Ovale 13">
            <a:extLst>
              <a:ext uri="{FF2B5EF4-FFF2-40B4-BE49-F238E27FC236}">
                <a16:creationId xmlns:a16="http://schemas.microsoft.com/office/drawing/2014/main" id="{C43744FC-17B5-504E-83DD-85BB77C087C8}"/>
              </a:ext>
            </a:extLst>
          </p:cNvPr>
          <p:cNvSpPr/>
          <p:nvPr/>
        </p:nvSpPr>
        <p:spPr>
          <a:xfrm>
            <a:off x="7471610" y="3361938"/>
            <a:ext cx="1186455"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ALDH6</a:t>
            </a:r>
          </a:p>
        </p:txBody>
      </p:sp>
      <p:sp>
        <p:nvSpPr>
          <p:cNvPr id="15" name="Ovale 14">
            <a:extLst>
              <a:ext uri="{FF2B5EF4-FFF2-40B4-BE49-F238E27FC236}">
                <a16:creationId xmlns:a16="http://schemas.microsoft.com/office/drawing/2014/main" id="{E006AD6A-0B1E-2947-9B75-1C264F137BC6}"/>
              </a:ext>
            </a:extLst>
          </p:cNvPr>
          <p:cNvSpPr/>
          <p:nvPr/>
        </p:nvSpPr>
        <p:spPr>
          <a:xfrm>
            <a:off x="7513392" y="1937755"/>
            <a:ext cx="1358664"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ALDH7</a:t>
            </a:r>
          </a:p>
        </p:txBody>
      </p:sp>
      <p:pic>
        <p:nvPicPr>
          <p:cNvPr id="16" name="Immagine 15" descr="Immagine che contiene screenshot&#10;&#10;Descrizione generata automaticamente">
            <a:extLst>
              <a:ext uri="{FF2B5EF4-FFF2-40B4-BE49-F238E27FC236}">
                <a16:creationId xmlns:a16="http://schemas.microsoft.com/office/drawing/2014/main" id="{30B50953-20A6-8D41-B60A-CB94A0BDAC2B}"/>
              </a:ext>
            </a:extLst>
          </p:cNvPr>
          <p:cNvPicPr>
            <a:picLocks noChangeAspect="1"/>
          </p:cNvPicPr>
          <p:nvPr/>
        </p:nvPicPr>
        <p:blipFill>
          <a:blip r:embed="rId3"/>
          <a:stretch>
            <a:fillRect/>
          </a:stretch>
        </p:blipFill>
        <p:spPr>
          <a:xfrm>
            <a:off x="657869" y="3742938"/>
            <a:ext cx="6628559" cy="2246969"/>
          </a:xfrm>
          <a:prstGeom prst="rect">
            <a:avLst/>
          </a:prstGeom>
        </p:spPr>
      </p:pic>
      <p:cxnSp>
        <p:nvCxnSpPr>
          <p:cNvPr id="18" name="Connettore 2 17">
            <a:extLst>
              <a:ext uri="{FF2B5EF4-FFF2-40B4-BE49-F238E27FC236}">
                <a16:creationId xmlns:a16="http://schemas.microsoft.com/office/drawing/2014/main" id="{DA132205-00A3-2242-9508-B345D6BB8A67}"/>
              </a:ext>
            </a:extLst>
          </p:cNvPr>
          <p:cNvCxnSpPr/>
          <p:nvPr/>
        </p:nvCxnSpPr>
        <p:spPr>
          <a:xfrm flipH="1">
            <a:off x="1447800" y="670744"/>
            <a:ext cx="1676400" cy="472256"/>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016E064F-323D-7344-A993-B46999C2C087}"/>
              </a:ext>
            </a:extLst>
          </p:cNvPr>
          <p:cNvCxnSpPr>
            <a:cxnSpLocks/>
          </p:cNvCxnSpPr>
          <p:nvPr/>
        </p:nvCxnSpPr>
        <p:spPr>
          <a:xfrm flipH="1">
            <a:off x="1905000" y="838200"/>
            <a:ext cx="1600200" cy="1532097"/>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4B04D014-BC9C-7E48-A69C-E4A43906F470}"/>
              </a:ext>
            </a:extLst>
          </p:cNvPr>
          <p:cNvCxnSpPr>
            <a:cxnSpLocks/>
          </p:cNvCxnSpPr>
          <p:nvPr/>
        </p:nvCxnSpPr>
        <p:spPr>
          <a:xfrm>
            <a:off x="4714505" y="979911"/>
            <a:ext cx="0" cy="1915689"/>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6FA53585-5C6E-AA49-B2B1-F735AEB393E4}"/>
              </a:ext>
            </a:extLst>
          </p:cNvPr>
          <p:cNvCxnSpPr>
            <a:cxnSpLocks/>
          </p:cNvCxnSpPr>
          <p:nvPr/>
        </p:nvCxnSpPr>
        <p:spPr>
          <a:xfrm flipH="1">
            <a:off x="3696088" y="914400"/>
            <a:ext cx="190112" cy="534441"/>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3AE136AF-748E-1B43-A342-0CD455010B4A}"/>
              </a:ext>
            </a:extLst>
          </p:cNvPr>
          <p:cNvCxnSpPr>
            <a:cxnSpLocks/>
          </p:cNvCxnSpPr>
          <p:nvPr/>
        </p:nvCxnSpPr>
        <p:spPr>
          <a:xfrm>
            <a:off x="5776018" y="756362"/>
            <a:ext cx="2061659" cy="2596438"/>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3EDEC3AE-863F-F641-B3C2-6466C7FCD774}"/>
              </a:ext>
            </a:extLst>
          </p:cNvPr>
          <p:cNvCxnSpPr>
            <a:cxnSpLocks/>
          </p:cNvCxnSpPr>
          <p:nvPr/>
        </p:nvCxnSpPr>
        <p:spPr>
          <a:xfrm>
            <a:off x="5334000" y="898525"/>
            <a:ext cx="546336" cy="969946"/>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id="{8C36633F-08DF-E244-9EC7-76CD2202D6E8}"/>
              </a:ext>
            </a:extLst>
          </p:cNvPr>
          <p:cNvCxnSpPr>
            <a:cxnSpLocks/>
          </p:cNvCxnSpPr>
          <p:nvPr/>
        </p:nvCxnSpPr>
        <p:spPr>
          <a:xfrm>
            <a:off x="5967307" y="690025"/>
            <a:ext cx="1728893" cy="1291175"/>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Ovale 41">
            <a:extLst>
              <a:ext uri="{FF2B5EF4-FFF2-40B4-BE49-F238E27FC236}">
                <a16:creationId xmlns:a16="http://schemas.microsoft.com/office/drawing/2014/main" id="{14A5EA9C-2377-CD42-BD19-D392F8221186}"/>
              </a:ext>
            </a:extLst>
          </p:cNvPr>
          <p:cNvSpPr/>
          <p:nvPr/>
        </p:nvSpPr>
        <p:spPr>
          <a:xfrm>
            <a:off x="7543800" y="762000"/>
            <a:ext cx="1235149"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ALDH8</a:t>
            </a:r>
          </a:p>
        </p:txBody>
      </p:sp>
      <p:cxnSp>
        <p:nvCxnSpPr>
          <p:cNvPr id="43" name="Connettore 2 42">
            <a:extLst>
              <a:ext uri="{FF2B5EF4-FFF2-40B4-BE49-F238E27FC236}">
                <a16:creationId xmlns:a16="http://schemas.microsoft.com/office/drawing/2014/main" id="{742E3C2C-1D84-754A-B111-AD097E7985D6}"/>
              </a:ext>
            </a:extLst>
          </p:cNvPr>
          <p:cNvCxnSpPr>
            <a:cxnSpLocks/>
          </p:cNvCxnSpPr>
          <p:nvPr/>
        </p:nvCxnSpPr>
        <p:spPr>
          <a:xfrm>
            <a:off x="6134488" y="575945"/>
            <a:ext cx="1337122" cy="530846"/>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ttore 4 47">
            <a:extLst>
              <a:ext uri="{FF2B5EF4-FFF2-40B4-BE49-F238E27FC236}">
                <a16:creationId xmlns:a16="http://schemas.microsoft.com/office/drawing/2014/main" id="{08C0B150-841D-4744-AE1B-C1B4BC7899C1}"/>
              </a:ext>
            </a:extLst>
          </p:cNvPr>
          <p:cNvCxnSpPr/>
          <p:nvPr/>
        </p:nvCxnSpPr>
        <p:spPr>
          <a:xfrm rot="16200000" flipH="1">
            <a:off x="-1088737" y="3298538"/>
            <a:ext cx="3537094" cy="292818"/>
          </a:xfrm>
          <a:prstGeom prst="bentConnector3">
            <a:avLst>
              <a:gd name="adj1" fmla="val 10036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0" name="Rettangolo 49">
            <a:extLst>
              <a:ext uri="{FF2B5EF4-FFF2-40B4-BE49-F238E27FC236}">
                <a16:creationId xmlns:a16="http://schemas.microsoft.com/office/drawing/2014/main" id="{3502271C-E5AE-C240-A4EB-24569A1A570C}"/>
              </a:ext>
            </a:extLst>
          </p:cNvPr>
          <p:cNvSpPr/>
          <p:nvPr/>
        </p:nvSpPr>
        <p:spPr>
          <a:xfrm>
            <a:off x="1219200" y="4191000"/>
            <a:ext cx="638372" cy="914400"/>
          </a:xfrm>
          <a:prstGeom prst="rect">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6" name="Immagine 5">
            <a:extLst>
              <a:ext uri="{FF2B5EF4-FFF2-40B4-BE49-F238E27FC236}">
                <a16:creationId xmlns:a16="http://schemas.microsoft.com/office/drawing/2014/main" id="{1EA256B3-8F71-9647-B84A-9290F324B8BB}"/>
              </a:ext>
            </a:extLst>
          </p:cNvPr>
          <p:cNvPicPr>
            <a:picLocks noChangeAspect="1"/>
          </p:cNvPicPr>
          <p:nvPr/>
        </p:nvPicPr>
        <p:blipFill>
          <a:blip r:embed="rId3"/>
          <a:stretch>
            <a:fillRect/>
          </a:stretch>
        </p:blipFill>
        <p:spPr>
          <a:xfrm>
            <a:off x="762000" y="992633"/>
            <a:ext cx="6400800" cy="1354185"/>
          </a:xfrm>
          <a:prstGeom prst="rect">
            <a:avLst/>
          </a:prstGeom>
        </p:spPr>
      </p:pic>
      <p:sp>
        <p:nvSpPr>
          <p:cNvPr id="4" name="CasellaDiTesto 3">
            <a:extLst>
              <a:ext uri="{FF2B5EF4-FFF2-40B4-BE49-F238E27FC236}">
                <a16:creationId xmlns:a16="http://schemas.microsoft.com/office/drawing/2014/main" id="{1DB41656-FBB0-D144-B1CD-B27A1AAA04EF}"/>
              </a:ext>
            </a:extLst>
          </p:cNvPr>
          <p:cNvSpPr txBox="1"/>
          <p:nvPr/>
        </p:nvSpPr>
        <p:spPr>
          <a:xfrm>
            <a:off x="2514600" y="152400"/>
            <a:ext cx="4114800" cy="369332"/>
          </a:xfrm>
          <a:prstGeom prst="rect">
            <a:avLst/>
          </a:prstGeom>
          <a:noFill/>
        </p:spPr>
        <p:txBody>
          <a:bodyPr wrap="square" rtlCol="0">
            <a:spAutoFit/>
          </a:bodyPr>
          <a:lstStyle/>
          <a:p>
            <a:pPr algn="ctr"/>
            <a:r>
              <a:rPr lang="it-IT" dirty="0">
                <a:solidFill>
                  <a:srgbClr val="00B050"/>
                </a:solidFill>
              </a:rPr>
              <a:t>MAIN </a:t>
            </a:r>
            <a:r>
              <a:rPr lang="it-IT" dirty="0" err="1">
                <a:solidFill>
                  <a:srgbClr val="00B050"/>
                </a:solidFill>
              </a:rPr>
              <a:t>ALDHs</a:t>
            </a:r>
            <a:r>
              <a:rPr lang="it-IT" dirty="0">
                <a:solidFill>
                  <a:srgbClr val="00B050"/>
                </a:solidFill>
              </a:rPr>
              <a:t> FUNCTIONS</a:t>
            </a:r>
          </a:p>
        </p:txBody>
      </p:sp>
      <p:sp>
        <p:nvSpPr>
          <p:cNvPr id="7" name="CasellaDiTesto 6">
            <a:extLst>
              <a:ext uri="{FF2B5EF4-FFF2-40B4-BE49-F238E27FC236}">
                <a16:creationId xmlns:a16="http://schemas.microsoft.com/office/drawing/2014/main" id="{7342A4EC-6363-B349-A038-F9CCD1D9DA8C}"/>
              </a:ext>
            </a:extLst>
          </p:cNvPr>
          <p:cNvSpPr txBox="1"/>
          <p:nvPr/>
        </p:nvSpPr>
        <p:spPr>
          <a:xfrm>
            <a:off x="457200" y="1219200"/>
            <a:ext cx="304800" cy="369332"/>
          </a:xfrm>
          <a:prstGeom prst="rect">
            <a:avLst/>
          </a:prstGeom>
          <a:noFill/>
        </p:spPr>
        <p:txBody>
          <a:bodyPr wrap="square" rtlCol="0">
            <a:spAutoFit/>
          </a:bodyPr>
          <a:lstStyle/>
          <a:p>
            <a:r>
              <a:rPr lang="it-IT" dirty="0"/>
              <a:t>•</a:t>
            </a:r>
          </a:p>
        </p:txBody>
      </p:sp>
      <p:cxnSp>
        <p:nvCxnSpPr>
          <p:cNvPr id="27" name="Connettore 1 26">
            <a:extLst>
              <a:ext uri="{FF2B5EF4-FFF2-40B4-BE49-F238E27FC236}">
                <a16:creationId xmlns:a16="http://schemas.microsoft.com/office/drawing/2014/main" id="{C4EB6C49-4BD0-6C49-82CC-C6685C18C8CA}"/>
              </a:ext>
            </a:extLst>
          </p:cNvPr>
          <p:cNvCxnSpPr/>
          <p:nvPr/>
        </p:nvCxnSpPr>
        <p:spPr>
          <a:xfrm>
            <a:off x="6934200" y="1247274"/>
            <a:ext cx="12192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Connettore 2 28">
            <a:extLst>
              <a:ext uri="{FF2B5EF4-FFF2-40B4-BE49-F238E27FC236}">
                <a16:creationId xmlns:a16="http://schemas.microsoft.com/office/drawing/2014/main" id="{59628B8D-A7D1-C344-B0D2-EBFF7C5B92FC}"/>
              </a:ext>
            </a:extLst>
          </p:cNvPr>
          <p:cNvCxnSpPr/>
          <p:nvPr/>
        </p:nvCxnSpPr>
        <p:spPr>
          <a:xfrm>
            <a:off x="8153400" y="1247274"/>
            <a:ext cx="0" cy="11869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CasellaDiTesto 29">
            <a:extLst>
              <a:ext uri="{FF2B5EF4-FFF2-40B4-BE49-F238E27FC236}">
                <a16:creationId xmlns:a16="http://schemas.microsoft.com/office/drawing/2014/main" id="{38360A39-C0B5-EE41-A474-F487A4BD09A8}"/>
              </a:ext>
            </a:extLst>
          </p:cNvPr>
          <p:cNvSpPr txBox="1"/>
          <p:nvPr/>
        </p:nvSpPr>
        <p:spPr>
          <a:xfrm>
            <a:off x="6477000" y="2438400"/>
            <a:ext cx="2514599" cy="646331"/>
          </a:xfrm>
          <a:prstGeom prst="rect">
            <a:avLst/>
          </a:prstGeom>
          <a:noFill/>
        </p:spPr>
        <p:txBody>
          <a:bodyPr wrap="square" rtlCol="0">
            <a:spAutoFit/>
          </a:bodyPr>
          <a:lstStyle/>
          <a:p>
            <a:r>
              <a:rPr lang="it-IT" dirty="0" err="1"/>
              <a:t>Reducing</a:t>
            </a:r>
            <a:r>
              <a:rPr lang="it-IT" dirty="0"/>
              <a:t> </a:t>
            </a:r>
            <a:r>
              <a:rPr lang="it-IT" dirty="0" err="1"/>
              <a:t>oxidative</a:t>
            </a:r>
            <a:r>
              <a:rPr lang="it-IT" dirty="0"/>
              <a:t> stress</a:t>
            </a:r>
          </a:p>
          <a:p>
            <a:r>
              <a:rPr lang="it-IT" dirty="0"/>
              <a:t>ROS Production </a:t>
            </a:r>
          </a:p>
        </p:txBody>
      </p:sp>
      <p:pic>
        <p:nvPicPr>
          <p:cNvPr id="31" name="Immagine 30">
            <a:extLst>
              <a:ext uri="{FF2B5EF4-FFF2-40B4-BE49-F238E27FC236}">
                <a16:creationId xmlns:a16="http://schemas.microsoft.com/office/drawing/2014/main" id="{77F79EFA-4457-A14A-B6B0-C262CEB16632}"/>
              </a:ext>
            </a:extLst>
          </p:cNvPr>
          <p:cNvPicPr>
            <a:picLocks noChangeAspect="1"/>
          </p:cNvPicPr>
          <p:nvPr/>
        </p:nvPicPr>
        <p:blipFill>
          <a:blip r:embed="rId4"/>
          <a:stretch>
            <a:fillRect/>
          </a:stretch>
        </p:blipFill>
        <p:spPr>
          <a:xfrm>
            <a:off x="857251" y="3888917"/>
            <a:ext cx="3257549" cy="946639"/>
          </a:xfrm>
          <a:prstGeom prst="rect">
            <a:avLst/>
          </a:prstGeom>
        </p:spPr>
      </p:pic>
      <p:sp>
        <p:nvSpPr>
          <p:cNvPr id="32" name="CasellaDiTesto 31">
            <a:extLst>
              <a:ext uri="{FF2B5EF4-FFF2-40B4-BE49-F238E27FC236}">
                <a16:creationId xmlns:a16="http://schemas.microsoft.com/office/drawing/2014/main" id="{67631899-753C-2949-9557-CC2556C877AB}"/>
              </a:ext>
            </a:extLst>
          </p:cNvPr>
          <p:cNvSpPr txBox="1"/>
          <p:nvPr/>
        </p:nvSpPr>
        <p:spPr>
          <a:xfrm>
            <a:off x="533400" y="4267200"/>
            <a:ext cx="300082" cy="369332"/>
          </a:xfrm>
          <a:prstGeom prst="rect">
            <a:avLst/>
          </a:prstGeom>
          <a:noFill/>
        </p:spPr>
        <p:txBody>
          <a:bodyPr wrap="none" rtlCol="0">
            <a:spAutoFit/>
          </a:bodyPr>
          <a:lstStyle/>
          <a:p>
            <a:r>
              <a:rPr lang="it-IT" dirty="0"/>
              <a:t>•</a:t>
            </a:r>
          </a:p>
        </p:txBody>
      </p:sp>
      <p:sp>
        <p:nvSpPr>
          <p:cNvPr id="33" name="CasellaDiTesto 32">
            <a:extLst>
              <a:ext uri="{FF2B5EF4-FFF2-40B4-BE49-F238E27FC236}">
                <a16:creationId xmlns:a16="http://schemas.microsoft.com/office/drawing/2014/main" id="{212BA06E-9764-5847-A4B8-23C8493AFFDC}"/>
              </a:ext>
            </a:extLst>
          </p:cNvPr>
          <p:cNvSpPr txBox="1"/>
          <p:nvPr/>
        </p:nvSpPr>
        <p:spPr>
          <a:xfrm>
            <a:off x="2153653" y="4462046"/>
            <a:ext cx="1233094" cy="307777"/>
          </a:xfrm>
          <a:prstGeom prst="rect">
            <a:avLst/>
          </a:prstGeom>
          <a:noFill/>
        </p:spPr>
        <p:txBody>
          <a:bodyPr wrap="none" rtlCol="0">
            <a:spAutoFit/>
          </a:bodyPr>
          <a:lstStyle/>
          <a:p>
            <a:r>
              <a:rPr lang="it-IT" sz="1400" dirty="0" err="1"/>
              <a:t>Retinaldehyde</a:t>
            </a:r>
            <a:endParaRPr lang="it-IT" sz="1400" dirty="0"/>
          </a:p>
        </p:txBody>
      </p:sp>
      <p:pic>
        <p:nvPicPr>
          <p:cNvPr id="34" name="Immagine 33">
            <a:extLst>
              <a:ext uri="{FF2B5EF4-FFF2-40B4-BE49-F238E27FC236}">
                <a16:creationId xmlns:a16="http://schemas.microsoft.com/office/drawing/2014/main" id="{6081E474-10BA-AD45-AE09-7BEE81DE3FE1}"/>
              </a:ext>
            </a:extLst>
          </p:cNvPr>
          <p:cNvPicPr>
            <a:picLocks noChangeAspect="1"/>
          </p:cNvPicPr>
          <p:nvPr/>
        </p:nvPicPr>
        <p:blipFill>
          <a:blip r:embed="rId5"/>
          <a:stretch>
            <a:fillRect/>
          </a:stretch>
        </p:blipFill>
        <p:spPr>
          <a:xfrm>
            <a:off x="5103620" y="3779960"/>
            <a:ext cx="3482917" cy="1051821"/>
          </a:xfrm>
          <a:prstGeom prst="rect">
            <a:avLst/>
          </a:prstGeom>
        </p:spPr>
      </p:pic>
      <p:sp>
        <p:nvSpPr>
          <p:cNvPr id="35" name="Freccia destra 34">
            <a:extLst>
              <a:ext uri="{FF2B5EF4-FFF2-40B4-BE49-F238E27FC236}">
                <a16:creationId xmlns:a16="http://schemas.microsoft.com/office/drawing/2014/main" id="{143891E1-A490-2542-8A2F-CABEF4F2862E}"/>
              </a:ext>
            </a:extLst>
          </p:cNvPr>
          <p:cNvSpPr/>
          <p:nvPr/>
        </p:nvSpPr>
        <p:spPr>
          <a:xfrm>
            <a:off x="4343400" y="4309646"/>
            <a:ext cx="609600" cy="25369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a:extLst>
              <a:ext uri="{FF2B5EF4-FFF2-40B4-BE49-F238E27FC236}">
                <a16:creationId xmlns:a16="http://schemas.microsoft.com/office/drawing/2014/main" id="{950628D9-3C80-E242-B83C-CA32C635E686}"/>
              </a:ext>
            </a:extLst>
          </p:cNvPr>
          <p:cNvSpPr txBox="1"/>
          <p:nvPr/>
        </p:nvSpPr>
        <p:spPr>
          <a:xfrm>
            <a:off x="6629400" y="4538246"/>
            <a:ext cx="1265218" cy="338554"/>
          </a:xfrm>
          <a:prstGeom prst="rect">
            <a:avLst/>
          </a:prstGeom>
          <a:noFill/>
        </p:spPr>
        <p:txBody>
          <a:bodyPr wrap="none" rtlCol="0">
            <a:spAutoFit/>
          </a:bodyPr>
          <a:lstStyle/>
          <a:p>
            <a:r>
              <a:rPr lang="it-IT" sz="1600" dirty="0" err="1"/>
              <a:t>Retinoic</a:t>
            </a:r>
            <a:r>
              <a:rPr lang="it-IT" sz="1600" dirty="0"/>
              <a:t> Acid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Immagine 6">
            <a:extLst>
              <a:ext uri="{FF2B5EF4-FFF2-40B4-BE49-F238E27FC236}">
                <a16:creationId xmlns:a16="http://schemas.microsoft.com/office/drawing/2014/main" id="{D554F9FD-9652-FA42-8972-6D66DAC44E0D}"/>
              </a:ext>
            </a:extLst>
          </p:cNvPr>
          <p:cNvPicPr>
            <a:picLocks noChangeAspect="1"/>
          </p:cNvPicPr>
          <p:nvPr/>
        </p:nvPicPr>
        <p:blipFill>
          <a:blip r:embed="rId3"/>
          <a:stretch>
            <a:fillRect/>
          </a:stretch>
        </p:blipFill>
        <p:spPr>
          <a:xfrm>
            <a:off x="607820" y="610913"/>
            <a:ext cx="4289485" cy="1295400"/>
          </a:xfrm>
          <a:prstGeom prst="rect">
            <a:avLst/>
          </a:prstGeom>
        </p:spPr>
      </p:pic>
      <p:sp>
        <p:nvSpPr>
          <p:cNvPr id="8" name="CasellaDiTesto 7">
            <a:extLst>
              <a:ext uri="{FF2B5EF4-FFF2-40B4-BE49-F238E27FC236}">
                <a16:creationId xmlns:a16="http://schemas.microsoft.com/office/drawing/2014/main" id="{D32A82BA-9FD7-234F-944F-CE19829BC03B}"/>
              </a:ext>
            </a:extLst>
          </p:cNvPr>
          <p:cNvSpPr txBox="1"/>
          <p:nvPr/>
        </p:nvSpPr>
        <p:spPr>
          <a:xfrm>
            <a:off x="2133600" y="1549946"/>
            <a:ext cx="1550120" cy="369332"/>
          </a:xfrm>
          <a:prstGeom prst="rect">
            <a:avLst/>
          </a:prstGeom>
          <a:noFill/>
        </p:spPr>
        <p:txBody>
          <a:bodyPr wrap="square" rtlCol="0">
            <a:spAutoFit/>
          </a:bodyPr>
          <a:lstStyle/>
          <a:p>
            <a:r>
              <a:rPr lang="it-IT" dirty="0" err="1"/>
              <a:t>Retinoic</a:t>
            </a:r>
            <a:r>
              <a:rPr lang="it-IT" dirty="0"/>
              <a:t> Acid</a:t>
            </a:r>
          </a:p>
        </p:txBody>
      </p:sp>
      <p:sp>
        <p:nvSpPr>
          <p:cNvPr id="2" name="CasellaDiTesto 1">
            <a:extLst>
              <a:ext uri="{FF2B5EF4-FFF2-40B4-BE49-F238E27FC236}">
                <a16:creationId xmlns:a16="http://schemas.microsoft.com/office/drawing/2014/main" id="{D0868194-CE6D-C948-B086-8364D7FDE16B}"/>
              </a:ext>
            </a:extLst>
          </p:cNvPr>
          <p:cNvSpPr txBox="1"/>
          <p:nvPr/>
        </p:nvSpPr>
        <p:spPr>
          <a:xfrm>
            <a:off x="3372599" y="2135508"/>
            <a:ext cx="2431307" cy="369332"/>
          </a:xfrm>
          <a:prstGeom prst="rect">
            <a:avLst/>
          </a:prstGeom>
          <a:noFill/>
        </p:spPr>
        <p:txBody>
          <a:bodyPr wrap="none" rtlCol="0">
            <a:spAutoFit/>
          </a:bodyPr>
          <a:lstStyle/>
          <a:p>
            <a:r>
              <a:rPr lang="it-IT" dirty="0" err="1"/>
              <a:t>Two</a:t>
            </a:r>
            <a:r>
              <a:rPr lang="it-IT" dirty="0"/>
              <a:t> </a:t>
            </a:r>
            <a:r>
              <a:rPr lang="it-IT" dirty="0" err="1"/>
              <a:t>different</a:t>
            </a:r>
            <a:r>
              <a:rPr lang="it-IT" dirty="0"/>
              <a:t> </a:t>
            </a:r>
            <a:r>
              <a:rPr lang="it-IT" dirty="0" err="1"/>
              <a:t>pathways</a:t>
            </a:r>
            <a:r>
              <a:rPr lang="it-IT" dirty="0"/>
              <a:t> </a:t>
            </a:r>
          </a:p>
        </p:txBody>
      </p:sp>
      <p:cxnSp>
        <p:nvCxnSpPr>
          <p:cNvPr id="9" name="Connettore 2 8">
            <a:extLst>
              <a:ext uri="{FF2B5EF4-FFF2-40B4-BE49-F238E27FC236}">
                <a16:creationId xmlns:a16="http://schemas.microsoft.com/office/drawing/2014/main" id="{FAB8541F-1734-784B-95A1-F6C8D60C5AAA}"/>
              </a:ext>
            </a:extLst>
          </p:cNvPr>
          <p:cNvCxnSpPr/>
          <p:nvPr/>
        </p:nvCxnSpPr>
        <p:spPr>
          <a:xfrm flipH="1">
            <a:off x="2752562" y="2690708"/>
            <a:ext cx="752638" cy="570689"/>
          </a:xfrm>
          <a:prstGeom prst="straightConnector1">
            <a:avLst/>
          </a:prstGeom>
          <a:ln w="158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2F101FEA-EB1C-A44E-81FC-9E3781278740}"/>
              </a:ext>
            </a:extLst>
          </p:cNvPr>
          <p:cNvCxnSpPr>
            <a:cxnSpLocks/>
          </p:cNvCxnSpPr>
          <p:nvPr/>
        </p:nvCxnSpPr>
        <p:spPr>
          <a:xfrm>
            <a:off x="5824387" y="2705910"/>
            <a:ext cx="843347" cy="570690"/>
          </a:xfrm>
          <a:prstGeom prst="straightConnector1">
            <a:avLst/>
          </a:prstGeom>
          <a:ln w="158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7189E6D4-19B5-4B48-92AB-4EDC731359CA}"/>
              </a:ext>
            </a:extLst>
          </p:cNvPr>
          <p:cNvSpPr/>
          <p:nvPr/>
        </p:nvSpPr>
        <p:spPr>
          <a:xfrm>
            <a:off x="762000" y="3134863"/>
            <a:ext cx="1990562" cy="624803"/>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Non-Target </a:t>
            </a:r>
            <a:r>
              <a:rPr lang="it-IT" dirty="0" err="1">
                <a:ln w="0"/>
                <a:solidFill>
                  <a:schemeClr val="tx1"/>
                </a:solidFill>
                <a:effectLst>
                  <a:outerShdw blurRad="38100" dist="19050" dir="2700000" algn="tl" rotWithShape="0">
                    <a:schemeClr val="dk1">
                      <a:alpha val="40000"/>
                    </a:schemeClr>
                  </a:outerShdw>
                </a:effectLst>
              </a:rPr>
              <a:t>Tissue</a:t>
            </a:r>
            <a:endParaRPr lang="it-IT" dirty="0">
              <a:ln w="0"/>
              <a:solidFill>
                <a:schemeClr val="tx1"/>
              </a:solidFill>
              <a:effectLst>
                <a:outerShdw blurRad="38100" dist="19050" dir="2700000" algn="tl" rotWithShape="0">
                  <a:schemeClr val="dk1">
                    <a:alpha val="40000"/>
                  </a:schemeClr>
                </a:outerShdw>
              </a:effectLst>
            </a:endParaRPr>
          </a:p>
        </p:txBody>
      </p:sp>
      <p:sp>
        <p:nvSpPr>
          <p:cNvPr id="13" name="Freccia circolare a destra 12">
            <a:extLst>
              <a:ext uri="{FF2B5EF4-FFF2-40B4-BE49-F238E27FC236}">
                <a16:creationId xmlns:a16="http://schemas.microsoft.com/office/drawing/2014/main" id="{546994FE-F83C-2A47-AD49-D5EEE87557B5}"/>
              </a:ext>
            </a:extLst>
          </p:cNvPr>
          <p:cNvSpPr/>
          <p:nvPr/>
        </p:nvSpPr>
        <p:spPr>
          <a:xfrm flipH="1">
            <a:off x="2767406" y="3510874"/>
            <a:ext cx="752638" cy="1216152"/>
          </a:xfrm>
          <a:prstGeom prst="curved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Ovale 13">
            <a:extLst>
              <a:ext uri="{FF2B5EF4-FFF2-40B4-BE49-F238E27FC236}">
                <a16:creationId xmlns:a16="http://schemas.microsoft.com/office/drawing/2014/main" id="{4535F224-9DA4-E24D-A9F1-75D1A6838FE1}"/>
              </a:ext>
            </a:extLst>
          </p:cNvPr>
          <p:cNvSpPr/>
          <p:nvPr/>
        </p:nvSpPr>
        <p:spPr>
          <a:xfrm>
            <a:off x="3505200" y="3963320"/>
            <a:ext cx="752638"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tx1"/>
                </a:solidFill>
              </a:rPr>
              <a:t>CYP26</a:t>
            </a:r>
          </a:p>
        </p:txBody>
      </p:sp>
      <p:sp>
        <p:nvSpPr>
          <p:cNvPr id="15" name="CasellaDiTesto 14">
            <a:extLst>
              <a:ext uri="{FF2B5EF4-FFF2-40B4-BE49-F238E27FC236}">
                <a16:creationId xmlns:a16="http://schemas.microsoft.com/office/drawing/2014/main" id="{3BB2E903-AF85-894E-B9A2-55666D16404C}"/>
              </a:ext>
            </a:extLst>
          </p:cNvPr>
          <p:cNvSpPr txBox="1"/>
          <p:nvPr/>
        </p:nvSpPr>
        <p:spPr>
          <a:xfrm>
            <a:off x="1401614" y="4357694"/>
            <a:ext cx="1341586" cy="369332"/>
          </a:xfrm>
          <a:prstGeom prst="rect">
            <a:avLst/>
          </a:prstGeom>
          <a:noFill/>
        </p:spPr>
        <p:txBody>
          <a:bodyPr wrap="none" rtlCol="0">
            <a:spAutoFit/>
          </a:bodyPr>
          <a:lstStyle/>
          <a:p>
            <a:r>
              <a:rPr lang="it-IT" dirty="0" err="1"/>
              <a:t>Degradation</a:t>
            </a:r>
            <a:endParaRPr lang="it-IT" dirty="0"/>
          </a:p>
        </p:txBody>
      </p:sp>
      <p:sp>
        <p:nvSpPr>
          <p:cNvPr id="17" name="Rettangolo 16">
            <a:extLst>
              <a:ext uri="{FF2B5EF4-FFF2-40B4-BE49-F238E27FC236}">
                <a16:creationId xmlns:a16="http://schemas.microsoft.com/office/drawing/2014/main" id="{E8B8F1DB-2A9B-B943-8898-7822CAF43934}"/>
              </a:ext>
            </a:extLst>
          </p:cNvPr>
          <p:cNvSpPr/>
          <p:nvPr/>
        </p:nvSpPr>
        <p:spPr>
          <a:xfrm>
            <a:off x="6734140" y="3200400"/>
            <a:ext cx="1876460" cy="483066"/>
          </a:xfrm>
          <a:prstGeom prst="rect">
            <a:avLst/>
          </a:prstGeom>
          <a:solidFill>
            <a:srgbClr val="706EBE">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Target </a:t>
            </a:r>
            <a:r>
              <a:rPr lang="it-IT" dirty="0" err="1">
                <a:ln w="0"/>
                <a:solidFill>
                  <a:schemeClr val="tx1"/>
                </a:solidFill>
                <a:effectLst>
                  <a:outerShdw blurRad="38100" dist="19050" dir="2700000" algn="tl" rotWithShape="0">
                    <a:schemeClr val="dk1">
                      <a:alpha val="40000"/>
                    </a:schemeClr>
                  </a:outerShdw>
                </a:effectLst>
              </a:rPr>
              <a:t>Tissue</a:t>
            </a:r>
            <a:endParaRPr lang="it-IT" dirty="0">
              <a:ln w="0"/>
              <a:solidFill>
                <a:schemeClr val="tx1"/>
              </a:solidFill>
              <a:effectLst>
                <a:outerShdw blurRad="38100" dist="19050" dir="2700000" algn="tl" rotWithShape="0">
                  <a:schemeClr val="dk1">
                    <a:alpha val="40000"/>
                  </a:schemeClr>
                </a:outerShdw>
              </a:effectLst>
            </a:endParaRPr>
          </a:p>
        </p:txBody>
      </p:sp>
      <p:sp>
        <p:nvSpPr>
          <p:cNvPr id="18" name="Rettangolo 17">
            <a:extLst>
              <a:ext uri="{FF2B5EF4-FFF2-40B4-BE49-F238E27FC236}">
                <a16:creationId xmlns:a16="http://schemas.microsoft.com/office/drawing/2014/main" id="{DEA266F5-7A4A-6C47-BDFB-9FE7A750E783}"/>
              </a:ext>
            </a:extLst>
          </p:cNvPr>
          <p:cNvSpPr/>
          <p:nvPr/>
        </p:nvSpPr>
        <p:spPr>
          <a:xfrm>
            <a:off x="5943599" y="4522435"/>
            <a:ext cx="2776851" cy="8113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a:extLst>
              <a:ext uri="{FF2B5EF4-FFF2-40B4-BE49-F238E27FC236}">
                <a16:creationId xmlns:a16="http://schemas.microsoft.com/office/drawing/2014/main" id="{F6621596-D9C4-334E-8EA4-F6AC332A12BC}"/>
              </a:ext>
            </a:extLst>
          </p:cNvPr>
          <p:cNvSpPr txBox="1"/>
          <p:nvPr/>
        </p:nvSpPr>
        <p:spPr>
          <a:xfrm>
            <a:off x="5910942" y="4495800"/>
            <a:ext cx="2776851" cy="830997"/>
          </a:xfrm>
          <a:prstGeom prst="rect">
            <a:avLst/>
          </a:prstGeom>
          <a:noFill/>
        </p:spPr>
        <p:txBody>
          <a:bodyPr wrap="square" rtlCol="0">
            <a:spAutoFit/>
          </a:bodyPr>
          <a:lstStyle/>
          <a:p>
            <a:pPr algn="just"/>
            <a:r>
              <a:rPr lang="en-GB" sz="1600" dirty="0"/>
              <a:t>initiate the transcription of different kind of genes for differentiation, apoptosis</a:t>
            </a:r>
            <a:r>
              <a:rPr lang="it-IT" sz="1600" dirty="0"/>
              <a:t>.</a:t>
            </a:r>
            <a:endParaRPr lang="it-IT" sz="1600" i="1" dirty="0"/>
          </a:p>
        </p:txBody>
      </p:sp>
    </p:spTree>
    <p:extLst>
      <p:ext uri="{BB962C8B-B14F-4D97-AF65-F5344CB8AC3E}">
        <p14:creationId xmlns:p14="http://schemas.microsoft.com/office/powerpoint/2010/main" val="51506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7" grpId="0" animBg="1"/>
      <p:bldP spid="18"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1" name="CasellaDiTesto 10">
            <a:extLst>
              <a:ext uri="{FF2B5EF4-FFF2-40B4-BE49-F238E27FC236}">
                <a16:creationId xmlns:a16="http://schemas.microsoft.com/office/drawing/2014/main" id="{576B0E2E-6C52-5B40-B025-38D5F218B691}"/>
              </a:ext>
            </a:extLst>
          </p:cNvPr>
          <p:cNvSpPr txBox="1"/>
          <p:nvPr/>
        </p:nvSpPr>
        <p:spPr>
          <a:xfrm>
            <a:off x="533400" y="1322787"/>
            <a:ext cx="9425609" cy="461665"/>
          </a:xfrm>
          <a:prstGeom prst="rect">
            <a:avLst/>
          </a:prstGeom>
          <a:noFill/>
        </p:spPr>
        <p:txBody>
          <a:bodyPr wrap="square" rtlCol="0">
            <a:spAutoFit/>
          </a:bodyPr>
          <a:lstStyle/>
          <a:p>
            <a:pPr algn="just"/>
            <a:r>
              <a:rPr lang="it-IT" dirty="0"/>
              <a:t>• </a:t>
            </a:r>
            <a:r>
              <a:rPr lang="it-IT" sz="2400" dirty="0"/>
              <a:t>Activity </a:t>
            </a:r>
            <a:r>
              <a:rPr lang="en-US" sz="2400" dirty="0"/>
              <a:t>linked with several pathological conditions and cancer</a:t>
            </a:r>
            <a:endParaRPr lang="it-IT" sz="2400" dirty="0"/>
          </a:p>
        </p:txBody>
      </p:sp>
      <p:sp>
        <p:nvSpPr>
          <p:cNvPr id="10" name="CasellaDiTesto 9">
            <a:extLst>
              <a:ext uri="{FF2B5EF4-FFF2-40B4-BE49-F238E27FC236}">
                <a16:creationId xmlns:a16="http://schemas.microsoft.com/office/drawing/2014/main" id="{0FBA5D7A-B2DD-A04C-B09C-772E40C26F64}"/>
              </a:ext>
            </a:extLst>
          </p:cNvPr>
          <p:cNvSpPr txBox="1"/>
          <p:nvPr/>
        </p:nvSpPr>
        <p:spPr>
          <a:xfrm>
            <a:off x="533400" y="533400"/>
            <a:ext cx="4269117" cy="461665"/>
          </a:xfrm>
          <a:prstGeom prst="rect">
            <a:avLst/>
          </a:prstGeom>
          <a:noFill/>
        </p:spPr>
        <p:txBody>
          <a:bodyPr wrap="none" rtlCol="0">
            <a:spAutoFit/>
          </a:bodyPr>
          <a:lstStyle/>
          <a:p>
            <a:r>
              <a:rPr lang="it-IT" dirty="0"/>
              <a:t>• </a:t>
            </a:r>
            <a:r>
              <a:rPr lang="it-IT" sz="2400" dirty="0" err="1"/>
              <a:t>Metabolism</a:t>
            </a:r>
            <a:r>
              <a:rPr lang="it-IT" sz="2400" dirty="0"/>
              <a:t> of </a:t>
            </a:r>
            <a:r>
              <a:rPr lang="it-IT" sz="2400" dirty="0" err="1"/>
              <a:t>Glucose</a:t>
            </a:r>
            <a:r>
              <a:rPr lang="it-IT" sz="2400" dirty="0"/>
              <a:t> / </a:t>
            </a:r>
            <a:r>
              <a:rPr lang="it-IT" sz="2400" dirty="0" err="1"/>
              <a:t>Lipids</a:t>
            </a:r>
            <a:r>
              <a:rPr lang="it-IT" sz="2400" dirty="0"/>
              <a:t> </a:t>
            </a:r>
            <a:endParaRPr lang="it-IT" dirty="0"/>
          </a:p>
        </p:txBody>
      </p:sp>
      <p:sp>
        <p:nvSpPr>
          <p:cNvPr id="12" name="CasellaDiTesto 11">
            <a:extLst>
              <a:ext uri="{FF2B5EF4-FFF2-40B4-BE49-F238E27FC236}">
                <a16:creationId xmlns:a16="http://schemas.microsoft.com/office/drawing/2014/main" id="{68B38B50-072D-8A49-9AE5-EC6B8C6432C0}"/>
              </a:ext>
            </a:extLst>
          </p:cNvPr>
          <p:cNvSpPr txBox="1"/>
          <p:nvPr/>
        </p:nvSpPr>
        <p:spPr>
          <a:xfrm>
            <a:off x="533400" y="2209800"/>
            <a:ext cx="4419600" cy="461665"/>
          </a:xfrm>
          <a:prstGeom prst="rect">
            <a:avLst/>
          </a:prstGeom>
          <a:noFill/>
        </p:spPr>
        <p:txBody>
          <a:bodyPr wrap="square" rtlCol="0">
            <a:spAutoFit/>
          </a:bodyPr>
          <a:lstStyle/>
          <a:p>
            <a:r>
              <a:rPr lang="en-GB" sz="2400" dirty="0"/>
              <a:t>• Highly active in both normal and</a:t>
            </a:r>
            <a:endParaRPr lang="it-IT" sz="2400" b="1" u="sng" dirty="0"/>
          </a:p>
        </p:txBody>
      </p:sp>
      <p:sp>
        <p:nvSpPr>
          <p:cNvPr id="14" name="CasellaDiTesto 13">
            <a:extLst>
              <a:ext uri="{FF2B5EF4-FFF2-40B4-BE49-F238E27FC236}">
                <a16:creationId xmlns:a16="http://schemas.microsoft.com/office/drawing/2014/main" id="{D05CA54A-09A6-044F-8D4F-3AC5DE5D9B68}"/>
              </a:ext>
            </a:extLst>
          </p:cNvPr>
          <p:cNvSpPr txBox="1"/>
          <p:nvPr/>
        </p:nvSpPr>
        <p:spPr>
          <a:xfrm>
            <a:off x="4953000" y="2205335"/>
            <a:ext cx="3080267" cy="461665"/>
          </a:xfrm>
          <a:prstGeom prst="rect">
            <a:avLst/>
          </a:prstGeom>
          <a:noFill/>
        </p:spPr>
        <p:txBody>
          <a:bodyPr wrap="none" rtlCol="0">
            <a:spAutoFit/>
          </a:bodyPr>
          <a:lstStyle/>
          <a:p>
            <a:r>
              <a:rPr lang="en-GB" sz="2400" b="1" u="sng" dirty="0"/>
              <a:t>cancer stem cells (CSC)</a:t>
            </a:r>
            <a:endParaRPr lang="it-IT" sz="2400" dirty="0"/>
          </a:p>
        </p:txBody>
      </p:sp>
      <p:sp>
        <p:nvSpPr>
          <p:cNvPr id="15" name="Freccia destra 14">
            <a:extLst>
              <a:ext uri="{FF2B5EF4-FFF2-40B4-BE49-F238E27FC236}">
                <a16:creationId xmlns:a16="http://schemas.microsoft.com/office/drawing/2014/main" id="{C9BE8988-F953-E44E-9687-5F1C51C7972E}"/>
              </a:ext>
            </a:extLst>
          </p:cNvPr>
          <p:cNvSpPr/>
          <p:nvPr/>
        </p:nvSpPr>
        <p:spPr>
          <a:xfrm rot="5400000">
            <a:off x="5926581" y="2884617"/>
            <a:ext cx="1143000" cy="707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F8E0C73C-CD81-7448-8142-F7595CB8BCE7}"/>
              </a:ext>
            </a:extLst>
          </p:cNvPr>
          <p:cNvSpPr txBox="1"/>
          <p:nvPr/>
        </p:nvSpPr>
        <p:spPr>
          <a:xfrm>
            <a:off x="5029201" y="3889846"/>
            <a:ext cx="3124199" cy="369332"/>
          </a:xfrm>
          <a:prstGeom prst="rect">
            <a:avLst/>
          </a:prstGeom>
          <a:noFill/>
        </p:spPr>
        <p:txBody>
          <a:bodyPr wrap="square" rtlCol="0">
            <a:spAutoFit/>
          </a:bodyPr>
          <a:lstStyle/>
          <a:p>
            <a:pPr algn="just"/>
            <a:r>
              <a:rPr lang="it-IT" dirty="0"/>
              <a:t>ALDH1A </a:t>
            </a:r>
            <a:r>
              <a:rPr lang="it-IT" dirty="0" err="1"/>
              <a:t>overexpressed</a:t>
            </a:r>
            <a:r>
              <a:rPr lang="it-IT" dirty="0"/>
              <a:t> in CSC.</a:t>
            </a:r>
          </a:p>
        </p:txBody>
      </p:sp>
      <p:sp>
        <p:nvSpPr>
          <p:cNvPr id="19" name="CasellaDiTesto 18">
            <a:extLst>
              <a:ext uri="{FF2B5EF4-FFF2-40B4-BE49-F238E27FC236}">
                <a16:creationId xmlns:a16="http://schemas.microsoft.com/office/drawing/2014/main" id="{D0B34D59-E11F-F741-A80D-D735EF21C8B4}"/>
              </a:ext>
            </a:extLst>
          </p:cNvPr>
          <p:cNvSpPr txBox="1"/>
          <p:nvPr/>
        </p:nvSpPr>
        <p:spPr>
          <a:xfrm>
            <a:off x="547255" y="4512046"/>
            <a:ext cx="3124200" cy="830997"/>
          </a:xfrm>
          <a:prstGeom prst="rect">
            <a:avLst/>
          </a:prstGeom>
          <a:noFill/>
        </p:spPr>
        <p:txBody>
          <a:bodyPr wrap="square" rtlCol="0">
            <a:spAutoFit/>
          </a:bodyPr>
          <a:lstStyle/>
          <a:p>
            <a:pPr algn="just"/>
            <a:r>
              <a:rPr lang="it-IT" sz="1600" dirty="0"/>
              <a:t>ALDH1A </a:t>
            </a:r>
            <a:r>
              <a:rPr lang="it-IT" sz="1600" dirty="0" err="1"/>
              <a:t>both</a:t>
            </a:r>
            <a:r>
              <a:rPr lang="it-IT" sz="1600" dirty="0"/>
              <a:t> </a:t>
            </a:r>
            <a:r>
              <a:rPr lang="it-IT" sz="1600" dirty="0" err="1"/>
              <a:t>as</a:t>
            </a:r>
            <a:r>
              <a:rPr lang="it-IT" sz="1600" dirty="0"/>
              <a:t> a </a:t>
            </a:r>
            <a:r>
              <a:rPr lang="it-IT" sz="1600" dirty="0" err="1"/>
              <a:t>prognostic</a:t>
            </a:r>
            <a:r>
              <a:rPr lang="it-IT" sz="1600" dirty="0"/>
              <a:t> marker and </a:t>
            </a:r>
            <a:r>
              <a:rPr lang="it-IT" sz="1600" dirty="0" err="1"/>
              <a:t>novel</a:t>
            </a:r>
            <a:r>
              <a:rPr lang="it-IT" sz="1600" dirty="0"/>
              <a:t> target </a:t>
            </a:r>
            <a:r>
              <a:rPr lang="it-IT" sz="1600" dirty="0" err="1"/>
              <a:t>against</a:t>
            </a:r>
            <a:r>
              <a:rPr lang="it-IT" sz="1600" dirty="0"/>
              <a:t> </a:t>
            </a:r>
            <a:r>
              <a:rPr lang="it-IT" sz="1600" dirty="0" err="1"/>
              <a:t>cancer</a:t>
            </a:r>
            <a:endParaRPr lang="it-IT" sz="1600" dirty="0"/>
          </a:p>
        </p:txBody>
      </p:sp>
      <p:cxnSp>
        <p:nvCxnSpPr>
          <p:cNvPr id="21" name="Connettore 1 20">
            <a:extLst>
              <a:ext uri="{FF2B5EF4-FFF2-40B4-BE49-F238E27FC236}">
                <a16:creationId xmlns:a16="http://schemas.microsoft.com/office/drawing/2014/main" id="{2C1CFE18-B47C-6C44-8698-60DCB38446E8}"/>
              </a:ext>
            </a:extLst>
          </p:cNvPr>
          <p:cNvCxnSpPr>
            <a:cxnSpLocks/>
          </p:cNvCxnSpPr>
          <p:nvPr/>
        </p:nvCxnSpPr>
        <p:spPr>
          <a:xfrm flipH="1">
            <a:off x="3621584" y="4259178"/>
            <a:ext cx="1293148" cy="312822"/>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e 21">
            <a:extLst>
              <a:ext uri="{FF2B5EF4-FFF2-40B4-BE49-F238E27FC236}">
                <a16:creationId xmlns:a16="http://schemas.microsoft.com/office/drawing/2014/main" id="{BDBA74EF-8259-A547-A597-C05B52B5A2CC}"/>
              </a:ext>
            </a:extLst>
          </p:cNvPr>
          <p:cNvSpPr/>
          <p:nvPr/>
        </p:nvSpPr>
        <p:spPr>
          <a:xfrm>
            <a:off x="185488" y="4433725"/>
            <a:ext cx="3700712" cy="939155"/>
          </a:xfrm>
          <a:prstGeom prst="ellipse">
            <a:avLst/>
          </a:prstGeom>
          <a:solidFill>
            <a:srgbClr val="FF0000">
              <a:alpha val="15000"/>
            </a:srgbClr>
          </a:solidFill>
          <a:ln>
            <a:solidFill>
              <a:srgbClr val="FF7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49926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rgbClr val="DDE700"/>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par>
                                <p:cTn id="25" presetID="14" presetClass="entr" presetSubtype="1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CasellaDiTesto 6">
            <a:extLst>
              <a:ext uri="{FF2B5EF4-FFF2-40B4-BE49-F238E27FC236}">
                <a16:creationId xmlns:a16="http://schemas.microsoft.com/office/drawing/2014/main" id="{452492B5-B788-DC4D-A0C6-67E8C6BFF151}"/>
              </a:ext>
            </a:extLst>
          </p:cNvPr>
          <p:cNvSpPr txBox="1"/>
          <p:nvPr/>
        </p:nvSpPr>
        <p:spPr>
          <a:xfrm>
            <a:off x="3524965" y="26150"/>
            <a:ext cx="1789272" cy="584775"/>
          </a:xfrm>
          <a:prstGeom prst="rect">
            <a:avLst/>
          </a:prstGeom>
          <a:noFill/>
        </p:spPr>
        <p:txBody>
          <a:bodyPr wrap="none" rtlCol="0">
            <a:spAutoFit/>
          </a:bodyPr>
          <a:lstStyle/>
          <a:p>
            <a:r>
              <a:rPr lang="it-IT" sz="3200" b="1" dirty="0"/>
              <a:t>ALDH1A3</a:t>
            </a:r>
          </a:p>
        </p:txBody>
      </p:sp>
      <p:pic>
        <p:nvPicPr>
          <p:cNvPr id="8" name="Immagine 7" descr="Immagine che contiene testo, mappa&#10;&#10;Descrizione generata automaticamente">
            <a:extLst>
              <a:ext uri="{FF2B5EF4-FFF2-40B4-BE49-F238E27FC236}">
                <a16:creationId xmlns:a16="http://schemas.microsoft.com/office/drawing/2014/main" id="{EC1F0D12-188D-854C-97AF-7BDBD6A81F4A}"/>
              </a:ext>
            </a:extLst>
          </p:cNvPr>
          <p:cNvPicPr>
            <a:picLocks noChangeAspect="1"/>
          </p:cNvPicPr>
          <p:nvPr/>
        </p:nvPicPr>
        <p:blipFill>
          <a:blip r:embed="rId3"/>
          <a:stretch>
            <a:fillRect/>
          </a:stretch>
        </p:blipFill>
        <p:spPr>
          <a:xfrm>
            <a:off x="2282723" y="215711"/>
            <a:ext cx="0" cy="0"/>
          </a:xfrm>
          <a:prstGeom prst="rect">
            <a:avLst/>
          </a:prstGeom>
        </p:spPr>
      </p:pic>
      <p:pic>
        <p:nvPicPr>
          <p:cNvPr id="9" name="Immagine 8" descr="Immagine che contiene testo&#10;&#10;Descrizione generata automaticamente">
            <a:extLst>
              <a:ext uri="{FF2B5EF4-FFF2-40B4-BE49-F238E27FC236}">
                <a16:creationId xmlns:a16="http://schemas.microsoft.com/office/drawing/2014/main" id="{FCD1A13A-7D53-5E4F-A25C-C8D95B873039}"/>
              </a:ext>
            </a:extLst>
          </p:cNvPr>
          <p:cNvPicPr/>
          <p:nvPr/>
        </p:nvPicPr>
        <p:blipFill>
          <a:blip r:embed="rId4">
            <a:extLst>
              <a:ext uri="{28A0092B-C50C-407E-A947-70E740481C1C}">
                <a14:useLocalDpi xmlns:a14="http://schemas.microsoft.com/office/drawing/2010/main" val="0"/>
              </a:ext>
            </a:extLst>
          </a:blip>
          <a:stretch>
            <a:fillRect/>
          </a:stretch>
        </p:blipFill>
        <p:spPr>
          <a:xfrm>
            <a:off x="16823" y="702792"/>
            <a:ext cx="3535044" cy="2926798"/>
          </a:xfrm>
          <a:prstGeom prst="rect">
            <a:avLst/>
          </a:prstGeom>
        </p:spPr>
      </p:pic>
      <p:pic>
        <p:nvPicPr>
          <p:cNvPr id="10" name="Immagine 9" descr="Immagine che contiene testo, mappa&#10;&#10;Descrizione generata automaticamente">
            <a:extLst>
              <a:ext uri="{FF2B5EF4-FFF2-40B4-BE49-F238E27FC236}">
                <a16:creationId xmlns:a16="http://schemas.microsoft.com/office/drawing/2014/main" id="{E542F540-39C9-1446-B1E5-1C9284697E57}"/>
              </a:ext>
            </a:extLst>
          </p:cNvPr>
          <p:cNvPicPr/>
          <p:nvPr/>
        </p:nvPicPr>
        <p:blipFill>
          <a:blip r:embed="rId5">
            <a:extLst>
              <a:ext uri="{28A0092B-C50C-407E-A947-70E740481C1C}">
                <a14:useLocalDpi xmlns:a14="http://schemas.microsoft.com/office/drawing/2010/main" val="0"/>
              </a:ext>
            </a:extLst>
          </a:blip>
          <a:stretch>
            <a:fillRect/>
          </a:stretch>
        </p:blipFill>
        <p:spPr>
          <a:xfrm>
            <a:off x="4724400" y="524301"/>
            <a:ext cx="4204335" cy="3285699"/>
          </a:xfrm>
          <a:prstGeom prst="rect">
            <a:avLst/>
          </a:prstGeom>
        </p:spPr>
      </p:pic>
      <p:sp>
        <p:nvSpPr>
          <p:cNvPr id="11" name="CasellaDiTesto 10">
            <a:extLst>
              <a:ext uri="{FF2B5EF4-FFF2-40B4-BE49-F238E27FC236}">
                <a16:creationId xmlns:a16="http://schemas.microsoft.com/office/drawing/2014/main" id="{60EB8492-E345-2643-BCD3-0819E71F2144}"/>
              </a:ext>
            </a:extLst>
          </p:cNvPr>
          <p:cNvSpPr txBox="1"/>
          <p:nvPr/>
        </p:nvSpPr>
        <p:spPr>
          <a:xfrm>
            <a:off x="155940" y="4914375"/>
            <a:ext cx="9136919" cy="923330"/>
          </a:xfrm>
          <a:prstGeom prst="rect">
            <a:avLst/>
          </a:prstGeom>
          <a:noFill/>
        </p:spPr>
        <p:txBody>
          <a:bodyPr wrap="square" rtlCol="0">
            <a:spAutoFit/>
          </a:bodyPr>
          <a:lstStyle/>
          <a:p>
            <a:r>
              <a:rPr lang="en-GB" sz="1400" dirty="0"/>
              <a:t>• </a:t>
            </a:r>
            <a:r>
              <a:rPr lang="en-GB" b="1" dirty="0"/>
              <a:t>catalytic pocket: </a:t>
            </a:r>
            <a:r>
              <a:rPr lang="en-GB" dirty="0"/>
              <a:t>goes from the protein surface to the catalytic cysteine</a:t>
            </a:r>
            <a:r>
              <a:rPr lang="it-IT" dirty="0">
                <a:effectLst/>
              </a:rPr>
              <a:t> </a:t>
            </a:r>
          </a:p>
          <a:p>
            <a:r>
              <a:rPr lang="en-GB" dirty="0"/>
              <a:t>• To govern </a:t>
            </a:r>
            <a:r>
              <a:rPr lang="en-GB" b="1" dirty="0"/>
              <a:t>substrate specificity</a:t>
            </a:r>
            <a:r>
              <a:rPr lang="en-GB" dirty="0"/>
              <a:t>, ALDH1A3 uses special residues (G135, L471, T315) </a:t>
            </a:r>
            <a:r>
              <a:rPr lang="it-IT" dirty="0" err="1"/>
              <a:t>located</a:t>
            </a:r>
            <a:r>
              <a:rPr lang="it-IT" dirty="0"/>
              <a:t> in the tunnel</a:t>
            </a:r>
          </a:p>
        </p:txBody>
      </p:sp>
      <p:sp>
        <p:nvSpPr>
          <p:cNvPr id="12" name="CasellaDiTesto 11">
            <a:extLst>
              <a:ext uri="{FF2B5EF4-FFF2-40B4-BE49-F238E27FC236}">
                <a16:creationId xmlns:a16="http://schemas.microsoft.com/office/drawing/2014/main" id="{3FBFAB8F-2201-244E-B9E5-54A6C0442864}"/>
              </a:ext>
            </a:extLst>
          </p:cNvPr>
          <p:cNvSpPr txBox="1"/>
          <p:nvPr/>
        </p:nvSpPr>
        <p:spPr>
          <a:xfrm rot="10800000" flipV="1">
            <a:off x="3883067" y="3909535"/>
            <a:ext cx="5184733" cy="738664"/>
          </a:xfrm>
          <a:prstGeom prst="rect">
            <a:avLst/>
          </a:prstGeom>
          <a:noFill/>
        </p:spPr>
        <p:txBody>
          <a:bodyPr wrap="square" rtlCol="0">
            <a:spAutoFit/>
          </a:bodyPr>
          <a:lstStyle/>
          <a:p>
            <a:pPr algn="just"/>
            <a:r>
              <a:rPr lang="en-GB" sz="1200" dirty="0"/>
              <a:t>•</a:t>
            </a:r>
            <a:r>
              <a:rPr lang="en-GB" sz="1400" dirty="0"/>
              <a:t>Despite this structure, each monomer is autonomously able to transform a single molecule of substrate in a molecule of product reducing NAD</a:t>
            </a:r>
            <a:r>
              <a:rPr lang="en-GB" sz="1400" baseline="30000" dirty="0"/>
              <a:t>+</a:t>
            </a:r>
            <a:r>
              <a:rPr lang="en-GB" sz="1400" dirty="0"/>
              <a:t>. </a:t>
            </a:r>
            <a:endParaRPr lang="it-IT" sz="1200" dirty="0"/>
          </a:p>
        </p:txBody>
      </p:sp>
      <p:sp>
        <p:nvSpPr>
          <p:cNvPr id="13" name="CasellaDiTesto 12">
            <a:extLst>
              <a:ext uri="{FF2B5EF4-FFF2-40B4-BE49-F238E27FC236}">
                <a16:creationId xmlns:a16="http://schemas.microsoft.com/office/drawing/2014/main" id="{4AE62D00-A7AF-D44D-A15B-336BF923C194}"/>
              </a:ext>
            </a:extLst>
          </p:cNvPr>
          <p:cNvSpPr txBox="1"/>
          <p:nvPr/>
        </p:nvSpPr>
        <p:spPr>
          <a:xfrm>
            <a:off x="251400" y="3847646"/>
            <a:ext cx="3547125" cy="338554"/>
          </a:xfrm>
          <a:prstGeom prst="rect">
            <a:avLst/>
          </a:prstGeom>
          <a:noFill/>
        </p:spPr>
        <p:txBody>
          <a:bodyPr wrap="none" rtlCol="0">
            <a:spAutoFit/>
          </a:bodyPr>
          <a:lstStyle/>
          <a:p>
            <a:r>
              <a:rPr lang="en-GB" sz="1200" dirty="0"/>
              <a:t>• </a:t>
            </a:r>
            <a:r>
              <a:rPr lang="en-GB" sz="1600" dirty="0"/>
              <a:t>molecular weight is around 224000 Da</a:t>
            </a:r>
            <a:r>
              <a:rPr lang="it-IT" sz="1600" dirty="0">
                <a:effectLst/>
              </a:rPr>
              <a:t> </a:t>
            </a:r>
            <a:endParaRPr lang="it-IT" sz="1200" dirty="0"/>
          </a:p>
        </p:txBody>
      </p:sp>
    </p:spTree>
    <p:extLst>
      <p:ext uri="{BB962C8B-B14F-4D97-AF65-F5344CB8AC3E}">
        <p14:creationId xmlns:p14="http://schemas.microsoft.com/office/powerpoint/2010/main" val="3560660631"/>
      </p:ext>
    </p:extLst>
  </p:cSld>
  <p:clrMapOvr>
    <a:masterClrMapping/>
  </p:clrMapOvr>
  <mc:AlternateContent xmlns:mc="http://schemas.openxmlformats.org/markup-compatibility/2006">
    <mc:Choice xmlns:p14="http://schemas.microsoft.com/office/powerpoint/2010/main" Requires="p14">
      <p:transition spd="slow" p14:dur="2000" advTm="4187"/>
    </mc:Choice>
    <mc:Fallback>
      <p:transition spd="slow" advTm="418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2" name="CasellaDiTesto 11">
            <a:extLst>
              <a:ext uri="{FF2B5EF4-FFF2-40B4-BE49-F238E27FC236}">
                <a16:creationId xmlns:a16="http://schemas.microsoft.com/office/drawing/2014/main" id="{E4D50A0B-D224-4A4A-A23F-A44B8D9FE495}"/>
              </a:ext>
            </a:extLst>
          </p:cNvPr>
          <p:cNvSpPr txBox="1"/>
          <p:nvPr/>
        </p:nvSpPr>
        <p:spPr>
          <a:xfrm>
            <a:off x="914400" y="5734320"/>
            <a:ext cx="7523952" cy="738664"/>
          </a:xfrm>
          <a:prstGeom prst="rect">
            <a:avLst/>
          </a:prstGeom>
          <a:noFill/>
        </p:spPr>
        <p:txBody>
          <a:bodyPr wrap="square" rtlCol="0">
            <a:spAutoFit/>
          </a:bodyPr>
          <a:lstStyle/>
          <a:p>
            <a:r>
              <a:rPr lang="it-IT" sz="1400" dirty="0"/>
              <a:t>Quattrini et al. </a:t>
            </a:r>
            <a:r>
              <a:rPr lang="it-IT" sz="1400" i="1" dirty="0" err="1"/>
              <a:t>J</a:t>
            </a:r>
            <a:r>
              <a:rPr lang="it-IT" sz="1400" i="1" dirty="0"/>
              <a:t>. </a:t>
            </a:r>
            <a:r>
              <a:rPr lang="it-IT" sz="1400" i="1" dirty="0" err="1"/>
              <a:t>Med</a:t>
            </a:r>
            <a:r>
              <a:rPr lang="it-IT" sz="1400" i="1" dirty="0"/>
              <a:t>. </a:t>
            </a:r>
            <a:r>
              <a:rPr lang="it-IT" sz="1400" i="1" dirty="0" err="1"/>
              <a:t>Chem</a:t>
            </a:r>
            <a:r>
              <a:rPr lang="it-IT" sz="1400" dirty="0"/>
              <a:t>., 2020, 14, 4603</a:t>
            </a:r>
          </a:p>
          <a:p>
            <a:endParaRPr lang="it-IT" sz="1400" dirty="0"/>
          </a:p>
          <a:p>
            <a:endParaRPr lang="it-IT" sz="1400" dirty="0"/>
          </a:p>
        </p:txBody>
      </p:sp>
      <p:pic>
        <p:nvPicPr>
          <p:cNvPr id="13" name="Immagine 12">
            <a:extLst>
              <a:ext uri="{FF2B5EF4-FFF2-40B4-BE49-F238E27FC236}">
                <a16:creationId xmlns:a16="http://schemas.microsoft.com/office/drawing/2014/main" id="{BD8331E1-F650-4444-B825-DEC3D3D37353}"/>
              </a:ext>
            </a:extLst>
          </p:cNvPr>
          <p:cNvPicPr>
            <a:picLocks noChangeAspect="1"/>
          </p:cNvPicPr>
          <p:nvPr/>
        </p:nvPicPr>
        <p:blipFill>
          <a:blip r:embed="rId3"/>
          <a:stretch>
            <a:fillRect/>
          </a:stretch>
        </p:blipFill>
        <p:spPr>
          <a:xfrm>
            <a:off x="2469404" y="1961309"/>
            <a:ext cx="6369796" cy="3524520"/>
          </a:xfrm>
          <a:prstGeom prst="rect">
            <a:avLst/>
          </a:prstGeom>
        </p:spPr>
      </p:pic>
      <p:sp>
        <p:nvSpPr>
          <p:cNvPr id="4" name="CasellaDiTesto 3">
            <a:extLst>
              <a:ext uri="{FF2B5EF4-FFF2-40B4-BE49-F238E27FC236}">
                <a16:creationId xmlns:a16="http://schemas.microsoft.com/office/drawing/2014/main" id="{62B0BB27-CD04-1540-B183-92CCFBA40E17}"/>
              </a:ext>
            </a:extLst>
          </p:cNvPr>
          <p:cNvSpPr txBox="1"/>
          <p:nvPr/>
        </p:nvSpPr>
        <p:spPr>
          <a:xfrm>
            <a:off x="68043" y="3504118"/>
            <a:ext cx="2420164" cy="1323439"/>
          </a:xfrm>
          <a:prstGeom prst="rect">
            <a:avLst/>
          </a:prstGeom>
          <a:noFill/>
        </p:spPr>
        <p:txBody>
          <a:bodyPr wrap="square" rtlCol="0">
            <a:spAutoFit/>
          </a:bodyPr>
          <a:lstStyle/>
          <a:p>
            <a:pPr algn="just"/>
            <a:r>
              <a:rPr lang="it-IT" sz="1600" dirty="0"/>
              <a:t>•</a:t>
            </a:r>
            <a:r>
              <a:rPr lang="el-GR" sz="1600" b="1" dirty="0"/>
              <a:t>π−π </a:t>
            </a:r>
            <a:r>
              <a:rPr lang="it-IT" sz="1600" b="1" dirty="0" err="1"/>
              <a:t>stacking</a:t>
            </a:r>
            <a:r>
              <a:rPr lang="it-IT" sz="1600" b="1" dirty="0"/>
              <a:t> </a:t>
            </a:r>
            <a:r>
              <a:rPr lang="it-IT" sz="1600" b="1" dirty="0" err="1"/>
              <a:t>interaction</a:t>
            </a:r>
            <a:r>
              <a:rPr lang="it-IT" sz="1600" b="1" dirty="0"/>
              <a:t> with W189 </a:t>
            </a:r>
          </a:p>
          <a:p>
            <a:pPr algn="just"/>
            <a:endParaRPr lang="it-IT" sz="1600" b="1" dirty="0"/>
          </a:p>
          <a:p>
            <a:pPr algn="just"/>
            <a:r>
              <a:rPr lang="it-IT" sz="1600" b="1" dirty="0"/>
              <a:t>•Van </a:t>
            </a:r>
            <a:r>
              <a:rPr lang="it-IT" sz="1600" b="1" dirty="0" err="1"/>
              <a:t>der</a:t>
            </a:r>
            <a:r>
              <a:rPr lang="it-IT" sz="1600" b="1" dirty="0"/>
              <a:t> </a:t>
            </a:r>
            <a:r>
              <a:rPr lang="it-IT" sz="1600" b="1" dirty="0" err="1"/>
              <a:t>Waals</a:t>
            </a:r>
            <a:r>
              <a:rPr lang="it-IT" sz="1600" b="1" dirty="0"/>
              <a:t> </a:t>
            </a:r>
            <a:r>
              <a:rPr lang="it-IT" sz="1600" b="1" dirty="0" err="1"/>
              <a:t>contacts</a:t>
            </a:r>
            <a:r>
              <a:rPr lang="it-IT" sz="1600" b="1" dirty="0"/>
              <a:t> with G136, L185 and L471</a:t>
            </a:r>
          </a:p>
        </p:txBody>
      </p:sp>
      <p:pic>
        <p:nvPicPr>
          <p:cNvPr id="15" name="Immagine 14">
            <a:extLst>
              <a:ext uri="{FF2B5EF4-FFF2-40B4-BE49-F238E27FC236}">
                <a16:creationId xmlns:a16="http://schemas.microsoft.com/office/drawing/2014/main" id="{EA4DF444-7171-9549-8D3F-998B41B27874}"/>
              </a:ext>
            </a:extLst>
          </p:cNvPr>
          <p:cNvPicPr/>
          <p:nvPr/>
        </p:nvPicPr>
        <p:blipFill>
          <a:blip r:embed="rId4"/>
          <a:stretch>
            <a:fillRect/>
          </a:stretch>
        </p:blipFill>
        <p:spPr>
          <a:xfrm>
            <a:off x="228600" y="231758"/>
            <a:ext cx="3248083" cy="1384253"/>
          </a:xfrm>
          <a:prstGeom prst="rect">
            <a:avLst/>
          </a:prstGeom>
        </p:spPr>
      </p:pic>
      <p:sp>
        <p:nvSpPr>
          <p:cNvPr id="16" name="CasellaDiTesto 15">
            <a:extLst>
              <a:ext uri="{FF2B5EF4-FFF2-40B4-BE49-F238E27FC236}">
                <a16:creationId xmlns:a16="http://schemas.microsoft.com/office/drawing/2014/main" id="{845F5514-B3D5-8948-81DD-8888BC8FD470}"/>
              </a:ext>
            </a:extLst>
          </p:cNvPr>
          <p:cNvSpPr txBox="1"/>
          <p:nvPr/>
        </p:nvSpPr>
        <p:spPr>
          <a:xfrm>
            <a:off x="2057400" y="1551801"/>
            <a:ext cx="235964" cy="276999"/>
          </a:xfrm>
          <a:prstGeom prst="rect">
            <a:avLst/>
          </a:prstGeom>
          <a:noFill/>
        </p:spPr>
        <p:txBody>
          <a:bodyPr wrap="square" rtlCol="0">
            <a:spAutoFit/>
          </a:bodyPr>
          <a:lstStyle/>
          <a:p>
            <a:r>
              <a:rPr lang="it-IT" sz="1200" dirty="0"/>
              <a:t>1</a:t>
            </a:r>
            <a:endParaRPr lang="it-IT" dirty="0"/>
          </a:p>
        </p:txBody>
      </p:sp>
      <p:sp>
        <p:nvSpPr>
          <p:cNvPr id="17" name="CasellaDiTesto 16">
            <a:extLst>
              <a:ext uri="{FF2B5EF4-FFF2-40B4-BE49-F238E27FC236}">
                <a16:creationId xmlns:a16="http://schemas.microsoft.com/office/drawing/2014/main" id="{69CFDEB3-F3D2-934D-8D1A-6F181858E752}"/>
              </a:ext>
            </a:extLst>
          </p:cNvPr>
          <p:cNvSpPr txBox="1"/>
          <p:nvPr/>
        </p:nvSpPr>
        <p:spPr>
          <a:xfrm>
            <a:off x="1059436" y="741402"/>
            <a:ext cx="235964" cy="276999"/>
          </a:xfrm>
          <a:prstGeom prst="rect">
            <a:avLst/>
          </a:prstGeom>
          <a:noFill/>
        </p:spPr>
        <p:txBody>
          <a:bodyPr wrap="square" rtlCol="0">
            <a:spAutoFit/>
          </a:bodyPr>
          <a:lstStyle/>
          <a:p>
            <a:r>
              <a:rPr lang="it-IT" sz="1200" dirty="0"/>
              <a:t>6</a:t>
            </a:r>
            <a:endParaRPr lang="it-IT" dirty="0"/>
          </a:p>
        </p:txBody>
      </p:sp>
      <p:sp>
        <p:nvSpPr>
          <p:cNvPr id="18" name="CasellaDiTesto 17">
            <a:extLst>
              <a:ext uri="{FF2B5EF4-FFF2-40B4-BE49-F238E27FC236}">
                <a16:creationId xmlns:a16="http://schemas.microsoft.com/office/drawing/2014/main" id="{71FEB659-D69D-6642-9EB6-CCE185A81405}"/>
              </a:ext>
            </a:extLst>
          </p:cNvPr>
          <p:cNvSpPr txBox="1"/>
          <p:nvPr/>
        </p:nvSpPr>
        <p:spPr>
          <a:xfrm>
            <a:off x="5197196" y="602902"/>
            <a:ext cx="3248083" cy="830997"/>
          </a:xfrm>
          <a:prstGeom prst="rect">
            <a:avLst/>
          </a:prstGeom>
          <a:noFill/>
        </p:spPr>
        <p:txBody>
          <a:bodyPr wrap="square" rtlCol="0">
            <a:spAutoFit/>
          </a:bodyPr>
          <a:lstStyle/>
          <a:p>
            <a:r>
              <a:rPr lang="it-IT" sz="1600" dirty="0"/>
              <a:t>Anti-</a:t>
            </a:r>
            <a:r>
              <a:rPr lang="it-IT" sz="1600" dirty="0" err="1"/>
              <a:t>proliferativ</a:t>
            </a:r>
            <a:r>
              <a:rPr lang="it-IT" sz="1600" dirty="0"/>
              <a:t> </a:t>
            </a:r>
            <a:r>
              <a:rPr lang="it-IT" sz="1600" b="1" dirty="0" err="1"/>
              <a:t>efficacy</a:t>
            </a:r>
            <a:r>
              <a:rPr lang="it-IT" sz="1600" dirty="0"/>
              <a:t> on Glioma </a:t>
            </a:r>
            <a:r>
              <a:rPr lang="it-IT" sz="1600" dirty="0" err="1"/>
              <a:t>Stem</a:t>
            </a:r>
            <a:r>
              <a:rPr lang="it-IT" sz="1600" dirty="0"/>
              <a:t> </a:t>
            </a:r>
            <a:r>
              <a:rPr lang="it-IT" sz="1600" dirty="0" err="1"/>
              <a:t>Cells</a:t>
            </a:r>
            <a:r>
              <a:rPr lang="it-IT" sz="1600" dirty="0"/>
              <a:t> in the </a:t>
            </a:r>
            <a:r>
              <a:rPr lang="it-IT" sz="1600" b="1" dirty="0" err="1"/>
              <a:t>nanomolar</a:t>
            </a:r>
            <a:r>
              <a:rPr lang="it-IT" sz="1600" b="1" dirty="0"/>
              <a:t>/</a:t>
            </a:r>
            <a:r>
              <a:rPr lang="it-IT" sz="1600" b="1" dirty="0" err="1"/>
              <a:t>picomolar</a:t>
            </a:r>
            <a:r>
              <a:rPr lang="it-IT" sz="1600" b="1" dirty="0"/>
              <a:t> </a:t>
            </a:r>
            <a:r>
              <a:rPr lang="it-IT" sz="1600" b="1" dirty="0" err="1"/>
              <a:t>range</a:t>
            </a:r>
            <a:endParaRPr lang="it-IT" sz="1600" b="1" dirty="0"/>
          </a:p>
        </p:txBody>
      </p:sp>
      <p:sp>
        <p:nvSpPr>
          <p:cNvPr id="19" name="CasellaDiTesto 18">
            <a:extLst>
              <a:ext uri="{FF2B5EF4-FFF2-40B4-BE49-F238E27FC236}">
                <a16:creationId xmlns:a16="http://schemas.microsoft.com/office/drawing/2014/main" id="{F780ED0E-EC9F-6245-89FB-4ECC3E1B7367}"/>
              </a:ext>
            </a:extLst>
          </p:cNvPr>
          <p:cNvSpPr txBox="1"/>
          <p:nvPr/>
        </p:nvSpPr>
        <p:spPr>
          <a:xfrm>
            <a:off x="2469404" y="231758"/>
            <a:ext cx="1188196" cy="369332"/>
          </a:xfrm>
          <a:prstGeom prst="rect">
            <a:avLst/>
          </a:prstGeom>
          <a:noFill/>
        </p:spPr>
        <p:txBody>
          <a:bodyPr wrap="square" rtlCol="0">
            <a:spAutoFit/>
          </a:bodyPr>
          <a:lstStyle/>
          <a:p>
            <a:r>
              <a:rPr lang="it-IT" b="1" dirty="0"/>
              <a:t>GA11</a:t>
            </a:r>
          </a:p>
        </p:txBody>
      </p:sp>
    </p:spTree>
    <p:extLst>
      <p:ext uri="{BB962C8B-B14F-4D97-AF65-F5344CB8AC3E}">
        <p14:creationId xmlns:p14="http://schemas.microsoft.com/office/powerpoint/2010/main" val="2742436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4795</TotalTime>
  <Words>1252</Words>
  <Application>Microsoft Macintosh PowerPoint</Application>
  <PresentationFormat>Presentazione su schermo (4:3)</PresentationFormat>
  <Paragraphs>178</Paragraphs>
  <Slides>20</Slides>
  <Notes>2</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20</vt:i4>
      </vt:variant>
    </vt:vector>
  </HeadingPairs>
  <TitlesOfParts>
    <vt:vector size="26" baseType="lpstr">
      <vt:lpstr>Arial</vt:lpstr>
      <vt:lpstr>Avenir Light</vt:lpstr>
      <vt:lpstr>Calibri</vt:lpstr>
      <vt:lpstr>Calibri Light</vt:lpstr>
      <vt:lpstr>Office Theme</vt:lpstr>
      <vt:lpstr>Custom 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Giovanni Petrarolo</cp:lastModifiedBy>
  <cp:revision>147</cp:revision>
  <dcterms:created xsi:type="dcterms:W3CDTF">2015-04-04T09:45:50Z</dcterms:created>
  <dcterms:modified xsi:type="dcterms:W3CDTF">2020-10-30T16:53:05Z</dcterms:modified>
</cp:coreProperties>
</file>