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799" autoAdjust="0"/>
    <p:restoredTop sz="94660"/>
  </p:normalViewPr>
  <p:slideViewPr>
    <p:cSldViewPr>
      <p:cViewPr>
        <p:scale>
          <a:sx n="26" d="100"/>
          <a:sy n="26" d="100"/>
        </p:scale>
        <p:origin x="1896" y="-3298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D13094-861C-4B57-A3AD-F3EE68A336D2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</dgm:pt>
    <dgm:pt modelId="{5EAB65C4-EEF8-4137-99C0-CA5B31D6289B}">
      <dgm:prSet phldrT="[Tekst]" custT="1"/>
      <dgm:spPr/>
      <dgm:t>
        <a:bodyPr/>
        <a:lstStyle/>
        <a:p>
          <a:r>
            <a:rPr lang="pl-PL" sz="4000" smtClean="0">
              <a:latin typeface="+mj-lt"/>
            </a:rPr>
            <a:t>RP-TLC method</a:t>
          </a:r>
          <a:endParaRPr lang="pl-PL" sz="4000" dirty="0">
            <a:latin typeface="+mj-lt"/>
          </a:endParaRPr>
        </a:p>
      </dgm:t>
    </dgm:pt>
    <dgm:pt modelId="{00AFAB69-DBE0-4072-AE1B-B9D8C6E4AEA9}" type="parTrans" cxnId="{5678ACBE-F53E-427D-B891-C353274F3610}">
      <dgm:prSet/>
      <dgm:spPr/>
      <dgm:t>
        <a:bodyPr/>
        <a:lstStyle/>
        <a:p>
          <a:endParaRPr lang="pl-PL"/>
        </a:p>
      </dgm:t>
    </dgm:pt>
    <dgm:pt modelId="{942DBA41-EE31-4456-9EC7-9DBEC47F48D6}" type="sibTrans" cxnId="{5678ACBE-F53E-427D-B891-C353274F3610}">
      <dgm:prSet/>
      <dgm:spPr/>
      <dgm:t>
        <a:bodyPr/>
        <a:lstStyle/>
        <a:p>
          <a:endParaRPr lang="pl-PL"/>
        </a:p>
      </dgm:t>
    </dgm:pt>
    <dgm:pt modelId="{B1D6329D-A1AE-4E29-91E5-162B034156AF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pl-PL" sz="40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All</a:t>
          </a:r>
          <a:r>
            <a:rPr lang="pl-PL" sz="4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l-PL" sz="40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tested</a:t>
          </a:r>
          <a:r>
            <a:rPr lang="pl-PL" sz="4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l-PL" sz="40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compounds</a:t>
          </a:r>
          <a:r>
            <a:rPr lang="pl-PL" sz="4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l-PL" sz="40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proved</a:t>
          </a:r>
          <a:endParaRPr lang="pl-PL" sz="40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  <a:p>
          <a:pPr>
            <a:lnSpc>
              <a:spcPct val="100000"/>
            </a:lnSpc>
            <a:spcAft>
              <a:spcPct val="35000"/>
            </a:spcAft>
          </a:pPr>
          <a:r>
            <a:rPr lang="en-US" sz="4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“drug-like” </a:t>
          </a:r>
          <a:r>
            <a:rPr lang="en-US" sz="40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lipophilicity</a:t>
          </a:r>
          <a:r>
            <a:rPr lang="en-US" sz="4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(R</a:t>
          </a:r>
          <a:r>
            <a:rPr lang="en-US" sz="4000" baseline="-25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M0 </a:t>
          </a:r>
          <a:r>
            <a:rPr lang="en-US" sz="4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= 1.48-3.35)</a:t>
          </a:r>
          <a:endParaRPr lang="pl-PL" sz="4000" dirty="0">
            <a:latin typeface="+mj-lt"/>
          </a:endParaRPr>
        </a:p>
      </dgm:t>
    </dgm:pt>
    <dgm:pt modelId="{D78064AF-C733-4558-B740-62736C3E8006}" type="parTrans" cxnId="{3D1DE57F-49C8-4A8D-92DD-5B65218F8E78}">
      <dgm:prSet/>
      <dgm:spPr/>
      <dgm:t>
        <a:bodyPr/>
        <a:lstStyle/>
        <a:p>
          <a:endParaRPr lang="pl-PL"/>
        </a:p>
      </dgm:t>
    </dgm:pt>
    <dgm:pt modelId="{36E1B750-BFE8-4BA7-879E-9D7578AE3A65}" type="sibTrans" cxnId="{3D1DE57F-49C8-4A8D-92DD-5B65218F8E78}">
      <dgm:prSet/>
      <dgm:spPr/>
      <dgm:t>
        <a:bodyPr/>
        <a:lstStyle/>
        <a:p>
          <a:endParaRPr lang="pl-PL"/>
        </a:p>
      </dgm:t>
    </dgm:pt>
    <dgm:pt modelId="{21FC6E0C-1386-4291-BC11-F835F8187730}" type="pres">
      <dgm:prSet presAssocID="{F3D13094-861C-4B57-A3AD-F3EE68A336D2}" presName="linearFlow" presStyleCnt="0">
        <dgm:presLayoutVars>
          <dgm:resizeHandles val="exact"/>
        </dgm:presLayoutVars>
      </dgm:prSet>
      <dgm:spPr/>
    </dgm:pt>
    <dgm:pt modelId="{BCA5653C-FA56-48FB-AB0B-998700F00DE3}" type="pres">
      <dgm:prSet presAssocID="{5EAB65C4-EEF8-4137-99C0-CA5B31D6289B}" presName="node" presStyleLbl="node1" presStyleIdx="0" presStyleCnt="2" custScaleX="180971" custLinFactNeighborX="1383" custLinFactNeighborY="-292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C564F0-4AEB-43FB-B160-256A33DC5DFE}" type="pres">
      <dgm:prSet presAssocID="{942DBA41-EE31-4456-9EC7-9DBEC47F48D6}" presName="sibTrans" presStyleLbl="sibTrans2D1" presStyleIdx="0" presStyleCnt="1"/>
      <dgm:spPr/>
      <dgm:t>
        <a:bodyPr/>
        <a:lstStyle/>
        <a:p>
          <a:endParaRPr lang="en-US"/>
        </a:p>
      </dgm:t>
    </dgm:pt>
    <dgm:pt modelId="{DA878DB1-413A-4129-A86D-B7BEC12C62DF}" type="pres">
      <dgm:prSet presAssocID="{942DBA41-EE31-4456-9EC7-9DBEC47F48D6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29CEB305-72DD-4CDD-84DB-B43DC65FF89A}" type="pres">
      <dgm:prSet presAssocID="{B1D6329D-A1AE-4E29-91E5-162B034156AF}" presName="node" presStyleLbl="node1" presStyleIdx="1" presStyleCnt="2" custScaleX="17946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D1DE57F-49C8-4A8D-92DD-5B65218F8E78}" srcId="{F3D13094-861C-4B57-A3AD-F3EE68A336D2}" destId="{B1D6329D-A1AE-4E29-91E5-162B034156AF}" srcOrd="1" destOrd="0" parTransId="{D78064AF-C733-4558-B740-62736C3E8006}" sibTransId="{36E1B750-BFE8-4BA7-879E-9D7578AE3A65}"/>
    <dgm:cxn modelId="{D9A71CE9-D96A-48BF-8D82-7F150AD5C229}" type="presOf" srcId="{B1D6329D-A1AE-4E29-91E5-162B034156AF}" destId="{29CEB305-72DD-4CDD-84DB-B43DC65FF89A}" srcOrd="0" destOrd="0" presId="urn:microsoft.com/office/officeart/2005/8/layout/process2"/>
    <dgm:cxn modelId="{5678ACBE-F53E-427D-B891-C353274F3610}" srcId="{F3D13094-861C-4B57-A3AD-F3EE68A336D2}" destId="{5EAB65C4-EEF8-4137-99C0-CA5B31D6289B}" srcOrd="0" destOrd="0" parTransId="{00AFAB69-DBE0-4072-AE1B-B9D8C6E4AEA9}" sibTransId="{942DBA41-EE31-4456-9EC7-9DBEC47F48D6}"/>
    <dgm:cxn modelId="{987AFF14-BD45-4F38-8C4A-57C1329421C2}" type="presOf" srcId="{942DBA41-EE31-4456-9EC7-9DBEC47F48D6}" destId="{DA878DB1-413A-4129-A86D-B7BEC12C62DF}" srcOrd="1" destOrd="0" presId="urn:microsoft.com/office/officeart/2005/8/layout/process2"/>
    <dgm:cxn modelId="{A97B1379-F83B-4CBF-A406-8D57E9DAFFF7}" type="presOf" srcId="{942DBA41-EE31-4456-9EC7-9DBEC47F48D6}" destId="{60C564F0-4AEB-43FB-B160-256A33DC5DFE}" srcOrd="0" destOrd="0" presId="urn:microsoft.com/office/officeart/2005/8/layout/process2"/>
    <dgm:cxn modelId="{F5F3FD0C-44AB-4D64-85F5-D1B76974468D}" type="presOf" srcId="{5EAB65C4-EEF8-4137-99C0-CA5B31D6289B}" destId="{BCA5653C-FA56-48FB-AB0B-998700F00DE3}" srcOrd="0" destOrd="0" presId="urn:microsoft.com/office/officeart/2005/8/layout/process2"/>
    <dgm:cxn modelId="{1EAACCF8-02C1-46CC-9B6F-76F537DA43C2}" type="presOf" srcId="{F3D13094-861C-4B57-A3AD-F3EE68A336D2}" destId="{21FC6E0C-1386-4291-BC11-F835F8187730}" srcOrd="0" destOrd="0" presId="urn:microsoft.com/office/officeart/2005/8/layout/process2"/>
    <dgm:cxn modelId="{7DCA1D24-C98E-4687-8C6F-82503DB73AF7}" type="presParOf" srcId="{21FC6E0C-1386-4291-BC11-F835F8187730}" destId="{BCA5653C-FA56-48FB-AB0B-998700F00DE3}" srcOrd="0" destOrd="0" presId="urn:microsoft.com/office/officeart/2005/8/layout/process2"/>
    <dgm:cxn modelId="{3BC5E177-5817-47AC-BE0D-6625327CF145}" type="presParOf" srcId="{21FC6E0C-1386-4291-BC11-F835F8187730}" destId="{60C564F0-4AEB-43FB-B160-256A33DC5DFE}" srcOrd="1" destOrd="0" presId="urn:microsoft.com/office/officeart/2005/8/layout/process2"/>
    <dgm:cxn modelId="{CEE9540A-E3B1-40ED-A13A-4BC93F69F59F}" type="presParOf" srcId="{60C564F0-4AEB-43FB-B160-256A33DC5DFE}" destId="{DA878DB1-413A-4129-A86D-B7BEC12C62DF}" srcOrd="0" destOrd="0" presId="urn:microsoft.com/office/officeart/2005/8/layout/process2"/>
    <dgm:cxn modelId="{86FAA66C-CF5B-4655-9F6B-DA6BBD9CEAF7}" type="presParOf" srcId="{21FC6E0C-1386-4291-BC11-F835F8187730}" destId="{29CEB305-72DD-4CDD-84DB-B43DC65FF89A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5653C-FA56-48FB-AB0B-998700F00DE3}">
      <dsp:nvSpPr>
        <dsp:cNvPr id="0" name=""/>
        <dsp:cNvSpPr/>
      </dsp:nvSpPr>
      <dsp:spPr>
        <a:xfrm>
          <a:off x="1492421" y="0"/>
          <a:ext cx="9015712" cy="1245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4000" kern="1200" smtClean="0">
              <a:latin typeface="+mj-lt"/>
            </a:rPr>
            <a:t>RP-TLC method</a:t>
          </a:r>
          <a:endParaRPr lang="pl-PL" sz="4000" kern="1200" dirty="0">
            <a:latin typeface="+mj-lt"/>
          </a:endParaRPr>
        </a:p>
      </dsp:txBody>
      <dsp:txXfrm>
        <a:off x="1528899" y="36478"/>
        <a:ext cx="8942756" cy="1172507"/>
      </dsp:txXfrm>
    </dsp:sp>
    <dsp:sp modelId="{60C564F0-4AEB-43FB-B160-256A33DC5DFE}">
      <dsp:nvSpPr>
        <dsp:cNvPr id="0" name=""/>
        <dsp:cNvSpPr/>
      </dsp:nvSpPr>
      <dsp:spPr>
        <a:xfrm rot="5526598">
          <a:off x="5731431" y="1277551"/>
          <a:ext cx="468793" cy="56045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300" kern="1200"/>
        </a:p>
      </dsp:txBody>
      <dsp:txXfrm rot="-5400000">
        <a:off x="5800280" y="1323431"/>
        <a:ext cx="336274" cy="328155"/>
      </dsp:txXfrm>
    </dsp:sp>
    <dsp:sp modelId="{29CEB305-72DD-4CDD-84DB-B43DC65FF89A}">
      <dsp:nvSpPr>
        <dsp:cNvPr id="0" name=""/>
        <dsp:cNvSpPr/>
      </dsp:nvSpPr>
      <dsp:spPr>
        <a:xfrm>
          <a:off x="1460936" y="1870097"/>
          <a:ext cx="8940884" cy="12454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ts val="600"/>
            </a:spcAft>
          </a:pPr>
          <a:r>
            <a:rPr lang="pl-PL" sz="4000" kern="12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All</a:t>
          </a:r>
          <a:r>
            <a:rPr lang="pl-PL" sz="40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l-PL" sz="4000" kern="12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tested</a:t>
          </a:r>
          <a:r>
            <a:rPr lang="pl-PL" sz="40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l-PL" sz="4000" kern="12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compounds</a:t>
          </a:r>
          <a:r>
            <a:rPr lang="pl-PL" sz="40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pl-PL" sz="4000" kern="12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proved</a:t>
          </a:r>
          <a:endParaRPr lang="pl-PL" sz="4000" kern="1200" dirty="0" smtClean="0">
            <a:latin typeface="+mj-lt"/>
            <a:ea typeface="Calibri" panose="020F0502020204030204" pitchFamily="34" charset="0"/>
            <a:cs typeface="Times New Roman" panose="02020603050405020304" pitchFamily="18" charset="0"/>
          </a:endParaRPr>
        </a:p>
        <a:p>
          <a:pPr lvl="0" algn="ctr" defTabSz="17780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“drug-like” </a:t>
          </a:r>
          <a:r>
            <a:rPr lang="en-US" sz="4000" kern="1200" dirty="0" err="1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lipophilicity</a:t>
          </a:r>
          <a:r>
            <a:rPr lang="en-US" sz="40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 (R</a:t>
          </a:r>
          <a:r>
            <a:rPr lang="en-US" sz="4000" kern="1200" baseline="-250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M0 </a:t>
          </a:r>
          <a:r>
            <a:rPr lang="en-US" sz="4000" kern="12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rPr>
            <a:t>= 1.48-3.35)</a:t>
          </a:r>
          <a:endParaRPr lang="pl-PL" sz="4000" kern="1200" dirty="0">
            <a:latin typeface="+mj-lt"/>
          </a:endParaRPr>
        </a:p>
      </dsp:txBody>
      <dsp:txXfrm>
        <a:off x="1497414" y="1906575"/>
        <a:ext cx="8867928" cy="1172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69082-9D5D-43A3-B675-27AB9B8E552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24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13" Type="http://schemas.openxmlformats.org/officeDocument/2006/relationships/oleObject" Target="../embeddings/oleObject4.bin"/><Relationship Id="rId18" Type="http://schemas.openxmlformats.org/officeDocument/2006/relationships/diagramColors" Target="../diagrams/colors1.xml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5.emf"/><Relationship Id="rId7" Type="http://schemas.openxmlformats.org/officeDocument/2006/relationships/oleObject" Target="../embeddings/oleObject1.bin"/><Relationship Id="rId12" Type="http://schemas.openxmlformats.org/officeDocument/2006/relationships/image" Target="../media/image3.emf"/><Relationship Id="rId1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12.xml"/><Relationship Id="rId16" Type="http://schemas.openxmlformats.org/officeDocument/2006/relationships/diagramLayout" Target="../diagrams/layout1.xml"/><Relationship Id="rId20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8.png"/><Relationship Id="rId15" Type="http://schemas.openxmlformats.org/officeDocument/2006/relationships/diagramData" Target="../diagrams/data1.xml"/><Relationship Id="rId23" Type="http://schemas.openxmlformats.org/officeDocument/2006/relationships/image" Target="../media/image6.emf"/><Relationship Id="rId10" Type="http://schemas.openxmlformats.org/officeDocument/2006/relationships/image" Target="../media/image2.emf"/><Relationship Id="rId19" Type="http://schemas.microsoft.com/office/2007/relationships/diagramDrawing" Target="../diagrams/drawing1.xml"/><Relationship Id="rId4" Type="http://schemas.openxmlformats.org/officeDocument/2006/relationships/image" Target="../media/image7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4.emf"/><Relationship Id="rId22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rostokąt zaokrąglony 48"/>
          <p:cNvSpPr/>
          <p:nvPr/>
        </p:nvSpPr>
        <p:spPr>
          <a:xfrm>
            <a:off x="1396231" y="33082837"/>
            <a:ext cx="28214003" cy="397153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4" name="Prostokąt zaokrąglony 33"/>
          <p:cNvSpPr/>
          <p:nvPr/>
        </p:nvSpPr>
        <p:spPr>
          <a:xfrm>
            <a:off x="2350927" y="20968428"/>
            <a:ext cx="4074369" cy="278361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Symbol zastępczy zawartości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06" y="126286"/>
            <a:ext cx="4133831" cy="413383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391" y="925116"/>
            <a:ext cx="27247692" cy="2089196"/>
          </a:xfrm>
        </p:spPr>
        <p:txBody>
          <a:bodyPr>
            <a:normAutofit/>
          </a:bodyPr>
          <a:lstStyle/>
          <a:p>
            <a:r>
              <a:rPr lang="en-US" sz="6500" dirty="0"/>
              <a:t>5-Arylideneimidazolones as a potential solution </a:t>
            </a:r>
            <a:r>
              <a:rPr lang="pl-PL" sz="6500" dirty="0" smtClean="0"/>
              <a:t/>
            </a:r>
            <a:br>
              <a:rPr lang="pl-PL" sz="6500" dirty="0" smtClean="0"/>
            </a:br>
            <a:r>
              <a:rPr lang="en-US" sz="6500" dirty="0" smtClean="0"/>
              <a:t>for </a:t>
            </a:r>
            <a:r>
              <a:rPr lang="en-US" sz="6500" dirty="0"/>
              <a:t>multi-drug resistance in cancer </a:t>
            </a:r>
            <a:r>
              <a:rPr lang="en-US" sz="6500" dirty="0" smtClean="0"/>
              <a:t>cells</a:t>
            </a:r>
            <a:endParaRPr lang="en-US" sz="6500" dirty="0"/>
          </a:p>
        </p:txBody>
      </p:sp>
      <p:sp>
        <p:nvSpPr>
          <p:cNvPr id="8" name="TextBox 7"/>
          <p:cNvSpPr txBox="1"/>
          <p:nvPr/>
        </p:nvSpPr>
        <p:spPr>
          <a:xfrm>
            <a:off x="1675319" y="3719858"/>
            <a:ext cx="27423189" cy="3323987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5000" u="sng" dirty="0"/>
              <a:t>Aneta Kaczor</a:t>
            </a:r>
            <a:r>
              <a:rPr lang="pl-PL" sz="5000" u="sng" baseline="30000" dirty="0"/>
              <a:t>1</a:t>
            </a:r>
            <a:r>
              <a:rPr lang="pl-PL" sz="5000" dirty="0"/>
              <a:t>, </a:t>
            </a:r>
            <a:r>
              <a:rPr lang="pl-PL" sz="5000" dirty="0" err="1"/>
              <a:t>Nikoletta</a:t>
            </a:r>
            <a:r>
              <a:rPr lang="pl-PL" sz="5000" dirty="0"/>
              <a:t> Szemerédi</a:t>
            </a:r>
            <a:r>
              <a:rPr lang="pl-PL" sz="5000" baseline="30000" dirty="0"/>
              <a:t>2</a:t>
            </a:r>
            <a:r>
              <a:rPr lang="pl-PL" sz="5000" dirty="0"/>
              <a:t> ,Monika Dąbrowska</a:t>
            </a:r>
            <a:r>
              <a:rPr lang="pl-PL" sz="5000" baseline="30000" dirty="0"/>
              <a:t>3</a:t>
            </a:r>
            <a:r>
              <a:rPr lang="pl-PL" sz="5000" dirty="0"/>
              <a:t>, </a:t>
            </a:r>
            <a:r>
              <a:rPr lang="pl-PL" sz="5000" dirty="0" smtClean="0"/>
              <a:t/>
            </a:r>
            <a:br>
              <a:rPr lang="pl-PL" sz="5000" dirty="0" smtClean="0"/>
            </a:br>
            <a:r>
              <a:rPr lang="pl-PL" sz="5000" dirty="0" smtClean="0"/>
              <a:t>Małgorzata </a:t>
            </a:r>
            <a:r>
              <a:rPr lang="pl-PL" sz="5000" dirty="0"/>
              <a:t>Starek</a:t>
            </a:r>
            <a:r>
              <a:rPr lang="pl-PL" sz="5000" baseline="30000" dirty="0"/>
              <a:t>3</a:t>
            </a:r>
            <a:r>
              <a:rPr lang="pl-PL" sz="5000" dirty="0"/>
              <a:t>, </a:t>
            </a:r>
            <a:r>
              <a:rPr lang="pl-PL" sz="5000" dirty="0" err="1"/>
              <a:t>Gabriella</a:t>
            </a:r>
            <a:r>
              <a:rPr lang="pl-PL" sz="5000" dirty="0"/>
              <a:t> Spengler</a:t>
            </a:r>
            <a:r>
              <a:rPr lang="pl-PL" sz="5000" baseline="30000" dirty="0"/>
              <a:t>2</a:t>
            </a:r>
            <a:r>
              <a:rPr lang="pl-PL" sz="5000" dirty="0"/>
              <a:t>, Jadwiga Handzlik</a:t>
            </a:r>
            <a:r>
              <a:rPr lang="pl-PL" sz="5000" baseline="30000" dirty="0"/>
              <a:t>1</a:t>
            </a:r>
            <a:endParaRPr lang="pl-PL" sz="5000" dirty="0"/>
          </a:p>
          <a:p>
            <a:pPr algn="ctr"/>
            <a:endParaRPr lang="pl-PL" sz="3000" baseline="30000" dirty="0" smtClean="0">
              <a:latin typeface="+mj-lt"/>
            </a:endParaRPr>
          </a:p>
          <a:p>
            <a:pPr algn="ctr"/>
            <a:r>
              <a:rPr lang="en-GB" sz="3000" baseline="30000" dirty="0" smtClean="0">
                <a:latin typeface="+mj-lt"/>
              </a:rPr>
              <a:t>1</a:t>
            </a:r>
            <a:r>
              <a:rPr lang="en-GB" sz="3000" dirty="0" smtClean="0">
                <a:latin typeface="+mj-lt"/>
              </a:rPr>
              <a:t> </a:t>
            </a:r>
            <a:r>
              <a:rPr lang="en-GB" sz="3000" dirty="0">
                <a:latin typeface="+mj-lt"/>
              </a:rPr>
              <a:t>Department of Technology and Biotechnology of Drugs, Faculty of Pharmacy, </a:t>
            </a:r>
            <a:r>
              <a:rPr lang="en-GB" sz="3000" dirty="0" err="1" smtClean="0">
                <a:latin typeface="+mj-lt"/>
              </a:rPr>
              <a:t>Jagiellonian</a:t>
            </a:r>
            <a:r>
              <a:rPr lang="en-GB" sz="3000" dirty="0" smtClean="0">
                <a:latin typeface="+mj-lt"/>
              </a:rPr>
              <a:t> </a:t>
            </a:r>
            <a:r>
              <a:rPr lang="en-GB" sz="3000" dirty="0">
                <a:latin typeface="+mj-lt"/>
              </a:rPr>
              <a:t>University Medical College, 9 </a:t>
            </a:r>
            <a:r>
              <a:rPr lang="en-GB" sz="3000" dirty="0" err="1">
                <a:latin typeface="+mj-lt"/>
              </a:rPr>
              <a:t>Medyczna</a:t>
            </a:r>
            <a:r>
              <a:rPr lang="en-GB" sz="3000" dirty="0">
                <a:latin typeface="+mj-lt"/>
              </a:rPr>
              <a:t> Street, 30-688 </a:t>
            </a:r>
            <a:r>
              <a:rPr lang="en-GB" sz="3000" dirty="0" err="1">
                <a:latin typeface="+mj-lt"/>
              </a:rPr>
              <a:t>Kraków</a:t>
            </a:r>
            <a:r>
              <a:rPr lang="en-GB" sz="3000" dirty="0">
                <a:latin typeface="+mj-lt"/>
              </a:rPr>
              <a:t>, Poland</a:t>
            </a:r>
            <a:endParaRPr lang="pl-PL" sz="3000" dirty="0">
              <a:latin typeface="+mj-lt"/>
            </a:endParaRPr>
          </a:p>
          <a:p>
            <a:pPr algn="ctr"/>
            <a:r>
              <a:rPr lang="en-GB" sz="3000" baseline="30000" dirty="0">
                <a:latin typeface="+mj-lt"/>
              </a:rPr>
              <a:t>2</a:t>
            </a:r>
            <a:r>
              <a:rPr lang="en-GB" sz="3000" dirty="0">
                <a:latin typeface="+mj-lt"/>
              </a:rPr>
              <a:t> Department of Medical Microbiology and </a:t>
            </a:r>
            <a:r>
              <a:rPr lang="en-GB" sz="3000" dirty="0" err="1">
                <a:latin typeface="+mj-lt"/>
              </a:rPr>
              <a:t>Immunobiology</a:t>
            </a:r>
            <a:r>
              <a:rPr lang="en-GB" sz="3000" dirty="0">
                <a:latin typeface="+mj-lt"/>
              </a:rPr>
              <a:t>, Faculty of Medicine, </a:t>
            </a:r>
            <a:r>
              <a:rPr lang="en-GB" sz="3000" dirty="0" smtClean="0">
                <a:latin typeface="+mj-lt"/>
              </a:rPr>
              <a:t>University </a:t>
            </a:r>
            <a:r>
              <a:rPr lang="en-GB" sz="3000" dirty="0">
                <a:latin typeface="+mj-lt"/>
              </a:rPr>
              <a:t>of Szeged, </a:t>
            </a:r>
            <a:r>
              <a:rPr lang="en-GB" sz="3000" dirty="0" err="1">
                <a:latin typeface="+mj-lt"/>
              </a:rPr>
              <a:t>Dóm</a:t>
            </a:r>
            <a:r>
              <a:rPr lang="en-GB" sz="3000" dirty="0">
                <a:latin typeface="+mj-lt"/>
              </a:rPr>
              <a:t> </a:t>
            </a:r>
            <a:r>
              <a:rPr lang="en-GB" sz="3000" dirty="0" err="1">
                <a:latin typeface="+mj-lt"/>
              </a:rPr>
              <a:t>tér</a:t>
            </a:r>
            <a:r>
              <a:rPr lang="en-GB" sz="3000" dirty="0">
                <a:latin typeface="+mj-lt"/>
              </a:rPr>
              <a:t> 10, H-6720 Szeged, Hungary</a:t>
            </a:r>
            <a:endParaRPr lang="pl-PL" sz="3000" dirty="0">
              <a:latin typeface="+mj-lt"/>
            </a:endParaRPr>
          </a:p>
          <a:p>
            <a:pPr algn="ctr"/>
            <a:r>
              <a:rPr lang="en-GB" sz="3000" baseline="30000" dirty="0">
                <a:latin typeface="+mj-lt"/>
              </a:rPr>
              <a:t>3</a:t>
            </a:r>
            <a:r>
              <a:rPr lang="en-GB" sz="3000" dirty="0">
                <a:latin typeface="+mj-lt"/>
              </a:rPr>
              <a:t> Department of Inorganic and Analytical Chemistry, Faculty of Pharmacy, </a:t>
            </a:r>
            <a:r>
              <a:rPr lang="en-GB" sz="3000" dirty="0" err="1" smtClean="0">
                <a:latin typeface="+mj-lt"/>
              </a:rPr>
              <a:t>Jagiellonian</a:t>
            </a:r>
            <a:r>
              <a:rPr lang="en-GB" sz="3000" dirty="0" smtClean="0">
                <a:latin typeface="+mj-lt"/>
              </a:rPr>
              <a:t> </a:t>
            </a:r>
            <a:r>
              <a:rPr lang="en-GB" sz="3000" dirty="0">
                <a:latin typeface="+mj-lt"/>
              </a:rPr>
              <a:t>University Medical College, 9 </a:t>
            </a:r>
            <a:r>
              <a:rPr lang="en-GB" sz="3000" dirty="0" err="1">
                <a:latin typeface="+mj-lt"/>
              </a:rPr>
              <a:t>Medyczna</a:t>
            </a:r>
            <a:r>
              <a:rPr lang="en-GB" sz="3000" dirty="0">
                <a:latin typeface="+mj-lt"/>
              </a:rPr>
              <a:t> Street, 30-688 </a:t>
            </a:r>
            <a:r>
              <a:rPr lang="en-GB" sz="3000" dirty="0" err="1">
                <a:latin typeface="+mj-lt"/>
              </a:rPr>
              <a:t>Kraków</a:t>
            </a:r>
            <a:r>
              <a:rPr lang="en-GB" sz="3000" dirty="0">
                <a:latin typeface="+mj-lt"/>
              </a:rPr>
              <a:t>, </a:t>
            </a:r>
            <a:r>
              <a:rPr lang="en-GB" sz="3000" dirty="0" smtClean="0">
                <a:latin typeface="+mj-lt"/>
              </a:rPr>
              <a:t>Poland</a:t>
            </a:r>
            <a:endParaRPr lang="pl-PL" sz="3000" dirty="0" smtClean="0"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85391" y="39235053"/>
            <a:ext cx="27423185" cy="250853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1806" y="230995"/>
            <a:ext cx="2857500" cy="2857500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600382" y="7158710"/>
            <a:ext cx="1339105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Introduction</a:t>
            </a:r>
            <a:endParaRPr lang="pl-PL" sz="5000" b="1" dirty="0" smtClean="0"/>
          </a:p>
        </p:txBody>
      </p:sp>
      <p:sp>
        <p:nvSpPr>
          <p:cNvPr id="9" name="Prostokąt 8"/>
          <p:cNvSpPr/>
          <p:nvPr/>
        </p:nvSpPr>
        <p:spPr>
          <a:xfrm>
            <a:off x="1459197" y="8287263"/>
            <a:ext cx="129871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/>
              <a:t>One of a serious threats in treatment of cancer diseases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en-US" sz="4000" dirty="0" smtClean="0"/>
              <a:t>is </a:t>
            </a:r>
            <a:r>
              <a:rPr lang="en-US" sz="4000" dirty="0"/>
              <a:t>multi-drug resistance (MDR). MDR of cancer cells </a:t>
            </a:r>
            <a:r>
              <a:rPr lang="pl-PL" sz="4000" dirty="0"/>
              <a:t/>
            </a:r>
            <a:br>
              <a:rPr lang="pl-PL" sz="4000" dirty="0"/>
            </a:br>
            <a:r>
              <a:rPr lang="en-US" sz="4000" dirty="0" smtClean="0"/>
              <a:t>is </a:t>
            </a:r>
            <a:r>
              <a:rPr lang="en-US" sz="4000" dirty="0"/>
              <a:t>a significant problem of chemotherapy failure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en-US" sz="4000" dirty="0" smtClean="0"/>
              <a:t>and </a:t>
            </a:r>
            <a:r>
              <a:rPr lang="en-US" sz="4000" dirty="0"/>
              <a:t>is growing rapidly. Thus, searching for compounds able </a:t>
            </a:r>
            <a:r>
              <a:rPr lang="en-US" sz="4000" dirty="0" smtClean="0"/>
              <a:t>to</a:t>
            </a:r>
            <a:r>
              <a:rPr lang="pl-PL" sz="4000" dirty="0" smtClean="0"/>
              <a:t> </a:t>
            </a:r>
            <a:r>
              <a:rPr lang="en-US" sz="4000" dirty="0" smtClean="0"/>
              <a:t>block at </a:t>
            </a:r>
            <a:r>
              <a:rPr lang="en-US" sz="4000" dirty="0"/>
              <a:t>least one mechanism of cancer MDR </a:t>
            </a:r>
            <a:r>
              <a:rPr lang="en-US" sz="4000" dirty="0" smtClean="0"/>
              <a:t>is </a:t>
            </a:r>
            <a:r>
              <a:rPr lang="en-US" sz="4000" dirty="0"/>
              <a:t>an important goal of medicinal </a:t>
            </a:r>
            <a:r>
              <a:rPr lang="en-US" sz="4000" dirty="0" smtClean="0"/>
              <a:t>chemistry</a:t>
            </a:r>
            <a:r>
              <a:rPr lang="pl-PL" sz="4000" dirty="0" smtClean="0"/>
              <a:t> [1]</a:t>
            </a:r>
            <a:r>
              <a:rPr lang="en-US" sz="4000" dirty="0" smtClean="0"/>
              <a:t>. Such </a:t>
            </a:r>
            <a:r>
              <a:rPr lang="en-US" sz="4000" dirty="0"/>
              <a:t>activity was described previously for </a:t>
            </a:r>
            <a:r>
              <a:rPr lang="en-US" sz="4000" dirty="0" err="1" smtClean="0"/>
              <a:t>imidazolone</a:t>
            </a:r>
            <a:r>
              <a:rPr lang="pl-PL" sz="4000" dirty="0" smtClean="0"/>
              <a:t>s </a:t>
            </a:r>
            <a:r>
              <a:rPr lang="pl-PL" sz="4000" i="1" dirty="0" err="1" smtClean="0"/>
              <a:t>e.g</a:t>
            </a:r>
            <a:r>
              <a:rPr lang="pl-PL" sz="4000" dirty="0" smtClean="0"/>
              <a:t>. 5-arylideneimidazolone </a:t>
            </a:r>
            <a:r>
              <a:rPr lang="pl-PL" sz="4000" dirty="0" err="1" smtClean="0"/>
              <a:t>presented</a:t>
            </a:r>
            <a:r>
              <a:rPr lang="pl-PL" sz="4000" dirty="0" smtClean="0"/>
              <a:t> in Fig. 1 [2]</a:t>
            </a:r>
            <a:r>
              <a:rPr lang="en-US" sz="4000" dirty="0" smtClean="0"/>
              <a:t>.</a:t>
            </a:r>
            <a:endParaRPr lang="pl-PL" sz="40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15109237" y="7203443"/>
            <a:ext cx="94868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Aim</a:t>
            </a:r>
            <a:endParaRPr lang="pl-PL" sz="5000" b="1" dirty="0"/>
          </a:p>
        </p:txBody>
      </p:sp>
      <p:sp>
        <p:nvSpPr>
          <p:cNvPr id="12" name="Prostokąt 11"/>
          <p:cNvSpPr/>
          <p:nvPr/>
        </p:nvSpPr>
        <p:spPr>
          <a:xfrm>
            <a:off x="15032464" y="8283211"/>
            <a:ext cx="147686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aim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our research is searching for compounds able to inhibit MDR in cancer cells in the group of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5-arylideneimidazolone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</a:t>
            </a:r>
            <a:endParaRPr lang="pl-PL" sz="40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1565999" y="13859495"/>
            <a:ext cx="54896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Synthesis</a:t>
            </a:r>
            <a:endParaRPr lang="pl-PL" sz="5000" b="1" dirty="0"/>
          </a:p>
        </p:txBody>
      </p:sp>
      <p:graphicFrame>
        <p:nvGraphicFramePr>
          <p:cNvPr id="14" name="Obiek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9876084"/>
              </p:ext>
            </p:extLst>
          </p:nvPr>
        </p:nvGraphicFramePr>
        <p:xfrm>
          <a:off x="8688589" y="15341402"/>
          <a:ext cx="20219987" cy="816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1" name="CS ChemDraw Drawing" r:id="rId7" imgW="5995487" imgH="2421793" progId="ChemDraw.Document.6.0">
                  <p:embed/>
                </p:oleObj>
              </mc:Choice>
              <mc:Fallback>
                <p:oleObj name="CS ChemDraw Drawing" r:id="rId7" imgW="5995487" imgH="242179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688589" y="15341402"/>
                        <a:ext cx="20219987" cy="816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iek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919907"/>
              </p:ext>
            </p:extLst>
          </p:nvPr>
        </p:nvGraphicFramePr>
        <p:xfrm>
          <a:off x="23723868" y="9960436"/>
          <a:ext cx="3695507" cy="3009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CS ChemDraw Drawing" r:id="rId9" imgW="967563" imgH="787751" progId="ChemDraw.Document.6.0">
                  <p:embed/>
                </p:oleObj>
              </mc:Choice>
              <mc:Fallback>
                <p:oleObj name="CS ChemDraw Drawing" r:id="rId9" imgW="967563" imgH="787751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723868" y="9960436"/>
                        <a:ext cx="3695507" cy="30098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i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718357"/>
              </p:ext>
            </p:extLst>
          </p:nvPr>
        </p:nvGraphicFramePr>
        <p:xfrm>
          <a:off x="15196983" y="9606650"/>
          <a:ext cx="6006170" cy="50698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CS ChemDraw Drawing" r:id="rId11" imgW="1965747" imgH="1658222" progId="ChemDraw.Document.6.0">
                  <p:embed/>
                </p:oleObj>
              </mc:Choice>
              <mc:Fallback>
                <p:oleObj name="CS ChemDraw Drawing" r:id="rId11" imgW="1965747" imgH="165822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196983" y="9606650"/>
                        <a:ext cx="6006170" cy="50698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trzałka w prawo 17"/>
          <p:cNvSpPr/>
          <p:nvPr/>
        </p:nvSpPr>
        <p:spPr>
          <a:xfrm>
            <a:off x="21654791" y="11435339"/>
            <a:ext cx="1524000" cy="92346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Strzałka w dół 18"/>
          <p:cNvSpPr/>
          <p:nvPr/>
        </p:nvSpPr>
        <p:spPr>
          <a:xfrm>
            <a:off x="25420109" y="13888334"/>
            <a:ext cx="914400" cy="134396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19"/>
          <p:cNvSpPr/>
          <p:nvPr/>
        </p:nvSpPr>
        <p:spPr>
          <a:xfrm>
            <a:off x="9690427" y="21197491"/>
            <a:ext cx="1200403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 products were converted into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hydrochloride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salts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solubility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l-PL" sz="4000" dirty="0"/>
          </a:p>
        </p:txBody>
      </p:sp>
      <p:sp>
        <p:nvSpPr>
          <p:cNvPr id="21" name="Prostokąt 20"/>
          <p:cNvSpPr/>
          <p:nvPr/>
        </p:nvSpPr>
        <p:spPr>
          <a:xfrm>
            <a:off x="13474755" y="15055785"/>
            <a:ext cx="688260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Knoevenagel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condensation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ii)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S-methylation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iii)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eaction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amine 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iv)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Dimroth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rearrangement</a:t>
            </a:r>
            <a:endParaRPr lang="pl-PL" sz="4000" dirty="0"/>
          </a:p>
        </p:txBody>
      </p:sp>
      <p:sp>
        <p:nvSpPr>
          <p:cNvPr id="22" name="Prostokąt 21"/>
          <p:cNvSpPr/>
          <p:nvPr/>
        </p:nvSpPr>
        <p:spPr>
          <a:xfrm>
            <a:off x="13209537" y="37918546"/>
            <a:ext cx="1657088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>
                <a:latin typeface="+mj-lt"/>
                <a:ea typeface="Times New Roman" panose="02020603050405020304" pitchFamily="18" charset="0"/>
              </a:rPr>
              <a:t>This work was supported </a:t>
            </a:r>
            <a:r>
              <a:rPr lang="en-US" sz="2500" dirty="0" smtClean="0">
                <a:latin typeface="+mj-lt"/>
                <a:ea typeface="Times New Roman" panose="02020603050405020304" pitchFamily="18" charset="0"/>
              </a:rPr>
              <a:t>by</a:t>
            </a:r>
            <a:r>
              <a:rPr lang="pl-PL" sz="2500" dirty="0" smtClean="0">
                <a:latin typeface="+mj-lt"/>
                <a:ea typeface="Times New Roman" panose="02020603050405020304" pitchFamily="18" charset="0"/>
              </a:rPr>
              <a:t> grant</a:t>
            </a:r>
            <a:r>
              <a:rPr lang="en-US" sz="2500" dirty="0" smtClean="0">
                <a:latin typeface="+mj-lt"/>
                <a:ea typeface="Times New Roman" panose="02020603050405020304" pitchFamily="18" charset="0"/>
              </a:rPr>
              <a:t> </a:t>
            </a:r>
            <a:r>
              <a:rPr lang="en-US" sz="2500" dirty="0">
                <a:latin typeface="+mj-lt"/>
              </a:rPr>
              <a:t>from Ministry of Science and Higher Education budget funds for science in 2017–2020, </a:t>
            </a:r>
            <a:r>
              <a:rPr lang="pl-PL" sz="2500" dirty="0" smtClean="0">
                <a:latin typeface="+mj-lt"/>
              </a:rPr>
              <a:t/>
            </a:r>
            <a:br>
              <a:rPr lang="pl-PL" sz="2500" dirty="0" smtClean="0">
                <a:latin typeface="+mj-lt"/>
              </a:rPr>
            </a:br>
            <a:r>
              <a:rPr lang="en-US" sz="2500" dirty="0" smtClean="0">
                <a:latin typeface="+mj-lt"/>
              </a:rPr>
              <a:t>as </a:t>
            </a:r>
            <a:r>
              <a:rPr lang="en-US" sz="2500" dirty="0">
                <a:latin typeface="+mj-lt"/>
              </a:rPr>
              <a:t>a research project within “Diamond Grant” no 0169/DIA/2017/46 and </a:t>
            </a:r>
            <a:r>
              <a:rPr lang="en-US" sz="2500" dirty="0" err="1">
                <a:latin typeface="+mj-lt"/>
              </a:rPr>
              <a:t>Jagiellonian</a:t>
            </a:r>
            <a:r>
              <a:rPr lang="en-US" sz="2500" dirty="0">
                <a:latin typeface="+mj-lt"/>
              </a:rPr>
              <a:t> University Medical College </a:t>
            </a:r>
            <a:r>
              <a:rPr lang="en-US" sz="2500" dirty="0" smtClean="0">
                <a:latin typeface="+mj-lt"/>
              </a:rPr>
              <a:t>grant</a:t>
            </a:r>
            <a:r>
              <a:rPr lang="pl-PL" sz="2500" dirty="0" smtClean="0">
                <a:latin typeface="+mj-lt"/>
              </a:rPr>
              <a:t>s</a:t>
            </a:r>
            <a:r>
              <a:rPr lang="pl-PL" sz="2500" dirty="0">
                <a:latin typeface="+mj-lt"/>
              </a:rPr>
              <a:t> </a:t>
            </a:r>
            <a:r>
              <a:rPr lang="pl-PL" sz="2500" dirty="0" smtClean="0">
                <a:latin typeface="+mj-lt"/>
              </a:rPr>
              <a:t>(</a:t>
            </a:r>
            <a:r>
              <a:rPr lang="en-US" sz="2500" dirty="0" smtClean="0">
                <a:latin typeface="+mj-lt"/>
              </a:rPr>
              <a:t>N42/DBS/000070</a:t>
            </a:r>
            <a:r>
              <a:rPr lang="pl-PL" sz="2500" dirty="0" smtClean="0">
                <a:latin typeface="+mj-lt"/>
              </a:rPr>
              <a:t> </a:t>
            </a:r>
            <a:r>
              <a:rPr lang="en-US" sz="2500" dirty="0" smtClean="0">
                <a:latin typeface="+mj-lt"/>
                <a:ea typeface="Times New Roman" panose="02020603050405020304" pitchFamily="18" charset="0"/>
              </a:rPr>
              <a:t>and N42/DBS/000027</a:t>
            </a:r>
            <a:r>
              <a:rPr lang="pl-PL" sz="2500" dirty="0" smtClean="0">
                <a:latin typeface="+mj-lt"/>
                <a:ea typeface="Times New Roman" panose="02020603050405020304" pitchFamily="18" charset="0"/>
              </a:rPr>
              <a:t>).</a:t>
            </a:r>
            <a:endParaRPr lang="pl-PL" sz="2500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1519999" y="33954285"/>
            <a:ext cx="1115057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Two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tested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5-arylideneimidazolones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pl-PL" sz="4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pl-PL" sz="4000" b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):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displayed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strong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activity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MDR </a:t>
            </a:r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pl-PL" sz="4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cells</a:t>
            </a:r>
            <a:endParaRPr lang="pl-PL" sz="4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l-PL" sz="4000" dirty="0" err="1" smtClean="0">
                <a:latin typeface="+mj-lt"/>
                <a:cs typeface="Times New Roman" panose="02020603050405020304" pitchFamily="18" charset="0"/>
              </a:rPr>
              <a:t>did</a:t>
            </a:r>
            <a:r>
              <a:rPr lang="pl-PL" sz="4000" dirty="0" smtClean="0">
                <a:latin typeface="+mj-lt"/>
                <a:cs typeface="Times New Roman" panose="02020603050405020304" pitchFamily="18" charset="0"/>
              </a:rPr>
              <a:t> not show </a:t>
            </a:r>
            <a:r>
              <a:rPr lang="pl-PL" sz="4000" dirty="0" err="1" smtClean="0">
                <a:latin typeface="+mj-lt"/>
                <a:cs typeface="Times New Roman" panose="02020603050405020304" pitchFamily="18" charset="0"/>
              </a:rPr>
              <a:t>cytotoxicity</a:t>
            </a:r>
            <a:r>
              <a:rPr lang="pl-PL" sz="4000" dirty="0" smtClean="0">
                <a:latin typeface="+mj-lt"/>
                <a:cs typeface="Times New Roman" panose="02020603050405020304" pitchFamily="18" charset="0"/>
              </a:rPr>
              <a:t>,</a:t>
            </a:r>
            <a:endParaRPr lang="pl-PL" sz="4000" dirty="0">
              <a:latin typeface="+mj-lt"/>
              <a:cs typeface="Times New Roman" panose="02020603050405020304" pitchFamily="18" charset="0"/>
            </a:endParaRP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pl-PL" sz="4000" dirty="0" err="1" smtClean="0">
                <a:latin typeface="+mj-lt"/>
                <a:cs typeface="Times New Roman" panose="02020603050405020304" pitchFamily="18" charset="0"/>
              </a:rPr>
              <a:t>proved</a:t>
            </a:r>
            <a:r>
              <a:rPr lang="pl-PL" sz="4000" dirty="0" smtClean="0">
                <a:latin typeface="+mj-lt"/>
                <a:cs typeface="Times New Roman" panose="02020603050405020304" pitchFamily="18" charset="0"/>
              </a:rPr>
              <a:t> „</a:t>
            </a:r>
            <a:r>
              <a:rPr lang="pl-PL" sz="4000" dirty="0" err="1" smtClean="0">
                <a:latin typeface="+mj-lt"/>
                <a:cs typeface="Times New Roman" panose="02020603050405020304" pitchFamily="18" charset="0"/>
              </a:rPr>
              <a:t>drug-like</a:t>
            </a:r>
            <a:r>
              <a:rPr lang="pl-PL" sz="4000" dirty="0" smtClean="0">
                <a:latin typeface="+mj-lt"/>
                <a:cs typeface="Times New Roman" panose="02020603050405020304" pitchFamily="18" charset="0"/>
              </a:rPr>
              <a:t>” </a:t>
            </a:r>
            <a:r>
              <a:rPr lang="pl-PL" sz="4000" dirty="0" err="1" smtClean="0">
                <a:latin typeface="+mj-lt"/>
                <a:cs typeface="Times New Roman" panose="02020603050405020304" pitchFamily="18" charset="0"/>
              </a:rPr>
              <a:t>lipophilicity</a:t>
            </a:r>
            <a:r>
              <a:rPr lang="pl-PL" sz="4000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pl-PL" sz="4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447474" y="24130182"/>
            <a:ext cx="54896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Accumulation</a:t>
            </a:r>
            <a:r>
              <a:rPr lang="pl-PL" sz="5000" b="1" dirty="0" smtClean="0"/>
              <a:t> </a:t>
            </a:r>
            <a:r>
              <a:rPr lang="pl-PL" sz="5000" b="1" dirty="0" err="1" smtClean="0"/>
              <a:t>assay</a:t>
            </a:r>
            <a:endParaRPr lang="pl-PL" sz="5000" b="1" dirty="0"/>
          </a:p>
        </p:txBody>
      </p:sp>
      <p:sp>
        <p:nvSpPr>
          <p:cNvPr id="25" name="pole tekstowe 24"/>
          <p:cNvSpPr txBox="1"/>
          <p:nvPr/>
        </p:nvSpPr>
        <p:spPr>
          <a:xfrm>
            <a:off x="19158868" y="24051129"/>
            <a:ext cx="97497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Cytotoxicity</a:t>
            </a:r>
            <a:r>
              <a:rPr lang="pl-PL" sz="5000" b="1" dirty="0" smtClean="0"/>
              <a:t> </a:t>
            </a:r>
            <a:r>
              <a:rPr lang="pl-PL" sz="5000" b="1" dirty="0" err="1" smtClean="0"/>
              <a:t>toward</a:t>
            </a:r>
            <a:r>
              <a:rPr lang="pl-PL" sz="5000" b="1" dirty="0" smtClean="0"/>
              <a:t> </a:t>
            </a:r>
            <a:r>
              <a:rPr lang="pl-PL" sz="5000" b="1" dirty="0" err="1" smtClean="0"/>
              <a:t>cancer</a:t>
            </a:r>
            <a:r>
              <a:rPr lang="pl-PL" sz="5000" b="1" dirty="0" smtClean="0"/>
              <a:t> </a:t>
            </a:r>
            <a:r>
              <a:rPr lang="pl-PL" sz="5000" b="1" dirty="0" err="1" smtClean="0"/>
              <a:t>cells</a:t>
            </a:r>
            <a:endParaRPr lang="pl-PL" sz="5000" b="1" dirty="0"/>
          </a:p>
        </p:txBody>
      </p:sp>
      <p:sp>
        <p:nvSpPr>
          <p:cNvPr id="26" name="pole tekstowe 25"/>
          <p:cNvSpPr txBox="1"/>
          <p:nvPr/>
        </p:nvSpPr>
        <p:spPr>
          <a:xfrm>
            <a:off x="19191290" y="28585538"/>
            <a:ext cx="6059365" cy="88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Lipophilicity</a:t>
            </a:r>
            <a:endParaRPr lang="pl-PL" sz="5000" b="1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13223402" y="37054372"/>
            <a:ext cx="6059365" cy="88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Acknowlegments</a:t>
            </a:r>
            <a:endParaRPr lang="pl-PL" sz="5000" b="1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1447474" y="37013535"/>
            <a:ext cx="6059365" cy="8804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000" b="1" dirty="0" err="1" smtClean="0"/>
              <a:t>Bibliography</a:t>
            </a:r>
            <a:endParaRPr lang="pl-PL" sz="5000" b="1" dirty="0"/>
          </a:p>
        </p:txBody>
      </p:sp>
      <p:sp>
        <p:nvSpPr>
          <p:cNvPr id="33" name="Strzałka zakrzywiona w dół 32"/>
          <p:cNvSpPr/>
          <p:nvPr/>
        </p:nvSpPr>
        <p:spPr>
          <a:xfrm rot="20026887">
            <a:off x="5466373" y="17387391"/>
            <a:ext cx="5922240" cy="2525780"/>
          </a:xfrm>
          <a:prstGeom prst="curved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graphicFrame>
        <p:nvGraphicFramePr>
          <p:cNvPr id="35" name="Obiek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23477"/>
              </p:ext>
            </p:extLst>
          </p:nvPr>
        </p:nvGraphicFramePr>
        <p:xfrm>
          <a:off x="2964375" y="15126532"/>
          <a:ext cx="4610972" cy="8373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CS ChemDraw Drawing" r:id="rId13" imgW="1568090" imgH="2717465" progId="ChemDraw.Document.6.0">
                  <p:embed/>
                </p:oleObj>
              </mc:Choice>
              <mc:Fallback>
                <p:oleObj name="CS ChemDraw Drawing" r:id="rId13" imgW="1568090" imgH="271746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64375" y="15126532"/>
                        <a:ext cx="4610972" cy="8373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pole tekstowe 35"/>
          <p:cNvSpPr txBox="1"/>
          <p:nvPr/>
        </p:nvSpPr>
        <p:spPr>
          <a:xfrm>
            <a:off x="2281834" y="21385497"/>
            <a:ext cx="96110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500" dirty="0" smtClean="0">
                <a:latin typeface="+mj-lt"/>
              </a:rPr>
              <a:t>R:</a:t>
            </a:r>
            <a:endParaRPr lang="pl-PL" sz="4500" dirty="0">
              <a:latin typeface="+mj-lt"/>
            </a:endParaRPr>
          </a:p>
        </p:txBody>
      </p:sp>
      <p:sp>
        <p:nvSpPr>
          <p:cNvPr id="37" name="pole tekstowe 36"/>
          <p:cNvSpPr txBox="1"/>
          <p:nvPr/>
        </p:nvSpPr>
        <p:spPr>
          <a:xfrm>
            <a:off x="1506012" y="16062322"/>
            <a:ext cx="2804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smtClean="0">
                <a:latin typeface="+mj-lt"/>
              </a:rPr>
              <a:t>Y: H, 4-F, 2,4-diCl</a:t>
            </a:r>
            <a:endParaRPr lang="pl-PL" sz="4000" dirty="0">
              <a:latin typeface="+mj-lt"/>
            </a:endParaRPr>
          </a:p>
        </p:txBody>
      </p:sp>
      <p:graphicFrame>
        <p:nvGraphicFramePr>
          <p:cNvPr id="40" name="Diagram 39"/>
          <p:cNvGraphicFramePr/>
          <p:nvPr>
            <p:extLst>
              <p:ext uri="{D42A27DB-BD31-4B8C-83A1-F6EECF244321}">
                <p14:modId xmlns:p14="http://schemas.microsoft.com/office/powerpoint/2010/main" val="309360661"/>
              </p:ext>
            </p:extLst>
          </p:nvPr>
        </p:nvGraphicFramePr>
        <p:xfrm>
          <a:off x="18412455" y="29473518"/>
          <a:ext cx="11862758" cy="3117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aphicFrame>
        <p:nvGraphicFramePr>
          <p:cNvPr id="41" name="Tabela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24486"/>
              </p:ext>
            </p:extLst>
          </p:nvPr>
        </p:nvGraphicFramePr>
        <p:xfrm>
          <a:off x="19282767" y="25710753"/>
          <a:ext cx="10327467" cy="27096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{B301B821-A1FF-4177-AEE7-76D212191A09}</a:tableStyleId>
              </a:tblPr>
              <a:tblGrid>
                <a:gridCol w="2735115">
                  <a:extLst>
                    <a:ext uri="{9D8B030D-6E8A-4147-A177-3AD203B41FA5}">
                      <a16:colId xmlns:a16="http://schemas.microsoft.com/office/drawing/2014/main" val="3358165221"/>
                    </a:ext>
                  </a:extLst>
                </a:gridCol>
                <a:gridCol w="2198585">
                  <a:extLst>
                    <a:ext uri="{9D8B030D-6E8A-4147-A177-3AD203B41FA5}">
                      <a16:colId xmlns:a16="http://schemas.microsoft.com/office/drawing/2014/main" val="1983961053"/>
                    </a:ext>
                  </a:extLst>
                </a:gridCol>
                <a:gridCol w="1428061">
                  <a:extLst>
                    <a:ext uri="{9D8B030D-6E8A-4147-A177-3AD203B41FA5}">
                      <a16:colId xmlns:a16="http://schemas.microsoft.com/office/drawing/2014/main" val="2500823050"/>
                    </a:ext>
                  </a:extLst>
                </a:gridCol>
                <a:gridCol w="2364171">
                  <a:extLst>
                    <a:ext uri="{9D8B030D-6E8A-4147-A177-3AD203B41FA5}">
                      <a16:colId xmlns:a16="http://schemas.microsoft.com/office/drawing/2014/main" val="621223719"/>
                    </a:ext>
                  </a:extLst>
                </a:gridCol>
                <a:gridCol w="1601535">
                  <a:extLst>
                    <a:ext uri="{9D8B030D-6E8A-4147-A177-3AD203B41FA5}">
                      <a16:colId xmlns:a16="http://schemas.microsoft.com/office/drawing/2014/main" val="2198639682"/>
                    </a:ext>
                  </a:extLst>
                </a:gridCol>
              </a:tblGrid>
              <a:tr h="67741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Compounds</a:t>
                      </a:r>
                      <a:endParaRPr lang="pl-PL" sz="37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PAR (IC</a:t>
                      </a:r>
                      <a:r>
                        <a:rPr lang="hu-HU" sz="37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50</a:t>
                      </a:r>
                      <a:r>
                        <a:rPr lang="hu-HU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 µM)</a:t>
                      </a:r>
                      <a:endParaRPr lang="pl-PL" sz="37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MDR (IC</a:t>
                      </a:r>
                      <a:r>
                        <a:rPr lang="hu-HU" sz="3700" baseline="-25000" dirty="0">
                          <a:solidFill>
                            <a:sysClr val="windowText" lastClr="000000"/>
                          </a:solidFill>
                          <a:effectLst/>
                        </a:rPr>
                        <a:t>50</a:t>
                      </a:r>
                      <a:r>
                        <a:rPr lang="hu-HU" sz="3700" dirty="0">
                          <a:solidFill>
                            <a:sysClr val="windowText" lastClr="000000"/>
                          </a:solidFill>
                          <a:effectLst/>
                        </a:rPr>
                        <a:t> µM)</a:t>
                      </a:r>
                      <a:endParaRPr lang="pl-PL" sz="37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803896"/>
                  </a:ext>
                </a:extLst>
              </a:tr>
              <a:tr h="6774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40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Mean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SD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>
                          <a:solidFill>
                            <a:sysClr val="windowText" lastClr="000000"/>
                          </a:solidFill>
                          <a:effectLst/>
                        </a:rPr>
                        <a:t>Mean</a:t>
                      </a:r>
                      <a:endParaRPr lang="pl-PL" sz="3700" b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SD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391952"/>
                  </a:ext>
                </a:extLst>
              </a:tr>
              <a:tr h="677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9</a:t>
                      </a:r>
                      <a:endParaRPr lang="pl-PL" sz="37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&gt;100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1" i="0">
                          <a:solidFill>
                            <a:sysClr val="windowText" lastClr="000000"/>
                          </a:solidFill>
                          <a:effectLst/>
                        </a:rPr>
                        <a:t>2,15</a:t>
                      </a:r>
                      <a:endParaRPr lang="pl-PL" sz="3700" b="1" i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0,03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7736576"/>
                  </a:ext>
                </a:extLst>
              </a:tr>
              <a:tr h="6774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dirty="0" smtClean="0">
                          <a:solidFill>
                            <a:sysClr val="windowText" lastClr="000000"/>
                          </a:solidFill>
                          <a:effectLst/>
                        </a:rPr>
                        <a:t>10</a:t>
                      </a:r>
                      <a:endParaRPr lang="pl-PL" sz="370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>
                          <a:solidFill>
                            <a:sysClr val="windowText" lastClr="000000"/>
                          </a:solidFill>
                          <a:effectLst/>
                        </a:rPr>
                        <a:t>&gt;100</a:t>
                      </a:r>
                      <a:endParaRPr lang="pl-PL" sz="3700" b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-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1" i="0" dirty="0">
                          <a:solidFill>
                            <a:sysClr val="windowText" lastClr="000000"/>
                          </a:solidFill>
                          <a:effectLst/>
                        </a:rPr>
                        <a:t>2,37</a:t>
                      </a:r>
                      <a:endParaRPr lang="pl-PL" sz="3700" b="1" i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3700" b="0" dirty="0">
                          <a:solidFill>
                            <a:sysClr val="windowText" lastClr="000000"/>
                          </a:solidFill>
                          <a:effectLst/>
                        </a:rPr>
                        <a:t>0,11</a:t>
                      </a:r>
                      <a:endParaRPr lang="pl-PL" sz="3700" b="0" dirty="0">
                        <a:solidFill>
                          <a:sysClr val="windowText" lastClr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034950"/>
                  </a:ext>
                </a:extLst>
              </a:tr>
            </a:tbl>
          </a:graphicData>
        </a:graphic>
      </p:graphicFrame>
      <p:sp>
        <p:nvSpPr>
          <p:cNvPr id="42" name="pole tekstowe 41"/>
          <p:cNvSpPr txBox="1"/>
          <p:nvPr/>
        </p:nvSpPr>
        <p:spPr>
          <a:xfrm>
            <a:off x="19282767" y="24991622"/>
            <a:ext cx="11074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dirty="0" err="1" smtClean="0"/>
              <a:t>Table</a:t>
            </a:r>
            <a:r>
              <a:rPr lang="pl-PL" sz="3000" dirty="0" smtClean="0"/>
              <a:t> 2. The most </a:t>
            </a:r>
            <a:r>
              <a:rPr lang="pl-PL" sz="3000" dirty="0" err="1" smtClean="0"/>
              <a:t>cytotoxic</a:t>
            </a:r>
            <a:r>
              <a:rPr lang="pl-PL" sz="3000" dirty="0" smtClean="0"/>
              <a:t> </a:t>
            </a:r>
            <a:r>
              <a:rPr lang="pl-PL" sz="3000" dirty="0" err="1" smtClean="0"/>
              <a:t>compounds</a:t>
            </a:r>
            <a:r>
              <a:rPr lang="pl-PL" sz="3000" dirty="0" smtClean="0"/>
              <a:t> from </a:t>
            </a:r>
            <a:r>
              <a:rPr lang="pl-PL" sz="3000" dirty="0" err="1" smtClean="0"/>
              <a:t>this</a:t>
            </a:r>
            <a:r>
              <a:rPr lang="pl-PL" sz="3000" dirty="0" smtClean="0"/>
              <a:t> </a:t>
            </a:r>
            <a:r>
              <a:rPr lang="pl-PL" sz="3000" dirty="0" err="1" smtClean="0"/>
              <a:t>group</a:t>
            </a:r>
            <a:r>
              <a:rPr lang="pl-PL" sz="3000" dirty="0"/>
              <a:t>.</a:t>
            </a:r>
            <a:endParaRPr lang="pl-PL" dirty="0"/>
          </a:p>
        </p:txBody>
      </p:sp>
      <p:sp>
        <p:nvSpPr>
          <p:cNvPr id="45" name="Prostokąt 44"/>
          <p:cNvSpPr/>
          <p:nvPr/>
        </p:nvSpPr>
        <p:spPr>
          <a:xfrm>
            <a:off x="1396231" y="25097931"/>
            <a:ext cx="164540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compounds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tested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n-US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rhodamine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123 accumulation assay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using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sensitive and </a:t>
            </a:r>
            <a:r>
              <a:rPr lang="en-US" sz="4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Pgp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overexpressing 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MDR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mouse T-lymphoma cell lines.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the most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compounds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MDR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cells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tested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concentrations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presented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pl-PL" sz="40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Table</a:t>
            </a:r>
            <a:r>
              <a:rPr lang="pl-PL" sz="4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1.</a:t>
            </a:r>
            <a:endParaRPr lang="pl-PL" sz="4000" dirty="0"/>
          </a:p>
        </p:txBody>
      </p:sp>
      <p:graphicFrame>
        <p:nvGraphicFramePr>
          <p:cNvPr id="46" name="Tabela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588425"/>
              </p:ext>
            </p:extLst>
          </p:nvPr>
        </p:nvGraphicFramePr>
        <p:xfrm>
          <a:off x="1447474" y="28362589"/>
          <a:ext cx="16454040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4680">
                  <a:extLst>
                    <a:ext uri="{9D8B030D-6E8A-4147-A177-3AD203B41FA5}">
                      <a16:colId xmlns:a16="http://schemas.microsoft.com/office/drawing/2014/main" val="3947367170"/>
                    </a:ext>
                  </a:extLst>
                </a:gridCol>
                <a:gridCol w="5484680">
                  <a:extLst>
                    <a:ext uri="{9D8B030D-6E8A-4147-A177-3AD203B41FA5}">
                      <a16:colId xmlns:a16="http://schemas.microsoft.com/office/drawing/2014/main" val="1760152860"/>
                    </a:ext>
                  </a:extLst>
                </a:gridCol>
                <a:gridCol w="5484680">
                  <a:extLst>
                    <a:ext uri="{9D8B030D-6E8A-4147-A177-3AD203B41FA5}">
                      <a16:colId xmlns:a16="http://schemas.microsoft.com/office/drawing/2014/main" val="1181014863"/>
                    </a:ext>
                  </a:extLst>
                </a:gridCol>
              </a:tblGrid>
              <a:tr h="622538">
                <a:tc rowSpan="2">
                  <a:txBody>
                    <a:bodyPr/>
                    <a:lstStyle/>
                    <a:p>
                      <a:pPr algn="ctr"/>
                      <a:r>
                        <a:rPr lang="pl-PL" sz="37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Compound</a:t>
                      </a:r>
                      <a:endParaRPr lang="pl-PL" sz="3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FAR</a:t>
                      </a:r>
                      <a:endParaRPr lang="pl-PL" sz="3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121898"/>
                  </a:ext>
                </a:extLst>
              </a:tr>
              <a:tr h="631184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µM</a:t>
                      </a:r>
                      <a:r>
                        <a:rPr lang="pl-PL" sz="3700" baseline="0" dirty="0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3700" baseline="0" dirty="0" err="1" smtClean="0">
                          <a:solidFill>
                            <a:schemeClr val="tx1"/>
                          </a:solidFill>
                          <a:latin typeface="+mj-lt"/>
                          <a:cs typeface="Times New Roman" panose="02020603050405020304" pitchFamily="18" charset="0"/>
                        </a:rPr>
                        <a:t>concentration</a:t>
                      </a:r>
                      <a:endParaRPr lang="pl-PL" sz="3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20 </a:t>
                      </a:r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µM </a:t>
                      </a:r>
                      <a:r>
                        <a:rPr lang="pl-PL" sz="370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concentration</a:t>
                      </a:r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pl-PL" sz="3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336986"/>
                  </a:ext>
                </a:extLst>
              </a:tr>
              <a:tr h="631184">
                <a:tc>
                  <a:txBody>
                    <a:bodyPr/>
                    <a:lstStyle/>
                    <a:p>
                      <a:pPr algn="ctr"/>
                      <a:r>
                        <a:rPr lang="pl-PL" sz="3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  <a:endParaRPr lang="pl-PL" sz="3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15.147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28.269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237403"/>
                  </a:ext>
                </a:extLst>
              </a:tr>
              <a:tr h="631184">
                <a:tc>
                  <a:txBody>
                    <a:bodyPr/>
                    <a:lstStyle/>
                    <a:p>
                      <a:pPr algn="ctr"/>
                      <a:r>
                        <a:rPr lang="pl-PL" sz="3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  <a:endParaRPr lang="pl-PL" sz="3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7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1.952</a:t>
                      </a:r>
                      <a:endParaRPr lang="pl-PL" sz="37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3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5.976</a:t>
                      </a:r>
                      <a:endParaRPr lang="pl-PL" sz="3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3738729"/>
                  </a:ext>
                </a:extLst>
              </a:tr>
              <a:tr h="631184">
                <a:tc>
                  <a:txBody>
                    <a:bodyPr/>
                    <a:lstStyle/>
                    <a:p>
                      <a:pPr algn="ctr"/>
                      <a:r>
                        <a:rPr lang="pl-PL" sz="3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endParaRPr lang="pl-PL" sz="3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3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2.224</a:t>
                      </a:r>
                      <a:endParaRPr lang="pl-PL" sz="3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11.331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332005"/>
                  </a:ext>
                </a:extLst>
              </a:tr>
              <a:tr h="631184">
                <a:tc>
                  <a:txBody>
                    <a:bodyPr/>
                    <a:lstStyle/>
                    <a:p>
                      <a:pPr algn="ctr"/>
                      <a:r>
                        <a:rPr lang="pl-PL" sz="37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18</a:t>
                      </a:r>
                      <a:endParaRPr lang="pl-PL" sz="3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3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15.807</a:t>
                      </a:r>
                      <a:endParaRPr lang="pl-PL" sz="37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30.860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424102"/>
                  </a:ext>
                </a:extLst>
              </a:tr>
              <a:tr h="631184">
                <a:tc>
                  <a:txBody>
                    <a:bodyPr/>
                    <a:lstStyle/>
                    <a:p>
                      <a:pPr algn="ctr"/>
                      <a:r>
                        <a:rPr lang="pl-PL" sz="3700" b="1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Tariquidar</a:t>
                      </a:r>
                      <a:endParaRPr lang="pl-PL" sz="37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37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pl-PL" sz="37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37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34.809</a:t>
                      </a:r>
                      <a:endParaRPr lang="pl-PL" sz="3700" b="1" i="0" u="none" strike="noStrike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006357"/>
                  </a:ext>
                </a:extLst>
              </a:tr>
            </a:tbl>
          </a:graphicData>
        </a:graphic>
      </p:graphicFrame>
      <p:sp>
        <p:nvSpPr>
          <p:cNvPr id="47" name="Prostokąt 46"/>
          <p:cNvSpPr/>
          <p:nvPr/>
        </p:nvSpPr>
        <p:spPr>
          <a:xfrm>
            <a:off x="1678433" y="33018341"/>
            <a:ext cx="334258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000" b="1" dirty="0" err="1" smtClean="0">
                <a:latin typeface="+mj-lt"/>
              </a:rPr>
              <a:t>Conclusions</a:t>
            </a:r>
            <a:endParaRPr lang="pl-PL" sz="5000" b="1" dirty="0">
              <a:latin typeface="+mj-lt"/>
            </a:endParaRPr>
          </a:p>
        </p:txBody>
      </p:sp>
      <p:sp>
        <p:nvSpPr>
          <p:cNvPr id="48" name="Prostokąt 47"/>
          <p:cNvSpPr/>
          <p:nvPr/>
        </p:nvSpPr>
        <p:spPr>
          <a:xfrm>
            <a:off x="1480074" y="27758451"/>
            <a:ext cx="15135225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sz="3000" dirty="0" err="1"/>
              <a:t>Table</a:t>
            </a:r>
            <a:r>
              <a:rPr lang="pl-PL" sz="3000" dirty="0"/>
              <a:t> </a:t>
            </a:r>
            <a:r>
              <a:rPr lang="pl-PL" sz="3000" dirty="0" smtClean="0"/>
              <a:t>1. Active </a:t>
            </a:r>
            <a:r>
              <a:rPr lang="pl-PL" sz="3000" dirty="0" err="1" smtClean="0"/>
              <a:t>compounds</a:t>
            </a:r>
            <a:r>
              <a:rPr lang="pl-PL" sz="3000" dirty="0" smtClean="0"/>
              <a:t> </a:t>
            </a:r>
            <a:r>
              <a:rPr lang="pl-PL" sz="3000" b="1" dirty="0" smtClean="0"/>
              <a:t>6, 8, 16, 18  </a:t>
            </a:r>
            <a:r>
              <a:rPr lang="pl-PL" sz="3000" dirty="0" smtClean="0"/>
              <a:t>in MDR </a:t>
            </a:r>
            <a:r>
              <a:rPr lang="pl-PL" sz="3000" dirty="0" err="1" smtClean="0"/>
              <a:t>cancer</a:t>
            </a:r>
            <a:r>
              <a:rPr lang="pl-PL" sz="3000" dirty="0" smtClean="0"/>
              <a:t> </a:t>
            </a:r>
            <a:r>
              <a:rPr lang="pl-PL" sz="3000" dirty="0" err="1" smtClean="0"/>
              <a:t>cells</a:t>
            </a:r>
            <a:r>
              <a:rPr lang="pl-PL" sz="3000" dirty="0"/>
              <a:t>.</a:t>
            </a:r>
          </a:p>
        </p:txBody>
      </p:sp>
      <p:sp>
        <p:nvSpPr>
          <p:cNvPr id="52" name="Rectangle 76"/>
          <p:cNvSpPr>
            <a:spLocks noChangeArrowheads="1"/>
          </p:cNvSpPr>
          <p:nvPr/>
        </p:nvSpPr>
        <p:spPr bwMode="auto">
          <a:xfrm>
            <a:off x="16602133" y="11999973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3" name="Obiek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800700"/>
              </p:ext>
            </p:extLst>
          </p:nvPr>
        </p:nvGraphicFramePr>
        <p:xfrm>
          <a:off x="21616870" y="33331547"/>
          <a:ext cx="6299993" cy="31772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5" name="CS ChemDraw Drawing" r:id="rId20" imgW="2759787" imgH="1383761" progId="ChemDraw.Document.6.0">
                  <p:embed/>
                </p:oleObj>
              </mc:Choice>
              <mc:Fallback>
                <p:oleObj name="CS ChemDraw Drawing" r:id="rId20" imgW="2759787" imgH="1383761" progId="ChemDraw.Document.6.0">
                  <p:embed/>
                  <p:pic>
                    <p:nvPicPr>
                      <p:cNvPr id="0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16870" y="33331547"/>
                        <a:ext cx="6299993" cy="31772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Rectangle 78"/>
          <p:cNvSpPr>
            <a:spLocks noChangeArrowheads="1"/>
          </p:cNvSpPr>
          <p:nvPr/>
        </p:nvSpPr>
        <p:spPr bwMode="auto">
          <a:xfrm>
            <a:off x="16602133" y="33376418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5" name="Obiek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733302"/>
              </p:ext>
            </p:extLst>
          </p:nvPr>
        </p:nvGraphicFramePr>
        <p:xfrm>
          <a:off x="15196983" y="33192542"/>
          <a:ext cx="5160377" cy="3752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CS ChemDraw Drawing" r:id="rId22" imgW="2290678" imgH="1665858" progId="ChemDraw.Document.6.0">
                  <p:embed/>
                </p:oleObj>
              </mc:Choice>
              <mc:Fallback>
                <p:oleObj name="CS ChemDraw Drawing" r:id="rId22" imgW="2290678" imgH="1665858" progId="ChemDraw.Document.6.0">
                  <p:embed/>
                  <p:pic>
                    <p:nvPicPr>
                      <p:cNvPr id="0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6983" y="33192542"/>
                        <a:ext cx="5160377" cy="37521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pole tekstowe 55"/>
          <p:cNvSpPr txBox="1"/>
          <p:nvPr/>
        </p:nvSpPr>
        <p:spPr>
          <a:xfrm>
            <a:off x="14991434" y="12364586"/>
            <a:ext cx="42913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err="1" smtClean="0"/>
              <a:t>Figure</a:t>
            </a:r>
            <a:r>
              <a:rPr lang="pl-PL" sz="3000" dirty="0" smtClean="0"/>
              <a:t> 1. </a:t>
            </a:r>
            <a:r>
              <a:rPr lang="pl-PL" sz="3000" dirty="0" err="1" smtClean="0"/>
              <a:t>Previously</a:t>
            </a:r>
            <a:r>
              <a:rPr lang="pl-PL" sz="3000" dirty="0" smtClean="0"/>
              <a:t> </a:t>
            </a:r>
            <a:r>
              <a:rPr lang="pl-PL" sz="3000" dirty="0" err="1" smtClean="0"/>
              <a:t>found</a:t>
            </a:r>
            <a:r>
              <a:rPr lang="pl-PL" sz="3000" dirty="0" smtClean="0"/>
              <a:t> </a:t>
            </a:r>
            <a:br>
              <a:rPr lang="pl-PL" sz="3000" dirty="0" smtClean="0"/>
            </a:br>
            <a:r>
              <a:rPr lang="pl-PL" sz="3000" dirty="0" err="1" smtClean="0"/>
              <a:t>active</a:t>
            </a:r>
            <a:r>
              <a:rPr lang="pl-PL" sz="3000" dirty="0" smtClean="0"/>
              <a:t> </a:t>
            </a:r>
            <a:r>
              <a:rPr lang="pl-PL" sz="3000" dirty="0" err="1" smtClean="0"/>
              <a:t>compound</a:t>
            </a:r>
            <a:r>
              <a:rPr lang="pl-PL" sz="3000" dirty="0" smtClean="0"/>
              <a:t> [2].</a:t>
            </a:r>
            <a:endParaRPr lang="pl-PL" sz="3000" dirty="0"/>
          </a:p>
        </p:txBody>
      </p:sp>
      <p:sp>
        <p:nvSpPr>
          <p:cNvPr id="57" name="pole tekstowe 56"/>
          <p:cNvSpPr txBox="1"/>
          <p:nvPr/>
        </p:nvSpPr>
        <p:spPr>
          <a:xfrm>
            <a:off x="23270033" y="13027677"/>
            <a:ext cx="631254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000" dirty="0" err="1" smtClean="0"/>
              <a:t>Figure</a:t>
            </a:r>
            <a:r>
              <a:rPr lang="pl-PL" sz="3000" dirty="0" smtClean="0"/>
              <a:t> 2. General </a:t>
            </a:r>
            <a:r>
              <a:rPr lang="pl-PL" sz="3000" dirty="0" err="1" smtClean="0"/>
              <a:t>structure</a:t>
            </a:r>
            <a:r>
              <a:rPr lang="pl-PL" sz="3000" dirty="0" smtClean="0"/>
              <a:t>.</a:t>
            </a:r>
            <a:endParaRPr lang="pl-PL" sz="3000" dirty="0"/>
          </a:p>
        </p:txBody>
      </p:sp>
      <p:sp>
        <p:nvSpPr>
          <p:cNvPr id="58" name="pole tekstowe 57"/>
          <p:cNvSpPr txBox="1"/>
          <p:nvPr/>
        </p:nvSpPr>
        <p:spPr>
          <a:xfrm>
            <a:off x="1643263" y="37934837"/>
            <a:ext cx="11027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000" dirty="0" smtClean="0">
                <a:latin typeface="+mj-lt"/>
              </a:rPr>
              <a:t>[1</a:t>
            </a:r>
            <a:r>
              <a:rPr lang="pl-PL" sz="3000" dirty="0">
                <a:latin typeface="+mj-lt"/>
              </a:rPr>
              <a:t>] </a:t>
            </a:r>
            <a:r>
              <a:rPr lang="pl-PL" sz="3000" dirty="0" err="1" smtClean="0">
                <a:latin typeface="+mj-lt"/>
              </a:rPr>
              <a:t>Szakács</a:t>
            </a:r>
            <a:r>
              <a:rPr lang="pl-PL" sz="3000" dirty="0" smtClean="0">
                <a:latin typeface="+mj-lt"/>
              </a:rPr>
              <a:t> G. et al. </a:t>
            </a:r>
            <a:r>
              <a:rPr lang="pl-PL" sz="3000" i="1" dirty="0" smtClean="0">
                <a:latin typeface="+mj-lt"/>
              </a:rPr>
              <a:t>Nature </a:t>
            </a:r>
            <a:r>
              <a:rPr lang="pl-PL" sz="3000" i="1" dirty="0" err="1" smtClean="0">
                <a:latin typeface="+mj-lt"/>
              </a:rPr>
              <a:t>Reviews</a:t>
            </a:r>
            <a:r>
              <a:rPr lang="pl-PL" sz="3000" i="1" dirty="0" smtClean="0">
                <a:latin typeface="+mj-lt"/>
              </a:rPr>
              <a:t> </a:t>
            </a:r>
            <a:r>
              <a:rPr lang="pl-PL" sz="3000" i="1" dirty="0" err="1" smtClean="0">
                <a:latin typeface="+mj-lt"/>
              </a:rPr>
              <a:t>Drug</a:t>
            </a:r>
            <a:r>
              <a:rPr lang="pl-PL" sz="3000" i="1" dirty="0" smtClean="0">
                <a:latin typeface="+mj-lt"/>
              </a:rPr>
              <a:t> Discovery </a:t>
            </a:r>
            <a:r>
              <a:rPr lang="pl-PL" sz="3000" b="1" dirty="0" smtClean="0">
                <a:latin typeface="+mj-lt"/>
              </a:rPr>
              <a:t>5</a:t>
            </a:r>
            <a:r>
              <a:rPr lang="pl-PL" sz="3000" dirty="0" smtClean="0">
                <a:latin typeface="+mj-lt"/>
              </a:rPr>
              <a:t> (2006)</a:t>
            </a:r>
            <a:r>
              <a:rPr lang="pl-PL" sz="3000" dirty="0">
                <a:latin typeface="+mj-lt"/>
              </a:rPr>
              <a:t> </a:t>
            </a:r>
            <a:r>
              <a:rPr lang="pl-PL" sz="3000" dirty="0" smtClean="0">
                <a:latin typeface="+mj-lt"/>
              </a:rPr>
              <a:t>219.</a:t>
            </a:r>
          </a:p>
          <a:p>
            <a:r>
              <a:rPr lang="pl-PL" sz="3000" dirty="0" smtClean="0">
                <a:latin typeface="+mj-lt"/>
              </a:rPr>
              <a:t>[2] Kaczor A. et al. </a:t>
            </a:r>
            <a:r>
              <a:rPr lang="pl-PL" sz="3000" i="1" dirty="0" err="1" smtClean="0">
                <a:latin typeface="+mj-lt"/>
              </a:rPr>
              <a:t>Molecules</a:t>
            </a:r>
            <a:r>
              <a:rPr lang="pl-PL" sz="3000" i="1" dirty="0" smtClean="0">
                <a:latin typeface="+mj-lt"/>
              </a:rPr>
              <a:t> </a:t>
            </a:r>
            <a:r>
              <a:rPr lang="pl-PL" sz="3000" b="1" dirty="0" smtClean="0">
                <a:latin typeface="+mj-lt"/>
              </a:rPr>
              <a:t>25 </a:t>
            </a:r>
            <a:r>
              <a:rPr lang="pl-PL" sz="3000" dirty="0" smtClean="0">
                <a:latin typeface="+mj-lt"/>
              </a:rPr>
              <a:t>(2020) 2258.</a:t>
            </a:r>
            <a:endParaRPr lang="pl-PL" sz="3000" dirty="0">
              <a:latin typeface="+mj-lt"/>
            </a:endParaRPr>
          </a:p>
        </p:txBody>
      </p:sp>
      <p:sp>
        <p:nvSpPr>
          <p:cNvPr id="61" name="Strzałka kolista 60"/>
          <p:cNvSpPr/>
          <p:nvPr/>
        </p:nvSpPr>
        <p:spPr>
          <a:xfrm rot="3329254">
            <a:off x="8915277" y="14972073"/>
            <a:ext cx="4129499" cy="4013286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2" name="Prostokąt zaokrąglony 61"/>
          <p:cNvSpPr/>
          <p:nvPr/>
        </p:nvSpPr>
        <p:spPr>
          <a:xfrm>
            <a:off x="6559559" y="14721269"/>
            <a:ext cx="3340123" cy="200277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000" dirty="0" err="1" smtClean="0">
                <a:solidFill>
                  <a:schemeClr val="tx1"/>
                </a:solidFill>
                <a:latin typeface="+mj-lt"/>
              </a:rPr>
              <a:t>Commertially</a:t>
            </a:r>
            <a:r>
              <a:rPr lang="pl-PL" sz="4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4000" dirty="0" err="1" smtClean="0">
                <a:solidFill>
                  <a:schemeClr val="tx1"/>
                </a:solidFill>
                <a:latin typeface="+mj-lt"/>
              </a:rPr>
              <a:t>available</a:t>
            </a:r>
            <a:r>
              <a:rPr lang="pl-PL" sz="40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4000" dirty="0" err="1" smtClean="0">
                <a:solidFill>
                  <a:schemeClr val="tx1"/>
                </a:solidFill>
                <a:latin typeface="+mj-lt"/>
              </a:rPr>
              <a:t>aldehydes</a:t>
            </a:r>
            <a:endParaRPr lang="pl-PL" sz="4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3" name="pole tekstowe 62"/>
          <p:cNvSpPr txBox="1"/>
          <p:nvPr/>
        </p:nvSpPr>
        <p:spPr>
          <a:xfrm flipH="1">
            <a:off x="11149626" y="17056127"/>
            <a:ext cx="661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dirty="0" err="1" smtClean="0">
                <a:latin typeface="+mj-lt"/>
              </a:rPr>
              <a:t>or</a:t>
            </a:r>
            <a:endParaRPr lang="pl-PL" sz="4000" dirty="0">
              <a:latin typeface="+mj-lt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242613" y="35864282"/>
            <a:ext cx="2496335" cy="733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500" dirty="0" smtClean="0"/>
              <a:t>R</a:t>
            </a:r>
            <a:r>
              <a:rPr lang="pl-PL" sz="2400" dirty="0" smtClean="0"/>
              <a:t>M0</a:t>
            </a:r>
            <a:r>
              <a:rPr lang="pl-PL" sz="3500" dirty="0" smtClean="0"/>
              <a:t>=2.71</a:t>
            </a:r>
            <a:r>
              <a:rPr lang="pl-PL" sz="4000" dirty="0" smtClean="0"/>
              <a:t> </a:t>
            </a:r>
            <a:endParaRPr lang="pl-PL" sz="4000" dirty="0"/>
          </a:p>
        </p:txBody>
      </p:sp>
      <p:sp>
        <p:nvSpPr>
          <p:cNvPr id="50" name="pole tekstowe 49"/>
          <p:cNvSpPr txBox="1"/>
          <p:nvPr/>
        </p:nvSpPr>
        <p:spPr>
          <a:xfrm>
            <a:off x="24040347" y="36221582"/>
            <a:ext cx="2496335" cy="733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500" dirty="0" smtClean="0"/>
              <a:t>R</a:t>
            </a:r>
            <a:r>
              <a:rPr lang="pl-PL" sz="2400" dirty="0" smtClean="0"/>
              <a:t>M0</a:t>
            </a:r>
            <a:r>
              <a:rPr lang="pl-PL" sz="3500" dirty="0" smtClean="0"/>
              <a:t>=2.30</a:t>
            </a:r>
            <a:r>
              <a:rPr lang="pl-PL" sz="4000" dirty="0" smtClean="0"/>
              <a:t>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300</Words>
  <Application>Microsoft Office PowerPoint</Application>
  <PresentationFormat>Niestandardowy</PresentationFormat>
  <Paragraphs>77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Custom Design</vt:lpstr>
      <vt:lpstr>CS ChemDraw Drawing</vt:lpstr>
      <vt:lpstr>5-Arylideneimidazolones as a potential solution  for multi-drug resistance in cancer cells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Aneta K</cp:lastModifiedBy>
  <cp:revision>106</cp:revision>
  <dcterms:created xsi:type="dcterms:W3CDTF">2015-04-04T09:45:50Z</dcterms:created>
  <dcterms:modified xsi:type="dcterms:W3CDTF">2020-10-29T20:26:39Z</dcterms:modified>
</cp:coreProperties>
</file>