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handoutMasterIdLst>
    <p:handoutMasterId r:id="rId32"/>
  </p:handoutMasterIdLst>
  <p:sldIdLst>
    <p:sldId id="256" r:id="rId3"/>
    <p:sldId id="267" r:id="rId4"/>
    <p:sldId id="258" r:id="rId5"/>
    <p:sldId id="259" r:id="rId6"/>
    <p:sldId id="275" r:id="rId7"/>
    <p:sldId id="276" r:id="rId8"/>
    <p:sldId id="261" r:id="rId9"/>
    <p:sldId id="297" r:id="rId10"/>
    <p:sldId id="268" r:id="rId11"/>
    <p:sldId id="272" r:id="rId12"/>
    <p:sldId id="285" r:id="rId13"/>
    <p:sldId id="282" r:id="rId14"/>
    <p:sldId id="299" r:id="rId15"/>
    <p:sldId id="269" r:id="rId16"/>
    <p:sldId id="270" r:id="rId17"/>
    <p:sldId id="287" r:id="rId18"/>
    <p:sldId id="271" r:id="rId19"/>
    <p:sldId id="292" r:id="rId20"/>
    <p:sldId id="273" r:id="rId21"/>
    <p:sldId id="279" r:id="rId22"/>
    <p:sldId id="294" r:id="rId23"/>
    <p:sldId id="295" r:id="rId24"/>
    <p:sldId id="289" r:id="rId25"/>
    <p:sldId id="290" r:id="rId26"/>
    <p:sldId id="300" r:id="rId27"/>
    <p:sldId id="301" r:id="rId28"/>
    <p:sldId id="265" r:id="rId29"/>
    <p:sldId id="264"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 id="2" name="MARMINON DAVOUST CHRISTELLE" initials="MDC" lastIdx="8" clrIdx="2">
    <p:extLst/>
  </p:cmAuthor>
  <p:cmAuthor id="3" name="LE BORGNE MARC" initials="LBM" lastIdx="2"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38" autoAdjust="0"/>
  </p:normalViewPr>
  <p:slideViewPr>
    <p:cSldViewPr>
      <p:cViewPr varScale="1">
        <p:scale>
          <a:sx n="64" d="100"/>
          <a:sy n="64" d="100"/>
        </p:scale>
        <p:origin x="428"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G:\Internship%20M&#252;nster\MTT%20test\20140703\20140703_MTT-Test_24h_48h.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Internship%20M&#252;nster\MTT%20test\20140710\20140710_MTT-Test_24h_48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465491714821907E-2"/>
          <c:y val="0.16968174602131011"/>
          <c:w val="0.83536630376044763"/>
          <c:h val="0.65790296243367508"/>
        </c:manualLayout>
      </c:layout>
      <c:barChart>
        <c:barDir val="col"/>
        <c:grouping val="clustered"/>
        <c:varyColors val="0"/>
        <c:ser>
          <c:idx val="0"/>
          <c:order val="0"/>
          <c:tx>
            <c:v>24 h</c:v>
          </c:tx>
          <c:spPr>
            <a:solidFill>
              <a:srgbClr val="4F81BD"/>
            </a:solidFill>
            <a:ln>
              <a:noFill/>
            </a:ln>
          </c:spPr>
          <c:invertIfNegative val="0"/>
          <c:errBars>
            <c:errBarType val="both"/>
            <c:errValType val="percentage"/>
            <c:noEndCap val="0"/>
            <c:val val="5"/>
          </c:errBars>
          <c:cat>
            <c:strRef>
              <c:f>'MTT assay'!$C$23:$L$23</c:f>
              <c:strCache>
                <c:ptCount val="10"/>
                <c:pt idx="0">
                  <c:v>Solvent</c:v>
                </c:pt>
                <c:pt idx="1">
                  <c:v>Staurosporin</c:v>
                </c:pt>
                <c:pt idx="2">
                  <c:v>NA28-1</c:v>
                </c:pt>
                <c:pt idx="3">
                  <c:v>BZA21</c:v>
                </c:pt>
                <c:pt idx="4">
                  <c:v>CM3079B</c:v>
                </c:pt>
                <c:pt idx="5">
                  <c:v>BZA32</c:v>
                </c:pt>
                <c:pt idx="6">
                  <c:v>CM3146B</c:v>
                </c:pt>
                <c:pt idx="7">
                  <c:v>NA8b</c:v>
                </c:pt>
                <c:pt idx="8">
                  <c:v>ZW18</c:v>
                </c:pt>
                <c:pt idx="9">
                  <c:v>APO5</c:v>
                </c:pt>
              </c:strCache>
            </c:strRef>
          </c:cat>
          <c:val>
            <c:numRef>
              <c:f>'MTT assay'!$C$15:$L$15</c:f>
              <c:numCache>
                <c:formatCode>0.00</c:formatCode>
                <c:ptCount val="10"/>
                <c:pt idx="0">
                  <c:v>100</c:v>
                </c:pt>
                <c:pt idx="1">
                  <c:v>44.102178812922624</c:v>
                </c:pt>
                <c:pt idx="2">
                  <c:v>48.873027798647641</c:v>
                </c:pt>
                <c:pt idx="3">
                  <c:v>4.2449286250939142</c:v>
                </c:pt>
                <c:pt idx="4">
                  <c:v>1.7655897821187081</c:v>
                </c:pt>
                <c:pt idx="5">
                  <c:v>18.933132982719762</c:v>
                </c:pt>
                <c:pt idx="6">
                  <c:v>68.745304282494374</c:v>
                </c:pt>
                <c:pt idx="7">
                  <c:v>63.8993238166792</c:v>
                </c:pt>
                <c:pt idx="8">
                  <c:v>5.6348610067618328</c:v>
                </c:pt>
                <c:pt idx="9">
                  <c:v>5.0713749060856488</c:v>
                </c:pt>
              </c:numCache>
            </c:numRef>
          </c:val>
          <c:extLst>
            <c:ext xmlns:c16="http://schemas.microsoft.com/office/drawing/2014/chart" uri="{C3380CC4-5D6E-409C-BE32-E72D297353CC}">
              <c16:uniqueId val="{00000000-BF81-46E3-B9B2-D260D6F2CB10}"/>
            </c:ext>
          </c:extLst>
        </c:ser>
        <c:ser>
          <c:idx val="1"/>
          <c:order val="1"/>
          <c:tx>
            <c:v>48 h</c:v>
          </c:tx>
          <c:invertIfNegative val="0"/>
          <c:errBars>
            <c:errBarType val="both"/>
            <c:errValType val="percentage"/>
            <c:noEndCap val="0"/>
            <c:val val="5"/>
          </c:errBars>
          <c:cat>
            <c:strRef>
              <c:f>'MTT assay'!$C$23:$L$23</c:f>
              <c:strCache>
                <c:ptCount val="10"/>
                <c:pt idx="0">
                  <c:v>Solvent</c:v>
                </c:pt>
                <c:pt idx="1">
                  <c:v>Staurosporin</c:v>
                </c:pt>
                <c:pt idx="2">
                  <c:v>NA28-1</c:v>
                </c:pt>
                <c:pt idx="3">
                  <c:v>BZA21</c:v>
                </c:pt>
                <c:pt idx="4">
                  <c:v>CM3079B</c:v>
                </c:pt>
                <c:pt idx="5">
                  <c:v>BZA32</c:v>
                </c:pt>
                <c:pt idx="6">
                  <c:v>CM3146B</c:v>
                </c:pt>
                <c:pt idx="7">
                  <c:v>NA8b</c:v>
                </c:pt>
                <c:pt idx="8">
                  <c:v>ZW18</c:v>
                </c:pt>
                <c:pt idx="9">
                  <c:v>APO5</c:v>
                </c:pt>
              </c:strCache>
            </c:strRef>
          </c:cat>
          <c:val>
            <c:numRef>
              <c:f>'MTT assay'!$C$35:$L$35</c:f>
              <c:numCache>
                <c:formatCode>0.00</c:formatCode>
                <c:ptCount val="10"/>
                <c:pt idx="0">
                  <c:v>100</c:v>
                </c:pt>
                <c:pt idx="1">
                  <c:v>20.411817367949865</c:v>
                </c:pt>
                <c:pt idx="2">
                  <c:v>48.478066248880928</c:v>
                </c:pt>
                <c:pt idx="3">
                  <c:v>4.9686660698298999</c:v>
                </c:pt>
                <c:pt idx="4">
                  <c:v>1.9247985675917636</c:v>
                </c:pt>
                <c:pt idx="5">
                  <c:v>14.010743061772605</c:v>
                </c:pt>
                <c:pt idx="6">
                  <c:v>54.565801253357215</c:v>
                </c:pt>
                <c:pt idx="7">
                  <c:v>64.234556848701871</c:v>
                </c:pt>
                <c:pt idx="8">
                  <c:v>5.282005371530885</c:v>
                </c:pt>
                <c:pt idx="9">
                  <c:v>4.9686660698298999</c:v>
                </c:pt>
              </c:numCache>
            </c:numRef>
          </c:val>
          <c:extLst>
            <c:ext xmlns:c16="http://schemas.microsoft.com/office/drawing/2014/chart" uri="{C3380CC4-5D6E-409C-BE32-E72D297353CC}">
              <c16:uniqueId val="{00000001-BF81-46E3-B9B2-D260D6F2CB10}"/>
            </c:ext>
          </c:extLst>
        </c:ser>
        <c:dLbls>
          <c:showLegendKey val="0"/>
          <c:showVal val="0"/>
          <c:showCatName val="0"/>
          <c:showSerName val="0"/>
          <c:showPercent val="0"/>
          <c:showBubbleSize val="0"/>
        </c:dLbls>
        <c:gapWidth val="150"/>
        <c:axId val="53655040"/>
        <c:axId val="53781632"/>
      </c:barChart>
      <c:catAx>
        <c:axId val="53655040"/>
        <c:scaling>
          <c:orientation val="minMax"/>
        </c:scaling>
        <c:delete val="0"/>
        <c:axPos val="b"/>
        <c:title>
          <c:tx>
            <c:rich>
              <a:bodyPr/>
              <a:lstStyle/>
              <a:p>
                <a:pPr>
                  <a:defRPr/>
                </a:pPr>
                <a:r>
                  <a:rPr lang="en-US" dirty="0"/>
                  <a:t>Tested</a:t>
                </a:r>
                <a:r>
                  <a:rPr lang="en-US" baseline="0" dirty="0"/>
                  <a:t> c</a:t>
                </a:r>
                <a:r>
                  <a:rPr lang="en-US" dirty="0"/>
                  <a:t>ompounds 100 µM (500 </a:t>
                </a:r>
                <a:r>
                  <a:rPr lang="en-US" dirty="0" err="1"/>
                  <a:t>nM</a:t>
                </a:r>
                <a:r>
                  <a:rPr lang="en-US" dirty="0"/>
                  <a:t> for </a:t>
                </a:r>
                <a:r>
                  <a:rPr lang="en-US" dirty="0" err="1"/>
                  <a:t>staurosporin</a:t>
                </a:r>
                <a:r>
                  <a:rPr lang="en-US" dirty="0"/>
                  <a:t>)</a:t>
                </a:r>
              </a:p>
            </c:rich>
          </c:tx>
          <c:overlay val="0"/>
        </c:title>
        <c:numFmt formatCode="General" sourceLinked="0"/>
        <c:majorTickMark val="out"/>
        <c:minorTickMark val="none"/>
        <c:tickLblPos val="nextTo"/>
        <c:crossAx val="53781632"/>
        <c:crosses val="autoZero"/>
        <c:auto val="1"/>
        <c:lblAlgn val="ctr"/>
        <c:lblOffset val="100"/>
        <c:noMultiLvlLbl val="0"/>
      </c:catAx>
      <c:valAx>
        <c:axId val="53781632"/>
        <c:scaling>
          <c:orientation val="minMax"/>
        </c:scaling>
        <c:delete val="0"/>
        <c:axPos val="l"/>
        <c:majorGridlines>
          <c:spPr>
            <a:ln>
              <a:solidFill>
                <a:schemeClr val="bg1">
                  <a:lumMod val="75000"/>
                </a:schemeClr>
              </a:solidFill>
            </a:ln>
          </c:spPr>
        </c:majorGridlines>
        <c:title>
          <c:tx>
            <c:rich>
              <a:bodyPr rot="-5400000" vert="horz"/>
              <a:lstStyle/>
              <a:p>
                <a:pPr>
                  <a:defRPr/>
                </a:pPr>
                <a:r>
                  <a:rPr lang="en-US"/>
                  <a:t>Viability (%)</a:t>
                </a:r>
              </a:p>
            </c:rich>
          </c:tx>
          <c:overlay val="0"/>
        </c:title>
        <c:numFmt formatCode="0.00" sourceLinked="1"/>
        <c:majorTickMark val="out"/>
        <c:minorTickMark val="none"/>
        <c:tickLblPos val="nextTo"/>
        <c:crossAx val="53655040"/>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24 h</c:v>
          </c:tx>
          <c:spPr>
            <a:solidFill>
              <a:srgbClr val="4F81BD"/>
            </a:solidFill>
            <a:ln>
              <a:noFill/>
            </a:ln>
          </c:spPr>
          <c:invertIfNegative val="0"/>
          <c:errBars>
            <c:errBarType val="both"/>
            <c:errValType val="percentage"/>
            <c:noEndCap val="0"/>
            <c:val val="5"/>
          </c:errBars>
          <c:cat>
            <c:strRef>
              <c:f>'Plate A'!$C$23:$L$23</c:f>
              <c:strCache>
                <c:ptCount val="10"/>
                <c:pt idx="0">
                  <c:v>Solvent</c:v>
                </c:pt>
                <c:pt idx="1">
                  <c:v>Staurosporin</c:v>
                </c:pt>
                <c:pt idx="2">
                  <c:v>4b</c:v>
                </c:pt>
                <c:pt idx="3">
                  <c:v>5b</c:v>
                </c:pt>
                <c:pt idx="4">
                  <c:v>6b</c:v>
                </c:pt>
                <c:pt idx="5">
                  <c:v>AF3</c:v>
                </c:pt>
                <c:pt idx="6">
                  <c:v>AF4</c:v>
                </c:pt>
                <c:pt idx="7">
                  <c:v>SiA3</c:v>
                </c:pt>
                <c:pt idx="8">
                  <c:v>AF15</c:v>
                </c:pt>
                <c:pt idx="9">
                  <c:v>AF20</c:v>
                </c:pt>
              </c:strCache>
            </c:strRef>
          </c:cat>
          <c:val>
            <c:numRef>
              <c:f>'Plate A'!$C$15:$L$15</c:f>
              <c:numCache>
                <c:formatCode>0.00</c:formatCode>
                <c:ptCount val="10"/>
                <c:pt idx="0">
                  <c:v>100</c:v>
                </c:pt>
                <c:pt idx="1">
                  <c:v>46.243583761082604</c:v>
                </c:pt>
                <c:pt idx="2">
                  <c:v>96.873541763882415</c:v>
                </c:pt>
                <c:pt idx="3">
                  <c:v>72.51516565562298</c:v>
                </c:pt>
                <c:pt idx="4">
                  <c:v>8.0727951469902024</c:v>
                </c:pt>
                <c:pt idx="5">
                  <c:v>68.222118525431654</c:v>
                </c:pt>
                <c:pt idx="6">
                  <c:v>58.609426038264125</c:v>
                </c:pt>
                <c:pt idx="7">
                  <c:v>65.282314512365829</c:v>
                </c:pt>
                <c:pt idx="8">
                  <c:v>5.6929538030797948</c:v>
                </c:pt>
                <c:pt idx="9">
                  <c:v>12.365842277181523</c:v>
                </c:pt>
              </c:numCache>
            </c:numRef>
          </c:val>
          <c:extLst>
            <c:ext xmlns:c16="http://schemas.microsoft.com/office/drawing/2014/chart" uri="{C3380CC4-5D6E-409C-BE32-E72D297353CC}">
              <c16:uniqueId val="{00000000-F44B-4D3E-A50F-B354FD568A7E}"/>
            </c:ext>
          </c:extLst>
        </c:ser>
        <c:ser>
          <c:idx val="1"/>
          <c:order val="1"/>
          <c:tx>
            <c:v>48 h</c:v>
          </c:tx>
          <c:invertIfNegative val="0"/>
          <c:errBars>
            <c:errBarType val="both"/>
            <c:errValType val="percentage"/>
            <c:noEndCap val="0"/>
            <c:val val="5"/>
          </c:errBars>
          <c:cat>
            <c:strRef>
              <c:f>'Plate A'!$C$23:$L$23</c:f>
              <c:strCache>
                <c:ptCount val="10"/>
                <c:pt idx="0">
                  <c:v>Solvent</c:v>
                </c:pt>
                <c:pt idx="1">
                  <c:v>Staurosporin</c:v>
                </c:pt>
                <c:pt idx="2">
                  <c:v>4b</c:v>
                </c:pt>
                <c:pt idx="3">
                  <c:v>5b</c:v>
                </c:pt>
                <c:pt idx="4">
                  <c:v>6b</c:v>
                </c:pt>
                <c:pt idx="5">
                  <c:v>AF3</c:v>
                </c:pt>
                <c:pt idx="6">
                  <c:v>AF4</c:v>
                </c:pt>
                <c:pt idx="7">
                  <c:v>SiA3</c:v>
                </c:pt>
                <c:pt idx="8">
                  <c:v>AF15</c:v>
                </c:pt>
                <c:pt idx="9">
                  <c:v>AF20</c:v>
                </c:pt>
              </c:strCache>
            </c:strRef>
          </c:cat>
          <c:val>
            <c:numRef>
              <c:f>'Plate A'!$C$35:$L$35</c:f>
              <c:numCache>
                <c:formatCode>0.00</c:formatCode>
                <c:ptCount val="10"/>
                <c:pt idx="0">
                  <c:v>100</c:v>
                </c:pt>
                <c:pt idx="1">
                  <c:v>14.548693586698338</c:v>
                </c:pt>
                <c:pt idx="2">
                  <c:v>70.576009501187656</c:v>
                </c:pt>
                <c:pt idx="3">
                  <c:v>52.197149643705465</c:v>
                </c:pt>
                <c:pt idx="4">
                  <c:v>4.0973871733966751</c:v>
                </c:pt>
                <c:pt idx="5">
                  <c:v>30.344418052256529</c:v>
                </c:pt>
                <c:pt idx="6">
                  <c:v>37.203087885985745</c:v>
                </c:pt>
                <c:pt idx="7">
                  <c:v>51.929928741092638</c:v>
                </c:pt>
                <c:pt idx="8">
                  <c:v>1.8111638954869362</c:v>
                </c:pt>
                <c:pt idx="9">
                  <c:v>3.8301662707838484</c:v>
                </c:pt>
              </c:numCache>
            </c:numRef>
          </c:val>
          <c:extLst>
            <c:ext xmlns:c16="http://schemas.microsoft.com/office/drawing/2014/chart" uri="{C3380CC4-5D6E-409C-BE32-E72D297353CC}">
              <c16:uniqueId val="{00000001-F44B-4D3E-A50F-B354FD568A7E}"/>
            </c:ext>
          </c:extLst>
        </c:ser>
        <c:dLbls>
          <c:showLegendKey val="0"/>
          <c:showVal val="0"/>
          <c:showCatName val="0"/>
          <c:showSerName val="0"/>
          <c:showPercent val="0"/>
          <c:showBubbleSize val="0"/>
        </c:dLbls>
        <c:gapWidth val="150"/>
        <c:axId val="34215808"/>
        <c:axId val="34250752"/>
      </c:barChart>
      <c:catAx>
        <c:axId val="34215808"/>
        <c:scaling>
          <c:orientation val="minMax"/>
        </c:scaling>
        <c:delete val="0"/>
        <c:axPos val="b"/>
        <c:title>
          <c:tx>
            <c:rich>
              <a:bodyPr/>
              <a:lstStyle/>
              <a:p>
                <a:pPr>
                  <a:defRPr/>
                </a:pPr>
                <a:r>
                  <a:rPr lang="en-US" dirty="0"/>
                  <a:t>Tested</a:t>
                </a:r>
                <a:r>
                  <a:rPr lang="en-US" baseline="0" dirty="0"/>
                  <a:t> c</a:t>
                </a:r>
                <a:r>
                  <a:rPr lang="en-US" dirty="0"/>
                  <a:t>ompounds 100 µM (</a:t>
                </a:r>
                <a:r>
                  <a:rPr lang="en-US" sz="1000" b="1" i="0" u="none" strike="noStrike" baseline="0" dirty="0">
                    <a:effectLst/>
                  </a:rPr>
                  <a:t>500 </a:t>
                </a:r>
                <a:r>
                  <a:rPr lang="en-US" sz="1000" b="1" i="0" u="none" strike="noStrike" baseline="0" dirty="0" err="1">
                    <a:effectLst/>
                  </a:rPr>
                  <a:t>nM</a:t>
                </a:r>
                <a:r>
                  <a:rPr lang="en-US" sz="1000" b="1" i="0" u="none" strike="noStrike" baseline="0" dirty="0">
                    <a:effectLst/>
                  </a:rPr>
                  <a:t> for </a:t>
                </a:r>
                <a:r>
                  <a:rPr lang="en-US" sz="1000" b="1" i="0" u="none" strike="noStrike" baseline="0" dirty="0" err="1">
                    <a:effectLst/>
                  </a:rPr>
                  <a:t>staurosporin</a:t>
                </a:r>
                <a:r>
                  <a:rPr lang="en-US" baseline="0" dirty="0"/>
                  <a:t>)</a:t>
                </a:r>
                <a:endParaRPr lang="en-US" dirty="0"/>
              </a:p>
            </c:rich>
          </c:tx>
          <c:overlay val="0"/>
        </c:title>
        <c:numFmt formatCode="General" sourceLinked="0"/>
        <c:majorTickMark val="out"/>
        <c:minorTickMark val="none"/>
        <c:tickLblPos val="nextTo"/>
        <c:crossAx val="34250752"/>
        <c:crosses val="autoZero"/>
        <c:auto val="1"/>
        <c:lblAlgn val="ctr"/>
        <c:lblOffset val="100"/>
        <c:noMultiLvlLbl val="0"/>
      </c:catAx>
      <c:valAx>
        <c:axId val="34250752"/>
        <c:scaling>
          <c:orientation val="minMax"/>
        </c:scaling>
        <c:delete val="0"/>
        <c:axPos val="l"/>
        <c:majorGridlines>
          <c:spPr>
            <a:ln>
              <a:solidFill>
                <a:schemeClr val="bg1">
                  <a:lumMod val="85000"/>
                </a:schemeClr>
              </a:solidFill>
            </a:ln>
          </c:spPr>
        </c:majorGridlines>
        <c:title>
          <c:tx>
            <c:rich>
              <a:bodyPr/>
              <a:lstStyle/>
              <a:p>
                <a:pPr>
                  <a:defRPr/>
                </a:pPr>
                <a:r>
                  <a:rPr lang="en-US"/>
                  <a:t>Viability (%)</a:t>
                </a:r>
              </a:p>
            </c:rich>
          </c:tx>
          <c:overlay val="0"/>
        </c:title>
        <c:numFmt formatCode="0.00" sourceLinked="1"/>
        <c:majorTickMark val="out"/>
        <c:minorTickMark val="none"/>
        <c:tickLblPos val="nextTo"/>
        <c:crossAx val="34215808"/>
        <c:crosses val="autoZero"/>
        <c:crossBetween val="between"/>
      </c:valAx>
    </c:plotArea>
    <c:legend>
      <c:legendPos val="r"/>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5" Type="http://schemas.openxmlformats.org/officeDocument/2006/relationships/image" Target="../media/image9.emf"/><Relationship Id="rId4"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image" Target="../media/image46.emf"/><Relationship Id="rId7" Type="http://schemas.openxmlformats.org/officeDocument/2006/relationships/image" Target="../media/image50.emf"/><Relationship Id="rId2" Type="http://schemas.openxmlformats.org/officeDocument/2006/relationships/image" Target="../media/image45.emf"/><Relationship Id="rId1" Type="http://schemas.openxmlformats.org/officeDocument/2006/relationships/image" Target="../media/image44.emf"/><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3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29.emf"/><Relationship Id="rId1" Type="http://schemas.openxmlformats.org/officeDocument/2006/relationships/image" Target="../media/image34.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4.emf"/><Relationship Id="rId1" Type="http://schemas.openxmlformats.org/officeDocument/2006/relationships/image" Target="../media/image4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 Id="rId4"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22.emf"/><Relationship Id="rId4"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image" Target="../media/image29.emf"/><Relationship Id="rId1" Type="http://schemas.openxmlformats.org/officeDocument/2006/relationships/image" Target="../media/image28.emf"/><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38.emf"/><Relationship Id="rId7" Type="http://schemas.openxmlformats.org/officeDocument/2006/relationships/image" Target="../media/image42.emf"/><Relationship Id="rId2" Type="http://schemas.openxmlformats.org/officeDocument/2006/relationships/image" Target="../media/image37.emf"/><Relationship Id="rId1" Type="http://schemas.openxmlformats.org/officeDocument/2006/relationships/image" Target="../media/image36.emf"/><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10/31/2020</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‹N°›</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31/10/2020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‹N°›</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Complete </a:t>
            </a:r>
            <a:r>
              <a:rPr lang="en-US" baseline="30000" dirty="0"/>
              <a:t>1</a:t>
            </a:r>
            <a:r>
              <a:rPr lang="en-US" dirty="0"/>
              <a:t>H and </a:t>
            </a:r>
            <a:r>
              <a:rPr lang="en-US" baseline="30000" dirty="0"/>
              <a:t>13</a:t>
            </a:r>
            <a:r>
              <a:rPr lang="en-US" dirty="0"/>
              <a:t>C NMR </a:t>
            </a:r>
            <a:r>
              <a:rPr lang="en-US" dirty="0" err="1"/>
              <a:t>assignements</a:t>
            </a:r>
            <a:r>
              <a:rPr lang="en-US" dirty="0"/>
              <a:t> have been carried out with one-dimensional and two-dimensional experiments on a Bruker AV500 </a:t>
            </a:r>
            <a:r>
              <a:rPr lang="en-US" dirty="0" err="1"/>
              <a:t>Avance</a:t>
            </a:r>
            <a:r>
              <a:rPr lang="en-US" dirty="0"/>
              <a:t> III spectrometer (500.13 MHz for </a:t>
            </a:r>
            <a:r>
              <a:rPr lang="en-US" baseline="30000" dirty="0"/>
              <a:t>1</a:t>
            </a:r>
            <a:r>
              <a:rPr lang="en-US" dirty="0"/>
              <a:t>H and 125.77 MHz for </a:t>
            </a:r>
            <a:r>
              <a:rPr lang="en-US" baseline="30000" dirty="0"/>
              <a:t>13</a:t>
            </a:r>
            <a:r>
              <a:rPr lang="en-US" dirty="0"/>
              <a:t>C) (Al </a:t>
            </a:r>
            <a:r>
              <a:rPr lang="en-US" dirty="0" err="1"/>
              <a:t>Chab</a:t>
            </a:r>
            <a:r>
              <a:rPr lang="en-US" dirty="0"/>
              <a:t> </a:t>
            </a:r>
            <a:r>
              <a:rPr lang="en-US" i="1" dirty="0"/>
              <a:t>et al.</a:t>
            </a:r>
            <a:r>
              <a:rPr lang="en-US" dirty="0"/>
              <a:t>, 2013). </a:t>
            </a:r>
          </a:p>
          <a:p>
            <a:r>
              <a:rPr lang="en-US" b="1" dirty="0"/>
              <a:t>Table Y.</a:t>
            </a:r>
            <a:r>
              <a:rPr lang="en-US" baseline="30000" dirty="0"/>
              <a:t> 1</a:t>
            </a:r>
            <a:r>
              <a:rPr lang="en-US" dirty="0"/>
              <a:t>H and </a:t>
            </a:r>
            <a:r>
              <a:rPr lang="en-US" baseline="30000" dirty="0"/>
              <a:t>13</a:t>
            </a:r>
            <a:r>
              <a:rPr lang="en-US" dirty="0"/>
              <a:t>C NMR</a:t>
            </a:r>
            <a:r>
              <a:rPr lang="en-US" b="1" dirty="0"/>
              <a:t> </a:t>
            </a:r>
            <a:r>
              <a:rPr lang="en-US" dirty="0"/>
              <a:t>chemical shifts (δ, ppm), H multiplicities (</a:t>
            </a:r>
            <a:r>
              <a:rPr lang="en-US" dirty="0" err="1"/>
              <a:t>mult</a:t>
            </a:r>
            <a:r>
              <a:rPr lang="en-US" dirty="0"/>
              <a:t>) and coupling constants (</a:t>
            </a:r>
            <a:r>
              <a:rPr lang="en-US" i="1" dirty="0"/>
              <a:t>J</a:t>
            </a:r>
            <a:r>
              <a:rPr lang="en-US" dirty="0"/>
              <a:t>, Hz) and </a:t>
            </a:r>
            <a:r>
              <a:rPr lang="en-US" baseline="30000" dirty="0"/>
              <a:t>1</a:t>
            </a:r>
            <a:r>
              <a:rPr lang="en-US" dirty="0"/>
              <a:t>H–</a:t>
            </a:r>
            <a:r>
              <a:rPr lang="en-US" baseline="30000" dirty="0"/>
              <a:t>13</a:t>
            </a:r>
            <a:r>
              <a:rPr lang="en-US" dirty="0"/>
              <a:t>C correlations in HMBC spectra for compounds </a:t>
            </a:r>
            <a:r>
              <a:rPr lang="en-US" b="1" dirty="0"/>
              <a:t>4u</a:t>
            </a:r>
            <a:r>
              <a:rPr lang="en-US" dirty="0"/>
              <a:t>, </a:t>
            </a:r>
            <a:r>
              <a:rPr lang="en-US" b="1" dirty="0"/>
              <a:t>5u</a:t>
            </a:r>
            <a:r>
              <a:rPr lang="en-US" dirty="0"/>
              <a:t> and </a:t>
            </a:r>
            <a:r>
              <a:rPr lang="en-US" b="1" dirty="0"/>
              <a:t>6u</a:t>
            </a:r>
            <a:r>
              <a:rPr lang="en-US" dirty="0"/>
              <a:t> in CDCl</a:t>
            </a:r>
            <a:r>
              <a:rPr lang="en-US" baseline="-25000" dirty="0"/>
              <a:t>3</a:t>
            </a:r>
            <a:r>
              <a:rPr lang="en-US" dirty="0"/>
              <a:t>.</a:t>
            </a:r>
            <a:endParaRPr lang="fr-FR" dirty="0"/>
          </a:p>
        </p:txBody>
      </p:sp>
      <p:sp>
        <p:nvSpPr>
          <p:cNvPr id="4" name="Espace réservé du numéro de diapositive 3"/>
          <p:cNvSpPr>
            <a:spLocks noGrp="1"/>
          </p:cNvSpPr>
          <p:nvPr>
            <p:ph type="sldNum" sz="quarter" idx="5"/>
          </p:nvPr>
        </p:nvSpPr>
        <p:spPr/>
        <p:txBody>
          <a:bodyPr/>
          <a:lstStyle/>
          <a:p>
            <a:fld id="{46269082-9D5D-43A3-B675-27AB9B8E552E}" type="slidenum">
              <a:rPr lang="en-US" smtClean="0"/>
              <a:t>14</a:t>
            </a:fld>
            <a:endParaRPr lang="en-US" dirty="0"/>
          </a:p>
        </p:txBody>
      </p:sp>
    </p:spTree>
    <p:extLst>
      <p:ext uri="{BB962C8B-B14F-4D97-AF65-F5344CB8AC3E}">
        <p14:creationId xmlns:p14="http://schemas.microsoft.com/office/powerpoint/2010/main" val="2374956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31/10/2020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31/10/2020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31/10/2020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31/10/2020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31/10/2020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31/10/2020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31/10/2020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31/10/2020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31/10/2020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31/10/2020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31/10/2020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31/10/2020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10/31/2020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‹N°›</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mailto:joachim.jose@uni-muenster.de"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mailto:marc.le-borgne@univ-lyon1.fr" TargetMode="Externa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32.emf"/><Relationship Id="rId18" Type="http://schemas.openxmlformats.org/officeDocument/2006/relationships/oleObject" Target="../embeddings/oleObject27.bin"/><Relationship Id="rId3" Type="http://schemas.openxmlformats.org/officeDocument/2006/relationships/image" Target="../media/image11.png"/><Relationship Id="rId7" Type="http://schemas.openxmlformats.org/officeDocument/2006/relationships/image" Target="../media/image29.emf"/><Relationship Id="rId12" Type="http://schemas.openxmlformats.org/officeDocument/2006/relationships/oleObject" Target="../embeddings/oleObject24.bin"/><Relationship Id="rId17" Type="http://schemas.openxmlformats.org/officeDocument/2006/relationships/image" Target="../media/image34.emf"/><Relationship Id="rId2" Type="http://schemas.openxmlformats.org/officeDocument/2006/relationships/slideLayout" Target="../slideLayouts/slideLayout7.xml"/><Relationship Id="rId16" Type="http://schemas.openxmlformats.org/officeDocument/2006/relationships/oleObject" Target="../embeddings/oleObject26.bin"/><Relationship Id="rId1" Type="http://schemas.openxmlformats.org/officeDocument/2006/relationships/vmlDrawing" Target="../drawings/vmlDrawing8.vml"/><Relationship Id="rId6" Type="http://schemas.openxmlformats.org/officeDocument/2006/relationships/oleObject" Target="../embeddings/oleObject21.bin"/><Relationship Id="rId11" Type="http://schemas.openxmlformats.org/officeDocument/2006/relationships/image" Target="../media/image31.emf"/><Relationship Id="rId5" Type="http://schemas.openxmlformats.org/officeDocument/2006/relationships/image" Target="../media/image28.emf"/><Relationship Id="rId15" Type="http://schemas.openxmlformats.org/officeDocument/2006/relationships/image" Target="../media/image33.emf"/><Relationship Id="rId10" Type="http://schemas.openxmlformats.org/officeDocument/2006/relationships/oleObject" Target="../embeddings/oleObject23.bin"/><Relationship Id="rId19" Type="http://schemas.openxmlformats.org/officeDocument/2006/relationships/image" Target="../media/image35.emf"/><Relationship Id="rId4" Type="http://schemas.openxmlformats.org/officeDocument/2006/relationships/oleObject" Target="../embeddings/oleObject20.bin"/><Relationship Id="rId9" Type="http://schemas.openxmlformats.org/officeDocument/2006/relationships/image" Target="../media/image30.emf"/><Relationship Id="rId14" Type="http://schemas.openxmlformats.org/officeDocument/2006/relationships/oleObject" Target="../embeddings/oleObject25.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40.emf"/><Relationship Id="rId18" Type="http://schemas.openxmlformats.org/officeDocument/2006/relationships/oleObject" Target="../embeddings/oleObject35.bin"/><Relationship Id="rId3" Type="http://schemas.openxmlformats.org/officeDocument/2006/relationships/image" Target="../media/image11.png"/><Relationship Id="rId7" Type="http://schemas.openxmlformats.org/officeDocument/2006/relationships/image" Target="../media/image37.emf"/><Relationship Id="rId12" Type="http://schemas.openxmlformats.org/officeDocument/2006/relationships/oleObject" Target="../embeddings/oleObject32.bin"/><Relationship Id="rId17" Type="http://schemas.openxmlformats.org/officeDocument/2006/relationships/image" Target="../media/image42.emf"/><Relationship Id="rId2" Type="http://schemas.openxmlformats.org/officeDocument/2006/relationships/slideLayout" Target="../slideLayouts/slideLayout7.xml"/><Relationship Id="rId16" Type="http://schemas.openxmlformats.org/officeDocument/2006/relationships/oleObject" Target="../embeddings/oleObject34.bin"/><Relationship Id="rId1" Type="http://schemas.openxmlformats.org/officeDocument/2006/relationships/vmlDrawing" Target="../drawings/vmlDrawing9.vml"/><Relationship Id="rId6" Type="http://schemas.openxmlformats.org/officeDocument/2006/relationships/oleObject" Target="../embeddings/oleObject29.bin"/><Relationship Id="rId11" Type="http://schemas.openxmlformats.org/officeDocument/2006/relationships/image" Target="../media/image39.emf"/><Relationship Id="rId5" Type="http://schemas.openxmlformats.org/officeDocument/2006/relationships/image" Target="../media/image36.emf"/><Relationship Id="rId15" Type="http://schemas.openxmlformats.org/officeDocument/2006/relationships/image" Target="../media/image41.emf"/><Relationship Id="rId10" Type="http://schemas.openxmlformats.org/officeDocument/2006/relationships/oleObject" Target="../embeddings/oleObject31.bin"/><Relationship Id="rId19" Type="http://schemas.openxmlformats.org/officeDocument/2006/relationships/image" Target="../media/image43.emf"/><Relationship Id="rId4" Type="http://schemas.openxmlformats.org/officeDocument/2006/relationships/oleObject" Target="../embeddings/oleObject28.bin"/><Relationship Id="rId9" Type="http://schemas.openxmlformats.org/officeDocument/2006/relationships/image" Target="../media/image38.emf"/><Relationship Id="rId14" Type="http://schemas.openxmlformats.org/officeDocument/2006/relationships/oleObject" Target="../embeddings/oleObject33.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48.emf"/><Relationship Id="rId18" Type="http://schemas.openxmlformats.org/officeDocument/2006/relationships/oleObject" Target="../embeddings/oleObject43.bin"/><Relationship Id="rId3" Type="http://schemas.openxmlformats.org/officeDocument/2006/relationships/image" Target="../media/image11.png"/><Relationship Id="rId7" Type="http://schemas.openxmlformats.org/officeDocument/2006/relationships/image" Target="../media/image45.emf"/><Relationship Id="rId12" Type="http://schemas.openxmlformats.org/officeDocument/2006/relationships/oleObject" Target="../embeddings/oleObject40.bin"/><Relationship Id="rId17" Type="http://schemas.openxmlformats.org/officeDocument/2006/relationships/image" Target="../media/image50.emf"/><Relationship Id="rId2" Type="http://schemas.openxmlformats.org/officeDocument/2006/relationships/slideLayout" Target="../slideLayouts/slideLayout7.xml"/><Relationship Id="rId16" Type="http://schemas.openxmlformats.org/officeDocument/2006/relationships/oleObject" Target="../embeddings/oleObject42.bin"/><Relationship Id="rId1" Type="http://schemas.openxmlformats.org/officeDocument/2006/relationships/vmlDrawing" Target="../drawings/vmlDrawing10.vml"/><Relationship Id="rId6" Type="http://schemas.openxmlformats.org/officeDocument/2006/relationships/oleObject" Target="../embeddings/oleObject37.bin"/><Relationship Id="rId11" Type="http://schemas.openxmlformats.org/officeDocument/2006/relationships/image" Target="../media/image47.emf"/><Relationship Id="rId5" Type="http://schemas.openxmlformats.org/officeDocument/2006/relationships/image" Target="../media/image44.emf"/><Relationship Id="rId15" Type="http://schemas.openxmlformats.org/officeDocument/2006/relationships/image" Target="../media/image49.emf"/><Relationship Id="rId10" Type="http://schemas.openxmlformats.org/officeDocument/2006/relationships/oleObject" Target="../embeddings/oleObject39.bin"/><Relationship Id="rId19" Type="http://schemas.openxmlformats.org/officeDocument/2006/relationships/image" Target="../media/image51.emf"/><Relationship Id="rId4" Type="http://schemas.openxmlformats.org/officeDocument/2006/relationships/oleObject" Target="../embeddings/oleObject36.bin"/><Relationship Id="rId9" Type="http://schemas.openxmlformats.org/officeDocument/2006/relationships/image" Target="../media/image46.emf"/><Relationship Id="rId14" Type="http://schemas.openxmlformats.org/officeDocument/2006/relationships/oleObject" Target="../embeddings/oleObject41.bin"/></Relationships>
</file>

<file path=ppt/slides/_rels/slide13.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image" Target="../media/image52.png"/><Relationship Id="rId7" Type="http://schemas.openxmlformats.org/officeDocument/2006/relationships/image" Target="../media/image55.emf"/><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emf"/><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7.e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image" Target="../media/image11.png"/><Relationship Id="rId7" Type="http://schemas.openxmlformats.org/officeDocument/2006/relationships/image" Target="../media/image58.pn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36.emf"/><Relationship Id="rId5" Type="http://schemas.openxmlformats.org/officeDocument/2006/relationships/oleObject" Target="../embeddings/oleObject44.bin"/><Relationship Id="rId4" Type="http://schemas.openxmlformats.org/officeDocument/2006/relationships/image" Target="../media/image10.jpeg"/><Relationship Id="rId9" Type="http://schemas.openxmlformats.org/officeDocument/2006/relationships/image" Target="../media/image44.emf"/></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31.emf"/><Relationship Id="rId4" Type="http://schemas.openxmlformats.org/officeDocument/2006/relationships/oleObject" Target="../embeddings/oleObject23.bin"/></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47.emf"/><Relationship Id="rId4" Type="http://schemas.openxmlformats.org/officeDocument/2006/relationships/oleObject" Target="../embeddings/oleObject39.bin"/></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oleObject" Target="../embeddings/oleObject3.bin"/><Relationship Id="rId18" Type="http://schemas.openxmlformats.org/officeDocument/2006/relationships/image" Target="../media/image9.emf"/><Relationship Id="rId3" Type="http://schemas.openxmlformats.org/officeDocument/2006/relationships/notesSlide" Target="../notesSlides/notesSlide2.xml"/><Relationship Id="rId7" Type="http://schemas.openxmlformats.org/officeDocument/2006/relationships/image" Target="../media/image5.emf"/><Relationship Id="rId12" Type="http://schemas.openxmlformats.org/officeDocument/2006/relationships/image" Target="../media/image6.emf"/><Relationship Id="rId17" Type="http://schemas.openxmlformats.org/officeDocument/2006/relationships/oleObject" Target="../embeddings/oleObject5.bin"/><Relationship Id="rId2" Type="http://schemas.openxmlformats.org/officeDocument/2006/relationships/slideLayout" Target="../slideLayouts/slideLayout7.xml"/><Relationship Id="rId16" Type="http://schemas.openxmlformats.org/officeDocument/2006/relationships/image" Target="../media/image8.emf"/><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2.bin"/><Relationship Id="rId5" Type="http://schemas.openxmlformats.org/officeDocument/2006/relationships/image" Target="../media/image11.png"/><Relationship Id="rId15" Type="http://schemas.openxmlformats.org/officeDocument/2006/relationships/oleObject" Target="../embeddings/oleObject4.bin"/><Relationship Id="rId10" Type="http://schemas.openxmlformats.org/officeDocument/2006/relationships/image" Target="../media/image14.png"/><Relationship Id="rId4" Type="http://schemas.openxmlformats.org/officeDocument/2006/relationships/image" Target="../media/image10.jpeg"/><Relationship Id="rId9" Type="http://schemas.openxmlformats.org/officeDocument/2006/relationships/image" Target="../media/image13.png"/><Relationship Id="rId14" Type="http://schemas.openxmlformats.org/officeDocument/2006/relationships/image" Target="../media/image7.emf"/></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oleObject" Target="../embeddings/oleObject46.bin"/><Relationship Id="rId7" Type="http://schemas.openxmlformats.org/officeDocument/2006/relationships/image" Target="../media/image29.e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47.bin"/><Relationship Id="rId5" Type="http://schemas.openxmlformats.org/officeDocument/2006/relationships/image" Target="../media/image11.png"/><Relationship Id="rId4" Type="http://schemas.openxmlformats.org/officeDocument/2006/relationships/image" Target="../media/image34.emf"/><Relationship Id="rId9" Type="http://schemas.openxmlformats.org/officeDocument/2006/relationships/image" Target="../media/image36.e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image" Target="../media/image11.png"/><Relationship Id="rId7" Type="http://schemas.openxmlformats.org/officeDocument/2006/relationships/image" Target="../media/image44.e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50.bin"/><Relationship Id="rId5" Type="http://schemas.openxmlformats.org/officeDocument/2006/relationships/image" Target="../media/image49.emf"/><Relationship Id="rId4" Type="http://schemas.openxmlformats.org/officeDocument/2006/relationships/oleObject" Target="../embeddings/oleObject49.bin"/><Relationship Id="rId9" Type="http://schemas.openxmlformats.org/officeDocument/2006/relationships/image" Target="../media/image48.emf"/></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29.emf"/><Relationship Id="rId5" Type="http://schemas.openxmlformats.org/officeDocument/2006/relationships/oleObject" Target="../embeddings/oleObject52.bin"/><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36.emf"/><Relationship Id="rId5" Type="http://schemas.openxmlformats.org/officeDocument/2006/relationships/oleObject" Target="../embeddings/oleObject53.bin"/><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44.emf"/><Relationship Id="rId5" Type="http://schemas.openxmlformats.org/officeDocument/2006/relationships/oleObject" Target="../embeddings/oleObject54.bin"/><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9.e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21.bin"/><Relationship Id="rId5" Type="http://schemas.openxmlformats.org/officeDocument/2006/relationships/image" Target="../media/image31.emf"/><Relationship Id="rId4" Type="http://schemas.openxmlformats.org/officeDocument/2006/relationships/oleObject" Target="../embeddings/oleObject23.bin"/></Relationships>
</file>

<file path=ppt/slides/_rels/slide28.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image" Target="../media/image3.png"/><Relationship Id="rId7" Type="http://schemas.openxmlformats.org/officeDocument/2006/relationships/image" Target="../media/image6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7.png"/><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5.emf"/><Relationship Id="rId5" Type="http://schemas.openxmlformats.org/officeDocument/2006/relationships/oleObject" Target="../embeddings/oleObject6.bin"/><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11.png"/><Relationship Id="rId7" Type="http://schemas.openxmlformats.org/officeDocument/2006/relationships/image" Target="../media/image19.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21.emf"/><Relationship Id="rId5" Type="http://schemas.openxmlformats.org/officeDocument/2006/relationships/image" Target="../media/image18.e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20.e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11.png"/><Relationship Id="rId7" Type="http://schemas.openxmlformats.org/officeDocument/2006/relationships/image" Target="../media/image18.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3.bin"/><Relationship Id="rId11" Type="http://schemas.openxmlformats.org/officeDocument/2006/relationships/image" Target="../media/image23.emf"/><Relationship Id="rId5" Type="http://schemas.openxmlformats.org/officeDocument/2006/relationships/image" Target="../media/image22.e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9.e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4.emf"/><Relationship Id="rId4" Type="http://schemas.openxmlformats.org/officeDocument/2006/relationships/oleObject" Target="../embeddings/oleObject16.bin"/></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6.e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image" Target="../media/image25.emf"/><Relationship Id="rId4"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7.emf"/><Relationship Id="rId4"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355574"/>
            <a:ext cx="9144000" cy="4431983"/>
          </a:xfrm>
          <a:prstGeom prst="rect">
            <a:avLst/>
          </a:prstGeom>
          <a:noFill/>
        </p:spPr>
        <p:txBody>
          <a:bodyPr wrap="square" rtlCol="0">
            <a:spAutoFit/>
          </a:bodyPr>
          <a:lstStyle/>
          <a:p>
            <a:pPr algn="ctr"/>
            <a:r>
              <a:rPr lang="en-US" sz="2400" b="1" dirty="0" err="1"/>
              <a:t>Indeno</a:t>
            </a:r>
            <a:r>
              <a:rPr lang="en-US" sz="2400" b="1" dirty="0"/>
              <a:t>[1,2-</a:t>
            </a:r>
            <a:r>
              <a:rPr lang="en-US" sz="2400" b="1" i="1" dirty="0"/>
              <a:t>b</a:t>
            </a:r>
            <a:r>
              <a:rPr lang="en-US" sz="2400" b="1" dirty="0"/>
              <a:t>]indole Scaffold in Drug Discovery:</a:t>
            </a:r>
          </a:p>
          <a:p>
            <a:pPr algn="ctr"/>
            <a:r>
              <a:rPr lang="en-US" sz="2400" b="1" dirty="0"/>
              <a:t>An Effective Template in Kinase Inhibitor Medicinal Chemistry</a:t>
            </a:r>
          </a:p>
          <a:p>
            <a:pPr algn="ctr"/>
            <a:endParaRPr lang="en-US" b="1" dirty="0"/>
          </a:p>
          <a:p>
            <a:pPr algn="ctr"/>
            <a:r>
              <a:rPr lang="pt-BR" b="1" dirty="0"/>
              <a:t>Robin Birus </a:t>
            </a:r>
            <a:r>
              <a:rPr lang="it-IT" b="1" baseline="30000" dirty="0"/>
              <a:t>1</a:t>
            </a:r>
            <a:r>
              <a:rPr lang="it-IT" b="1" dirty="0"/>
              <a:t>, Christelle Marminon </a:t>
            </a:r>
            <a:r>
              <a:rPr lang="it-IT" b="1" baseline="30000" dirty="0"/>
              <a:t>2,3</a:t>
            </a:r>
            <a:r>
              <a:rPr lang="it-IT" b="1" dirty="0"/>
              <a:t>, Dagmar Aichele </a:t>
            </a:r>
            <a:r>
              <a:rPr lang="it-IT" b="1" baseline="30000" dirty="0"/>
              <a:t>1</a:t>
            </a:r>
            <a:r>
              <a:rPr lang="it-IT" b="1" dirty="0"/>
              <a:t>, Samer Haidar </a:t>
            </a:r>
            <a:r>
              <a:rPr lang="it-IT" b="1" baseline="30000" dirty="0"/>
              <a:t>1</a:t>
            </a:r>
            <a:r>
              <a:rPr lang="it-IT" b="1" dirty="0"/>
              <a:t>, Marine Ousset </a:t>
            </a:r>
            <a:r>
              <a:rPr lang="it-IT" b="1" baseline="30000" dirty="0"/>
              <a:t>1</a:t>
            </a:r>
            <a:r>
              <a:rPr lang="it-IT" b="1" dirty="0"/>
              <a:t>, Laurent Ettouati </a:t>
            </a:r>
            <a:r>
              <a:rPr lang="it-IT" b="1" baseline="30000" dirty="0"/>
              <a:t>2</a:t>
            </a:r>
            <a:r>
              <a:rPr lang="it-IT" b="1" dirty="0"/>
              <a:t>, Faten Al Chab </a:t>
            </a:r>
            <a:r>
              <a:rPr lang="it-IT" b="1" baseline="30000" dirty="0"/>
              <a:t>2</a:t>
            </a:r>
            <a:r>
              <a:rPr lang="it-IT" b="1" dirty="0"/>
              <a:t>, Solène Audebert </a:t>
            </a:r>
            <a:r>
              <a:rPr lang="it-IT" b="1" baseline="30000" dirty="0"/>
              <a:t>3</a:t>
            </a:r>
            <a:r>
              <a:rPr lang="it-IT" b="1" dirty="0"/>
              <a:t>, Marc Rolland de Ravel </a:t>
            </a:r>
            <a:r>
              <a:rPr lang="it-IT" b="1" baseline="30000" dirty="0"/>
              <a:t>3</a:t>
            </a:r>
            <a:r>
              <a:rPr lang="it-IT" b="1" dirty="0"/>
              <a:t>, Noël Pinaud </a:t>
            </a:r>
            <a:r>
              <a:rPr lang="it-IT" b="1" baseline="30000" dirty="0"/>
              <a:t>4</a:t>
            </a:r>
            <a:r>
              <a:rPr lang="it-IT" b="1" dirty="0"/>
              <a:t>, Zouhair Bouaziz </a:t>
            </a:r>
            <a:r>
              <a:rPr lang="it-IT" b="1" baseline="30000" dirty="0"/>
              <a:t>2</a:t>
            </a:r>
            <a:r>
              <a:rPr lang="it-IT" b="1" dirty="0"/>
              <a:t>, Jean Guillon </a:t>
            </a:r>
            <a:r>
              <a:rPr lang="it-IT" b="1" baseline="30000" dirty="0"/>
              <a:t>5</a:t>
            </a:r>
            <a:r>
              <a:rPr lang="it-IT" b="1" dirty="0"/>
              <a:t>, Joachim Jose </a:t>
            </a:r>
            <a:r>
              <a:rPr lang="it-IT" b="1" baseline="30000" dirty="0"/>
              <a:t>1,</a:t>
            </a:r>
            <a:r>
              <a:rPr lang="it-IT" b="1" dirty="0"/>
              <a:t>*, and Marc Le Borgne </a:t>
            </a:r>
            <a:r>
              <a:rPr lang="it-IT" b="1" baseline="30000" dirty="0"/>
              <a:t>2,3,</a:t>
            </a:r>
            <a:r>
              <a:rPr lang="it-IT" b="1" dirty="0"/>
              <a:t>*</a:t>
            </a:r>
          </a:p>
          <a:p>
            <a:pPr algn="ctr"/>
            <a:endParaRPr lang="fr-FR" dirty="0"/>
          </a:p>
          <a:p>
            <a:pPr algn="just"/>
            <a:r>
              <a:rPr lang="en-US" sz="1700" baseline="30000" dirty="0"/>
              <a:t>1</a:t>
            </a:r>
            <a:r>
              <a:rPr lang="en-US" sz="1700" dirty="0"/>
              <a:t> Institute of Pharmaceutical and Medicinal Chemistry, University of Muenster, </a:t>
            </a:r>
            <a:r>
              <a:rPr lang="en-US" sz="1700" dirty="0" err="1"/>
              <a:t>PharmaCampus</a:t>
            </a:r>
            <a:r>
              <a:rPr lang="en-US" sz="1700" dirty="0"/>
              <a:t>, 48149, Münster, Germany; </a:t>
            </a:r>
            <a:r>
              <a:rPr lang="en-US" sz="1700" baseline="30000" dirty="0"/>
              <a:t>2</a:t>
            </a:r>
            <a:r>
              <a:rPr lang="en-US" sz="1700" dirty="0"/>
              <a:t> </a:t>
            </a:r>
            <a:r>
              <a:rPr lang="fr-FR" sz="1700" dirty="0"/>
              <a:t>EA 4446 B2MC, Université Claude Bernard Lyon 1, Univ Lyon, 69373, Lyon France</a:t>
            </a:r>
            <a:r>
              <a:rPr lang="en-US" sz="1700" dirty="0"/>
              <a:t>; </a:t>
            </a:r>
            <a:r>
              <a:rPr lang="en-US" sz="1700" baseline="30000" dirty="0"/>
              <a:t>3</a:t>
            </a:r>
            <a:r>
              <a:rPr lang="en-US" sz="1700" dirty="0"/>
              <a:t> Small Molecules for Biological Targets Team, Centre de recherche </a:t>
            </a:r>
            <a:r>
              <a:rPr lang="en-US" sz="1700" dirty="0" err="1"/>
              <a:t>en</a:t>
            </a:r>
            <a:r>
              <a:rPr lang="en-US" sz="1700" dirty="0"/>
              <a:t> </a:t>
            </a:r>
            <a:r>
              <a:rPr lang="en-US" sz="1700" dirty="0" err="1"/>
              <a:t>cancérologie</a:t>
            </a:r>
            <a:r>
              <a:rPr lang="en-US" sz="1700" dirty="0"/>
              <a:t> de Lyon, Centre Léon </a:t>
            </a:r>
            <a:r>
              <a:rPr lang="en-US" sz="1700" dirty="0" err="1"/>
              <a:t>Bérard</a:t>
            </a:r>
            <a:r>
              <a:rPr lang="en-US" sz="1700" dirty="0"/>
              <a:t>, CNRS 5286, INSERM 1052, </a:t>
            </a:r>
            <a:r>
              <a:rPr lang="en-US" sz="1700" dirty="0" err="1"/>
              <a:t>Université</a:t>
            </a:r>
            <a:r>
              <a:rPr lang="en-US" sz="1700" dirty="0"/>
              <a:t> Claude Bernard Lyon 1, Univ Lyon, Lyon, 69373, France; </a:t>
            </a:r>
            <a:r>
              <a:rPr lang="en-US" sz="1700" baseline="30000" dirty="0"/>
              <a:t>4</a:t>
            </a:r>
            <a:r>
              <a:rPr lang="en-US" sz="1700" dirty="0"/>
              <a:t> </a:t>
            </a:r>
            <a:r>
              <a:rPr lang="pt-BR" sz="1700" dirty="0"/>
              <a:t>ISM - UMR5255, Univ Bordeaux, 33405 Talence cedex, France</a:t>
            </a:r>
            <a:r>
              <a:rPr lang="en-US" sz="1700" dirty="0"/>
              <a:t>; </a:t>
            </a:r>
            <a:r>
              <a:rPr lang="en-US" sz="1700" baseline="30000" dirty="0"/>
              <a:t>5</a:t>
            </a:r>
            <a:r>
              <a:rPr lang="en-US" sz="1700" dirty="0"/>
              <a:t> </a:t>
            </a:r>
            <a:r>
              <a:rPr lang="fr-FR" sz="1700" dirty="0"/>
              <a:t>ARNA </a:t>
            </a:r>
            <a:r>
              <a:rPr lang="fr-FR" sz="1700" dirty="0" err="1"/>
              <a:t>Laboratory</a:t>
            </a:r>
            <a:r>
              <a:rPr lang="fr-FR" sz="1700" dirty="0"/>
              <a:t>, INSERM U1212, UMR CNRS 5320, Université de Bordeaux, Bordeaux, France</a:t>
            </a:r>
            <a:r>
              <a:rPr lang="en-US" sz="1700" dirty="0"/>
              <a:t>.</a:t>
            </a:r>
            <a:endParaRPr lang="fr-FR" sz="1700" dirty="0"/>
          </a:p>
          <a:p>
            <a:endParaRPr lang="en-US" sz="1400" b="1" dirty="0"/>
          </a:p>
          <a:p>
            <a:endParaRPr lang="en-US" sz="1400" b="1" dirty="0"/>
          </a:p>
          <a:p>
            <a:r>
              <a:rPr lang="en-US" sz="1400" b="1" dirty="0"/>
              <a:t>*</a:t>
            </a:r>
            <a:r>
              <a:rPr lang="en-US" sz="1400" dirty="0"/>
              <a:t> Corresponding authors: </a:t>
            </a:r>
            <a:r>
              <a:rPr lang="en-US" sz="1400" dirty="0">
                <a:hlinkClick r:id="rId3"/>
              </a:rPr>
              <a:t>joachim.jose@uni-muenster.de</a:t>
            </a:r>
            <a:r>
              <a:rPr lang="en-US" sz="1400" dirty="0"/>
              <a:t>; </a:t>
            </a:r>
            <a:r>
              <a:rPr lang="en-US" sz="1400" dirty="0">
                <a:hlinkClick r:id="rId4"/>
              </a:rPr>
              <a:t>marc.le-borgne@univ-lyon1.fr</a:t>
            </a:r>
            <a:r>
              <a:rPr lang="en-US" sz="1400" dirty="0"/>
              <a:t> </a:t>
            </a:r>
            <a:endParaRPr lang="fr-FR" sz="1400" dirty="0"/>
          </a:p>
        </p:txBody>
      </p:sp>
      <p:sp>
        <p:nvSpPr>
          <p:cNvPr id="5" name="Slide Number Placeholder 4"/>
          <p:cNvSpPr>
            <a:spLocks noGrp="1"/>
          </p:cNvSpPr>
          <p:nvPr>
            <p:ph type="sldNum" sz="quarter" idx="12"/>
          </p:nvPr>
        </p:nvSpPr>
        <p:spPr/>
        <p:txBody>
          <a:bodyPr/>
          <a:lstStyle/>
          <a:p>
            <a:fld id="{FCAEAE96-855E-42B1-8DE9-9C9E68DE18C5}" type="slidenum">
              <a:rPr lang="fr-FR" b="1" smtClean="0"/>
              <a:pPr/>
              <a:t>1</a:t>
            </a:fld>
            <a:endParaRPr lang="fr-FR" b="1"/>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 y="2725"/>
            <a:ext cx="9143997" cy="2196051"/>
          </a:xfrm>
          <a:prstGeom prst="rect">
            <a:avLst/>
          </a:prstGeom>
        </p:spPr>
      </p:pic>
      <p:pic>
        <p:nvPicPr>
          <p:cNvPr id="13" name="Image 12">
            <a:extLst>
              <a:ext uri="{FF2B5EF4-FFF2-40B4-BE49-F238E27FC236}">
                <a16:creationId xmlns:a16="http://schemas.microsoft.com/office/drawing/2014/main" id="{D20507C1-7CA4-42A7-9E0D-887C47247B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4660" y="5937228"/>
            <a:ext cx="1547813" cy="738188"/>
          </a:xfrm>
          <a:prstGeom prst="rect">
            <a:avLst/>
          </a:prstGeom>
        </p:spPr>
      </p:pic>
      <p:pic>
        <p:nvPicPr>
          <p:cNvPr id="6" name="Image 5">
            <a:extLst>
              <a:ext uri="{FF2B5EF4-FFF2-40B4-BE49-F238E27FC236}">
                <a16:creationId xmlns:a16="http://schemas.microsoft.com/office/drawing/2014/main" id="{3F97C931-8873-4C21-BCBE-9D9F46AD47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46124" y="5888700"/>
            <a:ext cx="1851749" cy="740700"/>
          </a:xfrm>
          <a:prstGeom prst="rect">
            <a:avLst/>
          </a:prstGeom>
        </p:spPr>
      </p:pic>
      <p:pic>
        <p:nvPicPr>
          <p:cNvPr id="1026" name="Picture 2" descr="Identité visuelle">
            <a:extLst>
              <a:ext uri="{FF2B5EF4-FFF2-40B4-BE49-F238E27FC236}">
                <a16:creationId xmlns:a16="http://schemas.microsoft.com/office/drawing/2014/main" id="{3C4286EA-C95F-4166-BD71-3AC781F4D66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1970" y="6043612"/>
            <a:ext cx="1230630" cy="495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70B0045E-7C1D-4C4C-8C52-014BAC578A9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Espace réservé du numéro de diapositive 1">
            <a:extLst>
              <a:ext uri="{FF2B5EF4-FFF2-40B4-BE49-F238E27FC236}">
                <a16:creationId xmlns:a16="http://schemas.microsoft.com/office/drawing/2014/main" id="{9A550901-639F-4B10-B728-13AE662DDD4C}"/>
              </a:ext>
            </a:extLst>
          </p:cNvPr>
          <p:cNvSpPr>
            <a:spLocks noGrp="1"/>
          </p:cNvSpPr>
          <p:nvPr>
            <p:ph type="sldNum" sz="quarter" idx="12"/>
          </p:nvPr>
        </p:nvSpPr>
        <p:spPr/>
        <p:txBody>
          <a:bodyPr/>
          <a:lstStyle/>
          <a:p>
            <a:fld id="{FCAEAE96-855E-42B1-8DE9-9C9E68DE18C5}" type="slidenum">
              <a:rPr lang="fr-FR" b="1" smtClean="0">
                <a:solidFill>
                  <a:schemeClr val="bg1"/>
                </a:solidFill>
              </a:rPr>
              <a:pPr/>
              <a:t>10</a:t>
            </a:fld>
            <a:endParaRPr lang="fr-FR" b="1">
              <a:solidFill>
                <a:schemeClr val="bg1"/>
              </a:solidFill>
            </a:endParaRPr>
          </a:p>
        </p:txBody>
      </p:sp>
      <p:sp>
        <p:nvSpPr>
          <p:cNvPr id="3" name="Espace réservé du numéro de diapositive 1">
            <a:extLst>
              <a:ext uri="{FF2B5EF4-FFF2-40B4-BE49-F238E27FC236}">
                <a16:creationId xmlns:a16="http://schemas.microsoft.com/office/drawing/2014/main" id="{CCE1454D-7E25-4C8D-A3F2-6D0F05E7FD1C}"/>
              </a:ext>
            </a:extLst>
          </p:cNvPr>
          <p:cNvSpPr txBox="1">
            <a:spLocks/>
          </p:cNvSpPr>
          <p:nvPr/>
        </p:nvSpPr>
        <p:spPr>
          <a:xfrm>
            <a:off x="6934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EAE96-855E-42B1-8DE9-9C9E68DE18C5}" type="slidenum">
              <a:rPr lang="fr-FR" b="1" smtClean="0">
                <a:solidFill>
                  <a:schemeClr val="bg1"/>
                </a:solidFill>
              </a:rPr>
              <a:pPr/>
              <a:t>10</a:t>
            </a:fld>
            <a:endParaRPr lang="fr-FR" b="1">
              <a:solidFill>
                <a:schemeClr val="bg1"/>
              </a:solidFill>
            </a:endParaRPr>
          </a:p>
        </p:txBody>
      </p:sp>
      <p:sp>
        <p:nvSpPr>
          <p:cNvPr id="4" name="Espace réservé du numéro de diapositive 1">
            <a:extLst>
              <a:ext uri="{FF2B5EF4-FFF2-40B4-BE49-F238E27FC236}">
                <a16:creationId xmlns:a16="http://schemas.microsoft.com/office/drawing/2014/main" id="{592DFD53-4494-4941-BFFE-3532FE87B5EA}"/>
              </a:ext>
            </a:extLst>
          </p:cNvPr>
          <p:cNvSpPr txBox="1">
            <a:spLocks/>
          </p:cNvSpPr>
          <p:nvPr/>
        </p:nvSpPr>
        <p:spPr>
          <a:xfrm>
            <a:off x="6934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EAE96-855E-42B1-8DE9-9C9E68DE18C5}" type="slidenum">
              <a:rPr lang="fr-FR" b="1" smtClean="0">
                <a:solidFill>
                  <a:schemeClr val="bg1"/>
                </a:solidFill>
              </a:rPr>
              <a:pPr/>
              <a:t>10</a:t>
            </a:fld>
            <a:endParaRPr lang="fr-FR" b="1">
              <a:solidFill>
                <a:schemeClr val="bg1"/>
              </a:solidFill>
            </a:endParaRPr>
          </a:p>
        </p:txBody>
      </p:sp>
      <p:sp>
        <p:nvSpPr>
          <p:cNvPr id="5" name="Slide Number Placeholder 5">
            <a:extLst>
              <a:ext uri="{FF2B5EF4-FFF2-40B4-BE49-F238E27FC236}">
                <a16:creationId xmlns:a16="http://schemas.microsoft.com/office/drawing/2014/main" id="{3FA3F4FD-6CC7-4DA5-ABDA-38A07F2BF9E2}"/>
              </a:ext>
            </a:extLst>
          </p:cNvPr>
          <p:cNvSpPr txBox="1">
            <a:spLocks/>
          </p:cNvSpPr>
          <p:nvPr/>
        </p:nvSpPr>
        <p:spPr>
          <a:xfrm>
            <a:off x="6934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EAE96-855E-42B1-8DE9-9C9E68DE18C5}" type="slidenum">
              <a:rPr lang="fr-FR" b="1" smtClean="0">
                <a:solidFill>
                  <a:schemeClr val="bg1"/>
                </a:solidFill>
              </a:rPr>
              <a:pPr/>
              <a:t>10</a:t>
            </a:fld>
            <a:endParaRPr lang="fr-FR" b="1">
              <a:solidFill>
                <a:schemeClr val="bg1"/>
              </a:solidFill>
            </a:endParaRPr>
          </a:p>
        </p:txBody>
      </p:sp>
      <p:sp>
        <p:nvSpPr>
          <p:cNvPr id="9" name="TextBox 3">
            <a:extLst>
              <a:ext uri="{FF2B5EF4-FFF2-40B4-BE49-F238E27FC236}">
                <a16:creationId xmlns:a16="http://schemas.microsoft.com/office/drawing/2014/main" id="{0A4EC07F-A046-480C-B7B3-52C3D7E4ECB9}"/>
              </a:ext>
            </a:extLst>
          </p:cNvPr>
          <p:cNvSpPr txBox="1"/>
          <p:nvPr/>
        </p:nvSpPr>
        <p:spPr>
          <a:xfrm>
            <a:off x="495436" y="324822"/>
            <a:ext cx="8458200" cy="461665"/>
          </a:xfrm>
          <a:prstGeom prst="rect">
            <a:avLst/>
          </a:prstGeom>
          <a:noFill/>
        </p:spPr>
        <p:txBody>
          <a:bodyPr wrap="square" rtlCol="0">
            <a:spAutoFit/>
          </a:bodyPr>
          <a:lstStyle/>
          <a:p>
            <a:r>
              <a:rPr lang="fr-FR" sz="2400" b="1" dirty="0" err="1"/>
              <a:t>Results</a:t>
            </a:r>
            <a:r>
              <a:rPr lang="fr-FR" sz="2400" b="1" dirty="0"/>
              <a:t> and discussion – </a:t>
            </a:r>
            <a:r>
              <a:rPr lang="fr-FR" sz="2400" b="1" i="1" dirty="0">
                <a:solidFill>
                  <a:srgbClr val="7030A0"/>
                </a:solidFill>
              </a:rPr>
              <a:t>24 </a:t>
            </a:r>
            <a:r>
              <a:rPr lang="fr-FR" sz="2400" b="1" i="1" dirty="0" err="1">
                <a:solidFill>
                  <a:srgbClr val="7030A0"/>
                </a:solidFill>
              </a:rPr>
              <a:t>indeno</a:t>
            </a:r>
            <a:r>
              <a:rPr lang="fr-FR" sz="2400" b="1" i="1" dirty="0">
                <a:solidFill>
                  <a:srgbClr val="7030A0"/>
                </a:solidFill>
              </a:rPr>
              <a:t>[1,2-b]indoles </a:t>
            </a:r>
            <a:r>
              <a:rPr lang="fr-FR" sz="2400" b="1" i="1" dirty="0" err="1">
                <a:solidFill>
                  <a:srgbClr val="7030A0"/>
                </a:solidFill>
              </a:rPr>
              <a:t>synthesized</a:t>
            </a:r>
            <a:endParaRPr lang="fr-FR" sz="2400" b="1" i="1" dirty="0">
              <a:solidFill>
                <a:srgbClr val="7030A0"/>
              </a:solidFill>
            </a:endParaRPr>
          </a:p>
        </p:txBody>
      </p:sp>
      <p:sp>
        <p:nvSpPr>
          <p:cNvPr id="8" name="ZoneTexte 7">
            <a:extLst>
              <a:ext uri="{FF2B5EF4-FFF2-40B4-BE49-F238E27FC236}">
                <a16:creationId xmlns:a16="http://schemas.microsoft.com/office/drawing/2014/main" id="{55363C53-B7D0-4CBF-A9CA-514D767A74BB}"/>
              </a:ext>
            </a:extLst>
          </p:cNvPr>
          <p:cNvSpPr txBox="1"/>
          <p:nvPr/>
        </p:nvSpPr>
        <p:spPr>
          <a:xfrm>
            <a:off x="3042702" y="5216397"/>
            <a:ext cx="898003" cy="369332"/>
          </a:xfrm>
          <a:prstGeom prst="rect">
            <a:avLst/>
          </a:prstGeom>
          <a:noFill/>
        </p:spPr>
        <p:txBody>
          <a:bodyPr wrap="none" rtlCol="0">
            <a:spAutoFit/>
          </a:bodyPr>
          <a:lstStyle/>
          <a:p>
            <a:r>
              <a:rPr lang="fr-FR" b="1" dirty="0"/>
              <a:t>NA28-1</a:t>
            </a:r>
          </a:p>
        </p:txBody>
      </p:sp>
      <p:sp>
        <p:nvSpPr>
          <p:cNvPr id="18" name="ZoneTexte 17">
            <a:extLst>
              <a:ext uri="{FF2B5EF4-FFF2-40B4-BE49-F238E27FC236}">
                <a16:creationId xmlns:a16="http://schemas.microsoft.com/office/drawing/2014/main" id="{73E49304-429B-4554-B464-6CBEBDC58D9A}"/>
              </a:ext>
            </a:extLst>
          </p:cNvPr>
          <p:cNvSpPr txBox="1"/>
          <p:nvPr/>
        </p:nvSpPr>
        <p:spPr>
          <a:xfrm>
            <a:off x="1046893" y="5219309"/>
            <a:ext cx="716863" cy="369332"/>
          </a:xfrm>
          <a:prstGeom prst="rect">
            <a:avLst/>
          </a:prstGeom>
          <a:noFill/>
        </p:spPr>
        <p:txBody>
          <a:bodyPr wrap="none" rtlCol="0">
            <a:spAutoFit/>
          </a:bodyPr>
          <a:lstStyle/>
          <a:p>
            <a:r>
              <a:rPr lang="fr-FR" b="1" dirty="0"/>
              <a:t>NA8b</a:t>
            </a:r>
          </a:p>
        </p:txBody>
      </p:sp>
      <p:sp>
        <p:nvSpPr>
          <p:cNvPr id="24" name="ZoneTexte 23">
            <a:extLst>
              <a:ext uri="{FF2B5EF4-FFF2-40B4-BE49-F238E27FC236}">
                <a16:creationId xmlns:a16="http://schemas.microsoft.com/office/drawing/2014/main" id="{003902E3-B5A0-495C-A435-A26E94772915}"/>
              </a:ext>
            </a:extLst>
          </p:cNvPr>
          <p:cNvSpPr txBox="1"/>
          <p:nvPr/>
        </p:nvSpPr>
        <p:spPr>
          <a:xfrm>
            <a:off x="1193568" y="2757867"/>
            <a:ext cx="423514" cy="369332"/>
          </a:xfrm>
          <a:prstGeom prst="rect">
            <a:avLst/>
          </a:prstGeom>
          <a:noFill/>
        </p:spPr>
        <p:txBody>
          <a:bodyPr wrap="none" rtlCol="0">
            <a:spAutoFit/>
          </a:bodyPr>
          <a:lstStyle/>
          <a:p>
            <a:r>
              <a:rPr lang="fr-FR" b="1" dirty="0"/>
              <a:t>4b</a:t>
            </a:r>
          </a:p>
        </p:txBody>
      </p:sp>
      <p:sp>
        <p:nvSpPr>
          <p:cNvPr id="29" name="ZoneTexte 28">
            <a:extLst>
              <a:ext uri="{FF2B5EF4-FFF2-40B4-BE49-F238E27FC236}">
                <a16:creationId xmlns:a16="http://schemas.microsoft.com/office/drawing/2014/main" id="{AB752148-8E39-47CC-A378-8920A47C0050}"/>
              </a:ext>
            </a:extLst>
          </p:cNvPr>
          <p:cNvSpPr txBox="1"/>
          <p:nvPr/>
        </p:nvSpPr>
        <p:spPr>
          <a:xfrm>
            <a:off x="5056582" y="2757867"/>
            <a:ext cx="1098378" cy="369332"/>
          </a:xfrm>
          <a:prstGeom prst="rect">
            <a:avLst/>
          </a:prstGeom>
          <a:noFill/>
        </p:spPr>
        <p:txBody>
          <a:bodyPr wrap="none" rtlCol="0">
            <a:spAutoFit/>
          </a:bodyPr>
          <a:lstStyle/>
          <a:p>
            <a:r>
              <a:rPr lang="fr-FR" b="1" dirty="0"/>
              <a:t>CM3146B</a:t>
            </a:r>
          </a:p>
        </p:txBody>
      </p:sp>
      <p:graphicFrame>
        <p:nvGraphicFramePr>
          <p:cNvPr id="32" name="Objet 31">
            <a:extLst>
              <a:ext uri="{FF2B5EF4-FFF2-40B4-BE49-F238E27FC236}">
                <a16:creationId xmlns:a16="http://schemas.microsoft.com/office/drawing/2014/main" id="{A5FD698E-747A-4DEA-BDD6-CF54070E5B78}"/>
              </a:ext>
            </a:extLst>
          </p:cNvPr>
          <p:cNvGraphicFramePr>
            <a:graphicFrameLocks noChangeAspect="1"/>
          </p:cNvGraphicFramePr>
          <p:nvPr>
            <p:extLst>
              <p:ext uri="{D42A27DB-BD31-4B8C-83A1-F6EECF244321}">
                <p14:modId xmlns:p14="http://schemas.microsoft.com/office/powerpoint/2010/main" val="3185558196"/>
              </p:ext>
            </p:extLst>
          </p:nvPr>
        </p:nvGraphicFramePr>
        <p:xfrm>
          <a:off x="626783" y="1295400"/>
          <a:ext cx="1558925" cy="1397000"/>
        </p:xfrm>
        <a:graphic>
          <a:graphicData uri="http://schemas.openxmlformats.org/presentationml/2006/ole">
            <mc:AlternateContent xmlns:mc="http://schemas.openxmlformats.org/markup-compatibility/2006">
              <mc:Choice xmlns:v="urn:schemas-microsoft-com:vml" Requires="v">
                <p:oleObj spid="_x0000_s2765" name="CS ChemDraw Drawing" r:id="rId4" imgW="1559158" imgH="1397335" progId="ChemDraw.Document.6.0">
                  <p:embed/>
                </p:oleObj>
              </mc:Choice>
              <mc:Fallback>
                <p:oleObj name="CS ChemDraw Drawing" r:id="rId4" imgW="1559158" imgH="1397335" progId="ChemDraw.Document.6.0">
                  <p:embed/>
                  <p:pic>
                    <p:nvPicPr>
                      <p:cNvPr id="23" name="Objet 22">
                        <a:extLst>
                          <a:ext uri="{FF2B5EF4-FFF2-40B4-BE49-F238E27FC236}">
                            <a16:creationId xmlns:a16="http://schemas.microsoft.com/office/drawing/2014/main" id="{5376251E-6A5B-4907-B085-2A30D54164B3}"/>
                          </a:ext>
                        </a:extLst>
                      </p:cNvPr>
                      <p:cNvPicPr>
                        <a:picLocks noChangeAspect="1" noChangeArrowheads="1"/>
                      </p:cNvPicPr>
                      <p:nvPr/>
                    </p:nvPicPr>
                    <p:blipFill>
                      <a:blip r:embed="rId5"/>
                      <a:srcRect/>
                      <a:stretch>
                        <a:fillRect/>
                      </a:stretch>
                    </p:blipFill>
                    <p:spPr bwMode="auto">
                      <a:xfrm>
                        <a:off x="626783" y="1295400"/>
                        <a:ext cx="1558925" cy="1397000"/>
                      </a:xfrm>
                      <a:prstGeom prst="rect">
                        <a:avLst/>
                      </a:prstGeom>
                      <a:noFill/>
                    </p:spPr>
                  </p:pic>
                </p:oleObj>
              </mc:Fallback>
            </mc:AlternateContent>
          </a:graphicData>
        </a:graphic>
      </p:graphicFrame>
      <p:sp>
        <p:nvSpPr>
          <p:cNvPr id="34" name="ZoneTexte 33">
            <a:extLst>
              <a:ext uri="{FF2B5EF4-FFF2-40B4-BE49-F238E27FC236}">
                <a16:creationId xmlns:a16="http://schemas.microsoft.com/office/drawing/2014/main" id="{02D6B860-84C1-40EE-B696-06A88C501268}"/>
              </a:ext>
            </a:extLst>
          </p:cNvPr>
          <p:cNvSpPr txBox="1"/>
          <p:nvPr/>
        </p:nvSpPr>
        <p:spPr>
          <a:xfrm>
            <a:off x="7440505" y="2755130"/>
            <a:ext cx="425116" cy="369332"/>
          </a:xfrm>
          <a:prstGeom prst="rect">
            <a:avLst/>
          </a:prstGeom>
          <a:noFill/>
        </p:spPr>
        <p:txBody>
          <a:bodyPr wrap="none" rtlCol="0">
            <a:spAutoFit/>
          </a:bodyPr>
          <a:lstStyle/>
          <a:p>
            <a:r>
              <a:rPr lang="fr-FR" b="1" dirty="0"/>
              <a:t>4p</a:t>
            </a:r>
          </a:p>
        </p:txBody>
      </p:sp>
      <p:graphicFrame>
        <p:nvGraphicFramePr>
          <p:cNvPr id="7" name="Objet 6">
            <a:extLst>
              <a:ext uri="{FF2B5EF4-FFF2-40B4-BE49-F238E27FC236}">
                <a16:creationId xmlns:a16="http://schemas.microsoft.com/office/drawing/2014/main" id="{384DE29D-A581-4BE0-A44C-EC7F251A3051}"/>
              </a:ext>
            </a:extLst>
          </p:cNvPr>
          <p:cNvGraphicFramePr>
            <a:graphicFrameLocks noChangeAspect="1"/>
          </p:cNvGraphicFramePr>
          <p:nvPr>
            <p:extLst>
              <p:ext uri="{D42A27DB-BD31-4B8C-83A1-F6EECF244321}">
                <p14:modId xmlns:p14="http://schemas.microsoft.com/office/powerpoint/2010/main" val="3514095704"/>
              </p:ext>
            </p:extLst>
          </p:nvPr>
        </p:nvGraphicFramePr>
        <p:xfrm>
          <a:off x="245783" y="3630186"/>
          <a:ext cx="1939925" cy="1395413"/>
        </p:xfrm>
        <a:graphic>
          <a:graphicData uri="http://schemas.openxmlformats.org/presentationml/2006/ole">
            <mc:AlternateContent xmlns:mc="http://schemas.openxmlformats.org/markup-compatibility/2006">
              <mc:Choice xmlns:v="urn:schemas-microsoft-com:vml" Requires="v">
                <p:oleObj spid="_x0000_s2766" name="CS ChemDraw Drawing" r:id="rId6" imgW="1940229" imgH="1396063" progId="ChemDraw.Document.6.0">
                  <p:embed/>
                </p:oleObj>
              </mc:Choice>
              <mc:Fallback>
                <p:oleObj name="CS ChemDraw Drawing" r:id="rId6" imgW="1940229" imgH="1396063" progId="ChemDraw.Document.6.0">
                  <p:embed/>
                  <p:pic>
                    <p:nvPicPr>
                      <p:cNvPr id="0" name=""/>
                      <p:cNvPicPr/>
                      <p:nvPr/>
                    </p:nvPicPr>
                    <p:blipFill>
                      <a:blip r:embed="rId7"/>
                      <a:stretch>
                        <a:fillRect/>
                      </a:stretch>
                    </p:blipFill>
                    <p:spPr>
                      <a:xfrm>
                        <a:off x="245783" y="3630186"/>
                        <a:ext cx="1939925" cy="1395413"/>
                      </a:xfrm>
                      <a:prstGeom prst="rect">
                        <a:avLst/>
                      </a:prstGeom>
                    </p:spPr>
                  </p:pic>
                </p:oleObj>
              </mc:Fallback>
            </mc:AlternateContent>
          </a:graphicData>
        </a:graphic>
      </p:graphicFrame>
      <p:graphicFrame>
        <p:nvGraphicFramePr>
          <p:cNvPr id="30" name="Objet 29">
            <a:extLst>
              <a:ext uri="{FF2B5EF4-FFF2-40B4-BE49-F238E27FC236}">
                <a16:creationId xmlns:a16="http://schemas.microsoft.com/office/drawing/2014/main" id="{BB1C0425-4043-4E57-99A1-DD1F73F02036}"/>
              </a:ext>
            </a:extLst>
          </p:cNvPr>
          <p:cNvGraphicFramePr>
            <a:graphicFrameLocks noChangeAspect="1"/>
          </p:cNvGraphicFramePr>
          <p:nvPr>
            <p:extLst>
              <p:ext uri="{D42A27DB-BD31-4B8C-83A1-F6EECF244321}">
                <p14:modId xmlns:p14="http://schemas.microsoft.com/office/powerpoint/2010/main" val="1649331873"/>
              </p:ext>
            </p:extLst>
          </p:nvPr>
        </p:nvGraphicFramePr>
        <p:xfrm>
          <a:off x="4826309" y="1295400"/>
          <a:ext cx="1558925" cy="1397000"/>
        </p:xfrm>
        <a:graphic>
          <a:graphicData uri="http://schemas.openxmlformats.org/presentationml/2006/ole">
            <mc:AlternateContent xmlns:mc="http://schemas.openxmlformats.org/markup-compatibility/2006">
              <mc:Choice xmlns:v="urn:schemas-microsoft-com:vml" Requires="v">
                <p:oleObj spid="_x0000_s2767" name="CS ChemDraw Drawing" r:id="rId8" imgW="1559158" imgH="1397335" progId="ChemDraw.Document.6.0">
                  <p:embed/>
                </p:oleObj>
              </mc:Choice>
              <mc:Fallback>
                <p:oleObj name="CS ChemDraw Drawing" r:id="rId8" imgW="1559158" imgH="1397335" progId="ChemDraw.Document.6.0">
                  <p:embed/>
                  <p:pic>
                    <p:nvPicPr>
                      <p:cNvPr id="32" name="Objet 31">
                        <a:extLst>
                          <a:ext uri="{FF2B5EF4-FFF2-40B4-BE49-F238E27FC236}">
                            <a16:creationId xmlns:a16="http://schemas.microsoft.com/office/drawing/2014/main" id="{A5FD698E-747A-4DEA-BDD6-CF54070E5B78}"/>
                          </a:ext>
                        </a:extLst>
                      </p:cNvPr>
                      <p:cNvPicPr>
                        <a:picLocks noChangeAspect="1" noChangeArrowheads="1"/>
                      </p:cNvPicPr>
                      <p:nvPr/>
                    </p:nvPicPr>
                    <p:blipFill>
                      <a:blip r:embed="rId9"/>
                      <a:srcRect/>
                      <a:stretch>
                        <a:fillRect/>
                      </a:stretch>
                    </p:blipFill>
                    <p:spPr bwMode="auto">
                      <a:xfrm>
                        <a:off x="4826309" y="1295400"/>
                        <a:ext cx="1558925" cy="1397000"/>
                      </a:xfrm>
                      <a:prstGeom prst="rect">
                        <a:avLst/>
                      </a:prstGeom>
                      <a:noFill/>
                    </p:spPr>
                  </p:pic>
                </p:oleObj>
              </mc:Fallback>
            </mc:AlternateContent>
          </a:graphicData>
        </a:graphic>
      </p:graphicFrame>
      <p:graphicFrame>
        <p:nvGraphicFramePr>
          <p:cNvPr id="38" name="Objet 37">
            <a:extLst>
              <a:ext uri="{FF2B5EF4-FFF2-40B4-BE49-F238E27FC236}">
                <a16:creationId xmlns:a16="http://schemas.microsoft.com/office/drawing/2014/main" id="{859C647F-CADA-4E94-8671-FD0E39154D3C}"/>
              </a:ext>
            </a:extLst>
          </p:cNvPr>
          <p:cNvGraphicFramePr>
            <a:graphicFrameLocks noChangeAspect="1"/>
          </p:cNvGraphicFramePr>
          <p:nvPr>
            <p:extLst>
              <p:ext uri="{D42A27DB-BD31-4B8C-83A1-F6EECF244321}">
                <p14:modId xmlns:p14="http://schemas.microsoft.com/office/powerpoint/2010/main" val="1459505334"/>
              </p:ext>
            </p:extLst>
          </p:nvPr>
        </p:nvGraphicFramePr>
        <p:xfrm>
          <a:off x="2661895" y="3643789"/>
          <a:ext cx="1558925" cy="1439863"/>
        </p:xfrm>
        <a:graphic>
          <a:graphicData uri="http://schemas.openxmlformats.org/presentationml/2006/ole">
            <mc:AlternateContent xmlns:mc="http://schemas.openxmlformats.org/markup-compatibility/2006">
              <mc:Choice xmlns:v="urn:schemas-microsoft-com:vml" Requires="v">
                <p:oleObj spid="_x0000_s2768" name="CS ChemDraw Drawing" r:id="rId10" imgW="1559158" imgH="1440180" progId="ChemDraw.Document.6.0">
                  <p:embed/>
                </p:oleObj>
              </mc:Choice>
              <mc:Fallback>
                <p:oleObj name="CS ChemDraw Drawing" r:id="rId10" imgW="1559158" imgH="1440180" progId="ChemDraw.Document.6.0">
                  <p:embed/>
                  <p:pic>
                    <p:nvPicPr>
                      <p:cNvPr id="32" name="Objet 31">
                        <a:extLst>
                          <a:ext uri="{FF2B5EF4-FFF2-40B4-BE49-F238E27FC236}">
                            <a16:creationId xmlns:a16="http://schemas.microsoft.com/office/drawing/2014/main" id="{A5FD698E-747A-4DEA-BDD6-CF54070E5B78}"/>
                          </a:ext>
                        </a:extLst>
                      </p:cNvPr>
                      <p:cNvPicPr>
                        <a:picLocks noChangeAspect="1" noChangeArrowheads="1"/>
                      </p:cNvPicPr>
                      <p:nvPr/>
                    </p:nvPicPr>
                    <p:blipFill>
                      <a:blip r:embed="rId11"/>
                      <a:srcRect/>
                      <a:stretch>
                        <a:fillRect/>
                      </a:stretch>
                    </p:blipFill>
                    <p:spPr bwMode="auto">
                      <a:xfrm>
                        <a:off x="2661895" y="3643789"/>
                        <a:ext cx="1558925" cy="1439863"/>
                      </a:xfrm>
                      <a:prstGeom prst="rect">
                        <a:avLst/>
                      </a:prstGeom>
                      <a:noFill/>
                    </p:spPr>
                  </p:pic>
                </p:oleObj>
              </mc:Fallback>
            </mc:AlternateContent>
          </a:graphicData>
        </a:graphic>
      </p:graphicFrame>
      <p:graphicFrame>
        <p:nvGraphicFramePr>
          <p:cNvPr id="42" name="Objet 41">
            <a:extLst>
              <a:ext uri="{FF2B5EF4-FFF2-40B4-BE49-F238E27FC236}">
                <a16:creationId xmlns:a16="http://schemas.microsoft.com/office/drawing/2014/main" id="{197A69FE-17F6-413D-863A-417D800F96CA}"/>
              </a:ext>
            </a:extLst>
          </p:cNvPr>
          <p:cNvGraphicFramePr>
            <a:graphicFrameLocks noChangeAspect="1"/>
          </p:cNvGraphicFramePr>
          <p:nvPr>
            <p:extLst>
              <p:ext uri="{D42A27DB-BD31-4B8C-83A1-F6EECF244321}">
                <p14:modId xmlns:p14="http://schemas.microsoft.com/office/powerpoint/2010/main" val="464990906"/>
              </p:ext>
            </p:extLst>
          </p:nvPr>
        </p:nvGraphicFramePr>
        <p:xfrm>
          <a:off x="6873601" y="1304017"/>
          <a:ext cx="1558925" cy="1455737"/>
        </p:xfrm>
        <a:graphic>
          <a:graphicData uri="http://schemas.openxmlformats.org/presentationml/2006/ole">
            <mc:AlternateContent xmlns:mc="http://schemas.openxmlformats.org/markup-compatibility/2006">
              <mc:Choice xmlns:v="urn:schemas-microsoft-com:vml" Requires="v">
                <p:oleObj spid="_x0000_s2769" name="CS ChemDraw Drawing" r:id="rId12" imgW="1559158" imgH="1455451" progId="ChemDraw.Document.6.0">
                  <p:embed/>
                </p:oleObj>
              </mc:Choice>
              <mc:Fallback>
                <p:oleObj name="CS ChemDraw Drawing" r:id="rId12" imgW="1559158" imgH="1455451" progId="ChemDraw.Document.6.0">
                  <p:embed/>
                  <p:pic>
                    <p:nvPicPr>
                      <p:cNvPr id="32" name="Objet 31">
                        <a:extLst>
                          <a:ext uri="{FF2B5EF4-FFF2-40B4-BE49-F238E27FC236}">
                            <a16:creationId xmlns:a16="http://schemas.microsoft.com/office/drawing/2014/main" id="{A5FD698E-747A-4DEA-BDD6-CF54070E5B78}"/>
                          </a:ext>
                        </a:extLst>
                      </p:cNvPr>
                      <p:cNvPicPr>
                        <a:picLocks noChangeAspect="1" noChangeArrowheads="1"/>
                      </p:cNvPicPr>
                      <p:nvPr/>
                    </p:nvPicPr>
                    <p:blipFill>
                      <a:blip r:embed="rId13"/>
                      <a:srcRect/>
                      <a:stretch>
                        <a:fillRect/>
                      </a:stretch>
                    </p:blipFill>
                    <p:spPr bwMode="auto">
                      <a:xfrm>
                        <a:off x="6873601" y="1304017"/>
                        <a:ext cx="1558925" cy="1455737"/>
                      </a:xfrm>
                      <a:prstGeom prst="rect">
                        <a:avLst/>
                      </a:prstGeom>
                      <a:noFill/>
                    </p:spPr>
                  </p:pic>
                </p:oleObj>
              </mc:Fallback>
            </mc:AlternateContent>
          </a:graphicData>
        </a:graphic>
      </p:graphicFrame>
      <p:graphicFrame>
        <p:nvGraphicFramePr>
          <p:cNvPr id="22" name="Objet 21">
            <a:extLst>
              <a:ext uri="{FF2B5EF4-FFF2-40B4-BE49-F238E27FC236}">
                <a16:creationId xmlns:a16="http://schemas.microsoft.com/office/drawing/2014/main" id="{1884A24E-875A-49E3-9316-9ED669E5D208}"/>
              </a:ext>
            </a:extLst>
          </p:cNvPr>
          <p:cNvGraphicFramePr>
            <a:graphicFrameLocks noChangeAspect="1"/>
          </p:cNvGraphicFramePr>
          <p:nvPr>
            <p:extLst>
              <p:ext uri="{D42A27DB-BD31-4B8C-83A1-F6EECF244321}">
                <p14:modId xmlns:p14="http://schemas.microsoft.com/office/powerpoint/2010/main" val="3676582668"/>
              </p:ext>
            </p:extLst>
          </p:nvPr>
        </p:nvGraphicFramePr>
        <p:xfrm>
          <a:off x="2663482" y="1299637"/>
          <a:ext cx="1557338" cy="1508125"/>
        </p:xfrm>
        <a:graphic>
          <a:graphicData uri="http://schemas.openxmlformats.org/presentationml/2006/ole">
            <mc:AlternateContent xmlns:mc="http://schemas.openxmlformats.org/markup-compatibility/2006">
              <mc:Choice xmlns:v="urn:schemas-microsoft-com:vml" Requires="v">
                <p:oleObj spid="_x0000_s2770" name="CS ChemDraw Drawing" r:id="rId14" imgW="1557430" imgH="1508414" progId="ChemDraw.Document.6.0">
                  <p:embed/>
                </p:oleObj>
              </mc:Choice>
              <mc:Fallback>
                <p:oleObj name="CS ChemDraw Drawing" r:id="rId14" imgW="1557430" imgH="1508414" progId="ChemDraw.Document.6.0">
                  <p:embed/>
                  <p:pic>
                    <p:nvPicPr>
                      <p:cNvPr id="6" name="Objet 5">
                        <a:extLst>
                          <a:ext uri="{FF2B5EF4-FFF2-40B4-BE49-F238E27FC236}">
                            <a16:creationId xmlns:a16="http://schemas.microsoft.com/office/drawing/2014/main" id="{6B590425-E047-49E4-A35B-2D0359E369F6}"/>
                          </a:ext>
                        </a:extLst>
                      </p:cNvPr>
                      <p:cNvPicPr>
                        <a:picLocks noChangeAspect="1" noChangeArrowheads="1"/>
                      </p:cNvPicPr>
                      <p:nvPr/>
                    </p:nvPicPr>
                    <p:blipFill>
                      <a:blip r:embed="rId15"/>
                      <a:srcRect/>
                      <a:stretch>
                        <a:fillRect/>
                      </a:stretch>
                    </p:blipFill>
                    <p:spPr bwMode="auto">
                      <a:xfrm>
                        <a:off x="2663482" y="1299637"/>
                        <a:ext cx="1557338" cy="1508125"/>
                      </a:xfrm>
                      <a:prstGeom prst="rect">
                        <a:avLst/>
                      </a:prstGeom>
                      <a:noFill/>
                    </p:spPr>
                  </p:pic>
                </p:oleObj>
              </mc:Fallback>
            </mc:AlternateContent>
          </a:graphicData>
        </a:graphic>
      </p:graphicFrame>
      <p:sp>
        <p:nvSpPr>
          <p:cNvPr id="23" name="ZoneTexte 22">
            <a:extLst>
              <a:ext uri="{FF2B5EF4-FFF2-40B4-BE49-F238E27FC236}">
                <a16:creationId xmlns:a16="http://schemas.microsoft.com/office/drawing/2014/main" id="{D4EB7BEB-273F-47B2-83BC-CE88EEAC2244}"/>
              </a:ext>
            </a:extLst>
          </p:cNvPr>
          <p:cNvSpPr txBox="1"/>
          <p:nvPr/>
        </p:nvSpPr>
        <p:spPr>
          <a:xfrm>
            <a:off x="3147700" y="2738576"/>
            <a:ext cx="688009" cy="369332"/>
          </a:xfrm>
          <a:prstGeom prst="rect">
            <a:avLst/>
          </a:prstGeom>
          <a:noFill/>
        </p:spPr>
        <p:txBody>
          <a:bodyPr wrap="none" rtlCol="0">
            <a:spAutoFit/>
          </a:bodyPr>
          <a:lstStyle/>
          <a:p>
            <a:r>
              <a:rPr lang="fr-FR" b="1" dirty="0"/>
              <a:t>AR15</a:t>
            </a:r>
          </a:p>
        </p:txBody>
      </p:sp>
      <p:sp>
        <p:nvSpPr>
          <p:cNvPr id="36" name="ZoneTexte 35">
            <a:extLst>
              <a:ext uri="{FF2B5EF4-FFF2-40B4-BE49-F238E27FC236}">
                <a16:creationId xmlns:a16="http://schemas.microsoft.com/office/drawing/2014/main" id="{718A4DCE-F46C-4158-B887-A8ECE94A073E}"/>
              </a:ext>
            </a:extLst>
          </p:cNvPr>
          <p:cNvSpPr txBox="1"/>
          <p:nvPr/>
        </p:nvSpPr>
        <p:spPr>
          <a:xfrm>
            <a:off x="5277088" y="5228976"/>
            <a:ext cx="546945" cy="369332"/>
          </a:xfrm>
          <a:prstGeom prst="rect">
            <a:avLst/>
          </a:prstGeom>
          <a:noFill/>
        </p:spPr>
        <p:txBody>
          <a:bodyPr wrap="none" rtlCol="0">
            <a:spAutoFit/>
          </a:bodyPr>
          <a:lstStyle/>
          <a:p>
            <a:r>
              <a:rPr lang="fr-FR" b="1" dirty="0"/>
              <a:t>AF3</a:t>
            </a:r>
          </a:p>
        </p:txBody>
      </p:sp>
      <p:sp>
        <p:nvSpPr>
          <p:cNvPr id="37" name="ZoneTexte 36">
            <a:extLst>
              <a:ext uri="{FF2B5EF4-FFF2-40B4-BE49-F238E27FC236}">
                <a16:creationId xmlns:a16="http://schemas.microsoft.com/office/drawing/2014/main" id="{3A1EC597-EEEC-4CFC-B961-449FC94F19F5}"/>
              </a:ext>
            </a:extLst>
          </p:cNvPr>
          <p:cNvSpPr txBox="1"/>
          <p:nvPr/>
        </p:nvSpPr>
        <p:spPr>
          <a:xfrm>
            <a:off x="7514110" y="5216397"/>
            <a:ext cx="410690" cy="369332"/>
          </a:xfrm>
          <a:prstGeom prst="rect">
            <a:avLst/>
          </a:prstGeom>
          <a:noFill/>
        </p:spPr>
        <p:txBody>
          <a:bodyPr wrap="none" rtlCol="0">
            <a:spAutoFit/>
          </a:bodyPr>
          <a:lstStyle/>
          <a:p>
            <a:r>
              <a:rPr lang="fr-FR" b="1" dirty="0"/>
              <a:t>4v</a:t>
            </a:r>
          </a:p>
        </p:txBody>
      </p:sp>
      <p:graphicFrame>
        <p:nvGraphicFramePr>
          <p:cNvPr id="41" name="Objet 40">
            <a:extLst>
              <a:ext uri="{FF2B5EF4-FFF2-40B4-BE49-F238E27FC236}">
                <a16:creationId xmlns:a16="http://schemas.microsoft.com/office/drawing/2014/main" id="{E20D4AF7-0E9A-454A-9E83-F7F49E86B21D}"/>
              </a:ext>
            </a:extLst>
          </p:cNvPr>
          <p:cNvGraphicFramePr>
            <a:graphicFrameLocks noChangeAspect="1"/>
          </p:cNvGraphicFramePr>
          <p:nvPr>
            <p:extLst>
              <p:ext uri="{D42A27DB-BD31-4B8C-83A1-F6EECF244321}">
                <p14:modId xmlns:p14="http://schemas.microsoft.com/office/powerpoint/2010/main" val="3881053309"/>
              </p:ext>
            </p:extLst>
          </p:nvPr>
        </p:nvGraphicFramePr>
        <p:xfrm>
          <a:off x="4826309" y="3641993"/>
          <a:ext cx="1776413" cy="1397000"/>
        </p:xfrm>
        <a:graphic>
          <a:graphicData uri="http://schemas.openxmlformats.org/presentationml/2006/ole">
            <mc:AlternateContent xmlns:mc="http://schemas.openxmlformats.org/markup-compatibility/2006">
              <mc:Choice xmlns:v="urn:schemas-microsoft-com:vml" Requires="v">
                <p:oleObj spid="_x0000_s2771" name="CS ChemDraw Drawing" r:id="rId16" imgW="1775637" imgH="1397335" progId="ChemDraw.Document.6.0">
                  <p:embed/>
                </p:oleObj>
              </mc:Choice>
              <mc:Fallback>
                <p:oleObj name="CS ChemDraw Drawing" r:id="rId16" imgW="1775637" imgH="1397335" progId="ChemDraw.Document.6.0">
                  <p:embed/>
                  <p:pic>
                    <p:nvPicPr>
                      <p:cNvPr id="23" name="Objet 22">
                        <a:extLst>
                          <a:ext uri="{FF2B5EF4-FFF2-40B4-BE49-F238E27FC236}">
                            <a16:creationId xmlns:a16="http://schemas.microsoft.com/office/drawing/2014/main" id="{4C660426-974E-45E6-84D3-C3055D5C917D}"/>
                          </a:ext>
                        </a:extLst>
                      </p:cNvPr>
                      <p:cNvPicPr>
                        <a:picLocks noChangeAspect="1" noChangeArrowheads="1"/>
                      </p:cNvPicPr>
                      <p:nvPr/>
                    </p:nvPicPr>
                    <p:blipFill>
                      <a:blip r:embed="rId17"/>
                      <a:srcRect/>
                      <a:stretch>
                        <a:fillRect/>
                      </a:stretch>
                    </p:blipFill>
                    <p:spPr bwMode="auto">
                      <a:xfrm>
                        <a:off x="4826309" y="3641993"/>
                        <a:ext cx="1776413" cy="1397000"/>
                      </a:xfrm>
                      <a:prstGeom prst="rect">
                        <a:avLst/>
                      </a:prstGeom>
                      <a:noFill/>
                    </p:spPr>
                  </p:pic>
                </p:oleObj>
              </mc:Fallback>
            </mc:AlternateContent>
          </a:graphicData>
        </a:graphic>
      </p:graphicFrame>
      <p:graphicFrame>
        <p:nvGraphicFramePr>
          <p:cNvPr id="25" name="Objet 24">
            <a:extLst>
              <a:ext uri="{FF2B5EF4-FFF2-40B4-BE49-F238E27FC236}">
                <a16:creationId xmlns:a16="http://schemas.microsoft.com/office/drawing/2014/main" id="{9565DA84-C2B9-47B7-AF78-57907DF01A8C}"/>
              </a:ext>
            </a:extLst>
          </p:cNvPr>
          <p:cNvGraphicFramePr>
            <a:graphicFrameLocks noChangeAspect="1"/>
          </p:cNvGraphicFramePr>
          <p:nvPr>
            <p:extLst>
              <p:ext uri="{D42A27DB-BD31-4B8C-83A1-F6EECF244321}">
                <p14:modId xmlns:p14="http://schemas.microsoft.com/office/powerpoint/2010/main" val="2817870910"/>
              </p:ext>
            </p:extLst>
          </p:nvPr>
        </p:nvGraphicFramePr>
        <p:xfrm>
          <a:off x="6764338" y="3641725"/>
          <a:ext cx="1993900" cy="1395413"/>
        </p:xfrm>
        <a:graphic>
          <a:graphicData uri="http://schemas.openxmlformats.org/presentationml/2006/ole">
            <mc:AlternateContent xmlns:mc="http://schemas.openxmlformats.org/markup-compatibility/2006">
              <mc:Choice xmlns:v="urn:schemas-microsoft-com:vml" Requires="v">
                <p:oleObj spid="_x0000_s2772" name="CS ChemDraw Drawing" r:id="rId18" imgW="1993392" imgH="1396063" progId="ChemDraw.Document.6.0">
                  <p:embed/>
                </p:oleObj>
              </mc:Choice>
              <mc:Fallback>
                <p:oleObj name="CS ChemDraw Drawing" r:id="rId18" imgW="1993392" imgH="1396063" progId="ChemDraw.Document.6.0">
                  <p:embed/>
                  <p:pic>
                    <p:nvPicPr>
                      <p:cNvPr id="40" name="Objet 39">
                        <a:extLst>
                          <a:ext uri="{FF2B5EF4-FFF2-40B4-BE49-F238E27FC236}">
                            <a16:creationId xmlns:a16="http://schemas.microsoft.com/office/drawing/2014/main" id="{C38DE355-8EB4-475A-A25A-E98BBEA7AF85}"/>
                          </a:ext>
                        </a:extLst>
                      </p:cNvPr>
                      <p:cNvPicPr/>
                      <p:nvPr/>
                    </p:nvPicPr>
                    <p:blipFill>
                      <a:blip r:embed="rId19"/>
                      <a:stretch>
                        <a:fillRect/>
                      </a:stretch>
                    </p:blipFill>
                    <p:spPr>
                      <a:xfrm>
                        <a:off x="6764338" y="3641725"/>
                        <a:ext cx="1993900" cy="1395413"/>
                      </a:xfrm>
                      <a:prstGeom prst="rect">
                        <a:avLst/>
                      </a:prstGeom>
                    </p:spPr>
                  </p:pic>
                </p:oleObj>
              </mc:Fallback>
            </mc:AlternateContent>
          </a:graphicData>
        </a:graphic>
      </p:graphicFrame>
    </p:spTree>
    <p:extLst>
      <p:ext uri="{BB962C8B-B14F-4D97-AF65-F5344CB8AC3E}">
        <p14:creationId xmlns:p14="http://schemas.microsoft.com/office/powerpoint/2010/main" val="4007886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87DABEA6-FB0C-497A-B37F-419B782DDD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Espace réservé du numéro de diapositive 1">
            <a:extLst>
              <a:ext uri="{FF2B5EF4-FFF2-40B4-BE49-F238E27FC236}">
                <a16:creationId xmlns:a16="http://schemas.microsoft.com/office/drawing/2014/main" id="{AB8CA5B8-593E-490E-8869-A79536AF6929}"/>
              </a:ext>
            </a:extLst>
          </p:cNvPr>
          <p:cNvSpPr>
            <a:spLocks noGrp="1"/>
          </p:cNvSpPr>
          <p:nvPr>
            <p:ph type="sldNum" sz="quarter" idx="12"/>
          </p:nvPr>
        </p:nvSpPr>
        <p:spPr/>
        <p:txBody>
          <a:bodyPr/>
          <a:lstStyle/>
          <a:p>
            <a:fld id="{FCAEAE96-855E-42B1-8DE9-9C9E68DE18C5}" type="slidenum">
              <a:rPr lang="fr-FR" b="1" smtClean="0">
                <a:solidFill>
                  <a:schemeClr val="bg1"/>
                </a:solidFill>
              </a:rPr>
              <a:pPr/>
              <a:t>11</a:t>
            </a:fld>
            <a:endParaRPr lang="fr-FR" b="1">
              <a:solidFill>
                <a:schemeClr val="bg1"/>
              </a:solidFill>
            </a:endParaRPr>
          </a:p>
        </p:txBody>
      </p:sp>
      <p:sp>
        <p:nvSpPr>
          <p:cNvPr id="6" name="ZoneTexte 5">
            <a:extLst>
              <a:ext uri="{FF2B5EF4-FFF2-40B4-BE49-F238E27FC236}">
                <a16:creationId xmlns:a16="http://schemas.microsoft.com/office/drawing/2014/main" id="{3A372CD8-2AD1-4014-B841-67030B769F74}"/>
              </a:ext>
            </a:extLst>
          </p:cNvPr>
          <p:cNvSpPr txBox="1"/>
          <p:nvPr/>
        </p:nvSpPr>
        <p:spPr>
          <a:xfrm>
            <a:off x="3314081" y="5335057"/>
            <a:ext cx="546945" cy="369332"/>
          </a:xfrm>
          <a:prstGeom prst="rect">
            <a:avLst/>
          </a:prstGeom>
          <a:noFill/>
        </p:spPr>
        <p:txBody>
          <a:bodyPr wrap="none" rtlCol="0">
            <a:spAutoFit/>
          </a:bodyPr>
          <a:lstStyle/>
          <a:p>
            <a:r>
              <a:rPr lang="fr-FR" b="1" dirty="0"/>
              <a:t>AF4</a:t>
            </a:r>
          </a:p>
        </p:txBody>
      </p:sp>
      <p:sp>
        <p:nvSpPr>
          <p:cNvPr id="8" name="ZoneTexte 7">
            <a:extLst>
              <a:ext uri="{FF2B5EF4-FFF2-40B4-BE49-F238E27FC236}">
                <a16:creationId xmlns:a16="http://schemas.microsoft.com/office/drawing/2014/main" id="{3CC7E51B-59C4-4B53-BBF7-102158F1EE95}"/>
              </a:ext>
            </a:extLst>
          </p:cNvPr>
          <p:cNvSpPr txBox="1"/>
          <p:nvPr/>
        </p:nvSpPr>
        <p:spPr>
          <a:xfrm>
            <a:off x="5351210" y="2590657"/>
            <a:ext cx="423514" cy="369332"/>
          </a:xfrm>
          <a:prstGeom prst="rect">
            <a:avLst/>
          </a:prstGeom>
          <a:noFill/>
        </p:spPr>
        <p:txBody>
          <a:bodyPr wrap="none" rtlCol="0">
            <a:spAutoFit/>
          </a:bodyPr>
          <a:lstStyle/>
          <a:p>
            <a:r>
              <a:rPr lang="fr-FR" b="1" dirty="0"/>
              <a:t>5b</a:t>
            </a:r>
          </a:p>
        </p:txBody>
      </p:sp>
      <p:sp>
        <p:nvSpPr>
          <p:cNvPr id="10" name="ZoneTexte 9">
            <a:extLst>
              <a:ext uri="{FF2B5EF4-FFF2-40B4-BE49-F238E27FC236}">
                <a16:creationId xmlns:a16="http://schemas.microsoft.com/office/drawing/2014/main" id="{FBAEFF4E-BF26-4462-B254-60B343D4B8E6}"/>
              </a:ext>
            </a:extLst>
          </p:cNvPr>
          <p:cNvSpPr txBox="1"/>
          <p:nvPr/>
        </p:nvSpPr>
        <p:spPr>
          <a:xfrm>
            <a:off x="5351210" y="5335057"/>
            <a:ext cx="794769" cy="369332"/>
          </a:xfrm>
          <a:prstGeom prst="rect">
            <a:avLst/>
          </a:prstGeom>
          <a:noFill/>
        </p:spPr>
        <p:txBody>
          <a:bodyPr wrap="none" rtlCol="0">
            <a:spAutoFit/>
          </a:bodyPr>
          <a:lstStyle/>
          <a:p>
            <a:r>
              <a:rPr lang="fr-FR" b="1" dirty="0"/>
              <a:t>BZA32</a:t>
            </a:r>
          </a:p>
        </p:txBody>
      </p:sp>
      <p:graphicFrame>
        <p:nvGraphicFramePr>
          <p:cNvPr id="11" name="Objet 10">
            <a:extLst>
              <a:ext uri="{FF2B5EF4-FFF2-40B4-BE49-F238E27FC236}">
                <a16:creationId xmlns:a16="http://schemas.microsoft.com/office/drawing/2014/main" id="{115759C1-A50B-4640-B0A8-A6E7C207A928}"/>
              </a:ext>
            </a:extLst>
          </p:cNvPr>
          <p:cNvGraphicFramePr>
            <a:graphicFrameLocks noChangeAspect="1"/>
          </p:cNvGraphicFramePr>
          <p:nvPr>
            <p:extLst>
              <p:ext uri="{D42A27DB-BD31-4B8C-83A1-F6EECF244321}">
                <p14:modId xmlns:p14="http://schemas.microsoft.com/office/powerpoint/2010/main" val="2208396361"/>
              </p:ext>
            </p:extLst>
          </p:nvPr>
        </p:nvGraphicFramePr>
        <p:xfrm>
          <a:off x="4782711" y="1088504"/>
          <a:ext cx="1560513" cy="1397000"/>
        </p:xfrm>
        <a:graphic>
          <a:graphicData uri="http://schemas.openxmlformats.org/presentationml/2006/ole">
            <mc:AlternateContent xmlns:mc="http://schemas.openxmlformats.org/markup-compatibility/2006">
              <mc:Choice xmlns:v="urn:schemas-microsoft-com:vml" Requires="v">
                <p:oleObj spid="_x0000_s9563" name="CS ChemDraw Drawing" r:id="rId4" imgW="1560434" imgH="1397335" progId="ChemDraw.Document.6.0">
                  <p:embed/>
                </p:oleObj>
              </mc:Choice>
              <mc:Fallback>
                <p:oleObj name="CS ChemDraw Drawing" r:id="rId4" imgW="1560434" imgH="1397335" progId="ChemDraw.Document.6.0">
                  <p:embed/>
                  <p:pic>
                    <p:nvPicPr>
                      <p:cNvPr id="32" name="Objet 31">
                        <a:extLst>
                          <a:ext uri="{FF2B5EF4-FFF2-40B4-BE49-F238E27FC236}">
                            <a16:creationId xmlns:a16="http://schemas.microsoft.com/office/drawing/2014/main" id="{A5FD698E-747A-4DEA-BDD6-CF54070E5B78}"/>
                          </a:ext>
                        </a:extLst>
                      </p:cNvPr>
                      <p:cNvPicPr>
                        <a:picLocks noChangeAspect="1" noChangeArrowheads="1"/>
                      </p:cNvPicPr>
                      <p:nvPr/>
                    </p:nvPicPr>
                    <p:blipFill>
                      <a:blip r:embed="rId5"/>
                      <a:srcRect/>
                      <a:stretch>
                        <a:fillRect/>
                      </a:stretch>
                    </p:blipFill>
                    <p:spPr bwMode="auto">
                      <a:xfrm>
                        <a:off x="4782711" y="1088504"/>
                        <a:ext cx="1560513" cy="1397000"/>
                      </a:xfrm>
                      <a:prstGeom prst="rect">
                        <a:avLst/>
                      </a:prstGeom>
                      <a:noFill/>
                    </p:spPr>
                  </p:pic>
                </p:oleObj>
              </mc:Fallback>
            </mc:AlternateContent>
          </a:graphicData>
        </a:graphic>
      </p:graphicFrame>
      <p:graphicFrame>
        <p:nvGraphicFramePr>
          <p:cNvPr id="12" name="Objet 11">
            <a:extLst>
              <a:ext uri="{FF2B5EF4-FFF2-40B4-BE49-F238E27FC236}">
                <a16:creationId xmlns:a16="http://schemas.microsoft.com/office/drawing/2014/main" id="{605A50E8-30E5-44FE-AD34-C31EB0042850}"/>
              </a:ext>
            </a:extLst>
          </p:cNvPr>
          <p:cNvGraphicFramePr>
            <a:graphicFrameLocks noChangeAspect="1"/>
          </p:cNvGraphicFramePr>
          <p:nvPr>
            <p:extLst>
              <p:ext uri="{D42A27DB-BD31-4B8C-83A1-F6EECF244321}">
                <p14:modId xmlns:p14="http://schemas.microsoft.com/office/powerpoint/2010/main" val="2409127190"/>
              </p:ext>
            </p:extLst>
          </p:nvPr>
        </p:nvGraphicFramePr>
        <p:xfrm>
          <a:off x="2478162" y="3708218"/>
          <a:ext cx="1776413" cy="1397000"/>
        </p:xfrm>
        <a:graphic>
          <a:graphicData uri="http://schemas.openxmlformats.org/presentationml/2006/ole">
            <mc:AlternateContent xmlns:mc="http://schemas.openxmlformats.org/markup-compatibility/2006">
              <mc:Choice xmlns:v="urn:schemas-microsoft-com:vml" Requires="v">
                <p:oleObj spid="_x0000_s9564" name="CS ChemDraw Drawing" r:id="rId6" imgW="1775637" imgH="1397335" progId="ChemDraw.Document.6.0">
                  <p:embed/>
                </p:oleObj>
              </mc:Choice>
              <mc:Fallback>
                <p:oleObj name="CS ChemDraw Drawing" r:id="rId6" imgW="1775637" imgH="1397335" progId="ChemDraw.Document.6.0">
                  <p:embed/>
                  <p:pic>
                    <p:nvPicPr>
                      <p:cNvPr id="11" name="Objet 10">
                        <a:extLst>
                          <a:ext uri="{FF2B5EF4-FFF2-40B4-BE49-F238E27FC236}">
                            <a16:creationId xmlns:a16="http://schemas.microsoft.com/office/drawing/2014/main" id="{115759C1-A50B-4640-B0A8-A6E7C207A928}"/>
                          </a:ext>
                        </a:extLst>
                      </p:cNvPr>
                      <p:cNvPicPr>
                        <a:picLocks noChangeAspect="1" noChangeArrowheads="1"/>
                      </p:cNvPicPr>
                      <p:nvPr/>
                    </p:nvPicPr>
                    <p:blipFill>
                      <a:blip r:embed="rId7"/>
                      <a:srcRect/>
                      <a:stretch>
                        <a:fillRect/>
                      </a:stretch>
                    </p:blipFill>
                    <p:spPr bwMode="auto">
                      <a:xfrm>
                        <a:off x="2478162" y="3708218"/>
                        <a:ext cx="1776413" cy="1397000"/>
                      </a:xfrm>
                      <a:prstGeom prst="rect">
                        <a:avLst/>
                      </a:prstGeom>
                      <a:noFill/>
                    </p:spPr>
                  </p:pic>
                </p:oleObj>
              </mc:Fallback>
            </mc:AlternateContent>
          </a:graphicData>
        </a:graphic>
      </p:graphicFrame>
      <p:graphicFrame>
        <p:nvGraphicFramePr>
          <p:cNvPr id="13" name="Objet 12">
            <a:extLst>
              <a:ext uri="{FF2B5EF4-FFF2-40B4-BE49-F238E27FC236}">
                <a16:creationId xmlns:a16="http://schemas.microsoft.com/office/drawing/2014/main" id="{6AC4C27A-4138-445C-87C4-C3DC197A7DD3}"/>
              </a:ext>
            </a:extLst>
          </p:cNvPr>
          <p:cNvGraphicFramePr>
            <a:graphicFrameLocks noChangeAspect="1"/>
          </p:cNvGraphicFramePr>
          <p:nvPr>
            <p:extLst>
              <p:ext uri="{D42A27DB-BD31-4B8C-83A1-F6EECF244321}">
                <p14:modId xmlns:p14="http://schemas.microsoft.com/office/powerpoint/2010/main" val="4074445433"/>
              </p:ext>
            </p:extLst>
          </p:nvPr>
        </p:nvGraphicFramePr>
        <p:xfrm>
          <a:off x="4889427" y="3708218"/>
          <a:ext cx="2214563" cy="1557338"/>
        </p:xfrm>
        <a:graphic>
          <a:graphicData uri="http://schemas.openxmlformats.org/presentationml/2006/ole">
            <mc:AlternateContent xmlns:mc="http://schemas.openxmlformats.org/markup-compatibility/2006">
              <mc:Choice xmlns:v="urn:schemas-microsoft-com:vml" Requires="v">
                <p:oleObj spid="_x0000_s9565" name="CS ChemDraw Drawing" r:id="rId8" imgW="2214549" imgH="1557261" progId="ChemDraw.Document.6.0">
                  <p:embed/>
                </p:oleObj>
              </mc:Choice>
              <mc:Fallback>
                <p:oleObj name="CS ChemDraw Drawing" r:id="rId8" imgW="2214549" imgH="1557261" progId="ChemDraw.Document.6.0">
                  <p:embed/>
                  <p:pic>
                    <p:nvPicPr>
                      <p:cNvPr id="11" name="Objet 10">
                        <a:extLst>
                          <a:ext uri="{FF2B5EF4-FFF2-40B4-BE49-F238E27FC236}">
                            <a16:creationId xmlns:a16="http://schemas.microsoft.com/office/drawing/2014/main" id="{115759C1-A50B-4640-B0A8-A6E7C207A928}"/>
                          </a:ext>
                        </a:extLst>
                      </p:cNvPr>
                      <p:cNvPicPr>
                        <a:picLocks noChangeAspect="1" noChangeArrowheads="1"/>
                      </p:cNvPicPr>
                      <p:nvPr/>
                    </p:nvPicPr>
                    <p:blipFill>
                      <a:blip r:embed="rId9"/>
                      <a:srcRect/>
                      <a:stretch>
                        <a:fillRect/>
                      </a:stretch>
                    </p:blipFill>
                    <p:spPr bwMode="auto">
                      <a:xfrm>
                        <a:off x="4889427" y="3708218"/>
                        <a:ext cx="2214563" cy="1557338"/>
                      </a:xfrm>
                      <a:prstGeom prst="rect">
                        <a:avLst/>
                      </a:prstGeom>
                      <a:noFill/>
                    </p:spPr>
                  </p:pic>
                </p:oleObj>
              </mc:Fallback>
            </mc:AlternateContent>
          </a:graphicData>
        </a:graphic>
      </p:graphicFrame>
      <p:sp>
        <p:nvSpPr>
          <p:cNvPr id="14" name="ZoneTexte 13">
            <a:extLst>
              <a:ext uri="{FF2B5EF4-FFF2-40B4-BE49-F238E27FC236}">
                <a16:creationId xmlns:a16="http://schemas.microsoft.com/office/drawing/2014/main" id="{FF207DAA-B223-4EA7-A2BA-3FD19BB6D10D}"/>
              </a:ext>
            </a:extLst>
          </p:cNvPr>
          <p:cNvSpPr txBox="1"/>
          <p:nvPr/>
        </p:nvSpPr>
        <p:spPr>
          <a:xfrm>
            <a:off x="3322362" y="2590657"/>
            <a:ext cx="614159" cy="369332"/>
          </a:xfrm>
          <a:prstGeom prst="rect">
            <a:avLst/>
          </a:prstGeom>
          <a:noFill/>
        </p:spPr>
        <p:txBody>
          <a:bodyPr wrap="square" rtlCol="0">
            <a:spAutoFit/>
          </a:bodyPr>
          <a:lstStyle/>
          <a:p>
            <a:r>
              <a:rPr lang="fr-FR" b="1" dirty="0"/>
              <a:t>SiA3</a:t>
            </a:r>
          </a:p>
        </p:txBody>
      </p:sp>
      <p:sp>
        <p:nvSpPr>
          <p:cNvPr id="15" name="Rectangle 14">
            <a:extLst>
              <a:ext uri="{FF2B5EF4-FFF2-40B4-BE49-F238E27FC236}">
                <a16:creationId xmlns:a16="http://schemas.microsoft.com/office/drawing/2014/main" id="{CC660966-21A8-4894-BD01-8E66869F1ADC}"/>
              </a:ext>
            </a:extLst>
          </p:cNvPr>
          <p:cNvSpPr/>
          <p:nvPr/>
        </p:nvSpPr>
        <p:spPr>
          <a:xfrm>
            <a:off x="1263429" y="2590657"/>
            <a:ext cx="425116" cy="369332"/>
          </a:xfrm>
          <a:prstGeom prst="rect">
            <a:avLst/>
          </a:prstGeom>
        </p:spPr>
        <p:txBody>
          <a:bodyPr wrap="none">
            <a:spAutoFit/>
          </a:bodyPr>
          <a:lstStyle/>
          <a:p>
            <a:r>
              <a:rPr lang="fr-FR" b="1" dirty="0"/>
              <a:t>4d</a:t>
            </a:r>
          </a:p>
        </p:txBody>
      </p:sp>
      <p:graphicFrame>
        <p:nvGraphicFramePr>
          <p:cNvPr id="16" name="Objet 15">
            <a:extLst>
              <a:ext uri="{FF2B5EF4-FFF2-40B4-BE49-F238E27FC236}">
                <a16:creationId xmlns:a16="http://schemas.microsoft.com/office/drawing/2014/main" id="{7F0DB769-B83B-4FF2-A046-A89EC904DC2E}"/>
              </a:ext>
            </a:extLst>
          </p:cNvPr>
          <p:cNvGraphicFramePr>
            <a:graphicFrameLocks noChangeAspect="1"/>
          </p:cNvGraphicFramePr>
          <p:nvPr>
            <p:extLst>
              <p:ext uri="{D42A27DB-BD31-4B8C-83A1-F6EECF244321}">
                <p14:modId xmlns:p14="http://schemas.microsoft.com/office/powerpoint/2010/main" val="2220686113"/>
              </p:ext>
            </p:extLst>
          </p:nvPr>
        </p:nvGraphicFramePr>
        <p:xfrm>
          <a:off x="2571750" y="1095232"/>
          <a:ext cx="1771650" cy="1982788"/>
        </p:xfrm>
        <a:graphic>
          <a:graphicData uri="http://schemas.openxmlformats.org/presentationml/2006/ole">
            <mc:AlternateContent xmlns:mc="http://schemas.openxmlformats.org/markup-compatibility/2006">
              <mc:Choice xmlns:v="urn:schemas-microsoft-com:vml" Requires="v">
                <p:oleObj spid="_x0000_s9566" name="CS ChemDraw Drawing" r:id="rId10" imgW="1772236" imgH="1982239" progId="ChemDraw.Document.6.0">
                  <p:embed/>
                </p:oleObj>
              </mc:Choice>
              <mc:Fallback>
                <p:oleObj name="CS ChemDraw Drawing" r:id="rId10" imgW="1772236" imgH="1982239" progId="ChemDraw.Document.6.0">
                  <p:embed/>
                  <p:pic>
                    <p:nvPicPr>
                      <p:cNvPr id="40" name="Objet 39">
                        <a:extLst>
                          <a:ext uri="{FF2B5EF4-FFF2-40B4-BE49-F238E27FC236}">
                            <a16:creationId xmlns:a16="http://schemas.microsoft.com/office/drawing/2014/main" id="{AC9467D1-0BD4-49F1-A3CF-92FE14E919A1}"/>
                          </a:ext>
                        </a:extLst>
                      </p:cNvPr>
                      <p:cNvPicPr>
                        <a:picLocks noChangeAspect="1" noChangeArrowheads="1"/>
                      </p:cNvPicPr>
                      <p:nvPr/>
                    </p:nvPicPr>
                    <p:blipFill>
                      <a:blip r:embed="rId11"/>
                      <a:srcRect/>
                      <a:stretch>
                        <a:fillRect/>
                      </a:stretch>
                    </p:blipFill>
                    <p:spPr bwMode="auto">
                      <a:xfrm>
                        <a:off x="2571750" y="1095232"/>
                        <a:ext cx="1771650" cy="1982788"/>
                      </a:xfrm>
                      <a:prstGeom prst="rect">
                        <a:avLst/>
                      </a:prstGeom>
                      <a:noFill/>
                    </p:spPr>
                  </p:pic>
                </p:oleObj>
              </mc:Fallback>
            </mc:AlternateContent>
          </a:graphicData>
        </a:graphic>
      </p:graphicFrame>
      <p:graphicFrame>
        <p:nvGraphicFramePr>
          <p:cNvPr id="17" name="Objet 16">
            <a:extLst>
              <a:ext uri="{FF2B5EF4-FFF2-40B4-BE49-F238E27FC236}">
                <a16:creationId xmlns:a16="http://schemas.microsoft.com/office/drawing/2014/main" id="{C811E6B2-03DB-4DE6-806E-7999E7909FB2}"/>
              </a:ext>
            </a:extLst>
          </p:cNvPr>
          <p:cNvGraphicFramePr>
            <a:graphicFrameLocks noChangeAspect="1"/>
          </p:cNvGraphicFramePr>
          <p:nvPr>
            <p:extLst>
              <p:ext uri="{D42A27DB-BD31-4B8C-83A1-F6EECF244321}">
                <p14:modId xmlns:p14="http://schemas.microsoft.com/office/powerpoint/2010/main" val="1108273466"/>
              </p:ext>
            </p:extLst>
          </p:nvPr>
        </p:nvGraphicFramePr>
        <p:xfrm>
          <a:off x="465543" y="1088504"/>
          <a:ext cx="1560513" cy="1984375"/>
        </p:xfrm>
        <a:graphic>
          <a:graphicData uri="http://schemas.openxmlformats.org/presentationml/2006/ole">
            <mc:AlternateContent xmlns:mc="http://schemas.openxmlformats.org/markup-compatibility/2006">
              <mc:Choice xmlns:v="urn:schemas-microsoft-com:vml" Requires="v">
                <p:oleObj spid="_x0000_s9567" name="CS ChemDraw Drawing" r:id="rId12" imgW="1560434" imgH="1984012" progId="ChemDraw.Document.6.0">
                  <p:embed/>
                </p:oleObj>
              </mc:Choice>
              <mc:Fallback>
                <p:oleObj name="CS ChemDraw Drawing" r:id="rId12" imgW="1560434" imgH="1984012" progId="ChemDraw.Document.6.0">
                  <p:embed/>
                  <p:pic>
                    <p:nvPicPr>
                      <p:cNvPr id="41" name="Objet 40">
                        <a:extLst>
                          <a:ext uri="{FF2B5EF4-FFF2-40B4-BE49-F238E27FC236}">
                            <a16:creationId xmlns:a16="http://schemas.microsoft.com/office/drawing/2014/main" id="{E929210F-8672-4A58-9AB7-69688D5EF13B}"/>
                          </a:ext>
                        </a:extLst>
                      </p:cNvPr>
                      <p:cNvPicPr>
                        <a:picLocks noChangeAspect="1" noChangeArrowheads="1"/>
                      </p:cNvPicPr>
                      <p:nvPr/>
                    </p:nvPicPr>
                    <p:blipFill>
                      <a:blip r:embed="rId13"/>
                      <a:srcRect/>
                      <a:stretch>
                        <a:fillRect/>
                      </a:stretch>
                    </p:blipFill>
                    <p:spPr bwMode="auto">
                      <a:xfrm>
                        <a:off x="465543" y="1088504"/>
                        <a:ext cx="1560513" cy="1984375"/>
                      </a:xfrm>
                      <a:prstGeom prst="rect">
                        <a:avLst/>
                      </a:prstGeom>
                      <a:noFill/>
                    </p:spPr>
                  </p:pic>
                </p:oleObj>
              </mc:Fallback>
            </mc:AlternateContent>
          </a:graphicData>
        </a:graphic>
      </p:graphicFrame>
      <p:sp>
        <p:nvSpPr>
          <p:cNvPr id="19" name="TextBox 3">
            <a:extLst>
              <a:ext uri="{FF2B5EF4-FFF2-40B4-BE49-F238E27FC236}">
                <a16:creationId xmlns:a16="http://schemas.microsoft.com/office/drawing/2014/main" id="{00DA56E6-9401-4588-995C-8546E9485E14}"/>
              </a:ext>
            </a:extLst>
          </p:cNvPr>
          <p:cNvSpPr txBox="1"/>
          <p:nvPr/>
        </p:nvSpPr>
        <p:spPr>
          <a:xfrm>
            <a:off x="495436" y="324822"/>
            <a:ext cx="8458200" cy="461665"/>
          </a:xfrm>
          <a:prstGeom prst="rect">
            <a:avLst/>
          </a:prstGeom>
          <a:noFill/>
        </p:spPr>
        <p:txBody>
          <a:bodyPr wrap="square" rtlCol="0">
            <a:spAutoFit/>
          </a:bodyPr>
          <a:lstStyle/>
          <a:p>
            <a:r>
              <a:rPr lang="fr-FR" sz="2400" b="1" dirty="0" err="1"/>
              <a:t>Results</a:t>
            </a:r>
            <a:r>
              <a:rPr lang="fr-FR" sz="2400" b="1" dirty="0"/>
              <a:t> and discussion – </a:t>
            </a:r>
            <a:r>
              <a:rPr lang="fr-FR" sz="2400" b="1" i="1" dirty="0">
                <a:solidFill>
                  <a:srgbClr val="7030A0"/>
                </a:solidFill>
              </a:rPr>
              <a:t>24 </a:t>
            </a:r>
            <a:r>
              <a:rPr lang="fr-FR" sz="2400" b="1" i="1" dirty="0" err="1">
                <a:solidFill>
                  <a:srgbClr val="7030A0"/>
                </a:solidFill>
              </a:rPr>
              <a:t>indeno</a:t>
            </a:r>
            <a:r>
              <a:rPr lang="fr-FR" sz="2400" b="1" i="1" dirty="0">
                <a:solidFill>
                  <a:srgbClr val="7030A0"/>
                </a:solidFill>
              </a:rPr>
              <a:t>[1,2-b]indoles </a:t>
            </a:r>
            <a:r>
              <a:rPr lang="fr-FR" sz="2400" b="1" i="1" dirty="0" err="1">
                <a:solidFill>
                  <a:srgbClr val="7030A0"/>
                </a:solidFill>
              </a:rPr>
              <a:t>synthesized</a:t>
            </a:r>
            <a:endParaRPr lang="fr-FR" sz="2400" b="1" i="1" dirty="0">
              <a:solidFill>
                <a:srgbClr val="7030A0"/>
              </a:solidFill>
            </a:endParaRPr>
          </a:p>
        </p:txBody>
      </p:sp>
      <p:sp>
        <p:nvSpPr>
          <p:cNvPr id="24" name="ZoneTexte 23">
            <a:extLst>
              <a:ext uri="{FF2B5EF4-FFF2-40B4-BE49-F238E27FC236}">
                <a16:creationId xmlns:a16="http://schemas.microsoft.com/office/drawing/2014/main" id="{EDA474EA-9278-4225-BAEE-73B636AD3266}"/>
              </a:ext>
            </a:extLst>
          </p:cNvPr>
          <p:cNvSpPr txBox="1"/>
          <p:nvPr/>
        </p:nvSpPr>
        <p:spPr>
          <a:xfrm>
            <a:off x="7422082" y="5363876"/>
            <a:ext cx="737959" cy="369332"/>
          </a:xfrm>
          <a:prstGeom prst="rect">
            <a:avLst/>
          </a:prstGeom>
          <a:noFill/>
        </p:spPr>
        <p:txBody>
          <a:bodyPr wrap="none" rtlCol="0">
            <a:spAutoFit/>
          </a:bodyPr>
          <a:lstStyle/>
          <a:p>
            <a:r>
              <a:rPr lang="fr-FR" b="1" dirty="0"/>
              <a:t>ZW18</a:t>
            </a:r>
          </a:p>
        </p:txBody>
      </p:sp>
      <p:graphicFrame>
        <p:nvGraphicFramePr>
          <p:cNvPr id="25" name="Objet 24">
            <a:extLst>
              <a:ext uri="{FF2B5EF4-FFF2-40B4-BE49-F238E27FC236}">
                <a16:creationId xmlns:a16="http://schemas.microsoft.com/office/drawing/2014/main" id="{8769D143-CEC4-4BDC-B10C-E1D83904268F}"/>
              </a:ext>
            </a:extLst>
          </p:cNvPr>
          <p:cNvGraphicFramePr>
            <a:graphicFrameLocks noChangeAspect="1"/>
          </p:cNvGraphicFramePr>
          <p:nvPr>
            <p:extLst>
              <p:ext uri="{D42A27DB-BD31-4B8C-83A1-F6EECF244321}">
                <p14:modId xmlns:p14="http://schemas.microsoft.com/office/powerpoint/2010/main" val="4264080129"/>
              </p:ext>
            </p:extLst>
          </p:nvPr>
        </p:nvGraphicFramePr>
        <p:xfrm>
          <a:off x="7218437" y="3719836"/>
          <a:ext cx="1558925" cy="1327150"/>
        </p:xfrm>
        <a:graphic>
          <a:graphicData uri="http://schemas.openxmlformats.org/presentationml/2006/ole">
            <mc:AlternateContent xmlns:mc="http://schemas.openxmlformats.org/markup-compatibility/2006">
              <mc:Choice xmlns:v="urn:schemas-microsoft-com:vml" Requires="v">
                <p:oleObj spid="_x0000_s9568" name="CS ChemDraw Drawing" r:id="rId14" imgW="1559158" imgH="1327341" progId="ChemDraw.Document.6.0">
                  <p:embed/>
                </p:oleObj>
              </mc:Choice>
              <mc:Fallback>
                <p:oleObj name="CS ChemDraw Drawing" r:id="rId14" imgW="1559158" imgH="1327341" progId="ChemDraw.Document.6.0">
                  <p:embed/>
                  <p:pic>
                    <p:nvPicPr>
                      <p:cNvPr id="30" name="Objet 29">
                        <a:extLst>
                          <a:ext uri="{FF2B5EF4-FFF2-40B4-BE49-F238E27FC236}">
                            <a16:creationId xmlns:a16="http://schemas.microsoft.com/office/drawing/2014/main" id="{BF51A19C-C6F9-4875-BE2F-7289C5F4826F}"/>
                          </a:ext>
                        </a:extLst>
                      </p:cNvPr>
                      <p:cNvPicPr>
                        <a:picLocks noChangeAspect="1" noChangeArrowheads="1"/>
                      </p:cNvPicPr>
                      <p:nvPr/>
                    </p:nvPicPr>
                    <p:blipFill>
                      <a:blip r:embed="rId15"/>
                      <a:srcRect/>
                      <a:stretch>
                        <a:fillRect/>
                      </a:stretch>
                    </p:blipFill>
                    <p:spPr bwMode="auto">
                      <a:xfrm>
                        <a:off x="7218437" y="3719836"/>
                        <a:ext cx="1558925" cy="1327150"/>
                      </a:xfrm>
                      <a:prstGeom prst="rect">
                        <a:avLst/>
                      </a:prstGeom>
                      <a:noFill/>
                    </p:spPr>
                  </p:pic>
                </p:oleObj>
              </mc:Fallback>
            </mc:AlternateContent>
          </a:graphicData>
        </a:graphic>
      </p:graphicFrame>
      <p:graphicFrame>
        <p:nvGraphicFramePr>
          <p:cNvPr id="26" name="Objet 25">
            <a:extLst>
              <a:ext uri="{FF2B5EF4-FFF2-40B4-BE49-F238E27FC236}">
                <a16:creationId xmlns:a16="http://schemas.microsoft.com/office/drawing/2014/main" id="{B8580F44-A3C8-4B10-ADDD-F055D3F39860}"/>
              </a:ext>
            </a:extLst>
          </p:cNvPr>
          <p:cNvGraphicFramePr>
            <a:graphicFrameLocks noChangeAspect="1"/>
          </p:cNvGraphicFramePr>
          <p:nvPr>
            <p:extLst>
              <p:ext uri="{D42A27DB-BD31-4B8C-83A1-F6EECF244321}">
                <p14:modId xmlns:p14="http://schemas.microsoft.com/office/powerpoint/2010/main" val="1598627670"/>
              </p:ext>
            </p:extLst>
          </p:nvPr>
        </p:nvGraphicFramePr>
        <p:xfrm>
          <a:off x="6982289" y="1095232"/>
          <a:ext cx="1557337" cy="1495425"/>
        </p:xfrm>
        <a:graphic>
          <a:graphicData uri="http://schemas.openxmlformats.org/presentationml/2006/ole">
            <mc:AlternateContent xmlns:mc="http://schemas.openxmlformats.org/markup-compatibility/2006">
              <mc:Choice xmlns:v="urn:schemas-microsoft-com:vml" Requires="v">
                <p:oleObj spid="_x0000_s9569" name="CS ChemDraw Drawing" r:id="rId16" imgW="1557430" imgH="1495945" progId="ChemDraw.Document.6.0">
                  <p:embed/>
                </p:oleObj>
              </mc:Choice>
              <mc:Fallback>
                <p:oleObj name="CS ChemDraw Drawing" r:id="rId16" imgW="1557430" imgH="1495945" progId="ChemDraw.Document.6.0">
                  <p:embed/>
                  <p:pic>
                    <p:nvPicPr>
                      <p:cNvPr id="25" name="Objet 24">
                        <a:extLst>
                          <a:ext uri="{FF2B5EF4-FFF2-40B4-BE49-F238E27FC236}">
                            <a16:creationId xmlns:a16="http://schemas.microsoft.com/office/drawing/2014/main" id="{B782A853-9D00-42D2-85F9-311DEB8CA083}"/>
                          </a:ext>
                        </a:extLst>
                      </p:cNvPr>
                      <p:cNvPicPr>
                        <a:picLocks noChangeAspect="1" noChangeArrowheads="1"/>
                      </p:cNvPicPr>
                      <p:nvPr/>
                    </p:nvPicPr>
                    <p:blipFill>
                      <a:blip r:embed="rId17"/>
                      <a:srcRect/>
                      <a:stretch>
                        <a:fillRect/>
                      </a:stretch>
                    </p:blipFill>
                    <p:spPr bwMode="auto">
                      <a:xfrm>
                        <a:off x="6982289" y="1095232"/>
                        <a:ext cx="1557337" cy="1495425"/>
                      </a:xfrm>
                      <a:prstGeom prst="rect">
                        <a:avLst/>
                      </a:prstGeom>
                      <a:noFill/>
                    </p:spPr>
                  </p:pic>
                </p:oleObj>
              </mc:Fallback>
            </mc:AlternateContent>
          </a:graphicData>
        </a:graphic>
      </p:graphicFrame>
      <p:graphicFrame>
        <p:nvGraphicFramePr>
          <p:cNvPr id="27" name="Objet 26">
            <a:extLst>
              <a:ext uri="{FF2B5EF4-FFF2-40B4-BE49-F238E27FC236}">
                <a16:creationId xmlns:a16="http://schemas.microsoft.com/office/drawing/2014/main" id="{536377C2-F451-47F4-8B3F-25A1D9FF4D83}"/>
              </a:ext>
            </a:extLst>
          </p:cNvPr>
          <p:cNvGraphicFramePr>
            <a:graphicFrameLocks noChangeAspect="1"/>
          </p:cNvGraphicFramePr>
          <p:nvPr>
            <p:extLst>
              <p:ext uri="{D42A27DB-BD31-4B8C-83A1-F6EECF244321}">
                <p14:modId xmlns:p14="http://schemas.microsoft.com/office/powerpoint/2010/main" val="3124151803"/>
              </p:ext>
            </p:extLst>
          </p:nvPr>
        </p:nvGraphicFramePr>
        <p:xfrm>
          <a:off x="468718" y="3729905"/>
          <a:ext cx="1557338" cy="1508125"/>
        </p:xfrm>
        <a:graphic>
          <a:graphicData uri="http://schemas.openxmlformats.org/presentationml/2006/ole">
            <mc:AlternateContent xmlns:mc="http://schemas.openxmlformats.org/markup-compatibility/2006">
              <mc:Choice xmlns:v="urn:schemas-microsoft-com:vml" Requires="v">
                <p:oleObj spid="_x0000_s9570" name="CS ChemDraw Drawing" r:id="rId18" imgW="1557430" imgH="1508414" progId="ChemDraw.Document.6.0">
                  <p:embed/>
                </p:oleObj>
              </mc:Choice>
              <mc:Fallback>
                <p:oleObj name="CS ChemDraw Drawing" r:id="rId18" imgW="1557430" imgH="1508414" progId="ChemDraw.Document.6.0">
                  <p:embed/>
                  <p:pic>
                    <p:nvPicPr>
                      <p:cNvPr id="26" name="Objet 25">
                        <a:extLst>
                          <a:ext uri="{FF2B5EF4-FFF2-40B4-BE49-F238E27FC236}">
                            <a16:creationId xmlns:a16="http://schemas.microsoft.com/office/drawing/2014/main" id="{376DE01D-0937-41E4-BD90-A4ED0B3742A3}"/>
                          </a:ext>
                        </a:extLst>
                      </p:cNvPr>
                      <p:cNvPicPr>
                        <a:picLocks noChangeAspect="1" noChangeArrowheads="1"/>
                      </p:cNvPicPr>
                      <p:nvPr/>
                    </p:nvPicPr>
                    <p:blipFill>
                      <a:blip r:embed="rId19"/>
                      <a:srcRect/>
                      <a:stretch>
                        <a:fillRect/>
                      </a:stretch>
                    </p:blipFill>
                    <p:spPr bwMode="auto">
                      <a:xfrm>
                        <a:off x="468718" y="3729905"/>
                        <a:ext cx="1557338" cy="1508125"/>
                      </a:xfrm>
                      <a:prstGeom prst="rect">
                        <a:avLst/>
                      </a:prstGeom>
                      <a:noFill/>
                    </p:spPr>
                  </p:pic>
                </p:oleObj>
              </mc:Fallback>
            </mc:AlternateContent>
          </a:graphicData>
        </a:graphic>
      </p:graphicFrame>
      <p:sp>
        <p:nvSpPr>
          <p:cNvPr id="28" name="ZoneTexte 27">
            <a:extLst>
              <a:ext uri="{FF2B5EF4-FFF2-40B4-BE49-F238E27FC236}">
                <a16:creationId xmlns:a16="http://schemas.microsoft.com/office/drawing/2014/main" id="{A3708ACC-4FC0-4832-8FAE-D7B3953F8444}"/>
              </a:ext>
            </a:extLst>
          </p:cNvPr>
          <p:cNvSpPr txBox="1"/>
          <p:nvPr/>
        </p:nvSpPr>
        <p:spPr>
          <a:xfrm>
            <a:off x="7422082" y="2590657"/>
            <a:ext cx="677750" cy="369332"/>
          </a:xfrm>
          <a:prstGeom prst="rect">
            <a:avLst/>
          </a:prstGeom>
          <a:noFill/>
        </p:spPr>
        <p:txBody>
          <a:bodyPr wrap="none" rtlCol="0">
            <a:spAutoFit/>
          </a:bodyPr>
          <a:lstStyle/>
          <a:p>
            <a:r>
              <a:rPr lang="fr-FR" b="1" dirty="0"/>
              <a:t>BZA1</a:t>
            </a:r>
          </a:p>
        </p:txBody>
      </p:sp>
      <p:sp>
        <p:nvSpPr>
          <p:cNvPr id="29" name="ZoneTexte 28">
            <a:extLst>
              <a:ext uri="{FF2B5EF4-FFF2-40B4-BE49-F238E27FC236}">
                <a16:creationId xmlns:a16="http://schemas.microsoft.com/office/drawing/2014/main" id="{FC820082-2532-416E-9255-279DE9E296DC}"/>
              </a:ext>
            </a:extLst>
          </p:cNvPr>
          <p:cNvSpPr txBox="1"/>
          <p:nvPr/>
        </p:nvSpPr>
        <p:spPr>
          <a:xfrm>
            <a:off x="1135161" y="5335160"/>
            <a:ext cx="677750" cy="369332"/>
          </a:xfrm>
          <a:prstGeom prst="rect">
            <a:avLst/>
          </a:prstGeom>
          <a:noFill/>
        </p:spPr>
        <p:txBody>
          <a:bodyPr wrap="none" rtlCol="0">
            <a:spAutoFit/>
          </a:bodyPr>
          <a:lstStyle/>
          <a:p>
            <a:r>
              <a:rPr lang="fr-FR" b="1" dirty="0"/>
              <a:t>BZA3</a:t>
            </a:r>
          </a:p>
        </p:txBody>
      </p:sp>
      <p:sp>
        <p:nvSpPr>
          <p:cNvPr id="30" name="Rectangle 29">
            <a:extLst>
              <a:ext uri="{FF2B5EF4-FFF2-40B4-BE49-F238E27FC236}">
                <a16:creationId xmlns:a16="http://schemas.microsoft.com/office/drawing/2014/main" id="{CB214148-1E2C-47B3-9BD1-8BBAEFC5BF32}"/>
              </a:ext>
            </a:extLst>
          </p:cNvPr>
          <p:cNvSpPr/>
          <p:nvPr/>
        </p:nvSpPr>
        <p:spPr>
          <a:xfrm>
            <a:off x="7997900" y="1095232"/>
            <a:ext cx="544507" cy="12954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C71DE169-41AA-44BE-A7D5-D5F77168DB1B}"/>
              </a:ext>
            </a:extLst>
          </p:cNvPr>
          <p:cNvSpPr/>
          <p:nvPr/>
        </p:nvSpPr>
        <p:spPr>
          <a:xfrm>
            <a:off x="1475987" y="3729905"/>
            <a:ext cx="544507" cy="12954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7953E8B-CD85-4BB9-A694-671CE204C88A}"/>
              </a:ext>
            </a:extLst>
          </p:cNvPr>
          <p:cNvSpPr/>
          <p:nvPr/>
        </p:nvSpPr>
        <p:spPr>
          <a:xfrm>
            <a:off x="5798717" y="1109657"/>
            <a:ext cx="544507" cy="12954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0A8E39E3-8E73-4FEC-9047-D4EAFA74D925}"/>
              </a:ext>
            </a:extLst>
          </p:cNvPr>
          <p:cNvSpPr/>
          <p:nvPr/>
        </p:nvSpPr>
        <p:spPr>
          <a:xfrm>
            <a:off x="3501487" y="3719836"/>
            <a:ext cx="544507" cy="12954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AF741EDD-9072-4934-B27B-565D3ABF612D}"/>
              </a:ext>
            </a:extLst>
          </p:cNvPr>
          <p:cNvSpPr/>
          <p:nvPr/>
        </p:nvSpPr>
        <p:spPr>
          <a:xfrm>
            <a:off x="5926070" y="3815372"/>
            <a:ext cx="544507" cy="12954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7CC801DA-8FE5-4BDC-AD8B-F745AA34C095}"/>
              </a:ext>
            </a:extLst>
          </p:cNvPr>
          <p:cNvSpPr/>
          <p:nvPr/>
        </p:nvSpPr>
        <p:spPr>
          <a:xfrm>
            <a:off x="8216298" y="3754458"/>
            <a:ext cx="609600" cy="14427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52644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89E4ABB-5D4E-4FB7-8F30-2A46C6A5C2E4}"/>
              </a:ext>
            </a:extLst>
          </p:cNvPr>
          <p:cNvSpPr txBox="1"/>
          <p:nvPr/>
        </p:nvSpPr>
        <p:spPr>
          <a:xfrm>
            <a:off x="7603615" y="5298214"/>
            <a:ext cx="794769" cy="369332"/>
          </a:xfrm>
          <a:prstGeom prst="rect">
            <a:avLst/>
          </a:prstGeom>
          <a:noFill/>
        </p:spPr>
        <p:txBody>
          <a:bodyPr wrap="none" rtlCol="0">
            <a:spAutoFit/>
          </a:bodyPr>
          <a:lstStyle/>
          <a:p>
            <a:r>
              <a:rPr lang="fr-FR" b="1" dirty="0"/>
              <a:t>BZA21</a:t>
            </a:r>
          </a:p>
        </p:txBody>
      </p:sp>
      <p:sp>
        <p:nvSpPr>
          <p:cNvPr id="6" name="ZoneTexte 5">
            <a:extLst>
              <a:ext uri="{FF2B5EF4-FFF2-40B4-BE49-F238E27FC236}">
                <a16:creationId xmlns:a16="http://schemas.microsoft.com/office/drawing/2014/main" id="{A46B7445-4D89-43D2-B4EA-9B68D1A3739E}"/>
              </a:ext>
            </a:extLst>
          </p:cNvPr>
          <p:cNvSpPr txBox="1"/>
          <p:nvPr/>
        </p:nvSpPr>
        <p:spPr>
          <a:xfrm>
            <a:off x="996722" y="2822653"/>
            <a:ext cx="423514" cy="369332"/>
          </a:xfrm>
          <a:prstGeom prst="rect">
            <a:avLst/>
          </a:prstGeom>
          <a:noFill/>
        </p:spPr>
        <p:txBody>
          <a:bodyPr wrap="none" rtlCol="0">
            <a:spAutoFit/>
          </a:bodyPr>
          <a:lstStyle/>
          <a:p>
            <a:r>
              <a:rPr lang="fr-FR" b="1" dirty="0"/>
              <a:t>6b</a:t>
            </a:r>
          </a:p>
        </p:txBody>
      </p:sp>
      <p:sp>
        <p:nvSpPr>
          <p:cNvPr id="8" name="ZoneTexte 7">
            <a:extLst>
              <a:ext uri="{FF2B5EF4-FFF2-40B4-BE49-F238E27FC236}">
                <a16:creationId xmlns:a16="http://schemas.microsoft.com/office/drawing/2014/main" id="{260CB328-A36F-41C8-9E89-5408D97ADE97}"/>
              </a:ext>
            </a:extLst>
          </p:cNvPr>
          <p:cNvSpPr txBox="1"/>
          <p:nvPr/>
        </p:nvSpPr>
        <p:spPr>
          <a:xfrm>
            <a:off x="5171489" y="5298214"/>
            <a:ext cx="657552" cy="369332"/>
          </a:xfrm>
          <a:prstGeom prst="rect">
            <a:avLst/>
          </a:prstGeom>
          <a:noFill/>
        </p:spPr>
        <p:txBody>
          <a:bodyPr wrap="none" rtlCol="0">
            <a:spAutoFit/>
          </a:bodyPr>
          <a:lstStyle/>
          <a:p>
            <a:r>
              <a:rPr lang="fr-FR" b="1" dirty="0"/>
              <a:t>AF15</a:t>
            </a:r>
          </a:p>
        </p:txBody>
      </p:sp>
      <p:sp>
        <p:nvSpPr>
          <p:cNvPr id="10" name="ZoneTexte 9">
            <a:extLst>
              <a:ext uri="{FF2B5EF4-FFF2-40B4-BE49-F238E27FC236}">
                <a16:creationId xmlns:a16="http://schemas.microsoft.com/office/drawing/2014/main" id="{51FC1030-9BFD-44E8-AD4E-DB62730E5D87}"/>
              </a:ext>
            </a:extLst>
          </p:cNvPr>
          <p:cNvSpPr txBox="1"/>
          <p:nvPr/>
        </p:nvSpPr>
        <p:spPr>
          <a:xfrm>
            <a:off x="3033253" y="2825292"/>
            <a:ext cx="1098378" cy="369332"/>
          </a:xfrm>
          <a:prstGeom prst="rect">
            <a:avLst/>
          </a:prstGeom>
          <a:noFill/>
        </p:spPr>
        <p:txBody>
          <a:bodyPr wrap="none" rtlCol="0">
            <a:spAutoFit/>
          </a:bodyPr>
          <a:lstStyle/>
          <a:p>
            <a:r>
              <a:rPr lang="fr-FR" b="1" dirty="0"/>
              <a:t>CM3079B</a:t>
            </a:r>
          </a:p>
        </p:txBody>
      </p:sp>
      <p:sp>
        <p:nvSpPr>
          <p:cNvPr id="14" name="ZoneTexte 13">
            <a:extLst>
              <a:ext uri="{FF2B5EF4-FFF2-40B4-BE49-F238E27FC236}">
                <a16:creationId xmlns:a16="http://schemas.microsoft.com/office/drawing/2014/main" id="{2E91235F-0C8B-45E9-8D1E-968E91EB78B1}"/>
              </a:ext>
            </a:extLst>
          </p:cNvPr>
          <p:cNvSpPr txBox="1"/>
          <p:nvPr/>
        </p:nvSpPr>
        <p:spPr>
          <a:xfrm>
            <a:off x="5204619" y="2831068"/>
            <a:ext cx="681597" cy="369332"/>
          </a:xfrm>
          <a:prstGeom prst="rect">
            <a:avLst/>
          </a:prstGeom>
          <a:noFill/>
        </p:spPr>
        <p:txBody>
          <a:bodyPr wrap="none" rtlCol="0">
            <a:spAutoFit/>
          </a:bodyPr>
          <a:lstStyle/>
          <a:p>
            <a:r>
              <a:rPr lang="fr-FR" b="1" dirty="0"/>
              <a:t>AP05</a:t>
            </a:r>
          </a:p>
        </p:txBody>
      </p:sp>
      <p:sp>
        <p:nvSpPr>
          <p:cNvPr id="16" name="ZoneTexte 15">
            <a:extLst>
              <a:ext uri="{FF2B5EF4-FFF2-40B4-BE49-F238E27FC236}">
                <a16:creationId xmlns:a16="http://schemas.microsoft.com/office/drawing/2014/main" id="{A77F8D1C-72D7-4970-924E-0C88403D2868}"/>
              </a:ext>
            </a:extLst>
          </p:cNvPr>
          <p:cNvSpPr txBox="1"/>
          <p:nvPr/>
        </p:nvSpPr>
        <p:spPr>
          <a:xfrm>
            <a:off x="2924890" y="5292045"/>
            <a:ext cx="657552" cy="369332"/>
          </a:xfrm>
          <a:prstGeom prst="rect">
            <a:avLst/>
          </a:prstGeom>
          <a:noFill/>
        </p:spPr>
        <p:txBody>
          <a:bodyPr wrap="none" rtlCol="0">
            <a:spAutoFit/>
          </a:bodyPr>
          <a:lstStyle/>
          <a:p>
            <a:r>
              <a:rPr lang="fr-FR" b="1" dirty="0"/>
              <a:t>AF20</a:t>
            </a:r>
          </a:p>
        </p:txBody>
      </p:sp>
      <p:pic>
        <p:nvPicPr>
          <p:cNvPr id="18" name="Picture 4">
            <a:extLst>
              <a:ext uri="{FF2B5EF4-FFF2-40B4-BE49-F238E27FC236}">
                <a16:creationId xmlns:a16="http://schemas.microsoft.com/office/drawing/2014/main" id="{6CC48014-18D6-475D-B91A-3F9852AA819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19" name="Espace réservé du numéro de diapositive 1">
            <a:extLst>
              <a:ext uri="{FF2B5EF4-FFF2-40B4-BE49-F238E27FC236}">
                <a16:creationId xmlns:a16="http://schemas.microsoft.com/office/drawing/2014/main" id="{6291A229-778D-446E-972F-BEFDC86E1A93}"/>
              </a:ext>
            </a:extLst>
          </p:cNvPr>
          <p:cNvSpPr>
            <a:spLocks noGrp="1"/>
          </p:cNvSpPr>
          <p:nvPr>
            <p:ph type="sldNum" sz="quarter" idx="12"/>
          </p:nvPr>
        </p:nvSpPr>
        <p:spPr>
          <a:xfrm>
            <a:off x="6934200" y="6356350"/>
            <a:ext cx="2133600" cy="365125"/>
          </a:xfrm>
        </p:spPr>
        <p:txBody>
          <a:bodyPr/>
          <a:lstStyle/>
          <a:p>
            <a:fld id="{FCAEAE96-855E-42B1-8DE9-9C9E68DE18C5}" type="slidenum">
              <a:rPr lang="fr-FR" b="1" smtClean="0">
                <a:solidFill>
                  <a:schemeClr val="bg1"/>
                </a:solidFill>
              </a:rPr>
              <a:pPr/>
              <a:t>12</a:t>
            </a:fld>
            <a:endParaRPr lang="fr-FR" b="1">
              <a:solidFill>
                <a:schemeClr val="bg1"/>
              </a:solidFill>
            </a:endParaRPr>
          </a:p>
        </p:txBody>
      </p:sp>
      <p:sp>
        <p:nvSpPr>
          <p:cNvPr id="20" name="Espace réservé du numéro de diapositive 1">
            <a:extLst>
              <a:ext uri="{FF2B5EF4-FFF2-40B4-BE49-F238E27FC236}">
                <a16:creationId xmlns:a16="http://schemas.microsoft.com/office/drawing/2014/main" id="{2EF5479D-414E-441E-9BB6-0E0E45C290C1}"/>
              </a:ext>
            </a:extLst>
          </p:cNvPr>
          <p:cNvSpPr txBox="1">
            <a:spLocks/>
          </p:cNvSpPr>
          <p:nvPr/>
        </p:nvSpPr>
        <p:spPr>
          <a:xfrm>
            <a:off x="6934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EAE96-855E-42B1-8DE9-9C9E68DE18C5}" type="slidenum">
              <a:rPr lang="fr-FR" b="1" smtClean="0">
                <a:solidFill>
                  <a:schemeClr val="bg1"/>
                </a:solidFill>
              </a:rPr>
              <a:pPr/>
              <a:t>12</a:t>
            </a:fld>
            <a:endParaRPr lang="fr-FR" b="1">
              <a:solidFill>
                <a:schemeClr val="bg1"/>
              </a:solidFill>
            </a:endParaRPr>
          </a:p>
        </p:txBody>
      </p:sp>
      <p:sp>
        <p:nvSpPr>
          <p:cNvPr id="21" name="Espace réservé du numéro de diapositive 1">
            <a:extLst>
              <a:ext uri="{FF2B5EF4-FFF2-40B4-BE49-F238E27FC236}">
                <a16:creationId xmlns:a16="http://schemas.microsoft.com/office/drawing/2014/main" id="{E86A78B5-7DF7-40A2-B059-FABBE2C4CF88}"/>
              </a:ext>
            </a:extLst>
          </p:cNvPr>
          <p:cNvSpPr txBox="1">
            <a:spLocks/>
          </p:cNvSpPr>
          <p:nvPr/>
        </p:nvSpPr>
        <p:spPr>
          <a:xfrm>
            <a:off x="6934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EAE96-855E-42B1-8DE9-9C9E68DE18C5}" type="slidenum">
              <a:rPr lang="fr-FR" b="1" smtClean="0">
                <a:solidFill>
                  <a:schemeClr val="bg1"/>
                </a:solidFill>
              </a:rPr>
              <a:pPr/>
              <a:t>12</a:t>
            </a:fld>
            <a:endParaRPr lang="fr-FR" b="1">
              <a:solidFill>
                <a:schemeClr val="bg1"/>
              </a:solidFill>
            </a:endParaRPr>
          </a:p>
        </p:txBody>
      </p:sp>
      <p:sp>
        <p:nvSpPr>
          <p:cNvPr id="22" name="Slide Number Placeholder 5">
            <a:extLst>
              <a:ext uri="{FF2B5EF4-FFF2-40B4-BE49-F238E27FC236}">
                <a16:creationId xmlns:a16="http://schemas.microsoft.com/office/drawing/2014/main" id="{2F95EC2C-A01C-4E5B-916A-748B34D4774F}"/>
              </a:ext>
            </a:extLst>
          </p:cNvPr>
          <p:cNvSpPr txBox="1">
            <a:spLocks/>
          </p:cNvSpPr>
          <p:nvPr/>
        </p:nvSpPr>
        <p:spPr>
          <a:xfrm>
            <a:off x="6934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EAE96-855E-42B1-8DE9-9C9E68DE18C5}" type="slidenum">
              <a:rPr lang="fr-FR" b="1" smtClean="0">
                <a:solidFill>
                  <a:schemeClr val="bg1"/>
                </a:solidFill>
              </a:rPr>
              <a:pPr/>
              <a:t>12</a:t>
            </a:fld>
            <a:endParaRPr lang="fr-FR" b="1">
              <a:solidFill>
                <a:schemeClr val="bg1"/>
              </a:solidFill>
            </a:endParaRPr>
          </a:p>
        </p:txBody>
      </p:sp>
      <p:sp>
        <p:nvSpPr>
          <p:cNvPr id="23" name="ZoneTexte 22">
            <a:extLst>
              <a:ext uri="{FF2B5EF4-FFF2-40B4-BE49-F238E27FC236}">
                <a16:creationId xmlns:a16="http://schemas.microsoft.com/office/drawing/2014/main" id="{5B836280-C3EA-4271-8AD2-2AB731A21210}"/>
              </a:ext>
            </a:extLst>
          </p:cNvPr>
          <p:cNvSpPr txBox="1"/>
          <p:nvPr/>
        </p:nvSpPr>
        <p:spPr>
          <a:xfrm>
            <a:off x="935006" y="5288826"/>
            <a:ext cx="546945" cy="369332"/>
          </a:xfrm>
          <a:prstGeom prst="rect">
            <a:avLst/>
          </a:prstGeom>
          <a:noFill/>
        </p:spPr>
        <p:txBody>
          <a:bodyPr wrap="none" rtlCol="0">
            <a:spAutoFit/>
          </a:bodyPr>
          <a:lstStyle/>
          <a:p>
            <a:r>
              <a:rPr lang="fr-FR" b="1" dirty="0"/>
              <a:t>AF5</a:t>
            </a:r>
          </a:p>
        </p:txBody>
      </p:sp>
      <p:sp>
        <p:nvSpPr>
          <p:cNvPr id="24" name="ZoneTexte 23">
            <a:extLst>
              <a:ext uri="{FF2B5EF4-FFF2-40B4-BE49-F238E27FC236}">
                <a16:creationId xmlns:a16="http://schemas.microsoft.com/office/drawing/2014/main" id="{ABEFEF55-0D85-4272-A062-A6CD8A94DD46}"/>
              </a:ext>
            </a:extLst>
          </p:cNvPr>
          <p:cNvSpPr txBox="1"/>
          <p:nvPr/>
        </p:nvSpPr>
        <p:spPr>
          <a:xfrm>
            <a:off x="7603134" y="2831068"/>
            <a:ext cx="397866" cy="369332"/>
          </a:xfrm>
          <a:prstGeom prst="rect">
            <a:avLst/>
          </a:prstGeom>
          <a:noFill/>
        </p:spPr>
        <p:txBody>
          <a:bodyPr wrap="none" rtlCol="0">
            <a:spAutoFit/>
          </a:bodyPr>
          <a:lstStyle/>
          <a:p>
            <a:r>
              <a:rPr lang="fr-FR" b="1" dirty="0"/>
              <a:t>6c</a:t>
            </a:r>
          </a:p>
        </p:txBody>
      </p:sp>
      <p:graphicFrame>
        <p:nvGraphicFramePr>
          <p:cNvPr id="26" name="Objet 25">
            <a:extLst>
              <a:ext uri="{FF2B5EF4-FFF2-40B4-BE49-F238E27FC236}">
                <a16:creationId xmlns:a16="http://schemas.microsoft.com/office/drawing/2014/main" id="{4824C444-C1F6-4205-921A-8AD9DA769B51}"/>
              </a:ext>
            </a:extLst>
          </p:cNvPr>
          <p:cNvGraphicFramePr>
            <a:graphicFrameLocks noChangeAspect="1"/>
          </p:cNvGraphicFramePr>
          <p:nvPr>
            <p:extLst>
              <p:ext uri="{D42A27DB-BD31-4B8C-83A1-F6EECF244321}">
                <p14:modId xmlns:p14="http://schemas.microsoft.com/office/powerpoint/2010/main" val="3440233102"/>
              </p:ext>
            </p:extLst>
          </p:nvPr>
        </p:nvGraphicFramePr>
        <p:xfrm>
          <a:off x="429017" y="1152918"/>
          <a:ext cx="1558925" cy="1397000"/>
        </p:xfrm>
        <a:graphic>
          <a:graphicData uri="http://schemas.openxmlformats.org/presentationml/2006/ole">
            <mc:AlternateContent xmlns:mc="http://schemas.openxmlformats.org/markup-compatibility/2006">
              <mc:Choice xmlns:v="urn:schemas-microsoft-com:vml" Requires="v">
                <p:oleObj spid="_x0000_s3733" name="CS ChemDraw Drawing" r:id="rId4" imgW="1559158" imgH="1397335" progId="ChemDraw.Document.6.0">
                  <p:embed/>
                </p:oleObj>
              </mc:Choice>
              <mc:Fallback>
                <p:oleObj name="CS ChemDraw Drawing" r:id="rId4" imgW="1559158" imgH="1397335" progId="ChemDraw.Document.6.0">
                  <p:embed/>
                  <p:pic>
                    <p:nvPicPr>
                      <p:cNvPr id="11" name="Objet 10">
                        <a:extLst>
                          <a:ext uri="{FF2B5EF4-FFF2-40B4-BE49-F238E27FC236}">
                            <a16:creationId xmlns:a16="http://schemas.microsoft.com/office/drawing/2014/main" id="{115759C1-A50B-4640-B0A8-A6E7C207A928}"/>
                          </a:ext>
                        </a:extLst>
                      </p:cNvPr>
                      <p:cNvPicPr>
                        <a:picLocks noChangeAspect="1" noChangeArrowheads="1"/>
                      </p:cNvPicPr>
                      <p:nvPr/>
                    </p:nvPicPr>
                    <p:blipFill>
                      <a:blip r:embed="rId5"/>
                      <a:srcRect/>
                      <a:stretch>
                        <a:fillRect/>
                      </a:stretch>
                    </p:blipFill>
                    <p:spPr bwMode="auto">
                      <a:xfrm>
                        <a:off x="429017" y="1152918"/>
                        <a:ext cx="1558925" cy="1397000"/>
                      </a:xfrm>
                      <a:prstGeom prst="rect">
                        <a:avLst/>
                      </a:prstGeom>
                      <a:noFill/>
                    </p:spPr>
                  </p:pic>
                </p:oleObj>
              </mc:Fallback>
            </mc:AlternateContent>
          </a:graphicData>
        </a:graphic>
      </p:graphicFrame>
      <p:graphicFrame>
        <p:nvGraphicFramePr>
          <p:cNvPr id="27" name="Objet 26">
            <a:extLst>
              <a:ext uri="{FF2B5EF4-FFF2-40B4-BE49-F238E27FC236}">
                <a16:creationId xmlns:a16="http://schemas.microsoft.com/office/drawing/2014/main" id="{03366E16-0C5C-4E7C-A669-94AE20AAFB2F}"/>
              </a:ext>
            </a:extLst>
          </p:cNvPr>
          <p:cNvGraphicFramePr>
            <a:graphicFrameLocks noChangeAspect="1"/>
          </p:cNvGraphicFramePr>
          <p:nvPr>
            <p:extLst>
              <p:ext uri="{D42A27DB-BD31-4B8C-83A1-F6EECF244321}">
                <p14:modId xmlns:p14="http://schemas.microsoft.com/office/powerpoint/2010/main" val="4250097699"/>
              </p:ext>
            </p:extLst>
          </p:nvPr>
        </p:nvGraphicFramePr>
        <p:xfrm>
          <a:off x="2697996" y="1023459"/>
          <a:ext cx="1560513" cy="1520825"/>
        </p:xfrm>
        <a:graphic>
          <a:graphicData uri="http://schemas.openxmlformats.org/presentationml/2006/ole">
            <mc:AlternateContent xmlns:mc="http://schemas.openxmlformats.org/markup-compatibility/2006">
              <mc:Choice xmlns:v="urn:schemas-microsoft-com:vml" Requires="v">
                <p:oleObj spid="_x0000_s3734" name="CS ChemDraw Drawing" r:id="rId6" imgW="1560434" imgH="1520779" progId="ChemDraw.Document.6.0">
                  <p:embed/>
                </p:oleObj>
              </mc:Choice>
              <mc:Fallback>
                <p:oleObj name="CS ChemDraw Drawing" r:id="rId6" imgW="1560434" imgH="1520779" progId="ChemDraw.Document.6.0">
                  <p:embed/>
                  <p:pic>
                    <p:nvPicPr>
                      <p:cNvPr id="26" name="Objet 25">
                        <a:extLst>
                          <a:ext uri="{FF2B5EF4-FFF2-40B4-BE49-F238E27FC236}">
                            <a16:creationId xmlns:a16="http://schemas.microsoft.com/office/drawing/2014/main" id="{4824C444-C1F6-4205-921A-8AD9DA769B51}"/>
                          </a:ext>
                        </a:extLst>
                      </p:cNvPr>
                      <p:cNvPicPr>
                        <a:picLocks noChangeAspect="1" noChangeArrowheads="1"/>
                      </p:cNvPicPr>
                      <p:nvPr/>
                    </p:nvPicPr>
                    <p:blipFill>
                      <a:blip r:embed="rId7"/>
                      <a:srcRect/>
                      <a:stretch>
                        <a:fillRect/>
                      </a:stretch>
                    </p:blipFill>
                    <p:spPr bwMode="auto">
                      <a:xfrm>
                        <a:off x="2697996" y="1023459"/>
                        <a:ext cx="1560513" cy="1520825"/>
                      </a:xfrm>
                      <a:prstGeom prst="rect">
                        <a:avLst/>
                      </a:prstGeom>
                      <a:noFill/>
                    </p:spPr>
                  </p:pic>
                </p:oleObj>
              </mc:Fallback>
            </mc:AlternateContent>
          </a:graphicData>
        </a:graphic>
      </p:graphicFrame>
      <p:graphicFrame>
        <p:nvGraphicFramePr>
          <p:cNvPr id="28" name="Objet 27">
            <a:extLst>
              <a:ext uri="{FF2B5EF4-FFF2-40B4-BE49-F238E27FC236}">
                <a16:creationId xmlns:a16="http://schemas.microsoft.com/office/drawing/2014/main" id="{6B02E077-ECA5-441D-9818-C5FFB7FFD5DB}"/>
              </a:ext>
            </a:extLst>
          </p:cNvPr>
          <p:cNvGraphicFramePr>
            <a:graphicFrameLocks noChangeAspect="1"/>
          </p:cNvGraphicFramePr>
          <p:nvPr>
            <p:extLst>
              <p:ext uri="{D42A27DB-BD31-4B8C-83A1-F6EECF244321}">
                <p14:modId xmlns:p14="http://schemas.microsoft.com/office/powerpoint/2010/main" val="3073511373"/>
              </p:ext>
            </p:extLst>
          </p:nvPr>
        </p:nvGraphicFramePr>
        <p:xfrm>
          <a:off x="2216151" y="3710034"/>
          <a:ext cx="2179638" cy="1397000"/>
        </p:xfrm>
        <a:graphic>
          <a:graphicData uri="http://schemas.openxmlformats.org/presentationml/2006/ole">
            <mc:AlternateContent xmlns:mc="http://schemas.openxmlformats.org/markup-compatibility/2006">
              <mc:Choice xmlns:v="urn:schemas-microsoft-com:vml" Requires="v">
                <p:oleObj spid="_x0000_s3735" name="CS ChemDraw Drawing" r:id="rId8" imgW="2179249" imgH="1397335" progId="ChemDraw.Document.6.0">
                  <p:embed/>
                </p:oleObj>
              </mc:Choice>
              <mc:Fallback>
                <p:oleObj name="CS ChemDraw Drawing" r:id="rId8" imgW="2179249" imgH="1397335" progId="ChemDraw.Document.6.0">
                  <p:embed/>
                  <p:pic>
                    <p:nvPicPr>
                      <p:cNvPr id="26" name="Objet 25">
                        <a:extLst>
                          <a:ext uri="{FF2B5EF4-FFF2-40B4-BE49-F238E27FC236}">
                            <a16:creationId xmlns:a16="http://schemas.microsoft.com/office/drawing/2014/main" id="{4824C444-C1F6-4205-921A-8AD9DA769B51}"/>
                          </a:ext>
                        </a:extLst>
                      </p:cNvPr>
                      <p:cNvPicPr>
                        <a:picLocks noChangeAspect="1" noChangeArrowheads="1"/>
                      </p:cNvPicPr>
                      <p:nvPr/>
                    </p:nvPicPr>
                    <p:blipFill>
                      <a:blip r:embed="rId9"/>
                      <a:srcRect/>
                      <a:stretch>
                        <a:fillRect/>
                      </a:stretch>
                    </p:blipFill>
                    <p:spPr bwMode="auto">
                      <a:xfrm>
                        <a:off x="2216151" y="3710034"/>
                        <a:ext cx="2179638" cy="1397000"/>
                      </a:xfrm>
                      <a:prstGeom prst="rect">
                        <a:avLst/>
                      </a:prstGeom>
                      <a:noFill/>
                    </p:spPr>
                  </p:pic>
                </p:oleObj>
              </mc:Fallback>
            </mc:AlternateContent>
          </a:graphicData>
        </a:graphic>
      </p:graphicFrame>
      <p:graphicFrame>
        <p:nvGraphicFramePr>
          <p:cNvPr id="29" name="Objet 28">
            <a:extLst>
              <a:ext uri="{FF2B5EF4-FFF2-40B4-BE49-F238E27FC236}">
                <a16:creationId xmlns:a16="http://schemas.microsoft.com/office/drawing/2014/main" id="{A348ED15-AE41-4F1F-81D1-1F6505B3C0ED}"/>
              </a:ext>
            </a:extLst>
          </p:cNvPr>
          <p:cNvGraphicFramePr>
            <a:graphicFrameLocks noChangeAspect="1"/>
          </p:cNvGraphicFramePr>
          <p:nvPr>
            <p:extLst>
              <p:ext uri="{D42A27DB-BD31-4B8C-83A1-F6EECF244321}">
                <p14:modId xmlns:p14="http://schemas.microsoft.com/office/powerpoint/2010/main" val="2662315407"/>
              </p:ext>
            </p:extLst>
          </p:nvPr>
        </p:nvGraphicFramePr>
        <p:xfrm>
          <a:off x="228600" y="3700231"/>
          <a:ext cx="1776413" cy="1397000"/>
        </p:xfrm>
        <a:graphic>
          <a:graphicData uri="http://schemas.openxmlformats.org/presentationml/2006/ole">
            <mc:AlternateContent xmlns:mc="http://schemas.openxmlformats.org/markup-compatibility/2006">
              <mc:Choice xmlns:v="urn:schemas-microsoft-com:vml" Requires="v">
                <p:oleObj spid="_x0000_s3736" name="CS ChemDraw Drawing" r:id="rId10" imgW="1775637" imgH="1397335" progId="ChemDraw.Document.6.0">
                  <p:embed/>
                </p:oleObj>
              </mc:Choice>
              <mc:Fallback>
                <p:oleObj name="CS ChemDraw Drawing" r:id="rId10" imgW="1775637" imgH="1397335" progId="ChemDraw.Document.6.0">
                  <p:embed/>
                  <p:pic>
                    <p:nvPicPr>
                      <p:cNvPr id="26" name="Objet 25">
                        <a:extLst>
                          <a:ext uri="{FF2B5EF4-FFF2-40B4-BE49-F238E27FC236}">
                            <a16:creationId xmlns:a16="http://schemas.microsoft.com/office/drawing/2014/main" id="{4824C444-C1F6-4205-921A-8AD9DA769B51}"/>
                          </a:ext>
                        </a:extLst>
                      </p:cNvPr>
                      <p:cNvPicPr>
                        <a:picLocks noChangeAspect="1" noChangeArrowheads="1"/>
                      </p:cNvPicPr>
                      <p:nvPr/>
                    </p:nvPicPr>
                    <p:blipFill>
                      <a:blip r:embed="rId11"/>
                      <a:srcRect/>
                      <a:stretch>
                        <a:fillRect/>
                      </a:stretch>
                    </p:blipFill>
                    <p:spPr bwMode="auto">
                      <a:xfrm>
                        <a:off x="228600" y="3700231"/>
                        <a:ext cx="1776413" cy="1397000"/>
                      </a:xfrm>
                      <a:prstGeom prst="rect">
                        <a:avLst/>
                      </a:prstGeom>
                      <a:noFill/>
                    </p:spPr>
                  </p:pic>
                </p:oleObj>
              </mc:Fallback>
            </mc:AlternateContent>
          </a:graphicData>
        </a:graphic>
      </p:graphicFrame>
      <p:graphicFrame>
        <p:nvGraphicFramePr>
          <p:cNvPr id="31" name="Objet 30">
            <a:extLst>
              <a:ext uri="{FF2B5EF4-FFF2-40B4-BE49-F238E27FC236}">
                <a16:creationId xmlns:a16="http://schemas.microsoft.com/office/drawing/2014/main" id="{FC4B3D5D-7DD0-448F-94F4-77FDA41F934A}"/>
              </a:ext>
            </a:extLst>
          </p:cNvPr>
          <p:cNvGraphicFramePr>
            <a:graphicFrameLocks noChangeAspect="1"/>
          </p:cNvGraphicFramePr>
          <p:nvPr>
            <p:extLst>
              <p:ext uri="{D42A27DB-BD31-4B8C-83A1-F6EECF244321}">
                <p14:modId xmlns:p14="http://schemas.microsoft.com/office/powerpoint/2010/main" val="3534928206"/>
              </p:ext>
            </p:extLst>
          </p:nvPr>
        </p:nvGraphicFramePr>
        <p:xfrm>
          <a:off x="4757733" y="1165065"/>
          <a:ext cx="1560512" cy="1500188"/>
        </p:xfrm>
        <a:graphic>
          <a:graphicData uri="http://schemas.openxmlformats.org/presentationml/2006/ole">
            <mc:AlternateContent xmlns:mc="http://schemas.openxmlformats.org/markup-compatibility/2006">
              <mc:Choice xmlns:v="urn:schemas-microsoft-com:vml" Requires="v">
                <p:oleObj spid="_x0000_s3737" name="CS ChemDraw Drawing" r:id="rId12" imgW="1560434" imgH="1499569" progId="ChemDraw.Document.6.0">
                  <p:embed/>
                </p:oleObj>
              </mc:Choice>
              <mc:Fallback>
                <p:oleObj name="CS ChemDraw Drawing" r:id="rId12" imgW="1560434" imgH="1499569" progId="ChemDraw.Document.6.0">
                  <p:embed/>
                  <p:pic>
                    <p:nvPicPr>
                      <p:cNvPr id="26" name="Objet 25">
                        <a:extLst>
                          <a:ext uri="{FF2B5EF4-FFF2-40B4-BE49-F238E27FC236}">
                            <a16:creationId xmlns:a16="http://schemas.microsoft.com/office/drawing/2014/main" id="{4824C444-C1F6-4205-921A-8AD9DA769B51}"/>
                          </a:ext>
                        </a:extLst>
                      </p:cNvPr>
                      <p:cNvPicPr>
                        <a:picLocks noChangeAspect="1" noChangeArrowheads="1"/>
                      </p:cNvPicPr>
                      <p:nvPr/>
                    </p:nvPicPr>
                    <p:blipFill>
                      <a:blip r:embed="rId13"/>
                      <a:srcRect/>
                      <a:stretch>
                        <a:fillRect/>
                      </a:stretch>
                    </p:blipFill>
                    <p:spPr bwMode="auto">
                      <a:xfrm>
                        <a:off x="4757733" y="1165065"/>
                        <a:ext cx="1560512" cy="1500188"/>
                      </a:xfrm>
                      <a:prstGeom prst="rect">
                        <a:avLst/>
                      </a:prstGeom>
                      <a:noFill/>
                    </p:spPr>
                  </p:pic>
                </p:oleObj>
              </mc:Fallback>
            </mc:AlternateContent>
          </a:graphicData>
        </a:graphic>
      </p:graphicFrame>
      <p:graphicFrame>
        <p:nvGraphicFramePr>
          <p:cNvPr id="32" name="Objet 31">
            <a:extLst>
              <a:ext uri="{FF2B5EF4-FFF2-40B4-BE49-F238E27FC236}">
                <a16:creationId xmlns:a16="http://schemas.microsoft.com/office/drawing/2014/main" id="{CBF60083-DE58-4B17-80CC-ABC7AB337D8C}"/>
              </a:ext>
            </a:extLst>
          </p:cNvPr>
          <p:cNvGraphicFramePr>
            <a:graphicFrameLocks noChangeAspect="1"/>
          </p:cNvGraphicFramePr>
          <p:nvPr>
            <p:extLst>
              <p:ext uri="{D42A27DB-BD31-4B8C-83A1-F6EECF244321}">
                <p14:modId xmlns:p14="http://schemas.microsoft.com/office/powerpoint/2010/main" val="2314000525"/>
              </p:ext>
            </p:extLst>
          </p:nvPr>
        </p:nvGraphicFramePr>
        <p:xfrm>
          <a:off x="6773976" y="3730625"/>
          <a:ext cx="2214562" cy="1984375"/>
        </p:xfrm>
        <a:graphic>
          <a:graphicData uri="http://schemas.openxmlformats.org/presentationml/2006/ole">
            <mc:AlternateContent xmlns:mc="http://schemas.openxmlformats.org/markup-compatibility/2006">
              <mc:Choice xmlns:v="urn:schemas-microsoft-com:vml" Requires="v">
                <p:oleObj spid="_x0000_s3738" name="CS ChemDraw Drawing" r:id="rId14" imgW="2214549" imgH="1984012" progId="ChemDraw.Document.6.0">
                  <p:embed/>
                </p:oleObj>
              </mc:Choice>
              <mc:Fallback>
                <p:oleObj name="CS ChemDraw Drawing" r:id="rId14" imgW="2214549" imgH="1984012" progId="ChemDraw.Document.6.0">
                  <p:embed/>
                  <p:pic>
                    <p:nvPicPr>
                      <p:cNvPr id="26" name="Objet 25">
                        <a:extLst>
                          <a:ext uri="{FF2B5EF4-FFF2-40B4-BE49-F238E27FC236}">
                            <a16:creationId xmlns:a16="http://schemas.microsoft.com/office/drawing/2014/main" id="{4824C444-C1F6-4205-921A-8AD9DA769B51}"/>
                          </a:ext>
                        </a:extLst>
                      </p:cNvPr>
                      <p:cNvPicPr>
                        <a:picLocks noChangeAspect="1" noChangeArrowheads="1"/>
                      </p:cNvPicPr>
                      <p:nvPr/>
                    </p:nvPicPr>
                    <p:blipFill>
                      <a:blip r:embed="rId15"/>
                      <a:srcRect/>
                      <a:stretch>
                        <a:fillRect/>
                      </a:stretch>
                    </p:blipFill>
                    <p:spPr bwMode="auto">
                      <a:xfrm>
                        <a:off x="6773976" y="3730625"/>
                        <a:ext cx="2214562" cy="1984375"/>
                      </a:xfrm>
                      <a:prstGeom prst="rect">
                        <a:avLst/>
                      </a:prstGeom>
                      <a:noFill/>
                    </p:spPr>
                  </p:pic>
                </p:oleObj>
              </mc:Fallback>
            </mc:AlternateContent>
          </a:graphicData>
        </a:graphic>
      </p:graphicFrame>
      <p:graphicFrame>
        <p:nvGraphicFramePr>
          <p:cNvPr id="33" name="Objet 32">
            <a:extLst>
              <a:ext uri="{FF2B5EF4-FFF2-40B4-BE49-F238E27FC236}">
                <a16:creationId xmlns:a16="http://schemas.microsoft.com/office/drawing/2014/main" id="{2DFB9F0F-C7BC-442C-92A8-4EC453C4376E}"/>
              </a:ext>
            </a:extLst>
          </p:cNvPr>
          <p:cNvGraphicFramePr>
            <a:graphicFrameLocks noChangeAspect="1"/>
          </p:cNvGraphicFramePr>
          <p:nvPr>
            <p:extLst>
              <p:ext uri="{D42A27DB-BD31-4B8C-83A1-F6EECF244321}">
                <p14:modId xmlns:p14="http://schemas.microsoft.com/office/powerpoint/2010/main" val="1316026371"/>
              </p:ext>
            </p:extLst>
          </p:nvPr>
        </p:nvGraphicFramePr>
        <p:xfrm>
          <a:off x="4412690" y="3710034"/>
          <a:ext cx="2471738" cy="1450975"/>
        </p:xfrm>
        <a:graphic>
          <a:graphicData uri="http://schemas.openxmlformats.org/presentationml/2006/ole">
            <mc:AlternateContent xmlns:mc="http://schemas.openxmlformats.org/markup-compatibility/2006">
              <mc:Choice xmlns:v="urn:schemas-microsoft-com:vml" Requires="v">
                <p:oleObj spid="_x0000_s3739" name="CS ChemDraw Drawing" r:id="rId16" imgW="2471857" imgH="1450785" progId="ChemDraw.Document.6.0">
                  <p:embed/>
                </p:oleObj>
              </mc:Choice>
              <mc:Fallback>
                <p:oleObj name="CS ChemDraw Drawing" r:id="rId16" imgW="2471857" imgH="1450785" progId="ChemDraw.Document.6.0">
                  <p:embed/>
                  <p:pic>
                    <p:nvPicPr>
                      <p:cNvPr id="26" name="Objet 25">
                        <a:extLst>
                          <a:ext uri="{FF2B5EF4-FFF2-40B4-BE49-F238E27FC236}">
                            <a16:creationId xmlns:a16="http://schemas.microsoft.com/office/drawing/2014/main" id="{4824C444-C1F6-4205-921A-8AD9DA769B51}"/>
                          </a:ext>
                        </a:extLst>
                      </p:cNvPr>
                      <p:cNvPicPr>
                        <a:picLocks noChangeAspect="1" noChangeArrowheads="1"/>
                      </p:cNvPicPr>
                      <p:nvPr/>
                    </p:nvPicPr>
                    <p:blipFill>
                      <a:blip r:embed="rId17"/>
                      <a:srcRect/>
                      <a:stretch>
                        <a:fillRect/>
                      </a:stretch>
                    </p:blipFill>
                    <p:spPr bwMode="auto">
                      <a:xfrm>
                        <a:off x="4412690" y="3710034"/>
                        <a:ext cx="2471738" cy="1450975"/>
                      </a:xfrm>
                      <a:prstGeom prst="rect">
                        <a:avLst/>
                      </a:prstGeom>
                      <a:noFill/>
                    </p:spPr>
                  </p:pic>
                </p:oleObj>
              </mc:Fallback>
            </mc:AlternateContent>
          </a:graphicData>
        </a:graphic>
      </p:graphicFrame>
      <p:graphicFrame>
        <p:nvGraphicFramePr>
          <p:cNvPr id="34" name="Objet 33">
            <a:extLst>
              <a:ext uri="{FF2B5EF4-FFF2-40B4-BE49-F238E27FC236}">
                <a16:creationId xmlns:a16="http://schemas.microsoft.com/office/drawing/2014/main" id="{2A8F8DDB-2E1F-4C59-8840-F9D478581AEF}"/>
              </a:ext>
            </a:extLst>
          </p:cNvPr>
          <p:cNvGraphicFramePr>
            <a:graphicFrameLocks noChangeAspect="1"/>
          </p:cNvGraphicFramePr>
          <p:nvPr>
            <p:extLst>
              <p:ext uri="{D42A27DB-BD31-4B8C-83A1-F6EECF244321}">
                <p14:modId xmlns:p14="http://schemas.microsoft.com/office/powerpoint/2010/main" val="195430478"/>
              </p:ext>
            </p:extLst>
          </p:nvPr>
        </p:nvGraphicFramePr>
        <p:xfrm>
          <a:off x="6985665" y="1165065"/>
          <a:ext cx="1558925" cy="1557338"/>
        </p:xfrm>
        <a:graphic>
          <a:graphicData uri="http://schemas.openxmlformats.org/presentationml/2006/ole">
            <mc:AlternateContent xmlns:mc="http://schemas.openxmlformats.org/markup-compatibility/2006">
              <mc:Choice xmlns:v="urn:schemas-microsoft-com:vml" Requires="v">
                <p:oleObj spid="_x0000_s3740" name="CS ChemDraw Drawing" r:id="rId18" imgW="1559158" imgH="1557261" progId="ChemDraw.Document.6.0">
                  <p:embed/>
                </p:oleObj>
              </mc:Choice>
              <mc:Fallback>
                <p:oleObj name="CS ChemDraw Drawing" r:id="rId18" imgW="1559158" imgH="1557261" progId="ChemDraw.Document.6.0">
                  <p:embed/>
                  <p:pic>
                    <p:nvPicPr>
                      <p:cNvPr id="26" name="Objet 25">
                        <a:extLst>
                          <a:ext uri="{FF2B5EF4-FFF2-40B4-BE49-F238E27FC236}">
                            <a16:creationId xmlns:a16="http://schemas.microsoft.com/office/drawing/2014/main" id="{4824C444-C1F6-4205-921A-8AD9DA769B51}"/>
                          </a:ext>
                        </a:extLst>
                      </p:cNvPr>
                      <p:cNvPicPr>
                        <a:picLocks noChangeAspect="1" noChangeArrowheads="1"/>
                      </p:cNvPicPr>
                      <p:nvPr/>
                    </p:nvPicPr>
                    <p:blipFill>
                      <a:blip r:embed="rId19"/>
                      <a:srcRect/>
                      <a:stretch>
                        <a:fillRect/>
                      </a:stretch>
                    </p:blipFill>
                    <p:spPr bwMode="auto">
                      <a:xfrm>
                        <a:off x="6985665" y="1165065"/>
                        <a:ext cx="1558925" cy="1557338"/>
                      </a:xfrm>
                      <a:prstGeom prst="rect">
                        <a:avLst/>
                      </a:prstGeom>
                      <a:noFill/>
                    </p:spPr>
                  </p:pic>
                </p:oleObj>
              </mc:Fallback>
            </mc:AlternateContent>
          </a:graphicData>
        </a:graphic>
      </p:graphicFrame>
      <p:sp>
        <p:nvSpPr>
          <p:cNvPr id="35" name="Rectangle 34">
            <a:extLst>
              <a:ext uri="{FF2B5EF4-FFF2-40B4-BE49-F238E27FC236}">
                <a16:creationId xmlns:a16="http://schemas.microsoft.com/office/drawing/2014/main" id="{1AF0E89D-081F-41F6-841E-CDD58D72B4C6}"/>
              </a:ext>
            </a:extLst>
          </p:cNvPr>
          <p:cNvSpPr/>
          <p:nvPr/>
        </p:nvSpPr>
        <p:spPr>
          <a:xfrm>
            <a:off x="1395413" y="1158498"/>
            <a:ext cx="609600" cy="14427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CD5AD2A2-8258-4E5A-970B-0DD713107BA7}"/>
              </a:ext>
            </a:extLst>
          </p:cNvPr>
          <p:cNvSpPr/>
          <p:nvPr/>
        </p:nvSpPr>
        <p:spPr>
          <a:xfrm>
            <a:off x="3677819" y="1162340"/>
            <a:ext cx="609600" cy="14427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79F0AFE5-847D-4264-BD0E-02267771D5D6}"/>
              </a:ext>
            </a:extLst>
          </p:cNvPr>
          <p:cNvSpPr/>
          <p:nvPr/>
        </p:nvSpPr>
        <p:spPr>
          <a:xfrm>
            <a:off x="5737555" y="1165065"/>
            <a:ext cx="609600" cy="14427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56EB267C-99A0-485E-BBBF-DB5D66F453E5}"/>
              </a:ext>
            </a:extLst>
          </p:cNvPr>
          <p:cNvSpPr/>
          <p:nvPr/>
        </p:nvSpPr>
        <p:spPr>
          <a:xfrm>
            <a:off x="7951019" y="1193787"/>
            <a:ext cx="609600" cy="14427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3AC65110-1330-4EBB-A4FF-405069D62331}"/>
              </a:ext>
            </a:extLst>
          </p:cNvPr>
          <p:cNvSpPr/>
          <p:nvPr/>
        </p:nvSpPr>
        <p:spPr>
          <a:xfrm>
            <a:off x="7743614" y="3730716"/>
            <a:ext cx="609600" cy="14427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B91F08B0-4BBE-4DB5-9D25-A3E2E8010A4D}"/>
              </a:ext>
            </a:extLst>
          </p:cNvPr>
          <p:cNvSpPr/>
          <p:nvPr/>
        </p:nvSpPr>
        <p:spPr>
          <a:xfrm>
            <a:off x="5387109" y="3704105"/>
            <a:ext cx="609600" cy="14427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E732C429-1C57-4232-9AF4-A7205D3701AC}"/>
              </a:ext>
            </a:extLst>
          </p:cNvPr>
          <p:cNvSpPr/>
          <p:nvPr/>
        </p:nvSpPr>
        <p:spPr>
          <a:xfrm>
            <a:off x="3181742" y="3730716"/>
            <a:ext cx="609600" cy="14427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46C622BA-E3C7-4607-BC5F-1C0821447C6E}"/>
              </a:ext>
            </a:extLst>
          </p:cNvPr>
          <p:cNvSpPr/>
          <p:nvPr/>
        </p:nvSpPr>
        <p:spPr>
          <a:xfrm>
            <a:off x="1196182" y="3710034"/>
            <a:ext cx="609600" cy="14427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TextBox 3">
            <a:extLst>
              <a:ext uri="{FF2B5EF4-FFF2-40B4-BE49-F238E27FC236}">
                <a16:creationId xmlns:a16="http://schemas.microsoft.com/office/drawing/2014/main" id="{C26D4911-BD06-48E8-89E9-7E60E761D2DB}"/>
              </a:ext>
            </a:extLst>
          </p:cNvPr>
          <p:cNvSpPr txBox="1"/>
          <p:nvPr/>
        </p:nvSpPr>
        <p:spPr>
          <a:xfrm>
            <a:off x="495436" y="324822"/>
            <a:ext cx="8458200" cy="461665"/>
          </a:xfrm>
          <a:prstGeom prst="rect">
            <a:avLst/>
          </a:prstGeom>
          <a:noFill/>
        </p:spPr>
        <p:txBody>
          <a:bodyPr wrap="square" rtlCol="0">
            <a:spAutoFit/>
          </a:bodyPr>
          <a:lstStyle/>
          <a:p>
            <a:r>
              <a:rPr lang="fr-FR" sz="2400" b="1" dirty="0" err="1"/>
              <a:t>Results</a:t>
            </a:r>
            <a:r>
              <a:rPr lang="fr-FR" sz="2400" b="1" dirty="0"/>
              <a:t> and discussion – </a:t>
            </a:r>
            <a:r>
              <a:rPr lang="fr-FR" sz="2400" b="1" i="1" dirty="0">
                <a:solidFill>
                  <a:srgbClr val="7030A0"/>
                </a:solidFill>
              </a:rPr>
              <a:t>24 </a:t>
            </a:r>
            <a:r>
              <a:rPr lang="fr-FR" sz="2400" b="1" i="1" dirty="0" err="1">
                <a:solidFill>
                  <a:srgbClr val="7030A0"/>
                </a:solidFill>
              </a:rPr>
              <a:t>indeno</a:t>
            </a:r>
            <a:r>
              <a:rPr lang="fr-FR" sz="2400" b="1" i="1" dirty="0">
                <a:solidFill>
                  <a:srgbClr val="7030A0"/>
                </a:solidFill>
              </a:rPr>
              <a:t>[1,2-b]indoles </a:t>
            </a:r>
            <a:r>
              <a:rPr lang="fr-FR" sz="2400" b="1" i="1" dirty="0" err="1">
                <a:solidFill>
                  <a:srgbClr val="7030A0"/>
                </a:solidFill>
              </a:rPr>
              <a:t>synthesized</a:t>
            </a:r>
            <a:endParaRPr lang="fr-FR" sz="2400" b="1" i="1" dirty="0">
              <a:solidFill>
                <a:srgbClr val="7030A0"/>
              </a:solidFill>
            </a:endParaRPr>
          </a:p>
        </p:txBody>
      </p:sp>
    </p:spTree>
    <p:extLst>
      <p:ext uri="{BB962C8B-B14F-4D97-AF65-F5344CB8AC3E}">
        <p14:creationId xmlns:p14="http://schemas.microsoft.com/office/powerpoint/2010/main" val="3541323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F6C5B5F-8DEC-4579-87E9-34C6334BF53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 y="6021442"/>
            <a:ext cx="9136919" cy="835799"/>
          </a:xfrm>
          <a:prstGeom prst="rect">
            <a:avLst/>
          </a:prstGeom>
        </p:spPr>
      </p:pic>
      <p:sp>
        <p:nvSpPr>
          <p:cNvPr id="5" name="Espace réservé du numéro de diapositive 1">
            <a:extLst>
              <a:ext uri="{FF2B5EF4-FFF2-40B4-BE49-F238E27FC236}">
                <a16:creationId xmlns:a16="http://schemas.microsoft.com/office/drawing/2014/main" id="{1863EA38-6433-4A53-8D0B-8282B01BD7D2}"/>
              </a:ext>
            </a:extLst>
          </p:cNvPr>
          <p:cNvSpPr>
            <a:spLocks noGrp="1"/>
          </p:cNvSpPr>
          <p:nvPr>
            <p:ph type="sldNum" sz="quarter" idx="12"/>
          </p:nvPr>
        </p:nvSpPr>
        <p:spPr>
          <a:xfrm>
            <a:off x="6934200" y="6356353"/>
            <a:ext cx="2133600" cy="365125"/>
          </a:xfrm>
        </p:spPr>
        <p:txBody>
          <a:bodyPr/>
          <a:lstStyle/>
          <a:p>
            <a:fld id="{FCAEAE96-855E-42B1-8DE9-9C9E68DE18C5}" type="slidenum">
              <a:rPr lang="fr-FR" b="1" smtClean="0">
                <a:solidFill>
                  <a:schemeClr val="bg1"/>
                </a:solidFill>
              </a:rPr>
              <a:pPr/>
              <a:t>13</a:t>
            </a:fld>
            <a:endParaRPr lang="fr-FR" b="1">
              <a:solidFill>
                <a:schemeClr val="bg1"/>
              </a:solidFill>
            </a:endParaRPr>
          </a:p>
        </p:txBody>
      </p:sp>
      <p:sp>
        <p:nvSpPr>
          <p:cNvPr id="6" name="Espace réservé du numéro de diapositive 1">
            <a:extLst>
              <a:ext uri="{FF2B5EF4-FFF2-40B4-BE49-F238E27FC236}">
                <a16:creationId xmlns:a16="http://schemas.microsoft.com/office/drawing/2014/main" id="{6CC2A793-8DD5-4438-BE5A-B66AE156E970}"/>
              </a:ext>
            </a:extLst>
          </p:cNvPr>
          <p:cNvSpPr txBox="1">
            <a:spLocks/>
          </p:cNvSpPr>
          <p:nvPr/>
        </p:nvSpPr>
        <p:spPr>
          <a:xfrm>
            <a:off x="6934200" y="6356353"/>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EAE96-855E-42B1-8DE9-9C9E68DE18C5}" type="slidenum">
              <a:rPr lang="fr-FR" b="1">
                <a:solidFill>
                  <a:schemeClr val="bg1"/>
                </a:solidFill>
              </a:rPr>
              <a:pPr/>
              <a:t>13</a:t>
            </a:fld>
            <a:endParaRPr lang="fr-FR" b="1">
              <a:solidFill>
                <a:schemeClr val="bg1"/>
              </a:solidFill>
            </a:endParaRPr>
          </a:p>
        </p:txBody>
      </p:sp>
      <p:sp>
        <p:nvSpPr>
          <p:cNvPr id="7" name="Slide Number Placeholder 5">
            <a:extLst>
              <a:ext uri="{FF2B5EF4-FFF2-40B4-BE49-F238E27FC236}">
                <a16:creationId xmlns:a16="http://schemas.microsoft.com/office/drawing/2014/main" id="{0A733316-3BD8-48DE-B88B-97A1DB80E258}"/>
              </a:ext>
            </a:extLst>
          </p:cNvPr>
          <p:cNvSpPr txBox="1">
            <a:spLocks/>
          </p:cNvSpPr>
          <p:nvPr/>
        </p:nvSpPr>
        <p:spPr>
          <a:xfrm>
            <a:off x="6934200" y="6356353"/>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EAE96-855E-42B1-8DE9-9C9E68DE18C5}" type="slidenum">
              <a:rPr lang="fr-FR" b="1">
                <a:solidFill>
                  <a:schemeClr val="bg1"/>
                </a:solidFill>
              </a:rPr>
              <a:pPr/>
              <a:t>13</a:t>
            </a:fld>
            <a:endParaRPr lang="fr-FR" b="1">
              <a:solidFill>
                <a:schemeClr val="bg1"/>
              </a:solidFill>
            </a:endParaRPr>
          </a:p>
        </p:txBody>
      </p:sp>
      <p:pic>
        <p:nvPicPr>
          <p:cNvPr id="21" name="Image 20">
            <a:extLst>
              <a:ext uri="{FF2B5EF4-FFF2-40B4-BE49-F238E27FC236}">
                <a16:creationId xmlns:a16="http://schemas.microsoft.com/office/drawing/2014/main" id="{CCCEAC22-35E8-744A-9267-C2C42E2E8F3C}"/>
              </a:ext>
            </a:extLst>
          </p:cNvPr>
          <p:cNvPicPr>
            <a:picLocks noChangeAspect="1"/>
          </p:cNvPicPr>
          <p:nvPr/>
        </p:nvPicPr>
        <p:blipFill>
          <a:blip r:embed="rId3"/>
          <a:stretch>
            <a:fillRect/>
          </a:stretch>
        </p:blipFill>
        <p:spPr>
          <a:xfrm>
            <a:off x="4797806" y="3059843"/>
            <a:ext cx="4193794" cy="2871470"/>
          </a:xfrm>
          <a:prstGeom prst="rect">
            <a:avLst/>
          </a:prstGeom>
          <a:ln>
            <a:solidFill>
              <a:schemeClr val="accent1"/>
            </a:solidFill>
          </a:ln>
        </p:spPr>
      </p:pic>
      <p:pic>
        <p:nvPicPr>
          <p:cNvPr id="19" name="Image 18">
            <a:extLst>
              <a:ext uri="{FF2B5EF4-FFF2-40B4-BE49-F238E27FC236}">
                <a16:creationId xmlns:a16="http://schemas.microsoft.com/office/drawing/2014/main" id="{4DDFD865-D82E-0A48-BB65-E0F106EE713F}"/>
              </a:ext>
            </a:extLst>
          </p:cNvPr>
          <p:cNvPicPr>
            <a:picLocks noChangeAspect="1"/>
          </p:cNvPicPr>
          <p:nvPr/>
        </p:nvPicPr>
        <p:blipFill>
          <a:blip r:embed="rId4"/>
          <a:stretch>
            <a:fillRect/>
          </a:stretch>
        </p:blipFill>
        <p:spPr>
          <a:xfrm>
            <a:off x="4797806" y="84891"/>
            <a:ext cx="4181729" cy="2873883"/>
          </a:xfrm>
          <a:prstGeom prst="rect">
            <a:avLst/>
          </a:prstGeom>
          <a:ln>
            <a:solidFill>
              <a:schemeClr val="accent1"/>
            </a:solidFill>
          </a:ln>
        </p:spPr>
      </p:pic>
      <p:pic>
        <p:nvPicPr>
          <p:cNvPr id="14" name="Image 13">
            <a:extLst>
              <a:ext uri="{FF2B5EF4-FFF2-40B4-BE49-F238E27FC236}">
                <a16:creationId xmlns:a16="http://schemas.microsoft.com/office/drawing/2014/main" id="{27D7C746-09F0-F649-AC21-E1181E8BD4C2}"/>
              </a:ext>
            </a:extLst>
          </p:cNvPr>
          <p:cNvPicPr>
            <a:picLocks noChangeAspect="1"/>
          </p:cNvPicPr>
          <p:nvPr/>
        </p:nvPicPr>
        <p:blipFill>
          <a:blip r:embed="rId5"/>
          <a:stretch>
            <a:fillRect/>
          </a:stretch>
        </p:blipFill>
        <p:spPr>
          <a:xfrm>
            <a:off x="5847617" y="3588401"/>
            <a:ext cx="1828800" cy="1270000"/>
          </a:xfrm>
          <a:prstGeom prst="rect">
            <a:avLst/>
          </a:prstGeom>
        </p:spPr>
      </p:pic>
      <p:sp>
        <p:nvSpPr>
          <p:cNvPr id="15" name="ZoneTexte 14">
            <a:extLst>
              <a:ext uri="{FF2B5EF4-FFF2-40B4-BE49-F238E27FC236}">
                <a16:creationId xmlns:a16="http://schemas.microsoft.com/office/drawing/2014/main" id="{E7AED990-A514-2F46-82EC-EE9AC0A07E9B}"/>
              </a:ext>
            </a:extLst>
          </p:cNvPr>
          <p:cNvSpPr txBox="1"/>
          <p:nvPr/>
        </p:nvSpPr>
        <p:spPr>
          <a:xfrm>
            <a:off x="5762441" y="4349468"/>
            <a:ext cx="546945" cy="369332"/>
          </a:xfrm>
          <a:prstGeom prst="rect">
            <a:avLst/>
          </a:prstGeom>
          <a:noFill/>
        </p:spPr>
        <p:txBody>
          <a:bodyPr wrap="none" rtlCol="0">
            <a:spAutoFit/>
          </a:bodyPr>
          <a:lstStyle/>
          <a:p>
            <a:r>
              <a:rPr lang="fr-FR" b="1" dirty="0"/>
              <a:t>AF5</a:t>
            </a:r>
          </a:p>
        </p:txBody>
      </p:sp>
      <p:pic>
        <p:nvPicPr>
          <p:cNvPr id="9" name="Image 8">
            <a:extLst>
              <a:ext uri="{FF2B5EF4-FFF2-40B4-BE49-F238E27FC236}">
                <a16:creationId xmlns:a16="http://schemas.microsoft.com/office/drawing/2014/main" id="{651A32A8-5489-574D-84DE-5C0FF01573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556" y="1295400"/>
            <a:ext cx="4251706" cy="2893187"/>
          </a:xfrm>
          <a:prstGeom prst="rect">
            <a:avLst/>
          </a:prstGeom>
          <a:ln>
            <a:solidFill>
              <a:schemeClr val="accent1"/>
            </a:solidFill>
          </a:ln>
        </p:spPr>
      </p:pic>
      <p:pic>
        <p:nvPicPr>
          <p:cNvPr id="20" name="Image 19">
            <a:extLst>
              <a:ext uri="{FF2B5EF4-FFF2-40B4-BE49-F238E27FC236}">
                <a16:creationId xmlns:a16="http://schemas.microsoft.com/office/drawing/2014/main" id="{D24B2F25-10CC-0840-AA1D-1763EDBAE2A0}"/>
              </a:ext>
            </a:extLst>
          </p:cNvPr>
          <p:cNvPicPr>
            <a:picLocks noChangeAspect="1"/>
          </p:cNvPicPr>
          <p:nvPr/>
        </p:nvPicPr>
        <p:blipFill>
          <a:blip r:embed="rId7"/>
          <a:stretch>
            <a:fillRect/>
          </a:stretch>
        </p:blipFill>
        <p:spPr>
          <a:xfrm>
            <a:off x="1119230" y="1738468"/>
            <a:ext cx="1843354" cy="1280107"/>
          </a:xfrm>
          <a:prstGeom prst="rect">
            <a:avLst/>
          </a:prstGeom>
        </p:spPr>
      </p:pic>
      <p:sp>
        <p:nvSpPr>
          <p:cNvPr id="18" name="ZoneTexte 17">
            <a:extLst>
              <a:ext uri="{FF2B5EF4-FFF2-40B4-BE49-F238E27FC236}">
                <a16:creationId xmlns:a16="http://schemas.microsoft.com/office/drawing/2014/main" id="{35EA69CF-5506-E545-B3C0-E19AB99DFBFF}"/>
              </a:ext>
            </a:extLst>
          </p:cNvPr>
          <p:cNvSpPr txBox="1"/>
          <p:nvPr/>
        </p:nvSpPr>
        <p:spPr>
          <a:xfrm>
            <a:off x="1075574" y="2557327"/>
            <a:ext cx="546945" cy="369332"/>
          </a:xfrm>
          <a:prstGeom prst="rect">
            <a:avLst/>
          </a:prstGeom>
          <a:noFill/>
        </p:spPr>
        <p:txBody>
          <a:bodyPr wrap="none" rtlCol="0">
            <a:spAutoFit/>
          </a:bodyPr>
          <a:lstStyle/>
          <a:p>
            <a:r>
              <a:rPr lang="fr-FR" b="1" dirty="0"/>
              <a:t>AF3</a:t>
            </a:r>
          </a:p>
        </p:txBody>
      </p:sp>
      <p:pic>
        <p:nvPicPr>
          <p:cNvPr id="22" name="Image 21">
            <a:extLst>
              <a:ext uri="{FF2B5EF4-FFF2-40B4-BE49-F238E27FC236}">
                <a16:creationId xmlns:a16="http://schemas.microsoft.com/office/drawing/2014/main" id="{00000000-0008-0000-0000-000003000000}"/>
              </a:ext>
            </a:extLst>
          </p:cNvPr>
          <p:cNvPicPr>
            <a:picLocks noChangeAspect="1"/>
          </p:cNvPicPr>
          <p:nvPr/>
        </p:nvPicPr>
        <p:blipFill>
          <a:blip r:embed="rId8"/>
          <a:stretch>
            <a:fillRect/>
          </a:stretch>
        </p:blipFill>
        <p:spPr>
          <a:xfrm>
            <a:off x="5762441" y="633793"/>
            <a:ext cx="1797050" cy="1270000"/>
          </a:xfrm>
          <a:prstGeom prst="rect">
            <a:avLst/>
          </a:prstGeom>
        </p:spPr>
      </p:pic>
      <p:sp>
        <p:nvSpPr>
          <p:cNvPr id="12" name="ZoneTexte 11">
            <a:extLst>
              <a:ext uri="{FF2B5EF4-FFF2-40B4-BE49-F238E27FC236}">
                <a16:creationId xmlns:a16="http://schemas.microsoft.com/office/drawing/2014/main" id="{BC93BFAF-B036-EB46-9B55-DFACA51540C6}"/>
              </a:ext>
            </a:extLst>
          </p:cNvPr>
          <p:cNvSpPr txBox="1"/>
          <p:nvPr/>
        </p:nvSpPr>
        <p:spPr>
          <a:xfrm>
            <a:off x="5709772" y="1423722"/>
            <a:ext cx="546945" cy="369332"/>
          </a:xfrm>
          <a:prstGeom prst="rect">
            <a:avLst/>
          </a:prstGeom>
          <a:noFill/>
        </p:spPr>
        <p:txBody>
          <a:bodyPr wrap="none" rtlCol="0">
            <a:spAutoFit/>
          </a:bodyPr>
          <a:lstStyle/>
          <a:p>
            <a:r>
              <a:rPr lang="fr-FR" b="1" dirty="0"/>
              <a:t>AF4</a:t>
            </a:r>
          </a:p>
        </p:txBody>
      </p:sp>
      <p:sp>
        <p:nvSpPr>
          <p:cNvPr id="16" name="TextBox 3">
            <a:extLst>
              <a:ext uri="{FF2B5EF4-FFF2-40B4-BE49-F238E27FC236}">
                <a16:creationId xmlns:a16="http://schemas.microsoft.com/office/drawing/2014/main" id="{FFD694CB-AA20-4063-902B-710FCBA8DC92}"/>
              </a:ext>
            </a:extLst>
          </p:cNvPr>
          <p:cNvSpPr txBox="1"/>
          <p:nvPr/>
        </p:nvSpPr>
        <p:spPr>
          <a:xfrm>
            <a:off x="152400" y="296123"/>
            <a:ext cx="8153400" cy="461665"/>
          </a:xfrm>
          <a:prstGeom prst="rect">
            <a:avLst/>
          </a:prstGeom>
          <a:noFill/>
        </p:spPr>
        <p:txBody>
          <a:bodyPr wrap="square" rtlCol="0">
            <a:spAutoFit/>
          </a:bodyPr>
          <a:lstStyle/>
          <a:p>
            <a:r>
              <a:rPr lang="fr-FR" sz="2400" b="1" dirty="0" err="1"/>
              <a:t>Results</a:t>
            </a:r>
            <a:r>
              <a:rPr lang="fr-FR" sz="2400" b="1" dirty="0"/>
              <a:t> and discussion – </a:t>
            </a:r>
            <a:r>
              <a:rPr lang="fr-FR" sz="2400" b="1" i="1" dirty="0">
                <a:solidFill>
                  <a:srgbClr val="7030A0"/>
                </a:solidFill>
              </a:rPr>
              <a:t>NMR data</a:t>
            </a:r>
          </a:p>
        </p:txBody>
      </p:sp>
    </p:spTree>
    <p:extLst>
      <p:ext uri="{BB962C8B-B14F-4D97-AF65-F5344CB8AC3E}">
        <p14:creationId xmlns:p14="http://schemas.microsoft.com/office/powerpoint/2010/main" val="196910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FA449C-A921-49D1-92A1-996AB15B510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Espace réservé du numéro de diapositive 1">
            <a:extLst>
              <a:ext uri="{FF2B5EF4-FFF2-40B4-BE49-F238E27FC236}">
                <a16:creationId xmlns:a16="http://schemas.microsoft.com/office/drawing/2014/main" id="{3F4A65DE-1786-4412-A221-93487E1162D5}"/>
              </a:ext>
            </a:extLst>
          </p:cNvPr>
          <p:cNvSpPr>
            <a:spLocks noGrp="1"/>
          </p:cNvSpPr>
          <p:nvPr>
            <p:ph type="sldNum" sz="quarter" idx="12"/>
          </p:nvPr>
        </p:nvSpPr>
        <p:spPr/>
        <p:txBody>
          <a:bodyPr/>
          <a:lstStyle/>
          <a:p>
            <a:fld id="{FCAEAE96-855E-42B1-8DE9-9C9E68DE18C5}" type="slidenum">
              <a:rPr lang="fr-FR" b="1" smtClean="0">
                <a:solidFill>
                  <a:schemeClr val="bg1"/>
                </a:solidFill>
              </a:rPr>
              <a:pPr/>
              <a:t>14</a:t>
            </a:fld>
            <a:endParaRPr lang="fr-FR" b="1">
              <a:solidFill>
                <a:schemeClr val="bg1"/>
              </a:solidFill>
            </a:endParaRPr>
          </a:p>
        </p:txBody>
      </p:sp>
      <p:sp>
        <p:nvSpPr>
          <p:cNvPr id="3" name="Espace réservé du numéro de diapositive 1">
            <a:extLst>
              <a:ext uri="{FF2B5EF4-FFF2-40B4-BE49-F238E27FC236}">
                <a16:creationId xmlns:a16="http://schemas.microsoft.com/office/drawing/2014/main" id="{7879C1E9-4B79-4F46-8283-EC9ED09653F2}"/>
              </a:ext>
            </a:extLst>
          </p:cNvPr>
          <p:cNvSpPr txBox="1">
            <a:spLocks/>
          </p:cNvSpPr>
          <p:nvPr/>
        </p:nvSpPr>
        <p:spPr>
          <a:xfrm>
            <a:off x="6934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EAE96-855E-42B1-8DE9-9C9E68DE18C5}" type="slidenum">
              <a:rPr lang="fr-FR" b="1" smtClean="0">
                <a:solidFill>
                  <a:schemeClr val="bg1"/>
                </a:solidFill>
              </a:rPr>
              <a:pPr/>
              <a:t>14</a:t>
            </a:fld>
            <a:endParaRPr lang="fr-FR" b="1">
              <a:solidFill>
                <a:schemeClr val="bg1"/>
              </a:solidFill>
            </a:endParaRPr>
          </a:p>
        </p:txBody>
      </p:sp>
      <p:sp>
        <p:nvSpPr>
          <p:cNvPr id="4" name="Slide Number Placeholder 5">
            <a:extLst>
              <a:ext uri="{FF2B5EF4-FFF2-40B4-BE49-F238E27FC236}">
                <a16:creationId xmlns:a16="http://schemas.microsoft.com/office/drawing/2014/main" id="{2819AF14-750E-44D6-94A0-5D4F2B7E9D39}"/>
              </a:ext>
            </a:extLst>
          </p:cNvPr>
          <p:cNvSpPr txBox="1">
            <a:spLocks/>
          </p:cNvSpPr>
          <p:nvPr/>
        </p:nvSpPr>
        <p:spPr>
          <a:xfrm>
            <a:off x="6934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EAE96-855E-42B1-8DE9-9C9E68DE18C5}" type="slidenum">
              <a:rPr lang="fr-FR" b="1" smtClean="0">
                <a:solidFill>
                  <a:schemeClr val="bg1"/>
                </a:solidFill>
              </a:rPr>
              <a:pPr/>
              <a:t>14</a:t>
            </a:fld>
            <a:endParaRPr lang="fr-FR" b="1">
              <a:solidFill>
                <a:schemeClr val="bg1"/>
              </a:solidFill>
            </a:endParaRPr>
          </a:p>
        </p:txBody>
      </p:sp>
      <p:pic>
        <p:nvPicPr>
          <p:cNvPr id="9" name="Image 8">
            <a:extLst>
              <a:ext uri="{FF2B5EF4-FFF2-40B4-BE49-F238E27FC236}">
                <a16:creationId xmlns:a16="http://schemas.microsoft.com/office/drawing/2014/main" id="{B81FEAA8-7D1A-4293-8838-53F4F7142DEA}"/>
              </a:ext>
            </a:extLst>
          </p:cNvPr>
          <p:cNvPicPr>
            <a:picLocks noChangeAspect="1"/>
          </p:cNvPicPr>
          <p:nvPr/>
        </p:nvPicPr>
        <p:blipFill>
          <a:blip r:embed="rId4"/>
          <a:stretch>
            <a:fillRect/>
          </a:stretch>
        </p:blipFill>
        <p:spPr>
          <a:xfrm>
            <a:off x="37792" y="1099066"/>
            <a:ext cx="9068416" cy="4392425"/>
          </a:xfrm>
          <a:prstGeom prst="rect">
            <a:avLst/>
          </a:prstGeom>
        </p:spPr>
      </p:pic>
      <p:sp>
        <p:nvSpPr>
          <p:cNvPr id="13" name="ZoneTexte 12">
            <a:extLst>
              <a:ext uri="{FF2B5EF4-FFF2-40B4-BE49-F238E27FC236}">
                <a16:creationId xmlns:a16="http://schemas.microsoft.com/office/drawing/2014/main" id="{05CA017E-E425-45BD-A7A0-8C0B5C3CE7C3}"/>
              </a:ext>
            </a:extLst>
          </p:cNvPr>
          <p:cNvSpPr txBox="1"/>
          <p:nvPr/>
        </p:nvSpPr>
        <p:spPr>
          <a:xfrm>
            <a:off x="6324600" y="941575"/>
            <a:ext cx="546945" cy="369332"/>
          </a:xfrm>
          <a:prstGeom prst="rect">
            <a:avLst/>
          </a:prstGeom>
          <a:solidFill>
            <a:schemeClr val="bg1"/>
          </a:solidFill>
        </p:spPr>
        <p:txBody>
          <a:bodyPr wrap="none" rtlCol="0">
            <a:spAutoFit/>
          </a:bodyPr>
          <a:lstStyle/>
          <a:p>
            <a:r>
              <a:rPr lang="fr-FR" b="1" dirty="0"/>
              <a:t>AF5</a:t>
            </a:r>
          </a:p>
        </p:txBody>
      </p:sp>
      <p:sp>
        <p:nvSpPr>
          <p:cNvPr id="14" name="ZoneTexte 13">
            <a:extLst>
              <a:ext uri="{FF2B5EF4-FFF2-40B4-BE49-F238E27FC236}">
                <a16:creationId xmlns:a16="http://schemas.microsoft.com/office/drawing/2014/main" id="{8371A62B-B640-4A73-A21C-E2B7AAE8D2FC}"/>
              </a:ext>
            </a:extLst>
          </p:cNvPr>
          <p:cNvSpPr txBox="1"/>
          <p:nvPr/>
        </p:nvSpPr>
        <p:spPr>
          <a:xfrm>
            <a:off x="4782615" y="5546263"/>
            <a:ext cx="3980385" cy="307777"/>
          </a:xfrm>
          <a:prstGeom prst="rect">
            <a:avLst/>
          </a:prstGeom>
          <a:noFill/>
        </p:spPr>
        <p:txBody>
          <a:bodyPr wrap="none" rtlCol="0">
            <a:spAutoFit/>
          </a:bodyPr>
          <a:lstStyle/>
          <a:p>
            <a:r>
              <a:rPr lang="de-DE" sz="1400" dirty="0"/>
              <a:t>Al </a:t>
            </a:r>
            <a:r>
              <a:rPr lang="de-DE" sz="1400" dirty="0" err="1"/>
              <a:t>Chab</a:t>
            </a:r>
            <a:r>
              <a:rPr lang="de-DE" sz="1400" dirty="0"/>
              <a:t>, F. et al. </a:t>
            </a:r>
            <a:r>
              <a:rPr lang="nl-NL" sz="1400" dirty="0" err="1"/>
              <a:t>Magn</a:t>
            </a:r>
            <a:r>
              <a:rPr lang="nl-NL" sz="1400" dirty="0"/>
              <a:t> </a:t>
            </a:r>
            <a:r>
              <a:rPr lang="nl-NL" sz="1400" dirty="0" err="1"/>
              <a:t>Reson</a:t>
            </a:r>
            <a:r>
              <a:rPr lang="nl-NL" sz="1400" dirty="0"/>
              <a:t> </a:t>
            </a:r>
            <a:r>
              <a:rPr lang="nl-NL" sz="1400" dirty="0" err="1"/>
              <a:t>Chem</a:t>
            </a:r>
            <a:r>
              <a:rPr lang="nl-NL" sz="1400" dirty="0"/>
              <a:t> 2013, </a:t>
            </a:r>
            <a:r>
              <a:rPr lang="nl-NL" sz="1400" b="1" dirty="0"/>
              <a:t>51</a:t>
            </a:r>
            <a:r>
              <a:rPr lang="nl-NL" sz="1400" dirty="0"/>
              <a:t>:837-41</a:t>
            </a:r>
            <a:endParaRPr lang="fr-FR" sz="1400" dirty="0"/>
          </a:p>
        </p:txBody>
      </p:sp>
      <p:sp>
        <p:nvSpPr>
          <p:cNvPr id="11" name="ZoneTexte 10">
            <a:extLst>
              <a:ext uri="{FF2B5EF4-FFF2-40B4-BE49-F238E27FC236}">
                <a16:creationId xmlns:a16="http://schemas.microsoft.com/office/drawing/2014/main" id="{55206F94-88DB-41EB-BC57-51C5A11B05BD}"/>
              </a:ext>
            </a:extLst>
          </p:cNvPr>
          <p:cNvSpPr txBox="1"/>
          <p:nvPr/>
        </p:nvSpPr>
        <p:spPr>
          <a:xfrm>
            <a:off x="457200" y="955021"/>
            <a:ext cx="546945" cy="369332"/>
          </a:xfrm>
          <a:prstGeom prst="rect">
            <a:avLst/>
          </a:prstGeom>
          <a:solidFill>
            <a:schemeClr val="bg1"/>
          </a:solidFill>
        </p:spPr>
        <p:txBody>
          <a:bodyPr wrap="none" rtlCol="0">
            <a:spAutoFit/>
          </a:bodyPr>
          <a:lstStyle/>
          <a:p>
            <a:r>
              <a:rPr lang="fr-FR" b="1" dirty="0"/>
              <a:t>AF3</a:t>
            </a:r>
          </a:p>
        </p:txBody>
      </p:sp>
      <p:sp>
        <p:nvSpPr>
          <p:cNvPr id="12" name="ZoneTexte 11">
            <a:extLst>
              <a:ext uri="{FF2B5EF4-FFF2-40B4-BE49-F238E27FC236}">
                <a16:creationId xmlns:a16="http://schemas.microsoft.com/office/drawing/2014/main" id="{301E0979-374A-4F54-8FB2-5586B43BB1A0}"/>
              </a:ext>
            </a:extLst>
          </p:cNvPr>
          <p:cNvSpPr txBox="1"/>
          <p:nvPr/>
        </p:nvSpPr>
        <p:spPr>
          <a:xfrm>
            <a:off x="3491655" y="955021"/>
            <a:ext cx="546945" cy="369332"/>
          </a:xfrm>
          <a:prstGeom prst="rect">
            <a:avLst/>
          </a:prstGeom>
          <a:solidFill>
            <a:schemeClr val="bg1"/>
          </a:solidFill>
        </p:spPr>
        <p:txBody>
          <a:bodyPr wrap="none" rtlCol="0">
            <a:spAutoFit/>
          </a:bodyPr>
          <a:lstStyle/>
          <a:p>
            <a:r>
              <a:rPr lang="fr-FR" b="1" dirty="0"/>
              <a:t>AF4</a:t>
            </a:r>
          </a:p>
        </p:txBody>
      </p:sp>
      <p:sp>
        <p:nvSpPr>
          <p:cNvPr id="15" name="ZoneTexte 14">
            <a:extLst>
              <a:ext uri="{FF2B5EF4-FFF2-40B4-BE49-F238E27FC236}">
                <a16:creationId xmlns:a16="http://schemas.microsoft.com/office/drawing/2014/main" id="{5861E5CB-4DD7-491E-BC20-6A8AD12E0806}"/>
              </a:ext>
            </a:extLst>
          </p:cNvPr>
          <p:cNvSpPr txBox="1"/>
          <p:nvPr/>
        </p:nvSpPr>
        <p:spPr>
          <a:xfrm>
            <a:off x="1992668" y="955021"/>
            <a:ext cx="184731" cy="369332"/>
          </a:xfrm>
          <a:prstGeom prst="rect">
            <a:avLst/>
          </a:prstGeom>
          <a:solidFill>
            <a:schemeClr val="bg1"/>
          </a:solidFill>
        </p:spPr>
        <p:txBody>
          <a:bodyPr wrap="none" rtlCol="0">
            <a:spAutoFit/>
          </a:bodyPr>
          <a:lstStyle/>
          <a:p>
            <a:endParaRPr lang="fr-FR" b="1" dirty="0"/>
          </a:p>
        </p:txBody>
      </p:sp>
      <p:sp>
        <p:nvSpPr>
          <p:cNvPr id="16" name="ZoneTexte 15">
            <a:extLst>
              <a:ext uri="{FF2B5EF4-FFF2-40B4-BE49-F238E27FC236}">
                <a16:creationId xmlns:a16="http://schemas.microsoft.com/office/drawing/2014/main" id="{E5AC6DF1-53EE-4046-90C8-C8B1B4DC8E39}"/>
              </a:ext>
            </a:extLst>
          </p:cNvPr>
          <p:cNvSpPr txBox="1"/>
          <p:nvPr/>
        </p:nvSpPr>
        <p:spPr>
          <a:xfrm>
            <a:off x="4526471" y="914400"/>
            <a:ext cx="184731" cy="369332"/>
          </a:xfrm>
          <a:prstGeom prst="rect">
            <a:avLst/>
          </a:prstGeom>
          <a:solidFill>
            <a:schemeClr val="bg1"/>
          </a:solidFill>
        </p:spPr>
        <p:txBody>
          <a:bodyPr wrap="none" rtlCol="0">
            <a:spAutoFit/>
          </a:bodyPr>
          <a:lstStyle/>
          <a:p>
            <a:endParaRPr lang="fr-FR" b="1" dirty="0"/>
          </a:p>
        </p:txBody>
      </p:sp>
      <p:sp>
        <p:nvSpPr>
          <p:cNvPr id="17" name="ZoneTexte 16">
            <a:extLst>
              <a:ext uri="{FF2B5EF4-FFF2-40B4-BE49-F238E27FC236}">
                <a16:creationId xmlns:a16="http://schemas.microsoft.com/office/drawing/2014/main" id="{18F6640F-ED11-4069-AD19-8BAFD55E2EA3}"/>
              </a:ext>
            </a:extLst>
          </p:cNvPr>
          <p:cNvSpPr txBox="1"/>
          <p:nvPr/>
        </p:nvSpPr>
        <p:spPr>
          <a:xfrm>
            <a:off x="7378779" y="941575"/>
            <a:ext cx="184731" cy="369332"/>
          </a:xfrm>
          <a:prstGeom prst="rect">
            <a:avLst/>
          </a:prstGeom>
          <a:solidFill>
            <a:schemeClr val="bg1"/>
          </a:solidFill>
        </p:spPr>
        <p:txBody>
          <a:bodyPr wrap="none" rtlCol="0">
            <a:spAutoFit/>
          </a:bodyPr>
          <a:lstStyle/>
          <a:p>
            <a:endParaRPr lang="fr-FR" b="1" dirty="0"/>
          </a:p>
        </p:txBody>
      </p:sp>
      <p:sp>
        <p:nvSpPr>
          <p:cNvPr id="18" name="TextBox 3">
            <a:extLst>
              <a:ext uri="{FF2B5EF4-FFF2-40B4-BE49-F238E27FC236}">
                <a16:creationId xmlns:a16="http://schemas.microsoft.com/office/drawing/2014/main" id="{6170CBA9-9D44-423E-A99D-47486544AA16}"/>
              </a:ext>
            </a:extLst>
          </p:cNvPr>
          <p:cNvSpPr txBox="1"/>
          <p:nvPr/>
        </p:nvSpPr>
        <p:spPr>
          <a:xfrm>
            <a:off x="152400" y="296123"/>
            <a:ext cx="8153400" cy="461665"/>
          </a:xfrm>
          <a:prstGeom prst="rect">
            <a:avLst/>
          </a:prstGeom>
          <a:noFill/>
        </p:spPr>
        <p:txBody>
          <a:bodyPr wrap="square" rtlCol="0">
            <a:spAutoFit/>
          </a:bodyPr>
          <a:lstStyle/>
          <a:p>
            <a:r>
              <a:rPr lang="fr-FR" sz="2400" b="1" dirty="0" err="1"/>
              <a:t>Results</a:t>
            </a:r>
            <a:r>
              <a:rPr lang="fr-FR" sz="2400" b="1" dirty="0"/>
              <a:t> and discussion – </a:t>
            </a:r>
            <a:r>
              <a:rPr lang="fr-FR" sz="2400" b="1" i="1" dirty="0">
                <a:solidFill>
                  <a:srgbClr val="7030A0"/>
                </a:solidFill>
              </a:rPr>
              <a:t>NMR data</a:t>
            </a:r>
          </a:p>
        </p:txBody>
      </p:sp>
    </p:spTree>
    <p:extLst>
      <p:ext uri="{BB962C8B-B14F-4D97-AF65-F5344CB8AC3E}">
        <p14:creationId xmlns:p14="http://schemas.microsoft.com/office/powerpoint/2010/main" val="772829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8C2C3F-6AA1-40DA-AD98-2F03E21DC2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Espace réservé du numéro de diapositive 1">
            <a:extLst>
              <a:ext uri="{FF2B5EF4-FFF2-40B4-BE49-F238E27FC236}">
                <a16:creationId xmlns:a16="http://schemas.microsoft.com/office/drawing/2014/main" id="{897E1AA1-502E-4106-BE96-61F3DCF3FB84}"/>
              </a:ext>
            </a:extLst>
          </p:cNvPr>
          <p:cNvSpPr>
            <a:spLocks noGrp="1"/>
          </p:cNvSpPr>
          <p:nvPr>
            <p:ph type="sldNum" sz="quarter" idx="12"/>
          </p:nvPr>
        </p:nvSpPr>
        <p:spPr/>
        <p:txBody>
          <a:bodyPr/>
          <a:lstStyle/>
          <a:p>
            <a:fld id="{FCAEAE96-855E-42B1-8DE9-9C9E68DE18C5}" type="slidenum">
              <a:rPr lang="fr-FR" b="1" smtClean="0">
                <a:solidFill>
                  <a:schemeClr val="bg1"/>
                </a:solidFill>
              </a:rPr>
              <a:pPr/>
              <a:t>15</a:t>
            </a:fld>
            <a:endParaRPr lang="fr-FR" b="1">
              <a:solidFill>
                <a:schemeClr val="bg1"/>
              </a:solidFill>
            </a:endParaRPr>
          </a:p>
        </p:txBody>
      </p:sp>
      <p:sp>
        <p:nvSpPr>
          <p:cNvPr id="3" name="Espace réservé du numéro de diapositive 1">
            <a:extLst>
              <a:ext uri="{FF2B5EF4-FFF2-40B4-BE49-F238E27FC236}">
                <a16:creationId xmlns:a16="http://schemas.microsoft.com/office/drawing/2014/main" id="{7AC96668-57FD-481B-B966-119AD9E215D4}"/>
              </a:ext>
            </a:extLst>
          </p:cNvPr>
          <p:cNvSpPr txBox="1">
            <a:spLocks/>
          </p:cNvSpPr>
          <p:nvPr/>
        </p:nvSpPr>
        <p:spPr>
          <a:xfrm>
            <a:off x="6934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EAE96-855E-42B1-8DE9-9C9E68DE18C5}" type="slidenum">
              <a:rPr lang="fr-FR" b="1" smtClean="0">
                <a:solidFill>
                  <a:schemeClr val="bg1"/>
                </a:solidFill>
              </a:rPr>
              <a:pPr/>
              <a:t>15</a:t>
            </a:fld>
            <a:endParaRPr lang="fr-FR" b="1">
              <a:solidFill>
                <a:schemeClr val="bg1"/>
              </a:solidFill>
            </a:endParaRPr>
          </a:p>
        </p:txBody>
      </p:sp>
      <p:sp>
        <p:nvSpPr>
          <p:cNvPr id="4" name="Slide Number Placeholder 5">
            <a:extLst>
              <a:ext uri="{FF2B5EF4-FFF2-40B4-BE49-F238E27FC236}">
                <a16:creationId xmlns:a16="http://schemas.microsoft.com/office/drawing/2014/main" id="{0A83E445-B816-43B3-B6C6-58FF9C7EE778}"/>
              </a:ext>
            </a:extLst>
          </p:cNvPr>
          <p:cNvSpPr txBox="1">
            <a:spLocks/>
          </p:cNvSpPr>
          <p:nvPr/>
        </p:nvSpPr>
        <p:spPr>
          <a:xfrm>
            <a:off x="6934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EAE96-855E-42B1-8DE9-9C9E68DE18C5}" type="slidenum">
              <a:rPr lang="fr-FR" b="1" smtClean="0">
                <a:solidFill>
                  <a:schemeClr val="bg1"/>
                </a:solidFill>
              </a:rPr>
              <a:pPr/>
              <a:t>15</a:t>
            </a:fld>
            <a:endParaRPr lang="fr-FR" b="1">
              <a:solidFill>
                <a:schemeClr val="bg1"/>
              </a:solidFill>
            </a:endParaRPr>
          </a:p>
        </p:txBody>
      </p:sp>
      <p:pic>
        <p:nvPicPr>
          <p:cNvPr id="8" name="Image 7" descr="ar26.jpg">
            <a:extLst>
              <a:ext uri="{FF2B5EF4-FFF2-40B4-BE49-F238E27FC236}">
                <a16:creationId xmlns:a16="http://schemas.microsoft.com/office/drawing/2014/main" id="{E4FA8987-3F71-4086-8178-21DF7546DF9B}"/>
              </a:ext>
            </a:extLst>
          </p:cNvPr>
          <p:cNvPicPr>
            <a:picLocks noChangeAspect="1"/>
          </p:cNvPicPr>
          <p:nvPr/>
        </p:nvPicPr>
        <p:blipFill>
          <a:blip r:embed="rId4" cstate="print"/>
          <a:stretch>
            <a:fillRect/>
          </a:stretch>
        </p:blipFill>
        <p:spPr>
          <a:xfrm>
            <a:off x="304800" y="1912805"/>
            <a:ext cx="4032504" cy="3075293"/>
          </a:xfrm>
          <a:prstGeom prst="rect">
            <a:avLst/>
          </a:prstGeom>
        </p:spPr>
      </p:pic>
      <p:sp>
        <p:nvSpPr>
          <p:cNvPr id="9" name="ZoneTexte 8">
            <a:extLst>
              <a:ext uri="{FF2B5EF4-FFF2-40B4-BE49-F238E27FC236}">
                <a16:creationId xmlns:a16="http://schemas.microsoft.com/office/drawing/2014/main" id="{8655BA26-9549-4CAE-B523-CDB2CBDD7BD1}"/>
              </a:ext>
            </a:extLst>
          </p:cNvPr>
          <p:cNvSpPr txBox="1"/>
          <p:nvPr/>
        </p:nvSpPr>
        <p:spPr>
          <a:xfrm>
            <a:off x="427595" y="917940"/>
            <a:ext cx="8281731" cy="646331"/>
          </a:xfrm>
          <a:prstGeom prst="rect">
            <a:avLst/>
          </a:prstGeom>
          <a:noFill/>
        </p:spPr>
        <p:txBody>
          <a:bodyPr wrap="square" rtlCol="0">
            <a:spAutoFit/>
          </a:bodyPr>
          <a:lstStyle/>
          <a:p>
            <a:r>
              <a:rPr lang="en-US" dirty="0"/>
              <a:t>View of the crystal structures of </a:t>
            </a:r>
            <a:r>
              <a:rPr lang="en-US" b="1" dirty="0"/>
              <a:t>5b</a:t>
            </a:r>
            <a:r>
              <a:rPr lang="en-US" dirty="0"/>
              <a:t> and </a:t>
            </a:r>
            <a:r>
              <a:rPr lang="en-US" b="1" dirty="0"/>
              <a:t>6b</a:t>
            </a:r>
            <a:r>
              <a:rPr lang="en-US" dirty="0"/>
              <a:t> with our numbering scheme, displacement ellipsoids are drawn at the 20% probability level.</a:t>
            </a:r>
            <a:endParaRPr lang="fr-FR" dirty="0"/>
          </a:p>
        </p:txBody>
      </p:sp>
      <p:graphicFrame>
        <p:nvGraphicFramePr>
          <p:cNvPr id="10" name="Objet 9">
            <a:extLst>
              <a:ext uri="{FF2B5EF4-FFF2-40B4-BE49-F238E27FC236}">
                <a16:creationId xmlns:a16="http://schemas.microsoft.com/office/drawing/2014/main" id="{EC43911D-5F5E-454A-8E6E-22AFD095FD79}"/>
              </a:ext>
            </a:extLst>
          </p:cNvPr>
          <p:cNvGraphicFramePr>
            <a:graphicFrameLocks noChangeAspect="1"/>
          </p:cNvGraphicFramePr>
          <p:nvPr>
            <p:extLst>
              <p:ext uri="{D42A27DB-BD31-4B8C-83A1-F6EECF244321}">
                <p14:modId xmlns:p14="http://schemas.microsoft.com/office/powerpoint/2010/main" val="1064478545"/>
              </p:ext>
            </p:extLst>
          </p:nvPr>
        </p:nvGraphicFramePr>
        <p:xfrm>
          <a:off x="164939" y="1642483"/>
          <a:ext cx="936260" cy="838401"/>
        </p:xfrm>
        <a:graphic>
          <a:graphicData uri="http://schemas.openxmlformats.org/presentationml/2006/ole">
            <mc:AlternateContent xmlns:mc="http://schemas.openxmlformats.org/markup-compatibility/2006">
              <mc:Choice xmlns:v="urn:schemas-microsoft-com:vml" Requires="v">
                <p:oleObj spid="_x0000_s21567" name="CS ChemDraw Drawing" r:id="rId5" imgW="1560434" imgH="1397335" progId="ChemDraw.Document.6.0">
                  <p:embed/>
                </p:oleObj>
              </mc:Choice>
              <mc:Fallback>
                <p:oleObj name="CS ChemDraw Drawing" r:id="rId5" imgW="1560434" imgH="1397335" progId="ChemDraw.Document.6.0">
                  <p:embed/>
                  <p:pic>
                    <p:nvPicPr>
                      <p:cNvPr id="11" name="Objet 10">
                        <a:extLst>
                          <a:ext uri="{FF2B5EF4-FFF2-40B4-BE49-F238E27FC236}">
                            <a16:creationId xmlns:a16="http://schemas.microsoft.com/office/drawing/2014/main" id="{115759C1-A50B-4640-B0A8-A6E7C207A928}"/>
                          </a:ext>
                        </a:extLst>
                      </p:cNvPr>
                      <p:cNvPicPr>
                        <a:picLocks noChangeAspect="1" noChangeArrowheads="1"/>
                      </p:cNvPicPr>
                      <p:nvPr/>
                    </p:nvPicPr>
                    <p:blipFill>
                      <a:blip r:embed="rId6"/>
                      <a:srcRect/>
                      <a:stretch>
                        <a:fillRect/>
                      </a:stretch>
                    </p:blipFill>
                    <p:spPr bwMode="auto">
                      <a:xfrm>
                        <a:off x="164939" y="1642483"/>
                        <a:ext cx="936260" cy="838401"/>
                      </a:xfrm>
                      <a:prstGeom prst="rect">
                        <a:avLst/>
                      </a:prstGeom>
                      <a:noFill/>
                    </p:spPr>
                  </p:pic>
                </p:oleObj>
              </mc:Fallback>
            </mc:AlternateContent>
          </a:graphicData>
        </a:graphic>
      </p:graphicFrame>
      <p:pic>
        <p:nvPicPr>
          <p:cNvPr id="6" name="Image 5">
            <a:extLst>
              <a:ext uri="{FF2B5EF4-FFF2-40B4-BE49-F238E27FC236}">
                <a16:creationId xmlns:a16="http://schemas.microsoft.com/office/drawing/2014/main" id="{613456B1-8F76-4212-B469-B498F1E11586}"/>
              </a:ext>
            </a:extLst>
          </p:cNvPr>
          <p:cNvPicPr>
            <a:picLocks noChangeAspect="1"/>
          </p:cNvPicPr>
          <p:nvPr/>
        </p:nvPicPr>
        <p:blipFill>
          <a:blip r:embed="rId7"/>
          <a:stretch>
            <a:fillRect/>
          </a:stretch>
        </p:blipFill>
        <p:spPr>
          <a:xfrm>
            <a:off x="4906966" y="1950048"/>
            <a:ext cx="3627434" cy="2893412"/>
          </a:xfrm>
          <a:prstGeom prst="rect">
            <a:avLst/>
          </a:prstGeom>
        </p:spPr>
      </p:pic>
      <p:graphicFrame>
        <p:nvGraphicFramePr>
          <p:cNvPr id="11" name="Objet 10">
            <a:extLst>
              <a:ext uri="{FF2B5EF4-FFF2-40B4-BE49-F238E27FC236}">
                <a16:creationId xmlns:a16="http://schemas.microsoft.com/office/drawing/2014/main" id="{6DB6DD44-46DA-4950-B5B4-B458E24FB2BE}"/>
              </a:ext>
            </a:extLst>
          </p:cNvPr>
          <p:cNvGraphicFramePr>
            <a:graphicFrameLocks noChangeAspect="1"/>
          </p:cNvGraphicFramePr>
          <p:nvPr>
            <p:extLst>
              <p:ext uri="{D42A27DB-BD31-4B8C-83A1-F6EECF244321}">
                <p14:modId xmlns:p14="http://schemas.microsoft.com/office/powerpoint/2010/main" val="4061682622"/>
              </p:ext>
            </p:extLst>
          </p:nvPr>
        </p:nvGraphicFramePr>
        <p:xfrm>
          <a:off x="7968029" y="1642483"/>
          <a:ext cx="935495" cy="838401"/>
        </p:xfrm>
        <a:graphic>
          <a:graphicData uri="http://schemas.openxmlformats.org/presentationml/2006/ole">
            <mc:AlternateContent xmlns:mc="http://schemas.openxmlformats.org/markup-compatibility/2006">
              <mc:Choice xmlns:v="urn:schemas-microsoft-com:vml" Requires="v">
                <p:oleObj spid="_x0000_s21568" name="CS ChemDraw Drawing" r:id="rId8" imgW="1559158" imgH="1397335" progId="ChemDraw.Document.6.0">
                  <p:embed/>
                </p:oleObj>
              </mc:Choice>
              <mc:Fallback>
                <p:oleObj name="CS ChemDraw Drawing" r:id="rId8" imgW="1559158" imgH="1397335" progId="ChemDraw.Document.6.0">
                  <p:embed/>
                  <p:pic>
                    <p:nvPicPr>
                      <p:cNvPr id="7" name="Objet 6">
                        <a:extLst>
                          <a:ext uri="{FF2B5EF4-FFF2-40B4-BE49-F238E27FC236}">
                            <a16:creationId xmlns:a16="http://schemas.microsoft.com/office/drawing/2014/main" id="{917125BB-D3D1-472C-9F37-D056F6684BF3}"/>
                          </a:ext>
                        </a:extLst>
                      </p:cNvPr>
                      <p:cNvPicPr>
                        <a:picLocks noChangeAspect="1" noChangeArrowheads="1"/>
                      </p:cNvPicPr>
                      <p:nvPr/>
                    </p:nvPicPr>
                    <p:blipFill>
                      <a:blip r:embed="rId9"/>
                      <a:srcRect/>
                      <a:stretch>
                        <a:fillRect/>
                      </a:stretch>
                    </p:blipFill>
                    <p:spPr bwMode="auto">
                      <a:xfrm>
                        <a:off x="7968029" y="1642483"/>
                        <a:ext cx="935495" cy="838401"/>
                      </a:xfrm>
                      <a:prstGeom prst="rect">
                        <a:avLst/>
                      </a:prstGeom>
                      <a:noFill/>
                    </p:spPr>
                  </p:pic>
                </p:oleObj>
              </mc:Fallback>
            </mc:AlternateContent>
          </a:graphicData>
        </a:graphic>
      </p:graphicFrame>
      <p:sp>
        <p:nvSpPr>
          <p:cNvPr id="12" name="ZoneTexte 11">
            <a:extLst>
              <a:ext uri="{FF2B5EF4-FFF2-40B4-BE49-F238E27FC236}">
                <a16:creationId xmlns:a16="http://schemas.microsoft.com/office/drawing/2014/main" id="{7C2D7F4E-4EED-4E80-B01B-14A126CBB782}"/>
              </a:ext>
            </a:extLst>
          </p:cNvPr>
          <p:cNvSpPr txBox="1"/>
          <p:nvPr/>
        </p:nvSpPr>
        <p:spPr>
          <a:xfrm>
            <a:off x="152400" y="4922385"/>
            <a:ext cx="3710987" cy="738664"/>
          </a:xfrm>
          <a:prstGeom prst="rect">
            <a:avLst/>
          </a:prstGeom>
          <a:noFill/>
        </p:spPr>
        <p:txBody>
          <a:bodyPr wrap="square" rtlCol="0">
            <a:spAutoFit/>
          </a:bodyPr>
          <a:lstStyle/>
          <a:p>
            <a:r>
              <a:rPr lang="en-US" sz="1400" b="1" dirty="0">
                <a:solidFill>
                  <a:srgbClr val="7030A0"/>
                </a:solidFill>
              </a:rPr>
              <a:t>nearly planar </a:t>
            </a:r>
            <a:r>
              <a:rPr lang="en-US" sz="1400" dirty="0"/>
              <a:t>with a mean out-of-plane deviation of 0.0271 </a:t>
            </a:r>
            <a:r>
              <a:rPr lang="en-GB" sz="1400" dirty="0"/>
              <a:t>Å with the largest deviation of 0.0542 (14) Å for atom C14</a:t>
            </a:r>
            <a:endParaRPr lang="fr-FR" sz="1400" dirty="0"/>
          </a:p>
        </p:txBody>
      </p:sp>
      <p:sp>
        <p:nvSpPr>
          <p:cNvPr id="13" name="ZoneTexte 12">
            <a:extLst>
              <a:ext uri="{FF2B5EF4-FFF2-40B4-BE49-F238E27FC236}">
                <a16:creationId xmlns:a16="http://schemas.microsoft.com/office/drawing/2014/main" id="{7498598F-7089-4AC2-AE7E-83007BC3F53A}"/>
              </a:ext>
            </a:extLst>
          </p:cNvPr>
          <p:cNvSpPr txBox="1"/>
          <p:nvPr/>
        </p:nvSpPr>
        <p:spPr>
          <a:xfrm>
            <a:off x="4495800" y="4913293"/>
            <a:ext cx="4366242" cy="954107"/>
          </a:xfrm>
          <a:prstGeom prst="rect">
            <a:avLst/>
          </a:prstGeom>
          <a:noFill/>
        </p:spPr>
        <p:txBody>
          <a:bodyPr wrap="square" rtlCol="0">
            <a:spAutoFit/>
          </a:bodyPr>
          <a:lstStyle/>
          <a:p>
            <a:r>
              <a:rPr lang="en-GB" sz="1400" b="1" dirty="0">
                <a:solidFill>
                  <a:srgbClr val="7030A0"/>
                </a:solidFill>
              </a:rPr>
              <a:t>almost planar </a:t>
            </a:r>
            <a:r>
              <a:rPr lang="en-GB" sz="1400" dirty="0"/>
              <a:t>with a maximum deviation from planarity of 0.2430 Å, and the maximum deviation from planarity is found for C(14) lying 0.3379 (9) Å from the plane defined by the hetero-tetracyclic system</a:t>
            </a:r>
            <a:endParaRPr lang="fr-FR" sz="1400" dirty="0"/>
          </a:p>
        </p:txBody>
      </p:sp>
      <p:sp>
        <p:nvSpPr>
          <p:cNvPr id="14" name="Rectangle 13">
            <a:extLst>
              <a:ext uri="{FF2B5EF4-FFF2-40B4-BE49-F238E27FC236}">
                <a16:creationId xmlns:a16="http://schemas.microsoft.com/office/drawing/2014/main" id="{8E48647C-8D99-4259-97E5-24C2D8A790BA}"/>
              </a:ext>
            </a:extLst>
          </p:cNvPr>
          <p:cNvSpPr/>
          <p:nvPr/>
        </p:nvSpPr>
        <p:spPr>
          <a:xfrm>
            <a:off x="92242" y="2450068"/>
            <a:ext cx="425116" cy="369332"/>
          </a:xfrm>
          <a:prstGeom prst="rect">
            <a:avLst/>
          </a:prstGeom>
        </p:spPr>
        <p:txBody>
          <a:bodyPr wrap="none">
            <a:spAutoFit/>
          </a:bodyPr>
          <a:lstStyle/>
          <a:p>
            <a:r>
              <a:rPr lang="en-US" b="1" dirty="0"/>
              <a:t>5b</a:t>
            </a:r>
            <a:endParaRPr lang="fr-FR" dirty="0"/>
          </a:p>
        </p:txBody>
      </p:sp>
      <p:sp>
        <p:nvSpPr>
          <p:cNvPr id="15" name="Rectangle 14">
            <a:extLst>
              <a:ext uri="{FF2B5EF4-FFF2-40B4-BE49-F238E27FC236}">
                <a16:creationId xmlns:a16="http://schemas.microsoft.com/office/drawing/2014/main" id="{83447E52-7753-4463-B438-C8140131982D}"/>
              </a:ext>
            </a:extLst>
          </p:cNvPr>
          <p:cNvSpPr/>
          <p:nvPr/>
        </p:nvSpPr>
        <p:spPr>
          <a:xfrm>
            <a:off x="8455631" y="2448266"/>
            <a:ext cx="425116" cy="369332"/>
          </a:xfrm>
          <a:prstGeom prst="rect">
            <a:avLst/>
          </a:prstGeom>
        </p:spPr>
        <p:txBody>
          <a:bodyPr wrap="none">
            <a:spAutoFit/>
          </a:bodyPr>
          <a:lstStyle/>
          <a:p>
            <a:r>
              <a:rPr lang="en-US" b="1" dirty="0"/>
              <a:t>6b</a:t>
            </a:r>
            <a:endParaRPr lang="fr-FR" dirty="0"/>
          </a:p>
        </p:txBody>
      </p:sp>
      <p:sp>
        <p:nvSpPr>
          <p:cNvPr id="16" name="ZoneTexte 15">
            <a:extLst>
              <a:ext uri="{FF2B5EF4-FFF2-40B4-BE49-F238E27FC236}">
                <a16:creationId xmlns:a16="http://schemas.microsoft.com/office/drawing/2014/main" id="{8AF2612A-3807-4BCC-B006-537FA9FB0791}"/>
              </a:ext>
            </a:extLst>
          </p:cNvPr>
          <p:cNvSpPr txBox="1"/>
          <p:nvPr/>
        </p:nvSpPr>
        <p:spPr>
          <a:xfrm>
            <a:off x="90198" y="4174214"/>
            <a:ext cx="1939955" cy="738664"/>
          </a:xfrm>
          <a:prstGeom prst="rect">
            <a:avLst/>
          </a:prstGeom>
          <a:noFill/>
        </p:spPr>
        <p:txBody>
          <a:bodyPr wrap="none" rtlCol="0">
            <a:spAutoFit/>
          </a:bodyPr>
          <a:lstStyle/>
          <a:p>
            <a:r>
              <a:rPr lang="fr-FR" sz="1400" dirty="0"/>
              <a:t>Red single </a:t>
            </a:r>
            <a:r>
              <a:rPr lang="fr-FR" sz="1400" dirty="0" err="1"/>
              <a:t>crystal</a:t>
            </a:r>
            <a:endParaRPr lang="fr-FR" sz="1400" dirty="0"/>
          </a:p>
          <a:p>
            <a:r>
              <a:rPr lang="fr-FR" sz="1400" dirty="0"/>
              <a:t>(0.12 x 0.12 x 0.02 mm</a:t>
            </a:r>
            <a:r>
              <a:rPr lang="fr-FR" sz="1400" baseline="30000" dirty="0"/>
              <a:t>3</a:t>
            </a:r>
            <a:r>
              <a:rPr lang="fr-FR" sz="1400" dirty="0"/>
              <a:t>)</a:t>
            </a:r>
          </a:p>
          <a:p>
            <a:r>
              <a:rPr lang="fr-FR" sz="1400" dirty="0"/>
              <a:t>CCDC-832080 </a:t>
            </a:r>
          </a:p>
        </p:txBody>
      </p:sp>
      <p:sp>
        <p:nvSpPr>
          <p:cNvPr id="17" name="ZoneTexte 16">
            <a:extLst>
              <a:ext uri="{FF2B5EF4-FFF2-40B4-BE49-F238E27FC236}">
                <a16:creationId xmlns:a16="http://schemas.microsoft.com/office/drawing/2014/main" id="{2C044575-8D20-48F3-90A8-804492AB2994}"/>
              </a:ext>
            </a:extLst>
          </p:cNvPr>
          <p:cNvSpPr txBox="1"/>
          <p:nvPr/>
        </p:nvSpPr>
        <p:spPr>
          <a:xfrm>
            <a:off x="4467801" y="4174214"/>
            <a:ext cx="1954381" cy="738664"/>
          </a:xfrm>
          <a:prstGeom prst="rect">
            <a:avLst/>
          </a:prstGeom>
          <a:noFill/>
        </p:spPr>
        <p:txBody>
          <a:bodyPr wrap="none" rtlCol="0">
            <a:spAutoFit/>
          </a:bodyPr>
          <a:lstStyle/>
          <a:p>
            <a:r>
              <a:rPr lang="fr-FR" sz="1400" dirty="0"/>
              <a:t>Red single </a:t>
            </a:r>
            <a:r>
              <a:rPr lang="fr-FR" sz="1400" dirty="0" err="1"/>
              <a:t>crystal</a:t>
            </a:r>
            <a:endParaRPr lang="fr-FR" sz="1400" dirty="0"/>
          </a:p>
          <a:p>
            <a:r>
              <a:rPr lang="fr-FR" sz="1400" dirty="0"/>
              <a:t>(0.09 x 0.02 x 0.02 mm</a:t>
            </a:r>
            <a:r>
              <a:rPr lang="fr-FR" sz="1400" baseline="30000" dirty="0"/>
              <a:t>3</a:t>
            </a:r>
            <a:r>
              <a:rPr lang="fr-FR" sz="1400" dirty="0"/>
              <a:t>)</a:t>
            </a:r>
          </a:p>
          <a:p>
            <a:r>
              <a:rPr lang="fr-FR" sz="1400" dirty="0"/>
              <a:t>CCDC-832081 </a:t>
            </a:r>
          </a:p>
        </p:txBody>
      </p:sp>
      <p:sp>
        <p:nvSpPr>
          <p:cNvPr id="18" name="TextBox 3">
            <a:extLst>
              <a:ext uri="{FF2B5EF4-FFF2-40B4-BE49-F238E27FC236}">
                <a16:creationId xmlns:a16="http://schemas.microsoft.com/office/drawing/2014/main" id="{664784BA-9767-4FE9-A69B-E038750E2E46}"/>
              </a:ext>
            </a:extLst>
          </p:cNvPr>
          <p:cNvSpPr txBox="1"/>
          <p:nvPr/>
        </p:nvSpPr>
        <p:spPr>
          <a:xfrm>
            <a:off x="571500" y="317204"/>
            <a:ext cx="8153400" cy="461665"/>
          </a:xfrm>
          <a:prstGeom prst="rect">
            <a:avLst/>
          </a:prstGeom>
          <a:noFill/>
        </p:spPr>
        <p:txBody>
          <a:bodyPr wrap="square" rtlCol="0">
            <a:spAutoFit/>
          </a:bodyPr>
          <a:lstStyle/>
          <a:p>
            <a:r>
              <a:rPr lang="fr-FR" sz="2400" b="1" dirty="0" err="1"/>
              <a:t>Results</a:t>
            </a:r>
            <a:r>
              <a:rPr lang="fr-FR" sz="2400" b="1" dirty="0"/>
              <a:t> and discussion – </a:t>
            </a:r>
            <a:r>
              <a:rPr lang="fr-FR" sz="2400" b="1" i="1" dirty="0">
                <a:solidFill>
                  <a:srgbClr val="7030A0"/>
                </a:solidFill>
              </a:rPr>
              <a:t>X-ray </a:t>
            </a:r>
            <a:r>
              <a:rPr lang="fr-FR" sz="2400" b="1" i="1" dirty="0" err="1">
                <a:solidFill>
                  <a:srgbClr val="7030A0"/>
                </a:solidFill>
              </a:rPr>
              <a:t>crystallography</a:t>
            </a:r>
            <a:endParaRPr lang="fr-FR" sz="2400" b="1" i="1" dirty="0">
              <a:solidFill>
                <a:srgbClr val="7030A0"/>
              </a:solidFill>
            </a:endParaRPr>
          </a:p>
        </p:txBody>
      </p:sp>
    </p:spTree>
    <p:extLst>
      <p:ext uri="{BB962C8B-B14F-4D97-AF65-F5344CB8AC3E}">
        <p14:creationId xmlns:p14="http://schemas.microsoft.com/office/powerpoint/2010/main" val="517092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Bild 1" descr="CE_scheme_plusplus_grau">
            <a:extLst>
              <a:ext uri="{FF2B5EF4-FFF2-40B4-BE49-F238E27FC236}">
                <a16:creationId xmlns:a16="http://schemas.microsoft.com/office/drawing/2014/main" id="{01E7F4DB-F838-4AA6-AE0A-C8B923B3A6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461" y="1139057"/>
            <a:ext cx="4572000"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A6BF811-BEA3-4972-8E62-0734F4E3E1F6}"/>
              </a:ext>
            </a:extLst>
          </p:cNvPr>
          <p:cNvSpPr txBox="1"/>
          <p:nvPr/>
        </p:nvSpPr>
        <p:spPr>
          <a:xfrm>
            <a:off x="571500" y="317204"/>
            <a:ext cx="8153400" cy="461665"/>
          </a:xfrm>
          <a:prstGeom prst="rect">
            <a:avLst/>
          </a:prstGeom>
          <a:noFill/>
        </p:spPr>
        <p:txBody>
          <a:bodyPr wrap="square" rtlCol="0">
            <a:spAutoFit/>
          </a:bodyPr>
          <a:lstStyle/>
          <a:p>
            <a:r>
              <a:rPr lang="fr-FR" sz="2400" b="1" dirty="0" err="1"/>
              <a:t>Results</a:t>
            </a:r>
            <a:r>
              <a:rPr lang="fr-FR" sz="2400" b="1" dirty="0"/>
              <a:t> and discussion – </a:t>
            </a:r>
            <a:r>
              <a:rPr lang="fr-FR" sz="2400" b="1" i="1" dirty="0">
                <a:solidFill>
                  <a:srgbClr val="7030A0"/>
                </a:solidFill>
              </a:rPr>
              <a:t>CK2 </a:t>
            </a:r>
            <a:r>
              <a:rPr lang="fr-FR" sz="2400" b="1" i="1" dirty="0" err="1">
                <a:solidFill>
                  <a:srgbClr val="7030A0"/>
                </a:solidFill>
              </a:rPr>
              <a:t>inhibitory</a:t>
            </a:r>
            <a:r>
              <a:rPr lang="fr-FR" sz="2400" b="1" i="1" dirty="0">
                <a:solidFill>
                  <a:srgbClr val="7030A0"/>
                </a:solidFill>
              </a:rPr>
              <a:t> </a:t>
            </a:r>
            <a:r>
              <a:rPr lang="fr-FR" sz="2400" b="1" i="1" dirty="0" err="1">
                <a:solidFill>
                  <a:srgbClr val="7030A0"/>
                </a:solidFill>
              </a:rPr>
              <a:t>activities</a:t>
            </a:r>
            <a:endParaRPr lang="fr-FR" sz="2400" b="1" i="1" dirty="0">
              <a:solidFill>
                <a:srgbClr val="7030A0"/>
              </a:solidFill>
            </a:endParaRPr>
          </a:p>
        </p:txBody>
      </p:sp>
      <p:pic>
        <p:nvPicPr>
          <p:cNvPr id="5" name="Picture 4">
            <a:extLst>
              <a:ext uri="{FF2B5EF4-FFF2-40B4-BE49-F238E27FC236}">
                <a16:creationId xmlns:a16="http://schemas.microsoft.com/office/drawing/2014/main" id="{8D69F122-6B9F-4CDA-A5B6-58578AE606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Espace réservé du numéro de diapositive 1">
            <a:extLst>
              <a:ext uri="{FF2B5EF4-FFF2-40B4-BE49-F238E27FC236}">
                <a16:creationId xmlns:a16="http://schemas.microsoft.com/office/drawing/2014/main" id="{9F0CA5C7-37AD-40C0-9E11-65559F660BEA}"/>
              </a:ext>
            </a:extLst>
          </p:cNvPr>
          <p:cNvSpPr>
            <a:spLocks noGrp="1"/>
          </p:cNvSpPr>
          <p:nvPr>
            <p:ph type="sldNum" sz="quarter" idx="12"/>
          </p:nvPr>
        </p:nvSpPr>
        <p:spPr/>
        <p:txBody>
          <a:bodyPr/>
          <a:lstStyle/>
          <a:p>
            <a:fld id="{FCAEAE96-855E-42B1-8DE9-9C9E68DE18C5}" type="slidenum">
              <a:rPr lang="fr-FR" b="1" smtClean="0">
                <a:solidFill>
                  <a:schemeClr val="bg1"/>
                </a:solidFill>
              </a:rPr>
              <a:pPr/>
              <a:t>16</a:t>
            </a:fld>
            <a:endParaRPr lang="fr-FR" b="1">
              <a:solidFill>
                <a:schemeClr val="bg1"/>
              </a:solidFill>
            </a:endParaRPr>
          </a:p>
        </p:txBody>
      </p:sp>
      <p:sp>
        <p:nvSpPr>
          <p:cNvPr id="3" name="ZoneTexte 2">
            <a:extLst>
              <a:ext uri="{FF2B5EF4-FFF2-40B4-BE49-F238E27FC236}">
                <a16:creationId xmlns:a16="http://schemas.microsoft.com/office/drawing/2014/main" id="{FD7B6253-6800-45E3-B514-FDFAF657F71B}"/>
              </a:ext>
            </a:extLst>
          </p:cNvPr>
          <p:cNvSpPr txBox="1"/>
          <p:nvPr/>
        </p:nvSpPr>
        <p:spPr>
          <a:xfrm>
            <a:off x="228600" y="4168125"/>
            <a:ext cx="8839200" cy="1477328"/>
          </a:xfrm>
          <a:prstGeom prst="rect">
            <a:avLst/>
          </a:prstGeom>
          <a:noFill/>
        </p:spPr>
        <p:txBody>
          <a:bodyPr wrap="square" rtlCol="0">
            <a:spAutoFit/>
          </a:bodyPr>
          <a:lstStyle/>
          <a:p>
            <a:pPr algn="just"/>
            <a:r>
              <a:rPr lang="en-US" dirty="0"/>
              <a:t>A sample 20 </a:t>
            </a:r>
            <a:r>
              <a:rPr lang="en-US" dirty="0" err="1"/>
              <a:t>nl</a:t>
            </a:r>
            <a:r>
              <a:rPr lang="en-US" dirty="0"/>
              <a:t> of a CK2 reaction is injected into the capillary which is subsequently dipped into buffer vials containing the background electrolyte. The applied electronic field of 30 µA current with flexible voltage separates the CK2 substrate </a:t>
            </a:r>
            <a:r>
              <a:rPr lang="en-US" b="1" dirty="0"/>
              <a:t>1</a:t>
            </a:r>
            <a:r>
              <a:rPr lang="en-US" dirty="0"/>
              <a:t> and its phosphorylated analog </a:t>
            </a:r>
            <a:r>
              <a:rPr lang="en-US" b="1" dirty="0"/>
              <a:t>2</a:t>
            </a:r>
            <a:r>
              <a:rPr lang="en-US" dirty="0"/>
              <a:t> while they migrate towards the cathode. An UV detector set to 214 nm at the outlet side of the capillary (20 cm effective length) quantitatively detects both peptides </a:t>
            </a:r>
            <a:r>
              <a:rPr lang="en-US" b="1" dirty="0"/>
              <a:t>1</a:t>
            </a:r>
            <a:r>
              <a:rPr lang="en-US" dirty="0"/>
              <a:t> and </a:t>
            </a:r>
            <a:r>
              <a:rPr lang="en-US" b="1" dirty="0"/>
              <a:t>2</a:t>
            </a:r>
            <a:r>
              <a:rPr lang="en-US" dirty="0"/>
              <a:t>.</a:t>
            </a:r>
            <a:endParaRPr lang="fr-FR" dirty="0"/>
          </a:p>
        </p:txBody>
      </p:sp>
      <p:sp>
        <p:nvSpPr>
          <p:cNvPr id="6" name="ZoneTexte 5">
            <a:extLst>
              <a:ext uri="{FF2B5EF4-FFF2-40B4-BE49-F238E27FC236}">
                <a16:creationId xmlns:a16="http://schemas.microsoft.com/office/drawing/2014/main" id="{A2FB9771-C46E-4103-A473-9D370A18E74D}"/>
              </a:ext>
            </a:extLst>
          </p:cNvPr>
          <p:cNvSpPr txBox="1"/>
          <p:nvPr/>
        </p:nvSpPr>
        <p:spPr>
          <a:xfrm>
            <a:off x="228600" y="1139057"/>
            <a:ext cx="3797835" cy="369332"/>
          </a:xfrm>
          <a:prstGeom prst="rect">
            <a:avLst/>
          </a:prstGeom>
          <a:noFill/>
        </p:spPr>
        <p:txBody>
          <a:bodyPr wrap="none" rtlCol="0">
            <a:spAutoFit/>
          </a:bodyPr>
          <a:lstStyle/>
          <a:p>
            <a:r>
              <a:rPr lang="en-US" b="1" dirty="0"/>
              <a:t>Schematic illustration of the CE-assay</a:t>
            </a:r>
            <a:endParaRPr lang="fr-FR" dirty="0"/>
          </a:p>
        </p:txBody>
      </p:sp>
      <p:sp>
        <p:nvSpPr>
          <p:cNvPr id="7" name="Rectangle 6">
            <a:extLst>
              <a:ext uri="{FF2B5EF4-FFF2-40B4-BE49-F238E27FC236}">
                <a16:creationId xmlns:a16="http://schemas.microsoft.com/office/drawing/2014/main" id="{1C93C35F-15AC-4FD5-BF4E-A32ECF7B6C0E}"/>
              </a:ext>
            </a:extLst>
          </p:cNvPr>
          <p:cNvSpPr/>
          <p:nvPr/>
        </p:nvSpPr>
        <p:spPr>
          <a:xfrm>
            <a:off x="4111835" y="2895600"/>
            <a:ext cx="1072730" cy="276999"/>
          </a:xfrm>
          <a:prstGeom prst="rect">
            <a:avLst/>
          </a:prstGeom>
        </p:spPr>
        <p:txBody>
          <a:bodyPr wrap="none">
            <a:spAutoFit/>
          </a:bodyPr>
          <a:lstStyle/>
          <a:p>
            <a:r>
              <a:rPr lang="en-US" sz="1200" dirty="0"/>
              <a:t>RRRDDDSDDD</a:t>
            </a:r>
            <a:endParaRPr lang="fr-FR" sz="1200" dirty="0"/>
          </a:p>
        </p:txBody>
      </p:sp>
      <p:sp>
        <p:nvSpPr>
          <p:cNvPr id="8" name="ZoneTexte 7">
            <a:extLst>
              <a:ext uri="{FF2B5EF4-FFF2-40B4-BE49-F238E27FC236}">
                <a16:creationId xmlns:a16="http://schemas.microsoft.com/office/drawing/2014/main" id="{CC2FAF8E-0477-4DBC-87D8-DBE36C832377}"/>
              </a:ext>
            </a:extLst>
          </p:cNvPr>
          <p:cNvSpPr txBox="1"/>
          <p:nvPr/>
        </p:nvSpPr>
        <p:spPr>
          <a:xfrm>
            <a:off x="6934200" y="1066800"/>
            <a:ext cx="1974122" cy="738664"/>
          </a:xfrm>
          <a:prstGeom prst="rect">
            <a:avLst/>
          </a:prstGeom>
          <a:noFill/>
        </p:spPr>
        <p:txBody>
          <a:bodyPr wrap="square" rtlCol="0">
            <a:spAutoFit/>
          </a:bodyPr>
          <a:lstStyle/>
          <a:p>
            <a:r>
              <a:rPr lang="en-US" sz="1400" dirty="0"/>
              <a:t>CE-electropherograms of CK2 reaction with and without inhibitor</a:t>
            </a:r>
            <a:endParaRPr lang="fr-FR" sz="1400" dirty="0"/>
          </a:p>
        </p:txBody>
      </p:sp>
      <p:sp>
        <p:nvSpPr>
          <p:cNvPr id="10" name="ZoneTexte 9">
            <a:extLst>
              <a:ext uri="{FF2B5EF4-FFF2-40B4-BE49-F238E27FC236}">
                <a16:creationId xmlns:a16="http://schemas.microsoft.com/office/drawing/2014/main" id="{315AA163-3485-4954-AA4F-118F2FFACFD8}"/>
              </a:ext>
            </a:extLst>
          </p:cNvPr>
          <p:cNvSpPr txBox="1"/>
          <p:nvPr/>
        </p:nvSpPr>
        <p:spPr>
          <a:xfrm>
            <a:off x="5456811" y="5638800"/>
            <a:ext cx="3610989" cy="307777"/>
          </a:xfrm>
          <a:prstGeom prst="rect">
            <a:avLst/>
          </a:prstGeom>
          <a:noFill/>
        </p:spPr>
        <p:txBody>
          <a:bodyPr wrap="none" rtlCol="0">
            <a:spAutoFit/>
          </a:bodyPr>
          <a:lstStyle/>
          <a:p>
            <a:r>
              <a:rPr lang="de-DE" sz="1400" dirty="0" err="1"/>
              <a:t>Gratz</a:t>
            </a:r>
            <a:r>
              <a:rPr lang="de-DE" sz="1400" dirty="0"/>
              <a:t>, A. et al. </a:t>
            </a:r>
            <a:r>
              <a:rPr lang="nl-NL" sz="1400" dirty="0" err="1"/>
              <a:t>Electrophoresis</a:t>
            </a:r>
            <a:r>
              <a:rPr lang="nl-NL" sz="1400" dirty="0"/>
              <a:t> 2010, </a:t>
            </a:r>
            <a:r>
              <a:rPr lang="nl-NL" sz="1400" b="1" dirty="0"/>
              <a:t>31</a:t>
            </a:r>
            <a:r>
              <a:rPr lang="nl-NL" sz="1400" dirty="0"/>
              <a:t>:634-40</a:t>
            </a:r>
            <a:endParaRPr lang="fr-FR" sz="1400" dirty="0"/>
          </a:p>
        </p:txBody>
      </p:sp>
    </p:spTree>
    <p:extLst>
      <p:ext uri="{BB962C8B-B14F-4D97-AF65-F5344CB8AC3E}">
        <p14:creationId xmlns:p14="http://schemas.microsoft.com/office/powerpoint/2010/main" val="4264698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6590AF-CD4D-46C5-BF23-379B36D308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Espace réservé du numéro de diapositive 1">
            <a:extLst>
              <a:ext uri="{FF2B5EF4-FFF2-40B4-BE49-F238E27FC236}">
                <a16:creationId xmlns:a16="http://schemas.microsoft.com/office/drawing/2014/main" id="{2DFE0F6D-CB88-4130-8FA2-C0878F9901FC}"/>
              </a:ext>
            </a:extLst>
          </p:cNvPr>
          <p:cNvSpPr>
            <a:spLocks noGrp="1"/>
          </p:cNvSpPr>
          <p:nvPr>
            <p:ph type="sldNum" sz="quarter" idx="12"/>
          </p:nvPr>
        </p:nvSpPr>
        <p:spPr/>
        <p:txBody>
          <a:bodyPr/>
          <a:lstStyle/>
          <a:p>
            <a:fld id="{FCAEAE96-855E-42B1-8DE9-9C9E68DE18C5}" type="slidenum">
              <a:rPr lang="fr-FR" b="1" smtClean="0">
                <a:solidFill>
                  <a:schemeClr val="bg1"/>
                </a:solidFill>
              </a:rPr>
              <a:pPr/>
              <a:t>17</a:t>
            </a:fld>
            <a:endParaRPr lang="fr-FR" b="1">
              <a:solidFill>
                <a:schemeClr val="bg1"/>
              </a:solidFill>
            </a:endParaRPr>
          </a:p>
        </p:txBody>
      </p:sp>
      <p:sp>
        <p:nvSpPr>
          <p:cNvPr id="3" name="Espace réservé du numéro de diapositive 1">
            <a:extLst>
              <a:ext uri="{FF2B5EF4-FFF2-40B4-BE49-F238E27FC236}">
                <a16:creationId xmlns:a16="http://schemas.microsoft.com/office/drawing/2014/main" id="{19F9ED29-578E-43A8-A60E-0F4715518400}"/>
              </a:ext>
            </a:extLst>
          </p:cNvPr>
          <p:cNvSpPr txBox="1">
            <a:spLocks/>
          </p:cNvSpPr>
          <p:nvPr/>
        </p:nvSpPr>
        <p:spPr>
          <a:xfrm>
            <a:off x="6934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EAE96-855E-42B1-8DE9-9C9E68DE18C5}" type="slidenum">
              <a:rPr lang="fr-FR" b="1" smtClean="0">
                <a:solidFill>
                  <a:schemeClr val="bg1"/>
                </a:solidFill>
              </a:rPr>
              <a:pPr/>
              <a:t>17</a:t>
            </a:fld>
            <a:endParaRPr lang="fr-FR" b="1">
              <a:solidFill>
                <a:schemeClr val="bg1"/>
              </a:solidFill>
            </a:endParaRPr>
          </a:p>
        </p:txBody>
      </p:sp>
      <p:sp>
        <p:nvSpPr>
          <p:cNvPr id="4" name="Slide Number Placeholder 5">
            <a:extLst>
              <a:ext uri="{FF2B5EF4-FFF2-40B4-BE49-F238E27FC236}">
                <a16:creationId xmlns:a16="http://schemas.microsoft.com/office/drawing/2014/main" id="{39EC05D6-5FEF-4E4E-B2D8-641566117CCC}"/>
              </a:ext>
            </a:extLst>
          </p:cNvPr>
          <p:cNvSpPr txBox="1">
            <a:spLocks/>
          </p:cNvSpPr>
          <p:nvPr/>
        </p:nvSpPr>
        <p:spPr>
          <a:xfrm>
            <a:off x="6934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EAE96-855E-42B1-8DE9-9C9E68DE18C5}" type="slidenum">
              <a:rPr lang="fr-FR" b="1" smtClean="0">
                <a:solidFill>
                  <a:schemeClr val="bg1"/>
                </a:solidFill>
              </a:rPr>
              <a:pPr/>
              <a:t>17</a:t>
            </a:fld>
            <a:endParaRPr lang="fr-FR" b="1">
              <a:solidFill>
                <a:schemeClr val="bg1"/>
              </a:solidFill>
            </a:endParaRPr>
          </a:p>
        </p:txBody>
      </p:sp>
      <p:graphicFrame>
        <p:nvGraphicFramePr>
          <p:cNvPr id="10" name="Tableau 9">
            <a:extLst>
              <a:ext uri="{FF2B5EF4-FFF2-40B4-BE49-F238E27FC236}">
                <a16:creationId xmlns:a16="http://schemas.microsoft.com/office/drawing/2014/main" id="{6866BD0B-A7EB-4215-B797-FFA462DEDB7B}"/>
              </a:ext>
            </a:extLst>
          </p:cNvPr>
          <p:cNvGraphicFramePr>
            <a:graphicFrameLocks noGrp="1"/>
          </p:cNvGraphicFramePr>
          <p:nvPr>
            <p:extLst>
              <p:ext uri="{D42A27DB-BD31-4B8C-83A1-F6EECF244321}">
                <p14:modId xmlns:p14="http://schemas.microsoft.com/office/powerpoint/2010/main" val="285866721"/>
              </p:ext>
            </p:extLst>
          </p:nvPr>
        </p:nvGraphicFramePr>
        <p:xfrm>
          <a:off x="3352800" y="1066800"/>
          <a:ext cx="4648200" cy="4820920"/>
        </p:xfrm>
        <a:graphic>
          <a:graphicData uri="http://schemas.openxmlformats.org/drawingml/2006/table">
            <a:tbl>
              <a:tblPr firstRow="1" bandRow="1">
                <a:tableStyleId>{5C22544A-7EE6-4342-B048-85BDC9FD1C3A}</a:tableStyleId>
              </a:tblPr>
              <a:tblGrid>
                <a:gridCol w="1243954">
                  <a:extLst>
                    <a:ext uri="{9D8B030D-6E8A-4147-A177-3AD203B41FA5}">
                      <a16:colId xmlns:a16="http://schemas.microsoft.com/office/drawing/2014/main" val="2305467942"/>
                    </a:ext>
                  </a:extLst>
                </a:gridCol>
                <a:gridCol w="1975179">
                  <a:extLst>
                    <a:ext uri="{9D8B030D-6E8A-4147-A177-3AD203B41FA5}">
                      <a16:colId xmlns:a16="http://schemas.microsoft.com/office/drawing/2014/main" val="1813548161"/>
                    </a:ext>
                  </a:extLst>
                </a:gridCol>
                <a:gridCol w="1429067">
                  <a:extLst>
                    <a:ext uri="{9D8B030D-6E8A-4147-A177-3AD203B41FA5}">
                      <a16:colId xmlns:a16="http://schemas.microsoft.com/office/drawing/2014/main" val="402114913"/>
                    </a:ext>
                  </a:extLst>
                </a:gridCol>
              </a:tblGrid>
              <a:tr h="370840">
                <a:tc>
                  <a:txBody>
                    <a:bodyPr/>
                    <a:lstStyle/>
                    <a:p>
                      <a:r>
                        <a:rPr lang="fr-FR" sz="1400" dirty="0"/>
                        <a:t>No compound</a:t>
                      </a:r>
                    </a:p>
                  </a:txBody>
                  <a:tcPr/>
                </a:tc>
                <a:tc>
                  <a:txBody>
                    <a:bodyPr/>
                    <a:lstStyle/>
                    <a:p>
                      <a:r>
                        <a:rPr lang="fr-FR" sz="1400" dirty="0"/>
                        <a:t>% inhibition (10 </a:t>
                      </a:r>
                      <a:r>
                        <a:rPr lang="fr-FR" sz="1400" dirty="0">
                          <a:latin typeface="Symbol" panose="05050102010706020507" pitchFamily="18" charset="2"/>
                        </a:rPr>
                        <a:t>m</a:t>
                      </a:r>
                      <a:r>
                        <a:rPr lang="fr-FR" sz="1400" dirty="0"/>
                        <a:t>M)</a:t>
                      </a:r>
                      <a:r>
                        <a:rPr lang="fr-FR" sz="1400" baseline="30000" dirty="0"/>
                        <a:t>a</a:t>
                      </a:r>
                      <a:endParaRPr lang="fr-FR" sz="1400" dirty="0"/>
                    </a:p>
                  </a:txBody>
                  <a:tcPr/>
                </a:tc>
                <a:tc>
                  <a:txBody>
                    <a:bodyPr/>
                    <a:lstStyle/>
                    <a:p>
                      <a:r>
                        <a:rPr lang="fr-FR" sz="1400" dirty="0"/>
                        <a:t>IC</a:t>
                      </a:r>
                      <a:r>
                        <a:rPr lang="fr-FR" sz="1400" baseline="-25000" dirty="0"/>
                        <a:t>50</a:t>
                      </a:r>
                      <a:r>
                        <a:rPr lang="fr-FR" sz="1400" dirty="0"/>
                        <a:t> (</a:t>
                      </a:r>
                      <a:r>
                        <a:rPr lang="fr-FR" sz="1400" dirty="0">
                          <a:latin typeface="Symbol" panose="05050102010706020507" pitchFamily="18" charset="2"/>
                        </a:rPr>
                        <a:t>m</a:t>
                      </a:r>
                      <a:r>
                        <a:rPr lang="fr-FR" sz="1400" dirty="0"/>
                        <a:t>M)</a:t>
                      </a:r>
                      <a:r>
                        <a:rPr lang="fr-FR" sz="1400" baseline="30000" dirty="0"/>
                        <a:t>b</a:t>
                      </a:r>
                      <a:endParaRPr lang="fr-FR" sz="1400" dirty="0"/>
                    </a:p>
                  </a:txBody>
                  <a:tcPr/>
                </a:tc>
                <a:extLst>
                  <a:ext uri="{0D108BD9-81ED-4DB2-BD59-A6C34878D82A}">
                    <a16:rowId xmlns:a16="http://schemas.microsoft.com/office/drawing/2014/main" val="1298703417"/>
                  </a:ext>
                </a:extLst>
              </a:tr>
              <a:tr h="370840">
                <a:tc>
                  <a:txBody>
                    <a:bodyPr/>
                    <a:lstStyle/>
                    <a:p>
                      <a:r>
                        <a:rPr lang="fr-FR" sz="1400" b="1" dirty="0"/>
                        <a:t>4b</a:t>
                      </a:r>
                    </a:p>
                  </a:txBody>
                  <a:tcPr/>
                </a:tc>
                <a:tc>
                  <a:txBody>
                    <a:bodyPr/>
                    <a:lstStyle/>
                    <a:p>
                      <a:r>
                        <a:rPr lang="fr-FR" sz="1400" dirty="0"/>
                        <a:t>99</a:t>
                      </a:r>
                    </a:p>
                  </a:txBody>
                  <a:tcPr/>
                </a:tc>
                <a:tc>
                  <a:txBody>
                    <a:bodyPr/>
                    <a:lstStyle/>
                    <a:p>
                      <a:r>
                        <a:rPr lang="fr-FR" sz="1400" dirty="0"/>
                        <a:t>0.36</a:t>
                      </a:r>
                      <a:r>
                        <a:rPr lang="fr-FR" sz="1400" baseline="30000" dirty="0"/>
                        <a:t>c</a:t>
                      </a:r>
                      <a:endParaRPr lang="fr-FR" sz="1400" dirty="0"/>
                    </a:p>
                  </a:txBody>
                  <a:tcPr/>
                </a:tc>
                <a:extLst>
                  <a:ext uri="{0D108BD9-81ED-4DB2-BD59-A6C34878D82A}">
                    <a16:rowId xmlns:a16="http://schemas.microsoft.com/office/drawing/2014/main" val="1523744849"/>
                  </a:ext>
                </a:extLst>
              </a:tr>
              <a:tr h="370840">
                <a:tc>
                  <a:txBody>
                    <a:bodyPr/>
                    <a:lstStyle/>
                    <a:p>
                      <a:r>
                        <a:rPr lang="fr-FR" sz="1400" b="1" dirty="0"/>
                        <a:t>AR15</a:t>
                      </a:r>
                    </a:p>
                  </a:txBody>
                  <a:tcPr/>
                </a:tc>
                <a:tc>
                  <a:txBody>
                    <a:bodyPr/>
                    <a:lstStyle/>
                    <a:p>
                      <a:r>
                        <a:rPr lang="fr-FR" sz="1400" dirty="0"/>
                        <a:t>85</a:t>
                      </a:r>
                    </a:p>
                  </a:txBody>
                  <a:tcPr/>
                </a:tc>
                <a:tc>
                  <a:txBody>
                    <a:bodyPr/>
                    <a:lstStyle/>
                    <a:p>
                      <a:r>
                        <a:rPr lang="fr-FR" sz="1400" dirty="0"/>
                        <a:t>0.89</a:t>
                      </a:r>
                    </a:p>
                  </a:txBody>
                  <a:tcPr/>
                </a:tc>
                <a:extLst>
                  <a:ext uri="{0D108BD9-81ED-4DB2-BD59-A6C34878D82A}">
                    <a16:rowId xmlns:a16="http://schemas.microsoft.com/office/drawing/2014/main" val="3951207400"/>
                  </a:ext>
                </a:extLst>
              </a:tr>
              <a:tr h="370840">
                <a:tc>
                  <a:txBody>
                    <a:bodyPr/>
                    <a:lstStyle/>
                    <a:p>
                      <a:r>
                        <a:rPr lang="fr-FR" sz="1400" b="1" dirty="0"/>
                        <a:t>CM3146B</a:t>
                      </a:r>
                    </a:p>
                  </a:txBody>
                  <a:tcPr/>
                </a:tc>
                <a:tc>
                  <a:txBody>
                    <a:bodyPr/>
                    <a:lstStyle/>
                    <a:p>
                      <a:r>
                        <a:rPr lang="fr-FR" sz="1400" dirty="0"/>
                        <a:t>100</a:t>
                      </a:r>
                    </a:p>
                  </a:txBody>
                  <a:tcPr/>
                </a:tc>
                <a:tc>
                  <a:txBody>
                    <a:bodyPr/>
                    <a:lstStyle/>
                    <a:p>
                      <a:r>
                        <a:rPr lang="fr-FR" sz="1400" dirty="0"/>
                        <a:t>0.11</a:t>
                      </a:r>
                    </a:p>
                  </a:txBody>
                  <a:tcPr/>
                </a:tc>
                <a:extLst>
                  <a:ext uri="{0D108BD9-81ED-4DB2-BD59-A6C34878D82A}">
                    <a16:rowId xmlns:a16="http://schemas.microsoft.com/office/drawing/2014/main" val="3816611179"/>
                  </a:ext>
                </a:extLst>
              </a:tr>
              <a:tr h="370840">
                <a:tc>
                  <a:txBody>
                    <a:bodyPr/>
                    <a:lstStyle/>
                    <a:p>
                      <a:r>
                        <a:rPr lang="fr-FR" sz="1400" b="1" dirty="0"/>
                        <a:t>4p</a:t>
                      </a:r>
                    </a:p>
                  </a:txBody>
                  <a:tcPr/>
                </a:tc>
                <a:tc>
                  <a:txBody>
                    <a:bodyPr/>
                    <a:lstStyle/>
                    <a:p>
                      <a:r>
                        <a:rPr lang="fr-FR" sz="1400" dirty="0"/>
                        <a:t>99</a:t>
                      </a:r>
                    </a:p>
                  </a:txBody>
                  <a:tcPr/>
                </a:tc>
                <a:tc>
                  <a:txBody>
                    <a:bodyPr/>
                    <a:lstStyle/>
                    <a:p>
                      <a:r>
                        <a:rPr lang="fr-FR" sz="1400" dirty="0"/>
                        <a:t>0.14</a:t>
                      </a:r>
                    </a:p>
                  </a:txBody>
                  <a:tcPr/>
                </a:tc>
                <a:extLst>
                  <a:ext uri="{0D108BD9-81ED-4DB2-BD59-A6C34878D82A}">
                    <a16:rowId xmlns:a16="http://schemas.microsoft.com/office/drawing/2014/main" val="4075852200"/>
                  </a:ext>
                </a:extLst>
              </a:tr>
              <a:tr h="370840">
                <a:tc>
                  <a:txBody>
                    <a:bodyPr/>
                    <a:lstStyle/>
                    <a:p>
                      <a:r>
                        <a:rPr lang="fr-FR" sz="1400" b="1" dirty="0"/>
                        <a:t>NA8B</a:t>
                      </a:r>
                    </a:p>
                  </a:txBody>
                  <a:tcPr/>
                </a:tc>
                <a:tc>
                  <a:txBody>
                    <a:bodyPr/>
                    <a:lstStyle/>
                    <a:p>
                      <a:r>
                        <a:rPr lang="fr-FR" sz="1400" dirty="0"/>
                        <a:t>100</a:t>
                      </a:r>
                    </a:p>
                  </a:txBody>
                  <a:tcPr/>
                </a:tc>
                <a:tc>
                  <a:txBody>
                    <a:bodyPr/>
                    <a:lstStyle/>
                    <a:p>
                      <a:r>
                        <a:rPr lang="fr-FR" sz="1400" dirty="0"/>
                        <a:t>0.14</a:t>
                      </a:r>
                    </a:p>
                  </a:txBody>
                  <a:tcPr/>
                </a:tc>
                <a:extLst>
                  <a:ext uri="{0D108BD9-81ED-4DB2-BD59-A6C34878D82A}">
                    <a16:rowId xmlns:a16="http://schemas.microsoft.com/office/drawing/2014/main" val="207208487"/>
                  </a:ext>
                </a:extLst>
              </a:tr>
              <a:tr h="370840">
                <a:tc>
                  <a:txBody>
                    <a:bodyPr/>
                    <a:lstStyle/>
                    <a:p>
                      <a:r>
                        <a:rPr lang="fr-FR" sz="1400" b="1" dirty="0"/>
                        <a:t>NA28-1</a:t>
                      </a:r>
                    </a:p>
                  </a:txBody>
                  <a:tcPr/>
                </a:tc>
                <a:tc>
                  <a:txBody>
                    <a:bodyPr/>
                    <a:lstStyle/>
                    <a:p>
                      <a:r>
                        <a:rPr lang="fr-FR" sz="1400" dirty="0"/>
                        <a:t>100</a:t>
                      </a:r>
                    </a:p>
                  </a:txBody>
                  <a:tcPr/>
                </a:tc>
                <a:tc>
                  <a:txBody>
                    <a:bodyPr/>
                    <a:lstStyle/>
                    <a:p>
                      <a:r>
                        <a:rPr lang="fr-FR" sz="1800" b="1" dirty="0">
                          <a:solidFill>
                            <a:srgbClr val="FF0000"/>
                          </a:solidFill>
                        </a:rPr>
                        <a:t>0.045</a:t>
                      </a:r>
                    </a:p>
                  </a:txBody>
                  <a:tcPr/>
                </a:tc>
                <a:extLst>
                  <a:ext uri="{0D108BD9-81ED-4DB2-BD59-A6C34878D82A}">
                    <a16:rowId xmlns:a16="http://schemas.microsoft.com/office/drawing/2014/main" val="1212577766"/>
                  </a:ext>
                </a:extLst>
              </a:tr>
              <a:tr h="370840">
                <a:tc>
                  <a:txBody>
                    <a:bodyPr/>
                    <a:lstStyle/>
                    <a:p>
                      <a:r>
                        <a:rPr lang="fr-FR" sz="1400" b="1" dirty="0"/>
                        <a:t>AF3</a:t>
                      </a:r>
                    </a:p>
                  </a:txBody>
                  <a:tcPr/>
                </a:tc>
                <a:tc>
                  <a:txBody>
                    <a:bodyPr/>
                    <a:lstStyle/>
                    <a:p>
                      <a:r>
                        <a:rPr lang="fr-FR" sz="1400" dirty="0"/>
                        <a:t>94</a:t>
                      </a:r>
                    </a:p>
                  </a:txBody>
                  <a:tcPr/>
                </a:tc>
                <a:tc>
                  <a:txBody>
                    <a:bodyPr/>
                    <a:lstStyle/>
                    <a:p>
                      <a:r>
                        <a:rPr lang="fr-FR" sz="1400" dirty="0"/>
                        <a:t>0.17</a:t>
                      </a:r>
                    </a:p>
                  </a:txBody>
                  <a:tcPr/>
                </a:tc>
                <a:extLst>
                  <a:ext uri="{0D108BD9-81ED-4DB2-BD59-A6C34878D82A}">
                    <a16:rowId xmlns:a16="http://schemas.microsoft.com/office/drawing/2014/main" val="4105545447"/>
                  </a:ext>
                </a:extLst>
              </a:tr>
              <a:tr h="370840">
                <a:tc>
                  <a:txBody>
                    <a:bodyPr/>
                    <a:lstStyle/>
                    <a:p>
                      <a:r>
                        <a:rPr lang="fr-FR" sz="1400" b="1" dirty="0"/>
                        <a:t>4v</a:t>
                      </a:r>
                    </a:p>
                  </a:txBody>
                  <a:tcPr/>
                </a:tc>
                <a:tc>
                  <a:txBody>
                    <a:bodyPr/>
                    <a:lstStyle/>
                    <a:p>
                      <a:r>
                        <a:rPr lang="fr-FR" sz="1400" dirty="0"/>
                        <a:t>94</a:t>
                      </a:r>
                    </a:p>
                  </a:txBody>
                  <a:tcPr/>
                </a:tc>
                <a:tc>
                  <a:txBody>
                    <a:bodyPr/>
                    <a:lstStyle/>
                    <a:p>
                      <a:r>
                        <a:rPr lang="fr-FR" sz="1400" dirty="0"/>
                        <a:t>0.43</a:t>
                      </a:r>
                    </a:p>
                  </a:txBody>
                  <a:tcPr/>
                </a:tc>
                <a:extLst>
                  <a:ext uri="{0D108BD9-81ED-4DB2-BD59-A6C34878D82A}">
                    <a16:rowId xmlns:a16="http://schemas.microsoft.com/office/drawing/2014/main" val="3058520658"/>
                  </a:ext>
                </a:extLst>
              </a:tr>
              <a:tr h="370840">
                <a:tc>
                  <a:txBody>
                    <a:bodyPr/>
                    <a:lstStyle/>
                    <a:p>
                      <a:r>
                        <a:rPr lang="fr-FR" sz="1400" b="1" dirty="0"/>
                        <a:t>4d</a:t>
                      </a:r>
                    </a:p>
                  </a:txBody>
                  <a:tcPr/>
                </a:tc>
                <a:tc>
                  <a:txBody>
                    <a:bodyPr/>
                    <a:lstStyle/>
                    <a:p>
                      <a:r>
                        <a:rPr lang="fr-FR" sz="1400" dirty="0"/>
                        <a:t>59</a:t>
                      </a:r>
                    </a:p>
                  </a:txBody>
                  <a:tcPr/>
                </a:tc>
                <a:tc>
                  <a:txBody>
                    <a:bodyPr/>
                    <a:lstStyle/>
                    <a:p>
                      <a:r>
                        <a:rPr lang="fr-FR" sz="1400" dirty="0"/>
                        <a:t>7.0</a:t>
                      </a:r>
                    </a:p>
                  </a:txBody>
                  <a:tcPr/>
                </a:tc>
                <a:extLst>
                  <a:ext uri="{0D108BD9-81ED-4DB2-BD59-A6C34878D82A}">
                    <a16:rowId xmlns:a16="http://schemas.microsoft.com/office/drawing/2014/main" val="4131178069"/>
                  </a:ext>
                </a:extLst>
              </a:tr>
              <a:tr h="370840">
                <a:tc>
                  <a:txBody>
                    <a:bodyPr/>
                    <a:lstStyle/>
                    <a:p>
                      <a:r>
                        <a:rPr lang="fr-FR" sz="1400" b="1" dirty="0"/>
                        <a:t>SiA3</a:t>
                      </a:r>
                    </a:p>
                  </a:txBody>
                  <a:tcPr/>
                </a:tc>
                <a:tc>
                  <a:txBody>
                    <a:bodyPr/>
                    <a:lstStyle/>
                    <a:p>
                      <a:r>
                        <a:rPr lang="fr-FR" sz="1400" dirty="0"/>
                        <a:t>66</a:t>
                      </a:r>
                    </a:p>
                  </a:txBody>
                  <a:tcPr/>
                </a:tc>
                <a:tc>
                  <a:txBody>
                    <a:bodyPr/>
                    <a:lstStyle/>
                    <a:p>
                      <a:r>
                        <a:rPr lang="fr-FR" sz="1400" dirty="0"/>
                        <a:t>2.50</a:t>
                      </a:r>
                    </a:p>
                  </a:txBody>
                  <a:tcPr/>
                </a:tc>
                <a:extLst>
                  <a:ext uri="{0D108BD9-81ED-4DB2-BD59-A6C34878D82A}">
                    <a16:rowId xmlns:a16="http://schemas.microsoft.com/office/drawing/2014/main" val="4280295568"/>
                  </a:ext>
                </a:extLst>
              </a:tr>
              <a:tr h="370840">
                <a:tc>
                  <a:txBody>
                    <a:bodyPr/>
                    <a:lstStyle/>
                    <a:p>
                      <a:r>
                        <a:rPr lang="fr-FR" sz="1400" b="1" dirty="0"/>
                        <a:t>5b</a:t>
                      </a:r>
                    </a:p>
                  </a:txBody>
                  <a:tcPr/>
                </a:tc>
                <a:tc>
                  <a:txBody>
                    <a:bodyPr/>
                    <a:lstStyle/>
                    <a:p>
                      <a:r>
                        <a:rPr lang="fr-FR" sz="1400" dirty="0"/>
                        <a:t>72</a:t>
                      </a:r>
                    </a:p>
                  </a:txBody>
                  <a:tcPr/>
                </a:tc>
                <a:tc>
                  <a:txBody>
                    <a:bodyPr/>
                    <a:lstStyle/>
                    <a:p>
                      <a:r>
                        <a:rPr lang="fr-FR" sz="1400" dirty="0"/>
                        <a:t>2.0</a:t>
                      </a:r>
                    </a:p>
                  </a:txBody>
                  <a:tcPr/>
                </a:tc>
                <a:extLst>
                  <a:ext uri="{0D108BD9-81ED-4DB2-BD59-A6C34878D82A}">
                    <a16:rowId xmlns:a16="http://schemas.microsoft.com/office/drawing/2014/main" val="1916777659"/>
                  </a:ext>
                </a:extLst>
              </a:tr>
              <a:tr h="370840">
                <a:tc>
                  <a:txBody>
                    <a:bodyPr/>
                    <a:lstStyle/>
                    <a:p>
                      <a:r>
                        <a:rPr lang="fr-FR" sz="1400" b="1" dirty="0"/>
                        <a:t>BZA1</a:t>
                      </a:r>
                    </a:p>
                  </a:txBody>
                  <a:tcPr/>
                </a:tc>
                <a:tc>
                  <a:txBody>
                    <a:bodyPr/>
                    <a:lstStyle/>
                    <a:p>
                      <a:r>
                        <a:rPr lang="fr-FR" sz="1400" dirty="0"/>
                        <a:t>77</a:t>
                      </a:r>
                    </a:p>
                  </a:txBody>
                  <a:tcPr/>
                </a:tc>
                <a:tc>
                  <a:txBody>
                    <a:bodyPr/>
                    <a:lstStyle/>
                    <a:p>
                      <a:r>
                        <a:rPr lang="fr-FR" sz="1400" dirty="0"/>
                        <a:t>2.04</a:t>
                      </a:r>
                    </a:p>
                  </a:txBody>
                  <a:tcPr/>
                </a:tc>
                <a:extLst>
                  <a:ext uri="{0D108BD9-81ED-4DB2-BD59-A6C34878D82A}">
                    <a16:rowId xmlns:a16="http://schemas.microsoft.com/office/drawing/2014/main" val="3486057623"/>
                  </a:ext>
                </a:extLst>
              </a:tr>
            </a:tbl>
          </a:graphicData>
        </a:graphic>
      </p:graphicFrame>
      <p:sp>
        <p:nvSpPr>
          <p:cNvPr id="8" name="TextBox 3">
            <a:extLst>
              <a:ext uri="{FF2B5EF4-FFF2-40B4-BE49-F238E27FC236}">
                <a16:creationId xmlns:a16="http://schemas.microsoft.com/office/drawing/2014/main" id="{FB42839F-A9C3-4B64-BFE9-A34FD12DD905}"/>
              </a:ext>
            </a:extLst>
          </p:cNvPr>
          <p:cNvSpPr txBox="1"/>
          <p:nvPr/>
        </p:nvSpPr>
        <p:spPr>
          <a:xfrm>
            <a:off x="571500" y="317204"/>
            <a:ext cx="8153400" cy="461665"/>
          </a:xfrm>
          <a:prstGeom prst="rect">
            <a:avLst/>
          </a:prstGeom>
          <a:noFill/>
        </p:spPr>
        <p:txBody>
          <a:bodyPr wrap="square" rtlCol="0">
            <a:spAutoFit/>
          </a:bodyPr>
          <a:lstStyle/>
          <a:p>
            <a:r>
              <a:rPr lang="fr-FR" sz="2400" b="1" dirty="0" err="1"/>
              <a:t>Results</a:t>
            </a:r>
            <a:r>
              <a:rPr lang="fr-FR" sz="2400" b="1" dirty="0"/>
              <a:t> and discussion – </a:t>
            </a:r>
            <a:r>
              <a:rPr lang="fr-FR" sz="2400" b="1" i="1" dirty="0">
                <a:solidFill>
                  <a:srgbClr val="7030A0"/>
                </a:solidFill>
              </a:rPr>
              <a:t>CK2 </a:t>
            </a:r>
            <a:r>
              <a:rPr lang="fr-FR" sz="2400" b="1" i="1" dirty="0" err="1">
                <a:solidFill>
                  <a:srgbClr val="7030A0"/>
                </a:solidFill>
              </a:rPr>
              <a:t>inhibitory</a:t>
            </a:r>
            <a:r>
              <a:rPr lang="fr-FR" sz="2400" b="1" i="1" dirty="0">
                <a:solidFill>
                  <a:srgbClr val="7030A0"/>
                </a:solidFill>
              </a:rPr>
              <a:t> </a:t>
            </a:r>
            <a:r>
              <a:rPr lang="fr-FR" sz="2400" b="1" i="1" dirty="0" err="1">
                <a:solidFill>
                  <a:srgbClr val="7030A0"/>
                </a:solidFill>
              </a:rPr>
              <a:t>activities</a:t>
            </a:r>
            <a:endParaRPr lang="fr-FR" sz="2400" b="1" i="1" dirty="0">
              <a:solidFill>
                <a:srgbClr val="7030A0"/>
              </a:solidFill>
            </a:endParaRPr>
          </a:p>
        </p:txBody>
      </p:sp>
      <p:sp>
        <p:nvSpPr>
          <p:cNvPr id="6" name="ZoneTexte 5">
            <a:extLst>
              <a:ext uri="{FF2B5EF4-FFF2-40B4-BE49-F238E27FC236}">
                <a16:creationId xmlns:a16="http://schemas.microsoft.com/office/drawing/2014/main" id="{9256B5E6-9F81-478A-95ED-498AFBAD8FDD}"/>
              </a:ext>
            </a:extLst>
          </p:cNvPr>
          <p:cNvSpPr txBox="1"/>
          <p:nvPr/>
        </p:nvSpPr>
        <p:spPr>
          <a:xfrm>
            <a:off x="152400" y="2895600"/>
            <a:ext cx="3048000" cy="2462213"/>
          </a:xfrm>
          <a:prstGeom prst="rect">
            <a:avLst/>
          </a:prstGeom>
          <a:noFill/>
        </p:spPr>
        <p:txBody>
          <a:bodyPr wrap="square" rtlCol="0">
            <a:spAutoFit/>
          </a:bodyPr>
          <a:lstStyle/>
          <a:p>
            <a:r>
              <a:rPr lang="en-US" sz="1400" baseline="30000" dirty="0"/>
              <a:t>a</a:t>
            </a:r>
            <a:r>
              <a:rPr lang="en-US" sz="1400" dirty="0"/>
              <a:t> The percent inhibition of CK2 activity was determined for each compound at a fixed concentration of 10 </a:t>
            </a:r>
            <a:r>
              <a:rPr lang="en-US" sz="1400" dirty="0" err="1"/>
              <a:t>μM</a:t>
            </a:r>
            <a:r>
              <a:rPr lang="en-US" sz="1400" dirty="0"/>
              <a:t>.</a:t>
            </a:r>
          </a:p>
          <a:p>
            <a:endParaRPr lang="en-US" sz="1400" dirty="0"/>
          </a:p>
          <a:p>
            <a:r>
              <a:rPr lang="en-US" sz="1400" baseline="30000" dirty="0"/>
              <a:t>b</a:t>
            </a:r>
            <a:r>
              <a:rPr lang="en-US" sz="1400" dirty="0"/>
              <a:t> Determinations were performed in triplicate in independent experiments.</a:t>
            </a:r>
          </a:p>
          <a:p>
            <a:endParaRPr lang="en-US" sz="1400" dirty="0"/>
          </a:p>
          <a:p>
            <a:r>
              <a:rPr lang="en-US" sz="1400" baseline="30000" dirty="0"/>
              <a:t>c</a:t>
            </a:r>
            <a:r>
              <a:rPr lang="en-US" sz="1400" dirty="0"/>
              <a:t> For the best compounds producing at least 50% inhibition at 10 </a:t>
            </a:r>
            <a:r>
              <a:rPr lang="en-US" sz="1400" dirty="0" err="1"/>
              <a:t>μM</a:t>
            </a:r>
            <a:r>
              <a:rPr lang="en-US" sz="1400" dirty="0"/>
              <a:t>, the concentration was varied to precisely determine the IC</a:t>
            </a:r>
            <a:r>
              <a:rPr lang="en-US" sz="1400" baseline="30000" dirty="0"/>
              <a:t>50</a:t>
            </a:r>
            <a:r>
              <a:rPr lang="en-US" sz="1400" dirty="0"/>
              <a:t> values.</a:t>
            </a:r>
            <a:endParaRPr lang="fr-FR" sz="1400" dirty="0"/>
          </a:p>
        </p:txBody>
      </p:sp>
      <p:graphicFrame>
        <p:nvGraphicFramePr>
          <p:cNvPr id="11" name="Objet 10">
            <a:extLst>
              <a:ext uri="{FF2B5EF4-FFF2-40B4-BE49-F238E27FC236}">
                <a16:creationId xmlns:a16="http://schemas.microsoft.com/office/drawing/2014/main" id="{4E9F1158-9BD4-4AC3-9E75-69588B79F756}"/>
              </a:ext>
            </a:extLst>
          </p:cNvPr>
          <p:cNvGraphicFramePr>
            <a:graphicFrameLocks noChangeAspect="1"/>
          </p:cNvGraphicFramePr>
          <p:nvPr>
            <p:extLst>
              <p:ext uri="{D42A27DB-BD31-4B8C-83A1-F6EECF244321}">
                <p14:modId xmlns:p14="http://schemas.microsoft.com/office/powerpoint/2010/main" val="4080769443"/>
              </p:ext>
            </p:extLst>
          </p:nvPr>
        </p:nvGraphicFramePr>
        <p:xfrm>
          <a:off x="1371600" y="1379537"/>
          <a:ext cx="1558925" cy="1439863"/>
        </p:xfrm>
        <a:graphic>
          <a:graphicData uri="http://schemas.openxmlformats.org/presentationml/2006/ole">
            <mc:AlternateContent xmlns:mc="http://schemas.openxmlformats.org/markup-compatibility/2006">
              <mc:Choice xmlns:v="urn:schemas-microsoft-com:vml" Requires="v">
                <p:oleObj spid="_x0000_s33800" name="CS ChemDraw Drawing" r:id="rId4" imgW="1559158" imgH="1440180" progId="ChemDraw.Document.6.0">
                  <p:embed/>
                </p:oleObj>
              </mc:Choice>
              <mc:Fallback>
                <p:oleObj name="CS ChemDraw Drawing" r:id="rId4" imgW="1559158" imgH="1440180" progId="ChemDraw.Document.6.0">
                  <p:embed/>
                  <p:pic>
                    <p:nvPicPr>
                      <p:cNvPr id="38" name="Objet 37">
                        <a:extLst>
                          <a:ext uri="{FF2B5EF4-FFF2-40B4-BE49-F238E27FC236}">
                            <a16:creationId xmlns:a16="http://schemas.microsoft.com/office/drawing/2014/main" id="{859C647F-CADA-4E94-8671-FD0E39154D3C}"/>
                          </a:ext>
                        </a:extLst>
                      </p:cNvPr>
                      <p:cNvPicPr>
                        <a:picLocks noChangeAspect="1" noChangeArrowheads="1"/>
                      </p:cNvPicPr>
                      <p:nvPr/>
                    </p:nvPicPr>
                    <p:blipFill>
                      <a:blip r:embed="rId5"/>
                      <a:srcRect/>
                      <a:stretch>
                        <a:fillRect/>
                      </a:stretch>
                    </p:blipFill>
                    <p:spPr bwMode="auto">
                      <a:xfrm>
                        <a:off x="1371600" y="1379537"/>
                        <a:ext cx="1558925" cy="1439863"/>
                      </a:xfrm>
                      <a:prstGeom prst="rect">
                        <a:avLst/>
                      </a:prstGeom>
                      <a:noFill/>
                    </p:spPr>
                  </p:pic>
                </p:oleObj>
              </mc:Fallback>
            </mc:AlternateContent>
          </a:graphicData>
        </a:graphic>
      </p:graphicFrame>
      <p:sp>
        <p:nvSpPr>
          <p:cNvPr id="7" name="ZoneTexte 6">
            <a:extLst>
              <a:ext uri="{FF2B5EF4-FFF2-40B4-BE49-F238E27FC236}">
                <a16:creationId xmlns:a16="http://schemas.microsoft.com/office/drawing/2014/main" id="{5E3B3A09-5000-44D9-A3B1-0A0F2A3B1372}"/>
              </a:ext>
            </a:extLst>
          </p:cNvPr>
          <p:cNvSpPr txBox="1"/>
          <p:nvPr/>
        </p:nvSpPr>
        <p:spPr>
          <a:xfrm>
            <a:off x="233376" y="1889147"/>
            <a:ext cx="898003" cy="369332"/>
          </a:xfrm>
          <a:prstGeom prst="rect">
            <a:avLst/>
          </a:prstGeom>
          <a:noFill/>
        </p:spPr>
        <p:txBody>
          <a:bodyPr wrap="none" rtlCol="0">
            <a:spAutoFit/>
          </a:bodyPr>
          <a:lstStyle/>
          <a:p>
            <a:r>
              <a:rPr lang="fr-FR" b="1" dirty="0"/>
              <a:t>NA28-1</a:t>
            </a:r>
          </a:p>
        </p:txBody>
      </p:sp>
      <p:sp>
        <p:nvSpPr>
          <p:cNvPr id="12" name="ZoneTexte 11">
            <a:extLst>
              <a:ext uri="{FF2B5EF4-FFF2-40B4-BE49-F238E27FC236}">
                <a16:creationId xmlns:a16="http://schemas.microsoft.com/office/drawing/2014/main" id="{1C2F60EA-6897-40C6-9F46-67F2778FCD9C}"/>
              </a:ext>
            </a:extLst>
          </p:cNvPr>
          <p:cNvSpPr txBox="1"/>
          <p:nvPr/>
        </p:nvSpPr>
        <p:spPr>
          <a:xfrm>
            <a:off x="228600" y="1139057"/>
            <a:ext cx="1891865" cy="369332"/>
          </a:xfrm>
          <a:prstGeom prst="rect">
            <a:avLst/>
          </a:prstGeom>
          <a:noFill/>
        </p:spPr>
        <p:txBody>
          <a:bodyPr wrap="none" rtlCol="0">
            <a:spAutoFit/>
          </a:bodyPr>
          <a:lstStyle/>
          <a:p>
            <a:r>
              <a:rPr lang="en-US" b="1" dirty="0"/>
              <a:t>Best CK2 inhibitor</a:t>
            </a:r>
            <a:endParaRPr lang="fr-FR" dirty="0"/>
          </a:p>
        </p:txBody>
      </p:sp>
    </p:spTree>
    <p:extLst>
      <p:ext uri="{BB962C8B-B14F-4D97-AF65-F5344CB8AC3E}">
        <p14:creationId xmlns:p14="http://schemas.microsoft.com/office/powerpoint/2010/main" val="1878558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A3EBCBB5-14E9-4F77-834B-52E302A09C9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4" name="Espace réservé du numéro de diapositive 1">
            <a:extLst>
              <a:ext uri="{FF2B5EF4-FFF2-40B4-BE49-F238E27FC236}">
                <a16:creationId xmlns:a16="http://schemas.microsoft.com/office/drawing/2014/main" id="{ABF4651E-17F4-423B-A20C-49AE4D19C608}"/>
              </a:ext>
            </a:extLst>
          </p:cNvPr>
          <p:cNvSpPr>
            <a:spLocks noGrp="1"/>
          </p:cNvSpPr>
          <p:nvPr>
            <p:ph type="sldNum" sz="quarter" idx="12"/>
          </p:nvPr>
        </p:nvSpPr>
        <p:spPr>
          <a:xfrm>
            <a:off x="6934200" y="6356350"/>
            <a:ext cx="2133600" cy="365125"/>
          </a:xfrm>
        </p:spPr>
        <p:txBody>
          <a:bodyPr/>
          <a:lstStyle/>
          <a:p>
            <a:fld id="{FCAEAE96-855E-42B1-8DE9-9C9E68DE18C5}" type="slidenum">
              <a:rPr lang="fr-FR" b="1" smtClean="0">
                <a:solidFill>
                  <a:schemeClr val="bg1"/>
                </a:solidFill>
              </a:rPr>
              <a:pPr/>
              <a:t>18</a:t>
            </a:fld>
            <a:endParaRPr lang="fr-FR" b="1">
              <a:solidFill>
                <a:schemeClr val="bg1"/>
              </a:solidFill>
            </a:endParaRPr>
          </a:p>
        </p:txBody>
      </p:sp>
      <p:sp>
        <p:nvSpPr>
          <p:cNvPr id="5" name="Espace réservé du numéro de diapositive 1">
            <a:extLst>
              <a:ext uri="{FF2B5EF4-FFF2-40B4-BE49-F238E27FC236}">
                <a16:creationId xmlns:a16="http://schemas.microsoft.com/office/drawing/2014/main" id="{A4D26673-A1B1-4F5F-BAF1-52CAC88AD70D}"/>
              </a:ext>
            </a:extLst>
          </p:cNvPr>
          <p:cNvSpPr txBox="1">
            <a:spLocks/>
          </p:cNvSpPr>
          <p:nvPr/>
        </p:nvSpPr>
        <p:spPr>
          <a:xfrm>
            <a:off x="6934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EAE96-855E-42B1-8DE9-9C9E68DE18C5}" type="slidenum">
              <a:rPr lang="fr-FR" b="1" smtClean="0">
                <a:solidFill>
                  <a:schemeClr val="bg1"/>
                </a:solidFill>
              </a:rPr>
              <a:pPr/>
              <a:t>18</a:t>
            </a:fld>
            <a:endParaRPr lang="fr-FR" b="1">
              <a:solidFill>
                <a:schemeClr val="bg1"/>
              </a:solidFill>
            </a:endParaRPr>
          </a:p>
        </p:txBody>
      </p:sp>
      <p:sp>
        <p:nvSpPr>
          <p:cNvPr id="6" name="Slide Number Placeholder 5">
            <a:extLst>
              <a:ext uri="{FF2B5EF4-FFF2-40B4-BE49-F238E27FC236}">
                <a16:creationId xmlns:a16="http://schemas.microsoft.com/office/drawing/2014/main" id="{53C2E735-9E08-4072-9B20-AAC441747BE5}"/>
              </a:ext>
            </a:extLst>
          </p:cNvPr>
          <p:cNvSpPr txBox="1">
            <a:spLocks/>
          </p:cNvSpPr>
          <p:nvPr/>
        </p:nvSpPr>
        <p:spPr>
          <a:xfrm>
            <a:off x="6934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EAE96-855E-42B1-8DE9-9C9E68DE18C5}" type="slidenum">
              <a:rPr lang="fr-FR" b="1" smtClean="0">
                <a:solidFill>
                  <a:schemeClr val="bg1"/>
                </a:solidFill>
              </a:rPr>
              <a:pPr/>
              <a:t>18</a:t>
            </a:fld>
            <a:endParaRPr lang="fr-FR" b="1">
              <a:solidFill>
                <a:schemeClr val="bg1"/>
              </a:solidFill>
            </a:endParaRPr>
          </a:p>
        </p:txBody>
      </p:sp>
      <p:sp>
        <p:nvSpPr>
          <p:cNvPr id="8" name="TextBox 3">
            <a:extLst>
              <a:ext uri="{FF2B5EF4-FFF2-40B4-BE49-F238E27FC236}">
                <a16:creationId xmlns:a16="http://schemas.microsoft.com/office/drawing/2014/main" id="{23B8A8C0-1D06-495C-B356-9DED8E3EEC75}"/>
              </a:ext>
            </a:extLst>
          </p:cNvPr>
          <p:cNvSpPr txBox="1"/>
          <p:nvPr/>
        </p:nvSpPr>
        <p:spPr>
          <a:xfrm>
            <a:off x="571500" y="317204"/>
            <a:ext cx="8153400" cy="461665"/>
          </a:xfrm>
          <a:prstGeom prst="rect">
            <a:avLst/>
          </a:prstGeom>
          <a:noFill/>
        </p:spPr>
        <p:txBody>
          <a:bodyPr wrap="square" rtlCol="0">
            <a:spAutoFit/>
          </a:bodyPr>
          <a:lstStyle/>
          <a:p>
            <a:r>
              <a:rPr lang="fr-FR" sz="2400" b="1" dirty="0" err="1"/>
              <a:t>Results</a:t>
            </a:r>
            <a:r>
              <a:rPr lang="fr-FR" sz="2400" b="1" dirty="0"/>
              <a:t> and discussion – </a:t>
            </a:r>
            <a:r>
              <a:rPr lang="fr-FR" sz="2400" b="1" i="1" dirty="0">
                <a:solidFill>
                  <a:srgbClr val="7030A0"/>
                </a:solidFill>
              </a:rPr>
              <a:t>CK2 </a:t>
            </a:r>
            <a:r>
              <a:rPr lang="fr-FR" sz="2400" b="1" i="1" dirty="0" err="1">
                <a:solidFill>
                  <a:srgbClr val="7030A0"/>
                </a:solidFill>
              </a:rPr>
              <a:t>inhibitory</a:t>
            </a:r>
            <a:r>
              <a:rPr lang="fr-FR" sz="2400" b="1" i="1" dirty="0">
                <a:solidFill>
                  <a:srgbClr val="7030A0"/>
                </a:solidFill>
              </a:rPr>
              <a:t> </a:t>
            </a:r>
            <a:r>
              <a:rPr lang="fr-FR" sz="2400" b="1" i="1" dirty="0" err="1">
                <a:solidFill>
                  <a:srgbClr val="7030A0"/>
                </a:solidFill>
              </a:rPr>
              <a:t>activities</a:t>
            </a:r>
            <a:endParaRPr lang="fr-FR" sz="2400" b="1" i="1" dirty="0">
              <a:solidFill>
                <a:srgbClr val="7030A0"/>
              </a:solidFill>
            </a:endParaRPr>
          </a:p>
        </p:txBody>
      </p:sp>
      <p:graphicFrame>
        <p:nvGraphicFramePr>
          <p:cNvPr id="9" name="Tableau 8">
            <a:extLst>
              <a:ext uri="{FF2B5EF4-FFF2-40B4-BE49-F238E27FC236}">
                <a16:creationId xmlns:a16="http://schemas.microsoft.com/office/drawing/2014/main" id="{A1E3EB94-0FF5-44E6-A31D-F2DD4A7C3435}"/>
              </a:ext>
            </a:extLst>
          </p:cNvPr>
          <p:cNvGraphicFramePr>
            <a:graphicFrameLocks noGrp="1"/>
          </p:cNvGraphicFramePr>
          <p:nvPr>
            <p:extLst>
              <p:ext uri="{D42A27DB-BD31-4B8C-83A1-F6EECF244321}">
                <p14:modId xmlns:p14="http://schemas.microsoft.com/office/powerpoint/2010/main" val="667956732"/>
              </p:ext>
            </p:extLst>
          </p:nvPr>
        </p:nvGraphicFramePr>
        <p:xfrm>
          <a:off x="3352800" y="1066800"/>
          <a:ext cx="4648200" cy="4820920"/>
        </p:xfrm>
        <a:graphic>
          <a:graphicData uri="http://schemas.openxmlformats.org/drawingml/2006/table">
            <a:tbl>
              <a:tblPr firstRow="1" bandRow="1">
                <a:tableStyleId>{5C22544A-7EE6-4342-B048-85BDC9FD1C3A}</a:tableStyleId>
              </a:tblPr>
              <a:tblGrid>
                <a:gridCol w="1243954">
                  <a:extLst>
                    <a:ext uri="{9D8B030D-6E8A-4147-A177-3AD203B41FA5}">
                      <a16:colId xmlns:a16="http://schemas.microsoft.com/office/drawing/2014/main" val="2305467942"/>
                    </a:ext>
                  </a:extLst>
                </a:gridCol>
                <a:gridCol w="1975179">
                  <a:extLst>
                    <a:ext uri="{9D8B030D-6E8A-4147-A177-3AD203B41FA5}">
                      <a16:colId xmlns:a16="http://schemas.microsoft.com/office/drawing/2014/main" val="1813548161"/>
                    </a:ext>
                  </a:extLst>
                </a:gridCol>
                <a:gridCol w="1429067">
                  <a:extLst>
                    <a:ext uri="{9D8B030D-6E8A-4147-A177-3AD203B41FA5}">
                      <a16:colId xmlns:a16="http://schemas.microsoft.com/office/drawing/2014/main" val="402114913"/>
                    </a:ext>
                  </a:extLst>
                </a:gridCol>
              </a:tblGrid>
              <a:tr h="370840">
                <a:tc>
                  <a:txBody>
                    <a:bodyPr/>
                    <a:lstStyle/>
                    <a:p>
                      <a:r>
                        <a:rPr lang="fr-FR" sz="1400" dirty="0"/>
                        <a:t>No compound</a:t>
                      </a:r>
                    </a:p>
                  </a:txBody>
                  <a:tcPr/>
                </a:tc>
                <a:tc>
                  <a:txBody>
                    <a:bodyPr/>
                    <a:lstStyle/>
                    <a:p>
                      <a:r>
                        <a:rPr lang="fr-FR" sz="1400" dirty="0"/>
                        <a:t>% inhibition (10 </a:t>
                      </a:r>
                      <a:r>
                        <a:rPr lang="fr-FR" sz="1400" dirty="0">
                          <a:latin typeface="Symbol" panose="05050102010706020507" pitchFamily="18" charset="2"/>
                        </a:rPr>
                        <a:t>m</a:t>
                      </a:r>
                      <a:r>
                        <a:rPr lang="fr-FR" sz="1400" dirty="0"/>
                        <a:t>M)</a:t>
                      </a:r>
                      <a:r>
                        <a:rPr lang="fr-FR" sz="1400" baseline="30000" dirty="0"/>
                        <a:t>a</a:t>
                      </a:r>
                      <a:endParaRPr lang="fr-FR" sz="1400" dirty="0"/>
                    </a:p>
                  </a:txBody>
                  <a:tcPr/>
                </a:tc>
                <a:tc>
                  <a:txBody>
                    <a:bodyPr/>
                    <a:lstStyle/>
                    <a:p>
                      <a:r>
                        <a:rPr lang="fr-FR" sz="1400" dirty="0"/>
                        <a:t>IC</a:t>
                      </a:r>
                      <a:r>
                        <a:rPr lang="fr-FR" sz="1400" baseline="-25000" dirty="0"/>
                        <a:t>50</a:t>
                      </a:r>
                      <a:r>
                        <a:rPr lang="fr-FR" sz="1400" dirty="0"/>
                        <a:t> (</a:t>
                      </a:r>
                      <a:r>
                        <a:rPr lang="fr-FR" sz="1400" dirty="0">
                          <a:latin typeface="Symbol" panose="05050102010706020507" pitchFamily="18" charset="2"/>
                        </a:rPr>
                        <a:t>m</a:t>
                      </a:r>
                      <a:r>
                        <a:rPr lang="fr-FR" sz="1400" dirty="0"/>
                        <a:t>M)</a:t>
                      </a:r>
                      <a:r>
                        <a:rPr lang="fr-FR" sz="1400" baseline="30000" dirty="0"/>
                        <a:t>b</a:t>
                      </a:r>
                      <a:endParaRPr lang="fr-FR" sz="1400" dirty="0"/>
                    </a:p>
                  </a:txBody>
                  <a:tcPr/>
                </a:tc>
                <a:extLst>
                  <a:ext uri="{0D108BD9-81ED-4DB2-BD59-A6C34878D82A}">
                    <a16:rowId xmlns:a16="http://schemas.microsoft.com/office/drawing/2014/main" val="1298703417"/>
                  </a:ext>
                </a:extLst>
              </a:tr>
              <a:tr h="370840">
                <a:tc>
                  <a:txBody>
                    <a:bodyPr/>
                    <a:lstStyle/>
                    <a:p>
                      <a:r>
                        <a:rPr lang="fr-FR" sz="1400" b="1" dirty="0"/>
                        <a:t>BZA3</a:t>
                      </a:r>
                    </a:p>
                  </a:txBody>
                  <a:tcPr/>
                </a:tc>
                <a:tc>
                  <a:txBody>
                    <a:bodyPr/>
                    <a:lstStyle/>
                    <a:p>
                      <a:r>
                        <a:rPr lang="fr-FR" sz="1400" dirty="0"/>
                        <a:t>81</a:t>
                      </a:r>
                    </a:p>
                  </a:txBody>
                  <a:tcPr/>
                </a:tc>
                <a:tc>
                  <a:txBody>
                    <a:bodyPr/>
                    <a:lstStyle/>
                    <a:p>
                      <a:r>
                        <a:rPr lang="fr-FR" sz="1400" dirty="0"/>
                        <a:t>3.44</a:t>
                      </a:r>
                      <a:r>
                        <a:rPr lang="fr-FR" sz="1400" baseline="30000" dirty="0"/>
                        <a:t>c</a:t>
                      </a:r>
                    </a:p>
                  </a:txBody>
                  <a:tcPr/>
                </a:tc>
                <a:extLst>
                  <a:ext uri="{0D108BD9-81ED-4DB2-BD59-A6C34878D82A}">
                    <a16:rowId xmlns:a16="http://schemas.microsoft.com/office/drawing/2014/main" val="1523744849"/>
                  </a:ext>
                </a:extLst>
              </a:tr>
              <a:tr h="370840">
                <a:tc>
                  <a:txBody>
                    <a:bodyPr/>
                    <a:lstStyle/>
                    <a:p>
                      <a:r>
                        <a:rPr lang="fr-FR" sz="1400" b="1" dirty="0"/>
                        <a:t>AF4</a:t>
                      </a:r>
                    </a:p>
                  </a:txBody>
                  <a:tcPr/>
                </a:tc>
                <a:tc>
                  <a:txBody>
                    <a:bodyPr/>
                    <a:lstStyle/>
                    <a:p>
                      <a:r>
                        <a:rPr lang="fr-FR" sz="1400" dirty="0"/>
                        <a:t>64</a:t>
                      </a:r>
                    </a:p>
                  </a:txBody>
                  <a:tcPr/>
                </a:tc>
                <a:tc>
                  <a:txBody>
                    <a:bodyPr/>
                    <a:lstStyle/>
                    <a:p>
                      <a:r>
                        <a:rPr lang="fr-FR" sz="1400" dirty="0"/>
                        <a:t>1.27</a:t>
                      </a:r>
                    </a:p>
                  </a:txBody>
                  <a:tcPr/>
                </a:tc>
                <a:extLst>
                  <a:ext uri="{0D108BD9-81ED-4DB2-BD59-A6C34878D82A}">
                    <a16:rowId xmlns:a16="http://schemas.microsoft.com/office/drawing/2014/main" val="3951207400"/>
                  </a:ext>
                </a:extLst>
              </a:tr>
              <a:tr h="370840">
                <a:tc>
                  <a:txBody>
                    <a:bodyPr/>
                    <a:lstStyle/>
                    <a:p>
                      <a:r>
                        <a:rPr lang="fr-FR" sz="1400" b="1" dirty="0"/>
                        <a:t>BZA32</a:t>
                      </a:r>
                    </a:p>
                  </a:txBody>
                  <a:tcPr/>
                </a:tc>
                <a:tc>
                  <a:txBody>
                    <a:bodyPr/>
                    <a:lstStyle/>
                    <a:p>
                      <a:r>
                        <a:rPr lang="fr-FR" sz="1400" dirty="0"/>
                        <a:t>48</a:t>
                      </a:r>
                    </a:p>
                  </a:txBody>
                  <a:tcPr/>
                </a:tc>
                <a:tc>
                  <a:txBody>
                    <a:bodyPr/>
                    <a:lstStyle/>
                    <a:p>
                      <a:r>
                        <a:rPr lang="fr-FR" sz="1400" dirty="0" err="1"/>
                        <a:t>n.d</a:t>
                      </a:r>
                      <a:r>
                        <a:rPr lang="fr-FR" sz="1400" dirty="0"/>
                        <a:t>.</a:t>
                      </a:r>
                    </a:p>
                  </a:txBody>
                  <a:tcPr/>
                </a:tc>
                <a:extLst>
                  <a:ext uri="{0D108BD9-81ED-4DB2-BD59-A6C34878D82A}">
                    <a16:rowId xmlns:a16="http://schemas.microsoft.com/office/drawing/2014/main" val="3816611179"/>
                  </a:ext>
                </a:extLst>
              </a:tr>
              <a:tr h="370840">
                <a:tc>
                  <a:txBody>
                    <a:bodyPr/>
                    <a:lstStyle/>
                    <a:p>
                      <a:r>
                        <a:rPr lang="fr-FR" sz="1400" b="1" dirty="0"/>
                        <a:t>ZW18</a:t>
                      </a:r>
                    </a:p>
                  </a:txBody>
                  <a:tcPr/>
                </a:tc>
                <a:tc>
                  <a:txBody>
                    <a:bodyPr/>
                    <a:lstStyle/>
                    <a:p>
                      <a:r>
                        <a:rPr lang="fr-FR" sz="1400" dirty="0"/>
                        <a:t>91</a:t>
                      </a:r>
                    </a:p>
                  </a:txBody>
                  <a:tcPr/>
                </a:tc>
                <a:tc>
                  <a:txBody>
                    <a:bodyPr/>
                    <a:lstStyle/>
                    <a:p>
                      <a:r>
                        <a:rPr lang="fr-FR" sz="1400" dirty="0"/>
                        <a:t>1.76</a:t>
                      </a:r>
                    </a:p>
                  </a:txBody>
                  <a:tcPr/>
                </a:tc>
                <a:extLst>
                  <a:ext uri="{0D108BD9-81ED-4DB2-BD59-A6C34878D82A}">
                    <a16:rowId xmlns:a16="http://schemas.microsoft.com/office/drawing/2014/main" val="4075852200"/>
                  </a:ext>
                </a:extLst>
              </a:tr>
              <a:tr h="370840">
                <a:tc>
                  <a:txBody>
                    <a:bodyPr/>
                    <a:lstStyle/>
                    <a:p>
                      <a:r>
                        <a:rPr lang="fr-FR" sz="1400" b="1" dirty="0"/>
                        <a:t>6b</a:t>
                      </a:r>
                    </a:p>
                  </a:txBody>
                  <a:tcPr/>
                </a:tc>
                <a:tc>
                  <a:txBody>
                    <a:bodyPr/>
                    <a:lstStyle/>
                    <a:p>
                      <a:r>
                        <a:rPr lang="fr-FR" sz="1400" dirty="0"/>
                        <a:t>60</a:t>
                      </a:r>
                    </a:p>
                  </a:txBody>
                  <a:tcPr/>
                </a:tc>
                <a:tc>
                  <a:txBody>
                    <a:bodyPr/>
                    <a:lstStyle/>
                    <a:p>
                      <a:r>
                        <a:rPr lang="fr-FR" sz="1400" dirty="0"/>
                        <a:t>5.55</a:t>
                      </a:r>
                    </a:p>
                  </a:txBody>
                  <a:tcPr/>
                </a:tc>
                <a:extLst>
                  <a:ext uri="{0D108BD9-81ED-4DB2-BD59-A6C34878D82A}">
                    <a16:rowId xmlns:a16="http://schemas.microsoft.com/office/drawing/2014/main" val="207208487"/>
                  </a:ext>
                </a:extLst>
              </a:tr>
              <a:tr h="370840">
                <a:tc>
                  <a:txBody>
                    <a:bodyPr/>
                    <a:lstStyle/>
                    <a:p>
                      <a:r>
                        <a:rPr lang="fr-FR" sz="1400" b="1" dirty="0"/>
                        <a:t>CM3079B</a:t>
                      </a:r>
                    </a:p>
                  </a:txBody>
                  <a:tcPr/>
                </a:tc>
                <a:tc>
                  <a:txBody>
                    <a:bodyPr/>
                    <a:lstStyle/>
                    <a:p>
                      <a:r>
                        <a:rPr lang="fr-FR" sz="1400" dirty="0"/>
                        <a:t>40</a:t>
                      </a:r>
                    </a:p>
                  </a:txBody>
                  <a:tcPr/>
                </a:tc>
                <a:tc>
                  <a:txBody>
                    <a:bodyPr/>
                    <a:lstStyle/>
                    <a:p>
                      <a:r>
                        <a:rPr lang="fr-FR" sz="1400" dirty="0" err="1"/>
                        <a:t>n.d</a:t>
                      </a:r>
                      <a:r>
                        <a:rPr lang="fr-FR" sz="1400" dirty="0"/>
                        <a:t>.</a:t>
                      </a:r>
                    </a:p>
                  </a:txBody>
                  <a:tcPr/>
                </a:tc>
                <a:extLst>
                  <a:ext uri="{0D108BD9-81ED-4DB2-BD59-A6C34878D82A}">
                    <a16:rowId xmlns:a16="http://schemas.microsoft.com/office/drawing/2014/main" val="1212577766"/>
                  </a:ext>
                </a:extLst>
              </a:tr>
              <a:tr h="370840">
                <a:tc>
                  <a:txBody>
                    <a:bodyPr/>
                    <a:lstStyle/>
                    <a:p>
                      <a:r>
                        <a:rPr lang="fr-FR" sz="1400" b="1" dirty="0"/>
                        <a:t>AP05</a:t>
                      </a:r>
                    </a:p>
                  </a:txBody>
                  <a:tcPr/>
                </a:tc>
                <a:tc>
                  <a:txBody>
                    <a:bodyPr/>
                    <a:lstStyle/>
                    <a:p>
                      <a:r>
                        <a:rPr lang="fr-FR" sz="1400" dirty="0"/>
                        <a:t>63</a:t>
                      </a:r>
                    </a:p>
                  </a:txBody>
                  <a:tcPr/>
                </a:tc>
                <a:tc>
                  <a:txBody>
                    <a:bodyPr/>
                    <a:lstStyle/>
                    <a:p>
                      <a:r>
                        <a:rPr lang="fr-FR" sz="1400" dirty="0"/>
                        <a:t>5.93</a:t>
                      </a:r>
                    </a:p>
                  </a:txBody>
                  <a:tcPr/>
                </a:tc>
                <a:extLst>
                  <a:ext uri="{0D108BD9-81ED-4DB2-BD59-A6C34878D82A}">
                    <a16:rowId xmlns:a16="http://schemas.microsoft.com/office/drawing/2014/main" val="4105545447"/>
                  </a:ext>
                </a:extLst>
              </a:tr>
              <a:tr h="370840">
                <a:tc>
                  <a:txBody>
                    <a:bodyPr/>
                    <a:lstStyle/>
                    <a:p>
                      <a:r>
                        <a:rPr lang="fr-FR" sz="1400" b="1" dirty="0"/>
                        <a:t>6c</a:t>
                      </a:r>
                    </a:p>
                  </a:txBody>
                  <a:tcPr/>
                </a:tc>
                <a:tc>
                  <a:txBody>
                    <a:bodyPr/>
                    <a:lstStyle/>
                    <a:p>
                      <a:r>
                        <a:rPr lang="fr-FR" sz="1400" dirty="0"/>
                        <a:t>-</a:t>
                      </a:r>
                    </a:p>
                  </a:txBody>
                  <a:tcPr/>
                </a:tc>
                <a:tc>
                  <a:txBody>
                    <a:bodyPr/>
                    <a:lstStyle/>
                    <a:p>
                      <a:r>
                        <a:rPr lang="fr-FR" sz="1400" dirty="0"/>
                        <a:t>1.49</a:t>
                      </a:r>
                      <a:r>
                        <a:rPr lang="fr-FR" sz="1400" baseline="30000" dirty="0"/>
                        <a:t>d</a:t>
                      </a:r>
                      <a:endParaRPr lang="fr-FR" sz="1400" dirty="0"/>
                    </a:p>
                  </a:txBody>
                  <a:tcPr/>
                </a:tc>
                <a:extLst>
                  <a:ext uri="{0D108BD9-81ED-4DB2-BD59-A6C34878D82A}">
                    <a16:rowId xmlns:a16="http://schemas.microsoft.com/office/drawing/2014/main" val="3058520658"/>
                  </a:ext>
                </a:extLst>
              </a:tr>
              <a:tr h="370840">
                <a:tc>
                  <a:txBody>
                    <a:bodyPr/>
                    <a:lstStyle/>
                    <a:p>
                      <a:r>
                        <a:rPr lang="fr-FR" sz="1400" b="1" dirty="0"/>
                        <a:t>AF5</a:t>
                      </a:r>
                    </a:p>
                  </a:txBody>
                  <a:tcPr/>
                </a:tc>
                <a:tc>
                  <a:txBody>
                    <a:bodyPr/>
                    <a:lstStyle/>
                    <a:p>
                      <a:r>
                        <a:rPr lang="fr-FR" sz="1400" dirty="0"/>
                        <a:t>87</a:t>
                      </a:r>
                    </a:p>
                  </a:txBody>
                  <a:tcPr/>
                </a:tc>
                <a:tc>
                  <a:txBody>
                    <a:bodyPr/>
                    <a:lstStyle/>
                    <a:p>
                      <a:r>
                        <a:rPr lang="fr-FR" sz="1800" b="1" dirty="0">
                          <a:solidFill>
                            <a:srgbClr val="FF0000"/>
                          </a:solidFill>
                        </a:rPr>
                        <a:t>0.43</a:t>
                      </a:r>
                    </a:p>
                  </a:txBody>
                  <a:tcPr/>
                </a:tc>
                <a:extLst>
                  <a:ext uri="{0D108BD9-81ED-4DB2-BD59-A6C34878D82A}">
                    <a16:rowId xmlns:a16="http://schemas.microsoft.com/office/drawing/2014/main" val="4131178069"/>
                  </a:ext>
                </a:extLst>
              </a:tr>
              <a:tr h="370840">
                <a:tc>
                  <a:txBody>
                    <a:bodyPr/>
                    <a:lstStyle/>
                    <a:p>
                      <a:r>
                        <a:rPr lang="fr-FR" sz="1400" b="1" dirty="0"/>
                        <a:t>AF20</a:t>
                      </a:r>
                    </a:p>
                  </a:txBody>
                  <a:tcPr/>
                </a:tc>
                <a:tc>
                  <a:txBody>
                    <a:bodyPr/>
                    <a:lstStyle/>
                    <a:p>
                      <a:r>
                        <a:rPr lang="fr-FR" sz="1400" dirty="0"/>
                        <a:t>82</a:t>
                      </a:r>
                    </a:p>
                  </a:txBody>
                  <a:tcPr/>
                </a:tc>
                <a:tc>
                  <a:txBody>
                    <a:bodyPr/>
                    <a:lstStyle/>
                    <a:p>
                      <a:r>
                        <a:rPr lang="fr-FR" sz="1400" dirty="0"/>
                        <a:t>1.65</a:t>
                      </a:r>
                    </a:p>
                  </a:txBody>
                  <a:tcPr/>
                </a:tc>
                <a:extLst>
                  <a:ext uri="{0D108BD9-81ED-4DB2-BD59-A6C34878D82A}">
                    <a16:rowId xmlns:a16="http://schemas.microsoft.com/office/drawing/2014/main" val="4280295568"/>
                  </a:ext>
                </a:extLst>
              </a:tr>
              <a:tr h="370840">
                <a:tc>
                  <a:txBody>
                    <a:bodyPr/>
                    <a:lstStyle/>
                    <a:p>
                      <a:r>
                        <a:rPr lang="fr-FR" sz="1400" b="1" dirty="0"/>
                        <a:t>AF15</a:t>
                      </a:r>
                    </a:p>
                  </a:txBody>
                  <a:tcPr/>
                </a:tc>
                <a:tc>
                  <a:txBody>
                    <a:bodyPr/>
                    <a:lstStyle/>
                    <a:p>
                      <a:r>
                        <a:rPr lang="fr-FR" sz="1400" dirty="0"/>
                        <a:t>42</a:t>
                      </a:r>
                    </a:p>
                  </a:txBody>
                  <a:tcPr/>
                </a:tc>
                <a:tc>
                  <a:txBody>
                    <a:bodyPr/>
                    <a:lstStyle/>
                    <a:p>
                      <a:r>
                        <a:rPr lang="fr-FR" sz="1400" dirty="0" err="1"/>
                        <a:t>n.d</a:t>
                      </a:r>
                      <a:r>
                        <a:rPr lang="fr-FR" sz="1400" dirty="0"/>
                        <a:t>.</a:t>
                      </a:r>
                    </a:p>
                  </a:txBody>
                  <a:tcPr/>
                </a:tc>
                <a:extLst>
                  <a:ext uri="{0D108BD9-81ED-4DB2-BD59-A6C34878D82A}">
                    <a16:rowId xmlns:a16="http://schemas.microsoft.com/office/drawing/2014/main" val="1916777659"/>
                  </a:ext>
                </a:extLst>
              </a:tr>
              <a:tr h="370840">
                <a:tc>
                  <a:txBody>
                    <a:bodyPr/>
                    <a:lstStyle/>
                    <a:p>
                      <a:r>
                        <a:rPr lang="fr-FR" sz="1400" b="1" dirty="0"/>
                        <a:t>BZA21</a:t>
                      </a:r>
                    </a:p>
                  </a:txBody>
                  <a:tcPr/>
                </a:tc>
                <a:tc>
                  <a:txBody>
                    <a:bodyPr/>
                    <a:lstStyle/>
                    <a:p>
                      <a:r>
                        <a:rPr lang="fr-FR" sz="1400" dirty="0"/>
                        <a:t>44</a:t>
                      </a:r>
                    </a:p>
                  </a:txBody>
                  <a:tcPr/>
                </a:tc>
                <a:tc>
                  <a:txBody>
                    <a:bodyPr/>
                    <a:lstStyle/>
                    <a:p>
                      <a:r>
                        <a:rPr lang="fr-FR" sz="1400" dirty="0" err="1"/>
                        <a:t>n.d</a:t>
                      </a:r>
                      <a:r>
                        <a:rPr lang="fr-FR" sz="1400" dirty="0"/>
                        <a:t>.</a:t>
                      </a:r>
                    </a:p>
                  </a:txBody>
                  <a:tcPr/>
                </a:tc>
                <a:extLst>
                  <a:ext uri="{0D108BD9-81ED-4DB2-BD59-A6C34878D82A}">
                    <a16:rowId xmlns:a16="http://schemas.microsoft.com/office/drawing/2014/main" val="3486057623"/>
                  </a:ext>
                </a:extLst>
              </a:tr>
            </a:tbl>
          </a:graphicData>
        </a:graphic>
      </p:graphicFrame>
      <p:sp>
        <p:nvSpPr>
          <p:cNvPr id="11" name="ZoneTexte 10">
            <a:extLst>
              <a:ext uri="{FF2B5EF4-FFF2-40B4-BE49-F238E27FC236}">
                <a16:creationId xmlns:a16="http://schemas.microsoft.com/office/drawing/2014/main" id="{BB79C061-51A2-4497-893F-6A4A67EA6497}"/>
              </a:ext>
            </a:extLst>
          </p:cNvPr>
          <p:cNvSpPr txBox="1"/>
          <p:nvPr/>
        </p:nvSpPr>
        <p:spPr>
          <a:xfrm>
            <a:off x="152400" y="2895600"/>
            <a:ext cx="3048000" cy="2893100"/>
          </a:xfrm>
          <a:prstGeom prst="rect">
            <a:avLst/>
          </a:prstGeom>
          <a:noFill/>
        </p:spPr>
        <p:txBody>
          <a:bodyPr wrap="square" rtlCol="0">
            <a:spAutoFit/>
          </a:bodyPr>
          <a:lstStyle/>
          <a:p>
            <a:r>
              <a:rPr lang="en-US" sz="1400" baseline="30000" dirty="0"/>
              <a:t>a</a:t>
            </a:r>
            <a:r>
              <a:rPr lang="en-US" sz="1400" dirty="0"/>
              <a:t> The percent inhibition of CK2 activity was determined for each compound at a fixed concentration of 10 </a:t>
            </a:r>
            <a:r>
              <a:rPr lang="en-US" sz="1400" dirty="0" err="1"/>
              <a:t>μM</a:t>
            </a:r>
            <a:r>
              <a:rPr lang="en-US" sz="1400" dirty="0"/>
              <a:t>.</a:t>
            </a:r>
          </a:p>
          <a:p>
            <a:endParaRPr lang="en-US" sz="1400" dirty="0"/>
          </a:p>
          <a:p>
            <a:r>
              <a:rPr lang="en-US" sz="1400" baseline="30000" dirty="0"/>
              <a:t>b</a:t>
            </a:r>
            <a:r>
              <a:rPr lang="en-US" sz="1400" dirty="0"/>
              <a:t> Determinations were performed in triplicate in independent experiments.</a:t>
            </a:r>
          </a:p>
          <a:p>
            <a:endParaRPr lang="en-US" sz="1400" dirty="0"/>
          </a:p>
          <a:p>
            <a:r>
              <a:rPr lang="en-US" sz="1400" baseline="30000" dirty="0"/>
              <a:t>c</a:t>
            </a:r>
            <a:r>
              <a:rPr lang="en-US" sz="1400" dirty="0"/>
              <a:t> For the best compounds producing at least 50% inhibition at 10 </a:t>
            </a:r>
            <a:r>
              <a:rPr lang="en-US" sz="1400" dirty="0" err="1"/>
              <a:t>μM</a:t>
            </a:r>
            <a:r>
              <a:rPr lang="en-US" sz="1400" dirty="0"/>
              <a:t>, the concentration was varied to precisely determine the IC</a:t>
            </a:r>
            <a:r>
              <a:rPr lang="en-US" sz="1400" baseline="30000" dirty="0"/>
              <a:t>50</a:t>
            </a:r>
            <a:r>
              <a:rPr lang="en-US" sz="1400" dirty="0"/>
              <a:t> values.</a:t>
            </a:r>
          </a:p>
          <a:p>
            <a:endParaRPr lang="en-US" sz="1400" dirty="0"/>
          </a:p>
          <a:p>
            <a:r>
              <a:rPr lang="en-US" sz="1400" baseline="30000" dirty="0" err="1"/>
              <a:t>d</a:t>
            </a:r>
            <a:r>
              <a:rPr lang="en-US" sz="1400" dirty="0" err="1"/>
              <a:t>measured</a:t>
            </a:r>
            <a:r>
              <a:rPr lang="en-US" sz="1400" dirty="0"/>
              <a:t> by the radiometric assay</a:t>
            </a:r>
            <a:r>
              <a:rPr lang="fr-FR" sz="1400" dirty="0"/>
              <a:t>.</a:t>
            </a:r>
          </a:p>
        </p:txBody>
      </p:sp>
      <p:sp>
        <p:nvSpPr>
          <p:cNvPr id="13" name="ZoneTexte 12">
            <a:extLst>
              <a:ext uri="{FF2B5EF4-FFF2-40B4-BE49-F238E27FC236}">
                <a16:creationId xmlns:a16="http://schemas.microsoft.com/office/drawing/2014/main" id="{CF99C196-A71D-4F35-8F1A-A31B5EB29C0C}"/>
              </a:ext>
            </a:extLst>
          </p:cNvPr>
          <p:cNvSpPr txBox="1"/>
          <p:nvPr/>
        </p:nvSpPr>
        <p:spPr>
          <a:xfrm>
            <a:off x="233376" y="1889147"/>
            <a:ext cx="546945" cy="369332"/>
          </a:xfrm>
          <a:prstGeom prst="rect">
            <a:avLst/>
          </a:prstGeom>
          <a:noFill/>
        </p:spPr>
        <p:txBody>
          <a:bodyPr wrap="none" rtlCol="0">
            <a:spAutoFit/>
          </a:bodyPr>
          <a:lstStyle/>
          <a:p>
            <a:r>
              <a:rPr lang="fr-FR" b="1" dirty="0"/>
              <a:t>AF5</a:t>
            </a:r>
          </a:p>
        </p:txBody>
      </p:sp>
      <p:sp>
        <p:nvSpPr>
          <p:cNvPr id="14" name="ZoneTexte 13">
            <a:extLst>
              <a:ext uri="{FF2B5EF4-FFF2-40B4-BE49-F238E27FC236}">
                <a16:creationId xmlns:a16="http://schemas.microsoft.com/office/drawing/2014/main" id="{E04B0513-44DB-4051-A528-FCD89784C312}"/>
              </a:ext>
            </a:extLst>
          </p:cNvPr>
          <p:cNvSpPr txBox="1"/>
          <p:nvPr/>
        </p:nvSpPr>
        <p:spPr>
          <a:xfrm>
            <a:off x="228600" y="1139057"/>
            <a:ext cx="1891865" cy="369332"/>
          </a:xfrm>
          <a:prstGeom prst="rect">
            <a:avLst/>
          </a:prstGeom>
          <a:noFill/>
        </p:spPr>
        <p:txBody>
          <a:bodyPr wrap="none" rtlCol="0">
            <a:spAutoFit/>
          </a:bodyPr>
          <a:lstStyle/>
          <a:p>
            <a:r>
              <a:rPr lang="en-US" b="1" dirty="0"/>
              <a:t>Best CK2 inhibitor</a:t>
            </a:r>
            <a:endParaRPr lang="fr-FR" dirty="0"/>
          </a:p>
        </p:txBody>
      </p:sp>
      <p:graphicFrame>
        <p:nvGraphicFramePr>
          <p:cNvPr id="15" name="Objet 14">
            <a:extLst>
              <a:ext uri="{FF2B5EF4-FFF2-40B4-BE49-F238E27FC236}">
                <a16:creationId xmlns:a16="http://schemas.microsoft.com/office/drawing/2014/main" id="{43BF7497-18C7-4963-9D5A-23F524287674}"/>
              </a:ext>
            </a:extLst>
          </p:cNvPr>
          <p:cNvGraphicFramePr>
            <a:graphicFrameLocks noChangeAspect="1"/>
          </p:cNvGraphicFramePr>
          <p:nvPr>
            <p:extLst>
              <p:ext uri="{D42A27DB-BD31-4B8C-83A1-F6EECF244321}">
                <p14:modId xmlns:p14="http://schemas.microsoft.com/office/powerpoint/2010/main" val="4110997697"/>
              </p:ext>
            </p:extLst>
          </p:nvPr>
        </p:nvGraphicFramePr>
        <p:xfrm>
          <a:off x="1124449" y="1495287"/>
          <a:ext cx="1776413" cy="1397000"/>
        </p:xfrm>
        <a:graphic>
          <a:graphicData uri="http://schemas.openxmlformats.org/presentationml/2006/ole">
            <mc:AlternateContent xmlns:mc="http://schemas.openxmlformats.org/markup-compatibility/2006">
              <mc:Choice xmlns:v="urn:schemas-microsoft-com:vml" Requires="v">
                <p:oleObj spid="_x0000_s34823" name="CS ChemDraw Drawing" r:id="rId4" imgW="1775637" imgH="1397335" progId="ChemDraw.Document.6.0">
                  <p:embed/>
                </p:oleObj>
              </mc:Choice>
              <mc:Fallback>
                <p:oleObj name="CS ChemDraw Drawing" r:id="rId4" imgW="1775637" imgH="1397335" progId="ChemDraw.Document.6.0">
                  <p:embed/>
                  <p:pic>
                    <p:nvPicPr>
                      <p:cNvPr id="29" name="Objet 28">
                        <a:extLst>
                          <a:ext uri="{FF2B5EF4-FFF2-40B4-BE49-F238E27FC236}">
                            <a16:creationId xmlns:a16="http://schemas.microsoft.com/office/drawing/2014/main" id="{A348ED15-AE41-4F1F-81D1-1F6505B3C0ED}"/>
                          </a:ext>
                        </a:extLst>
                      </p:cNvPr>
                      <p:cNvPicPr>
                        <a:picLocks noChangeAspect="1" noChangeArrowheads="1"/>
                      </p:cNvPicPr>
                      <p:nvPr/>
                    </p:nvPicPr>
                    <p:blipFill>
                      <a:blip r:embed="rId5"/>
                      <a:srcRect/>
                      <a:stretch>
                        <a:fillRect/>
                      </a:stretch>
                    </p:blipFill>
                    <p:spPr bwMode="auto">
                      <a:xfrm>
                        <a:off x="1124449" y="1495287"/>
                        <a:ext cx="1776413" cy="1397000"/>
                      </a:xfrm>
                      <a:prstGeom prst="rect">
                        <a:avLst/>
                      </a:prstGeom>
                      <a:noFill/>
                    </p:spPr>
                  </p:pic>
                </p:oleObj>
              </mc:Fallback>
            </mc:AlternateContent>
          </a:graphicData>
        </a:graphic>
      </p:graphicFrame>
    </p:spTree>
    <p:extLst>
      <p:ext uri="{BB962C8B-B14F-4D97-AF65-F5344CB8AC3E}">
        <p14:creationId xmlns:p14="http://schemas.microsoft.com/office/powerpoint/2010/main" val="2978815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CBF5E335-0293-4C3C-88D5-64D257DB4B4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Espace réservé du numéro de diapositive 1">
            <a:extLst>
              <a:ext uri="{FF2B5EF4-FFF2-40B4-BE49-F238E27FC236}">
                <a16:creationId xmlns:a16="http://schemas.microsoft.com/office/drawing/2014/main" id="{26EE5A24-A569-4F5D-8911-409F54ED79E7}"/>
              </a:ext>
            </a:extLst>
          </p:cNvPr>
          <p:cNvSpPr>
            <a:spLocks noGrp="1"/>
          </p:cNvSpPr>
          <p:nvPr>
            <p:ph type="sldNum" sz="quarter" idx="12"/>
          </p:nvPr>
        </p:nvSpPr>
        <p:spPr/>
        <p:txBody>
          <a:bodyPr/>
          <a:lstStyle/>
          <a:p>
            <a:fld id="{FCAEAE96-855E-42B1-8DE9-9C9E68DE18C5}" type="slidenum">
              <a:rPr lang="fr-FR" b="1" smtClean="0">
                <a:solidFill>
                  <a:schemeClr val="bg1"/>
                </a:solidFill>
              </a:rPr>
              <a:pPr/>
              <a:t>19</a:t>
            </a:fld>
            <a:endParaRPr lang="fr-FR" b="1">
              <a:solidFill>
                <a:schemeClr val="bg1"/>
              </a:solidFill>
            </a:endParaRPr>
          </a:p>
        </p:txBody>
      </p:sp>
      <p:sp>
        <p:nvSpPr>
          <p:cNvPr id="3" name="Espace réservé du numéro de diapositive 1">
            <a:extLst>
              <a:ext uri="{FF2B5EF4-FFF2-40B4-BE49-F238E27FC236}">
                <a16:creationId xmlns:a16="http://schemas.microsoft.com/office/drawing/2014/main" id="{FE36B7B6-1DA1-46CD-AF67-164ABDBB94D7}"/>
              </a:ext>
            </a:extLst>
          </p:cNvPr>
          <p:cNvSpPr txBox="1">
            <a:spLocks/>
          </p:cNvSpPr>
          <p:nvPr/>
        </p:nvSpPr>
        <p:spPr>
          <a:xfrm>
            <a:off x="6934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EAE96-855E-42B1-8DE9-9C9E68DE18C5}" type="slidenum">
              <a:rPr lang="fr-FR" b="1" smtClean="0">
                <a:solidFill>
                  <a:schemeClr val="bg1"/>
                </a:solidFill>
              </a:rPr>
              <a:pPr/>
              <a:t>19</a:t>
            </a:fld>
            <a:endParaRPr lang="fr-FR" b="1">
              <a:solidFill>
                <a:schemeClr val="bg1"/>
              </a:solidFill>
            </a:endParaRPr>
          </a:p>
        </p:txBody>
      </p:sp>
      <p:sp>
        <p:nvSpPr>
          <p:cNvPr id="4" name="Espace réservé du numéro de diapositive 1">
            <a:extLst>
              <a:ext uri="{FF2B5EF4-FFF2-40B4-BE49-F238E27FC236}">
                <a16:creationId xmlns:a16="http://schemas.microsoft.com/office/drawing/2014/main" id="{BD4194F6-05E3-4B4E-B5CB-C99A5F6FBB7F}"/>
              </a:ext>
            </a:extLst>
          </p:cNvPr>
          <p:cNvSpPr txBox="1">
            <a:spLocks/>
          </p:cNvSpPr>
          <p:nvPr/>
        </p:nvSpPr>
        <p:spPr>
          <a:xfrm>
            <a:off x="6934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EAE96-855E-42B1-8DE9-9C9E68DE18C5}" type="slidenum">
              <a:rPr lang="fr-FR" b="1" smtClean="0">
                <a:solidFill>
                  <a:schemeClr val="bg1"/>
                </a:solidFill>
              </a:rPr>
              <a:pPr/>
              <a:t>19</a:t>
            </a:fld>
            <a:endParaRPr lang="fr-FR" b="1">
              <a:solidFill>
                <a:schemeClr val="bg1"/>
              </a:solidFill>
            </a:endParaRPr>
          </a:p>
        </p:txBody>
      </p:sp>
      <p:sp>
        <p:nvSpPr>
          <p:cNvPr id="5" name="Slide Number Placeholder 5">
            <a:extLst>
              <a:ext uri="{FF2B5EF4-FFF2-40B4-BE49-F238E27FC236}">
                <a16:creationId xmlns:a16="http://schemas.microsoft.com/office/drawing/2014/main" id="{B5808B8D-E8E1-4F28-9C38-81EABEA46444}"/>
              </a:ext>
            </a:extLst>
          </p:cNvPr>
          <p:cNvSpPr txBox="1">
            <a:spLocks/>
          </p:cNvSpPr>
          <p:nvPr/>
        </p:nvSpPr>
        <p:spPr>
          <a:xfrm>
            <a:off x="6934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EAE96-855E-42B1-8DE9-9C9E68DE18C5}" type="slidenum">
              <a:rPr lang="fr-FR" b="1" smtClean="0">
                <a:solidFill>
                  <a:schemeClr val="bg1"/>
                </a:solidFill>
              </a:rPr>
              <a:pPr/>
              <a:t>19</a:t>
            </a:fld>
            <a:endParaRPr lang="fr-FR" b="1">
              <a:solidFill>
                <a:schemeClr val="bg1"/>
              </a:solidFill>
            </a:endParaRPr>
          </a:p>
        </p:txBody>
      </p:sp>
      <p:graphicFrame>
        <p:nvGraphicFramePr>
          <p:cNvPr id="20" name="Diagramm 1">
            <a:extLst>
              <a:ext uri="{FF2B5EF4-FFF2-40B4-BE49-F238E27FC236}">
                <a16:creationId xmlns:a16="http://schemas.microsoft.com/office/drawing/2014/main" id="{A65357BE-6577-4A68-AEA3-53F3695C3C40}"/>
              </a:ext>
            </a:extLst>
          </p:cNvPr>
          <p:cNvGraphicFramePr>
            <a:graphicFrameLocks noChangeAspect="1"/>
          </p:cNvGraphicFramePr>
          <p:nvPr>
            <p:extLst>
              <p:ext uri="{D42A27DB-BD31-4B8C-83A1-F6EECF244321}">
                <p14:modId xmlns:p14="http://schemas.microsoft.com/office/powerpoint/2010/main" val="185779474"/>
              </p:ext>
            </p:extLst>
          </p:nvPr>
        </p:nvGraphicFramePr>
        <p:xfrm>
          <a:off x="1351090" y="609600"/>
          <a:ext cx="6421310" cy="5177641"/>
        </p:xfrm>
        <a:graphic>
          <a:graphicData uri="http://schemas.openxmlformats.org/drawingml/2006/chart">
            <c:chart xmlns:c="http://schemas.openxmlformats.org/drawingml/2006/chart" xmlns:r="http://schemas.openxmlformats.org/officeDocument/2006/relationships" r:id="rId3"/>
          </a:graphicData>
        </a:graphic>
      </p:graphicFrame>
      <p:sp>
        <p:nvSpPr>
          <p:cNvPr id="15" name="ZoneTexte 14">
            <a:extLst>
              <a:ext uri="{FF2B5EF4-FFF2-40B4-BE49-F238E27FC236}">
                <a16:creationId xmlns:a16="http://schemas.microsoft.com/office/drawing/2014/main" id="{25CA996D-9E7D-4164-89E2-2BB6C8E7640D}"/>
              </a:ext>
            </a:extLst>
          </p:cNvPr>
          <p:cNvSpPr txBox="1"/>
          <p:nvPr/>
        </p:nvSpPr>
        <p:spPr>
          <a:xfrm>
            <a:off x="339907" y="1006351"/>
            <a:ext cx="1031693" cy="369332"/>
          </a:xfrm>
          <a:prstGeom prst="rect">
            <a:avLst/>
          </a:prstGeom>
          <a:noFill/>
        </p:spPr>
        <p:txBody>
          <a:bodyPr wrap="none" rtlCol="0">
            <a:spAutoFit/>
          </a:bodyPr>
          <a:lstStyle/>
          <a:p>
            <a:r>
              <a:rPr lang="en-US" b="1" dirty="0"/>
              <a:t>MTT test</a:t>
            </a:r>
            <a:endParaRPr lang="fr-FR" dirty="0"/>
          </a:p>
        </p:txBody>
      </p:sp>
      <p:sp>
        <p:nvSpPr>
          <p:cNvPr id="16" name="TextBox 3">
            <a:extLst>
              <a:ext uri="{FF2B5EF4-FFF2-40B4-BE49-F238E27FC236}">
                <a16:creationId xmlns:a16="http://schemas.microsoft.com/office/drawing/2014/main" id="{E604DF55-D0C8-4CDF-8F6D-E6DB5D0CAB48}"/>
              </a:ext>
            </a:extLst>
          </p:cNvPr>
          <p:cNvSpPr txBox="1"/>
          <p:nvPr/>
        </p:nvSpPr>
        <p:spPr>
          <a:xfrm>
            <a:off x="571500" y="317204"/>
            <a:ext cx="8343900" cy="461665"/>
          </a:xfrm>
          <a:prstGeom prst="rect">
            <a:avLst/>
          </a:prstGeom>
          <a:noFill/>
        </p:spPr>
        <p:txBody>
          <a:bodyPr wrap="square" rtlCol="0">
            <a:spAutoFit/>
          </a:bodyPr>
          <a:lstStyle/>
          <a:p>
            <a:r>
              <a:rPr lang="fr-FR" sz="2400" b="1" dirty="0" err="1"/>
              <a:t>Results</a:t>
            </a:r>
            <a:r>
              <a:rPr lang="fr-FR" sz="2400" b="1" dirty="0"/>
              <a:t> and discussion – </a:t>
            </a:r>
            <a:r>
              <a:rPr lang="fr-FR" sz="2400" b="1" i="1" dirty="0">
                <a:solidFill>
                  <a:srgbClr val="7030A0"/>
                </a:solidFill>
              </a:rPr>
              <a:t>In </a:t>
            </a:r>
            <a:r>
              <a:rPr lang="fr-FR" sz="2400" b="1" i="1" dirty="0" err="1">
                <a:solidFill>
                  <a:srgbClr val="7030A0"/>
                </a:solidFill>
              </a:rPr>
              <a:t>cellulo</a:t>
            </a:r>
            <a:r>
              <a:rPr lang="fr-FR" sz="2400" b="1" i="1" dirty="0">
                <a:solidFill>
                  <a:srgbClr val="7030A0"/>
                </a:solidFill>
              </a:rPr>
              <a:t> </a:t>
            </a:r>
            <a:r>
              <a:rPr lang="fr-FR" sz="2400" b="1" i="1" dirty="0" err="1">
                <a:solidFill>
                  <a:srgbClr val="7030A0"/>
                </a:solidFill>
              </a:rPr>
              <a:t>activities</a:t>
            </a:r>
            <a:r>
              <a:rPr lang="fr-FR" sz="2400" b="1" i="1" dirty="0">
                <a:solidFill>
                  <a:srgbClr val="7030A0"/>
                </a:solidFill>
              </a:rPr>
              <a:t> of 16 </a:t>
            </a:r>
            <a:r>
              <a:rPr lang="fr-FR" sz="2400" b="1" i="1" dirty="0" err="1">
                <a:solidFill>
                  <a:srgbClr val="7030A0"/>
                </a:solidFill>
              </a:rPr>
              <a:t>indenoindoles</a:t>
            </a:r>
            <a:endParaRPr lang="fr-FR" sz="2400" b="1" i="1" dirty="0">
              <a:solidFill>
                <a:srgbClr val="7030A0"/>
              </a:solidFill>
            </a:endParaRPr>
          </a:p>
        </p:txBody>
      </p:sp>
      <p:sp>
        <p:nvSpPr>
          <p:cNvPr id="17" name="ZoneTexte 16">
            <a:extLst>
              <a:ext uri="{FF2B5EF4-FFF2-40B4-BE49-F238E27FC236}">
                <a16:creationId xmlns:a16="http://schemas.microsoft.com/office/drawing/2014/main" id="{A9F91FB4-6369-4BE4-9FC1-48A81497DD8B}"/>
              </a:ext>
            </a:extLst>
          </p:cNvPr>
          <p:cNvSpPr txBox="1"/>
          <p:nvPr/>
        </p:nvSpPr>
        <p:spPr>
          <a:xfrm>
            <a:off x="3657600" y="1013066"/>
            <a:ext cx="1309978" cy="1815882"/>
          </a:xfrm>
          <a:prstGeom prst="rect">
            <a:avLst/>
          </a:prstGeom>
          <a:solidFill>
            <a:srgbClr val="00FF00"/>
          </a:solidFill>
        </p:spPr>
        <p:txBody>
          <a:bodyPr wrap="square" rtlCol="0">
            <a:spAutoFit/>
          </a:bodyPr>
          <a:lstStyle/>
          <a:p>
            <a:r>
              <a:rPr lang="fr-FR" sz="1400" dirty="0"/>
              <a:t>5 compounds </a:t>
            </a:r>
            <a:r>
              <a:rPr lang="fr-FR" sz="1400" b="1" dirty="0">
                <a:solidFill>
                  <a:srgbClr val="7030A0"/>
                </a:solidFill>
              </a:rPr>
              <a:t>active</a:t>
            </a:r>
            <a:r>
              <a:rPr lang="fr-FR" sz="1400" dirty="0"/>
              <a:t> </a:t>
            </a:r>
            <a:r>
              <a:rPr lang="fr-FR" sz="1400" i="1" dirty="0"/>
              <a:t>in </a:t>
            </a:r>
            <a:r>
              <a:rPr lang="fr-FR" sz="1400" i="1" dirty="0" err="1"/>
              <a:t>cellulo</a:t>
            </a:r>
            <a:endParaRPr lang="fr-FR" sz="1400" i="1" dirty="0"/>
          </a:p>
          <a:p>
            <a:endParaRPr lang="fr-FR" sz="1400" dirty="0"/>
          </a:p>
          <a:p>
            <a:r>
              <a:rPr lang="fr-FR" sz="1400" b="1" dirty="0"/>
              <a:t>BZA21</a:t>
            </a:r>
          </a:p>
          <a:p>
            <a:r>
              <a:rPr lang="fr-FR" sz="1400" b="1" dirty="0"/>
              <a:t>CM3079B</a:t>
            </a:r>
          </a:p>
          <a:p>
            <a:r>
              <a:rPr lang="fr-FR" sz="1400" b="1" dirty="0"/>
              <a:t>BZA32</a:t>
            </a:r>
          </a:p>
          <a:p>
            <a:r>
              <a:rPr lang="fr-FR" sz="1400" b="1" dirty="0"/>
              <a:t>ZW18</a:t>
            </a:r>
          </a:p>
          <a:p>
            <a:r>
              <a:rPr lang="fr-FR" sz="1400" b="1" dirty="0"/>
              <a:t>AP05</a:t>
            </a:r>
          </a:p>
        </p:txBody>
      </p:sp>
      <p:sp>
        <p:nvSpPr>
          <p:cNvPr id="18" name="ZoneTexte 17">
            <a:extLst>
              <a:ext uri="{FF2B5EF4-FFF2-40B4-BE49-F238E27FC236}">
                <a16:creationId xmlns:a16="http://schemas.microsoft.com/office/drawing/2014/main" id="{5551F71A-3EF6-4B75-A2A5-FF766E72D563}"/>
              </a:ext>
            </a:extLst>
          </p:cNvPr>
          <p:cNvSpPr txBox="1"/>
          <p:nvPr/>
        </p:nvSpPr>
        <p:spPr>
          <a:xfrm>
            <a:off x="7073047" y="1006351"/>
            <a:ext cx="1478943" cy="1384995"/>
          </a:xfrm>
          <a:prstGeom prst="rect">
            <a:avLst/>
          </a:prstGeom>
          <a:solidFill>
            <a:schemeClr val="accent3">
              <a:lumMod val="40000"/>
              <a:lumOff val="60000"/>
            </a:schemeClr>
          </a:solidFill>
        </p:spPr>
        <p:txBody>
          <a:bodyPr wrap="square" rtlCol="0">
            <a:spAutoFit/>
          </a:bodyPr>
          <a:lstStyle/>
          <a:p>
            <a:r>
              <a:rPr lang="fr-FR" sz="1400" dirty="0"/>
              <a:t>3 compounds </a:t>
            </a:r>
            <a:r>
              <a:rPr lang="fr-FR" sz="1400" b="1" dirty="0">
                <a:solidFill>
                  <a:srgbClr val="7030A0"/>
                </a:solidFill>
              </a:rPr>
              <a:t>inactive</a:t>
            </a:r>
            <a:r>
              <a:rPr lang="fr-FR" sz="1400" dirty="0"/>
              <a:t> </a:t>
            </a:r>
            <a:r>
              <a:rPr lang="fr-FR" sz="1400" i="1" dirty="0"/>
              <a:t>in </a:t>
            </a:r>
            <a:r>
              <a:rPr lang="fr-FR" sz="1400" i="1" dirty="0" err="1"/>
              <a:t>cellulo</a:t>
            </a:r>
            <a:endParaRPr lang="fr-FR" sz="1400" i="1" dirty="0"/>
          </a:p>
          <a:p>
            <a:endParaRPr lang="fr-FR" sz="1400" dirty="0"/>
          </a:p>
          <a:p>
            <a:r>
              <a:rPr lang="fr-FR" sz="1400" b="1" dirty="0"/>
              <a:t>NA28-1</a:t>
            </a:r>
          </a:p>
          <a:p>
            <a:r>
              <a:rPr lang="fr-FR" sz="1400" b="1" dirty="0"/>
              <a:t>CM3146B</a:t>
            </a:r>
          </a:p>
          <a:p>
            <a:r>
              <a:rPr lang="fr-FR" sz="1400" b="1" dirty="0"/>
              <a:t>NA8b</a:t>
            </a:r>
          </a:p>
        </p:txBody>
      </p:sp>
    </p:spTree>
    <p:extLst>
      <p:ext uri="{BB962C8B-B14F-4D97-AF65-F5344CB8AC3E}">
        <p14:creationId xmlns:p14="http://schemas.microsoft.com/office/powerpoint/2010/main" val="1225729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descr="ar26.jpg">
            <a:extLst>
              <a:ext uri="{FF2B5EF4-FFF2-40B4-BE49-F238E27FC236}">
                <a16:creationId xmlns:a16="http://schemas.microsoft.com/office/drawing/2014/main" id="{02FF0B98-957F-4026-A3D4-150B5289EB1C}"/>
              </a:ext>
            </a:extLst>
          </p:cNvPr>
          <p:cNvPicPr>
            <a:picLocks noChangeAspect="1"/>
          </p:cNvPicPr>
          <p:nvPr/>
        </p:nvPicPr>
        <p:blipFill>
          <a:blip r:embed="rId4" cstate="print"/>
          <a:stretch>
            <a:fillRect/>
          </a:stretch>
        </p:blipFill>
        <p:spPr>
          <a:xfrm>
            <a:off x="4394044" y="1557236"/>
            <a:ext cx="1563628" cy="1192464"/>
          </a:xfrm>
          <a:prstGeom prst="rect">
            <a:avLst/>
          </a:prstGeom>
        </p:spPr>
      </p:pic>
      <p:sp>
        <p:nvSpPr>
          <p:cNvPr id="3" name="TextBox 2"/>
          <p:cNvSpPr txBox="1"/>
          <p:nvPr/>
        </p:nvSpPr>
        <p:spPr>
          <a:xfrm>
            <a:off x="304800" y="1752600"/>
            <a:ext cx="7010400" cy="369332"/>
          </a:xfrm>
          <a:prstGeom prst="rect">
            <a:avLst/>
          </a:prstGeom>
          <a:noFill/>
        </p:spPr>
        <p:txBody>
          <a:bodyPr wrap="square" rtlCol="0">
            <a:spAutoFit/>
          </a:bodyPr>
          <a:lstStyle/>
          <a:p>
            <a:r>
              <a:rPr lang="fr-FR" b="1" dirty="0" err="1"/>
              <a:t>Graphical</a:t>
            </a:r>
            <a:r>
              <a:rPr lang="fr-FR" b="1" dirty="0"/>
              <a:t> Abstract</a:t>
            </a:r>
            <a:endParaRPr lang="fr-FR" dirty="0"/>
          </a:p>
        </p:txBody>
      </p:sp>
      <p:sp>
        <p:nvSpPr>
          <p:cNvPr id="5" name="Rectangle 4"/>
          <p:cNvSpPr/>
          <p:nvPr/>
        </p:nvSpPr>
        <p:spPr>
          <a:xfrm>
            <a:off x="533400" y="669310"/>
            <a:ext cx="8077200" cy="830997"/>
          </a:xfrm>
          <a:prstGeom prst="rect">
            <a:avLst/>
          </a:prstGeom>
        </p:spPr>
        <p:txBody>
          <a:bodyPr wrap="square">
            <a:spAutoFit/>
          </a:bodyPr>
          <a:lstStyle/>
          <a:p>
            <a:pPr algn="ctr"/>
            <a:r>
              <a:rPr lang="en-US" sz="2400" b="1" dirty="0" err="1"/>
              <a:t>Indeno</a:t>
            </a:r>
            <a:r>
              <a:rPr lang="en-US" sz="2400" b="1" dirty="0"/>
              <a:t>[1,2-</a:t>
            </a:r>
            <a:r>
              <a:rPr lang="en-US" sz="2400" b="1" i="1" dirty="0"/>
              <a:t>b</a:t>
            </a:r>
            <a:r>
              <a:rPr lang="en-US" sz="2400" b="1" dirty="0"/>
              <a:t>]indole Scaffold in Drug Discovery:</a:t>
            </a:r>
          </a:p>
          <a:p>
            <a:pPr algn="ctr"/>
            <a:r>
              <a:rPr lang="en-US" sz="2400" b="1" dirty="0"/>
              <a:t>An Effective Template in Kinase Inhibitor Medicinal Chemistry</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12" name="Slide Number Placeholder 11"/>
          <p:cNvSpPr>
            <a:spLocks noGrp="1"/>
          </p:cNvSpPr>
          <p:nvPr>
            <p:ph type="sldNum" sz="quarter" idx="12"/>
          </p:nvPr>
        </p:nvSpPr>
        <p:spPr/>
        <p:txBody>
          <a:bodyPr/>
          <a:lstStyle/>
          <a:p>
            <a:fld id="{FCAEAE96-855E-42B1-8DE9-9C9E68DE18C5}" type="slidenum">
              <a:rPr lang="fr-FR" b="1" smtClean="0">
                <a:solidFill>
                  <a:schemeClr val="bg1"/>
                </a:solidFill>
                <a:latin typeface="Arial" panose="020B0604020202020204" pitchFamily="34" charset="0"/>
                <a:cs typeface="Arial" panose="020B0604020202020204" pitchFamily="34" charset="0"/>
              </a:rPr>
              <a:pPr/>
              <a:t>2</a:t>
            </a:fld>
            <a:endParaRPr lang="fr-FR" b="1" dirty="0">
              <a:solidFill>
                <a:schemeClr val="bg1"/>
              </a:solidFill>
              <a:latin typeface="Arial" panose="020B0604020202020204" pitchFamily="34" charset="0"/>
              <a:cs typeface="Arial" panose="020B0604020202020204" pitchFamily="34" charset="0"/>
            </a:endParaRPr>
          </a:p>
        </p:txBody>
      </p:sp>
      <p:graphicFrame>
        <p:nvGraphicFramePr>
          <p:cNvPr id="15" name="Objet 14">
            <a:extLst>
              <a:ext uri="{FF2B5EF4-FFF2-40B4-BE49-F238E27FC236}">
                <a16:creationId xmlns:a16="http://schemas.microsoft.com/office/drawing/2014/main" id="{457D55FF-6700-46E2-BE50-97C1B7332E6B}"/>
              </a:ext>
            </a:extLst>
          </p:cNvPr>
          <p:cNvGraphicFramePr>
            <a:graphicFrameLocks noChangeAspect="1"/>
          </p:cNvGraphicFramePr>
          <p:nvPr>
            <p:extLst>
              <p:ext uri="{D42A27DB-BD31-4B8C-83A1-F6EECF244321}">
                <p14:modId xmlns:p14="http://schemas.microsoft.com/office/powerpoint/2010/main" val="3287229922"/>
              </p:ext>
            </p:extLst>
          </p:nvPr>
        </p:nvGraphicFramePr>
        <p:xfrm>
          <a:off x="3058613" y="3070805"/>
          <a:ext cx="2128837" cy="1295400"/>
        </p:xfrm>
        <a:graphic>
          <a:graphicData uri="http://schemas.openxmlformats.org/presentationml/2006/ole">
            <mc:AlternateContent xmlns:mc="http://schemas.openxmlformats.org/markup-compatibility/2006">
              <mc:Choice xmlns:v="urn:schemas-microsoft-com:vml" Requires="v">
                <p:oleObj spid="_x0000_s29814" name="CS ChemDraw Drawing" r:id="rId6" imgW="2128626" imgH="1294707" progId="ChemDraw.Document.6.0">
                  <p:embed/>
                </p:oleObj>
              </mc:Choice>
              <mc:Fallback>
                <p:oleObj name="CS ChemDraw Drawing" r:id="rId6" imgW="2128626" imgH="1294707" progId="ChemDraw.Document.6.0">
                  <p:embed/>
                  <p:pic>
                    <p:nvPicPr>
                      <p:cNvPr id="6" name="Objet 5">
                        <a:extLst>
                          <a:ext uri="{FF2B5EF4-FFF2-40B4-BE49-F238E27FC236}">
                            <a16:creationId xmlns:a16="http://schemas.microsoft.com/office/drawing/2014/main" id="{6F368D08-F001-4F1D-A491-76700A6982EE}"/>
                          </a:ext>
                        </a:extLst>
                      </p:cNvPr>
                      <p:cNvPicPr>
                        <a:picLocks noChangeAspect="1" noChangeArrowheads="1"/>
                      </p:cNvPicPr>
                      <p:nvPr/>
                    </p:nvPicPr>
                    <p:blipFill>
                      <a:blip r:embed="rId7"/>
                      <a:srcRect/>
                      <a:stretch>
                        <a:fillRect/>
                      </a:stretch>
                    </p:blipFill>
                    <p:spPr bwMode="auto">
                      <a:xfrm>
                        <a:off x="3058613" y="3070805"/>
                        <a:ext cx="2128837"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 name="Image 18">
            <a:extLst>
              <a:ext uri="{FF2B5EF4-FFF2-40B4-BE49-F238E27FC236}">
                <a16:creationId xmlns:a16="http://schemas.microsoft.com/office/drawing/2014/main" id="{B8DDA938-1424-4968-AC94-8F4C40F06846}"/>
              </a:ext>
            </a:extLst>
          </p:cNvPr>
          <p:cNvPicPr>
            <a:picLocks noChangeAspect="1"/>
          </p:cNvPicPr>
          <p:nvPr/>
        </p:nvPicPr>
        <p:blipFill>
          <a:blip r:embed="rId8"/>
          <a:stretch>
            <a:fillRect/>
          </a:stretch>
        </p:blipFill>
        <p:spPr>
          <a:xfrm>
            <a:off x="554626" y="2238011"/>
            <a:ext cx="2094033" cy="1439119"/>
          </a:xfrm>
          <a:prstGeom prst="rect">
            <a:avLst/>
          </a:prstGeom>
          <a:ln>
            <a:solidFill>
              <a:schemeClr val="accent1"/>
            </a:solidFill>
          </a:ln>
        </p:spPr>
      </p:pic>
      <p:sp>
        <p:nvSpPr>
          <p:cNvPr id="20" name="Flèche : bas 19">
            <a:extLst>
              <a:ext uri="{FF2B5EF4-FFF2-40B4-BE49-F238E27FC236}">
                <a16:creationId xmlns:a16="http://schemas.microsoft.com/office/drawing/2014/main" id="{496C93D6-442B-4B0F-AA0D-F11C4A01BD3B}"/>
              </a:ext>
            </a:extLst>
          </p:cNvPr>
          <p:cNvSpPr/>
          <p:nvPr/>
        </p:nvSpPr>
        <p:spPr>
          <a:xfrm rot="7607659">
            <a:off x="3001391" y="2823703"/>
            <a:ext cx="228600" cy="4381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14EC3B19-B5EF-4945-9B73-63E5C97ACD21}"/>
              </a:ext>
            </a:extLst>
          </p:cNvPr>
          <p:cNvSpPr txBox="1"/>
          <p:nvPr/>
        </p:nvSpPr>
        <p:spPr>
          <a:xfrm>
            <a:off x="1575758" y="2170508"/>
            <a:ext cx="764953" cy="307777"/>
          </a:xfrm>
          <a:prstGeom prst="rect">
            <a:avLst/>
          </a:prstGeom>
          <a:noFill/>
        </p:spPr>
        <p:txBody>
          <a:bodyPr wrap="none" rtlCol="0">
            <a:spAutoFit/>
          </a:bodyPr>
          <a:lstStyle/>
          <a:p>
            <a:r>
              <a:rPr lang="fr-FR" sz="1400" baseline="30000" dirty="0"/>
              <a:t>1</a:t>
            </a:r>
            <a:r>
              <a:rPr lang="fr-FR" sz="1400" dirty="0"/>
              <a:t>H NMR</a:t>
            </a:r>
          </a:p>
        </p:txBody>
      </p:sp>
      <p:sp>
        <p:nvSpPr>
          <p:cNvPr id="22" name="Flèche : bas 21">
            <a:extLst>
              <a:ext uri="{FF2B5EF4-FFF2-40B4-BE49-F238E27FC236}">
                <a16:creationId xmlns:a16="http://schemas.microsoft.com/office/drawing/2014/main" id="{6EE3BB5D-B4AA-4E5F-9574-9D4348520FC3}"/>
              </a:ext>
            </a:extLst>
          </p:cNvPr>
          <p:cNvSpPr/>
          <p:nvPr/>
        </p:nvSpPr>
        <p:spPr>
          <a:xfrm rot="13045090">
            <a:off x="4474832" y="2641734"/>
            <a:ext cx="228600" cy="4381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 bas 22">
            <a:extLst>
              <a:ext uri="{FF2B5EF4-FFF2-40B4-BE49-F238E27FC236}">
                <a16:creationId xmlns:a16="http://schemas.microsoft.com/office/drawing/2014/main" id="{E9EAEDCF-01B3-4CF4-8059-71007B715062}"/>
              </a:ext>
            </a:extLst>
          </p:cNvPr>
          <p:cNvSpPr/>
          <p:nvPr/>
        </p:nvSpPr>
        <p:spPr>
          <a:xfrm rot="3446835">
            <a:off x="2979092" y="4013507"/>
            <a:ext cx="228600" cy="4381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0895D4A9-82B6-428C-8D0D-BA3D8EEC1DBF}"/>
              </a:ext>
            </a:extLst>
          </p:cNvPr>
          <p:cNvSpPr txBox="1"/>
          <p:nvPr/>
        </p:nvSpPr>
        <p:spPr>
          <a:xfrm>
            <a:off x="5742218" y="1649041"/>
            <a:ext cx="580480" cy="307777"/>
          </a:xfrm>
          <a:prstGeom prst="rect">
            <a:avLst/>
          </a:prstGeom>
          <a:noFill/>
        </p:spPr>
        <p:txBody>
          <a:bodyPr wrap="none" rtlCol="0">
            <a:spAutoFit/>
          </a:bodyPr>
          <a:lstStyle/>
          <a:p>
            <a:r>
              <a:rPr lang="fr-FR" sz="1400" dirty="0"/>
              <a:t>x-Ray</a:t>
            </a:r>
          </a:p>
        </p:txBody>
      </p:sp>
      <p:sp>
        <p:nvSpPr>
          <p:cNvPr id="30" name="Flèche : bas 29">
            <a:extLst>
              <a:ext uri="{FF2B5EF4-FFF2-40B4-BE49-F238E27FC236}">
                <a16:creationId xmlns:a16="http://schemas.microsoft.com/office/drawing/2014/main" id="{7924F0D2-8736-4094-BF42-6A91B1E7ED46}"/>
              </a:ext>
            </a:extLst>
          </p:cNvPr>
          <p:cNvSpPr/>
          <p:nvPr/>
        </p:nvSpPr>
        <p:spPr>
          <a:xfrm rot="16200000">
            <a:off x="5284524" y="3456949"/>
            <a:ext cx="228600" cy="4381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Picture 2">
            <a:extLst>
              <a:ext uri="{FF2B5EF4-FFF2-40B4-BE49-F238E27FC236}">
                <a16:creationId xmlns:a16="http://schemas.microsoft.com/office/drawing/2014/main" id="{9C6D544C-23A6-4B98-BC7E-934A2F78B6EE}"/>
              </a:ext>
            </a:extLst>
          </p:cNvPr>
          <p:cNvPicPr>
            <a:picLocks noChangeAspect="1" noChangeArrowheads="1"/>
          </p:cNvPicPr>
          <p:nvPr/>
        </p:nvPicPr>
        <p:blipFill>
          <a:blip r:embed="rId9" cstate="print"/>
          <a:srcRect/>
          <a:stretch>
            <a:fillRect/>
          </a:stretch>
        </p:blipFill>
        <p:spPr bwMode="auto">
          <a:xfrm>
            <a:off x="969517" y="3843624"/>
            <a:ext cx="2076869" cy="2011320"/>
          </a:xfrm>
          <a:prstGeom prst="rect">
            <a:avLst/>
          </a:prstGeom>
          <a:noFill/>
          <a:ln w="9525">
            <a:noFill/>
            <a:miter lim="800000"/>
            <a:headEnd/>
            <a:tailEnd/>
          </a:ln>
          <a:effectLst/>
        </p:spPr>
      </p:pic>
      <p:pic>
        <p:nvPicPr>
          <p:cNvPr id="29" name="Bild 1" descr="CE_scheme_plusplus_grau">
            <a:extLst>
              <a:ext uri="{FF2B5EF4-FFF2-40B4-BE49-F238E27FC236}">
                <a16:creationId xmlns:a16="http://schemas.microsoft.com/office/drawing/2014/main" id="{F50314D7-2549-4A57-899A-5F16619DB7A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14503" y="4508194"/>
            <a:ext cx="1930511" cy="122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lèche : bas 23">
            <a:extLst>
              <a:ext uri="{FF2B5EF4-FFF2-40B4-BE49-F238E27FC236}">
                <a16:creationId xmlns:a16="http://schemas.microsoft.com/office/drawing/2014/main" id="{64110B15-C159-4015-97DF-A38D237129AC}"/>
              </a:ext>
            </a:extLst>
          </p:cNvPr>
          <p:cNvSpPr/>
          <p:nvPr/>
        </p:nvSpPr>
        <p:spPr>
          <a:xfrm rot="19383112">
            <a:off x="4522266" y="4192283"/>
            <a:ext cx="228600" cy="4381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3B962EFE-AFAB-4D3A-ACF6-0488C66A3121}"/>
              </a:ext>
            </a:extLst>
          </p:cNvPr>
          <p:cNvSpPr txBox="1"/>
          <p:nvPr/>
        </p:nvSpPr>
        <p:spPr>
          <a:xfrm>
            <a:off x="4771697" y="5515582"/>
            <a:ext cx="816121" cy="307777"/>
          </a:xfrm>
          <a:prstGeom prst="rect">
            <a:avLst/>
          </a:prstGeom>
          <a:noFill/>
        </p:spPr>
        <p:txBody>
          <a:bodyPr wrap="none" rtlCol="0">
            <a:spAutoFit/>
          </a:bodyPr>
          <a:lstStyle/>
          <a:p>
            <a:r>
              <a:rPr lang="fr-FR" sz="1400" dirty="0"/>
              <a:t>CE-</a:t>
            </a:r>
            <a:r>
              <a:rPr lang="fr-FR" sz="1400" dirty="0" err="1"/>
              <a:t>assay</a:t>
            </a:r>
            <a:endParaRPr lang="fr-FR" sz="1400" dirty="0"/>
          </a:p>
        </p:txBody>
      </p:sp>
      <p:graphicFrame>
        <p:nvGraphicFramePr>
          <p:cNvPr id="28" name="Objet 27">
            <a:extLst>
              <a:ext uri="{FF2B5EF4-FFF2-40B4-BE49-F238E27FC236}">
                <a16:creationId xmlns:a16="http://schemas.microsoft.com/office/drawing/2014/main" id="{C0C79E2F-E9AD-47D9-9656-D0B2FFFE8A2A}"/>
              </a:ext>
            </a:extLst>
          </p:cNvPr>
          <p:cNvGraphicFramePr>
            <a:graphicFrameLocks noChangeAspect="1"/>
          </p:cNvGraphicFramePr>
          <p:nvPr>
            <p:extLst>
              <p:ext uri="{D42A27DB-BD31-4B8C-83A1-F6EECF244321}">
                <p14:modId xmlns:p14="http://schemas.microsoft.com/office/powerpoint/2010/main" val="1869389268"/>
              </p:ext>
            </p:extLst>
          </p:nvPr>
        </p:nvGraphicFramePr>
        <p:xfrm>
          <a:off x="6162682" y="3008824"/>
          <a:ext cx="1403243" cy="1138219"/>
        </p:xfrm>
        <a:graphic>
          <a:graphicData uri="http://schemas.openxmlformats.org/presentationml/2006/ole">
            <mc:AlternateContent xmlns:mc="http://schemas.openxmlformats.org/markup-compatibility/2006">
              <mc:Choice xmlns:v="urn:schemas-microsoft-com:vml" Requires="v">
                <p:oleObj spid="_x0000_s29815" name="CS ChemDraw Drawing" r:id="rId11" imgW="1596990" imgH="1294707" progId="ChemDraw.Document.6.0">
                  <p:embed/>
                </p:oleObj>
              </mc:Choice>
              <mc:Fallback>
                <p:oleObj name="CS ChemDraw Drawing" r:id="rId11" imgW="1596990" imgH="1294707" progId="ChemDraw.Document.6.0">
                  <p:embed/>
                  <p:pic>
                    <p:nvPicPr>
                      <p:cNvPr id="6" name="Objet 5">
                        <a:extLst>
                          <a:ext uri="{FF2B5EF4-FFF2-40B4-BE49-F238E27FC236}">
                            <a16:creationId xmlns:a16="http://schemas.microsoft.com/office/drawing/2014/main" id="{6F368D08-F001-4F1D-A491-76700A6982EE}"/>
                          </a:ext>
                        </a:extLst>
                      </p:cNvPr>
                      <p:cNvPicPr>
                        <a:picLocks noChangeAspect="1" noChangeArrowheads="1"/>
                      </p:cNvPicPr>
                      <p:nvPr/>
                    </p:nvPicPr>
                    <p:blipFill>
                      <a:blip r:embed="rId12"/>
                      <a:srcRect/>
                      <a:stretch>
                        <a:fillRect/>
                      </a:stretch>
                    </p:blipFill>
                    <p:spPr bwMode="auto">
                      <a:xfrm>
                        <a:off x="6162682" y="3008824"/>
                        <a:ext cx="1403243" cy="11382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t 31">
            <a:extLst>
              <a:ext uri="{FF2B5EF4-FFF2-40B4-BE49-F238E27FC236}">
                <a16:creationId xmlns:a16="http://schemas.microsoft.com/office/drawing/2014/main" id="{F18E30AF-E59F-4EC1-A7FA-065CB71CD666}"/>
              </a:ext>
            </a:extLst>
          </p:cNvPr>
          <p:cNvGraphicFramePr>
            <a:graphicFrameLocks noChangeAspect="1"/>
          </p:cNvGraphicFramePr>
          <p:nvPr>
            <p:extLst>
              <p:ext uri="{D42A27DB-BD31-4B8C-83A1-F6EECF244321}">
                <p14:modId xmlns:p14="http://schemas.microsoft.com/office/powerpoint/2010/main" val="1865072773"/>
              </p:ext>
            </p:extLst>
          </p:nvPr>
        </p:nvGraphicFramePr>
        <p:xfrm>
          <a:off x="8020052" y="4162431"/>
          <a:ext cx="736493" cy="1037786"/>
        </p:xfrm>
        <a:graphic>
          <a:graphicData uri="http://schemas.openxmlformats.org/presentationml/2006/ole">
            <mc:AlternateContent xmlns:mc="http://schemas.openxmlformats.org/markup-compatibility/2006">
              <mc:Choice xmlns:v="urn:schemas-microsoft-com:vml" Requires="v">
                <p:oleObj spid="_x0000_s29816" name="CS ChemDraw Drawing" r:id="rId13" imgW="838271" imgH="1180990" progId="ChemDraw.Document.6.0">
                  <p:embed/>
                </p:oleObj>
              </mc:Choice>
              <mc:Fallback>
                <p:oleObj name="CS ChemDraw Drawing" r:id="rId13" imgW="838271" imgH="1180990" progId="ChemDraw.Document.6.0">
                  <p:embed/>
                  <p:pic>
                    <p:nvPicPr>
                      <p:cNvPr id="7" name="Objet 6">
                        <a:extLst>
                          <a:ext uri="{FF2B5EF4-FFF2-40B4-BE49-F238E27FC236}">
                            <a16:creationId xmlns:a16="http://schemas.microsoft.com/office/drawing/2014/main" id="{4B8CF018-BF79-42B2-B222-85BB5A190D98}"/>
                          </a:ext>
                        </a:extLst>
                      </p:cNvPr>
                      <p:cNvPicPr>
                        <a:picLocks noChangeAspect="1" noChangeArrowheads="1"/>
                      </p:cNvPicPr>
                      <p:nvPr/>
                    </p:nvPicPr>
                    <p:blipFill>
                      <a:blip r:embed="rId14"/>
                      <a:srcRect/>
                      <a:stretch>
                        <a:fillRect/>
                      </a:stretch>
                    </p:blipFill>
                    <p:spPr bwMode="auto">
                      <a:xfrm>
                        <a:off x="8020052" y="4162431"/>
                        <a:ext cx="736493" cy="10377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Objet 32">
            <a:extLst>
              <a:ext uri="{FF2B5EF4-FFF2-40B4-BE49-F238E27FC236}">
                <a16:creationId xmlns:a16="http://schemas.microsoft.com/office/drawing/2014/main" id="{E7724C7C-CBF0-4CF6-89E9-D42AD964D892}"/>
              </a:ext>
            </a:extLst>
          </p:cNvPr>
          <p:cNvGraphicFramePr>
            <a:graphicFrameLocks noChangeAspect="1"/>
          </p:cNvGraphicFramePr>
          <p:nvPr>
            <p:extLst>
              <p:ext uri="{D42A27DB-BD31-4B8C-83A1-F6EECF244321}">
                <p14:modId xmlns:p14="http://schemas.microsoft.com/office/powerpoint/2010/main" val="660836483"/>
              </p:ext>
            </p:extLst>
          </p:nvPr>
        </p:nvGraphicFramePr>
        <p:xfrm>
          <a:off x="7991482" y="2256949"/>
          <a:ext cx="786708" cy="843900"/>
        </p:xfrm>
        <a:graphic>
          <a:graphicData uri="http://schemas.openxmlformats.org/presentationml/2006/ole">
            <mc:AlternateContent xmlns:mc="http://schemas.openxmlformats.org/markup-compatibility/2006">
              <mc:Choice xmlns:v="urn:schemas-microsoft-com:vml" Requires="v">
                <p:oleObj spid="_x0000_s29817" name="CS ChemDraw Drawing" r:id="rId15" imgW="895661" imgH="959774" progId="ChemDraw.Document.6.0">
                  <p:embed/>
                </p:oleObj>
              </mc:Choice>
              <mc:Fallback>
                <p:oleObj name="CS ChemDraw Drawing" r:id="rId15" imgW="895661" imgH="959774" progId="ChemDraw.Document.6.0">
                  <p:embed/>
                  <p:pic>
                    <p:nvPicPr>
                      <p:cNvPr id="8" name="Objet 7">
                        <a:extLst>
                          <a:ext uri="{FF2B5EF4-FFF2-40B4-BE49-F238E27FC236}">
                            <a16:creationId xmlns:a16="http://schemas.microsoft.com/office/drawing/2014/main" id="{682F8835-D107-4DAB-9555-5DBF51E14144}"/>
                          </a:ext>
                        </a:extLst>
                      </p:cNvPr>
                      <p:cNvPicPr>
                        <a:picLocks noChangeAspect="1" noChangeArrowheads="1"/>
                      </p:cNvPicPr>
                      <p:nvPr/>
                    </p:nvPicPr>
                    <p:blipFill>
                      <a:blip r:embed="rId16"/>
                      <a:srcRect/>
                      <a:stretch>
                        <a:fillRect/>
                      </a:stretch>
                    </p:blipFill>
                    <p:spPr bwMode="auto">
                      <a:xfrm>
                        <a:off x="7991482" y="2256949"/>
                        <a:ext cx="786708" cy="84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t 33">
            <a:extLst>
              <a:ext uri="{FF2B5EF4-FFF2-40B4-BE49-F238E27FC236}">
                <a16:creationId xmlns:a16="http://schemas.microsoft.com/office/drawing/2014/main" id="{E48A99EC-1EFE-44BE-A865-BEA8BBB29F1D}"/>
              </a:ext>
            </a:extLst>
          </p:cNvPr>
          <p:cNvGraphicFramePr>
            <a:graphicFrameLocks noChangeAspect="1"/>
          </p:cNvGraphicFramePr>
          <p:nvPr>
            <p:extLst>
              <p:ext uri="{D42A27DB-BD31-4B8C-83A1-F6EECF244321}">
                <p14:modId xmlns:p14="http://schemas.microsoft.com/office/powerpoint/2010/main" val="2095083444"/>
              </p:ext>
            </p:extLst>
          </p:nvPr>
        </p:nvGraphicFramePr>
        <p:xfrm>
          <a:off x="8001007" y="3171349"/>
          <a:ext cx="786708" cy="843900"/>
        </p:xfrm>
        <a:graphic>
          <a:graphicData uri="http://schemas.openxmlformats.org/presentationml/2006/ole">
            <mc:AlternateContent xmlns:mc="http://schemas.openxmlformats.org/markup-compatibility/2006">
              <mc:Choice xmlns:v="urn:schemas-microsoft-com:vml" Requires="v">
                <p:oleObj spid="_x0000_s29818" name="CS ChemDraw Drawing" r:id="rId17" imgW="895661" imgH="959774" progId="ChemDraw.Document.6.0">
                  <p:embed/>
                </p:oleObj>
              </mc:Choice>
              <mc:Fallback>
                <p:oleObj name="CS ChemDraw Drawing" r:id="rId17" imgW="895661" imgH="959774" progId="ChemDraw.Document.6.0">
                  <p:embed/>
                  <p:pic>
                    <p:nvPicPr>
                      <p:cNvPr id="14" name="Objet 13">
                        <a:extLst>
                          <a:ext uri="{FF2B5EF4-FFF2-40B4-BE49-F238E27FC236}">
                            <a16:creationId xmlns:a16="http://schemas.microsoft.com/office/drawing/2014/main" id="{C0894410-7B26-421C-A368-E135B2B95748}"/>
                          </a:ext>
                        </a:extLst>
                      </p:cNvPr>
                      <p:cNvPicPr>
                        <a:picLocks noChangeAspect="1" noChangeArrowheads="1"/>
                      </p:cNvPicPr>
                      <p:nvPr/>
                    </p:nvPicPr>
                    <p:blipFill>
                      <a:blip r:embed="rId18"/>
                      <a:srcRect/>
                      <a:stretch>
                        <a:fillRect/>
                      </a:stretch>
                    </p:blipFill>
                    <p:spPr bwMode="auto">
                      <a:xfrm>
                        <a:off x="8001007" y="3171349"/>
                        <a:ext cx="786708" cy="84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ZoneTexte 34">
            <a:extLst>
              <a:ext uri="{FF2B5EF4-FFF2-40B4-BE49-F238E27FC236}">
                <a16:creationId xmlns:a16="http://schemas.microsoft.com/office/drawing/2014/main" id="{86AAD31B-1255-4706-A848-421539286B0F}"/>
              </a:ext>
            </a:extLst>
          </p:cNvPr>
          <p:cNvSpPr txBox="1"/>
          <p:nvPr/>
        </p:nvSpPr>
        <p:spPr>
          <a:xfrm>
            <a:off x="6674995" y="4246584"/>
            <a:ext cx="1029384" cy="523220"/>
          </a:xfrm>
          <a:prstGeom prst="rect">
            <a:avLst/>
          </a:prstGeom>
          <a:noFill/>
        </p:spPr>
        <p:txBody>
          <a:bodyPr wrap="none" rtlCol="0">
            <a:spAutoFit/>
          </a:bodyPr>
          <a:lstStyle/>
          <a:p>
            <a:r>
              <a:rPr lang="fr-FR" sz="1400" dirty="0"/>
              <a:t>ring D</a:t>
            </a:r>
          </a:p>
          <a:p>
            <a:r>
              <a:rPr lang="fr-FR" sz="1400" dirty="0"/>
              <a:t>modulation</a:t>
            </a:r>
          </a:p>
        </p:txBody>
      </p:sp>
    </p:spTree>
    <p:extLst>
      <p:ext uri="{BB962C8B-B14F-4D97-AF65-F5344CB8AC3E}">
        <p14:creationId xmlns:p14="http://schemas.microsoft.com/office/powerpoint/2010/main" val="2558619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68594BF5-6AFD-466C-B53D-453C4AFC6A1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4" name="Espace réservé du numéro de diapositive 1">
            <a:extLst>
              <a:ext uri="{FF2B5EF4-FFF2-40B4-BE49-F238E27FC236}">
                <a16:creationId xmlns:a16="http://schemas.microsoft.com/office/drawing/2014/main" id="{7F6C7088-338E-49B7-A2D4-92C0031F4772}"/>
              </a:ext>
            </a:extLst>
          </p:cNvPr>
          <p:cNvSpPr>
            <a:spLocks noGrp="1"/>
          </p:cNvSpPr>
          <p:nvPr>
            <p:ph type="sldNum" sz="quarter" idx="12"/>
          </p:nvPr>
        </p:nvSpPr>
        <p:spPr>
          <a:xfrm>
            <a:off x="6934200" y="6356350"/>
            <a:ext cx="2133600" cy="365125"/>
          </a:xfrm>
        </p:spPr>
        <p:txBody>
          <a:bodyPr/>
          <a:lstStyle/>
          <a:p>
            <a:fld id="{FCAEAE96-855E-42B1-8DE9-9C9E68DE18C5}" type="slidenum">
              <a:rPr lang="fr-FR" b="1" smtClean="0">
                <a:solidFill>
                  <a:schemeClr val="bg1"/>
                </a:solidFill>
              </a:rPr>
              <a:pPr/>
              <a:t>20</a:t>
            </a:fld>
            <a:endParaRPr lang="fr-FR" b="1">
              <a:solidFill>
                <a:schemeClr val="bg1"/>
              </a:solidFill>
            </a:endParaRPr>
          </a:p>
        </p:txBody>
      </p:sp>
      <p:sp>
        <p:nvSpPr>
          <p:cNvPr id="5" name="Espace réservé du numéro de diapositive 1">
            <a:extLst>
              <a:ext uri="{FF2B5EF4-FFF2-40B4-BE49-F238E27FC236}">
                <a16:creationId xmlns:a16="http://schemas.microsoft.com/office/drawing/2014/main" id="{570ABF4F-260E-4D23-8903-A8FD3D71B28C}"/>
              </a:ext>
            </a:extLst>
          </p:cNvPr>
          <p:cNvSpPr txBox="1">
            <a:spLocks/>
          </p:cNvSpPr>
          <p:nvPr/>
        </p:nvSpPr>
        <p:spPr>
          <a:xfrm>
            <a:off x="6934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EAE96-855E-42B1-8DE9-9C9E68DE18C5}" type="slidenum">
              <a:rPr lang="fr-FR" b="1" smtClean="0">
                <a:solidFill>
                  <a:schemeClr val="bg1"/>
                </a:solidFill>
              </a:rPr>
              <a:pPr/>
              <a:t>20</a:t>
            </a:fld>
            <a:endParaRPr lang="fr-FR" b="1">
              <a:solidFill>
                <a:schemeClr val="bg1"/>
              </a:solidFill>
            </a:endParaRPr>
          </a:p>
        </p:txBody>
      </p:sp>
      <p:sp>
        <p:nvSpPr>
          <p:cNvPr id="6" name="Espace réservé du numéro de diapositive 1">
            <a:extLst>
              <a:ext uri="{FF2B5EF4-FFF2-40B4-BE49-F238E27FC236}">
                <a16:creationId xmlns:a16="http://schemas.microsoft.com/office/drawing/2014/main" id="{FFF1F5D8-C689-4864-BCD2-34FB1E92480C}"/>
              </a:ext>
            </a:extLst>
          </p:cNvPr>
          <p:cNvSpPr txBox="1">
            <a:spLocks/>
          </p:cNvSpPr>
          <p:nvPr/>
        </p:nvSpPr>
        <p:spPr>
          <a:xfrm>
            <a:off x="6934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EAE96-855E-42B1-8DE9-9C9E68DE18C5}" type="slidenum">
              <a:rPr lang="fr-FR" b="1" smtClean="0">
                <a:solidFill>
                  <a:schemeClr val="bg1"/>
                </a:solidFill>
              </a:rPr>
              <a:pPr/>
              <a:t>20</a:t>
            </a:fld>
            <a:endParaRPr lang="fr-FR" b="1">
              <a:solidFill>
                <a:schemeClr val="bg1"/>
              </a:solidFill>
            </a:endParaRPr>
          </a:p>
        </p:txBody>
      </p:sp>
      <p:sp>
        <p:nvSpPr>
          <p:cNvPr id="7" name="Slide Number Placeholder 5">
            <a:extLst>
              <a:ext uri="{FF2B5EF4-FFF2-40B4-BE49-F238E27FC236}">
                <a16:creationId xmlns:a16="http://schemas.microsoft.com/office/drawing/2014/main" id="{8C348F67-B180-4D41-A975-972EF51FC134}"/>
              </a:ext>
            </a:extLst>
          </p:cNvPr>
          <p:cNvSpPr txBox="1">
            <a:spLocks/>
          </p:cNvSpPr>
          <p:nvPr/>
        </p:nvSpPr>
        <p:spPr>
          <a:xfrm>
            <a:off x="6934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EAE96-855E-42B1-8DE9-9C9E68DE18C5}" type="slidenum">
              <a:rPr lang="fr-FR" b="1" smtClean="0">
                <a:solidFill>
                  <a:schemeClr val="bg1"/>
                </a:solidFill>
              </a:rPr>
              <a:pPr/>
              <a:t>20</a:t>
            </a:fld>
            <a:endParaRPr lang="fr-FR" b="1">
              <a:solidFill>
                <a:schemeClr val="bg1"/>
              </a:solidFill>
            </a:endParaRPr>
          </a:p>
        </p:txBody>
      </p:sp>
      <p:graphicFrame>
        <p:nvGraphicFramePr>
          <p:cNvPr id="9" name="Diagramm 1">
            <a:extLst>
              <a:ext uri="{FF2B5EF4-FFF2-40B4-BE49-F238E27FC236}">
                <a16:creationId xmlns:a16="http://schemas.microsoft.com/office/drawing/2014/main" id="{138825A6-7E1F-4FEC-B7B8-E12433BB9B3E}"/>
              </a:ext>
            </a:extLst>
          </p:cNvPr>
          <p:cNvGraphicFramePr>
            <a:graphicFrameLocks noChangeAspect="1"/>
          </p:cNvGraphicFramePr>
          <p:nvPr>
            <p:extLst>
              <p:ext uri="{D42A27DB-BD31-4B8C-83A1-F6EECF244321}">
                <p14:modId xmlns:p14="http://schemas.microsoft.com/office/powerpoint/2010/main" val="2637727340"/>
              </p:ext>
            </p:extLst>
          </p:nvPr>
        </p:nvGraphicFramePr>
        <p:xfrm>
          <a:off x="1752600" y="990600"/>
          <a:ext cx="5700945" cy="5023263"/>
        </p:xfrm>
        <a:graphic>
          <a:graphicData uri="http://schemas.openxmlformats.org/drawingml/2006/chart">
            <c:chart xmlns:c="http://schemas.openxmlformats.org/drawingml/2006/chart" xmlns:r="http://schemas.openxmlformats.org/officeDocument/2006/relationships" r:id="rId3"/>
          </a:graphicData>
        </a:graphic>
      </p:graphicFrame>
      <p:sp>
        <p:nvSpPr>
          <p:cNvPr id="14" name="ZoneTexte 13">
            <a:extLst>
              <a:ext uri="{FF2B5EF4-FFF2-40B4-BE49-F238E27FC236}">
                <a16:creationId xmlns:a16="http://schemas.microsoft.com/office/drawing/2014/main" id="{580C203E-90CA-4D63-BAEF-D0D5BBC84B46}"/>
              </a:ext>
            </a:extLst>
          </p:cNvPr>
          <p:cNvSpPr txBox="1"/>
          <p:nvPr/>
        </p:nvSpPr>
        <p:spPr>
          <a:xfrm>
            <a:off x="339907" y="1006351"/>
            <a:ext cx="1031693" cy="369332"/>
          </a:xfrm>
          <a:prstGeom prst="rect">
            <a:avLst/>
          </a:prstGeom>
          <a:noFill/>
        </p:spPr>
        <p:txBody>
          <a:bodyPr wrap="none" rtlCol="0">
            <a:spAutoFit/>
          </a:bodyPr>
          <a:lstStyle/>
          <a:p>
            <a:r>
              <a:rPr lang="en-US" b="1" dirty="0"/>
              <a:t>MTT test</a:t>
            </a:r>
            <a:endParaRPr lang="fr-FR" dirty="0"/>
          </a:p>
        </p:txBody>
      </p:sp>
      <p:sp>
        <p:nvSpPr>
          <p:cNvPr id="15" name="TextBox 3">
            <a:extLst>
              <a:ext uri="{FF2B5EF4-FFF2-40B4-BE49-F238E27FC236}">
                <a16:creationId xmlns:a16="http://schemas.microsoft.com/office/drawing/2014/main" id="{853DF2AE-BDBB-4F6C-9A34-14D22C4D0F27}"/>
              </a:ext>
            </a:extLst>
          </p:cNvPr>
          <p:cNvSpPr txBox="1"/>
          <p:nvPr/>
        </p:nvSpPr>
        <p:spPr>
          <a:xfrm>
            <a:off x="571500" y="317204"/>
            <a:ext cx="8343900" cy="461665"/>
          </a:xfrm>
          <a:prstGeom prst="rect">
            <a:avLst/>
          </a:prstGeom>
          <a:noFill/>
        </p:spPr>
        <p:txBody>
          <a:bodyPr wrap="square" rtlCol="0">
            <a:spAutoFit/>
          </a:bodyPr>
          <a:lstStyle/>
          <a:p>
            <a:r>
              <a:rPr lang="fr-FR" sz="2400" b="1" dirty="0" err="1"/>
              <a:t>Results</a:t>
            </a:r>
            <a:r>
              <a:rPr lang="fr-FR" sz="2400" b="1" dirty="0"/>
              <a:t> and discussion – </a:t>
            </a:r>
            <a:r>
              <a:rPr lang="fr-FR" sz="2400" b="1" i="1" dirty="0">
                <a:solidFill>
                  <a:srgbClr val="7030A0"/>
                </a:solidFill>
              </a:rPr>
              <a:t>In </a:t>
            </a:r>
            <a:r>
              <a:rPr lang="fr-FR" sz="2400" b="1" i="1" dirty="0" err="1">
                <a:solidFill>
                  <a:srgbClr val="7030A0"/>
                </a:solidFill>
              </a:rPr>
              <a:t>cellulo</a:t>
            </a:r>
            <a:r>
              <a:rPr lang="fr-FR" sz="2400" b="1" i="1" dirty="0">
                <a:solidFill>
                  <a:srgbClr val="7030A0"/>
                </a:solidFill>
              </a:rPr>
              <a:t> </a:t>
            </a:r>
            <a:r>
              <a:rPr lang="fr-FR" sz="2400" b="1" i="1" dirty="0" err="1">
                <a:solidFill>
                  <a:srgbClr val="7030A0"/>
                </a:solidFill>
              </a:rPr>
              <a:t>activities</a:t>
            </a:r>
            <a:r>
              <a:rPr lang="fr-FR" sz="2400" b="1" i="1" dirty="0">
                <a:solidFill>
                  <a:srgbClr val="7030A0"/>
                </a:solidFill>
              </a:rPr>
              <a:t> of 16 </a:t>
            </a:r>
            <a:r>
              <a:rPr lang="fr-FR" sz="2400" b="1" i="1" dirty="0" err="1">
                <a:solidFill>
                  <a:srgbClr val="7030A0"/>
                </a:solidFill>
              </a:rPr>
              <a:t>indenoindoles</a:t>
            </a:r>
            <a:endParaRPr lang="fr-FR" sz="2400" b="1" i="1" dirty="0">
              <a:solidFill>
                <a:srgbClr val="7030A0"/>
              </a:solidFill>
            </a:endParaRPr>
          </a:p>
        </p:txBody>
      </p:sp>
      <p:sp>
        <p:nvSpPr>
          <p:cNvPr id="16" name="ZoneTexte 15">
            <a:extLst>
              <a:ext uri="{FF2B5EF4-FFF2-40B4-BE49-F238E27FC236}">
                <a16:creationId xmlns:a16="http://schemas.microsoft.com/office/drawing/2014/main" id="{38A126CC-0A3A-4744-95AA-4CA36B2D06B9}"/>
              </a:ext>
            </a:extLst>
          </p:cNvPr>
          <p:cNvSpPr txBox="1"/>
          <p:nvPr/>
        </p:nvSpPr>
        <p:spPr>
          <a:xfrm>
            <a:off x="4481746" y="990600"/>
            <a:ext cx="1447799" cy="1384995"/>
          </a:xfrm>
          <a:prstGeom prst="rect">
            <a:avLst/>
          </a:prstGeom>
          <a:solidFill>
            <a:srgbClr val="00FF00"/>
          </a:solidFill>
        </p:spPr>
        <p:txBody>
          <a:bodyPr wrap="square" rtlCol="0">
            <a:spAutoFit/>
          </a:bodyPr>
          <a:lstStyle/>
          <a:p>
            <a:r>
              <a:rPr lang="fr-FR" sz="1400" dirty="0"/>
              <a:t>3 compounds </a:t>
            </a:r>
            <a:r>
              <a:rPr lang="fr-FR" sz="1400" b="1" dirty="0">
                <a:solidFill>
                  <a:srgbClr val="7030A0"/>
                </a:solidFill>
              </a:rPr>
              <a:t>active</a:t>
            </a:r>
            <a:r>
              <a:rPr lang="fr-FR" sz="1400" dirty="0"/>
              <a:t> </a:t>
            </a:r>
            <a:r>
              <a:rPr lang="fr-FR" sz="1400" i="1" dirty="0"/>
              <a:t>in </a:t>
            </a:r>
            <a:r>
              <a:rPr lang="fr-FR" sz="1400" i="1" dirty="0" err="1"/>
              <a:t>cellulo</a:t>
            </a:r>
            <a:endParaRPr lang="fr-FR" sz="1400" i="1" dirty="0"/>
          </a:p>
          <a:p>
            <a:endParaRPr lang="fr-FR" sz="1400" dirty="0"/>
          </a:p>
          <a:p>
            <a:r>
              <a:rPr lang="fr-FR" sz="1400" b="1" dirty="0"/>
              <a:t>6b</a:t>
            </a:r>
          </a:p>
          <a:p>
            <a:r>
              <a:rPr lang="fr-FR" sz="1400" b="1" dirty="0"/>
              <a:t>AF15</a:t>
            </a:r>
          </a:p>
          <a:p>
            <a:r>
              <a:rPr lang="fr-FR" sz="1400" b="1" dirty="0"/>
              <a:t>AF20</a:t>
            </a:r>
          </a:p>
        </p:txBody>
      </p:sp>
      <p:sp>
        <p:nvSpPr>
          <p:cNvPr id="17" name="ZoneTexte 16">
            <a:extLst>
              <a:ext uri="{FF2B5EF4-FFF2-40B4-BE49-F238E27FC236}">
                <a16:creationId xmlns:a16="http://schemas.microsoft.com/office/drawing/2014/main" id="{CED2EF58-DFCD-40A8-98B0-6E6309078A22}"/>
              </a:ext>
            </a:extLst>
          </p:cNvPr>
          <p:cNvSpPr txBox="1"/>
          <p:nvPr/>
        </p:nvSpPr>
        <p:spPr>
          <a:xfrm>
            <a:off x="6934200" y="974738"/>
            <a:ext cx="1524000" cy="1815882"/>
          </a:xfrm>
          <a:prstGeom prst="rect">
            <a:avLst/>
          </a:prstGeom>
          <a:solidFill>
            <a:schemeClr val="accent3">
              <a:lumMod val="40000"/>
              <a:lumOff val="60000"/>
            </a:schemeClr>
          </a:solidFill>
        </p:spPr>
        <p:txBody>
          <a:bodyPr wrap="square" rtlCol="0">
            <a:spAutoFit/>
          </a:bodyPr>
          <a:lstStyle/>
          <a:p>
            <a:r>
              <a:rPr lang="fr-FR" sz="1400" dirty="0"/>
              <a:t>5 compounds </a:t>
            </a:r>
            <a:r>
              <a:rPr lang="fr-FR" sz="1400" b="1" dirty="0">
                <a:solidFill>
                  <a:srgbClr val="7030A0"/>
                </a:solidFill>
              </a:rPr>
              <a:t>inactive</a:t>
            </a:r>
            <a:r>
              <a:rPr lang="fr-FR" sz="1400" dirty="0"/>
              <a:t> </a:t>
            </a:r>
            <a:r>
              <a:rPr lang="fr-FR" sz="1400" i="1" dirty="0"/>
              <a:t>in </a:t>
            </a:r>
            <a:r>
              <a:rPr lang="fr-FR" sz="1400" i="1" dirty="0" err="1"/>
              <a:t>cellulo</a:t>
            </a:r>
            <a:endParaRPr lang="fr-FR" sz="1400" i="1" dirty="0"/>
          </a:p>
          <a:p>
            <a:endParaRPr lang="fr-FR" sz="1400" dirty="0"/>
          </a:p>
          <a:p>
            <a:r>
              <a:rPr lang="fr-FR" sz="1400" b="1" dirty="0"/>
              <a:t>4b</a:t>
            </a:r>
          </a:p>
          <a:p>
            <a:r>
              <a:rPr lang="fr-FR" sz="1400" b="1" dirty="0"/>
              <a:t>5b</a:t>
            </a:r>
          </a:p>
          <a:p>
            <a:r>
              <a:rPr lang="fr-FR" sz="1400" b="1" dirty="0"/>
              <a:t>AF3</a:t>
            </a:r>
          </a:p>
          <a:p>
            <a:r>
              <a:rPr lang="fr-FR" sz="1400" b="1" dirty="0"/>
              <a:t>AF4</a:t>
            </a:r>
          </a:p>
          <a:p>
            <a:r>
              <a:rPr lang="fr-FR" sz="1400" b="1" dirty="0"/>
              <a:t>SiA3</a:t>
            </a:r>
          </a:p>
        </p:txBody>
      </p:sp>
    </p:spTree>
    <p:extLst>
      <p:ext uri="{BB962C8B-B14F-4D97-AF65-F5344CB8AC3E}">
        <p14:creationId xmlns:p14="http://schemas.microsoft.com/office/powerpoint/2010/main" val="3210804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B38D47AF-0092-43F3-B911-5C2FFC94F8A5}"/>
              </a:ext>
            </a:extLst>
          </p:cNvPr>
          <p:cNvGraphicFramePr>
            <a:graphicFrameLocks noGrp="1"/>
          </p:cNvGraphicFramePr>
          <p:nvPr>
            <p:extLst>
              <p:ext uri="{D42A27DB-BD31-4B8C-83A1-F6EECF244321}">
                <p14:modId xmlns:p14="http://schemas.microsoft.com/office/powerpoint/2010/main" val="3009361100"/>
              </p:ext>
            </p:extLst>
          </p:nvPr>
        </p:nvGraphicFramePr>
        <p:xfrm>
          <a:off x="609600" y="1371600"/>
          <a:ext cx="7848603" cy="4084320"/>
        </p:xfrm>
        <a:graphic>
          <a:graphicData uri="http://schemas.openxmlformats.org/drawingml/2006/table">
            <a:tbl>
              <a:tblPr firstRow="1" bandRow="1">
                <a:tableStyleId>{5C22544A-7EE6-4342-B048-85BDC9FD1C3A}</a:tableStyleId>
              </a:tblPr>
              <a:tblGrid>
                <a:gridCol w="1398760">
                  <a:extLst>
                    <a:ext uri="{9D8B030D-6E8A-4147-A177-3AD203B41FA5}">
                      <a16:colId xmlns:a16="http://schemas.microsoft.com/office/drawing/2014/main" val="1039360873"/>
                    </a:ext>
                  </a:extLst>
                </a:gridCol>
                <a:gridCol w="1268240">
                  <a:extLst>
                    <a:ext uri="{9D8B030D-6E8A-4147-A177-3AD203B41FA5}">
                      <a16:colId xmlns:a16="http://schemas.microsoft.com/office/drawing/2014/main" val="3952181485"/>
                    </a:ext>
                  </a:extLst>
                </a:gridCol>
                <a:gridCol w="1295400">
                  <a:extLst>
                    <a:ext uri="{9D8B030D-6E8A-4147-A177-3AD203B41FA5}">
                      <a16:colId xmlns:a16="http://schemas.microsoft.com/office/drawing/2014/main" val="2955612719"/>
                    </a:ext>
                  </a:extLst>
                </a:gridCol>
                <a:gridCol w="1524000">
                  <a:extLst>
                    <a:ext uri="{9D8B030D-6E8A-4147-A177-3AD203B41FA5}">
                      <a16:colId xmlns:a16="http://schemas.microsoft.com/office/drawing/2014/main" val="15828364"/>
                    </a:ext>
                  </a:extLst>
                </a:gridCol>
                <a:gridCol w="990600">
                  <a:extLst>
                    <a:ext uri="{9D8B030D-6E8A-4147-A177-3AD203B41FA5}">
                      <a16:colId xmlns:a16="http://schemas.microsoft.com/office/drawing/2014/main" val="2693944611"/>
                    </a:ext>
                  </a:extLst>
                </a:gridCol>
                <a:gridCol w="1371603">
                  <a:extLst>
                    <a:ext uri="{9D8B030D-6E8A-4147-A177-3AD203B41FA5}">
                      <a16:colId xmlns:a16="http://schemas.microsoft.com/office/drawing/2014/main" val="3928227003"/>
                    </a:ext>
                  </a:extLst>
                </a:gridCol>
              </a:tblGrid>
              <a:tr h="381236">
                <a:tc>
                  <a:txBody>
                    <a:bodyPr/>
                    <a:lstStyle/>
                    <a:p>
                      <a:r>
                        <a:rPr lang="fr-FR" sz="1400" dirty="0"/>
                        <a:t>Structure</a:t>
                      </a:r>
                    </a:p>
                    <a:p>
                      <a:r>
                        <a:rPr lang="fr-FR" sz="1400" dirty="0"/>
                        <a:t>(code)</a:t>
                      </a:r>
                    </a:p>
                  </a:txBody>
                  <a:tcPr/>
                </a:tc>
                <a:tc>
                  <a:txBody>
                    <a:bodyPr/>
                    <a:lstStyle/>
                    <a:p>
                      <a:r>
                        <a:rPr lang="fr-FR" sz="1400" b="1" kern="1200" dirty="0" err="1">
                          <a:solidFill>
                            <a:schemeClr val="lt1"/>
                          </a:solidFill>
                          <a:effectLst/>
                          <a:latin typeface="+mn-lt"/>
                          <a:ea typeface="+mn-ea"/>
                          <a:cs typeface="+mn-cs"/>
                        </a:rPr>
                        <a:t>MarvinSketch</a:t>
                      </a:r>
                      <a:r>
                        <a:rPr lang="fr-FR" sz="1400" b="1" kern="1200" dirty="0">
                          <a:solidFill>
                            <a:schemeClr val="lt1"/>
                          </a:solidFill>
                          <a:effectLst/>
                          <a:latin typeface="+mn-lt"/>
                          <a:ea typeface="+mn-ea"/>
                          <a:cs typeface="+mn-cs"/>
                        </a:rPr>
                        <a:t> 20.19.0</a:t>
                      </a:r>
                      <a:endParaRPr lang="fr-FR" sz="1400" dirty="0"/>
                    </a:p>
                  </a:txBody>
                  <a:tcPr/>
                </a:tc>
                <a:tc>
                  <a:txBody>
                    <a:bodyPr/>
                    <a:lstStyle/>
                    <a:p>
                      <a:r>
                        <a:rPr lang="fr-FR" sz="1400" b="1" kern="1200" dirty="0" err="1">
                          <a:solidFill>
                            <a:schemeClr val="lt1"/>
                          </a:solidFill>
                          <a:effectLst/>
                          <a:latin typeface="+mn-lt"/>
                          <a:ea typeface="+mn-ea"/>
                          <a:cs typeface="+mn-cs"/>
                        </a:rPr>
                        <a:t>Molinspiration</a:t>
                      </a:r>
                      <a:endParaRPr lang="fr-FR" sz="1400" b="1" kern="1200" dirty="0">
                        <a:solidFill>
                          <a:schemeClr val="lt1"/>
                        </a:solidFill>
                        <a:effectLst/>
                        <a:latin typeface="+mn-lt"/>
                        <a:ea typeface="+mn-ea"/>
                        <a:cs typeface="+mn-cs"/>
                      </a:endParaRPr>
                    </a:p>
                    <a:p>
                      <a:r>
                        <a:rPr lang="fr-FR" sz="1400" b="1" kern="1200" dirty="0">
                          <a:solidFill>
                            <a:schemeClr val="lt1"/>
                          </a:solidFill>
                          <a:effectLst/>
                          <a:latin typeface="+mn-lt"/>
                          <a:ea typeface="+mn-ea"/>
                          <a:cs typeface="+mn-cs"/>
                        </a:rPr>
                        <a:t>v 2018.10</a:t>
                      </a:r>
                      <a:endParaRPr lang="fr-FR" sz="1400" dirty="0"/>
                    </a:p>
                  </a:txBody>
                  <a:tcPr/>
                </a:tc>
                <a:tc>
                  <a:txBody>
                    <a:bodyPr/>
                    <a:lstStyle/>
                    <a:p>
                      <a:r>
                        <a:rPr lang="en-US" sz="1400" b="1" kern="1200" dirty="0">
                          <a:solidFill>
                            <a:schemeClr val="lt1"/>
                          </a:solidFill>
                          <a:effectLst/>
                          <a:latin typeface="+mn-lt"/>
                          <a:ea typeface="+mn-ea"/>
                          <a:cs typeface="+mn-cs"/>
                        </a:rPr>
                        <a:t>ACD/</a:t>
                      </a:r>
                      <a:r>
                        <a:rPr lang="en-US" sz="1400" b="1" kern="1200" dirty="0" err="1">
                          <a:solidFill>
                            <a:schemeClr val="lt1"/>
                          </a:solidFill>
                          <a:effectLst/>
                          <a:latin typeface="+mn-lt"/>
                          <a:ea typeface="+mn-ea"/>
                          <a:cs typeface="+mn-cs"/>
                        </a:rPr>
                        <a:t>ChemSketch</a:t>
                      </a:r>
                      <a:r>
                        <a:rPr lang="en-US" sz="1400" b="1" kern="1200" dirty="0">
                          <a:solidFill>
                            <a:schemeClr val="lt1"/>
                          </a:solidFill>
                          <a:effectLst/>
                          <a:latin typeface="+mn-lt"/>
                          <a:ea typeface="+mn-ea"/>
                          <a:cs typeface="+mn-cs"/>
                        </a:rPr>
                        <a:t> 2020.1.2</a:t>
                      </a:r>
                      <a:endParaRPr lang="fr-FR" sz="1400" b="1" kern="1200" dirty="0">
                        <a:solidFill>
                          <a:schemeClr val="lt1"/>
                        </a:solidFill>
                        <a:effectLst/>
                        <a:latin typeface="+mn-lt"/>
                        <a:ea typeface="+mn-ea"/>
                        <a:cs typeface="+mn-cs"/>
                      </a:endParaRPr>
                    </a:p>
                  </a:txBody>
                  <a:tcPr/>
                </a:tc>
                <a:tc>
                  <a:txBody>
                    <a:bodyPr/>
                    <a:lstStyle/>
                    <a:p>
                      <a:r>
                        <a:rPr lang="fr-FR" sz="1400" dirty="0"/>
                        <a:t>CK2</a:t>
                      </a:r>
                    </a:p>
                    <a:p>
                      <a:r>
                        <a:rPr lang="fr-FR" sz="1400" dirty="0"/>
                        <a:t>IC</a:t>
                      </a:r>
                      <a:r>
                        <a:rPr lang="fr-FR" sz="1400" baseline="-25000" dirty="0"/>
                        <a:t>50</a:t>
                      </a:r>
                      <a:r>
                        <a:rPr lang="fr-FR" sz="1400" dirty="0"/>
                        <a:t> (</a:t>
                      </a:r>
                      <a:r>
                        <a:rPr lang="fr-FR" sz="1400" dirty="0">
                          <a:latin typeface="Symbol" panose="05050102010706020507" pitchFamily="18" charset="2"/>
                        </a:rPr>
                        <a:t>m</a:t>
                      </a:r>
                      <a:r>
                        <a:rPr lang="fr-FR" sz="1400" dirty="0"/>
                        <a:t>M)</a:t>
                      </a:r>
                      <a:endParaRPr lang="fr-FR" sz="1400" b="1" kern="1200" dirty="0">
                        <a:solidFill>
                          <a:schemeClr val="lt1"/>
                        </a:solidFill>
                        <a:effectLst/>
                        <a:latin typeface="+mn-lt"/>
                        <a:ea typeface="+mn-ea"/>
                        <a:cs typeface="+mn-cs"/>
                      </a:endParaRPr>
                    </a:p>
                  </a:txBody>
                  <a:tcPr/>
                </a:tc>
                <a:tc>
                  <a:txBody>
                    <a:bodyPr/>
                    <a:lstStyle/>
                    <a:p>
                      <a:r>
                        <a:rPr lang="fr-FR" sz="1400" dirty="0"/>
                        <a:t>MCF-7</a:t>
                      </a:r>
                    </a:p>
                    <a:p>
                      <a:r>
                        <a:rPr lang="fr-FR" sz="1400" dirty="0"/>
                        <a:t>% </a:t>
                      </a:r>
                      <a:r>
                        <a:rPr lang="fr-FR" sz="1400" dirty="0" err="1"/>
                        <a:t>viability</a:t>
                      </a:r>
                      <a:endParaRPr lang="fr-FR" sz="1400" dirty="0"/>
                    </a:p>
                  </a:txBody>
                  <a:tcPr/>
                </a:tc>
                <a:extLst>
                  <a:ext uri="{0D108BD9-81ED-4DB2-BD59-A6C34878D82A}">
                    <a16:rowId xmlns:a16="http://schemas.microsoft.com/office/drawing/2014/main" val="323259475"/>
                  </a:ext>
                </a:extLst>
              </a:tr>
              <a:tr h="853440">
                <a:tc>
                  <a:txBody>
                    <a:bodyPr/>
                    <a:lstStyle/>
                    <a:p>
                      <a:endParaRPr lang="fr-FR" dirty="0"/>
                    </a:p>
                    <a:p>
                      <a:endParaRPr lang="fr-FR" dirty="0"/>
                    </a:p>
                    <a:p>
                      <a:endParaRPr lang="fr-FR" dirty="0"/>
                    </a:p>
                    <a:p>
                      <a:endParaRPr lang="fr-FR" dirty="0"/>
                    </a:p>
                  </a:txBody>
                  <a:tcPr/>
                </a:tc>
                <a:tc>
                  <a:txBody>
                    <a:bodyPr/>
                    <a:lstStyle/>
                    <a:p>
                      <a:pPr algn="ct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3.76</a:t>
                      </a:r>
                    </a:p>
                  </a:txBody>
                  <a:tcPr marL="68580" marR="68580" marT="0" marB="0" anchor="ctr" anchorCtr="1"/>
                </a:tc>
                <a:tc>
                  <a:txBody>
                    <a:bodyPr/>
                    <a:lstStyle/>
                    <a:p>
                      <a:pPr algn="ct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3.79</a:t>
                      </a:r>
                    </a:p>
                  </a:txBody>
                  <a:tcPr marL="68580" marR="68580" marT="0" marB="0" anchor="ctr" anchorCtr="1"/>
                </a:tc>
                <a:tc>
                  <a:txBody>
                    <a:bodyPr/>
                    <a:lstStyle/>
                    <a:p>
                      <a:pPr algn="ct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4.34 +/- 1.27</a:t>
                      </a:r>
                    </a:p>
                  </a:txBody>
                  <a:tcPr marL="68580" marR="68580" marT="0" marB="0" anchor="ctr" anchorCtr="1"/>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800" dirty="0"/>
                        <a:t>0.17</a:t>
                      </a:r>
                    </a:p>
                  </a:txBody>
                  <a:tcPr marL="68580" marR="68580" marT="0" marB="0" anchor="ctr" anchorCtr="1"/>
                </a:tc>
                <a:tc>
                  <a:txBody>
                    <a:bodyPr/>
                    <a:lstStyle/>
                    <a:p>
                      <a:r>
                        <a:rPr lang="fr-FR" sz="1800" dirty="0"/>
                        <a:t>24h = 68% </a:t>
                      </a:r>
                    </a:p>
                    <a:p>
                      <a:r>
                        <a:rPr lang="fr-FR" sz="1800" dirty="0"/>
                        <a:t>48h = 30%</a:t>
                      </a:r>
                    </a:p>
                  </a:txBody>
                  <a:tcPr anchor="ctr" anchorCtr="1"/>
                </a:tc>
                <a:extLst>
                  <a:ext uri="{0D108BD9-81ED-4DB2-BD59-A6C34878D82A}">
                    <a16:rowId xmlns:a16="http://schemas.microsoft.com/office/drawing/2014/main" val="3173605892"/>
                  </a:ext>
                </a:extLst>
              </a:tr>
              <a:tr h="766610">
                <a:tc>
                  <a:txBody>
                    <a:bodyPr/>
                    <a:lstStyle/>
                    <a:p>
                      <a:endParaRPr lang="fr-FR" dirty="0"/>
                    </a:p>
                    <a:p>
                      <a:endParaRPr lang="fr-FR" dirty="0"/>
                    </a:p>
                    <a:p>
                      <a:endParaRPr lang="fr-FR" dirty="0"/>
                    </a:p>
                    <a:p>
                      <a:endParaRPr lang="fr-FR" dirty="0"/>
                    </a:p>
                  </a:txBody>
                  <a:tcPr/>
                </a:tc>
                <a:tc>
                  <a:txBody>
                    <a:bodyPr/>
                    <a:lstStyle/>
                    <a:p>
                      <a:pPr algn="ct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2.87</a:t>
                      </a:r>
                    </a:p>
                  </a:txBody>
                  <a:tcPr marL="68580" marR="68580" marT="0" marB="0" anchor="ctr" anchorCtr="1"/>
                </a:tc>
                <a:tc>
                  <a:txBody>
                    <a:bodyPr/>
                    <a:lstStyle/>
                    <a:p>
                      <a:pPr algn="ct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2.81</a:t>
                      </a:r>
                    </a:p>
                  </a:txBody>
                  <a:tcPr marL="68580" marR="68580" marT="0" marB="0" anchor="ctr" anchorCtr="1"/>
                </a:tc>
                <a:tc>
                  <a:txBody>
                    <a:bodyPr/>
                    <a:lstStyle/>
                    <a:p>
                      <a:pPr algn="ct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3.53 +/- 1.27</a:t>
                      </a:r>
                    </a:p>
                  </a:txBody>
                  <a:tcPr marL="68580" marR="68580" marT="0" marB="0" anchor="ctr" anchorCtr="1"/>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800" dirty="0"/>
                        <a:t>0.14</a:t>
                      </a:r>
                    </a:p>
                  </a:txBody>
                  <a:tcPr marL="68580" marR="68580" marT="0" marB="0" anchor="ctr" anchorCtr="1"/>
                </a:tc>
                <a:tc>
                  <a:txBody>
                    <a:bodyPr/>
                    <a:lstStyle/>
                    <a:p>
                      <a:r>
                        <a:rPr lang="fr-FR" sz="1800" dirty="0"/>
                        <a:t>24 h = 64% </a:t>
                      </a:r>
                    </a:p>
                    <a:p>
                      <a:r>
                        <a:rPr lang="fr-FR" sz="1800" dirty="0"/>
                        <a:t>48 h = 63%</a:t>
                      </a:r>
                    </a:p>
                  </a:txBody>
                  <a:tcPr anchor="ctr" anchorCtr="1"/>
                </a:tc>
                <a:extLst>
                  <a:ext uri="{0D108BD9-81ED-4DB2-BD59-A6C34878D82A}">
                    <a16:rowId xmlns:a16="http://schemas.microsoft.com/office/drawing/2014/main" val="1315492955"/>
                  </a:ext>
                </a:extLst>
              </a:tr>
              <a:tr h="888530">
                <a:tc>
                  <a:txBody>
                    <a:bodyPr/>
                    <a:lstStyle/>
                    <a:p>
                      <a:endParaRPr lang="fr-FR" dirty="0"/>
                    </a:p>
                    <a:p>
                      <a:endParaRPr lang="fr-FR" dirty="0"/>
                    </a:p>
                    <a:p>
                      <a:endParaRPr lang="fr-FR" dirty="0"/>
                    </a:p>
                    <a:p>
                      <a:endParaRPr lang="fr-FR" dirty="0"/>
                    </a:p>
                  </a:txBody>
                  <a:tcPr/>
                </a:tc>
                <a:tc>
                  <a:txBody>
                    <a:bodyPr/>
                    <a:lstStyle/>
                    <a:p>
                      <a:pPr algn="ct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3.82</a:t>
                      </a:r>
                    </a:p>
                  </a:txBody>
                  <a:tcPr marL="68580" marR="68580" marT="0" marB="0" anchor="ctr" anchorCtr="1"/>
                </a:tc>
                <a:tc>
                  <a:txBody>
                    <a:bodyPr/>
                    <a:lstStyle/>
                    <a:p>
                      <a:pPr algn="ct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4.08</a:t>
                      </a:r>
                    </a:p>
                  </a:txBody>
                  <a:tcPr marL="68580" marR="68580" marT="0" marB="0" anchor="ctr" anchorCtr="1"/>
                </a:tc>
                <a:tc>
                  <a:txBody>
                    <a:bodyPr/>
                    <a:lstStyle/>
                    <a:p>
                      <a:pPr algn="ct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4.04 +/- 1.25</a:t>
                      </a:r>
                    </a:p>
                  </a:txBody>
                  <a:tcPr marL="68580" marR="68580" marT="0" marB="0" anchor="ctr" anchorCtr="1"/>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800" dirty="0"/>
                        <a:t>2.0</a:t>
                      </a:r>
                    </a:p>
                  </a:txBody>
                  <a:tcPr marL="68580" marR="68580" marT="0" marB="0" anchor="ctr" anchorCtr="1"/>
                </a:tc>
                <a:tc>
                  <a:txBody>
                    <a:bodyPr/>
                    <a:lstStyle/>
                    <a:p>
                      <a:r>
                        <a:rPr lang="fr-FR" sz="1800" dirty="0"/>
                        <a:t>24 h = 72%  </a:t>
                      </a:r>
                    </a:p>
                    <a:p>
                      <a:r>
                        <a:rPr lang="fr-FR" sz="1800" dirty="0"/>
                        <a:t>48 h = 52%</a:t>
                      </a:r>
                    </a:p>
                  </a:txBody>
                  <a:tcPr anchor="ctr" anchorCtr="1"/>
                </a:tc>
                <a:extLst>
                  <a:ext uri="{0D108BD9-81ED-4DB2-BD59-A6C34878D82A}">
                    <a16:rowId xmlns:a16="http://schemas.microsoft.com/office/drawing/2014/main" val="1591215497"/>
                  </a:ext>
                </a:extLst>
              </a:tr>
            </a:tbl>
          </a:graphicData>
        </a:graphic>
      </p:graphicFrame>
      <p:graphicFrame>
        <p:nvGraphicFramePr>
          <p:cNvPr id="5" name="Objet 4">
            <a:extLst>
              <a:ext uri="{FF2B5EF4-FFF2-40B4-BE49-F238E27FC236}">
                <a16:creationId xmlns:a16="http://schemas.microsoft.com/office/drawing/2014/main" id="{4074CC3E-6D46-48A9-8B76-0EED44EEA911}"/>
              </a:ext>
            </a:extLst>
          </p:cNvPr>
          <p:cNvGraphicFramePr>
            <a:graphicFrameLocks noChangeAspect="1"/>
          </p:cNvGraphicFramePr>
          <p:nvPr>
            <p:extLst>
              <p:ext uri="{D42A27DB-BD31-4B8C-83A1-F6EECF244321}">
                <p14:modId xmlns:p14="http://schemas.microsoft.com/office/powerpoint/2010/main" val="1350766467"/>
              </p:ext>
            </p:extLst>
          </p:nvPr>
        </p:nvGraphicFramePr>
        <p:xfrm>
          <a:off x="685800" y="2021597"/>
          <a:ext cx="1154164" cy="908268"/>
        </p:xfrm>
        <a:graphic>
          <a:graphicData uri="http://schemas.openxmlformats.org/presentationml/2006/ole">
            <mc:AlternateContent xmlns:mc="http://schemas.openxmlformats.org/markup-compatibility/2006">
              <mc:Choice xmlns:v="urn:schemas-microsoft-com:vml" Requires="v">
                <p:oleObj spid="_x0000_s24731" name="CS ChemDraw Drawing" r:id="rId3" imgW="1775637" imgH="1397335" progId="ChemDraw.Document.6.0">
                  <p:embed/>
                </p:oleObj>
              </mc:Choice>
              <mc:Fallback>
                <p:oleObj name="CS ChemDraw Drawing" r:id="rId3" imgW="1775637" imgH="1397335" progId="ChemDraw.Document.6.0">
                  <p:embed/>
                  <p:pic>
                    <p:nvPicPr>
                      <p:cNvPr id="4" name="Objet 3">
                        <a:extLst>
                          <a:ext uri="{FF2B5EF4-FFF2-40B4-BE49-F238E27FC236}">
                            <a16:creationId xmlns:a16="http://schemas.microsoft.com/office/drawing/2014/main" id="{B7535BDA-6801-4B54-9C5E-66670F706664}"/>
                          </a:ext>
                        </a:extLst>
                      </p:cNvPr>
                      <p:cNvPicPr>
                        <a:picLocks noChangeAspect="1" noChangeArrowheads="1"/>
                      </p:cNvPicPr>
                      <p:nvPr/>
                    </p:nvPicPr>
                    <p:blipFill>
                      <a:blip r:embed="rId4"/>
                      <a:srcRect/>
                      <a:stretch>
                        <a:fillRect/>
                      </a:stretch>
                    </p:blipFill>
                    <p:spPr bwMode="auto">
                      <a:xfrm>
                        <a:off x="685800" y="2021597"/>
                        <a:ext cx="1154164" cy="908268"/>
                      </a:xfrm>
                      <a:prstGeom prst="rect">
                        <a:avLst/>
                      </a:prstGeom>
                      <a:noFill/>
                    </p:spPr>
                  </p:pic>
                </p:oleObj>
              </mc:Fallback>
            </mc:AlternateContent>
          </a:graphicData>
        </a:graphic>
      </p:graphicFrame>
      <p:pic>
        <p:nvPicPr>
          <p:cNvPr id="6" name="Picture 4">
            <a:extLst>
              <a:ext uri="{FF2B5EF4-FFF2-40B4-BE49-F238E27FC236}">
                <a16:creationId xmlns:a16="http://schemas.microsoft.com/office/drawing/2014/main" id="{490ACF82-47C7-4C83-B910-D36E6B8890D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Espace réservé du numéro de diapositive 1">
            <a:extLst>
              <a:ext uri="{FF2B5EF4-FFF2-40B4-BE49-F238E27FC236}">
                <a16:creationId xmlns:a16="http://schemas.microsoft.com/office/drawing/2014/main" id="{A751B9C9-0F13-4BA8-8E0A-43F10919EF52}"/>
              </a:ext>
            </a:extLst>
          </p:cNvPr>
          <p:cNvSpPr>
            <a:spLocks noGrp="1"/>
          </p:cNvSpPr>
          <p:nvPr>
            <p:ph type="sldNum" sz="quarter" idx="12"/>
          </p:nvPr>
        </p:nvSpPr>
        <p:spPr>
          <a:xfrm>
            <a:off x="6934200" y="6356350"/>
            <a:ext cx="2133600" cy="365125"/>
          </a:xfrm>
        </p:spPr>
        <p:txBody>
          <a:bodyPr/>
          <a:lstStyle/>
          <a:p>
            <a:fld id="{FCAEAE96-855E-42B1-8DE9-9C9E68DE18C5}" type="slidenum">
              <a:rPr lang="fr-FR" b="1" smtClean="0">
                <a:solidFill>
                  <a:schemeClr val="bg1"/>
                </a:solidFill>
              </a:rPr>
              <a:pPr/>
              <a:t>21</a:t>
            </a:fld>
            <a:endParaRPr lang="fr-FR" b="1">
              <a:solidFill>
                <a:schemeClr val="bg1"/>
              </a:solidFill>
            </a:endParaRPr>
          </a:p>
        </p:txBody>
      </p:sp>
      <p:sp>
        <p:nvSpPr>
          <p:cNvPr id="8" name="Espace réservé du numéro de diapositive 1">
            <a:extLst>
              <a:ext uri="{FF2B5EF4-FFF2-40B4-BE49-F238E27FC236}">
                <a16:creationId xmlns:a16="http://schemas.microsoft.com/office/drawing/2014/main" id="{A2F2840F-7C7F-495E-BB26-24EF832A0DD5}"/>
              </a:ext>
            </a:extLst>
          </p:cNvPr>
          <p:cNvSpPr txBox="1">
            <a:spLocks/>
          </p:cNvSpPr>
          <p:nvPr/>
        </p:nvSpPr>
        <p:spPr>
          <a:xfrm>
            <a:off x="6934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EAE96-855E-42B1-8DE9-9C9E68DE18C5}" type="slidenum">
              <a:rPr lang="fr-FR" b="1" smtClean="0">
                <a:solidFill>
                  <a:schemeClr val="bg1"/>
                </a:solidFill>
              </a:rPr>
              <a:pPr/>
              <a:t>21</a:t>
            </a:fld>
            <a:endParaRPr lang="fr-FR" b="1">
              <a:solidFill>
                <a:schemeClr val="bg1"/>
              </a:solidFill>
            </a:endParaRPr>
          </a:p>
        </p:txBody>
      </p:sp>
      <p:sp>
        <p:nvSpPr>
          <p:cNvPr id="9" name="Espace réservé du numéro de diapositive 1">
            <a:extLst>
              <a:ext uri="{FF2B5EF4-FFF2-40B4-BE49-F238E27FC236}">
                <a16:creationId xmlns:a16="http://schemas.microsoft.com/office/drawing/2014/main" id="{D7BEA096-F05F-40A6-84BC-B090FF03F7B5}"/>
              </a:ext>
            </a:extLst>
          </p:cNvPr>
          <p:cNvSpPr txBox="1">
            <a:spLocks/>
          </p:cNvSpPr>
          <p:nvPr/>
        </p:nvSpPr>
        <p:spPr>
          <a:xfrm>
            <a:off x="6934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EAE96-855E-42B1-8DE9-9C9E68DE18C5}" type="slidenum">
              <a:rPr lang="fr-FR" b="1" smtClean="0">
                <a:solidFill>
                  <a:schemeClr val="bg1"/>
                </a:solidFill>
              </a:rPr>
              <a:pPr/>
              <a:t>21</a:t>
            </a:fld>
            <a:endParaRPr lang="fr-FR" b="1">
              <a:solidFill>
                <a:schemeClr val="bg1"/>
              </a:solidFill>
            </a:endParaRPr>
          </a:p>
        </p:txBody>
      </p:sp>
      <p:sp>
        <p:nvSpPr>
          <p:cNvPr id="10" name="Espace réservé du numéro de diapositive 1">
            <a:extLst>
              <a:ext uri="{FF2B5EF4-FFF2-40B4-BE49-F238E27FC236}">
                <a16:creationId xmlns:a16="http://schemas.microsoft.com/office/drawing/2014/main" id="{08AE9A4D-80B3-4D34-9005-0750322A4D3E}"/>
              </a:ext>
            </a:extLst>
          </p:cNvPr>
          <p:cNvSpPr txBox="1">
            <a:spLocks/>
          </p:cNvSpPr>
          <p:nvPr/>
        </p:nvSpPr>
        <p:spPr>
          <a:xfrm>
            <a:off x="6934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EAE96-855E-42B1-8DE9-9C9E68DE18C5}" type="slidenum">
              <a:rPr lang="fr-FR" b="1" smtClean="0">
                <a:solidFill>
                  <a:schemeClr val="bg1"/>
                </a:solidFill>
              </a:rPr>
              <a:pPr/>
              <a:t>21</a:t>
            </a:fld>
            <a:endParaRPr lang="fr-FR" b="1">
              <a:solidFill>
                <a:schemeClr val="bg1"/>
              </a:solidFill>
            </a:endParaRPr>
          </a:p>
        </p:txBody>
      </p:sp>
      <p:sp>
        <p:nvSpPr>
          <p:cNvPr id="11" name="Slide Number Placeholder 5">
            <a:extLst>
              <a:ext uri="{FF2B5EF4-FFF2-40B4-BE49-F238E27FC236}">
                <a16:creationId xmlns:a16="http://schemas.microsoft.com/office/drawing/2014/main" id="{46551938-2436-4585-AC19-2BD0B5A0E67C}"/>
              </a:ext>
            </a:extLst>
          </p:cNvPr>
          <p:cNvSpPr txBox="1">
            <a:spLocks/>
          </p:cNvSpPr>
          <p:nvPr/>
        </p:nvSpPr>
        <p:spPr>
          <a:xfrm>
            <a:off x="6934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EAE96-855E-42B1-8DE9-9C9E68DE18C5}" type="slidenum">
              <a:rPr lang="fr-FR" b="1" smtClean="0">
                <a:solidFill>
                  <a:schemeClr val="bg1"/>
                </a:solidFill>
              </a:rPr>
              <a:pPr/>
              <a:t>21</a:t>
            </a:fld>
            <a:endParaRPr lang="fr-FR" b="1">
              <a:solidFill>
                <a:schemeClr val="bg1"/>
              </a:solidFill>
            </a:endParaRPr>
          </a:p>
        </p:txBody>
      </p:sp>
      <p:graphicFrame>
        <p:nvGraphicFramePr>
          <p:cNvPr id="12" name="Objet 11">
            <a:extLst>
              <a:ext uri="{FF2B5EF4-FFF2-40B4-BE49-F238E27FC236}">
                <a16:creationId xmlns:a16="http://schemas.microsoft.com/office/drawing/2014/main" id="{DC44A092-CE5F-4586-889B-FFB38FAD0338}"/>
              </a:ext>
            </a:extLst>
          </p:cNvPr>
          <p:cNvGraphicFramePr>
            <a:graphicFrameLocks noChangeAspect="1"/>
          </p:cNvGraphicFramePr>
          <p:nvPr>
            <p:extLst>
              <p:ext uri="{D42A27DB-BD31-4B8C-83A1-F6EECF244321}">
                <p14:modId xmlns:p14="http://schemas.microsoft.com/office/powerpoint/2010/main" val="289805985"/>
              </p:ext>
            </p:extLst>
          </p:nvPr>
        </p:nvGraphicFramePr>
        <p:xfrm>
          <a:off x="643851" y="3124200"/>
          <a:ext cx="1261149" cy="907441"/>
        </p:xfrm>
        <a:graphic>
          <a:graphicData uri="http://schemas.openxmlformats.org/presentationml/2006/ole">
            <mc:AlternateContent xmlns:mc="http://schemas.openxmlformats.org/markup-compatibility/2006">
              <mc:Choice xmlns:v="urn:schemas-microsoft-com:vml" Requires="v">
                <p:oleObj spid="_x0000_s24732" name="CS ChemDraw Drawing" r:id="rId6" imgW="1940229" imgH="1396063" progId="ChemDraw.Document.6.0">
                  <p:embed/>
                </p:oleObj>
              </mc:Choice>
              <mc:Fallback>
                <p:oleObj name="CS ChemDraw Drawing" r:id="rId6" imgW="1940229" imgH="1396063" progId="ChemDraw.Document.6.0">
                  <p:embed/>
                  <p:pic>
                    <p:nvPicPr>
                      <p:cNvPr id="17" name="Objet 16">
                        <a:extLst>
                          <a:ext uri="{FF2B5EF4-FFF2-40B4-BE49-F238E27FC236}">
                            <a16:creationId xmlns:a16="http://schemas.microsoft.com/office/drawing/2014/main" id="{F4C46BA7-899A-4157-9C5D-B2445A799F65}"/>
                          </a:ext>
                        </a:extLst>
                      </p:cNvPr>
                      <p:cNvPicPr/>
                      <p:nvPr/>
                    </p:nvPicPr>
                    <p:blipFill>
                      <a:blip r:embed="rId7"/>
                      <a:stretch>
                        <a:fillRect/>
                      </a:stretch>
                    </p:blipFill>
                    <p:spPr>
                      <a:xfrm>
                        <a:off x="643851" y="3124200"/>
                        <a:ext cx="1261149" cy="907441"/>
                      </a:xfrm>
                      <a:prstGeom prst="rect">
                        <a:avLst/>
                      </a:prstGeom>
                    </p:spPr>
                  </p:pic>
                </p:oleObj>
              </mc:Fallback>
            </mc:AlternateContent>
          </a:graphicData>
        </a:graphic>
      </p:graphicFrame>
      <p:graphicFrame>
        <p:nvGraphicFramePr>
          <p:cNvPr id="13" name="Objet 12">
            <a:extLst>
              <a:ext uri="{FF2B5EF4-FFF2-40B4-BE49-F238E27FC236}">
                <a16:creationId xmlns:a16="http://schemas.microsoft.com/office/drawing/2014/main" id="{644A878B-08BD-462A-8C94-9748BE1B993D}"/>
              </a:ext>
            </a:extLst>
          </p:cNvPr>
          <p:cNvGraphicFramePr>
            <a:graphicFrameLocks noChangeAspect="1"/>
          </p:cNvGraphicFramePr>
          <p:nvPr>
            <p:extLst>
              <p:ext uri="{D42A27DB-BD31-4B8C-83A1-F6EECF244321}">
                <p14:modId xmlns:p14="http://schemas.microsoft.com/office/powerpoint/2010/main" val="2667501717"/>
              </p:ext>
            </p:extLst>
          </p:nvPr>
        </p:nvGraphicFramePr>
        <p:xfrm>
          <a:off x="762000" y="4434426"/>
          <a:ext cx="1014282" cy="908268"/>
        </p:xfrm>
        <a:graphic>
          <a:graphicData uri="http://schemas.openxmlformats.org/presentationml/2006/ole">
            <mc:AlternateContent xmlns:mc="http://schemas.openxmlformats.org/markup-compatibility/2006">
              <mc:Choice xmlns:v="urn:schemas-microsoft-com:vml" Requires="v">
                <p:oleObj spid="_x0000_s24733" name="CS ChemDraw Drawing" r:id="rId8" imgW="1560434" imgH="1397335" progId="ChemDraw.Document.6.0">
                  <p:embed/>
                </p:oleObj>
              </mc:Choice>
              <mc:Fallback>
                <p:oleObj name="CS ChemDraw Drawing" r:id="rId8" imgW="1560434" imgH="1397335" progId="ChemDraw.Document.6.0">
                  <p:embed/>
                  <p:pic>
                    <p:nvPicPr>
                      <p:cNvPr id="25" name="Objet 24">
                        <a:extLst>
                          <a:ext uri="{FF2B5EF4-FFF2-40B4-BE49-F238E27FC236}">
                            <a16:creationId xmlns:a16="http://schemas.microsoft.com/office/drawing/2014/main" id="{44B6DD21-188D-45FC-BC94-F7CAA40FAB2F}"/>
                          </a:ext>
                        </a:extLst>
                      </p:cNvPr>
                      <p:cNvPicPr>
                        <a:picLocks noChangeAspect="1" noChangeArrowheads="1"/>
                      </p:cNvPicPr>
                      <p:nvPr/>
                    </p:nvPicPr>
                    <p:blipFill>
                      <a:blip r:embed="rId9"/>
                      <a:srcRect/>
                      <a:stretch>
                        <a:fillRect/>
                      </a:stretch>
                    </p:blipFill>
                    <p:spPr bwMode="auto">
                      <a:xfrm>
                        <a:off x="762000" y="4434426"/>
                        <a:ext cx="1014282" cy="908268"/>
                      </a:xfrm>
                      <a:prstGeom prst="rect">
                        <a:avLst/>
                      </a:prstGeom>
                      <a:noFill/>
                    </p:spPr>
                  </p:pic>
                </p:oleObj>
              </mc:Fallback>
            </mc:AlternateContent>
          </a:graphicData>
        </a:graphic>
      </p:graphicFrame>
      <p:sp>
        <p:nvSpPr>
          <p:cNvPr id="2" name="Rectangle 1">
            <a:extLst>
              <a:ext uri="{FF2B5EF4-FFF2-40B4-BE49-F238E27FC236}">
                <a16:creationId xmlns:a16="http://schemas.microsoft.com/office/drawing/2014/main" id="{5BA3DD08-13CD-4053-8C5C-DA2CE569188E}"/>
              </a:ext>
            </a:extLst>
          </p:cNvPr>
          <p:cNvSpPr/>
          <p:nvPr/>
        </p:nvSpPr>
        <p:spPr>
          <a:xfrm>
            <a:off x="1491575" y="2753678"/>
            <a:ext cx="570990" cy="307777"/>
          </a:xfrm>
          <a:prstGeom prst="rect">
            <a:avLst/>
          </a:prstGeom>
        </p:spPr>
        <p:txBody>
          <a:bodyPr wrap="none">
            <a:spAutoFit/>
          </a:bodyPr>
          <a:lstStyle/>
          <a:p>
            <a:r>
              <a:rPr lang="fr-FR" sz="1400" dirty="0"/>
              <a:t>(</a:t>
            </a:r>
            <a:r>
              <a:rPr lang="fr-FR" sz="1400" b="1" dirty="0"/>
              <a:t>AF3</a:t>
            </a:r>
            <a:r>
              <a:rPr lang="fr-FR" sz="1400" dirty="0"/>
              <a:t>)</a:t>
            </a:r>
          </a:p>
        </p:txBody>
      </p:sp>
      <p:sp>
        <p:nvSpPr>
          <p:cNvPr id="4" name="Rectangle 3">
            <a:extLst>
              <a:ext uri="{FF2B5EF4-FFF2-40B4-BE49-F238E27FC236}">
                <a16:creationId xmlns:a16="http://schemas.microsoft.com/office/drawing/2014/main" id="{017B6BCA-6985-434E-A4DC-A1DDA2326823}"/>
              </a:ext>
            </a:extLst>
          </p:cNvPr>
          <p:cNvSpPr/>
          <p:nvPr/>
        </p:nvSpPr>
        <p:spPr>
          <a:xfrm>
            <a:off x="1371600" y="3988605"/>
            <a:ext cx="708848" cy="307777"/>
          </a:xfrm>
          <a:prstGeom prst="rect">
            <a:avLst/>
          </a:prstGeom>
        </p:spPr>
        <p:txBody>
          <a:bodyPr wrap="none">
            <a:spAutoFit/>
          </a:bodyPr>
          <a:lstStyle/>
          <a:p>
            <a:r>
              <a:rPr lang="fr-FR" sz="1400" dirty="0"/>
              <a:t>(</a:t>
            </a:r>
            <a:r>
              <a:rPr lang="fr-FR" sz="1400" b="1" dirty="0"/>
              <a:t>NA8b</a:t>
            </a:r>
            <a:r>
              <a:rPr lang="fr-FR" sz="1400" dirty="0"/>
              <a:t>)</a:t>
            </a:r>
          </a:p>
        </p:txBody>
      </p:sp>
      <p:sp>
        <p:nvSpPr>
          <p:cNvPr id="17" name="Rectangle 16">
            <a:extLst>
              <a:ext uri="{FF2B5EF4-FFF2-40B4-BE49-F238E27FC236}">
                <a16:creationId xmlns:a16="http://schemas.microsoft.com/office/drawing/2014/main" id="{FF0D0E81-34FE-4875-92BB-F54BFC7C1705}"/>
              </a:ext>
            </a:extLst>
          </p:cNvPr>
          <p:cNvSpPr/>
          <p:nvPr/>
        </p:nvSpPr>
        <p:spPr>
          <a:xfrm>
            <a:off x="1600830" y="5143535"/>
            <a:ext cx="479618" cy="307777"/>
          </a:xfrm>
          <a:prstGeom prst="rect">
            <a:avLst/>
          </a:prstGeom>
        </p:spPr>
        <p:txBody>
          <a:bodyPr wrap="none">
            <a:spAutoFit/>
          </a:bodyPr>
          <a:lstStyle/>
          <a:p>
            <a:r>
              <a:rPr lang="fr-FR" sz="1400" dirty="0"/>
              <a:t>(</a:t>
            </a:r>
            <a:r>
              <a:rPr lang="fr-FR" sz="1400" b="1" dirty="0"/>
              <a:t>5b</a:t>
            </a:r>
            <a:r>
              <a:rPr lang="fr-FR" sz="1400" dirty="0"/>
              <a:t>)</a:t>
            </a:r>
          </a:p>
        </p:txBody>
      </p:sp>
      <p:sp>
        <p:nvSpPr>
          <p:cNvPr id="21" name="TextBox 3">
            <a:extLst>
              <a:ext uri="{FF2B5EF4-FFF2-40B4-BE49-F238E27FC236}">
                <a16:creationId xmlns:a16="http://schemas.microsoft.com/office/drawing/2014/main" id="{82DEBD91-36C6-4CFA-915A-15BE1AF39539}"/>
              </a:ext>
            </a:extLst>
          </p:cNvPr>
          <p:cNvSpPr txBox="1"/>
          <p:nvPr/>
        </p:nvSpPr>
        <p:spPr>
          <a:xfrm>
            <a:off x="609600" y="685800"/>
            <a:ext cx="8153400" cy="461665"/>
          </a:xfrm>
          <a:prstGeom prst="rect">
            <a:avLst/>
          </a:prstGeom>
          <a:noFill/>
        </p:spPr>
        <p:txBody>
          <a:bodyPr wrap="square" rtlCol="0">
            <a:spAutoFit/>
          </a:bodyPr>
          <a:lstStyle/>
          <a:p>
            <a:r>
              <a:rPr lang="fr-FR" sz="2400" b="1" dirty="0" err="1"/>
              <a:t>Results</a:t>
            </a:r>
            <a:r>
              <a:rPr lang="fr-FR" sz="2400" b="1" dirty="0"/>
              <a:t> and discussion – </a:t>
            </a:r>
            <a:r>
              <a:rPr lang="fr-FR" sz="2400" b="1" i="1" dirty="0">
                <a:solidFill>
                  <a:srgbClr val="7030A0"/>
                </a:solidFill>
              </a:rPr>
              <a:t>Physico-</a:t>
            </a:r>
            <a:r>
              <a:rPr lang="fr-FR" sz="2400" b="1" i="1" dirty="0" err="1">
                <a:solidFill>
                  <a:srgbClr val="7030A0"/>
                </a:solidFill>
              </a:rPr>
              <a:t>chemical</a:t>
            </a:r>
            <a:r>
              <a:rPr lang="fr-FR" sz="2400" b="1" i="1" dirty="0">
                <a:solidFill>
                  <a:srgbClr val="7030A0"/>
                </a:solidFill>
              </a:rPr>
              <a:t> </a:t>
            </a:r>
            <a:r>
              <a:rPr lang="fr-FR" sz="2400" b="1" i="1" dirty="0" err="1">
                <a:solidFill>
                  <a:srgbClr val="7030A0"/>
                </a:solidFill>
              </a:rPr>
              <a:t>properties</a:t>
            </a:r>
            <a:r>
              <a:rPr lang="fr-FR" sz="2400" b="1" i="1" dirty="0">
                <a:solidFill>
                  <a:srgbClr val="7030A0"/>
                </a:solidFill>
              </a:rPr>
              <a:t> and Bio</a:t>
            </a:r>
          </a:p>
        </p:txBody>
      </p:sp>
    </p:spTree>
    <p:extLst>
      <p:ext uri="{BB962C8B-B14F-4D97-AF65-F5344CB8AC3E}">
        <p14:creationId xmlns:p14="http://schemas.microsoft.com/office/powerpoint/2010/main" val="2670788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56DF8FE1-FCF9-443B-99AC-723E70D7DB2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4" name="Espace réservé du numéro de diapositive 1">
            <a:extLst>
              <a:ext uri="{FF2B5EF4-FFF2-40B4-BE49-F238E27FC236}">
                <a16:creationId xmlns:a16="http://schemas.microsoft.com/office/drawing/2014/main" id="{0779D0B1-1A66-4B45-856D-91B12C268DAE}"/>
              </a:ext>
            </a:extLst>
          </p:cNvPr>
          <p:cNvSpPr>
            <a:spLocks noGrp="1"/>
          </p:cNvSpPr>
          <p:nvPr>
            <p:ph type="sldNum" sz="quarter" idx="12"/>
          </p:nvPr>
        </p:nvSpPr>
        <p:spPr>
          <a:xfrm>
            <a:off x="6934200" y="6356350"/>
            <a:ext cx="2133600" cy="365125"/>
          </a:xfrm>
        </p:spPr>
        <p:txBody>
          <a:bodyPr/>
          <a:lstStyle/>
          <a:p>
            <a:fld id="{FCAEAE96-855E-42B1-8DE9-9C9E68DE18C5}" type="slidenum">
              <a:rPr lang="fr-FR" b="1" smtClean="0">
                <a:solidFill>
                  <a:schemeClr val="bg1"/>
                </a:solidFill>
              </a:rPr>
              <a:pPr/>
              <a:t>22</a:t>
            </a:fld>
            <a:endParaRPr lang="fr-FR" b="1">
              <a:solidFill>
                <a:schemeClr val="bg1"/>
              </a:solidFill>
            </a:endParaRPr>
          </a:p>
        </p:txBody>
      </p:sp>
      <p:sp>
        <p:nvSpPr>
          <p:cNvPr id="5" name="Espace réservé du numéro de diapositive 1">
            <a:extLst>
              <a:ext uri="{FF2B5EF4-FFF2-40B4-BE49-F238E27FC236}">
                <a16:creationId xmlns:a16="http://schemas.microsoft.com/office/drawing/2014/main" id="{2F23212D-439C-4480-9F7A-3C6778D33308}"/>
              </a:ext>
            </a:extLst>
          </p:cNvPr>
          <p:cNvSpPr txBox="1">
            <a:spLocks/>
          </p:cNvSpPr>
          <p:nvPr/>
        </p:nvSpPr>
        <p:spPr>
          <a:xfrm>
            <a:off x="6934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EAE96-855E-42B1-8DE9-9C9E68DE18C5}" type="slidenum">
              <a:rPr lang="fr-FR" b="1" smtClean="0">
                <a:solidFill>
                  <a:schemeClr val="bg1"/>
                </a:solidFill>
              </a:rPr>
              <a:pPr/>
              <a:t>22</a:t>
            </a:fld>
            <a:endParaRPr lang="fr-FR" b="1">
              <a:solidFill>
                <a:schemeClr val="bg1"/>
              </a:solidFill>
            </a:endParaRPr>
          </a:p>
        </p:txBody>
      </p:sp>
      <p:sp>
        <p:nvSpPr>
          <p:cNvPr id="6" name="Espace réservé du numéro de diapositive 1">
            <a:extLst>
              <a:ext uri="{FF2B5EF4-FFF2-40B4-BE49-F238E27FC236}">
                <a16:creationId xmlns:a16="http://schemas.microsoft.com/office/drawing/2014/main" id="{92E0E13E-3291-4968-802A-51C721A5A037}"/>
              </a:ext>
            </a:extLst>
          </p:cNvPr>
          <p:cNvSpPr txBox="1">
            <a:spLocks/>
          </p:cNvSpPr>
          <p:nvPr/>
        </p:nvSpPr>
        <p:spPr>
          <a:xfrm>
            <a:off x="6934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EAE96-855E-42B1-8DE9-9C9E68DE18C5}" type="slidenum">
              <a:rPr lang="fr-FR" b="1" smtClean="0">
                <a:solidFill>
                  <a:schemeClr val="bg1"/>
                </a:solidFill>
              </a:rPr>
              <a:pPr/>
              <a:t>22</a:t>
            </a:fld>
            <a:endParaRPr lang="fr-FR" b="1">
              <a:solidFill>
                <a:schemeClr val="bg1"/>
              </a:solidFill>
            </a:endParaRPr>
          </a:p>
        </p:txBody>
      </p:sp>
      <p:sp>
        <p:nvSpPr>
          <p:cNvPr id="7" name="Espace réservé du numéro de diapositive 1">
            <a:extLst>
              <a:ext uri="{FF2B5EF4-FFF2-40B4-BE49-F238E27FC236}">
                <a16:creationId xmlns:a16="http://schemas.microsoft.com/office/drawing/2014/main" id="{FC1A91C8-0970-4D61-8075-7000FBBD1EBB}"/>
              </a:ext>
            </a:extLst>
          </p:cNvPr>
          <p:cNvSpPr txBox="1">
            <a:spLocks/>
          </p:cNvSpPr>
          <p:nvPr/>
        </p:nvSpPr>
        <p:spPr>
          <a:xfrm>
            <a:off x="6934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EAE96-855E-42B1-8DE9-9C9E68DE18C5}" type="slidenum">
              <a:rPr lang="fr-FR" b="1" smtClean="0">
                <a:solidFill>
                  <a:schemeClr val="bg1"/>
                </a:solidFill>
              </a:rPr>
              <a:pPr/>
              <a:t>22</a:t>
            </a:fld>
            <a:endParaRPr lang="fr-FR" b="1">
              <a:solidFill>
                <a:schemeClr val="bg1"/>
              </a:solidFill>
            </a:endParaRPr>
          </a:p>
        </p:txBody>
      </p:sp>
      <p:sp>
        <p:nvSpPr>
          <p:cNvPr id="8" name="Slide Number Placeholder 5">
            <a:extLst>
              <a:ext uri="{FF2B5EF4-FFF2-40B4-BE49-F238E27FC236}">
                <a16:creationId xmlns:a16="http://schemas.microsoft.com/office/drawing/2014/main" id="{8A03901E-97A4-4B4B-8A88-F2CBEDC03A23}"/>
              </a:ext>
            </a:extLst>
          </p:cNvPr>
          <p:cNvSpPr txBox="1">
            <a:spLocks/>
          </p:cNvSpPr>
          <p:nvPr/>
        </p:nvSpPr>
        <p:spPr>
          <a:xfrm>
            <a:off x="6934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EAE96-855E-42B1-8DE9-9C9E68DE18C5}" type="slidenum">
              <a:rPr lang="fr-FR" b="1" smtClean="0">
                <a:solidFill>
                  <a:schemeClr val="bg1"/>
                </a:solidFill>
              </a:rPr>
              <a:pPr/>
              <a:t>22</a:t>
            </a:fld>
            <a:endParaRPr lang="fr-FR" b="1">
              <a:solidFill>
                <a:schemeClr val="bg1"/>
              </a:solidFill>
            </a:endParaRPr>
          </a:p>
        </p:txBody>
      </p:sp>
      <p:graphicFrame>
        <p:nvGraphicFramePr>
          <p:cNvPr id="10" name="Tableau 9">
            <a:extLst>
              <a:ext uri="{FF2B5EF4-FFF2-40B4-BE49-F238E27FC236}">
                <a16:creationId xmlns:a16="http://schemas.microsoft.com/office/drawing/2014/main" id="{7DB0476E-63D2-42B1-95F0-9DEAF2D8CC23}"/>
              </a:ext>
            </a:extLst>
          </p:cNvPr>
          <p:cNvGraphicFramePr>
            <a:graphicFrameLocks noGrp="1"/>
          </p:cNvGraphicFramePr>
          <p:nvPr>
            <p:extLst>
              <p:ext uri="{D42A27DB-BD31-4B8C-83A1-F6EECF244321}">
                <p14:modId xmlns:p14="http://schemas.microsoft.com/office/powerpoint/2010/main" val="2062691711"/>
              </p:ext>
            </p:extLst>
          </p:nvPr>
        </p:nvGraphicFramePr>
        <p:xfrm>
          <a:off x="533400" y="1371601"/>
          <a:ext cx="8153400" cy="4492676"/>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039360873"/>
                    </a:ext>
                  </a:extLst>
                </a:gridCol>
                <a:gridCol w="1219200">
                  <a:extLst>
                    <a:ext uri="{9D8B030D-6E8A-4147-A177-3AD203B41FA5}">
                      <a16:colId xmlns:a16="http://schemas.microsoft.com/office/drawing/2014/main" val="3952181485"/>
                    </a:ext>
                  </a:extLst>
                </a:gridCol>
                <a:gridCol w="1298657">
                  <a:extLst>
                    <a:ext uri="{9D8B030D-6E8A-4147-A177-3AD203B41FA5}">
                      <a16:colId xmlns:a16="http://schemas.microsoft.com/office/drawing/2014/main" val="2955612719"/>
                    </a:ext>
                  </a:extLst>
                </a:gridCol>
                <a:gridCol w="1596942">
                  <a:extLst>
                    <a:ext uri="{9D8B030D-6E8A-4147-A177-3AD203B41FA5}">
                      <a16:colId xmlns:a16="http://schemas.microsoft.com/office/drawing/2014/main" val="15828364"/>
                    </a:ext>
                  </a:extLst>
                </a:gridCol>
                <a:gridCol w="1066800">
                  <a:extLst>
                    <a:ext uri="{9D8B030D-6E8A-4147-A177-3AD203B41FA5}">
                      <a16:colId xmlns:a16="http://schemas.microsoft.com/office/drawing/2014/main" val="1717597271"/>
                    </a:ext>
                  </a:extLst>
                </a:gridCol>
                <a:gridCol w="1447801">
                  <a:extLst>
                    <a:ext uri="{9D8B030D-6E8A-4147-A177-3AD203B41FA5}">
                      <a16:colId xmlns:a16="http://schemas.microsoft.com/office/drawing/2014/main" val="3928227003"/>
                    </a:ext>
                  </a:extLst>
                </a:gridCol>
              </a:tblGrid>
              <a:tr h="496912">
                <a:tc>
                  <a:txBody>
                    <a:bodyPr/>
                    <a:lstStyle/>
                    <a:p>
                      <a:r>
                        <a:rPr lang="fr-FR" sz="1400" dirty="0"/>
                        <a:t>Structure</a:t>
                      </a:r>
                    </a:p>
                    <a:p>
                      <a:r>
                        <a:rPr lang="fr-FR" sz="1400" dirty="0"/>
                        <a:t>(code)</a:t>
                      </a:r>
                    </a:p>
                  </a:txBody>
                  <a:tcPr/>
                </a:tc>
                <a:tc>
                  <a:txBody>
                    <a:bodyPr/>
                    <a:lstStyle/>
                    <a:p>
                      <a:r>
                        <a:rPr lang="fr-FR" sz="1400" b="1" kern="1200" dirty="0" err="1">
                          <a:solidFill>
                            <a:schemeClr val="lt1"/>
                          </a:solidFill>
                          <a:effectLst/>
                          <a:latin typeface="+mn-lt"/>
                          <a:ea typeface="+mn-ea"/>
                          <a:cs typeface="+mn-cs"/>
                        </a:rPr>
                        <a:t>MarvinSketch</a:t>
                      </a:r>
                      <a:r>
                        <a:rPr lang="fr-FR" sz="1400" b="1" kern="1200" dirty="0">
                          <a:solidFill>
                            <a:schemeClr val="lt1"/>
                          </a:solidFill>
                          <a:effectLst/>
                          <a:latin typeface="+mn-lt"/>
                          <a:ea typeface="+mn-ea"/>
                          <a:cs typeface="+mn-cs"/>
                        </a:rPr>
                        <a:t> 20.19.0</a:t>
                      </a:r>
                      <a:endParaRPr lang="fr-FR" sz="1400" dirty="0"/>
                    </a:p>
                  </a:txBody>
                  <a:tcPr/>
                </a:tc>
                <a:tc>
                  <a:txBody>
                    <a:bodyPr/>
                    <a:lstStyle/>
                    <a:p>
                      <a:r>
                        <a:rPr lang="fr-FR" sz="1400" b="1" kern="1200" dirty="0" err="1">
                          <a:solidFill>
                            <a:schemeClr val="lt1"/>
                          </a:solidFill>
                          <a:effectLst/>
                          <a:latin typeface="+mn-lt"/>
                          <a:ea typeface="+mn-ea"/>
                          <a:cs typeface="+mn-cs"/>
                        </a:rPr>
                        <a:t>Molinspiration</a:t>
                      </a:r>
                      <a:endParaRPr lang="fr-FR" sz="1400" b="1" kern="1200" dirty="0">
                        <a:solidFill>
                          <a:schemeClr val="lt1"/>
                        </a:solidFill>
                        <a:effectLst/>
                        <a:latin typeface="+mn-lt"/>
                        <a:ea typeface="+mn-ea"/>
                        <a:cs typeface="+mn-cs"/>
                      </a:endParaRPr>
                    </a:p>
                    <a:p>
                      <a:r>
                        <a:rPr lang="fr-FR" sz="1400" b="1" kern="1200" dirty="0">
                          <a:solidFill>
                            <a:schemeClr val="lt1"/>
                          </a:solidFill>
                          <a:effectLst/>
                          <a:latin typeface="+mn-lt"/>
                          <a:ea typeface="+mn-ea"/>
                          <a:cs typeface="+mn-cs"/>
                        </a:rPr>
                        <a:t>v 2018.10</a:t>
                      </a:r>
                      <a:endParaRPr lang="fr-FR" sz="1400" dirty="0"/>
                    </a:p>
                  </a:txBody>
                  <a:tcPr/>
                </a:tc>
                <a:tc>
                  <a:txBody>
                    <a:bodyPr/>
                    <a:lstStyle/>
                    <a:p>
                      <a:r>
                        <a:rPr lang="en-US" sz="1400" b="1" kern="1200" dirty="0">
                          <a:solidFill>
                            <a:schemeClr val="lt1"/>
                          </a:solidFill>
                          <a:effectLst/>
                          <a:latin typeface="+mn-lt"/>
                          <a:ea typeface="+mn-ea"/>
                          <a:cs typeface="+mn-cs"/>
                        </a:rPr>
                        <a:t>ACD/</a:t>
                      </a:r>
                      <a:r>
                        <a:rPr lang="en-US" sz="1400" b="1" kern="1200" dirty="0" err="1">
                          <a:solidFill>
                            <a:schemeClr val="lt1"/>
                          </a:solidFill>
                          <a:effectLst/>
                          <a:latin typeface="+mn-lt"/>
                          <a:ea typeface="+mn-ea"/>
                          <a:cs typeface="+mn-cs"/>
                        </a:rPr>
                        <a:t>ChemSketch</a:t>
                      </a:r>
                      <a:r>
                        <a:rPr lang="en-US" sz="1400" b="1" kern="1200" dirty="0">
                          <a:solidFill>
                            <a:schemeClr val="lt1"/>
                          </a:solidFill>
                          <a:effectLst/>
                          <a:latin typeface="+mn-lt"/>
                          <a:ea typeface="+mn-ea"/>
                          <a:cs typeface="+mn-cs"/>
                        </a:rPr>
                        <a:t> 2020.1.2</a:t>
                      </a:r>
                      <a:endParaRPr lang="fr-FR" sz="1400" b="1" kern="1200" dirty="0">
                        <a:solidFill>
                          <a:schemeClr val="lt1"/>
                        </a:solidFill>
                        <a:effectLst/>
                        <a:latin typeface="+mn-lt"/>
                        <a:ea typeface="+mn-ea"/>
                        <a:cs typeface="+mn-cs"/>
                      </a:endParaRPr>
                    </a:p>
                  </a:txBody>
                  <a:tcPr/>
                </a:tc>
                <a:tc>
                  <a:txBody>
                    <a:bodyPr/>
                    <a:lstStyle/>
                    <a:p>
                      <a:r>
                        <a:rPr lang="fr-FR" sz="1400" dirty="0"/>
                        <a:t>CK2</a:t>
                      </a:r>
                    </a:p>
                    <a:p>
                      <a:r>
                        <a:rPr lang="fr-FR" sz="1400" dirty="0"/>
                        <a:t>IC</a:t>
                      </a:r>
                      <a:r>
                        <a:rPr lang="fr-FR" sz="1400" baseline="-25000" dirty="0"/>
                        <a:t>50</a:t>
                      </a:r>
                      <a:r>
                        <a:rPr lang="fr-FR" sz="1400" dirty="0"/>
                        <a:t> (</a:t>
                      </a:r>
                      <a:r>
                        <a:rPr lang="fr-FR" sz="1400" dirty="0">
                          <a:latin typeface="Symbol" panose="05050102010706020507" pitchFamily="18" charset="2"/>
                        </a:rPr>
                        <a:t>m</a:t>
                      </a:r>
                      <a:r>
                        <a:rPr lang="fr-FR" sz="1400" dirty="0"/>
                        <a:t>M)</a:t>
                      </a:r>
                      <a:endParaRPr lang="fr-FR" sz="1400" b="1" kern="1200" dirty="0">
                        <a:solidFill>
                          <a:schemeClr val="lt1"/>
                        </a:solidFill>
                        <a:effectLst/>
                        <a:latin typeface="+mn-lt"/>
                        <a:ea typeface="+mn-ea"/>
                        <a:cs typeface="+mn-cs"/>
                      </a:endParaRPr>
                    </a:p>
                  </a:txBody>
                  <a:tcPr/>
                </a:tc>
                <a:tc>
                  <a:txBody>
                    <a:bodyPr/>
                    <a:lstStyle/>
                    <a:p>
                      <a:r>
                        <a:rPr lang="fr-FR" sz="1400" dirty="0"/>
                        <a:t>MCF-7</a:t>
                      </a:r>
                    </a:p>
                    <a:p>
                      <a:r>
                        <a:rPr lang="fr-FR" sz="1400" dirty="0"/>
                        <a:t>% </a:t>
                      </a:r>
                      <a:r>
                        <a:rPr lang="fr-FR" sz="1400" dirty="0" err="1"/>
                        <a:t>viability</a:t>
                      </a:r>
                      <a:r>
                        <a:rPr lang="fr-FR" sz="1400" dirty="0"/>
                        <a:t> </a:t>
                      </a:r>
                    </a:p>
                  </a:txBody>
                  <a:tcPr/>
                </a:tc>
                <a:extLst>
                  <a:ext uri="{0D108BD9-81ED-4DB2-BD59-A6C34878D82A}">
                    <a16:rowId xmlns:a16="http://schemas.microsoft.com/office/drawing/2014/main" val="323259475"/>
                  </a:ext>
                </a:extLst>
              </a:tr>
              <a:tr h="1139975">
                <a:tc>
                  <a:txBody>
                    <a:bodyPr/>
                    <a:lstStyle/>
                    <a:p>
                      <a:endParaRPr lang="fr-FR" dirty="0"/>
                    </a:p>
                    <a:p>
                      <a:endParaRPr lang="fr-FR" dirty="0"/>
                    </a:p>
                    <a:p>
                      <a:endParaRPr lang="fr-FR" dirty="0"/>
                    </a:p>
                    <a:p>
                      <a:endParaRPr lang="fr-FR" dirty="0"/>
                    </a:p>
                  </a:txBody>
                  <a:tcPr/>
                </a:tc>
                <a:tc>
                  <a:txBody>
                    <a:bodyPr/>
                    <a:lstStyle/>
                    <a:p>
                      <a:pPr algn="ct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2.54</a:t>
                      </a:r>
                    </a:p>
                  </a:txBody>
                  <a:tcPr marL="68580" marR="68580" marT="0" marB="0" anchor="ctr" anchorCtr="1"/>
                </a:tc>
                <a:tc>
                  <a:txBody>
                    <a:bodyPr/>
                    <a:lstStyle/>
                    <a:p>
                      <a:pPr algn="ct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2.88</a:t>
                      </a:r>
                    </a:p>
                  </a:txBody>
                  <a:tcPr marL="68580" marR="68580" marT="0" marB="0" anchor="ctr" anchorCtr="1"/>
                </a:tc>
                <a:tc>
                  <a:txBody>
                    <a:bodyPr/>
                    <a:lstStyle/>
                    <a:p>
                      <a:pPr algn="ct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3.02 /- 1.50</a:t>
                      </a:r>
                    </a:p>
                  </a:txBody>
                  <a:tcPr marL="68580" marR="68580" marT="0" marB="0" anchor="ctr" anchorCtr="1"/>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800" dirty="0"/>
                        <a:t>5.55</a:t>
                      </a:r>
                    </a:p>
                  </a:txBody>
                  <a:tcPr marL="68580" marR="68580" marT="0" marB="0" anchor="ctr" anchorCtr="1"/>
                </a:tc>
                <a:tc>
                  <a:txBody>
                    <a:bodyPr/>
                    <a:lstStyle/>
                    <a:p>
                      <a:r>
                        <a:rPr lang="fr-FR" sz="1800" dirty="0"/>
                        <a:t>24 h = 8% </a:t>
                      </a:r>
                    </a:p>
                    <a:p>
                      <a:r>
                        <a:rPr lang="fr-FR" sz="1800" dirty="0"/>
                        <a:t>48 h = 4%</a:t>
                      </a:r>
                    </a:p>
                  </a:txBody>
                  <a:tcPr anchor="ctr" anchorCtr="1"/>
                </a:tc>
                <a:extLst>
                  <a:ext uri="{0D108BD9-81ED-4DB2-BD59-A6C34878D82A}">
                    <a16:rowId xmlns:a16="http://schemas.microsoft.com/office/drawing/2014/main" val="1529912786"/>
                  </a:ext>
                </a:extLst>
              </a:tr>
              <a:tr h="1139975">
                <a:tc>
                  <a:txBody>
                    <a:bodyPr/>
                    <a:lstStyle/>
                    <a:p>
                      <a:endParaRPr lang="fr-FR" dirty="0"/>
                    </a:p>
                    <a:p>
                      <a:endParaRPr lang="fr-FR" dirty="0"/>
                    </a:p>
                    <a:p>
                      <a:endParaRPr lang="fr-FR" dirty="0"/>
                    </a:p>
                    <a:p>
                      <a:endParaRPr lang="fr-FR" dirty="0"/>
                    </a:p>
                  </a:txBody>
                  <a:tcPr/>
                </a:tc>
                <a:tc>
                  <a:txBody>
                    <a:bodyPr/>
                    <a:lstStyle/>
                    <a:p>
                      <a:pPr algn="ct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3.02</a:t>
                      </a:r>
                    </a:p>
                  </a:txBody>
                  <a:tcPr marL="68580" marR="68580" marT="0" marB="0" anchor="ctr" anchorCtr="1"/>
                </a:tc>
                <a:tc>
                  <a:txBody>
                    <a:bodyPr/>
                    <a:lstStyle/>
                    <a:p>
                      <a:pPr algn="ct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3.26</a:t>
                      </a:r>
                    </a:p>
                  </a:txBody>
                  <a:tcPr marL="68580" marR="68580" marT="0" marB="0" anchor="ctr" anchorCtr="1"/>
                </a:tc>
                <a:tc>
                  <a:txBody>
                    <a:bodyPr/>
                    <a:lstStyle/>
                    <a:p>
                      <a:pPr algn="ct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3.55 +/- 1.50</a:t>
                      </a:r>
                    </a:p>
                  </a:txBody>
                  <a:tcPr marL="68580" marR="68580" marT="0" marB="0" anchor="ctr" anchorCtr="1"/>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800" dirty="0"/>
                        <a:t>5.93</a:t>
                      </a:r>
                    </a:p>
                  </a:txBody>
                  <a:tcPr marL="68580" marR="68580" marT="0" marB="0" anchor="ctr" anchorCtr="1"/>
                </a:tc>
                <a:tc>
                  <a:txBody>
                    <a:bodyPr/>
                    <a:lstStyle/>
                    <a:p>
                      <a:r>
                        <a:rPr lang="fr-FR" sz="1800" dirty="0"/>
                        <a:t>24 h = 5% </a:t>
                      </a:r>
                    </a:p>
                    <a:p>
                      <a:r>
                        <a:rPr lang="fr-FR" sz="1800" dirty="0"/>
                        <a:t>48 h = 4%</a:t>
                      </a:r>
                    </a:p>
                  </a:txBody>
                  <a:tcPr anchor="ctr" anchorCtr="1"/>
                </a:tc>
                <a:extLst>
                  <a:ext uri="{0D108BD9-81ED-4DB2-BD59-A6C34878D82A}">
                    <a16:rowId xmlns:a16="http://schemas.microsoft.com/office/drawing/2014/main" val="1092895389"/>
                  </a:ext>
                </a:extLst>
              </a:tr>
              <a:tr h="1597076">
                <a:tc>
                  <a:txBody>
                    <a:bodyPr/>
                    <a:lstStyle/>
                    <a:p>
                      <a:endParaRPr lang="fr-FR" dirty="0"/>
                    </a:p>
                    <a:p>
                      <a:endParaRPr lang="fr-FR" dirty="0"/>
                    </a:p>
                    <a:p>
                      <a:endParaRPr lang="fr-FR" dirty="0"/>
                    </a:p>
                    <a:p>
                      <a:endParaRPr lang="fr-FR" dirty="0"/>
                    </a:p>
                    <a:p>
                      <a:endParaRPr lang="fr-FR" dirty="0"/>
                    </a:p>
                  </a:txBody>
                  <a:tcPr/>
                </a:tc>
                <a:tc>
                  <a:txBody>
                    <a:bodyPr/>
                    <a:lstStyle/>
                    <a:p>
                      <a:pPr algn="ct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5.45</a:t>
                      </a:r>
                    </a:p>
                  </a:txBody>
                  <a:tcPr marL="68580" marR="68580" marT="0" marB="0" anchor="ctr" anchorCtr="1"/>
                </a:tc>
                <a:tc>
                  <a:txBody>
                    <a:bodyPr/>
                    <a:lstStyle/>
                    <a:p>
                      <a:pPr algn="ct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5.66</a:t>
                      </a:r>
                    </a:p>
                  </a:txBody>
                  <a:tcPr marL="68580" marR="68580" marT="0" marB="0" anchor="ctr" anchorCtr="1"/>
                </a:tc>
                <a:tc>
                  <a:txBody>
                    <a:bodyPr/>
                    <a:lstStyle/>
                    <a:p>
                      <a:pPr algn="ct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5.97 +/- 1.51</a:t>
                      </a:r>
                    </a:p>
                  </a:txBody>
                  <a:tcPr marL="68580" marR="68580" marT="0" marB="0" anchor="ctr" anchorCtr="1"/>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800" dirty="0"/>
                        <a:t>44</a:t>
                      </a:r>
                      <a:endParaRPr lang="fr-FR" sz="1800" dirty="0">
                        <a:effectLst/>
                        <a:latin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fr-FR" sz="1400" dirty="0">
                          <a:effectLst/>
                          <a:latin typeface="Calibri" panose="020F0502020204030204" pitchFamily="34" charset="0"/>
                          <a:cs typeface="Times New Roman" panose="02020603050405020304" pitchFamily="18" charset="0"/>
                        </a:rPr>
                        <a:t>(% </a:t>
                      </a:r>
                      <a:r>
                        <a:rPr lang="fr-FR" sz="1400" dirty="0" err="1">
                          <a:effectLst/>
                          <a:latin typeface="Calibri" panose="020F0502020204030204" pitchFamily="34" charset="0"/>
                          <a:cs typeface="Times New Roman" panose="02020603050405020304" pitchFamily="18" charset="0"/>
                        </a:rPr>
                        <a:t>inh</a:t>
                      </a:r>
                      <a:r>
                        <a:rPr lang="fr-FR" sz="1400" dirty="0">
                          <a:effectLst/>
                          <a:latin typeface="Calibri" panose="020F0502020204030204" pitchFamily="34" charset="0"/>
                          <a:cs typeface="Times New Roman" panose="02020603050405020304" pitchFamily="18" charset="0"/>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lang="fr-FR" sz="1400" dirty="0">
                          <a:effectLst/>
                          <a:latin typeface="Calibri" panose="020F0502020204030204" pitchFamily="34" charset="0"/>
                          <a:cs typeface="Times New Roman" panose="02020603050405020304" pitchFamily="18" charset="0"/>
                        </a:rPr>
                        <a:t>at 10 </a:t>
                      </a:r>
                      <a:r>
                        <a:rPr lang="fr-FR" sz="1400" dirty="0">
                          <a:effectLst/>
                          <a:latin typeface="Symbol" panose="05050102010706020507" pitchFamily="18" charset="2"/>
                          <a:cs typeface="Times New Roman" panose="02020603050405020304" pitchFamily="18" charset="0"/>
                        </a:rPr>
                        <a:t>m</a:t>
                      </a:r>
                      <a:r>
                        <a:rPr lang="fr-FR" sz="1400" dirty="0">
                          <a:effectLst/>
                          <a:latin typeface="Calibri" panose="020F0502020204030204" pitchFamily="34" charset="0"/>
                          <a:cs typeface="Times New Roman" panose="02020603050405020304" pitchFamily="18" charset="0"/>
                        </a:rPr>
                        <a:t>M)</a:t>
                      </a:r>
                      <a:endParaRPr lang="fr-FR" sz="1400" dirty="0"/>
                    </a:p>
                  </a:txBody>
                  <a:tcPr marL="68580" marR="68580" marT="0" marB="0" anchor="ctr" anchorCtr="1"/>
                </a:tc>
                <a:tc>
                  <a:txBody>
                    <a:bodyPr/>
                    <a:lstStyle/>
                    <a:p>
                      <a:r>
                        <a:rPr lang="fr-FR" sz="1800" dirty="0"/>
                        <a:t>24 h = 6%</a:t>
                      </a:r>
                    </a:p>
                    <a:p>
                      <a:r>
                        <a:rPr lang="fr-FR" sz="1800" dirty="0"/>
                        <a:t>48 h = 4%</a:t>
                      </a:r>
                    </a:p>
                  </a:txBody>
                  <a:tcPr anchor="ctr" anchorCtr="1"/>
                </a:tc>
                <a:extLst>
                  <a:ext uri="{0D108BD9-81ED-4DB2-BD59-A6C34878D82A}">
                    <a16:rowId xmlns:a16="http://schemas.microsoft.com/office/drawing/2014/main" val="1309981623"/>
                  </a:ext>
                </a:extLst>
              </a:tr>
            </a:tbl>
          </a:graphicData>
        </a:graphic>
      </p:graphicFrame>
      <p:graphicFrame>
        <p:nvGraphicFramePr>
          <p:cNvPr id="14" name="Objet 13">
            <a:extLst>
              <a:ext uri="{FF2B5EF4-FFF2-40B4-BE49-F238E27FC236}">
                <a16:creationId xmlns:a16="http://schemas.microsoft.com/office/drawing/2014/main" id="{292273FF-7E23-4D66-8687-9E5BFCFFC32E}"/>
              </a:ext>
            </a:extLst>
          </p:cNvPr>
          <p:cNvGraphicFramePr>
            <a:graphicFrameLocks noChangeAspect="1"/>
          </p:cNvGraphicFramePr>
          <p:nvPr>
            <p:extLst>
              <p:ext uri="{D42A27DB-BD31-4B8C-83A1-F6EECF244321}">
                <p14:modId xmlns:p14="http://schemas.microsoft.com/office/powerpoint/2010/main" val="3171845760"/>
              </p:ext>
            </p:extLst>
          </p:nvPr>
        </p:nvGraphicFramePr>
        <p:xfrm>
          <a:off x="595858" y="4407997"/>
          <a:ext cx="1439457" cy="1289608"/>
        </p:xfrm>
        <a:graphic>
          <a:graphicData uri="http://schemas.openxmlformats.org/presentationml/2006/ole">
            <mc:AlternateContent xmlns:mc="http://schemas.openxmlformats.org/markup-compatibility/2006">
              <mc:Choice xmlns:v="urn:schemas-microsoft-com:vml" Requires="v">
                <p:oleObj spid="_x0000_s26728" name="CS ChemDraw Drawing" r:id="rId4" imgW="2214549" imgH="1984012" progId="ChemDraw.Document.6.0">
                  <p:embed/>
                </p:oleObj>
              </mc:Choice>
              <mc:Fallback>
                <p:oleObj name="CS ChemDraw Drawing" r:id="rId4" imgW="2214549" imgH="1984012" progId="ChemDraw.Document.6.0">
                  <p:embed/>
                  <p:pic>
                    <p:nvPicPr>
                      <p:cNvPr id="14" name="Objet 13">
                        <a:extLst>
                          <a:ext uri="{FF2B5EF4-FFF2-40B4-BE49-F238E27FC236}">
                            <a16:creationId xmlns:a16="http://schemas.microsoft.com/office/drawing/2014/main" id="{35D71108-FAFD-4AFC-A95E-23E10BEAFB98}"/>
                          </a:ext>
                        </a:extLst>
                      </p:cNvPr>
                      <p:cNvPicPr>
                        <a:picLocks noChangeAspect="1" noChangeArrowheads="1"/>
                      </p:cNvPicPr>
                      <p:nvPr/>
                    </p:nvPicPr>
                    <p:blipFill>
                      <a:blip r:embed="rId5"/>
                      <a:srcRect/>
                      <a:stretch>
                        <a:fillRect/>
                      </a:stretch>
                    </p:blipFill>
                    <p:spPr bwMode="auto">
                      <a:xfrm>
                        <a:off x="595858" y="4407997"/>
                        <a:ext cx="1439457" cy="1289608"/>
                      </a:xfrm>
                      <a:prstGeom prst="rect">
                        <a:avLst/>
                      </a:prstGeom>
                      <a:noFill/>
                    </p:spPr>
                  </p:pic>
                </p:oleObj>
              </mc:Fallback>
            </mc:AlternateContent>
          </a:graphicData>
        </a:graphic>
      </p:graphicFrame>
      <p:graphicFrame>
        <p:nvGraphicFramePr>
          <p:cNvPr id="15" name="Objet 14">
            <a:extLst>
              <a:ext uri="{FF2B5EF4-FFF2-40B4-BE49-F238E27FC236}">
                <a16:creationId xmlns:a16="http://schemas.microsoft.com/office/drawing/2014/main" id="{F1721628-F3EB-45CC-9C9F-B3A43044CA97}"/>
              </a:ext>
            </a:extLst>
          </p:cNvPr>
          <p:cNvGraphicFramePr>
            <a:graphicFrameLocks noChangeAspect="1"/>
          </p:cNvGraphicFramePr>
          <p:nvPr>
            <p:extLst>
              <p:ext uri="{D42A27DB-BD31-4B8C-83A1-F6EECF244321}">
                <p14:modId xmlns:p14="http://schemas.microsoft.com/office/powerpoint/2010/main" val="2916652502"/>
              </p:ext>
            </p:extLst>
          </p:nvPr>
        </p:nvGraphicFramePr>
        <p:xfrm>
          <a:off x="746402" y="1986722"/>
          <a:ext cx="1013453" cy="908268"/>
        </p:xfrm>
        <a:graphic>
          <a:graphicData uri="http://schemas.openxmlformats.org/presentationml/2006/ole">
            <mc:AlternateContent xmlns:mc="http://schemas.openxmlformats.org/markup-compatibility/2006">
              <mc:Choice xmlns:v="urn:schemas-microsoft-com:vml" Requires="v">
                <p:oleObj spid="_x0000_s26729" name="CS ChemDraw Drawing" r:id="rId6" imgW="1559158" imgH="1397335" progId="ChemDraw.Document.6.0">
                  <p:embed/>
                </p:oleObj>
              </mc:Choice>
              <mc:Fallback>
                <p:oleObj name="CS ChemDraw Drawing" r:id="rId6" imgW="1559158" imgH="1397335" progId="ChemDraw.Document.6.0">
                  <p:embed/>
                  <p:pic>
                    <p:nvPicPr>
                      <p:cNvPr id="15" name="Objet 14">
                        <a:extLst>
                          <a:ext uri="{FF2B5EF4-FFF2-40B4-BE49-F238E27FC236}">
                            <a16:creationId xmlns:a16="http://schemas.microsoft.com/office/drawing/2014/main" id="{4C5A81FF-8465-4F8F-838E-FEA9EDAE96CA}"/>
                          </a:ext>
                        </a:extLst>
                      </p:cNvPr>
                      <p:cNvPicPr>
                        <a:picLocks noChangeAspect="1" noChangeArrowheads="1"/>
                      </p:cNvPicPr>
                      <p:nvPr/>
                    </p:nvPicPr>
                    <p:blipFill>
                      <a:blip r:embed="rId7"/>
                      <a:srcRect/>
                      <a:stretch>
                        <a:fillRect/>
                      </a:stretch>
                    </p:blipFill>
                    <p:spPr bwMode="auto">
                      <a:xfrm>
                        <a:off x="746402" y="1986722"/>
                        <a:ext cx="1013453" cy="908268"/>
                      </a:xfrm>
                      <a:prstGeom prst="rect">
                        <a:avLst/>
                      </a:prstGeom>
                      <a:noFill/>
                    </p:spPr>
                  </p:pic>
                </p:oleObj>
              </mc:Fallback>
            </mc:AlternateContent>
          </a:graphicData>
        </a:graphic>
      </p:graphicFrame>
      <p:graphicFrame>
        <p:nvGraphicFramePr>
          <p:cNvPr id="16" name="Objet 15">
            <a:extLst>
              <a:ext uri="{FF2B5EF4-FFF2-40B4-BE49-F238E27FC236}">
                <a16:creationId xmlns:a16="http://schemas.microsoft.com/office/drawing/2014/main" id="{451CC8E5-01D0-488B-B278-0BE2C6696B28}"/>
              </a:ext>
            </a:extLst>
          </p:cNvPr>
          <p:cNvGraphicFramePr>
            <a:graphicFrameLocks noChangeAspect="1"/>
          </p:cNvGraphicFramePr>
          <p:nvPr>
            <p:extLst>
              <p:ext uri="{D42A27DB-BD31-4B8C-83A1-F6EECF244321}">
                <p14:modId xmlns:p14="http://schemas.microsoft.com/office/powerpoint/2010/main" val="467657210"/>
              </p:ext>
            </p:extLst>
          </p:nvPr>
        </p:nvGraphicFramePr>
        <p:xfrm>
          <a:off x="746402" y="3161043"/>
          <a:ext cx="1014282" cy="974720"/>
        </p:xfrm>
        <a:graphic>
          <a:graphicData uri="http://schemas.openxmlformats.org/presentationml/2006/ole">
            <mc:AlternateContent xmlns:mc="http://schemas.openxmlformats.org/markup-compatibility/2006">
              <mc:Choice xmlns:v="urn:schemas-microsoft-com:vml" Requires="v">
                <p:oleObj spid="_x0000_s26730" name="CS ChemDraw Drawing" r:id="rId8" imgW="1560434" imgH="1499569" progId="ChemDraw.Document.6.0">
                  <p:embed/>
                </p:oleObj>
              </mc:Choice>
              <mc:Fallback>
                <p:oleObj name="CS ChemDraw Drawing" r:id="rId8" imgW="1560434" imgH="1499569" progId="ChemDraw.Document.6.0">
                  <p:embed/>
                  <p:pic>
                    <p:nvPicPr>
                      <p:cNvPr id="16" name="Objet 15">
                        <a:extLst>
                          <a:ext uri="{FF2B5EF4-FFF2-40B4-BE49-F238E27FC236}">
                            <a16:creationId xmlns:a16="http://schemas.microsoft.com/office/drawing/2014/main" id="{F6214032-752D-43D4-A3AD-2D914B23BEFD}"/>
                          </a:ext>
                        </a:extLst>
                      </p:cNvPr>
                      <p:cNvPicPr>
                        <a:picLocks noChangeAspect="1" noChangeArrowheads="1"/>
                      </p:cNvPicPr>
                      <p:nvPr/>
                    </p:nvPicPr>
                    <p:blipFill>
                      <a:blip r:embed="rId9"/>
                      <a:srcRect/>
                      <a:stretch>
                        <a:fillRect/>
                      </a:stretch>
                    </p:blipFill>
                    <p:spPr bwMode="auto">
                      <a:xfrm>
                        <a:off x="746402" y="3161043"/>
                        <a:ext cx="1014282" cy="974720"/>
                      </a:xfrm>
                      <a:prstGeom prst="rect">
                        <a:avLst/>
                      </a:prstGeom>
                      <a:noFill/>
                    </p:spPr>
                  </p:pic>
                </p:oleObj>
              </mc:Fallback>
            </mc:AlternateContent>
          </a:graphicData>
        </a:graphic>
      </p:graphicFrame>
      <p:sp>
        <p:nvSpPr>
          <p:cNvPr id="20" name="Rectangle 19">
            <a:extLst>
              <a:ext uri="{FF2B5EF4-FFF2-40B4-BE49-F238E27FC236}">
                <a16:creationId xmlns:a16="http://schemas.microsoft.com/office/drawing/2014/main" id="{3045FC64-90B0-499E-BCD2-CEC2297F7134}"/>
              </a:ext>
            </a:extLst>
          </p:cNvPr>
          <p:cNvSpPr/>
          <p:nvPr/>
        </p:nvSpPr>
        <p:spPr>
          <a:xfrm>
            <a:off x="1315587" y="5558843"/>
            <a:ext cx="773225" cy="307777"/>
          </a:xfrm>
          <a:prstGeom prst="rect">
            <a:avLst/>
          </a:prstGeom>
        </p:spPr>
        <p:txBody>
          <a:bodyPr wrap="none">
            <a:spAutoFit/>
          </a:bodyPr>
          <a:lstStyle/>
          <a:p>
            <a:r>
              <a:rPr lang="fr-FR" sz="1400" b="1" dirty="0"/>
              <a:t>(BZA21)</a:t>
            </a:r>
          </a:p>
        </p:txBody>
      </p:sp>
      <p:sp>
        <p:nvSpPr>
          <p:cNvPr id="21" name="Rectangle 20">
            <a:extLst>
              <a:ext uri="{FF2B5EF4-FFF2-40B4-BE49-F238E27FC236}">
                <a16:creationId xmlns:a16="http://schemas.microsoft.com/office/drawing/2014/main" id="{7675D6EA-3543-460E-8D9A-36821899A0D1}"/>
              </a:ext>
            </a:extLst>
          </p:cNvPr>
          <p:cNvSpPr/>
          <p:nvPr/>
        </p:nvSpPr>
        <p:spPr>
          <a:xfrm>
            <a:off x="1595023" y="2760706"/>
            <a:ext cx="484428" cy="307777"/>
          </a:xfrm>
          <a:prstGeom prst="rect">
            <a:avLst/>
          </a:prstGeom>
        </p:spPr>
        <p:txBody>
          <a:bodyPr wrap="none">
            <a:spAutoFit/>
          </a:bodyPr>
          <a:lstStyle/>
          <a:p>
            <a:r>
              <a:rPr lang="fr-FR" sz="1400" b="1" dirty="0"/>
              <a:t>(6b)</a:t>
            </a:r>
          </a:p>
        </p:txBody>
      </p:sp>
      <p:sp>
        <p:nvSpPr>
          <p:cNvPr id="22" name="Rectangle 21">
            <a:extLst>
              <a:ext uri="{FF2B5EF4-FFF2-40B4-BE49-F238E27FC236}">
                <a16:creationId xmlns:a16="http://schemas.microsoft.com/office/drawing/2014/main" id="{C0DBF178-1D3D-43A6-AF17-7354AF10E9AE}"/>
              </a:ext>
            </a:extLst>
          </p:cNvPr>
          <p:cNvSpPr/>
          <p:nvPr/>
        </p:nvSpPr>
        <p:spPr>
          <a:xfrm>
            <a:off x="1422838" y="3991893"/>
            <a:ext cx="684803" cy="307777"/>
          </a:xfrm>
          <a:prstGeom prst="rect">
            <a:avLst/>
          </a:prstGeom>
        </p:spPr>
        <p:txBody>
          <a:bodyPr wrap="none">
            <a:spAutoFit/>
          </a:bodyPr>
          <a:lstStyle/>
          <a:p>
            <a:r>
              <a:rPr lang="fr-FR" sz="1400" b="1" dirty="0"/>
              <a:t>(AP05)</a:t>
            </a:r>
          </a:p>
        </p:txBody>
      </p:sp>
      <p:sp>
        <p:nvSpPr>
          <p:cNvPr id="23" name="TextBox 3">
            <a:extLst>
              <a:ext uri="{FF2B5EF4-FFF2-40B4-BE49-F238E27FC236}">
                <a16:creationId xmlns:a16="http://schemas.microsoft.com/office/drawing/2014/main" id="{8556427C-4033-4AF0-9C26-96ADC9EBED15}"/>
              </a:ext>
            </a:extLst>
          </p:cNvPr>
          <p:cNvSpPr txBox="1"/>
          <p:nvPr/>
        </p:nvSpPr>
        <p:spPr>
          <a:xfrm>
            <a:off x="609600" y="685800"/>
            <a:ext cx="8153400" cy="461665"/>
          </a:xfrm>
          <a:prstGeom prst="rect">
            <a:avLst/>
          </a:prstGeom>
          <a:noFill/>
        </p:spPr>
        <p:txBody>
          <a:bodyPr wrap="square" rtlCol="0">
            <a:spAutoFit/>
          </a:bodyPr>
          <a:lstStyle/>
          <a:p>
            <a:r>
              <a:rPr lang="fr-FR" sz="2400" b="1" dirty="0" err="1"/>
              <a:t>Results</a:t>
            </a:r>
            <a:r>
              <a:rPr lang="fr-FR" sz="2400" b="1" dirty="0"/>
              <a:t> and discussion – </a:t>
            </a:r>
            <a:r>
              <a:rPr lang="fr-FR" sz="2400" b="1" i="1" dirty="0">
                <a:solidFill>
                  <a:srgbClr val="7030A0"/>
                </a:solidFill>
              </a:rPr>
              <a:t>Physico-</a:t>
            </a:r>
            <a:r>
              <a:rPr lang="fr-FR" sz="2400" b="1" i="1" dirty="0" err="1">
                <a:solidFill>
                  <a:srgbClr val="7030A0"/>
                </a:solidFill>
              </a:rPr>
              <a:t>chemical</a:t>
            </a:r>
            <a:r>
              <a:rPr lang="fr-FR" sz="2400" b="1" i="1" dirty="0">
                <a:solidFill>
                  <a:srgbClr val="7030A0"/>
                </a:solidFill>
              </a:rPr>
              <a:t> </a:t>
            </a:r>
            <a:r>
              <a:rPr lang="fr-FR" sz="2400" b="1" i="1" dirty="0" err="1">
                <a:solidFill>
                  <a:srgbClr val="7030A0"/>
                </a:solidFill>
              </a:rPr>
              <a:t>properties</a:t>
            </a:r>
            <a:r>
              <a:rPr lang="fr-FR" sz="2400" b="1" i="1" dirty="0">
                <a:solidFill>
                  <a:srgbClr val="7030A0"/>
                </a:solidFill>
              </a:rPr>
              <a:t> and Bio</a:t>
            </a:r>
          </a:p>
        </p:txBody>
      </p:sp>
    </p:spTree>
    <p:extLst>
      <p:ext uri="{BB962C8B-B14F-4D97-AF65-F5344CB8AC3E}">
        <p14:creationId xmlns:p14="http://schemas.microsoft.com/office/powerpoint/2010/main" val="2342532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0F7ABF0-6206-4EE9-84A1-C2C175BC6B6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Espace réservé du numéro de diapositive 1">
            <a:extLst>
              <a:ext uri="{FF2B5EF4-FFF2-40B4-BE49-F238E27FC236}">
                <a16:creationId xmlns:a16="http://schemas.microsoft.com/office/drawing/2014/main" id="{65C2A3B5-7C2E-439E-B7F6-30717D62272C}"/>
              </a:ext>
            </a:extLst>
          </p:cNvPr>
          <p:cNvSpPr>
            <a:spLocks noGrp="1"/>
          </p:cNvSpPr>
          <p:nvPr>
            <p:ph type="sldNum" sz="quarter" idx="12"/>
          </p:nvPr>
        </p:nvSpPr>
        <p:spPr/>
        <p:txBody>
          <a:bodyPr/>
          <a:lstStyle/>
          <a:p>
            <a:fld id="{FCAEAE96-855E-42B1-8DE9-9C9E68DE18C5}" type="slidenum">
              <a:rPr lang="fr-FR" b="1" smtClean="0">
                <a:solidFill>
                  <a:schemeClr val="bg1"/>
                </a:solidFill>
              </a:rPr>
              <a:pPr/>
              <a:t>23</a:t>
            </a:fld>
            <a:endParaRPr lang="fr-FR" b="1">
              <a:solidFill>
                <a:schemeClr val="bg1"/>
              </a:solidFill>
            </a:endParaRPr>
          </a:p>
        </p:txBody>
      </p:sp>
      <p:pic>
        <p:nvPicPr>
          <p:cNvPr id="14" name="Picture 1">
            <a:extLst>
              <a:ext uri="{FF2B5EF4-FFF2-40B4-BE49-F238E27FC236}">
                <a16:creationId xmlns:a16="http://schemas.microsoft.com/office/drawing/2014/main" id="{4DD692C0-6F1B-4C76-841F-967552590F92}"/>
              </a:ext>
            </a:extLst>
          </p:cNvPr>
          <p:cNvPicPr>
            <a:picLocks noChangeAspect="1" noChangeArrowheads="1"/>
          </p:cNvPicPr>
          <p:nvPr/>
        </p:nvPicPr>
        <p:blipFill>
          <a:blip r:embed="rId3" cstate="print"/>
          <a:srcRect/>
          <a:stretch>
            <a:fillRect/>
          </a:stretch>
        </p:blipFill>
        <p:spPr bwMode="auto">
          <a:xfrm>
            <a:off x="-4" y="1295400"/>
            <a:ext cx="3356010" cy="2985660"/>
          </a:xfrm>
          <a:prstGeom prst="rect">
            <a:avLst/>
          </a:prstGeom>
          <a:noFill/>
          <a:ln w="9525">
            <a:noFill/>
            <a:miter lim="800000"/>
            <a:headEnd/>
            <a:tailEnd/>
          </a:ln>
          <a:effectLst/>
        </p:spPr>
      </p:pic>
      <p:pic>
        <p:nvPicPr>
          <p:cNvPr id="15" name="Picture 2">
            <a:extLst>
              <a:ext uri="{FF2B5EF4-FFF2-40B4-BE49-F238E27FC236}">
                <a16:creationId xmlns:a16="http://schemas.microsoft.com/office/drawing/2014/main" id="{26147EB5-95D3-4266-9BC9-9980D2EC391E}"/>
              </a:ext>
            </a:extLst>
          </p:cNvPr>
          <p:cNvPicPr>
            <a:picLocks noChangeAspect="1" noChangeArrowheads="1"/>
          </p:cNvPicPr>
          <p:nvPr/>
        </p:nvPicPr>
        <p:blipFill>
          <a:blip r:embed="rId4" cstate="print"/>
          <a:srcRect/>
          <a:stretch>
            <a:fillRect/>
          </a:stretch>
        </p:blipFill>
        <p:spPr bwMode="auto">
          <a:xfrm>
            <a:off x="6157079" y="1329923"/>
            <a:ext cx="2877590" cy="2786769"/>
          </a:xfrm>
          <a:prstGeom prst="rect">
            <a:avLst/>
          </a:prstGeom>
          <a:noFill/>
          <a:ln w="9525">
            <a:noFill/>
            <a:miter lim="800000"/>
            <a:headEnd/>
            <a:tailEnd/>
          </a:ln>
          <a:effectLst/>
        </p:spPr>
      </p:pic>
      <p:pic>
        <p:nvPicPr>
          <p:cNvPr id="16" name="Picture 3">
            <a:extLst>
              <a:ext uri="{FF2B5EF4-FFF2-40B4-BE49-F238E27FC236}">
                <a16:creationId xmlns:a16="http://schemas.microsoft.com/office/drawing/2014/main" id="{4C297EF7-35F6-4522-8FB8-5E8612C7E3DF}"/>
              </a:ext>
            </a:extLst>
          </p:cNvPr>
          <p:cNvPicPr>
            <a:picLocks noChangeAspect="1" noChangeArrowheads="1"/>
          </p:cNvPicPr>
          <p:nvPr/>
        </p:nvPicPr>
        <p:blipFill>
          <a:blip r:embed="rId5" cstate="print"/>
          <a:srcRect/>
          <a:stretch>
            <a:fillRect/>
          </a:stretch>
        </p:blipFill>
        <p:spPr bwMode="auto">
          <a:xfrm>
            <a:off x="3217065" y="1374998"/>
            <a:ext cx="3063388" cy="2921648"/>
          </a:xfrm>
          <a:prstGeom prst="rect">
            <a:avLst/>
          </a:prstGeom>
          <a:noFill/>
          <a:ln w="9525">
            <a:noFill/>
            <a:miter lim="800000"/>
            <a:headEnd/>
            <a:tailEnd/>
          </a:ln>
          <a:effectLst/>
        </p:spPr>
      </p:pic>
      <p:sp>
        <p:nvSpPr>
          <p:cNvPr id="17" name="Rectangle 16">
            <a:extLst>
              <a:ext uri="{FF2B5EF4-FFF2-40B4-BE49-F238E27FC236}">
                <a16:creationId xmlns:a16="http://schemas.microsoft.com/office/drawing/2014/main" id="{5ADB7FF6-8B3F-4C72-9461-503F44685214}"/>
              </a:ext>
            </a:extLst>
          </p:cNvPr>
          <p:cNvSpPr/>
          <p:nvPr/>
        </p:nvSpPr>
        <p:spPr>
          <a:xfrm>
            <a:off x="1011240" y="4185550"/>
            <a:ext cx="787395" cy="369332"/>
          </a:xfrm>
          <a:prstGeom prst="rect">
            <a:avLst/>
          </a:prstGeom>
        </p:spPr>
        <p:txBody>
          <a:bodyPr wrap="none">
            <a:spAutoFit/>
          </a:bodyPr>
          <a:lstStyle/>
          <a:p>
            <a:r>
              <a:rPr lang="fr-FR" b="1" dirty="0"/>
              <a:t>NA-8b</a:t>
            </a:r>
          </a:p>
        </p:txBody>
      </p:sp>
      <p:sp>
        <p:nvSpPr>
          <p:cNvPr id="18" name="Rectangle 17">
            <a:extLst>
              <a:ext uri="{FF2B5EF4-FFF2-40B4-BE49-F238E27FC236}">
                <a16:creationId xmlns:a16="http://schemas.microsoft.com/office/drawing/2014/main" id="{7CEA8740-C8F9-4D63-BEE8-C097C982860E}"/>
              </a:ext>
            </a:extLst>
          </p:cNvPr>
          <p:cNvSpPr/>
          <p:nvPr/>
        </p:nvSpPr>
        <p:spPr>
          <a:xfrm>
            <a:off x="4517392" y="4180353"/>
            <a:ext cx="423514" cy="369332"/>
          </a:xfrm>
          <a:prstGeom prst="rect">
            <a:avLst/>
          </a:prstGeom>
        </p:spPr>
        <p:txBody>
          <a:bodyPr wrap="none">
            <a:spAutoFit/>
          </a:bodyPr>
          <a:lstStyle/>
          <a:p>
            <a:r>
              <a:rPr lang="fr-FR" b="1" dirty="0"/>
              <a:t>5b</a:t>
            </a:r>
          </a:p>
        </p:txBody>
      </p:sp>
      <p:sp>
        <p:nvSpPr>
          <p:cNvPr id="19" name="Rectangle 18">
            <a:extLst>
              <a:ext uri="{FF2B5EF4-FFF2-40B4-BE49-F238E27FC236}">
                <a16:creationId xmlns:a16="http://schemas.microsoft.com/office/drawing/2014/main" id="{B293C36B-98A0-41D0-B3E3-017480AD4FD7}"/>
              </a:ext>
            </a:extLst>
          </p:cNvPr>
          <p:cNvSpPr/>
          <p:nvPr/>
        </p:nvSpPr>
        <p:spPr>
          <a:xfrm>
            <a:off x="7620000" y="4180353"/>
            <a:ext cx="423514" cy="369332"/>
          </a:xfrm>
          <a:prstGeom prst="rect">
            <a:avLst/>
          </a:prstGeom>
        </p:spPr>
        <p:txBody>
          <a:bodyPr wrap="none">
            <a:spAutoFit/>
          </a:bodyPr>
          <a:lstStyle/>
          <a:p>
            <a:r>
              <a:rPr lang="fr-FR" b="1" dirty="0"/>
              <a:t>6b</a:t>
            </a:r>
          </a:p>
        </p:txBody>
      </p:sp>
      <p:sp>
        <p:nvSpPr>
          <p:cNvPr id="20" name="Rectangle 19">
            <a:extLst>
              <a:ext uri="{FF2B5EF4-FFF2-40B4-BE49-F238E27FC236}">
                <a16:creationId xmlns:a16="http://schemas.microsoft.com/office/drawing/2014/main" id="{EDB9A0AF-1152-445C-AF90-AF9EB2A2607F}"/>
              </a:ext>
            </a:extLst>
          </p:cNvPr>
          <p:cNvSpPr/>
          <p:nvPr/>
        </p:nvSpPr>
        <p:spPr>
          <a:xfrm>
            <a:off x="285720" y="4929198"/>
            <a:ext cx="8358214" cy="646331"/>
          </a:xfrm>
          <a:prstGeom prst="rect">
            <a:avLst/>
          </a:prstGeom>
        </p:spPr>
        <p:txBody>
          <a:bodyPr wrap="square">
            <a:spAutoFit/>
          </a:bodyPr>
          <a:lstStyle/>
          <a:p>
            <a:r>
              <a:rPr lang="en-US" dirty="0"/>
              <a:t>2D Interrelation of </a:t>
            </a:r>
            <a:r>
              <a:rPr lang="en-US" b="1" dirty="0"/>
              <a:t>NA-8b</a:t>
            </a:r>
            <a:r>
              <a:rPr lang="en-US" dirty="0"/>
              <a:t>,</a:t>
            </a:r>
            <a:r>
              <a:rPr lang="en-US" b="1" dirty="0"/>
              <a:t> 5b </a:t>
            </a:r>
            <a:r>
              <a:rPr lang="en-US" dirty="0"/>
              <a:t>and</a:t>
            </a:r>
            <a:r>
              <a:rPr lang="en-US" b="1" dirty="0"/>
              <a:t> 6b </a:t>
            </a:r>
            <a:r>
              <a:rPr lang="en-US" dirty="0"/>
              <a:t>with the amino acid residues of 3C13 crystal structure of CK2 enzyme (in the ATP binding pocket).</a:t>
            </a:r>
          </a:p>
        </p:txBody>
      </p:sp>
      <p:sp>
        <p:nvSpPr>
          <p:cNvPr id="12" name="TextBox 3">
            <a:extLst>
              <a:ext uri="{FF2B5EF4-FFF2-40B4-BE49-F238E27FC236}">
                <a16:creationId xmlns:a16="http://schemas.microsoft.com/office/drawing/2014/main" id="{F6B3D0C5-FBE3-4847-A783-98B147A4C164}"/>
              </a:ext>
            </a:extLst>
          </p:cNvPr>
          <p:cNvSpPr txBox="1"/>
          <p:nvPr/>
        </p:nvSpPr>
        <p:spPr>
          <a:xfrm>
            <a:off x="143122" y="457200"/>
            <a:ext cx="8924677" cy="461665"/>
          </a:xfrm>
          <a:prstGeom prst="rect">
            <a:avLst/>
          </a:prstGeom>
          <a:noFill/>
        </p:spPr>
        <p:txBody>
          <a:bodyPr wrap="square" rtlCol="0">
            <a:spAutoFit/>
          </a:bodyPr>
          <a:lstStyle/>
          <a:p>
            <a:r>
              <a:rPr lang="fr-FR" sz="2400" b="1" dirty="0" err="1"/>
              <a:t>Results</a:t>
            </a:r>
            <a:r>
              <a:rPr lang="fr-FR" sz="2400" b="1" dirty="0"/>
              <a:t> and discussion – </a:t>
            </a:r>
            <a:r>
              <a:rPr lang="en-US" sz="2400" b="1" dirty="0">
                <a:solidFill>
                  <a:srgbClr val="7030A0"/>
                </a:solidFill>
              </a:rPr>
              <a:t>Computer-assisted docking of </a:t>
            </a:r>
            <a:r>
              <a:rPr lang="en-US" sz="2400" b="1" dirty="0" err="1">
                <a:solidFill>
                  <a:srgbClr val="7030A0"/>
                </a:solidFill>
              </a:rPr>
              <a:t>indenoindoles</a:t>
            </a:r>
            <a:endParaRPr lang="fr-FR" sz="2400" b="1" i="1" dirty="0">
              <a:solidFill>
                <a:srgbClr val="7030A0"/>
              </a:solidFill>
            </a:endParaRPr>
          </a:p>
        </p:txBody>
      </p:sp>
    </p:spTree>
    <p:extLst>
      <p:ext uri="{BB962C8B-B14F-4D97-AF65-F5344CB8AC3E}">
        <p14:creationId xmlns:p14="http://schemas.microsoft.com/office/powerpoint/2010/main" val="715727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7197FFE1-3F18-4606-8390-2B998A54608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Espace réservé du numéro de diapositive 1">
            <a:extLst>
              <a:ext uri="{FF2B5EF4-FFF2-40B4-BE49-F238E27FC236}">
                <a16:creationId xmlns:a16="http://schemas.microsoft.com/office/drawing/2014/main" id="{AF099C7F-02F7-4313-8734-CA2455FF345D}"/>
              </a:ext>
            </a:extLst>
          </p:cNvPr>
          <p:cNvSpPr>
            <a:spLocks noGrp="1"/>
          </p:cNvSpPr>
          <p:nvPr>
            <p:ph type="sldNum" sz="quarter" idx="12"/>
          </p:nvPr>
        </p:nvSpPr>
        <p:spPr/>
        <p:txBody>
          <a:bodyPr/>
          <a:lstStyle/>
          <a:p>
            <a:fld id="{FCAEAE96-855E-42B1-8DE9-9C9E68DE18C5}" type="slidenum">
              <a:rPr lang="fr-FR" b="1" smtClean="0">
                <a:solidFill>
                  <a:schemeClr val="bg1"/>
                </a:solidFill>
              </a:rPr>
              <a:pPr/>
              <a:t>24</a:t>
            </a:fld>
            <a:endParaRPr lang="fr-FR" b="1">
              <a:solidFill>
                <a:schemeClr val="bg1"/>
              </a:solidFill>
            </a:endParaRPr>
          </a:p>
        </p:txBody>
      </p:sp>
      <p:pic>
        <p:nvPicPr>
          <p:cNvPr id="7" name="Picture 4">
            <a:extLst>
              <a:ext uri="{FF2B5EF4-FFF2-40B4-BE49-F238E27FC236}">
                <a16:creationId xmlns:a16="http://schemas.microsoft.com/office/drawing/2014/main" id="{23795AF5-0A4C-4B70-B16F-BFC7CD7C0F99}"/>
              </a:ext>
            </a:extLst>
          </p:cNvPr>
          <p:cNvPicPr>
            <a:picLocks noChangeAspect="1" noChangeArrowheads="1"/>
          </p:cNvPicPr>
          <p:nvPr/>
        </p:nvPicPr>
        <p:blipFill>
          <a:blip r:embed="rId4" cstate="print"/>
          <a:srcRect/>
          <a:stretch>
            <a:fillRect/>
          </a:stretch>
        </p:blipFill>
        <p:spPr bwMode="auto">
          <a:xfrm>
            <a:off x="2286000" y="1077960"/>
            <a:ext cx="6683755" cy="4179840"/>
          </a:xfrm>
          <a:prstGeom prst="rect">
            <a:avLst/>
          </a:prstGeom>
          <a:noFill/>
          <a:ln w="9525">
            <a:noFill/>
            <a:miter lim="800000"/>
            <a:headEnd/>
            <a:tailEnd/>
          </a:ln>
          <a:effectLst/>
        </p:spPr>
      </p:pic>
      <p:sp>
        <p:nvSpPr>
          <p:cNvPr id="15" name="Rectangle 14">
            <a:extLst>
              <a:ext uri="{FF2B5EF4-FFF2-40B4-BE49-F238E27FC236}">
                <a16:creationId xmlns:a16="http://schemas.microsoft.com/office/drawing/2014/main" id="{6863C7E5-8A5F-4732-8240-9ECDF036167E}"/>
              </a:ext>
            </a:extLst>
          </p:cNvPr>
          <p:cNvSpPr/>
          <p:nvPr/>
        </p:nvSpPr>
        <p:spPr>
          <a:xfrm>
            <a:off x="149748" y="5354277"/>
            <a:ext cx="8358214" cy="646331"/>
          </a:xfrm>
          <a:prstGeom prst="rect">
            <a:avLst/>
          </a:prstGeom>
        </p:spPr>
        <p:txBody>
          <a:bodyPr wrap="square">
            <a:spAutoFit/>
          </a:bodyPr>
          <a:lstStyle/>
          <a:p>
            <a:r>
              <a:rPr lang="en-US" dirty="0"/>
              <a:t>3D Interrelation of </a:t>
            </a:r>
            <a:r>
              <a:rPr lang="en-US" b="1" dirty="0"/>
              <a:t>NA-8b</a:t>
            </a:r>
            <a:r>
              <a:rPr lang="en-US" dirty="0"/>
              <a:t> with the amino acid residues of 3C13 crystal structure of CK2 (in the ATP binding pocket).</a:t>
            </a:r>
          </a:p>
        </p:txBody>
      </p:sp>
      <p:sp>
        <p:nvSpPr>
          <p:cNvPr id="16" name="Rectangle 15">
            <a:extLst>
              <a:ext uri="{FF2B5EF4-FFF2-40B4-BE49-F238E27FC236}">
                <a16:creationId xmlns:a16="http://schemas.microsoft.com/office/drawing/2014/main" id="{F360EF44-F80A-44DC-9ED0-81DFA15EEA1A}"/>
              </a:ext>
            </a:extLst>
          </p:cNvPr>
          <p:cNvSpPr/>
          <p:nvPr/>
        </p:nvSpPr>
        <p:spPr>
          <a:xfrm>
            <a:off x="726012" y="3452813"/>
            <a:ext cx="787395" cy="369332"/>
          </a:xfrm>
          <a:prstGeom prst="rect">
            <a:avLst/>
          </a:prstGeom>
        </p:spPr>
        <p:txBody>
          <a:bodyPr wrap="none">
            <a:spAutoFit/>
          </a:bodyPr>
          <a:lstStyle/>
          <a:p>
            <a:r>
              <a:rPr lang="fr-FR" b="1" dirty="0"/>
              <a:t>NA-8b</a:t>
            </a:r>
          </a:p>
        </p:txBody>
      </p:sp>
      <p:sp>
        <p:nvSpPr>
          <p:cNvPr id="12" name="TextBox 3">
            <a:extLst>
              <a:ext uri="{FF2B5EF4-FFF2-40B4-BE49-F238E27FC236}">
                <a16:creationId xmlns:a16="http://schemas.microsoft.com/office/drawing/2014/main" id="{78E73CCB-4B3D-4838-A585-D053B7B129F8}"/>
              </a:ext>
            </a:extLst>
          </p:cNvPr>
          <p:cNvSpPr txBox="1"/>
          <p:nvPr/>
        </p:nvSpPr>
        <p:spPr>
          <a:xfrm>
            <a:off x="143122" y="457200"/>
            <a:ext cx="8924677" cy="461665"/>
          </a:xfrm>
          <a:prstGeom prst="rect">
            <a:avLst/>
          </a:prstGeom>
          <a:noFill/>
        </p:spPr>
        <p:txBody>
          <a:bodyPr wrap="square" rtlCol="0">
            <a:spAutoFit/>
          </a:bodyPr>
          <a:lstStyle/>
          <a:p>
            <a:r>
              <a:rPr lang="fr-FR" sz="2400" b="1" dirty="0" err="1"/>
              <a:t>Results</a:t>
            </a:r>
            <a:r>
              <a:rPr lang="fr-FR" sz="2400" b="1" dirty="0"/>
              <a:t> and discussion – </a:t>
            </a:r>
            <a:r>
              <a:rPr lang="en-US" sz="2400" b="1" dirty="0">
                <a:solidFill>
                  <a:srgbClr val="7030A0"/>
                </a:solidFill>
              </a:rPr>
              <a:t>Computer-assisted docking of </a:t>
            </a:r>
            <a:r>
              <a:rPr lang="en-US" sz="2400" b="1" dirty="0" err="1">
                <a:solidFill>
                  <a:srgbClr val="7030A0"/>
                </a:solidFill>
              </a:rPr>
              <a:t>indenoindoles</a:t>
            </a:r>
            <a:endParaRPr lang="fr-FR" sz="2400" b="1" i="1" dirty="0">
              <a:solidFill>
                <a:srgbClr val="7030A0"/>
              </a:solidFill>
            </a:endParaRPr>
          </a:p>
        </p:txBody>
      </p:sp>
      <p:graphicFrame>
        <p:nvGraphicFramePr>
          <p:cNvPr id="13" name="Objet 12">
            <a:extLst>
              <a:ext uri="{FF2B5EF4-FFF2-40B4-BE49-F238E27FC236}">
                <a16:creationId xmlns:a16="http://schemas.microsoft.com/office/drawing/2014/main" id="{F6BEE009-12F4-4AF1-8D6B-B47F347B9E5F}"/>
              </a:ext>
            </a:extLst>
          </p:cNvPr>
          <p:cNvGraphicFramePr>
            <a:graphicFrameLocks noChangeAspect="1"/>
          </p:cNvGraphicFramePr>
          <p:nvPr>
            <p:extLst>
              <p:ext uri="{D42A27DB-BD31-4B8C-83A1-F6EECF244321}">
                <p14:modId xmlns:p14="http://schemas.microsoft.com/office/powerpoint/2010/main" val="592531183"/>
              </p:ext>
            </p:extLst>
          </p:nvPr>
        </p:nvGraphicFramePr>
        <p:xfrm>
          <a:off x="149748" y="2057400"/>
          <a:ext cx="1939925" cy="1395413"/>
        </p:xfrm>
        <a:graphic>
          <a:graphicData uri="http://schemas.openxmlformats.org/presentationml/2006/ole">
            <mc:AlternateContent xmlns:mc="http://schemas.openxmlformats.org/markup-compatibility/2006">
              <mc:Choice xmlns:v="urn:schemas-microsoft-com:vml" Requires="v">
                <p:oleObj spid="_x0000_s30736" name="CS ChemDraw Drawing" r:id="rId5" imgW="1940229" imgH="1396063" progId="ChemDraw.Document.6.0">
                  <p:embed/>
                </p:oleObj>
              </mc:Choice>
              <mc:Fallback>
                <p:oleObj name="CS ChemDraw Drawing" r:id="rId5" imgW="1940229" imgH="1396063" progId="ChemDraw.Document.6.0">
                  <p:embed/>
                  <p:pic>
                    <p:nvPicPr>
                      <p:cNvPr id="28" name="Objet 27">
                        <a:extLst>
                          <a:ext uri="{FF2B5EF4-FFF2-40B4-BE49-F238E27FC236}">
                            <a16:creationId xmlns:a16="http://schemas.microsoft.com/office/drawing/2014/main" id="{66957D0E-1970-4BD8-8FCB-CA13DBD2BADC}"/>
                          </a:ext>
                        </a:extLst>
                      </p:cNvPr>
                      <p:cNvPicPr/>
                      <p:nvPr/>
                    </p:nvPicPr>
                    <p:blipFill>
                      <a:blip r:embed="rId6"/>
                      <a:stretch>
                        <a:fillRect/>
                      </a:stretch>
                    </p:blipFill>
                    <p:spPr>
                      <a:xfrm>
                        <a:off x="149748" y="2057400"/>
                        <a:ext cx="1939925" cy="1395413"/>
                      </a:xfrm>
                      <a:prstGeom prst="rect">
                        <a:avLst/>
                      </a:prstGeom>
                    </p:spPr>
                  </p:pic>
                </p:oleObj>
              </mc:Fallback>
            </mc:AlternateContent>
          </a:graphicData>
        </a:graphic>
      </p:graphicFrame>
      <p:sp>
        <p:nvSpPr>
          <p:cNvPr id="8" name="Ellipse 7">
            <a:extLst>
              <a:ext uri="{FF2B5EF4-FFF2-40B4-BE49-F238E27FC236}">
                <a16:creationId xmlns:a16="http://schemas.microsoft.com/office/drawing/2014/main" id="{4E71C90F-C785-4677-BEBA-6A5253B6F857}"/>
              </a:ext>
            </a:extLst>
          </p:cNvPr>
          <p:cNvSpPr/>
          <p:nvPr/>
        </p:nvSpPr>
        <p:spPr>
          <a:xfrm>
            <a:off x="143122" y="2590800"/>
            <a:ext cx="314078" cy="4581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07BCE308-C42F-4DDC-B9EB-1BA6A0E6F215}"/>
              </a:ext>
            </a:extLst>
          </p:cNvPr>
          <p:cNvSpPr/>
          <p:nvPr/>
        </p:nvSpPr>
        <p:spPr>
          <a:xfrm>
            <a:off x="1119709" y="1920681"/>
            <a:ext cx="314078" cy="4581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8D77228F-2846-4B89-898D-16CC7E91BB97}"/>
              </a:ext>
            </a:extLst>
          </p:cNvPr>
          <p:cNvSpPr/>
          <p:nvPr/>
        </p:nvSpPr>
        <p:spPr>
          <a:xfrm>
            <a:off x="1665757" y="2082320"/>
            <a:ext cx="314078" cy="4581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7399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lipse 10">
            <a:extLst>
              <a:ext uri="{FF2B5EF4-FFF2-40B4-BE49-F238E27FC236}">
                <a16:creationId xmlns:a16="http://schemas.microsoft.com/office/drawing/2014/main" id="{233159DF-1A6E-4E7E-8959-B253825E6909}"/>
              </a:ext>
            </a:extLst>
          </p:cNvPr>
          <p:cNvSpPr/>
          <p:nvPr/>
        </p:nvSpPr>
        <p:spPr>
          <a:xfrm>
            <a:off x="1184100" y="2438400"/>
            <a:ext cx="644700" cy="76200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Picture 4">
            <a:extLst>
              <a:ext uri="{FF2B5EF4-FFF2-40B4-BE49-F238E27FC236}">
                <a16:creationId xmlns:a16="http://schemas.microsoft.com/office/drawing/2014/main" id="{925F02AB-391C-4892-8F10-3B99AD00207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Espace réservé du numéro de diapositive 1">
            <a:extLst>
              <a:ext uri="{FF2B5EF4-FFF2-40B4-BE49-F238E27FC236}">
                <a16:creationId xmlns:a16="http://schemas.microsoft.com/office/drawing/2014/main" id="{823F0D20-C965-467E-AEDD-7054AE7B5797}"/>
              </a:ext>
            </a:extLst>
          </p:cNvPr>
          <p:cNvSpPr>
            <a:spLocks noGrp="1"/>
          </p:cNvSpPr>
          <p:nvPr>
            <p:ph type="sldNum" sz="quarter" idx="12"/>
          </p:nvPr>
        </p:nvSpPr>
        <p:spPr/>
        <p:txBody>
          <a:bodyPr/>
          <a:lstStyle/>
          <a:p>
            <a:fld id="{FCAEAE96-855E-42B1-8DE9-9C9E68DE18C5}" type="slidenum">
              <a:rPr lang="fr-FR" b="1" smtClean="0">
                <a:solidFill>
                  <a:schemeClr val="bg1"/>
                </a:solidFill>
              </a:rPr>
              <a:pPr/>
              <a:t>25</a:t>
            </a:fld>
            <a:endParaRPr lang="fr-FR" b="1">
              <a:solidFill>
                <a:schemeClr val="bg1"/>
              </a:solidFill>
            </a:endParaRPr>
          </a:p>
        </p:txBody>
      </p:sp>
      <p:pic>
        <p:nvPicPr>
          <p:cNvPr id="4" name="Picture 2">
            <a:extLst>
              <a:ext uri="{FF2B5EF4-FFF2-40B4-BE49-F238E27FC236}">
                <a16:creationId xmlns:a16="http://schemas.microsoft.com/office/drawing/2014/main" id="{7B63C84A-6CCD-4E99-9933-4B4C14693C9B}"/>
              </a:ext>
            </a:extLst>
          </p:cNvPr>
          <p:cNvPicPr>
            <a:picLocks noChangeAspect="1" noChangeArrowheads="1"/>
          </p:cNvPicPr>
          <p:nvPr/>
        </p:nvPicPr>
        <p:blipFill>
          <a:blip r:embed="rId4" cstate="print"/>
          <a:srcRect/>
          <a:stretch>
            <a:fillRect/>
          </a:stretch>
        </p:blipFill>
        <p:spPr bwMode="auto">
          <a:xfrm>
            <a:off x="2133600" y="1066800"/>
            <a:ext cx="6683755" cy="4179840"/>
          </a:xfrm>
          <a:prstGeom prst="rect">
            <a:avLst/>
          </a:prstGeom>
          <a:noFill/>
          <a:ln w="9525">
            <a:noFill/>
            <a:miter lim="800000"/>
            <a:headEnd/>
            <a:tailEnd/>
          </a:ln>
          <a:effectLst/>
        </p:spPr>
      </p:pic>
      <p:sp>
        <p:nvSpPr>
          <p:cNvPr id="6" name="Rectangle 5">
            <a:extLst>
              <a:ext uri="{FF2B5EF4-FFF2-40B4-BE49-F238E27FC236}">
                <a16:creationId xmlns:a16="http://schemas.microsoft.com/office/drawing/2014/main" id="{C8C15CB4-BD13-4651-83B9-E370D7A5407E}"/>
              </a:ext>
            </a:extLst>
          </p:cNvPr>
          <p:cNvSpPr/>
          <p:nvPr/>
        </p:nvSpPr>
        <p:spPr>
          <a:xfrm>
            <a:off x="760586" y="3529837"/>
            <a:ext cx="423514" cy="369332"/>
          </a:xfrm>
          <a:prstGeom prst="rect">
            <a:avLst/>
          </a:prstGeom>
        </p:spPr>
        <p:txBody>
          <a:bodyPr wrap="none">
            <a:spAutoFit/>
          </a:bodyPr>
          <a:lstStyle/>
          <a:p>
            <a:r>
              <a:rPr lang="fr-FR" b="1" dirty="0"/>
              <a:t>5b</a:t>
            </a:r>
          </a:p>
        </p:txBody>
      </p:sp>
      <p:sp>
        <p:nvSpPr>
          <p:cNvPr id="8" name="TextBox 3">
            <a:extLst>
              <a:ext uri="{FF2B5EF4-FFF2-40B4-BE49-F238E27FC236}">
                <a16:creationId xmlns:a16="http://schemas.microsoft.com/office/drawing/2014/main" id="{1A376C97-3893-4451-9338-70E41C31AA93}"/>
              </a:ext>
            </a:extLst>
          </p:cNvPr>
          <p:cNvSpPr txBox="1"/>
          <p:nvPr/>
        </p:nvSpPr>
        <p:spPr>
          <a:xfrm>
            <a:off x="143122" y="457200"/>
            <a:ext cx="8924677" cy="461665"/>
          </a:xfrm>
          <a:prstGeom prst="rect">
            <a:avLst/>
          </a:prstGeom>
          <a:noFill/>
        </p:spPr>
        <p:txBody>
          <a:bodyPr wrap="square" rtlCol="0">
            <a:spAutoFit/>
          </a:bodyPr>
          <a:lstStyle/>
          <a:p>
            <a:r>
              <a:rPr lang="fr-FR" sz="2400" b="1" dirty="0" err="1"/>
              <a:t>Results</a:t>
            </a:r>
            <a:r>
              <a:rPr lang="fr-FR" sz="2400" b="1" dirty="0"/>
              <a:t> and discussion – </a:t>
            </a:r>
            <a:r>
              <a:rPr lang="en-US" sz="2400" b="1" dirty="0">
                <a:solidFill>
                  <a:srgbClr val="7030A0"/>
                </a:solidFill>
              </a:rPr>
              <a:t>Computer-assisted docking of </a:t>
            </a:r>
            <a:r>
              <a:rPr lang="en-US" sz="2400" b="1" dirty="0" err="1">
                <a:solidFill>
                  <a:srgbClr val="7030A0"/>
                </a:solidFill>
              </a:rPr>
              <a:t>indenoindoles</a:t>
            </a:r>
            <a:endParaRPr lang="fr-FR" sz="2400" b="1" i="1" dirty="0">
              <a:solidFill>
                <a:srgbClr val="7030A0"/>
              </a:solidFill>
            </a:endParaRPr>
          </a:p>
        </p:txBody>
      </p:sp>
      <p:graphicFrame>
        <p:nvGraphicFramePr>
          <p:cNvPr id="9" name="Objet 8">
            <a:extLst>
              <a:ext uri="{FF2B5EF4-FFF2-40B4-BE49-F238E27FC236}">
                <a16:creationId xmlns:a16="http://schemas.microsoft.com/office/drawing/2014/main" id="{400CDD25-83D1-4920-8628-FAF12EAC317C}"/>
              </a:ext>
            </a:extLst>
          </p:cNvPr>
          <p:cNvGraphicFramePr>
            <a:graphicFrameLocks noChangeAspect="1"/>
          </p:cNvGraphicFramePr>
          <p:nvPr>
            <p:extLst>
              <p:ext uri="{D42A27DB-BD31-4B8C-83A1-F6EECF244321}">
                <p14:modId xmlns:p14="http://schemas.microsoft.com/office/powerpoint/2010/main" val="3998146130"/>
              </p:ext>
            </p:extLst>
          </p:nvPr>
        </p:nvGraphicFramePr>
        <p:xfrm>
          <a:off x="192087" y="2057400"/>
          <a:ext cx="1560513" cy="1397000"/>
        </p:xfrm>
        <a:graphic>
          <a:graphicData uri="http://schemas.openxmlformats.org/presentationml/2006/ole">
            <mc:AlternateContent xmlns:mc="http://schemas.openxmlformats.org/markup-compatibility/2006">
              <mc:Choice xmlns:v="urn:schemas-microsoft-com:vml" Requires="v">
                <p:oleObj spid="_x0000_s31759" name="CS ChemDraw Drawing" r:id="rId5" imgW="1560434" imgH="1397335" progId="ChemDraw.Document.6.0">
                  <p:embed/>
                </p:oleObj>
              </mc:Choice>
              <mc:Fallback>
                <p:oleObj name="CS ChemDraw Drawing" r:id="rId5" imgW="1560434" imgH="1397335" progId="ChemDraw.Document.6.0">
                  <p:embed/>
                  <p:pic>
                    <p:nvPicPr>
                      <p:cNvPr id="32" name="Objet 31">
                        <a:extLst>
                          <a:ext uri="{FF2B5EF4-FFF2-40B4-BE49-F238E27FC236}">
                            <a16:creationId xmlns:a16="http://schemas.microsoft.com/office/drawing/2014/main" id="{8C9DCC57-91A1-48A7-8AB0-85C1C8B99BDC}"/>
                          </a:ext>
                        </a:extLst>
                      </p:cNvPr>
                      <p:cNvPicPr>
                        <a:picLocks noChangeAspect="1" noChangeArrowheads="1"/>
                      </p:cNvPicPr>
                      <p:nvPr/>
                    </p:nvPicPr>
                    <p:blipFill>
                      <a:blip r:embed="rId6"/>
                      <a:srcRect/>
                      <a:stretch>
                        <a:fillRect/>
                      </a:stretch>
                    </p:blipFill>
                    <p:spPr bwMode="auto">
                      <a:xfrm>
                        <a:off x="192087" y="2057400"/>
                        <a:ext cx="1560513" cy="1397000"/>
                      </a:xfrm>
                      <a:prstGeom prst="rect">
                        <a:avLst/>
                      </a:prstGeom>
                      <a:noFill/>
                    </p:spPr>
                  </p:pic>
                </p:oleObj>
              </mc:Fallback>
            </mc:AlternateContent>
          </a:graphicData>
        </a:graphic>
      </p:graphicFrame>
      <p:sp>
        <p:nvSpPr>
          <p:cNvPr id="10" name="Rectangle 9">
            <a:extLst>
              <a:ext uri="{FF2B5EF4-FFF2-40B4-BE49-F238E27FC236}">
                <a16:creationId xmlns:a16="http://schemas.microsoft.com/office/drawing/2014/main" id="{C39DACB0-AA91-46B2-BB20-938CE07FA3A6}"/>
              </a:ext>
            </a:extLst>
          </p:cNvPr>
          <p:cNvSpPr/>
          <p:nvPr/>
        </p:nvSpPr>
        <p:spPr>
          <a:xfrm>
            <a:off x="149748" y="5354277"/>
            <a:ext cx="8358214" cy="646331"/>
          </a:xfrm>
          <a:prstGeom prst="rect">
            <a:avLst/>
          </a:prstGeom>
        </p:spPr>
        <p:txBody>
          <a:bodyPr wrap="square">
            <a:spAutoFit/>
          </a:bodyPr>
          <a:lstStyle/>
          <a:p>
            <a:r>
              <a:rPr lang="en-US" dirty="0"/>
              <a:t>3D Interrelation of </a:t>
            </a:r>
            <a:r>
              <a:rPr lang="en-US" b="1" dirty="0"/>
              <a:t>5b</a:t>
            </a:r>
            <a:r>
              <a:rPr lang="en-US" dirty="0"/>
              <a:t> with the amino acid residues of 3C13 crystal structure of CK2 </a:t>
            </a:r>
          </a:p>
          <a:p>
            <a:r>
              <a:rPr lang="en-US" dirty="0"/>
              <a:t>(in the ATP binding pocket).</a:t>
            </a:r>
          </a:p>
        </p:txBody>
      </p:sp>
    </p:spTree>
    <p:extLst>
      <p:ext uri="{BB962C8B-B14F-4D97-AF65-F5344CB8AC3E}">
        <p14:creationId xmlns:p14="http://schemas.microsoft.com/office/powerpoint/2010/main" val="3816056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9609F941-5773-4997-B80D-B9060E5C8C8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Espace réservé du numéro de diapositive 1">
            <a:extLst>
              <a:ext uri="{FF2B5EF4-FFF2-40B4-BE49-F238E27FC236}">
                <a16:creationId xmlns:a16="http://schemas.microsoft.com/office/drawing/2014/main" id="{014C9631-5C92-4602-BBEC-4B898811EB21}"/>
              </a:ext>
            </a:extLst>
          </p:cNvPr>
          <p:cNvSpPr>
            <a:spLocks noGrp="1"/>
          </p:cNvSpPr>
          <p:nvPr>
            <p:ph type="sldNum" sz="quarter" idx="12"/>
          </p:nvPr>
        </p:nvSpPr>
        <p:spPr/>
        <p:txBody>
          <a:bodyPr/>
          <a:lstStyle/>
          <a:p>
            <a:fld id="{FCAEAE96-855E-42B1-8DE9-9C9E68DE18C5}" type="slidenum">
              <a:rPr lang="fr-FR" b="1" smtClean="0">
                <a:solidFill>
                  <a:schemeClr val="bg1"/>
                </a:solidFill>
              </a:rPr>
              <a:pPr/>
              <a:t>26</a:t>
            </a:fld>
            <a:endParaRPr lang="fr-FR" b="1">
              <a:solidFill>
                <a:schemeClr val="bg1"/>
              </a:solidFill>
            </a:endParaRPr>
          </a:p>
        </p:txBody>
      </p:sp>
      <p:pic>
        <p:nvPicPr>
          <p:cNvPr id="4" name="Picture 3">
            <a:extLst>
              <a:ext uri="{FF2B5EF4-FFF2-40B4-BE49-F238E27FC236}">
                <a16:creationId xmlns:a16="http://schemas.microsoft.com/office/drawing/2014/main" id="{2F89D1E4-E4E9-4262-9D5B-6446C536A79C}"/>
              </a:ext>
            </a:extLst>
          </p:cNvPr>
          <p:cNvPicPr>
            <a:picLocks noChangeAspect="1" noChangeArrowheads="1"/>
          </p:cNvPicPr>
          <p:nvPr/>
        </p:nvPicPr>
        <p:blipFill>
          <a:blip r:embed="rId4" cstate="print"/>
          <a:srcRect/>
          <a:stretch>
            <a:fillRect/>
          </a:stretch>
        </p:blipFill>
        <p:spPr bwMode="auto">
          <a:xfrm>
            <a:off x="2153822" y="1071903"/>
            <a:ext cx="6741116" cy="4218496"/>
          </a:xfrm>
          <a:prstGeom prst="rect">
            <a:avLst/>
          </a:prstGeom>
          <a:noFill/>
          <a:ln w="9525">
            <a:noFill/>
            <a:miter lim="800000"/>
            <a:headEnd/>
            <a:tailEnd/>
          </a:ln>
          <a:effectLst/>
        </p:spPr>
      </p:pic>
      <p:sp>
        <p:nvSpPr>
          <p:cNvPr id="5" name="Rectangle 4">
            <a:extLst>
              <a:ext uri="{FF2B5EF4-FFF2-40B4-BE49-F238E27FC236}">
                <a16:creationId xmlns:a16="http://schemas.microsoft.com/office/drawing/2014/main" id="{7CA3B057-9635-452D-9574-02B67EE72B53}"/>
              </a:ext>
            </a:extLst>
          </p:cNvPr>
          <p:cNvSpPr/>
          <p:nvPr/>
        </p:nvSpPr>
        <p:spPr>
          <a:xfrm>
            <a:off x="816767" y="3516868"/>
            <a:ext cx="423514" cy="369332"/>
          </a:xfrm>
          <a:prstGeom prst="rect">
            <a:avLst/>
          </a:prstGeom>
        </p:spPr>
        <p:txBody>
          <a:bodyPr wrap="none">
            <a:spAutoFit/>
          </a:bodyPr>
          <a:lstStyle/>
          <a:p>
            <a:r>
              <a:rPr lang="fr-FR" b="1" dirty="0"/>
              <a:t>6b</a:t>
            </a:r>
          </a:p>
        </p:txBody>
      </p:sp>
      <p:graphicFrame>
        <p:nvGraphicFramePr>
          <p:cNvPr id="6" name="Objet 5">
            <a:extLst>
              <a:ext uri="{FF2B5EF4-FFF2-40B4-BE49-F238E27FC236}">
                <a16:creationId xmlns:a16="http://schemas.microsoft.com/office/drawing/2014/main" id="{43EE0DF7-77C6-4B2C-AABC-F097291696BB}"/>
              </a:ext>
            </a:extLst>
          </p:cNvPr>
          <p:cNvGraphicFramePr>
            <a:graphicFrameLocks noChangeAspect="1"/>
          </p:cNvGraphicFramePr>
          <p:nvPr>
            <p:extLst>
              <p:ext uri="{D42A27DB-BD31-4B8C-83A1-F6EECF244321}">
                <p14:modId xmlns:p14="http://schemas.microsoft.com/office/powerpoint/2010/main" val="1425857669"/>
              </p:ext>
            </p:extLst>
          </p:nvPr>
        </p:nvGraphicFramePr>
        <p:xfrm>
          <a:off x="249062" y="2069068"/>
          <a:ext cx="1558925" cy="1397000"/>
        </p:xfrm>
        <a:graphic>
          <a:graphicData uri="http://schemas.openxmlformats.org/presentationml/2006/ole">
            <mc:AlternateContent xmlns:mc="http://schemas.openxmlformats.org/markup-compatibility/2006">
              <mc:Choice xmlns:v="urn:schemas-microsoft-com:vml" Requires="v">
                <p:oleObj spid="_x0000_s32783" name="CS ChemDraw Drawing" r:id="rId5" imgW="1559158" imgH="1397335" progId="ChemDraw.Document.6.0">
                  <p:embed/>
                </p:oleObj>
              </mc:Choice>
              <mc:Fallback>
                <p:oleObj name="CS ChemDraw Drawing" r:id="rId5" imgW="1559158" imgH="1397335" progId="ChemDraw.Document.6.0">
                  <p:embed/>
                  <p:pic>
                    <p:nvPicPr>
                      <p:cNvPr id="33" name="Objet 32">
                        <a:extLst>
                          <a:ext uri="{FF2B5EF4-FFF2-40B4-BE49-F238E27FC236}">
                            <a16:creationId xmlns:a16="http://schemas.microsoft.com/office/drawing/2014/main" id="{2C77D369-555E-4D40-A2AE-5726805F2E51}"/>
                          </a:ext>
                        </a:extLst>
                      </p:cNvPr>
                      <p:cNvPicPr>
                        <a:picLocks noChangeAspect="1" noChangeArrowheads="1"/>
                      </p:cNvPicPr>
                      <p:nvPr/>
                    </p:nvPicPr>
                    <p:blipFill>
                      <a:blip r:embed="rId6"/>
                      <a:srcRect/>
                      <a:stretch>
                        <a:fillRect/>
                      </a:stretch>
                    </p:blipFill>
                    <p:spPr bwMode="auto">
                      <a:xfrm>
                        <a:off x="249062" y="2069068"/>
                        <a:ext cx="1558925" cy="1397000"/>
                      </a:xfrm>
                      <a:prstGeom prst="rect">
                        <a:avLst/>
                      </a:prstGeom>
                      <a:noFill/>
                    </p:spPr>
                  </p:pic>
                </p:oleObj>
              </mc:Fallback>
            </mc:AlternateContent>
          </a:graphicData>
        </a:graphic>
      </p:graphicFrame>
      <p:sp>
        <p:nvSpPr>
          <p:cNvPr id="7" name="TextBox 3">
            <a:extLst>
              <a:ext uri="{FF2B5EF4-FFF2-40B4-BE49-F238E27FC236}">
                <a16:creationId xmlns:a16="http://schemas.microsoft.com/office/drawing/2014/main" id="{EFE20930-E7ED-491F-9823-5AB5EB7F0A18}"/>
              </a:ext>
            </a:extLst>
          </p:cNvPr>
          <p:cNvSpPr txBox="1"/>
          <p:nvPr/>
        </p:nvSpPr>
        <p:spPr>
          <a:xfrm>
            <a:off x="143122" y="457200"/>
            <a:ext cx="8924677" cy="461665"/>
          </a:xfrm>
          <a:prstGeom prst="rect">
            <a:avLst/>
          </a:prstGeom>
          <a:noFill/>
        </p:spPr>
        <p:txBody>
          <a:bodyPr wrap="square" rtlCol="0">
            <a:spAutoFit/>
          </a:bodyPr>
          <a:lstStyle/>
          <a:p>
            <a:r>
              <a:rPr lang="fr-FR" sz="2400" b="1" dirty="0" err="1"/>
              <a:t>Results</a:t>
            </a:r>
            <a:r>
              <a:rPr lang="fr-FR" sz="2400" b="1" dirty="0"/>
              <a:t> and discussion – </a:t>
            </a:r>
            <a:r>
              <a:rPr lang="en-US" sz="2400" b="1" dirty="0">
                <a:solidFill>
                  <a:srgbClr val="7030A0"/>
                </a:solidFill>
              </a:rPr>
              <a:t>Computer-assisted docking of </a:t>
            </a:r>
            <a:r>
              <a:rPr lang="en-US" sz="2400" b="1" dirty="0" err="1">
                <a:solidFill>
                  <a:srgbClr val="7030A0"/>
                </a:solidFill>
              </a:rPr>
              <a:t>indenoindoles</a:t>
            </a:r>
            <a:endParaRPr lang="fr-FR" sz="2400" b="1" i="1" dirty="0">
              <a:solidFill>
                <a:srgbClr val="7030A0"/>
              </a:solidFill>
            </a:endParaRPr>
          </a:p>
        </p:txBody>
      </p:sp>
      <p:sp>
        <p:nvSpPr>
          <p:cNvPr id="8" name="Rectangle 7">
            <a:extLst>
              <a:ext uri="{FF2B5EF4-FFF2-40B4-BE49-F238E27FC236}">
                <a16:creationId xmlns:a16="http://schemas.microsoft.com/office/drawing/2014/main" id="{341F5F11-2B07-40C4-9CD6-9FFA3257ABD0}"/>
              </a:ext>
            </a:extLst>
          </p:cNvPr>
          <p:cNvSpPr/>
          <p:nvPr/>
        </p:nvSpPr>
        <p:spPr>
          <a:xfrm>
            <a:off x="149748" y="5354277"/>
            <a:ext cx="8358214" cy="646331"/>
          </a:xfrm>
          <a:prstGeom prst="rect">
            <a:avLst/>
          </a:prstGeom>
        </p:spPr>
        <p:txBody>
          <a:bodyPr wrap="square">
            <a:spAutoFit/>
          </a:bodyPr>
          <a:lstStyle/>
          <a:p>
            <a:r>
              <a:rPr lang="en-US" dirty="0"/>
              <a:t>3D Interrelation of </a:t>
            </a:r>
            <a:r>
              <a:rPr lang="en-US" b="1" dirty="0"/>
              <a:t>6b</a:t>
            </a:r>
            <a:r>
              <a:rPr lang="en-US" dirty="0"/>
              <a:t> with the amino acid residues of 3C13 crystal structure of CK2 </a:t>
            </a:r>
          </a:p>
          <a:p>
            <a:r>
              <a:rPr lang="en-US" dirty="0"/>
              <a:t>(in the ATP binding pocket).</a:t>
            </a:r>
          </a:p>
        </p:txBody>
      </p:sp>
      <p:sp>
        <p:nvSpPr>
          <p:cNvPr id="9" name="Ellipse 8">
            <a:extLst>
              <a:ext uri="{FF2B5EF4-FFF2-40B4-BE49-F238E27FC236}">
                <a16:creationId xmlns:a16="http://schemas.microsoft.com/office/drawing/2014/main" id="{A59EDAC6-0468-4DC1-9845-FDA930E0558B}"/>
              </a:ext>
            </a:extLst>
          </p:cNvPr>
          <p:cNvSpPr/>
          <p:nvPr/>
        </p:nvSpPr>
        <p:spPr>
          <a:xfrm>
            <a:off x="848446" y="1908598"/>
            <a:ext cx="314078" cy="4581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49315DB6-4A67-4E6E-8C09-1A24ACFC0261}"/>
              </a:ext>
            </a:extLst>
          </p:cNvPr>
          <p:cNvSpPr/>
          <p:nvPr/>
        </p:nvSpPr>
        <p:spPr>
          <a:xfrm>
            <a:off x="1382974" y="2078235"/>
            <a:ext cx="314078" cy="4581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54101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61665"/>
          </a:xfrm>
          <a:prstGeom prst="rect">
            <a:avLst/>
          </a:prstGeom>
          <a:noFill/>
        </p:spPr>
        <p:txBody>
          <a:bodyPr wrap="square" rtlCol="0">
            <a:spAutoFit/>
          </a:bodyPr>
          <a:lstStyle/>
          <a:p>
            <a:r>
              <a:rPr lang="fr-FR" sz="2400" b="1" dirty="0"/>
              <a:t>Conclusions</a:t>
            </a: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6" name="Slide Number Placeholder 5"/>
          <p:cNvSpPr>
            <a:spLocks noGrp="1"/>
          </p:cNvSpPr>
          <p:nvPr>
            <p:ph type="sldNum" sz="quarter" idx="12"/>
          </p:nvPr>
        </p:nvSpPr>
        <p:spPr/>
        <p:txBody>
          <a:bodyPr/>
          <a:lstStyle/>
          <a:p>
            <a:fld id="{FCAEAE96-855E-42B1-8DE9-9C9E68DE18C5}" type="slidenum">
              <a:rPr lang="fr-FR" b="1" smtClean="0">
                <a:solidFill>
                  <a:schemeClr val="bg1"/>
                </a:solidFill>
              </a:rPr>
              <a:pPr/>
              <a:t>27</a:t>
            </a:fld>
            <a:endParaRPr lang="fr-FR" b="1">
              <a:solidFill>
                <a:schemeClr val="bg1"/>
              </a:solidFill>
            </a:endParaRPr>
          </a:p>
        </p:txBody>
      </p:sp>
      <p:sp>
        <p:nvSpPr>
          <p:cNvPr id="2" name="ZoneTexte 1">
            <a:extLst>
              <a:ext uri="{FF2B5EF4-FFF2-40B4-BE49-F238E27FC236}">
                <a16:creationId xmlns:a16="http://schemas.microsoft.com/office/drawing/2014/main" id="{EEA09646-AB8C-4CB8-9048-5C2E46F5074B}"/>
              </a:ext>
            </a:extLst>
          </p:cNvPr>
          <p:cNvSpPr txBox="1"/>
          <p:nvPr/>
        </p:nvSpPr>
        <p:spPr>
          <a:xfrm>
            <a:off x="228600" y="1371600"/>
            <a:ext cx="8704562" cy="461665"/>
          </a:xfrm>
          <a:prstGeom prst="rect">
            <a:avLst/>
          </a:prstGeom>
          <a:noFill/>
        </p:spPr>
        <p:txBody>
          <a:bodyPr wrap="none" rtlCol="0">
            <a:spAutoFit/>
          </a:bodyPr>
          <a:lstStyle/>
          <a:p>
            <a:pPr marL="342900" indent="-342900">
              <a:buFont typeface="Wingdings" panose="05000000000000000000" pitchFamily="2" charset="2"/>
              <a:buChar char="ü"/>
            </a:pPr>
            <a:r>
              <a:rPr lang="en-US" sz="2400" b="1" dirty="0" err="1">
                <a:solidFill>
                  <a:srgbClr val="7030A0"/>
                </a:solidFill>
              </a:rPr>
              <a:t>cLogP</a:t>
            </a:r>
            <a:r>
              <a:rPr lang="en-US" sz="2400" b="1" dirty="0">
                <a:solidFill>
                  <a:srgbClr val="7030A0"/>
                </a:solidFill>
              </a:rPr>
              <a:t> and Bio data on CK2: Alkoxy group +++ </a:t>
            </a:r>
            <a:r>
              <a:rPr lang="en-US" sz="2400" b="1" dirty="0">
                <a:solidFill>
                  <a:schemeClr val="accent1"/>
                </a:solidFill>
              </a:rPr>
              <a:t>on keto sub-series </a:t>
            </a:r>
            <a:endParaRPr lang="fr-FR" sz="2400" dirty="0">
              <a:solidFill>
                <a:schemeClr val="accent1"/>
              </a:solidFill>
            </a:endParaRPr>
          </a:p>
        </p:txBody>
      </p:sp>
      <p:graphicFrame>
        <p:nvGraphicFramePr>
          <p:cNvPr id="19" name="Objet 18">
            <a:extLst>
              <a:ext uri="{FF2B5EF4-FFF2-40B4-BE49-F238E27FC236}">
                <a16:creationId xmlns:a16="http://schemas.microsoft.com/office/drawing/2014/main" id="{C452196E-674A-483D-8565-B294B37A972E}"/>
              </a:ext>
            </a:extLst>
          </p:cNvPr>
          <p:cNvGraphicFramePr>
            <a:graphicFrameLocks noChangeAspect="1"/>
          </p:cNvGraphicFramePr>
          <p:nvPr>
            <p:extLst>
              <p:ext uri="{D42A27DB-BD31-4B8C-83A1-F6EECF244321}">
                <p14:modId xmlns:p14="http://schemas.microsoft.com/office/powerpoint/2010/main" val="1500045284"/>
              </p:ext>
            </p:extLst>
          </p:nvPr>
        </p:nvGraphicFramePr>
        <p:xfrm>
          <a:off x="5949584" y="1927189"/>
          <a:ext cx="1558925" cy="1439863"/>
        </p:xfrm>
        <a:graphic>
          <a:graphicData uri="http://schemas.openxmlformats.org/presentationml/2006/ole">
            <mc:AlternateContent xmlns:mc="http://schemas.openxmlformats.org/markup-compatibility/2006">
              <mc:Choice xmlns:v="urn:schemas-microsoft-com:vml" Requires="v">
                <p:oleObj spid="_x0000_s17576" name="CS ChemDraw Drawing" r:id="rId4" imgW="1559158" imgH="1440180" progId="ChemDraw.Document.6.0">
                  <p:embed/>
                </p:oleObj>
              </mc:Choice>
              <mc:Fallback>
                <p:oleObj name="CS ChemDraw Drawing" r:id="rId4" imgW="1559158" imgH="1440180" progId="ChemDraw.Document.6.0">
                  <p:embed/>
                  <p:pic>
                    <p:nvPicPr>
                      <p:cNvPr id="11" name="Objet 10">
                        <a:extLst>
                          <a:ext uri="{FF2B5EF4-FFF2-40B4-BE49-F238E27FC236}">
                            <a16:creationId xmlns:a16="http://schemas.microsoft.com/office/drawing/2014/main" id="{4E9F1158-9BD4-4AC3-9E75-69588B79F756}"/>
                          </a:ext>
                        </a:extLst>
                      </p:cNvPr>
                      <p:cNvPicPr>
                        <a:picLocks noChangeAspect="1" noChangeArrowheads="1"/>
                      </p:cNvPicPr>
                      <p:nvPr/>
                    </p:nvPicPr>
                    <p:blipFill>
                      <a:blip r:embed="rId5"/>
                      <a:srcRect/>
                      <a:stretch>
                        <a:fillRect/>
                      </a:stretch>
                    </p:blipFill>
                    <p:spPr bwMode="auto">
                      <a:xfrm>
                        <a:off x="5949584" y="1927189"/>
                        <a:ext cx="1558925" cy="1439863"/>
                      </a:xfrm>
                      <a:prstGeom prst="rect">
                        <a:avLst/>
                      </a:prstGeom>
                      <a:noFill/>
                    </p:spPr>
                  </p:pic>
                </p:oleObj>
              </mc:Fallback>
            </mc:AlternateContent>
          </a:graphicData>
        </a:graphic>
      </p:graphicFrame>
      <p:sp>
        <p:nvSpPr>
          <p:cNvPr id="20" name="ZoneTexte 19">
            <a:extLst>
              <a:ext uri="{FF2B5EF4-FFF2-40B4-BE49-F238E27FC236}">
                <a16:creationId xmlns:a16="http://schemas.microsoft.com/office/drawing/2014/main" id="{2544BCFE-B635-4B44-BFE0-08149DF71E0C}"/>
              </a:ext>
            </a:extLst>
          </p:cNvPr>
          <p:cNvSpPr txBox="1"/>
          <p:nvPr/>
        </p:nvSpPr>
        <p:spPr>
          <a:xfrm>
            <a:off x="1698089" y="3414767"/>
            <a:ext cx="716863" cy="369332"/>
          </a:xfrm>
          <a:prstGeom prst="rect">
            <a:avLst/>
          </a:prstGeom>
          <a:noFill/>
        </p:spPr>
        <p:txBody>
          <a:bodyPr wrap="none" rtlCol="0">
            <a:spAutoFit/>
          </a:bodyPr>
          <a:lstStyle/>
          <a:p>
            <a:r>
              <a:rPr lang="fr-FR" b="1" dirty="0"/>
              <a:t>NA8b</a:t>
            </a:r>
          </a:p>
        </p:txBody>
      </p:sp>
      <p:sp>
        <p:nvSpPr>
          <p:cNvPr id="22" name="ZoneTexte 21">
            <a:extLst>
              <a:ext uri="{FF2B5EF4-FFF2-40B4-BE49-F238E27FC236}">
                <a16:creationId xmlns:a16="http://schemas.microsoft.com/office/drawing/2014/main" id="{FE2C36AE-8296-4EE8-94C9-C08D92370FDD}"/>
              </a:ext>
            </a:extLst>
          </p:cNvPr>
          <p:cNvSpPr txBox="1"/>
          <p:nvPr/>
        </p:nvSpPr>
        <p:spPr>
          <a:xfrm>
            <a:off x="470452" y="3884474"/>
            <a:ext cx="3648756" cy="1754326"/>
          </a:xfrm>
          <a:prstGeom prst="rect">
            <a:avLst/>
          </a:prstGeom>
          <a:solidFill>
            <a:schemeClr val="accent1">
              <a:lumMod val="20000"/>
              <a:lumOff val="80000"/>
            </a:schemeClr>
          </a:solidFill>
        </p:spPr>
        <p:txBody>
          <a:bodyPr wrap="none" rtlCol="0">
            <a:spAutoFit/>
          </a:bodyPr>
          <a:lstStyle/>
          <a:p>
            <a:r>
              <a:rPr lang="fr-FR" b="1" dirty="0" err="1"/>
              <a:t>cLogP</a:t>
            </a:r>
            <a:r>
              <a:rPr lang="fr-FR" dirty="0"/>
              <a:t> = 3.53 ± 1.27</a:t>
            </a:r>
          </a:p>
          <a:p>
            <a:r>
              <a:rPr lang="en-US" dirty="0"/>
              <a:t>[ACD/</a:t>
            </a:r>
            <a:r>
              <a:rPr lang="en-US" dirty="0" err="1"/>
              <a:t>ChemSketch</a:t>
            </a:r>
            <a:r>
              <a:rPr lang="en-US" dirty="0"/>
              <a:t> 2019.2.1]</a:t>
            </a:r>
          </a:p>
          <a:p>
            <a:endParaRPr lang="en-US" dirty="0"/>
          </a:p>
          <a:p>
            <a:r>
              <a:rPr lang="en-US" dirty="0"/>
              <a:t>CK2, </a:t>
            </a:r>
            <a:r>
              <a:rPr lang="en-US" b="1" dirty="0"/>
              <a:t>IC</a:t>
            </a:r>
            <a:r>
              <a:rPr lang="en-US" b="1" baseline="-25000" dirty="0"/>
              <a:t>50</a:t>
            </a:r>
            <a:r>
              <a:rPr lang="en-US" dirty="0"/>
              <a:t> = 0.14 </a:t>
            </a:r>
            <a:r>
              <a:rPr lang="en-US" dirty="0">
                <a:latin typeface="Symbol" panose="05050102010706020507" pitchFamily="18" charset="2"/>
              </a:rPr>
              <a:t>m</a:t>
            </a:r>
            <a:r>
              <a:rPr lang="en-US" dirty="0"/>
              <a:t>M</a:t>
            </a:r>
          </a:p>
          <a:p>
            <a:endParaRPr lang="en-US" dirty="0"/>
          </a:p>
          <a:p>
            <a:r>
              <a:rPr lang="en-US" dirty="0"/>
              <a:t>MCF-7, </a:t>
            </a:r>
            <a:r>
              <a:rPr lang="en-US" b="1" dirty="0"/>
              <a:t>% viability </a:t>
            </a:r>
            <a:r>
              <a:rPr lang="en-US" dirty="0"/>
              <a:t>(after 48 h): ≈ 65%</a:t>
            </a:r>
            <a:endParaRPr lang="fr-FR" dirty="0"/>
          </a:p>
        </p:txBody>
      </p:sp>
      <p:sp>
        <p:nvSpPr>
          <p:cNvPr id="23" name="ZoneTexte 22">
            <a:extLst>
              <a:ext uri="{FF2B5EF4-FFF2-40B4-BE49-F238E27FC236}">
                <a16:creationId xmlns:a16="http://schemas.microsoft.com/office/drawing/2014/main" id="{2EFE2CF2-0C96-48B8-B9FE-EDCCBBA40143}"/>
              </a:ext>
            </a:extLst>
          </p:cNvPr>
          <p:cNvSpPr txBox="1"/>
          <p:nvPr/>
        </p:nvSpPr>
        <p:spPr>
          <a:xfrm>
            <a:off x="6280046" y="3422388"/>
            <a:ext cx="898003" cy="369332"/>
          </a:xfrm>
          <a:prstGeom prst="rect">
            <a:avLst/>
          </a:prstGeom>
          <a:noFill/>
        </p:spPr>
        <p:txBody>
          <a:bodyPr wrap="none" rtlCol="0">
            <a:spAutoFit/>
          </a:bodyPr>
          <a:lstStyle/>
          <a:p>
            <a:r>
              <a:rPr lang="fr-FR" b="1" dirty="0"/>
              <a:t>NA28-1</a:t>
            </a:r>
          </a:p>
        </p:txBody>
      </p:sp>
      <p:graphicFrame>
        <p:nvGraphicFramePr>
          <p:cNvPr id="24" name="Objet 23">
            <a:extLst>
              <a:ext uri="{FF2B5EF4-FFF2-40B4-BE49-F238E27FC236}">
                <a16:creationId xmlns:a16="http://schemas.microsoft.com/office/drawing/2014/main" id="{83A32517-694B-4F77-8C35-FD735D8317F3}"/>
              </a:ext>
            </a:extLst>
          </p:cNvPr>
          <p:cNvGraphicFramePr>
            <a:graphicFrameLocks noChangeAspect="1"/>
          </p:cNvGraphicFramePr>
          <p:nvPr>
            <p:extLst>
              <p:ext uri="{D42A27DB-BD31-4B8C-83A1-F6EECF244321}">
                <p14:modId xmlns:p14="http://schemas.microsoft.com/office/powerpoint/2010/main" val="3621306079"/>
              </p:ext>
            </p:extLst>
          </p:nvPr>
        </p:nvGraphicFramePr>
        <p:xfrm>
          <a:off x="1086557" y="1926855"/>
          <a:ext cx="1939925" cy="1395413"/>
        </p:xfrm>
        <a:graphic>
          <a:graphicData uri="http://schemas.openxmlformats.org/presentationml/2006/ole">
            <mc:AlternateContent xmlns:mc="http://schemas.openxmlformats.org/markup-compatibility/2006">
              <mc:Choice xmlns:v="urn:schemas-microsoft-com:vml" Requires="v">
                <p:oleObj spid="_x0000_s17577" name="CS ChemDraw Drawing" r:id="rId6" imgW="1940229" imgH="1396063" progId="ChemDraw.Document.6.0">
                  <p:embed/>
                </p:oleObj>
              </mc:Choice>
              <mc:Fallback>
                <p:oleObj name="CS ChemDraw Drawing" r:id="rId6" imgW="1940229" imgH="1396063" progId="ChemDraw.Document.6.0">
                  <p:embed/>
                  <p:pic>
                    <p:nvPicPr>
                      <p:cNvPr id="7" name="Objet 6">
                        <a:extLst>
                          <a:ext uri="{FF2B5EF4-FFF2-40B4-BE49-F238E27FC236}">
                            <a16:creationId xmlns:a16="http://schemas.microsoft.com/office/drawing/2014/main" id="{384DE29D-A581-4BE0-A44C-EC7F251A3051}"/>
                          </a:ext>
                        </a:extLst>
                      </p:cNvPr>
                      <p:cNvPicPr/>
                      <p:nvPr/>
                    </p:nvPicPr>
                    <p:blipFill>
                      <a:blip r:embed="rId7"/>
                      <a:stretch>
                        <a:fillRect/>
                      </a:stretch>
                    </p:blipFill>
                    <p:spPr>
                      <a:xfrm>
                        <a:off x="1086557" y="1926855"/>
                        <a:ext cx="1939925" cy="1395413"/>
                      </a:xfrm>
                      <a:prstGeom prst="rect">
                        <a:avLst/>
                      </a:prstGeom>
                    </p:spPr>
                  </p:pic>
                </p:oleObj>
              </mc:Fallback>
            </mc:AlternateContent>
          </a:graphicData>
        </a:graphic>
      </p:graphicFrame>
      <p:sp>
        <p:nvSpPr>
          <p:cNvPr id="25" name="ZoneTexte 24">
            <a:extLst>
              <a:ext uri="{FF2B5EF4-FFF2-40B4-BE49-F238E27FC236}">
                <a16:creationId xmlns:a16="http://schemas.microsoft.com/office/drawing/2014/main" id="{39B0590E-47EC-4132-8C01-83D9C27055E5}"/>
              </a:ext>
            </a:extLst>
          </p:cNvPr>
          <p:cNvSpPr txBox="1"/>
          <p:nvPr/>
        </p:nvSpPr>
        <p:spPr>
          <a:xfrm>
            <a:off x="4800600" y="3871606"/>
            <a:ext cx="3648756" cy="1754326"/>
          </a:xfrm>
          <a:prstGeom prst="rect">
            <a:avLst/>
          </a:prstGeom>
          <a:solidFill>
            <a:schemeClr val="accent1">
              <a:lumMod val="20000"/>
              <a:lumOff val="80000"/>
            </a:schemeClr>
          </a:solidFill>
        </p:spPr>
        <p:txBody>
          <a:bodyPr wrap="none" rtlCol="0">
            <a:spAutoFit/>
          </a:bodyPr>
          <a:lstStyle/>
          <a:p>
            <a:r>
              <a:rPr lang="fr-FR" b="1" dirty="0" err="1"/>
              <a:t>cLogP</a:t>
            </a:r>
            <a:r>
              <a:rPr lang="fr-FR" dirty="0"/>
              <a:t> = 4.29 ± 1.42</a:t>
            </a:r>
          </a:p>
          <a:p>
            <a:r>
              <a:rPr lang="en-US" dirty="0"/>
              <a:t>[ACD/</a:t>
            </a:r>
            <a:r>
              <a:rPr lang="en-US" dirty="0" err="1"/>
              <a:t>ChemSketch</a:t>
            </a:r>
            <a:r>
              <a:rPr lang="en-US" dirty="0"/>
              <a:t> 2019.2.1]</a:t>
            </a:r>
          </a:p>
          <a:p>
            <a:endParaRPr lang="en-US" dirty="0"/>
          </a:p>
          <a:p>
            <a:r>
              <a:rPr lang="en-US" dirty="0"/>
              <a:t>CK2, </a:t>
            </a:r>
            <a:r>
              <a:rPr lang="en-US" b="1" dirty="0"/>
              <a:t>IC</a:t>
            </a:r>
            <a:r>
              <a:rPr lang="en-US" b="1" baseline="-25000" dirty="0"/>
              <a:t>50</a:t>
            </a:r>
            <a:r>
              <a:rPr lang="en-US" dirty="0"/>
              <a:t> = 45 </a:t>
            </a:r>
            <a:r>
              <a:rPr lang="en-US" dirty="0" err="1"/>
              <a:t>nM</a:t>
            </a:r>
            <a:endParaRPr lang="en-US" dirty="0"/>
          </a:p>
          <a:p>
            <a:endParaRPr lang="en-US" dirty="0"/>
          </a:p>
          <a:p>
            <a:r>
              <a:rPr lang="en-US" dirty="0"/>
              <a:t>MCF-7, </a:t>
            </a:r>
            <a:r>
              <a:rPr lang="en-US" b="1" dirty="0"/>
              <a:t>% viability </a:t>
            </a:r>
            <a:r>
              <a:rPr lang="en-US" dirty="0"/>
              <a:t>(after 48 h): &lt; 50%</a:t>
            </a:r>
            <a:endParaRPr lang="fr-FR" dirty="0"/>
          </a:p>
        </p:txBody>
      </p:sp>
      <p:sp>
        <p:nvSpPr>
          <p:cNvPr id="26" name="Rectangle 25">
            <a:extLst>
              <a:ext uri="{FF2B5EF4-FFF2-40B4-BE49-F238E27FC236}">
                <a16:creationId xmlns:a16="http://schemas.microsoft.com/office/drawing/2014/main" id="{D4B906FE-6D6F-4914-86F8-A84E9AE3BC26}"/>
              </a:ext>
            </a:extLst>
          </p:cNvPr>
          <p:cNvSpPr/>
          <p:nvPr/>
        </p:nvSpPr>
        <p:spPr>
          <a:xfrm>
            <a:off x="5867400" y="2819400"/>
            <a:ext cx="412646" cy="641576"/>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9A357F79-C06B-4196-A80A-8D16B389FD7E}"/>
              </a:ext>
            </a:extLst>
          </p:cNvPr>
          <p:cNvSpPr/>
          <p:nvPr/>
        </p:nvSpPr>
        <p:spPr>
          <a:xfrm>
            <a:off x="6934200" y="1991506"/>
            <a:ext cx="609600" cy="113874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459F7FAB-5D9F-40C3-A625-B82128F61432}"/>
              </a:ext>
            </a:extLst>
          </p:cNvPr>
          <p:cNvSpPr txBox="1"/>
          <p:nvPr/>
        </p:nvSpPr>
        <p:spPr>
          <a:xfrm>
            <a:off x="3717461" y="2945583"/>
            <a:ext cx="2147960" cy="369332"/>
          </a:xfrm>
          <a:prstGeom prst="rect">
            <a:avLst/>
          </a:prstGeom>
          <a:noFill/>
        </p:spPr>
        <p:txBody>
          <a:bodyPr wrap="none" rtlCol="0">
            <a:spAutoFit/>
          </a:bodyPr>
          <a:lstStyle/>
          <a:p>
            <a:r>
              <a:rPr lang="fr-FR" b="1" dirty="0" err="1">
                <a:solidFill>
                  <a:srgbClr val="7030A0"/>
                </a:solidFill>
              </a:rPr>
              <a:t>Already</a:t>
            </a:r>
            <a:r>
              <a:rPr lang="fr-FR" b="1" dirty="0">
                <a:solidFill>
                  <a:srgbClr val="7030A0"/>
                </a:solidFill>
              </a:rPr>
              <a:t> best </a:t>
            </a:r>
            <a:r>
              <a:rPr lang="fr-FR" b="1" dirty="0" err="1">
                <a:solidFill>
                  <a:srgbClr val="7030A0"/>
                </a:solidFill>
              </a:rPr>
              <a:t>length</a:t>
            </a:r>
            <a:r>
              <a:rPr lang="fr-FR" b="1" dirty="0">
                <a:solidFill>
                  <a:srgbClr val="7030A0"/>
                </a:solidFill>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2923877"/>
          </a:xfrm>
          <a:prstGeom prst="rect">
            <a:avLst/>
          </a:prstGeom>
          <a:noFill/>
        </p:spPr>
        <p:txBody>
          <a:bodyPr wrap="square" rtlCol="0">
            <a:spAutoFit/>
          </a:bodyPr>
          <a:lstStyle/>
          <a:p>
            <a:r>
              <a:rPr lang="fr-FR" sz="2400" b="1" dirty="0" err="1"/>
              <a:t>Acknowledgments</a:t>
            </a:r>
            <a:endParaRPr lang="fr-FR" sz="2400" b="1" dirty="0"/>
          </a:p>
          <a:p>
            <a:endParaRPr lang="fr-FR" sz="2400" b="1" dirty="0"/>
          </a:p>
          <a:p>
            <a:r>
              <a:rPr lang="fr-FR" sz="2000" dirty="0"/>
              <a:t>Aude Rollet		Alexandra Chapuis</a:t>
            </a:r>
          </a:p>
          <a:p>
            <a:endParaRPr lang="fr-FR" sz="2000" dirty="0"/>
          </a:p>
          <a:p>
            <a:r>
              <a:rPr lang="fr-FR" sz="2000" dirty="0" err="1"/>
              <a:t>Waël</a:t>
            </a:r>
            <a:r>
              <a:rPr lang="fr-FR" sz="2000" dirty="0"/>
              <a:t> </a:t>
            </a:r>
            <a:r>
              <a:rPr lang="fr-FR" sz="2000" dirty="0" err="1"/>
              <a:t>Zeinyeh</a:t>
            </a:r>
            <a:r>
              <a:rPr lang="fr-FR" sz="2000" dirty="0"/>
              <a:t>		Anthony </a:t>
            </a:r>
            <a:r>
              <a:rPr lang="fr-FR" sz="2000" dirty="0" err="1"/>
              <a:t>Prandina</a:t>
            </a:r>
            <a:endParaRPr lang="fr-FR" sz="2000" dirty="0"/>
          </a:p>
          <a:p>
            <a:endParaRPr lang="fr-FR" sz="2000" dirty="0"/>
          </a:p>
          <a:p>
            <a:r>
              <a:rPr lang="fr-FR" sz="2000" dirty="0"/>
              <a:t>Abdelhamid </a:t>
            </a:r>
            <a:r>
              <a:rPr lang="fr-FR" sz="2000" dirty="0" err="1"/>
              <a:t>Nacereddine</a:t>
            </a:r>
            <a:endParaRPr lang="fr-FR" sz="2000" dirty="0"/>
          </a:p>
          <a:p>
            <a:endParaRPr lang="fr-FR" dirty="0"/>
          </a:p>
          <a:p>
            <a:endParaRPr lang="fr-FR" dirty="0"/>
          </a:p>
        </p:txBody>
      </p:sp>
      <p:pic>
        <p:nvPicPr>
          <p:cNvPr id="5" name="Picture 4">
            <a:extLst>
              <a:ext uri="{FF2B5EF4-FFF2-40B4-BE49-F238E27FC236}">
                <a16:creationId xmlns:a16="http://schemas.microsoft.com/office/drawing/2014/main" id="{BE90E4F9-57B5-40AD-9E3E-3CC678427C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6" name="Slide Number Placeholder 5"/>
          <p:cNvSpPr>
            <a:spLocks noGrp="1"/>
          </p:cNvSpPr>
          <p:nvPr>
            <p:ph type="sldNum" sz="quarter" idx="12"/>
          </p:nvPr>
        </p:nvSpPr>
        <p:spPr/>
        <p:txBody>
          <a:bodyPr/>
          <a:lstStyle/>
          <a:p>
            <a:fld id="{FCAEAE96-855E-42B1-8DE9-9C9E68DE18C5}" type="slidenum">
              <a:rPr lang="fr-FR" b="1" smtClean="0">
                <a:solidFill>
                  <a:schemeClr val="bg1"/>
                </a:solidFill>
              </a:rPr>
              <a:pPr/>
              <a:t>28</a:t>
            </a:fld>
            <a:endParaRPr lang="fr-FR" b="1">
              <a:solidFill>
                <a:schemeClr val="bg1"/>
              </a:solidFill>
            </a:endParaRPr>
          </a:p>
        </p:txBody>
      </p:sp>
      <p:pic>
        <p:nvPicPr>
          <p:cNvPr id="7" name="Image 6">
            <a:extLst>
              <a:ext uri="{FF2B5EF4-FFF2-40B4-BE49-F238E27FC236}">
                <a16:creationId xmlns:a16="http://schemas.microsoft.com/office/drawing/2014/main" id="{6F9B0906-37AF-44E1-869D-25FAD7E421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0574" y="4884923"/>
            <a:ext cx="1995774" cy="798310"/>
          </a:xfrm>
          <a:prstGeom prst="rect">
            <a:avLst/>
          </a:prstGeom>
        </p:spPr>
      </p:pic>
      <p:pic>
        <p:nvPicPr>
          <p:cNvPr id="8" name="Image 7">
            <a:extLst>
              <a:ext uri="{FF2B5EF4-FFF2-40B4-BE49-F238E27FC236}">
                <a16:creationId xmlns:a16="http://schemas.microsoft.com/office/drawing/2014/main" id="{00371A4B-1F18-4158-BD2D-4D8F921164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2300" y="4824497"/>
            <a:ext cx="1547813" cy="738188"/>
          </a:xfrm>
          <a:prstGeom prst="rect">
            <a:avLst/>
          </a:prstGeom>
        </p:spPr>
      </p:pic>
      <p:pic>
        <p:nvPicPr>
          <p:cNvPr id="9" name="Picture 2" descr="Identité visuelle">
            <a:extLst>
              <a:ext uri="{FF2B5EF4-FFF2-40B4-BE49-F238E27FC236}">
                <a16:creationId xmlns:a16="http://schemas.microsoft.com/office/drawing/2014/main" id="{9A56047D-A065-4A52-A0B4-25813CBC37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887" y="4648200"/>
            <a:ext cx="1384459" cy="557213"/>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AFAF1FEE-A6E3-45E6-AB8D-934EB67E61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9000" y="4413325"/>
            <a:ext cx="678318" cy="285958"/>
          </a:xfrm>
          <a:prstGeom prst="rect">
            <a:avLst/>
          </a:prstGeom>
        </p:spPr>
      </p:pic>
      <p:pic>
        <p:nvPicPr>
          <p:cNvPr id="11" name="Picture 4" descr="Centre de recherche en cancérologie - Lyon &gt; Accueil">
            <a:extLst>
              <a:ext uri="{FF2B5EF4-FFF2-40B4-BE49-F238E27FC236}">
                <a16:creationId xmlns:a16="http://schemas.microsoft.com/office/drawing/2014/main" id="{BE4C869F-2FC1-41F4-A5F9-CE2300DEED7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2787" y="4457482"/>
            <a:ext cx="842963" cy="197644"/>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a:extLst>
              <a:ext uri="{FF2B5EF4-FFF2-40B4-BE49-F238E27FC236}">
                <a16:creationId xmlns:a16="http://schemas.microsoft.com/office/drawing/2014/main" id="{205E584C-B98D-4ACD-B50B-F3BE9435C2F7}"/>
              </a:ext>
            </a:extLst>
          </p:cNvPr>
          <p:cNvPicPr>
            <a:picLocks noChangeAspect="1"/>
          </p:cNvPicPr>
          <p:nvPr/>
        </p:nvPicPr>
        <p:blipFill>
          <a:blip r:embed="rId8"/>
          <a:stretch>
            <a:fillRect/>
          </a:stretch>
        </p:blipFill>
        <p:spPr>
          <a:xfrm>
            <a:off x="6862281" y="4312008"/>
            <a:ext cx="1220164" cy="488592"/>
          </a:xfrm>
          <a:prstGeom prst="rect">
            <a:avLst/>
          </a:prstGeom>
        </p:spPr>
      </p:pic>
      <p:sp>
        <p:nvSpPr>
          <p:cNvPr id="3" name="ZoneTexte 2">
            <a:extLst>
              <a:ext uri="{FF2B5EF4-FFF2-40B4-BE49-F238E27FC236}">
                <a16:creationId xmlns:a16="http://schemas.microsoft.com/office/drawing/2014/main" id="{67D7BF0A-9E74-419F-A3EC-B2D6F6228878}"/>
              </a:ext>
            </a:extLst>
          </p:cNvPr>
          <p:cNvSpPr txBox="1"/>
          <p:nvPr/>
        </p:nvSpPr>
        <p:spPr>
          <a:xfrm>
            <a:off x="573640" y="3088957"/>
            <a:ext cx="7690513" cy="923330"/>
          </a:xfrm>
          <a:prstGeom prst="rect">
            <a:avLst/>
          </a:prstGeom>
          <a:noFill/>
        </p:spPr>
        <p:txBody>
          <a:bodyPr wrap="square" rtlCol="0">
            <a:spAutoFit/>
          </a:bodyPr>
          <a:lstStyle/>
          <a:p>
            <a:r>
              <a:rPr lang="en-US" dirty="0"/>
              <a:t>This scientific work was made possible by financial support from Rhône-Alpes region through the Cluster 5 Chemistry, the </a:t>
            </a:r>
            <a:r>
              <a:rPr lang="en-US" dirty="0" err="1"/>
              <a:t>Canceropôle</a:t>
            </a:r>
            <a:r>
              <a:rPr lang="en-US" dirty="0"/>
              <a:t> Lyon Auvergne Rhône-Alpes (CLARA) and </a:t>
            </a:r>
            <a:r>
              <a:rPr lang="fr-FR" dirty="0"/>
              <a:t>Institut Convergence </a:t>
            </a:r>
            <a:r>
              <a:rPr lang="fr-FR" b="1" dirty="0"/>
              <a:t>PLASCAN </a:t>
            </a:r>
            <a:r>
              <a:rPr lang="fr-FR" dirty="0"/>
              <a:t>- Institut François Rabelais.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609600"/>
            <a:ext cx="7924800" cy="4801314"/>
          </a:xfrm>
          <a:prstGeom prst="rect">
            <a:avLst/>
          </a:prstGeom>
          <a:noFill/>
        </p:spPr>
        <p:txBody>
          <a:bodyPr wrap="square" rtlCol="0">
            <a:spAutoFit/>
          </a:bodyPr>
          <a:lstStyle/>
          <a:p>
            <a:r>
              <a:rPr lang="fr-FR" b="1" dirty="0"/>
              <a:t>Abstract:</a:t>
            </a:r>
            <a:endParaRPr lang="fr-FR" dirty="0"/>
          </a:p>
          <a:p>
            <a:endParaRPr lang="fr-FR" dirty="0"/>
          </a:p>
          <a:p>
            <a:pPr algn="just"/>
            <a:r>
              <a:rPr lang="en-US" dirty="0"/>
              <a:t>Casein kinase 2 (CK2) is a highly pleiotropic serine/threonine protein kinase whose list of substrates includes &gt;300 proteins implicated in a wide variety of cell functions. The catalytic subunits of CK2 (alpha and/or alpha’) are constitutively active either alone or in combination with the regulatory beta-subunits to give a </a:t>
            </a:r>
            <a:r>
              <a:rPr lang="en-US" dirty="0" err="1"/>
              <a:t>heterotetrameric</a:t>
            </a:r>
            <a:r>
              <a:rPr lang="en-US" dirty="0"/>
              <a:t> protein. High constitutive activity of CK2 is related to contribute to cancer. Based on recent years of effort, a German French collaborative network has developed </a:t>
            </a:r>
            <a:r>
              <a:rPr lang="en-US" dirty="0" err="1"/>
              <a:t>indeno</a:t>
            </a:r>
            <a:r>
              <a:rPr lang="en-US" dirty="0"/>
              <a:t>[1,2-</a:t>
            </a:r>
            <a:r>
              <a:rPr lang="en-US" i="1" dirty="0"/>
              <a:t>b</a:t>
            </a:r>
            <a:r>
              <a:rPr lang="en-US" dirty="0"/>
              <a:t>]indole scaffold for designing novel inhibitors of human CK2.</a:t>
            </a:r>
            <a:r>
              <a:rPr lang="fr-FR" dirty="0"/>
              <a:t> </a:t>
            </a:r>
            <a:r>
              <a:rPr lang="en-US" b="1" dirty="0">
                <a:solidFill>
                  <a:srgbClr val="7030A0"/>
                </a:solidFill>
              </a:rPr>
              <a:t>The aim of this study</a:t>
            </a:r>
            <a:r>
              <a:rPr lang="en-US" dirty="0">
                <a:solidFill>
                  <a:srgbClr val="7030A0"/>
                </a:solidFill>
              </a:rPr>
              <a:t> </a:t>
            </a:r>
            <a:r>
              <a:rPr lang="en-US" dirty="0"/>
              <a:t>is to develop functionalized </a:t>
            </a:r>
            <a:r>
              <a:rPr lang="en-US" dirty="0" err="1"/>
              <a:t>indeno</a:t>
            </a:r>
            <a:r>
              <a:rPr lang="en-US" dirty="0"/>
              <a:t>[1,2-</a:t>
            </a:r>
            <a:r>
              <a:rPr lang="en-US" i="1" dirty="0"/>
              <a:t>b</a:t>
            </a:r>
            <a:r>
              <a:rPr lang="en-US" dirty="0"/>
              <a:t>]indoles and to investigate their potential inhibitory activity against human CK2. The different aspects of medicinal chemistry will be discussed, namely synthesis, NMR investigations, X-ray crystallography, CK2 inhibition, </a:t>
            </a:r>
            <a:r>
              <a:rPr lang="en-US" i="1" dirty="0"/>
              <a:t>in </a:t>
            </a:r>
            <a:r>
              <a:rPr lang="en-US" i="1" dirty="0" err="1"/>
              <a:t>cellulo</a:t>
            </a:r>
            <a:r>
              <a:rPr lang="en-US" i="1" dirty="0"/>
              <a:t> </a:t>
            </a:r>
            <a:r>
              <a:rPr lang="en-US" dirty="0"/>
              <a:t>activities, molecular modelling and </a:t>
            </a:r>
            <a:r>
              <a:rPr lang="en-US" dirty="0" err="1"/>
              <a:t>physico</a:t>
            </a:r>
            <a:r>
              <a:rPr lang="en-US" dirty="0"/>
              <a:t>-chemical properties.</a:t>
            </a:r>
          </a:p>
          <a:p>
            <a:endParaRPr lang="en-US" dirty="0"/>
          </a:p>
          <a:p>
            <a:r>
              <a:rPr lang="fr-FR" b="1" dirty="0"/>
              <a:t>Keywords: </a:t>
            </a:r>
            <a:r>
              <a:rPr lang="fr-FR" dirty="0" err="1"/>
              <a:t>indenoindole</a:t>
            </a:r>
            <a:r>
              <a:rPr lang="fr-FR" dirty="0"/>
              <a:t> </a:t>
            </a:r>
            <a:r>
              <a:rPr lang="fr-FR" dirty="0" err="1"/>
              <a:t>synthesis</a:t>
            </a:r>
            <a:r>
              <a:rPr lang="fr-FR" dirty="0"/>
              <a:t>; </a:t>
            </a:r>
            <a:r>
              <a:rPr lang="fr-FR" dirty="0" err="1"/>
              <a:t>spectra</a:t>
            </a:r>
            <a:r>
              <a:rPr lang="fr-FR" dirty="0"/>
              <a:t> </a:t>
            </a:r>
            <a:r>
              <a:rPr lang="fr-FR" dirty="0" err="1"/>
              <a:t>resources</a:t>
            </a:r>
            <a:r>
              <a:rPr lang="fr-FR" dirty="0"/>
              <a:t>; </a:t>
            </a:r>
            <a:r>
              <a:rPr lang="fr-FR" dirty="0" err="1"/>
              <a:t>protein</a:t>
            </a:r>
            <a:r>
              <a:rPr lang="fr-FR" dirty="0"/>
              <a:t> kinase CK2; physico-</a:t>
            </a:r>
            <a:r>
              <a:rPr lang="fr-FR" dirty="0" err="1"/>
              <a:t>chemical</a:t>
            </a:r>
            <a:r>
              <a:rPr lang="fr-FR" dirty="0"/>
              <a:t> </a:t>
            </a:r>
            <a:r>
              <a:rPr lang="fr-FR" dirty="0" err="1"/>
              <a:t>properties</a:t>
            </a:r>
            <a:r>
              <a:rPr lang="fr-FR" dirty="0"/>
              <a:t>; </a:t>
            </a:r>
            <a:r>
              <a:rPr lang="fr-FR" i="1" dirty="0"/>
              <a:t>in </a:t>
            </a:r>
            <a:r>
              <a:rPr lang="fr-FR" i="1" dirty="0" err="1"/>
              <a:t>cellulo</a:t>
            </a:r>
            <a:r>
              <a:rPr lang="fr-FR" i="1" dirty="0"/>
              <a:t> </a:t>
            </a:r>
            <a:r>
              <a:rPr lang="fr-FR" dirty="0" err="1"/>
              <a:t>permeability</a:t>
            </a:r>
            <a:endParaRPr lang="fr-FR" b="1" dirty="0"/>
          </a:p>
        </p:txBody>
      </p:sp>
      <p:pic>
        <p:nvPicPr>
          <p:cNvPr id="7" name="Picture 6">
            <a:extLst>
              <a:ext uri="{FF2B5EF4-FFF2-40B4-BE49-F238E27FC236}">
                <a16:creationId xmlns:a16="http://schemas.microsoft.com/office/drawing/2014/main" id="{DD466382-20B6-490F-8C41-6253E43E3B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6" name="Slide Number Placeholder 5"/>
          <p:cNvSpPr>
            <a:spLocks noGrp="1"/>
          </p:cNvSpPr>
          <p:nvPr>
            <p:ph type="sldNum" sz="quarter" idx="12"/>
          </p:nvPr>
        </p:nvSpPr>
        <p:spPr/>
        <p:txBody>
          <a:bodyPr/>
          <a:lstStyle/>
          <a:p>
            <a:fld id="{FCAEAE96-855E-42B1-8DE9-9C9E68DE18C5}" type="slidenum">
              <a:rPr lang="fr-FR" b="1" smtClean="0">
                <a:solidFill>
                  <a:schemeClr val="bg1"/>
                </a:solidFill>
              </a:rPr>
              <a:pPr/>
              <a:t>3</a:t>
            </a:fld>
            <a:endParaRPr lang="fr-FR" b="1">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EBDD45D-1369-4F93-A246-1D361643ABF5}"/>
              </a:ext>
            </a:extLst>
          </p:cNvPr>
          <p:cNvPicPr>
            <a:picLocks noChangeAspect="1"/>
          </p:cNvPicPr>
          <p:nvPr/>
        </p:nvPicPr>
        <p:blipFill>
          <a:blip r:embed="rId3"/>
          <a:stretch>
            <a:fillRect/>
          </a:stretch>
        </p:blipFill>
        <p:spPr>
          <a:xfrm rot="16200000">
            <a:off x="3200401" y="76201"/>
            <a:ext cx="5857875" cy="5857875"/>
          </a:xfrm>
          <a:prstGeom prst="rect">
            <a:avLst/>
          </a:prstGeom>
        </p:spPr>
      </p:pic>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4" name="Slide Number Placeholder 5">
            <a:extLst>
              <a:ext uri="{FF2B5EF4-FFF2-40B4-BE49-F238E27FC236}">
                <a16:creationId xmlns:a16="http://schemas.microsoft.com/office/drawing/2014/main" id="{550F1428-9AD9-461A-A637-94552EC280AB}"/>
              </a:ext>
            </a:extLst>
          </p:cNvPr>
          <p:cNvSpPr>
            <a:spLocks noGrp="1"/>
          </p:cNvSpPr>
          <p:nvPr>
            <p:ph type="sldNum" sz="quarter" idx="12"/>
          </p:nvPr>
        </p:nvSpPr>
        <p:spPr>
          <a:xfrm>
            <a:off x="6934200" y="6356350"/>
            <a:ext cx="2133600" cy="365125"/>
          </a:xfrm>
        </p:spPr>
        <p:txBody>
          <a:bodyPr/>
          <a:lstStyle/>
          <a:p>
            <a:fld id="{FCAEAE96-855E-42B1-8DE9-9C9E68DE18C5}" type="slidenum">
              <a:rPr lang="fr-FR" b="1" smtClean="0">
                <a:solidFill>
                  <a:schemeClr val="bg1"/>
                </a:solidFill>
              </a:rPr>
              <a:pPr/>
              <a:t>4</a:t>
            </a:fld>
            <a:endParaRPr lang="fr-FR" b="1">
              <a:solidFill>
                <a:schemeClr val="bg1"/>
              </a:solidFill>
            </a:endParaRPr>
          </a:p>
        </p:txBody>
      </p:sp>
      <p:sp>
        <p:nvSpPr>
          <p:cNvPr id="7" name="ZoneTexte 6">
            <a:extLst>
              <a:ext uri="{FF2B5EF4-FFF2-40B4-BE49-F238E27FC236}">
                <a16:creationId xmlns:a16="http://schemas.microsoft.com/office/drawing/2014/main" id="{820F7193-9C25-4B6B-BF30-42CDF6A5515B}"/>
              </a:ext>
            </a:extLst>
          </p:cNvPr>
          <p:cNvSpPr txBox="1"/>
          <p:nvPr/>
        </p:nvSpPr>
        <p:spPr>
          <a:xfrm>
            <a:off x="228600" y="1524000"/>
            <a:ext cx="3366243" cy="2246769"/>
          </a:xfrm>
          <a:prstGeom prst="rect">
            <a:avLst/>
          </a:prstGeom>
          <a:noFill/>
        </p:spPr>
        <p:txBody>
          <a:bodyPr wrap="none" rtlCol="0">
            <a:spAutoFit/>
          </a:bodyPr>
          <a:lstStyle/>
          <a:p>
            <a:r>
              <a:rPr lang="fr-FR" sz="2000" dirty="0"/>
              <a:t>First kinase </a:t>
            </a:r>
            <a:r>
              <a:rPr lang="fr-FR" sz="2000" dirty="0" err="1"/>
              <a:t>discovered</a:t>
            </a:r>
            <a:r>
              <a:rPr lang="fr-FR" sz="2000" dirty="0"/>
              <a:t> in 1954</a:t>
            </a:r>
          </a:p>
          <a:p>
            <a:endParaRPr lang="fr-FR" sz="2000" dirty="0"/>
          </a:p>
          <a:p>
            <a:r>
              <a:rPr lang="fr-FR" sz="2000" dirty="0" err="1"/>
              <a:t>Highly</a:t>
            </a:r>
            <a:r>
              <a:rPr lang="fr-FR" sz="2000" dirty="0"/>
              <a:t> </a:t>
            </a:r>
            <a:r>
              <a:rPr lang="fr-FR" sz="2000" dirty="0" err="1"/>
              <a:t>expressed</a:t>
            </a:r>
            <a:r>
              <a:rPr lang="fr-FR" sz="2000" dirty="0"/>
              <a:t> in</a:t>
            </a:r>
          </a:p>
          <a:p>
            <a:r>
              <a:rPr lang="fr-FR" sz="2000" dirty="0" err="1"/>
              <a:t>many</a:t>
            </a:r>
            <a:r>
              <a:rPr lang="fr-FR" sz="2000" dirty="0"/>
              <a:t> cancers</a:t>
            </a:r>
          </a:p>
          <a:p>
            <a:endParaRPr lang="fr-FR" sz="2000" dirty="0"/>
          </a:p>
          <a:p>
            <a:r>
              <a:rPr lang="fr-FR" sz="2000" dirty="0" err="1"/>
              <a:t>Fused</a:t>
            </a:r>
            <a:r>
              <a:rPr lang="fr-FR" sz="2000" dirty="0"/>
              <a:t> </a:t>
            </a:r>
            <a:r>
              <a:rPr lang="fr-FR" sz="2000" dirty="0" err="1"/>
              <a:t>bicyclic</a:t>
            </a:r>
            <a:r>
              <a:rPr lang="fr-FR" sz="2000" dirty="0"/>
              <a:t> </a:t>
            </a:r>
            <a:r>
              <a:rPr lang="fr-FR" sz="2000" dirty="0" err="1"/>
              <a:t>molecules</a:t>
            </a:r>
            <a:endParaRPr lang="fr-FR" sz="2000" dirty="0"/>
          </a:p>
          <a:p>
            <a:r>
              <a:rPr lang="fr-FR" sz="2000" dirty="0"/>
              <a:t>as CK2 </a:t>
            </a:r>
            <a:r>
              <a:rPr lang="fr-FR" sz="2000" dirty="0" err="1"/>
              <a:t>inhibitors</a:t>
            </a:r>
            <a:r>
              <a:rPr lang="fr-FR" sz="2000" dirty="0"/>
              <a:t>:</a:t>
            </a:r>
          </a:p>
        </p:txBody>
      </p:sp>
      <p:sp>
        <p:nvSpPr>
          <p:cNvPr id="8" name="ZoneTexte 7">
            <a:extLst>
              <a:ext uri="{FF2B5EF4-FFF2-40B4-BE49-F238E27FC236}">
                <a16:creationId xmlns:a16="http://schemas.microsoft.com/office/drawing/2014/main" id="{56ACB831-DDBE-4DFE-BCFC-591E691C10E7}"/>
              </a:ext>
            </a:extLst>
          </p:cNvPr>
          <p:cNvSpPr txBox="1"/>
          <p:nvPr/>
        </p:nvSpPr>
        <p:spPr>
          <a:xfrm>
            <a:off x="5257800" y="5162878"/>
            <a:ext cx="3709670" cy="523220"/>
          </a:xfrm>
          <a:prstGeom prst="rect">
            <a:avLst/>
          </a:prstGeom>
          <a:noFill/>
        </p:spPr>
        <p:txBody>
          <a:bodyPr wrap="none" rtlCol="0">
            <a:spAutoFit/>
          </a:bodyPr>
          <a:lstStyle/>
          <a:p>
            <a:r>
              <a:rPr lang="de-DE" sz="1400" dirty="0"/>
              <a:t>Schnitzler, A. et al. </a:t>
            </a:r>
            <a:r>
              <a:rPr lang="nl-NL" sz="1400" dirty="0"/>
              <a:t>J Mol </a:t>
            </a:r>
            <a:r>
              <a:rPr lang="nl-NL" sz="1400" dirty="0" err="1"/>
              <a:t>Biol</a:t>
            </a:r>
            <a:r>
              <a:rPr lang="nl-NL" sz="1400" dirty="0"/>
              <a:t> 2014, </a:t>
            </a:r>
            <a:r>
              <a:rPr lang="nl-NL" sz="1400" b="1" dirty="0"/>
              <a:t>426</a:t>
            </a:r>
            <a:r>
              <a:rPr lang="nl-NL" sz="1400" dirty="0"/>
              <a:t>:1871-82</a:t>
            </a:r>
          </a:p>
          <a:p>
            <a:r>
              <a:rPr lang="fr-FR" sz="1400" dirty="0" err="1"/>
              <a:t>Sarno</a:t>
            </a:r>
            <a:r>
              <a:rPr lang="fr-FR" sz="1400" dirty="0"/>
              <a:t>, S. et al. </a:t>
            </a:r>
            <a:r>
              <a:rPr lang="fr-FR" sz="1400" dirty="0" err="1"/>
              <a:t>Biochem</a:t>
            </a:r>
            <a:r>
              <a:rPr lang="fr-FR" sz="1400" dirty="0"/>
              <a:t> J 2003, </a:t>
            </a:r>
            <a:r>
              <a:rPr lang="fr-FR" sz="1400" b="1" dirty="0"/>
              <a:t>374</a:t>
            </a:r>
            <a:r>
              <a:rPr lang="fr-FR" sz="1400" dirty="0"/>
              <a:t>(Pt 3):639-46</a:t>
            </a:r>
          </a:p>
        </p:txBody>
      </p:sp>
      <p:graphicFrame>
        <p:nvGraphicFramePr>
          <p:cNvPr id="10" name="Objet 9">
            <a:extLst>
              <a:ext uri="{FF2B5EF4-FFF2-40B4-BE49-F238E27FC236}">
                <a16:creationId xmlns:a16="http://schemas.microsoft.com/office/drawing/2014/main" id="{AD665718-3BAF-4AF0-8E66-DBE424EF278D}"/>
              </a:ext>
            </a:extLst>
          </p:cNvPr>
          <p:cNvGraphicFramePr>
            <a:graphicFrameLocks noChangeAspect="1"/>
          </p:cNvGraphicFramePr>
          <p:nvPr>
            <p:extLst>
              <p:ext uri="{D42A27DB-BD31-4B8C-83A1-F6EECF244321}">
                <p14:modId xmlns:p14="http://schemas.microsoft.com/office/powerpoint/2010/main" val="2456129193"/>
              </p:ext>
            </p:extLst>
          </p:nvPr>
        </p:nvGraphicFramePr>
        <p:xfrm>
          <a:off x="329798" y="3994298"/>
          <a:ext cx="1270000" cy="1179512"/>
        </p:xfrm>
        <a:graphic>
          <a:graphicData uri="http://schemas.openxmlformats.org/presentationml/2006/ole">
            <mc:AlternateContent xmlns:mc="http://schemas.openxmlformats.org/markup-compatibility/2006">
              <mc:Choice xmlns:v="urn:schemas-microsoft-com:vml" Requires="v">
                <p:oleObj spid="_x0000_s23637" name="CS ChemDraw Drawing" r:id="rId5" imgW="1269527" imgH="1179717" progId="ChemDraw.Document.6.0">
                  <p:embed/>
                </p:oleObj>
              </mc:Choice>
              <mc:Fallback>
                <p:oleObj name="CS ChemDraw Drawing" r:id="rId5" imgW="1269527" imgH="1179717" progId="ChemDraw.Document.6.0">
                  <p:embed/>
                  <p:pic>
                    <p:nvPicPr>
                      <p:cNvPr id="19" name="Objet 18">
                        <a:extLst>
                          <a:ext uri="{FF2B5EF4-FFF2-40B4-BE49-F238E27FC236}">
                            <a16:creationId xmlns:a16="http://schemas.microsoft.com/office/drawing/2014/main" id="{682465F9-5D3C-48FF-B348-7F772143F405}"/>
                          </a:ext>
                        </a:extLst>
                      </p:cNvPr>
                      <p:cNvPicPr>
                        <a:picLocks noChangeAspect="1" noChangeArrowheads="1"/>
                      </p:cNvPicPr>
                      <p:nvPr/>
                    </p:nvPicPr>
                    <p:blipFill>
                      <a:blip r:embed="rId6"/>
                      <a:srcRect/>
                      <a:stretch>
                        <a:fillRect/>
                      </a:stretch>
                    </p:blipFill>
                    <p:spPr bwMode="auto">
                      <a:xfrm>
                        <a:off x="329798" y="3994298"/>
                        <a:ext cx="1270000" cy="1179512"/>
                      </a:xfrm>
                      <a:prstGeom prst="rect">
                        <a:avLst/>
                      </a:prstGeom>
                      <a:noFill/>
                    </p:spPr>
                  </p:pic>
                </p:oleObj>
              </mc:Fallback>
            </mc:AlternateContent>
          </a:graphicData>
        </a:graphic>
      </p:graphicFrame>
      <p:graphicFrame>
        <p:nvGraphicFramePr>
          <p:cNvPr id="11" name="Objet 10">
            <a:extLst>
              <a:ext uri="{FF2B5EF4-FFF2-40B4-BE49-F238E27FC236}">
                <a16:creationId xmlns:a16="http://schemas.microsoft.com/office/drawing/2014/main" id="{84ECC44E-D43E-4CA4-A898-04751C512941}"/>
              </a:ext>
            </a:extLst>
          </p:cNvPr>
          <p:cNvGraphicFramePr>
            <a:graphicFrameLocks noChangeAspect="1"/>
          </p:cNvGraphicFramePr>
          <p:nvPr>
            <p:extLst>
              <p:ext uri="{D42A27DB-BD31-4B8C-83A1-F6EECF244321}">
                <p14:modId xmlns:p14="http://schemas.microsoft.com/office/powerpoint/2010/main" val="3376842424"/>
              </p:ext>
            </p:extLst>
          </p:nvPr>
        </p:nvGraphicFramePr>
        <p:xfrm>
          <a:off x="1928023" y="3962400"/>
          <a:ext cx="2346325" cy="1309688"/>
        </p:xfrm>
        <a:graphic>
          <a:graphicData uri="http://schemas.openxmlformats.org/presentationml/2006/ole">
            <mc:AlternateContent xmlns:mc="http://schemas.openxmlformats.org/markup-compatibility/2006">
              <mc:Choice xmlns:v="urn:schemas-microsoft-com:vml" Requires="v">
                <p:oleObj spid="_x0000_s23638" name="CS ChemDraw Drawing" r:id="rId7" imgW="2346818" imgH="1309100" progId="ChemDraw.Document.6.0">
                  <p:embed/>
                </p:oleObj>
              </mc:Choice>
              <mc:Fallback>
                <p:oleObj name="CS ChemDraw Drawing" r:id="rId7" imgW="2346818" imgH="1309100" progId="ChemDraw.Document.6.0">
                  <p:embed/>
                  <p:pic>
                    <p:nvPicPr>
                      <p:cNvPr id="18" name="Objet 17">
                        <a:extLst>
                          <a:ext uri="{FF2B5EF4-FFF2-40B4-BE49-F238E27FC236}">
                            <a16:creationId xmlns:a16="http://schemas.microsoft.com/office/drawing/2014/main" id="{5DD29ABD-D1BE-438F-A9A6-010151E8AE2C}"/>
                          </a:ext>
                        </a:extLst>
                      </p:cNvPr>
                      <p:cNvPicPr>
                        <a:picLocks noChangeAspect="1" noChangeArrowheads="1"/>
                      </p:cNvPicPr>
                      <p:nvPr/>
                    </p:nvPicPr>
                    <p:blipFill>
                      <a:blip r:embed="rId8"/>
                      <a:srcRect/>
                      <a:stretch>
                        <a:fillRect/>
                      </a:stretch>
                    </p:blipFill>
                    <p:spPr bwMode="auto">
                      <a:xfrm>
                        <a:off x="1928023" y="3962400"/>
                        <a:ext cx="2346325" cy="1309688"/>
                      </a:xfrm>
                      <a:prstGeom prst="rect">
                        <a:avLst/>
                      </a:prstGeom>
                      <a:noFill/>
                    </p:spPr>
                  </p:pic>
                </p:oleObj>
              </mc:Fallback>
            </mc:AlternateContent>
          </a:graphicData>
        </a:graphic>
      </p:graphicFrame>
      <p:sp>
        <p:nvSpPr>
          <p:cNvPr id="12" name="ZoneTexte 11">
            <a:extLst>
              <a:ext uri="{FF2B5EF4-FFF2-40B4-BE49-F238E27FC236}">
                <a16:creationId xmlns:a16="http://schemas.microsoft.com/office/drawing/2014/main" id="{8E9ECBF3-A7A2-4723-81C7-6707553F2663}"/>
              </a:ext>
            </a:extLst>
          </p:cNvPr>
          <p:cNvSpPr txBox="1"/>
          <p:nvPr/>
        </p:nvSpPr>
        <p:spPr>
          <a:xfrm>
            <a:off x="4956130" y="4146698"/>
            <a:ext cx="2346412" cy="646331"/>
          </a:xfrm>
          <a:prstGeom prst="rect">
            <a:avLst/>
          </a:prstGeom>
          <a:noFill/>
        </p:spPr>
        <p:txBody>
          <a:bodyPr wrap="none" rtlCol="0">
            <a:spAutoFit/>
          </a:bodyPr>
          <a:lstStyle/>
          <a:p>
            <a:r>
              <a:rPr lang="fr-FR" dirty="0">
                <a:solidFill>
                  <a:srgbClr val="7030A0"/>
                </a:solidFill>
              </a:rPr>
              <a:t>Crystal structure: </a:t>
            </a:r>
            <a:r>
              <a:rPr lang="fr-FR" dirty="0">
                <a:solidFill>
                  <a:srgbClr val="7030A0"/>
                </a:solidFill>
                <a:latin typeface="Symbol" panose="05050102010706020507" pitchFamily="18" charset="2"/>
              </a:rPr>
              <a:t>a</a:t>
            </a:r>
            <a:r>
              <a:rPr lang="fr-FR" dirty="0">
                <a:solidFill>
                  <a:srgbClr val="7030A0"/>
                </a:solidFill>
              </a:rPr>
              <a:t>2</a:t>
            </a:r>
            <a:r>
              <a:rPr lang="fr-FR" dirty="0">
                <a:solidFill>
                  <a:srgbClr val="7030A0"/>
                </a:solidFill>
                <a:latin typeface="Symbol" panose="05050102010706020507" pitchFamily="18" charset="2"/>
              </a:rPr>
              <a:t>b</a:t>
            </a:r>
            <a:r>
              <a:rPr lang="fr-FR" dirty="0">
                <a:solidFill>
                  <a:srgbClr val="7030A0"/>
                </a:solidFill>
              </a:rPr>
              <a:t>2</a:t>
            </a:r>
          </a:p>
          <a:p>
            <a:pPr algn="ctr"/>
            <a:r>
              <a:rPr lang="de-DE" dirty="0"/>
              <a:t>(PDB code 4NH1)</a:t>
            </a:r>
          </a:p>
        </p:txBody>
      </p:sp>
      <p:sp>
        <p:nvSpPr>
          <p:cNvPr id="13" name="ZoneTexte 12">
            <a:extLst>
              <a:ext uri="{FF2B5EF4-FFF2-40B4-BE49-F238E27FC236}">
                <a16:creationId xmlns:a16="http://schemas.microsoft.com/office/drawing/2014/main" id="{935B47C1-700A-4223-A6EF-4643D6FBE9DA}"/>
              </a:ext>
            </a:extLst>
          </p:cNvPr>
          <p:cNvSpPr txBox="1"/>
          <p:nvPr/>
        </p:nvSpPr>
        <p:spPr>
          <a:xfrm>
            <a:off x="4848152" y="743445"/>
            <a:ext cx="2562368" cy="461665"/>
          </a:xfrm>
          <a:prstGeom prst="rect">
            <a:avLst/>
          </a:prstGeom>
          <a:noFill/>
        </p:spPr>
        <p:txBody>
          <a:bodyPr wrap="none" rtlCol="0">
            <a:spAutoFit/>
          </a:bodyPr>
          <a:lstStyle/>
          <a:p>
            <a:r>
              <a:rPr lang="fr-FR" sz="2400" b="1" dirty="0" err="1">
                <a:solidFill>
                  <a:srgbClr val="7030A0"/>
                </a:solidFill>
              </a:rPr>
              <a:t>Protein</a:t>
            </a:r>
            <a:r>
              <a:rPr lang="fr-FR" sz="2400" b="1" dirty="0">
                <a:solidFill>
                  <a:srgbClr val="7030A0"/>
                </a:solidFill>
              </a:rPr>
              <a:t> kinase CK2</a:t>
            </a:r>
          </a:p>
        </p:txBody>
      </p:sp>
      <p:sp>
        <p:nvSpPr>
          <p:cNvPr id="14" name="TextBox 3">
            <a:extLst>
              <a:ext uri="{FF2B5EF4-FFF2-40B4-BE49-F238E27FC236}">
                <a16:creationId xmlns:a16="http://schemas.microsoft.com/office/drawing/2014/main" id="{84F550D5-D628-4A3B-AF2F-82880A38988C}"/>
              </a:ext>
            </a:extLst>
          </p:cNvPr>
          <p:cNvSpPr txBox="1"/>
          <p:nvPr/>
        </p:nvSpPr>
        <p:spPr>
          <a:xfrm>
            <a:off x="491760" y="304800"/>
            <a:ext cx="8153400" cy="461665"/>
          </a:xfrm>
          <a:prstGeom prst="rect">
            <a:avLst/>
          </a:prstGeom>
          <a:noFill/>
        </p:spPr>
        <p:txBody>
          <a:bodyPr wrap="square" rtlCol="0">
            <a:spAutoFit/>
          </a:bodyPr>
          <a:lstStyle/>
          <a:p>
            <a:r>
              <a:rPr lang="fr-FR" sz="2400" b="1" dirty="0"/>
              <a:t>Introduction</a:t>
            </a:r>
            <a:endParaRPr lang="fr-FR" sz="2400" b="1" i="1" dirty="0">
              <a:solidFill>
                <a:srgbClr val="7030A0"/>
              </a:solidFill>
            </a:endParaRPr>
          </a:p>
        </p:txBody>
      </p:sp>
      <p:sp>
        <p:nvSpPr>
          <p:cNvPr id="15" name="Rectangle 14">
            <a:extLst>
              <a:ext uri="{FF2B5EF4-FFF2-40B4-BE49-F238E27FC236}">
                <a16:creationId xmlns:a16="http://schemas.microsoft.com/office/drawing/2014/main" id="{0D6A2178-35E9-487A-B6EB-1DF440CF120C}"/>
              </a:ext>
            </a:extLst>
          </p:cNvPr>
          <p:cNvSpPr/>
          <p:nvPr/>
        </p:nvSpPr>
        <p:spPr>
          <a:xfrm>
            <a:off x="304800" y="5181600"/>
            <a:ext cx="1430200" cy="646331"/>
          </a:xfrm>
          <a:prstGeom prst="rect">
            <a:avLst/>
          </a:prstGeom>
        </p:spPr>
        <p:txBody>
          <a:bodyPr wrap="none">
            <a:spAutoFit/>
          </a:bodyPr>
          <a:lstStyle/>
          <a:p>
            <a:pPr algn="ctr"/>
            <a:r>
              <a:rPr lang="fr-FR" dirty="0"/>
              <a:t>TBB</a:t>
            </a:r>
          </a:p>
          <a:p>
            <a:pPr algn="ctr"/>
            <a:r>
              <a:rPr lang="fr-FR" dirty="0"/>
              <a:t>IC</a:t>
            </a:r>
            <a:r>
              <a:rPr lang="fr-FR" baseline="-25000" dirty="0"/>
              <a:t>50</a:t>
            </a:r>
            <a:r>
              <a:rPr lang="fr-FR" dirty="0"/>
              <a:t>: 0.50 </a:t>
            </a:r>
            <a:r>
              <a:rPr lang="fr-FR" dirty="0">
                <a:latin typeface="Symbol" panose="05050102010706020507" pitchFamily="18" charset="2"/>
              </a:rPr>
              <a:t>m</a:t>
            </a:r>
            <a:r>
              <a:rPr lang="fr-FR" dirty="0"/>
              <a:t>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75761272-82DA-4790-9E47-E8B343A3EDF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4" name="Slide Number Placeholder 5">
            <a:extLst>
              <a:ext uri="{FF2B5EF4-FFF2-40B4-BE49-F238E27FC236}">
                <a16:creationId xmlns:a16="http://schemas.microsoft.com/office/drawing/2014/main" id="{21F14FAB-1124-44FA-9418-3E813EB73A5E}"/>
              </a:ext>
            </a:extLst>
          </p:cNvPr>
          <p:cNvSpPr>
            <a:spLocks noGrp="1"/>
          </p:cNvSpPr>
          <p:nvPr>
            <p:ph type="sldNum" sz="quarter" idx="12"/>
          </p:nvPr>
        </p:nvSpPr>
        <p:spPr>
          <a:xfrm>
            <a:off x="6934200" y="6356350"/>
            <a:ext cx="2133600" cy="365125"/>
          </a:xfrm>
        </p:spPr>
        <p:txBody>
          <a:bodyPr/>
          <a:lstStyle/>
          <a:p>
            <a:fld id="{FCAEAE96-855E-42B1-8DE9-9C9E68DE18C5}" type="slidenum">
              <a:rPr lang="fr-FR" b="1" smtClean="0">
                <a:solidFill>
                  <a:schemeClr val="bg1"/>
                </a:solidFill>
              </a:rPr>
              <a:pPr/>
              <a:t>5</a:t>
            </a:fld>
            <a:endParaRPr lang="fr-FR" b="1">
              <a:solidFill>
                <a:schemeClr val="bg1"/>
              </a:solidFill>
            </a:endParaRPr>
          </a:p>
        </p:txBody>
      </p:sp>
      <p:sp>
        <p:nvSpPr>
          <p:cNvPr id="24" name="ZoneTexte 23">
            <a:extLst>
              <a:ext uri="{FF2B5EF4-FFF2-40B4-BE49-F238E27FC236}">
                <a16:creationId xmlns:a16="http://schemas.microsoft.com/office/drawing/2014/main" id="{41DA9B98-1BD5-48A3-B5A1-77E95E213617}"/>
              </a:ext>
            </a:extLst>
          </p:cNvPr>
          <p:cNvSpPr txBox="1"/>
          <p:nvPr/>
        </p:nvSpPr>
        <p:spPr>
          <a:xfrm>
            <a:off x="395401" y="1384357"/>
            <a:ext cx="8346119" cy="769441"/>
          </a:xfrm>
          <a:prstGeom prst="rect">
            <a:avLst/>
          </a:prstGeom>
          <a:noFill/>
        </p:spPr>
        <p:txBody>
          <a:bodyPr wrap="square" rtlCol="0">
            <a:spAutoFit/>
          </a:bodyPr>
          <a:lstStyle/>
          <a:p>
            <a:r>
              <a:rPr lang="fr-FR" sz="2400" b="1" dirty="0" err="1">
                <a:solidFill>
                  <a:srgbClr val="7030A0"/>
                </a:solidFill>
              </a:rPr>
              <a:t>Tricyclic</a:t>
            </a:r>
            <a:r>
              <a:rPr lang="fr-FR" sz="2400" b="1" dirty="0">
                <a:solidFill>
                  <a:srgbClr val="7030A0"/>
                </a:solidFill>
              </a:rPr>
              <a:t> backbones </a:t>
            </a:r>
            <a:r>
              <a:rPr lang="en-US" sz="2000" dirty="0"/>
              <a:t>of known ATP-competitive low molecular weight (LMW) inhibitors of CK2</a:t>
            </a:r>
            <a:endParaRPr lang="fr-FR" sz="2000" b="1" dirty="0">
              <a:solidFill>
                <a:srgbClr val="7030A0"/>
              </a:solidFill>
            </a:endParaRPr>
          </a:p>
        </p:txBody>
      </p:sp>
      <p:graphicFrame>
        <p:nvGraphicFramePr>
          <p:cNvPr id="26" name="Objet 25">
            <a:extLst>
              <a:ext uri="{FF2B5EF4-FFF2-40B4-BE49-F238E27FC236}">
                <a16:creationId xmlns:a16="http://schemas.microsoft.com/office/drawing/2014/main" id="{475FF067-EF11-413A-81FB-EE5A4EC210BE}"/>
              </a:ext>
            </a:extLst>
          </p:cNvPr>
          <p:cNvGraphicFramePr>
            <a:graphicFrameLocks noChangeAspect="1"/>
          </p:cNvGraphicFramePr>
          <p:nvPr>
            <p:extLst>
              <p:ext uri="{D42A27DB-BD31-4B8C-83A1-F6EECF244321}">
                <p14:modId xmlns:p14="http://schemas.microsoft.com/office/powerpoint/2010/main" val="2607375405"/>
              </p:ext>
            </p:extLst>
          </p:nvPr>
        </p:nvGraphicFramePr>
        <p:xfrm>
          <a:off x="304800" y="2655432"/>
          <a:ext cx="2097087" cy="1341437"/>
        </p:xfrm>
        <a:graphic>
          <a:graphicData uri="http://schemas.openxmlformats.org/presentationml/2006/ole">
            <mc:AlternateContent xmlns:mc="http://schemas.openxmlformats.org/markup-compatibility/2006">
              <mc:Choice xmlns:v="urn:schemas-microsoft-com:vml" Requires="v">
                <p:oleObj spid="_x0000_s14616" name="CS ChemDraw Drawing" r:id="rId4" imgW="2097166" imgH="1340916" progId="ChemDraw.Document.6.0">
                  <p:embed/>
                </p:oleObj>
              </mc:Choice>
              <mc:Fallback>
                <p:oleObj name="CS ChemDraw Drawing" r:id="rId4" imgW="2097166" imgH="1340916" progId="ChemDraw.Document.6.0">
                  <p:embed/>
                  <p:pic>
                    <p:nvPicPr>
                      <p:cNvPr id="26" name="Objet 25">
                        <a:extLst>
                          <a:ext uri="{FF2B5EF4-FFF2-40B4-BE49-F238E27FC236}">
                            <a16:creationId xmlns:a16="http://schemas.microsoft.com/office/drawing/2014/main" id="{4824C444-C1F6-4205-921A-8AD9DA769B51}"/>
                          </a:ext>
                        </a:extLst>
                      </p:cNvPr>
                      <p:cNvPicPr>
                        <a:picLocks noChangeAspect="1" noChangeArrowheads="1"/>
                      </p:cNvPicPr>
                      <p:nvPr/>
                    </p:nvPicPr>
                    <p:blipFill>
                      <a:blip r:embed="rId5"/>
                      <a:srcRect/>
                      <a:stretch>
                        <a:fillRect/>
                      </a:stretch>
                    </p:blipFill>
                    <p:spPr bwMode="auto">
                      <a:xfrm>
                        <a:off x="304800" y="2655432"/>
                        <a:ext cx="2097087" cy="1341437"/>
                      </a:xfrm>
                      <a:prstGeom prst="rect">
                        <a:avLst/>
                      </a:prstGeom>
                      <a:noFill/>
                    </p:spPr>
                  </p:pic>
                </p:oleObj>
              </mc:Fallback>
            </mc:AlternateContent>
          </a:graphicData>
        </a:graphic>
      </p:graphicFrame>
      <p:graphicFrame>
        <p:nvGraphicFramePr>
          <p:cNvPr id="27" name="Objet 26">
            <a:extLst>
              <a:ext uri="{FF2B5EF4-FFF2-40B4-BE49-F238E27FC236}">
                <a16:creationId xmlns:a16="http://schemas.microsoft.com/office/drawing/2014/main" id="{60B2FF09-5308-48BD-99B5-F74BDEF87A94}"/>
              </a:ext>
            </a:extLst>
          </p:cNvPr>
          <p:cNvGraphicFramePr>
            <a:graphicFrameLocks noChangeAspect="1"/>
          </p:cNvGraphicFramePr>
          <p:nvPr>
            <p:extLst>
              <p:ext uri="{D42A27DB-BD31-4B8C-83A1-F6EECF244321}">
                <p14:modId xmlns:p14="http://schemas.microsoft.com/office/powerpoint/2010/main" val="3415278504"/>
              </p:ext>
            </p:extLst>
          </p:nvPr>
        </p:nvGraphicFramePr>
        <p:xfrm>
          <a:off x="2587600" y="2286000"/>
          <a:ext cx="1539875" cy="1885950"/>
        </p:xfrm>
        <a:graphic>
          <a:graphicData uri="http://schemas.openxmlformats.org/presentationml/2006/ole">
            <mc:AlternateContent xmlns:mc="http://schemas.openxmlformats.org/markup-compatibility/2006">
              <mc:Choice xmlns:v="urn:schemas-microsoft-com:vml" Requires="v">
                <p:oleObj spid="_x0000_s14617" name="CS ChemDraw Drawing" r:id="rId6" imgW="1539594" imgH="1886445" progId="ChemDraw.Document.6.0">
                  <p:embed/>
                </p:oleObj>
              </mc:Choice>
              <mc:Fallback>
                <p:oleObj name="CS ChemDraw Drawing" r:id="rId6" imgW="1539594" imgH="1886445" progId="ChemDraw.Document.6.0">
                  <p:embed/>
                  <p:pic>
                    <p:nvPicPr>
                      <p:cNvPr id="26" name="Objet 25">
                        <a:extLst>
                          <a:ext uri="{FF2B5EF4-FFF2-40B4-BE49-F238E27FC236}">
                            <a16:creationId xmlns:a16="http://schemas.microsoft.com/office/drawing/2014/main" id="{4824C444-C1F6-4205-921A-8AD9DA769B51}"/>
                          </a:ext>
                        </a:extLst>
                      </p:cNvPr>
                      <p:cNvPicPr>
                        <a:picLocks noChangeAspect="1" noChangeArrowheads="1"/>
                      </p:cNvPicPr>
                      <p:nvPr/>
                    </p:nvPicPr>
                    <p:blipFill>
                      <a:blip r:embed="rId7"/>
                      <a:srcRect/>
                      <a:stretch>
                        <a:fillRect/>
                      </a:stretch>
                    </p:blipFill>
                    <p:spPr bwMode="auto">
                      <a:xfrm>
                        <a:off x="2587600" y="2286000"/>
                        <a:ext cx="1539875" cy="1885950"/>
                      </a:xfrm>
                      <a:prstGeom prst="rect">
                        <a:avLst/>
                      </a:prstGeom>
                      <a:noFill/>
                    </p:spPr>
                  </p:pic>
                </p:oleObj>
              </mc:Fallback>
            </mc:AlternateContent>
          </a:graphicData>
        </a:graphic>
      </p:graphicFrame>
      <p:graphicFrame>
        <p:nvGraphicFramePr>
          <p:cNvPr id="28" name="Objet 27">
            <a:extLst>
              <a:ext uri="{FF2B5EF4-FFF2-40B4-BE49-F238E27FC236}">
                <a16:creationId xmlns:a16="http://schemas.microsoft.com/office/drawing/2014/main" id="{5B89A38A-6DA7-4030-AFF3-B7590526E8F4}"/>
              </a:ext>
            </a:extLst>
          </p:cNvPr>
          <p:cNvGraphicFramePr>
            <a:graphicFrameLocks noChangeAspect="1"/>
          </p:cNvGraphicFramePr>
          <p:nvPr>
            <p:extLst>
              <p:ext uri="{D42A27DB-BD31-4B8C-83A1-F6EECF244321}">
                <p14:modId xmlns:p14="http://schemas.microsoft.com/office/powerpoint/2010/main" val="1876525559"/>
              </p:ext>
            </p:extLst>
          </p:nvPr>
        </p:nvGraphicFramePr>
        <p:xfrm>
          <a:off x="6795586" y="2466037"/>
          <a:ext cx="1966912" cy="1812925"/>
        </p:xfrm>
        <a:graphic>
          <a:graphicData uri="http://schemas.openxmlformats.org/presentationml/2006/ole">
            <mc:AlternateContent xmlns:mc="http://schemas.openxmlformats.org/markup-compatibility/2006">
              <mc:Choice xmlns:v="urn:schemas-microsoft-com:vml" Requires="v">
                <p:oleObj spid="_x0000_s14618" name="CS ChemDraw Drawing" r:id="rId8" imgW="1967449" imgH="1812209" progId="ChemDraw.Document.6.0">
                  <p:embed/>
                </p:oleObj>
              </mc:Choice>
              <mc:Fallback>
                <p:oleObj name="CS ChemDraw Drawing" r:id="rId8" imgW="1967449" imgH="1812209" progId="ChemDraw.Document.6.0">
                  <p:embed/>
                  <p:pic>
                    <p:nvPicPr>
                      <p:cNvPr id="26" name="Objet 25">
                        <a:extLst>
                          <a:ext uri="{FF2B5EF4-FFF2-40B4-BE49-F238E27FC236}">
                            <a16:creationId xmlns:a16="http://schemas.microsoft.com/office/drawing/2014/main" id="{4824C444-C1F6-4205-921A-8AD9DA769B51}"/>
                          </a:ext>
                        </a:extLst>
                      </p:cNvPr>
                      <p:cNvPicPr>
                        <a:picLocks noChangeAspect="1" noChangeArrowheads="1"/>
                      </p:cNvPicPr>
                      <p:nvPr/>
                    </p:nvPicPr>
                    <p:blipFill>
                      <a:blip r:embed="rId9"/>
                      <a:srcRect/>
                      <a:stretch>
                        <a:fillRect/>
                      </a:stretch>
                    </p:blipFill>
                    <p:spPr bwMode="auto">
                      <a:xfrm>
                        <a:off x="6795586" y="2466037"/>
                        <a:ext cx="1966912" cy="1812925"/>
                      </a:xfrm>
                      <a:prstGeom prst="rect">
                        <a:avLst/>
                      </a:prstGeom>
                      <a:noFill/>
                    </p:spPr>
                  </p:pic>
                </p:oleObj>
              </mc:Fallback>
            </mc:AlternateContent>
          </a:graphicData>
        </a:graphic>
      </p:graphicFrame>
      <p:sp>
        <p:nvSpPr>
          <p:cNvPr id="15" name="TextBox 3">
            <a:extLst>
              <a:ext uri="{FF2B5EF4-FFF2-40B4-BE49-F238E27FC236}">
                <a16:creationId xmlns:a16="http://schemas.microsoft.com/office/drawing/2014/main" id="{08CC942A-B3C7-4803-9987-14FE6BE90CE9}"/>
              </a:ext>
            </a:extLst>
          </p:cNvPr>
          <p:cNvSpPr txBox="1"/>
          <p:nvPr/>
        </p:nvSpPr>
        <p:spPr>
          <a:xfrm>
            <a:off x="491760" y="304800"/>
            <a:ext cx="8153400" cy="461665"/>
          </a:xfrm>
          <a:prstGeom prst="rect">
            <a:avLst/>
          </a:prstGeom>
          <a:noFill/>
        </p:spPr>
        <p:txBody>
          <a:bodyPr wrap="square" rtlCol="0">
            <a:spAutoFit/>
          </a:bodyPr>
          <a:lstStyle/>
          <a:p>
            <a:r>
              <a:rPr lang="fr-FR" sz="2400" b="1" dirty="0"/>
              <a:t>Introduction</a:t>
            </a:r>
            <a:endParaRPr lang="fr-FR" sz="2400" b="1" i="1" dirty="0">
              <a:solidFill>
                <a:srgbClr val="7030A0"/>
              </a:solidFill>
            </a:endParaRPr>
          </a:p>
        </p:txBody>
      </p:sp>
      <p:sp>
        <p:nvSpPr>
          <p:cNvPr id="16" name="ZoneTexte 15">
            <a:extLst>
              <a:ext uri="{FF2B5EF4-FFF2-40B4-BE49-F238E27FC236}">
                <a16:creationId xmlns:a16="http://schemas.microsoft.com/office/drawing/2014/main" id="{AB52FD6F-9C2E-441D-8862-8D1722D4622D}"/>
              </a:ext>
            </a:extLst>
          </p:cNvPr>
          <p:cNvSpPr txBox="1"/>
          <p:nvPr/>
        </p:nvSpPr>
        <p:spPr>
          <a:xfrm>
            <a:off x="5087034" y="4450138"/>
            <a:ext cx="899605" cy="369332"/>
          </a:xfrm>
          <a:prstGeom prst="rect">
            <a:avLst/>
          </a:prstGeom>
          <a:noFill/>
        </p:spPr>
        <p:txBody>
          <a:bodyPr wrap="none" rtlCol="0">
            <a:spAutoFit/>
          </a:bodyPr>
          <a:lstStyle/>
          <a:p>
            <a:r>
              <a:rPr lang="fr-FR" dirty="0" err="1"/>
              <a:t>Emodin</a:t>
            </a:r>
            <a:endParaRPr lang="fr-FR" dirty="0"/>
          </a:p>
        </p:txBody>
      </p:sp>
      <p:sp>
        <p:nvSpPr>
          <p:cNvPr id="17" name="ZoneTexte 16">
            <a:extLst>
              <a:ext uri="{FF2B5EF4-FFF2-40B4-BE49-F238E27FC236}">
                <a16:creationId xmlns:a16="http://schemas.microsoft.com/office/drawing/2014/main" id="{2C3C4A02-C509-4CAE-B12B-896998F58A48}"/>
              </a:ext>
            </a:extLst>
          </p:cNvPr>
          <p:cNvSpPr txBox="1"/>
          <p:nvPr/>
        </p:nvSpPr>
        <p:spPr>
          <a:xfrm>
            <a:off x="955316" y="4400573"/>
            <a:ext cx="622286" cy="369332"/>
          </a:xfrm>
          <a:prstGeom prst="rect">
            <a:avLst/>
          </a:prstGeom>
          <a:noFill/>
        </p:spPr>
        <p:txBody>
          <a:bodyPr wrap="none" rtlCol="0">
            <a:spAutoFit/>
          </a:bodyPr>
          <a:lstStyle/>
          <a:p>
            <a:r>
              <a:rPr lang="fr-FR" dirty="0"/>
              <a:t>FL12</a:t>
            </a:r>
          </a:p>
        </p:txBody>
      </p:sp>
      <p:sp>
        <p:nvSpPr>
          <p:cNvPr id="18" name="Rectangle 17">
            <a:extLst>
              <a:ext uri="{FF2B5EF4-FFF2-40B4-BE49-F238E27FC236}">
                <a16:creationId xmlns:a16="http://schemas.microsoft.com/office/drawing/2014/main" id="{5E753AC3-76D9-47FB-83E7-38D771F13391}"/>
              </a:ext>
            </a:extLst>
          </p:cNvPr>
          <p:cNvSpPr/>
          <p:nvPr/>
        </p:nvSpPr>
        <p:spPr>
          <a:xfrm>
            <a:off x="2961624" y="4425741"/>
            <a:ext cx="530915" cy="369332"/>
          </a:xfrm>
          <a:prstGeom prst="rect">
            <a:avLst/>
          </a:prstGeom>
        </p:spPr>
        <p:txBody>
          <a:bodyPr wrap="none">
            <a:spAutoFit/>
          </a:bodyPr>
          <a:lstStyle/>
          <a:p>
            <a:r>
              <a:rPr lang="fr-FR" dirty="0"/>
              <a:t>IQA</a:t>
            </a:r>
          </a:p>
        </p:txBody>
      </p:sp>
      <p:sp>
        <p:nvSpPr>
          <p:cNvPr id="20" name="ZoneTexte 19">
            <a:extLst>
              <a:ext uri="{FF2B5EF4-FFF2-40B4-BE49-F238E27FC236}">
                <a16:creationId xmlns:a16="http://schemas.microsoft.com/office/drawing/2014/main" id="{C9248618-A16B-4B86-ABC5-95FA97E546C6}"/>
              </a:ext>
            </a:extLst>
          </p:cNvPr>
          <p:cNvSpPr txBox="1"/>
          <p:nvPr/>
        </p:nvSpPr>
        <p:spPr>
          <a:xfrm>
            <a:off x="7110269" y="4450138"/>
            <a:ext cx="1127232" cy="646331"/>
          </a:xfrm>
          <a:prstGeom prst="rect">
            <a:avLst/>
          </a:prstGeom>
          <a:noFill/>
        </p:spPr>
        <p:txBody>
          <a:bodyPr wrap="none" rtlCol="0">
            <a:spAutoFit/>
          </a:bodyPr>
          <a:lstStyle/>
          <a:p>
            <a:r>
              <a:rPr lang="fr-FR" dirty="0"/>
              <a:t>CX-4945</a:t>
            </a:r>
          </a:p>
          <a:p>
            <a:r>
              <a:rPr lang="fr-FR" dirty="0"/>
              <a:t>IC</a:t>
            </a:r>
            <a:r>
              <a:rPr lang="fr-FR" baseline="-25000" dirty="0"/>
              <a:t>50</a:t>
            </a:r>
            <a:r>
              <a:rPr lang="fr-FR" dirty="0"/>
              <a:t>: 1 </a:t>
            </a:r>
            <a:r>
              <a:rPr lang="fr-FR" dirty="0" err="1"/>
              <a:t>nM</a:t>
            </a:r>
            <a:endParaRPr lang="fr-FR" dirty="0"/>
          </a:p>
        </p:txBody>
      </p:sp>
      <p:sp>
        <p:nvSpPr>
          <p:cNvPr id="21" name="ZoneTexte 20">
            <a:extLst>
              <a:ext uri="{FF2B5EF4-FFF2-40B4-BE49-F238E27FC236}">
                <a16:creationId xmlns:a16="http://schemas.microsoft.com/office/drawing/2014/main" id="{5A495A23-F341-4567-8D60-2714D908B266}"/>
              </a:ext>
            </a:extLst>
          </p:cNvPr>
          <p:cNvSpPr txBox="1"/>
          <p:nvPr/>
        </p:nvSpPr>
        <p:spPr>
          <a:xfrm>
            <a:off x="4938282" y="4450138"/>
            <a:ext cx="1138453" cy="646331"/>
          </a:xfrm>
          <a:prstGeom prst="rect">
            <a:avLst/>
          </a:prstGeom>
          <a:noFill/>
        </p:spPr>
        <p:txBody>
          <a:bodyPr wrap="none" rtlCol="0">
            <a:spAutoFit/>
          </a:bodyPr>
          <a:lstStyle/>
          <a:p>
            <a:pPr algn="ctr"/>
            <a:endParaRPr lang="fr-FR" dirty="0"/>
          </a:p>
          <a:p>
            <a:pPr algn="ctr"/>
            <a:r>
              <a:rPr lang="fr-FR" dirty="0"/>
              <a:t>IC</a:t>
            </a:r>
            <a:r>
              <a:rPr lang="fr-FR" baseline="-25000" dirty="0"/>
              <a:t>50</a:t>
            </a:r>
            <a:r>
              <a:rPr lang="fr-FR" dirty="0"/>
              <a:t>: 2 </a:t>
            </a:r>
            <a:r>
              <a:rPr lang="fr-FR" dirty="0">
                <a:latin typeface="Symbol" panose="05050102010706020507" pitchFamily="18" charset="2"/>
              </a:rPr>
              <a:t>m</a:t>
            </a:r>
            <a:r>
              <a:rPr lang="fr-FR" dirty="0"/>
              <a:t>M</a:t>
            </a:r>
          </a:p>
        </p:txBody>
      </p:sp>
      <p:sp>
        <p:nvSpPr>
          <p:cNvPr id="22" name="ZoneTexte 21">
            <a:extLst>
              <a:ext uri="{FF2B5EF4-FFF2-40B4-BE49-F238E27FC236}">
                <a16:creationId xmlns:a16="http://schemas.microsoft.com/office/drawing/2014/main" id="{FD5DA178-23E8-4335-93F7-D19A297F5439}"/>
              </a:ext>
            </a:extLst>
          </p:cNvPr>
          <p:cNvSpPr txBox="1"/>
          <p:nvPr/>
        </p:nvSpPr>
        <p:spPr>
          <a:xfrm>
            <a:off x="609600" y="4400573"/>
            <a:ext cx="1430200" cy="646331"/>
          </a:xfrm>
          <a:prstGeom prst="rect">
            <a:avLst/>
          </a:prstGeom>
          <a:noFill/>
        </p:spPr>
        <p:txBody>
          <a:bodyPr wrap="none" rtlCol="0">
            <a:spAutoFit/>
          </a:bodyPr>
          <a:lstStyle/>
          <a:p>
            <a:pPr algn="ctr"/>
            <a:endParaRPr lang="fr-FR" dirty="0"/>
          </a:p>
          <a:p>
            <a:pPr algn="ctr"/>
            <a:r>
              <a:rPr lang="fr-FR" dirty="0"/>
              <a:t>IC</a:t>
            </a:r>
            <a:r>
              <a:rPr lang="fr-FR" baseline="-25000" dirty="0"/>
              <a:t>50</a:t>
            </a:r>
            <a:r>
              <a:rPr lang="fr-FR" dirty="0"/>
              <a:t>: 1.00 </a:t>
            </a:r>
            <a:r>
              <a:rPr lang="fr-FR" dirty="0">
                <a:latin typeface="Symbol" panose="05050102010706020507" pitchFamily="18" charset="2"/>
              </a:rPr>
              <a:t>m</a:t>
            </a:r>
            <a:r>
              <a:rPr lang="fr-FR" dirty="0"/>
              <a:t>M</a:t>
            </a:r>
          </a:p>
        </p:txBody>
      </p:sp>
      <p:sp>
        <p:nvSpPr>
          <p:cNvPr id="29" name="Rectangle 28">
            <a:extLst>
              <a:ext uri="{FF2B5EF4-FFF2-40B4-BE49-F238E27FC236}">
                <a16:creationId xmlns:a16="http://schemas.microsoft.com/office/drawing/2014/main" id="{A5860F05-ECC6-4EDA-8736-3D0991618D81}"/>
              </a:ext>
            </a:extLst>
          </p:cNvPr>
          <p:cNvSpPr/>
          <p:nvPr/>
        </p:nvSpPr>
        <p:spPr>
          <a:xfrm>
            <a:off x="2667000" y="4425741"/>
            <a:ext cx="1430200" cy="646331"/>
          </a:xfrm>
          <a:prstGeom prst="rect">
            <a:avLst/>
          </a:prstGeom>
        </p:spPr>
        <p:txBody>
          <a:bodyPr wrap="none">
            <a:spAutoFit/>
          </a:bodyPr>
          <a:lstStyle/>
          <a:p>
            <a:pPr algn="ctr"/>
            <a:endParaRPr lang="fr-FR" dirty="0"/>
          </a:p>
          <a:p>
            <a:pPr algn="ctr"/>
            <a:r>
              <a:rPr lang="fr-FR" dirty="0"/>
              <a:t>IC</a:t>
            </a:r>
            <a:r>
              <a:rPr lang="fr-FR" baseline="-25000" dirty="0"/>
              <a:t>50</a:t>
            </a:r>
            <a:r>
              <a:rPr lang="fr-FR" dirty="0"/>
              <a:t>: 0.39 </a:t>
            </a:r>
            <a:r>
              <a:rPr lang="fr-FR" dirty="0">
                <a:latin typeface="Symbol" panose="05050102010706020507" pitchFamily="18" charset="2"/>
              </a:rPr>
              <a:t>m</a:t>
            </a:r>
            <a:r>
              <a:rPr lang="fr-FR" dirty="0"/>
              <a:t>M</a:t>
            </a:r>
          </a:p>
        </p:txBody>
      </p:sp>
      <p:sp>
        <p:nvSpPr>
          <p:cNvPr id="6" name="ZoneTexte 5">
            <a:extLst>
              <a:ext uri="{FF2B5EF4-FFF2-40B4-BE49-F238E27FC236}">
                <a16:creationId xmlns:a16="http://schemas.microsoft.com/office/drawing/2014/main" id="{204CFA6C-4DD1-4DBE-AAAF-EDEDD70CAAE5}"/>
              </a:ext>
            </a:extLst>
          </p:cNvPr>
          <p:cNvSpPr txBox="1"/>
          <p:nvPr/>
        </p:nvSpPr>
        <p:spPr>
          <a:xfrm>
            <a:off x="395401" y="5372432"/>
            <a:ext cx="4171976" cy="523220"/>
          </a:xfrm>
          <a:prstGeom prst="rect">
            <a:avLst/>
          </a:prstGeom>
          <a:noFill/>
        </p:spPr>
        <p:txBody>
          <a:bodyPr wrap="none" rtlCol="0">
            <a:spAutoFit/>
          </a:bodyPr>
          <a:lstStyle/>
          <a:p>
            <a:r>
              <a:rPr lang="fr-FR" sz="1400" dirty="0" err="1"/>
              <a:t>Cozza</a:t>
            </a:r>
            <a:r>
              <a:rPr lang="fr-FR" sz="1400" dirty="0"/>
              <a:t>, G. et al. </a:t>
            </a:r>
            <a:r>
              <a:rPr lang="fr-FR" sz="1400" dirty="0" err="1"/>
              <a:t>ChemMedChem</a:t>
            </a:r>
            <a:r>
              <a:rPr lang="fr-FR" sz="1400" dirty="0"/>
              <a:t> 2011, </a:t>
            </a:r>
            <a:r>
              <a:rPr lang="fr-FR" sz="1400" b="1" dirty="0"/>
              <a:t>6</a:t>
            </a:r>
            <a:r>
              <a:rPr lang="fr-FR" sz="1400" dirty="0"/>
              <a:t>:2273-86</a:t>
            </a:r>
          </a:p>
          <a:p>
            <a:r>
              <a:rPr lang="fr-FR" sz="1400" dirty="0" err="1"/>
              <a:t>Protopopov</a:t>
            </a:r>
            <a:r>
              <a:rPr lang="fr-FR" sz="1400" dirty="0"/>
              <a:t>, M.V. et al. </a:t>
            </a:r>
            <a:r>
              <a:rPr lang="fr-FR" sz="1400" dirty="0" err="1"/>
              <a:t>Bioorg</a:t>
            </a:r>
            <a:r>
              <a:rPr lang="fr-FR" sz="1400" dirty="0"/>
              <a:t> </a:t>
            </a:r>
            <a:r>
              <a:rPr lang="fr-FR" sz="1400" dirty="0" err="1"/>
              <a:t>Chem</a:t>
            </a:r>
            <a:r>
              <a:rPr lang="fr-FR" sz="1400" dirty="0"/>
              <a:t> 2020, </a:t>
            </a:r>
            <a:r>
              <a:rPr lang="fr-FR" sz="1400" b="1" dirty="0"/>
              <a:t>102</a:t>
            </a:r>
            <a:r>
              <a:rPr lang="fr-FR" sz="1400" dirty="0"/>
              <a:t>:104062</a:t>
            </a:r>
          </a:p>
        </p:txBody>
      </p:sp>
      <p:graphicFrame>
        <p:nvGraphicFramePr>
          <p:cNvPr id="31" name="Objet 30">
            <a:extLst>
              <a:ext uri="{FF2B5EF4-FFF2-40B4-BE49-F238E27FC236}">
                <a16:creationId xmlns:a16="http://schemas.microsoft.com/office/drawing/2014/main" id="{33BB4D61-68ED-48D7-B9F7-9A94EC94CA5E}"/>
              </a:ext>
            </a:extLst>
          </p:cNvPr>
          <p:cNvGraphicFramePr>
            <a:graphicFrameLocks noChangeAspect="1"/>
          </p:cNvGraphicFramePr>
          <p:nvPr>
            <p:extLst>
              <p:ext uri="{D42A27DB-BD31-4B8C-83A1-F6EECF244321}">
                <p14:modId xmlns:p14="http://schemas.microsoft.com/office/powerpoint/2010/main" val="4247309124"/>
              </p:ext>
            </p:extLst>
          </p:nvPr>
        </p:nvGraphicFramePr>
        <p:xfrm>
          <a:off x="4318000" y="2685870"/>
          <a:ext cx="2189163" cy="1184275"/>
        </p:xfrm>
        <a:graphic>
          <a:graphicData uri="http://schemas.openxmlformats.org/presentationml/2006/ole">
            <mc:AlternateContent xmlns:mc="http://schemas.openxmlformats.org/markup-compatibility/2006">
              <mc:Choice xmlns:v="urn:schemas-microsoft-com:vml" Requires="v">
                <p:oleObj spid="_x0000_s14619" name="CS ChemDraw Drawing" r:id="rId10" imgW="2189882" imgH="1184384" progId="ChemDraw.Document.6.0">
                  <p:embed/>
                </p:oleObj>
              </mc:Choice>
              <mc:Fallback>
                <p:oleObj name="CS ChemDraw Drawing" r:id="rId10" imgW="2189882" imgH="1184384" progId="ChemDraw.Document.6.0">
                  <p:embed/>
                  <p:pic>
                    <p:nvPicPr>
                      <p:cNvPr id="25" name="Objet 24">
                        <a:extLst>
                          <a:ext uri="{FF2B5EF4-FFF2-40B4-BE49-F238E27FC236}">
                            <a16:creationId xmlns:a16="http://schemas.microsoft.com/office/drawing/2014/main" id="{9C38E5B0-C241-4E55-9C18-98FE07B0CD20}"/>
                          </a:ext>
                        </a:extLst>
                      </p:cNvPr>
                      <p:cNvPicPr>
                        <a:picLocks noChangeAspect="1" noChangeArrowheads="1"/>
                      </p:cNvPicPr>
                      <p:nvPr/>
                    </p:nvPicPr>
                    <p:blipFill>
                      <a:blip r:embed="rId11"/>
                      <a:srcRect/>
                      <a:stretch>
                        <a:fillRect/>
                      </a:stretch>
                    </p:blipFill>
                    <p:spPr bwMode="auto">
                      <a:xfrm>
                        <a:off x="4318000" y="2685870"/>
                        <a:ext cx="2189163" cy="1184275"/>
                      </a:xfrm>
                      <a:prstGeom prst="rect">
                        <a:avLst/>
                      </a:prstGeom>
                      <a:noFill/>
                    </p:spPr>
                  </p:pic>
                </p:oleObj>
              </mc:Fallback>
            </mc:AlternateContent>
          </a:graphicData>
        </a:graphic>
      </p:graphicFrame>
    </p:spTree>
    <p:extLst>
      <p:ext uri="{BB962C8B-B14F-4D97-AF65-F5344CB8AC3E}">
        <p14:creationId xmlns:p14="http://schemas.microsoft.com/office/powerpoint/2010/main" val="1489177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F63DBE67-8E82-4556-8E6C-DFE8441721F2}"/>
              </a:ext>
            </a:extLst>
          </p:cNvPr>
          <p:cNvSpPr/>
          <p:nvPr/>
        </p:nvSpPr>
        <p:spPr>
          <a:xfrm>
            <a:off x="3760522" y="3517612"/>
            <a:ext cx="1433408" cy="1000836"/>
          </a:xfrm>
          <a:prstGeom prst="rect">
            <a:avLst/>
          </a:prstGeom>
          <a:solidFill>
            <a:schemeClr val="bg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7C92872F-5811-4437-ADAB-723089515857}"/>
              </a:ext>
            </a:extLst>
          </p:cNvPr>
          <p:cNvSpPr/>
          <p:nvPr/>
        </p:nvSpPr>
        <p:spPr>
          <a:xfrm>
            <a:off x="4814992" y="3887876"/>
            <a:ext cx="1433408" cy="1003229"/>
          </a:xfrm>
          <a:prstGeom prst="rect">
            <a:avLst/>
          </a:prstGeom>
          <a:solidFill>
            <a:srgbClr val="FFFF0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Picture 4">
            <a:extLst>
              <a:ext uri="{FF2B5EF4-FFF2-40B4-BE49-F238E27FC236}">
                <a16:creationId xmlns:a16="http://schemas.microsoft.com/office/drawing/2014/main" id="{9AD3A412-6CC7-4986-9E84-A3D41BDBFFB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4" name="Slide Number Placeholder 5">
            <a:extLst>
              <a:ext uri="{FF2B5EF4-FFF2-40B4-BE49-F238E27FC236}">
                <a16:creationId xmlns:a16="http://schemas.microsoft.com/office/drawing/2014/main" id="{DF7D44BE-ECBE-46C6-B6EE-F2E26E1CAF3B}"/>
              </a:ext>
            </a:extLst>
          </p:cNvPr>
          <p:cNvSpPr>
            <a:spLocks noGrp="1"/>
          </p:cNvSpPr>
          <p:nvPr>
            <p:ph type="sldNum" sz="quarter" idx="12"/>
          </p:nvPr>
        </p:nvSpPr>
        <p:spPr>
          <a:xfrm>
            <a:off x="6934200" y="6356350"/>
            <a:ext cx="2133600" cy="365125"/>
          </a:xfrm>
        </p:spPr>
        <p:txBody>
          <a:bodyPr/>
          <a:lstStyle/>
          <a:p>
            <a:fld id="{FCAEAE96-855E-42B1-8DE9-9C9E68DE18C5}" type="slidenum">
              <a:rPr lang="fr-FR" b="1" smtClean="0">
                <a:solidFill>
                  <a:schemeClr val="bg1"/>
                </a:solidFill>
              </a:rPr>
              <a:pPr/>
              <a:t>6</a:t>
            </a:fld>
            <a:endParaRPr lang="fr-FR" b="1">
              <a:solidFill>
                <a:schemeClr val="bg1"/>
              </a:solidFill>
            </a:endParaRPr>
          </a:p>
        </p:txBody>
      </p:sp>
      <p:sp>
        <p:nvSpPr>
          <p:cNvPr id="6" name="ZoneTexte 5">
            <a:extLst>
              <a:ext uri="{FF2B5EF4-FFF2-40B4-BE49-F238E27FC236}">
                <a16:creationId xmlns:a16="http://schemas.microsoft.com/office/drawing/2014/main" id="{E5FD49CA-07DC-4B79-873F-5A36EF683889}"/>
              </a:ext>
            </a:extLst>
          </p:cNvPr>
          <p:cNvSpPr txBox="1"/>
          <p:nvPr/>
        </p:nvSpPr>
        <p:spPr>
          <a:xfrm>
            <a:off x="357575" y="1377952"/>
            <a:ext cx="4573624" cy="461665"/>
          </a:xfrm>
          <a:prstGeom prst="rect">
            <a:avLst/>
          </a:prstGeom>
          <a:noFill/>
        </p:spPr>
        <p:txBody>
          <a:bodyPr wrap="none" rtlCol="0">
            <a:spAutoFit/>
          </a:bodyPr>
          <a:lstStyle/>
          <a:p>
            <a:r>
              <a:rPr lang="fr-FR" sz="2400" b="1" dirty="0" err="1">
                <a:solidFill>
                  <a:srgbClr val="7030A0"/>
                </a:solidFill>
              </a:rPr>
              <a:t>Connecting</a:t>
            </a:r>
            <a:r>
              <a:rPr lang="fr-FR" sz="2400" b="1" dirty="0">
                <a:solidFill>
                  <a:srgbClr val="7030A0"/>
                </a:solidFill>
              </a:rPr>
              <a:t> </a:t>
            </a:r>
            <a:r>
              <a:rPr lang="fr-FR" sz="2400" b="1" dirty="0" err="1">
                <a:solidFill>
                  <a:srgbClr val="7030A0"/>
                </a:solidFill>
              </a:rPr>
              <a:t>two</a:t>
            </a:r>
            <a:r>
              <a:rPr lang="fr-FR" sz="2400" b="1" dirty="0">
                <a:solidFill>
                  <a:srgbClr val="7030A0"/>
                </a:solidFill>
              </a:rPr>
              <a:t> </a:t>
            </a:r>
            <a:r>
              <a:rPr lang="fr-FR" sz="2400" b="1" dirty="0" err="1">
                <a:solidFill>
                  <a:srgbClr val="7030A0"/>
                </a:solidFill>
              </a:rPr>
              <a:t>bicyclic</a:t>
            </a:r>
            <a:r>
              <a:rPr lang="fr-FR" sz="2400" b="1" dirty="0">
                <a:solidFill>
                  <a:srgbClr val="7030A0"/>
                </a:solidFill>
              </a:rPr>
              <a:t> backbones</a:t>
            </a:r>
            <a:endParaRPr lang="fr-FR" sz="2000" dirty="0">
              <a:solidFill>
                <a:srgbClr val="7030A0"/>
              </a:solidFill>
            </a:endParaRPr>
          </a:p>
        </p:txBody>
      </p:sp>
      <p:sp>
        <p:nvSpPr>
          <p:cNvPr id="21" name="Rectangle 20">
            <a:extLst>
              <a:ext uri="{FF2B5EF4-FFF2-40B4-BE49-F238E27FC236}">
                <a16:creationId xmlns:a16="http://schemas.microsoft.com/office/drawing/2014/main" id="{B45BEF30-FE33-4F62-8A97-2E66AAC20B3B}"/>
              </a:ext>
            </a:extLst>
          </p:cNvPr>
          <p:cNvSpPr/>
          <p:nvPr/>
        </p:nvSpPr>
        <p:spPr>
          <a:xfrm>
            <a:off x="7200428" y="1514467"/>
            <a:ext cx="609600" cy="14427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18AAD1B0-ED4C-4416-B5FC-D8B18B21E90E}"/>
              </a:ext>
            </a:extLst>
          </p:cNvPr>
          <p:cNvSpPr/>
          <p:nvPr/>
        </p:nvSpPr>
        <p:spPr>
          <a:xfrm>
            <a:off x="706233" y="2585775"/>
            <a:ext cx="917088" cy="1000836"/>
          </a:xfrm>
          <a:prstGeom prst="rect">
            <a:avLst/>
          </a:prstGeom>
          <a:solidFill>
            <a:schemeClr val="bg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FC761E1-816D-4C1F-8E6A-BC2544D46AC8}"/>
              </a:ext>
            </a:extLst>
          </p:cNvPr>
          <p:cNvSpPr/>
          <p:nvPr/>
        </p:nvSpPr>
        <p:spPr>
          <a:xfrm>
            <a:off x="672154" y="4522490"/>
            <a:ext cx="917088" cy="633624"/>
          </a:xfrm>
          <a:prstGeom prst="rect">
            <a:avLst/>
          </a:prstGeom>
          <a:solidFill>
            <a:srgbClr val="FFFF0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1692849D-E0C9-46D5-851F-50C6DCD6D387}"/>
              </a:ext>
            </a:extLst>
          </p:cNvPr>
          <p:cNvSpPr/>
          <p:nvPr/>
        </p:nvSpPr>
        <p:spPr>
          <a:xfrm>
            <a:off x="7669852" y="1446992"/>
            <a:ext cx="544507" cy="12954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7" name="Objet 26">
            <a:extLst>
              <a:ext uri="{FF2B5EF4-FFF2-40B4-BE49-F238E27FC236}">
                <a16:creationId xmlns:a16="http://schemas.microsoft.com/office/drawing/2014/main" id="{F601976A-FB07-4913-A6AF-2D2ABAFE7D48}"/>
              </a:ext>
            </a:extLst>
          </p:cNvPr>
          <p:cNvGraphicFramePr>
            <a:graphicFrameLocks noChangeAspect="1"/>
          </p:cNvGraphicFramePr>
          <p:nvPr>
            <p:extLst>
              <p:ext uri="{D42A27DB-BD31-4B8C-83A1-F6EECF244321}">
                <p14:modId xmlns:p14="http://schemas.microsoft.com/office/powerpoint/2010/main" val="2291548084"/>
              </p:ext>
            </p:extLst>
          </p:nvPr>
        </p:nvGraphicFramePr>
        <p:xfrm>
          <a:off x="6432077" y="1652659"/>
          <a:ext cx="2128837" cy="1184275"/>
        </p:xfrm>
        <a:graphic>
          <a:graphicData uri="http://schemas.openxmlformats.org/presentationml/2006/ole">
            <mc:AlternateContent xmlns:mc="http://schemas.openxmlformats.org/markup-compatibility/2006">
              <mc:Choice xmlns:v="urn:schemas-microsoft-com:vml" Requires="v">
                <p:oleObj spid="_x0000_s16608" name="CS ChemDraw Drawing" r:id="rId4" imgW="2129063" imgH="1184384" progId="ChemDraw.Document.6.0">
                  <p:embed/>
                </p:oleObj>
              </mc:Choice>
              <mc:Fallback>
                <p:oleObj name="CS ChemDraw Drawing" r:id="rId4" imgW="2129063" imgH="1184384" progId="ChemDraw.Document.6.0">
                  <p:embed/>
                  <p:pic>
                    <p:nvPicPr>
                      <p:cNvPr id="25" name="Objet 24">
                        <a:extLst>
                          <a:ext uri="{FF2B5EF4-FFF2-40B4-BE49-F238E27FC236}">
                            <a16:creationId xmlns:a16="http://schemas.microsoft.com/office/drawing/2014/main" id="{9C38E5B0-C241-4E55-9C18-98FE07B0CD20}"/>
                          </a:ext>
                        </a:extLst>
                      </p:cNvPr>
                      <p:cNvPicPr>
                        <a:picLocks noChangeAspect="1" noChangeArrowheads="1"/>
                      </p:cNvPicPr>
                      <p:nvPr/>
                    </p:nvPicPr>
                    <p:blipFill>
                      <a:blip r:embed="rId5"/>
                      <a:srcRect/>
                      <a:stretch>
                        <a:fillRect/>
                      </a:stretch>
                    </p:blipFill>
                    <p:spPr bwMode="auto">
                      <a:xfrm>
                        <a:off x="6432077" y="1652659"/>
                        <a:ext cx="2128837" cy="1184275"/>
                      </a:xfrm>
                      <a:prstGeom prst="rect">
                        <a:avLst/>
                      </a:prstGeom>
                      <a:noFill/>
                    </p:spPr>
                  </p:pic>
                </p:oleObj>
              </mc:Fallback>
            </mc:AlternateContent>
          </a:graphicData>
        </a:graphic>
      </p:graphicFrame>
      <p:graphicFrame>
        <p:nvGraphicFramePr>
          <p:cNvPr id="28" name="Objet 27">
            <a:extLst>
              <a:ext uri="{FF2B5EF4-FFF2-40B4-BE49-F238E27FC236}">
                <a16:creationId xmlns:a16="http://schemas.microsoft.com/office/drawing/2014/main" id="{ABE837BF-8136-4136-9D4F-A249D5377C11}"/>
              </a:ext>
            </a:extLst>
          </p:cNvPr>
          <p:cNvGraphicFramePr>
            <a:graphicFrameLocks noChangeAspect="1"/>
          </p:cNvGraphicFramePr>
          <p:nvPr>
            <p:extLst>
              <p:ext uri="{D42A27DB-BD31-4B8C-83A1-F6EECF244321}">
                <p14:modId xmlns:p14="http://schemas.microsoft.com/office/powerpoint/2010/main" val="1931313894"/>
              </p:ext>
            </p:extLst>
          </p:nvPr>
        </p:nvGraphicFramePr>
        <p:xfrm>
          <a:off x="304800" y="2579232"/>
          <a:ext cx="2097087" cy="1341437"/>
        </p:xfrm>
        <a:graphic>
          <a:graphicData uri="http://schemas.openxmlformats.org/presentationml/2006/ole">
            <mc:AlternateContent xmlns:mc="http://schemas.openxmlformats.org/markup-compatibility/2006">
              <mc:Choice xmlns:v="urn:schemas-microsoft-com:vml" Requires="v">
                <p:oleObj spid="_x0000_s16609" name="CS ChemDraw Drawing" r:id="rId6" imgW="2097166" imgH="1340916" progId="ChemDraw.Document.6.0">
                  <p:embed/>
                </p:oleObj>
              </mc:Choice>
              <mc:Fallback>
                <p:oleObj name="CS ChemDraw Drawing" r:id="rId6" imgW="2097166" imgH="1340916" progId="ChemDraw.Document.6.0">
                  <p:embed/>
                  <p:pic>
                    <p:nvPicPr>
                      <p:cNvPr id="26" name="Objet 25">
                        <a:extLst>
                          <a:ext uri="{FF2B5EF4-FFF2-40B4-BE49-F238E27FC236}">
                            <a16:creationId xmlns:a16="http://schemas.microsoft.com/office/drawing/2014/main" id="{475FF067-EF11-413A-81FB-EE5A4EC210BE}"/>
                          </a:ext>
                        </a:extLst>
                      </p:cNvPr>
                      <p:cNvPicPr>
                        <a:picLocks noChangeAspect="1" noChangeArrowheads="1"/>
                      </p:cNvPicPr>
                      <p:nvPr/>
                    </p:nvPicPr>
                    <p:blipFill>
                      <a:blip r:embed="rId7"/>
                      <a:srcRect/>
                      <a:stretch>
                        <a:fillRect/>
                      </a:stretch>
                    </p:blipFill>
                    <p:spPr bwMode="auto">
                      <a:xfrm>
                        <a:off x="304800" y="2579232"/>
                        <a:ext cx="2097087" cy="1341437"/>
                      </a:xfrm>
                      <a:prstGeom prst="rect">
                        <a:avLst/>
                      </a:prstGeom>
                      <a:noFill/>
                    </p:spPr>
                  </p:pic>
                </p:oleObj>
              </mc:Fallback>
            </mc:AlternateContent>
          </a:graphicData>
        </a:graphic>
      </p:graphicFrame>
      <p:graphicFrame>
        <p:nvGraphicFramePr>
          <p:cNvPr id="29" name="Objet 28">
            <a:extLst>
              <a:ext uri="{FF2B5EF4-FFF2-40B4-BE49-F238E27FC236}">
                <a16:creationId xmlns:a16="http://schemas.microsoft.com/office/drawing/2014/main" id="{B9240A08-67CD-4DC0-9CCC-7E9A8C621402}"/>
              </a:ext>
            </a:extLst>
          </p:cNvPr>
          <p:cNvGraphicFramePr>
            <a:graphicFrameLocks noChangeAspect="1"/>
          </p:cNvGraphicFramePr>
          <p:nvPr>
            <p:extLst>
              <p:ext uri="{D42A27DB-BD31-4B8C-83A1-F6EECF244321}">
                <p14:modId xmlns:p14="http://schemas.microsoft.com/office/powerpoint/2010/main" val="493440249"/>
              </p:ext>
            </p:extLst>
          </p:nvPr>
        </p:nvGraphicFramePr>
        <p:xfrm>
          <a:off x="722207" y="3920669"/>
          <a:ext cx="1539875" cy="1885950"/>
        </p:xfrm>
        <a:graphic>
          <a:graphicData uri="http://schemas.openxmlformats.org/presentationml/2006/ole">
            <mc:AlternateContent xmlns:mc="http://schemas.openxmlformats.org/markup-compatibility/2006">
              <mc:Choice xmlns:v="urn:schemas-microsoft-com:vml" Requires="v">
                <p:oleObj spid="_x0000_s16610" name="CS ChemDraw Drawing" r:id="rId8" imgW="1539594" imgH="1886445" progId="ChemDraw.Document.6.0">
                  <p:embed/>
                </p:oleObj>
              </mc:Choice>
              <mc:Fallback>
                <p:oleObj name="CS ChemDraw Drawing" r:id="rId8" imgW="1539594" imgH="1886445" progId="ChemDraw.Document.6.0">
                  <p:embed/>
                  <p:pic>
                    <p:nvPicPr>
                      <p:cNvPr id="27" name="Objet 26">
                        <a:extLst>
                          <a:ext uri="{FF2B5EF4-FFF2-40B4-BE49-F238E27FC236}">
                            <a16:creationId xmlns:a16="http://schemas.microsoft.com/office/drawing/2014/main" id="{60B2FF09-5308-48BD-99B5-F74BDEF87A94}"/>
                          </a:ext>
                        </a:extLst>
                      </p:cNvPr>
                      <p:cNvPicPr>
                        <a:picLocks noChangeAspect="1" noChangeArrowheads="1"/>
                      </p:cNvPicPr>
                      <p:nvPr/>
                    </p:nvPicPr>
                    <p:blipFill>
                      <a:blip r:embed="rId9"/>
                      <a:srcRect/>
                      <a:stretch>
                        <a:fillRect/>
                      </a:stretch>
                    </p:blipFill>
                    <p:spPr bwMode="auto">
                      <a:xfrm>
                        <a:off x="722207" y="3920669"/>
                        <a:ext cx="1539875" cy="1885950"/>
                      </a:xfrm>
                      <a:prstGeom prst="rect">
                        <a:avLst/>
                      </a:prstGeom>
                      <a:noFill/>
                    </p:spPr>
                  </p:pic>
                </p:oleObj>
              </mc:Fallback>
            </mc:AlternateContent>
          </a:graphicData>
        </a:graphic>
      </p:graphicFrame>
      <p:sp>
        <p:nvSpPr>
          <p:cNvPr id="33" name="Rectangle 32">
            <a:extLst>
              <a:ext uri="{FF2B5EF4-FFF2-40B4-BE49-F238E27FC236}">
                <a16:creationId xmlns:a16="http://schemas.microsoft.com/office/drawing/2014/main" id="{77D5DFBB-C763-4A9E-BD2A-7587DAB2F37C}"/>
              </a:ext>
            </a:extLst>
          </p:cNvPr>
          <p:cNvSpPr/>
          <p:nvPr/>
        </p:nvSpPr>
        <p:spPr>
          <a:xfrm>
            <a:off x="5564396" y="3394949"/>
            <a:ext cx="684004" cy="17858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1565EC7C-8D57-48E7-8AB9-FDEC7237FF54}"/>
              </a:ext>
            </a:extLst>
          </p:cNvPr>
          <p:cNvSpPr/>
          <p:nvPr/>
        </p:nvSpPr>
        <p:spPr>
          <a:xfrm>
            <a:off x="5564396" y="3657600"/>
            <a:ext cx="684004" cy="12954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55BB60F8-4673-41D2-9521-41D6EA2A70C0}"/>
              </a:ext>
            </a:extLst>
          </p:cNvPr>
          <p:cNvSpPr txBox="1"/>
          <p:nvPr/>
        </p:nvSpPr>
        <p:spPr>
          <a:xfrm>
            <a:off x="767905" y="3814325"/>
            <a:ext cx="338554" cy="461665"/>
          </a:xfrm>
          <a:prstGeom prst="rect">
            <a:avLst/>
          </a:prstGeom>
          <a:noFill/>
        </p:spPr>
        <p:txBody>
          <a:bodyPr wrap="none" rtlCol="0">
            <a:spAutoFit/>
          </a:bodyPr>
          <a:lstStyle/>
          <a:p>
            <a:r>
              <a:rPr lang="fr-FR" sz="2400" b="1" dirty="0"/>
              <a:t>+</a:t>
            </a:r>
          </a:p>
        </p:txBody>
      </p:sp>
      <p:sp>
        <p:nvSpPr>
          <p:cNvPr id="35" name="Rectangle 34">
            <a:extLst>
              <a:ext uri="{FF2B5EF4-FFF2-40B4-BE49-F238E27FC236}">
                <a16:creationId xmlns:a16="http://schemas.microsoft.com/office/drawing/2014/main" id="{8CF85EE4-AD6F-4CD5-912B-8604105824AE}"/>
              </a:ext>
            </a:extLst>
          </p:cNvPr>
          <p:cNvSpPr/>
          <p:nvPr/>
        </p:nvSpPr>
        <p:spPr>
          <a:xfrm>
            <a:off x="7208427" y="1426316"/>
            <a:ext cx="609600" cy="113874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7D13902-9951-409A-8F5C-7312408F1E78}"/>
              </a:ext>
            </a:extLst>
          </p:cNvPr>
          <p:cNvSpPr/>
          <p:nvPr/>
        </p:nvSpPr>
        <p:spPr>
          <a:xfrm>
            <a:off x="5592921" y="3517612"/>
            <a:ext cx="609600" cy="1295399"/>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5" name="Objet 14">
            <a:extLst>
              <a:ext uri="{FF2B5EF4-FFF2-40B4-BE49-F238E27FC236}">
                <a16:creationId xmlns:a16="http://schemas.microsoft.com/office/drawing/2014/main" id="{053B9A2E-42D0-4A28-A794-B3A2504FBF22}"/>
              </a:ext>
            </a:extLst>
          </p:cNvPr>
          <p:cNvGraphicFramePr>
            <a:graphicFrameLocks noChangeAspect="1"/>
          </p:cNvGraphicFramePr>
          <p:nvPr>
            <p:extLst>
              <p:ext uri="{D42A27DB-BD31-4B8C-83A1-F6EECF244321}">
                <p14:modId xmlns:p14="http://schemas.microsoft.com/office/powerpoint/2010/main" val="788242814"/>
              </p:ext>
            </p:extLst>
          </p:nvPr>
        </p:nvGraphicFramePr>
        <p:xfrm>
          <a:off x="3831705" y="3180130"/>
          <a:ext cx="2416695" cy="1785823"/>
        </p:xfrm>
        <a:graphic>
          <a:graphicData uri="http://schemas.openxmlformats.org/presentationml/2006/ole">
            <mc:AlternateContent xmlns:mc="http://schemas.openxmlformats.org/markup-compatibility/2006">
              <mc:Choice xmlns:v="urn:schemas-microsoft-com:vml" Requires="v">
                <p:oleObj spid="_x0000_s16611" name="CS ChemDraw Drawing" r:id="rId10" imgW="1559158" imgH="1152144" progId="ChemDraw.Document.6.0">
                  <p:embed/>
                </p:oleObj>
              </mc:Choice>
              <mc:Fallback>
                <p:oleObj name="CS ChemDraw Drawing" r:id="rId10" imgW="1559158" imgH="1152144" progId="ChemDraw.Document.6.0">
                  <p:embed/>
                  <p:pic>
                    <p:nvPicPr>
                      <p:cNvPr id="26" name="Objet 25">
                        <a:extLst>
                          <a:ext uri="{FF2B5EF4-FFF2-40B4-BE49-F238E27FC236}">
                            <a16:creationId xmlns:a16="http://schemas.microsoft.com/office/drawing/2014/main" id="{4824C444-C1F6-4205-921A-8AD9DA769B51}"/>
                          </a:ext>
                        </a:extLst>
                      </p:cNvPr>
                      <p:cNvPicPr>
                        <a:picLocks noChangeAspect="1" noChangeArrowheads="1"/>
                      </p:cNvPicPr>
                      <p:nvPr/>
                    </p:nvPicPr>
                    <p:blipFill>
                      <a:blip r:embed="rId11"/>
                      <a:srcRect/>
                      <a:stretch>
                        <a:fillRect/>
                      </a:stretch>
                    </p:blipFill>
                    <p:spPr bwMode="auto">
                      <a:xfrm>
                        <a:off x="3831705" y="3180130"/>
                        <a:ext cx="2416695" cy="1785823"/>
                      </a:xfrm>
                      <a:prstGeom prst="rect">
                        <a:avLst/>
                      </a:prstGeom>
                      <a:noFill/>
                    </p:spPr>
                  </p:pic>
                </p:oleObj>
              </mc:Fallback>
            </mc:AlternateContent>
          </a:graphicData>
        </a:graphic>
      </p:graphicFrame>
      <p:sp>
        <p:nvSpPr>
          <p:cNvPr id="7" name="ZoneTexte 6">
            <a:extLst>
              <a:ext uri="{FF2B5EF4-FFF2-40B4-BE49-F238E27FC236}">
                <a16:creationId xmlns:a16="http://schemas.microsoft.com/office/drawing/2014/main" id="{D111C527-7F55-451E-A12E-B2FC014F5A36}"/>
              </a:ext>
            </a:extLst>
          </p:cNvPr>
          <p:cNvSpPr txBox="1"/>
          <p:nvPr/>
        </p:nvSpPr>
        <p:spPr>
          <a:xfrm>
            <a:off x="7200428" y="2962883"/>
            <a:ext cx="1491114" cy="369332"/>
          </a:xfrm>
          <a:prstGeom prst="rect">
            <a:avLst/>
          </a:prstGeom>
          <a:noFill/>
        </p:spPr>
        <p:txBody>
          <a:bodyPr wrap="none" rtlCol="0">
            <a:spAutoFit/>
          </a:bodyPr>
          <a:lstStyle/>
          <a:p>
            <a:r>
              <a:rPr lang="fr-FR" b="1" i="1" dirty="0">
                <a:solidFill>
                  <a:srgbClr val="FF0000"/>
                </a:solidFill>
              </a:rPr>
              <a:t>para-</a:t>
            </a:r>
            <a:r>
              <a:rPr lang="fr-FR" b="1" dirty="0">
                <a:solidFill>
                  <a:srgbClr val="FF0000"/>
                </a:solidFill>
              </a:rPr>
              <a:t>quinone</a:t>
            </a:r>
          </a:p>
        </p:txBody>
      </p:sp>
      <p:sp>
        <p:nvSpPr>
          <p:cNvPr id="37" name="ZoneTexte 36">
            <a:extLst>
              <a:ext uri="{FF2B5EF4-FFF2-40B4-BE49-F238E27FC236}">
                <a16:creationId xmlns:a16="http://schemas.microsoft.com/office/drawing/2014/main" id="{08843337-739E-46D7-A48D-13F65CEE6EC2}"/>
              </a:ext>
            </a:extLst>
          </p:cNvPr>
          <p:cNvSpPr txBox="1"/>
          <p:nvPr/>
        </p:nvSpPr>
        <p:spPr>
          <a:xfrm>
            <a:off x="7152625" y="1031933"/>
            <a:ext cx="604140" cy="369332"/>
          </a:xfrm>
          <a:prstGeom prst="rect">
            <a:avLst/>
          </a:prstGeom>
          <a:noFill/>
        </p:spPr>
        <p:txBody>
          <a:bodyPr wrap="none" rtlCol="0">
            <a:spAutoFit/>
          </a:bodyPr>
          <a:lstStyle/>
          <a:p>
            <a:r>
              <a:rPr lang="fr-FR" b="1" dirty="0" err="1">
                <a:solidFill>
                  <a:srgbClr val="0070C0"/>
                </a:solidFill>
              </a:rPr>
              <a:t>keto</a:t>
            </a:r>
            <a:endParaRPr lang="fr-FR" b="1" dirty="0">
              <a:solidFill>
                <a:srgbClr val="0070C0"/>
              </a:solidFill>
            </a:endParaRPr>
          </a:p>
        </p:txBody>
      </p:sp>
      <p:sp>
        <p:nvSpPr>
          <p:cNvPr id="38" name="ZoneTexte 37">
            <a:extLst>
              <a:ext uri="{FF2B5EF4-FFF2-40B4-BE49-F238E27FC236}">
                <a16:creationId xmlns:a16="http://schemas.microsoft.com/office/drawing/2014/main" id="{1248686C-60EC-47EB-9C2C-1E1545B1FD04}"/>
              </a:ext>
            </a:extLst>
          </p:cNvPr>
          <p:cNvSpPr txBox="1"/>
          <p:nvPr/>
        </p:nvSpPr>
        <p:spPr>
          <a:xfrm>
            <a:off x="7900972" y="1002268"/>
            <a:ext cx="849913" cy="369332"/>
          </a:xfrm>
          <a:prstGeom prst="rect">
            <a:avLst/>
          </a:prstGeom>
          <a:noFill/>
        </p:spPr>
        <p:txBody>
          <a:bodyPr wrap="none" rtlCol="0">
            <a:spAutoFit/>
          </a:bodyPr>
          <a:lstStyle/>
          <a:p>
            <a:r>
              <a:rPr lang="fr-FR" b="1" dirty="0" err="1">
                <a:solidFill>
                  <a:srgbClr val="00B050"/>
                </a:solidFill>
              </a:rPr>
              <a:t>phenol</a:t>
            </a:r>
            <a:endParaRPr lang="fr-FR" b="1" dirty="0">
              <a:solidFill>
                <a:srgbClr val="00B050"/>
              </a:solidFill>
            </a:endParaRPr>
          </a:p>
        </p:txBody>
      </p:sp>
      <p:sp>
        <p:nvSpPr>
          <p:cNvPr id="8" name="Rectangle 7">
            <a:extLst>
              <a:ext uri="{FF2B5EF4-FFF2-40B4-BE49-F238E27FC236}">
                <a16:creationId xmlns:a16="http://schemas.microsoft.com/office/drawing/2014/main" id="{0848D126-92E8-4B87-941C-EB1D2B88938F}"/>
              </a:ext>
            </a:extLst>
          </p:cNvPr>
          <p:cNvSpPr/>
          <p:nvPr/>
        </p:nvSpPr>
        <p:spPr>
          <a:xfrm>
            <a:off x="3612051" y="2506353"/>
            <a:ext cx="2180405" cy="369332"/>
          </a:xfrm>
          <a:prstGeom prst="rect">
            <a:avLst/>
          </a:prstGeom>
        </p:spPr>
        <p:txBody>
          <a:bodyPr wrap="none">
            <a:spAutoFit/>
          </a:bodyPr>
          <a:lstStyle/>
          <a:p>
            <a:r>
              <a:rPr lang="fr-FR" b="1" dirty="0" err="1"/>
              <a:t>Indeno</a:t>
            </a:r>
            <a:r>
              <a:rPr lang="fr-FR" b="1" dirty="0"/>
              <a:t>[1,2-</a:t>
            </a:r>
            <a:r>
              <a:rPr lang="fr-FR" b="1" i="1" dirty="0"/>
              <a:t>b</a:t>
            </a:r>
            <a:r>
              <a:rPr lang="fr-FR" b="1" dirty="0"/>
              <a:t>]indoles</a:t>
            </a:r>
          </a:p>
        </p:txBody>
      </p:sp>
      <p:sp>
        <p:nvSpPr>
          <p:cNvPr id="13" name="Flèche : droite 12">
            <a:extLst>
              <a:ext uri="{FF2B5EF4-FFF2-40B4-BE49-F238E27FC236}">
                <a16:creationId xmlns:a16="http://schemas.microsoft.com/office/drawing/2014/main" id="{B0400ED0-C037-40B2-9EDB-72E893E09ADF}"/>
              </a:ext>
            </a:extLst>
          </p:cNvPr>
          <p:cNvSpPr/>
          <p:nvPr/>
        </p:nvSpPr>
        <p:spPr>
          <a:xfrm>
            <a:off x="2367000" y="3887876"/>
            <a:ext cx="1091725" cy="36904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Flèche : angle droit à deux pointes 38">
            <a:extLst>
              <a:ext uri="{FF2B5EF4-FFF2-40B4-BE49-F238E27FC236}">
                <a16:creationId xmlns:a16="http://schemas.microsoft.com/office/drawing/2014/main" id="{C03935A5-6A45-4008-BC17-8AE2E2EF74BC}"/>
              </a:ext>
            </a:extLst>
          </p:cNvPr>
          <p:cNvSpPr/>
          <p:nvPr/>
        </p:nvSpPr>
        <p:spPr>
          <a:xfrm>
            <a:off x="6451357" y="3517613"/>
            <a:ext cx="1377951" cy="735010"/>
          </a:xfrm>
          <a:prstGeom prst="lef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2C8DDC38-60C3-4DCA-9155-A9C926FDA677}"/>
              </a:ext>
            </a:extLst>
          </p:cNvPr>
          <p:cNvSpPr txBox="1"/>
          <p:nvPr/>
        </p:nvSpPr>
        <p:spPr>
          <a:xfrm>
            <a:off x="5549417" y="5199366"/>
            <a:ext cx="744114" cy="369332"/>
          </a:xfrm>
          <a:prstGeom prst="rect">
            <a:avLst/>
          </a:prstGeom>
          <a:noFill/>
        </p:spPr>
        <p:txBody>
          <a:bodyPr wrap="none" rtlCol="0">
            <a:spAutoFit/>
          </a:bodyPr>
          <a:lstStyle/>
          <a:p>
            <a:r>
              <a:rPr lang="fr-FR" dirty="0"/>
              <a:t>ring D</a:t>
            </a:r>
          </a:p>
        </p:txBody>
      </p:sp>
      <p:sp>
        <p:nvSpPr>
          <p:cNvPr id="30" name="ZoneTexte 29">
            <a:extLst>
              <a:ext uri="{FF2B5EF4-FFF2-40B4-BE49-F238E27FC236}">
                <a16:creationId xmlns:a16="http://schemas.microsoft.com/office/drawing/2014/main" id="{253FBE9D-CB07-4E7B-A6EA-150B5C401B79}"/>
              </a:ext>
            </a:extLst>
          </p:cNvPr>
          <p:cNvSpPr txBox="1"/>
          <p:nvPr/>
        </p:nvSpPr>
        <p:spPr>
          <a:xfrm>
            <a:off x="7224440" y="620130"/>
            <a:ext cx="1064650" cy="369332"/>
          </a:xfrm>
          <a:prstGeom prst="rect">
            <a:avLst/>
          </a:prstGeom>
          <a:noFill/>
        </p:spPr>
        <p:txBody>
          <a:bodyPr wrap="none" rtlCol="0">
            <a:spAutoFit/>
          </a:bodyPr>
          <a:lstStyle/>
          <a:p>
            <a:r>
              <a:rPr lang="fr-FR" dirty="0"/>
              <a:t>for ring D</a:t>
            </a:r>
          </a:p>
        </p:txBody>
      </p:sp>
      <p:sp>
        <p:nvSpPr>
          <p:cNvPr id="40" name="TextBox 3">
            <a:extLst>
              <a:ext uri="{FF2B5EF4-FFF2-40B4-BE49-F238E27FC236}">
                <a16:creationId xmlns:a16="http://schemas.microsoft.com/office/drawing/2014/main" id="{6403A8AD-6124-4E12-A03B-EEDBD74C3FCF}"/>
              </a:ext>
            </a:extLst>
          </p:cNvPr>
          <p:cNvSpPr txBox="1"/>
          <p:nvPr/>
        </p:nvSpPr>
        <p:spPr>
          <a:xfrm>
            <a:off x="491760" y="304800"/>
            <a:ext cx="8153400" cy="461665"/>
          </a:xfrm>
          <a:prstGeom prst="rect">
            <a:avLst/>
          </a:prstGeom>
          <a:noFill/>
        </p:spPr>
        <p:txBody>
          <a:bodyPr wrap="square" rtlCol="0">
            <a:spAutoFit/>
          </a:bodyPr>
          <a:lstStyle/>
          <a:p>
            <a:r>
              <a:rPr lang="fr-FR" sz="2400" b="1" dirty="0"/>
              <a:t>Introduction</a:t>
            </a:r>
            <a:endParaRPr lang="fr-FR" sz="2400" b="1" i="1" dirty="0">
              <a:solidFill>
                <a:srgbClr val="7030A0"/>
              </a:solidFill>
            </a:endParaRPr>
          </a:p>
        </p:txBody>
      </p:sp>
    </p:spTree>
    <p:extLst>
      <p:ext uri="{BB962C8B-B14F-4D97-AF65-F5344CB8AC3E}">
        <p14:creationId xmlns:p14="http://schemas.microsoft.com/office/powerpoint/2010/main" val="4044118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1760" y="304800"/>
            <a:ext cx="8153400" cy="461665"/>
          </a:xfrm>
          <a:prstGeom prst="rect">
            <a:avLst/>
          </a:prstGeom>
          <a:noFill/>
        </p:spPr>
        <p:txBody>
          <a:bodyPr wrap="square" rtlCol="0">
            <a:spAutoFit/>
          </a:bodyPr>
          <a:lstStyle/>
          <a:p>
            <a:r>
              <a:rPr lang="fr-FR" sz="2400" b="1" dirty="0" err="1"/>
              <a:t>Results</a:t>
            </a:r>
            <a:r>
              <a:rPr lang="fr-FR" sz="2400" b="1" dirty="0"/>
              <a:t> and discussion – </a:t>
            </a:r>
            <a:r>
              <a:rPr lang="fr-FR" sz="2400" b="1" i="1" dirty="0" err="1">
                <a:solidFill>
                  <a:srgbClr val="7030A0"/>
                </a:solidFill>
              </a:rPr>
              <a:t>Synthesis</a:t>
            </a:r>
            <a:r>
              <a:rPr lang="fr-FR" sz="2400" b="1" i="1" dirty="0">
                <a:solidFill>
                  <a:srgbClr val="7030A0"/>
                </a:solidFill>
              </a:rPr>
              <a:t> of </a:t>
            </a:r>
            <a:r>
              <a:rPr lang="fr-FR" sz="2400" b="1" i="1" dirty="0" err="1">
                <a:solidFill>
                  <a:srgbClr val="7030A0"/>
                </a:solidFill>
              </a:rPr>
              <a:t>indeno</a:t>
            </a:r>
            <a:r>
              <a:rPr lang="fr-FR" sz="2400" b="1" i="1" dirty="0">
                <a:solidFill>
                  <a:srgbClr val="7030A0"/>
                </a:solidFill>
              </a:rPr>
              <a:t>[1,2-b]indoles</a:t>
            </a: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6" name="Slide Number Placeholder 5"/>
          <p:cNvSpPr>
            <a:spLocks noGrp="1"/>
          </p:cNvSpPr>
          <p:nvPr>
            <p:ph type="sldNum" sz="quarter" idx="12"/>
          </p:nvPr>
        </p:nvSpPr>
        <p:spPr/>
        <p:txBody>
          <a:bodyPr/>
          <a:lstStyle/>
          <a:p>
            <a:fld id="{FCAEAE96-855E-42B1-8DE9-9C9E68DE18C5}" type="slidenum">
              <a:rPr lang="fr-FR" b="1" smtClean="0">
                <a:solidFill>
                  <a:schemeClr val="bg1"/>
                </a:solidFill>
              </a:rPr>
              <a:pPr/>
              <a:t>7</a:t>
            </a:fld>
            <a:endParaRPr lang="fr-FR" b="1">
              <a:solidFill>
                <a:schemeClr val="bg1"/>
              </a:solidFill>
            </a:endParaRPr>
          </a:p>
        </p:txBody>
      </p:sp>
      <p:graphicFrame>
        <p:nvGraphicFramePr>
          <p:cNvPr id="7" name="Objet 6">
            <a:extLst>
              <a:ext uri="{FF2B5EF4-FFF2-40B4-BE49-F238E27FC236}">
                <a16:creationId xmlns:a16="http://schemas.microsoft.com/office/drawing/2014/main" id="{85D00809-A9BA-4274-975B-5B9D61AF3A46}"/>
              </a:ext>
            </a:extLst>
          </p:cNvPr>
          <p:cNvGraphicFramePr>
            <a:graphicFrameLocks noChangeAspect="1"/>
          </p:cNvGraphicFramePr>
          <p:nvPr>
            <p:extLst>
              <p:ext uri="{D42A27DB-BD31-4B8C-83A1-F6EECF244321}">
                <p14:modId xmlns:p14="http://schemas.microsoft.com/office/powerpoint/2010/main" val="2261655051"/>
              </p:ext>
            </p:extLst>
          </p:nvPr>
        </p:nvGraphicFramePr>
        <p:xfrm>
          <a:off x="480648" y="1295400"/>
          <a:ext cx="8175625" cy="3976688"/>
        </p:xfrm>
        <a:graphic>
          <a:graphicData uri="http://schemas.openxmlformats.org/presentationml/2006/ole">
            <mc:AlternateContent xmlns:mc="http://schemas.openxmlformats.org/markup-compatibility/2006">
              <mc:Choice xmlns:v="urn:schemas-microsoft-com:vml" Requires="v">
                <p:oleObj spid="_x0000_s1100" name="CS ChemDraw Drawing" r:id="rId4" imgW="8175969" imgH="3977471" progId="ChemDraw.Document.6.0">
                  <p:embed/>
                </p:oleObj>
              </mc:Choice>
              <mc:Fallback>
                <p:oleObj name="CS ChemDraw Drawing" r:id="rId4" imgW="8175969" imgH="3977471" progId="ChemDraw.Document.6.0">
                  <p:embed/>
                  <p:pic>
                    <p:nvPicPr>
                      <p:cNvPr id="8" name="Objet 7">
                        <a:extLst>
                          <a:ext uri="{FF2B5EF4-FFF2-40B4-BE49-F238E27FC236}">
                            <a16:creationId xmlns:a16="http://schemas.microsoft.com/office/drawing/2014/main" id="{DC97D12E-6570-4F0D-BF80-9C378DACF605}"/>
                          </a:ext>
                        </a:extLst>
                      </p:cNvPr>
                      <p:cNvPicPr>
                        <a:picLocks noChangeAspect="1" noChangeArrowheads="1"/>
                      </p:cNvPicPr>
                      <p:nvPr/>
                    </p:nvPicPr>
                    <p:blipFill>
                      <a:blip r:embed="rId5"/>
                      <a:srcRect/>
                      <a:stretch>
                        <a:fillRect/>
                      </a:stretch>
                    </p:blipFill>
                    <p:spPr bwMode="auto">
                      <a:xfrm>
                        <a:off x="480648" y="1295400"/>
                        <a:ext cx="8175625" cy="3976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4E9C662-99E6-43B4-9FD7-54D6CE3002A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Espace réservé du numéro de diapositive 1">
            <a:extLst>
              <a:ext uri="{FF2B5EF4-FFF2-40B4-BE49-F238E27FC236}">
                <a16:creationId xmlns:a16="http://schemas.microsoft.com/office/drawing/2014/main" id="{3D7895D2-1F07-4BFF-B06E-E89B0056EF1B}"/>
              </a:ext>
            </a:extLst>
          </p:cNvPr>
          <p:cNvSpPr>
            <a:spLocks noGrp="1"/>
          </p:cNvSpPr>
          <p:nvPr>
            <p:ph type="sldNum" sz="quarter" idx="12"/>
          </p:nvPr>
        </p:nvSpPr>
        <p:spPr/>
        <p:txBody>
          <a:bodyPr/>
          <a:lstStyle/>
          <a:p>
            <a:fld id="{FCAEAE96-855E-42B1-8DE9-9C9E68DE18C5}" type="slidenum">
              <a:rPr lang="fr-FR" b="1" smtClean="0">
                <a:solidFill>
                  <a:schemeClr val="bg1"/>
                </a:solidFill>
              </a:rPr>
              <a:pPr/>
              <a:t>8</a:t>
            </a:fld>
            <a:endParaRPr lang="fr-FR" b="1">
              <a:solidFill>
                <a:schemeClr val="bg1"/>
              </a:solidFill>
            </a:endParaRPr>
          </a:p>
        </p:txBody>
      </p:sp>
      <p:sp>
        <p:nvSpPr>
          <p:cNvPr id="3" name="Slide Number Placeholder 5">
            <a:extLst>
              <a:ext uri="{FF2B5EF4-FFF2-40B4-BE49-F238E27FC236}">
                <a16:creationId xmlns:a16="http://schemas.microsoft.com/office/drawing/2014/main" id="{6821A62A-9D60-45C9-B069-80B24884AD35}"/>
              </a:ext>
            </a:extLst>
          </p:cNvPr>
          <p:cNvSpPr txBox="1">
            <a:spLocks/>
          </p:cNvSpPr>
          <p:nvPr/>
        </p:nvSpPr>
        <p:spPr>
          <a:xfrm>
            <a:off x="6934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EAE96-855E-42B1-8DE9-9C9E68DE18C5}" type="slidenum">
              <a:rPr lang="fr-FR" b="1" smtClean="0">
                <a:solidFill>
                  <a:schemeClr val="bg1"/>
                </a:solidFill>
              </a:rPr>
              <a:pPr/>
              <a:t>8</a:t>
            </a:fld>
            <a:endParaRPr lang="fr-FR" b="1">
              <a:solidFill>
                <a:schemeClr val="bg1"/>
              </a:solidFill>
            </a:endParaRPr>
          </a:p>
        </p:txBody>
      </p:sp>
      <p:sp>
        <p:nvSpPr>
          <p:cNvPr id="6" name="TextBox 3">
            <a:extLst>
              <a:ext uri="{FF2B5EF4-FFF2-40B4-BE49-F238E27FC236}">
                <a16:creationId xmlns:a16="http://schemas.microsoft.com/office/drawing/2014/main" id="{DBBBE0A3-F62D-4D43-B84F-D5F80798D252}"/>
              </a:ext>
            </a:extLst>
          </p:cNvPr>
          <p:cNvSpPr txBox="1"/>
          <p:nvPr/>
        </p:nvSpPr>
        <p:spPr>
          <a:xfrm>
            <a:off x="491761" y="322066"/>
            <a:ext cx="8153400" cy="461665"/>
          </a:xfrm>
          <a:prstGeom prst="rect">
            <a:avLst/>
          </a:prstGeom>
          <a:noFill/>
        </p:spPr>
        <p:txBody>
          <a:bodyPr wrap="square" rtlCol="0">
            <a:spAutoFit/>
          </a:bodyPr>
          <a:lstStyle/>
          <a:p>
            <a:r>
              <a:rPr lang="fr-FR" sz="2400" b="1" dirty="0" err="1"/>
              <a:t>Results</a:t>
            </a:r>
            <a:r>
              <a:rPr lang="fr-FR" sz="2400" b="1" dirty="0"/>
              <a:t> and discussion – </a:t>
            </a:r>
            <a:r>
              <a:rPr lang="fr-FR" sz="2400" b="1" i="1" dirty="0" err="1">
                <a:solidFill>
                  <a:srgbClr val="7030A0"/>
                </a:solidFill>
              </a:rPr>
              <a:t>Synthesis</a:t>
            </a:r>
            <a:r>
              <a:rPr lang="fr-FR" sz="2400" b="1" i="1" dirty="0">
                <a:solidFill>
                  <a:srgbClr val="7030A0"/>
                </a:solidFill>
              </a:rPr>
              <a:t> of </a:t>
            </a:r>
            <a:r>
              <a:rPr lang="fr-FR" sz="2400" b="1" i="1" dirty="0" err="1">
                <a:solidFill>
                  <a:srgbClr val="7030A0"/>
                </a:solidFill>
              </a:rPr>
              <a:t>indeno</a:t>
            </a:r>
            <a:r>
              <a:rPr lang="fr-FR" sz="2400" b="1" i="1" dirty="0">
                <a:solidFill>
                  <a:srgbClr val="7030A0"/>
                </a:solidFill>
              </a:rPr>
              <a:t>[1,2-b]indoles</a:t>
            </a:r>
          </a:p>
        </p:txBody>
      </p:sp>
      <p:sp>
        <p:nvSpPr>
          <p:cNvPr id="5" name="ZoneTexte 4">
            <a:extLst>
              <a:ext uri="{FF2B5EF4-FFF2-40B4-BE49-F238E27FC236}">
                <a16:creationId xmlns:a16="http://schemas.microsoft.com/office/drawing/2014/main" id="{773C17B0-56A4-4F5D-B67B-EAD5D48A9447}"/>
              </a:ext>
            </a:extLst>
          </p:cNvPr>
          <p:cNvSpPr txBox="1"/>
          <p:nvPr/>
        </p:nvSpPr>
        <p:spPr>
          <a:xfrm>
            <a:off x="125211" y="1600200"/>
            <a:ext cx="2998989" cy="923330"/>
          </a:xfrm>
          <a:prstGeom prst="rect">
            <a:avLst/>
          </a:prstGeom>
          <a:noFill/>
        </p:spPr>
        <p:txBody>
          <a:bodyPr wrap="square" rtlCol="0">
            <a:spAutoFit/>
          </a:bodyPr>
          <a:lstStyle/>
          <a:p>
            <a:pPr marL="285750" indent="-285750">
              <a:buFont typeface="Wingdings" panose="05000000000000000000" pitchFamily="2" charset="2"/>
              <a:buChar char="ü"/>
            </a:pPr>
            <a:r>
              <a:rPr lang="fr-FR" dirty="0" err="1"/>
              <a:t>Microwaves</a:t>
            </a:r>
            <a:r>
              <a:rPr lang="fr-FR" dirty="0"/>
              <a:t> for </a:t>
            </a:r>
            <a:r>
              <a:rPr lang="fr-FR" dirty="0" err="1"/>
              <a:t>oxidation</a:t>
            </a:r>
            <a:r>
              <a:rPr lang="fr-FR" dirty="0"/>
              <a:t> of indan-1-one </a:t>
            </a:r>
            <a:r>
              <a:rPr lang="fr-FR" dirty="0" err="1"/>
              <a:t>derivatives</a:t>
            </a:r>
            <a:r>
              <a:rPr lang="fr-FR" dirty="0"/>
              <a:t> </a:t>
            </a:r>
            <a:r>
              <a:rPr lang="fr-FR" dirty="0" err="1"/>
              <a:t>into</a:t>
            </a:r>
            <a:r>
              <a:rPr lang="fr-FR" dirty="0"/>
              <a:t> </a:t>
            </a:r>
            <a:r>
              <a:rPr lang="fr-FR" dirty="0" err="1"/>
              <a:t>ninhydrin</a:t>
            </a:r>
            <a:r>
              <a:rPr lang="fr-FR" dirty="0"/>
              <a:t> </a:t>
            </a:r>
            <a:r>
              <a:rPr lang="fr-FR" dirty="0" err="1"/>
              <a:t>derivatives</a:t>
            </a:r>
            <a:endParaRPr lang="fr-FR" i="1" dirty="0"/>
          </a:p>
        </p:txBody>
      </p:sp>
      <p:sp>
        <p:nvSpPr>
          <p:cNvPr id="9" name="Flèche : bas 8">
            <a:extLst>
              <a:ext uri="{FF2B5EF4-FFF2-40B4-BE49-F238E27FC236}">
                <a16:creationId xmlns:a16="http://schemas.microsoft.com/office/drawing/2014/main" id="{26E63AF6-70F8-40E7-A0E2-DE961DD772EF}"/>
              </a:ext>
            </a:extLst>
          </p:cNvPr>
          <p:cNvSpPr/>
          <p:nvPr/>
        </p:nvSpPr>
        <p:spPr>
          <a:xfrm>
            <a:off x="3226094" y="1749772"/>
            <a:ext cx="279106" cy="3355627"/>
          </a:xfrm>
          <a:prstGeom prst="down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B1C94FC8-DF94-4F28-A715-12E5054E7697}"/>
              </a:ext>
            </a:extLst>
          </p:cNvPr>
          <p:cNvSpPr txBox="1"/>
          <p:nvPr/>
        </p:nvSpPr>
        <p:spPr>
          <a:xfrm>
            <a:off x="1715776" y="3087132"/>
            <a:ext cx="1332224" cy="646331"/>
          </a:xfrm>
          <a:prstGeom prst="rect">
            <a:avLst/>
          </a:prstGeom>
          <a:solidFill>
            <a:srgbClr val="00FF00"/>
          </a:solidFill>
          <a:ln>
            <a:solidFill>
              <a:srgbClr val="00FF00"/>
            </a:solidFill>
          </a:ln>
        </p:spPr>
        <p:txBody>
          <a:bodyPr wrap="none" rtlCol="0">
            <a:spAutoFit/>
          </a:bodyPr>
          <a:lstStyle/>
          <a:p>
            <a:r>
              <a:rPr lang="fr-FR" b="1" cap="small" dirty="0"/>
              <a:t>Process</a:t>
            </a:r>
          </a:p>
          <a:p>
            <a:r>
              <a:rPr lang="fr-FR" b="1" cap="small" dirty="0" err="1"/>
              <a:t>optimization</a:t>
            </a:r>
            <a:endParaRPr lang="fr-FR" b="1" cap="small" dirty="0"/>
          </a:p>
        </p:txBody>
      </p:sp>
      <p:sp>
        <p:nvSpPr>
          <p:cNvPr id="19" name="ZoneTexte 18">
            <a:extLst>
              <a:ext uri="{FF2B5EF4-FFF2-40B4-BE49-F238E27FC236}">
                <a16:creationId xmlns:a16="http://schemas.microsoft.com/office/drawing/2014/main" id="{31D8B57B-2E5E-4ABB-942A-2F9A493AB671}"/>
              </a:ext>
            </a:extLst>
          </p:cNvPr>
          <p:cNvSpPr txBox="1"/>
          <p:nvPr/>
        </p:nvSpPr>
        <p:spPr>
          <a:xfrm>
            <a:off x="4724400" y="5605939"/>
            <a:ext cx="4218719" cy="307777"/>
          </a:xfrm>
          <a:prstGeom prst="rect">
            <a:avLst/>
          </a:prstGeom>
          <a:noFill/>
        </p:spPr>
        <p:txBody>
          <a:bodyPr wrap="none" rtlCol="0">
            <a:spAutoFit/>
          </a:bodyPr>
          <a:lstStyle/>
          <a:p>
            <a:r>
              <a:rPr lang="de-DE" sz="1400" dirty="0" err="1"/>
              <a:t>Marminon</a:t>
            </a:r>
            <a:r>
              <a:rPr lang="de-DE" sz="1400" dirty="0"/>
              <a:t>, C. et al. </a:t>
            </a:r>
            <a:r>
              <a:rPr lang="nl-NL" sz="1400" dirty="0" err="1"/>
              <a:t>Tetrahedron</a:t>
            </a:r>
            <a:r>
              <a:rPr lang="nl-NL" sz="1400" dirty="0"/>
              <a:t> </a:t>
            </a:r>
            <a:r>
              <a:rPr lang="nl-NL" sz="1400" dirty="0" err="1"/>
              <a:t>Lett</a:t>
            </a:r>
            <a:r>
              <a:rPr lang="nl-NL" sz="1400" dirty="0"/>
              <a:t> 2015, </a:t>
            </a:r>
            <a:r>
              <a:rPr lang="nl-NL" sz="1400" b="1" dirty="0"/>
              <a:t>56</a:t>
            </a:r>
            <a:r>
              <a:rPr lang="nl-NL" sz="1400" dirty="0"/>
              <a:t>:1840-42</a:t>
            </a:r>
            <a:endParaRPr lang="fr-FR" sz="1400" dirty="0"/>
          </a:p>
        </p:txBody>
      </p:sp>
      <p:graphicFrame>
        <p:nvGraphicFramePr>
          <p:cNvPr id="17" name="Objet 16">
            <a:extLst>
              <a:ext uri="{FF2B5EF4-FFF2-40B4-BE49-F238E27FC236}">
                <a16:creationId xmlns:a16="http://schemas.microsoft.com/office/drawing/2014/main" id="{4705B85D-EBAD-4F25-B585-54C2B77A6135}"/>
              </a:ext>
            </a:extLst>
          </p:cNvPr>
          <p:cNvGraphicFramePr>
            <a:graphicFrameLocks noChangeAspect="1"/>
          </p:cNvGraphicFramePr>
          <p:nvPr>
            <p:extLst/>
          </p:nvPr>
        </p:nvGraphicFramePr>
        <p:xfrm>
          <a:off x="3683294" y="1600200"/>
          <a:ext cx="3586163" cy="1189037"/>
        </p:xfrm>
        <a:graphic>
          <a:graphicData uri="http://schemas.openxmlformats.org/presentationml/2006/ole">
            <mc:AlternateContent xmlns:mc="http://schemas.openxmlformats.org/markup-compatibility/2006">
              <mc:Choice xmlns:v="urn:schemas-microsoft-com:vml" Requires="v">
                <p:oleObj spid="_x0000_s28727" name="CS ChemDraw Drawing" r:id="rId4" imgW="3774546" imgH="1252451" progId="ChemDraw.Document.6.0">
                  <p:embed/>
                </p:oleObj>
              </mc:Choice>
              <mc:Fallback>
                <p:oleObj name="CS ChemDraw Drawing" r:id="rId4" imgW="3774546" imgH="1252451" progId="ChemDraw.Document.6.0">
                  <p:embed/>
                  <p:pic>
                    <p:nvPicPr>
                      <p:cNvPr id="8" name="Objet 7">
                        <a:extLst>
                          <a:ext uri="{FF2B5EF4-FFF2-40B4-BE49-F238E27FC236}">
                            <a16:creationId xmlns:a16="http://schemas.microsoft.com/office/drawing/2014/main" id="{0C061F00-1B6A-48DF-934F-7C829BB1FB9A}"/>
                          </a:ext>
                        </a:extLst>
                      </p:cNvPr>
                      <p:cNvPicPr>
                        <a:picLocks noChangeAspect="1" noChangeArrowheads="1"/>
                      </p:cNvPicPr>
                      <p:nvPr/>
                    </p:nvPicPr>
                    <p:blipFill>
                      <a:blip r:embed="rId5"/>
                      <a:srcRect/>
                      <a:stretch>
                        <a:fillRect/>
                      </a:stretch>
                    </p:blipFill>
                    <p:spPr bwMode="auto">
                      <a:xfrm>
                        <a:off x="3683294" y="1600200"/>
                        <a:ext cx="3586163"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t 19">
            <a:extLst>
              <a:ext uri="{FF2B5EF4-FFF2-40B4-BE49-F238E27FC236}">
                <a16:creationId xmlns:a16="http://schemas.microsoft.com/office/drawing/2014/main" id="{8AD169E6-3DFE-4F25-BE2C-09C66DC79E21}"/>
              </a:ext>
            </a:extLst>
          </p:cNvPr>
          <p:cNvGraphicFramePr>
            <a:graphicFrameLocks noChangeAspect="1"/>
          </p:cNvGraphicFramePr>
          <p:nvPr>
            <p:extLst/>
          </p:nvPr>
        </p:nvGraphicFramePr>
        <p:xfrm>
          <a:off x="3683000" y="3309938"/>
          <a:ext cx="3883025" cy="1003300"/>
        </p:xfrm>
        <a:graphic>
          <a:graphicData uri="http://schemas.openxmlformats.org/presentationml/2006/ole">
            <mc:AlternateContent xmlns:mc="http://schemas.openxmlformats.org/markup-compatibility/2006">
              <mc:Choice xmlns:v="urn:schemas-microsoft-com:vml" Requires="v">
                <p:oleObj spid="_x0000_s28728" name="CS ChemDraw Drawing" r:id="rId6" imgW="4085477" imgH="1058834" progId="ChemDraw.Document.6.0">
                  <p:embed/>
                </p:oleObj>
              </mc:Choice>
              <mc:Fallback>
                <p:oleObj name="CS ChemDraw Drawing" r:id="rId6" imgW="4085477" imgH="1058834" progId="ChemDraw.Document.6.0">
                  <p:embed/>
                  <p:pic>
                    <p:nvPicPr>
                      <p:cNvPr id="11" name="Objet 10">
                        <a:extLst>
                          <a:ext uri="{FF2B5EF4-FFF2-40B4-BE49-F238E27FC236}">
                            <a16:creationId xmlns:a16="http://schemas.microsoft.com/office/drawing/2014/main" id="{112BB2AA-D049-4EFF-8C0A-9BB092511A44}"/>
                          </a:ext>
                        </a:extLst>
                      </p:cNvPr>
                      <p:cNvPicPr>
                        <a:picLocks noChangeAspect="1" noChangeArrowheads="1"/>
                      </p:cNvPicPr>
                      <p:nvPr/>
                    </p:nvPicPr>
                    <p:blipFill>
                      <a:blip r:embed="rId7"/>
                      <a:srcRect/>
                      <a:stretch>
                        <a:fillRect/>
                      </a:stretch>
                    </p:blipFill>
                    <p:spPr bwMode="auto">
                      <a:xfrm>
                        <a:off x="3683000" y="3309938"/>
                        <a:ext cx="388302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ZoneTexte 20">
            <a:extLst>
              <a:ext uri="{FF2B5EF4-FFF2-40B4-BE49-F238E27FC236}">
                <a16:creationId xmlns:a16="http://schemas.microsoft.com/office/drawing/2014/main" id="{36092B5F-6FFB-47C3-99C4-040C1E6EBC6D}"/>
              </a:ext>
            </a:extLst>
          </p:cNvPr>
          <p:cNvSpPr txBox="1"/>
          <p:nvPr/>
        </p:nvSpPr>
        <p:spPr>
          <a:xfrm>
            <a:off x="7467600" y="1738700"/>
            <a:ext cx="1608133" cy="615553"/>
          </a:xfrm>
          <a:prstGeom prst="rect">
            <a:avLst/>
          </a:prstGeom>
          <a:noFill/>
        </p:spPr>
        <p:txBody>
          <a:bodyPr wrap="none" rtlCol="0">
            <a:spAutoFit/>
          </a:bodyPr>
          <a:lstStyle/>
          <a:p>
            <a:r>
              <a:rPr lang="fr-FR" sz="1400" dirty="0" err="1"/>
              <a:t>Classic</a:t>
            </a:r>
            <a:r>
              <a:rPr lang="fr-FR" sz="1400" dirty="0"/>
              <a:t> 20 min, </a:t>
            </a:r>
            <a:r>
              <a:rPr lang="fr-FR" sz="1400" b="1" dirty="0">
                <a:solidFill>
                  <a:srgbClr val="FF0000"/>
                </a:solidFill>
              </a:rPr>
              <a:t>77%</a:t>
            </a:r>
          </a:p>
          <a:p>
            <a:endParaRPr lang="fr-FR" sz="600" dirty="0"/>
          </a:p>
          <a:p>
            <a:r>
              <a:rPr lang="fr-FR" sz="1400" dirty="0"/>
              <a:t>MW 5 min, </a:t>
            </a:r>
            <a:r>
              <a:rPr lang="fr-FR" sz="1400" b="1" dirty="0">
                <a:solidFill>
                  <a:srgbClr val="FF0000"/>
                </a:solidFill>
              </a:rPr>
              <a:t>84%</a:t>
            </a:r>
          </a:p>
        </p:txBody>
      </p:sp>
      <p:sp>
        <p:nvSpPr>
          <p:cNvPr id="22" name="ZoneTexte 21">
            <a:extLst>
              <a:ext uri="{FF2B5EF4-FFF2-40B4-BE49-F238E27FC236}">
                <a16:creationId xmlns:a16="http://schemas.microsoft.com/office/drawing/2014/main" id="{00CFE7F3-2054-4C14-A151-F8176C52260B}"/>
              </a:ext>
            </a:extLst>
          </p:cNvPr>
          <p:cNvSpPr txBox="1"/>
          <p:nvPr/>
        </p:nvSpPr>
        <p:spPr>
          <a:xfrm>
            <a:off x="7620000" y="1438617"/>
            <a:ext cx="1136850" cy="307777"/>
          </a:xfrm>
          <a:prstGeom prst="rect">
            <a:avLst/>
          </a:prstGeom>
          <a:noFill/>
        </p:spPr>
        <p:txBody>
          <a:bodyPr wrap="none" rtlCol="0">
            <a:spAutoFit/>
          </a:bodyPr>
          <a:lstStyle/>
          <a:p>
            <a:r>
              <a:rPr lang="fr-FR" sz="1400" i="1" dirty="0" err="1"/>
              <a:t>Sealed</a:t>
            </a:r>
            <a:r>
              <a:rPr lang="fr-FR" sz="1400" i="1" dirty="0"/>
              <a:t> </a:t>
            </a:r>
            <a:r>
              <a:rPr lang="fr-FR" sz="1400" i="1" dirty="0" err="1"/>
              <a:t>vessel</a:t>
            </a:r>
            <a:endParaRPr lang="fr-FR" sz="1400" b="1" i="1" dirty="0">
              <a:solidFill>
                <a:srgbClr val="FF0000"/>
              </a:solidFill>
            </a:endParaRPr>
          </a:p>
        </p:txBody>
      </p:sp>
      <p:sp>
        <p:nvSpPr>
          <p:cNvPr id="23" name="ZoneTexte 22">
            <a:extLst>
              <a:ext uri="{FF2B5EF4-FFF2-40B4-BE49-F238E27FC236}">
                <a16:creationId xmlns:a16="http://schemas.microsoft.com/office/drawing/2014/main" id="{A1B4FE49-B6E1-4BA1-A993-A267031E2B1D}"/>
              </a:ext>
            </a:extLst>
          </p:cNvPr>
          <p:cNvSpPr txBox="1"/>
          <p:nvPr/>
        </p:nvSpPr>
        <p:spPr>
          <a:xfrm>
            <a:off x="6248400" y="4303693"/>
            <a:ext cx="2035173" cy="954107"/>
          </a:xfrm>
          <a:prstGeom prst="rect">
            <a:avLst/>
          </a:prstGeom>
          <a:noFill/>
        </p:spPr>
        <p:txBody>
          <a:bodyPr wrap="none" rtlCol="0">
            <a:spAutoFit/>
          </a:bodyPr>
          <a:lstStyle/>
          <a:p>
            <a:r>
              <a:rPr lang="fr-FR" sz="1400" dirty="0"/>
              <a:t>R</a:t>
            </a:r>
            <a:r>
              <a:rPr lang="fr-FR" sz="1400" baseline="-25000" dirty="0"/>
              <a:t>1</a:t>
            </a:r>
            <a:r>
              <a:rPr lang="fr-FR" sz="1400" dirty="0"/>
              <a:t>= 1-CH</a:t>
            </a:r>
            <a:r>
              <a:rPr lang="fr-FR" sz="1400" baseline="-25000" dirty="0"/>
              <a:t>3</a:t>
            </a:r>
            <a:r>
              <a:rPr lang="fr-FR" sz="1400" dirty="0"/>
              <a:t>, </a:t>
            </a:r>
            <a:r>
              <a:rPr lang="fr-FR" sz="1400" b="1" dirty="0">
                <a:solidFill>
                  <a:srgbClr val="FF0000"/>
                </a:solidFill>
              </a:rPr>
              <a:t>79% </a:t>
            </a:r>
            <a:r>
              <a:rPr lang="fr-FR" sz="1400" dirty="0"/>
              <a:t>(litt. 21%)</a:t>
            </a:r>
          </a:p>
          <a:p>
            <a:r>
              <a:rPr lang="fr-FR" sz="1400" dirty="0"/>
              <a:t>R</a:t>
            </a:r>
            <a:r>
              <a:rPr lang="fr-FR" sz="1400" baseline="-25000" dirty="0"/>
              <a:t>1</a:t>
            </a:r>
            <a:r>
              <a:rPr lang="fr-FR" sz="1400" dirty="0"/>
              <a:t>= 1-Br, </a:t>
            </a:r>
            <a:r>
              <a:rPr lang="fr-FR" sz="1400" b="1" dirty="0">
                <a:solidFill>
                  <a:srgbClr val="FF0000"/>
                </a:solidFill>
              </a:rPr>
              <a:t>70% </a:t>
            </a:r>
          </a:p>
          <a:p>
            <a:r>
              <a:rPr lang="fr-FR" sz="1400" dirty="0"/>
              <a:t>R</a:t>
            </a:r>
            <a:r>
              <a:rPr lang="fr-FR" sz="1400" baseline="-25000" dirty="0"/>
              <a:t>1</a:t>
            </a:r>
            <a:r>
              <a:rPr lang="fr-FR" sz="1400" dirty="0"/>
              <a:t>= 1-OCH</a:t>
            </a:r>
            <a:r>
              <a:rPr lang="fr-FR" sz="1400" baseline="-25000" dirty="0"/>
              <a:t>3</a:t>
            </a:r>
            <a:r>
              <a:rPr lang="fr-FR" sz="1400" dirty="0"/>
              <a:t>, </a:t>
            </a:r>
            <a:r>
              <a:rPr lang="fr-FR" sz="1400" b="1" dirty="0">
                <a:solidFill>
                  <a:srgbClr val="FF0000"/>
                </a:solidFill>
              </a:rPr>
              <a:t>87% </a:t>
            </a:r>
            <a:endParaRPr lang="fr-FR" sz="1400" dirty="0"/>
          </a:p>
          <a:p>
            <a:r>
              <a:rPr lang="fr-FR" sz="1400" dirty="0"/>
              <a:t>R</a:t>
            </a:r>
            <a:r>
              <a:rPr lang="fr-FR" sz="1400" baseline="-25000" dirty="0"/>
              <a:t>1</a:t>
            </a:r>
            <a:r>
              <a:rPr lang="fr-FR" sz="1400" dirty="0"/>
              <a:t>= 3-OH, </a:t>
            </a:r>
            <a:r>
              <a:rPr lang="fr-FR" sz="1400" b="1" dirty="0">
                <a:solidFill>
                  <a:srgbClr val="FF0000"/>
                </a:solidFill>
              </a:rPr>
              <a:t>73% </a:t>
            </a:r>
            <a:endParaRPr lang="fr-FR" sz="1400" dirty="0"/>
          </a:p>
        </p:txBody>
      </p:sp>
    </p:spTree>
    <p:extLst>
      <p:ext uri="{BB962C8B-B14F-4D97-AF65-F5344CB8AC3E}">
        <p14:creationId xmlns:p14="http://schemas.microsoft.com/office/powerpoint/2010/main" val="1920439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4E9C662-99E6-43B4-9FD7-54D6CE3002A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Espace réservé du numéro de diapositive 1">
            <a:extLst>
              <a:ext uri="{FF2B5EF4-FFF2-40B4-BE49-F238E27FC236}">
                <a16:creationId xmlns:a16="http://schemas.microsoft.com/office/drawing/2014/main" id="{3D7895D2-1F07-4BFF-B06E-E89B0056EF1B}"/>
              </a:ext>
            </a:extLst>
          </p:cNvPr>
          <p:cNvSpPr>
            <a:spLocks noGrp="1"/>
          </p:cNvSpPr>
          <p:nvPr>
            <p:ph type="sldNum" sz="quarter" idx="12"/>
          </p:nvPr>
        </p:nvSpPr>
        <p:spPr/>
        <p:txBody>
          <a:bodyPr/>
          <a:lstStyle/>
          <a:p>
            <a:fld id="{FCAEAE96-855E-42B1-8DE9-9C9E68DE18C5}" type="slidenum">
              <a:rPr lang="fr-FR" b="1" smtClean="0">
                <a:solidFill>
                  <a:schemeClr val="bg1"/>
                </a:solidFill>
              </a:rPr>
              <a:pPr/>
              <a:t>9</a:t>
            </a:fld>
            <a:endParaRPr lang="fr-FR" b="1">
              <a:solidFill>
                <a:schemeClr val="bg1"/>
              </a:solidFill>
            </a:endParaRPr>
          </a:p>
        </p:txBody>
      </p:sp>
      <p:sp>
        <p:nvSpPr>
          <p:cNvPr id="3" name="Slide Number Placeholder 5">
            <a:extLst>
              <a:ext uri="{FF2B5EF4-FFF2-40B4-BE49-F238E27FC236}">
                <a16:creationId xmlns:a16="http://schemas.microsoft.com/office/drawing/2014/main" id="{6821A62A-9D60-45C9-B069-80B24884AD35}"/>
              </a:ext>
            </a:extLst>
          </p:cNvPr>
          <p:cNvSpPr txBox="1">
            <a:spLocks/>
          </p:cNvSpPr>
          <p:nvPr/>
        </p:nvSpPr>
        <p:spPr>
          <a:xfrm>
            <a:off x="6934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EAE96-855E-42B1-8DE9-9C9E68DE18C5}" type="slidenum">
              <a:rPr lang="fr-FR" b="1" smtClean="0">
                <a:solidFill>
                  <a:schemeClr val="bg1"/>
                </a:solidFill>
              </a:rPr>
              <a:pPr/>
              <a:t>9</a:t>
            </a:fld>
            <a:endParaRPr lang="fr-FR" b="1">
              <a:solidFill>
                <a:schemeClr val="bg1"/>
              </a:solidFill>
            </a:endParaRPr>
          </a:p>
        </p:txBody>
      </p:sp>
      <p:sp>
        <p:nvSpPr>
          <p:cNvPr id="6" name="TextBox 3">
            <a:extLst>
              <a:ext uri="{FF2B5EF4-FFF2-40B4-BE49-F238E27FC236}">
                <a16:creationId xmlns:a16="http://schemas.microsoft.com/office/drawing/2014/main" id="{DBBBE0A3-F62D-4D43-B84F-D5F80798D252}"/>
              </a:ext>
            </a:extLst>
          </p:cNvPr>
          <p:cNvSpPr txBox="1"/>
          <p:nvPr/>
        </p:nvSpPr>
        <p:spPr>
          <a:xfrm>
            <a:off x="491761" y="326115"/>
            <a:ext cx="8153400" cy="461665"/>
          </a:xfrm>
          <a:prstGeom prst="rect">
            <a:avLst/>
          </a:prstGeom>
          <a:noFill/>
        </p:spPr>
        <p:txBody>
          <a:bodyPr wrap="square" rtlCol="0">
            <a:spAutoFit/>
          </a:bodyPr>
          <a:lstStyle/>
          <a:p>
            <a:r>
              <a:rPr lang="fr-FR" sz="2400" b="1" dirty="0" err="1"/>
              <a:t>Results</a:t>
            </a:r>
            <a:r>
              <a:rPr lang="fr-FR" sz="2400" b="1" dirty="0"/>
              <a:t> and discussion – </a:t>
            </a:r>
            <a:r>
              <a:rPr lang="fr-FR" sz="2400" b="1" i="1" dirty="0" err="1">
                <a:solidFill>
                  <a:srgbClr val="7030A0"/>
                </a:solidFill>
              </a:rPr>
              <a:t>Synthesis</a:t>
            </a:r>
            <a:r>
              <a:rPr lang="fr-FR" sz="2400" b="1" i="1" dirty="0">
                <a:solidFill>
                  <a:srgbClr val="7030A0"/>
                </a:solidFill>
              </a:rPr>
              <a:t> of </a:t>
            </a:r>
            <a:r>
              <a:rPr lang="fr-FR" sz="2400" b="1" i="1" dirty="0" err="1">
                <a:solidFill>
                  <a:srgbClr val="7030A0"/>
                </a:solidFill>
              </a:rPr>
              <a:t>indeno</a:t>
            </a:r>
            <a:r>
              <a:rPr lang="fr-FR" sz="2400" b="1" i="1" dirty="0">
                <a:solidFill>
                  <a:srgbClr val="7030A0"/>
                </a:solidFill>
              </a:rPr>
              <a:t>[1,2-b]indoles</a:t>
            </a:r>
          </a:p>
        </p:txBody>
      </p:sp>
      <p:graphicFrame>
        <p:nvGraphicFramePr>
          <p:cNvPr id="8" name="Objet 7">
            <a:extLst>
              <a:ext uri="{FF2B5EF4-FFF2-40B4-BE49-F238E27FC236}">
                <a16:creationId xmlns:a16="http://schemas.microsoft.com/office/drawing/2014/main" id="{0C061F00-1B6A-48DF-934F-7C829BB1FB9A}"/>
              </a:ext>
            </a:extLst>
          </p:cNvPr>
          <p:cNvGraphicFramePr>
            <a:graphicFrameLocks noChangeAspect="1"/>
          </p:cNvGraphicFramePr>
          <p:nvPr>
            <p:extLst>
              <p:ext uri="{D42A27DB-BD31-4B8C-83A1-F6EECF244321}">
                <p14:modId xmlns:p14="http://schemas.microsoft.com/office/powerpoint/2010/main" val="897969695"/>
              </p:ext>
            </p:extLst>
          </p:nvPr>
        </p:nvGraphicFramePr>
        <p:xfrm>
          <a:off x="3886200" y="1157493"/>
          <a:ext cx="4739595" cy="4728183"/>
        </p:xfrm>
        <a:graphic>
          <a:graphicData uri="http://schemas.openxmlformats.org/presentationml/2006/ole">
            <mc:AlternateContent xmlns:mc="http://schemas.openxmlformats.org/markup-compatibility/2006">
              <mc:Choice xmlns:v="urn:schemas-microsoft-com:vml" Requires="v">
                <p:oleObj spid="_x0000_s25634" name="CS ChemDraw Drawing" r:id="rId4" imgW="4989047" imgH="4977035" progId="ChemDraw.Document.6.0">
                  <p:embed/>
                </p:oleObj>
              </mc:Choice>
              <mc:Fallback>
                <p:oleObj name="CS ChemDraw Drawing" r:id="rId4" imgW="4989047" imgH="4977035" progId="ChemDraw.Document.6.0">
                  <p:embed/>
                  <p:pic>
                    <p:nvPicPr>
                      <p:cNvPr id="5" name="Objet 4"/>
                      <p:cNvPicPr>
                        <a:picLocks noChangeAspect="1" noChangeArrowheads="1"/>
                      </p:cNvPicPr>
                      <p:nvPr/>
                    </p:nvPicPr>
                    <p:blipFill>
                      <a:blip r:embed="rId5"/>
                      <a:srcRect/>
                      <a:stretch>
                        <a:fillRect/>
                      </a:stretch>
                    </p:blipFill>
                    <p:spPr bwMode="auto">
                      <a:xfrm>
                        <a:off x="3886200" y="1157493"/>
                        <a:ext cx="4739595" cy="472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ZoneTexte 4">
            <a:extLst>
              <a:ext uri="{FF2B5EF4-FFF2-40B4-BE49-F238E27FC236}">
                <a16:creationId xmlns:a16="http://schemas.microsoft.com/office/drawing/2014/main" id="{773C17B0-56A4-4F5D-B67B-EAD5D48A9447}"/>
              </a:ext>
            </a:extLst>
          </p:cNvPr>
          <p:cNvSpPr txBox="1"/>
          <p:nvPr/>
        </p:nvSpPr>
        <p:spPr>
          <a:xfrm>
            <a:off x="125211" y="1600200"/>
            <a:ext cx="2922789" cy="923330"/>
          </a:xfrm>
          <a:prstGeom prst="rect">
            <a:avLst/>
          </a:prstGeom>
          <a:noFill/>
        </p:spPr>
        <p:txBody>
          <a:bodyPr wrap="square" rtlCol="0">
            <a:spAutoFit/>
          </a:bodyPr>
          <a:lstStyle/>
          <a:p>
            <a:pPr marL="285750" indent="-285750">
              <a:buFont typeface="Wingdings" panose="05000000000000000000" pitchFamily="2" charset="2"/>
              <a:buChar char="ü"/>
            </a:pPr>
            <a:r>
              <a:rPr lang="fr-FR" dirty="0" err="1"/>
              <a:t>Microwaves</a:t>
            </a:r>
            <a:r>
              <a:rPr lang="fr-FR" dirty="0"/>
              <a:t> for </a:t>
            </a:r>
            <a:r>
              <a:rPr lang="fr-FR" dirty="0" err="1"/>
              <a:t>oxidation</a:t>
            </a:r>
            <a:r>
              <a:rPr lang="fr-FR" dirty="0"/>
              <a:t> of </a:t>
            </a:r>
            <a:r>
              <a:rPr lang="fr-FR" dirty="0" err="1"/>
              <a:t>ketonic</a:t>
            </a:r>
            <a:r>
              <a:rPr lang="fr-FR" dirty="0"/>
              <a:t> </a:t>
            </a:r>
            <a:r>
              <a:rPr lang="fr-FR" dirty="0" err="1"/>
              <a:t>derivatives</a:t>
            </a:r>
            <a:r>
              <a:rPr lang="fr-FR" dirty="0"/>
              <a:t> </a:t>
            </a:r>
            <a:r>
              <a:rPr lang="fr-FR" dirty="0" err="1"/>
              <a:t>into</a:t>
            </a:r>
            <a:r>
              <a:rPr lang="fr-FR" dirty="0"/>
              <a:t> </a:t>
            </a:r>
            <a:r>
              <a:rPr lang="fr-FR" dirty="0" err="1"/>
              <a:t>phenols</a:t>
            </a:r>
            <a:endParaRPr lang="fr-FR" i="1" dirty="0"/>
          </a:p>
        </p:txBody>
      </p:sp>
      <p:sp>
        <p:nvSpPr>
          <p:cNvPr id="9" name="Flèche : bas 8">
            <a:extLst>
              <a:ext uri="{FF2B5EF4-FFF2-40B4-BE49-F238E27FC236}">
                <a16:creationId xmlns:a16="http://schemas.microsoft.com/office/drawing/2014/main" id="{26E63AF6-70F8-40E7-A0E2-DE961DD772EF}"/>
              </a:ext>
            </a:extLst>
          </p:cNvPr>
          <p:cNvSpPr/>
          <p:nvPr/>
        </p:nvSpPr>
        <p:spPr>
          <a:xfrm>
            <a:off x="3226094" y="1749772"/>
            <a:ext cx="279106" cy="3355627"/>
          </a:xfrm>
          <a:prstGeom prst="down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B1C94FC8-DF94-4F28-A715-12E5054E7697}"/>
              </a:ext>
            </a:extLst>
          </p:cNvPr>
          <p:cNvSpPr txBox="1"/>
          <p:nvPr/>
        </p:nvSpPr>
        <p:spPr>
          <a:xfrm>
            <a:off x="1715776" y="3087132"/>
            <a:ext cx="1332224" cy="646331"/>
          </a:xfrm>
          <a:prstGeom prst="rect">
            <a:avLst/>
          </a:prstGeom>
          <a:solidFill>
            <a:srgbClr val="00FF00"/>
          </a:solidFill>
          <a:ln>
            <a:solidFill>
              <a:srgbClr val="00FF00"/>
            </a:solidFill>
          </a:ln>
        </p:spPr>
        <p:txBody>
          <a:bodyPr wrap="none" rtlCol="0">
            <a:spAutoFit/>
          </a:bodyPr>
          <a:lstStyle/>
          <a:p>
            <a:r>
              <a:rPr lang="fr-FR" b="1" cap="small" dirty="0"/>
              <a:t>Process</a:t>
            </a:r>
          </a:p>
          <a:p>
            <a:r>
              <a:rPr lang="fr-FR" b="1" cap="small" dirty="0" err="1"/>
              <a:t>optimization</a:t>
            </a:r>
            <a:endParaRPr lang="fr-FR" b="1" cap="small" dirty="0"/>
          </a:p>
        </p:txBody>
      </p:sp>
    </p:spTree>
    <p:extLst>
      <p:ext uri="{BB962C8B-B14F-4D97-AF65-F5344CB8AC3E}">
        <p14:creationId xmlns:p14="http://schemas.microsoft.com/office/powerpoint/2010/main" val="2990834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2036</TotalTime>
  <Words>1850</Words>
  <Application>Microsoft Office PowerPoint</Application>
  <PresentationFormat>Affichage à l'écran (4:3)</PresentationFormat>
  <Paragraphs>446</Paragraphs>
  <Slides>28</Slides>
  <Notes>3</Notes>
  <HiddenSlides>0</HiddenSlides>
  <MMClips>0</MMClips>
  <ScaleCrop>false</ScaleCrop>
  <HeadingPairs>
    <vt:vector size="8" baseType="variant">
      <vt:variant>
        <vt:lpstr>Polices utilisées</vt:lpstr>
      </vt:variant>
      <vt:variant>
        <vt:i4>6</vt:i4>
      </vt:variant>
      <vt:variant>
        <vt:lpstr>Thème</vt:lpstr>
      </vt:variant>
      <vt:variant>
        <vt:i4>2</vt:i4>
      </vt:variant>
      <vt:variant>
        <vt:lpstr>Serveurs OLE incorporés</vt:lpstr>
      </vt:variant>
      <vt:variant>
        <vt:i4>1</vt:i4>
      </vt:variant>
      <vt:variant>
        <vt:lpstr>Titres des diapositives</vt:lpstr>
      </vt:variant>
      <vt:variant>
        <vt:i4>28</vt:i4>
      </vt:variant>
    </vt:vector>
  </HeadingPairs>
  <TitlesOfParts>
    <vt:vector size="37" baseType="lpstr">
      <vt:lpstr>Arial</vt:lpstr>
      <vt:lpstr>Calibri</vt:lpstr>
      <vt:lpstr>Calibri Light</vt:lpstr>
      <vt:lpstr>Symbol</vt:lpstr>
      <vt:lpstr>Times New Roman</vt:lpstr>
      <vt:lpstr>Wingdings</vt:lpstr>
      <vt:lpstr>Office Theme</vt:lpstr>
      <vt:lpstr>Custom Design</vt:lpstr>
      <vt:lpstr>CS ChemDraw Drawing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LE BORGNE MARC</cp:lastModifiedBy>
  <cp:revision>240</cp:revision>
  <dcterms:created xsi:type="dcterms:W3CDTF">2015-04-04T09:45:50Z</dcterms:created>
  <dcterms:modified xsi:type="dcterms:W3CDTF">2020-10-31T17:13:38Z</dcterms:modified>
</cp:coreProperties>
</file>