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7" r:id="rId4"/>
    <p:sldId id="258" r:id="rId5"/>
    <p:sldId id="259" r:id="rId6"/>
    <p:sldId id="261" r:id="rId7"/>
    <p:sldId id="268" r:id="rId8"/>
    <p:sldId id="269" r:id="rId9"/>
    <p:sldId id="270" r:id="rId10"/>
    <p:sldId id="271" r:id="rId11"/>
    <p:sldId id="272" r:id="rId12"/>
    <p:sldId id="265" r:id="rId13"/>
    <p:sldId id="26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04/11/2020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04/11/2020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04/11/2020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04/11/2020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04/11/2020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04/11/2020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04/11/2020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04/11/2020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04/11/2020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04/11/2020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04/11/2020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04/11/2020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04/11/2020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http://www.delinea.com.br/wp-content/uploads/2012/03/ufrrj-logo-150x150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0.jpeg"/><Relationship Id="rId7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266414"/>
            <a:ext cx="830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Design </a:t>
            </a:r>
            <a:r>
              <a:rPr lang="pt-BR" sz="2400" b="1" dirty="0" err="1"/>
              <a:t>and</a:t>
            </a:r>
            <a:r>
              <a:rPr lang="pt-BR" sz="2400" b="1" dirty="0"/>
              <a:t> </a:t>
            </a:r>
            <a:r>
              <a:rPr lang="pt-BR" sz="2400" b="1" dirty="0" err="1"/>
              <a:t>synthesis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novel </a:t>
            </a:r>
            <a:r>
              <a:rPr lang="pt-BR" sz="2400" b="1" i="1" dirty="0"/>
              <a:t>alfa</a:t>
            </a:r>
            <a:r>
              <a:rPr lang="pt-BR" sz="2400" b="1" dirty="0"/>
              <a:t>-</a:t>
            </a:r>
            <a:r>
              <a:rPr lang="pt-BR" sz="2400" b="1" dirty="0" err="1"/>
              <a:t>mangostin</a:t>
            </a:r>
            <a:r>
              <a:rPr lang="pt-BR" sz="2400" b="1" dirty="0"/>
              <a:t>-</a:t>
            </a:r>
            <a:r>
              <a:rPr lang="pt-BR" sz="2400" b="1" dirty="0" err="1"/>
              <a:t>nitroimidazole</a:t>
            </a:r>
            <a:r>
              <a:rPr lang="pt-BR" sz="2400" b="1" dirty="0"/>
              <a:t> </a:t>
            </a:r>
            <a:r>
              <a:rPr lang="pt-BR" sz="2400" b="1" dirty="0" err="1"/>
              <a:t>hybrids</a:t>
            </a:r>
            <a:r>
              <a:rPr lang="pt-BR" sz="2400" b="1" dirty="0"/>
              <a:t> </a:t>
            </a:r>
            <a:r>
              <a:rPr lang="pt-BR" sz="2400" b="1" dirty="0" err="1"/>
              <a:t>with</a:t>
            </a:r>
            <a:r>
              <a:rPr lang="pt-BR" sz="2400" b="1" dirty="0"/>
              <a:t> </a:t>
            </a:r>
            <a:r>
              <a:rPr lang="pt-BR" sz="2400" b="1" dirty="0" err="1"/>
              <a:t>toxic</a:t>
            </a:r>
            <a:r>
              <a:rPr lang="pt-BR" sz="2400" b="1" dirty="0"/>
              <a:t> </a:t>
            </a:r>
            <a:r>
              <a:rPr lang="pt-BR" sz="2400" b="1" dirty="0" err="1"/>
              <a:t>effects</a:t>
            </a:r>
            <a:r>
              <a:rPr lang="pt-BR" sz="2400" b="1" dirty="0"/>
              <a:t> </a:t>
            </a:r>
            <a:r>
              <a:rPr lang="pt-BR" sz="2400" b="1" dirty="0" err="1"/>
              <a:t>on</a:t>
            </a:r>
            <a:r>
              <a:rPr lang="pt-BR" sz="2400" b="1" dirty="0"/>
              <a:t> </a:t>
            </a:r>
            <a:r>
              <a:rPr lang="pt-BR" sz="2400" b="1" dirty="0" err="1"/>
              <a:t>amastigotes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</a:t>
            </a:r>
            <a:r>
              <a:rPr lang="pt-BR" sz="2400" b="1" i="1" dirty="0"/>
              <a:t>Trypanosoma </a:t>
            </a:r>
            <a:r>
              <a:rPr lang="pt-BR" sz="2400" b="1" i="1" dirty="0" err="1"/>
              <a:t>cruzi</a:t>
            </a:r>
            <a:endParaRPr lang="pt-BR" altLang="pt-B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r>
              <a:rPr lang="en-US" dirty="0"/>
              <a:t>By</a:t>
            </a:r>
          </a:p>
          <a:p>
            <a:pPr algn="ctr"/>
            <a:endParaRPr lang="fr-FR" dirty="0"/>
          </a:p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Douglas Pinto</a:t>
            </a:r>
            <a:r>
              <a:rPr lang="pt-B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Afonso Velez</a:t>
            </a:r>
            <a:r>
              <a:rPr lang="pt-B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Gabriella Magalhães</a:t>
            </a:r>
            <a:r>
              <a:rPr lang="pt-B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Paulo Santos</a:t>
            </a:r>
            <a:r>
              <a:rPr lang="pt-B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Marco Edilson Lima</a:t>
            </a:r>
            <a:r>
              <a:rPr lang="pt-B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Debora Ricardo</a:t>
            </a:r>
            <a:r>
              <a:rPr lang="pt-B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it-IT" sz="1600" b="1" baseline="30000" dirty="0"/>
          </a:p>
          <a:p>
            <a:endParaRPr lang="fr-FR" sz="1600" dirty="0"/>
          </a:p>
          <a:p>
            <a:pPr algn="just">
              <a:defRPr/>
            </a:pPr>
            <a:r>
              <a:rPr lang="en-US" sz="1600" baseline="30000" dirty="0"/>
              <a:t>1</a:t>
            </a:r>
            <a:r>
              <a:rPr lang="en-US" sz="1600" dirty="0"/>
              <a:t> </a:t>
            </a:r>
            <a:r>
              <a:rPr lang="pt-BR" alt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Instituto de Química, Orgânica - IQ, Universidade Federal Rural do Rio de Janeiro (</a:t>
            </a:r>
            <a:r>
              <a:rPr lang="pt-BR" alt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UFRuralRJ</a:t>
            </a:r>
            <a:r>
              <a:rPr lang="pt-BR" alt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algn="just">
              <a:defRPr/>
            </a:pPr>
            <a:r>
              <a:rPr lang="pt-BR" altLang="pt-BR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Instituto de Microbiologia e </a:t>
            </a:r>
            <a:r>
              <a:rPr lang="pt-BR" alt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Imonologia</a:t>
            </a:r>
            <a:r>
              <a:rPr lang="pt-BR" alt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Veterinária - IV, Universidade Federal Rural do Rio de Janeiro (UFRRJ). </a:t>
            </a:r>
            <a:r>
              <a:rPr lang="en-US" sz="1600" dirty="0"/>
              <a:t> </a:t>
            </a:r>
          </a:p>
          <a:p>
            <a:r>
              <a:rPr lang="en-US" sz="1400" dirty="0"/>
              <a:t>* Corresponding email: douglasdoti@hotmail.com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D9EFD8-6284-44AD-8E88-8FE03105E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74" y="5643324"/>
            <a:ext cx="1109451" cy="1109451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FBDD9D4F-2147-4FA6-AF2C-F06384A05185}"/>
              </a:ext>
            </a:extLst>
          </p:cNvPr>
          <p:cNvGrpSpPr/>
          <p:nvPr/>
        </p:nvGrpSpPr>
        <p:grpSpPr>
          <a:xfrm>
            <a:off x="588275" y="5879366"/>
            <a:ext cx="1768126" cy="738664"/>
            <a:chOff x="5292080" y="1509924"/>
            <a:chExt cx="3605686" cy="1753450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4C0F2F1F-D1B3-4164-A82E-CD0511411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509924"/>
              <a:ext cx="3605686" cy="175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B1FA24A-0801-43E0-A6BA-1B80EDAC85E5}"/>
                </a:ext>
              </a:extLst>
            </p:cNvPr>
            <p:cNvSpPr txBox="1"/>
            <p:nvPr/>
          </p:nvSpPr>
          <p:spPr>
            <a:xfrm>
              <a:off x="6164443" y="1509924"/>
              <a:ext cx="1468437" cy="5114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rgbClr val="933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IQ-UFRRJ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55C27CD-FEAD-4B63-8988-453EFF372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817415"/>
              </p:ext>
            </p:extLst>
          </p:nvPr>
        </p:nvGraphicFramePr>
        <p:xfrm>
          <a:off x="2883" y="2077381"/>
          <a:ext cx="9141117" cy="295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S ChemDraw Drawing" r:id="rId3" imgW="9357480" imgH="3022560" progId="ChemDraw.Document.6.0">
                  <p:embed/>
                </p:oleObj>
              </mc:Choice>
              <mc:Fallback>
                <p:oleObj name="CS ChemDraw Drawing" r:id="rId3" imgW="9357480" imgH="3022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3" y="2077381"/>
                        <a:ext cx="9141117" cy="2951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587A023-6119-44C2-8616-C78F31A3FF32}"/>
              </a:ext>
            </a:extLst>
          </p:cNvPr>
          <p:cNvSpPr txBox="1">
            <a:spLocks/>
          </p:cNvSpPr>
          <p:nvPr/>
        </p:nvSpPr>
        <p:spPr>
          <a:xfrm>
            <a:off x="365458" y="257018"/>
            <a:ext cx="8106735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b="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the new molecular hybrid</a:t>
            </a:r>
            <a:endParaRPr lang="pt-BR" alt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32AFB7F-EAB2-4D3B-833F-55A7E93D6A39}"/>
              </a:ext>
            </a:extLst>
          </p:cNvPr>
          <p:cNvSpPr/>
          <p:nvPr/>
        </p:nvSpPr>
        <p:spPr>
          <a:xfrm>
            <a:off x="5342874" y="3864962"/>
            <a:ext cx="1188132" cy="10118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F9E4D2C-7956-416C-9291-28B73F1C4B1C}"/>
              </a:ext>
            </a:extLst>
          </p:cNvPr>
          <p:cNvSpPr/>
          <p:nvPr/>
        </p:nvSpPr>
        <p:spPr>
          <a:xfrm>
            <a:off x="6260860" y="3352800"/>
            <a:ext cx="673340" cy="5678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ED03E47-9956-405B-8E27-44B170C74ABA}"/>
              </a:ext>
            </a:extLst>
          </p:cNvPr>
          <p:cNvSpPr txBox="1"/>
          <p:nvPr/>
        </p:nvSpPr>
        <p:spPr>
          <a:xfrm>
            <a:off x="251520" y="990600"/>
            <a:ext cx="8692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molecular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hybridization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Cu(I)-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catalysed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azide-alkyne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cycloaddition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CuAAC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 “click”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2F69865-DE95-499D-8BEC-4B9A019424C1}"/>
              </a:ext>
            </a:extLst>
          </p:cNvPr>
          <p:cNvSpPr txBox="1"/>
          <p:nvPr/>
        </p:nvSpPr>
        <p:spPr>
          <a:xfrm>
            <a:off x="251520" y="5119955"/>
            <a:ext cx="8334612" cy="92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cheme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(0.048g, 0.247 mmol),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(4.0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(0.0097g, 0.049 mmol),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CuSO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•5H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O,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(0.003g, 0.0123 mmol)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3,5h, 76.8%.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8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862" y="27772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185DDC5-C69B-4103-963D-3BB30E29C09B}"/>
              </a:ext>
            </a:extLst>
          </p:cNvPr>
          <p:cNvSpPr txBox="1"/>
          <p:nvPr/>
        </p:nvSpPr>
        <p:spPr>
          <a:xfrm>
            <a:off x="197127" y="5002800"/>
            <a:ext cx="8470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preparation of other derivatives is underway as well as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evaluation of the anti-amastigote activity of the new hybrids obtained.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570B99-AF69-45A4-8879-D1A35BA4CD43}"/>
              </a:ext>
            </a:extLst>
          </p:cNvPr>
          <p:cNvSpPr txBox="1"/>
          <p:nvPr/>
        </p:nvSpPr>
        <p:spPr>
          <a:xfrm>
            <a:off x="310072" y="2436650"/>
            <a:ext cx="8244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preliminary evaluation (at a concentration of 100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M) the new hybrid showed an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inhibition of about 30% against intracellular amastigotes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F0FF0D0-4833-432B-A69C-667AC63E065C}"/>
              </a:ext>
            </a:extLst>
          </p:cNvPr>
          <p:cNvSpPr txBox="1"/>
          <p:nvPr/>
        </p:nvSpPr>
        <p:spPr>
          <a:xfrm>
            <a:off x="254568" y="3732355"/>
            <a:ext cx="8564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biological results must be refined and repeated at lower concentrations due to that low solubility of the new hybrid under the test conditions.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6CEBF36-E4D3-4585-B5CD-3BAD76952FA8}"/>
              </a:ext>
            </a:extLst>
          </p:cNvPr>
          <p:cNvSpPr txBox="1"/>
          <p:nvPr/>
        </p:nvSpPr>
        <p:spPr>
          <a:xfrm>
            <a:off x="310072" y="1219200"/>
            <a:ext cx="8244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The molecular design 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new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mangostin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metronidazole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896" y="19596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DCD5EA4-F2E2-4796-A6ED-6C9E5589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25" y="3211551"/>
            <a:ext cx="2870448" cy="996822"/>
          </a:xfrm>
          <a:prstGeom prst="rect">
            <a:avLst/>
          </a:prstGeom>
        </p:spPr>
      </p:pic>
      <p:pic>
        <p:nvPicPr>
          <p:cNvPr id="8" name="Picture 2" descr="Portaria da Capes pode levar à redução de bolsas de Mestrado e Doutorado no  país">
            <a:extLst>
              <a:ext uri="{FF2B5EF4-FFF2-40B4-BE49-F238E27FC236}">
                <a16:creationId xmlns:a16="http://schemas.microsoft.com/office/drawing/2014/main" id="{6E56A66D-6A5B-41BB-AAF5-0F454046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02" y="2732186"/>
            <a:ext cx="3277603" cy="18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D5A7C2-7573-42E4-8F0E-4935FBF50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456" y="4514914"/>
            <a:ext cx="2870448" cy="1210970"/>
          </a:xfrm>
          <a:prstGeom prst="rect">
            <a:avLst/>
          </a:prstGeom>
        </p:spPr>
      </p:pic>
      <p:pic>
        <p:nvPicPr>
          <p:cNvPr id="10" name="Imagem 9" descr="http://www.delinea.com.br/wp-content/uploads/2012/03/ufrrj-logo-150x150.png">
            <a:extLst>
              <a:ext uri="{FF2B5EF4-FFF2-40B4-BE49-F238E27FC236}">
                <a16:creationId xmlns:a16="http://schemas.microsoft.com/office/drawing/2014/main" id="{CB5B5D42-F7CF-4BF6-86F3-90017B1C2B66}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81" y="851216"/>
            <a:ext cx="2397415" cy="2287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D702EA8-1D7F-4ACB-96A1-5FADF0AB49EF}"/>
              </a:ext>
            </a:extLst>
          </p:cNvPr>
          <p:cNvGrpSpPr/>
          <p:nvPr/>
        </p:nvGrpSpPr>
        <p:grpSpPr>
          <a:xfrm>
            <a:off x="4193119" y="1540962"/>
            <a:ext cx="2536877" cy="1245746"/>
            <a:chOff x="5292080" y="1509924"/>
            <a:chExt cx="3605686" cy="1753450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61DB0D06-462D-4A6C-9138-C3A3B9758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509924"/>
              <a:ext cx="3605686" cy="175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3FABBFE-996F-486B-8F49-FDCF3AE16AB0}"/>
                </a:ext>
              </a:extLst>
            </p:cNvPr>
            <p:cNvSpPr txBox="1"/>
            <p:nvPr/>
          </p:nvSpPr>
          <p:spPr>
            <a:xfrm>
              <a:off x="6261421" y="1652842"/>
              <a:ext cx="1334915" cy="3898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933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IQ-UFRRJ</a:t>
              </a: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36C93C71-1B3B-41ED-87B1-D24249F745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6648" y="738147"/>
            <a:ext cx="1808703" cy="180870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95A2FDC-5FF8-4F78-8E41-8E19193EB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996" y="4824858"/>
            <a:ext cx="2291134" cy="9695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361" y="374881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Design </a:t>
            </a:r>
            <a:r>
              <a:rPr lang="pt-BR" sz="2400" b="1" dirty="0" err="1"/>
              <a:t>and</a:t>
            </a:r>
            <a:r>
              <a:rPr lang="pt-BR" sz="2400" b="1" dirty="0"/>
              <a:t> </a:t>
            </a:r>
            <a:r>
              <a:rPr lang="pt-BR" sz="2400" b="1" dirty="0" err="1"/>
              <a:t>synthesis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novel </a:t>
            </a:r>
            <a:r>
              <a:rPr lang="pt-BR" sz="2400" b="1" i="1" dirty="0"/>
              <a:t>alfa</a:t>
            </a:r>
            <a:r>
              <a:rPr lang="pt-BR" sz="2400" b="1" dirty="0"/>
              <a:t>-</a:t>
            </a:r>
            <a:r>
              <a:rPr lang="pt-BR" sz="2400" b="1" dirty="0" err="1"/>
              <a:t>mangostin</a:t>
            </a:r>
            <a:r>
              <a:rPr lang="pt-BR" sz="2400" b="1" dirty="0"/>
              <a:t>-</a:t>
            </a:r>
            <a:r>
              <a:rPr lang="pt-BR" sz="2400" b="1" dirty="0" err="1"/>
              <a:t>nitroimidazole</a:t>
            </a:r>
            <a:r>
              <a:rPr lang="pt-BR" sz="2400" b="1" dirty="0"/>
              <a:t> </a:t>
            </a:r>
            <a:r>
              <a:rPr lang="pt-BR" sz="2400" b="1" dirty="0" err="1"/>
              <a:t>hybrids</a:t>
            </a:r>
            <a:r>
              <a:rPr lang="pt-BR" sz="2400" b="1" dirty="0"/>
              <a:t> </a:t>
            </a:r>
            <a:r>
              <a:rPr lang="pt-BR" sz="2400" b="1" dirty="0" err="1"/>
              <a:t>with</a:t>
            </a:r>
            <a:r>
              <a:rPr lang="pt-BR" sz="2400" b="1" dirty="0"/>
              <a:t> </a:t>
            </a:r>
            <a:r>
              <a:rPr lang="pt-BR" sz="2400" b="1" dirty="0" err="1"/>
              <a:t>toxic</a:t>
            </a:r>
            <a:r>
              <a:rPr lang="pt-BR" sz="2400" b="1" dirty="0"/>
              <a:t> </a:t>
            </a:r>
            <a:r>
              <a:rPr lang="pt-BR" sz="2400" b="1" dirty="0" err="1"/>
              <a:t>effects</a:t>
            </a:r>
            <a:r>
              <a:rPr lang="pt-BR" sz="2400" b="1" dirty="0"/>
              <a:t> </a:t>
            </a:r>
            <a:r>
              <a:rPr lang="pt-BR" sz="2400" b="1" dirty="0" err="1"/>
              <a:t>on</a:t>
            </a:r>
            <a:r>
              <a:rPr lang="pt-BR" sz="2400" b="1" dirty="0"/>
              <a:t> </a:t>
            </a:r>
            <a:r>
              <a:rPr lang="pt-BR" sz="2400" b="1" dirty="0" err="1"/>
              <a:t>amastigotes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</a:t>
            </a:r>
            <a:r>
              <a:rPr lang="pt-BR" sz="2400" b="1" i="1" dirty="0"/>
              <a:t>Trypanosoma </a:t>
            </a:r>
            <a:r>
              <a:rPr lang="pt-BR" sz="2400" b="1" i="1" dirty="0" err="1"/>
              <a:t>cruzi</a:t>
            </a:r>
            <a:endParaRPr lang="pt-BR" altLang="pt-B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Picture 4" descr="Resultado de imagem para mangostão">
            <a:extLst>
              <a:ext uri="{FF2B5EF4-FFF2-40B4-BE49-F238E27FC236}">
                <a16:creationId xmlns:a16="http://schemas.microsoft.com/office/drawing/2014/main" id="{C2C41598-A52F-4D7A-B351-D76B4114C7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9354"/>
            <a:ext cx="1627421" cy="10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EAE5D7D-8782-44E2-B741-C09147432E7A}"/>
              </a:ext>
            </a:extLst>
          </p:cNvPr>
          <p:cNvSpPr txBox="1"/>
          <p:nvPr/>
        </p:nvSpPr>
        <p:spPr>
          <a:xfrm>
            <a:off x="339361" y="3613658"/>
            <a:ext cx="178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pt-B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Mangostana</a:t>
            </a:r>
            <a:endParaRPr lang="pt-B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mangosteen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0F9DBA4-7507-40E8-8B6F-6D27D4078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461" y="1486433"/>
            <a:ext cx="809000" cy="74285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4A3A6F-022C-4E47-B6C2-B56463CBBA78}"/>
              </a:ext>
            </a:extLst>
          </p:cNvPr>
          <p:cNvSpPr txBox="1"/>
          <p:nvPr/>
        </p:nvSpPr>
        <p:spPr>
          <a:xfrm>
            <a:off x="3436813" y="2250157"/>
            <a:ext cx="1627421" cy="3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Crude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6" descr="Flash Purification Systems">
            <a:extLst>
              <a:ext uri="{FF2B5EF4-FFF2-40B4-BE49-F238E27FC236}">
                <a16:creationId xmlns:a16="http://schemas.microsoft.com/office/drawing/2014/main" id="{E19E93CF-7036-4400-909B-90F8ACB82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89" y="1698829"/>
            <a:ext cx="1627421" cy="18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9936ADB-3BD6-4D48-BDC7-5EE93A3B1AEB}"/>
              </a:ext>
            </a:extLst>
          </p:cNvPr>
          <p:cNvSpPr txBox="1"/>
          <p:nvPr/>
        </p:nvSpPr>
        <p:spPr>
          <a:xfrm>
            <a:off x="5659313" y="3631062"/>
            <a:ext cx="2783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Flash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pic>
        <p:nvPicPr>
          <p:cNvPr id="19" name="Picture 8" descr="China Geralmente utilizado óxido de ferro em pó amarelo (Pigmento IY-311) –  Compre O óxido de ferro Amarelo em pt.made-in-china.com">
            <a:extLst>
              <a:ext uri="{FF2B5EF4-FFF2-40B4-BE49-F238E27FC236}">
                <a16:creationId xmlns:a16="http://schemas.microsoft.com/office/drawing/2014/main" id="{5C36D357-3E40-434D-8CDC-B48D7F56A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13" y="4230255"/>
            <a:ext cx="1550809" cy="1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 de texto 12">
            <a:extLst>
              <a:ext uri="{FF2B5EF4-FFF2-40B4-BE49-F238E27FC236}">
                <a16:creationId xmlns:a16="http://schemas.microsoft.com/office/drawing/2014/main" id="{5487F3FC-4FB8-4023-8E72-56320863A7C1}"/>
              </a:ext>
            </a:extLst>
          </p:cNvPr>
          <p:cNvSpPr txBox="1"/>
          <p:nvPr/>
        </p:nvSpPr>
        <p:spPr>
          <a:xfrm>
            <a:off x="3436813" y="5323732"/>
            <a:ext cx="1898523" cy="43760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mangostin</a:t>
            </a: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3F8D036F-22D5-4433-93EB-2F01CD5E65C8}"/>
              </a:ext>
            </a:extLst>
          </p:cNvPr>
          <p:cNvSpPr/>
          <p:nvPr/>
        </p:nvSpPr>
        <p:spPr>
          <a:xfrm rot="14054087">
            <a:off x="2560776" y="1950363"/>
            <a:ext cx="330886" cy="9624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A996BDC9-E57C-47EB-852E-3913900BB1CE}"/>
              </a:ext>
            </a:extLst>
          </p:cNvPr>
          <p:cNvSpPr/>
          <p:nvPr/>
        </p:nvSpPr>
        <p:spPr>
          <a:xfrm rot="17509827">
            <a:off x="5449176" y="1875004"/>
            <a:ext cx="286369" cy="8576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C8C6BE42-6BFD-476A-B6C5-43BE636350EE}"/>
              </a:ext>
            </a:extLst>
          </p:cNvPr>
          <p:cNvSpPr/>
          <p:nvPr/>
        </p:nvSpPr>
        <p:spPr>
          <a:xfrm rot="3016169">
            <a:off x="5649104" y="4031653"/>
            <a:ext cx="306085" cy="8266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: para Baixo 30">
            <a:extLst>
              <a:ext uri="{FF2B5EF4-FFF2-40B4-BE49-F238E27FC236}">
                <a16:creationId xmlns:a16="http://schemas.microsoft.com/office/drawing/2014/main" id="{CCB6067E-BE82-41E7-8CC4-D61CF9816DDB}"/>
              </a:ext>
            </a:extLst>
          </p:cNvPr>
          <p:cNvSpPr/>
          <p:nvPr/>
        </p:nvSpPr>
        <p:spPr>
          <a:xfrm rot="5400000">
            <a:off x="2901125" y="4413545"/>
            <a:ext cx="306085" cy="8266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686E14E-528E-4F81-A894-91F3297BE8FC}"/>
              </a:ext>
            </a:extLst>
          </p:cNvPr>
          <p:cNvSpPr txBox="1"/>
          <p:nvPr/>
        </p:nvSpPr>
        <p:spPr>
          <a:xfrm>
            <a:off x="516419" y="4608527"/>
            <a:ext cx="220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Molecular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061" y="838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alfa-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Mangostin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(MGT)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pericarp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Garcinia</a:t>
            </a:r>
            <a:r>
              <a:rPr lang="pt-B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mangostana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xanthone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pt-B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amastigotes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herein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derivatives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MGT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nitroimidazoles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click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key-step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intracellular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amastigotes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pt-B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pt-B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Tulahuen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C2C4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LacZ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dirty="0"/>
          </a:p>
          <a:p>
            <a:pPr algn="just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Keywords: 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Chagas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Molecular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hybridization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Antiparasitic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Garcinia</a:t>
            </a:r>
            <a:r>
              <a:rPr lang="pt-B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mangostana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74E14E-0706-4922-AF32-05A6DD74A14D}"/>
              </a:ext>
            </a:extLst>
          </p:cNvPr>
          <p:cNvSpPr txBox="1"/>
          <p:nvPr/>
        </p:nvSpPr>
        <p:spPr>
          <a:xfrm>
            <a:off x="152400" y="603647"/>
            <a:ext cx="838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Natural products constitute inexhaustible sources of both raw materials and inspiration for obtaining and planning new molecules with potential biological activity.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em curva para baixo 4597">
            <a:extLst>
              <a:ext uri="{FF2B5EF4-FFF2-40B4-BE49-F238E27FC236}">
                <a16:creationId xmlns:a16="http://schemas.microsoft.com/office/drawing/2014/main" id="{73C7F126-F89D-4645-B28E-4E99A796254B}"/>
              </a:ext>
            </a:extLst>
          </p:cNvPr>
          <p:cNvSpPr>
            <a:spLocks noChangeArrowheads="1"/>
          </p:cNvSpPr>
          <p:nvPr/>
        </p:nvSpPr>
        <p:spPr bwMode="auto">
          <a:xfrm rot="20601138">
            <a:off x="4384189" y="2961047"/>
            <a:ext cx="1265745" cy="559550"/>
          </a:xfrm>
          <a:prstGeom prst="curvedDownArrow">
            <a:avLst>
              <a:gd name="adj1" fmla="val 24996"/>
              <a:gd name="adj2" fmla="val 48605"/>
              <a:gd name="adj3" fmla="val 25000"/>
            </a:avLst>
          </a:prstGeom>
          <a:solidFill>
            <a:srgbClr val="00B050">
              <a:alpha val="20000"/>
            </a:srgbClr>
          </a:solidFill>
          <a:ln w="31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t-BR"/>
          </a:p>
        </p:txBody>
      </p:sp>
      <p:pic>
        <p:nvPicPr>
          <p:cNvPr id="9" name="Picture 74" descr="Mangostão: saiba todos os benefícios desta fruta e como usar -  GreenMe.com.br">
            <a:extLst>
              <a:ext uri="{FF2B5EF4-FFF2-40B4-BE49-F238E27FC236}">
                <a16:creationId xmlns:a16="http://schemas.microsoft.com/office/drawing/2014/main" id="{36303895-5D2F-4D44-8008-DFD52BAE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6" y="2913583"/>
            <a:ext cx="2748851" cy="18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ta em curva para baixo 4597">
            <a:extLst>
              <a:ext uri="{FF2B5EF4-FFF2-40B4-BE49-F238E27FC236}">
                <a16:creationId xmlns:a16="http://schemas.microsoft.com/office/drawing/2014/main" id="{407FECD9-EAB1-412D-81BF-570356CCFBF6}"/>
              </a:ext>
            </a:extLst>
          </p:cNvPr>
          <p:cNvSpPr>
            <a:spLocks noChangeArrowheads="1"/>
          </p:cNvSpPr>
          <p:nvPr/>
        </p:nvSpPr>
        <p:spPr bwMode="auto">
          <a:xfrm rot="19662981">
            <a:off x="1542530" y="3178190"/>
            <a:ext cx="1089597" cy="545709"/>
          </a:xfrm>
          <a:prstGeom prst="curvedDownArrow">
            <a:avLst>
              <a:gd name="adj1" fmla="val 24996"/>
              <a:gd name="adj2" fmla="val 48605"/>
              <a:gd name="adj3" fmla="val 25000"/>
            </a:avLst>
          </a:prstGeom>
          <a:solidFill>
            <a:srgbClr val="00B050">
              <a:alpha val="20000"/>
            </a:srgbClr>
          </a:solidFill>
          <a:ln w="31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747F33F-1149-4A3A-9181-B056FD4111BB}"/>
              </a:ext>
            </a:extLst>
          </p:cNvPr>
          <p:cNvSpPr txBox="1"/>
          <p:nvPr/>
        </p:nvSpPr>
        <p:spPr>
          <a:xfrm>
            <a:off x="165021" y="1289447"/>
            <a:ext cx="87298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Mangosteen is a type of fruit tree that grows in the Asian region such as Malaysia, Myanmar, Thailand, Philippines, Sri Lanka and India. 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364819-F7E6-4698-BBBF-3A0A7D8A9D8A}"/>
              </a:ext>
            </a:extLst>
          </p:cNvPr>
          <p:cNvSpPr txBox="1"/>
          <p:nvPr/>
        </p:nvSpPr>
        <p:spPr>
          <a:xfrm>
            <a:off x="152400" y="1981200"/>
            <a:ext cx="87298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 1855, </a:t>
            </a:r>
            <a:r>
              <a:rPr lang="en-US" sz="17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mangostin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was found as the major xanthones taken from the pericarps of the mangosteen fruit. 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 de texto 12">
            <a:extLst>
              <a:ext uri="{FF2B5EF4-FFF2-40B4-BE49-F238E27FC236}">
                <a16:creationId xmlns:a16="http://schemas.microsoft.com/office/drawing/2014/main" id="{3FCE069E-2547-40B6-ADA2-2AC60FEF1067}"/>
              </a:ext>
            </a:extLst>
          </p:cNvPr>
          <p:cNvSpPr txBox="1"/>
          <p:nvPr/>
        </p:nvSpPr>
        <p:spPr>
          <a:xfrm>
            <a:off x="147513" y="5486323"/>
            <a:ext cx="2537966" cy="5372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  <a:spcAft>
                <a:spcPts val="1000"/>
              </a:spcAft>
            </a:pPr>
            <a:r>
              <a:rPr lang="pt-BR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Garcinia</a:t>
            </a:r>
            <a:r>
              <a:rPr lang="pt-BR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mangostana</a:t>
            </a:r>
            <a:r>
              <a:rPr lang="pt-BR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50000"/>
              </a:lnSpc>
              <a:spcAft>
                <a:spcPts val="100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Clusiaceae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A575212A-7FAC-47DD-B8FF-3C0609380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461772"/>
              </p:ext>
            </p:extLst>
          </p:nvPr>
        </p:nvGraphicFramePr>
        <p:xfrm>
          <a:off x="5132784" y="3444976"/>
          <a:ext cx="3819641" cy="198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MarvinOLE" r:id="rId5" imgW="2857680" imgH="1486080" progId="MarvinOLE.Document">
                  <p:embed/>
                </p:oleObj>
              </mc:Choice>
              <mc:Fallback>
                <p:oleObj name="MarvinOLE" r:id="rId5" imgW="2857680" imgH="1486080" progId="MarvinOLE.Document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C45CBBDE-5EF1-47EF-950D-710D4DD24C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2784" y="3444976"/>
                        <a:ext cx="3819641" cy="198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ixa de texto 12">
            <a:extLst>
              <a:ext uri="{FF2B5EF4-FFF2-40B4-BE49-F238E27FC236}">
                <a16:creationId xmlns:a16="http://schemas.microsoft.com/office/drawing/2014/main" id="{775C2514-20E2-4DBB-B87D-FD0BCEC454B3}"/>
              </a:ext>
            </a:extLst>
          </p:cNvPr>
          <p:cNvSpPr txBox="1"/>
          <p:nvPr/>
        </p:nvSpPr>
        <p:spPr>
          <a:xfrm>
            <a:off x="5673213" y="5508330"/>
            <a:ext cx="1898523" cy="29888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mangostin</a:t>
            </a: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03FA6B85-5EC9-4658-B456-0E98E2E11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06" y="2663849"/>
            <a:ext cx="2026610" cy="2704078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A6AA58FD-87E0-4CCB-812B-633A2EAE9FC7}"/>
              </a:ext>
            </a:extLst>
          </p:cNvPr>
          <p:cNvSpPr txBox="1"/>
          <p:nvPr/>
        </p:nvSpPr>
        <p:spPr>
          <a:xfrm>
            <a:off x="2411760" y="4666826"/>
            <a:ext cx="1316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Mangosteen fruit </a:t>
            </a:r>
            <a:endParaRPr lang="pt-BR" sz="1400" b="1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B7E0D6A-AFB0-44FC-8A8C-00672D9EF090}"/>
              </a:ext>
            </a:extLst>
          </p:cNvPr>
          <p:cNvSpPr txBox="1"/>
          <p:nvPr/>
        </p:nvSpPr>
        <p:spPr>
          <a:xfrm>
            <a:off x="6395008" y="2842375"/>
            <a:ext cx="2353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09D4EEE-F464-4557-BF6F-1294D4F9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56" y="2909717"/>
            <a:ext cx="1601604" cy="128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588F906A-3D47-43F9-9B6C-09A9EDB2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880" y="4586117"/>
            <a:ext cx="1601604" cy="128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AF33552-07FE-463F-8698-B8EF7F98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720" y="4675586"/>
            <a:ext cx="30659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Intracellular</a:t>
            </a:r>
            <a:r>
              <a:rPr lang="pt-BR" alt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amastigote</a:t>
            </a:r>
            <a:r>
              <a:rPr lang="pt-BR" alt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pt-BR" altLang="pt-B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Vertebrate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endParaRPr lang="pt-BR" alt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Infective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replicative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pt-BR" altLang="pt-BR" sz="1600" b="1" dirty="0">
              <a:latin typeface="Century Gothic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86D896C-566A-4C59-9F9A-D51AE452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959" y="1307165"/>
            <a:ext cx="1621313" cy="129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5">
            <a:extLst>
              <a:ext uri="{FF2B5EF4-FFF2-40B4-BE49-F238E27FC236}">
                <a16:creationId xmlns:a16="http://schemas.microsoft.com/office/drawing/2014/main" id="{558F0E60-A72A-4833-8D1A-B23FA7883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933" y="3002917"/>
            <a:ext cx="2928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pt-BR" alt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trypomastigote</a:t>
            </a:r>
            <a:r>
              <a:rPr lang="pt-BR" alt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pt-BR" altLang="pt-B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Vertebrate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endParaRPr lang="pt-BR" alt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mobile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Infective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pt-BR" alt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03473C7-1383-4AB3-B699-AF28637B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56" y="517482"/>
            <a:ext cx="2533830" cy="14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5">
            <a:extLst>
              <a:ext uri="{FF2B5EF4-FFF2-40B4-BE49-F238E27FC236}">
                <a16:creationId xmlns:a16="http://schemas.microsoft.com/office/drawing/2014/main" id="{3A959C59-553A-4353-9E79-40B54410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211506"/>
            <a:ext cx="3429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="1" dirty="0" err="1">
                <a:latin typeface="Century Gothic" pitchFamily="34" charset="0"/>
              </a:rPr>
              <a:t>Epimastigote</a:t>
            </a:r>
            <a:r>
              <a:rPr lang="pt-BR" altLang="pt-BR" sz="1600" b="1" dirty="0">
                <a:latin typeface="Century Gothic" pitchFamily="34" charset="0"/>
              </a:rPr>
              <a:t> </a:t>
            </a:r>
            <a:r>
              <a:rPr lang="pt-BR" altLang="pt-BR" sz="1600" b="1" dirty="0" err="1">
                <a:latin typeface="Century Gothic" pitchFamily="34" charset="0"/>
              </a:rPr>
              <a:t>form</a:t>
            </a:r>
            <a:endParaRPr lang="pt-BR" altLang="pt-BR" sz="1600" b="1" dirty="0">
              <a:latin typeface="Century Gothic" pitchFamily="34" charset="0"/>
            </a:endParaRPr>
          </a:p>
        </p:txBody>
      </p:sp>
      <p:sp>
        <p:nvSpPr>
          <p:cNvPr id="20" name="Retângulo 14">
            <a:extLst>
              <a:ext uri="{FF2B5EF4-FFF2-40B4-BE49-F238E27FC236}">
                <a16:creationId xmlns:a16="http://schemas.microsoft.com/office/drawing/2014/main" id="{F77160A0-6C36-4FB7-9A4A-170DE58BD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138" y="1192550"/>
            <a:ext cx="2207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pt-BR" sz="1600" b="1" dirty="0">
                <a:latin typeface="Century Gothic" pitchFamily="34" charset="0"/>
              </a:rPr>
              <a:t>In the digestive tract it differentiates into trypomastigotes</a:t>
            </a:r>
            <a:endParaRPr lang="pt-BR" altLang="pt-BR" sz="1600" b="1" dirty="0">
              <a:latin typeface="Century Gothic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DD9BD6F-4193-4D27-98E9-CD8D973193FF}"/>
              </a:ext>
            </a:extLst>
          </p:cNvPr>
          <p:cNvSpPr/>
          <p:nvPr/>
        </p:nvSpPr>
        <p:spPr>
          <a:xfrm>
            <a:off x="4765417" y="1975529"/>
            <a:ext cx="2392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i="1" dirty="0">
                <a:latin typeface="Century Gothic" pitchFamily="34" charset="0"/>
              </a:rPr>
              <a:t>Triatoma </a:t>
            </a:r>
            <a:r>
              <a:rPr lang="pt-BR" sz="1600" b="1" i="1" dirty="0" err="1">
                <a:latin typeface="Century Gothic" pitchFamily="34" charset="0"/>
              </a:rPr>
              <a:t>infestans</a:t>
            </a:r>
            <a:endParaRPr lang="pt-BR" sz="1600" b="1" dirty="0">
              <a:latin typeface="Century Gothic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F2D086EA-6E54-49C6-8DA7-BFD512930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59" y="2845495"/>
            <a:ext cx="2960359" cy="1575438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B453879-EF76-4055-8B15-133493CAD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476" y="4389536"/>
            <a:ext cx="2541763" cy="1542193"/>
          </a:xfrm>
          <a:prstGeom prst="rect">
            <a:avLst/>
          </a:prstGeom>
        </p:spPr>
      </p:pic>
      <p:sp>
        <p:nvSpPr>
          <p:cNvPr id="28" name="Retângulo 15">
            <a:extLst>
              <a:ext uri="{FF2B5EF4-FFF2-40B4-BE49-F238E27FC236}">
                <a16:creationId xmlns:a16="http://schemas.microsoft.com/office/drawing/2014/main" id="{EA6F844B-5435-43E8-874F-3C301AC5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595" y="4323475"/>
            <a:ext cx="14837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Nifurtimox</a:t>
            </a:r>
            <a:endParaRPr lang="pt-BR" alt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15">
            <a:extLst>
              <a:ext uri="{FF2B5EF4-FFF2-40B4-BE49-F238E27FC236}">
                <a16:creationId xmlns:a16="http://schemas.microsoft.com/office/drawing/2014/main" id="{2A6F9961-1F7B-4327-9DE6-36FE754EC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599" y="5685353"/>
            <a:ext cx="1601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Benznidazole</a:t>
            </a:r>
            <a:endParaRPr lang="pt-BR" alt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15">
            <a:extLst>
              <a:ext uri="{FF2B5EF4-FFF2-40B4-BE49-F238E27FC236}">
                <a16:creationId xmlns:a16="http://schemas.microsoft.com/office/drawing/2014/main" id="{1180F59A-8652-4405-9842-E600A30EF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325" y="2397025"/>
            <a:ext cx="3065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="1" u="sng" dirty="0" err="1">
                <a:latin typeface="Century Gothic" pitchFamily="34" charset="0"/>
              </a:rPr>
              <a:t>Drugs</a:t>
            </a:r>
            <a:r>
              <a:rPr lang="pt-BR" altLang="pt-BR" sz="1600" b="1" u="sng" dirty="0">
                <a:latin typeface="Century Gothic" pitchFamily="34" charset="0"/>
              </a:rPr>
              <a:t> </a:t>
            </a:r>
            <a:r>
              <a:rPr lang="pt-BR" altLang="pt-BR" sz="1600" b="1" u="sng" dirty="0" err="1">
                <a:latin typeface="Century Gothic" pitchFamily="34" charset="0"/>
              </a:rPr>
              <a:t>used</a:t>
            </a:r>
            <a:r>
              <a:rPr lang="pt-BR" altLang="pt-BR" sz="1600" b="1" u="sng" dirty="0">
                <a:latin typeface="Century Gothic" pitchFamily="34" charset="0"/>
              </a:rPr>
              <a:t> for </a:t>
            </a:r>
            <a:r>
              <a:rPr lang="pt-BR" altLang="pt-BR" sz="1600" b="1" u="sng" dirty="0" err="1">
                <a:latin typeface="Century Gothic" pitchFamily="34" charset="0"/>
              </a:rPr>
              <a:t>treatment</a:t>
            </a:r>
            <a:r>
              <a:rPr lang="pt-BR" altLang="pt-BR" sz="1600" b="1" u="sng" dirty="0">
                <a:latin typeface="Century Gothic" pitchFamily="34" charset="0"/>
              </a:rPr>
              <a:t> chagas </a:t>
            </a:r>
            <a:r>
              <a:rPr lang="pt-BR" altLang="pt-BR" sz="1600" b="1" u="sng" dirty="0" err="1">
                <a:latin typeface="Century Gothic" pitchFamily="34" charset="0"/>
              </a:rPr>
              <a:t>disease</a:t>
            </a:r>
            <a:endParaRPr lang="pt-BR" altLang="pt-BR" sz="1600" b="1" u="sng" dirty="0">
              <a:latin typeface="Century Gothic" pitchFamily="34" charset="0"/>
            </a:endParaRPr>
          </a:p>
        </p:txBody>
      </p:sp>
      <p:sp>
        <p:nvSpPr>
          <p:cNvPr id="34" name="Retângulo 7">
            <a:extLst>
              <a:ext uri="{FF2B5EF4-FFF2-40B4-BE49-F238E27FC236}">
                <a16:creationId xmlns:a16="http://schemas.microsoft.com/office/drawing/2014/main" id="{0808E274-7FE2-4996-B614-FDB60E544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510" y="1379602"/>
            <a:ext cx="2316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Epimastigote</a:t>
            </a:r>
            <a:r>
              <a:rPr lang="pt-BR" alt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pt-BR" altLang="pt-B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infective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replicative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pt-BR" altLang="pt-BR" sz="1600" b="1" dirty="0">
              <a:latin typeface="Century Gothic" pitchFamily="34" charset="0"/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2656A21B-BCAB-42B7-88EC-EC31F071258B}"/>
              </a:ext>
            </a:extLst>
          </p:cNvPr>
          <p:cNvSpPr txBox="1">
            <a:spLocks/>
          </p:cNvSpPr>
          <p:nvPr/>
        </p:nvSpPr>
        <p:spPr>
          <a:xfrm>
            <a:off x="112100" y="211506"/>
            <a:ext cx="4232856" cy="58477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b="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cycle of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etiologic agent of chagas disease</a:t>
            </a:r>
            <a:endParaRPr lang="pt-BR" sz="2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252EA09-9FCA-49FC-8CF3-CD10DCBDD98B}"/>
              </a:ext>
            </a:extLst>
          </p:cNvPr>
          <p:cNvSpPr txBox="1"/>
          <p:nvPr/>
        </p:nvSpPr>
        <p:spPr>
          <a:xfrm>
            <a:off x="386742" y="914400"/>
            <a:ext cx="8560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work we describe our efforts in the incorporation of natural xanthone </a:t>
            </a:r>
            <a:r>
              <a:rPr lang="en-US" sz="24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mangostin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the set of natural molecules potentially useful to obtain new antichagasic molecules with improved activity and high selectivity against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Futebol e Ciência: o golaço da Islândia - Nossa Ciência">
            <a:extLst>
              <a:ext uri="{FF2B5EF4-FFF2-40B4-BE49-F238E27FC236}">
                <a16:creationId xmlns:a16="http://schemas.microsoft.com/office/drawing/2014/main" id="{3790AF4E-7788-4A33-A5F2-5207B134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92" y="2927920"/>
            <a:ext cx="4572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41CFF32-6D54-453D-90C9-A65C995442CC}"/>
              </a:ext>
            </a:extLst>
          </p:cNvPr>
          <p:cNvSpPr txBox="1">
            <a:spLocks/>
          </p:cNvSpPr>
          <p:nvPr/>
        </p:nvSpPr>
        <p:spPr>
          <a:xfrm>
            <a:off x="3056293" y="190128"/>
            <a:ext cx="3024336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b="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Goals</a:t>
            </a:r>
            <a:endParaRPr lang="pt-BR" altLang="pt-B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7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ngostão Orgânico Pó | Organic Spoon">
            <a:extLst>
              <a:ext uri="{FF2B5EF4-FFF2-40B4-BE49-F238E27FC236}">
                <a16:creationId xmlns:a16="http://schemas.microsoft.com/office/drawing/2014/main" id="{E0CB287D-E10A-4CF0-8F97-E096D4A9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6" y="1721231"/>
            <a:ext cx="1243104" cy="124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KA Evaporadores rotativos Separação">
            <a:extLst>
              <a:ext uri="{FF2B5EF4-FFF2-40B4-BE49-F238E27FC236}">
                <a16:creationId xmlns:a16="http://schemas.microsoft.com/office/drawing/2014/main" id="{BEC159E8-EA72-4967-A10D-16599470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56" y="2989164"/>
            <a:ext cx="1697787" cy="16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97129B66-0258-4143-8087-013D4936BF94}"/>
              </a:ext>
            </a:extLst>
          </p:cNvPr>
          <p:cNvGrpSpPr/>
          <p:nvPr/>
        </p:nvGrpSpPr>
        <p:grpSpPr>
          <a:xfrm>
            <a:off x="-48521" y="682387"/>
            <a:ext cx="8761127" cy="4114765"/>
            <a:chOff x="-401361" y="378966"/>
            <a:chExt cx="8761127" cy="4114765"/>
          </a:xfrm>
        </p:grpSpPr>
        <p:cxnSp>
          <p:nvCxnSpPr>
            <p:cNvPr id="8" name="Conector angulado 29">
              <a:extLst>
                <a:ext uri="{FF2B5EF4-FFF2-40B4-BE49-F238E27FC236}">
                  <a16:creationId xmlns:a16="http://schemas.microsoft.com/office/drawing/2014/main" id="{A414CFBE-5AEB-4CA5-B96B-59B4997CC421}"/>
                </a:ext>
              </a:extLst>
            </p:cNvPr>
            <p:cNvCxnSpPr/>
            <p:nvPr/>
          </p:nvCxnSpPr>
          <p:spPr>
            <a:xfrm>
              <a:off x="1249853" y="1253371"/>
              <a:ext cx="953083" cy="361191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angulado 19">
              <a:extLst>
                <a:ext uri="{FF2B5EF4-FFF2-40B4-BE49-F238E27FC236}">
                  <a16:creationId xmlns:a16="http://schemas.microsoft.com/office/drawing/2014/main" id="{76ACB877-99C8-4087-856B-DDC723A2ECB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515097" y="2405499"/>
              <a:ext cx="1488039" cy="11125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6C37089-61F6-4930-9451-1C43A5D75607}"/>
                </a:ext>
              </a:extLst>
            </p:cNvPr>
            <p:cNvSpPr txBox="1"/>
            <p:nvPr/>
          </p:nvSpPr>
          <p:spPr>
            <a:xfrm>
              <a:off x="3110676" y="389275"/>
              <a:ext cx="27646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10g </a:t>
              </a:r>
              <a:r>
                <a:rPr lang="pt-BR" sz="1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dehydrated</a:t>
              </a:r>
              <a:r>
                <a:rPr lang="pt-BR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plant</a:t>
              </a:r>
              <a:r>
                <a:rPr lang="pt-BR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 material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E401AE8-0B24-4B67-924D-6C697B16D3DE}"/>
                </a:ext>
              </a:extLst>
            </p:cNvPr>
            <p:cNvSpPr txBox="1"/>
            <p:nvPr/>
          </p:nvSpPr>
          <p:spPr>
            <a:xfrm>
              <a:off x="3059832" y="1685419"/>
              <a:ext cx="288752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Residue</a:t>
              </a:r>
              <a:r>
                <a:rPr lang="pt-BR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pt-BR" sz="1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extract</a:t>
              </a:r>
              <a:r>
                <a:rPr lang="pt-BR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AAE518A9-8EDC-4254-A673-94ED8DDBA997}"/>
                </a:ext>
              </a:extLst>
            </p:cNvPr>
            <p:cNvSpPr txBox="1"/>
            <p:nvPr/>
          </p:nvSpPr>
          <p:spPr>
            <a:xfrm>
              <a:off x="2992728" y="3413611"/>
              <a:ext cx="295674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Crude</a:t>
              </a:r>
              <a:r>
                <a:rPr lang="pt-BR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extract</a:t>
              </a:r>
              <a:r>
                <a:rPr lang="pt-BR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 1.14g</a:t>
              </a:r>
            </a:p>
          </p:txBody>
        </p:sp>
        <p:cxnSp>
          <p:nvCxnSpPr>
            <p:cNvPr id="13" name="Conector de seta reta 8">
              <a:extLst>
                <a:ext uri="{FF2B5EF4-FFF2-40B4-BE49-F238E27FC236}">
                  <a16:creationId xmlns:a16="http://schemas.microsoft.com/office/drawing/2014/main" id="{7298CD88-0B5C-4CD2-A8B0-CFB4C631066D}"/>
                </a:ext>
              </a:extLst>
            </p:cNvPr>
            <p:cNvCxnSpPr/>
            <p:nvPr/>
          </p:nvCxnSpPr>
          <p:spPr>
            <a:xfrm>
              <a:off x="4283968" y="1037347"/>
              <a:ext cx="0" cy="5365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0">
              <a:extLst>
                <a:ext uri="{FF2B5EF4-FFF2-40B4-BE49-F238E27FC236}">
                  <a16:creationId xmlns:a16="http://schemas.microsoft.com/office/drawing/2014/main" id="{EA599EB6-0EBE-43DC-919C-019880942F0C}"/>
                </a:ext>
              </a:extLst>
            </p:cNvPr>
            <p:cNvCxnSpPr/>
            <p:nvPr/>
          </p:nvCxnSpPr>
          <p:spPr>
            <a:xfrm>
              <a:off x="4378078" y="2117467"/>
              <a:ext cx="0" cy="509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14B2180-FF82-4A93-A4B6-42427FAC2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924" y="378966"/>
              <a:ext cx="1570842" cy="167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Conector angulado 40">
              <a:extLst>
                <a:ext uri="{FF2B5EF4-FFF2-40B4-BE49-F238E27FC236}">
                  <a16:creationId xmlns:a16="http://schemas.microsoft.com/office/drawing/2014/main" id="{1AA1922A-2EDA-4E1F-B17B-718F4FDD158B}"/>
                </a:ext>
              </a:extLst>
            </p:cNvPr>
            <p:cNvCxnSpPr/>
            <p:nvPr/>
          </p:nvCxnSpPr>
          <p:spPr>
            <a:xfrm flipV="1">
              <a:off x="5254809" y="4047197"/>
              <a:ext cx="849483" cy="446534"/>
            </a:xfrm>
            <a:prstGeom prst="bentConnector3">
              <a:avLst>
                <a:gd name="adj1" fmla="val 59786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53D2D19-3FD4-4DAF-AA2C-3E968DEE345A}"/>
                </a:ext>
              </a:extLst>
            </p:cNvPr>
            <p:cNvSpPr txBox="1"/>
            <p:nvPr/>
          </p:nvSpPr>
          <p:spPr>
            <a:xfrm>
              <a:off x="4412702" y="2189475"/>
              <a:ext cx="168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dirty="0">
                  <a:latin typeface="Arial" panose="020B0604020202020204" pitchFamily="34" charset="0"/>
                  <a:cs typeface="Arial" panose="020B0604020202020204" pitchFamily="34" charset="0"/>
                </a:rPr>
                <a:t>2ª) </a:t>
              </a:r>
              <a:r>
                <a:rPr lang="pt-BR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Drying</a:t>
              </a:r>
              <a:endParaRPr lang="pt-B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317A5B1-C09C-4F67-A93A-9CB50C838ED7}"/>
                </a:ext>
              </a:extLst>
            </p:cNvPr>
            <p:cNvSpPr txBox="1"/>
            <p:nvPr/>
          </p:nvSpPr>
          <p:spPr>
            <a:xfrm>
              <a:off x="4342959" y="1213882"/>
              <a:ext cx="18924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i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pt-BR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Ethyl</a:t>
              </a:r>
              <a:r>
                <a:rPr lang="pt-BR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acetate</a:t>
              </a:r>
              <a:endParaRPr lang="pt-B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Conector de seta reta 52">
              <a:extLst>
                <a:ext uri="{FF2B5EF4-FFF2-40B4-BE49-F238E27FC236}">
                  <a16:creationId xmlns:a16="http://schemas.microsoft.com/office/drawing/2014/main" id="{AD6D62C3-A8CA-4E35-8C22-77EE54B45305}"/>
                </a:ext>
              </a:extLst>
            </p:cNvPr>
            <p:cNvCxnSpPr>
              <a:cxnSpLocks/>
            </p:cNvCxnSpPr>
            <p:nvPr/>
          </p:nvCxnSpPr>
          <p:spPr>
            <a:xfrm>
              <a:off x="5759455" y="1049356"/>
              <a:ext cx="75619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F928BDB-8C5E-4286-A52F-7A084237A061}"/>
                </a:ext>
              </a:extLst>
            </p:cNvPr>
            <p:cNvSpPr txBox="1"/>
            <p:nvPr/>
          </p:nvSpPr>
          <p:spPr>
            <a:xfrm>
              <a:off x="-352840" y="3392859"/>
              <a:ext cx="1544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Vacuum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rotary</a:t>
              </a: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evaporator</a:t>
              </a:r>
              <a:endParaRPr lang="pt-BR" b="1" dirty="0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5343271-0DE9-4730-A101-6FB853F1F847}"/>
                </a:ext>
              </a:extLst>
            </p:cNvPr>
            <p:cNvSpPr txBox="1"/>
            <p:nvPr/>
          </p:nvSpPr>
          <p:spPr>
            <a:xfrm>
              <a:off x="-401361" y="1747295"/>
              <a:ext cx="1780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G. </a:t>
              </a:r>
              <a:r>
                <a:rPr lang="pt-BR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Mangostana</a:t>
              </a:r>
              <a:endParaRPr lang="pt-BR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t-BR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mangosteen</a:t>
              </a:r>
              <a:r>
                <a:rPr lang="pt-BR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pt-B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6" descr="Flash Purification Systems">
            <a:extLst>
              <a:ext uri="{FF2B5EF4-FFF2-40B4-BE49-F238E27FC236}">
                <a16:creationId xmlns:a16="http://schemas.microsoft.com/office/drawing/2014/main" id="{6DC1116C-DF18-419A-916F-689F6FBC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75" y="3057287"/>
            <a:ext cx="1570842" cy="18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7A83149-48DE-4902-8AF3-2C98683E929D}"/>
              </a:ext>
            </a:extLst>
          </p:cNvPr>
          <p:cNvSpPr txBox="1"/>
          <p:nvPr/>
        </p:nvSpPr>
        <p:spPr>
          <a:xfrm>
            <a:off x="6941924" y="4885021"/>
            <a:ext cx="21181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Flash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pic>
        <p:nvPicPr>
          <p:cNvPr id="24" name="Picture 8" descr="China Geralmente utilizado óxido de ferro em pó amarelo (Pigmento IY-311) –  Compre O óxido de ferro Amarelo em pt.made-in-china.com">
            <a:extLst>
              <a:ext uri="{FF2B5EF4-FFF2-40B4-BE49-F238E27FC236}">
                <a16:creationId xmlns:a16="http://schemas.microsoft.com/office/drawing/2014/main" id="{DC7C0847-3FE5-4684-BF59-4813E035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34" y="5153595"/>
            <a:ext cx="1143866" cy="7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 de texto 12">
            <a:extLst>
              <a:ext uri="{FF2B5EF4-FFF2-40B4-BE49-F238E27FC236}">
                <a16:creationId xmlns:a16="http://schemas.microsoft.com/office/drawing/2014/main" id="{C0B9DCFE-C703-4F93-977E-ADFA91BE0B82}"/>
              </a:ext>
            </a:extLst>
          </p:cNvPr>
          <p:cNvSpPr txBox="1"/>
          <p:nvPr/>
        </p:nvSpPr>
        <p:spPr>
          <a:xfrm>
            <a:off x="2521621" y="5125468"/>
            <a:ext cx="1898523" cy="43760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mangostin</a:t>
            </a: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743E33C-5F8C-49B6-83D7-2D7A974F2BF6}"/>
              </a:ext>
            </a:extLst>
          </p:cNvPr>
          <p:cNvSpPr txBox="1"/>
          <p:nvPr/>
        </p:nvSpPr>
        <p:spPr>
          <a:xfrm>
            <a:off x="1632915" y="5541755"/>
            <a:ext cx="29567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4" descr="Resultado de imagem para mangostão">
            <a:extLst>
              <a:ext uri="{FF2B5EF4-FFF2-40B4-BE49-F238E27FC236}">
                <a16:creationId xmlns:a16="http://schemas.microsoft.com/office/drawing/2014/main" id="{F6C370B5-C62E-4FC8-8086-195002AFA6C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" y="1020419"/>
            <a:ext cx="1627421" cy="10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7F4B0792-717D-4BEB-AAE5-6789BB0E9A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0144" y="2987884"/>
            <a:ext cx="809000" cy="742855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804938AD-B591-433B-A483-1770E5EE2EFF}"/>
              </a:ext>
            </a:extLst>
          </p:cNvPr>
          <p:cNvSpPr txBox="1"/>
          <p:nvPr/>
        </p:nvSpPr>
        <p:spPr>
          <a:xfrm>
            <a:off x="1602693" y="920615"/>
            <a:ext cx="1190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Kiln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45ºC / 36h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B00552D-1EDA-44F7-B13A-7534AD1D4EAA}"/>
              </a:ext>
            </a:extLst>
          </p:cNvPr>
          <p:cNvSpPr txBox="1"/>
          <p:nvPr/>
        </p:nvSpPr>
        <p:spPr>
          <a:xfrm>
            <a:off x="3345567" y="4507468"/>
            <a:ext cx="29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Purification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0F32CD4-7FA3-4788-B44A-1E09C3903BCF}"/>
              </a:ext>
            </a:extLst>
          </p:cNvPr>
          <p:cNvSpPr txBox="1"/>
          <p:nvPr/>
        </p:nvSpPr>
        <p:spPr>
          <a:xfrm>
            <a:off x="4761097" y="4104831"/>
            <a:ext cx="168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400mg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5D8478E-4672-4A13-93FA-9829BC30D7DE}"/>
              </a:ext>
            </a:extLst>
          </p:cNvPr>
          <p:cNvSpPr txBox="1"/>
          <p:nvPr/>
        </p:nvSpPr>
        <p:spPr>
          <a:xfrm>
            <a:off x="1793602" y="2567637"/>
            <a:ext cx="178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Pericarp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residue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D96F341B-5D3B-4764-A16B-6051CFFF9C52}"/>
              </a:ext>
            </a:extLst>
          </p:cNvPr>
          <p:cNvSpPr txBox="1">
            <a:spLocks/>
          </p:cNvSpPr>
          <p:nvPr/>
        </p:nvSpPr>
        <p:spPr>
          <a:xfrm>
            <a:off x="-216062" y="211846"/>
            <a:ext cx="5410200" cy="6573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b="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of natural product</a:t>
            </a:r>
            <a:endParaRPr lang="pt-BR" alt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ector angulado 40">
            <a:extLst>
              <a:ext uri="{FF2B5EF4-FFF2-40B4-BE49-F238E27FC236}">
                <a16:creationId xmlns:a16="http://schemas.microsoft.com/office/drawing/2014/main" id="{EC2A61BD-7FEF-4C6F-8E73-4C6D83F6317B}"/>
              </a:ext>
            </a:extLst>
          </p:cNvPr>
          <p:cNvCxnSpPr>
            <a:cxnSpLocks/>
          </p:cNvCxnSpPr>
          <p:nvPr/>
        </p:nvCxnSpPr>
        <p:spPr>
          <a:xfrm flipV="1">
            <a:off x="3021710" y="972496"/>
            <a:ext cx="686194" cy="1160360"/>
          </a:xfrm>
          <a:prstGeom prst="bentConnector3">
            <a:avLst>
              <a:gd name="adj1" fmla="val 33635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10">
            <a:extLst>
              <a:ext uri="{FF2B5EF4-FFF2-40B4-BE49-F238E27FC236}">
                <a16:creationId xmlns:a16="http://schemas.microsoft.com/office/drawing/2014/main" id="{FB2C86D9-DC35-427D-973A-E0893EB34451}"/>
              </a:ext>
            </a:extLst>
          </p:cNvPr>
          <p:cNvCxnSpPr/>
          <p:nvPr/>
        </p:nvCxnSpPr>
        <p:spPr>
          <a:xfrm>
            <a:off x="4716016" y="4140465"/>
            <a:ext cx="0" cy="3830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10">
            <a:extLst>
              <a:ext uri="{FF2B5EF4-FFF2-40B4-BE49-F238E27FC236}">
                <a16:creationId xmlns:a16="http://schemas.microsoft.com/office/drawing/2014/main" id="{57602AF4-49A1-4B21-A66F-C8FAC4EBF4F2}"/>
              </a:ext>
            </a:extLst>
          </p:cNvPr>
          <p:cNvCxnSpPr/>
          <p:nvPr/>
        </p:nvCxnSpPr>
        <p:spPr>
          <a:xfrm>
            <a:off x="4724400" y="4876800"/>
            <a:ext cx="0" cy="2162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4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B8F4F0-176D-45D2-9B3A-45CA53C6CFC9}"/>
              </a:ext>
            </a:extLst>
          </p:cNvPr>
          <p:cNvSpPr txBox="1">
            <a:spLocks/>
          </p:cNvSpPr>
          <p:nvPr/>
        </p:nvSpPr>
        <p:spPr>
          <a:xfrm>
            <a:off x="97759" y="216354"/>
            <a:ext cx="7467600" cy="5349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b="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Planning</a:t>
            </a:r>
            <a:endParaRPr lang="pt-BR" alt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F8481EB-07DC-4CEB-9C7A-1B60D1251B29}"/>
              </a:ext>
            </a:extLst>
          </p:cNvPr>
          <p:cNvSpPr txBox="1"/>
          <p:nvPr/>
        </p:nvSpPr>
        <p:spPr>
          <a:xfrm>
            <a:off x="97759" y="762000"/>
            <a:ext cx="770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Molecular hybridization as structural planning tool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0C8D29-831B-4C44-98C4-9209AC07D77F}"/>
              </a:ext>
            </a:extLst>
          </p:cNvPr>
          <p:cNvSpPr/>
          <p:nvPr/>
        </p:nvSpPr>
        <p:spPr>
          <a:xfrm>
            <a:off x="119514" y="1219200"/>
            <a:ext cx="6814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Exploring synthetic and reactional versatility of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mangostin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DC928D4-FD8B-412E-B6DF-FAD221BFD0B5}"/>
              </a:ext>
            </a:extLst>
          </p:cNvPr>
          <p:cNvSpPr/>
          <p:nvPr/>
        </p:nvSpPr>
        <p:spPr>
          <a:xfrm>
            <a:off x="198905" y="2713408"/>
            <a:ext cx="4621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Molecular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1C08C5A-AED4-454D-91F2-69C1CFB6AFC8}"/>
              </a:ext>
            </a:extLst>
          </p:cNvPr>
          <p:cNvSpPr/>
          <p:nvPr/>
        </p:nvSpPr>
        <p:spPr>
          <a:xfrm>
            <a:off x="5029200" y="2817994"/>
            <a:ext cx="3820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Changes 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physico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-chemical properties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Conformational changes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Chemical stability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Interaction with multiple targets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00213BC-5CA2-4F5D-BF7B-ED7CC9710F19}"/>
              </a:ext>
            </a:extLst>
          </p:cNvPr>
          <p:cNvSpPr/>
          <p:nvPr/>
        </p:nvSpPr>
        <p:spPr>
          <a:xfrm>
            <a:off x="5291769" y="1981200"/>
            <a:ext cx="3046027" cy="400110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hybridization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A086FB04-28B8-41D8-BE37-7D30961794FD}"/>
              </a:ext>
            </a:extLst>
          </p:cNvPr>
          <p:cNvSpPr/>
          <p:nvPr/>
        </p:nvSpPr>
        <p:spPr>
          <a:xfrm>
            <a:off x="6706581" y="2492143"/>
            <a:ext cx="216403" cy="33066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have Esquerda 19">
            <a:extLst>
              <a:ext uri="{FF2B5EF4-FFF2-40B4-BE49-F238E27FC236}">
                <a16:creationId xmlns:a16="http://schemas.microsoft.com/office/drawing/2014/main" id="{4373AC87-CFC4-4D41-A476-117AEB4AF3A2}"/>
              </a:ext>
            </a:extLst>
          </p:cNvPr>
          <p:cNvSpPr/>
          <p:nvPr/>
        </p:nvSpPr>
        <p:spPr>
          <a:xfrm>
            <a:off x="4604457" y="1981200"/>
            <a:ext cx="252585" cy="19566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93EAAA6-815A-4811-8B05-1771A1806558}"/>
              </a:ext>
            </a:extLst>
          </p:cNvPr>
          <p:cNvSpPr txBox="1"/>
          <p:nvPr/>
        </p:nvSpPr>
        <p:spPr>
          <a:xfrm>
            <a:off x="47675" y="2138995"/>
            <a:ext cx="4581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Search for new therapeutic alternatives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71F58DEF-604E-4215-B8B2-F1AA04CE2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90774"/>
              </p:ext>
            </p:extLst>
          </p:nvPr>
        </p:nvGraphicFramePr>
        <p:xfrm>
          <a:off x="97759" y="3429000"/>
          <a:ext cx="4007474" cy="208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MarvinOLE" r:id="rId4" imgW="2857680" imgH="1486080" progId="MarvinOLE.Document">
                  <p:embed/>
                </p:oleObj>
              </mc:Choice>
              <mc:Fallback>
                <p:oleObj name="MarvinOLE" r:id="rId4" imgW="2857680" imgH="1486080" progId="MarvinOLE.Document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4CEA9951-7AC9-46CB-ABF8-1C1B4254A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59" y="3429000"/>
                        <a:ext cx="4007474" cy="2083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 de texto 12">
            <a:extLst>
              <a:ext uri="{FF2B5EF4-FFF2-40B4-BE49-F238E27FC236}">
                <a16:creationId xmlns:a16="http://schemas.microsoft.com/office/drawing/2014/main" id="{32E23F24-2DCF-49C1-9DC1-42EDAB3F6AD4}"/>
              </a:ext>
            </a:extLst>
          </p:cNvPr>
          <p:cNvSpPr txBox="1"/>
          <p:nvPr/>
        </p:nvSpPr>
        <p:spPr>
          <a:xfrm>
            <a:off x="395536" y="5562600"/>
            <a:ext cx="3024336" cy="4258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Molecule</a:t>
            </a: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l-G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B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mangostin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aixa de texto 12">
            <a:extLst>
              <a:ext uri="{FF2B5EF4-FFF2-40B4-BE49-F238E27FC236}">
                <a16:creationId xmlns:a16="http://schemas.microsoft.com/office/drawing/2014/main" id="{4C008C79-EB22-43A4-9DF2-139A3B97AA35}"/>
              </a:ext>
            </a:extLst>
          </p:cNvPr>
          <p:cNvSpPr txBox="1"/>
          <p:nvPr/>
        </p:nvSpPr>
        <p:spPr>
          <a:xfrm>
            <a:off x="4211960" y="4945242"/>
            <a:ext cx="1627308" cy="2839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Molecule</a:t>
            </a: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96B4F42B-AFB9-4AE0-AE6F-70B6AB851891}"/>
              </a:ext>
            </a:extLst>
          </p:cNvPr>
          <p:cNvSpPr/>
          <p:nvPr/>
        </p:nvSpPr>
        <p:spPr>
          <a:xfrm rot="16200000">
            <a:off x="6307985" y="4426551"/>
            <a:ext cx="401385" cy="1455236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 de texto 12">
            <a:extLst>
              <a:ext uri="{FF2B5EF4-FFF2-40B4-BE49-F238E27FC236}">
                <a16:creationId xmlns:a16="http://schemas.microsoft.com/office/drawing/2014/main" id="{A084A5F4-4FC5-4321-8068-86E4D349F5A0}"/>
              </a:ext>
            </a:extLst>
          </p:cNvPr>
          <p:cNvSpPr txBox="1"/>
          <p:nvPr/>
        </p:nvSpPr>
        <p:spPr>
          <a:xfrm>
            <a:off x="3965121" y="4941168"/>
            <a:ext cx="606879" cy="4258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26A7F19-819D-411A-B3E7-1C678FB1377C}"/>
              </a:ext>
            </a:extLst>
          </p:cNvPr>
          <p:cNvSpPr txBox="1"/>
          <p:nvPr/>
        </p:nvSpPr>
        <p:spPr>
          <a:xfrm>
            <a:off x="7042000" y="4797152"/>
            <a:ext cx="2210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pt-B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0CC2087-8495-4139-BAC4-7A72C059B0D5}"/>
              </a:ext>
            </a:extLst>
          </p:cNvPr>
          <p:cNvSpPr txBox="1"/>
          <p:nvPr/>
        </p:nvSpPr>
        <p:spPr>
          <a:xfrm>
            <a:off x="5547974" y="4428401"/>
            <a:ext cx="161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Molecular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hybridization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05C378E-49DA-435D-A623-9027FEA7C88C}"/>
              </a:ext>
            </a:extLst>
          </p:cNvPr>
          <p:cNvSpPr txBox="1"/>
          <p:nvPr/>
        </p:nvSpPr>
        <p:spPr>
          <a:xfrm>
            <a:off x="4175166" y="5358794"/>
            <a:ext cx="1769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4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56B1B9-4695-4197-9ECE-4D450EB19CE0}"/>
              </a:ext>
            </a:extLst>
          </p:cNvPr>
          <p:cNvSpPr txBox="1">
            <a:spLocks/>
          </p:cNvSpPr>
          <p:nvPr/>
        </p:nvSpPr>
        <p:spPr>
          <a:xfrm>
            <a:off x="253831" y="105569"/>
            <a:ext cx="3860969" cy="5802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b="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hybrid Synthesis</a:t>
            </a:r>
            <a:endParaRPr lang="pt-BR" alt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32F8F9-2FB8-459C-BD38-5EE8F00E00AB}"/>
              </a:ext>
            </a:extLst>
          </p:cNvPr>
          <p:cNvSpPr txBox="1"/>
          <p:nvPr/>
        </p:nvSpPr>
        <p:spPr>
          <a:xfrm>
            <a:off x="96888" y="410044"/>
            <a:ext cx="6480720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7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Alfa</a:t>
            </a:r>
            <a:r>
              <a:rPr lang="pt-B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pt-BR" sz="17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mangos</a:t>
            </a:r>
            <a:r>
              <a:rPr lang="pt-BR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</a:t>
            </a:r>
            <a:r>
              <a:rPr lang="pt-BR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7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t-BR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pt-BR" sz="17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alkylation</a:t>
            </a:r>
            <a:r>
              <a:rPr lang="pt-BR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reaction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3048C73-D3DF-4471-891A-8F44BB8135FD}"/>
              </a:ext>
            </a:extLst>
          </p:cNvPr>
          <p:cNvSpPr txBox="1"/>
          <p:nvPr/>
        </p:nvSpPr>
        <p:spPr>
          <a:xfrm>
            <a:off x="126867" y="3532257"/>
            <a:ext cx="485681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nitroimidazoles</a:t>
            </a: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9D3FDE57-C8B5-48D2-9D25-22D6FA0C3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143708"/>
              </p:ext>
            </p:extLst>
          </p:nvPr>
        </p:nvGraphicFramePr>
        <p:xfrm>
          <a:off x="126867" y="3886200"/>
          <a:ext cx="88582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S ChemDraw Drawing" r:id="rId4" imgW="8858520" imgH="1866960" progId="ChemDraw.Document.6.0">
                  <p:embed/>
                </p:oleObj>
              </mc:Choice>
              <mc:Fallback>
                <p:oleObj name="CS ChemDraw Drawing" r:id="rId4" imgW="8858520" imgH="1866960" progId="ChemDraw.Document.6.0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0D96C42-7ADE-4FF6-B67D-33448C4D5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867" y="3886200"/>
                        <a:ext cx="885825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4F1681-DF64-41DC-8F22-941184887DC1}"/>
              </a:ext>
            </a:extLst>
          </p:cNvPr>
          <p:cNvSpPr txBox="1"/>
          <p:nvPr/>
        </p:nvSpPr>
        <p:spPr>
          <a:xfrm>
            <a:off x="253831" y="2819400"/>
            <a:ext cx="8712968" cy="60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Scheme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ropargyl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bromide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80%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(0.814 mmol, 2.2 eq.),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Anhydrous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DMF (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51.7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mmol),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Anhydrous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(0.814 mmol)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60 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2h, 74%.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D76EA-13C6-44E7-B13B-45168960D9F9}"/>
              </a:ext>
            </a:extLst>
          </p:cNvPr>
          <p:cNvSpPr txBox="1"/>
          <p:nvPr/>
        </p:nvSpPr>
        <p:spPr>
          <a:xfrm>
            <a:off x="2469995" y="5715000"/>
            <a:ext cx="5624398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Scheme</a:t>
            </a: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Synthesis of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azides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nitroimidazoles.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B117E7B-4329-404B-A5F8-CEB0219AB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27807"/>
              </p:ext>
            </p:extLst>
          </p:nvPr>
        </p:nvGraphicFramePr>
        <p:xfrm>
          <a:off x="1295400" y="774677"/>
          <a:ext cx="6480720" cy="201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S ChemDraw Drawing" r:id="rId6" imgW="6258240" imgH="1949400" progId="ChemDraw.Document.6.0">
                  <p:embed/>
                </p:oleObj>
              </mc:Choice>
              <mc:Fallback>
                <p:oleObj name="CS ChemDraw Drawing" r:id="rId6" imgW="6258240" imgH="1949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774677"/>
                        <a:ext cx="6480720" cy="2018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52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722</Words>
  <Application>Microsoft Office PowerPoint</Application>
  <PresentationFormat>Apresentação na tela (4:3)</PresentationFormat>
  <Paragraphs>111</Paragraphs>
  <Slides>12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Office Theme</vt:lpstr>
      <vt:lpstr>Custom Design</vt:lpstr>
      <vt:lpstr>MarvinOLE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douglas alcântara</cp:lastModifiedBy>
  <cp:revision>102</cp:revision>
  <dcterms:created xsi:type="dcterms:W3CDTF">2015-04-04T09:45:50Z</dcterms:created>
  <dcterms:modified xsi:type="dcterms:W3CDTF">2020-11-04T13:58:40Z</dcterms:modified>
</cp:coreProperties>
</file>