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4" autoAdjust="0"/>
    <p:restoredTop sz="92294" autoAdjust="0"/>
  </p:normalViewPr>
  <p:slideViewPr>
    <p:cSldViewPr>
      <p:cViewPr>
        <p:scale>
          <a:sx n="30" d="100"/>
          <a:sy n="30" d="100"/>
        </p:scale>
        <p:origin x="-78" y="-78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0"/>
    </p:cViewPr>
  </p:sorter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27/10/2020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pPr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Milos Nikolic\Documents\sertralin\преузимање.jpg"/>
          <p:cNvPicPr>
            <a:picLocks noChangeAspect="1" noChangeArrowheads="1"/>
          </p:cNvPicPr>
          <p:nvPr/>
        </p:nvPicPr>
        <p:blipFill>
          <a:blip r:embed="rId2" cstate="print"/>
          <a:srcRect l="18963" r="19673"/>
          <a:stretch>
            <a:fillRect/>
          </a:stretch>
        </p:blipFill>
        <p:spPr bwMode="auto">
          <a:xfrm>
            <a:off x="27329606" y="374650"/>
            <a:ext cx="2306782" cy="2819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/>
          <a:lstStyle/>
          <a:p>
            <a:r>
              <a:rPr lang="el-GR" b="1" dirty="0" smtClean="0">
                <a:cs typeface="Times New Roman" pitchFamily="18" charset="0"/>
              </a:rPr>
              <a:t>Molecular docking </a:t>
            </a:r>
            <a:r>
              <a:rPr lang="sr-Latn-RS" b="1" dirty="0" smtClean="0">
                <a:cs typeface="Times New Roman" pitchFamily="18" charset="0"/>
              </a:rPr>
              <a:t>analysis</a:t>
            </a:r>
            <a:r>
              <a:rPr lang="el-GR" b="1" dirty="0" smtClean="0">
                <a:cs typeface="Times New Roman" pitchFamily="18" charset="0"/>
              </a:rPr>
              <a:t> of </a:t>
            </a:r>
            <a:r>
              <a:rPr lang="en-US" b="1" dirty="0" smtClean="0">
                <a:cs typeface="Times New Roman" pitchFamily="18" charset="0"/>
              </a:rPr>
              <a:t>novel </a:t>
            </a:r>
            <a:r>
              <a:rPr lang="en-US" b="1" dirty="0" err="1" smtClean="0">
                <a:cs typeface="Times New Roman" pitchFamily="18" charset="0"/>
              </a:rPr>
              <a:t>thiourea</a:t>
            </a:r>
            <a:r>
              <a:rPr lang="en-US" b="1" dirty="0" smtClean="0">
                <a:cs typeface="Times New Roman" pitchFamily="18" charset="0"/>
              </a:rPr>
              <a:t> derivatives of naproxen with potential antitumor activity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1" y="6546850"/>
            <a:ext cx="27416044" cy="3268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89451"/>
            <a:ext cx="27423189" cy="5493812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5400" dirty="0" smtClean="0">
                <a:solidFill>
                  <a:schemeClr val="bg1"/>
                </a:solidFill>
                <a:cs typeface="Times New Roman" pitchFamily="18" charset="0"/>
              </a:rPr>
              <a:t>Vladimir</a:t>
            </a:r>
            <a:r>
              <a:rPr lang="sr-Latn-RS" sz="5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5400" dirty="0" err="1" smtClean="0">
                <a:solidFill>
                  <a:schemeClr val="bg1"/>
                </a:solidFill>
                <a:cs typeface="Times New Roman" pitchFamily="18" charset="0"/>
              </a:rPr>
              <a:t>Dobričić</a:t>
            </a:r>
            <a:r>
              <a:rPr lang="sr-Latn-RS" sz="5400" baseline="30000" dirty="0" smtClean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sr-Latn-RS" sz="54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en-AU" sz="5400" baseline="30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r-Latn-RS" sz="5400" dirty="0" smtClean="0">
                <a:solidFill>
                  <a:schemeClr val="bg1"/>
                </a:solidFill>
                <a:cs typeface="Times New Roman" pitchFamily="18" charset="0"/>
              </a:rPr>
              <a:t>Nikola Nedeljković</a:t>
            </a:r>
            <a:r>
              <a:rPr lang="sr-Latn-RS" sz="5400" baseline="30000" dirty="0" smtClean="0">
                <a:solidFill>
                  <a:schemeClr val="bg1"/>
                </a:solidFill>
                <a:cs typeface="Times New Roman" pitchFamily="18" charset="0"/>
              </a:rPr>
              <a:t>b</a:t>
            </a:r>
            <a:r>
              <a:rPr lang="en-AU" sz="5400" dirty="0" smtClean="0">
                <a:solidFill>
                  <a:schemeClr val="bg1"/>
                </a:solidFill>
                <a:cs typeface="Times New Roman" pitchFamily="18" charset="0"/>
              </a:rPr>
              <a:t>, Marina </a:t>
            </a:r>
            <a:r>
              <a:rPr lang="en-AU" sz="5400" dirty="0" err="1" smtClean="0">
                <a:solidFill>
                  <a:schemeClr val="bg1"/>
                </a:solidFill>
                <a:cs typeface="Times New Roman" pitchFamily="18" charset="0"/>
              </a:rPr>
              <a:t>Mijajlovi</a:t>
            </a:r>
            <a:r>
              <a:rPr lang="sr-Cyrl-CS" sz="5400" dirty="0" smtClean="0">
                <a:solidFill>
                  <a:schemeClr val="bg1"/>
                </a:solidFill>
                <a:cs typeface="Times New Roman" pitchFamily="18" charset="0"/>
              </a:rPr>
              <a:t>ć</a:t>
            </a:r>
            <a:r>
              <a:rPr lang="sr-Latn-RS" sz="5400" baseline="30000" dirty="0" smtClean="0">
                <a:solidFill>
                  <a:schemeClr val="bg1"/>
                </a:solidFill>
                <a:cs typeface="Times New Roman" pitchFamily="18" charset="0"/>
              </a:rPr>
              <a:t>b</a:t>
            </a:r>
            <a:r>
              <a:rPr lang="en-AU" sz="5400" i="1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sr-Latn-RS" sz="5400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5400" u="sng" dirty="0" err="1" smtClean="0">
                <a:solidFill>
                  <a:schemeClr val="bg1"/>
                </a:solidFill>
                <a:cs typeface="Times New Roman" pitchFamily="18" charset="0"/>
              </a:rPr>
              <a:t>Miloš</a:t>
            </a:r>
            <a:r>
              <a:rPr lang="en-AU" sz="5400" u="sng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5400" u="sng" dirty="0" err="1" smtClean="0">
                <a:solidFill>
                  <a:schemeClr val="bg1"/>
                </a:solidFill>
                <a:cs typeface="Times New Roman" pitchFamily="18" charset="0"/>
              </a:rPr>
              <a:t>Nikoli</a:t>
            </a:r>
            <a:r>
              <a:rPr lang="sr-Cyrl-CS" sz="5400" u="sng" dirty="0" smtClean="0">
                <a:solidFill>
                  <a:schemeClr val="bg1"/>
                </a:solidFill>
                <a:cs typeface="Times New Roman" pitchFamily="18" charset="0"/>
              </a:rPr>
              <a:t>ć</a:t>
            </a:r>
            <a:r>
              <a:rPr lang="sr-Latn-RS" sz="5400" u="sng" baseline="30000" dirty="0" smtClean="0">
                <a:solidFill>
                  <a:schemeClr val="bg1"/>
                </a:solidFill>
                <a:cs typeface="Times New Roman" pitchFamily="18" charset="0"/>
              </a:rPr>
              <a:t>b</a:t>
            </a:r>
            <a:r>
              <a:rPr lang="sr-Latn-RS" sz="54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en-AU" sz="5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5400" dirty="0" err="1" smtClean="0">
                <a:solidFill>
                  <a:schemeClr val="bg1"/>
                </a:solidFill>
                <a:cs typeface="Times New Roman" pitchFamily="18" charset="0"/>
              </a:rPr>
              <a:t>Zorica</a:t>
            </a:r>
            <a:r>
              <a:rPr lang="en-AU" sz="5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5400" dirty="0" err="1" smtClean="0">
                <a:solidFill>
                  <a:schemeClr val="bg1"/>
                </a:solidFill>
                <a:cs typeface="Times New Roman" pitchFamily="18" charset="0"/>
              </a:rPr>
              <a:t>Vujić</a:t>
            </a:r>
            <a:r>
              <a:rPr lang="sr-Latn-RS" sz="5400" baseline="30000" dirty="0" smtClean="0">
                <a:solidFill>
                  <a:schemeClr val="bg1"/>
                </a:solidFill>
                <a:cs typeface="Times New Roman" pitchFamily="18" charset="0"/>
              </a:rPr>
              <a:t>a</a:t>
            </a:r>
          </a:p>
          <a:p>
            <a:pPr algn="ctr">
              <a:lnSpc>
                <a:spcPct val="150000"/>
              </a:lnSpc>
            </a:pPr>
            <a:endParaRPr lang="sr-Latn-RS" sz="5400" baseline="30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en-US" sz="5400" baseline="30000" dirty="0" err="1" smtClean="0"/>
              <a:t>a</a:t>
            </a:r>
            <a:r>
              <a:rPr lang="en-US" sz="5400" i="1" dirty="0" err="1" smtClean="0"/>
              <a:t>Department</a:t>
            </a:r>
            <a:r>
              <a:rPr lang="en-US" sz="5400" i="1" dirty="0" smtClean="0"/>
              <a:t> of Pharmaceutical Chemistry, University of Belgrade – Faculty of Pharmacy, Belgrade, Serbia</a:t>
            </a:r>
            <a:endParaRPr lang="sr-Latn-RS" sz="5400" i="1" dirty="0" smtClean="0"/>
          </a:p>
          <a:p>
            <a:pPr algn="ctr"/>
            <a:r>
              <a:rPr lang="en-US" sz="5400" baseline="30000" dirty="0" err="1" smtClean="0"/>
              <a:t>b</a:t>
            </a:r>
            <a:r>
              <a:rPr lang="en-US" sz="5400" i="1" dirty="0" err="1" smtClean="0"/>
              <a:t>University</a:t>
            </a:r>
            <a:r>
              <a:rPr lang="en-US" sz="5400" i="1" dirty="0" smtClean="0"/>
              <a:t> of </a:t>
            </a:r>
            <a:r>
              <a:rPr lang="en-US" sz="5400" i="1" dirty="0" err="1" smtClean="0"/>
              <a:t>Kragujevac</a:t>
            </a:r>
            <a:r>
              <a:rPr lang="en-US" sz="5400" i="1" dirty="0" smtClean="0"/>
              <a:t>, Serbia, Faculty of Medical Sciences, Department of Pharmacy</a:t>
            </a:r>
            <a:r>
              <a:rPr lang="sr-Latn-RS" sz="5400" i="1" dirty="0" smtClean="0"/>
              <a:t>, </a:t>
            </a:r>
            <a:r>
              <a:rPr lang="en-US" sz="5400" i="1" dirty="0" err="1" smtClean="0"/>
              <a:t>Kragujevac</a:t>
            </a:r>
            <a:r>
              <a:rPr lang="en-US" sz="5400" i="1" dirty="0" smtClean="0"/>
              <a:t>, Serbia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6406" y="10433050"/>
            <a:ext cx="26593800" cy="20621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INTRODUCTION</a:t>
            </a:r>
            <a:endParaRPr lang="sr-Latn-RS" sz="3200" dirty="0" smtClean="0"/>
          </a:p>
          <a:p>
            <a:pPr algn="just"/>
            <a:r>
              <a:rPr lang="en-US" sz="3200" dirty="0" smtClean="0"/>
              <a:t>In the past few decades, </a:t>
            </a:r>
            <a:r>
              <a:rPr lang="en-US" sz="3200" dirty="0" err="1" smtClean="0"/>
              <a:t>thiourea</a:t>
            </a:r>
            <a:r>
              <a:rPr lang="en-US" sz="3200" dirty="0" smtClean="0"/>
              <a:t> derivatives have been intensively investigated as potential anticancer drugs</a:t>
            </a:r>
            <a:r>
              <a:rPr lang="sr-Latn-RS" sz="3200" dirty="0" smtClean="0"/>
              <a:t> </a:t>
            </a:r>
            <a:r>
              <a:rPr lang="en-US" sz="3200" dirty="0" smtClean="0"/>
              <a:t>[</a:t>
            </a:r>
            <a:r>
              <a:rPr lang="sr-Latn-RS" sz="3200" dirty="0" smtClean="0"/>
              <a:t>1</a:t>
            </a:r>
            <a:r>
              <a:rPr lang="en-US" sz="3200" dirty="0" smtClean="0"/>
              <a:t>]. This class of compounds has been recognized as agents with promising inhibitory activity towards human lung </a:t>
            </a:r>
            <a:r>
              <a:rPr lang="en-US" sz="3200" dirty="0" err="1" smtClean="0"/>
              <a:t>adenocarcinoma</a:t>
            </a:r>
            <a:r>
              <a:rPr lang="en-US" sz="3200" dirty="0" smtClean="0"/>
              <a:t> cell lines, human breast cancer cells and human colorectal carcinoma [</a:t>
            </a:r>
            <a:r>
              <a:rPr lang="sr-Latn-RS" sz="3200" dirty="0" smtClean="0"/>
              <a:t>2,3</a:t>
            </a:r>
            <a:r>
              <a:rPr lang="en-US" sz="3200" dirty="0" smtClean="0"/>
              <a:t>]. Antitumor activity of </a:t>
            </a:r>
            <a:r>
              <a:rPr lang="en-US" sz="3200" dirty="0" err="1" smtClean="0"/>
              <a:t>thiourea</a:t>
            </a:r>
            <a:r>
              <a:rPr lang="en-US" sz="3200" dirty="0" smtClean="0"/>
              <a:t> derivatives is based on potential inhibition of protein tyrosine </a:t>
            </a:r>
            <a:r>
              <a:rPr lang="en-US" sz="3200" dirty="0" err="1" smtClean="0"/>
              <a:t>kinases</a:t>
            </a:r>
            <a:r>
              <a:rPr lang="en-US" sz="3200" dirty="0" smtClean="0"/>
              <a:t> [</a:t>
            </a:r>
            <a:r>
              <a:rPr lang="sr-Latn-RS" sz="3200" dirty="0" smtClean="0"/>
              <a:t>4</a:t>
            </a:r>
            <a:r>
              <a:rPr lang="en-US" sz="3200" dirty="0" smtClean="0"/>
              <a:t>], </a:t>
            </a:r>
            <a:r>
              <a:rPr lang="en-US" sz="3200" dirty="0" err="1" smtClean="0"/>
              <a:t>topoisomerases</a:t>
            </a:r>
            <a:r>
              <a:rPr lang="en-US" sz="3200" dirty="0" smtClean="0"/>
              <a:t> [</a:t>
            </a:r>
            <a:r>
              <a:rPr lang="sr-Latn-RS" sz="3200" dirty="0" smtClean="0"/>
              <a:t>5</a:t>
            </a:r>
            <a:r>
              <a:rPr lang="en-US" sz="3200" dirty="0" smtClean="0"/>
              <a:t>]</a:t>
            </a:r>
            <a:r>
              <a:rPr lang="sr-Latn-RS" sz="3200" dirty="0" smtClean="0"/>
              <a:t> and</a:t>
            </a:r>
            <a:r>
              <a:rPr lang="en-US" sz="3200" dirty="0" smtClean="0"/>
              <a:t> carbonic </a:t>
            </a:r>
            <a:r>
              <a:rPr lang="en-US" sz="3200" dirty="0" err="1" smtClean="0"/>
              <a:t>anhydrase</a:t>
            </a:r>
            <a:r>
              <a:rPr lang="en-US" sz="3200" dirty="0" smtClean="0"/>
              <a:t> [</a:t>
            </a:r>
            <a:r>
              <a:rPr lang="sr-Latn-RS" sz="3200" dirty="0" smtClean="0"/>
              <a:t>6</a:t>
            </a:r>
            <a:r>
              <a:rPr lang="en-US" sz="3200" dirty="0" smtClean="0"/>
              <a:t>]</a:t>
            </a:r>
            <a:r>
              <a:rPr lang="sr-Latn-RS" sz="3200" dirty="0" smtClean="0"/>
              <a:t>.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1360406" y="14319250"/>
            <a:ext cx="45719" cy="97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26406" y="12947650"/>
            <a:ext cx="26593800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sr-Latn-RS" altLang="sr-Latn-RS" sz="3200" b="1" u="sng" dirty="0" smtClean="0"/>
              <a:t>THE AIM OF THE STUDY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sr-Latn-RS" altLang="sr-Latn-RS" sz="3200" dirty="0" smtClean="0">
                <a:cs typeface="Arial" panose="020B0604020202020204" pitchFamily="34" charset="0"/>
              </a:rPr>
              <a:t>The aim of this study was to estimate antitumor potential of twenty </a:t>
            </a:r>
            <a:r>
              <a:rPr lang="en-US" sz="3200" dirty="0" smtClean="0"/>
              <a:t>newly designed </a:t>
            </a:r>
            <a:r>
              <a:rPr lang="en-US" sz="3200" dirty="0" err="1" smtClean="0"/>
              <a:t>thiourea</a:t>
            </a:r>
            <a:r>
              <a:rPr lang="en-US" sz="3200" dirty="0" smtClean="0"/>
              <a:t> derivatives of naproxen</a:t>
            </a:r>
            <a:r>
              <a:rPr lang="sr-Latn-RS" sz="3200" dirty="0" smtClean="0"/>
              <a:t> based on</a:t>
            </a:r>
            <a:r>
              <a:rPr lang="en-US" sz="3200" dirty="0" smtClean="0"/>
              <a:t> </a:t>
            </a:r>
            <a:r>
              <a:rPr lang="sr-Latn-RS" altLang="sr-Latn-RS" sz="3200" dirty="0" smtClean="0">
                <a:cs typeface="Arial" panose="020B0604020202020204" pitchFamily="34" charset="0"/>
              </a:rPr>
              <a:t>inhibition of selected </a:t>
            </a:r>
            <a:r>
              <a:rPr lang="en-US" altLang="sr-Latn-RS" sz="3200" dirty="0" smtClean="0">
                <a:cs typeface="Arial" panose="020B0604020202020204" pitchFamily="34" charset="0"/>
              </a:rPr>
              <a:t>protein </a:t>
            </a:r>
            <a:r>
              <a:rPr lang="en-US" altLang="sr-Latn-RS" sz="3200" dirty="0" err="1" smtClean="0">
                <a:cs typeface="Arial" panose="020B0604020202020204" pitchFamily="34" charset="0"/>
              </a:rPr>
              <a:t>kinases</a:t>
            </a:r>
            <a:r>
              <a:rPr lang="en-US" altLang="sr-Latn-RS" sz="3200" dirty="0" smtClean="0">
                <a:cs typeface="Arial" panose="020B0604020202020204" pitchFamily="34" charset="0"/>
              </a:rPr>
              <a:t> involved in multidrug resistance</a:t>
            </a:r>
            <a:r>
              <a:rPr lang="sr-Latn-RS" altLang="sr-Latn-RS" sz="3200" dirty="0" smtClean="0">
                <a:cs typeface="Arial" panose="020B0604020202020204" pitchFamily="34" charset="0"/>
              </a:rPr>
              <a:t>. </a:t>
            </a:r>
            <a:r>
              <a:rPr lang="en-US" sz="3200" dirty="0" smtClean="0"/>
              <a:t>Molecular docking analysis </a:t>
            </a:r>
            <a:r>
              <a:rPr lang="sr-Latn-RS" sz="3200" dirty="0" smtClean="0"/>
              <a:t>of these compounds </a:t>
            </a:r>
            <a:r>
              <a:rPr lang="en-US" sz="3200" dirty="0" smtClean="0"/>
              <a:t>was performed in two docking software</a:t>
            </a:r>
            <a:r>
              <a:rPr lang="sr-Latn-RS" sz="3200" dirty="0" smtClean="0"/>
              <a:t> packages </a:t>
            </a:r>
            <a:r>
              <a:rPr lang="en-US" sz="3200" dirty="0" smtClean="0"/>
              <a:t>in order to propose</a:t>
            </a:r>
            <a:r>
              <a:rPr lang="sr-Latn-RS" sz="3200" dirty="0" smtClean="0"/>
              <a:t> their </a:t>
            </a:r>
            <a:r>
              <a:rPr lang="en-US" sz="3200" dirty="0" smtClean="0"/>
              <a:t>potential mechanisms of action. Designed derivatives contain amino acids, esters of amino acids and aromatic amines in the side chains</a:t>
            </a:r>
            <a:r>
              <a:rPr lang="sr-Latn-RS" sz="3200" dirty="0" smtClean="0"/>
              <a:t>.</a:t>
            </a:r>
            <a:endParaRPr lang="en-US" altLang="sr-Latn-RS" sz="3200" u="sng" dirty="0" smtClean="0">
              <a:cs typeface="Arial" panose="020B0604020202020204" pitchFamily="34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802606" y="15690850"/>
            <a:ext cx="26441400" cy="192382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39" tIns="54719" rIns="109439" bIns="54719">
            <a:spAutoFit/>
          </a:bodyPr>
          <a:lstStyle>
            <a:lvl1pPr defTabSz="4114800" eaLnBrk="0" hangingPunct="0">
              <a:spcBef>
                <a:spcPct val="20000"/>
              </a:spcBef>
              <a:buFont typeface="Arial" charset="0"/>
              <a:buChar char="•"/>
              <a:defRPr sz="119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defTabSz="4114800" eaLnBrk="0" hangingPunct="0">
              <a:spcBef>
                <a:spcPct val="20000"/>
              </a:spcBef>
              <a:buFont typeface="Courier New" pitchFamily="49" charset="0"/>
              <a:buChar char="o"/>
              <a:defRPr sz="79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defTabSz="4114800" eaLnBrk="0" hangingPunct="0">
              <a:spcBef>
                <a:spcPct val="20000"/>
              </a:spcBef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defTabSz="4114800" eaLnBrk="0" hangingPunct="0">
              <a:spcBef>
                <a:spcPct val="20000"/>
              </a:spcBef>
              <a:buFont typeface="Courier New" pitchFamily="49" charset="0"/>
              <a:buChar char="o"/>
              <a:defRPr sz="79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defTabSz="4114800" eaLnBrk="0" hangingPunct="0">
              <a:spcBef>
                <a:spcPct val="20000"/>
              </a:spcBef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en-US" altLang="sr-Latn-RS" sz="3200" b="1" u="sng" dirty="0" smtClean="0">
                <a:solidFill>
                  <a:schemeClr val="tx1"/>
                </a:solidFill>
                <a:latin typeface="+mn-lt"/>
              </a:rPr>
              <a:t>METHODS</a:t>
            </a:r>
          </a:p>
          <a:p>
            <a:pPr algn="just" eaLnBrk="1" hangingPunct="1">
              <a:spcBef>
                <a:spcPct val="0"/>
              </a:spcBef>
              <a:spcAft>
                <a:spcPts val="700"/>
              </a:spcAft>
              <a:buNone/>
              <a:defRPr/>
            </a:pP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The FRED 3.2.0.2</a:t>
            </a:r>
            <a:r>
              <a:rPr lang="sr-Latn-RS" altLang="sr-Latn-RS" sz="3200" dirty="0" smtClean="0">
                <a:solidFill>
                  <a:schemeClr val="tx1"/>
                </a:solidFill>
                <a:latin typeface="+mn-lt"/>
              </a:rPr>
              <a:t> [7-9]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altLang="sr-Latn-RS" sz="3200" dirty="0" err="1" smtClean="0">
                <a:solidFill>
                  <a:schemeClr val="tx1"/>
                </a:solidFill>
                <a:latin typeface="+mn-lt"/>
              </a:rPr>
              <a:t>AutoDock</a:t>
            </a:r>
            <a:r>
              <a:rPr lang="sr-Latn-RS" altLang="sr-Latn-RS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sr-Latn-RS" sz="3200" dirty="0" err="1" smtClean="0">
                <a:solidFill>
                  <a:schemeClr val="tx1"/>
                </a:solidFill>
                <a:latin typeface="+mn-lt"/>
              </a:rPr>
              <a:t>Vina</a:t>
            </a:r>
            <a:r>
              <a:rPr lang="sr-Latn-RS" altLang="sr-Latn-RS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[</a:t>
            </a:r>
            <a:r>
              <a:rPr lang="sr-Latn-RS" sz="3200" dirty="0" smtClean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]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 software were used for the analysis of binding of designed compounds into the active sites of the selected protein </a:t>
            </a:r>
            <a:r>
              <a:rPr lang="en-US" altLang="sr-Latn-RS" sz="3200" dirty="0" err="1" smtClean="0">
                <a:solidFill>
                  <a:schemeClr val="tx1"/>
                </a:solidFill>
                <a:latin typeface="+mn-lt"/>
              </a:rPr>
              <a:t>kinases</a:t>
            </a:r>
            <a:r>
              <a:rPr lang="sr-Latn-RS" altLang="sr-Latn-RS" sz="32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altLang="sr-Latn-RS" sz="3200" b="1" dirty="0" smtClean="0">
                <a:solidFill>
                  <a:schemeClr val="tx1"/>
                </a:solidFill>
                <a:latin typeface="+mn-lt"/>
              </a:rPr>
              <a:t>EGFR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sr-Latn-RS" altLang="sr-Latn-RS" sz="3200" dirty="0" smtClean="0">
                <a:solidFill>
                  <a:schemeClr val="tx1"/>
                </a:solidFill>
                <a:latin typeface="+mn-lt"/>
              </a:rPr>
              <a:t>PDB ID: 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1M17),  </a:t>
            </a:r>
            <a:r>
              <a:rPr lang="en-US" altLang="sr-Latn-RS" sz="3200" b="1" dirty="0" smtClean="0">
                <a:solidFill>
                  <a:schemeClr val="tx1"/>
                </a:solidFill>
                <a:latin typeface="+mn-lt"/>
              </a:rPr>
              <a:t>AKT2</a:t>
            </a:r>
            <a:r>
              <a:rPr lang="sr-Latn-RS" altLang="sr-Latn-R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sr-Latn-RS" altLang="sr-Latn-RS" sz="3200" dirty="0" smtClean="0">
                <a:solidFill>
                  <a:schemeClr val="tx1"/>
                </a:solidFill>
                <a:latin typeface="+mn-lt"/>
              </a:rPr>
              <a:t>PDB ID: 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3E87), </a:t>
            </a:r>
            <a:r>
              <a:rPr lang="en-US" altLang="sr-Latn-RS" sz="3200" b="1" dirty="0" smtClean="0">
                <a:solidFill>
                  <a:schemeClr val="tx1"/>
                </a:solidFill>
                <a:latin typeface="+mn-lt"/>
              </a:rPr>
              <a:t>VEGFR1</a:t>
            </a:r>
            <a:r>
              <a:rPr lang="sr-Latn-RS" altLang="sr-Latn-R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sr-Latn-RS" altLang="sr-Latn-RS" sz="3200" dirty="0" smtClean="0">
                <a:solidFill>
                  <a:schemeClr val="tx1"/>
                </a:solidFill>
                <a:latin typeface="+mn-lt"/>
              </a:rPr>
              <a:t>PDB ID: 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3HNG) and </a:t>
            </a:r>
            <a:r>
              <a:rPr lang="en-US" altLang="sr-Latn-RS" sz="3200" b="1" dirty="0" err="1" smtClean="0">
                <a:solidFill>
                  <a:schemeClr val="tx1"/>
                </a:solidFill>
                <a:latin typeface="+mn-lt"/>
              </a:rPr>
              <a:t>mTOR</a:t>
            </a:r>
            <a:r>
              <a:rPr lang="sr-Latn-RS" altLang="sr-Latn-R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sr-Latn-RS" altLang="sr-Latn-RS" sz="3200" dirty="0" smtClean="0">
                <a:solidFill>
                  <a:schemeClr val="tx1"/>
                </a:solidFill>
                <a:latin typeface="+mn-lt"/>
              </a:rPr>
              <a:t>PDB ID: 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4JSV)</a:t>
            </a:r>
            <a:r>
              <a:rPr lang="sr-Latn-RS" altLang="sr-Latn-RS" sz="320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 </a:t>
            </a: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878806" y="18053050"/>
            <a:ext cx="26517600" cy="1392454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39" tIns="54719" rIns="109439" bIns="54719">
            <a:spAutoFit/>
          </a:bodyPr>
          <a:lstStyle>
            <a:lvl1pPr defTabSz="4114800" eaLnBrk="0" hangingPunct="0">
              <a:spcBef>
                <a:spcPct val="20000"/>
              </a:spcBef>
              <a:buFont typeface="Arial" charset="0"/>
              <a:buChar char="•"/>
              <a:defRPr sz="119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defTabSz="4114800" eaLnBrk="0" hangingPunct="0">
              <a:spcBef>
                <a:spcPct val="20000"/>
              </a:spcBef>
              <a:buFont typeface="Courier New" pitchFamily="49" charset="0"/>
              <a:buChar char="o"/>
              <a:defRPr sz="79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defTabSz="4114800" eaLnBrk="0" hangingPunct="0">
              <a:spcBef>
                <a:spcPct val="20000"/>
              </a:spcBef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defTabSz="4114800" eaLnBrk="0" hangingPunct="0">
              <a:spcBef>
                <a:spcPct val="20000"/>
              </a:spcBef>
              <a:buFont typeface="Courier New" pitchFamily="49" charset="0"/>
              <a:buChar char="o"/>
              <a:defRPr sz="79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defTabSz="4114800" eaLnBrk="0" hangingPunct="0">
              <a:spcBef>
                <a:spcPct val="20000"/>
              </a:spcBef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r-Latn-RS" altLang="sr-Latn-RS" sz="3200" b="1" u="sng" dirty="0" smtClean="0">
                <a:solidFill>
                  <a:schemeClr val="tx1"/>
                </a:solidFill>
                <a:latin typeface="+mn-lt"/>
              </a:rPr>
              <a:t>RESULTS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Analysis of binding poses in FRED software revealed the key binding interactions for derivatives </a:t>
            </a:r>
            <a:r>
              <a:rPr lang="en-US" altLang="sr-Latn-RS" sz="3200" b="1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 (with AKT2 and </a:t>
            </a:r>
            <a:r>
              <a:rPr lang="en-US" altLang="sr-Latn-RS" sz="3200" dirty="0" err="1" smtClean="0">
                <a:solidFill>
                  <a:schemeClr val="tx1"/>
                </a:solidFill>
                <a:latin typeface="+mn-lt"/>
              </a:rPr>
              <a:t>mTor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) and </a:t>
            </a:r>
            <a:r>
              <a:rPr lang="en-US" altLang="sr-Latn-RS" sz="3200" b="1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 (with EGFR and VEGFR1). </a:t>
            </a:r>
            <a:r>
              <a:rPr lang="sr-Latn-RS" altLang="sr-Latn-RS" sz="3200" dirty="0" smtClean="0">
                <a:solidFill>
                  <a:schemeClr val="tx1"/>
                </a:solidFill>
                <a:latin typeface="+mn-lt"/>
              </a:rPr>
              <a:t>                          I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n </a:t>
            </a:r>
            <a:r>
              <a:rPr lang="en-US" altLang="sr-Latn-RS" sz="3200" dirty="0" err="1" smtClean="0">
                <a:solidFill>
                  <a:schemeClr val="tx1"/>
                </a:solidFill>
                <a:latin typeface="+mn-lt"/>
              </a:rPr>
              <a:t>AutoDock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sr-Latn-RS" sz="3200" dirty="0" err="1" smtClean="0">
                <a:solidFill>
                  <a:schemeClr val="tx1"/>
                </a:solidFill>
                <a:latin typeface="+mn-lt"/>
              </a:rPr>
              <a:t>Vina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 derivatives </a:t>
            </a:r>
            <a:r>
              <a:rPr lang="en-US" altLang="sr-Latn-RS" sz="3200" b="1" dirty="0" smtClean="0">
                <a:solidFill>
                  <a:schemeClr val="tx1"/>
                </a:solidFill>
                <a:latin typeface="+mn-lt"/>
              </a:rPr>
              <a:t>16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altLang="sr-Latn-RS" sz="3200" b="1" dirty="0" smtClean="0">
                <a:solidFill>
                  <a:schemeClr val="tx1"/>
                </a:solidFill>
                <a:latin typeface="+mn-lt"/>
              </a:rPr>
              <a:t>17</a:t>
            </a:r>
            <a:r>
              <a:rPr lang="en-US" altLang="sr-Latn-RS" sz="3200" dirty="0" smtClean="0">
                <a:solidFill>
                  <a:schemeClr val="tx1"/>
                </a:solidFill>
                <a:latin typeface="+mn-lt"/>
              </a:rPr>
              <a:t> formed key binding interactions with EGFR, AKT2 and VEGFR1.</a:t>
            </a: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700"/>
              </a:spcAft>
              <a:buNone/>
              <a:defRPr/>
            </a:pPr>
            <a:endParaRPr lang="sr-Latn-RS" altLang="sr-Latn-RS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 descr="C:\Users\Milos Nikolic\Documents\untitle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51806" y="19577050"/>
            <a:ext cx="13073581" cy="4905681"/>
          </a:xfrm>
          <a:prstGeom prst="rect">
            <a:avLst/>
          </a:prstGeom>
          <a:noFill/>
        </p:spPr>
      </p:pic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1955006" y="32378650"/>
            <a:ext cx="26517600" cy="158783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39" tIns="54719" rIns="109439" bIns="54719">
            <a:spAutoFit/>
          </a:bodyPr>
          <a:lstStyle>
            <a:lvl1pPr defTabSz="4114800" eaLnBrk="0" hangingPunct="0">
              <a:spcBef>
                <a:spcPct val="20000"/>
              </a:spcBef>
              <a:buFont typeface="Arial" charset="0"/>
              <a:buChar char="•"/>
              <a:defRPr sz="119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defTabSz="4114800" eaLnBrk="0" hangingPunct="0">
              <a:spcBef>
                <a:spcPct val="20000"/>
              </a:spcBef>
              <a:buFont typeface="Courier New" pitchFamily="49" charset="0"/>
              <a:buChar char="o"/>
              <a:defRPr sz="79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defTabSz="4114800" eaLnBrk="0" hangingPunct="0">
              <a:spcBef>
                <a:spcPct val="20000"/>
              </a:spcBef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defTabSz="4114800" eaLnBrk="0" hangingPunct="0">
              <a:spcBef>
                <a:spcPct val="20000"/>
              </a:spcBef>
              <a:buFont typeface="Courier New" pitchFamily="49" charset="0"/>
              <a:buChar char="o"/>
              <a:defRPr sz="79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defTabSz="4114800" eaLnBrk="0" hangingPunct="0">
              <a:spcBef>
                <a:spcPct val="20000"/>
              </a:spcBef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114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9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sr-Cyrl-CS" sz="3200" b="1" u="sng" dirty="0" smtClean="0">
                <a:solidFill>
                  <a:schemeClr val="tx1"/>
                </a:solidFill>
                <a:latin typeface="+mn-lt"/>
              </a:rPr>
              <a:t>CONCLUSION</a:t>
            </a:r>
            <a:endParaRPr lang="sr-Latn-RS" sz="3200" b="1" u="sng" dirty="0" smtClean="0">
              <a:solidFill>
                <a:schemeClr val="tx1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These 4 derivatives possess good molecular docking rankings in both docking software and represent potential anticancer candidates capable of fighting multidrug-resistant tumors</a:t>
            </a:r>
            <a:r>
              <a:rPr lang="sr-Latn-RS" sz="3200" dirty="0" smtClean="0">
                <a:solidFill>
                  <a:schemeClr val="tx1"/>
                </a:solidFill>
                <a:latin typeface="+mn-lt"/>
              </a:rPr>
              <a:t>.</a:t>
            </a:r>
            <a:endParaRPr lang="sr-Cyrl-CS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55006" y="34283650"/>
            <a:ext cx="26517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/>
            <a:r>
              <a:rPr lang="en-AU" sz="2800" b="1" dirty="0" smtClean="0">
                <a:solidFill>
                  <a:srgbClr val="000000"/>
                </a:solidFill>
                <a:cs typeface="Times New Roman" pitchFamily="18" charset="0"/>
              </a:rPr>
              <a:t>References:</a:t>
            </a:r>
            <a:endParaRPr lang="en-AU" sz="2800" dirty="0" smtClean="0">
              <a:solidFill>
                <a:srgbClr val="000000"/>
              </a:solidFill>
            </a:endParaRPr>
          </a:p>
          <a:p>
            <a:pPr marL="722313" indent="-722313" algn="just">
              <a:tabLst>
                <a:tab pos="722313" algn="l"/>
              </a:tabLst>
            </a:pPr>
            <a:r>
              <a:rPr lang="en-US" sz="2800" dirty="0" smtClean="0"/>
              <a:t>[1]. </a:t>
            </a:r>
            <a:r>
              <a:rPr lang="sr-Latn-RS" sz="2800" dirty="0" smtClean="0"/>
              <a:t>	</a:t>
            </a:r>
            <a:r>
              <a:rPr lang="en-US" sz="2800" dirty="0" err="1" smtClean="0"/>
              <a:t>Hu</a:t>
            </a:r>
            <a:r>
              <a:rPr lang="en-US" sz="2800" dirty="0" smtClean="0"/>
              <a:t> H, Lin C, </a:t>
            </a:r>
            <a:r>
              <a:rPr lang="en-US" sz="2800" dirty="0" err="1" smtClean="0"/>
              <a:t>Ao</a:t>
            </a:r>
            <a:r>
              <a:rPr lang="en-US" sz="2800" dirty="0" smtClean="0"/>
              <a:t> M, </a:t>
            </a:r>
            <a:r>
              <a:rPr lang="en-US" sz="2800" dirty="0" err="1" smtClean="0"/>
              <a:t>Ji</a:t>
            </a:r>
            <a:r>
              <a:rPr lang="en-US" sz="2800" dirty="0" smtClean="0"/>
              <a:t> Y, Tang B, Zhou X, Fang M, </a:t>
            </a:r>
            <a:r>
              <a:rPr lang="en-US" sz="2800" dirty="0" err="1" smtClean="0"/>
              <a:t>Zeng</a:t>
            </a:r>
            <a:r>
              <a:rPr lang="en-US" sz="2800" dirty="0" smtClean="0"/>
              <a:t> J, Wu Z</a:t>
            </a:r>
            <a:r>
              <a:rPr lang="sr-Latn-RS" sz="2800" dirty="0" smtClean="0"/>
              <a:t> (2017)</a:t>
            </a:r>
            <a:r>
              <a:rPr lang="el-GR" sz="2800" dirty="0" smtClean="0"/>
              <a:t>.</a:t>
            </a:r>
            <a:r>
              <a:rPr lang="sr-Latn-RS" sz="2800" dirty="0" smtClean="0"/>
              <a:t> </a:t>
            </a:r>
            <a:r>
              <a:rPr lang="el-GR" sz="2800" dirty="0" smtClean="0"/>
              <a:t>RSC Adv. 7:</a:t>
            </a:r>
            <a:r>
              <a:rPr lang="sr-Latn-RS" sz="2800" smtClean="0"/>
              <a:t> </a:t>
            </a:r>
            <a:r>
              <a:rPr lang="el-GR" sz="2800" smtClean="0"/>
              <a:t>51640-51</a:t>
            </a:r>
            <a:r>
              <a:rPr lang="el-GR" sz="2800" dirty="0" smtClean="0"/>
              <a:t>.</a:t>
            </a:r>
            <a:endParaRPr lang="sr-Latn-RS" sz="2800" dirty="0" smtClean="0"/>
          </a:p>
          <a:p>
            <a:pPr marL="722313" indent="-722313" algn="just">
              <a:tabLst>
                <a:tab pos="722313" algn="l"/>
              </a:tabLst>
            </a:pPr>
            <a:r>
              <a:rPr lang="en-US" sz="2800" dirty="0" smtClean="0"/>
              <a:t>[</a:t>
            </a:r>
            <a:r>
              <a:rPr lang="sr-Latn-RS" sz="2800" dirty="0" smtClean="0"/>
              <a:t>2</a:t>
            </a:r>
            <a:r>
              <a:rPr lang="en-US" sz="2800" dirty="0" smtClean="0"/>
              <a:t>]. </a:t>
            </a:r>
            <a:r>
              <a:rPr lang="sr-Latn-RS" sz="2800" dirty="0" smtClean="0"/>
              <a:t>	</a:t>
            </a:r>
            <a:r>
              <a:rPr lang="en-US" sz="2800" dirty="0" smtClean="0"/>
              <a:t>Li J, Tan JZ, Chen LL, Zhang J, </a:t>
            </a:r>
            <a:r>
              <a:rPr lang="en-US" sz="2800" dirty="0" err="1" smtClean="0"/>
              <a:t>Shen</a:t>
            </a:r>
            <a:r>
              <a:rPr lang="en-US" sz="2800" dirty="0" smtClean="0"/>
              <a:t> X, Mei CL, Fu LL, Lin LP, Ding J, </a:t>
            </a:r>
            <a:r>
              <a:rPr lang="en-US" sz="2800" dirty="0" err="1" smtClean="0"/>
              <a:t>Xiong</a:t>
            </a:r>
            <a:r>
              <a:rPr lang="en-US" sz="2800" dirty="0" smtClean="0"/>
              <a:t> B, </a:t>
            </a:r>
            <a:r>
              <a:rPr lang="en-US" sz="2800" dirty="0" err="1" smtClean="0"/>
              <a:t>Xiong</a:t>
            </a:r>
            <a:r>
              <a:rPr lang="en-US" sz="2800" dirty="0" smtClean="0"/>
              <a:t> XS, Liu H, </a:t>
            </a:r>
            <a:r>
              <a:rPr lang="en-US" sz="2800" dirty="0" err="1" smtClean="0"/>
              <a:t>Luo</a:t>
            </a:r>
            <a:r>
              <a:rPr lang="en-US" sz="2800" dirty="0" smtClean="0"/>
              <a:t> XM, Jiang HL</a:t>
            </a:r>
            <a:r>
              <a:rPr lang="sr-Latn-RS" sz="2800" dirty="0" smtClean="0"/>
              <a:t> (2006).</a:t>
            </a:r>
            <a:r>
              <a:rPr lang="en-US" sz="2800" dirty="0" smtClean="0"/>
              <a:t> </a:t>
            </a:r>
            <a:r>
              <a:rPr lang="en-US" sz="2800" dirty="0" err="1" smtClean="0"/>
              <a:t>Acta</a:t>
            </a:r>
            <a:r>
              <a:rPr lang="en-US" sz="2800" dirty="0" smtClean="0"/>
              <a:t> </a:t>
            </a:r>
            <a:r>
              <a:rPr lang="en-US" sz="2800" dirty="0" err="1" smtClean="0"/>
              <a:t>Pharmacol</a:t>
            </a:r>
            <a:r>
              <a:rPr lang="en-US" sz="2800" dirty="0" smtClean="0"/>
              <a:t> Sin</a:t>
            </a:r>
            <a:r>
              <a:rPr lang="sr-Latn-RS" sz="2800" dirty="0" smtClean="0"/>
              <a:t>. </a:t>
            </a:r>
            <a:r>
              <a:rPr lang="en-US" sz="2800" dirty="0" smtClean="0"/>
              <a:t>27:</a:t>
            </a:r>
            <a:r>
              <a:rPr lang="sr-Latn-RS" sz="2800" dirty="0" smtClean="0"/>
              <a:t> </a:t>
            </a:r>
            <a:r>
              <a:rPr lang="en-US" sz="2800" dirty="0" smtClean="0"/>
              <a:t>1259-71.</a:t>
            </a:r>
            <a:endParaRPr lang="sr-Latn-RS" sz="2800" dirty="0" smtClean="0"/>
          </a:p>
          <a:p>
            <a:pPr marL="722313" indent="-722313" algn="just">
              <a:tabLst>
                <a:tab pos="722313" algn="l"/>
              </a:tabLst>
            </a:pPr>
            <a:r>
              <a:rPr lang="en-US" sz="2800" dirty="0" smtClean="0"/>
              <a:t>[</a:t>
            </a:r>
            <a:r>
              <a:rPr lang="sr-Latn-RS" sz="2800" dirty="0" smtClean="0"/>
              <a:t>3</a:t>
            </a:r>
            <a:r>
              <a:rPr lang="en-US" sz="2800" dirty="0" smtClean="0"/>
              <a:t>].</a:t>
            </a:r>
            <a:r>
              <a:rPr lang="sr-Latn-RS" sz="2800" dirty="0" smtClean="0"/>
              <a:t> 	</a:t>
            </a:r>
            <a:r>
              <a:rPr lang="en-US" sz="2800" dirty="0" smtClean="0"/>
              <a:t>Lu PC, Li HQ, Sun J, Zhou Y, Zhu HL</a:t>
            </a:r>
            <a:r>
              <a:rPr lang="sr-Latn-RS" sz="2800" dirty="0" smtClean="0"/>
              <a:t> (2010).</a:t>
            </a:r>
            <a:r>
              <a:rPr lang="en-US" sz="2800" dirty="0" smtClean="0"/>
              <a:t> </a:t>
            </a:r>
            <a:r>
              <a:rPr lang="en-US" sz="2800" dirty="0" err="1" smtClean="0"/>
              <a:t>Bioorg</a:t>
            </a:r>
            <a:r>
              <a:rPr lang="en-US" sz="2800" dirty="0" smtClean="0"/>
              <a:t> Med </a:t>
            </a:r>
            <a:r>
              <a:rPr lang="en-US" sz="2800" dirty="0" err="1" smtClean="0"/>
              <a:t>Chem</a:t>
            </a:r>
            <a:r>
              <a:rPr lang="sr-Latn-RS" sz="2800" dirty="0" smtClean="0"/>
              <a:t>.  </a:t>
            </a:r>
            <a:r>
              <a:rPr lang="en-US" sz="2800" dirty="0" smtClean="0"/>
              <a:t>18:</a:t>
            </a:r>
            <a:r>
              <a:rPr lang="sr-Latn-RS" sz="2800" dirty="0" smtClean="0"/>
              <a:t> </a:t>
            </a:r>
            <a:r>
              <a:rPr lang="en-US" sz="2800" dirty="0" smtClean="0"/>
              <a:t>4606-14.</a:t>
            </a:r>
            <a:endParaRPr lang="sr-Latn-RS" sz="2800" dirty="0" smtClean="0"/>
          </a:p>
          <a:p>
            <a:pPr marL="722313" indent="-722313" algn="just">
              <a:tabLst>
                <a:tab pos="722313" algn="l"/>
              </a:tabLst>
            </a:pPr>
            <a:r>
              <a:rPr lang="en-US" sz="2800" dirty="0" smtClean="0"/>
              <a:t>[</a:t>
            </a:r>
            <a:r>
              <a:rPr lang="sr-Latn-RS" sz="2800" dirty="0" smtClean="0"/>
              <a:t>4</a:t>
            </a:r>
            <a:r>
              <a:rPr lang="en-US" sz="2800" dirty="0" smtClean="0"/>
              <a:t>].</a:t>
            </a:r>
            <a:r>
              <a:rPr lang="sr-Latn-RS" sz="2800" dirty="0" smtClean="0"/>
              <a:t>	</a:t>
            </a:r>
            <a:r>
              <a:rPr lang="en-US" sz="2800" dirty="0" smtClean="0"/>
              <a:t>Li HQ, Yan T, Yang Y, Shi L, Zhou CF, Zhu HL</a:t>
            </a:r>
            <a:r>
              <a:rPr lang="sr-Latn-RS" sz="2800" dirty="0" smtClean="0"/>
              <a:t> (2010)</a:t>
            </a:r>
            <a:r>
              <a:rPr lang="en-US" sz="2800" dirty="0" smtClean="0"/>
              <a:t>.</a:t>
            </a:r>
            <a:r>
              <a:rPr lang="sr-Latn-RS" sz="2800" dirty="0" smtClean="0"/>
              <a:t> </a:t>
            </a:r>
            <a:r>
              <a:rPr lang="en-US" sz="2800" dirty="0" err="1" smtClean="0"/>
              <a:t>Bioorg</a:t>
            </a:r>
            <a:r>
              <a:rPr lang="en-US" sz="2800" dirty="0" smtClean="0"/>
              <a:t> Med </a:t>
            </a:r>
            <a:r>
              <a:rPr lang="en-US" sz="2800" dirty="0" err="1" smtClean="0"/>
              <a:t>Chem</a:t>
            </a:r>
            <a:r>
              <a:rPr lang="sr-Latn-RS" sz="2800" dirty="0" smtClean="0"/>
              <a:t>.</a:t>
            </a:r>
            <a:r>
              <a:rPr lang="en-US" sz="2800" dirty="0" smtClean="0"/>
              <a:t> 18:</a:t>
            </a:r>
            <a:r>
              <a:rPr lang="sr-Latn-RS" sz="2800" dirty="0" smtClean="0"/>
              <a:t> </a:t>
            </a:r>
            <a:r>
              <a:rPr lang="en-US" sz="2800" dirty="0" smtClean="0"/>
              <a:t>305-13.</a:t>
            </a:r>
            <a:endParaRPr lang="sr-Latn-RS" sz="2800" dirty="0" smtClean="0"/>
          </a:p>
          <a:p>
            <a:pPr marL="722313" indent="-722313" algn="just">
              <a:tabLst>
                <a:tab pos="722313" algn="l"/>
              </a:tabLst>
            </a:pPr>
            <a:r>
              <a:rPr lang="en-US" sz="2800" dirty="0" smtClean="0"/>
              <a:t>[</a:t>
            </a:r>
            <a:r>
              <a:rPr lang="sr-Latn-RS" sz="2800" dirty="0" smtClean="0"/>
              <a:t>5</a:t>
            </a:r>
            <a:r>
              <a:rPr lang="en-US" sz="2800" dirty="0" smtClean="0"/>
              <a:t>].</a:t>
            </a:r>
            <a:r>
              <a:rPr lang="sr-Latn-RS" sz="2800" dirty="0" smtClean="0"/>
              <a:t>	</a:t>
            </a:r>
            <a:r>
              <a:rPr lang="en-US" sz="2800" dirty="0" smtClean="0"/>
              <a:t>Zhao Y, Wang C, Wu Z, Fang J, Zhu L</a:t>
            </a:r>
            <a:r>
              <a:rPr lang="sr-Latn-RS" sz="2800" dirty="0" smtClean="0"/>
              <a:t> (2012). </a:t>
            </a:r>
            <a:r>
              <a:rPr lang="en-US" sz="2800" dirty="0" smtClean="0"/>
              <a:t>Invest New Drugs</a:t>
            </a:r>
            <a:r>
              <a:rPr lang="sr-Latn-RS" sz="2800" dirty="0" smtClean="0"/>
              <a:t>.</a:t>
            </a:r>
            <a:r>
              <a:rPr lang="en-US" sz="2800" dirty="0" smtClean="0"/>
              <a:t> 30:</a:t>
            </a:r>
            <a:r>
              <a:rPr lang="sr-Latn-RS" sz="2800" dirty="0" smtClean="0"/>
              <a:t> </a:t>
            </a:r>
            <a:r>
              <a:rPr lang="en-US" sz="2800" dirty="0" smtClean="0"/>
              <a:t>17-24.</a:t>
            </a:r>
            <a:endParaRPr lang="sr-Latn-RS" sz="2800" dirty="0" smtClean="0"/>
          </a:p>
          <a:p>
            <a:pPr marL="722313" indent="-722313" algn="just">
              <a:tabLst>
                <a:tab pos="722313" algn="l"/>
              </a:tabLst>
            </a:pPr>
            <a:r>
              <a:rPr lang="en-US" sz="2800" dirty="0" smtClean="0"/>
              <a:t>[</a:t>
            </a:r>
            <a:r>
              <a:rPr lang="sr-Latn-RS" sz="2800" dirty="0" smtClean="0"/>
              <a:t>6</a:t>
            </a:r>
            <a:r>
              <a:rPr lang="en-US" sz="2800" dirty="0" smtClean="0"/>
              <a:t>].</a:t>
            </a:r>
            <a:r>
              <a:rPr lang="sr-Latn-RS" sz="2800" dirty="0" smtClean="0"/>
              <a:t>	</a:t>
            </a:r>
            <a:r>
              <a:rPr lang="en-US" sz="2800" dirty="0" err="1" smtClean="0"/>
              <a:t>Moeker</a:t>
            </a:r>
            <a:r>
              <a:rPr lang="en-US" sz="2800" dirty="0" smtClean="0"/>
              <a:t> J, </a:t>
            </a:r>
            <a:r>
              <a:rPr lang="en-US" sz="2800" dirty="0" err="1" smtClean="0"/>
              <a:t>Teruya</a:t>
            </a:r>
            <a:r>
              <a:rPr lang="en-US" sz="2800" dirty="0" smtClean="0"/>
              <a:t> K, </a:t>
            </a:r>
            <a:r>
              <a:rPr lang="en-US" sz="2800" dirty="0" err="1" smtClean="0"/>
              <a:t>Rossit</a:t>
            </a:r>
            <a:r>
              <a:rPr lang="en-US" sz="2800" dirty="0" smtClean="0"/>
              <a:t> S, Wilkinson BL, Lopez M, </a:t>
            </a:r>
            <a:r>
              <a:rPr lang="en-US" sz="2800" dirty="0" err="1" smtClean="0"/>
              <a:t>Bornaghi</a:t>
            </a:r>
            <a:r>
              <a:rPr lang="en-US" sz="2800" dirty="0" smtClean="0"/>
              <a:t> LF, </a:t>
            </a:r>
            <a:r>
              <a:rPr lang="en-US" sz="2800" dirty="0" err="1" smtClean="0"/>
              <a:t>Innocenti</a:t>
            </a:r>
            <a:r>
              <a:rPr lang="en-US" sz="2800" dirty="0" smtClean="0"/>
              <a:t> A, </a:t>
            </a:r>
            <a:r>
              <a:rPr lang="en-US" sz="2800" dirty="0" err="1" smtClean="0"/>
              <a:t>Supuran</a:t>
            </a:r>
            <a:r>
              <a:rPr lang="en-US" sz="2800" dirty="0" smtClean="0"/>
              <a:t> CT, </a:t>
            </a:r>
            <a:r>
              <a:rPr lang="en-US" sz="2800" dirty="0" err="1" smtClean="0"/>
              <a:t>Poulsen</a:t>
            </a:r>
            <a:r>
              <a:rPr lang="en-US" sz="2800" dirty="0" smtClean="0"/>
              <a:t> SA</a:t>
            </a:r>
            <a:r>
              <a:rPr lang="sr-Latn-RS" sz="2800" dirty="0" smtClean="0"/>
              <a:t> (2012). </a:t>
            </a:r>
            <a:r>
              <a:rPr lang="en-US" sz="2800" dirty="0" err="1" smtClean="0"/>
              <a:t>Bioorg</a:t>
            </a:r>
            <a:r>
              <a:rPr lang="en-US" sz="2800" dirty="0" smtClean="0"/>
              <a:t> Med </a:t>
            </a:r>
            <a:r>
              <a:rPr lang="en-US" sz="2800" dirty="0" err="1" smtClean="0"/>
              <a:t>Chem</a:t>
            </a:r>
            <a:r>
              <a:rPr lang="sr-Latn-RS" sz="2800" dirty="0" smtClean="0"/>
              <a:t>.</a:t>
            </a:r>
            <a:r>
              <a:rPr lang="en-US" sz="2800" dirty="0" smtClean="0"/>
              <a:t> 20:</a:t>
            </a:r>
            <a:r>
              <a:rPr lang="sr-Latn-RS" sz="2800" dirty="0" smtClean="0"/>
              <a:t> </a:t>
            </a:r>
            <a:r>
              <a:rPr lang="en-US" sz="2800" dirty="0" smtClean="0"/>
              <a:t>2392-404.</a:t>
            </a:r>
            <a:endParaRPr lang="sr-Latn-RS" sz="2800" dirty="0" smtClean="0"/>
          </a:p>
          <a:p>
            <a:pPr marL="722313" indent="-722313" algn="just">
              <a:tabLst>
                <a:tab pos="722313" algn="l"/>
              </a:tabLst>
            </a:pPr>
            <a:r>
              <a:rPr lang="en-US" sz="2800" dirty="0" smtClean="0"/>
              <a:t>[</a:t>
            </a:r>
            <a:r>
              <a:rPr lang="sr-Latn-RS" sz="2800" dirty="0" smtClean="0"/>
              <a:t>7</a:t>
            </a:r>
            <a:r>
              <a:rPr lang="en-US" sz="2800" dirty="0" smtClean="0"/>
              <a:t>].</a:t>
            </a:r>
            <a:r>
              <a:rPr lang="sr-Latn-RS" sz="2800" dirty="0" smtClean="0"/>
              <a:t>	</a:t>
            </a:r>
            <a:r>
              <a:rPr lang="en-US" sz="2800" dirty="0" smtClean="0"/>
              <a:t>FRED 3.2.0.2: </a:t>
            </a:r>
            <a:r>
              <a:rPr lang="en-US" sz="2800" dirty="0" err="1" smtClean="0"/>
              <a:t>OpenEye</a:t>
            </a:r>
            <a:r>
              <a:rPr lang="en-US" sz="2800" dirty="0" smtClean="0"/>
              <a:t> Scientific Software, Santa Fe, NM, USA; http://www.eyesopen.com.</a:t>
            </a:r>
            <a:endParaRPr lang="sr-Latn-RS" sz="2800" dirty="0" smtClean="0"/>
          </a:p>
          <a:p>
            <a:pPr marL="722313" indent="-722313" algn="just">
              <a:tabLst>
                <a:tab pos="722313" algn="l"/>
              </a:tabLst>
            </a:pPr>
            <a:r>
              <a:rPr lang="en-US" sz="2800" dirty="0" smtClean="0"/>
              <a:t>[</a:t>
            </a:r>
            <a:r>
              <a:rPr lang="sr-Latn-RS" sz="2800" dirty="0" smtClean="0"/>
              <a:t>8</a:t>
            </a:r>
            <a:r>
              <a:rPr lang="en-US" sz="2800" dirty="0" smtClean="0"/>
              <a:t>].</a:t>
            </a:r>
            <a:r>
              <a:rPr lang="sr-Latn-RS" sz="2800" dirty="0" smtClean="0"/>
              <a:t>	</a:t>
            </a:r>
            <a:r>
              <a:rPr lang="en-US" sz="2800" dirty="0" err="1" smtClean="0"/>
              <a:t>McGann</a:t>
            </a:r>
            <a:r>
              <a:rPr lang="en-US" sz="2800" dirty="0" smtClean="0"/>
              <a:t> M</a:t>
            </a:r>
            <a:r>
              <a:rPr lang="sr-Latn-RS" sz="2800" dirty="0" smtClean="0"/>
              <a:t> (2011)</a:t>
            </a:r>
            <a:r>
              <a:rPr lang="en-US" sz="2800" dirty="0" smtClean="0"/>
              <a:t>. J </a:t>
            </a:r>
            <a:r>
              <a:rPr lang="en-US" sz="2800" dirty="0" err="1" smtClean="0"/>
              <a:t>Chem</a:t>
            </a:r>
            <a:r>
              <a:rPr lang="en-US" sz="2800" dirty="0" smtClean="0"/>
              <a:t> </a:t>
            </a:r>
            <a:r>
              <a:rPr lang="en-US" sz="2800" dirty="0" err="1" smtClean="0"/>
              <a:t>Inf</a:t>
            </a:r>
            <a:r>
              <a:rPr lang="en-US" sz="2800" dirty="0" smtClean="0"/>
              <a:t> Model. </a:t>
            </a:r>
            <a:r>
              <a:rPr lang="sr-Latn-RS" sz="2800" dirty="0" smtClean="0"/>
              <a:t> </a:t>
            </a:r>
            <a:r>
              <a:rPr lang="en-US" sz="2800" dirty="0" smtClean="0"/>
              <a:t>51:</a:t>
            </a:r>
            <a:r>
              <a:rPr lang="sr-Latn-RS" sz="2800" dirty="0" smtClean="0"/>
              <a:t> </a:t>
            </a:r>
            <a:r>
              <a:rPr lang="en-US" sz="2800" dirty="0" smtClean="0"/>
              <a:t>578-96.</a:t>
            </a:r>
            <a:endParaRPr lang="sr-Latn-RS" sz="2800" dirty="0" smtClean="0"/>
          </a:p>
          <a:p>
            <a:pPr marL="722313" indent="-722313" algn="just">
              <a:tabLst>
                <a:tab pos="722313" algn="l"/>
              </a:tabLst>
            </a:pPr>
            <a:r>
              <a:rPr lang="en-US" sz="2800" dirty="0" smtClean="0"/>
              <a:t>[</a:t>
            </a:r>
            <a:r>
              <a:rPr lang="sr-Latn-RS" sz="2800" dirty="0" smtClean="0"/>
              <a:t>9</a:t>
            </a:r>
            <a:r>
              <a:rPr lang="en-US" sz="2800" dirty="0" smtClean="0"/>
              <a:t>].</a:t>
            </a:r>
            <a:r>
              <a:rPr lang="sr-Latn-RS" sz="2800" dirty="0" smtClean="0"/>
              <a:t>	</a:t>
            </a:r>
            <a:r>
              <a:rPr lang="en-US" sz="2800" dirty="0" err="1" smtClean="0"/>
              <a:t>McGann</a:t>
            </a:r>
            <a:r>
              <a:rPr lang="en-US" sz="2800" dirty="0" smtClean="0"/>
              <a:t> M</a:t>
            </a:r>
            <a:r>
              <a:rPr lang="sr-Latn-RS" sz="2800" dirty="0" smtClean="0"/>
              <a:t> (2012). </a:t>
            </a:r>
            <a:r>
              <a:rPr lang="en-US" sz="2800" dirty="0" smtClean="0"/>
              <a:t>J </a:t>
            </a:r>
            <a:r>
              <a:rPr lang="en-US" sz="2800" dirty="0" err="1" smtClean="0"/>
              <a:t>Comput</a:t>
            </a:r>
            <a:r>
              <a:rPr lang="en-US" sz="2800" dirty="0" smtClean="0"/>
              <a:t> Aided Mol Des. 26:</a:t>
            </a:r>
            <a:r>
              <a:rPr lang="sr-Latn-RS" sz="2800" dirty="0" smtClean="0"/>
              <a:t> </a:t>
            </a:r>
            <a:r>
              <a:rPr lang="en-US" sz="2800" dirty="0" smtClean="0"/>
              <a:t>897-906.</a:t>
            </a:r>
            <a:endParaRPr lang="sr-Latn-RS" sz="2800" dirty="0" smtClean="0"/>
          </a:p>
          <a:p>
            <a:pPr marL="722313" indent="-722313" algn="just">
              <a:tabLst>
                <a:tab pos="722313" algn="l"/>
              </a:tabLst>
            </a:pPr>
            <a:r>
              <a:rPr lang="en-US" sz="2800" dirty="0" smtClean="0"/>
              <a:t>[</a:t>
            </a:r>
            <a:r>
              <a:rPr lang="sr-Latn-RS" sz="2800" dirty="0" smtClean="0"/>
              <a:t>10</a:t>
            </a:r>
            <a:r>
              <a:rPr lang="en-US" sz="2800" dirty="0" smtClean="0"/>
              <a:t>].</a:t>
            </a:r>
            <a:r>
              <a:rPr lang="sr-Latn-RS" sz="2800" dirty="0" smtClean="0"/>
              <a:t>	</a:t>
            </a:r>
            <a:r>
              <a:rPr lang="en-US" sz="2800" dirty="0" err="1" smtClean="0"/>
              <a:t>Trott</a:t>
            </a:r>
            <a:r>
              <a:rPr lang="en-US" sz="2800" dirty="0" smtClean="0"/>
              <a:t> O, Olson AJ</a:t>
            </a:r>
            <a:r>
              <a:rPr lang="sr-Latn-RS" sz="2800" dirty="0" smtClean="0"/>
              <a:t> (2010)</a:t>
            </a:r>
            <a:r>
              <a:rPr lang="en-US" sz="2800" dirty="0" smtClean="0"/>
              <a:t>.</a:t>
            </a:r>
            <a:r>
              <a:rPr lang="sr-Latn-RS" sz="2800" dirty="0" smtClean="0"/>
              <a:t> </a:t>
            </a:r>
            <a:r>
              <a:rPr lang="en-US" sz="2800" dirty="0" smtClean="0"/>
              <a:t>J </a:t>
            </a:r>
            <a:r>
              <a:rPr lang="en-US" sz="2800" dirty="0" err="1" smtClean="0"/>
              <a:t>Comput</a:t>
            </a:r>
            <a:r>
              <a:rPr lang="en-US" sz="2800" dirty="0" smtClean="0"/>
              <a:t> Chem. 31:</a:t>
            </a:r>
            <a:r>
              <a:rPr lang="sr-Latn-RS" sz="2800" dirty="0" smtClean="0"/>
              <a:t> </a:t>
            </a:r>
            <a:r>
              <a:rPr lang="en-US" sz="2800" dirty="0" smtClean="0"/>
              <a:t>455-61.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4375606" y="24606250"/>
            <a:ext cx="13487400" cy="7315200"/>
            <a:chOff x="14375606" y="25520650"/>
            <a:chExt cx="7096125" cy="4048125"/>
          </a:xfrm>
        </p:grpSpPr>
        <p:pic>
          <p:nvPicPr>
            <p:cNvPr id="22" name="Picture 2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033206" y="25596850"/>
              <a:ext cx="3438525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D:\1 i 20 i interakcije sa receptorima.jpg"/>
            <p:cNvPicPr/>
            <p:nvPr/>
          </p:nvPicPr>
          <p:blipFill>
            <a:blip r:embed="rId6" cstate="print"/>
            <a:srcRect l="5928" t="44776" r="51355"/>
            <a:stretch>
              <a:fillRect/>
            </a:stretch>
          </p:blipFill>
          <p:spPr bwMode="auto">
            <a:xfrm>
              <a:off x="14375606" y="25520650"/>
              <a:ext cx="338137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D:\1 i 20 i interakcije sa receptorima.jpg"/>
            <p:cNvPicPr/>
            <p:nvPr/>
          </p:nvPicPr>
          <p:blipFill>
            <a:blip r:embed="rId7" cstate="print"/>
            <a:srcRect l="54167" t="46728" r="1442" b="2231"/>
            <a:stretch>
              <a:fillRect/>
            </a:stretch>
          </p:blipFill>
          <p:spPr bwMode="auto">
            <a:xfrm>
              <a:off x="18033206" y="27730450"/>
              <a:ext cx="3438525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51806" y="27730450"/>
              <a:ext cx="3333750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5" name="Picture 11" descr="C:\Users\Milos Nikolic\Desktop\doking za rad\3HNG\1.png"/>
          <p:cNvPicPr>
            <a:picLocks noChangeAspect="1" noChangeArrowheads="1"/>
          </p:cNvPicPr>
          <p:nvPr/>
        </p:nvPicPr>
        <p:blipFill>
          <a:blip r:embed="rId9" cstate="print"/>
          <a:srcRect l="24121" t="18084" r="23990" b="8856"/>
          <a:stretch>
            <a:fillRect/>
          </a:stretch>
        </p:blipFill>
        <p:spPr bwMode="auto">
          <a:xfrm rot="5400000">
            <a:off x="2997561" y="20210895"/>
            <a:ext cx="4087090" cy="4495800"/>
          </a:xfrm>
          <a:prstGeom prst="rect">
            <a:avLst/>
          </a:prstGeom>
          <a:noFill/>
        </p:spPr>
      </p:pic>
      <p:pic>
        <p:nvPicPr>
          <p:cNvPr id="5" name="Picture 13" descr="C:\Users\Milos Nikolic\Desktop\doking za rad\3HNG\16.png"/>
          <p:cNvPicPr>
            <a:picLocks noChangeAspect="1" noChangeArrowheads="1"/>
          </p:cNvPicPr>
          <p:nvPr/>
        </p:nvPicPr>
        <p:blipFill>
          <a:blip r:embed="rId10" cstate="print"/>
          <a:srcRect l="14500" t="4800" r="24929" b="10400"/>
          <a:stretch>
            <a:fillRect/>
          </a:stretch>
        </p:blipFill>
        <p:spPr bwMode="auto">
          <a:xfrm rot="5400000">
            <a:off x="8026004" y="20135452"/>
            <a:ext cx="4343398" cy="4750593"/>
          </a:xfrm>
          <a:prstGeom prst="rect">
            <a:avLst/>
          </a:prstGeom>
          <a:noFill/>
        </p:spPr>
      </p:pic>
      <p:pic>
        <p:nvPicPr>
          <p:cNvPr id="1040" name="Picture 16" descr="C:\Users\Milos Nikolic\Desktop\doking za rad\3HNG\17.png"/>
          <p:cNvPicPr>
            <a:picLocks noChangeAspect="1" noChangeArrowheads="1"/>
          </p:cNvPicPr>
          <p:nvPr/>
        </p:nvPicPr>
        <p:blipFill>
          <a:blip r:embed="rId11" cstate="print"/>
          <a:srcRect l="13296" t="21355" r="18306" b="13355"/>
          <a:stretch>
            <a:fillRect/>
          </a:stretch>
        </p:blipFill>
        <p:spPr bwMode="auto">
          <a:xfrm rot="5400000">
            <a:off x="2565090" y="26053566"/>
            <a:ext cx="5391150" cy="4020519"/>
          </a:xfrm>
          <a:prstGeom prst="rect">
            <a:avLst/>
          </a:prstGeom>
          <a:noFill/>
        </p:spPr>
      </p:pic>
      <p:pic>
        <p:nvPicPr>
          <p:cNvPr id="1041" name="Picture 17" descr="C:\Users\Milos Nikolic\Desktop\doking za rad\3HNG\20.png"/>
          <p:cNvPicPr>
            <a:picLocks noChangeAspect="1" noChangeArrowheads="1"/>
          </p:cNvPicPr>
          <p:nvPr/>
        </p:nvPicPr>
        <p:blipFill>
          <a:blip r:embed="rId12" cstate="print"/>
          <a:srcRect l="18009" t="10133" r="28287" b="29422"/>
          <a:stretch>
            <a:fillRect/>
          </a:stretch>
        </p:blipFill>
        <p:spPr bwMode="auto">
          <a:xfrm rot="5400000">
            <a:off x="8048714" y="25903944"/>
            <a:ext cx="5088964" cy="4474779"/>
          </a:xfrm>
          <a:prstGeom prst="rect">
            <a:avLst/>
          </a:prstGeom>
          <a:noFill/>
        </p:spPr>
      </p:pic>
      <p:pic>
        <p:nvPicPr>
          <p:cNvPr id="27" name="Picture 2" descr="C:\Users\Milos Nikolic\Documents\sertralin\farmaceutski-fakulte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3406" y="603250"/>
            <a:ext cx="2057400" cy="2408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364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Custom Design</vt:lpstr>
      <vt:lpstr>Molecular docking analysis of novel thiourea derivatives of naproxen with potential antitumor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Milos Nikolic</cp:lastModifiedBy>
  <cp:revision>79</cp:revision>
  <dcterms:created xsi:type="dcterms:W3CDTF">2015-04-04T09:45:50Z</dcterms:created>
  <dcterms:modified xsi:type="dcterms:W3CDTF">2020-10-27T20:15:06Z</dcterms:modified>
</cp:coreProperties>
</file>