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256" r:id="rId3"/>
    <p:sldId id="267" r:id="rId4"/>
    <p:sldId id="258" r:id="rId5"/>
    <p:sldId id="295" r:id="rId6"/>
    <p:sldId id="268" r:id="rId7"/>
    <p:sldId id="271" r:id="rId8"/>
    <p:sldId id="296" r:id="rId9"/>
    <p:sldId id="276" r:id="rId10"/>
    <p:sldId id="293" r:id="rId11"/>
    <p:sldId id="278" r:id="rId12"/>
    <p:sldId id="286" r:id="rId13"/>
    <p:sldId id="261" r:id="rId14"/>
    <p:sldId id="285" r:id="rId15"/>
    <p:sldId id="288" r:id="rId16"/>
    <p:sldId id="292" r:id="rId17"/>
    <p:sldId id="265" r:id="rId18"/>
    <p:sldId id="297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 Schalnich" initials="MS" lastIdx="3" clrIdx="0"/>
  <p:cmAuthor id="1" name="Samanta" initials="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6D"/>
    <a:srgbClr val="D0E840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38" autoAdjust="0"/>
  </p:normalViewPr>
  <p:slideViewPr>
    <p:cSldViewPr>
      <p:cViewPr varScale="1">
        <p:scale>
          <a:sx n="68" d="100"/>
          <a:sy n="68" d="100"/>
        </p:scale>
        <p:origin x="130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313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83100A-8A72-460F-8D5A-54D1E8721B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E079F-1A5F-425D-8548-7D6E0BA765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DBEE4-A35F-451C-BCBF-73654C02E910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FF8A4-6C72-4FA9-92D5-35F646DB1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C330F-8964-486B-B51A-F7EA853506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02DDE-B420-4AB0-A81B-677338ED35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32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9T22:25:31.46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5788">
    <iact:property name="dataType"/>
    <iact:actionData xml:id="d0">
      <inkml:trace xmlns:inkml="http://www.w3.org/2003/InkML" xml:id="stk0" contextRef="#ctx0" brushRef="#br0">5699 9421 0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FBF3B-F983-4F41-9E6C-02008BB91DD1}" type="datetimeFigureOut">
              <a:rPr lang="fr-FR" smtClean="0"/>
              <a:pPr/>
              <a:t>30/10/2020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69082-9D5D-43A3-B675-27AB9B8E552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9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3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44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1E2D-A50B-495F-9AA4-3F10866B781B}" type="datetime1">
              <a:rPr lang="fr-FR" smtClean="0"/>
              <a:t>30/10/2020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B278-45EA-45CC-9642-20CC60EAB0D1}" type="datetime1">
              <a:rPr lang="fr-FR" smtClean="0"/>
              <a:t>30/10/2020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6925-72EC-42D4-94D3-A1003B939FCE}" type="datetime1">
              <a:rPr lang="fr-FR" smtClean="0"/>
              <a:t>30/10/2020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92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8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6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14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5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7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12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6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0309-1331-4F8F-AC1F-972AC9046391}" type="datetime1">
              <a:rPr lang="fr-FR" smtClean="0"/>
              <a:t>30/10/2020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40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87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3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5-7664-41F5-8267-06B87A0274DD}" type="datetime1">
              <a:rPr lang="fr-FR" smtClean="0"/>
              <a:t>30/10/2020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F9947-2A44-4499-8893-791A730D1CEB}" type="datetime1">
              <a:rPr lang="fr-FR" smtClean="0"/>
              <a:t>30/10/2020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4740-CB78-4DA2-9449-5BA6BAB8E8B9}" type="datetime1">
              <a:rPr lang="fr-FR" smtClean="0"/>
              <a:t>30/10/2020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13E3-8353-4C2E-BE7C-26AE1B623ED5}" type="datetime1">
              <a:rPr lang="fr-FR" smtClean="0"/>
              <a:t>30/10/2020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3025-920A-462C-B19C-06B25E7A86DA}" type="datetime1">
              <a:rPr lang="fr-FR" smtClean="0"/>
              <a:t>30/10/2020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D6D2-AC3E-41CF-B9A3-5BCCE2F511AB}" type="datetime1">
              <a:rPr lang="fr-FR" smtClean="0"/>
              <a:t>30/10/2020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8312-C233-4B5A-993A-6F581BBA2EDC}" type="datetime1">
              <a:rPr lang="fr-FR" smtClean="0"/>
              <a:t>30/10/2020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FA5E1-D094-4A0B-B20B-B561C85E6A82}" type="datetime1">
              <a:rPr lang="fr-FR" smtClean="0"/>
              <a:t>30/10/2020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24ED9-1BAC-43CE-92AB-135E2507265C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8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21.emf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22.emf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23.emf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7.png"/><Relationship Id="rId11" Type="http://schemas.openxmlformats.org/officeDocument/2006/relationships/image" Target="../media/image2.png"/><Relationship Id="rId5" Type="http://schemas.openxmlformats.org/officeDocument/2006/relationships/image" Target="../media/image26.png"/><Relationship Id="rId1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1.emf"/><Relationship Id="rId1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em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" y="2117004"/>
            <a:ext cx="9067800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Tamoxifen bisphenol: a modulator of ER</a:t>
            </a:r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β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in </a:t>
            </a:r>
            <a:r>
              <a:rPr lang="pt-PT" sz="24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estrogen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PT" sz="24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receptor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-positive </a:t>
            </a:r>
            <a:r>
              <a:rPr lang="pt-PT" sz="24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breast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PT" sz="24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cancer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endParaRPr lang="en-US" sz="1200" b="1" dirty="0"/>
          </a:p>
          <a:p>
            <a:pPr algn="ctr">
              <a:lnSpc>
                <a:spcPct val="130000"/>
              </a:lnSpc>
            </a:pPr>
            <a:r>
              <a:rPr lang="pt-PT" b="1" dirty="0"/>
              <a:t>Cristina F. Almeida </a:t>
            </a:r>
            <a:r>
              <a:rPr lang="pt-PT" b="1" baseline="30000" dirty="0"/>
              <a:t>1, </a:t>
            </a:r>
            <a:r>
              <a:rPr lang="en-US" b="1" dirty="0"/>
              <a:t>*</a:t>
            </a:r>
            <a:r>
              <a:rPr lang="pt-PT" b="1" dirty="0"/>
              <a:t>, Tiago V. Augusto </a:t>
            </a:r>
            <a:r>
              <a:rPr lang="pt-PT" b="1" baseline="30000" dirty="0"/>
              <a:t>1</a:t>
            </a:r>
            <a:r>
              <a:rPr lang="pt-PT" b="1" dirty="0"/>
              <a:t>, Ana Oliveira </a:t>
            </a:r>
            <a:r>
              <a:rPr lang="pt-PT" b="1" baseline="30000" dirty="0"/>
              <a:t>2</a:t>
            </a:r>
            <a:r>
              <a:rPr lang="pt-PT" b="1" dirty="0"/>
              <a:t>, Georgina Correia-da-Silva </a:t>
            </a:r>
            <a:r>
              <a:rPr lang="pt-PT" b="1" baseline="30000" dirty="0"/>
              <a:t>1</a:t>
            </a:r>
            <a:r>
              <a:rPr lang="pt-PT" b="1" dirty="0"/>
              <a:t>, Maria João Ramos </a:t>
            </a:r>
            <a:r>
              <a:rPr lang="pt-PT" b="1" baseline="30000" dirty="0"/>
              <a:t>2</a:t>
            </a:r>
            <a:r>
              <a:rPr lang="pt-PT" b="1" dirty="0"/>
              <a:t>, Pedro Alexandrino Fernandes </a:t>
            </a:r>
            <a:r>
              <a:rPr lang="pt-PT" b="1" baseline="30000" dirty="0"/>
              <a:t>2</a:t>
            </a:r>
            <a:r>
              <a:rPr lang="pt-PT" baseline="30000" dirty="0"/>
              <a:t> </a:t>
            </a:r>
            <a:r>
              <a:rPr lang="pt-PT" b="1" dirty="0"/>
              <a:t>Natércia Teixeira </a:t>
            </a:r>
            <a:r>
              <a:rPr lang="pt-PT" b="1" baseline="30000" dirty="0"/>
              <a:t>1 </a:t>
            </a:r>
            <a:r>
              <a:rPr lang="pt-PT" b="1" dirty="0" err="1"/>
              <a:t>and</a:t>
            </a:r>
            <a:r>
              <a:rPr lang="pt-PT" b="1" dirty="0"/>
              <a:t> Cristina Amaral </a:t>
            </a:r>
            <a:r>
              <a:rPr lang="pt-PT" b="1" baseline="30000" dirty="0"/>
              <a:t>1</a:t>
            </a:r>
            <a:endParaRPr lang="it-IT" b="1" baseline="30000" dirty="0"/>
          </a:p>
          <a:p>
            <a:pPr algn="just"/>
            <a:endParaRPr lang="fr-FR" sz="1400" dirty="0"/>
          </a:p>
          <a:p>
            <a:pPr algn="just"/>
            <a:r>
              <a:rPr lang="en-US" baseline="30000" dirty="0"/>
              <a:t>1    </a:t>
            </a:r>
            <a:r>
              <a:rPr lang="en-US" dirty="0"/>
              <a:t>UCIBIO.REQUIMTE, Laboratory of Biochemistry, Department of Biological Sciences, Faculty of Pharmacy, University of Porto</a:t>
            </a:r>
          </a:p>
          <a:p>
            <a:pPr algn="just"/>
            <a:r>
              <a:rPr lang="en-US" baseline="30000" dirty="0"/>
              <a:t>2 </a:t>
            </a:r>
            <a:r>
              <a:rPr lang="en-US" dirty="0"/>
              <a:t>LAQV.REQUIMTE, Computational Biochemistry Group, Department of Chemistry and Biochemistry, Faculty of Sciences, University of Porto</a:t>
            </a:r>
          </a:p>
          <a:p>
            <a:endParaRPr lang="fr-FR" sz="500" dirty="0"/>
          </a:p>
          <a:p>
            <a:r>
              <a:rPr lang="en-US" b="1" dirty="0"/>
              <a:t>*</a:t>
            </a:r>
            <a:r>
              <a:rPr lang="en-US" sz="1400" dirty="0"/>
              <a:t> Corresponding author: </a:t>
            </a:r>
            <a:r>
              <a:rPr lang="en-US" sz="1400" b="1" dirty="0"/>
              <a:t>cristina-almeida96@hotmail.com</a:t>
            </a:r>
            <a:endParaRPr lang="fr-FR" sz="1400" b="1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E657DDF-4ABF-4CD1-9D85-9C515C0513F0}"/>
              </a:ext>
            </a:extLst>
          </p:cNvPr>
          <p:cNvGrpSpPr/>
          <p:nvPr/>
        </p:nvGrpSpPr>
        <p:grpSpPr>
          <a:xfrm>
            <a:off x="1507385" y="5824869"/>
            <a:ext cx="6129229" cy="1031503"/>
            <a:chOff x="304800" y="5791200"/>
            <a:chExt cx="6129229" cy="1031503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66EC698D-A135-4E5B-B6D5-9136C9F37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" y="6031094"/>
              <a:ext cx="1821095" cy="690381"/>
            </a:xfrm>
            <a:prstGeom prst="rect">
              <a:avLst/>
            </a:prstGeom>
          </p:spPr>
        </p:pic>
        <p:pic>
          <p:nvPicPr>
            <p:cNvPr id="7" name="Imagem 4">
              <a:extLst>
                <a:ext uri="{FF2B5EF4-FFF2-40B4-BE49-F238E27FC236}">
                  <a16:creationId xmlns:a16="http://schemas.microsoft.com/office/drawing/2014/main" id="{53C92220-910E-4FC8-864A-A439E0206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6" r="7838"/>
            <a:stretch>
              <a:fillRect/>
            </a:stretch>
          </p:blipFill>
          <p:spPr bwMode="auto">
            <a:xfrm>
              <a:off x="1981199" y="5943600"/>
              <a:ext cx="1821095" cy="840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m 61">
              <a:extLst>
                <a:ext uri="{FF2B5EF4-FFF2-40B4-BE49-F238E27FC236}">
                  <a16:creationId xmlns:a16="http://schemas.microsoft.com/office/drawing/2014/main" id="{9D74C0BD-BF2A-4579-9B68-36ABB3C87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51" r="28502"/>
            <a:stretch>
              <a:fillRect/>
            </a:stretch>
          </p:blipFill>
          <p:spPr bwMode="auto">
            <a:xfrm>
              <a:off x="5671898" y="5791200"/>
              <a:ext cx="762131" cy="103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m 21">
              <a:extLst>
                <a:ext uri="{FF2B5EF4-FFF2-40B4-BE49-F238E27FC236}">
                  <a16:creationId xmlns:a16="http://schemas.microsoft.com/office/drawing/2014/main" id="{D037B511-ADAC-4305-B8BF-1EB2325FC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499" y="5895637"/>
              <a:ext cx="1397285" cy="89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912D3B17-534B-4BFE-8A43-96996114E3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725"/>
            <a:ext cx="9143997" cy="2196051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D727CE76-2EA3-4D3D-9B6C-444191FAC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9"/>
    </mc:Choice>
    <mc:Fallback xmlns="">
      <p:transition spd="slow" advTm="16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66E8175-6657-4FD2-B997-2780FBF76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19800"/>
            <a:ext cx="9136918" cy="835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228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Aim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2D9353-EB70-4E38-AA04-6D2B1A520406}"/>
              </a:ext>
            </a:extLst>
          </p:cNvPr>
          <p:cNvSpPr txBox="1"/>
          <p:nvPr/>
        </p:nvSpPr>
        <p:spPr>
          <a:xfrm>
            <a:off x="15314" y="914197"/>
            <a:ext cx="896346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TAM-Bis is already known to act as an AI and an ER</a:t>
            </a:r>
            <a:r>
              <a:rPr lang="el-GR" sz="2000" dirty="0"/>
              <a:t>α</a:t>
            </a:r>
            <a:r>
              <a:rPr lang="pt-PT" sz="2000" dirty="0"/>
              <a:t> </a:t>
            </a:r>
            <a:r>
              <a:rPr lang="pt-PT" sz="2000" dirty="0" err="1"/>
              <a:t>antagonist</a:t>
            </a:r>
            <a:endParaRPr lang="pt-PT" sz="2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F72A5A8-C0C5-4CB4-B0A2-5F7EB51B0D31}"/>
              </a:ext>
            </a:extLst>
          </p:cNvPr>
          <p:cNvSpPr txBox="1"/>
          <p:nvPr/>
        </p:nvSpPr>
        <p:spPr>
          <a:xfrm>
            <a:off x="2893798" y="2966369"/>
            <a:ext cx="3206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4EF00266-97CE-41A1-8C62-368DEBF35135}"/>
              </a:ext>
            </a:extLst>
          </p:cNvPr>
          <p:cNvSpPr/>
          <p:nvPr/>
        </p:nvSpPr>
        <p:spPr>
          <a:xfrm>
            <a:off x="4497047" y="4325837"/>
            <a:ext cx="246639" cy="523843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9E83B12-C17E-44A8-A09C-F9CCC19C6E03}"/>
              </a:ext>
            </a:extLst>
          </p:cNvPr>
          <p:cNvSpPr txBox="1"/>
          <p:nvPr/>
        </p:nvSpPr>
        <p:spPr>
          <a:xfrm>
            <a:off x="128362" y="4933890"/>
            <a:ext cx="8963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Improvement of ER</a:t>
            </a:r>
            <a:r>
              <a:rPr lang="en-US" sz="2000" b="1" baseline="30000" dirty="0"/>
              <a:t>+</a:t>
            </a:r>
            <a:r>
              <a:rPr lang="en-US" sz="2000" b="1" dirty="0"/>
              <a:t> breast cancer treatment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0CABF92-3F20-41E0-A9C1-B951CF04694F}"/>
              </a:ext>
            </a:extLst>
          </p:cNvPr>
          <p:cNvSpPr txBox="1"/>
          <p:nvPr/>
        </p:nvSpPr>
        <p:spPr>
          <a:xfrm>
            <a:off x="1888468" y="2054385"/>
            <a:ext cx="5443258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000" b="1" dirty="0" err="1"/>
              <a:t>Evaluate</a:t>
            </a:r>
            <a:r>
              <a:rPr lang="pt-PT" sz="2000" b="1" dirty="0"/>
              <a:t> </a:t>
            </a:r>
            <a:r>
              <a:rPr lang="pt-PT" sz="2000" b="1" dirty="0" err="1"/>
              <a:t>the</a:t>
            </a:r>
            <a:r>
              <a:rPr lang="en-US" sz="2000" b="1" dirty="0"/>
              <a:t> ability of TAM-Bis to modulate ER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sz="2000" b="1" dirty="0"/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13A0E385-70B4-48DD-8A7E-C0FB11B8AEEE}"/>
              </a:ext>
            </a:extLst>
          </p:cNvPr>
          <p:cNvSpPr/>
          <p:nvPr/>
        </p:nvSpPr>
        <p:spPr>
          <a:xfrm>
            <a:off x="4486778" y="1526568"/>
            <a:ext cx="246639" cy="523843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2" name="Chaveta à direita 11">
            <a:extLst>
              <a:ext uri="{FF2B5EF4-FFF2-40B4-BE49-F238E27FC236}">
                <a16:creationId xmlns:a16="http://schemas.microsoft.com/office/drawing/2014/main" id="{6A92B416-E60A-4665-925C-50888D9C1A3A}"/>
              </a:ext>
            </a:extLst>
          </p:cNvPr>
          <p:cNvSpPr/>
          <p:nvPr/>
        </p:nvSpPr>
        <p:spPr>
          <a:xfrm rot="5400000">
            <a:off x="6278192" y="1799008"/>
            <a:ext cx="245216" cy="1524000"/>
          </a:xfrm>
          <a:prstGeom prst="righ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D8A44C5-5BEB-43D1-9DB6-DDB84F615068}"/>
              </a:ext>
            </a:extLst>
          </p:cNvPr>
          <p:cNvSpPr txBox="1"/>
          <p:nvPr/>
        </p:nvSpPr>
        <p:spPr>
          <a:xfrm>
            <a:off x="5638800" y="2822337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dirty="0"/>
              <a:t>HFF-1 </a:t>
            </a:r>
            <a:r>
              <a:rPr lang="pt-PT" dirty="0" err="1"/>
              <a:t>cells</a:t>
            </a:r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MCF-7aro </a:t>
            </a:r>
            <a:r>
              <a:rPr lang="pt-PT" dirty="0" err="1"/>
              <a:t>cells</a:t>
            </a:r>
            <a:endParaRPr lang="pt-PT" dirty="0"/>
          </a:p>
        </p:txBody>
      </p:sp>
      <p:cxnSp>
        <p:nvCxnSpPr>
          <p:cNvPr id="19" name="Conexão reta unidirecional 18">
            <a:extLst>
              <a:ext uri="{FF2B5EF4-FFF2-40B4-BE49-F238E27FC236}">
                <a16:creationId xmlns:a16="http://schemas.microsoft.com/office/drawing/2014/main" id="{EA771FE9-AAEB-4041-835D-597EAF506C37}"/>
              </a:ext>
            </a:extLst>
          </p:cNvPr>
          <p:cNvCxnSpPr/>
          <p:nvPr/>
        </p:nvCxnSpPr>
        <p:spPr>
          <a:xfrm flipH="1">
            <a:off x="5867400" y="3468668"/>
            <a:ext cx="381000" cy="34133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520C5C5-ABB9-4C22-B392-03A371B29EA3}"/>
              </a:ext>
            </a:extLst>
          </p:cNvPr>
          <p:cNvSpPr txBox="1"/>
          <p:nvPr/>
        </p:nvSpPr>
        <p:spPr>
          <a:xfrm>
            <a:off x="5177303" y="3810000"/>
            <a:ext cx="107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Viability</a:t>
            </a:r>
            <a:endParaRPr lang="pt-PT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A800838-3A4D-4203-84FB-00DBE223756D}"/>
              </a:ext>
            </a:extLst>
          </p:cNvPr>
          <p:cNvSpPr txBox="1"/>
          <p:nvPr/>
        </p:nvSpPr>
        <p:spPr>
          <a:xfrm>
            <a:off x="6627251" y="3807336"/>
            <a:ext cx="190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latin typeface="+mj-lt"/>
              </a:rPr>
              <a:t>ER</a:t>
            </a:r>
            <a:r>
              <a:rPr lang="pt-PT" dirty="0">
                <a:latin typeface="+mj-lt"/>
                <a:cs typeface="Times New Roman" panose="02020603050405020304" pitchFamily="18" charset="0"/>
              </a:rPr>
              <a:t>β </a:t>
            </a:r>
            <a:r>
              <a:rPr lang="pt-PT" dirty="0" err="1">
                <a:latin typeface="+mj-lt"/>
                <a:cs typeface="Times New Roman" panose="02020603050405020304" pitchFamily="18" charset="0"/>
              </a:rPr>
              <a:t>protein</a:t>
            </a:r>
            <a:r>
              <a:rPr lang="pt-P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pt-PT" dirty="0" err="1">
                <a:latin typeface="+mj-lt"/>
                <a:cs typeface="Times New Roman" panose="02020603050405020304" pitchFamily="18" charset="0"/>
              </a:rPr>
              <a:t>levels</a:t>
            </a:r>
            <a:endParaRPr lang="pt-PT" dirty="0">
              <a:latin typeface="+mj-lt"/>
            </a:endParaRPr>
          </a:p>
        </p:txBody>
      </p:sp>
      <p:cxnSp>
        <p:nvCxnSpPr>
          <p:cNvPr id="24" name="Conexão reta unidirecional 23">
            <a:extLst>
              <a:ext uri="{FF2B5EF4-FFF2-40B4-BE49-F238E27FC236}">
                <a16:creationId xmlns:a16="http://schemas.microsoft.com/office/drawing/2014/main" id="{BDD5BC55-6197-4BD2-9FD5-80B07DA83194}"/>
              </a:ext>
            </a:extLst>
          </p:cNvPr>
          <p:cNvCxnSpPr>
            <a:cxnSpLocks/>
          </p:cNvCxnSpPr>
          <p:nvPr/>
        </p:nvCxnSpPr>
        <p:spPr>
          <a:xfrm>
            <a:off x="7085351" y="3494117"/>
            <a:ext cx="382249" cy="325057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17EB813A-E525-46D5-A5C6-2BB6DF45D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52"/>
    </mc:Choice>
    <mc:Fallback xmlns="">
      <p:transition spd="slow" advTm="16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9E5C341-09C6-4B00-BF86-137A7BF4E444}"/>
              </a:ext>
            </a:extLst>
          </p:cNvPr>
          <p:cNvSpPr txBox="1"/>
          <p:nvPr/>
        </p:nvSpPr>
        <p:spPr>
          <a:xfrm>
            <a:off x="643378" y="702700"/>
            <a:ext cx="7433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en-US" dirty="0"/>
              <a:t>Molecular docking study of TAM-Bis complexed with ER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dirty="0"/>
          </a:p>
        </p:txBody>
      </p:sp>
      <p:sp>
        <p:nvSpPr>
          <p:cNvPr id="17" name="TextBox 3"/>
          <p:cNvSpPr txBox="1"/>
          <p:nvPr/>
        </p:nvSpPr>
        <p:spPr>
          <a:xfrm>
            <a:off x="88805" y="6915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Results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and discussion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9F2D004-4EF2-471C-8705-604B2E4C6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519" y="1198689"/>
            <a:ext cx="4448281" cy="369216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0F804B2-D116-4C9A-A1C7-6997A400D6BC}"/>
              </a:ext>
            </a:extLst>
          </p:cNvPr>
          <p:cNvSpPr txBox="1"/>
          <p:nvPr/>
        </p:nvSpPr>
        <p:spPr>
          <a:xfrm>
            <a:off x="1640069" y="5026088"/>
            <a:ext cx="5863861" cy="8585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cs typeface="Arial" panose="020B0604020202020204" pitchFamily="34" charset="0"/>
              </a:rPr>
              <a:t>TAM-Bis interacted with important residues for ER</a:t>
            </a:r>
            <a:r>
              <a:rPr lang="el-GR" sz="2000" b="1" dirty="0">
                <a:cs typeface="Times New Roman" panose="02020603050405020304" pitchFamily="18" charset="0"/>
              </a:rPr>
              <a:t>β</a:t>
            </a:r>
            <a:r>
              <a:rPr lang="pt-PT" sz="2000" b="1" dirty="0">
                <a:cs typeface="Times New Roman" panose="02020603050405020304" pitchFamily="18" charset="0"/>
              </a:rPr>
              <a:t> </a:t>
            </a:r>
            <a:r>
              <a:rPr lang="pt-PT" sz="2000" b="1" dirty="0" err="1">
                <a:cs typeface="Times New Roman" panose="02020603050405020304" pitchFamily="18" charset="0"/>
              </a:rPr>
              <a:t>modulation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7F2D21B-9438-42E2-862A-78CED5EC51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22201"/>
            <a:ext cx="9136918" cy="835799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8A2FAA8-5E1F-4CCA-8D9D-BB7043845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0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60"/>
    </mc:Choice>
    <mc:Fallback>
      <p:transition spd="slow" advTm="36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1" name="TextBox 3"/>
          <p:cNvSpPr txBox="1"/>
          <p:nvPr/>
        </p:nvSpPr>
        <p:spPr>
          <a:xfrm>
            <a:off x="88805" y="6915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Results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and discussion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C6A745F-4A3A-416A-8B04-F64C3C14DA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57" name="CaixaDeTexto 56">
            <a:extLst>
              <a:ext uri="{FF2B5EF4-FFF2-40B4-BE49-F238E27FC236}">
                <a16:creationId xmlns:a16="http://schemas.microsoft.com/office/drawing/2014/main" id="{09E07AB5-CADD-49DF-B9F1-36D4D220C46E}"/>
              </a:ext>
            </a:extLst>
          </p:cNvPr>
          <p:cNvSpPr txBox="1"/>
          <p:nvPr/>
        </p:nvSpPr>
        <p:spPr>
          <a:xfrm>
            <a:off x="1704189" y="4379861"/>
            <a:ext cx="5728544" cy="860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cs typeface="Arial" panose="020B0604020202020204" pitchFamily="34" charset="0"/>
              </a:rPr>
              <a:t>TAM-Bis only induced a decrease in HFF-1 cell viability at 50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pt-PT" sz="2000" b="1" dirty="0">
                <a:cs typeface="Times New Roman" panose="02020603050405020304" pitchFamily="18" charset="0"/>
              </a:rPr>
              <a:t>M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BB01EC44-7086-4BA7-A54C-A5305DF51720}"/>
              </a:ext>
            </a:extLst>
          </p:cNvPr>
          <p:cNvSpPr txBox="1"/>
          <p:nvPr/>
        </p:nvSpPr>
        <p:spPr>
          <a:xfrm>
            <a:off x="838199" y="666690"/>
            <a:ext cx="8229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Effects of TAM-Bis on non-cancerous cells (HFF-1)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61" y="1371600"/>
            <a:ext cx="5760871" cy="282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79601ED2-85AF-4D91-97EE-14E5DE5F4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77"/>
    </mc:Choice>
    <mc:Fallback xmlns="">
      <p:transition spd="slow" advTm="33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5CE928D-6DA9-4982-BF57-2C0753539001}"/>
              </a:ext>
            </a:extLst>
          </p:cNvPr>
          <p:cNvSpPr txBox="1"/>
          <p:nvPr/>
        </p:nvSpPr>
        <p:spPr>
          <a:xfrm>
            <a:off x="1752599" y="4563630"/>
            <a:ext cx="5863861" cy="860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cs typeface="Arial" panose="020B0604020202020204" pitchFamily="34" charset="0"/>
              </a:rPr>
              <a:t>TAM-Bis induced a decrease in MCF-7aro cell viability in a dose and time-dependent manner</a:t>
            </a:r>
          </a:p>
        </p:txBody>
      </p:sp>
      <p:sp>
        <p:nvSpPr>
          <p:cNvPr id="26" name="TextBox 3"/>
          <p:cNvSpPr txBox="1"/>
          <p:nvPr/>
        </p:nvSpPr>
        <p:spPr>
          <a:xfrm>
            <a:off x="88805" y="6915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Results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and discussion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97100E-2C4F-4C56-A1D3-B778D3CEC7C0}"/>
              </a:ext>
            </a:extLst>
          </p:cNvPr>
          <p:cNvSpPr txBox="1"/>
          <p:nvPr/>
        </p:nvSpPr>
        <p:spPr>
          <a:xfrm>
            <a:off x="838199" y="666690"/>
            <a:ext cx="8229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Effects of TAM-Bis on ER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+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breast cancer cells (MCF-7aro)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DB382AC-ACDF-43B1-9274-3DDB2E2D8B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18" y="1565563"/>
            <a:ext cx="7438486" cy="276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6F32CBA-9F1D-4ED3-B1B5-0D31E9802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98"/>
    </mc:Choice>
    <mc:Fallback xmlns="">
      <p:transition spd="slow" advTm="2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805" y="6915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Results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and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9E5C341-09C6-4B00-BF86-137A7BF4E444}"/>
              </a:ext>
            </a:extLst>
          </p:cNvPr>
          <p:cNvSpPr txBox="1"/>
          <p:nvPr/>
        </p:nvSpPr>
        <p:spPr>
          <a:xfrm>
            <a:off x="643378" y="702700"/>
            <a:ext cx="5909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en-US" dirty="0"/>
              <a:t>Dependence of 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en-US" dirty="0">
                <a:cs typeface="Times New Roman" panose="02020603050405020304" pitchFamily="18" charset="0"/>
              </a:rPr>
              <a:t>on the effects induced by TAM-Bis</a:t>
            </a:r>
            <a:endParaRPr lang="en-US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F49E3DF2-0EDE-456C-97F2-D272EECAC6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1C78B90B-A383-4F99-9A8A-7F3CB5B345B0}"/>
              </a:ext>
            </a:extLst>
          </p:cNvPr>
          <p:cNvSpPr txBox="1"/>
          <p:nvPr/>
        </p:nvSpPr>
        <p:spPr>
          <a:xfrm>
            <a:off x="2349435" y="4756251"/>
            <a:ext cx="4324977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cs typeface="Times New Roman" panose="02020603050405020304" pitchFamily="18" charset="0"/>
              </a:rPr>
              <a:t>PHTPP reverted the anti-proliferative effects induced by TAM-Bis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44" y="1530507"/>
            <a:ext cx="7460561" cy="278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19882E45-E4C3-4CAE-88DA-FA400436C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5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11"/>
    </mc:Choice>
    <mc:Fallback>
      <p:transition spd="slow" advTm="33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805" y="6915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Results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and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9E5C341-09C6-4B00-BF86-137A7BF4E444}"/>
              </a:ext>
            </a:extLst>
          </p:cNvPr>
          <p:cNvSpPr txBox="1"/>
          <p:nvPr/>
        </p:nvSpPr>
        <p:spPr>
          <a:xfrm>
            <a:off x="643378" y="702700"/>
            <a:ext cx="5909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en-US" dirty="0"/>
              <a:t>Effects of TAM-Bis on 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en-US" dirty="0">
                <a:cs typeface="Times New Roman" panose="02020603050405020304" pitchFamily="18" charset="0"/>
              </a:rPr>
              <a:t>protein levels</a:t>
            </a:r>
            <a:r>
              <a:rPr lang="en-US" dirty="0"/>
              <a:t>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F49E3DF2-0EDE-456C-97F2-D272EECAC6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1C78B90B-A383-4F99-9A8A-7F3CB5B345B0}"/>
              </a:ext>
            </a:extLst>
          </p:cNvPr>
          <p:cNvSpPr txBox="1"/>
          <p:nvPr/>
        </p:nvSpPr>
        <p:spPr>
          <a:xfrm>
            <a:off x="4390710" y="3581400"/>
            <a:ext cx="4324977" cy="860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cs typeface="Times New Roman" panose="02020603050405020304" pitchFamily="18" charset="0"/>
              </a:rPr>
              <a:t>TAM-Bis induced an up-regulation of ER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69" y="2583080"/>
            <a:ext cx="3387231" cy="22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B4C5654-7FAE-4926-9B65-D440A28AE579}"/>
              </a:ext>
            </a:extLst>
          </p:cNvPr>
          <p:cNvGrpSpPr/>
          <p:nvPr/>
        </p:nvGrpSpPr>
        <p:grpSpPr>
          <a:xfrm>
            <a:off x="88805" y="1600200"/>
            <a:ext cx="1331245" cy="871005"/>
            <a:chOff x="4379247" y="4883678"/>
            <a:chExt cx="1424731" cy="839792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8E8BC3B6-32E2-44BE-9887-F62B478D2285}"/>
                </a:ext>
              </a:extLst>
            </p:cNvPr>
            <p:cNvSpPr txBox="1"/>
            <p:nvPr/>
          </p:nvSpPr>
          <p:spPr>
            <a:xfrm>
              <a:off x="4379247" y="4883678"/>
              <a:ext cx="1424731" cy="410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el-GR" sz="140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endParaRPr lang="pt-PT" sz="1401" b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pt-PT" sz="140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(59 </a:t>
              </a:r>
              <a:r>
                <a:rPr lang="pt-PT" sz="140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r>
                <a:rPr lang="pt-PT" sz="140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A617298-683E-4F8D-A6F6-0231AAC3EE05}"/>
                </a:ext>
              </a:extLst>
            </p:cNvPr>
            <p:cNvSpPr txBox="1"/>
            <p:nvPr/>
          </p:nvSpPr>
          <p:spPr>
            <a:xfrm>
              <a:off x="4379247" y="5312658"/>
              <a:ext cx="1424731" cy="410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pt-PT" sz="140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pt-PT" sz="140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tubulin</a:t>
              </a:r>
              <a:endParaRPr lang="pt-PT" sz="1401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pt-PT" sz="140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(55 </a:t>
              </a:r>
              <a:r>
                <a:rPr lang="pt-PT" sz="140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r>
                <a:rPr lang="pt-PT" sz="140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90BF9BA2-DAEE-4161-BEF4-F96DCE134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3040" y="1696583"/>
            <a:ext cx="2224208" cy="774622"/>
          </a:xfrm>
          <a:prstGeom prst="rect">
            <a:avLst/>
          </a:prstGeom>
        </p:spPr>
      </p:pic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C5AA8B55-CB59-426B-84C6-01E68714D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15"/>
    </mc:Choice>
    <mc:Fallback xmlns="">
      <p:transition spd="slow" advTm="39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382D1E0-F570-4272-94E3-37542D7EE540}"/>
              </a:ext>
            </a:extLst>
          </p:cNvPr>
          <p:cNvSpPr txBox="1"/>
          <p:nvPr/>
        </p:nvSpPr>
        <p:spPr>
          <a:xfrm>
            <a:off x="132933" y="577393"/>
            <a:ext cx="8871055" cy="456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8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TAM-Bis interacted with key residues of ER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8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TAM-Bis did not affect the viability of the non-tumoral HFF-1 cells</a:t>
            </a:r>
          </a:p>
          <a:p>
            <a:pPr marL="285750" indent="-285750" algn="just">
              <a:lnSpc>
                <a:spcPct val="150000"/>
              </a:lnSpc>
              <a:spcBef>
                <a:spcPts val="18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TAM-</a:t>
            </a:r>
            <a:r>
              <a:rPr lang="en-US" dirty="0" err="1">
                <a:cs typeface="Times New Roman" panose="02020603050405020304" pitchFamily="18" charset="0"/>
              </a:rPr>
              <a:t>Bis</a:t>
            </a:r>
            <a:r>
              <a:rPr lang="en-US" dirty="0">
                <a:cs typeface="Times New Roman" panose="02020603050405020304" pitchFamily="18" charset="0"/>
              </a:rPr>
              <a:t> induced a decrease in MCF-7aro cell viability in a dose and time-dependent manner</a:t>
            </a:r>
          </a:p>
          <a:p>
            <a:pPr marL="285750" indent="-285750" algn="just">
              <a:lnSpc>
                <a:spcPct val="150000"/>
              </a:lnSpc>
              <a:spcBef>
                <a:spcPts val="18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PHTPP reverted the anti-proliferative effects of TAM-Bis, which reinforces the dependence of TAM-Bis on ER</a:t>
            </a:r>
            <a:r>
              <a:rPr lang="el-GR" dirty="0">
                <a:cs typeface="Times New Roman" panose="02020603050405020304" pitchFamily="18" charset="0"/>
              </a:rPr>
              <a:t>β</a:t>
            </a:r>
            <a:r>
              <a:rPr lang="pt-PT" dirty="0">
                <a:cs typeface="Times New Roman" panose="02020603050405020304" pitchFamily="18" charset="0"/>
              </a:rPr>
              <a:t> </a:t>
            </a:r>
            <a:r>
              <a:rPr lang="pt-PT" dirty="0" err="1">
                <a:cs typeface="Times New Roman" panose="02020603050405020304" pitchFamily="18" charset="0"/>
              </a:rPr>
              <a:t>modulation</a:t>
            </a:r>
            <a:endParaRPr lang="pt-PT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8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pt-PT" dirty="0" err="1">
                <a:cs typeface="Times New Roman" panose="02020603050405020304" pitchFamily="18" charset="0"/>
              </a:rPr>
              <a:t>TAM-Bis</a:t>
            </a:r>
            <a:r>
              <a:rPr lang="pt-PT" dirty="0">
                <a:cs typeface="Times New Roman" panose="02020603050405020304" pitchFamily="18" charset="0"/>
              </a:rPr>
              <a:t> </a:t>
            </a:r>
            <a:r>
              <a:rPr lang="pt-PT" dirty="0" err="1">
                <a:cs typeface="Times New Roman" panose="02020603050405020304" pitchFamily="18" charset="0"/>
              </a:rPr>
              <a:t>induced</a:t>
            </a:r>
            <a:r>
              <a:rPr lang="pt-PT" dirty="0">
                <a:cs typeface="Times New Roman" panose="02020603050405020304" pitchFamily="18" charset="0"/>
              </a:rPr>
              <a:t> </a:t>
            </a:r>
            <a:r>
              <a:rPr lang="pt-PT" dirty="0" err="1">
                <a:cs typeface="Times New Roman" panose="02020603050405020304" pitchFamily="18" charset="0"/>
              </a:rPr>
              <a:t>an</a:t>
            </a:r>
            <a:r>
              <a:rPr lang="pt-PT" dirty="0">
                <a:cs typeface="Times New Roman" panose="02020603050405020304" pitchFamily="18" charset="0"/>
              </a:rPr>
              <a:t> </a:t>
            </a:r>
            <a:r>
              <a:rPr lang="pt-PT" dirty="0" err="1">
                <a:cs typeface="Times New Roman" panose="02020603050405020304" pitchFamily="18" charset="0"/>
              </a:rPr>
              <a:t>up-regulation</a:t>
            </a:r>
            <a:r>
              <a:rPr lang="pt-PT" dirty="0">
                <a:cs typeface="Times New Roman" panose="02020603050405020304" pitchFamily="18" charset="0"/>
              </a:rPr>
              <a:t> </a:t>
            </a:r>
            <a:r>
              <a:rPr lang="pt-PT" dirty="0" err="1">
                <a:cs typeface="Times New Roman" panose="02020603050405020304" pitchFamily="18" charset="0"/>
              </a:rPr>
              <a:t>of</a:t>
            </a:r>
            <a:r>
              <a:rPr lang="pt-PT" dirty="0">
                <a:cs typeface="Times New Roman" panose="02020603050405020304" pitchFamily="18" charset="0"/>
              </a:rPr>
              <a:t> </a:t>
            </a:r>
            <a:r>
              <a:rPr lang="pt-PT" dirty="0" err="1">
                <a:cs typeface="Times New Roman" panose="02020603050405020304" pitchFamily="18" charset="0"/>
              </a:rPr>
              <a:t>the</a:t>
            </a:r>
            <a:r>
              <a:rPr lang="pt-PT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ER</a:t>
            </a:r>
            <a:r>
              <a:rPr lang="el-GR" dirty="0">
                <a:cs typeface="Times New Roman" panose="02020603050405020304" pitchFamily="18" charset="0"/>
              </a:rPr>
              <a:t>β</a:t>
            </a:r>
            <a:r>
              <a:rPr lang="pt-PT" dirty="0">
                <a:cs typeface="Times New Roman" panose="02020603050405020304" pitchFamily="18" charset="0"/>
              </a:rPr>
              <a:t> </a:t>
            </a:r>
            <a:r>
              <a:rPr lang="pt-PT" dirty="0" err="1">
                <a:cs typeface="Times New Roman" panose="02020603050405020304" pitchFamily="18" charset="0"/>
              </a:rPr>
              <a:t>protein</a:t>
            </a:r>
            <a:r>
              <a:rPr lang="pt-PT" dirty="0">
                <a:cs typeface="Times New Roman" panose="02020603050405020304" pitchFamily="18" charset="0"/>
              </a:rPr>
              <a:t> </a:t>
            </a:r>
            <a:r>
              <a:rPr lang="pt-PT" dirty="0" err="1">
                <a:cs typeface="Times New Roman" panose="02020603050405020304" pitchFamily="18" charset="0"/>
              </a:rPr>
              <a:t>levels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8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7AF1724A-796F-4797-8FB6-B5CB3648D7CB}"/>
              </a:ext>
            </a:extLst>
          </p:cNvPr>
          <p:cNvSpPr/>
          <p:nvPr/>
        </p:nvSpPr>
        <p:spPr>
          <a:xfrm>
            <a:off x="4397303" y="4495800"/>
            <a:ext cx="342314" cy="590843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4E1994C-41C9-4BDE-A013-61FFACD3D9FC}"/>
              </a:ext>
            </a:extLst>
          </p:cNvPr>
          <p:cNvSpPr/>
          <p:nvPr/>
        </p:nvSpPr>
        <p:spPr>
          <a:xfrm>
            <a:off x="542779" y="5254099"/>
            <a:ext cx="8058443" cy="4875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TAM-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may act as an ER</a:t>
            </a:r>
            <a:r>
              <a:rPr lang="el-G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</a:t>
            </a:r>
            <a:r>
              <a:rPr lang="pt-P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agonist</a:t>
            </a:r>
            <a:r>
              <a:rPr lang="pt-P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3"/>
          <p:cNvSpPr txBox="1"/>
          <p:nvPr/>
        </p:nvSpPr>
        <p:spPr>
          <a:xfrm>
            <a:off x="88805" y="6915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Conclusions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FEBF88AC-088B-4B39-91CB-7C9FE8D30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E6E77327-9468-4877-B133-CB02C7BFAB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76"/>
    </mc:Choice>
    <mc:Fallback xmlns="">
      <p:transition spd="slow" advTm="35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>
            <a:extLst>
              <a:ext uri="{FF2B5EF4-FFF2-40B4-BE49-F238E27FC236}">
                <a16:creationId xmlns:a16="http://schemas.microsoft.com/office/drawing/2014/main" id="{5E496D94-E02F-489A-A43A-04C16C57DB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51419"/>
            <a:ext cx="9136918" cy="835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350" y="121302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Acknowledgments</a:t>
            </a:r>
            <a:r>
              <a:rPr lang="fr-FR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29" name="Picture 4" descr="http://www.poci-compete2020.pt/admin/fileman/Uploads/Logotipos%20COMPETE%202020/Logo_Compete2020_02_02.png">
            <a:extLst>
              <a:ext uri="{FF2B5EF4-FFF2-40B4-BE49-F238E27FC236}">
                <a16:creationId xmlns:a16="http://schemas.microsoft.com/office/drawing/2014/main" id="{298400FB-FA5C-4EF1-8081-D7BC89861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2301" r="10648" b="21841"/>
          <a:stretch>
            <a:fillRect/>
          </a:stretch>
        </p:blipFill>
        <p:spPr bwMode="auto">
          <a:xfrm>
            <a:off x="4610406" y="5470317"/>
            <a:ext cx="1308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42349827-99CA-423B-A545-26F9EC4AC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701" y="5411404"/>
            <a:ext cx="30162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3" descr="FCT">
            <a:extLst>
              <a:ext uri="{FF2B5EF4-FFF2-40B4-BE49-F238E27FC236}">
                <a16:creationId xmlns:a16="http://schemas.microsoft.com/office/drawing/2014/main" id="{F855185B-7F79-48AA-BB89-5363520B2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06" y="4974746"/>
            <a:ext cx="4522788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o 17"/>
          <p:cNvGrpSpPr/>
          <p:nvPr/>
        </p:nvGrpSpPr>
        <p:grpSpPr>
          <a:xfrm>
            <a:off x="95699" y="944295"/>
            <a:ext cx="8924081" cy="3363083"/>
            <a:chOff x="95699" y="944295"/>
            <a:chExt cx="8924081" cy="3363083"/>
          </a:xfrm>
        </p:grpSpPr>
        <p:grpSp>
          <p:nvGrpSpPr>
            <p:cNvPr id="8" name="Grupo 7"/>
            <p:cNvGrpSpPr/>
            <p:nvPr/>
          </p:nvGrpSpPr>
          <p:grpSpPr>
            <a:xfrm>
              <a:off x="95699" y="1120837"/>
              <a:ext cx="3125052" cy="3186541"/>
              <a:chOff x="89427" y="990600"/>
              <a:chExt cx="3125052" cy="3186541"/>
            </a:xfrm>
          </p:grpSpPr>
          <p:pic>
            <p:nvPicPr>
              <p:cNvPr id="7" name="Imagem 6">
                <a:extLst>
                  <a:ext uri="{FF2B5EF4-FFF2-40B4-BE49-F238E27FC236}">
                    <a16:creationId xmlns:a16="http://schemas.microsoft.com/office/drawing/2014/main" id="{4CCFED24-95D5-4944-89D3-C9C95D61FE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7955" t="27059" r="41757" b="26655"/>
              <a:stretch/>
            </p:blipFill>
            <p:spPr>
              <a:xfrm>
                <a:off x="89427" y="1851183"/>
                <a:ext cx="3125052" cy="2018511"/>
              </a:xfrm>
              <a:prstGeom prst="rect">
                <a:avLst/>
              </a:prstGeom>
            </p:spPr>
          </p:pic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6B0113FF-B1C2-40E2-B100-C0E5E8044EB1}"/>
                  </a:ext>
                </a:extLst>
              </p:cNvPr>
              <p:cNvSpPr txBox="1"/>
              <p:nvPr/>
            </p:nvSpPr>
            <p:spPr>
              <a:xfrm>
                <a:off x="137128" y="3946309"/>
                <a:ext cx="1152000" cy="2308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  <a:scene3d>
                <a:camera prst="orthographicFront"/>
                <a:lightRig rig="threePt" dir="t"/>
              </a:scene3d>
              <a:sp3d prstMaterial="matte">
                <a:bevelT/>
                <a:bevelB/>
                <a:extrusionClr>
                  <a:schemeClr val="bg1">
                    <a:lumMod val="7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indent="0"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 sz="900" b="1">
                    <a:solidFill>
                      <a:schemeClr val="lt1"/>
                    </a:solidFill>
                    <a:latin typeface="Calibri"/>
                    <a:cs typeface="Calibri"/>
                  </a:defRPr>
                </a:lvl1pPr>
                <a:lvl2pPr marL="742950" indent="-285750" eaLnBrk="0" hangingPunct="0">
                  <a:defRPr>
                    <a:solidFill>
                      <a:schemeClr val="lt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lt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lt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lt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lt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lt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lt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lt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pt-PT" dirty="0">
                    <a:solidFill>
                      <a:schemeClr val="tx1"/>
                    </a:solidFill>
                  </a:rPr>
                  <a:t>Pedro A. Fernandes</a:t>
                </a:r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E85A3A50-B223-46B3-B870-C36BD80B5359}"/>
                  </a:ext>
                </a:extLst>
              </p:cNvPr>
              <p:cNvSpPr txBox="1"/>
              <p:nvPr/>
            </p:nvSpPr>
            <p:spPr>
              <a:xfrm>
                <a:off x="1383543" y="3946309"/>
                <a:ext cx="936000" cy="2308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  <a:scene3d>
                <a:camera prst="orthographicFront"/>
                <a:lightRig rig="threePt" dir="t"/>
              </a:scene3d>
              <a:sp3d prstMaterial="matte">
                <a:bevelT/>
                <a:bevelB/>
                <a:extrusionClr>
                  <a:schemeClr val="bg1">
                    <a:lumMod val="7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indent="0"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 sz="900" b="1">
                    <a:latin typeface="Calibri"/>
                    <a:cs typeface="Calibri"/>
                  </a:defRPr>
                </a:lvl1pPr>
                <a:lvl2pPr marL="742950" indent="-285750" eaLnBrk="0" hangingPunct="0">
                  <a:defRPr>
                    <a:solidFill>
                      <a:schemeClr val="lt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lt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lt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lt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lt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lt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lt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lt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pt-PT" dirty="0">
                    <a:solidFill>
                      <a:schemeClr val="tx1"/>
                    </a:solidFill>
                  </a:rPr>
                  <a:t>Maria J. Ramos</a:t>
                </a:r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CA0B41D9-E5E0-429D-A968-9F4A931E1D6D}"/>
                  </a:ext>
                </a:extLst>
              </p:cNvPr>
              <p:cNvSpPr txBox="1"/>
              <p:nvPr/>
            </p:nvSpPr>
            <p:spPr>
              <a:xfrm>
                <a:off x="2416450" y="3946309"/>
                <a:ext cx="792000" cy="2308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  <a:scene3d>
                <a:camera prst="orthographicFront"/>
                <a:lightRig rig="threePt" dir="t"/>
              </a:scene3d>
              <a:sp3d prstMaterial="matte">
                <a:bevelT/>
                <a:bevelB/>
                <a:extrusionClr>
                  <a:schemeClr val="bg1">
                    <a:lumMod val="7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indent="0" eaLnBrk="0" fontAlgn="auto" hangingPunct="0">
                  <a:spcBef>
                    <a:spcPts val="0"/>
                  </a:spcBef>
                  <a:spcAft>
                    <a:spcPts val="0"/>
                  </a:spcAft>
                  <a:defRPr sz="900" b="1">
                    <a:latin typeface="Calibri"/>
                    <a:cs typeface="Calibri"/>
                  </a:defRPr>
                </a:lvl1pPr>
                <a:lvl2pPr marL="742950" indent="-285750" eaLnBrk="0" hangingPunct="0">
                  <a:defRPr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pt-PT" dirty="0">
                    <a:solidFill>
                      <a:schemeClr val="tx1"/>
                    </a:solidFill>
                  </a:rPr>
                  <a:t>Ana Oliveira</a:t>
                </a:r>
              </a:p>
            </p:txBody>
          </p:sp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F7C00D76-9C2B-4A26-91F5-7F5822616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8700" y="990600"/>
                <a:ext cx="1821095" cy="690381"/>
              </a:xfrm>
              <a:prstGeom prst="rect">
                <a:avLst/>
              </a:prstGeom>
            </p:spPr>
          </p:pic>
        </p:grpSp>
        <p:grpSp>
          <p:nvGrpSpPr>
            <p:cNvPr id="15" name="Grupo 20">
              <a:extLst>
                <a:ext uri="{FF2B5EF4-FFF2-40B4-BE49-F238E27FC236}">
                  <a16:creationId xmlns:a16="http://schemas.microsoft.com/office/drawing/2014/main" id="{7C16B23A-51EA-45EC-89D2-A8D160CD93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43451" y="1981420"/>
              <a:ext cx="3876329" cy="2269149"/>
              <a:chOff x="640111" y="1686959"/>
              <a:chExt cx="3880312" cy="2480482"/>
            </a:xfrm>
          </p:grpSpPr>
          <p:grpSp>
            <p:nvGrpSpPr>
              <p:cNvPr id="19" name="Grupo 60">
                <a:extLst>
                  <a:ext uri="{FF2B5EF4-FFF2-40B4-BE49-F238E27FC236}">
                    <a16:creationId xmlns:a16="http://schemas.microsoft.com/office/drawing/2014/main" id="{B4EF70FD-766B-42CA-968E-8D190CA569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0111" y="3949397"/>
                <a:ext cx="3880312" cy="218044"/>
                <a:chOff x="679258" y="3666301"/>
                <a:chExt cx="3880312" cy="218044"/>
              </a:xfrm>
            </p:grpSpPr>
            <p:sp>
              <p:nvSpPr>
                <p:cNvPr id="20" name="Rectângulo arredondado 111">
                  <a:extLst>
                    <a:ext uri="{FF2B5EF4-FFF2-40B4-BE49-F238E27FC236}">
                      <a16:creationId xmlns:a16="http://schemas.microsoft.com/office/drawing/2014/main" id="{578B28B4-4DCB-47EF-8439-FEAC57F1AA94}"/>
                    </a:ext>
                  </a:extLst>
                </p:cNvPr>
                <p:cNvSpPr/>
                <p:nvPr/>
              </p:nvSpPr>
              <p:spPr>
                <a:xfrm>
                  <a:off x="679258" y="3666301"/>
                  <a:ext cx="940565" cy="2111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9050">
                  <a:noFill/>
                </a:ln>
                <a:scene3d>
                  <a:camera prst="orthographicFront"/>
                  <a:lightRig rig="threePt" dir="t"/>
                </a:scene3d>
                <a:sp3d prstMaterial="matte">
                  <a:bevelT/>
                  <a:bevelB/>
                  <a:extrusionClr>
                    <a:schemeClr val="bg1">
                      <a:lumMod val="75000"/>
                    </a:schemeClr>
                  </a:extrusionClr>
                  <a:contourClr>
                    <a:schemeClr val="tx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indent="449263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indent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en-US" sz="900" b="1" dirty="0">
                      <a:latin typeface="Calibri"/>
                      <a:cs typeface="Calibri"/>
                    </a:rPr>
                    <a:t>Cristina </a:t>
                  </a:r>
                  <a:r>
                    <a:rPr lang="en-US" altLang="en-US" sz="900" b="1" dirty="0" err="1">
                      <a:latin typeface="Calibri"/>
                      <a:cs typeface="Calibri"/>
                    </a:rPr>
                    <a:t>Amaral</a:t>
                  </a:r>
                  <a:endParaRPr lang="pt-PT" sz="900" b="1" dirty="0">
                    <a:latin typeface="Calibri"/>
                    <a:cs typeface="Calibri"/>
                  </a:endParaRPr>
                </a:p>
              </p:txBody>
            </p:sp>
            <p:sp>
              <p:nvSpPr>
                <p:cNvPr id="21" name="Rectângulo arredondado 111">
                  <a:extLst>
                    <a:ext uri="{FF2B5EF4-FFF2-40B4-BE49-F238E27FC236}">
                      <a16:creationId xmlns:a16="http://schemas.microsoft.com/office/drawing/2014/main" id="{F15CF998-17B2-4256-91C2-DF73A1DB3005}"/>
                    </a:ext>
                  </a:extLst>
                </p:cNvPr>
                <p:cNvSpPr/>
                <p:nvPr/>
              </p:nvSpPr>
              <p:spPr>
                <a:xfrm>
                  <a:off x="3550534" y="3684320"/>
                  <a:ext cx="1009036" cy="193081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9050">
                  <a:noFill/>
                </a:ln>
                <a:scene3d>
                  <a:camera prst="orthographicFront"/>
                  <a:lightRig rig="threePt" dir="t"/>
                </a:scene3d>
                <a:sp3d prstMaterial="matte">
                  <a:bevelT/>
                  <a:bevelB/>
                  <a:extrusionClr>
                    <a:schemeClr val="bg1">
                      <a:lumMod val="75000"/>
                    </a:schemeClr>
                  </a:extrusionClr>
                  <a:contourClr>
                    <a:schemeClr val="tx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indent="449263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indent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en-US" sz="900" b="1" dirty="0">
                      <a:latin typeface="Calibri"/>
                      <a:cs typeface="Calibri"/>
                    </a:rPr>
                    <a:t>Georgina C. Silva</a:t>
                  </a:r>
                  <a:endParaRPr lang="pt-PT" sz="900" b="1" dirty="0">
                    <a:latin typeface="Calibri"/>
                    <a:cs typeface="Calibri"/>
                  </a:endParaRPr>
                </a:p>
              </p:txBody>
            </p:sp>
            <p:sp>
              <p:nvSpPr>
                <p:cNvPr id="22" name="Rectângulo arredondado 111">
                  <a:extLst>
                    <a:ext uri="{FF2B5EF4-FFF2-40B4-BE49-F238E27FC236}">
                      <a16:creationId xmlns:a16="http://schemas.microsoft.com/office/drawing/2014/main" id="{094ED60F-6FFB-47E7-B3BC-8D8066D34B94}"/>
                    </a:ext>
                  </a:extLst>
                </p:cNvPr>
                <p:cNvSpPr/>
                <p:nvPr/>
              </p:nvSpPr>
              <p:spPr>
                <a:xfrm>
                  <a:off x="2499361" y="3709445"/>
                  <a:ext cx="1045073" cy="1749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9050">
                  <a:noFill/>
                </a:ln>
                <a:scene3d>
                  <a:camera prst="orthographicFront"/>
                  <a:lightRig rig="threePt" dir="t"/>
                </a:scene3d>
                <a:sp3d prstMaterial="matte">
                  <a:bevelT/>
                  <a:bevelB/>
                  <a:extrusionClr>
                    <a:schemeClr val="bg1">
                      <a:lumMod val="75000"/>
                    </a:schemeClr>
                  </a:extrusionClr>
                  <a:contourClr>
                    <a:schemeClr val="tx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indent="449263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indent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en-US" sz="900" b="1" dirty="0" err="1">
                      <a:latin typeface="Calibri"/>
                      <a:cs typeface="Calibri"/>
                    </a:rPr>
                    <a:t>Natércia</a:t>
                  </a:r>
                  <a:r>
                    <a:rPr lang="en-US" altLang="en-US" sz="900" b="1" dirty="0">
                      <a:latin typeface="Calibri"/>
                      <a:cs typeface="Calibri"/>
                    </a:rPr>
                    <a:t> Teixeira</a:t>
                  </a:r>
                  <a:endParaRPr lang="pt-PT" sz="900" b="1" dirty="0">
                    <a:latin typeface="Calibri"/>
                    <a:cs typeface="Calibri"/>
                  </a:endParaRPr>
                </a:p>
              </p:txBody>
            </p:sp>
            <p:sp>
              <p:nvSpPr>
                <p:cNvPr id="23" name="Rectângulo arredondado 111">
                  <a:extLst>
                    <a:ext uri="{FF2B5EF4-FFF2-40B4-BE49-F238E27FC236}">
                      <a16:creationId xmlns:a16="http://schemas.microsoft.com/office/drawing/2014/main" id="{323E99E9-E313-4C2C-B536-5B0FE2EA867F}"/>
                    </a:ext>
                  </a:extLst>
                </p:cNvPr>
                <p:cNvSpPr/>
                <p:nvPr/>
              </p:nvSpPr>
              <p:spPr>
                <a:xfrm>
                  <a:off x="1577952" y="3691265"/>
                  <a:ext cx="900925" cy="1930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9050">
                  <a:noFill/>
                </a:ln>
                <a:scene3d>
                  <a:camera prst="orthographicFront"/>
                  <a:lightRig rig="threePt" dir="t"/>
                </a:scene3d>
                <a:sp3d prstMaterial="matte">
                  <a:bevelT/>
                  <a:bevelB/>
                  <a:extrusionClr>
                    <a:schemeClr val="bg1">
                      <a:lumMod val="75000"/>
                    </a:schemeClr>
                  </a:extrusionClr>
                  <a:contourClr>
                    <a:schemeClr val="tx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indent="449263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indent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en-US" sz="900" b="1" dirty="0">
                      <a:latin typeface="Calibri"/>
                      <a:cs typeface="Calibri"/>
                    </a:rPr>
                    <a:t>Tiago Augusto</a:t>
                  </a:r>
                  <a:endParaRPr lang="pt-PT" sz="900" b="1" dirty="0">
                    <a:latin typeface="Calibri"/>
                    <a:cs typeface="Calibri"/>
                  </a:endParaRPr>
                </a:p>
              </p:txBody>
            </p:sp>
          </p:grpSp>
          <p:pic>
            <p:nvPicPr>
              <p:cNvPr id="17" name="Imagem 18">
                <a:extLst>
                  <a:ext uri="{FF2B5EF4-FFF2-40B4-BE49-F238E27FC236}">
                    <a16:creationId xmlns:a16="http://schemas.microsoft.com/office/drawing/2014/main" id="{C855AED3-785F-4861-A03E-C67FA2EC9E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6" r="4340"/>
              <a:stretch/>
            </p:blipFill>
            <p:spPr bwMode="auto">
              <a:xfrm>
                <a:off x="687289" y="1686959"/>
                <a:ext cx="3833134" cy="2235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" name="Imagem 4">
              <a:extLst>
                <a:ext uri="{FF2B5EF4-FFF2-40B4-BE49-F238E27FC236}">
                  <a16:creationId xmlns:a16="http://schemas.microsoft.com/office/drawing/2014/main" id="{A4F9911D-41DD-4B2E-B4C4-DC5E645CB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6" r="7838"/>
            <a:stretch>
              <a:fillRect/>
            </a:stretch>
          </p:blipFill>
          <p:spPr bwMode="auto">
            <a:xfrm>
              <a:off x="4628781" y="1143000"/>
              <a:ext cx="1924419" cy="825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Imagem 61">
              <a:extLst>
                <a:ext uri="{FF2B5EF4-FFF2-40B4-BE49-F238E27FC236}">
                  <a16:creationId xmlns:a16="http://schemas.microsoft.com/office/drawing/2014/main" id="{475EB454-51E1-4AB9-9920-E4ED699E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51" r="28502"/>
            <a:stretch>
              <a:fillRect/>
            </a:stretch>
          </p:blipFill>
          <p:spPr bwMode="auto">
            <a:xfrm>
              <a:off x="8033828" y="944295"/>
              <a:ext cx="805372" cy="1012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m 21">
              <a:extLst>
                <a:ext uri="{FF2B5EF4-FFF2-40B4-BE49-F238E27FC236}">
                  <a16:creationId xmlns:a16="http://schemas.microsoft.com/office/drawing/2014/main" id="{6124422C-D706-4675-BEC5-8332E8FF1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4437" y="1013074"/>
              <a:ext cx="1476563" cy="882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upo 15"/>
            <p:cNvGrpSpPr/>
            <p:nvPr/>
          </p:nvGrpSpPr>
          <p:grpSpPr>
            <a:xfrm>
              <a:off x="3430824" y="1971935"/>
              <a:ext cx="1513555" cy="2293031"/>
              <a:chOff x="3430824" y="1971935"/>
              <a:chExt cx="1513555" cy="2293031"/>
            </a:xfrm>
          </p:grpSpPr>
          <p:sp>
            <p:nvSpPr>
              <p:cNvPr id="34" name="Rectângulo arredondado 111">
                <a:extLst>
                  <a:ext uri="{FF2B5EF4-FFF2-40B4-BE49-F238E27FC236}">
                    <a16:creationId xmlns:a16="http://schemas.microsoft.com/office/drawing/2014/main" id="{323E99E9-E313-4C2C-B536-5B0FE2EA867F}"/>
                  </a:ext>
                </a:extLst>
              </p:cNvPr>
              <p:cNvSpPr/>
              <p:nvPr/>
            </p:nvSpPr>
            <p:spPr bwMode="auto">
              <a:xfrm>
                <a:off x="3629707" y="4088336"/>
                <a:ext cx="1065191" cy="17663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  <a:scene3d>
                <a:camera prst="orthographicFront"/>
                <a:lightRig rig="threePt" dir="t"/>
              </a:scene3d>
              <a:sp3d prstMaterial="matte">
                <a:bevelT/>
                <a:bevelB/>
                <a:extrusionClr>
                  <a:schemeClr val="bg1">
                    <a:lumMod val="7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indent="4492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indent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PT" sz="900" b="1" dirty="0">
                    <a:latin typeface="Calibri"/>
                    <a:cs typeface="Calibri"/>
                  </a:rPr>
                  <a:t>Cristina Almeida</a:t>
                </a:r>
              </a:p>
            </p:txBody>
          </p:sp>
          <p:pic>
            <p:nvPicPr>
              <p:cNvPr id="14" name="Imagem 13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85" t="36666" r="26296" b="24444"/>
              <a:stretch/>
            </p:blipFill>
            <p:spPr>
              <a:xfrm>
                <a:off x="3430824" y="1971935"/>
                <a:ext cx="1513555" cy="203747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38145772-9080-4219-9989-43AB2D3CFB4A}"/>
              </a:ext>
            </a:extLst>
          </p:cNvPr>
          <p:cNvSpPr/>
          <p:nvPr/>
        </p:nvSpPr>
        <p:spPr>
          <a:xfrm>
            <a:off x="525781" y="5254823"/>
            <a:ext cx="35029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BD/128333/2017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 err="1">
                <a:cs typeface="Arial" panose="020B0604020202020204" pitchFamily="34" charset="0"/>
              </a:rPr>
              <a:t>attributed</a:t>
            </a:r>
            <a:r>
              <a:rPr lang="pt-PT" sz="1400" dirty="0">
                <a:cs typeface="Arial" panose="020B0604020202020204" pitchFamily="34" charset="0"/>
              </a:rPr>
              <a:t> </a:t>
            </a:r>
            <a:r>
              <a:rPr lang="pt-PT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 Tiago Augusto</a:t>
            </a:r>
            <a:endParaRPr lang="pt-PT" sz="1400" dirty="0">
              <a:cs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F5C94CC-EAD3-4E1A-9084-E4E34F643FB6}"/>
              </a:ext>
            </a:extLst>
          </p:cNvPr>
          <p:cNvSpPr/>
          <p:nvPr/>
        </p:nvSpPr>
        <p:spPr>
          <a:xfrm>
            <a:off x="1522880" y="5532180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UIDB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1400" dirty="0">
                <a:cs typeface="Arial" panose="020B0604020202020204" pitchFamily="34" charset="0"/>
              </a:rPr>
              <a:t>04378/2020</a:t>
            </a:r>
            <a:endParaRPr lang="pt-PT" sz="1400" dirty="0">
              <a:cs typeface="Arial" panose="020B0604020202020204" pitchFamily="34" charset="0"/>
            </a:endParaRPr>
          </a:p>
        </p:txBody>
      </p:sp>
      <p:sp>
        <p:nvSpPr>
          <p:cNvPr id="24" name="CaixaDeTexto 18">
            <a:extLst>
              <a:ext uri="{FF2B5EF4-FFF2-40B4-BE49-F238E27FC236}">
                <a16:creationId xmlns:a16="http://schemas.microsoft.com/office/drawing/2014/main" id="{A22B48B5-E3AF-47BC-AE9E-4E3EDBCE1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91" y="4886208"/>
            <a:ext cx="4589489" cy="34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sz="1400" dirty="0">
                <a:latin typeface="+mn-lt"/>
                <a:cs typeface="Arial" panose="020B0604020202020204" pitchFamily="34" charset="0"/>
              </a:rPr>
              <a:t>SFRH/BPD/98304/2013</a:t>
            </a:r>
            <a:r>
              <a:rPr lang="en-US" altLang="en-US" sz="1400" dirty="0">
                <a:latin typeface="+mn-lt"/>
                <a:cs typeface="Arial" panose="020B0604020202020204" pitchFamily="34" charset="0"/>
              </a:rPr>
              <a:t>attributed to Cristina Amaral</a:t>
            </a:r>
          </a:p>
        </p:txBody>
      </p:sp>
      <p:pic>
        <p:nvPicPr>
          <p:cNvPr id="39" name="Áudio 38">
            <a:hlinkClick r:id="" action="ppaction://media"/>
            <a:extLst>
              <a:ext uri="{FF2B5EF4-FFF2-40B4-BE49-F238E27FC236}">
                <a16:creationId xmlns:a16="http://schemas.microsoft.com/office/drawing/2014/main" id="{E01B4367-067F-42FF-A283-4811C6105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16"/>
    </mc:Choice>
    <mc:Fallback xmlns="">
      <p:transition spd="slow" advTm="27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672" y="108737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Graphical</a:t>
            </a:r>
            <a:r>
              <a:rPr lang="fr-FR" b="1" dirty="0"/>
              <a:t> Abstract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723900" y="-76200"/>
            <a:ext cx="7696200" cy="1013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Tamoxifen bisphenol: a modulator of ER</a:t>
            </a:r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β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in </a:t>
            </a:r>
            <a:r>
              <a:rPr lang="pt-PT" sz="24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estrogen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PT" sz="24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receptor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-positive </a:t>
            </a:r>
            <a:r>
              <a:rPr lang="pt-PT" sz="24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breast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PT" sz="24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cancer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42A2276-BA50-4DA5-B918-AF73B3BE9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pic>
        <p:nvPicPr>
          <p:cNvPr id="4" name="Picture 3" descr="cellule">
            <a:extLst>
              <a:ext uri="{FF2B5EF4-FFF2-40B4-BE49-F238E27FC236}">
                <a16:creationId xmlns:a16="http://schemas.microsoft.com/office/drawing/2014/main" id="{B07B1505-3D17-4ABD-ADD0-EC0C5C697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322" y="1489054"/>
            <a:ext cx="6326277" cy="45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xplosão: 8 Pontos 8">
            <a:extLst>
              <a:ext uri="{FF2B5EF4-FFF2-40B4-BE49-F238E27FC236}">
                <a16:creationId xmlns:a16="http://schemas.microsoft.com/office/drawing/2014/main" id="{A7071849-B846-40AB-93FF-343123A5EF65}"/>
              </a:ext>
            </a:extLst>
          </p:cNvPr>
          <p:cNvSpPr/>
          <p:nvPr/>
        </p:nvSpPr>
        <p:spPr>
          <a:xfrm>
            <a:off x="4230389" y="805050"/>
            <a:ext cx="623718" cy="496693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TB</a:t>
            </a:r>
          </a:p>
        </p:txBody>
      </p:sp>
      <p:cxnSp>
        <p:nvCxnSpPr>
          <p:cNvPr id="17" name="Conexão reta unidirecional 16">
            <a:extLst>
              <a:ext uri="{FF2B5EF4-FFF2-40B4-BE49-F238E27FC236}">
                <a16:creationId xmlns:a16="http://schemas.microsoft.com/office/drawing/2014/main" id="{8766222F-BAE6-418D-8C9F-19BAAA8CEE35}"/>
              </a:ext>
            </a:extLst>
          </p:cNvPr>
          <p:cNvCxnSpPr>
            <a:cxnSpLocks/>
          </p:cNvCxnSpPr>
          <p:nvPr/>
        </p:nvCxnSpPr>
        <p:spPr>
          <a:xfrm>
            <a:off x="4542248" y="1301743"/>
            <a:ext cx="0" cy="98169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rda 41">
            <a:extLst>
              <a:ext uri="{FF2B5EF4-FFF2-40B4-BE49-F238E27FC236}">
                <a16:creationId xmlns:a16="http://schemas.microsoft.com/office/drawing/2014/main" id="{C91E9D3C-A116-423F-B4E7-EF9BB670F63F}"/>
              </a:ext>
            </a:extLst>
          </p:cNvPr>
          <p:cNvSpPr/>
          <p:nvPr/>
        </p:nvSpPr>
        <p:spPr>
          <a:xfrm rot="12089494">
            <a:off x="2702576" y="3151327"/>
            <a:ext cx="441025" cy="482130"/>
          </a:xfrm>
          <a:prstGeom prst="chord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5FA50784-6739-45FD-9050-D2EE5D0A6AAE}"/>
              </a:ext>
            </a:extLst>
          </p:cNvPr>
          <p:cNvSpPr txBox="1"/>
          <p:nvPr/>
        </p:nvSpPr>
        <p:spPr>
          <a:xfrm>
            <a:off x="2761397" y="3244256"/>
            <a:ext cx="37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/>
              <a:t>ER</a:t>
            </a:r>
          </a:p>
        </p:txBody>
      </p:sp>
      <p:sp>
        <p:nvSpPr>
          <p:cNvPr id="46" name="Corda 45">
            <a:extLst>
              <a:ext uri="{FF2B5EF4-FFF2-40B4-BE49-F238E27FC236}">
                <a16:creationId xmlns:a16="http://schemas.microsoft.com/office/drawing/2014/main" id="{2D144253-4860-49E2-B489-1F63B6D925CC}"/>
              </a:ext>
            </a:extLst>
          </p:cNvPr>
          <p:cNvSpPr/>
          <p:nvPr/>
        </p:nvSpPr>
        <p:spPr>
          <a:xfrm rot="1297792">
            <a:off x="4327243" y="2648731"/>
            <a:ext cx="482436" cy="482130"/>
          </a:xfrm>
          <a:prstGeom prst="chord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3A52941A-312A-4427-B823-B85983D44435}"/>
              </a:ext>
            </a:extLst>
          </p:cNvPr>
          <p:cNvSpPr txBox="1"/>
          <p:nvPr/>
        </p:nvSpPr>
        <p:spPr>
          <a:xfrm>
            <a:off x="4307986" y="2746889"/>
            <a:ext cx="37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/>
              <a:t>ER</a:t>
            </a:r>
          </a:p>
        </p:txBody>
      </p:sp>
      <p:sp>
        <p:nvSpPr>
          <p:cNvPr id="21" name="Explosão: 8 Pontos 20">
            <a:extLst>
              <a:ext uri="{FF2B5EF4-FFF2-40B4-BE49-F238E27FC236}">
                <a16:creationId xmlns:a16="http://schemas.microsoft.com/office/drawing/2014/main" id="{595F460E-1272-4DE3-A056-2D7EC1014807}"/>
              </a:ext>
            </a:extLst>
          </p:cNvPr>
          <p:cNvSpPr/>
          <p:nvPr/>
        </p:nvSpPr>
        <p:spPr>
          <a:xfrm>
            <a:off x="4143866" y="2295485"/>
            <a:ext cx="623718" cy="476462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TB</a:t>
            </a:r>
          </a:p>
        </p:txBody>
      </p:sp>
      <p:sp>
        <p:nvSpPr>
          <p:cNvPr id="51" name="Corda 50">
            <a:extLst>
              <a:ext uri="{FF2B5EF4-FFF2-40B4-BE49-F238E27FC236}">
                <a16:creationId xmlns:a16="http://schemas.microsoft.com/office/drawing/2014/main" id="{0B4A710B-1C70-460E-9025-41B5C545072C}"/>
              </a:ext>
            </a:extLst>
          </p:cNvPr>
          <p:cNvSpPr/>
          <p:nvPr/>
        </p:nvSpPr>
        <p:spPr>
          <a:xfrm rot="1297792">
            <a:off x="2500852" y="3150747"/>
            <a:ext cx="482436" cy="482130"/>
          </a:xfrm>
          <a:prstGeom prst="chord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398B3FA0-27D7-49C2-81E6-16C502F9E853}"/>
              </a:ext>
            </a:extLst>
          </p:cNvPr>
          <p:cNvSpPr txBox="1"/>
          <p:nvPr/>
        </p:nvSpPr>
        <p:spPr>
          <a:xfrm>
            <a:off x="2481595" y="3248905"/>
            <a:ext cx="37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/>
              <a:t>ER</a:t>
            </a:r>
          </a:p>
        </p:txBody>
      </p:sp>
      <p:sp>
        <p:nvSpPr>
          <p:cNvPr id="55" name="Explosão: 8 Pontos 54">
            <a:extLst>
              <a:ext uri="{FF2B5EF4-FFF2-40B4-BE49-F238E27FC236}">
                <a16:creationId xmlns:a16="http://schemas.microsoft.com/office/drawing/2014/main" id="{FE3D6545-A1A3-47C9-A35D-D87B743976AA}"/>
              </a:ext>
            </a:extLst>
          </p:cNvPr>
          <p:cNvSpPr/>
          <p:nvPr/>
        </p:nvSpPr>
        <p:spPr>
          <a:xfrm>
            <a:off x="2274201" y="2852084"/>
            <a:ext cx="623718" cy="476462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TB</a:t>
            </a:r>
          </a:p>
        </p:txBody>
      </p:sp>
      <p:sp>
        <p:nvSpPr>
          <p:cNvPr id="57" name="Explosão: 8 Pontos 56">
            <a:extLst>
              <a:ext uri="{FF2B5EF4-FFF2-40B4-BE49-F238E27FC236}">
                <a16:creationId xmlns:a16="http://schemas.microsoft.com/office/drawing/2014/main" id="{96949AF2-9D45-45E9-9F73-050F8F76585A}"/>
              </a:ext>
            </a:extLst>
          </p:cNvPr>
          <p:cNvSpPr/>
          <p:nvPr/>
        </p:nvSpPr>
        <p:spPr>
          <a:xfrm>
            <a:off x="2782612" y="2839665"/>
            <a:ext cx="623718" cy="476462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TB</a:t>
            </a:r>
          </a:p>
        </p:txBody>
      </p:sp>
      <p:cxnSp>
        <p:nvCxnSpPr>
          <p:cNvPr id="59" name="Conexão reta unidirecional 58">
            <a:extLst>
              <a:ext uri="{FF2B5EF4-FFF2-40B4-BE49-F238E27FC236}">
                <a16:creationId xmlns:a16="http://schemas.microsoft.com/office/drawing/2014/main" id="{EDCBD10A-085F-44B2-B6D7-D40B0417A220}"/>
              </a:ext>
            </a:extLst>
          </p:cNvPr>
          <p:cNvCxnSpPr/>
          <p:nvPr/>
        </p:nvCxnSpPr>
        <p:spPr>
          <a:xfrm flipH="1">
            <a:off x="3551648" y="2771947"/>
            <a:ext cx="592218" cy="2827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reeform 10">
            <a:extLst>
              <a:ext uri="{FF2B5EF4-FFF2-40B4-BE49-F238E27FC236}">
                <a16:creationId xmlns:a16="http://schemas.microsoft.com/office/drawing/2014/main" id="{392AAF25-9490-4724-906B-2B84D59A5A62}"/>
              </a:ext>
            </a:extLst>
          </p:cNvPr>
          <p:cNvSpPr>
            <a:spLocks/>
          </p:cNvSpPr>
          <p:nvPr/>
        </p:nvSpPr>
        <p:spPr bwMode="auto">
          <a:xfrm>
            <a:off x="3364582" y="3639175"/>
            <a:ext cx="2136301" cy="2032829"/>
          </a:xfrm>
          <a:custGeom>
            <a:avLst/>
            <a:gdLst>
              <a:gd name="T0" fmla="*/ 3024 w 761"/>
              <a:gd name="T1" fmla="*/ 7804 h 741"/>
              <a:gd name="T2" fmla="*/ 645 w 761"/>
              <a:gd name="T3" fmla="*/ 6157 h 741"/>
              <a:gd name="T4" fmla="*/ 89 w 761"/>
              <a:gd name="T5" fmla="*/ 3623 h 741"/>
              <a:gd name="T6" fmla="*/ 852 w 761"/>
              <a:gd name="T7" fmla="*/ 1546 h 741"/>
              <a:gd name="T8" fmla="*/ 1806 w 761"/>
              <a:gd name="T9" fmla="*/ 589 h 741"/>
              <a:gd name="T10" fmla="*/ 1814 w 761"/>
              <a:gd name="T11" fmla="*/ 589 h 741"/>
              <a:gd name="T12" fmla="*/ 3777 w 761"/>
              <a:gd name="T13" fmla="*/ 97 h 741"/>
              <a:gd name="T14" fmla="*/ 6131 w 761"/>
              <a:gd name="T15" fmla="*/ 1746 h 741"/>
              <a:gd name="T16" fmla="*/ 6734 w 761"/>
              <a:gd name="T17" fmla="*/ 3905 h 741"/>
              <a:gd name="T18" fmla="*/ 6708 w 761"/>
              <a:gd name="T19" fmla="*/ 4333 h 741"/>
              <a:gd name="T20" fmla="*/ 5655 w 761"/>
              <a:gd name="T21" fmla="*/ 6734 h 741"/>
              <a:gd name="T22" fmla="*/ 5609 w 761"/>
              <a:gd name="T23" fmla="*/ 6787 h 741"/>
              <a:gd name="T24" fmla="*/ 3024 w 761"/>
              <a:gd name="T25" fmla="*/ 7804 h 7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61" h="741">
                <a:moveTo>
                  <a:pt x="342" y="728"/>
                </a:moveTo>
                <a:cubicBezTo>
                  <a:pt x="233" y="713"/>
                  <a:pt x="135" y="657"/>
                  <a:pt x="73" y="574"/>
                </a:cubicBezTo>
                <a:cubicBezTo>
                  <a:pt x="22" y="505"/>
                  <a:pt x="0" y="423"/>
                  <a:pt x="10" y="338"/>
                </a:cubicBezTo>
                <a:cubicBezTo>
                  <a:pt x="18" y="267"/>
                  <a:pt x="48" y="200"/>
                  <a:pt x="96" y="144"/>
                </a:cubicBezTo>
                <a:cubicBezTo>
                  <a:pt x="129" y="104"/>
                  <a:pt x="164" y="75"/>
                  <a:pt x="204" y="55"/>
                </a:cubicBezTo>
                <a:cubicBezTo>
                  <a:pt x="204" y="55"/>
                  <a:pt x="204" y="55"/>
                  <a:pt x="205" y="55"/>
                </a:cubicBezTo>
                <a:cubicBezTo>
                  <a:pt x="274" y="16"/>
                  <a:pt x="353" y="0"/>
                  <a:pt x="427" y="9"/>
                </a:cubicBezTo>
                <a:cubicBezTo>
                  <a:pt x="534" y="23"/>
                  <a:pt x="631" y="79"/>
                  <a:pt x="693" y="163"/>
                </a:cubicBezTo>
                <a:cubicBezTo>
                  <a:pt x="738" y="223"/>
                  <a:pt x="761" y="292"/>
                  <a:pt x="761" y="364"/>
                </a:cubicBezTo>
                <a:cubicBezTo>
                  <a:pt x="761" y="377"/>
                  <a:pt x="760" y="390"/>
                  <a:pt x="758" y="404"/>
                </a:cubicBezTo>
                <a:cubicBezTo>
                  <a:pt x="737" y="529"/>
                  <a:pt x="673" y="593"/>
                  <a:pt x="639" y="628"/>
                </a:cubicBezTo>
                <a:cubicBezTo>
                  <a:pt x="639" y="628"/>
                  <a:pt x="635" y="632"/>
                  <a:pt x="634" y="633"/>
                </a:cubicBezTo>
                <a:cubicBezTo>
                  <a:pt x="552" y="706"/>
                  <a:pt x="446" y="741"/>
                  <a:pt x="342" y="728"/>
                </a:cubicBezTo>
                <a:close/>
              </a:path>
            </a:pathLst>
          </a:custGeom>
          <a:solidFill>
            <a:srgbClr val="EBBD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PT" dirty="0"/>
          </a:p>
        </p:txBody>
      </p:sp>
      <p:sp>
        <p:nvSpPr>
          <p:cNvPr id="93" name="Freeform 11">
            <a:extLst>
              <a:ext uri="{FF2B5EF4-FFF2-40B4-BE49-F238E27FC236}">
                <a16:creationId xmlns:a16="http://schemas.microsoft.com/office/drawing/2014/main" id="{FBE09594-C029-4CCD-B634-6AD51A9055E5}"/>
              </a:ext>
            </a:extLst>
          </p:cNvPr>
          <p:cNvSpPr>
            <a:spLocks/>
          </p:cNvSpPr>
          <p:nvPr/>
        </p:nvSpPr>
        <p:spPr bwMode="auto">
          <a:xfrm>
            <a:off x="3275004" y="3586924"/>
            <a:ext cx="2334458" cy="2133600"/>
          </a:xfrm>
          <a:custGeom>
            <a:avLst/>
            <a:gdLst>
              <a:gd name="T0" fmla="*/ 5983 w 832"/>
              <a:gd name="T1" fmla="*/ 7125 h 778"/>
              <a:gd name="T2" fmla="*/ 3287 w 832"/>
              <a:gd name="T3" fmla="*/ 8183 h 778"/>
              <a:gd name="T4" fmla="*/ 223 w 832"/>
              <a:gd name="T5" fmla="*/ 3805 h 778"/>
              <a:gd name="T6" fmla="*/ 1025 w 832"/>
              <a:gd name="T7" fmla="*/ 1618 h 778"/>
              <a:gd name="T8" fmla="*/ 2022 w 832"/>
              <a:gd name="T9" fmla="*/ 622 h 778"/>
              <a:gd name="T10" fmla="*/ 4073 w 832"/>
              <a:gd name="T11" fmla="*/ 117 h 778"/>
              <a:gd name="T12" fmla="*/ 7128 w 832"/>
              <a:gd name="T13" fmla="*/ 4552 h 778"/>
              <a:gd name="T14" fmla="*/ 5983 w 832"/>
              <a:gd name="T15" fmla="*/ 7125 h 77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32" h="778">
                <a:moveTo>
                  <a:pt x="677" y="665"/>
                </a:moveTo>
                <a:cubicBezTo>
                  <a:pt x="594" y="739"/>
                  <a:pt x="485" y="778"/>
                  <a:pt x="372" y="764"/>
                </a:cubicBezTo>
                <a:cubicBezTo>
                  <a:pt x="169" y="738"/>
                  <a:pt x="0" y="568"/>
                  <a:pt x="25" y="355"/>
                </a:cubicBezTo>
                <a:cubicBezTo>
                  <a:pt x="34" y="278"/>
                  <a:pt x="68" y="207"/>
                  <a:pt x="116" y="151"/>
                </a:cubicBezTo>
                <a:cubicBezTo>
                  <a:pt x="146" y="114"/>
                  <a:pt x="183" y="82"/>
                  <a:pt x="229" y="58"/>
                </a:cubicBezTo>
                <a:cubicBezTo>
                  <a:pt x="299" y="19"/>
                  <a:pt x="380" y="0"/>
                  <a:pt x="461" y="11"/>
                </a:cubicBezTo>
                <a:cubicBezTo>
                  <a:pt x="664" y="37"/>
                  <a:pt x="832" y="212"/>
                  <a:pt x="807" y="425"/>
                </a:cubicBezTo>
                <a:cubicBezTo>
                  <a:pt x="784" y="563"/>
                  <a:pt x="710" y="631"/>
                  <a:pt x="677" y="665"/>
                </a:cubicBezTo>
                <a:close/>
              </a:path>
            </a:pathLst>
          </a:custGeom>
          <a:noFill/>
          <a:ln w="9525" cap="rnd">
            <a:solidFill>
              <a:srgbClr val="5858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95" name="Freeform 12">
            <a:extLst>
              <a:ext uri="{FF2B5EF4-FFF2-40B4-BE49-F238E27FC236}">
                <a16:creationId xmlns:a16="http://schemas.microsoft.com/office/drawing/2014/main" id="{9F80B9CB-3CB2-419F-9659-03504605482F}"/>
              </a:ext>
            </a:extLst>
          </p:cNvPr>
          <p:cNvSpPr>
            <a:spLocks/>
          </p:cNvSpPr>
          <p:nvPr/>
        </p:nvSpPr>
        <p:spPr bwMode="auto">
          <a:xfrm>
            <a:off x="3364582" y="3639175"/>
            <a:ext cx="2136301" cy="2032829"/>
          </a:xfrm>
          <a:custGeom>
            <a:avLst/>
            <a:gdLst>
              <a:gd name="T0" fmla="*/ 3024 w 761"/>
              <a:gd name="T1" fmla="*/ 7804 h 741"/>
              <a:gd name="T2" fmla="*/ 645 w 761"/>
              <a:gd name="T3" fmla="*/ 6157 h 741"/>
              <a:gd name="T4" fmla="*/ 89 w 761"/>
              <a:gd name="T5" fmla="*/ 3623 h 741"/>
              <a:gd name="T6" fmla="*/ 852 w 761"/>
              <a:gd name="T7" fmla="*/ 1546 h 741"/>
              <a:gd name="T8" fmla="*/ 1806 w 761"/>
              <a:gd name="T9" fmla="*/ 589 h 741"/>
              <a:gd name="T10" fmla="*/ 1814 w 761"/>
              <a:gd name="T11" fmla="*/ 589 h 741"/>
              <a:gd name="T12" fmla="*/ 3777 w 761"/>
              <a:gd name="T13" fmla="*/ 97 h 741"/>
              <a:gd name="T14" fmla="*/ 6131 w 761"/>
              <a:gd name="T15" fmla="*/ 1746 h 741"/>
              <a:gd name="T16" fmla="*/ 6734 w 761"/>
              <a:gd name="T17" fmla="*/ 3905 h 741"/>
              <a:gd name="T18" fmla="*/ 6708 w 761"/>
              <a:gd name="T19" fmla="*/ 4333 h 741"/>
              <a:gd name="T20" fmla="*/ 5655 w 761"/>
              <a:gd name="T21" fmla="*/ 6734 h 741"/>
              <a:gd name="T22" fmla="*/ 5609 w 761"/>
              <a:gd name="T23" fmla="*/ 6787 h 741"/>
              <a:gd name="T24" fmla="*/ 3024 w 761"/>
              <a:gd name="T25" fmla="*/ 7804 h 7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61" h="741">
                <a:moveTo>
                  <a:pt x="342" y="728"/>
                </a:moveTo>
                <a:cubicBezTo>
                  <a:pt x="233" y="713"/>
                  <a:pt x="135" y="657"/>
                  <a:pt x="73" y="574"/>
                </a:cubicBezTo>
                <a:cubicBezTo>
                  <a:pt x="22" y="505"/>
                  <a:pt x="0" y="423"/>
                  <a:pt x="10" y="338"/>
                </a:cubicBezTo>
                <a:cubicBezTo>
                  <a:pt x="18" y="267"/>
                  <a:pt x="48" y="200"/>
                  <a:pt x="96" y="144"/>
                </a:cubicBezTo>
                <a:cubicBezTo>
                  <a:pt x="129" y="104"/>
                  <a:pt x="164" y="75"/>
                  <a:pt x="204" y="55"/>
                </a:cubicBezTo>
                <a:cubicBezTo>
                  <a:pt x="204" y="55"/>
                  <a:pt x="204" y="55"/>
                  <a:pt x="205" y="55"/>
                </a:cubicBezTo>
                <a:cubicBezTo>
                  <a:pt x="274" y="16"/>
                  <a:pt x="353" y="0"/>
                  <a:pt x="427" y="9"/>
                </a:cubicBezTo>
                <a:cubicBezTo>
                  <a:pt x="534" y="23"/>
                  <a:pt x="631" y="79"/>
                  <a:pt x="693" y="163"/>
                </a:cubicBezTo>
                <a:cubicBezTo>
                  <a:pt x="738" y="223"/>
                  <a:pt x="761" y="292"/>
                  <a:pt x="761" y="364"/>
                </a:cubicBezTo>
                <a:cubicBezTo>
                  <a:pt x="761" y="377"/>
                  <a:pt x="760" y="390"/>
                  <a:pt x="758" y="404"/>
                </a:cubicBezTo>
                <a:cubicBezTo>
                  <a:pt x="737" y="529"/>
                  <a:pt x="673" y="593"/>
                  <a:pt x="639" y="628"/>
                </a:cubicBezTo>
                <a:cubicBezTo>
                  <a:pt x="639" y="628"/>
                  <a:pt x="635" y="632"/>
                  <a:pt x="634" y="633"/>
                </a:cubicBezTo>
                <a:cubicBezTo>
                  <a:pt x="552" y="706"/>
                  <a:pt x="446" y="741"/>
                  <a:pt x="342" y="728"/>
                </a:cubicBezTo>
                <a:close/>
              </a:path>
            </a:pathLst>
          </a:custGeom>
          <a:noFill/>
          <a:ln w="6350" cap="rnd">
            <a:solidFill>
              <a:srgbClr val="58585A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pic>
        <p:nvPicPr>
          <p:cNvPr id="97" name="Imagem 96">
            <a:extLst>
              <a:ext uri="{FF2B5EF4-FFF2-40B4-BE49-F238E27FC236}">
                <a16:creationId xmlns:a16="http://schemas.microsoft.com/office/drawing/2014/main" id="{DC4CB625-6E0C-4308-9721-D06343830D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7654" t="38377"/>
          <a:stretch/>
        </p:blipFill>
        <p:spPr>
          <a:xfrm rot="5400000">
            <a:off x="4214732" y="3935083"/>
            <a:ext cx="385602" cy="1893627"/>
          </a:xfrm>
          <a:prstGeom prst="rect">
            <a:avLst/>
          </a:prstGeom>
        </p:spPr>
      </p:pic>
      <p:sp>
        <p:nvSpPr>
          <p:cNvPr id="99" name="Retângulo: Cantos Arredondados 98">
            <a:extLst>
              <a:ext uri="{FF2B5EF4-FFF2-40B4-BE49-F238E27FC236}">
                <a16:creationId xmlns:a16="http://schemas.microsoft.com/office/drawing/2014/main" id="{F3523C70-7D96-4BF5-9D7E-A720F1620477}"/>
              </a:ext>
            </a:extLst>
          </p:cNvPr>
          <p:cNvSpPr/>
          <p:nvPr/>
        </p:nvSpPr>
        <p:spPr>
          <a:xfrm>
            <a:off x="3822337" y="4713663"/>
            <a:ext cx="664927" cy="36362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>
                <a:solidFill>
                  <a:schemeClr val="tx1"/>
                </a:solidFill>
              </a:rPr>
              <a:t>ERE</a:t>
            </a:r>
          </a:p>
        </p:txBody>
      </p:sp>
      <p:sp>
        <p:nvSpPr>
          <p:cNvPr id="101" name="Corda 100">
            <a:extLst>
              <a:ext uri="{FF2B5EF4-FFF2-40B4-BE49-F238E27FC236}">
                <a16:creationId xmlns:a16="http://schemas.microsoft.com/office/drawing/2014/main" id="{1B0D7984-FC9D-4E52-B7C2-625BA3266B67}"/>
              </a:ext>
            </a:extLst>
          </p:cNvPr>
          <p:cNvSpPr/>
          <p:nvPr/>
        </p:nvSpPr>
        <p:spPr>
          <a:xfrm rot="1297792">
            <a:off x="3835538" y="4291924"/>
            <a:ext cx="482436" cy="482130"/>
          </a:xfrm>
          <a:prstGeom prst="chord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E88CD237-7594-4B0E-B0AD-72714F413F5E}"/>
              </a:ext>
            </a:extLst>
          </p:cNvPr>
          <p:cNvSpPr txBox="1"/>
          <p:nvPr/>
        </p:nvSpPr>
        <p:spPr>
          <a:xfrm>
            <a:off x="3816890" y="4390082"/>
            <a:ext cx="37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/>
              <a:t>ER</a:t>
            </a:r>
          </a:p>
        </p:txBody>
      </p:sp>
      <p:sp>
        <p:nvSpPr>
          <p:cNvPr id="105" name="Corda 104">
            <a:extLst>
              <a:ext uri="{FF2B5EF4-FFF2-40B4-BE49-F238E27FC236}">
                <a16:creationId xmlns:a16="http://schemas.microsoft.com/office/drawing/2014/main" id="{273DD829-E0DC-47BA-ACE5-AB911E61B321}"/>
              </a:ext>
            </a:extLst>
          </p:cNvPr>
          <p:cNvSpPr/>
          <p:nvPr/>
        </p:nvSpPr>
        <p:spPr>
          <a:xfrm rot="12089494">
            <a:off x="4028237" y="4297068"/>
            <a:ext cx="441025" cy="482130"/>
          </a:xfrm>
          <a:prstGeom prst="chord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5A7F0957-5E2A-453A-A19C-227B43DB6FD9}"/>
              </a:ext>
            </a:extLst>
          </p:cNvPr>
          <p:cNvSpPr txBox="1"/>
          <p:nvPr/>
        </p:nvSpPr>
        <p:spPr>
          <a:xfrm>
            <a:off x="4087058" y="4389997"/>
            <a:ext cx="37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/>
              <a:t>ER</a:t>
            </a:r>
          </a:p>
        </p:txBody>
      </p:sp>
      <p:sp>
        <p:nvSpPr>
          <p:cNvPr id="109" name="Explosão: 8 Pontos 108">
            <a:extLst>
              <a:ext uri="{FF2B5EF4-FFF2-40B4-BE49-F238E27FC236}">
                <a16:creationId xmlns:a16="http://schemas.microsoft.com/office/drawing/2014/main" id="{B868F989-2894-4961-915B-773DE119F71C}"/>
              </a:ext>
            </a:extLst>
          </p:cNvPr>
          <p:cNvSpPr/>
          <p:nvPr/>
        </p:nvSpPr>
        <p:spPr>
          <a:xfrm>
            <a:off x="3598603" y="4020572"/>
            <a:ext cx="623718" cy="476462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TB</a:t>
            </a:r>
          </a:p>
        </p:txBody>
      </p:sp>
      <p:sp>
        <p:nvSpPr>
          <p:cNvPr id="111" name="Explosão: 8 Pontos 110">
            <a:extLst>
              <a:ext uri="{FF2B5EF4-FFF2-40B4-BE49-F238E27FC236}">
                <a16:creationId xmlns:a16="http://schemas.microsoft.com/office/drawing/2014/main" id="{5863B95F-7452-4A97-898D-27D5B9FDB846}"/>
              </a:ext>
            </a:extLst>
          </p:cNvPr>
          <p:cNvSpPr/>
          <p:nvPr/>
        </p:nvSpPr>
        <p:spPr>
          <a:xfrm>
            <a:off x="4104623" y="4003920"/>
            <a:ext cx="623718" cy="476462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TB</a:t>
            </a:r>
          </a:p>
        </p:txBody>
      </p:sp>
      <p:sp>
        <p:nvSpPr>
          <p:cNvPr id="113" name="CaixaDeTexto 112">
            <a:extLst>
              <a:ext uri="{FF2B5EF4-FFF2-40B4-BE49-F238E27FC236}">
                <a16:creationId xmlns:a16="http://schemas.microsoft.com/office/drawing/2014/main" id="{7E1FA503-D9EF-43B6-8214-2CC597229306}"/>
              </a:ext>
            </a:extLst>
          </p:cNvPr>
          <p:cNvSpPr txBox="1"/>
          <p:nvPr/>
        </p:nvSpPr>
        <p:spPr>
          <a:xfrm>
            <a:off x="3805741" y="5014127"/>
            <a:ext cx="1363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err="1"/>
              <a:t>Transcription</a:t>
            </a:r>
            <a:r>
              <a:rPr lang="pt-PT" sz="1200" dirty="0"/>
              <a:t> </a:t>
            </a:r>
            <a:r>
              <a:rPr lang="pt-PT" sz="1200" dirty="0" err="1"/>
              <a:t>of</a:t>
            </a:r>
            <a:r>
              <a:rPr lang="pt-PT" sz="1200" dirty="0"/>
              <a:t> target genes</a:t>
            </a:r>
          </a:p>
        </p:txBody>
      </p:sp>
      <p:cxnSp>
        <p:nvCxnSpPr>
          <p:cNvPr id="115" name="Conexão reta unidirecional 114">
            <a:extLst>
              <a:ext uri="{FF2B5EF4-FFF2-40B4-BE49-F238E27FC236}">
                <a16:creationId xmlns:a16="http://schemas.microsoft.com/office/drawing/2014/main" id="{71AB1F60-1D10-4FEC-BA1B-C66989B4987F}"/>
              </a:ext>
            </a:extLst>
          </p:cNvPr>
          <p:cNvCxnSpPr>
            <a:cxnSpLocks/>
          </p:cNvCxnSpPr>
          <p:nvPr/>
        </p:nvCxnSpPr>
        <p:spPr>
          <a:xfrm>
            <a:off x="3216587" y="3525252"/>
            <a:ext cx="642020" cy="49532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xão reta unidirecional 118">
            <a:extLst>
              <a:ext uri="{FF2B5EF4-FFF2-40B4-BE49-F238E27FC236}">
                <a16:creationId xmlns:a16="http://schemas.microsoft.com/office/drawing/2014/main" id="{D57F282F-AA64-450C-BBA5-8EC7117A33E7}"/>
              </a:ext>
            </a:extLst>
          </p:cNvPr>
          <p:cNvCxnSpPr>
            <a:cxnSpLocks/>
          </p:cNvCxnSpPr>
          <p:nvPr/>
        </p:nvCxnSpPr>
        <p:spPr>
          <a:xfrm flipV="1">
            <a:off x="5379425" y="4101205"/>
            <a:ext cx="570996" cy="59773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Agrupar 121">
            <a:extLst>
              <a:ext uri="{FF2B5EF4-FFF2-40B4-BE49-F238E27FC236}">
                <a16:creationId xmlns:a16="http://schemas.microsoft.com/office/drawing/2014/main" id="{D992D7F5-E4C9-4CA0-9546-63D9EA17884A}"/>
              </a:ext>
            </a:extLst>
          </p:cNvPr>
          <p:cNvGrpSpPr/>
          <p:nvPr/>
        </p:nvGrpSpPr>
        <p:grpSpPr>
          <a:xfrm>
            <a:off x="5555028" y="3056565"/>
            <a:ext cx="1470520" cy="1013804"/>
            <a:chOff x="5916858" y="3653639"/>
            <a:chExt cx="1470520" cy="1013804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FB5DFE10-2CDD-4B82-87E3-960EEC3BB4F9}"/>
                </a:ext>
              </a:extLst>
            </p:cNvPr>
            <p:cNvGrpSpPr/>
            <p:nvPr/>
          </p:nvGrpSpPr>
          <p:grpSpPr>
            <a:xfrm>
              <a:off x="5949839" y="4299755"/>
              <a:ext cx="1133623" cy="307777"/>
              <a:chOff x="3276600" y="4142601"/>
              <a:chExt cx="890439" cy="307777"/>
            </a:xfrm>
          </p:grpSpPr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D0C5DA27-A88F-43D8-9E7A-C1BB78B84FA3}"/>
                  </a:ext>
                </a:extLst>
              </p:cNvPr>
              <p:cNvSpPr txBox="1"/>
              <p:nvPr/>
            </p:nvSpPr>
            <p:spPr>
              <a:xfrm>
                <a:off x="3276600" y="4142601"/>
                <a:ext cx="8904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400" dirty="0">
                    <a:latin typeface="+mj-lt"/>
                  </a:rPr>
                  <a:t>  ER</a:t>
                </a:r>
                <a:r>
                  <a:rPr lang="el-GR" sz="1400" dirty="0">
                    <a:latin typeface="+mj-lt"/>
                    <a:cs typeface="Times New Roman" panose="02020603050405020304" pitchFamily="18" charset="0"/>
                  </a:rPr>
                  <a:t>β</a:t>
                </a:r>
                <a:r>
                  <a:rPr lang="pt-PT" sz="140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pt-PT" sz="1400" dirty="0" err="1">
                    <a:latin typeface="+mj-lt"/>
                    <a:cs typeface="Times New Roman" panose="02020603050405020304" pitchFamily="18" charset="0"/>
                  </a:rPr>
                  <a:t>levels</a:t>
                </a:r>
                <a:endParaRPr lang="pt-PT" sz="1400" dirty="0">
                  <a:latin typeface="+mj-lt"/>
                </a:endParaRPr>
              </a:p>
            </p:txBody>
          </p:sp>
          <p:cxnSp>
            <p:nvCxnSpPr>
              <p:cNvPr id="30" name="Conexão reta unidirecional 29">
                <a:extLst>
                  <a:ext uri="{FF2B5EF4-FFF2-40B4-BE49-F238E27FC236}">
                    <a16:creationId xmlns:a16="http://schemas.microsoft.com/office/drawing/2014/main" id="{E9C0476A-9569-4F41-ADB6-F2A50B636D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62793" y="4142601"/>
                <a:ext cx="0" cy="22161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D90CB3A4-F669-4F2F-BB06-A40A1F5C074D}"/>
                </a:ext>
              </a:extLst>
            </p:cNvPr>
            <p:cNvGrpSpPr/>
            <p:nvPr/>
          </p:nvGrpSpPr>
          <p:grpSpPr>
            <a:xfrm>
              <a:off x="5989368" y="3684206"/>
              <a:ext cx="1398010" cy="523220"/>
              <a:chOff x="3276600" y="4142601"/>
              <a:chExt cx="890439" cy="523220"/>
            </a:xfrm>
          </p:grpSpPr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19673B2E-41FB-4293-B6B5-7E46DB09A135}"/>
                  </a:ext>
                </a:extLst>
              </p:cNvPr>
              <p:cNvSpPr txBox="1"/>
              <p:nvPr/>
            </p:nvSpPr>
            <p:spPr>
              <a:xfrm>
                <a:off x="3276600" y="4142601"/>
                <a:ext cx="89043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400" dirty="0">
                    <a:latin typeface="+mj-lt"/>
                  </a:rPr>
                  <a:t> </a:t>
                </a:r>
                <a:r>
                  <a:rPr lang="pt-PT" sz="1400" dirty="0" err="1">
                    <a:latin typeface="+mj-lt"/>
                  </a:rPr>
                  <a:t>Breast</a:t>
                </a:r>
                <a:r>
                  <a:rPr lang="pt-PT" sz="1400" dirty="0">
                    <a:latin typeface="+mj-lt"/>
                  </a:rPr>
                  <a:t> </a:t>
                </a:r>
                <a:r>
                  <a:rPr lang="pt-PT" sz="1400" dirty="0" err="1">
                    <a:latin typeface="+mj-lt"/>
                  </a:rPr>
                  <a:t>cancer</a:t>
                </a:r>
                <a:r>
                  <a:rPr lang="pt-PT" sz="1400" dirty="0">
                    <a:latin typeface="+mj-lt"/>
                  </a:rPr>
                  <a:t> </a:t>
                </a:r>
                <a:r>
                  <a:rPr lang="pt-PT" sz="1400" dirty="0" err="1">
                    <a:latin typeface="+mj-lt"/>
                  </a:rPr>
                  <a:t>cell</a:t>
                </a:r>
                <a:r>
                  <a:rPr lang="pt-PT" sz="1400" dirty="0">
                    <a:latin typeface="+mj-lt"/>
                  </a:rPr>
                  <a:t> </a:t>
                </a:r>
                <a:r>
                  <a:rPr lang="pt-PT" sz="1400" dirty="0" err="1">
                    <a:latin typeface="+mj-lt"/>
                  </a:rPr>
                  <a:t>death</a:t>
                </a:r>
                <a:endParaRPr lang="pt-PT" sz="1400" dirty="0">
                  <a:latin typeface="+mj-lt"/>
                </a:endParaRPr>
              </a:p>
            </p:txBody>
          </p:sp>
          <p:cxnSp>
            <p:nvCxnSpPr>
              <p:cNvPr id="36" name="Conexão reta unidirecional 35">
                <a:extLst>
                  <a:ext uri="{FF2B5EF4-FFF2-40B4-BE49-F238E27FC236}">
                    <a16:creationId xmlns:a16="http://schemas.microsoft.com/office/drawing/2014/main" id="{4F005564-6683-44D7-880B-017A68A737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15382" y="4172104"/>
                <a:ext cx="0" cy="22161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Retângulo 120">
              <a:extLst>
                <a:ext uri="{FF2B5EF4-FFF2-40B4-BE49-F238E27FC236}">
                  <a16:creationId xmlns:a16="http://schemas.microsoft.com/office/drawing/2014/main" id="{478854DA-F2D2-4BDA-999A-FE270B1451B5}"/>
                </a:ext>
              </a:extLst>
            </p:cNvPr>
            <p:cNvSpPr/>
            <p:nvPr/>
          </p:nvSpPr>
          <p:spPr>
            <a:xfrm>
              <a:off x="5916858" y="3653639"/>
              <a:ext cx="1398010" cy="1013804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26" name="Explosão: 8 Pontos 125">
            <a:extLst>
              <a:ext uri="{FF2B5EF4-FFF2-40B4-BE49-F238E27FC236}">
                <a16:creationId xmlns:a16="http://schemas.microsoft.com/office/drawing/2014/main" id="{B7CB6CFD-4C69-45A8-B370-750799CFE493}"/>
              </a:ext>
            </a:extLst>
          </p:cNvPr>
          <p:cNvSpPr/>
          <p:nvPr/>
        </p:nvSpPr>
        <p:spPr>
          <a:xfrm>
            <a:off x="43838" y="4936880"/>
            <a:ext cx="680061" cy="532064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TB</a:t>
            </a:r>
          </a:p>
        </p:txBody>
      </p: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668574A7-4BFE-4B34-99F7-1D79EF3B63BB}"/>
              </a:ext>
            </a:extLst>
          </p:cNvPr>
          <p:cNvSpPr txBox="1"/>
          <p:nvPr/>
        </p:nvSpPr>
        <p:spPr>
          <a:xfrm>
            <a:off x="695498" y="5064412"/>
            <a:ext cx="1307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err="1"/>
              <a:t>TAM-Bis</a:t>
            </a:r>
            <a:endParaRPr lang="pt-PT" sz="1200" dirty="0"/>
          </a:p>
        </p:txBody>
      </p:sp>
      <p:sp>
        <p:nvSpPr>
          <p:cNvPr id="130" name="Corda 129">
            <a:extLst>
              <a:ext uri="{FF2B5EF4-FFF2-40B4-BE49-F238E27FC236}">
                <a16:creationId xmlns:a16="http://schemas.microsoft.com/office/drawing/2014/main" id="{98B46347-B9B9-4F55-9A67-72BAE9486A6A}"/>
              </a:ext>
            </a:extLst>
          </p:cNvPr>
          <p:cNvSpPr/>
          <p:nvPr/>
        </p:nvSpPr>
        <p:spPr>
          <a:xfrm rot="1297792">
            <a:off x="174532" y="5541929"/>
            <a:ext cx="482436" cy="482130"/>
          </a:xfrm>
          <a:prstGeom prst="chord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2" name="CaixaDeTexto 131">
            <a:extLst>
              <a:ext uri="{FF2B5EF4-FFF2-40B4-BE49-F238E27FC236}">
                <a16:creationId xmlns:a16="http://schemas.microsoft.com/office/drawing/2014/main" id="{F27640D2-6FA8-4724-991B-772EC1871509}"/>
              </a:ext>
            </a:extLst>
          </p:cNvPr>
          <p:cNvSpPr txBox="1"/>
          <p:nvPr/>
        </p:nvSpPr>
        <p:spPr>
          <a:xfrm>
            <a:off x="155275" y="5640087"/>
            <a:ext cx="37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/>
              <a:t>ER</a:t>
            </a:r>
          </a:p>
        </p:txBody>
      </p:sp>
      <p:sp>
        <p:nvSpPr>
          <p:cNvPr id="134" name="CaixaDeTexto 133">
            <a:extLst>
              <a:ext uri="{FF2B5EF4-FFF2-40B4-BE49-F238E27FC236}">
                <a16:creationId xmlns:a16="http://schemas.microsoft.com/office/drawing/2014/main" id="{F6357003-0481-45D5-914A-4A2998FE13FD}"/>
              </a:ext>
            </a:extLst>
          </p:cNvPr>
          <p:cNvSpPr txBox="1"/>
          <p:nvPr/>
        </p:nvSpPr>
        <p:spPr>
          <a:xfrm>
            <a:off x="482938" y="5639043"/>
            <a:ext cx="1736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err="1"/>
              <a:t>Estrogen</a:t>
            </a:r>
            <a:r>
              <a:rPr lang="pt-PT" sz="1200" dirty="0"/>
              <a:t> </a:t>
            </a:r>
            <a:r>
              <a:rPr lang="pt-PT" sz="1200" dirty="0" err="1"/>
              <a:t>receptor</a:t>
            </a:r>
            <a:r>
              <a:rPr lang="pt-PT" sz="1200" dirty="0"/>
              <a:t> Beta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5D6DDECC-A743-41CB-8808-D69B639ED1E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51640" y="3391560"/>
              <a:ext cx="360" cy="36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5D6DDECC-A743-41CB-8808-D69B639ED1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42280" y="33822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B3262338-338A-40A3-9FE9-58165C9A0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1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1"/>
    </mc:Choice>
    <mc:Fallback xmlns="">
      <p:transition spd="slow" advTm="21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961" y="138139"/>
            <a:ext cx="876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Abstract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reast cancer is the main cause of cancer-related death in women worldwide, being estrogen receptor-positive (ER</a:t>
            </a:r>
            <a:r>
              <a:rPr lang="en-US" sz="18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the most common subtype. In this type of cancer, while ERα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has pro-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survival effects, ERβ displays anti-proliferative actions, counteracting ERα effects. Thus, ERβ modulators may represent a great advantage for breast cancer treatment. Considering that Tamoxifen Bisphenol (TAM-Bis), a tamoxifen metabolite, can act as an ERα antagonist, our goal is to investigate whether this compound can also modulate ERβ. Through molecular docking analysis</a:t>
            </a:r>
            <a:r>
              <a:rPr lang="en-US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 was addressed the ability of TAM-Bis to bind to ERβ.</a:t>
            </a:r>
            <a:r>
              <a:rPr lang="en-US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HFF-1 and MCF-7aro cells were used to evaluate the effects of TAM-Bis. To confirm the involvement of ERβ, the down-regulator PHTPP was used. The effects of TAM-Bis on ERβ protein levels were also investigated.</a:t>
            </a:r>
            <a:r>
              <a:rPr lang="pt-PT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Molecular docking results pointed that TAM-Bis can bind to ERβ. Moreover, this compound only decreased the viability of breast cancer cells, MCF-7aro, being this behavior reverted by PHTPP. In addition, TAM-Bis induced an up-regulation of ERβ. Our results clearly demonstrated that, besides being an ERα antagonist, TAM-Bis is an ERβ up-regulator. This is very favorable for better prognosis, since ERβ inhibits the transcriptional activity of ERα and decreases the sensitivity of breast cancer cells to estrogens, impairing tumor growth.</a:t>
            </a:r>
            <a:endParaRPr lang="en-US" dirty="0"/>
          </a:p>
          <a:p>
            <a:pPr algn="just"/>
            <a:r>
              <a:rPr lang="en-US" dirty="0"/>
              <a:t>	</a:t>
            </a:r>
          </a:p>
          <a:p>
            <a:pPr algn="just"/>
            <a:r>
              <a:rPr lang="fr-FR" b="1" dirty="0"/>
              <a:t>Keywords: </a:t>
            </a:r>
            <a:r>
              <a:rPr lang="fr-FR" dirty="0" err="1"/>
              <a:t>Estrogen</a:t>
            </a:r>
            <a:r>
              <a:rPr lang="fr-FR" dirty="0"/>
              <a:t> </a:t>
            </a:r>
            <a:r>
              <a:rPr lang="fr-FR" dirty="0" err="1"/>
              <a:t>receptor</a:t>
            </a:r>
            <a:r>
              <a:rPr lang="fr-FR" dirty="0"/>
              <a:t>-positive </a:t>
            </a:r>
            <a:r>
              <a:rPr lang="fr-FR" dirty="0" err="1"/>
              <a:t>breast</a:t>
            </a:r>
            <a:r>
              <a:rPr lang="fr-FR" dirty="0"/>
              <a:t> cancer; </a:t>
            </a:r>
            <a:r>
              <a:rPr lang="fr-FR" dirty="0" err="1"/>
              <a:t>Estrogen</a:t>
            </a:r>
            <a:r>
              <a:rPr lang="fr-FR" dirty="0"/>
              <a:t> </a:t>
            </a:r>
            <a:r>
              <a:rPr lang="fr-FR" dirty="0" err="1"/>
              <a:t>receptor</a:t>
            </a:r>
            <a:r>
              <a:rPr lang="fr-FR" dirty="0"/>
              <a:t> beta; </a:t>
            </a:r>
            <a:r>
              <a:rPr lang="fr-FR" dirty="0" err="1"/>
              <a:t>Molecular</a:t>
            </a:r>
            <a:r>
              <a:rPr lang="fr-FR" dirty="0"/>
              <a:t> </a:t>
            </a:r>
            <a:r>
              <a:rPr lang="fr-FR" dirty="0" err="1"/>
              <a:t>docking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68224FDA-5350-439C-9E1D-9F5E1ED616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E456F73B-6138-43C4-AD0F-7CDBE1392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1"/>
    </mc:Choice>
    <mc:Fallback xmlns="">
      <p:transition spd="slow" advTm="3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D9A14468-C1DD-4D3E-B1F7-A0B2293DB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60" y="6020678"/>
            <a:ext cx="9136918" cy="83579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7F0D7A6-3886-4CB1-A222-3D334DB6194C}"/>
              </a:ext>
            </a:extLst>
          </p:cNvPr>
          <p:cNvSpPr txBox="1"/>
          <p:nvPr/>
        </p:nvSpPr>
        <p:spPr>
          <a:xfrm>
            <a:off x="838200" y="616032"/>
            <a:ext cx="2293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Breast cancer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3C00947-6A1D-4B32-8F55-472B3DA1BE43}"/>
              </a:ext>
            </a:extLst>
          </p:cNvPr>
          <p:cNvSpPr txBox="1"/>
          <p:nvPr/>
        </p:nvSpPr>
        <p:spPr>
          <a:xfrm>
            <a:off x="838200" y="914400"/>
            <a:ext cx="112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8DA816B-5F2F-4105-A1CE-21B8ECA7319F}"/>
              </a:ext>
            </a:extLst>
          </p:cNvPr>
          <p:cNvSpPr txBox="1"/>
          <p:nvPr/>
        </p:nvSpPr>
        <p:spPr>
          <a:xfrm>
            <a:off x="990600" y="4512207"/>
            <a:ext cx="3074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600" b="1" dirty="0">
                <a:cs typeface="Arial" panose="020B0604020202020204" pitchFamily="34" charset="0"/>
              </a:rPr>
              <a:t>New cases/2018: </a:t>
            </a:r>
            <a:r>
              <a:rPr lang="pt-PT" sz="1600" dirty="0">
                <a:cs typeface="Arial" panose="020B0604020202020204" pitchFamily="34" charset="0"/>
              </a:rPr>
              <a:t>2 088 849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1878BBC-02BB-4ED4-B991-541FBFEC12AC}"/>
              </a:ext>
            </a:extLst>
          </p:cNvPr>
          <p:cNvSpPr txBox="1"/>
          <p:nvPr/>
        </p:nvSpPr>
        <p:spPr>
          <a:xfrm>
            <a:off x="4408880" y="5775865"/>
            <a:ext cx="4735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00" dirty="0" err="1">
                <a:cs typeface="Arial" panose="020B0604020202020204" pitchFamily="34" charset="0"/>
              </a:rPr>
              <a:t>The</a:t>
            </a:r>
            <a:r>
              <a:rPr lang="pt-PT" sz="1000" dirty="0">
                <a:cs typeface="Arial" panose="020B0604020202020204" pitchFamily="34" charset="0"/>
              </a:rPr>
              <a:t> Global </a:t>
            </a:r>
            <a:r>
              <a:rPr lang="pt-PT" sz="1000" dirty="0" err="1">
                <a:cs typeface="Arial" panose="020B0604020202020204" pitchFamily="34" charset="0"/>
              </a:rPr>
              <a:t>Cancer</a:t>
            </a:r>
            <a:r>
              <a:rPr lang="pt-PT" sz="1000" dirty="0">
                <a:cs typeface="Arial" panose="020B0604020202020204" pitchFamily="34" charset="0"/>
              </a:rPr>
              <a:t> </a:t>
            </a:r>
            <a:r>
              <a:rPr lang="pt-PT" sz="1000" dirty="0" err="1">
                <a:cs typeface="Arial" panose="020B0604020202020204" pitchFamily="34" charset="0"/>
              </a:rPr>
              <a:t>Observatory</a:t>
            </a:r>
            <a:r>
              <a:rPr lang="pt-PT" sz="1000" dirty="0">
                <a:cs typeface="Arial" panose="020B0604020202020204" pitchFamily="34" charset="0"/>
              </a:rPr>
              <a:t>, </a:t>
            </a:r>
            <a:r>
              <a:rPr lang="pt-PT" sz="1000" dirty="0" err="1">
                <a:cs typeface="Arial" panose="020B0604020202020204" pitchFamily="34" charset="0"/>
              </a:rPr>
              <a:t>March</a:t>
            </a:r>
            <a:r>
              <a:rPr lang="pt-PT" sz="1000" dirty="0">
                <a:cs typeface="Arial" panose="020B0604020202020204" pitchFamily="34" charset="0"/>
              </a:rPr>
              <a:t> 2019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43402" y="1905000"/>
            <a:ext cx="4464000" cy="2124000"/>
            <a:chOff x="43402" y="1905000"/>
            <a:chExt cx="4452398" cy="21336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"/>
            <a:stretch>
              <a:fillRect/>
            </a:stretch>
          </p:blipFill>
          <p:spPr bwMode="auto">
            <a:xfrm>
              <a:off x="43402" y="1981387"/>
              <a:ext cx="4452398" cy="205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aixaDeTexto 24"/>
            <p:cNvSpPr txBox="1">
              <a:spLocks noChangeArrowheads="1"/>
            </p:cNvSpPr>
            <p:nvPr/>
          </p:nvSpPr>
          <p:spPr bwMode="auto">
            <a:xfrm>
              <a:off x="76200" y="1905000"/>
              <a:ext cx="239582" cy="369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PT" altLang="pt-PT">
                <a:latin typeface="Calibri" panose="020F0502020204030204" pitchFamily="34" charset="0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8DA816B-5F2F-4105-A1CE-21B8ECA7319F}"/>
              </a:ext>
            </a:extLst>
          </p:cNvPr>
          <p:cNvSpPr txBox="1"/>
          <p:nvPr/>
        </p:nvSpPr>
        <p:spPr>
          <a:xfrm>
            <a:off x="5943600" y="4466041"/>
            <a:ext cx="2686929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600" b="1" dirty="0" err="1">
                <a:cs typeface="Arial" panose="020B0604020202020204" pitchFamily="34" charset="0"/>
              </a:rPr>
              <a:t>Deaths</a:t>
            </a:r>
            <a:r>
              <a:rPr lang="pt-PT" sz="1600" b="1" dirty="0">
                <a:cs typeface="Arial" panose="020B0604020202020204" pitchFamily="34" charset="0"/>
              </a:rPr>
              <a:t>/2018: </a:t>
            </a:r>
            <a:r>
              <a:rPr lang="pt-PT" sz="1600" dirty="0">
                <a:cs typeface="Arial" panose="020B0604020202020204" pitchFamily="34" charset="0"/>
              </a:rPr>
              <a:t>626 679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7F0D7A6-3886-4CB1-A222-3D334DB6194C}"/>
              </a:ext>
            </a:extLst>
          </p:cNvPr>
          <p:cNvSpPr txBox="1"/>
          <p:nvPr/>
        </p:nvSpPr>
        <p:spPr>
          <a:xfrm>
            <a:off x="1381130" y="1458687"/>
            <a:ext cx="2293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Incidence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4584946" y="1868078"/>
            <a:ext cx="4464000" cy="2124000"/>
            <a:chOff x="4433233" y="1753607"/>
            <a:chExt cx="4810126" cy="2378075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233" y="1780911"/>
              <a:ext cx="4810126" cy="2350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CaixaDeTexto 32"/>
            <p:cNvSpPr txBox="1">
              <a:spLocks noChangeArrowheads="1"/>
            </p:cNvSpPr>
            <p:nvPr/>
          </p:nvSpPr>
          <p:spPr bwMode="auto">
            <a:xfrm>
              <a:off x="4465860" y="1753607"/>
              <a:ext cx="239582" cy="36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PT" altLang="pt-PT">
                <a:latin typeface="Calibri" panose="020F0502020204030204" pitchFamily="34" charset="0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7F0D7A6-3886-4CB1-A222-3D334DB6194C}"/>
              </a:ext>
            </a:extLst>
          </p:cNvPr>
          <p:cNvSpPr txBox="1"/>
          <p:nvPr/>
        </p:nvSpPr>
        <p:spPr>
          <a:xfrm>
            <a:off x="6097310" y="1458687"/>
            <a:ext cx="2293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Mortality</a:t>
            </a:r>
          </a:p>
        </p:txBody>
      </p:sp>
      <p:sp>
        <p:nvSpPr>
          <p:cNvPr id="19" name="Rectângulo 22"/>
          <p:cNvSpPr>
            <a:spLocks noChangeArrowheads="1"/>
          </p:cNvSpPr>
          <p:nvPr/>
        </p:nvSpPr>
        <p:spPr bwMode="auto">
          <a:xfrm>
            <a:off x="5349940" y="5606405"/>
            <a:ext cx="3787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pt-PT" sz="1000" dirty="0">
                <a:cs typeface="Arial" panose="020B0604020202020204" pitchFamily="34" charset="0"/>
              </a:rPr>
              <a:t>Bray F. </a:t>
            </a:r>
            <a:r>
              <a:rPr lang="en-US" altLang="pt-PT" sz="1000" i="1" dirty="0">
                <a:cs typeface="Arial" panose="020B0604020202020204" pitchFamily="34" charset="0"/>
              </a:rPr>
              <a:t>et al </a:t>
            </a:r>
            <a:r>
              <a:rPr lang="en-US" altLang="pt-PT" sz="1000" dirty="0">
                <a:cs typeface="Arial" panose="020B0604020202020204" pitchFamily="34" charset="0"/>
              </a:rPr>
              <a:t>(2018) </a:t>
            </a:r>
            <a:r>
              <a:rPr lang="pt-PT" altLang="pt-PT" sz="1000" dirty="0">
                <a:cs typeface="Arial" panose="020B0604020202020204" pitchFamily="34" charset="0"/>
              </a:rPr>
              <a:t>CA CANCER J CLIN, 68:394–424</a:t>
            </a:r>
          </a:p>
        </p:txBody>
      </p:sp>
      <p:sp>
        <p:nvSpPr>
          <p:cNvPr id="20" name="TextBox 3"/>
          <p:cNvSpPr txBox="1"/>
          <p:nvPr/>
        </p:nvSpPr>
        <p:spPr>
          <a:xfrm>
            <a:off x="88805" y="6915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</a:p>
        </p:txBody>
      </p:sp>
      <p:pic>
        <p:nvPicPr>
          <p:cNvPr id="22" name="Áudio 21">
            <a:hlinkClick r:id="" action="ppaction://media"/>
            <a:extLst>
              <a:ext uri="{FF2B5EF4-FFF2-40B4-BE49-F238E27FC236}">
                <a16:creationId xmlns:a16="http://schemas.microsoft.com/office/drawing/2014/main" id="{AD7882B9-8C08-402E-89B8-F5D11E772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2"/>
    </mc:Choice>
    <mc:Fallback xmlns="">
      <p:transition spd="slow" advTm="2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57491989-022E-43AC-83FA-85257B311F3D}"/>
              </a:ext>
            </a:extLst>
          </p:cNvPr>
          <p:cNvGrpSpPr/>
          <p:nvPr/>
        </p:nvGrpSpPr>
        <p:grpSpPr>
          <a:xfrm>
            <a:off x="3746804" y="2514600"/>
            <a:ext cx="5240798" cy="1682654"/>
            <a:chOff x="2759419" y="4178662"/>
            <a:chExt cx="5240798" cy="1682654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F059A80-690C-4432-A243-FE5F0832AD60}"/>
                </a:ext>
              </a:extLst>
            </p:cNvPr>
            <p:cNvSpPr txBox="1"/>
            <p:nvPr/>
          </p:nvSpPr>
          <p:spPr>
            <a:xfrm>
              <a:off x="4568482" y="4178662"/>
              <a:ext cx="1634198" cy="369332"/>
            </a:xfrm>
            <a:prstGeom prst="rect">
              <a:avLst/>
            </a:prstGeom>
            <a:noFill/>
            <a:ln w="38100">
              <a:solidFill>
                <a:srgbClr val="FF858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/>
                <a:t>70-80% ER</a:t>
              </a:r>
              <a:r>
                <a:rPr lang="pt-PT" b="1" baseline="30000" dirty="0"/>
                <a:t>+</a:t>
              </a:r>
            </a:p>
          </p:txBody>
        </p:sp>
        <p:cxnSp>
          <p:nvCxnSpPr>
            <p:cNvPr id="20" name="Conexão reta 19">
              <a:extLst>
                <a:ext uri="{FF2B5EF4-FFF2-40B4-BE49-F238E27FC236}">
                  <a16:creationId xmlns:a16="http://schemas.microsoft.com/office/drawing/2014/main" id="{52E6522E-9712-42E8-BE36-753305B61D71}"/>
                </a:ext>
              </a:extLst>
            </p:cNvPr>
            <p:cNvCxnSpPr/>
            <p:nvPr/>
          </p:nvCxnSpPr>
          <p:spPr>
            <a:xfrm>
              <a:off x="5385581" y="4547994"/>
              <a:ext cx="0" cy="334053"/>
            </a:xfrm>
            <a:prstGeom prst="line">
              <a:avLst/>
            </a:prstGeom>
            <a:ln w="38100">
              <a:solidFill>
                <a:srgbClr val="FF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ta 20">
              <a:extLst>
                <a:ext uri="{FF2B5EF4-FFF2-40B4-BE49-F238E27FC236}">
                  <a16:creationId xmlns:a16="http://schemas.microsoft.com/office/drawing/2014/main" id="{C49E4CC5-4727-497B-B6DC-4B77590F36AF}"/>
                </a:ext>
              </a:extLst>
            </p:cNvPr>
            <p:cNvCxnSpPr/>
            <p:nvPr/>
          </p:nvCxnSpPr>
          <p:spPr>
            <a:xfrm flipH="1">
              <a:off x="3910819" y="4881489"/>
              <a:ext cx="1502898" cy="0"/>
            </a:xfrm>
            <a:prstGeom prst="line">
              <a:avLst/>
            </a:prstGeom>
            <a:ln w="38100">
              <a:solidFill>
                <a:srgbClr val="FF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ta 21">
              <a:extLst>
                <a:ext uri="{FF2B5EF4-FFF2-40B4-BE49-F238E27FC236}">
                  <a16:creationId xmlns:a16="http://schemas.microsoft.com/office/drawing/2014/main" id="{4DA4ED4F-7E81-4420-81C7-DC1F2181B31C}"/>
                </a:ext>
              </a:extLst>
            </p:cNvPr>
            <p:cNvCxnSpPr/>
            <p:nvPr/>
          </p:nvCxnSpPr>
          <p:spPr>
            <a:xfrm flipH="1">
              <a:off x="5358619" y="4881489"/>
              <a:ext cx="1502898" cy="0"/>
            </a:xfrm>
            <a:prstGeom prst="line">
              <a:avLst/>
            </a:prstGeom>
            <a:ln w="38100">
              <a:solidFill>
                <a:srgbClr val="FF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xão reta 22">
              <a:extLst>
                <a:ext uri="{FF2B5EF4-FFF2-40B4-BE49-F238E27FC236}">
                  <a16:creationId xmlns:a16="http://schemas.microsoft.com/office/drawing/2014/main" id="{F6CBA861-266A-4656-969B-4BB5CAFF9003}"/>
                </a:ext>
              </a:extLst>
            </p:cNvPr>
            <p:cNvCxnSpPr/>
            <p:nvPr/>
          </p:nvCxnSpPr>
          <p:spPr>
            <a:xfrm>
              <a:off x="3910819" y="4868789"/>
              <a:ext cx="0" cy="334053"/>
            </a:xfrm>
            <a:prstGeom prst="line">
              <a:avLst/>
            </a:prstGeom>
            <a:ln w="38100">
              <a:solidFill>
                <a:srgbClr val="FF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xão reta 23">
              <a:extLst>
                <a:ext uri="{FF2B5EF4-FFF2-40B4-BE49-F238E27FC236}">
                  <a16:creationId xmlns:a16="http://schemas.microsoft.com/office/drawing/2014/main" id="{E8BB6103-0A6F-4335-82E1-8FCF4308AF59}"/>
                </a:ext>
              </a:extLst>
            </p:cNvPr>
            <p:cNvCxnSpPr/>
            <p:nvPr/>
          </p:nvCxnSpPr>
          <p:spPr>
            <a:xfrm>
              <a:off x="6848817" y="4868788"/>
              <a:ext cx="0" cy="334053"/>
            </a:xfrm>
            <a:prstGeom prst="line">
              <a:avLst/>
            </a:prstGeom>
            <a:ln w="38100">
              <a:solidFill>
                <a:srgbClr val="FF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5F20D19C-91DC-4A1D-A34E-7382EA62B591}"/>
                </a:ext>
              </a:extLst>
            </p:cNvPr>
            <p:cNvSpPr txBox="1"/>
            <p:nvPr/>
          </p:nvSpPr>
          <p:spPr>
            <a:xfrm>
              <a:off x="5697417" y="5214985"/>
              <a:ext cx="2302800" cy="646331"/>
            </a:xfrm>
            <a:prstGeom prst="rect">
              <a:avLst/>
            </a:prstGeom>
            <a:noFill/>
            <a:ln w="38100">
              <a:solidFill>
                <a:srgbClr val="FF858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75% post-menopausal women</a:t>
              </a:r>
              <a:endParaRPr lang="en-US" baseline="30000" dirty="0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3BF6AF18-33D3-4ECB-8AA7-80D3385F3BD9}"/>
                </a:ext>
              </a:extLst>
            </p:cNvPr>
            <p:cNvSpPr txBox="1"/>
            <p:nvPr/>
          </p:nvSpPr>
          <p:spPr>
            <a:xfrm>
              <a:off x="2759419" y="5214985"/>
              <a:ext cx="2302800" cy="646331"/>
            </a:xfrm>
            <a:prstGeom prst="rect">
              <a:avLst/>
            </a:prstGeom>
            <a:noFill/>
            <a:ln w="38100">
              <a:solidFill>
                <a:srgbClr val="FF858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60% pre-menopausal women</a:t>
              </a:r>
              <a:endParaRPr lang="en-US" baseline="30000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8F67236-0FD0-4983-8019-19BC26A65C6A}"/>
              </a:ext>
            </a:extLst>
          </p:cNvPr>
          <p:cNvSpPr txBox="1"/>
          <p:nvPr/>
        </p:nvSpPr>
        <p:spPr>
          <a:xfrm>
            <a:off x="838200" y="616032"/>
            <a:ext cx="2293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Breast cancer 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6F58D7B-D556-4D25-8D66-2E0CF53DF262}"/>
              </a:ext>
            </a:extLst>
          </p:cNvPr>
          <p:cNvSpPr txBox="1"/>
          <p:nvPr/>
        </p:nvSpPr>
        <p:spPr>
          <a:xfrm>
            <a:off x="3296530" y="5619690"/>
            <a:ext cx="5847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00" dirty="0">
                <a:cs typeface="Arial" panose="020B0604020202020204" pitchFamily="34" charset="0"/>
              </a:rPr>
              <a:t>Amaral C </a:t>
            </a:r>
            <a:r>
              <a:rPr lang="pt-PT" sz="1000" dirty="0" err="1">
                <a:cs typeface="Arial" panose="020B0604020202020204" pitchFamily="34" charset="0"/>
              </a:rPr>
              <a:t>et</a:t>
            </a:r>
            <a:r>
              <a:rPr lang="pt-PT" sz="1000" dirty="0">
                <a:cs typeface="Arial" panose="020B0604020202020204" pitchFamily="34" charset="0"/>
              </a:rPr>
              <a:t> al. (2017) J </a:t>
            </a:r>
            <a:r>
              <a:rPr lang="pt-PT" sz="1000" dirty="0" err="1">
                <a:cs typeface="Arial" panose="020B0604020202020204" pitchFamily="34" charset="0"/>
              </a:rPr>
              <a:t>Steroid</a:t>
            </a:r>
            <a:r>
              <a:rPr lang="pt-PT" sz="1000" dirty="0">
                <a:cs typeface="Arial" panose="020B0604020202020204" pitchFamily="34" charset="0"/>
              </a:rPr>
              <a:t> </a:t>
            </a:r>
            <a:r>
              <a:rPr lang="pt-PT" sz="1000" dirty="0" err="1">
                <a:cs typeface="Arial" panose="020B0604020202020204" pitchFamily="34" charset="0"/>
              </a:rPr>
              <a:t>Biochem</a:t>
            </a:r>
            <a:r>
              <a:rPr lang="pt-PT" sz="1000" dirty="0">
                <a:cs typeface="Arial" panose="020B0604020202020204" pitchFamily="34" charset="0"/>
              </a:rPr>
              <a:t> Mol Biol;171:218-28</a:t>
            </a:r>
          </a:p>
          <a:p>
            <a:pPr algn="r"/>
            <a:r>
              <a:rPr lang="pt-PT" sz="1000" dirty="0" err="1">
                <a:cs typeface="Arial" panose="020B0604020202020204" pitchFamily="34" charset="0"/>
              </a:rPr>
              <a:t>Breast</a:t>
            </a:r>
            <a:r>
              <a:rPr lang="pt-PT" sz="1000" dirty="0">
                <a:cs typeface="Arial" panose="020B0604020202020204" pitchFamily="34" charset="0"/>
              </a:rPr>
              <a:t> </a:t>
            </a:r>
            <a:r>
              <a:rPr lang="pt-PT" sz="1000" dirty="0" err="1">
                <a:cs typeface="Arial" panose="020B0604020202020204" pitchFamily="34" charset="0"/>
              </a:rPr>
              <a:t>Cancer</a:t>
            </a:r>
            <a:r>
              <a:rPr lang="pt-PT" sz="1000" dirty="0">
                <a:cs typeface="Arial" panose="020B0604020202020204" pitchFamily="34" charset="0"/>
              </a:rPr>
              <a:t> </a:t>
            </a:r>
            <a:r>
              <a:rPr lang="pt-PT" sz="1000" dirty="0" err="1">
                <a:cs typeface="Arial" panose="020B0604020202020204" pitchFamily="34" charset="0"/>
              </a:rPr>
              <a:t>Facts</a:t>
            </a:r>
            <a:r>
              <a:rPr lang="pt-PT" sz="1000" dirty="0">
                <a:cs typeface="Arial" panose="020B0604020202020204" pitchFamily="34" charset="0"/>
              </a:rPr>
              <a:t> &amp; Figures 2019-2020, </a:t>
            </a:r>
            <a:r>
              <a:rPr lang="pt-PT" sz="1000" dirty="0" err="1">
                <a:cs typeface="Arial" panose="020B0604020202020204" pitchFamily="34" charset="0"/>
              </a:rPr>
              <a:t>American</a:t>
            </a:r>
            <a:r>
              <a:rPr lang="pt-PT" sz="1000" dirty="0">
                <a:cs typeface="Arial" panose="020B0604020202020204" pitchFamily="34" charset="0"/>
              </a:rPr>
              <a:t> </a:t>
            </a:r>
            <a:r>
              <a:rPr lang="pt-PT" sz="1000" dirty="0" err="1">
                <a:cs typeface="Arial" panose="020B0604020202020204" pitchFamily="34" charset="0"/>
              </a:rPr>
              <a:t>Cancer</a:t>
            </a:r>
            <a:r>
              <a:rPr lang="pt-PT" sz="1000" dirty="0">
                <a:cs typeface="Arial" panose="020B0604020202020204" pitchFamily="34" charset="0"/>
              </a:rPr>
              <a:t> </a:t>
            </a:r>
            <a:r>
              <a:rPr lang="pt-PT" sz="1000" dirty="0" err="1">
                <a:cs typeface="Arial" panose="020B0604020202020204" pitchFamily="34" charset="0"/>
              </a:rPr>
              <a:t>Society</a:t>
            </a:r>
            <a:r>
              <a:rPr lang="pt-PT" sz="10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9" name="TextBox 3"/>
          <p:cNvSpPr txBox="1"/>
          <p:nvPr/>
        </p:nvSpPr>
        <p:spPr>
          <a:xfrm>
            <a:off x="88805" y="6915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5405359-4EA5-4B10-A76E-5176A3F1D7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9651ECD-21A6-4E65-89AD-9B656ABD2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" y="1333719"/>
            <a:ext cx="3625556" cy="3877883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D7CB7CDE-FB4C-4B51-8F2C-467BCECB4721}"/>
              </a:ext>
            </a:extLst>
          </p:cNvPr>
          <p:cNvSpPr/>
          <p:nvPr/>
        </p:nvSpPr>
        <p:spPr>
          <a:xfrm>
            <a:off x="88805" y="1219200"/>
            <a:ext cx="1587595" cy="271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8DCD53AB-55C4-4F5D-8004-0AD221C996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05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42"/>
    </mc:Choice>
    <mc:Fallback xmlns="">
      <p:transition spd="slow" advTm="32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ixaDeTexto 28">
            <a:extLst>
              <a:ext uri="{FF2B5EF4-FFF2-40B4-BE49-F238E27FC236}">
                <a16:creationId xmlns:a16="http://schemas.microsoft.com/office/drawing/2014/main" id="{D32B6A71-5374-42A1-8E6B-4E4520D7B8B5}"/>
              </a:ext>
            </a:extLst>
          </p:cNvPr>
          <p:cNvSpPr txBox="1"/>
          <p:nvPr/>
        </p:nvSpPr>
        <p:spPr>
          <a:xfrm>
            <a:off x="838199" y="616032"/>
            <a:ext cx="2590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ER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+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breast cancer 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399F0E0-A677-450A-A791-854018192CA8}"/>
              </a:ext>
            </a:extLst>
          </p:cNvPr>
          <p:cNvSpPr txBox="1"/>
          <p:nvPr/>
        </p:nvSpPr>
        <p:spPr>
          <a:xfrm>
            <a:off x="3369858" y="5643182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00" dirty="0">
                <a:cs typeface="Arial" panose="020B0604020202020204" pitchFamily="34" charset="0"/>
              </a:rPr>
              <a:t>Almeida CF </a:t>
            </a:r>
            <a:r>
              <a:rPr lang="pt-PT" sz="1000" dirty="0" err="1">
                <a:cs typeface="Arial" panose="020B0604020202020204" pitchFamily="34" charset="0"/>
              </a:rPr>
              <a:t>et</a:t>
            </a:r>
            <a:r>
              <a:rPr lang="pt-PT" sz="1000" dirty="0">
                <a:cs typeface="Arial" panose="020B0604020202020204" pitchFamily="34" charset="0"/>
              </a:rPr>
              <a:t> al. (2020) </a:t>
            </a:r>
            <a:r>
              <a:rPr lang="pt-PT" sz="1000" dirty="0" err="1">
                <a:cs typeface="Arial" panose="020B0604020202020204" pitchFamily="34" charset="0"/>
              </a:rPr>
              <a:t>Biochemical</a:t>
            </a:r>
            <a:r>
              <a:rPr lang="pt-PT" sz="1000" dirty="0">
                <a:cs typeface="Arial" panose="020B0604020202020204" pitchFamily="34" charset="0"/>
              </a:rPr>
              <a:t> </a:t>
            </a:r>
            <a:r>
              <a:rPr lang="pt-PT" sz="1000" dirty="0" err="1">
                <a:cs typeface="Arial" panose="020B0604020202020204" pitchFamily="34" charset="0"/>
              </a:rPr>
              <a:t>Pharmacology</a:t>
            </a:r>
            <a:r>
              <a:rPr lang="pt-PT" sz="1000" dirty="0">
                <a:cs typeface="Arial" panose="020B0604020202020204" pitchFamily="34" charset="0"/>
              </a:rPr>
              <a:t>; </a:t>
            </a:r>
            <a:r>
              <a:rPr lang="en-GB" sz="1000" dirty="0">
                <a:cs typeface="Arial" panose="020B0604020202020204" pitchFamily="34" charset="0"/>
              </a:rPr>
              <a:t>177: p. 113989</a:t>
            </a:r>
            <a:r>
              <a:rPr lang="pt-PT" sz="1000" dirty="0">
                <a:cs typeface="Arial" panose="020B0604020202020204" pitchFamily="34" charset="0"/>
              </a:rPr>
              <a:t> </a:t>
            </a:r>
          </a:p>
          <a:p>
            <a:pPr algn="r"/>
            <a:r>
              <a:rPr lang="pt-PT" sz="1000" dirty="0">
                <a:cs typeface="Arial" panose="020B0604020202020204" pitchFamily="34" charset="0"/>
              </a:rPr>
              <a:t>Augusto TV </a:t>
            </a:r>
            <a:r>
              <a:rPr lang="pt-PT" sz="1000" dirty="0" err="1">
                <a:cs typeface="Arial" panose="020B0604020202020204" pitchFamily="34" charset="0"/>
              </a:rPr>
              <a:t>et</a:t>
            </a:r>
            <a:r>
              <a:rPr lang="pt-PT" sz="1000" dirty="0">
                <a:cs typeface="Arial" panose="020B0604020202020204" pitchFamily="34" charset="0"/>
              </a:rPr>
              <a:t> al. (2018) </a:t>
            </a:r>
            <a:r>
              <a:rPr lang="pt-PT" sz="1000" dirty="0" err="1">
                <a:cs typeface="Arial" panose="020B0604020202020204" pitchFamily="34" charset="0"/>
              </a:rPr>
              <a:t>Endocr</a:t>
            </a:r>
            <a:r>
              <a:rPr lang="pt-PT" sz="1000" dirty="0">
                <a:cs typeface="Arial" panose="020B0604020202020204" pitchFamily="34" charset="0"/>
              </a:rPr>
              <a:t> </a:t>
            </a:r>
            <a:r>
              <a:rPr lang="pt-PT" sz="1000" dirty="0" err="1">
                <a:cs typeface="Arial" panose="020B0604020202020204" pitchFamily="34" charset="0"/>
              </a:rPr>
              <a:t>Relat</a:t>
            </a:r>
            <a:r>
              <a:rPr lang="pt-PT" sz="1000" dirty="0">
                <a:cs typeface="Arial" panose="020B0604020202020204" pitchFamily="34" charset="0"/>
              </a:rPr>
              <a:t> Cancer;25(5):R283-R301</a:t>
            </a:r>
          </a:p>
        </p:txBody>
      </p:sp>
      <p:sp>
        <p:nvSpPr>
          <p:cNvPr id="32" name="TextBox 3"/>
          <p:cNvSpPr txBox="1"/>
          <p:nvPr/>
        </p:nvSpPr>
        <p:spPr>
          <a:xfrm>
            <a:off x="88805" y="6915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4549FDA4-DC7D-4804-937B-12EED5946666}"/>
              </a:ext>
            </a:extLst>
          </p:cNvPr>
          <p:cNvGrpSpPr/>
          <p:nvPr/>
        </p:nvGrpSpPr>
        <p:grpSpPr>
          <a:xfrm>
            <a:off x="286634" y="921683"/>
            <a:ext cx="8570732" cy="4478313"/>
            <a:chOff x="457199" y="906972"/>
            <a:chExt cx="8570732" cy="4478313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4DFF54A4-E0EB-453C-84DE-1F6A26AD2883}"/>
                </a:ext>
              </a:extLst>
            </p:cNvPr>
            <p:cNvGrpSpPr/>
            <p:nvPr/>
          </p:nvGrpSpPr>
          <p:grpSpPr>
            <a:xfrm>
              <a:off x="3620586" y="4536785"/>
              <a:ext cx="2286000" cy="843847"/>
              <a:chOff x="152398" y="5734599"/>
              <a:chExt cx="2286000" cy="843847"/>
            </a:xfrm>
          </p:grpSpPr>
          <p:cxnSp>
            <p:nvCxnSpPr>
              <p:cNvPr id="24" name="Conexão reta unidirecional 23">
                <a:extLst>
                  <a:ext uri="{FF2B5EF4-FFF2-40B4-BE49-F238E27FC236}">
                    <a16:creationId xmlns:a16="http://schemas.microsoft.com/office/drawing/2014/main" id="{D196AD3F-73DF-4AAA-8075-969489F6B4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3674" y="5734599"/>
                <a:ext cx="0" cy="436099"/>
              </a:xfrm>
              <a:prstGeom prst="straightConnector1">
                <a:avLst/>
              </a:prstGeom>
              <a:ln w="38100">
                <a:solidFill>
                  <a:srgbClr val="FF858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FAD5D6EC-E079-47E1-92C6-FA9F8EBEF553}"/>
                  </a:ext>
                </a:extLst>
              </p:cNvPr>
              <p:cNvSpPr txBox="1"/>
              <p:nvPr/>
            </p:nvSpPr>
            <p:spPr>
              <a:xfrm>
                <a:off x="152398" y="6209114"/>
                <a:ext cx="2286000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FF8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Tumor development</a:t>
                </a:r>
              </a:p>
            </p:txBody>
          </p:sp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8D905EF6-723B-4685-BA68-AA153FF7FC55}"/>
                </a:ext>
              </a:extLst>
            </p:cNvPr>
            <p:cNvGrpSpPr/>
            <p:nvPr/>
          </p:nvGrpSpPr>
          <p:grpSpPr>
            <a:xfrm>
              <a:off x="6741931" y="4536785"/>
              <a:ext cx="2286000" cy="848500"/>
              <a:chOff x="3866268" y="5729946"/>
              <a:chExt cx="2286000" cy="848500"/>
            </a:xfrm>
            <a:solidFill>
              <a:schemeClr val="accent2">
                <a:lumMod val="20000"/>
                <a:lumOff val="80000"/>
              </a:schemeClr>
            </a:solidFill>
          </p:grpSpPr>
          <p:cxnSp>
            <p:nvCxnSpPr>
              <p:cNvPr id="27" name="Conexão reta unidirecional 26">
                <a:extLst>
                  <a:ext uri="{FF2B5EF4-FFF2-40B4-BE49-F238E27FC236}">
                    <a16:creationId xmlns:a16="http://schemas.microsoft.com/office/drawing/2014/main" id="{373DB8B2-7F3B-4AC0-9273-D96C78202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9268" y="5729946"/>
                <a:ext cx="0" cy="436099"/>
              </a:xfrm>
              <a:prstGeom prst="straightConnector1">
                <a:avLst/>
              </a:prstGeom>
              <a:grpFill/>
              <a:ln w="38100">
                <a:solidFill>
                  <a:srgbClr val="FF858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1D64E9CA-9C6D-4FAA-B6CB-045729F76A31}"/>
                  </a:ext>
                </a:extLst>
              </p:cNvPr>
              <p:cNvSpPr txBox="1"/>
              <p:nvPr/>
            </p:nvSpPr>
            <p:spPr>
              <a:xfrm>
                <a:off x="3866268" y="6209114"/>
                <a:ext cx="2286000" cy="369332"/>
              </a:xfrm>
              <a:prstGeom prst="rect">
                <a:avLst/>
              </a:prstGeom>
              <a:grpFill/>
              <a:ln w="38100">
                <a:solidFill>
                  <a:srgbClr val="FF8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Tumor suppression</a:t>
                </a:r>
              </a:p>
            </p:txBody>
          </p:sp>
        </p:grp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3932A59-A80E-4784-B63A-5D4817C42135}"/>
                </a:ext>
              </a:extLst>
            </p:cNvPr>
            <p:cNvSpPr txBox="1"/>
            <p:nvPr/>
          </p:nvSpPr>
          <p:spPr>
            <a:xfrm>
              <a:off x="3730869" y="906972"/>
              <a:ext cx="2022229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/>
                <a:t>ER</a:t>
              </a:r>
              <a:r>
                <a:rPr lang="pt-PT" b="1" baseline="30000" dirty="0"/>
                <a:t>+</a:t>
              </a:r>
              <a:r>
                <a:rPr lang="pt-PT" b="1" dirty="0"/>
                <a:t> </a:t>
              </a:r>
              <a:r>
                <a:rPr lang="pt-PT" b="1" dirty="0" err="1"/>
                <a:t>breast</a:t>
              </a:r>
              <a:r>
                <a:rPr lang="pt-PT" b="1" dirty="0"/>
                <a:t> </a:t>
              </a:r>
              <a:r>
                <a:rPr lang="pt-PT" b="1" dirty="0" err="1"/>
                <a:t>cancer</a:t>
              </a:r>
              <a:endParaRPr lang="pt-PT" b="1" dirty="0"/>
            </a:p>
          </p:txBody>
        </p:sp>
        <p:cxnSp>
          <p:nvCxnSpPr>
            <p:cNvPr id="9" name="Conexão reta 8">
              <a:extLst>
                <a:ext uri="{FF2B5EF4-FFF2-40B4-BE49-F238E27FC236}">
                  <a16:creationId xmlns:a16="http://schemas.microsoft.com/office/drawing/2014/main" id="{C20799E4-FB0B-4255-AE48-F5CD6F4CEA0C}"/>
                </a:ext>
              </a:extLst>
            </p:cNvPr>
            <p:cNvCxnSpPr>
              <a:cxnSpLocks/>
            </p:cNvCxnSpPr>
            <p:nvPr/>
          </p:nvCxnSpPr>
          <p:spPr>
            <a:xfrm>
              <a:off x="4741984" y="1279367"/>
              <a:ext cx="0" cy="363607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ta unidirecional 11">
              <a:extLst>
                <a:ext uri="{FF2B5EF4-FFF2-40B4-BE49-F238E27FC236}">
                  <a16:creationId xmlns:a16="http://schemas.microsoft.com/office/drawing/2014/main" id="{9F7E817A-3EC5-4720-A1B3-5B39774BCA34}"/>
                </a:ext>
              </a:extLst>
            </p:cNvPr>
            <p:cNvCxnSpPr>
              <a:cxnSpLocks/>
            </p:cNvCxnSpPr>
            <p:nvPr/>
          </p:nvCxnSpPr>
          <p:spPr>
            <a:xfrm>
              <a:off x="1600200" y="1642974"/>
              <a:ext cx="0" cy="42870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ta unidirecional 12">
              <a:extLst>
                <a:ext uri="{FF2B5EF4-FFF2-40B4-BE49-F238E27FC236}">
                  <a16:creationId xmlns:a16="http://schemas.microsoft.com/office/drawing/2014/main" id="{0B2A6655-8F70-481A-B427-8AE9289BEF58}"/>
                </a:ext>
              </a:extLst>
            </p:cNvPr>
            <p:cNvCxnSpPr>
              <a:cxnSpLocks/>
            </p:cNvCxnSpPr>
            <p:nvPr/>
          </p:nvCxnSpPr>
          <p:spPr>
            <a:xfrm>
              <a:off x="4741985" y="1642974"/>
              <a:ext cx="0" cy="42870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B5A6B1E-F2F4-48D8-A9D4-8BC3A3434682}"/>
                </a:ext>
              </a:extLst>
            </p:cNvPr>
            <p:cNvSpPr txBox="1"/>
            <p:nvPr/>
          </p:nvSpPr>
          <p:spPr>
            <a:xfrm>
              <a:off x="7188070" y="2125894"/>
              <a:ext cx="1336431" cy="36306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/>
                <a:t>ER</a:t>
              </a:r>
              <a:r>
                <a:rPr lang="el-G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endParaRPr lang="pt-PT" b="1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D4ADCE7A-4874-4ABC-B51F-05EC3895AA5D}"/>
                </a:ext>
              </a:extLst>
            </p:cNvPr>
            <p:cNvSpPr txBox="1"/>
            <p:nvPr/>
          </p:nvSpPr>
          <p:spPr>
            <a:xfrm>
              <a:off x="4060027" y="2123454"/>
              <a:ext cx="1336431" cy="36306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/>
                <a:t>ER</a:t>
              </a:r>
              <a:r>
                <a:rPr lang="el-G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pt-PT" b="1" dirty="0"/>
            </a:p>
          </p:txBody>
        </p:sp>
        <p:cxnSp>
          <p:nvCxnSpPr>
            <p:cNvPr id="16" name="Conexão reta unidirecional 15">
              <a:extLst>
                <a:ext uri="{FF2B5EF4-FFF2-40B4-BE49-F238E27FC236}">
                  <a16:creationId xmlns:a16="http://schemas.microsoft.com/office/drawing/2014/main" id="{67265E21-FA07-4A9F-ADE1-D9864901C5D1}"/>
                </a:ext>
              </a:extLst>
            </p:cNvPr>
            <p:cNvCxnSpPr>
              <a:cxnSpLocks/>
            </p:cNvCxnSpPr>
            <p:nvPr/>
          </p:nvCxnSpPr>
          <p:spPr>
            <a:xfrm>
              <a:off x="1604102" y="2484993"/>
              <a:ext cx="0" cy="42870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ta unidirecional 16">
              <a:extLst>
                <a:ext uri="{FF2B5EF4-FFF2-40B4-BE49-F238E27FC236}">
                  <a16:creationId xmlns:a16="http://schemas.microsoft.com/office/drawing/2014/main" id="{59D3A210-BDFD-4364-A09E-E3F04193F0B9}"/>
                </a:ext>
              </a:extLst>
            </p:cNvPr>
            <p:cNvCxnSpPr>
              <a:cxnSpLocks/>
            </p:cNvCxnSpPr>
            <p:nvPr/>
          </p:nvCxnSpPr>
          <p:spPr>
            <a:xfrm>
              <a:off x="4763586" y="2492786"/>
              <a:ext cx="0" cy="42870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A0164E80-4151-48C4-A315-AC0EC4DE8418}"/>
                </a:ext>
              </a:extLst>
            </p:cNvPr>
            <p:cNvSpPr txBox="1"/>
            <p:nvPr/>
          </p:nvSpPr>
          <p:spPr>
            <a:xfrm>
              <a:off x="3620586" y="3009618"/>
              <a:ext cx="2286000" cy="1452265"/>
            </a:xfrm>
            <a:prstGeom prst="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Growth and survival of breast epithelial cells, through cell proliferation and inhibition of apoptosis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8C961D69-7425-4E03-ABCC-105F86C310A6}"/>
                </a:ext>
              </a:extLst>
            </p:cNvPr>
            <p:cNvSpPr txBox="1"/>
            <p:nvPr/>
          </p:nvSpPr>
          <p:spPr>
            <a:xfrm>
              <a:off x="6734532" y="3004901"/>
              <a:ext cx="2286000" cy="1452265"/>
            </a:xfrm>
            <a:prstGeom prst="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Anti-proliferative and pro-apoptotic properties</a:t>
              </a:r>
            </a:p>
            <a:p>
              <a:pPr algn="ctr"/>
              <a:endParaRPr lang="en-US" dirty="0"/>
            </a:p>
          </p:txBody>
        </p:sp>
        <p:cxnSp>
          <p:nvCxnSpPr>
            <p:cNvPr id="34" name="Conexão reta 33">
              <a:extLst>
                <a:ext uri="{FF2B5EF4-FFF2-40B4-BE49-F238E27FC236}">
                  <a16:creationId xmlns:a16="http://schemas.microsoft.com/office/drawing/2014/main" id="{B2C9A3EE-EEBB-4236-95F5-011723CEA7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0200" y="1642974"/>
              <a:ext cx="3142946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xão reta 34">
              <a:extLst>
                <a:ext uri="{FF2B5EF4-FFF2-40B4-BE49-F238E27FC236}">
                  <a16:creationId xmlns:a16="http://schemas.microsoft.com/office/drawing/2014/main" id="{F8524FCE-81AF-44BA-B838-56DC1CF5C7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1985" y="1642974"/>
              <a:ext cx="3142946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xão reta unidirecional 35">
              <a:extLst>
                <a:ext uri="{FF2B5EF4-FFF2-40B4-BE49-F238E27FC236}">
                  <a16:creationId xmlns:a16="http://schemas.microsoft.com/office/drawing/2014/main" id="{5E7E4D1C-3515-45EF-BF69-8C627EA73572}"/>
                </a:ext>
              </a:extLst>
            </p:cNvPr>
            <p:cNvCxnSpPr>
              <a:cxnSpLocks/>
            </p:cNvCxnSpPr>
            <p:nvPr/>
          </p:nvCxnSpPr>
          <p:spPr>
            <a:xfrm>
              <a:off x="7877532" y="1642974"/>
              <a:ext cx="0" cy="42870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65F8B7DB-3BE1-4B08-944E-E1A51FE530DD}"/>
                </a:ext>
              </a:extLst>
            </p:cNvPr>
            <p:cNvSpPr txBox="1"/>
            <p:nvPr/>
          </p:nvSpPr>
          <p:spPr>
            <a:xfrm>
              <a:off x="931984" y="2123454"/>
              <a:ext cx="1336431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/>
                <a:t>Aromatase</a:t>
              </a:r>
            </a:p>
          </p:txBody>
        </p:sp>
        <p:cxnSp>
          <p:nvCxnSpPr>
            <p:cNvPr id="38" name="Conexão reta unidirecional 37">
              <a:extLst>
                <a:ext uri="{FF2B5EF4-FFF2-40B4-BE49-F238E27FC236}">
                  <a16:creationId xmlns:a16="http://schemas.microsoft.com/office/drawing/2014/main" id="{5D6B9E6D-D3F4-4D17-A920-1E3CF9C6DAA0}"/>
                </a:ext>
              </a:extLst>
            </p:cNvPr>
            <p:cNvCxnSpPr>
              <a:cxnSpLocks/>
            </p:cNvCxnSpPr>
            <p:nvPr/>
          </p:nvCxnSpPr>
          <p:spPr>
            <a:xfrm>
              <a:off x="7884931" y="2484993"/>
              <a:ext cx="0" cy="42870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B8B0FFCB-72B4-47F2-BC1B-90F792096BC8}"/>
                </a:ext>
              </a:extLst>
            </p:cNvPr>
            <p:cNvSpPr txBox="1"/>
            <p:nvPr/>
          </p:nvSpPr>
          <p:spPr>
            <a:xfrm>
              <a:off x="457199" y="3015624"/>
              <a:ext cx="2286000" cy="1415772"/>
            </a:xfrm>
            <a:prstGeom prst="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Conversion of androgens into estrogens</a:t>
              </a:r>
            </a:p>
            <a:p>
              <a:pPr algn="ctr"/>
              <a:endParaRPr lang="en-US" sz="1400" dirty="0"/>
            </a:p>
          </p:txBody>
        </p: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CAC4B474-97A4-4534-82EC-975DDCC5FB8D}"/>
                </a:ext>
              </a:extLst>
            </p:cNvPr>
            <p:cNvGrpSpPr/>
            <p:nvPr/>
          </p:nvGrpSpPr>
          <p:grpSpPr>
            <a:xfrm>
              <a:off x="457199" y="4495800"/>
              <a:ext cx="2286000" cy="843847"/>
              <a:chOff x="152398" y="5734599"/>
              <a:chExt cx="2286000" cy="843847"/>
            </a:xfrm>
          </p:grpSpPr>
          <p:cxnSp>
            <p:nvCxnSpPr>
              <p:cNvPr id="43" name="Conexão reta unidirecional 42">
                <a:extLst>
                  <a:ext uri="{FF2B5EF4-FFF2-40B4-BE49-F238E27FC236}">
                    <a16:creationId xmlns:a16="http://schemas.microsoft.com/office/drawing/2014/main" id="{6C7B0D3D-F029-4E92-B7D7-72FAE17184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3674" y="5734599"/>
                <a:ext cx="0" cy="436099"/>
              </a:xfrm>
              <a:prstGeom prst="straightConnector1">
                <a:avLst/>
              </a:prstGeom>
              <a:ln w="38100">
                <a:solidFill>
                  <a:srgbClr val="FF858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6C932ED5-D7E4-431A-AD6D-B316B16E03A3}"/>
                  </a:ext>
                </a:extLst>
              </p:cNvPr>
              <p:cNvSpPr txBox="1"/>
              <p:nvPr/>
            </p:nvSpPr>
            <p:spPr>
              <a:xfrm>
                <a:off x="152398" y="6209114"/>
                <a:ext cx="2286000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FF8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Tumor development</a:t>
                </a:r>
              </a:p>
            </p:txBody>
          </p:sp>
        </p:grpSp>
      </p:grpSp>
      <p:pic>
        <p:nvPicPr>
          <p:cNvPr id="47" name="Picture 6">
            <a:extLst>
              <a:ext uri="{FF2B5EF4-FFF2-40B4-BE49-F238E27FC236}">
                <a16:creationId xmlns:a16="http://schemas.microsoft.com/office/drawing/2014/main" id="{6986810F-C28A-47BB-8D69-62165DF51F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0C2E4E09-3B6B-4A3E-88C6-41CAD732B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0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74"/>
    </mc:Choice>
    <mc:Fallback xmlns="">
      <p:transition spd="slow" advTm="58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B4BD9F3-D299-4BF2-9C63-5576E7F96F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00BECC7-9C17-4C43-B91A-F141F9C969DA}"/>
              </a:ext>
            </a:extLst>
          </p:cNvPr>
          <p:cNvSpPr txBox="1"/>
          <p:nvPr/>
        </p:nvSpPr>
        <p:spPr>
          <a:xfrm>
            <a:off x="838199" y="616032"/>
            <a:ext cx="2590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Endocrine Therapy </a:t>
            </a:r>
          </a:p>
        </p:txBody>
      </p: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DE175772-A873-48BE-9136-B348E414821B}"/>
              </a:ext>
            </a:extLst>
          </p:cNvPr>
          <p:cNvGrpSpPr/>
          <p:nvPr/>
        </p:nvGrpSpPr>
        <p:grpSpPr>
          <a:xfrm>
            <a:off x="1921411" y="1392331"/>
            <a:ext cx="5301177" cy="3710954"/>
            <a:chOff x="0" y="1219313"/>
            <a:chExt cx="5301177" cy="3710954"/>
          </a:xfrm>
        </p:grpSpPr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8E49496F-A41C-4D94-9575-38FBF03B3F83}"/>
                </a:ext>
              </a:extLst>
            </p:cNvPr>
            <p:cNvSpPr txBox="1"/>
            <p:nvPr/>
          </p:nvSpPr>
          <p:spPr>
            <a:xfrm>
              <a:off x="1180970" y="1219313"/>
              <a:ext cx="2680798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/>
                <a:t>ER </a:t>
              </a:r>
              <a:r>
                <a:rPr lang="pt-PT" b="1" dirty="0" err="1"/>
                <a:t>Modulators</a:t>
              </a:r>
              <a:r>
                <a:rPr lang="pt-PT" b="1" dirty="0"/>
                <a:t> </a:t>
              </a:r>
            </a:p>
          </p:txBody>
        </p:sp>
        <p:cxnSp>
          <p:nvCxnSpPr>
            <p:cNvPr id="23" name="Conexão reta 22">
              <a:extLst>
                <a:ext uri="{FF2B5EF4-FFF2-40B4-BE49-F238E27FC236}">
                  <a16:creationId xmlns:a16="http://schemas.microsoft.com/office/drawing/2014/main" id="{64BF91BB-F9CF-4A86-8E57-4CF07943189A}"/>
                </a:ext>
              </a:extLst>
            </p:cNvPr>
            <p:cNvCxnSpPr/>
            <p:nvPr/>
          </p:nvCxnSpPr>
          <p:spPr>
            <a:xfrm>
              <a:off x="2514546" y="1588645"/>
              <a:ext cx="0" cy="334053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xão reta 23">
              <a:extLst>
                <a:ext uri="{FF2B5EF4-FFF2-40B4-BE49-F238E27FC236}">
                  <a16:creationId xmlns:a16="http://schemas.microsoft.com/office/drawing/2014/main" id="{28A69E21-A80A-4A76-956F-23DC9F097E98}"/>
                </a:ext>
              </a:extLst>
            </p:cNvPr>
            <p:cNvCxnSpPr/>
            <p:nvPr/>
          </p:nvCxnSpPr>
          <p:spPr>
            <a:xfrm flipH="1">
              <a:off x="997369" y="1922698"/>
              <a:ext cx="3048000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xão reta unidirecional 24">
              <a:extLst>
                <a:ext uri="{FF2B5EF4-FFF2-40B4-BE49-F238E27FC236}">
                  <a16:creationId xmlns:a16="http://schemas.microsoft.com/office/drawing/2014/main" id="{AA7C4FD5-4AA3-40AE-9EC6-87227F300197}"/>
                </a:ext>
              </a:extLst>
            </p:cNvPr>
            <p:cNvCxnSpPr/>
            <p:nvPr/>
          </p:nvCxnSpPr>
          <p:spPr>
            <a:xfrm>
              <a:off x="1011224" y="1908843"/>
              <a:ext cx="0" cy="376054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xão reta unidirecional 25">
              <a:extLst>
                <a:ext uri="{FF2B5EF4-FFF2-40B4-BE49-F238E27FC236}">
                  <a16:creationId xmlns:a16="http://schemas.microsoft.com/office/drawing/2014/main" id="{035236F6-8E45-42F2-8F48-3C40BD438482}"/>
                </a:ext>
              </a:extLst>
            </p:cNvPr>
            <p:cNvCxnSpPr/>
            <p:nvPr/>
          </p:nvCxnSpPr>
          <p:spPr>
            <a:xfrm>
              <a:off x="4031514" y="1908843"/>
              <a:ext cx="0" cy="376054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C1E3DFEB-087B-495F-A6F6-BBAF910D0935}"/>
                </a:ext>
              </a:extLst>
            </p:cNvPr>
            <p:cNvGrpSpPr/>
            <p:nvPr/>
          </p:nvGrpSpPr>
          <p:grpSpPr>
            <a:xfrm>
              <a:off x="153412" y="2329660"/>
              <a:ext cx="1687913" cy="1495363"/>
              <a:chOff x="714577" y="3328288"/>
              <a:chExt cx="1687913" cy="1495363"/>
            </a:xfrm>
          </p:grpSpPr>
          <p:pic>
            <p:nvPicPr>
              <p:cNvPr id="52" name="Imagem 51">
                <a:extLst>
                  <a:ext uri="{FF2B5EF4-FFF2-40B4-BE49-F238E27FC236}">
                    <a16:creationId xmlns:a16="http://schemas.microsoft.com/office/drawing/2014/main" id="{DD1BDDCF-A8EB-4C72-B5E6-EB6929CA4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577" y="3328288"/>
                <a:ext cx="1687913" cy="1265934"/>
              </a:xfrm>
              <a:prstGeom prst="rect">
                <a:avLst/>
              </a:prstGeom>
            </p:spPr>
          </p:pic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EB15DACD-C0BD-4485-8862-8F8C750F2467}"/>
                  </a:ext>
                </a:extLst>
              </p:cNvPr>
              <p:cNvSpPr txBox="1"/>
              <p:nvPr/>
            </p:nvSpPr>
            <p:spPr>
              <a:xfrm>
                <a:off x="734188" y="4454319"/>
                <a:ext cx="1648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dirty="0" err="1"/>
                  <a:t>Tamoxifen</a:t>
                </a:r>
                <a:endParaRPr lang="pt-PT" dirty="0"/>
              </a:p>
            </p:txBody>
          </p:sp>
        </p:grp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C7DCC7DE-C2DE-46B3-B764-11FB0A9BD98A}"/>
                </a:ext>
              </a:extLst>
            </p:cNvPr>
            <p:cNvGrpSpPr/>
            <p:nvPr/>
          </p:nvGrpSpPr>
          <p:grpSpPr>
            <a:xfrm>
              <a:off x="2422359" y="2329660"/>
              <a:ext cx="2878818" cy="1489876"/>
              <a:chOff x="2983524" y="3328288"/>
              <a:chExt cx="2878818" cy="1489876"/>
            </a:xfrm>
          </p:grpSpPr>
          <p:pic>
            <p:nvPicPr>
              <p:cNvPr id="50" name="Imagem 49" descr="Uma imagem com objeto&#10;&#10;Descrição gerada automaticamente">
                <a:extLst>
                  <a:ext uri="{FF2B5EF4-FFF2-40B4-BE49-F238E27FC236}">
                    <a16:creationId xmlns:a16="http://schemas.microsoft.com/office/drawing/2014/main" id="{891C9DF9-4AE3-4051-AE4C-88B0F80AA8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3524" y="3328288"/>
                <a:ext cx="2878818" cy="881116"/>
              </a:xfrm>
              <a:prstGeom prst="rect">
                <a:avLst/>
              </a:prstGeom>
            </p:spPr>
          </p:pic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D773B5DF-5EE5-494B-A63D-91C5D4118FF6}"/>
                  </a:ext>
                </a:extLst>
              </p:cNvPr>
              <p:cNvSpPr txBox="1"/>
              <p:nvPr/>
            </p:nvSpPr>
            <p:spPr>
              <a:xfrm>
                <a:off x="3747655" y="4448832"/>
                <a:ext cx="1648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dirty="0" err="1"/>
                  <a:t>Fulvestrant</a:t>
                </a:r>
                <a:endParaRPr lang="pt-PT" dirty="0"/>
              </a:p>
            </p:txBody>
          </p:sp>
        </p:grpSp>
        <p:cxnSp>
          <p:nvCxnSpPr>
            <p:cNvPr id="9" name="Conexão reta unidirecional 8">
              <a:extLst>
                <a:ext uri="{FF2B5EF4-FFF2-40B4-BE49-F238E27FC236}">
                  <a16:creationId xmlns:a16="http://schemas.microsoft.com/office/drawing/2014/main" id="{30EBD058-4573-46A3-B329-C72E64AF9F48}"/>
                </a:ext>
              </a:extLst>
            </p:cNvPr>
            <p:cNvCxnSpPr/>
            <p:nvPr/>
          </p:nvCxnSpPr>
          <p:spPr>
            <a:xfrm>
              <a:off x="997369" y="3854426"/>
              <a:ext cx="0" cy="376054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ta unidirecional 9">
              <a:extLst>
                <a:ext uri="{FF2B5EF4-FFF2-40B4-BE49-F238E27FC236}">
                  <a16:creationId xmlns:a16="http://schemas.microsoft.com/office/drawing/2014/main" id="{5F165919-13D3-4890-B392-6AEB92156736}"/>
                </a:ext>
              </a:extLst>
            </p:cNvPr>
            <p:cNvCxnSpPr/>
            <p:nvPr/>
          </p:nvCxnSpPr>
          <p:spPr>
            <a:xfrm>
              <a:off x="4045369" y="3819536"/>
              <a:ext cx="0" cy="376054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46A094F-1B53-4418-A798-174D6058506B}"/>
                </a:ext>
              </a:extLst>
            </p:cNvPr>
            <p:cNvSpPr txBox="1"/>
            <p:nvPr/>
          </p:nvSpPr>
          <p:spPr>
            <a:xfrm>
              <a:off x="0" y="4283936"/>
              <a:ext cx="1994735" cy="646331"/>
            </a:xfrm>
            <a:prstGeom prst="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err="1"/>
                <a:t>Pre-menopausal</a:t>
              </a:r>
              <a:r>
                <a:rPr lang="pt-PT" dirty="0"/>
                <a:t> </a:t>
              </a:r>
              <a:r>
                <a:rPr lang="pt-PT" dirty="0" err="1"/>
                <a:t>women</a:t>
              </a:r>
              <a:endParaRPr lang="pt-PT" dirty="0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DB15C528-8B09-4B98-9CE7-DC4C3EF52E3A}"/>
                </a:ext>
              </a:extLst>
            </p:cNvPr>
            <p:cNvSpPr txBox="1"/>
            <p:nvPr/>
          </p:nvSpPr>
          <p:spPr>
            <a:xfrm>
              <a:off x="2973465" y="4278858"/>
              <a:ext cx="2143808" cy="646331"/>
            </a:xfrm>
            <a:prstGeom prst="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err="1"/>
                <a:t>Pre</a:t>
              </a:r>
              <a:r>
                <a:rPr lang="pt-PT" dirty="0"/>
                <a:t>- </a:t>
              </a:r>
              <a:r>
                <a:rPr lang="pt-PT" dirty="0" err="1"/>
                <a:t>and</a:t>
              </a:r>
              <a:r>
                <a:rPr lang="pt-PT" dirty="0"/>
                <a:t> </a:t>
              </a:r>
              <a:r>
                <a:rPr lang="pt-PT" dirty="0" err="1"/>
                <a:t>post</a:t>
              </a:r>
              <a:r>
                <a:rPr lang="pt-PT" dirty="0"/>
                <a:t>- </a:t>
              </a:r>
              <a:r>
                <a:rPr lang="pt-PT" dirty="0" err="1"/>
                <a:t>menopausal</a:t>
              </a:r>
              <a:r>
                <a:rPr lang="pt-PT" dirty="0"/>
                <a:t> </a:t>
              </a:r>
              <a:r>
                <a:rPr lang="pt-PT" dirty="0" err="1"/>
                <a:t>women</a:t>
              </a:r>
              <a:endParaRPr lang="pt-PT" dirty="0"/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399F0E0-A677-450A-A791-854018192CA8}"/>
              </a:ext>
            </a:extLst>
          </p:cNvPr>
          <p:cNvSpPr txBox="1"/>
          <p:nvPr/>
        </p:nvSpPr>
        <p:spPr>
          <a:xfrm>
            <a:off x="3380339" y="5776445"/>
            <a:ext cx="579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00" dirty="0">
                <a:cs typeface="Arial" panose="020B0604020202020204" pitchFamily="34" charset="0"/>
              </a:rPr>
              <a:t>Augusto TV </a:t>
            </a:r>
            <a:r>
              <a:rPr lang="pt-PT" sz="1000" dirty="0" err="1">
                <a:cs typeface="Arial" panose="020B0604020202020204" pitchFamily="34" charset="0"/>
              </a:rPr>
              <a:t>et</a:t>
            </a:r>
            <a:r>
              <a:rPr lang="pt-PT" sz="1000" dirty="0">
                <a:cs typeface="Arial" panose="020B0604020202020204" pitchFamily="34" charset="0"/>
              </a:rPr>
              <a:t> al. (2018) </a:t>
            </a:r>
            <a:r>
              <a:rPr lang="pt-PT" sz="1000" dirty="0" err="1">
                <a:cs typeface="Arial" panose="020B0604020202020204" pitchFamily="34" charset="0"/>
              </a:rPr>
              <a:t>Endocr</a:t>
            </a:r>
            <a:r>
              <a:rPr lang="pt-PT" sz="1000" dirty="0">
                <a:cs typeface="Arial" panose="020B0604020202020204" pitchFamily="34" charset="0"/>
              </a:rPr>
              <a:t> </a:t>
            </a:r>
            <a:r>
              <a:rPr lang="pt-PT" sz="1000" dirty="0" err="1">
                <a:cs typeface="Arial" panose="020B0604020202020204" pitchFamily="34" charset="0"/>
              </a:rPr>
              <a:t>Relat</a:t>
            </a:r>
            <a:r>
              <a:rPr lang="pt-PT" sz="1000" dirty="0">
                <a:cs typeface="Arial" panose="020B0604020202020204" pitchFamily="34" charset="0"/>
              </a:rPr>
              <a:t> Cancer;25(5):R283-R301</a:t>
            </a:r>
          </a:p>
        </p:txBody>
      </p:sp>
      <p:sp>
        <p:nvSpPr>
          <p:cNvPr id="29" name="TextBox 3"/>
          <p:cNvSpPr txBox="1"/>
          <p:nvPr/>
        </p:nvSpPr>
        <p:spPr>
          <a:xfrm>
            <a:off x="88805" y="6915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96E55360-6BB3-49A4-B340-1296E51B6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5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81"/>
    </mc:Choice>
    <mc:Fallback xmlns="">
      <p:transition spd="slow" advTm="60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63113F0B-A885-4BAA-829F-550DA8977A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64970A2F-B835-4CE5-B4A4-517EACBAABBB}"/>
              </a:ext>
            </a:extLst>
          </p:cNvPr>
          <p:cNvGrpSpPr/>
          <p:nvPr/>
        </p:nvGrpSpPr>
        <p:grpSpPr>
          <a:xfrm>
            <a:off x="1461213" y="1152561"/>
            <a:ext cx="6221573" cy="4428158"/>
            <a:chOff x="5216444" y="1219313"/>
            <a:chExt cx="6221573" cy="4428158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3EEA755F-32BE-415C-81D1-928D77A2D5FD}"/>
                </a:ext>
              </a:extLst>
            </p:cNvPr>
            <p:cNvSpPr txBox="1"/>
            <p:nvPr/>
          </p:nvSpPr>
          <p:spPr>
            <a:xfrm>
              <a:off x="7207903" y="1219313"/>
              <a:ext cx="2680798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/>
                <a:t>Aromatase </a:t>
              </a:r>
              <a:r>
                <a:rPr lang="pt-PT" b="1" dirty="0" err="1"/>
                <a:t>Inhibitors</a:t>
              </a:r>
              <a:r>
                <a:rPr lang="pt-PT" b="1" dirty="0"/>
                <a:t> (</a:t>
              </a:r>
              <a:r>
                <a:rPr lang="pt-PT" b="1" dirty="0" err="1"/>
                <a:t>AIs</a:t>
              </a:r>
              <a:r>
                <a:rPr lang="pt-PT" b="1" dirty="0"/>
                <a:t>) </a:t>
              </a:r>
            </a:p>
          </p:txBody>
        </p:sp>
        <p:cxnSp>
          <p:nvCxnSpPr>
            <p:cNvPr id="7" name="Conexão reta 6">
              <a:extLst>
                <a:ext uri="{FF2B5EF4-FFF2-40B4-BE49-F238E27FC236}">
                  <a16:creationId xmlns:a16="http://schemas.microsoft.com/office/drawing/2014/main" id="{036B215D-3DD9-4A5F-81EB-A36DE11F5D07}"/>
                </a:ext>
              </a:extLst>
            </p:cNvPr>
            <p:cNvCxnSpPr/>
            <p:nvPr/>
          </p:nvCxnSpPr>
          <p:spPr>
            <a:xfrm>
              <a:off x="8548302" y="1588645"/>
              <a:ext cx="0" cy="334053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xão reta 7">
              <a:extLst>
                <a:ext uri="{FF2B5EF4-FFF2-40B4-BE49-F238E27FC236}">
                  <a16:creationId xmlns:a16="http://schemas.microsoft.com/office/drawing/2014/main" id="{C11264A2-8B83-4535-BF6B-5544F1BB73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4302" y="1922698"/>
              <a:ext cx="1524001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xão reta unidirecional 8">
              <a:extLst>
                <a:ext uri="{FF2B5EF4-FFF2-40B4-BE49-F238E27FC236}">
                  <a16:creationId xmlns:a16="http://schemas.microsoft.com/office/drawing/2014/main" id="{D7A8370A-ABBA-40B4-BE88-72A430F84BE8}"/>
                </a:ext>
              </a:extLst>
            </p:cNvPr>
            <p:cNvCxnSpPr/>
            <p:nvPr/>
          </p:nvCxnSpPr>
          <p:spPr>
            <a:xfrm>
              <a:off x="10072303" y="2714058"/>
              <a:ext cx="0" cy="376054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ta unidirecional 9">
              <a:extLst>
                <a:ext uri="{FF2B5EF4-FFF2-40B4-BE49-F238E27FC236}">
                  <a16:creationId xmlns:a16="http://schemas.microsoft.com/office/drawing/2014/main" id="{6D9D32DA-6481-48FC-8FA6-2F40FF6AA4C7}"/>
                </a:ext>
              </a:extLst>
            </p:cNvPr>
            <p:cNvCxnSpPr/>
            <p:nvPr/>
          </p:nvCxnSpPr>
          <p:spPr>
            <a:xfrm>
              <a:off x="10058448" y="1912041"/>
              <a:ext cx="0" cy="376054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AFEED23-AD5D-4EB9-9C19-06622F460B9D}"/>
                </a:ext>
              </a:extLst>
            </p:cNvPr>
            <p:cNvSpPr txBox="1"/>
            <p:nvPr/>
          </p:nvSpPr>
          <p:spPr>
            <a:xfrm>
              <a:off x="9061080" y="2344726"/>
              <a:ext cx="1994735" cy="369332"/>
            </a:xfrm>
            <a:prstGeom prst="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 err="1"/>
                <a:t>Steroidal</a:t>
              </a:r>
              <a:endParaRPr lang="pt-PT" b="1" dirty="0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8A73CD2-20EB-4EFA-9439-BC6158B8641B}"/>
                </a:ext>
              </a:extLst>
            </p:cNvPr>
            <p:cNvSpPr txBox="1"/>
            <p:nvPr/>
          </p:nvSpPr>
          <p:spPr>
            <a:xfrm>
              <a:off x="6040789" y="2344726"/>
              <a:ext cx="1994735" cy="369332"/>
            </a:xfrm>
            <a:prstGeom prst="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/>
                <a:t>Non-</a:t>
              </a:r>
              <a:r>
                <a:rPr lang="pt-PT" b="1" dirty="0" err="1"/>
                <a:t>Steroidal</a:t>
              </a:r>
              <a:endParaRPr lang="pt-PT" b="1" dirty="0"/>
            </a:p>
          </p:txBody>
        </p:sp>
        <p:cxnSp>
          <p:nvCxnSpPr>
            <p:cNvPr id="13" name="Conexão reta unidirecional 12">
              <a:extLst>
                <a:ext uri="{FF2B5EF4-FFF2-40B4-BE49-F238E27FC236}">
                  <a16:creationId xmlns:a16="http://schemas.microsoft.com/office/drawing/2014/main" id="{3762D172-1A30-4795-AA6C-39B82EB4D2BA}"/>
                </a:ext>
              </a:extLst>
            </p:cNvPr>
            <p:cNvCxnSpPr/>
            <p:nvPr/>
          </p:nvCxnSpPr>
          <p:spPr>
            <a:xfrm>
              <a:off x="7038157" y="1912041"/>
              <a:ext cx="0" cy="376054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ta 13">
              <a:extLst>
                <a:ext uri="{FF2B5EF4-FFF2-40B4-BE49-F238E27FC236}">
                  <a16:creationId xmlns:a16="http://schemas.microsoft.com/office/drawing/2014/main" id="{2E9BD537-36E4-427F-B817-E4C8309E21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8302" y="1922698"/>
              <a:ext cx="1524001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ta 14">
              <a:extLst>
                <a:ext uri="{FF2B5EF4-FFF2-40B4-BE49-F238E27FC236}">
                  <a16:creationId xmlns:a16="http://schemas.microsoft.com/office/drawing/2014/main" id="{5DF7968B-5205-4617-9598-F1A6ED90DCCC}"/>
                </a:ext>
              </a:extLst>
            </p:cNvPr>
            <p:cNvCxnSpPr/>
            <p:nvPr/>
          </p:nvCxnSpPr>
          <p:spPr>
            <a:xfrm>
              <a:off x="7038156" y="2714058"/>
              <a:ext cx="0" cy="334053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ta 15">
              <a:extLst>
                <a:ext uri="{FF2B5EF4-FFF2-40B4-BE49-F238E27FC236}">
                  <a16:creationId xmlns:a16="http://schemas.microsoft.com/office/drawing/2014/main" id="{9B8961BD-93D1-4D41-8BDE-D334B69FC0A9}"/>
                </a:ext>
              </a:extLst>
            </p:cNvPr>
            <p:cNvCxnSpPr>
              <a:cxnSpLocks/>
            </p:cNvCxnSpPr>
            <p:nvPr/>
          </p:nvCxnSpPr>
          <p:spPr>
            <a:xfrm>
              <a:off x="6040789" y="3048111"/>
              <a:ext cx="1011222" cy="1649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ta 16">
              <a:extLst>
                <a:ext uri="{FF2B5EF4-FFF2-40B4-BE49-F238E27FC236}">
                  <a16:creationId xmlns:a16="http://schemas.microsoft.com/office/drawing/2014/main" id="{3097CB4F-B856-4888-98CD-C6ECF389689E}"/>
                </a:ext>
              </a:extLst>
            </p:cNvPr>
            <p:cNvCxnSpPr>
              <a:cxnSpLocks/>
            </p:cNvCxnSpPr>
            <p:nvPr/>
          </p:nvCxnSpPr>
          <p:spPr>
            <a:xfrm>
              <a:off x="7052250" y="3048111"/>
              <a:ext cx="1011222" cy="1649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ta unidirecional 17">
              <a:extLst>
                <a:ext uri="{FF2B5EF4-FFF2-40B4-BE49-F238E27FC236}">
                  <a16:creationId xmlns:a16="http://schemas.microsoft.com/office/drawing/2014/main" id="{D910DCCB-983C-4C72-8DE4-BAE8A4D80314}"/>
                </a:ext>
              </a:extLst>
            </p:cNvPr>
            <p:cNvCxnSpPr/>
            <p:nvPr/>
          </p:nvCxnSpPr>
          <p:spPr>
            <a:xfrm>
              <a:off x="6040789" y="3036604"/>
              <a:ext cx="0" cy="376054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ta unidirecional 18">
              <a:extLst>
                <a:ext uri="{FF2B5EF4-FFF2-40B4-BE49-F238E27FC236}">
                  <a16:creationId xmlns:a16="http://schemas.microsoft.com/office/drawing/2014/main" id="{C541F66D-BDD9-4FF5-A8EA-4F4872064B1A}"/>
                </a:ext>
              </a:extLst>
            </p:cNvPr>
            <p:cNvCxnSpPr/>
            <p:nvPr/>
          </p:nvCxnSpPr>
          <p:spPr>
            <a:xfrm>
              <a:off x="8063234" y="3034256"/>
              <a:ext cx="0" cy="376054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A04A4DBA-6324-44FC-9AFB-76837F25BB90}"/>
                </a:ext>
              </a:extLst>
            </p:cNvPr>
            <p:cNvGrpSpPr/>
            <p:nvPr/>
          </p:nvGrpSpPr>
          <p:grpSpPr>
            <a:xfrm>
              <a:off x="5216444" y="3389566"/>
              <a:ext cx="1648690" cy="1382448"/>
              <a:chOff x="5777609" y="4388194"/>
              <a:chExt cx="1648690" cy="1382448"/>
            </a:xfrm>
          </p:grpSpPr>
          <p:pic>
            <p:nvPicPr>
              <p:cNvPr id="28" name="Imagem 27">
                <a:extLst>
                  <a:ext uri="{FF2B5EF4-FFF2-40B4-BE49-F238E27FC236}">
                    <a16:creationId xmlns:a16="http://schemas.microsoft.com/office/drawing/2014/main" id="{7AFB4290-A9C0-4858-A032-4AFCB2C41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9164" y="4388194"/>
                <a:ext cx="1499625" cy="1004749"/>
              </a:xfrm>
              <a:prstGeom prst="rect">
                <a:avLst/>
              </a:prstGeom>
            </p:spPr>
          </p:pic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64E8EAFF-D630-4E18-B5CF-07D98F38355C}"/>
                  </a:ext>
                </a:extLst>
              </p:cNvPr>
              <p:cNvSpPr txBox="1"/>
              <p:nvPr/>
            </p:nvSpPr>
            <p:spPr>
              <a:xfrm>
                <a:off x="5777609" y="5401310"/>
                <a:ext cx="1648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dirty="0" err="1"/>
                  <a:t>Anastrozole</a:t>
                </a:r>
                <a:endParaRPr lang="pt-PT" dirty="0"/>
              </a:p>
            </p:txBody>
          </p:sp>
        </p:grp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B70C82C-7FE6-4B44-A3FE-8A0E9B98E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139" y="3404529"/>
              <a:ext cx="1580190" cy="998153"/>
            </a:xfrm>
            <a:prstGeom prst="rect">
              <a:avLst/>
            </a:prstGeom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31229C55-6971-4757-9424-AD32530EDA21}"/>
                </a:ext>
              </a:extLst>
            </p:cNvPr>
            <p:cNvSpPr txBox="1"/>
            <p:nvPr/>
          </p:nvSpPr>
          <p:spPr>
            <a:xfrm>
              <a:off x="7238889" y="4402682"/>
              <a:ext cx="16486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err="1"/>
                <a:t>Letrozole</a:t>
              </a:r>
              <a:endParaRPr lang="pt-PT" dirty="0"/>
            </a:p>
          </p:txBody>
        </p: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F05757A3-8B96-400F-B4A7-AC271C026A76}"/>
                </a:ext>
              </a:extLst>
            </p:cNvPr>
            <p:cNvGrpSpPr/>
            <p:nvPr/>
          </p:nvGrpSpPr>
          <p:grpSpPr>
            <a:xfrm>
              <a:off x="9247958" y="2876637"/>
              <a:ext cx="1648690" cy="1402221"/>
              <a:chOff x="9809123" y="3875265"/>
              <a:chExt cx="1648690" cy="1402221"/>
            </a:xfrm>
          </p:grpSpPr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2031E9CA-7428-4936-80B3-DFE2208E7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9150" y="3875265"/>
                <a:ext cx="1452730" cy="1165816"/>
              </a:xfrm>
              <a:prstGeom prst="rect">
                <a:avLst/>
              </a:prstGeom>
            </p:spPr>
          </p:pic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835A20CC-BD04-415B-9EF7-442C52A8694F}"/>
                  </a:ext>
                </a:extLst>
              </p:cNvPr>
              <p:cNvSpPr txBox="1"/>
              <p:nvPr/>
            </p:nvSpPr>
            <p:spPr>
              <a:xfrm>
                <a:off x="9809123" y="4908154"/>
                <a:ext cx="1648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dirty="0" err="1"/>
                  <a:t>Exemestane</a:t>
                </a:r>
                <a:endParaRPr lang="pt-PT" dirty="0"/>
              </a:p>
            </p:txBody>
          </p:sp>
        </p:grpSp>
        <p:sp>
          <p:nvSpPr>
            <p:cNvPr id="24" name="Chaveta à direita 23">
              <a:extLst>
                <a:ext uri="{FF2B5EF4-FFF2-40B4-BE49-F238E27FC236}">
                  <a16:creationId xmlns:a16="http://schemas.microsoft.com/office/drawing/2014/main" id="{05747C05-8EF3-4D8B-A3DD-4BE84D02A78F}"/>
                </a:ext>
              </a:extLst>
            </p:cNvPr>
            <p:cNvSpPr/>
            <p:nvPr/>
          </p:nvSpPr>
          <p:spPr>
            <a:xfrm rot="5400000">
              <a:off x="8256964" y="1724262"/>
              <a:ext cx="282088" cy="6080018"/>
            </a:xfrm>
            <a:prstGeom prst="rightBrac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2D5D3B4B-53AC-4D64-B9E1-504A4701D719}"/>
                </a:ext>
              </a:extLst>
            </p:cNvPr>
            <p:cNvSpPr txBox="1"/>
            <p:nvPr/>
          </p:nvSpPr>
          <p:spPr>
            <a:xfrm>
              <a:off x="6274014" y="5001140"/>
              <a:ext cx="4247988" cy="646331"/>
            </a:xfrm>
            <a:prstGeom prst="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Post-menopausal women and pre-menopausal women after ovaries ablation</a:t>
              </a:r>
            </a:p>
          </p:txBody>
        </p:sp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78149BA-2306-4BDA-A58B-4B8BB3E4EFEE}"/>
              </a:ext>
            </a:extLst>
          </p:cNvPr>
          <p:cNvSpPr txBox="1"/>
          <p:nvPr/>
        </p:nvSpPr>
        <p:spPr>
          <a:xfrm>
            <a:off x="838199" y="616032"/>
            <a:ext cx="2590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Endocrine Therapy 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399F0E0-A677-450A-A791-854018192CA8}"/>
              </a:ext>
            </a:extLst>
          </p:cNvPr>
          <p:cNvSpPr txBox="1"/>
          <p:nvPr/>
        </p:nvSpPr>
        <p:spPr>
          <a:xfrm>
            <a:off x="3380339" y="5776445"/>
            <a:ext cx="579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00" dirty="0">
                <a:cs typeface="Arial" panose="020B0604020202020204" pitchFamily="34" charset="0"/>
              </a:rPr>
              <a:t>Augusto TV </a:t>
            </a:r>
            <a:r>
              <a:rPr lang="pt-PT" sz="1000" dirty="0" err="1">
                <a:cs typeface="Arial" panose="020B0604020202020204" pitchFamily="34" charset="0"/>
              </a:rPr>
              <a:t>et</a:t>
            </a:r>
            <a:r>
              <a:rPr lang="pt-PT" sz="1000" dirty="0">
                <a:cs typeface="Arial" panose="020B0604020202020204" pitchFamily="34" charset="0"/>
              </a:rPr>
              <a:t> al. (2018) </a:t>
            </a:r>
            <a:r>
              <a:rPr lang="pt-PT" sz="1000" dirty="0" err="1">
                <a:cs typeface="Arial" panose="020B0604020202020204" pitchFamily="34" charset="0"/>
              </a:rPr>
              <a:t>Endocr</a:t>
            </a:r>
            <a:r>
              <a:rPr lang="pt-PT" sz="1000" dirty="0">
                <a:cs typeface="Arial" panose="020B0604020202020204" pitchFamily="34" charset="0"/>
              </a:rPr>
              <a:t> </a:t>
            </a:r>
            <a:r>
              <a:rPr lang="pt-PT" sz="1000" dirty="0" err="1">
                <a:cs typeface="Arial" panose="020B0604020202020204" pitchFamily="34" charset="0"/>
              </a:rPr>
              <a:t>Relat</a:t>
            </a:r>
            <a:r>
              <a:rPr lang="pt-PT" sz="1000" dirty="0">
                <a:cs typeface="Arial" panose="020B0604020202020204" pitchFamily="34" charset="0"/>
              </a:rPr>
              <a:t> Cancer;25(5):R283-R301</a:t>
            </a:r>
          </a:p>
        </p:txBody>
      </p:sp>
      <p:sp>
        <p:nvSpPr>
          <p:cNvPr id="32" name="TextBox 3"/>
          <p:cNvSpPr txBox="1"/>
          <p:nvPr/>
        </p:nvSpPr>
        <p:spPr>
          <a:xfrm>
            <a:off x="88805" y="6915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</a:p>
        </p:txBody>
      </p:sp>
      <p:pic>
        <p:nvPicPr>
          <p:cNvPr id="33" name="Áudio 32">
            <a:hlinkClick r:id="" action="ppaction://media"/>
            <a:extLst>
              <a:ext uri="{FF2B5EF4-FFF2-40B4-BE49-F238E27FC236}">
                <a16:creationId xmlns:a16="http://schemas.microsoft.com/office/drawing/2014/main" id="{BF0D9E1C-BF55-48EE-AB67-9AA5471C8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1"/>
    </mc:Choice>
    <mc:Fallback xmlns="">
      <p:transition spd="slow" advTm="38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63113F0B-A885-4BAA-829F-550DA8977A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A78149BA-2306-4BDA-A58B-4B8BB3E4EFEE}"/>
              </a:ext>
            </a:extLst>
          </p:cNvPr>
          <p:cNvSpPr txBox="1"/>
          <p:nvPr/>
        </p:nvSpPr>
        <p:spPr>
          <a:xfrm>
            <a:off x="838199" y="616032"/>
            <a:ext cx="3733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Tamoxifen Bisphenol (TAM-Bis) 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399F0E0-A677-450A-A791-854018192CA8}"/>
              </a:ext>
            </a:extLst>
          </p:cNvPr>
          <p:cNvSpPr txBox="1"/>
          <p:nvPr/>
        </p:nvSpPr>
        <p:spPr>
          <a:xfrm>
            <a:off x="3352800" y="5621328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00" dirty="0" err="1">
                <a:cs typeface="Arial" panose="020B0604020202020204" pitchFamily="34" charset="0"/>
              </a:rPr>
              <a:t>Lubczyk</a:t>
            </a:r>
            <a:r>
              <a:rPr lang="pt-PT" sz="1000" dirty="0">
                <a:cs typeface="Arial" panose="020B0604020202020204" pitchFamily="34" charset="0"/>
              </a:rPr>
              <a:t> V. </a:t>
            </a:r>
            <a:r>
              <a:rPr lang="pt-PT" sz="1000" dirty="0" err="1">
                <a:cs typeface="Arial" panose="020B0604020202020204" pitchFamily="34" charset="0"/>
              </a:rPr>
              <a:t>et</a:t>
            </a:r>
            <a:r>
              <a:rPr lang="pt-PT" sz="1000" dirty="0">
                <a:cs typeface="Arial" panose="020B0604020202020204" pitchFamily="34" charset="0"/>
              </a:rPr>
              <a:t> al. (2002) </a:t>
            </a:r>
            <a:r>
              <a:rPr lang="pt-PT" sz="1000" dirty="0" err="1">
                <a:cs typeface="Arial" panose="020B0604020202020204" pitchFamily="34" charset="0"/>
              </a:rPr>
              <a:t>Journal</a:t>
            </a:r>
            <a:r>
              <a:rPr lang="pt-PT" sz="1000" dirty="0">
                <a:cs typeface="Arial" panose="020B0604020202020204" pitchFamily="34" charset="0"/>
              </a:rPr>
              <a:t> </a:t>
            </a:r>
            <a:r>
              <a:rPr lang="pt-PT" sz="1000" dirty="0" err="1">
                <a:cs typeface="Arial" panose="020B0604020202020204" pitchFamily="34" charset="0"/>
              </a:rPr>
              <a:t>of</a:t>
            </a:r>
            <a:r>
              <a:rPr lang="pt-PT" sz="1000" dirty="0">
                <a:cs typeface="Arial" panose="020B0604020202020204" pitchFamily="34" charset="0"/>
              </a:rPr>
              <a:t> Medicinal </a:t>
            </a:r>
            <a:r>
              <a:rPr lang="pt-PT" sz="1000" dirty="0" err="1">
                <a:cs typeface="Arial" panose="020B0604020202020204" pitchFamily="34" charset="0"/>
              </a:rPr>
              <a:t>Chemistry</a:t>
            </a:r>
            <a:r>
              <a:rPr lang="pt-PT" sz="1000" dirty="0">
                <a:cs typeface="Arial" panose="020B0604020202020204" pitchFamily="34" charset="0"/>
              </a:rPr>
              <a:t>; </a:t>
            </a:r>
            <a:r>
              <a:rPr lang="en-GB" sz="1000" dirty="0">
                <a:effectLst/>
                <a:latin typeface="+mj-lt"/>
                <a:ea typeface="Calibri" panose="020F0502020204030204" pitchFamily="34" charset="0"/>
              </a:rPr>
              <a:t>45(24): p. 5358-5364</a:t>
            </a:r>
          </a:p>
          <a:p>
            <a:pPr algn="r"/>
            <a:r>
              <a:rPr lang="en-GB" sz="1000" dirty="0">
                <a:latin typeface="+mj-lt"/>
                <a:cs typeface="Arial" panose="020B0604020202020204" pitchFamily="34" charset="0"/>
              </a:rPr>
              <a:t>Zhao LM. et al. (2016) </a:t>
            </a:r>
            <a:r>
              <a:rPr lang="en-GB" sz="1000" dirty="0" err="1">
                <a:latin typeface="+mj-lt"/>
                <a:cs typeface="Arial" panose="020B0604020202020204" pitchFamily="34" charset="0"/>
              </a:rPr>
              <a:t>Bioorg</a:t>
            </a:r>
            <a:r>
              <a:rPr lang="en-GB" sz="1000" dirty="0">
                <a:latin typeface="+mj-lt"/>
                <a:cs typeface="Arial" panose="020B0604020202020204" pitchFamily="34" charset="0"/>
              </a:rPr>
              <a:t> Med Chem;</a:t>
            </a:r>
            <a:r>
              <a:rPr lang="en-GB" sz="1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24(21): p. 5400-5409</a:t>
            </a:r>
            <a:r>
              <a:rPr lang="en-GB" sz="1000" dirty="0">
                <a:latin typeface="+mj-lt"/>
                <a:cs typeface="Arial" panose="020B0604020202020204" pitchFamily="34" charset="0"/>
              </a:rPr>
              <a:t> </a:t>
            </a:r>
            <a:endParaRPr lang="pt-PT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TextBox 3"/>
          <p:cNvSpPr txBox="1"/>
          <p:nvPr/>
        </p:nvSpPr>
        <p:spPr>
          <a:xfrm>
            <a:off x="88805" y="6915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</a:p>
        </p:txBody>
      </p:sp>
      <p:pic>
        <p:nvPicPr>
          <p:cNvPr id="34" name="Picture 1" descr="Picture">
            <a:extLst>
              <a:ext uri="{FF2B5EF4-FFF2-40B4-BE49-F238E27FC236}">
                <a16:creationId xmlns:a16="http://schemas.microsoft.com/office/drawing/2014/main" id="{00000000-0008-0000-0000-0000330000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5" y="1705258"/>
            <a:ext cx="3075539" cy="2947550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027FED4A-0C8E-42AE-BDE5-10A70F45CB54}"/>
              </a:ext>
            </a:extLst>
          </p:cNvPr>
          <p:cNvSpPr txBox="1"/>
          <p:nvPr/>
        </p:nvSpPr>
        <p:spPr>
          <a:xfrm>
            <a:off x="3581400" y="2163370"/>
            <a:ext cx="533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ER</a:t>
            </a:r>
            <a:r>
              <a:rPr lang="el-GR" b="1" dirty="0">
                <a:latin typeface="+mj-lt"/>
                <a:cs typeface="Times New Roman" panose="02020603050405020304" pitchFamily="18" charset="0"/>
              </a:rPr>
              <a:t>α</a:t>
            </a:r>
            <a:r>
              <a:rPr lang="pt-PT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pt-PT" b="1" dirty="0" err="1">
                <a:latin typeface="+mj-lt"/>
                <a:cs typeface="Times New Roman" panose="02020603050405020304" pitchFamily="18" charset="0"/>
              </a:rPr>
              <a:t>antagonist</a:t>
            </a:r>
            <a:endParaRPr lang="pt-PT" b="1" dirty="0">
              <a:latin typeface="+mj-lt"/>
              <a:cs typeface="Times New Roman" panose="02020603050405020304" pitchFamily="18" charset="0"/>
            </a:endParaRPr>
          </a:p>
          <a:p>
            <a:r>
              <a:rPr lang="pt-PT" b="1" dirty="0">
                <a:latin typeface="+mj-lt"/>
                <a:cs typeface="Times New Roman" panose="02020603050405020304" pitchFamily="18" charset="0"/>
              </a:rPr>
              <a:t>	</a:t>
            </a:r>
            <a:r>
              <a:rPr lang="pt-PT" dirty="0">
                <a:latin typeface="+mj-lt"/>
                <a:cs typeface="Times New Roman" panose="02020603050405020304" pitchFamily="18" charset="0"/>
              </a:rPr>
              <a:t>- IC</a:t>
            </a:r>
            <a:r>
              <a:rPr lang="pt-PT" baseline="-25000" dirty="0">
                <a:latin typeface="+mj-lt"/>
                <a:cs typeface="Times New Roman" panose="02020603050405020304" pitchFamily="18" charset="0"/>
              </a:rPr>
              <a:t>50</a:t>
            </a:r>
            <a:r>
              <a:rPr lang="pt-PT" dirty="0">
                <a:latin typeface="+mj-lt"/>
                <a:cs typeface="Times New Roman" panose="02020603050405020304" pitchFamily="18" charset="0"/>
              </a:rPr>
              <a:t> = 15 </a:t>
            </a:r>
            <a:r>
              <a:rPr lang="pt-PT" dirty="0" err="1">
                <a:latin typeface="+mj-lt"/>
                <a:cs typeface="Times New Roman" panose="02020603050405020304" pitchFamily="18" charset="0"/>
              </a:rPr>
              <a:t>nM</a:t>
            </a:r>
            <a:endParaRPr lang="pt-PT" dirty="0">
              <a:latin typeface="+mj-lt"/>
              <a:cs typeface="Times New Roman" panose="02020603050405020304" pitchFamily="18" charset="0"/>
            </a:endParaRPr>
          </a:p>
          <a:p>
            <a:r>
              <a:rPr lang="pt-PT" b="1" dirty="0">
                <a:latin typeface="+mj-lt"/>
                <a:cs typeface="Times New Roman" panose="02020603050405020304" pitchFamily="18" charset="0"/>
              </a:rPr>
              <a:t>	</a:t>
            </a:r>
            <a:r>
              <a:rPr lang="pt-PT" dirty="0">
                <a:latin typeface="+mj-lt"/>
                <a:cs typeface="Times New Roman" panose="02020603050405020304" pitchFamily="18" charset="0"/>
              </a:rPr>
              <a:t>- MCF-7-2a</a:t>
            </a:r>
          </a:p>
          <a:p>
            <a:endParaRPr lang="pt-PT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>
                <a:latin typeface="+mj-lt"/>
                <a:cs typeface="Times New Roman" panose="02020603050405020304" pitchFamily="18" charset="0"/>
              </a:rPr>
              <a:t>Aromatase </a:t>
            </a:r>
            <a:r>
              <a:rPr lang="pt-PT" b="1" dirty="0" err="1">
                <a:latin typeface="+mj-lt"/>
                <a:cs typeface="Times New Roman" panose="02020603050405020304" pitchFamily="18" charset="0"/>
              </a:rPr>
              <a:t>inhibitor</a:t>
            </a:r>
            <a:r>
              <a:rPr lang="pt-PT" b="1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r>
              <a:rPr lang="pt-PT" dirty="0">
                <a:latin typeface="+mj-lt"/>
                <a:cs typeface="Times New Roman" panose="02020603050405020304" pitchFamily="18" charset="0"/>
              </a:rPr>
              <a:t>	- IC</a:t>
            </a:r>
            <a:r>
              <a:rPr lang="pt-PT" baseline="-25000" dirty="0">
                <a:latin typeface="+mj-lt"/>
                <a:cs typeface="Times New Roman" panose="02020603050405020304" pitchFamily="18" charset="0"/>
              </a:rPr>
              <a:t>50</a:t>
            </a:r>
            <a:r>
              <a:rPr lang="pt-PT" dirty="0">
                <a:latin typeface="+mj-lt"/>
                <a:cs typeface="Times New Roman" panose="02020603050405020304" pitchFamily="18" charset="0"/>
              </a:rPr>
              <a:t> = 24880 </a:t>
            </a:r>
            <a:r>
              <a:rPr lang="pt-PT" dirty="0" err="1">
                <a:latin typeface="+mj-lt"/>
                <a:cs typeface="Times New Roman" panose="02020603050405020304" pitchFamily="18" charset="0"/>
              </a:rPr>
              <a:t>nM</a:t>
            </a:r>
            <a:endParaRPr lang="pt-PT" dirty="0">
              <a:latin typeface="+mj-lt"/>
              <a:cs typeface="Times New Roman" panose="02020603050405020304" pitchFamily="18" charset="0"/>
            </a:endParaRPr>
          </a:p>
          <a:p>
            <a:r>
              <a:rPr lang="pt-PT" dirty="0">
                <a:latin typeface="+mj-lt"/>
                <a:cs typeface="Times New Roman" panose="02020603050405020304" pitchFamily="18" charset="0"/>
              </a:rPr>
              <a:t>	- </a:t>
            </a:r>
            <a:r>
              <a:rPr lang="pt-PT" dirty="0" err="1">
                <a:latin typeface="+mj-lt"/>
                <a:cs typeface="Times New Roman" panose="02020603050405020304" pitchFamily="18" charset="0"/>
              </a:rPr>
              <a:t>Recombinant</a:t>
            </a:r>
            <a:r>
              <a:rPr lang="pt-P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pt-PT" dirty="0" err="1">
                <a:latin typeface="+mj-lt"/>
                <a:cs typeface="Times New Roman" panose="02020603050405020304" pitchFamily="18" charset="0"/>
              </a:rPr>
              <a:t>enzymes</a:t>
            </a:r>
            <a:endParaRPr lang="pt-PT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7AA9D60-F497-4CAB-9B35-FFEF67FE3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4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9"/>
    </mc:Choice>
    <mc:Fallback xmlns="">
      <p:transition spd="slow" advTm="15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3004</TotalTime>
  <Words>974</Words>
  <Application>Microsoft Office PowerPoint</Application>
  <PresentationFormat>Apresentação no Ecrã (4:3)</PresentationFormat>
  <Paragraphs>151</Paragraphs>
  <Slides>17</Slides>
  <Notes>2</Notes>
  <HiddenSlides>0</HiddenSlides>
  <MMClips>17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Office Theme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Cristina</cp:lastModifiedBy>
  <cp:revision>184</cp:revision>
  <dcterms:created xsi:type="dcterms:W3CDTF">2015-04-04T09:45:50Z</dcterms:created>
  <dcterms:modified xsi:type="dcterms:W3CDTF">2020-10-30T15:43:21Z</dcterms:modified>
</cp:coreProperties>
</file>