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2925445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4388485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5851525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7313930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8776970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0239375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1702415" algn="l" defTabSz="2925445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Ricardo Teixeira" initials="R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  <a:srgbClr val="FF9933"/>
    <a:srgbClr val="FCEBDD"/>
    <a:srgbClr val="FAE2CE"/>
    <a:srgbClr val="663399"/>
    <a:srgbClr val="939BCC"/>
    <a:srgbClr val="E2DFEE"/>
    <a:srgbClr val="FFFEF6"/>
    <a:srgbClr val="8F1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3792" autoAdjust="0"/>
  </p:normalViewPr>
  <p:slideViewPr>
    <p:cSldViewPr>
      <p:cViewPr varScale="1">
        <p:scale>
          <a:sx n="10" d="100"/>
          <a:sy n="10" d="100"/>
        </p:scale>
        <p:origin x="2376" y="120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1pPr>
    <a:lvl2pPr marL="1463040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2pPr>
    <a:lvl3pPr marL="2925445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3pPr>
    <a:lvl4pPr marL="4388485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4pPr>
    <a:lvl5pPr marL="5851525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5pPr>
    <a:lvl6pPr marL="7313930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6pPr>
    <a:lvl7pPr marL="8776970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7pPr>
    <a:lvl8pPr marL="10239375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8pPr>
    <a:lvl9pPr marL="11702415" algn="l" defTabSz="2925445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3.bin"/><Relationship Id="rId26" Type="http://schemas.microsoft.com/office/2007/relationships/hdphoto" Target="../media/hdphoto4.wdp"/><Relationship Id="rId39" Type="http://schemas.microsoft.com/office/2007/relationships/hdphoto" Target="../media/hdphoto8.wdp"/><Relationship Id="rId3" Type="http://schemas.openxmlformats.org/officeDocument/2006/relationships/image" Target="../media/image6.png"/><Relationship Id="rId21" Type="http://schemas.openxmlformats.org/officeDocument/2006/relationships/image" Target="../media/image3.emf"/><Relationship Id="rId34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.emf"/><Relationship Id="rId17" Type="http://schemas.openxmlformats.org/officeDocument/2006/relationships/image" Target="../media/image13.svg"/><Relationship Id="rId25" Type="http://schemas.openxmlformats.org/officeDocument/2006/relationships/image" Target="../media/image14.png"/><Relationship Id="rId33" Type="http://schemas.openxmlformats.org/officeDocument/2006/relationships/image" Target="../media/image17.emf"/><Relationship Id="rId38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15.png"/><Relationship Id="rId41" Type="http://schemas.microsoft.com/office/2007/relationships/hdphoto" Target="../media/hdphoto9.wdp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oleObject" Target="../embeddings/oleObject1.bin"/><Relationship Id="rId24" Type="http://schemas.openxmlformats.org/officeDocument/2006/relationships/oleObject" Target="../embeddings/oleObject6.bin"/><Relationship Id="rId32" Type="http://schemas.microsoft.com/office/2007/relationships/hdphoto" Target="../media/hdphoto6.wdp"/><Relationship Id="rId37" Type="http://schemas.openxmlformats.org/officeDocument/2006/relationships/image" Target="../media/image20.png"/><Relationship Id="rId40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11.svg"/><Relationship Id="rId23" Type="http://schemas.openxmlformats.org/officeDocument/2006/relationships/image" Target="../media/image4.emf"/><Relationship Id="rId28" Type="http://schemas.openxmlformats.org/officeDocument/2006/relationships/image" Target="../media/image5.emf"/><Relationship Id="rId36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openxmlformats.org/officeDocument/2006/relationships/image" Target="../media/image2.emf"/><Relationship Id="rId31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hyperlink" Target="mailto:rjteixeira@fc.ul.pt" TargetMode="External"/><Relationship Id="rId14" Type="http://schemas.openxmlformats.org/officeDocument/2006/relationships/image" Target="../media/image10.png"/><Relationship Id="rId22" Type="http://schemas.openxmlformats.org/officeDocument/2006/relationships/oleObject" Target="../embeddings/oleObject5.bin"/><Relationship Id="rId27" Type="http://schemas.openxmlformats.org/officeDocument/2006/relationships/oleObject" Target="../embeddings/oleObject7.bin"/><Relationship Id="rId30" Type="http://schemas.microsoft.com/office/2007/relationships/hdphoto" Target="../media/hdphoto5.wdp"/><Relationship Id="rId3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roup 489"/>
          <p:cNvGrpSpPr/>
          <p:nvPr/>
        </p:nvGrpSpPr>
        <p:grpSpPr>
          <a:xfrm>
            <a:off x="-1417923" y="-2520950"/>
            <a:ext cx="33167129" cy="51502941"/>
            <a:chOff x="-1369418" y="-3127905"/>
            <a:chExt cx="33043063" cy="52549609"/>
          </a:xfrm>
        </p:grpSpPr>
        <p:sp>
          <p:nvSpPr>
            <p:cNvPr id="498" name="Rectangle 497"/>
            <p:cNvSpPr/>
            <p:nvPr/>
          </p:nvSpPr>
          <p:spPr>
            <a:xfrm>
              <a:off x="-1369418" y="-3127905"/>
              <a:ext cx="33043063" cy="4750437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3" name="Picture 492"/>
            <p:cNvPicPr>
              <a:picLocks noChangeAspect="1"/>
            </p:cNvPicPr>
            <p:nvPr/>
          </p:nvPicPr>
          <p:blipFill rotWithShape="1">
            <a:blip r:embed="rId3">
              <a:alphaModFix amt="17000"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  <a14:imgEffect>
                        <a14:backgroundRemoval t="14454" b="90084" l="56817" r="78717">
                          <a14:foregroundMark x1="64775" y1="16471" x2="66255" y2="20672"/>
                          <a14:foregroundMark x1="73041" y1="14958" x2="72548" y2="16975"/>
                          <a14:foregroundMark x1="78717" y1="35126" x2="78717" y2="35126"/>
                          <a14:foregroundMark x1="78162" y1="35462" x2="77360" y2="34790"/>
                          <a14:foregroundMark x1="72548" y1="70252" x2="72178" y2="69580"/>
                          <a14:foregroundMark x1="70450" y1="87731" x2="68600" y2="82521"/>
                          <a14:foregroundMark x1="56878" y1="63866" x2="58544" y2="65378"/>
                          <a14:foregroundMark x1="70265" y1="90252" x2="70265" y2="90252"/>
                          <a14:foregroundMark x1="65145" y1="14454" x2="65145" y2="14454"/>
                        </a14:backgroundRemoval>
                      </a14:imgEffect>
                    </a14:imgLayer>
                  </a14:imgProps>
                </a:ext>
              </a:extLst>
            </a:blip>
            <a:srcRect l="55170" t="11100" r="19713" b="8250"/>
            <a:stretch>
              <a:fillRect/>
            </a:stretch>
          </p:blipFill>
          <p:spPr>
            <a:xfrm rot="18063120">
              <a:off x="2186364" y="4707207"/>
              <a:ext cx="15040745" cy="17726594"/>
            </a:xfrm>
            <a:prstGeom prst="rect">
              <a:avLst/>
            </a:prstGeom>
          </p:spPr>
        </p:pic>
        <p:pic>
          <p:nvPicPr>
            <p:cNvPr id="494" name="Picture 493"/>
            <p:cNvPicPr>
              <a:picLocks noChangeAspect="1"/>
            </p:cNvPicPr>
            <p:nvPr/>
          </p:nvPicPr>
          <p:blipFill>
            <a:blip r:embed="rId5">
              <a:alphaModFix amt="1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stelsSmooth/>
                      </a14:imgEffect>
                      <a14:imgEffect>
                        <a14:backgroundRemoval t="4037" b="92110" l="6846" r="96822">
                          <a14:foregroundMark x1="64548" y1="7339" x2="64548" y2="7339"/>
                          <a14:foregroundMark x1="28606" y1="4037" x2="28606" y2="4037"/>
                          <a14:foregroundMark x1="29340" y1="4404" x2="29340" y2="4404"/>
                          <a14:foregroundMark x1="9780" y1="17064" x2="9780" y2="17064"/>
                          <a14:foregroundMark x1="6846" y1="17248" x2="6846" y2="17248"/>
                          <a14:foregroundMark x1="88509" y1="17798" x2="88509" y2="17798"/>
                          <a14:foregroundMark x1="96822" y1="67706" x2="96822" y2="67706"/>
                          <a14:foregroundMark x1="38386" y1="92110" x2="38386" y2="92110"/>
                          <a14:foregroundMark x1="44988" y1="55780" x2="44988" y2="557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401747">
              <a:off x="2728292" y="25551659"/>
              <a:ext cx="17913483" cy="23870045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 rotWithShape="1">
            <a:blip r:embed="rId7">
              <a:alphaModFix amt="15000"/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stelsSmooth/>
                      </a14:imgEffect>
                      <a14:imgEffect>
                        <a14:backgroundRemoval t="9820" b="93988" l="9602" r="96956">
                          <a14:foregroundMark x1="61124" y1="94188" x2="61124" y2="94188"/>
                          <a14:foregroundMark x1="33958" y1="94188" x2="33958" y2="94188"/>
                          <a14:foregroundMark x1="90398" y1="84569" x2="90398" y2="84569"/>
                          <a14:foregroundMark x1="92037" y1="80160" x2="92037" y2="80160"/>
                          <a14:foregroundMark x1="96956" y1="80160" x2="96956" y2="80160"/>
                        </a14:backgroundRemoval>
                      </a14:imgEffect>
                    </a14:imgLayer>
                  </a14:imgProps>
                </a:ext>
              </a:extLst>
            </a:blip>
            <a:srcRect t="36311"/>
            <a:stretch>
              <a:fillRect/>
            </a:stretch>
          </p:blipFill>
          <p:spPr>
            <a:xfrm rot="5847820">
              <a:off x="15031183" y="17228178"/>
              <a:ext cx="17772204" cy="13227365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" y="38175916"/>
            <a:ext cx="30301406" cy="2537824"/>
          </a:xfrm>
          <a:prstGeom prst="rect">
            <a:avLst/>
          </a:prstGeom>
          <a:gradFill flip="none" rotWithShape="1">
            <a:gsLst>
              <a:gs pos="0">
                <a:srgbClr val="E5DDE8">
                  <a:alpha val="75000"/>
                </a:srgbClr>
              </a:gs>
              <a:gs pos="62000">
                <a:srgbClr val="939BCC"/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88" y="989767"/>
            <a:ext cx="26721117" cy="2089196"/>
          </a:xfrm>
        </p:spPr>
        <p:txBody>
          <a:bodyPr>
            <a:noAutofit/>
          </a:bodyPr>
          <a:lstStyle/>
          <a:p>
            <a:r>
              <a:rPr lang="en-US" sz="8000" b="1" i="0" dirty="0">
                <a:solidFill>
                  <a:srgbClr val="7030A0"/>
                </a:solidFill>
                <a:effectLst/>
                <a:latin typeface="Arial Nova" panose="020B0504020202020204" pitchFamily="34" charset="0"/>
              </a:rPr>
              <a:t>Ruthenium organometallic compounds as ABC drug efflux-targeted agents and collateral sensitizers</a:t>
            </a:r>
            <a:endParaRPr lang="en-US" sz="8000" dirty="0">
              <a:solidFill>
                <a:srgbClr val="7030A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2101" y="5969271"/>
            <a:ext cx="28131009" cy="213189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pt-PT" sz="3600" baseline="30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pt-PT" sz="3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Centro de Química Estrutural, Faculdade de Ciências, Universidade de Lisboa, Campo Grande, 1749-016 Lisboa, Portugal.</a:t>
            </a:r>
            <a:endParaRPr lang="pt-PT" sz="3600" dirty="0">
              <a:latin typeface="Arial Nova Light" panose="020B03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PT" sz="3600" baseline="300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PT" sz="3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Departamento de Química e Bioquímica, Faculdade de Ciências, Universidade de Lisboa, </a:t>
            </a:r>
            <a:r>
              <a:rPr lang="pt-PT" sz="36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Campo Grande, 1749-016 Lisboa, Portugal.</a:t>
            </a:r>
            <a:endParaRPr lang="pt-PT" sz="3600" dirty="0">
              <a:solidFill>
                <a:schemeClr val="tx1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600" baseline="30000" dirty="0">
                <a:solidFill>
                  <a:schemeClr val="tx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Oncology, University of Torino, Italy</a:t>
            </a:r>
            <a:r>
              <a:rPr lang="en-US" sz="3600" dirty="0">
                <a:solidFill>
                  <a:schemeClr val="tx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rjteixeira@fc.ul.pt</a:t>
            </a:r>
            <a:endParaRPr lang="pt-PT" sz="3600" dirty="0">
              <a:solidFill>
                <a:schemeClr val="tx1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32250"/>
            <a:ext cx="30249019" cy="168764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t-PT" sz="4400" b="1" u="sng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Ricardo G. Teixeira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4400" b="1" baseline="30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44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Dimas C. Belisario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44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Ana Isabel Tomaz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pt-PT" sz="44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Helena Garcia</a:t>
            </a:r>
            <a:r>
              <a:rPr lang="pt-PT" sz="4400" b="1" baseline="300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pt-PT" sz="44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Chiara Riganti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4400" b="1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Andreia Valente</a:t>
            </a:r>
            <a:r>
              <a:rPr lang="pt-PT" sz="4400" b="1" baseline="300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</a:p>
          <a:p>
            <a:pPr algn="ctr">
              <a:spcAft>
                <a:spcPts val="800"/>
              </a:spcAft>
            </a:pPr>
            <a:r>
              <a:rPr lang="pt-PT" sz="700" baseline="30000" dirty="0">
                <a:solidFill>
                  <a:srgbClr val="66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endParaRPr lang="pt-PT" sz="2400" dirty="0">
              <a:solidFill>
                <a:srgbClr val="6633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267" y="38175916"/>
            <a:ext cx="27423185" cy="2508534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919700" y="9083679"/>
            <a:ext cx="17265906" cy="47783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Our research group has been focused on exploring metal-based compounds, especially incorporating the “ruthenium-cyclopentadienyl” (</a:t>
            </a:r>
            <a:r>
              <a:rPr lang="en-US" sz="3600" i="1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“RuCp”</a:t>
            </a:r>
            <a:r>
              <a:rPr lang="en-US" sz="3600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) scaffold.[1] This moiety is an appealing and robust scaffold to build new molecules from where the judicious choice of co-ligands allows to impart different properties and to fine-tune the performance of the whole complex. </a:t>
            </a:r>
          </a:p>
          <a:p>
            <a:pPr marL="0" indent="0" algn="just">
              <a:buNone/>
            </a:pPr>
            <a:r>
              <a:rPr lang="en-US" sz="3600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In this frame, we developed new compounds based on the functionalized </a:t>
            </a:r>
            <a:r>
              <a:rPr lang="en-US" sz="3600" i="1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“RuCp”</a:t>
            </a:r>
            <a:r>
              <a:rPr lang="en-US" sz="3600" i="0" dirty="0">
                <a:solidFill>
                  <a:srgbClr val="222222"/>
                </a:solidFill>
                <a:effectLst/>
                <a:latin typeface="Arial Nova Light" panose="020B0304020202020204" pitchFamily="34" charset="0"/>
                <a:cs typeface="Arial" panose="020B0604020202020204" pitchFamily="34" charset="0"/>
              </a:rPr>
              <a:t> moiety containing bipyridyl ligands which were tested against  four non-small cell lung cancer (NSCLC) cell lines: A549, NCI-H228, Calu-3 and NCI-H1975. </a:t>
            </a:r>
            <a:r>
              <a:rPr lang="en-US" sz="36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preliminary results show that the compounds are more cytotoxic in cisplatin-resistant than in cisplatin-sensitive cells, and increased cisplatin cytotoxicity by inhibiting MRP1 and P-gp transporters. This work unveils the mechanism of action of these compounds, suggesting that drug efflux transporters could be a potential target, and, more importantly, indicates that they induce collateral sensitivity in cisplatin-resistant lung cancer cells.</a:t>
            </a:r>
            <a:endParaRPr lang="pt-PT" sz="3600" dirty="0"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1777" y="30168850"/>
            <a:ext cx="1265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0"/>
              </a:rPr>
              <a:t>In vitro screening in NSCLC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65510" y="16824920"/>
            <a:ext cx="663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rgbClr val="663399"/>
                </a:solidFill>
                <a:latin typeface="Arial Rounded MT Bold" panose="020F0704030504030204" pitchFamily="34" charset="0"/>
              </a:rPr>
              <a:t>RESULTS</a:t>
            </a:r>
          </a:p>
        </p:txBody>
      </p:sp>
      <p:sp>
        <p:nvSpPr>
          <p:cNvPr id="491" name="TextBox 490"/>
          <p:cNvSpPr txBox="1"/>
          <p:nvPr/>
        </p:nvSpPr>
        <p:spPr>
          <a:xfrm>
            <a:off x="278606" y="40227250"/>
            <a:ext cx="154041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 Nova Light" panose="020B0304020202020204" pitchFamily="34" charset="0"/>
                <a:cs typeface="Arial" panose="020B0604020202020204" pitchFamily="34" charset="0"/>
              </a:rPr>
              <a:t>Acknowledgements </a:t>
            </a:r>
          </a:p>
          <a:p>
            <a:pPr algn="just"/>
            <a:r>
              <a:rPr lang="en-US" sz="2800" dirty="0">
                <a:latin typeface="Arial Nova Light" panose="020B0304020202020204" pitchFamily="34" charset="0"/>
                <a:cs typeface="Arial" panose="020B0604020202020204" pitchFamily="34" charset="0"/>
              </a:rPr>
              <a:t>CQE is funded by </a:t>
            </a:r>
            <a:r>
              <a:rPr lang="en-US" sz="2800" dirty="0" err="1">
                <a:latin typeface="Arial Nova Light" panose="020B0304020202020204" pitchFamily="34" charset="0"/>
                <a:cs typeface="Arial" panose="020B0604020202020204" pitchFamily="34" charset="0"/>
              </a:rPr>
              <a:t>Fundação</a:t>
            </a:r>
            <a:r>
              <a:rPr lang="en-US" sz="2800" dirty="0">
                <a:latin typeface="Arial Nova Light" panose="020B0304020202020204" pitchFamily="34" charset="0"/>
                <a:cs typeface="Arial" panose="020B0604020202020204" pitchFamily="34" charset="0"/>
              </a:rPr>
              <a:t> para a </a:t>
            </a:r>
            <a:r>
              <a:rPr lang="en-US" sz="2800" dirty="0" err="1">
                <a:latin typeface="Arial Nova Light" panose="020B0304020202020204" pitchFamily="34" charset="0"/>
                <a:cs typeface="Arial" panose="020B0604020202020204" pitchFamily="34" charset="0"/>
              </a:rPr>
              <a:t>Ciência</a:t>
            </a:r>
            <a:r>
              <a:rPr lang="en-US" sz="2800" dirty="0">
                <a:latin typeface="Arial Nova Light" panose="020B03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latin typeface="Arial Nova Light" panose="020B03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2800" dirty="0">
                <a:latin typeface="Arial Nova Light" panose="020B0304020202020204" pitchFamily="34" charset="0"/>
                <a:cs typeface="Arial" panose="020B0604020202020204" pitchFamily="34" charset="0"/>
              </a:rPr>
              <a:t> (FCT) – UIDB/00100/2020. Financial support was also provided by FCT through PTDC/QUI-QIN/28662/2017, Lead4Target; A. Valente acknowledges CEEC-IND/01974/2017 (acknowledging FCT, as well as POPH and FSE – European Social Fund). R.G. Teixeira thanks FCT for his Ph.D. Grant (SFRH/BD/135830/2018).</a:t>
            </a:r>
            <a:r>
              <a:rPr lang="en-US" sz="2800" b="1" dirty="0"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8" name="Rectangle 58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40" name="Rectangle 60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42" name="Rectangle 62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576" name="TextBox 575"/>
          <p:cNvSpPr txBox="1"/>
          <p:nvPr/>
        </p:nvSpPr>
        <p:spPr>
          <a:xfrm>
            <a:off x="583406" y="26904964"/>
            <a:ext cx="149969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Seven new compounds were synthesized and characterized by several spectroscopic techniques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1000" dirty="0">
              <a:latin typeface="Arial Nova Light" panose="020B03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Crystallographic studies confirmed the proposed ‘piano-stool’ geometry</a:t>
            </a:r>
          </a:p>
          <a:p>
            <a:pPr algn="just"/>
            <a:r>
              <a:rPr lang="en-US" sz="1000" dirty="0">
                <a:solidFill>
                  <a:srgbClr val="FCEBDD"/>
                </a:solidFill>
                <a:latin typeface="Arial Nova Light" panose="020B0304020202020204" pitchFamily="34" charset="0"/>
              </a:rPr>
              <a:t>o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All compounds are stable in aqueous solutions over 24 h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41697" y="8063457"/>
            <a:ext cx="33791889" cy="9076730"/>
            <a:chOff x="888206" y="7909520"/>
            <a:chExt cx="33791889" cy="9076730"/>
          </a:xfrm>
        </p:grpSpPr>
        <p:sp>
          <p:nvSpPr>
            <p:cNvPr id="34" name="TextBox 33"/>
            <p:cNvSpPr txBox="1"/>
            <p:nvPr/>
          </p:nvSpPr>
          <p:spPr>
            <a:xfrm>
              <a:off x="888206" y="7909520"/>
              <a:ext cx="6630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u="sng" dirty="0">
                  <a:solidFill>
                    <a:srgbClr val="663399"/>
                  </a:solidFill>
                  <a:latin typeface="Arial Rounded MT Bold" panose="020F0704030504030204" pitchFamily="34" charset="0"/>
                </a:rPr>
                <a:t>BACKGROUND</a:t>
              </a:r>
              <a:endParaRPr lang="en-US" sz="6000" b="1" u="sng" dirty="0">
                <a:solidFill>
                  <a:srgbClr val="663399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420295" y="8052937"/>
              <a:ext cx="21259800" cy="8933313"/>
              <a:chOff x="13420295" y="7842250"/>
              <a:chExt cx="21259800" cy="8933313"/>
            </a:xfrm>
          </p:grpSpPr>
          <p:grpSp>
            <p:nvGrpSpPr>
              <p:cNvPr id="470" name="Group 469"/>
              <p:cNvGrpSpPr/>
              <p:nvPr/>
            </p:nvGrpSpPr>
            <p:grpSpPr>
              <a:xfrm>
                <a:off x="18697597" y="15081250"/>
                <a:ext cx="10705196" cy="1694313"/>
                <a:chOff x="22007637" y="15691437"/>
                <a:chExt cx="10705196" cy="1694313"/>
              </a:xfrm>
            </p:grpSpPr>
            <p:grpSp>
              <p:nvGrpSpPr>
                <p:cNvPr id="469" name="Group 468"/>
                <p:cNvGrpSpPr/>
                <p:nvPr/>
              </p:nvGrpSpPr>
              <p:grpSpPr>
                <a:xfrm>
                  <a:off x="22007637" y="15691437"/>
                  <a:ext cx="10705196" cy="1694313"/>
                  <a:chOff x="22007637" y="15691437"/>
                  <a:chExt cx="10705196" cy="1694313"/>
                </a:xfrm>
              </p:grpSpPr>
              <p:sp>
                <p:nvSpPr>
                  <p:cNvPr id="430" name="Retângulo: Cantos Arredondados 10"/>
                  <p:cNvSpPr/>
                  <p:nvPr/>
                </p:nvSpPr>
                <p:spPr>
                  <a:xfrm>
                    <a:off x="22007637" y="15691437"/>
                    <a:ext cx="10705196" cy="1465713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 sz="2800" dirty="0"/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26211797" y="16394934"/>
                    <a:ext cx="216000" cy="216000"/>
                  </a:xfrm>
                  <a:prstGeom prst="ellips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1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TextBox 427"/>
                  <p:cNvSpPr txBox="1"/>
                  <p:nvPr/>
                </p:nvSpPr>
                <p:spPr>
                  <a:xfrm>
                    <a:off x="26590791" y="16227588"/>
                    <a:ext cx="164718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latin typeface="Arial Nova" panose="020B0504020202020204" pitchFamily="34" charset="0"/>
                      </a:rPr>
                      <a:t>Cisplatin </a:t>
                    </a:r>
                  </a:p>
                </p:txBody>
              </p:sp>
              <p:graphicFrame>
                <p:nvGraphicFramePr>
                  <p:cNvPr id="432" name="Object 431"/>
                  <p:cNvGraphicFramePr>
                    <a:graphicFrameLocks noChangeAspect="1"/>
                  </p:cNvGraphicFramePr>
                  <p:nvPr/>
                </p:nvGraphicFramePr>
                <p:xfrm>
                  <a:off x="29161922" y="15920037"/>
                  <a:ext cx="1468225" cy="14657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9" name="CS ChemDraw Drawing" r:id="rId11" imgW="1079500" imgH="1079500" progId="ChemDraw.Document.6.0">
                          <p:embed/>
                        </p:oleObj>
                      </mc:Choice>
                      <mc:Fallback>
                        <p:oleObj name="CS ChemDraw Drawing" r:id="rId11" imgW="1079500" imgH="1079500" progId="ChemDraw.Document.6.0">
                          <p:embed/>
                          <p:pic>
                            <p:nvPicPr>
                              <p:cNvPr id="0" name="Object 431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9161922" y="15920037"/>
                                <a:ext cx="1468225" cy="14657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433" name="Group 10176"/>
                  <p:cNvGrpSpPr/>
                  <p:nvPr/>
                </p:nvGrpSpPr>
                <p:grpSpPr bwMode="auto">
                  <a:xfrm>
                    <a:off x="22300938" y="16032083"/>
                    <a:ext cx="846337" cy="951677"/>
                    <a:chOff x="1432" y="1286"/>
                    <a:chExt cx="493" cy="737"/>
                  </a:xfrm>
                </p:grpSpPr>
                <p:sp>
                  <p:nvSpPr>
                    <p:cNvPr id="434" name="Freeform 10158"/>
                    <p:cNvSpPr/>
                    <p:nvPr/>
                  </p:nvSpPr>
                  <p:spPr bwMode="auto">
                    <a:xfrm>
                      <a:off x="1432" y="1309"/>
                      <a:ext cx="224" cy="714"/>
                    </a:xfrm>
                    <a:custGeom>
                      <a:avLst/>
                      <a:gdLst>
                        <a:gd name="T0" fmla="*/ 462 w 95"/>
                        <a:gd name="T1" fmla="*/ 28 h 302"/>
                        <a:gd name="T2" fmla="*/ 106 w 95"/>
                        <a:gd name="T3" fmla="*/ 1173 h 302"/>
                        <a:gd name="T4" fmla="*/ 394 w 95"/>
                        <a:gd name="T5" fmla="*/ 2868 h 302"/>
                        <a:gd name="T6" fmla="*/ 483 w 95"/>
                        <a:gd name="T7" fmla="*/ 3750 h 302"/>
                        <a:gd name="T8" fmla="*/ 1151 w 95"/>
                        <a:gd name="T9" fmla="*/ 3672 h 302"/>
                        <a:gd name="T10" fmla="*/ 1195 w 95"/>
                        <a:gd name="T11" fmla="*/ 1889 h 302"/>
                        <a:gd name="T12" fmla="*/ 462 w 95"/>
                        <a:gd name="T13" fmla="*/ 28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5" h="302">
                          <a:moveTo>
                            <a:pt x="35" y="2"/>
                          </a:moveTo>
                          <a:cubicBezTo>
                            <a:pt x="14" y="0"/>
                            <a:pt x="0" y="47"/>
                            <a:pt x="8" y="89"/>
                          </a:cubicBezTo>
                          <a:cubicBezTo>
                            <a:pt x="16" y="132"/>
                            <a:pt x="36" y="183"/>
                            <a:pt x="30" y="217"/>
                          </a:cubicBezTo>
                          <a:cubicBezTo>
                            <a:pt x="25" y="251"/>
                            <a:pt x="22" y="266"/>
                            <a:pt x="37" y="284"/>
                          </a:cubicBezTo>
                          <a:cubicBezTo>
                            <a:pt x="52" y="302"/>
                            <a:pt x="81" y="296"/>
                            <a:pt x="88" y="278"/>
                          </a:cubicBezTo>
                          <a:cubicBezTo>
                            <a:pt x="95" y="259"/>
                            <a:pt x="91" y="162"/>
                            <a:pt x="91" y="143"/>
                          </a:cubicBezTo>
                          <a:cubicBezTo>
                            <a:pt x="91" y="125"/>
                            <a:pt x="73" y="2"/>
                            <a:pt x="35" y="2"/>
                          </a:cubicBezTo>
                          <a:close/>
                        </a:path>
                      </a:pathLst>
                    </a:custGeom>
                    <a:solidFill>
                      <a:srgbClr val="FF72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35" name="Freeform 10159"/>
                    <p:cNvSpPr/>
                    <p:nvPr/>
                  </p:nvSpPr>
                  <p:spPr bwMode="auto">
                    <a:xfrm>
                      <a:off x="1701" y="1309"/>
                      <a:ext cx="224" cy="714"/>
                    </a:xfrm>
                    <a:custGeom>
                      <a:avLst/>
                      <a:gdLst>
                        <a:gd name="T0" fmla="*/ 783 w 95"/>
                        <a:gd name="T1" fmla="*/ 28 h 302"/>
                        <a:gd name="T2" fmla="*/ 1139 w 95"/>
                        <a:gd name="T3" fmla="*/ 1173 h 302"/>
                        <a:gd name="T4" fmla="*/ 851 w 95"/>
                        <a:gd name="T5" fmla="*/ 2868 h 302"/>
                        <a:gd name="T6" fmla="*/ 762 w 95"/>
                        <a:gd name="T7" fmla="*/ 3750 h 302"/>
                        <a:gd name="T8" fmla="*/ 94 w 95"/>
                        <a:gd name="T9" fmla="*/ 3672 h 302"/>
                        <a:gd name="T10" fmla="*/ 66 w 95"/>
                        <a:gd name="T11" fmla="*/ 1889 h 302"/>
                        <a:gd name="T12" fmla="*/ 783 w 95"/>
                        <a:gd name="T13" fmla="*/ 28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5" h="302">
                          <a:moveTo>
                            <a:pt x="60" y="2"/>
                          </a:moveTo>
                          <a:cubicBezTo>
                            <a:pt x="81" y="0"/>
                            <a:pt x="95" y="47"/>
                            <a:pt x="87" y="89"/>
                          </a:cubicBezTo>
                          <a:cubicBezTo>
                            <a:pt x="79" y="132"/>
                            <a:pt x="59" y="183"/>
                            <a:pt x="65" y="217"/>
                          </a:cubicBezTo>
                          <a:cubicBezTo>
                            <a:pt x="70" y="251"/>
                            <a:pt x="74" y="266"/>
                            <a:pt x="58" y="284"/>
                          </a:cubicBezTo>
                          <a:cubicBezTo>
                            <a:pt x="43" y="302"/>
                            <a:pt x="14" y="296"/>
                            <a:pt x="7" y="278"/>
                          </a:cubicBezTo>
                          <a:cubicBezTo>
                            <a:pt x="0" y="259"/>
                            <a:pt x="5" y="162"/>
                            <a:pt x="5" y="143"/>
                          </a:cubicBezTo>
                          <a:cubicBezTo>
                            <a:pt x="5" y="125"/>
                            <a:pt x="22" y="2"/>
                            <a:pt x="60" y="2"/>
                          </a:cubicBezTo>
                          <a:close/>
                        </a:path>
                      </a:pathLst>
                    </a:custGeom>
                    <a:solidFill>
                      <a:srgbClr val="FF72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36" name="Freeform 10160"/>
                    <p:cNvSpPr/>
                    <p:nvPr/>
                  </p:nvSpPr>
                  <p:spPr bwMode="auto">
                    <a:xfrm>
                      <a:off x="1484" y="1286"/>
                      <a:ext cx="373" cy="727"/>
                    </a:xfrm>
                    <a:custGeom>
                      <a:avLst/>
                      <a:gdLst>
                        <a:gd name="T0" fmla="*/ 1303 w 158"/>
                        <a:gd name="T1" fmla="*/ 3788 h 308"/>
                        <a:gd name="T2" fmla="*/ 1277 w 158"/>
                        <a:gd name="T3" fmla="*/ 2011 h 308"/>
                        <a:gd name="T4" fmla="*/ 2002 w 158"/>
                        <a:gd name="T5" fmla="*/ 156 h 308"/>
                        <a:gd name="T6" fmla="*/ 2080 w 158"/>
                        <a:gd name="T7" fmla="*/ 156 h 308"/>
                        <a:gd name="T8" fmla="*/ 1015 w 158"/>
                        <a:gd name="T9" fmla="*/ 0 h 308"/>
                        <a:gd name="T10" fmla="*/ 0 w 158"/>
                        <a:gd name="T11" fmla="*/ 222 h 308"/>
                        <a:gd name="T12" fmla="*/ 28 w 158"/>
                        <a:gd name="T13" fmla="*/ 212 h 308"/>
                        <a:gd name="T14" fmla="*/ 172 w 158"/>
                        <a:gd name="T15" fmla="*/ 156 h 308"/>
                        <a:gd name="T16" fmla="*/ 446 w 158"/>
                        <a:gd name="T17" fmla="*/ 328 h 308"/>
                        <a:gd name="T18" fmla="*/ 512 w 158"/>
                        <a:gd name="T19" fmla="*/ 434 h 308"/>
                        <a:gd name="T20" fmla="*/ 909 w 158"/>
                        <a:gd name="T21" fmla="*/ 2011 h 308"/>
                        <a:gd name="T22" fmla="*/ 869 w 158"/>
                        <a:gd name="T23" fmla="*/ 3788 h 308"/>
                        <a:gd name="T24" fmla="*/ 475 w 158"/>
                        <a:gd name="T25" fmla="*/ 4010 h 308"/>
                        <a:gd name="T26" fmla="*/ 1025 w 158"/>
                        <a:gd name="T27" fmla="*/ 4050 h 308"/>
                        <a:gd name="T28" fmla="*/ 1712 w 158"/>
                        <a:gd name="T29" fmla="*/ 4010 h 308"/>
                        <a:gd name="T30" fmla="*/ 1303 w 158"/>
                        <a:gd name="T31" fmla="*/ 3788 h 3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58" h="308">
                          <a:moveTo>
                            <a:pt x="99" y="288"/>
                          </a:moveTo>
                          <a:cubicBezTo>
                            <a:pt x="92" y="269"/>
                            <a:pt x="97" y="172"/>
                            <a:pt x="97" y="153"/>
                          </a:cubicBezTo>
                          <a:cubicBezTo>
                            <a:pt x="97" y="135"/>
                            <a:pt x="114" y="12"/>
                            <a:pt x="152" y="12"/>
                          </a:cubicBezTo>
                          <a:cubicBezTo>
                            <a:pt x="154" y="12"/>
                            <a:pt x="156" y="12"/>
                            <a:pt x="158" y="12"/>
                          </a:cubicBezTo>
                          <a:cubicBezTo>
                            <a:pt x="145" y="5"/>
                            <a:pt x="109" y="0"/>
                            <a:pt x="77" y="0"/>
                          </a:cubicBezTo>
                          <a:cubicBezTo>
                            <a:pt x="40" y="0"/>
                            <a:pt x="8" y="8"/>
                            <a:pt x="0" y="17"/>
                          </a:cubicBezTo>
                          <a:cubicBezTo>
                            <a:pt x="0" y="17"/>
                            <a:pt x="1" y="16"/>
                            <a:pt x="2" y="16"/>
                          </a:cubicBezTo>
                          <a:cubicBezTo>
                            <a:pt x="5" y="13"/>
                            <a:pt x="9" y="11"/>
                            <a:pt x="13" y="12"/>
                          </a:cubicBezTo>
                          <a:cubicBezTo>
                            <a:pt x="21" y="12"/>
                            <a:pt x="28" y="17"/>
                            <a:pt x="34" y="25"/>
                          </a:cubicBezTo>
                          <a:cubicBezTo>
                            <a:pt x="35" y="28"/>
                            <a:pt x="37" y="30"/>
                            <a:pt x="39" y="33"/>
                          </a:cubicBezTo>
                          <a:cubicBezTo>
                            <a:pt x="59" y="69"/>
                            <a:pt x="69" y="140"/>
                            <a:pt x="69" y="153"/>
                          </a:cubicBezTo>
                          <a:cubicBezTo>
                            <a:pt x="69" y="172"/>
                            <a:pt x="73" y="269"/>
                            <a:pt x="66" y="288"/>
                          </a:cubicBezTo>
                          <a:cubicBezTo>
                            <a:pt x="62" y="299"/>
                            <a:pt x="49" y="306"/>
                            <a:pt x="36" y="305"/>
                          </a:cubicBezTo>
                          <a:cubicBezTo>
                            <a:pt x="48" y="307"/>
                            <a:pt x="63" y="308"/>
                            <a:pt x="78" y="308"/>
                          </a:cubicBezTo>
                          <a:cubicBezTo>
                            <a:pt x="94" y="308"/>
                            <a:pt x="118" y="307"/>
                            <a:pt x="130" y="305"/>
                          </a:cubicBezTo>
                          <a:cubicBezTo>
                            <a:pt x="117" y="306"/>
                            <a:pt x="104" y="299"/>
                            <a:pt x="99" y="288"/>
                          </a:cubicBezTo>
                          <a:close/>
                        </a:path>
                      </a:pathLst>
                    </a:custGeom>
                    <a:solidFill>
                      <a:srgbClr val="FF0D2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37" name="Freeform 1016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4" y="1286"/>
                      <a:ext cx="373" cy="727"/>
                    </a:xfrm>
                    <a:custGeom>
                      <a:avLst/>
                      <a:gdLst>
                        <a:gd name="T0" fmla="*/ 2080 w 158"/>
                        <a:gd name="T1" fmla="*/ 156 h 308"/>
                        <a:gd name="T2" fmla="*/ 1015 w 158"/>
                        <a:gd name="T3" fmla="*/ 0 h 308"/>
                        <a:gd name="T4" fmla="*/ 0 w 158"/>
                        <a:gd name="T5" fmla="*/ 222 h 308"/>
                        <a:gd name="T6" fmla="*/ 28 w 158"/>
                        <a:gd name="T7" fmla="*/ 212 h 308"/>
                        <a:gd name="T8" fmla="*/ 172 w 158"/>
                        <a:gd name="T9" fmla="*/ 156 h 308"/>
                        <a:gd name="T10" fmla="*/ 446 w 158"/>
                        <a:gd name="T11" fmla="*/ 328 h 308"/>
                        <a:gd name="T12" fmla="*/ 512 w 158"/>
                        <a:gd name="T13" fmla="*/ 434 h 308"/>
                        <a:gd name="T14" fmla="*/ 909 w 158"/>
                        <a:gd name="T15" fmla="*/ 2011 h 308"/>
                        <a:gd name="T16" fmla="*/ 869 w 158"/>
                        <a:gd name="T17" fmla="*/ 3788 h 308"/>
                        <a:gd name="T18" fmla="*/ 475 w 158"/>
                        <a:gd name="T19" fmla="*/ 4010 h 308"/>
                        <a:gd name="T20" fmla="*/ 1025 w 158"/>
                        <a:gd name="T21" fmla="*/ 4050 h 308"/>
                        <a:gd name="T22" fmla="*/ 1712 w 158"/>
                        <a:gd name="T23" fmla="*/ 4010 h 308"/>
                        <a:gd name="T24" fmla="*/ 1303 w 158"/>
                        <a:gd name="T25" fmla="*/ 3788 h 308"/>
                        <a:gd name="T26" fmla="*/ 1277 w 158"/>
                        <a:gd name="T27" fmla="*/ 2011 h 308"/>
                        <a:gd name="T28" fmla="*/ 2002 w 158"/>
                        <a:gd name="T29" fmla="*/ 156 h 308"/>
                        <a:gd name="T30" fmla="*/ 2080 w 158"/>
                        <a:gd name="T31" fmla="*/ 156 h 308"/>
                        <a:gd name="T32" fmla="*/ 1025 w 158"/>
                        <a:gd name="T33" fmla="*/ 3906 h 308"/>
                        <a:gd name="T34" fmla="*/ 958 w 158"/>
                        <a:gd name="T35" fmla="*/ 3906 h 308"/>
                        <a:gd name="T36" fmla="*/ 999 w 158"/>
                        <a:gd name="T37" fmla="*/ 3829 h 308"/>
                        <a:gd name="T38" fmla="*/ 1093 w 158"/>
                        <a:gd name="T39" fmla="*/ 3732 h 308"/>
                        <a:gd name="T40" fmla="*/ 1171 w 158"/>
                        <a:gd name="T41" fmla="*/ 3829 h 308"/>
                        <a:gd name="T42" fmla="*/ 1209 w 158"/>
                        <a:gd name="T43" fmla="*/ 3906 h 308"/>
                        <a:gd name="T44" fmla="*/ 1025 w 158"/>
                        <a:gd name="T45" fmla="*/ 3906 h 308"/>
                        <a:gd name="T46" fmla="*/ 1556 w 158"/>
                        <a:gd name="T47" fmla="*/ 234 h 308"/>
                        <a:gd name="T48" fmla="*/ 1565 w 158"/>
                        <a:gd name="T49" fmla="*/ 328 h 308"/>
                        <a:gd name="T50" fmla="*/ 1180 w 158"/>
                        <a:gd name="T51" fmla="*/ 1527 h 308"/>
                        <a:gd name="T52" fmla="*/ 1025 w 158"/>
                        <a:gd name="T53" fmla="*/ 1815 h 308"/>
                        <a:gd name="T54" fmla="*/ 987 w 158"/>
                        <a:gd name="T55" fmla="*/ 1537 h 308"/>
                        <a:gd name="T56" fmla="*/ 630 w 158"/>
                        <a:gd name="T57" fmla="*/ 368 h 308"/>
                        <a:gd name="T58" fmla="*/ 607 w 158"/>
                        <a:gd name="T59" fmla="*/ 328 h 308"/>
                        <a:gd name="T60" fmla="*/ 630 w 158"/>
                        <a:gd name="T61" fmla="*/ 234 h 308"/>
                        <a:gd name="T62" fmla="*/ 1025 w 158"/>
                        <a:gd name="T63" fmla="*/ 156 h 308"/>
                        <a:gd name="T64" fmla="*/ 1556 w 158"/>
                        <a:gd name="T65" fmla="*/ 234 h 30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58" h="308">
                          <a:moveTo>
                            <a:pt x="158" y="12"/>
                          </a:moveTo>
                          <a:cubicBezTo>
                            <a:pt x="145" y="5"/>
                            <a:pt x="109" y="0"/>
                            <a:pt x="77" y="0"/>
                          </a:cubicBezTo>
                          <a:cubicBezTo>
                            <a:pt x="40" y="0"/>
                            <a:pt x="8" y="8"/>
                            <a:pt x="0" y="17"/>
                          </a:cubicBezTo>
                          <a:cubicBezTo>
                            <a:pt x="0" y="17"/>
                            <a:pt x="1" y="16"/>
                            <a:pt x="2" y="16"/>
                          </a:cubicBezTo>
                          <a:cubicBezTo>
                            <a:pt x="5" y="13"/>
                            <a:pt x="9" y="11"/>
                            <a:pt x="13" y="12"/>
                          </a:cubicBezTo>
                          <a:cubicBezTo>
                            <a:pt x="21" y="12"/>
                            <a:pt x="28" y="17"/>
                            <a:pt x="34" y="25"/>
                          </a:cubicBezTo>
                          <a:cubicBezTo>
                            <a:pt x="35" y="28"/>
                            <a:pt x="37" y="30"/>
                            <a:pt x="39" y="33"/>
                          </a:cubicBezTo>
                          <a:cubicBezTo>
                            <a:pt x="59" y="69"/>
                            <a:pt x="69" y="140"/>
                            <a:pt x="69" y="153"/>
                          </a:cubicBezTo>
                          <a:cubicBezTo>
                            <a:pt x="69" y="172"/>
                            <a:pt x="73" y="269"/>
                            <a:pt x="66" y="288"/>
                          </a:cubicBezTo>
                          <a:cubicBezTo>
                            <a:pt x="62" y="299"/>
                            <a:pt x="49" y="306"/>
                            <a:pt x="36" y="305"/>
                          </a:cubicBezTo>
                          <a:cubicBezTo>
                            <a:pt x="48" y="307"/>
                            <a:pt x="63" y="308"/>
                            <a:pt x="78" y="308"/>
                          </a:cubicBezTo>
                          <a:cubicBezTo>
                            <a:pt x="94" y="308"/>
                            <a:pt x="118" y="307"/>
                            <a:pt x="130" y="305"/>
                          </a:cubicBezTo>
                          <a:cubicBezTo>
                            <a:pt x="117" y="306"/>
                            <a:pt x="104" y="299"/>
                            <a:pt x="99" y="288"/>
                          </a:cubicBezTo>
                          <a:cubicBezTo>
                            <a:pt x="92" y="269"/>
                            <a:pt x="97" y="172"/>
                            <a:pt x="97" y="153"/>
                          </a:cubicBezTo>
                          <a:cubicBezTo>
                            <a:pt x="97" y="135"/>
                            <a:pt x="114" y="12"/>
                            <a:pt x="152" y="12"/>
                          </a:cubicBezTo>
                          <a:cubicBezTo>
                            <a:pt x="154" y="12"/>
                            <a:pt x="156" y="12"/>
                            <a:pt x="158" y="12"/>
                          </a:cubicBezTo>
                          <a:close/>
                          <a:moveTo>
                            <a:pt x="78" y="297"/>
                          </a:moveTo>
                          <a:cubicBezTo>
                            <a:pt x="77" y="297"/>
                            <a:pt x="75" y="297"/>
                            <a:pt x="73" y="297"/>
                          </a:cubicBezTo>
                          <a:cubicBezTo>
                            <a:pt x="74" y="295"/>
                            <a:pt x="75" y="293"/>
                            <a:pt x="76" y="291"/>
                          </a:cubicBezTo>
                          <a:cubicBezTo>
                            <a:pt x="77" y="289"/>
                            <a:pt x="82" y="287"/>
                            <a:pt x="83" y="284"/>
                          </a:cubicBezTo>
                          <a:cubicBezTo>
                            <a:pt x="83" y="287"/>
                            <a:pt x="88" y="289"/>
                            <a:pt x="89" y="291"/>
                          </a:cubicBezTo>
                          <a:cubicBezTo>
                            <a:pt x="90" y="293"/>
                            <a:pt x="91" y="295"/>
                            <a:pt x="92" y="297"/>
                          </a:cubicBezTo>
                          <a:cubicBezTo>
                            <a:pt x="91" y="297"/>
                            <a:pt x="80" y="297"/>
                            <a:pt x="78" y="297"/>
                          </a:cubicBezTo>
                          <a:close/>
                          <a:moveTo>
                            <a:pt x="118" y="18"/>
                          </a:moveTo>
                          <a:cubicBezTo>
                            <a:pt x="121" y="19"/>
                            <a:pt x="120" y="23"/>
                            <a:pt x="119" y="25"/>
                          </a:cubicBezTo>
                          <a:cubicBezTo>
                            <a:pt x="104" y="49"/>
                            <a:pt x="95" y="88"/>
                            <a:pt x="90" y="116"/>
                          </a:cubicBezTo>
                          <a:cubicBezTo>
                            <a:pt x="89" y="125"/>
                            <a:pt x="79" y="132"/>
                            <a:pt x="78" y="138"/>
                          </a:cubicBezTo>
                          <a:cubicBezTo>
                            <a:pt x="78" y="132"/>
                            <a:pt x="76" y="125"/>
                            <a:pt x="75" y="117"/>
                          </a:cubicBezTo>
                          <a:cubicBezTo>
                            <a:pt x="70" y="88"/>
                            <a:pt x="61" y="52"/>
                            <a:pt x="48" y="28"/>
                          </a:cubicBezTo>
                          <a:cubicBezTo>
                            <a:pt x="47" y="27"/>
                            <a:pt x="47" y="26"/>
                            <a:pt x="46" y="25"/>
                          </a:cubicBezTo>
                          <a:cubicBezTo>
                            <a:pt x="45" y="23"/>
                            <a:pt x="45" y="19"/>
                            <a:pt x="48" y="18"/>
                          </a:cubicBezTo>
                          <a:cubicBezTo>
                            <a:pt x="54" y="16"/>
                            <a:pt x="67" y="12"/>
                            <a:pt x="78" y="12"/>
                          </a:cubicBezTo>
                          <a:cubicBezTo>
                            <a:pt x="89" y="12"/>
                            <a:pt x="112" y="16"/>
                            <a:pt x="118" y="18"/>
                          </a:cubicBezTo>
                          <a:close/>
                        </a:path>
                      </a:pathLst>
                    </a:custGeom>
                    <a:solidFill>
                      <a:srgbClr val="F2000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38" name="Freeform 10162"/>
                    <p:cNvSpPr/>
                    <p:nvPr/>
                  </p:nvSpPr>
                  <p:spPr bwMode="auto">
                    <a:xfrm>
                      <a:off x="1446" y="1331"/>
                      <a:ext cx="82" cy="590"/>
                    </a:xfrm>
                    <a:custGeom>
                      <a:avLst/>
                      <a:gdLst>
                        <a:gd name="T0" fmla="*/ 77 w 35"/>
                        <a:gd name="T1" fmla="*/ 1064 h 250"/>
                        <a:gd name="T2" fmla="*/ 192 w 35"/>
                        <a:gd name="T3" fmla="*/ 1605 h 250"/>
                        <a:gd name="T4" fmla="*/ 363 w 35"/>
                        <a:gd name="T5" fmla="*/ 2735 h 250"/>
                        <a:gd name="T6" fmla="*/ 347 w 35"/>
                        <a:gd name="T7" fmla="*/ 2801 h 250"/>
                        <a:gd name="T8" fmla="*/ 323 w 35"/>
                        <a:gd name="T9" fmla="*/ 3285 h 250"/>
                        <a:gd name="T10" fmla="*/ 323 w 35"/>
                        <a:gd name="T11" fmla="*/ 3285 h 250"/>
                        <a:gd name="T12" fmla="*/ 401 w 35"/>
                        <a:gd name="T13" fmla="*/ 2813 h 250"/>
                        <a:gd name="T14" fmla="*/ 412 w 35"/>
                        <a:gd name="T15" fmla="*/ 2735 h 250"/>
                        <a:gd name="T16" fmla="*/ 286 w 35"/>
                        <a:gd name="T17" fmla="*/ 1593 h 250"/>
                        <a:gd name="T18" fmla="*/ 155 w 35"/>
                        <a:gd name="T19" fmla="*/ 1053 h 250"/>
                        <a:gd name="T20" fmla="*/ 258 w 35"/>
                        <a:gd name="T21" fmla="*/ 0 h 250"/>
                        <a:gd name="T22" fmla="*/ 258 w 35"/>
                        <a:gd name="T23" fmla="*/ 0 h 250"/>
                        <a:gd name="T24" fmla="*/ 77 w 35"/>
                        <a:gd name="T25" fmla="*/ 1064 h 25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35" h="250">
                          <a:moveTo>
                            <a:pt x="6" y="81"/>
                          </a:moveTo>
                          <a:cubicBezTo>
                            <a:pt x="8" y="94"/>
                            <a:pt x="12" y="108"/>
                            <a:pt x="15" y="122"/>
                          </a:cubicBezTo>
                          <a:cubicBezTo>
                            <a:pt x="23" y="153"/>
                            <a:pt x="32" y="185"/>
                            <a:pt x="28" y="208"/>
                          </a:cubicBezTo>
                          <a:cubicBezTo>
                            <a:pt x="27" y="213"/>
                            <a:pt x="27" y="213"/>
                            <a:pt x="27" y="213"/>
                          </a:cubicBezTo>
                          <a:cubicBezTo>
                            <a:pt x="25" y="229"/>
                            <a:pt x="25" y="240"/>
                            <a:pt x="25" y="250"/>
                          </a:cubicBezTo>
                          <a:cubicBezTo>
                            <a:pt x="25" y="250"/>
                            <a:pt x="25" y="250"/>
                            <a:pt x="25" y="250"/>
                          </a:cubicBezTo>
                          <a:cubicBezTo>
                            <a:pt x="25" y="241"/>
                            <a:pt x="28" y="229"/>
                            <a:pt x="31" y="214"/>
                          </a:cubicBezTo>
                          <a:cubicBezTo>
                            <a:pt x="32" y="208"/>
                            <a:pt x="32" y="208"/>
                            <a:pt x="32" y="208"/>
                          </a:cubicBezTo>
                          <a:cubicBezTo>
                            <a:pt x="35" y="185"/>
                            <a:pt x="30" y="152"/>
                            <a:pt x="22" y="121"/>
                          </a:cubicBezTo>
                          <a:cubicBezTo>
                            <a:pt x="18" y="107"/>
                            <a:pt x="15" y="93"/>
                            <a:pt x="12" y="80"/>
                          </a:cubicBezTo>
                          <a:cubicBezTo>
                            <a:pt x="6" y="50"/>
                            <a:pt x="8" y="14"/>
                            <a:pt x="20" y="0"/>
                          </a:cubicBezTo>
                          <a:cubicBezTo>
                            <a:pt x="20" y="0"/>
                            <a:pt x="20" y="0"/>
                            <a:pt x="20" y="0"/>
                          </a:cubicBezTo>
                          <a:cubicBezTo>
                            <a:pt x="7" y="15"/>
                            <a:pt x="0" y="50"/>
                            <a:pt x="6" y="8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39" name="Freeform 10163"/>
                    <p:cNvSpPr/>
                    <p:nvPr/>
                  </p:nvSpPr>
                  <p:spPr bwMode="auto">
                    <a:xfrm>
                      <a:off x="1495" y="1345"/>
                      <a:ext cx="161" cy="678"/>
                    </a:xfrm>
                    <a:custGeom>
                      <a:avLst/>
                      <a:gdLst>
                        <a:gd name="T0" fmla="*/ 852 w 68"/>
                        <a:gd name="T1" fmla="*/ 1684 h 287"/>
                        <a:gd name="T2" fmla="*/ 369 w 68"/>
                        <a:gd name="T3" fmla="*/ 0 h 287"/>
                        <a:gd name="T4" fmla="*/ 689 w 68"/>
                        <a:gd name="T5" fmla="*/ 1413 h 287"/>
                        <a:gd name="T6" fmla="*/ 651 w 68"/>
                        <a:gd name="T7" fmla="*/ 3175 h 287"/>
                        <a:gd name="T8" fmla="*/ 0 w 68"/>
                        <a:gd name="T9" fmla="*/ 3281 h 287"/>
                        <a:gd name="T10" fmla="*/ 135 w 68"/>
                        <a:gd name="T11" fmla="*/ 3544 h 287"/>
                        <a:gd name="T12" fmla="*/ 807 w 68"/>
                        <a:gd name="T13" fmla="*/ 3454 h 287"/>
                        <a:gd name="T14" fmla="*/ 852 w 68"/>
                        <a:gd name="T15" fmla="*/ 1684 h 28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68" h="287">
                          <a:moveTo>
                            <a:pt x="64" y="128"/>
                          </a:moveTo>
                          <a:cubicBezTo>
                            <a:pt x="64" y="114"/>
                            <a:pt x="52" y="32"/>
                            <a:pt x="28" y="0"/>
                          </a:cubicBezTo>
                          <a:cubicBezTo>
                            <a:pt x="44" y="38"/>
                            <a:pt x="52" y="95"/>
                            <a:pt x="52" y="107"/>
                          </a:cubicBezTo>
                          <a:cubicBezTo>
                            <a:pt x="52" y="125"/>
                            <a:pt x="57" y="222"/>
                            <a:pt x="49" y="241"/>
                          </a:cubicBezTo>
                          <a:cubicBezTo>
                            <a:pt x="42" y="259"/>
                            <a:pt x="15" y="265"/>
                            <a:pt x="0" y="249"/>
                          </a:cubicBezTo>
                          <a:cubicBezTo>
                            <a:pt x="1" y="256"/>
                            <a:pt x="4" y="262"/>
                            <a:pt x="10" y="269"/>
                          </a:cubicBezTo>
                          <a:cubicBezTo>
                            <a:pt x="25" y="287"/>
                            <a:pt x="54" y="281"/>
                            <a:pt x="61" y="262"/>
                          </a:cubicBezTo>
                          <a:cubicBezTo>
                            <a:pt x="68" y="244"/>
                            <a:pt x="64" y="147"/>
                            <a:pt x="64" y="128"/>
                          </a:cubicBezTo>
                          <a:close/>
                        </a:path>
                      </a:pathLst>
                    </a:custGeom>
                    <a:solidFill>
                      <a:srgbClr val="FF59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0" name="Freeform 10164"/>
                    <p:cNvSpPr/>
                    <p:nvPr/>
                  </p:nvSpPr>
                  <p:spPr bwMode="auto">
                    <a:xfrm>
                      <a:off x="1717" y="1335"/>
                      <a:ext cx="100" cy="629"/>
                    </a:xfrm>
                    <a:custGeom>
                      <a:avLst/>
                      <a:gdLst>
                        <a:gd name="T0" fmla="*/ 95 w 42"/>
                        <a:gd name="T1" fmla="*/ 3516 h 266"/>
                        <a:gd name="T2" fmla="*/ 95 w 42"/>
                        <a:gd name="T3" fmla="*/ 2008 h 266"/>
                        <a:gd name="T4" fmla="*/ 95 w 42"/>
                        <a:gd name="T5" fmla="*/ 1745 h 266"/>
                        <a:gd name="T6" fmla="*/ 567 w 42"/>
                        <a:gd name="T7" fmla="*/ 0 h 266"/>
                        <a:gd name="T8" fmla="*/ 567 w 42"/>
                        <a:gd name="T9" fmla="*/ 0 h 266"/>
                        <a:gd name="T10" fmla="*/ 12 w 42"/>
                        <a:gd name="T11" fmla="*/ 1762 h 266"/>
                        <a:gd name="T12" fmla="*/ 12 w 42"/>
                        <a:gd name="T13" fmla="*/ 2008 h 266"/>
                        <a:gd name="T14" fmla="*/ 95 w 42"/>
                        <a:gd name="T15" fmla="*/ 3516 h 26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42" h="266">
                          <a:moveTo>
                            <a:pt x="7" y="266"/>
                          </a:moveTo>
                          <a:cubicBezTo>
                            <a:pt x="1" y="252"/>
                            <a:pt x="6" y="184"/>
                            <a:pt x="7" y="152"/>
                          </a:cubicBezTo>
                          <a:cubicBezTo>
                            <a:pt x="7" y="132"/>
                            <a:pt x="7" y="132"/>
                            <a:pt x="7" y="132"/>
                          </a:cubicBezTo>
                          <a:cubicBezTo>
                            <a:pt x="7" y="117"/>
                            <a:pt x="17" y="28"/>
                            <a:pt x="42" y="0"/>
                          </a:cubicBezTo>
                          <a:cubicBezTo>
                            <a:pt x="42" y="0"/>
                            <a:pt x="42" y="0"/>
                            <a:pt x="42" y="0"/>
                          </a:cubicBezTo>
                          <a:cubicBezTo>
                            <a:pt x="16" y="29"/>
                            <a:pt x="1" y="116"/>
                            <a:pt x="1" y="133"/>
                          </a:cubicBezTo>
                          <a:cubicBezTo>
                            <a:pt x="1" y="152"/>
                            <a:pt x="1" y="152"/>
                            <a:pt x="1" y="152"/>
                          </a:cubicBezTo>
                          <a:cubicBezTo>
                            <a:pt x="0" y="201"/>
                            <a:pt x="1" y="252"/>
                            <a:pt x="7" y="266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1" name="Freeform 10165"/>
                    <p:cNvSpPr/>
                    <p:nvPr/>
                  </p:nvSpPr>
                  <p:spPr bwMode="auto">
                    <a:xfrm>
                      <a:off x="1833" y="1387"/>
                      <a:ext cx="78" cy="577"/>
                    </a:xfrm>
                    <a:custGeom>
                      <a:avLst/>
                      <a:gdLst>
                        <a:gd name="T0" fmla="*/ 319 w 33"/>
                        <a:gd name="T1" fmla="*/ 0 h 244"/>
                        <a:gd name="T2" fmla="*/ 340 w 33"/>
                        <a:gd name="T3" fmla="*/ 738 h 244"/>
                        <a:gd name="T4" fmla="*/ 213 w 33"/>
                        <a:gd name="T5" fmla="*/ 1282 h 244"/>
                        <a:gd name="T6" fmla="*/ 40 w 33"/>
                        <a:gd name="T7" fmla="*/ 2433 h 244"/>
                        <a:gd name="T8" fmla="*/ 0 w 33"/>
                        <a:gd name="T9" fmla="*/ 3226 h 244"/>
                        <a:gd name="T10" fmla="*/ 0 w 33"/>
                        <a:gd name="T11" fmla="*/ 3226 h 244"/>
                        <a:gd name="T12" fmla="*/ 95 w 33"/>
                        <a:gd name="T13" fmla="*/ 2433 h 244"/>
                        <a:gd name="T14" fmla="*/ 262 w 33"/>
                        <a:gd name="T15" fmla="*/ 1298 h 244"/>
                        <a:gd name="T16" fmla="*/ 385 w 33"/>
                        <a:gd name="T17" fmla="*/ 754 h 244"/>
                        <a:gd name="T18" fmla="*/ 319 w 33"/>
                        <a:gd name="T19" fmla="*/ 0 h 24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33" h="244">
                          <a:moveTo>
                            <a:pt x="24" y="0"/>
                          </a:moveTo>
                          <a:cubicBezTo>
                            <a:pt x="29" y="17"/>
                            <a:pt x="30" y="37"/>
                            <a:pt x="26" y="56"/>
                          </a:cubicBezTo>
                          <a:cubicBezTo>
                            <a:pt x="23" y="69"/>
                            <a:pt x="20" y="83"/>
                            <a:pt x="16" y="97"/>
                          </a:cubicBezTo>
                          <a:cubicBezTo>
                            <a:pt x="8" y="128"/>
                            <a:pt x="0" y="161"/>
                            <a:pt x="3" y="184"/>
                          </a:cubicBezTo>
                          <a:cubicBezTo>
                            <a:pt x="8" y="214"/>
                            <a:pt x="9" y="229"/>
                            <a:pt x="0" y="244"/>
                          </a:cubicBezTo>
                          <a:cubicBezTo>
                            <a:pt x="0" y="244"/>
                            <a:pt x="0" y="244"/>
                            <a:pt x="0" y="244"/>
                          </a:cubicBezTo>
                          <a:cubicBezTo>
                            <a:pt x="9" y="228"/>
                            <a:pt x="12" y="214"/>
                            <a:pt x="7" y="184"/>
                          </a:cubicBezTo>
                          <a:cubicBezTo>
                            <a:pt x="3" y="161"/>
                            <a:pt x="12" y="129"/>
                            <a:pt x="20" y="98"/>
                          </a:cubicBezTo>
                          <a:cubicBezTo>
                            <a:pt x="23" y="84"/>
                            <a:pt x="27" y="70"/>
                            <a:pt x="29" y="57"/>
                          </a:cubicBezTo>
                          <a:cubicBezTo>
                            <a:pt x="33" y="37"/>
                            <a:pt x="29" y="17"/>
                            <a:pt x="2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2" name="Freeform 10166"/>
                    <p:cNvSpPr/>
                    <p:nvPr/>
                  </p:nvSpPr>
                  <p:spPr bwMode="auto">
                    <a:xfrm>
                      <a:off x="1817" y="1349"/>
                      <a:ext cx="89" cy="626"/>
                    </a:xfrm>
                    <a:custGeom>
                      <a:avLst/>
                      <a:gdLst>
                        <a:gd name="T0" fmla="*/ 363 w 38"/>
                        <a:gd name="T1" fmla="*/ 0 h 265"/>
                        <a:gd name="T2" fmla="*/ 347 w 38"/>
                        <a:gd name="T3" fmla="*/ 959 h 265"/>
                        <a:gd name="T4" fmla="*/ 220 w 38"/>
                        <a:gd name="T5" fmla="*/ 1500 h 265"/>
                        <a:gd name="T6" fmla="*/ 49 w 38"/>
                        <a:gd name="T7" fmla="*/ 2662 h 265"/>
                        <a:gd name="T8" fmla="*/ 66 w 38"/>
                        <a:gd name="T9" fmla="*/ 2740 h 265"/>
                        <a:gd name="T10" fmla="*/ 49 w 38"/>
                        <a:gd name="T11" fmla="*/ 3494 h 265"/>
                        <a:gd name="T12" fmla="*/ 49 w 38"/>
                        <a:gd name="T13" fmla="*/ 3494 h 265"/>
                        <a:gd name="T14" fmla="*/ 155 w 38"/>
                        <a:gd name="T15" fmla="*/ 2717 h 265"/>
                        <a:gd name="T16" fmla="*/ 143 w 38"/>
                        <a:gd name="T17" fmla="*/ 2650 h 265"/>
                        <a:gd name="T18" fmla="*/ 307 w 38"/>
                        <a:gd name="T19" fmla="*/ 1528 h 265"/>
                        <a:gd name="T20" fmla="*/ 438 w 38"/>
                        <a:gd name="T21" fmla="*/ 976 h 265"/>
                        <a:gd name="T22" fmla="*/ 363 w 38"/>
                        <a:gd name="T23" fmla="*/ 0 h 26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8" h="265">
                          <a:moveTo>
                            <a:pt x="28" y="0"/>
                          </a:moveTo>
                          <a:cubicBezTo>
                            <a:pt x="35" y="18"/>
                            <a:pt x="31" y="51"/>
                            <a:pt x="27" y="73"/>
                          </a:cubicBezTo>
                          <a:cubicBezTo>
                            <a:pt x="24" y="86"/>
                            <a:pt x="20" y="100"/>
                            <a:pt x="17" y="114"/>
                          </a:cubicBezTo>
                          <a:cubicBezTo>
                            <a:pt x="9" y="146"/>
                            <a:pt x="0" y="178"/>
                            <a:pt x="4" y="202"/>
                          </a:cubicBezTo>
                          <a:cubicBezTo>
                            <a:pt x="5" y="208"/>
                            <a:pt x="5" y="208"/>
                            <a:pt x="5" y="208"/>
                          </a:cubicBezTo>
                          <a:cubicBezTo>
                            <a:pt x="9" y="235"/>
                            <a:pt x="15" y="250"/>
                            <a:pt x="4" y="265"/>
                          </a:cubicBezTo>
                          <a:cubicBezTo>
                            <a:pt x="4" y="265"/>
                            <a:pt x="4" y="265"/>
                            <a:pt x="4" y="265"/>
                          </a:cubicBezTo>
                          <a:cubicBezTo>
                            <a:pt x="16" y="248"/>
                            <a:pt x="17" y="234"/>
                            <a:pt x="12" y="206"/>
                          </a:cubicBezTo>
                          <a:cubicBezTo>
                            <a:pt x="11" y="201"/>
                            <a:pt x="11" y="201"/>
                            <a:pt x="11" y="201"/>
                          </a:cubicBezTo>
                          <a:cubicBezTo>
                            <a:pt x="8" y="178"/>
                            <a:pt x="16" y="147"/>
                            <a:pt x="24" y="116"/>
                          </a:cubicBezTo>
                          <a:cubicBezTo>
                            <a:pt x="27" y="102"/>
                            <a:pt x="31" y="88"/>
                            <a:pt x="34" y="74"/>
                          </a:cubicBezTo>
                          <a:cubicBezTo>
                            <a:pt x="38" y="51"/>
                            <a:pt x="35" y="20"/>
                            <a:pt x="28" y="0"/>
                          </a:cubicBezTo>
                          <a:close/>
                        </a:path>
                      </a:pathLst>
                    </a:custGeom>
                    <a:solidFill>
                      <a:srgbClr val="FF596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3" name="Freeform 10167"/>
                    <p:cNvSpPr/>
                    <p:nvPr/>
                  </p:nvSpPr>
                  <p:spPr bwMode="auto">
                    <a:xfrm>
                      <a:off x="1569" y="1319"/>
                      <a:ext cx="73" cy="56"/>
                    </a:xfrm>
                    <a:custGeom>
                      <a:avLst/>
                      <a:gdLst>
                        <a:gd name="T0" fmla="*/ 405 w 31"/>
                        <a:gd name="T1" fmla="*/ 0 h 24"/>
                        <a:gd name="T2" fmla="*/ 233 w 31"/>
                        <a:gd name="T3" fmla="*/ 103 h 24"/>
                        <a:gd name="T4" fmla="*/ 210 w 31"/>
                        <a:gd name="T5" fmla="*/ 306 h 24"/>
                        <a:gd name="T6" fmla="*/ 78 w 31"/>
                        <a:gd name="T7" fmla="*/ 49 h 24"/>
                        <a:gd name="T8" fmla="*/ 210 w 31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1" h="24">
                          <a:moveTo>
                            <a:pt x="31" y="0"/>
                          </a:moveTo>
                          <a:cubicBezTo>
                            <a:pt x="27" y="4"/>
                            <a:pt x="22" y="3"/>
                            <a:pt x="18" y="8"/>
                          </a:cubicBezTo>
                          <a:cubicBezTo>
                            <a:pt x="15" y="13"/>
                            <a:pt x="16" y="18"/>
                            <a:pt x="16" y="24"/>
                          </a:cubicBezTo>
                          <a:cubicBezTo>
                            <a:pt x="12" y="19"/>
                            <a:pt x="0" y="12"/>
                            <a:pt x="6" y="4"/>
                          </a:cubicBezTo>
                          <a:cubicBezTo>
                            <a:pt x="8" y="1"/>
                            <a:pt x="12" y="3"/>
                            <a:pt x="16" y="1"/>
                          </a:cubicBezTo>
                        </a:path>
                      </a:pathLst>
                    </a:custGeom>
                    <a:solidFill>
                      <a:srgbClr val="F2000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4" name="Freeform 10168"/>
                    <p:cNvSpPr/>
                    <p:nvPr/>
                  </p:nvSpPr>
                  <p:spPr bwMode="auto">
                    <a:xfrm>
                      <a:off x="1651" y="1494"/>
                      <a:ext cx="59" cy="146"/>
                    </a:xfrm>
                    <a:custGeom>
                      <a:avLst/>
                      <a:gdLst>
                        <a:gd name="T0" fmla="*/ 0 w 25"/>
                        <a:gd name="T1" fmla="*/ 78 h 62"/>
                        <a:gd name="T2" fmla="*/ 300 w 25"/>
                        <a:gd name="T3" fmla="*/ 134 h 62"/>
                        <a:gd name="T4" fmla="*/ 290 w 25"/>
                        <a:gd name="T5" fmla="*/ 339 h 62"/>
                        <a:gd name="T6" fmla="*/ 78 w 25"/>
                        <a:gd name="T7" fmla="*/ 810 h 6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5" h="62">
                          <a:moveTo>
                            <a:pt x="0" y="6"/>
                          </a:moveTo>
                          <a:cubicBezTo>
                            <a:pt x="2" y="25"/>
                            <a:pt x="21" y="23"/>
                            <a:pt x="23" y="10"/>
                          </a:cubicBezTo>
                          <a:cubicBezTo>
                            <a:pt x="25" y="0"/>
                            <a:pt x="22" y="26"/>
                            <a:pt x="22" y="26"/>
                          </a:cubicBezTo>
                          <a:cubicBezTo>
                            <a:pt x="6" y="62"/>
                            <a:pt x="6" y="62"/>
                            <a:pt x="6" y="62"/>
                          </a:cubicBezTo>
                        </a:path>
                      </a:pathLst>
                    </a:custGeom>
                    <a:solidFill>
                      <a:srgbClr val="F2000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5" name="Freeform 10169"/>
                    <p:cNvSpPr/>
                    <p:nvPr/>
                  </p:nvSpPr>
                  <p:spPr bwMode="auto">
                    <a:xfrm>
                      <a:off x="1599" y="1309"/>
                      <a:ext cx="168" cy="17"/>
                    </a:xfrm>
                    <a:custGeom>
                      <a:avLst/>
                      <a:gdLst>
                        <a:gd name="T0" fmla="*/ 0 w 71"/>
                        <a:gd name="T1" fmla="*/ 100 h 7"/>
                        <a:gd name="T2" fmla="*/ 12 w 71"/>
                        <a:gd name="T3" fmla="*/ 100 h 7"/>
                        <a:gd name="T4" fmla="*/ 544 w 71"/>
                        <a:gd name="T5" fmla="*/ 29 h 7"/>
                        <a:gd name="T6" fmla="*/ 942 w 71"/>
                        <a:gd name="T7" fmla="*/ 100 h 7"/>
                        <a:gd name="T8" fmla="*/ 942 w 71"/>
                        <a:gd name="T9" fmla="*/ 100 h 7"/>
                        <a:gd name="T10" fmla="*/ 492 w 71"/>
                        <a:gd name="T11" fmla="*/ 0 h 7"/>
                        <a:gd name="T12" fmla="*/ 0 w 71"/>
                        <a:gd name="T13" fmla="*/ 100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71" h="7">
                          <a:moveTo>
                            <a:pt x="0" y="7"/>
                          </a:moveTo>
                          <a:cubicBezTo>
                            <a:pt x="1" y="7"/>
                            <a:pt x="1" y="7"/>
                            <a:pt x="1" y="7"/>
                          </a:cubicBezTo>
                          <a:cubicBezTo>
                            <a:pt x="4" y="4"/>
                            <a:pt x="23" y="2"/>
                            <a:pt x="41" y="2"/>
                          </a:cubicBezTo>
                          <a:cubicBezTo>
                            <a:pt x="53" y="2"/>
                            <a:pt x="65" y="4"/>
                            <a:pt x="71" y="7"/>
                          </a:cubicBezTo>
                          <a:cubicBezTo>
                            <a:pt x="71" y="7"/>
                            <a:pt x="71" y="7"/>
                            <a:pt x="71" y="7"/>
                          </a:cubicBezTo>
                          <a:cubicBezTo>
                            <a:pt x="65" y="4"/>
                            <a:pt x="50" y="0"/>
                            <a:pt x="37" y="0"/>
                          </a:cubicBezTo>
                          <a:cubicBezTo>
                            <a:pt x="18" y="0"/>
                            <a:pt x="4" y="2"/>
                            <a:pt x="0" y="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6" name="Freeform 10170"/>
                    <p:cNvSpPr/>
                    <p:nvPr/>
                  </p:nvSpPr>
                  <p:spPr bwMode="auto">
                    <a:xfrm>
                      <a:off x="1432" y="1309"/>
                      <a:ext cx="224" cy="714"/>
                    </a:xfrm>
                    <a:custGeom>
                      <a:avLst/>
                      <a:gdLst>
                        <a:gd name="T0" fmla="*/ 462 w 95"/>
                        <a:gd name="T1" fmla="*/ 28 h 302"/>
                        <a:gd name="T2" fmla="*/ 106 w 95"/>
                        <a:gd name="T3" fmla="*/ 1173 h 302"/>
                        <a:gd name="T4" fmla="*/ 394 w 95"/>
                        <a:gd name="T5" fmla="*/ 2868 h 302"/>
                        <a:gd name="T6" fmla="*/ 483 w 95"/>
                        <a:gd name="T7" fmla="*/ 3750 h 302"/>
                        <a:gd name="T8" fmla="*/ 1151 w 95"/>
                        <a:gd name="T9" fmla="*/ 3672 h 302"/>
                        <a:gd name="T10" fmla="*/ 1195 w 95"/>
                        <a:gd name="T11" fmla="*/ 1889 h 302"/>
                        <a:gd name="T12" fmla="*/ 462 w 95"/>
                        <a:gd name="T13" fmla="*/ 28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5" h="302">
                          <a:moveTo>
                            <a:pt x="35" y="2"/>
                          </a:moveTo>
                          <a:cubicBezTo>
                            <a:pt x="14" y="0"/>
                            <a:pt x="0" y="47"/>
                            <a:pt x="8" y="89"/>
                          </a:cubicBezTo>
                          <a:cubicBezTo>
                            <a:pt x="16" y="132"/>
                            <a:pt x="36" y="183"/>
                            <a:pt x="30" y="217"/>
                          </a:cubicBezTo>
                          <a:cubicBezTo>
                            <a:pt x="25" y="251"/>
                            <a:pt x="22" y="266"/>
                            <a:pt x="37" y="284"/>
                          </a:cubicBezTo>
                          <a:cubicBezTo>
                            <a:pt x="52" y="302"/>
                            <a:pt x="81" y="296"/>
                            <a:pt x="88" y="278"/>
                          </a:cubicBezTo>
                          <a:cubicBezTo>
                            <a:pt x="95" y="259"/>
                            <a:pt x="91" y="162"/>
                            <a:pt x="91" y="143"/>
                          </a:cubicBezTo>
                          <a:cubicBezTo>
                            <a:pt x="91" y="125"/>
                            <a:pt x="73" y="2"/>
                            <a:pt x="35" y="2"/>
                          </a:cubicBez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7500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7" name="Freeform 10171"/>
                    <p:cNvSpPr/>
                    <p:nvPr/>
                  </p:nvSpPr>
                  <p:spPr bwMode="auto">
                    <a:xfrm>
                      <a:off x="1701" y="1309"/>
                      <a:ext cx="224" cy="714"/>
                    </a:xfrm>
                    <a:custGeom>
                      <a:avLst/>
                      <a:gdLst>
                        <a:gd name="T0" fmla="*/ 783 w 95"/>
                        <a:gd name="T1" fmla="*/ 28 h 302"/>
                        <a:gd name="T2" fmla="*/ 1139 w 95"/>
                        <a:gd name="T3" fmla="*/ 1173 h 302"/>
                        <a:gd name="T4" fmla="*/ 851 w 95"/>
                        <a:gd name="T5" fmla="*/ 2868 h 302"/>
                        <a:gd name="T6" fmla="*/ 762 w 95"/>
                        <a:gd name="T7" fmla="*/ 3750 h 302"/>
                        <a:gd name="T8" fmla="*/ 94 w 95"/>
                        <a:gd name="T9" fmla="*/ 3672 h 302"/>
                        <a:gd name="T10" fmla="*/ 66 w 95"/>
                        <a:gd name="T11" fmla="*/ 1889 h 302"/>
                        <a:gd name="T12" fmla="*/ 783 w 95"/>
                        <a:gd name="T13" fmla="*/ 28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5" h="302">
                          <a:moveTo>
                            <a:pt x="60" y="2"/>
                          </a:moveTo>
                          <a:cubicBezTo>
                            <a:pt x="81" y="0"/>
                            <a:pt x="95" y="47"/>
                            <a:pt x="87" y="89"/>
                          </a:cubicBezTo>
                          <a:cubicBezTo>
                            <a:pt x="79" y="132"/>
                            <a:pt x="59" y="183"/>
                            <a:pt x="65" y="217"/>
                          </a:cubicBezTo>
                          <a:cubicBezTo>
                            <a:pt x="70" y="251"/>
                            <a:pt x="74" y="266"/>
                            <a:pt x="58" y="284"/>
                          </a:cubicBezTo>
                          <a:cubicBezTo>
                            <a:pt x="43" y="302"/>
                            <a:pt x="14" y="296"/>
                            <a:pt x="7" y="278"/>
                          </a:cubicBezTo>
                          <a:cubicBezTo>
                            <a:pt x="0" y="259"/>
                            <a:pt x="5" y="162"/>
                            <a:pt x="5" y="143"/>
                          </a:cubicBezTo>
                          <a:cubicBezTo>
                            <a:pt x="5" y="125"/>
                            <a:pt x="22" y="2"/>
                            <a:pt x="60" y="2"/>
                          </a:cubicBez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7500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8" name="Freeform 10172"/>
                    <p:cNvSpPr/>
                    <p:nvPr/>
                  </p:nvSpPr>
                  <p:spPr bwMode="auto">
                    <a:xfrm>
                      <a:off x="1484" y="1286"/>
                      <a:ext cx="373" cy="727"/>
                    </a:xfrm>
                    <a:custGeom>
                      <a:avLst/>
                      <a:gdLst>
                        <a:gd name="T0" fmla="*/ 1303 w 158"/>
                        <a:gd name="T1" fmla="*/ 3788 h 308"/>
                        <a:gd name="T2" fmla="*/ 1277 w 158"/>
                        <a:gd name="T3" fmla="*/ 2011 h 308"/>
                        <a:gd name="T4" fmla="*/ 2002 w 158"/>
                        <a:gd name="T5" fmla="*/ 156 h 308"/>
                        <a:gd name="T6" fmla="*/ 2080 w 158"/>
                        <a:gd name="T7" fmla="*/ 156 h 308"/>
                        <a:gd name="T8" fmla="*/ 1015 w 158"/>
                        <a:gd name="T9" fmla="*/ 0 h 308"/>
                        <a:gd name="T10" fmla="*/ 0 w 158"/>
                        <a:gd name="T11" fmla="*/ 222 h 308"/>
                        <a:gd name="T12" fmla="*/ 28 w 158"/>
                        <a:gd name="T13" fmla="*/ 212 h 308"/>
                        <a:gd name="T14" fmla="*/ 172 w 158"/>
                        <a:gd name="T15" fmla="*/ 156 h 308"/>
                        <a:gd name="T16" fmla="*/ 446 w 158"/>
                        <a:gd name="T17" fmla="*/ 328 h 308"/>
                        <a:gd name="T18" fmla="*/ 512 w 158"/>
                        <a:gd name="T19" fmla="*/ 434 h 308"/>
                        <a:gd name="T20" fmla="*/ 909 w 158"/>
                        <a:gd name="T21" fmla="*/ 2011 h 308"/>
                        <a:gd name="T22" fmla="*/ 869 w 158"/>
                        <a:gd name="T23" fmla="*/ 3788 h 308"/>
                        <a:gd name="T24" fmla="*/ 475 w 158"/>
                        <a:gd name="T25" fmla="*/ 4010 h 308"/>
                        <a:gd name="T26" fmla="*/ 1025 w 158"/>
                        <a:gd name="T27" fmla="*/ 4050 h 308"/>
                        <a:gd name="T28" fmla="*/ 1712 w 158"/>
                        <a:gd name="T29" fmla="*/ 4010 h 308"/>
                        <a:gd name="T30" fmla="*/ 1303 w 158"/>
                        <a:gd name="T31" fmla="*/ 3788 h 3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58" h="308">
                          <a:moveTo>
                            <a:pt x="99" y="288"/>
                          </a:moveTo>
                          <a:cubicBezTo>
                            <a:pt x="92" y="269"/>
                            <a:pt x="97" y="172"/>
                            <a:pt x="97" y="153"/>
                          </a:cubicBezTo>
                          <a:cubicBezTo>
                            <a:pt x="97" y="135"/>
                            <a:pt x="114" y="12"/>
                            <a:pt x="152" y="12"/>
                          </a:cubicBezTo>
                          <a:cubicBezTo>
                            <a:pt x="154" y="12"/>
                            <a:pt x="156" y="12"/>
                            <a:pt x="158" y="12"/>
                          </a:cubicBezTo>
                          <a:cubicBezTo>
                            <a:pt x="145" y="5"/>
                            <a:pt x="109" y="0"/>
                            <a:pt x="77" y="0"/>
                          </a:cubicBezTo>
                          <a:cubicBezTo>
                            <a:pt x="40" y="0"/>
                            <a:pt x="8" y="8"/>
                            <a:pt x="0" y="17"/>
                          </a:cubicBezTo>
                          <a:cubicBezTo>
                            <a:pt x="0" y="17"/>
                            <a:pt x="1" y="16"/>
                            <a:pt x="2" y="16"/>
                          </a:cubicBezTo>
                          <a:cubicBezTo>
                            <a:pt x="5" y="13"/>
                            <a:pt x="9" y="11"/>
                            <a:pt x="13" y="12"/>
                          </a:cubicBezTo>
                          <a:cubicBezTo>
                            <a:pt x="21" y="12"/>
                            <a:pt x="28" y="17"/>
                            <a:pt x="34" y="25"/>
                          </a:cubicBezTo>
                          <a:cubicBezTo>
                            <a:pt x="35" y="28"/>
                            <a:pt x="37" y="30"/>
                            <a:pt x="39" y="33"/>
                          </a:cubicBezTo>
                          <a:cubicBezTo>
                            <a:pt x="59" y="69"/>
                            <a:pt x="69" y="140"/>
                            <a:pt x="69" y="153"/>
                          </a:cubicBezTo>
                          <a:cubicBezTo>
                            <a:pt x="69" y="172"/>
                            <a:pt x="73" y="269"/>
                            <a:pt x="66" y="288"/>
                          </a:cubicBezTo>
                          <a:cubicBezTo>
                            <a:pt x="62" y="299"/>
                            <a:pt x="49" y="306"/>
                            <a:pt x="36" y="305"/>
                          </a:cubicBezTo>
                          <a:cubicBezTo>
                            <a:pt x="48" y="307"/>
                            <a:pt x="63" y="308"/>
                            <a:pt x="78" y="308"/>
                          </a:cubicBezTo>
                          <a:cubicBezTo>
                            <a:pt x="94" y="308"/>
                            <a:pt x="118" y="307"/>
                            <a:pt x="130" y="305"/>
                          </a:cubicBezTo>
                          <a:cubicBezTo>
                            <a:pt x="117" y="306"/>
                            <a:pt x="104" y="299"/>
                            <a:pt x="99" y="288"/>
                          </a:cubicBezTo>
                          <a:close/>
                        </a:path>
                      </a:pathLst>
                    </a:custGeom>
                    <a:noFill/>
                    <a:ln w="7938" cap="rnd">
                      <a:solidFill>
                        <a:srgbClr val="7500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49" name="Freeform 10173"/>
                    <p:cNvSpPr/>
                    <p:nvPr/>
                  </p:nvSpPr>
                  <p:spPr bwMode="auto">
                    <a:xfrm>
                      <a:off x="1637" y="1983"/>
                      <a:ext cx="88" cy="2"/>
                    </a:xfrm>
                    <a:custGeom>
                      <a:avLst/>
                      <a:gdLst>
                        <a:gd name="T0" fmla="*/ 0 w 37"/>
                        <a:gd name="T1" fmla="*/ 0 h 1"/>
                        <a:gd name="T2" fmla="*/ 186 w 37"/>
                        <a:gd name="T3" fmla="*/ 8 h 1"/>
                        <a:gd name="T4" fmla="*/ 497 w 37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7" h="1">
                          <a:moveTo>
                            <a:pt x="0" y="0"/>
                          </a:moveTo>
                          <a:cubicBezTo>
                            <a:pt x="4" y="1"/>
                            <a:pt x="8" y="1"/>
                            <a:pt x="14" y="1"/>
                          </a:cubicBezTo>
                          <a:cubicBezTo>
                            <a:pt x="19" y="1"/>
                            <a:pt x="33" y="1"/>
                            <a:pt x="37" y="0"/>
                          </a:cubicBezTo>
                        </a:path>
                      </a:pathLst>
                    </a:custGeom>
                    <a:noFill/>
                    <a:ln w="7938" cap="rnd">
                      <a:solidFill>
                        <a:srgbClr val="7500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50" name="Freeform 10174"/>
                    <p:cNvSpPr/>
                    <p:nvPr/>
                  </p:nvSpPr>
                  <p:spPr bwMode="auto">
                    <a:xfrm>
                      <a:off x="1599" y="1316"/>
                      <a:ext cx="168" cy="12"/>
                    </a:xfrm>
                    <a:custGeom>
                      <a:avLst/>
                      <a:gdLst>
                        <a:gd name="T0" fmla="*/ 942 w 71"/>
                        <a:gd name="T1" fmla="*/ 70 h 5"/>
                        <a:gd name="T2" fmla="*/ 544 w 71"/>
                        <a:gd name="T3" fmla="*/ 0 h 5"/>
                        <a:gd name="T4" fmla="*/ 0 w 71"/>
                        <a:gd name="T5" fmla="*/ 70 h 5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1" h="5">
                          <a:moveTo>
                            <a:pt x="71" y="5"/>
                          </a:moveTo>
                          <a:cubicBezTo>
                            <a:pt x="66" y="2"/>
                            <a:pt x="54" y="0"/>
                            <a:pt x="41" y="0"/>
                          </a:cubicBezTo>
                          <a:cubicBezTo>
                            <a:pt x="25" y="0"/>
                            <a:pt x="4" y="1"/>
                            <a:pt x="0" y="5"/>
                          </a:cubicBezTo>
                        </a:path>
                      </a:pathLst>
                    </a:custGeom>
                    <a:noFill/>
                    <a:ln w="7938" cap="rnd">
                      <a:solidFill>
                        <a:srgbClr val="750000"/>
                      </a:solidFill>
                      <a:prstDash val="solid"/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451" name="Freeform 10175"/>
                    <p:cNvSpPr/>
                    <p:nvPr/>
                  </p:nvSpPr>
                  <p:spPr bwMode="auto">
                    <a:xfrm>
                      <a:off x="1710" y="1361"/>
                      <a:ext cx="45" cy="125"/>
                    </a:xfrm>
                    <a:custGeom>
                      <a:avLst/>
                      <a:gdLst>
                        <a:gd name="T0" fmla="*/ 253 w 19"/>
                        <a:gd name="T1" fmla="*/ 0 h 53"/>
                        <a:gd name="T2" fmla="*/ 0 w 19"/>
                        <a:gd name="T3" fmla="*/ 696 h 53"/>
                        <a:gd name="T4" fmla="*/ 253 w 19"/>
                        <a:gd name="T5" fmla="*/ 0 h 53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9" h="53">
                          <a:moveTo>
                            <a:pt x="19" y="0"/>
                          </a:moveTo>
                          <a:cubicBezTo>
                            <a:pt x="14" y="9"/>
                            <a:pt x="4" y="34"/>
                            <a:pt x="0" y="53"/>
                          </a:cubicBezTo>
                          <a:cubicBezTo>
                            <a:pt x="2" y="38"/>
                            <a:pt x="9" y="8"/>
                            <a:pt x="19" y="0"/>
                          </a:cubicBezTo>
                          <a:close/>
                        </a:path>
                      </a:pathLst>
                    </a:custGeom>
                    <a:solidFill>
                      <a:srgbClr val="FFB5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</p:grpSp>
              <p:sp>
                <p:nvSpPr>
                  <p:cNvPr id="456" name="TextBox 455"/>
                  <p:cNvSpPr txBox="1"/>
                  <p:nvPr/>
                </p:nvSpPr>
                <p:spPr>
                  <a:xfrm>
                    <a:off x="30401216" y="15967671"/>
                    <a:ext cx="2066591" cy="9541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>
                        <a:latin typeface="Arial Nova" panose="020B0504020202020204" pitchFamily="34" charset="0"/>
                      </a:rPr>
                      <a:t>Our ‘RuCp’ </a:t>
                    </a:r>
                  </a:p>
                  <a:p>
                    <a:r>
                      <a:rPr lang="en-US" sz="2800" dirty="0">
                        <a:latin typeface="Arial Nova" panose="020B0504020202020204" pitchFamily="34" charset="0"/>
                      </a:rPr>
                      <a:t>compounds</a:t>
                    </a:r>
                  </a:p>
                </p:txBody>
              </p:sp>
            </p:grpSp>
            <p:sp>
              <p:nvSpPr>
                <p:cNvPr id="454" name="TextBox 453"/>
                <p:cNvSpPr txBox="1"/>
                <p:nvPr/>
              </p:nvSpPr>
              <p:spPr>
                <a:xfrm>
                  <a:off x="23199179" y="15920037"/>
                  <a:ext cx="2188975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Arial Nova" panose="020B0504020202020204" pitchFamily="34" charset="0"/>
                    </a:rPr>
                    <a:t>MDR efflux </a:t>
                  </a:r>
                </a:p>
                <a:p>
                  <a:pPr algn="ctr"/>
                  <a:r>
                    <a:rPr lang="en-US" sz="2800" dirty="0">
                      <a:latin typeface="Arial Nova" panose="020B0504020202020204" pitchFamily="34" charset="0"/>
                    </a:rPr>
                    <a:t>pump</a:t>
                  </a:r>
                  <a:endParaRPr lang="pt-PT" sz="2800" dirty="0">
                    <a:latin typeface="Arial Nova" panose="020B05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3420295" y="7842250"/>
                <a:ext cx="21259800" cy="7161081"/>
                <a:chOff x="13420295" y="8070850"/>
                <a:chExt cx="21259800" cy="716108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3420295" y="8070850"/>
                  <a:ext cx="21259800" cy="6378088"/>
                  <a:chOff x="13420295" y="8728894"/>
                  <a:chExt cx="21259800" cy="6378088"/>
                </a:xfrm>
              </p:grpSpPr>
              <p:sp>
                <p:nvSpPr>
                  <p:cNvPr id="386" name="TextBox 385"/>
                  <p:cNvSpPr txBox="1"/>
                  <p:nvPr/>
                </p:nvSpPr>
                <p:spPr>
                  <a:xfrm>
                    <a:off x="13420295" y="8728894"/>
                    <a:ext cx="21259800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latin typeface="Arial Nova" panose="020B0504020202020204" pitchFamily="34" charset="0"/>
                      </a:rPr>
                      <a:t>Cisplatin-resistant lung cancer cell</a:t>
                    </a:r>
                  </a:p>
                </p:txBody>
              </p:sp>
              <p:grpSp>
                <p:nvGrpSpPr>
                  <p:cNvPr id="488" name="Group 487"/>
                  <p:cNvGrpSpPr/>
                  <p:nvPr/>
                </p:nvGrpSpPr>
                <p:grpSpPr>
                  <a:xfrm>
                    <a:off x="18983302" y="9283206"/>
                    <a:ext cx="11583164" cy="5823776"/>
                    <a:chOff x="19294477" y="9714674"/>
                    <a:chExt cx="11583164" cy="5823776"/>
                  </a:xfrm>
                </p:grpSpPr>
                <p:grpSp>
                  <p:nvGrpSpPr>
                    <p:cNvPr id="482" name="Group 481"/>
                    <p:cNvGrpSpPr/>
                    <p:nvPr/>
                  </p:nvGrpSpPr>
                  <p:grpSpPr>
                    <a:xfrm>
                      <a:off x="19294477" y="9714674"/>
                      <a:ext cx="11583164" cy="5748815"/>
                      <a:chOff x="19294477" y="9714674"/>
                      <a:chExt cx="11583164" cy="5748815"/>
                    </a:xfrm>
                  </p:grpSpPr>
                  <p:grpSp>
                    <p:nvGrpSpPr>
                      <p:cNvPr id="40" name="Group 3"/>
                      <p:cNvGrpSpPr/>
                      <p:nvPr/>
                    </p:nvGrpSpPr>
                    <p:grpSpPr bwMode="auto">
                      <a:xfrm>
                        <a:off x="19294477" y="10553431"/>
                        <a:ext cx="10133787" cy="4910058"/>
                        <a:chOff x="339" y="2503"/>
                        <a:chExt cx="2339" cy="1267"/>
                      </a:xfrm>
                    </p:grpSpPr>
                    <p:grpSp>
                      <p:nvGrpSpPr>
                        <p:cNvPr id="41" name="Group 4"/>
                        <p:cNvGrpSpPr/>
                        <p:nvPr/>
                      </p:nvGrpSpPr>
                      <p:grpSpPr bwMode="auto">
                        <a:xfrm>
                          <a:off x="369" y="2503"/>
                          <a:ext cx="2309" cy="1267"/>
                          <a:chOff x="369" y="2503"/>
                          <a:chExt cx="2309" cy="1267"/>
                        </a:xfrm>
                      </p:grpSpPr>
                      <p:sp>
                        <p:nvSpPr>
                          <p:cNvPr id="205" name="Freeform 70"/>
                          <p:cNvSpPr/>
                          <p:nvPr/>
                        </p:nvSpPr>
                        <p:spPr bwMode="auto">
                          <a:xfrm>
                            <a:off x="424" y="2593"/>
                            <a:ext cx="1098" cy="1173"/>
                          </a:xfrm>
                          <a:custGeom>
                            <a:avLst/>
                            <a:gdLst>
                              <a:gd name="T0" fmla="*/ 3263 w 637"/>
                              <a:gd name="T1" fmla="*/ 0 h 638"/>
                              <a:gd name="T2" fmla="*/ 0 w 637"/>
                              <a:gd name="T3" fmla="*/ 3966 h 638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37" h="638">
                                <a:moveTo>
                                  <a:pt x="637" y="0"/>
                                </a:moveTo>
                                <a:cubicBezTo>
                                  <a:pt x="286" y="0"/>
                                  <a:pt x="0" y="286"/>
                                  <a:pt x="0" y="638"/>
                                </a:cubicBezTo>
                              </a:path>
                            </a:pathLst>
                          </a:custGeom>
                          <a:noFill/>
                          <a:ln w="22225" cap="flat">
                            <a:solidFill>
                              <a:srgbClr val="E6EDF3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39" name="Oval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2" y="2590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140" name="Freeform 5"/>
                          <p:cNvSpPr/>
                          <p:nvPr/>
                        </p:nvSpPr>
                        <p:spPr bwMode="auto">
                          <a:xfrm>
                            <a:off x="369" y="2535"/>
                            <a:ext cx="2280" cy="1231"/>
                          </a:xfrm>
                          <a:custGeom>
                            <a:avLst/>
                            <a:gdLst>
                              <a:gd name="T0" fmla="*/ 6771 w 1323"/>
                              <a:gd name="T1" fmla="*/ 4156 h 670"/>
                              <a:gd name="T2" fmla="*/ 3424 w 1323"/>
                              <a:gd name="T3" fmla="*/ 0 h 670"/>
                              <a:gd name="T4" fmla="*/ 3424 w 1323"/>
                              <a:gd name="T5" fmla="*/ 0 h 670"/>
                              <a:gd name="T6" fmla="*/ 3383 w 1323"/>
                              <a:gd name="T7" fmla="*/ 0 h 670"/>
                              <a:gd name="T8" fmla="*/ 3347 w 1323"/>
                              <a:gd name="T9" fmla="*/ 0 h 670"/>
                              <a:gd name="T10" fmla="*/ 3347 w 1323"/>
                              <a:gd name="T11" fmla="*/ 0 h 670"/>
                              <a:gd name="T12" fmla="*/ 0 w 1323"/>
                              <a:gd name="T13" fmla="*/ 4156 h 670"/>
                              <a:gd name="T14" fmla="*/ 6771 w 1323"/>
                              <a:gd name="T15" fmla="*/ 4156 h 670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323" h="670">
                                <a:moveTo>
                                  <a:pt x="1323" y="670"/>
                                </a:moveTo>
                                <a:cubicBezTo>
                                  <a:pt x="1323" y="305"/>
                                  <a:pt x="1032" y="9"/>
                                  <a:pt x="669" y="0"/>
                                </a:cubicBezTo>
                                <a:cubicBezTo>
                                  <a:pt x="669" y="0"/>
                                  <a:pt x="669" y="0"/>
                                  <a:pt x="669" y="0"/>
                                </a:cubicBezTo>
                                <a:cubicBezTo>
                                  <a:pt x="667" y="0"/>
                                  <a:pt x="664" y="0"/>
                                  <a:pt x="661" y="0"/>
                                </a:cubicBezTo>
                                <a:cubicBezTo>
                                  <a:pt x="659" y="0"/>
                                  <a:pt x="656" y="0"/>
                                  <a:pt x="654" y="0"/>
                                </a:cubicBezTo>
                                <a:cubicBezTo>
                                  <a:pt x="654" y="0"/>
                                  <a:pt x="654" y="0"/>
                                  <a:pt x="654" y="0"/>
                                </a:cubicBezTo>
                                <a:cubicBezTo>
                                  <a:pt x="291" y="9"/>
                                  <a:pt x="0" y="305"/>
                                  <a:pt x="0" y="670"/>
                                </a:cubicBezTo>
                                <a:lnTo>
                                  <a:pt x="1323" y="6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E6EDF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1" name="Freeform 6"/>
                          <p:cNvSpPr/>
                          <p:nvPr/>
                        </p:nvSpPr>
                        <p:spPr bwMode="auto">
                          <a:xfrm>
                            <a:off x="484" y="2650"/>
                            <a:ext cx="2089" cy="1116"/>
                          </a:xfrm>
                          <a:custGeom>
                            <a:avLst/>
                            <a:gdLst>
                              <a:gd name="T0" fmla="*/ 0 w 1212"/>
                              <a:gd name="T1" fmla="*/ 3773 h 607"/>
                              <a:gd name="T2" fmla="*/ 6084 w 1212"/>
                              <a:gd name="T3" fmla="*/ 3773 h 607"/>
                              <a:gd name="T4" fmla="*/ 3078 w 1212"/>
                              <a:gd name="T5" fmla="*/ 0 h 607"/>
                              <a:gd name="T6" fmla="*/ 3078 w 1212"/>
                              <a:gd name="T7" fmla="*/ 0 h 607"/>
                              <a:gd name="T8" fmla="*/ 3042 w 1212"/>
                              <a:gd name="T9" fmla="*/ 0 h 607"/>
                              <a:gd name="T10" fmla="*/ 3009 w 1212"/>
                              <a:gd name="T11" fmla="*/ 0 h 607"/>
                              <a:gd name="T12" fmla="*/ 3009 w 1212"/>
                              <a:gd name="T13" fmla="*/ 0 h 607"/>
                              <a:gd name="T14" fmla="*/ 0 w 1212"/>
                              <a:gd name="T15" fmla="*/ 3773 h 607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212" h="607">
                                <a:moveTo>
                                  <a:pt x="0" y="607"/>
                                </a:moveTo>
                                <a:cubicBezTo>
                                  <a:pt x="1188" y="607"/>
                                  <a:pt x="1188" y="607"/>
                                  <a:pt x="1188" y="607"/>
                                </a:cubicBezTo>
                                <a:cubicBezTo>
                                  <a:pt x="1212" y="290"/>
                                  <a:pt x="893" y="7"/>
                                  <a:pt x="601" y="0"/>
                                </a:cubicBezTo>
                                <a:cubicBezTo>
                                  <a:pt x="601" y="0"/>
                                  <a:pt x="601" y="0"/>
                                  <a:pt x="601" y="0"/>
                                </a:cubicBezTo>
                                <a:cubicBezTo>
                                  <a:pt x="599" y="0"/>
                                  <a:pt x="597" y="0"/>
                                  <a:pt x="594" y="0"/>
                                </a:cubicBezTo>
                                <a:cubicBezTo>
                                  <a:pt x="592" y="0"/>
                                  <a:pt x="590" y="0"/>
                                  <a:pt x="588" y="0"/>
                                </a:cubicBezTo>
                                <a:cubicBezTo>
                                  <a:pt x="588" y="0"/>
                                  <a:pt x="588" y="0"/>
                                  <a:pt x="588" y="0"/>
                                </a:cubicBezTo>
                                <a:cubicBezTo>
                                  <a:pt x="296" y="7"/>
                                  <a:pt x="5" y="255"/>
                                  <a:pt x="0" y="60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7E3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 sz="18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sz="18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sz="18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sz="18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sz="18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endParaRPr lang="pt-PT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  <a:p>
                            <a:r>
                              <a:rPr lang="pt-PT" b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Arial Nova" panose="020B0504020202020204" pitchFamily="34" charset="0"/>
                              </a:rPr>
                              <a:t>             </a:t>
                            </a:r>
                            <a:r>
                              <a:rPr lang="pt-PT" sz="28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Arial Nova" panose="020B0504020202020204" pitchFamily="34" charset="0"/>
                              </a:rPr>
                              <a:t>Drug is effluxed </a:t>
                            </a:r>
                          </a:p>
                          <a:p>
                            <a:r>
                              <a:rPr lang="pt-PT" sz="28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Arial Nova" panose="020B0504020202020204" pitchFamily="34" charset="0"/>
                              </a:rPr>
                              <a:t>              (substrate)</a:t>
                            </a:r>
                            <a:endParaRPr lang="pt-PT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Arial Nova" panose="020B05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" name="Freeform 7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1496" y="2536"/>
                            <a:ext cx="1153" cy="1230"/>
                          </a:xfrm>
                          <a:custGeom>
                            <a:avLst/>
                            <a:gdLst>
                              <a:gd name="T0" fmla="*/ 57 w 669"/>
                              <a:gd name="T1" fmla="*/ 132 h 669"/>
                              <a:gd name="T2" fmla="*/ 434 w 669"/>
                              <a:gd name="T3" fmla="*/ 162 h 669"/>
                              <a:gd name="T4" fmla="*/ 808 w 669"/>
                              <a:gd name="T5" fmla="*/ 250 h 669"/>
                              <a:gd name="T6" fmla="*/ 1174 w 669"/>
                              <a:gd name="T7" fmla="*/ 379 h 669"/>
                              <a:gd name="T8" fmla="*/ 1520 w 669"/>
                              <a:gd name="T9" fmla="*/ 557 h 669"/>
                              <a:gd name="T10" fmla="*/ 1848 w 669"/>
                              <a:gd name="T11" fmla="*/ 787 h 669"/>
                              <a:gd name="T12" fmla="*/ 2044 w 669"/>
                              <a:gd name="T13" fmla="*/ 919 h 669"/>
                              <a:gd name="T14" fmla="*/ 2304 w 669"/>
                              <a:gd name="T15" fmla="*/ 1201 h 669"/>
                              <a:gd name="T16" fmla="*/ 2456 w 669"/>
                              <a:gd name="T17" fmla="*/ 1362 h 669"/>
                              <a:gd name="T18" fmla="*/ 2575 w 669"/>
                              <a:gd name="T19" fmla="*/ 1572 h 669"/>
                              <a:gd name="T20" fmla="*/ 2801 w 669"/>
                              <a:gd name="T21" fmla="*/ 1896 h 669"/>
                              <a:gd name="T22" fmla="*/ 2985 w 669"/>
                              <a:gd name="T23" fmla="*/ 2289 h 669"/>
                              <a:gd name="T24" fmla="*/ 3137 w 669"/>
                              <a:gd name="T25" fmla="*/ 2697 h 669"/>
                              <a:gd name="T26" fmla="*/ 3249 w 669"/>
                              <a:gd name="T27" fmla="*/ 3127 h 669"/>
                              <a:gd name="T28" fmla="*/ 3325 w 669"/>
                              <a:gd name="T29" fmla="*/ 3572 h 669"/>
                              <a:gd name="T30" fmla="*/ 3354 w 669"/>
                              <a:gd name="T31" fmla="*/ 4023 h 669"/>
                              <a:gd name="T32" fmla="*/ 3375 w 669"/>
                              <a:gd name="T33" fmla="*/ 4144 h 669"/>
                              <a:gd name="T34" fmla="*/ 57 w 669"/>
                              <a:gd name="T35" fmla="*/ 57 h 669"/>
                              <a:gd name="T36" fmla="*/ 0 w 669"/>
                              <a:gd name="T37" fmla="*/ 342 h 669"/>
                              <a:gd name="T38" fmla="*/ 36 w 669"/>
                              <a:gd name="T39" fmla="*/ 452 h 669"/>
                              <a:gd name="T40" fmla="*/ 36 w 669"/>
                              <a:gd name="T41" fmla="*/ 528 h 669"/>
                              <a:gd name="T42" fmla="*/ 383 w 669"/>
                              <a:gd name="T43" fmla="*/ 555 h 669"/>
                              <a:gd name="T44" fmla="*/ 722 w 669"/>
                              <a:gd name="T45" fmla="*/ 636 h 669"/>
                              <a:gd name="T46" fmla="*/ 1048 w 669"/>
                              <a:gd name="T47" fmla="*/ 750 h 669"/>
                              <a:gd name="T48" fmla="*/ 1367 w 669"/>
                              <a:gd name="T49" fmla="*/ 919 h 669"/>
                              <a:gd name="T50" fmla="*/ 1663 w 669"/>
                              <a:gd name="T51" fmla="*/ 1125 h 669"/>
                              <a:gd name="T52" fmla="*/ 1946 w 669"/>
                              <a:gd name="T53" fmla="*/ 1366 h 669"/>
                              <a:gd name="T54" fmla="*/ 2089 w 669"/>
                              <a:gd name="T55" fmla="*/ 1511 h 669"/>
                              <a:gd name="T56" fmla="*/ 2320 w 669"/>
                              <a:gd name="T57" fmla="*/ 1802 h 669"/>
                              <a:gd name="T58" fmla="*/ 2525 w 669"/>
                              <a:gd name="T59" fmla="*/ 2133 h 669"/>
                              <a:gd name="T60" fmla="*/ 2689 w 669"/>
                              <a:gd name="T61" fmla="*/ 2484 h 669"/>
                              <a:gd name="T62" fmla="*/ 2825 w 669"/>
                              <a:gd name="T63" fmla="*/ 2853 h 669"/>
                              <a:gd name="T64" fmla="*/ 2928 w 669"/>
                              <a:gd name="T65" fmla="*/ 3245 h 669"/>
                              <a:gd name="T66" fmla="*/ 2992 w 669"/>
                              <a:gd name="T67" fmla="*/ 3648 h 669"/>
                              <a:gd name="T68" fmla="*/ 3021 w 669"/>
                              <a:gd name="T69" fmla="*/ 4060 h 669"/>
                              <a:gd name="T70" fmla="*/ 3099 w 669"/>
                              <a:gd name="T71" fmla="*/ 4096 h 669"/>
                              <a:gd name="T72" fmla="*/ 3211 w 669"/>
                              <a:gd name="T73" fmla="*/ 4157 h 669"/>
                              <a:gd name="T74" fmla="*/ 3185 w 669"/>
                              <a:gd name="T75" fmla="*/ 3741 h 669"/>
                              <a:gd name="T76" fmla="*/ 3133 w 669"/>
                              <a:gd name="T77" fmla="*/ 3326 h 669"/>
                              <a:gd name="T78" fmla="*/ 3035 w 669"/>
                              <a:gd name="T79" fmla="*/ 2921 h 669"/>
                              <a:gd name="T80" fmla="*/ 2902 w 669"/>
                              <a:gd name="T81" fmla="*/ 2535 h 669"/>
                              <a:gd name="T82" fmla="*/ 2739 w 669"/>
                              <a:gd name="T83" fmla="*/ 2173 h 669"/>
                              <a:gd name="T84" fmla="*/ 2540 w 669"/>
                              <a:gd name="T85" fmla="*/ 1829 h 669"/>
                              <a:gd name="T86" fmla="*/ 2308 w 669"/>
                              <a:gd name="T87" fmla="*/ 1528 h 669"/>
                              <a:gd name="T88" fmla="*/ 2192 w 669"/>
                              <a:gd name="T89" fmla="*/ 1362 h 669"/>
                              <a:gd name="T90" fmla="*/ 1916 w 669"/>
                              <a:gd name="T91" fmla="*/ 1105 h 669"/>
                              <a:gd name="T92" fmla="*/ 1627 w 669"/>
                              <a:gd name="T93" fmla="*/ 859 h 669"/>
                              <a:gd name="T94" fmla="*/ 1322 w 669"/>
                              <a:gd name="T95" fmla="*/ 660 h 669"/>
                              <a:gd name="T96" fmla="*/ 989 w 669"/>
                              <a:gd name="T97" fmla="*/ 504 h 669"/>
                              <a:gd name="T98" fmla="*/ 650 w 669"/>
                              <a:gd name="T99" fmla="*/ 392 h 669"/>
                              <a:gd name="T100" fmla="*/ 303 w 669"/>
                              <a:gd name="T101" fmla="*/ 325 h 669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0" t="0" r="r" b="b"/>
                            <a:pathLst>
                              <a:path w="669" h="669">
                                <a:moveTo>
                                  <a:pt x="4" y="6"/>
                                </a:moveTo>
                                <a:cubicBezTo>
                                  <a:pt x="3" y="5"/>
                                  <a:pt x="1" y="5"/>
                                  <a:pt x="0" y="5"/>
                                </a:cubicBezTo>
                                <a:cubicBezTo>
                                  <a:pt x="0" y="18"/>
                                  <a:pt x="0" y="18"/>
                                  <a:pt x="0" y="18"/>
                                </a:cubicBezTo>
                                <a:cubicBezTo>
                                  <a:pt x="3" y="20"/>
                                  <a:pt x="7" y="21"/>
                                  <a:pt x="11" y="21"/>
                                </a:cubicBezTo>
                                <a:cubicBezTo>
                                  <a:pt x="19" y="21"/>
                                  <a:pt x="25" y="18"/>
                                  <a:pt x="29" y="12"/>
                                </a:cubicBezTo>
                                <a:cubicBezTo>
                                  <a:pt x="33" y="18"/>
                                  <a:pt x="40" y="23"/>
                                  <a:pt x="48" y="23"/>
                                </a:cubicBezTo>
                                <a:cubicBezTo>
                                  <a:pt x="55" y="23"/>
                                  <a:pt x="61" y="19"/>
                                  <a:pt x="66" y="14"/>
                                </a:cubicBezTo>
                                <a:cubicBezTo>
                                  <a:pt x="69" y="21"/>
                                  <a:pt x="77" y="26"/>
                                  <a:pt x="85" y="26"/>
                                </a:cubicBezTo>
                                <a:cubicBezTo>
                                  <a:pt x="92" y="26"/>
                                  <a:pt x="98" y="24"/>
                                  <a:pt x="102" y="19"/>
                                </a:cubicBezTo>
                                <a:cubicBezTo>
                                  <a:pt x="105" y="27"/>
                                  <a:pt x="113" y="32"/>
                                  <a:pt x="122" y="32"/>
                                </a:cubicBezTo>
                                <a:cubicBezTo>
                                  <a:pt x="128" y="32"/>
                                  <a:pt x="133" y="30"/>
                                  <a:pt x="137" y="26"/>
                                </a:cubicBezTo>
                                <a:cubicBezTo>
                                  <a:pt x="141" y="34"/>
                                  <a:pt x="149" y="40"/>
                                  <a:pt x="158" y="40"/>
                                </a:cubicBezTo>
                                <a:cubicBezTo>
                                  <a:pt x="164" y="40"/>
                                  <a:pt x="169" y="38"/>
                                  <a:pt x="173" y="35"/>
                                </a:cubicBezTo>
                                <a:cubicBezTo>
                                  <a:pt x="176" y="43"/>
                                  <a:pt x="184" y="49"/>
                                  <a:pt x="194" y="49"/>
                                </a:cubicBezTo>
                                <a:cubicBezTo>
                                  <a:pt x="199" y="49"/>
                                  <a:pt x="204" y="48"/>
                                  <a:pt x="208" y="45"/>
                                </a:cubicBezTo>
                                <a:cubicBezTo>
                                  <a:pt x="210" y="54"/>
                                  <a:pt x="219" y="61"/>
                                  <a:pt x="229" y="61"/>
                                </a:cubicBezTo>
                                <a:cubicBezTo>
                                  <a:pt x="234" y="61"/>
                                  <a:pt x="238" y="59"/>
                                  <a:pt x="242" y="57"/>
                                </a:cubicBezTo>
                                <a:cubicBezTo>
                                  <a:pt x="244" y="67"/>
                                  <a:pt x="253" y="74"/>
                                  <a:pt x="264" y="74"/>
                                </a:cubicBezTo>
                                <a:cubicBezTo>
                                  <a:pt x="268" y="74"/>
                                  <a:pt x="272" y="73"/>
                                  <a:pt x="275" y="71"/>
                                </a:cubicBezTo>
                                <a:cubicBezTo>
                                  <a:pt x="277" y="82"/>
                                  <a:pt x="286" y="90"/>
                                  <a:pt x="297" y="90"/>
                                </a:cubicBezTo>
                                <a:cubicBezTo>
                                  <a:pt x="301" y="90"/>
                                  <a:pt x="304" y="89"/>
                                  <a:pt x="307" y="88"/>
                                </a:cubicBezTo>
                                <a:cubicBezTo>
                                  <a:pt x="309" y="99"/>
                                  <a:pt x="318" y="108"/>
                                  <a:pt x="330" y="108"/>
                                </a:cubicBezTo>
                                <a:cubicBezTo>
                                  <a:pt x="333" y="108"/>
                                  <a:pt x="336" y="107"/>
                                  <a:pt x="339" y="106"/>
                                </a:cubicBezTo>
                                <a:cubicBezTo>
                                  <a:pt x="339" y="118"/>
                                  <a:pt x="349" y="127"/>
                                  <a:pt x="361" y="127"/>
                                </a:cubicBezTo>
                                <a:cubicBezTo>
                                  <a:pt x="364" y="127"/>
                                  <a:pt x="366" y="126"/>
                                  <a:pt x="368" y="126"/>
                                </a:cubicBezTo>
                                <a:cubicBezTo>
                                  <a:pt x="368" y="126"/>
                                  <a:pt x="368" y="127"/>
                                  <a:pt x="368" y="127"/>
                                </a:cubicBezTo>
                                <a:cubicBezTo>
                                  <a:pt x="368" y="140"/>
                                  <a:pt x="378" y="150"/>
                                  <a:pt x="391" y="150"/>
                                </a:cubicBezTo>
                                <a:cubicBezTo>
                                  <a:pt x="394" y="150"/>
                                  <a:pt x="397" y="149"/>
                                  <a:pt x="399" y="148"/>
                                </a:cubicBezTo>
                                <a:cubicBezTo>
                                  <a:pt x="399" y="160"/>
                                  <a:pt x="409" y="170"/>
                                  <a:pt x="422" y="170"/>
                                </a:cubicBezTo>
                                <a:cubicBezTo>
                                  <a:pt x="424" y="170"/>
                                  <a:pt x="425" y="170"/>
                                  <a:pt x="427" y="169"/>
                                </a:cubicBezTo>
                                <a:cubicBezTo>
                                  <a:pt x="427" y="170"/>
                                  <a:pt x="427" y="170"/>
                                  <a:pt x="427" y="171"/>
                                </a:cubicBezTo>
                                <a:cubicBezTo>
                                  <a:pt x="427" y="183"/>
                                  <a:pt x="437" y="193"/>
                                  <a:pt x="450" y="193"/>
                                </a:cubicBezTo>
                                <a:cubicBezTo>
                                  <a:pt x="451" y="193"/>
                                  <a:pt x="453" y="193"/>
                                  <a:pt x="454" y="193"/>
                                </a:cubicBezTo>
                                <a:cubicBezTo>
                                  <a:pt x="454" y="194"/>
                                  <a:pt x="454" y="196"/>
                                  <a:pt x="454" y="197"/>
                                </a:cubicBezTo>
                                <a:cubicBezTo>
                                  <a:pt x="454" y="210"/>
                                  <a:pt x="464" y="220"/>
                                  <a:pt x="476" y="220"/>
                                </a:cubicBezTo>
                                <a:cubicBezTo>
                                  <a:pt x="477" y="220"/>
                                  <a:pt x="479" y="220"/>
                                  <a:pt x="480" y="219"/>
                                </a:cubicBezTo>
                                <a:cubicBezTo>
                                  <a:pt x="480" y="221"/>
                                  <a:pt x="479" y="222"/>
                                  <a:pt x="479" y="224"/>
                                </a:cubicBezTo>
                                <a:cubicBezTo>
                                  <a:pt x="479" y="236"/>
                                  <a:pt x="490" y="246"/>
                                  <a:pt x="502" y="246"/>
                                </a:cubicBezTo>
                                <a:cubicBezTo>
                                  <a:pt x="503" y="246"/>
                                  <a:pt x="503" y="246"/>
                                  <a:pt x="504" y="246"/>
                                </a:cubicBezTo>
                                <a:cubicBezTo>
                                  <a:pt x="503" y="248"/>
                                  <a:pt x="503" y="251"/>
                                  <a:pt x="503" y="253"/>
                                </a:cubicBezTo>
                                <a:cubicBezTo>
                                  <a:pt x="503" y="265"/>
                                  <a:pt x="513" y="275"/>
                                  <a:pt x="525" y="275"/>
                                </a:cubicBezTo>
                                <a:cubicBezTo>
                                  <a:pt x="526" y="275"/>
                                  <a:pt x="526" y="275"/>
                                  <a:pt x="526" y="275"/>
                                </a:cubicBezTo>
                                <a:cubicBezTo>
                                  <a:pt x="525" y="278"/>
                                  <a:pt x="525" y="280"/>
                                  <a:pt x="525" y="282"/>
                                </a:cubicBezTo>
                                <a:cubicBezTo>
                                  <a:pt x="525" y="295"/>
                                  <a:pt x="535" y="305"/>
                                  <a:pt x="547" y="305"/>
                                </a:cubicBezTo>
                                <a:cubicBezTo>
                                  <a:pt x="546" y="308"/>
                                  <a:pt x="545" y="311"/>
                                  <a:pt x="545" y="314"/>
                                </a:cubicBezTo>
                                <a:cubicBezTo>
                                  <a:pt x="545" y="325"/>
                                  <a:pt x="554" y="335"/>
                                  <a:pt x="566" y="336"/>
                                </a:cubicBezTo>
                                <a:cubicBezTo>
                                  <a:pt x="564" y="339"/>
                                  <a:pt x="564" y="342"/>
                                  <a:pt x="564" y="346"/>
                                </a:cubicBezTo>
                                <a:cubicBezTo>
                                  <a:pt x="564" y="357"/>
                                  <a:pt x="572" y="367"/>
                                  <a:pt x="583" y="368"/>
                                </a:cubicBezTo>
                                <a:cubicBezTo>
                                  <a:pt x="582" y="371"/>
                                  <a:pt x="581" y="375"/>
                                  <a:pt x="581" y="378"/>
                                </a:cubicBezTo>
                                <a:cubicBezTo>
                                  <a:pt x="581" y="389"/>
                                  <a:pt x="589" y="398"/>
                                  <a:pt x="599" y="400"/>
                                </a:cubicBezTo>
                                <a:cubicBezTo>
                                  <a:pt x="597" y="404"/>
                                  <a:pt x="596" y="408"/>
                                  <a:pt x="596" y="412"/>
                                </a:cubicBezTo>
                                <a:cubicBezTo>
                                  <a:pt x="596" y="422"/>
                                  <a:pt x="603" y="431"/>
                                  <a:pt x="613" y="434"/>
                                </a:cubicBezTo>
                                <a:cubicBezTo>
                                  <a:pt x="611" y="437"/>
                                  <a:pt x="609" y="442"/>
                                  <a:pt x="609" y="447"/>
                                </a:cubicBezTo>
                                <a:cubicBezTo>
                                  <a:pt x="609" y="457"/>
                                  <a:pt x="616" y="465"/>
                                  <a:pt x="625" y="468"/>
                                </a:cubicBezTo>
                                <a:cubicBezTo>
                                  <a:pt x="622" y="472"/>
                                  <a:pt x="620" y="477"/>
                                  <a:pt x="620" y="482"/>
                                </a:cubicBezTo>
                                <a:cubicBezTo>
                                  <a:pt x="620" y="492"/>
                                  <a:pt x="626" y="500"/>
                                  <a:pt x="635" y="503"/>
                                </a:cubicBezTo>
                                <a:cubicBezTo>
                                  <a:pt x="632" y="507"/>
                                  <a:pt x="630" y="512"/>
                                  <a:pt x="630" y="518"/>
                                </a:cubicBezTo>
                                <a:cubicBezTo>
                                  <a:pt x="630" y="527"/>
                                  <a:pt x="635" y="535"/>
                                  <a:pt x="643" y="538"/>
                                </a:cubicBezTo>
                                <a:cubicBezTo>
                                  <a:pt x="639" y="543"/>
                                  <a:pt x="636" y="548"/>
                                  <a:pt x="636" y="555"/>
                                </a:cubicBezTo>
                                <a:cubicBezTo>
                                  <a:pt x="636" y="563"/>
                                  <a:pt x="641" y="571"/>
                                  <a:pt x="649" y="575"/>
                                </a:cubicBezTo>
                                <a:cubicBezTo>
                                  <a:pt x="644" y="579"/>
                                  <a:pt x="641" y="585"/>
                                  <a:pt x="641" y="591"/>
                                </a:cubicBezTo>
                                <a:cubicBezTo>
                                  <a:pt x="641" y="600"/>
                                  <a:pt x="646" y="607"/>
                                  <a:pt x="653" y="611"/>
                                </a:cubicBezTo>
                                <a:cubicBezTo>
                                  <a:pt x="648" y="615"/>
                                  <a:pt x="645" y="622"/>
                                  <a:pt x="645" y="629"/>
                                </a:cubicBezTo>
                                <a:cubicBezTo>
                                  <a:pt x="645" y="637"/>
                                  <a:pt x="649" y="643"/>
                                  <a:pt x="655" y="647"/>
                                </a:cubicBezTo>
                                <a:cubicBezTo>
                                  <a:pt x="650" y="652"/>
                                  <a:pt x="647" y="658"/>
                                  <a:pt x="647" y="665"/>
                                </a:cubicBezTo>
                                <a:cubicBezTo>
                                  <a:pt x="647" y="669"/>
                                  <a:pt x="647" y="669"/>
                                  <a:pt x="647" y="669"/>
                                </a:cubicBezTo>
                                <a:cubicBezTo>
                                  <a:pt x="659" y="669"/>
                                  <a:pt x="659" y="669"/>
                                  <a:pt x="659" y="669"/>
                                </a:cubicBezTo>
                                <a:cubicBezTo>
                                  <a:pt x="659" y="667"/>
                                  <a:pt x="659" y="666"/>
                                  <a:pt x="659" y="667"/>
                                </a:cubicBezTo>
                                <a:cubicBezTo>
                                  <a:pt x="659" y="665"/>
                                  <a:pt x="659" y="665"/>
                                  <a:pt x="659" y="665"/>
                                </a:cubicBezTo>
                                <a:cubicBezTo>
                                  <a:pt x="659" y="659"/>
                                  <a:pt x="663" y="654"/>
                                  <a:pt x="669" y="654"/>
                                </a:cubicBezTo>
                                <a:cubicBezTo>
                                  <a:pt x="662" y="299"/>
                                  <a:pt x="377" y="11"/>
                                  <a:pt x="22" y="0"/>
                                </a:cubicBezTo>
                                <a:cubicBezTo>
                                  <a:pt x="21" y="5"/>
                                  <a:pt x="17" y="9"/>
                                  <a:pt x="11" y="9"/>
                                </a:cubicBezTo>
                                <a:cubicBezTo>
                                  <a:pt x="9" y="9"/>
                                  <a:pt x="6" y="8"/>
                                  <a:pt x="4" y="6"/>
                                </a:cubicBezTo>
                                <a:close/>
                                <a:moveTo>
                                  <a:pt x="7" y="41"/>
                                </a:moveTo>
                                <a:cubicBezTo>
                                  <a:pt x="5" y="41"/>
                                  <a:pt x="2" y="42"/>
                                  <a:pt x="0" y="43"/>
                                </a:cubicBezTo>
                                <a:cubicBezTo>
                                  <a:pt x="0" y="55"/>
                                  <a:pt x="0" y="55"/>
                                  <a:pt x="0" y="55"/>
                                </a:cubicBezTo>
                                <a:cubicBezTo>
                                  <a:pt x="1" y="55"/>
                                  <a:pt x="2" y="55"/>
                                  <a:pt x="3" y="55"/>
                                </a:cubicBezTo>
                                <a:cubicBezTo>
                                  <a:pt x="4" y="54"/>
                                  <a:pt x="6" y="53"/>
                                  <a:pt x="7" y="53"/>
                                </a:cubicBezTo>
                                <a:cubicBezTo>
                                  <a:pt x="13" y="53"/>
                                  <a:pt x="17" y="58"/>
                                  <a:pt x="17" y="63"/>
                                </a:cubicBezTo>
                                <a:cubicBezTo>
                                  <a:pt x="17" y="68"/>
                                  <a:pt x="13" y="73"/>
                                  <a:pt x="7" y="73"/>
                                </a:cubicBezTo>
                                <a:cubicBezTo>
                                  <a:pt x="6" y="73"/>
                                  <a:pt x="4" y="72"/>
                                  <a:pt x="3" y="72"/>
                                </a:cubicBezTo>
                                <a:cubicBezTo>
                                  <a:pt x="2" y="71"/>
                                  <a:pt x="1" y="71"/>
                                  <a:pt x="0" y="71"/>
                                </a:cubicBezTo>
                                <a:cubicBezTo>
                                  <a:pt x="0" y="83"/>
                                  <a:pt x="0" y="83"/>
                                  <a:pt x="0" y="83"/>
                                </a:cubicBezTo>
                                <a:cubicBezTo>
                                  <a:pt x="2" y="84"/>
                                  <a:pt x="5" y="85"/>
                                  <a:pt x="7" y="85"/>
                                </a:cubicBezTo>
                                <a:cubicBezTo>
                                  <a:pt x="14" y="85"/>
                                  <a:pt x="20" y="82"/>
                                  <a:pt x="24" y="78"/>
                                </a:cubicBezTo>
                                <a:cubicBezTo>
                                  <a:pt x="28" y="83"/>
                                  <a:pt x="34" y="86"/>
                                  <a:pt x="41" y="86"/>
                                </a:cubicBezTo>
                                <a:cubicBezTo>
                                  <a:pt x="47" y="86"/>
                                  <a:pt x="52" y="83"/>
                                  <a:pt x="56" y="79"/>
                                </a:cubicBezTo>
                                <a:cubicBezTo>
                                  <a:pt x="60" y="85"/>
                                  <a:pt x="67" y="89"/>
                                  <a:pt x="75" y="89"/>
                                </a:cubicBezTo>
                                <a:cubicBezTo>
                                  <a:pt x="80" y="89"/>
                                  <a:pt x="85" y="87"/>
                                  <a:pt x="89" y="84"/>
                                </a:cubicBezTo>
                                <a:cubicBezTo>
                                  <a:pt x="93" y="90"/>
                                  <a:pt x="100" y="94"/>
                                  <a:pt x="108" y="94"/>
                                </a:cubicBezTo>
                                <a:cubicBezTo>
                                  <a:pt x="113" y="94"/>
                                  <a:pt x="118" y="93"/>
                                  <a:pt x="121" y="90"/>
                                </a:cubicBezTo>
                                <a:cubicBezTo>
                                  <a:pt x="125" y="97"/>
                                  <a:pt x="132" y="102"/>
                                  <a:pt x="141" y="102"/>
                                </a:cubicBezTo>
                                <a:cubicBezTo>
                                  <a:pt x="145" y="102"/>
                                  <a:pt x="150" y="100"/>
                                  <a:pt x="153" y="98"/>
                                </a:cubicBezTo>
                                <a:cubicBezTo>
                                  <a:pt x="157" y="105"/>
                                  <a:pt x="164" y="110"/>
                                  <a:pt x="173" y="110"/>
                                </a:cubicBezTo>
                                <a:cubicBezTo>
                                  <a:pt x="177" y="110"/>
                                  <a:pt x="182" y="109"/>
                                  <a:pt x="185" y="107"/>
                                </a:cubicBezTo>
                                <a:cubicBezTo>
                                  <a:pt x="188" y="115"/>
                                  <a:pt x="196" y="121"/>
                                  <a:pt x="205" y="121"/>
                                </a:cubicBezTo>
                                <a:cubicBezTo>
                                  <a:pt x="209" y="121"/>
                                  <a:pt x="213" y="120"/>
                                  <a:pt x="216" y="118"/>
                                </a:cubicBezTo>
                                <a:cubicBezTo>
                                  <a:pt x="219" y="127"/>
                                  <a:pt x="227" y="133"/>
                                  <a:pt x="236" y="133"/>
                                </a:cubicBezTo>
                                <a:cubicBezTo>
                                  <a:pt x="240" y="133"/>
                                  <a:pt x="243" y="132"/>
                                  <a:pt x="246" y="131"/>
                                </a:cubicBezTo>
                                <a:cubicBezTo>
                                  <a:pt x="248" y="140"/>
                                  <a:pt x="257" y="148"/>
                                  <a:pt x="267" y="148"/>
                                </a:cubicBezTo>
                                <a:cubicBezTo>
                                  <a:pt x="270" y="148"/>
                                  <a:pt x="273" y="147"/>
                                  <a:pt x="275" y="146"/>
                                </a:cubicBezTo>
                                <a:cubicBezTo>
                                  <a:pt x="277" y="156"/>
                                  <a:pt x="286" y="164"/>
                                  <a:pt x="297" y="164"/>
                                </a:cubicBezTo>
                                <a:cubicBezTo>
                                  <a:pt x="299" y="164"/>
                                  <a:pt x="301" y="163"/>
                                  <a:pt x="304" y="162"/>
                                </a:cubicBezTo>
                                <a:cubicBezTo>
                                  <a:pt x="305" y="173"/>
                                  <a:pt x="314" y="181"/>
                                  <a:pt x="325" y="181"/>
                                </a:cubicBezTo>
                                <a:cubicBezTo>
                                  <a:pt x="327" y="181"/>
                                  <a:pt x="329" y="181"/>
                                  <a:pt x="330" y="180"/>
                                </a:cubicBezTo>
                                <a:cubicBezTo>
                                  <a:pt x="331" y="192"/>
                                  <a:pt x="340" y="202"/>
                                  <a:pt x="352" y="202"/>
                                </a:cubicBezTo>
                                <a:cubicBezTo>
                                  <a:pt x="354" y="202"/>
                                  <a:pt x="357" y="201"/>
                                  <a:pt x="359" y="201"/>
                                </a:cubicBezTo>
                                <a:cubicBezTo>
                                  <a:pt x="360" y="212"/>
                                  <a:pt x="369" y="220"/>
                                  <a:pt x="380" y="220"/>
                                </a:cubicBezTo>
                                <a:cubicBezTo>
                                  <a:pt x="382" y="220"/>
                                  <a:pt x="383" y="220"/>
                                  <a:pt x="384" y="220"/>
                                </a:cubicBezTo>
                                <a:cubicBezTo>
                                  <a:pt x="384" y="232"/>
                                  <a:pt x="394" y="241"/>
                                  <a:pt x="406" y="241"/>
                                </a:cubicBezTo>
                                <a:cubicBezTo>
                                  <a:pt x="407" y="241"/>
                                  <a:pt x="407" y="241"/>
                                  <a:pt x="408" y="241"/>
                                </a:cubicBezTo>
                                <a:cubicBezTo>
                                  <a:pt x="408" y="242"/>
                                  <a:pt x="408" y="243"/>
                                  <a:pt x="408" y="243"/>
                                </a:cubicBezTo>
                                <a:cubicBezTo>
                                  <a:pt x="408" y="255"/>
                                  <a:pt x="418" y="265"/>
                                  <a:pt x="430" y="265"/>
                                </a:cubicBezTo>
                                <a:cubicBezTo>
                                  <a:pt x="430" y="265"/>
                                  <a:pt x="431" y="265"/>
                                  <a:pt x="432" y="265"/>
                                </a:cubicBezTo>
                                <a:cubicBezTo>
                                  <a:pt x="431" y="266"/>
                                  <a:pt x="431" y="267"/>
                                  <a:pt x="431" y="268"/>
                                </a:cubicBezTo>
                                <a:cubicBezTo>
                                  <a:pt x="431" y="280"/>
                                  <a:pt x="441" y="290"/>
                                  <a:pt x="453" y="290"/>
                                </a:cubicBezTo>
                                <a:cubicBezTo>
                                  <a:pt x="453" y="291"/>
                                  <a:pt x="453" y="293"/>
                                  <a:pt x="453" y="294"/>
                                </a:cubicBezTo>
                                <a:cubicBezTo>
                                  <a:pt x="453" y="306"/>
                                  <a:pt x="462" y="315"/>
                                  <a:pt x="473" y="316"/>
                                </a:cubicBezTo>
                                <a:cubicBezTo>
                                  <a:pt x="473" y="317"/>
                                  <a:pt x="473" y="319"/>
                                  <a:pt x="473" y="321"/>
                                </a:cubicBezTo>
                                <a:cubicBezTo>
                                  <a:pt x="473" y="332"/>
                                  <a:pt x="482" y="342"/>
                                  <a:pt x="493" y="343"/>
                                </a:cubicBezTo>
                                <a:cubicBezTo>
                                  <a:pt x="492" y="345"/>
                                  <a:pt x="491" y="347"/>
                                  <a:pt x="491" y="350"/>
                                </a:cubicBezTo>
                                <a:cubicBezTo>
                                  <a:pt x="491" y="360"/>
                                  <a:pt x="499" y="369"/>
                                  <a:pt x="509" y="371"/>
                                </a:cubicBezTo>
                                <a:cubicBezTo>
                                  <a:pt x="508" y="373"/>
                                  <a:pt x="508" y="376"/>
                                  <a:pt x="508" y="379"/>
                                </a:cubicBezTo>
                                <a:cubicBezTo>
                                  <a:pt x="508" y="389"/>
                                  <a:pt x="515" y="398"/>
                                  <a:pt x="525" y="400"/>
                                </a:cubicBezTo>
                                <a:cubicBezTo>
                                  <a:pt x="524" y="402"/>
                                  <a:pt x="524" y="405"/>
                                  <a:pt x="524" y="408"/>
                                </a:cubicBezTo>
                                <a:cubicBezTo>
                                  <a:pt x="524" y="418"/>
                                  <a:pt x="530" y="426"/>
                                  <a:pt x="539" y="429"/>
                                </a:cubicBezTo>
                                <a:cubicBezTo>
                                  <a:pt x="538" y="432"/>
                                  <a:pt x="537" y="435"/>
                                  <a:pt x="537" y="438"/>
                                </a:cubicBezTo>
                                <a:cubicBezTo>
                                  <a:pt x="537" y="448"/>
                                  <a:pt x="543" y="456"/>
                                  <a:pt x="552" y="459"/>
                                </a:cubicBezTo>
                                <a:cubicBezTo>
                                  <a:pt x="550" y="462"/>
                                  <a:pt x="549" y="466"/>
                                  <a:pt x="549" y="470"/>
                                </a:cubicBezTo>
                                <a:cubicBezTo>
                                  <a:pt x="549" y="479"/>
                                  <a:pt x="555" y="487"/>
                                  <a:pt x="563" y="490"/>
                                </a:cubicBezTo>
                                <a:cubicBezTo>
                                  <a:pt x="560" y="494"/>
                                  <a:pt x="559" y="498"/>
                                  <a:pt x="559" y="502"/>
                                </a:cubicBezTo>
                                <a:cubicBezTo>
                                  <a:pt x="559" y="511"/>
                                  <a:pt x="564" y="519"/>
                                  <a:pt x="572" y="522"/>
                                </a:cubicBezTo>
                                <a:cubicBezTo>
                                  <a:pt x="569" y="526"/>
                                  <a:pt x="568" y="530"/>
                                  <a:pt x="568" y="535"/>
                                </a:cubicBezTo>
                                <a:cubicBezTo>
                                  <a:pt x="568" y="543"/>
                                  <a:pt x="572" y="550"/>
                                  <a:pt x="579" y="554"/>
                                </a:cubicBezTo>
                                <a:cubicBezTo>
                                  <a:pt x="576" y="558"/>
                                  <a:pt x="574" y="563"/>
                                  <a:pt x="574" y="568"/>
                                </a:cubicBezTo>
                                <a:cubicBezTo>
                                  <a:pt x="574" y="576"/>
                                  <a:pt x="578" y="583"/>
                                  <a:pt x="584" y="587"/>
                                </a:cubicBezTo>
                                <a:cubicBezTo>
                                  <a:pt x="581" y="591"/>
                                  <a:pt x="579" y="596"/>
                                  <a:pt x="579" y="602"/>
                                </a:cubicBezTo>
                                <a:cubicBezTo>
                                  <a:pt x="579" y="609"/>
                                  <a:pt x="583" y="616"/>
                                  <a:pt x="589" y="620"/>
                                </a:cubicBezTo>
                                <a:cubicBezTo>
                                  <a:pt x="584" y="624"/>
                                  <a:pt x="582" y="630"/>
                                  <a:pt x="582" y="636"/>
                                </a:cubicBezTo>
                                <a:cubicBezTo>
                                  <a:pt x="582" y="643"/>
                                  <a:pt x="585" y="649"/>
                                  <a:pt x="590" y="653"/>
                                </a:cubicBezTo>
                                <a:cubicBezTo>
                                  <a:pt x="586" y="657"/>
                                  <a:pt x="583" y="662"/>
                                  <a:pt x="583" y="669"/>
                                </a:cubicBezTo>
                                <a:cubicBezTo>
                                  <a:pt x="595" y="669"/>
                                  <a:pt x="595" y="669"/>
                                  <a:pt x="595" y="669"/>
                                </a:cubicBezTo>
                                <a:cubicBezTo>
                                  <a:pt x="595" y="669"/>
                                  <a:pt x="595" y="669"/>
                                  <a:pt x="595" y="669"/>
                                </a:cubicBezTo>
                                <a:cubicBezTo>
                                  <a:pt x="595" y="663"/>
                                  <a:pt x="600" y="659"/>
                                  <a:pt x="605" y="659"/>
                                </a:cubicBezTo>
                                <a:cubicBezTo>
                                  <a:pt x="611" y="659"/>
                                  <a:pt x="615" y="663"/>
                                  <a:pt x="615" y="669"/>
                                </a:cubicBezTo>
                                <a:cubicBezTo>
                                  <a:pt x="615" y="669"/>
                                  <a:pt x="615" y="669"/>
                                  <a:pt x="615" y="669"/>
                                </a:cubicBezTo>
                                <a:cubicBezTo>
                                  <a:pt x="627" y="669"/>
                                  <a:pt x="627" y="669"/>
                                  <a:pt x="627" y="669"/>
                                </a:cubicBezTo>
                                <a:cubicBezTo>
                                  <a:pt x="627" y="669"/>
                                  <a:pt x="627" y="669"/>
                                  <a:pt x="627" y="669"/>
                                </a:cubicBezTo>
                                <a:cubicBezTo>
                                  <a:pt x="627" y="662"/>
                                  <a:pt x="624" y="656"/>
                                  <a:pt x="619" y="652"/>
                                </a:cubicBezTo>
                                <a:cubicBezTo>
                                  <a:pt x="623" y="648"/>
                                  <a:pt x="625" y="642"/>
                                  <a:pt x="625" y="636"/>
                                </a:cubicBezTo>
                                <a:cubicBezTo>
                                  <a:pt x="625" y="628"/>
                                  <a:pt x="621" y="621"/>
                                  <a:pt x="615" y="618"/>
                                </a:cubicBezTo>
                                <a:cubicBezTo>
                                  <a:pt x="620" y="614"/>
                                  <a:pt x="622" y="608"/>
                                  <a:pt x="622" y="602"/>
                                </a:cubicBezTo>
                                <a:cubicBezTo>
                                  <a:pt x="622" y="594"/>
                                  <a:pt x="618" y="587"/>
                                  <a:pt x="612" y="583"/>
                                </a:cubicBezTo>
                                <a:cubicBezTo>
                                  <a:pt x="615" y="579"/>
                                  <a:pt x="617" y="574"/>
                                  <a:pt x="617" y="568"/>
                                </a:cubicBezTo>
                                <a:cubicBezTo>
                                  <a:pt x="617" y="560"/>
                                  <a:pt x="613" y="553"/>
                                  <a:pt x="606" y="549"/>
                                </a:cubicBezTo>
                                <a:cubicBezTo>
                                  <a:pt x="609" y="545"/>
                                  <a:pt x="612" y="540"/>
                                  <a:pt x="612" y="535"/>
                                </a:cubicBezTo>
                                <a:cubicBezTo>
                                  <a:pt x="612" y="526"/>
                                  <a:pt x="606" y="518"/>
                                  <a:pt x="599" y="515"/>
                                </a:cubicBezTo>
                                <a:cubicBezTo>
                                  <a:pt x="601" y="512"/>
                                  <a:pt x="603" y="507"/>
                                  <a:pt x="603" y="502"/>
                                </a:cubicBezTo>
                                <a:cubicBezTo>
                                  <a:pt x="603" y="493"/>
                                  <a:pt x="597" y="486"/>
                                  <a:pt x="589" y="482"/>
                                </a:cubicBezTo>
                                <a:cubicBezTo>
                                  <a:pt x="592" y="479"/>
                                  <a:pt x="593" y="475"/>
                                  <a:pt x="593" y="470"/>
                                </a:cubicBezTo>
                                <a:cubicBezTo>
                                  <a:pt x="593" y="460"/>
                                  <a:pt x="587" y="452"/>
                                  <a:pt x="578" y="449"/>
                                </a:cubicBezTo>
                                <a:cubicBezTo>
                                  <a:pt x="580" y="446"/>
                                  <a:pt x="581" y="442"/>
                                  <a:pt x="581" y="438"/>
                                </a:cubicBezTo>
                                <a:cubicBezTo>
                                  <a:pt x="581" y="429"/>
                                  <a:pt x="574" y="420"/>
                                  <a:pt x="565" y="418"/>
                                </a:cubicBezTo>
                                <a:cubicBezTo>
                                  <a:pt x="567" y="415"/>
                                  <a:pt x="567" y="412"/>
                                  <a:pt x="567" y="408"/>
                                </a:cubicBezTo>
                                <a:cubicBezTo>
                                  <a:pt x="567" y="398"/>
                                  <a:pt x="560" y="389"/>
                                  <a:pt x="550" y="387"/>
                                </a:cubicBezTo>
                                <a:cubicBezTo>
                                  <a:pt x="551" y="384"/>
                                  <a:pt x="551" y="381"/>
                                  <a:pt x="551" y="379"/>
                                </a:cubicBezTo>
                                <a:cubicBezTo>
                                  <a:pt x="551" y="368"/>
                                  <a:pt x="544" y="359"/>
                                  <a:pt x="534" y="357"/>
                                </a:cubicBezTo>
                                <a:cubicBezTo>
                                  <a:pt x="535" y="355"/>
                                  <a:pt x="535" y="352"/>
                                  <a:pt x="535" y="350"/>
                                </a:cubicBezTo>
                                <a:cubicBezTo>
                                  <a:pt x="535" y="338"/>
                                  <a:pt x="526" y="329"/>
                                  <a:pt x="515" y="328"/>
                                </a:cubicBezTo>
                                <a:cubicBezTo>
                                  <a:pt x="516" y="326"/>
                                  <a:pt x="516" y="323"/>
                                  <a:pt x="516" y="321"/>
                                </a:cubicBezTo>
                                <a:cubicBezTo>
                                  <a:pt x="516" y="309"/>
                                  <a:pt x="507" y="300"/>
                                  <a:pt x="496" y="299"/>
                                </a:cubicBezTo>
                                <a:cubicBezTo>
                                  <a:pt x="496" y="297"/>
                                  <a:pt x="496" y="296"/>
                                  <a:pt x="496" y="294"/>
                                </a:cubicBezTo>
                                <a:cubicBezTo>
                                  <a:pt x="496" y="282"/>
                                  <a:pt x="487" y="272"/>
                                  <a:pt x="475" y="272"/>
                                </a:cubicBezTo>
                                <a:cubicBezTo>
                                  <a:pt x="475" y="271"/>
                                  <a:pt x="475" y="269"/>
                                  <a:pt x="475" y="268"/>
                                </a:cubicBezTo>
                                <a:cubicBezTo>
                                  <a:pt x="475" y="256"/>
                                  <a:pt x="465" y="246"/>
                                  <a:pt x="453" y="246"/>
                                </a:cubicBezTo>
                                <a:cubicBezTo>
                                  <a:pt x="453" y="246"/>
                                  <a:pt x="452" y="246"/>
                                  <a:pt x="451" y="246"/>
                                </a:cubicBezTo>
                                <a:cubicBezTo>
                                  <a:pt x="452" y="245"/>
                                  <a:pt x="452" y="244"/>
                                  <a:pt x="452" y="243"/>
                                </a:cubicBezTo>
                                <a:cubicBezTo>
                                  <a:pt x="452" y="231"/>
                                  <a:pt x="442" y="222"/>
                                  <a:pt x="430" y="222"/>
                                </a:cubicBezTo>
                                <a:cubicBezTo>
                                  <a:pt x="429" y="222"/>
                                  <a:pt x="428" y="222"/>
                                  <a:pt x="427" y="222"/>
                                </a:cubicBezTo>
                                <a:cubicBezTo>
                                  <a:pt x="428" y="221"/>
                                  <a:pt x="428" y="220"/>
                                  <a:pt x="428" y="219"/>
                                </a:cubicBezTo>
                                <a:cubicBezTo>
                                  <a:pt x="428" y="207"/>
                                  <a:pt x="418" y="198"/>
                                  <a:pt x="406" y="198"/>
                                </a:cubicBezTo>
                                <a:cubicBezTo>
                                  <a:pt x="404" y="198"/>
                                  <a:pt x="403" y="198"/>
                                  <a:pt x="402" y="198"/>
                                </a:cubicBezTo>
                                <a:cubicBezTo>
                                  <a:pt x="402" y="186"/>
                                  <a:pt x="392" y="177"/>
                                  <a:pt x="380" y="177"/>
                                </a:cubicBezTo>
                                <a:cubicBezTo>
                                  <a:pt x="378" y="177"/>
                                  <a:pt x="376" y="177"/>
                                  <a:pt x="374" y="178"/>
                                </a:cubicBezTo>
                                <a:cubicBezTo>
                                  <a:pt x="373" y="167"/>
                                  <a:pt x="364" y="158"/>
                                  <a:pt x="352" y="158"/>
                                </a:cubicBezTo>
                                <a:cubicBezTo>
                                  <a:pt x="350" y="158"/>
                                  <a:pt x="349" y="158"/>
                                  <a:pt x="347" y="159"/>
                                </a:cubicBezTo>
                                <a:cubicBezTo>
                                  <a:pt x="347" y="147"/>
                                  <a:pt x="337" y="137"/>
                                  <a:pt x="325" y="137"/>
                                </a:cubicBezTo>
                                <a:cubicBezTo>
                                  <a:pt x="323" y="137"/>
                                  <a:pt x="320" y="138"/>
                                  <a:pt x="318" y="138"/>
                                </a:cubicBezTo>
                                <a:cubicBezTo>
                                  <a:pt x="316" y="128"/>
                                  <a:pt x="307" y="120"/>
                                  <a:pt x="297" y="120"/>
                                </a:cubicBezTo>
                                <a:cubicBezTo>
                                  <a:pt x="294" y="120"/>
                                  <a:pt x="291" y="121"/>
                                  <a:pt x="289" y="122"/>
                                </a:cubicBezTo>
                                <a:cubicBezTo>
                                  <a:pt x="287" y="112"/>
                                  <a:pt x="278" y="104"/>
                                  <a:pt x="267" y="104"/>
                                </a:cubicBezTo>
                                <a:cubicBezTo>
                                  <a:pt x="264" y="104"/>
                                  <a:pt x="261" y="105"/>
                                  <a:pt x="258" y="106"/>
                                </a:cubicBezTo>
                                <a:cubicBezTo>
                                  <a:pt x="255" y="97"/>
                                  <a:pt x="247" y="90"/>
                                  <a:pt x="236" y="90"/>
                                </a:cubicBezTo>
                                <a:cubicBezTo>
                                  <a:pt x="233" y="90"/>
                                  <a:pt x="229" y="90"/>
                                  <a:pt x="226" y="92"/>
                                </a:cubicBezTo>
                                <a:cubicBezTo>
                                  <a:pt x="223" y="83"/>
                                  <a:pt x="215" y="77"/>
                                  <a:pt x="205" y="77"/>
                                </a:cubicBezTo>
                                <a:cubicBezTo>
                                  <a:pt x="201" y="77"/>
                                  <a:pt x="197" y="78"/>
                                  <a:pt x="193" y="81"/>
                                </a:cubicBezTo>
                                <a:cubicBezTo>
                                  <a:pt x="190" y="73"/>
                                  <a:pt x="182" y="67"/>
                                  <a:pt x="173" y="67"/>
                                </a:cubicBezTo>
                                <a:cubicBezTo>
                                  <a:pt x="168" y="67"/>
                                  <a:pt x="164" y="68"/>
                                  <a:pt x="160" y="71"/>
                                </a:cubicBezTo>
                                <a:cubicBezTo>
                                  <a:pt x="157" y="63"/>
                                  <a:pt x="149" y="58"/>
                                  <a:pt x="141" y="58"/>
                                </a:cubicBezTo>
                                <a:cubicBezTo>
                                  <a:pt x="136" y="58"/>
                                  <a:pt x="131" y="60"/>
                                  <a:pt x="127" y="63"/>
                                </a:cubicBezTo>
                                <a:cubicBezTo>
                                  <a:pt x="124" y="56"/>
                                  <a:pt x="116" y="51"/>
                                  <a:pt x="108" y="51"/>
                                </a:cubicBezTo>
                                <a:cubicBezTo>
                                  <a:pt x="102" y="51"/>
                                  <a:pt x="97" y="53"/>
                                  <a:pt x="93" y="56"/>
                                </a:cubicBezTo>
                                <a:cubicBezTo>
                                  <a:pt x="90" y="50"/>
                                  <a:pt x="83" y="46"/>
                                  <a:pt x="75" y="46"/>
                                </a:cubicBezTo>
                                <a:cubicBezTo>
                                  <a:pt x="69" y="46"/>
                                  <a:pt x="63" y="48"/>
                                  <a:pt x="59" y="52"/>
                                </a:cubicBezTo>
                                <a:cubicBezTo>
                                  <a:pt x="55" y="46"/>
                                  <a:pt x="48" y="42"/>
                                  <a:pt x="41" y="42"/>
                                </a:cubicBezTo>
                                <a:cubicBezTo>
                                  <a:pt x="34" y="42"/>
                                  <a:pt x="29" y="45"/>
                                  <a:pt x="25" y="50"/>
                                </a:cubicBezTo>
                                <a:cubicBezTo>
                                  <a:pt x="21" y="45"/>
                                  <a:pt x="14" y="41"/>
                                  <a:pt x="7" y="4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ACED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3" name="Freeform 8"/>
                          <p:cNvSpPr/>
                          <p:nvPr/>
                        </p:nvSpPr>
                        <p:spPr bwMode="auto">
                          <a:xfrm>
                            <a:off x="1496" y="2652"/>
                            <a:ext cx="1042" cy="1114"/>
                          </a:xfrm>
                          <a:custGeom>
                            <a:avLst/>
                            <a:gdLst>
                              <a:gd name="T0" fmla="*/ 86 w 605"/>
                              <a:gd name="T1" fmla="*/ 0 h 606"/>
                              <a:gd name="T2" fmla="*/ 3040 w 605"/>
                              <a:gd name="T3" fmla="*/ 3765 h 606"/>
                              <a:gd name="T4" fmla="*/ 2978 w 605"/>
                              <a:gd name="T5" fmla="*/ 3765 h 606"/>
                              <a:gd name="T6" fmla="*/ 2973 w 605"/>
                              <a:gd name="T7" fmla="*/ 3559 h 606"/>
                              <a:gd name="T8" fmla="*/ 2957 w 605"/>
                              <a:gd name="T9" fmla="*/ 3349 h 606"/>
                              <a:gd name="T10" fmla="*/ 2933 w 605"/>
                              <a:gd name="T11" fmla="*/ 3136 h 606"/>
                              <a:gd name="T12" fmla="*/ 2900 w 605"/>
                              <a:gd name="T13" fmla="*/ 2934 h 606"/>
                              <a:gd name="T14" fmla="*/ 2857 w 605"/>
                              <a:gd name="T15" fmla="*/ 2726 h 606"/>
                              <a:gd name="T16" fmla="*/ 2806 w 605"/>
                              <a:gd name="T17" fmla="*/ 2528 h 606"/>
                              <a:gd name="T18" fmla="*/ 2744 w 605"/>
                              <a:gd name="T19" fmla="*/ 2329 h 606"/>
                              <a:gd name="T20" fmla="*/ 2676 w 605"/>
                              <a:gd name="T21" fmla="*/ 2142 h 606"/>
                              <a:gd name="T22" fmla="*/ 2596 w 605"/>
                              <a:gd name="T23" fmla="*/ 1963 h 606"/>
                              <a:gd name="T24" fmla="*/ 2509 w 605"/>
                              <a:gd name="T25" fmla="*/ 1785 h 606"/>
                              <a:gd name="T26" fmla="*/ 2418 w 605"/>
                              <a:gd name="T27" fmla="*/ 1601 h 606"/>
                              <a:gd name="T28" fmla="*/ 2313 w 605"/>
                              <a:gd name="T29" fmla="*/ 1436 h 606"/>
                              <a:gd name="T30" fmla="*/ 2201 w 605"/>
                              <a:gd name="T31" fmla="*/ 1274 h 606"/>
                              <a:gd name="T32" fmla="*/ 2198 w 605"/>
                              <a:gd name="T33" fmla="*/ 1254 h 606"/>
                              <a:gd name="T34" fmla="*/ 2086 w 605"/>
                              <a:gd name="T35" fmla="*/ 1105 h 606"/>
                              <a:gd name="T36" fmla="*/ 1960 w 605"/>
                              <a:gd name="T37" fmla="*/ 976 h 606"/>
                              <a:gd name="T38" fmla="*/ 1833 w 605"/>
                              <a:gd name="T39" fmla="*/ 858 h 606"/>
                              <a:gd name="T40" fmla="*/ 1684 w 605"/>
                              <a:gd name="T41" fmla="*/ 726 h 606"/>
                              <a:gd name="T42" fmla="*/ 1554 w 605"/>
                              <a:gd name="T43" fmla="*/ 616 h 606"/>
                              <a:gd name="T44" fmla="*/ 1405 w 605"/>
                              <a:gd name="T45" fmla="*/ 517 h 606"/>
                              <a:gd name="T46" fmla="*/ 1257 w 605"/>
                              <a:gd name="T47" fmla="*/ 423 h 606"/>
                              <a:gd name="T48" fmla="*/ 1104 w 605"/>
                              <a:gd name="T49" fmla="*/ 342 h 606"/>
                              <a:gd name="T50" fmla="*/ 946 w 605"/>
                              <a:gd name="T51" fmla="*/ 274 h 606"/>
                              <a:gd name="T52" fmla="*/ 784 w 605"/>
                              <a:gd name="T53" fmla="*/ 217 h 606"/>
                              <a:gd name="T54" fmla="*/ 617 w 605"/>
                              <a:gd name="T55" fmla="*/ 169 h 606"/>
                              <a:gd name="T56" fmla="*/ 455 w 605"/>
                              <a:gd name="T57" fmla="*/ 132 h 606"/>
                              <a:gd name="T58" fmla="*/ 284 w 605"/>
                              <a:gd name="T59" fmla="*/ 97 h 606"/>
                              <a:gd name="T60" fmla="*/ 122 w 605"/>
                              <a:gd name="T61" fmla="*/ 94 h 606"/>
                              <a:gd name="T62" fmla="*/ 0 w 605"/>
                              <a:gd name="T63" fmla="*/ 125 h 606"/>
                              <a:gd name="T64" fmla="*/ 16 w 605"/>
                              <a:gd name="T65" fmla="*/ 57 h 60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605" h="606">
                                <a:moveTo>
                                  <a:pt x="7" y="10"/>
                                </a:moveTo>
                                <a:cubicBezTo>
                                  <a:pt x="13" y="10"/>
                                  <a:pt x="17" y="6"/>
                                  <a:pt x="17" y="0"/>
                                </a:cubicBezTo>
                                <a:cubicBezTo>
                                  <a:pt x="340" y="10"/>
                                  <a:pt x="600" y="272"/>
                                  <a:pt x="605" y="596"/>
                                </a:cubicBezTo>
                                <a:cubicBezTo>
                                  <a:pt x="600" y="596"/>
                                  <a:pt x="595" y="600"/>
                                  <a:pt x="595" y="606"/>
                                </a:cubicBezTo>
                                <a:cubicBezTo>
                                  <a:pt x="595" y="606"/>
                                  <a:pt x="595" y="606"/>
                                  <a:pt x="595" y="606"/>
                                </a:cubicBezTo>
                                <a:cubicBezTo>
                                  <a:pt x="583" y="606"/>
                                  <a:pt x="583" y="606"/>
                                  <a:pt x="583" y="606"/>
                                </a:cubicBezTo>
                                <a:cubicBezTo>
                                  <a:pt x="583" y="599"/>
                                  <a:pt x="586" y="594"/>
                                  <a:pt x="590" y="590"/>
                                </a:cubicBezTo>
                                <a:cubicBezTo>
                                  <a:pt x="585" y="586"/>
                                  <a:pt x="582" y="580"/>
                                  <a:pt x="582" y="573"/>
                                </a:cubicBezTo>
                                <a:cubicBezTo>
                                  <a:pt x="582" y="567"/>
                                  <a:pt x="584" y="561"/>
                                  <a:pt x="589" y="557"/>
                                </a:cubicBezTo>
                                <a:cubicBezTo>
                                  <a:pt x="583" y="553"/>
                                  <a:pt x="579" y="546"/>
                                  <a:pt x="579" y="539"/>
                                </a:cubicBezTo>
                                <a:cubicBezTo>
                                  <a:pt x="579" y="533"/>
                                  <a:pt x="581" y="528"/>
                                  <a:pt x="584" y="524"/>
                                </a:cubicBezTo>
                                <a:cubicBezTo>
                                  <a:pt x="578" y="520"/>
                                  <a:pt x="574" y="513"/>
                                  <a:pt x="574" y="505"/>
                                </a:cubicBezTo>
                                <a:cubicBezTo>
                                  <a:pt x="574" y="500"/>
                                  <a:pt x="576" y="495"/>
                                  <a:pt x="579" y="491"/>
                                </a:cubicBezTo>
                                <a:cubicBezTo>
                                  <a:pt x="572" y="487"/>
                                  <a:pt x="568" y="480"/>
                                  <a:pt x="568" y="472"/>
                                </a:cubicBezTo>
                                <a:cubicBezTo>
                                  <a:pt x="568" y="467"/>
                                  <a:pt x="569" y="463"/>
                                  <a:pt x="572" y="459"/>
                                </a:cubicBezTo>
                                <a:cubicBezTo>
                                  <a:pt x="564" y="456"/>
                                  <a:pt x="559" y="448"/>
                                  <a:pt x="559" y="439"/>
                                </a:cubicBezTo>
                                <a:cubicBezTo>
                                  <a:pt x="559" y="435"/>
                                  <a:pt x="560" y="431"/>
                                  <a:pt x="563" y="427"/>
                                </a:cubicBezTo>
                                <a:cubicBezTo>
                                  <a:pt x="555" y="424"/>
                                  <a:pt x="549" y="416"/>
                                  <a:pt x="549" y="407"/>
                                </a:cubicBezTo>
                                <a:cubicBezTo>
                                  <a:pt x="549" y="403"/>
                                  <a:pt x="550" y="399"/>
                                  <a:pt x="552" y="396"/>
                                </a:cubicBezTo>
                                <a:cubicBezTo>
                                  <a:pt x="543" y="393"/>
                                  <a:pt x="537" y="385"/>
                                  <a:pt x="537" y="375"/>
                                </a:cubicBezTo>
                                <a:cubicBezTo>
                                  <a:pt x="537" y="372"/>
                                  <a:pt x="538" y="369"/>
                                  <a:pt x="539" y="366"/>
                                </a:cubicBezTo>
                                <a:cubicBezTo>
                                  <a:pt x="530" y="363"/>
                                  <a:pt x="524" y="355"/>
                                  <a:pt x="524" y="345"/>
                                </a:cubicBezTo>
                                <a:cubicBezTo>
                                  <a:pt x="524" y="342"/>
                                  <a:pt x="524" y="339"/>
                                  <a:pt x="525" y="337"/>
                                </a:cubicBezTo>
                                <a:cubicBezTo>
                                  <a:pt x="515" y="335"/>
                                  <a:pt x="508" y="326"/>
                                  <a:pt x="508" y="316"/>
                                </a:cubicBezTo>
                                <a:cubicBezTo>
                                  <a:pt x="508" y="313"/>
                                  <a:pt x="508" y="310"/>
                                  <a:pt x="509" y="308"/>
                                </a:cubicBezTo>
                                <a:cubicBezTo>
                                  <a:pt x="499" y="306"/>
                                  <a:pt x="491" y="297"/>
                                  <a:pt x="491" y="287"/>
                                </a:cubicBezTo>
                                <a:cubicBezTo>
                                  <a:pt x="491" y="284"/>
                                  <a:pt x="492" y="282"/>
                                  <a:pt x="493" y="280"/>
                                </a:cubicBezTo>
                                <a:cubicBezTo>
                                  <a:pt x="482" y="279"/>
                                  <a:pt x="473" y="269"/>
                                  <a:pt x="473" y="258"/>
                                </a:cubicBezTo>
                                <a:cubicBezTo>
                                  <a:pt x="473" y="256"/>
                                  <a:pt x="473" y="254"/>
                                  <a:pt x="473" y="253"/>
                                </a:cubicBezTo>
                                <a:cubicBezTo>
                                  <a:pt x="462" y="252"/>
                                  <a:pt x="453" y="243"/>
                                  <a:pt x="453" y="231"/>
                                </a:cubicBezTo>
                                <a:cubicBezTo>
                                  <a:pt x="453" y="230"/>
                                  <a:pt x="453" y="228"/>
                                  <a:pt x="453" y="227"/>
                                </a:cubicBezTo>
                                <a:cubicBezTo>
                                  <a:pt x="441" y="227"/>
                                  <a:pt x="431" y="217"/>
                                  <a:pt x="431" y="205"/>
                                </a:cubicBezTo>
                                <a:cubicBezTo>
                                  <a:pt x="431" y="204"/>
                                  <a:pt x="431" y="203"/>
                                  <a:pt x="432" y="202"/>
                                </a:cubicBezTo>
                                <a:cubicBezTo>
                                  <a:pt x="431" y="202"/>
                                  <a:pt x="430" y="202"/>
                                  <a:pt x="430" y="202"/>
                                </a:cubicBezTo>
                                <a:cubicBezTo>
                                  <a:pt x="418" y="202"/>
                                  <a:pt x="408" y="192"/>
                                  <a:pt x="408" y="180"/>
                                </a:cubicBezTo>
                                <a:cubicBezTo>
                                  <a:pt x="408" y="180"/>
                                  <a:pt x="408" y="179"/>
                                  <a:pt x="408" y="178"/>
                                </a:cubicBezTo>
                                <a:cubicBezTo>
                                  <a:pt x="407" y="178"/>
                                  <a:pt x="407" y="178"/>
                                  <a:pt x="406" y="178"/>
                                </a:cubicBezTo>
                                <a:cubicBezTo>
                                  <a:pt x="394" y="178"/>
                                  <a:pt x="384" y="169"/>
                                  <a:pt x="384" y="157"/>
                                </a:cubicBezTo>
                                <a:cubicBezTo>
                                  <a:pt x="383" y="157"/>
                                  <a:pt x="382" y="157"/>
                                  <a:pt x="380" y="157"/>
                                </a:cubicBezTo>
                                <a:cubicBezTo>
                                  <a:pt x="369" y="157"/>
                                  <a:pt x="360" y="149"/>
                                  <a:pt x="359" y="138"/>
                                </a:cubicBezTo>
                                <a:cubicBezTo>
                                  <a:pt x="357" y="138"/>
                                  <a:pt x="354" y="139"/>
                                  <a:pt x="352" y="139"/>
                                </a:cubicBezTo>
                                <a:cubicBezTo>
                                  <a:pt x="340" y="139"/>
                                  <a:pt x="331" y="129"/>
                                  <a:pt x="330" y="117"/>
                                </a:cubicBezTo>
                                <a:cubicBezTo>
                                  <a:pt x="329" y="118"/>
                                  <a:pt x="327" y="118"/>
                                  <a:pt x="325" y="118"/>
                                </a:cubicBezTo>
                                <a:cubicBezTo>
                                  <a:pt x="314" y="118"/>
                                  <a:pt x="305" y="110"/>
                                  <a:pt x="304" y="99"/>
                                </a:cubicBezTo>
                                <a:cubicBezTo>
                                  <a:pt x="301" y="100"/>
                                  <a:pt x="299" y="101"/>
                                  <a:pt x="297" y="101"/>
                                </a:cubicBezTo>
                                <a:cubicBezTo>
                                  <a:pt x="286" y="101"/>
                                  <a:pt x="277" y="93"/>
                                  <a:pt x="275" y="83"/>
                                </a:cubicBezTo>
                                <a:cubicBezTo>
                                  <a:pt x="273" y="84"/>
                                  <a:pt x="270" y="85"/>
                                  <a:pt x="267" y="85"/>
                                </a:cubicBezTo>
                                <a:cubicBezTo>
                                  <a:pt x="257" y="85"/>
                                  <a:pt x="248" y="77"/>
                                  <a:pt x="246" y="68"/>
                                </a:cubicBezTo>
                                <a:cubicBezTo>
                                  <a:pt x="243" y="69"/>
                                  <a:pt x="240" y="70"/>
                                  <a:pt x="236" y="70"/>
                                </a:cubicBezTo>
                                <a:cubicBezTo>
                                  <a:pt x="227" y="70"/>
                                  <a:pt x="219" y="64"/>
                                  <a:pt x="216" y="55"/>
                                </a:cubicBezTo>
                                <a:cubicBezTo>
                                  <a:pt x="213" y="57"/>
                                  <a:pt x="209" y="58"/>
                                  <a:pt x="205" y="58"/>
                                </a:cubicBezTo>
                                <a:cubicBezTo>
                                  <a:pt x="196" y="58"/>
                                  <a:pt x="188" y="52"/>
                                  <a:pt x="185" y="44"/>
                                </a:cubicBezTo>
                                <a:cubicBezTo>
                                  <a:pt x="182" y="46"/>
                                  <a:pt x="177" y="47"/>
                                  <a:pt x="173" y="47"/>
                                </a:cubicBezTo>
                                <a:cubicBezTo>
                                  <a:pt x="164" y="47"/>
                                  <a:pt x="157" y="42"/>
                                  <a:pt x="153" y="35"/>
                                </a:cubicBezTo>
                                <a:cubicBezTo>
                                  <a:pt x="150" y="37"/>
                                  <a:pt x="145" y="39"/>
                                  <a:pt x="141" y="39"/>
                                </a:cubicBezTo>
                                <a:cubicBezTo>
                                  <a:pt x="132" y="39"/>
                                  <a:pt x="125" y="34"/>
                                  <a:pt x="121" y="27"/>
                                </a:cubicBezTo>
                                <a:cubicBezTo>
                                  <a:pt x="118" y="30"/>
                                  <a:pt x="113" y="31"/>
                                  <a:pt x="108" y="31"/>
                                </a:cubicBezTo>
                                <a:cubicBezTo>
                                  <a:pt x="100" y="31"/>
                                  <a:pt x="93" y="27"/>
                                  <a:pt x="89" y="21"/>
                                </a:cubicBezTo>
                                <a:cubicBezTo>
                                  <a:pt x="85" y="24"/>
                                  <a:pt x="80" y="26"/>
                                  <a:pt x="75" y="26"/>
                                </a:cubicBezTo>
                                <a:cubicBezTo>
                                  <a:pt x="67" y="26"/>
                                  <a:pt x="60" y="22"/>
                                  <a:pt x="56" y="16"/>
                                </a:cubicBezTo>
                                <a:cubicBezTo>
                                  <a:pt x="52" y="20"/>
                                  <a:pt x="47" y="23"/>
                                  <a:pt x="41" y="23"/>
                                </a:cubicBezTo>
                                <a:cubicBezTo>
                                  <a:pt x="34" y="23"/>
                                  <a:pt x="28" y="20"/>
                                  <a:pt x="24" y="15"/>
                                </a:cubicBezTo>
                                <a:cubicBezTo>
                                  <a:pt x="20" y="19"/>
                                  <a:pt x="14" y="22"/>
                                  <a:pt x="7" y="22"/>
                                </a:cubicBezTo>
                                <a:cubicBezTo>
                                  <a:pt x="5" y="22"/>
                                  <a:pt x="2" y="21"/>
                                  <a:pt x="0" y="20"/>
                                </a:cubicBezTo>
                                <a:cubicBezTo>
                                  <a:pt x="0" y="8"/>
                                  <a:pt x="0" y="8"/>
                                  <a:pt x="0" y="8"/>
                                </a:cubicBezTo>
                                <a:cubicBezTo>
                                  <a:pt x="1" y="8"/>
                                  <a:pt x="2" y="8"/>
                                  <a:pt x="3" y="9"/>
                                </a:cubicBezTo>
                                <a:cubicBezTo>
                                  <a:pt x="4" y="9"/>
                                  <a:pt x="6" y="10"/>
                                  <a:pt x="7" y="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ECC9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4" name="Freeform 9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69" y="2540"/>
                            <a:ext cx="1150" cy="1226"/>
                          </a:xfrm>
                          <a:custGeom>
                            <a:avLst/>
                            <a:gdLst>
                              <a:gd name="T0" fmla="*/ 50 w 669"/>
                              <a:gd name="T1" fmla="*/ 4135 h 669"/>
                              <a:gd name="T2" fmla="*/ 112 w 669"/>
                              <a:gd name="T3" fmla="*/ 4135 h 669"/>
                              <a:gd name="T4" fmla="*/ 143 w 669"/>
                              <a:gd name="T5" fmla="*/ 3675 h 669"/>
                              <a:gd name="T6" fmla="*/ 198 w 669"/>
                              <a:gd name="T7" fmla="*/ 3217 h 669"/>
                              <a:gd name="T8" fmla="*/ 307 w 669"/>
                              <a:gd name="T9" fmla="*/ 2778 h 669"/>
                              <a:gd name="T10" fmla="*/ 452 w 669"/>
                              <a:gd name="T11" fmla="*/ 2350 h 669"/>
                              <a:gd name="T12" fmla="*/ 629 w 669"/>
                              <a:gd name="T13" fmla="*/ 1951 h 669"/>
                              <a:gd name="T14" fmla="*/ 736 w 669"/>
                              <a:gd name="T15" fmla="*/ 1710 h 669"/>
                              <a:gd name="T16" fmla="*/ 969 w 669"/>
                              <a:gd name="T17" fmla="*/ 1392 h 669"/>
                              <a:gd name="T18" fmla="*/ 1101 w 669"/>
                              <a:gd name="T19" fmla="*/ 1201 h 669"/>
                              <a:gd name="T20" fmla="*/ 1265 w 669"/>
                              <a:gd name="T21" fmla="*/ 1057 h 669"/>
                              <a:gd name="T22" fmla="*/ 1536 w 669"/>
                              <a:gd name="T23" fmla="*/ 785 h 669"/>
                              <a:gd name="T24" fmla="*/ 1853 w 669"/>
                              <a:gd name="T25" fmla="*/ 548 h 669"/>
                              <a:gd name="T26" fmla="*/ 2185 w 669"/>
                              <a:gd name="T27" fmla="*/ 355 h 669"/>
                              <a:gd name="T28" fmla="*/ 2540 w 669"/>
                              <a:gd name="T29" fmla="*/ 217 h 669"/>
                              <a:gd name="T30" fmla="*/ 2902 w 669"/>
                              <a:gd name="T31" fmla="*/ 118 h 669"/>
                              <a:gd name="T32" fmla="*/ 3276 w 669"/>
                              <a:gd name="T33" fmla="*/ 74 h 669"/>
                              <a:gd name="T34" fmla="*/ 3404 w 669"/>
                              <a:gd name="T35" fmla="*/ 37 h 669"/>
                              <a:gd name="T36" fmla="*/ 3121 w 669"/>
                              <a:gd name="T37" fmla="*/ 325 h 669"/>
                              <a:gd name="T38" fmla="*/ 2775 w 669"/>
                              <a:gd name="T39" fmla="*/ 392 h 669"/>
                              <a:gd name="T40" fmla="*/ 2435 w 669"/>
                              <a:gd name="T41" fmla="*/ 504 h 669"/>
                              <a:gd name="T42" fmla="*/ 2103 w 669"/>
                              <a:gd name="T43" fmla="*/ 660 h 669"/>
                              <a:gd name="T44" fmla="*/ 1798 w 669"/>
                              <a:gd name="T45" fmla="*/ 859 h 669"/>
                              <a:gd name="T46" fmla="*/ 1510 w 669"/>
                              <a:gd name="T47" fmla="*/ 1105 h 669"/>
                              <a:gd name="T48" fmla="*/ 1232 w 669"/>
                              <a:gd name="T49" fmla="*/ 1362 h 669"/>
                              <a:gd name="T50" fmla="*/ 1112 w 669"/>
                              <a:gd name="T51" fmla="*/ 1528 h 669"/>
                              <a:gd name="T52" fmla="*/ 886 w 669"/>
                              <a:gd name="T53" fmla="*/ 1829 h 669"/>
                              <a:gd name="T54" fmla="*/ 686 w 669"/>
                              <a:gd name="T55" fmla="*/ 2173 h 669"/>
                              <a:gd name="T56" fmla="*/ 522 w 669"/>
                              <a:gd name="T57" fmla="*/ 2535 h 669"/>
                              <a:gd name="T58" fmla="*/ 390 w 669"/>
                              <a:gd name="T59" fmla="*/ 2921 h 669"/>
                              <a:gd name="T60" fmla="*/ 291 w 669"/>
                              <a:gd name="T61" fmla="*/ 3326 h 669"/>
                              <a:gd name="T62" fmla="*/ 241 w 669"/>
                              <a:gd name="T63" fmla="*/ 3741 h 669"/>
                              <a:gd name="T64" fmla="*/ 214 w 669"/>
                              <a:gd name="T65" fmla="*/ 4157 h 669"/>
                              <a:gd name="T66" fmla="*/ 327 w 669"/>
                              <a:gd name="T67" fmla="*/ 4096 h 669"/>
                              <a:gd name="T68" fmla="*/ 403 w 669"/>
                              <a:gd name="T69" fmla="*/ 4060 h 669"/>
                              <a:gd name="T70" fmla="*/ 434 w 669"/>
                              <a:gd name="T71" fmla="*/ 3648 h 669"/>
                              <a:gd name="T72" fmla="*/ 496 w 669"/>
                              <a:gd name="T73" fmla="*/ 3245 h 669"/>
                              <a:gd name="T74" fmla="*/ 600 w 669"/>
                              <a:gd name="T75" fmla="*/ 2853 h 669"/>
                              <a:gd name="T76" fmla="*/ 736 w 669"/>
                              <a:gd name="T77" fmla="*/ 2484 h 669"/>
                              <a:gd name="T78" fmla="*/ 900 w 669"/>
                              <a:gd name="T79" fmla="*/ 2133 h 669"/>
                              <a:gd name="T80" fmla="*/ 1105 w 669"/>
                              <a:gd name="T81" fmla="*/ 1802 h 669"/>
                              <a:gd name="T82" fmla="*/ 1337 w 669"/>
                              <a:gd name="T83" fmla="*/ 1511 h 669"/>
                              <a:gd name="T84" fmla="*/ 1479 w 669"/>
                              <a:gd name="T85" fmla="*/ 1366 h 669"/>
                              <a:gd name="T86" fmla="*/ 1761 w 669"/>
                              <a:gd name="T87" fmla="*/ 1125 h 669"/>
                              <a:gd name="T88" fmla="*/ 2058 w 669"/>
                              <a:gd name="T89" fmla="*/ 919 h 669"/>
                              <a:gd name="T90" fmla="*/ 2377 w 669"/>
                              <a:gd name="T91" fmla="*/ 750 h 669"/>
                              <a:gd name="T92" fmla="*/ 2702 w 669"/>
                              <a:gd name="T93" fmla="*/ 636 h 669"/>
                              <a:gd name="T94" fmla="*/ 3042 w 669"/>
                              <a:gd name="T95" fmla="*/ 555 h 669"/>
                              <a:gd name="T96" fmla="*/ 3388 w 669"/>
                              <a:gd name="T97" fmla="*/ 520 h 669"/>
                              <a:gd name="T98" fmla="*/ 3388 w 669"/>
                              <a:gd name="T99" fmla="*/ 452 h 669"/>
                              <a:gd name="T100" fmla="*/ 3425 w 669"/>
                              <a:gd name="T101" fmla="*/ 342 h 669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0" t="0" r="r" b="b"/>
                            <a:pathLst>
                              <a:path w="669" h="669">
                                <a:moveTo>
                                  <a:pt x="657" y="9"/>
                                </a:moveTo>
                                <a:cubicBezTo>
                                  <a:pt x="652" y="9"/>
                                  <a:pt x="647" y="5"/>
                                  <a:pt x="647" y="0"/>
                                </a:cubicBezTo>
                                <a:cubicBezTo>
                                  <a:pt x="292" y="11"/>
                                  <a:pt x="7" y="299"/>
                                  <a:pt x="0" y="654"/>
                                </a:cubicBezTo>
                                <a:cubicBezTo>
                                  <a:pt x="6" y="654"/>
                                  <a:pt x="10" y="659"/>
                                  <a:pt x="10" y="665"/>
                                </a:cubicBezTo>
                                <a:cubicBezTo>
                                  <a:pt x="10" y="667"/>
                                  <a:pt x="10" y="667"/>
                                  <a:pt x="10" y="667"/>
                                </a:cubicBezTo>
                                <a:cubicBezTo>
                                  <a:pt x="10" y="666"/>
                                  <a:pt x="10" y="667"/>
                                  <a:pt x="10" y="669"/>
                                </a:cubicBezTo>
                                <a:cubicBezTo>
                                  <a:pt x="22" y="669"/>
                                  <a:pt x="22" y="669"/>
                                  <a:pt x="22" y="669"/>
                                </a:cubicBezTo>
                                <a:cubicBezTo>
                                  <a:pt x="22" y="665"/>
                                  <a:pt x="22" y="665"/>
                                  <a:pt x="22" y="665"/>
                                </a:cubicBezTo>
                                <a:cubicBezTo>
                                  <a:pt x="22" y="658"/>
                                  <a:pt x="19" y="652"/>
                                  <a:pt x="14" y="647"/>
                                </a:cubicBezTo>
                                <a:cubicBezTo>
                                  <a:pt x="20" y="643"/>
                                  <a:pt x="24" y="637"/>
                                  <a:pt x="24" y="629"/>
                                </a:cubicBezTo>
                                <a:cubicBezTo>
                                  <a:pt x="24" y="622"/>
                                  <a:pt x="21" y="615"/>
                                  <a:pt x="16" y="611"/>
                                </a:cubicBezTo>
                                <a:cubicBezTo>
                                  <a:pt x="23" y="607"/>
                                  <a:pt x="28" y="600"/>
                                  <a:pt x="28" y="591"/>
                                </a:cubicBezTo>
                                <a:cubicBezTo>
                                  <a:pt x="28" y="585"/>
                                  <a:pt x="25" y="579"/>
                                  <a:pt x="20" y="575"/>
                                </a:cubicBezTo>
                                <a:cubicBezTo>
                                  <a:pt x="28" y="571"/>
                                  <a:pt x="33" y="563"/>
                                  <a:pt x="33" y="555"/>
                                </a:cubicBezTo>
                                <a:cubicBezTo>
                                  <a:pt x="33" y="548"/>
                                  <a:pt x="30" y="543"/>
                                  <a:pt x="26" y="538"/>
                                </a:cubicBezTo>
                                <a:cubicBezTo>
                                  <a:pt x="34" y="535"/>
                                  <a:pt x="39" y="527"/>
                                  <a:pt x="39" y="518"/>
                                </a:cubicBezTo>
                                <a:cubicBezTo>
                                  <a:pt x="39" y="512"/>
                                  <a:pt x="37" y="507"/>
                                  <a:pt x="34" y="503"/>
                                </a:cubicBezTo>
                                <a:cubicBezTo>
                                  <a:pt x="43" y="500"/>
                                  <a:pt x="49" y="492"/>
                                  <a:pt x="49" y="482"/>
                                </a:cubicBezTo>
                                <a:cubicBezTo>
                                  <a:pt x="49" y="477"/>
                                  <a:pt x="47" y="472"/>
                                  <a:pt x="44" y="468"/>
                                </a:cubicBezTo>
                                <a:cubicBezTo>
                                  <a:pt x="53" y="465"/>
                                  <a:pt x="60" y="457"/>
                                  <a:pt x="60" y="447"/>
                                </a:cubicBezTo>
                                <a:cubicBezTo>
                                  <a:pt x="60" y="442"/>
                                  <a:pt x="58" y="437"/>
                                  <a:pt x="56" y="434"/>
                                </a:cubicBezTo>
                                <a:cubicBezTo>
                                  <a:pt x="66" y="431"/>
                                  <a:pt x="73" y="422"/>
                                  <a:pt x="73" y="412"/>
                                </a:cubicBezTo>
                                <a:cubicBezTo>
                                  <a:pt x="73" y="408"/>
                                  <a:pt x="72" y="404"/>
                                  <a:pt x="70" y="400"/>
                                </a:cubicBezTo>
                                <a:cubicBezTo>
                                  <a:pt x="80" y="398"/>
                                  <a:pt x="88" y="389"/>
                                  <a:pt x="88" y="378"/>
                                </a:cubicBezTo>
                                <a:cubicBezTo>
                                  <a:pt x="88" y="375"/>
                                  <a:pt x="87" y="371"/>
                                  <a:pt x="85" y="368"/>
                                </a:cubicBezTo>
                                <a:cubicBezTo>
                                  <a:pt x="97" y="367"/>
                                  <a:pt x="105" y="357"/>
                                  <a:pt x="105" y="346"/>
                                </a:cubicBezTo>
                                <a:cubicBezTo>
                                  <a:pt x="105" y="342"/>
                                  <a:pt x="105" y="339"/>
                                  <a:pt x="103" y="336"/>
                                </a:cubicBezTo>
                                <a:cubicBezTo>
                                  <a:pt x="115" y="335"/>
                                  <a:pt x="123" y="325"/>
                                  <a:pt x="123" y="314"/>
                                </a:cubicBezTo>
                                <a:cubicBezTo>
                                  <a:pt x="123" y="311"/>
                                  <a:pt x="123" y="308"/>
                                  <a:pt x="122" y="305"/>
                                </a:cubicBezTo>
                                <a:cubicBezTo>
                                  <a:pt x="134" y="305"/>
                                  <a:pt x="144" y="295"/>
                                  <a:pt x="144" y="282"/>
                                </a:cubicBezTo>
                                <a:cubicBezTo>
                                  <a:pt x="144" y="280"/>
                                  <a:pt x="144" y="278"/>
                                  <a:pt x="143" y="275"/>
                                </a:cubicBezTo>
                                <a:cubicBezTo>
                                  <a:pt x="143" y="275"/>
                                  <a:pt x="143" y="275"/>
                                  <a:pt x="144" y="275"/>
                                </a:cubicBezTo>
                                <a:cubicBezTo>
                                  <a:pt x="156" y="275"/>
                                  <a:pt x="166" y="265"/>
                                  <a:pt x="166" y="253"/>
                                </a:cubicBezTo>
                                <a:cubicBezTo>
                                  <a:pt x="166" y="251"/>
                                  <a:pt x="166" y="248"/>
                                  <a:pt x="165" y="246"/>
                                </a:cubicBezTo>
                                <a:cubicBezTo>
                                  <a:pt x="166" y="246"/>
                                  <a:pt x="166" y="246"/>
                                  <a:pt x="167" y="246"/>
                                </a:cubicBezTo>
                                <a:cubicBezTo>
                                  <a:pt x="179" y="246"/>
                                  <a:pt x="189" y="236"/>
                                  <a:pt x="189" y="224"/>
                                </a:cubicBezTo>
                                <a:cubicBezTo>
                                  <a:pt x="189" y="222"/>
                                  <a:pt x="189" y="221"/>
                                  <a:pt x="189" y="219"/>
                                </a:cubicBezTo>
                                <a:cubicBezTo>
                                  <a:pt x="190" y="220"/>
                                  <a:pt x="191" y="220"/>
                                  <a:pt x="193" y="220"/>
                                </a:cubicBezTo>
                                <a:cubicBezTo>
                                  <a:pt x="205" y="220"/>
                                  <a:pt x="215" y="210"/>
                                  <a:pt x="215" y="197"/>
                                </a:cubicBezTo>
                                <a:cubicBezTo>
                                  <a:pt x="215" y="196"/>
                                  <a:pt x="215" y="194"/>
                                  <a:pt x="215" y="193"/>
                                </a:cubicBezTo>
                                <a:cubicBezTo>
                                  <a:pt x="216" y="193"/>
                                  <a:pt x="218" y="193"/>
                                  <a:pt x="219" y="193"/>
                                </a:cubicBezTo>
                                <a:cubicBezTo>
                                  <a:pt x="232" y="193"/>
                                  <a:pt x="242" y="183"/>
                                  <a:pt x="242" y="171"/>
                                </a:cubicBezTo>
                                <a:cubicBezTo>
                                  <a:pt x="242" y="170"/>
                                  <a:pt x="242" y="170"/>
                                  <a:pt x="242" y="169"/>
                                </a:cubicBezTo>
                                <a:cubicBezTo>
                                  <a:pt x="243" y="170"/>
                                  <a:pt x="245" y="170"/>
                                  <a:pt x="247" y="170"/>
                                </a:cubicBezTo>
                                <a:cubicBezTo>
                                  <a:pt x="259" y="170"/>
                                  <a:pt x="269" y="160"/>
                                  <a:pt x="270" y="148"/>
                                </a:cubicBezTo>
                                <a:cubicBezTo>
                                  <a:pt x="272" y="149"/>
                                  <a:pt x="275" y="150"/>
                                  <a:pt x="278" y="150"/>
                                </a:cubicBezTo>
                                <a:cubicBezTo>
                                  <a:pt x="290" y="150"/>
                                  <a:pt x="301" y="140"/>
                                  <a:pt x="301" y="127"/>
                                </a:cubicBezTo>
                                <a:cubicBezTo>
                                  <a:pt x="301" y="127"/>
                                  <a:pt x="300" y="126"/>
                                  <a:pt x="300" y="126"/>
                                </a:cubicBezTo>
                                <a:cubicBezTo>
                                  <a:pt x="303" y="126"/>
                                  <a:pt x="305" y="127"/>
                                  <a:pt x="308" y="127"/>
                                </a:cubicBezTo>
                                <a:cubicBezTo>
                                  <a:pt x="320" y="127"/>
                                  <a:pt x="329" y="118"/>
                                  <a:pt x="330" y="106"/>
                                </a:cubicBezTo>
                                <a:cubicBezTo>
                                  <a:pt x="333" y="107"/>
                                  <a:pt x="336" y="108"/>
                                  <a:pt x="339" y="108"/>
                                </a:cubicBezTo>
                                <a:cubicBezTo>
                                  <a:pt x="351" y="108"/>
                                  <a:pt x="360" y="99"/>
                                  <a:pt x="362" y="88"/>
                                </a:cubicBezTo>
                                <a:cubicBezTo>
                                  <a:pt x="365" y="89"/>
                                  <a:pt x="368" y="90"/>
                                  <a:pt x="372" y="90"/>
                                </a:cubicBezTo>
                                <a:cubicBezTo>
                                  <a:pt x="383" y="90"/>
                                  <a:pt x="392" y="82"/>
                                  <a:pt x="394" y="71"/>
                                </a:cubicBezTo>
                                <a:cubicBezTo>
                                  <a:pt x="397" y="73"/>
                                  <a:pt x="401" y="74"/>
                                  <a:pt x="405" y="74"/>
                                </a:cubicBezTo>
                                <a:cubicBezTo>
                                  <a:pt x="416" y="74"/>
                                  <a:pt x="425" y="67"/>
                                  <a:pt x="427" y="57"/>
                                </a:cubicBezTo>
                                <a:cubicBezTo>
                                  <a:pt x="431" y="59"/>
                                  <a:pt x="435" y="61"/>
                                  <a:pt x="440" y="61"/>
                                </a:cubicBezTo>
                                <a:cubicBezTo>
                                  <a:pt x="450" y="61"/>
                                  <a:pt x="459" y="54"/>
                                  <a:pt x="461" y="45"/>
                                </a:cubicBezTo>
                                <a:cubicBezTo>
                                  <a:pt x="465" y="48"/>
                                  <a:pt x="470" y="49"/>
                                  <a:pt x="475" y="49"/>
                                </a:cubicBezTo>
                                <a:cubicBezTo>
                                  <a:pt x="485" y="49"/>
                                  <a:pt x="493" y="43"/>
                                  <a:pt x="496" y="35"/>
                                </a:cubicBezTo>
                                <a:cubicBezTo>
                                  <a:pt x="500" y="38"/>
                                  <a:pt x="505" y="40"/>
                                  <a:pt x="511" y="40"/>
                                </a:cubicBezTo>
                                <a:cubicBezTo>
                                  <a:pt x="520" y="40"/>
                                  <a:pt x="528" y="34"/>
                                  <a:pt x="532" y="26"/>
                                </a:cubicBezTo>
                                <a:cubicBezTo>
                                  <a:pt x="536" y="30"/>
                                  <a:pt x="541" y="32"/>
                                  <a:pt x="547" y="32"/>
                                </a:cubicBezTo>
                                <a:cubicBezTo>
                                  <a:pt x="556" y="32"/>
                                  <a:pt x="563" y="27"/>
                                  <a:pt x="567" y="19"/>
                                </a:cubicBezTo>
                                <a:cubicBezTo>
                                  <a:pt x="571" y="24"/>
                                  <a:pt x="577" y="26"/>
                                  <a:pt x="583" y="26"/>
                                </a:cubicBezTo>
                                <a:cubicBezTo>
                                  <a:pt x="592" y="26"/>
                                  <a:pt x="600" y="21"/>
                                  <a:pt x="603" y="14"/>
                                </a:cubicBezTo>
                                <a:cubicBezTo>
                                  <a:pt x="607" y="19"/>
                                  <a:pt x="614" y="23"/>
                                  <a:pt x="621" y="23"/>
                                </a:cubicBezTo>
                                <a:cubicBezTo>
                                  <a:pt x="629" y="23"/>
                                  <a:pt x="635" y="18"/>
                                  <a:pt x="640" y="12"/>
                                </a:cubicBezTo>
                                <a:cubicBezTo>
                                  <a:pt x="644" y="18"/>
                                  <a:pt x="650" y="21"/>
                                  <a:pt x="657" y="21"/>
                                </a:cubicBezTo>
                                <a:cubicBezTo>
                                  <a:pt x="662" y="21"/>
                                  <a:pt x="666" y="20"/>
                                  <a:pt x="669" y="18"/>
                                </a:cubicBezTo>
                                <a:cubicBezTo>
                                  <a:pt x="669" y="5"/>
                                  <a:pt x="669" y="5"/>
                                  <a:pt x="669" y="5"/>
                                </a:cubicBezTo>
                                <a:cubicBezTo>
                                  <a:pt x="668" y="5"/>
                                  <a:pt x="666" y="5"/>
                                  <a:pt x="665" y="6"/>
                                </a:cubicBezTo>
                                <a:cubicBezTo>
                                  <a:pt x="663" y="8"/>
                                  <a:pt x="660" y="9"/>
                                  <a:pt x="657" y="9"/>
                                </a:cubicBezTo>
                                <a:close/>
                                <a:moveTo>
                                  <a:pt x="644" y="50"/>
                                </a:moveTo>
                                <a:cubicBezTo>
                                  <a:pt x="640" y="45"/>
                                  <a:pt x="635" y="42"/>
                                  <a:pt x="628" y="42"/>
                                </a:cubicBezTo>
                                <a:cubicBezTo>
                                  <a:pt x="621" y="42"/>
                                  <a:pt x="614" y="46"/>
                                  <a:pt x="610" y="52"/>
                                </a:cubicBezTo>
                                <a:cubicBezTo>
                                  <a:pt x="606" y="48"/>
                                  <a:pt x="600" y="46"/>
                                  <a:pt x="594" y="46"/>
                                </a:cubicBezTo>
                                <a:cubicBezTo>
                                  <a:pt x="586" y="46"/>
                                  <a:pt x="579" y="50"/>
                                  <a:pt x="576" y="56"/>
                                </a:cubicBezTo>
                                <a:cubicBezTo>
                                  <a:pt x="572" y="53"/>
                                  <a:pt x="567" y="51"/>
                                  <a:pt x="561" y="51"/>
                                </a:cubicBezTo>
                                <a:cubicBezTo>
                                  <a:pt x="553" y="51"/>
                                  <a:pt x="545" y="56"/>
                                  <a:pt x="542" y="63"/>
                                </a:cubicBezTo>
                                <a:cubicBezTo>
                                  <a:pt x="538" y="60"/>
                                  <a:pt x="533" y="58"/>
                                  <a:pt x="528" y="58"/>
                                </a:cubicBezTo>
                                <a:cubicBezTo>
                                  <a:pt x="519" y="58"/>
                                  <a:pt x="512" y="63"/>
                                  <a:pt x="508" y="71"/>
                                </a:cubicBezTo>
                                <a:cubicBezTo>
                                  <a:pt x="505" y="68"/>
                                  <a:pt x="501" y="67"/>
                                  <a:pt x="496" y="67"/>
                                </a:cubicBezTo>
                                <a:cubicBezTo>
                                  <a:pt x="487" y="67"/>
                                  <a:pt x="479" y="73"/>
                                  <a:pt x="476" y="81"/>
                                </a:cubicBezTo>
                                <a:cubicBezTo>
                                  <a:pt x="472" y="78"/>
                                  <a:pt x="468" y="77"/>
                                  <a:pt x="464" y="77"/>
                                </a:cubicBezTo>
                                <a:cubicBezTo>
                                  <a:pt x="454" y="77"/>
                                  <a:pt x="446" y="83"/>
                                  <a:pt x="443" y="92"/>
                                </a:cubicBezTo>
                                <a:cubicBezTo>
                                  <a:pt x="440" y="90"/>
                                  <a:pt x="436" y="90"/>
                                  <a:pt x="432" y="90"/>
                                </a:cubicBezTo>
                                <a:cubicBezTo>
                                  <a:pt x="422" y="90"/>
                                  <a:pt x="414" y="97"/>
                                  <a:pt x="411" y="106"/>
                                </a:cubicBezTo>
                                <a:cubicBezTo>
                                  <a:pt x="408" y="105"/>
                                  <a:pt x="405" y="104"/>
                                  <a:pt x="402" y="104"/>
                                </a:cubicBezTo>
                                <a:cubicBezTo>
                                  <a:pt x="391" y="104"/>
                                  <a:pt x="382" y="112"/>
                                  <a:pt x="380" y="122"/>
                                </a:cubicBezTo>
                                <a:cubicBezTo>
                                  <a:pt x="378" y="121"/>
                                  <a:pt x="375" y="120"/>
                                  <a:pt x="372" y="120"/>
                                </a:cubicBezTo>
                                <a:cubicBezTo>
                                  <a:pt x="361" y="120"/>
                                  <a:pt x="352" y="128"/>
                                  <a:pt x="351" y="138"/>
                                </a:cubicBezTo>
                                <a:cubicBezTo>
                                  <a:pt x="349" y="138"/>
                                  <a:pt x="346" y="137"/>
                                  <a:pt x="344" y="137"/>
                                </a:cubicBezTo>
                                <a:cubicBezTo>
                                  <a:pt x="332" y="137"/>
                                  <a:pt x="322" y="147"/>
                                  <a:pt x="322" y="159"/>
                                </a:cubicBezTo>
                                <a:cubicBezTo>
                                  <a:pt x="320" y="158"/>
                                  <a:pt x="318" y="158"/>
                                  <a:pt x="317" y="158"/>
                                </a:cubicBezTo>
                                <a:cubicBezTo>
                                  <a:pt x="305" y="158"/>
                                  <a:pt x="296" y="167"/>
                                  <a:pt x="295" y="178"/>
                                </a:cubicBezTo>
                                <a:cubicBezTo>
                                  <a:pt x="293" y="177"/>
                                  <a:pt x="291" y="177"/>
                                  <a:pt x="289" y="177"/>
                                </a:cubicBezTo>
                                <a:cubicBezTo>
                                  <a:pt x="277" y="177"/>
                                  <a:pt x="267" y="186"/>
                                  <a:pt x="267" y="198"/>
                                </a:cubicBezTo>
                                <a:cubicBezTo>
                                  <a:pt x="266" y="198"/>
                                  <a:pt x="264" y="198"/>
                                  <a:pt x="263" y="198"/>
                                </a:cubicBezTo>
                                <a:cubicBezTo>
                                  <a:pt x="251" y="198"/>
                                  <a:pt x="241" y="207"/>
                                  <a:pt x="241" y="219"/>
                                </a:cubicBezTo>
                                <a:cubicBezTo>
                                  <a:pt x="241" y="220"/>
                                  <a:pt x="241" y="221"/>
                                  <a:pt x="241" y="222"/>
                                </a:cubicBezTo>
                                <a:cubicBezTo>
                                  <a:pt x="241" y="222"/>
                                  <a:pt x="240" y="222"/>
                                  <a:pt x="239" y="222"/>
                                </a:cubicBezTo>
                                <a:cubicBezTo>
                                  <a:pt x="227" y="222"/>
                                  <a:pt x="217" y="231"/>
                                  <a:pt x="217" y="243"/>
                                </a:cubicBezTo>
                                <a:cubicBezTo>
                                  <a:pt x="217" y="244"/>
                                  <a:pt x="217" y="245"/>
                                  <a:pt x="217" y="246"/>
                                </a:cubicBezTo>
                                <a:cubicBezTo>
                                  <a:pt x="217" y="246"/>
                                  <a:pt x="216" y="246"/>
                                  <a:pt x="216" y="246"/>
                                </a:cubicBezTo>
                                <a:cubicBezTo>
                                  <a:pt x="204" y="246"/>
                                  <a:pt x="194" y="256"/>
                                  <a:pt x="194" y="268"/>
                                </a:cubicBezTo>
                                <a:cubicBezTo>
                                  <a:pt x="194" y="269"/>
                                  <a:pt x="194" y="271"/>
                                  <a:pt x="194" y="272"/>
                                </a:cubicBezTo>
                                <a:cubicBezTo>
                                  <a:pt x="182" y="272"/>
                                  <a:pt x="173" y="282"/>
                                  <a:pt x="173" y="294"/>
                                </a:cubicBezTo>
                                <a:cubicBezTo>
                                  <a:pt x="173" y="296"/>
                                  <a:pt x="173" y="297"/>
                                  <a:pt x="173" y="299"/>
                                </a:cubicBezTo>
                                <a:cubicBezTo>
                                  <a:pt x="162" y="300"/>
                                  <a:pt x="153" y="309"/>
                                  <a:pt x="153" y="321"/>
                                </a:cubicBezTo>
                                <a:cubicBezTo>
                                  <a:pt x="153" y="323"/>
                                  <a:pt x="153" y="326"/>
                                  <a:pt x="154" y="328"/>
                                </a:cubicBezTo>
                                <a:cubicBezTo>
                                  <a:pt x="143" y="329"/>
                                  <a:pt x="134" y="338"/>
                                  <a:pt x="134" y="350"/>
                                </a:cubicBezTo>
                                <a:cubicBezTo>
                                  <a:pt x="134" y="352"/>
                                  <a:pt x="134" y="355"/>
                                  <a:pt x="135" y="357"/>
                                </a:cubicBezTo>
                                <a:cubicBezTo>
                                  <a:pt x="125" y="359"/>
                                  <a:pt x="117" y="368"/>
                                  <a:pt x="117" y="379"/>
                                </a:cubicBezTo>
                                <a:cubicBezTo>
                                  <a:pt x="117" y="381"/>
                                  <a:pt x="118" y="384"/>
                                  <a:pt x="119" y="387"/>
                                </a:cubicBezTo>
                                <a:cubicBezTo>
                                  <a:pt x="109" y="389"/>
                                  <a:pt x="102" y="398"/>
                                  <a:pt x="102" y="408"/>
                                </a:cubicBezTo>
                                <a:cubicBezTo>
                                  <a:pt x="102" y="412"/>
                                  <a:pt x="102" y="415"/>
                                  <a:pt x="104" y="418"/>
                                </a:cubicBezTo>
                                <a:cubicBezTo>
                                  <a:pt x="95" y="420"/>
                                  <a:pt x="88" y="429"/>
                                  <a:pt x="88" y="438"/>
                                </a:cubicBezTo>
                                <a:cubicBezTo>
                                  <a:pt x="88" y="442"/>
                                  <a:pt x="89" y="446"/>
                                  <a:pt x="91" y="449"/>
                                </a:cubicBezTo>
                                <a:cubicBezTo>
                                  <a:pt x="82" y="452"/>
                                  <a:pt x="76" y="460"/>
                                  <a:pt x="76" y="470"/>
                                </a:cubicBezTo>
                                <a:cubicBezTo>
                                  <a:pt x="76" y="475"/>
                                  <a:pt x="77" y="479"/>
                                  <a:pt x="80" y="482"/>
                                </a:cubicBezTo>
                                <a:cubicBezTo>
                                  <a:pt x="72" y="486"/>
                                  <a:pt x="66" y="493"/>
                                  <a:pt x="66" y="502"/>
                                </a:cubicBezTo>
                                <a:cubicBezTo>
                                  <a:pt x="66" y="507"/>
                                  <a:pt x="68" y="512"/>
                                  <a:pt x="70" y="515"/>
                                </a:cubicBezTo>
                                <a:cubicBezTo>
                                  <a:pt x="63" y="518"/>
                                  <a:pt x="57" y="526"/>
                                  <a:pt x="57" y="535"/>
                                </a:cubicBezTo>
                                <a:cubicBezTo>
                                  <a:pt x="57" y="540"/>
                                  <a:pt x="59" y="545"/>
                                  <a:pt x="63" y="549"/>
                                </a:cubicBezTo>
                                <a:cubicBezTo>
                                  <a:pt x="56" y="553"/>
                                  <a:pt x="52" y="560"/>
                                  <a:pt x="52" y="568"/>
                                </a:cubicBezTo>
                                <a:cubicBezTo>
                                  <a:pt x="52" y="574"/>
                                  <a:pt x="54" y="579"/>
                                  <a:pt x="57" y="583"/>
                                </a:cubicBezTo>
                                <a:cubicBezTo>
                                  <a:pt x="51" y="587"/>
                                  <a:pt x="47" y="594"/>
                                  <a:pt x="47" y="602"/>
                                </a:cubicBezTo>
                                <a:cubicBezTo>
                                  <a:pt x="47" y="608"/>
                                  <a:pt x="49" y="614"/>
                                  <a:pt x="53" y="618"/>
                                </a:cubicBezTo>
                                <a:cubicBezTo>
                                  <a:pt x="47" y="621"/>
                                  <a:pt x="43" y="628"/>
                                  <a:pt x="43" y="636"/>
                                </a:cubicBezTo>
                                <a:cubicBezTo>
                                  <a:pt x="43" y="642"/>
                                  <a:pt x="46" y="648"/>
                                  <a:pt x="50" y="652"/>
                                </a:cubicBezTo>
                                <a:cubicBezTo>
                                  <a:pt x="45" y="656"/>
                                  <a:pt x="42" y="662"/>
                                  <a:pt x="42" y="669"/>
                                </a:cubicBezTo>
                                <a:cubicBezTo>
                                  <a:pt x="42" y="669"/>
                                  <a:pt x="42" y="669"/>
                                  <a:pt x="42" y="669"/>
                                </a:cubicBezTo>
                                <a:cubicBezTo>
                                  <a:pt x="54" y="669"/>
                                  <a:pt x="54" y="669"/>
                                  <a:pt x="54" y="669"/>
                                </a:cubicBezTo>
                                <a:cubicBezTo>
                                  <a:pt x="54" y="669"/>
                                  <a:pt x="54" y="669"/>
                                  <a:pt x="54" y="669"/>
                                </a:cubicBezTo>
                                <a:cubicBezTo>
                                  <a:pt x="54" y="663"/>
                                  <a:pt x="58" y="659"/>
                                  <a:pt x="64" y="659"/>
                                </a:cubicBezTo>
                                <a:cubicBezTo>
                                  <a:pt x="69" y="659"/>
                                  <a:pt x="74" y="663"/>
                                  <a:pt x="74" y="669"/>
                                </a:cubicBezTo>
                                <a:cubicBezTo>
                                  <a:pt x="74" y="669"/>
                                  <a:pt x="74" y="669"/>
                                  <a:pt x="74" y="669"/>
                                </a:cubicBezTo>
                                <a:cubicBezTo>
                                  <a:pt x="86" y="669"/>
                                  <a:pt x="86" y="669"/>
                                  <a:pt x="86" y="669"/>
                                </a:cubicBezTo>
                                <a:cubicBezTo>
                                  <a:pt x="86" y="662"/>
                                  <a:pt x="83" y="657"/>
                                  <a:pt x="79" y="653"/>
                                </a:cubicBezTo>
                                <a:cubicBezTo>
                                  <a:pt x="84" y="649"/>
                                  <a:pt x="87" y="643"/>
                                  <a:pt x="87" y="636"/>
                                </a:cubicBezTo>
                                <a:cubicBezTo>
                                  <a:pt x="87" y="630"/>
                                  <a:pt x="84" y="624"/>
                                  <a:pt x="80" y="620"/>
                                </a:cubicBezTo>
                                <a:cubicBezTo>
                                  <a:pt x="86" y="616"/>
                                  <a:pt x="90" y="609"/>
                                  <a:pt x="90" y="602"/>
                                </a:cubicBezTo>
                                <a:cubicBezTo>
                                  <a:pt x="90" y="596"/>
                                  <a:pt x="88" y="591"/>
                                  <a:pt x="85" y="587"/>
                                </a:cubicBezTo>
                                <a:cubicBezTo>
                                  <a:pt x="91" y="583"/>
                                  <a:pt x="95" y="576"/>
                                  <a:pt x="95" y="568"/>
                                </a:cubicBezTo>
                                <a:cubicBezTo>
                                  <a:pt x="95" y="563"/>
                                  <a:pt x="93" y="558"/>
                                  <a:pt x="90" y="554"/>
                                </a:cubicBezTo>
                                <a:cubicBezTo>
                                  <a:pt x="96" y="550"/>
                                  <a:pt x="101" y="543"/>
                                  <a:pt x="101" y="535"/>
                                </a:cubicBezTo>
                                <a:cubicBezTo>
                                  <a:pt x="101" y="530"/>
                                  <a:pt x="99" y="526"/>
                                  <a:pt x="97" y="522"/>
                                </a:cubicBezTo>
                                <a:cubicBezTo>
                                  <a:pt x="105" y="519"/>
                                  <a:pt x="110" y="511"/>
                                  <a:pt x="110" y="502"/>
                                </a:cubicBezTo>
                                <a:cubicBezTo>
                                  <a:pt x="110" y="498"/>
                                  <a:pt x="108" y="494"/>
                                  <a:pt x="106" y="490"/>
                                </a:cubicBezTo>
                                <a:cubicBezTo>
                                  <a:pt x="114" y="487"/>
                                  <a:pt x="120" y="479"/>
                                  <a:pt x="120" y="470"/>
                                </a:cubicBezTo>
                                <a:cubicBezTo>
                                  <a:pt x="120" y="466"/>
                                  <a:pt x="118" y="462"/>
                                  <a:pt x="117" y="459"/>
                                </a:cubicBezTo>
                                <a:cubicBezTo>
                                  <a:pt x="125" y="456"/>
                                  <a:pt x="132" y="448"/>
                                  <a:pt x="132" y="438"/>
                                </a:cubicBezTo>
                                <a:cubicBezTo>
                                  <a:pt x="132" y="435"/>
                                  <a:pt x="131" y="432"/>
                                  <a:pt x="130" y="429"/>
                                </a:cubicBezTo>
                                <a:cubicBezTo>
                                  <a:pt x="139" y="426"/>
                                  <a:pt x="145" y="418"/>
                                  <a:pt x="145" y="408"/>
                                </a:cubicBezTo>
                                <a:cubicBezTo>
                                  <a:pt x="145" y="405"/>
                                  <a:pt x="145" y="402"/>
                                  <a:pt x="144" y="400"/>
                                </a:cubicBezTo>
                                <a:cubicBezTo>
                                  <a:pt x="154" y="398"/>
                                  <a:pt x="161" y="389"/>
                                  <a:pt x="161" y="379"/>
                                </a:cubicBezTo>
                                <a:cubicBezTo>
                                  <a:pt x="161" y="376"/>
                                  <a:pt x="161" y="373"/>
                                  <a:pt x="160" y="371"/>
                                </a:cubicBezTo>
                                <a:cubicBezTo>
                                  <a:pt x="170" y="369"/>
                                  <a:pt x="177" y="360"/>
                                  <a:pt x="177" y="350"/>
                                </a:cubicBezTo>
                                <a:cubicBezTo>
                                  <a:pt x="177" y="347"/>
                                  <a:pt x="177" y="345"/>
                                  <a:pt x="176" y="343"/>
                                </a:cubicBezTo>
                                <a:cubicBezTo>
                                  <a:pt x="187" y="342"/>
                                  <a:pt x="196" y="332"/>
                                  <a:pt x="196" y="321"/>
                                </a:cubicBezTo>
                                <a:cubicBezTo>
                                  <a:pt x="196" y="319"/>
                                  <a:pt x="196" y="317"/>
                                  <a:pt x="196" y="316"/>
                                </a:cubicBezTo>
                                <a:cubicBezTo>
                                  <a:pt x="207" y="315"/>
                                  <a:pt x="216" y="306"/>
                                  <a:pt x="216" y="294"/>
                                </a:cubicBezTo>
                                <a:cubicBezTo>
                                  <a:pt x="216" y="293"/>
                                  <a:pt x="216" y="291"/>
                                  <a:pt x="216" y="290"/>
                                </a:cubicBezTo>
                                <a:cubicBezTo>
                                  <a:pt x="228" y="290"/>
                                  <a:pt x="238" y="280"/>
                                  <a:pt x="238" y="268"/>
                                </a:cubicBezTo>
                                <a:cubicBezTo>
                                  <a:pt x="238" y="267"/>
                                  <a:pt x="237" y="266"/>
                                  <a:pt x="237" y="265"/>
                                </a:cubicBezTo>
                                <a:cubicBezTo>
                                  <a:pt x="238" y="265"/>
                                  <a:pt x="239" y="265"/>
                                  <a:pt x="239" y="265"/>
                                </a:cubicBezTo>
                                <a:cubicBezTo>
                                  <a:pt x="251" y="265"/>
                                  <a:pt x="261" y="255"/>
                                  <a:pt x="261" y="243"/>
                                </a:cubicBezTo>
                                <a:cubicBezTo>
                                  <a:pt x="261" y="243"/>
                                  <a:pt x="261" y="242"/>
                                  <a:pt x="261" y="241"/>
                                </a:cubicBezTo>
                                <a:cubicBezTo>
                                  <a:pt x="262" y="241"/>
                                  <a:pt x="262" y="241"/>
                                  <a:pt x="263" y="241"/>
                                </a:cubicBezTo>
                                <a:cubicBezTo>
                                  <a:pt x="275" y="241"/>
                                  <a:pt x="285" y="232"/>
                                  <a:pt x="285" y="220"/>
                                </a:cubicBezTo>
                                <a:cubicBezTo>
                                  <a:pt x="286" y="220"/>
                                  <a:pt x="287" y="220"/>
                                  <a:pt x="289" y="220"/>
                                </a:cubicBezTo>
                                <a:cubicBezTo>
                                  <a:pt x="300" y="220"/>
                                  <a:pt x="309" y="212"/>
                                  <a:pt x="310" y="201"/>
                                </a:cubicBezTo>
                                <a:cubicBezTo>
                                  <a:pt x="312" y="201"/>
                                  <a:pt x="314" y="202"/>
                                  <a:pt x="317" y="202"/>
                                </a:cubicBezTo>
                                <a:cubicBezTo>
                                  <a:pt x="329" y="202"/>
                                  <a:pt x="338" y="192"/>
                                  <a:pt x="338" y="180"/>
                                </a:cubicBezTo>
                                <a:cubicBezTo>
                                  <a:pt x="340" y="181"/>
                                  <a:pt x="342" y="181"/>
                                  <a:pt x="344" y="181"/>
                                </a:cubicBezTo>
                                <a:cubicBezTo>
                                  <a:pt x="355" y="181"/>
                                  <a:pt x="364" y="173"/>
                                  <a:pt x="365" y="162"/>
                                </a:cubicBezTo>
                                <a:cubicBezTo>
                                  <a:pt x="367" y="163"/>
                                  <a:pt x="370" y="164"/>
                                  <a:pt x="372" y="164"/>
                                </a:cubicBezTo>
                                <a:cubicBezTo>
                                  <a:pt x="383" y="164"/>
                                  <a:pt x="392" y="156"/>
                                  <a:pt x="394" y="146"/>
                                </a:cubicBezTo>
                                <a:cubicBezTo>
                                  <a:pt x="396" y="147"/>
                                  <a:pt x="399" y="148"/>
                                  <a:pt x="402" y="148"/>
                                </a:cubicBezTo>
                                <a:cubicBezTo>
                                  <a:pt x="412" y="148"/>
                                  <a:pt x="421" y="140"/>
                                  <a:pt x="423" y="131"/>
                                </a:cubicBezTo>
                                <a:cubicBezTo>
                                  <a:pt x="426" y="132"/>
                                  <a:pt x="429" y="133"/>
                                  <a:pt x="432" y="133"/>
                                </a:cubicBezTo>
                                <a:cubicBezTo>
                                  <a:pt x="442" y="133"/>
                                  <a:pt x="450" y="127"/>
                                  <a:pt x="453" y="118"/>
                                </a:cubicBezTo>
                                <a:cubicBezTo>
                                  <a:pt x="456" y="120"/>
                                  <a:pt x="460" y="121"/>
                                  <a:pt x="464" y="121"/>
                                </a:cubicBezTo>
                                <a:cubicBezTo>
                                  <a:pt x="473" y="121"/>
                                  <a:pt x="481" y="115"/>
                                  <a:pt x="484" y="107"/>
                                </a:cubicBezTo>
                                <a:cubicBezTo>
                                  <a:pt x="487" y="109"/>
                                  <a:pt x="492" y="110"/>
                                  <a:pt x="496" y="110"/>
                                </a:cubicBezTo>
                                <a:cubicBezTo>
                                  <a:pt x="505" y="110"/>
                                  <a:pt x="512" y="105"/>
                                  <a:pt x="516" y="98"/>
                                </a:cubicBezTo>
                                <a:cubicBezTo>
                                  <a:pt x="519" y="100"/>
                                  <a:pt x="523" y="102"/>
                                  <a:pt x="528" y="102"/>
                                </a:cubicBezTo>
                                <a:cubicBezTo>
                                  <a:pt x="537" y="102"/>
                                  <a:pt x="544" y="97"/>
                                  <a:pt x="548" y="90"/>
                                </a:cubicBezTo>
                                <a:cubicBezTo>
                                  <a:pt x="551" y="93"/>
                                  <a:pt x="556" y="94"/>
                                  <a:pt x="561" y="94"/>
                                </a:cubicBezTo>
                                <a:cubicBezTo>
                                  <a:pt x="569" y="94"/>
                                  <a:pt x="576" y="90"/>
                                  <a:pt x="580" y="84"/>
                                </a:cubicBezTo>
                                <a:cubicBezTo>
                                  <a:pt x="584" y="87"/>
                                  <a:pt x="589" y="89"/>
                                  <a:pt x="594" y="89"/>
                                </a:cubicBezTo>
                                <a:cubicBezTo>
                                  <a:pt x="602" y="89"/>
                                  <a:pt x="609" y="85"/>
                                  <a:pt x="613" y="79"/>
                                </a:cubicBezTo>
                                <a:cubicBezTo>
                                  <a:pt x="617" y="83"/>
                                  <a:pt x="622" y="86"/>
                                  <a:pt x="628" y="86"/>
                                </a:cubicBezTo>
                                <a:cubicBezTo>
                                  <a:pt x="635" y="86"/>
                                  <a:pt x="641" y="83"/>
                                  <a:pt x="645" y="78"/>
                                </a:cubicBezTo>
                                <a:cubicBezTo>
                                  <a:pt x="649" y="82"/>
                                  <a:pt x="655" y="84"/>
                                  <a:pt x="662" y="84"/>
                                </a:cubicBezTo>
                                <a:cubicBezTo>
                                  <a:pt x="664" y="84"/>
                                  <a:pt x="667" y="83"/>
                                  <a:pt x="669" y="82"/>
                                </a:cubicBezTo>
                                <a:cubicBezTo>
                                  <a:pt x="669" y="71"/>
                                  <a:pt x="669" y="71"/>
                                  <a:pt x="669" y="71"/>
                                </a:cubicBezTo>
                                <a:cubicBezTo>
                                  <a:pt x="668" y="71"/>
                                  <a:pt x="667" y="71"/>
                                  <a:pt x="666" y="72"/>
                                </a:cubicBezTo>
                                <a:cubicBezTo>
                                  <a:pt x="665" y="72"/>
                                  <a:pt x="663" y="73"/>
                                  <a:pt x="662" y="73"/>
                                </a:cubicBezTo>
                                <a:cubicBezTo>
                                  <a:pt x="656" y="73"/>
                                  <a:pt x="652" y="68"/>
                                  <a:pt x="652" y="63"/>
                                </a:cubicBezTo>
                                <a:cubicBezTo>
                                  <a:pt x="652" y="58"/>
                                  <a:pt x="656" y="53"/>
                                  <a:pt x="662" y="53"/>
                                </a:cubicBezTo>
                                <a:cubicBezTo>
                                  <a:pt x="663" y="53"/>
                                  <a:pt x="665" y="54"/>
                                  <a:pt x="666" y="55"/>
                                </a:cubicBezTo>
                                <a:cubicBezTo>
                                  <a:pt x="667" y="55"/>
                                  <a:pt x="668" y="55"/>
                                  <a:pt x="669" y="55"/>
                                </a:cubicBezTo>
                                <a:cubicBezTo>
                                  <a:pt x="669" y="43"/>
                                  <a:pt x="669" y="43"/>
                                  <a:pt x="669" y="43"/>
                                </a:cubicBezTo>
                                <a:cubicBezTo>
                                  <a:pt x="667" y="42"/>
                                  <a:pt x="664" y="41"/>
                                  <a:pt x="662" y="41"/>
                                </a:cubicBezTo>
                                <a:cubicBezTo>
                                  <a:pt x="655" y="41"/>
                                  <a:pt x="648" y="45"/>
                                  <a:pt x="644" y="5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BACED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5" name="Freeform 10"/>
                          <p:cNvSpPr/>
                          <p:nvPr/>
                        </p:nvSpPr>
                        <p:spPr bwMode="auto">
                          <a:xfrm>
                            <a:off x="479" y="2652"/>
                            <a:ext cx="1044" cy="1114"/>
                          </a:xfrm>
                          <a:custGeom>
                            <a:avLst/>
                            <a:gdLst>
                              <a:gd name="T0" fmla="*/ 3006 w 606"/>
                              <a:gd name="T1" fmla="*/ 0 h 606"/>
                              <a:gd name="T2" fmla="*/ 50 w 606"/>
                              <a:gd name="T3" fmla="*/ 3765 h 606"/>
                              <a:gd name="T4" fmla="*/ 112 w 606"/>
                              <a:gd name="T5" fmla="*/ 3765 h 606"/>
                              <a:gd name="T6" fmla="*/ 119 w 606"/>
                              <a:gd name="T7" fmla="*/ 3559 h 606"/>
                              <a:gd name="T8" fmla="*/ 134 w 606"/>
                              <a:gd name="T9" fmla="*/ 3349 h 606"/>
                              <a:gd name="T10" fmla="*/ 157 w 606"/>
                              <a:gd name="T11" fmla="*/ 3136 h 606"/>
                              <a:gd name="T12" fmla="*/ 190 w 606"/>
                              <a:gd name="T13" fmla="*/ 2934 h 606"/>
                              <a:gd name="T14" fmla="*/ 234 w 606"/>
                              <a:gd name="T15" fmla="*/ 2726 h 606"/>
                              <a:gd name="T16" fmla="*/ 284 w 606"/>
                              <a:gd name="T17" fmla="*/ 2528 h 606"/>
                              <a:gd name="T18" fmla="*/ 348 w 606"/>
                              <a:gd name="T19" fmla="*/ 2329 h 606"/>
                              <a:gd name="T20" fmla="*/ 415 w 606"/>
                              <a:gd name="T21" fmla="*/ 2142 h 606"/>
                              <a:gd name="T22" fmla="*/ 496 w 606"/>
                              <a:gd name="T23" fmla="*/ 1963 h 606"/>
                              <a:gd name="T24" fmla="*/ 579 w 606"/>
                              <a:gd name="T25" fmla="*/ 1785 h 606"/>
                              <a:gd name="T26" fmla="*/ 674 w 606"/>
                              <a:gd name="T27" fmla="*/ 1601 h 606"/>
                              <a:gd name="T28" fmla="*/ 777 w 606"/>
                              <a:gd name="T29" fmla="*/ 1436 h 606"/>
                              <a:gd name="T30" fmla="*/ 891 w 606"/>
                              <a:gd name="T31" fmla="*/ 1274 h 606"/>
                              <a:gd name="T32" fmla="*/ 894 w 606"/>
                              <a:gd name="T33" fmla="*/ 1254 h 606"/>
                              <a:gd name="T34" fmla="*/ 1006 w 606"/>
                              <a:gd name="T35" fmla="*/ 1105 h 606"/>
                              <a:gd name="T36" fmla="*/ 1130 w 606"/>
                              <a:gd name="T37" fmla="*/ 976 h 606"/>
                              <a:gd name="T38" fmla="*/ 1258 w 606"/>
                              <a:gd name="T39" fmla="*/ 858 h 606"/>
                              <a:gd name="T40" fmla="*/ 1401 w 606"/>
                              <a:gd name="T41" fmla="*/ 726 h 606"/>
                              <a:gd name="T42" fmla="*/ 1540 w 606"/>
                              <a:gd name="T43" fmla="*/ 616 h 606"/>
                              <a:gd name="T44" fmla="*/ 1688 w 606"/>
                              <a:gd name="T45" fmla="*/ 517 h 606"/>
                              <a:gd name="T46" fmla="*/ 1835 w 606"/>
                              <a:gd name="T47" fmla="*/ 423 h 606"/>
                              <a:gd name="T48" fmla="*/ 1988 w 606"/>
                              <a:gd name="T49" fmla="*/ 342 h 606"/>
                              <a:gd name="T50" fmla="*/ 2148 w 606"/>
                              <a:gd name="T51" fmla="*/ 274 h 606"/>
                              <a:gd name="T52" fmla="*/ 2312 w 606"/>
                              <a:gd name="T53" fmla="*/ 217 h 606"/>
                              <a:gd name="T54" fmla="*/ 2476 w 606"/>
                              <a:gd name="T55" fmla="*/ 169 h 606"/>
                              <a:gd name="T56" fmla="*/ 2639 w 606"/>
                              <a:gd name="T57" fmla="*/ 132 h 606"/>
                              <a:gd name="T58" fmla="*/ 2808 w 606"/>
                              <a:gd name="T59" fmla="*/ 97 h 606"/>
                              <a:gd name="T60" fmla="*/ 2970 w 606"/>
                              <a:gd name="T61" fmla="*/ 94 h 606"/>
                              <a:gd name="T62" fmla="*/ 3092 w 606"/>
                              <a:gd name="T63" fmla="*/ 118 h 606"/>
                              <a:gd name="T64" fmla="*/ 3079 w 606"/>
                              <a:gd name="T65" fmla="*/ 57 h 60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0" t="0" r="r" b="b"/>
                            <a:pathLst>
                              <a:path w="606" h="606">
                                <a:moveTo>
                                  <a:pt x="598" y="10"/>
                                </a:moveTo>
                                <a:cubicBezTo>
                                  <a:pt x="592" y="10"/>
                                  <a:pt x="588" y="6"/>
                                  <a:pt x="588" y="0"/>
                                </a:cubicBezTo>
                                <a:cubicBezTo>
                                  <a:pt x="265" y="10"/>
                                  <a:pt x="5" y="272"/>
                                  <a:pt x="0" y="596"/>
                                </a:cubicBezTo>
                                <a:cubicBezTo>
                                  <a:pt x="5" y="596"/>
                                  <a:pt x="10" y="600"/>
                                  <a:pt x="10" y="606"/>
                                </a:cubicBezTo>
                                <a:cubicBezTo>
                                  <a:pt x="10" y="606"/>
                                  <a:pt x="10" y="606"/>
                                  <a:pt x="10" y="606"/>
                                </a:cubicBezTo>
                                <a:cubicBezTo>
                                  <a:pt x="22" y="606"/>
                                  <a:pt x="22" y="606"/>
                                  <a:pt x="22" y="606"/>
                                </a:cubicBezTo>
                                <a:cubicBezTo>
                                  <a:pt x="22" y="599"/>
                                  <a:pt x="19" y="594"/>
                                  <a:pt x="15" y="590"/>
                                </a:cubicBezTo>
                                <a:cubicBezTo>
                                  <a:pt x="20" y="586"/>
                                  <a:pt x="23" y="580"/>
                                  <a:pt x="23" y="573"/>
                                </a:cubicBezTo>
                                <a:cubicBezTo>
                                  <a:pt x="23" y="567"/>
                                  <a:pt x="20" y="561"/>
                                  <a:pt x="16" y="557"/>
                                </a:cubicBezTo>
                                <a:cubicBezTo>
                                  <a:pt x="22" y="553"/>
                                  <a:pt x="26" y="546"/>
                                  <a:pt x="26" y="539"/>
                                </a:cubicBezTo>
                                <a:cubicBezTo>
                                  <a:pt x="26" y="533"/>
                                  <a:pt x="24" y="528"/>
                                  <a:pt x="21" y="524"/>
                                </a:cubicBezTo>
                                <a:cubicBezTo>
                                  <a:pt x="27" y="520"/>
                                  <a:pt x="31" y="513"/>
                                  <a:pt x="31" y="505"/>
                                </a:cubicBezTo>
                                <a:cubicBezTo>
                                  <a:pt x="31" y="500"/>
                                  <a:pt x="29" y="495"/>
                                  <a:pt x="26" y="491"/>
                                </a:cubicBezTo>
                                <a:cubicBezTo>
                                  <a:pt x="32" y="487"/>
                                  <a:pt x="37" y="480"/>
                                  <a:pt x="37" y="472"/>
                                </a:cubicBezTo>
                                <a:cubicBezTo>
                                  <a:pt x="37" y="467"/>
                                  <a:pt x="35" y="463"/>
                                  <a:pt x="33" y="459"/>
                                </a:cubicBezTo>
                                <a:cubicBezTo>
                                  <a:pt x="41" y="456"/>
                                  <a:pt x="46" y="448"/>
                                  <a:pt x="46" y="439"/>
                                </a:cubicBezTo>
                                <a:cubicBezTo>
                                  <a:pt x="46" y="435"/>
                                  <a:pt x="44" y="431"/>
                                  <a:pt x="42" y="427"/>
                                </a:cubicBezTo>
                                <a:cubicBezTo>
                                  <a:pt x="50" y="424"/>
                                  <a:pt x="56" y="416"/>
                                  <a:pt x="56" y="407"/>
                                </a:cubicBezTo>
                                <a:cubicBezTo>
                                  <a:pt x="56" y="403"/>
                                  <a:pt x="54" y="399"/>
                                  <a:pt x="53" y="396"/>
                                </a:cubicBezTo>
                                <a:cubicBezTo>
                                  <a:pt x="61" y="393"/>
                                  <a:pt x="68" y="385"/>
                                  <a:pt x="68" y="375"/>
                                </a:cubicBezTo>
                                <a:cubicBezTo>
                                  <a:pt x="68" y="372"/>
                                  <a:pt x="67" y="369"/>
                                  <a:pt x="66" y="366"/>
                                </a:cubicBezTo>
                                <a:cubicBezTo>
                                  <a:pt x="75" y="363"/>
                                  <a:pt x="81" y="355"/>
                                  <a:pt x="81" y="345"/>
                                </a:cubicBezTo>
                                <a:cubicBezTo>
                                  <a:pt x="81" y="342"/>
                                  <a:pt x="81" y="339"/>
                                  <a:pt x="80" y="337"/>
                                </a:cubicBezTo>
                                <a:cubicBezTo>
                                  <a:pt x="90" y="335"/>
                                  <a:pt x="97" y="326"/>
                                  <a:pt x="97" y="316"/>
                                </a:cubicBezTo>
                                <a:cubicBezTo>
                                  <a:pt x="97" y="313"/>
                                  <a:pt x="97" y="310"/>
                                  <a:pt x="96" y="308"/>
                                </a:cubicBezTo>
                                <a:cubicBezTo>
                                  <a:pt x="106" y="306"/>
                                  <a:pt x="113" y="297"/>
                                  <a:pt x="113" y="287"/>
                                </a:cubicBezTo>
                                <a:cubicBezTo>
                                  <a:pt x="113" y="284"/>
                                  <a:pt x="113" y="282"/>
                                  <a:pt x="112" y="280"/>
                                </a:cubicBezTo>
                                <a:cubicBezTo>
                                  <a:pt x="123" y="279"/>
                                  <a:pt x="132" y="269"/>
                                  <a:pt x="132" y="258"/>
                                </a:cubicBezTo>
                                <a:cubicBezTo>
                                  <a:pt x="132" y="256"/>
                                  <a:pt x="132" y="254"/>
                                  <a:pt x="132" y="253"/>
                                </a:cubicBezTo>
                                <a:cubicBezTo>
                                  <a:pt x="143" y="252"/>
                                  <a:pt x="152" y="243"/>
                                  <a:pt x="152" y="231"/>
                                </a:cubicBezTo>
                                <a:cubicBezTo>
                                  <a:pt x="152" y="230"/>
                                  <a:pt x="152" y="228"/>
                                  <a:pt x="152" y="227"/>
                                </a:cubicBezTo>
                                <a:cubicBezTo>
                                  <a:pt x="164" y="227"/>
                                  <a:pt x="174" y="217"/>
                                  <a:pt x="174" y="205"/>
                                </a:cubicBezTo>
                                <a:cubicBezTo>
                                  <a:pt x="174" y="204"/>
                                  <a:pt x="173" y="203"/>
                                  <a:pt x="173" y="202"/>
                                </a:cubicBezTo>
                                <a:cubicBezTo>
                                  <a:pt x="174" y="202"/>
                                  <a:pt x="175" y="202"/>
                                  <a:pt x="175" y="202"/>
                                </a:cubicBezTo>
                                <a:cubicBezTo>
                                  <a:pt x="187" y="202"/>
                                  <a:pt x="197" y="192"/>
                                  <a:pt x="197" y="180"/>
                                </a:cubicBezTo>
                                <a:cubicBezTo>
                                  <a:pt x="197" y="180"/>
                                  <a:pt x="197" y="179"/>
                                  <a:pt x="197" y="178"/>
                                </a:cubicBezTo>
                                <a:cubicBezTo>
                                  <a:pt x="198" y="178"/>
                                  <a:pt x="198" y="178"/>
                                  <a:pt x="199" y="178"/>
                                </a:cubicBezTo>
                                <a:cubicBezTo>
                                  <a:pt x="211" y="178"/>
                                  <a:pt x="221" y="169"/>
                                  <a:pt x="221" y="157"/>
                                </a:cubicBezTo>
                                <a:cubicBezTo>
                                  <a:pt x="222" y="157"/>
                                  <a:pt x="223" y="157"/>
                                  <a:pt x="225" y="157"/>
                                </a:cubicBezTo>
                                <a:cubicBezTo>
                                  <a:pt x="236" y="157"/>
                                  <a:pt x="245" y="149"/>
                                  <a:pt x="246" y="138"/>
                                </a:cubicBezTo>
                                <a:cubicBezTo>
                                  <a:pt x="248" y="138"/>
                                  <a:pt x="250" y="139"/>
                                  <a:pt x="253" y="139"/>
                                </a:cubicBezTo>
                                <a:cubicBezTo>
                                  <a:pt x="265" y="139"/>
                                  <a:pt x="274" y="129"/>
                                  <a:pt x="274" y="117"/>
                                </a:cubicBezTo>
                                <a:cubicBezTo>
                                  <a:pt x="276" y="118"/>
                                  <a:pt x="278" y="118"/>
                                  <a:pt x="280" y="118"/>
                                </a:cubicBezTo>
                                <a:cubicBezTo>
                                  <a:pt x="291" y="118"/>
                                  <a:pt x="300" y="110"/>
                                  <a:pt x="301" y="99"/>
                                </a:cubicBezTo>
                                <a:cubicBezTo>
                                  <a:pt x="303" y="100"/>
                                  <a:pt x="306" y="101"/>
                                  <a:pt x="308" y="101"/>
                                </a:cubicBezTo>
                                <a:cubicBezTo>
                                  <a:pt x="319" y="101"/>
                                  <a:pt x="328" y="93"/>
                                  <a:pt x="330" y="83"/>
                                </a:cubicBezTo>
                                <a:cubicBezTo>
                                  <a:pt x="332" y="84"/>
                                  <a:pt x="335" y="85"/>
                                  <a:pt x="338" y="85"/>
                                </a:cubicBezTo>
                                <a:cubicBezTo>
                                  <a:pt x="348" y="85"/>
                                  <a:pt x="357" y="77"/>
                                  <a:pt x="359" y="68"/>
                                </a:cubicBezTo>
                                <a:cubicBezTo>
                                  <a:pt x="362" y="69"/>
                                  <a:pt x="365" y="70"/>
                                  <a:pt x="368" y="70"/>
                                </a:cubicBezTo>
                                <a:cubicBezTo>
                                  <a:pt x="378" y="70"/>
                                  <a:pt x="386" y="64"/>
                                  <a:pt x="389" y="55"/>
                                </a:cubicBezTo>
                                <a:cubicBezTo>
                                  <a:pt x="392" y="57"/>
                                  <a:pt x="396" y="58"/>
                                  <a:pt x="400" y="58"/>
                                </a:cubicBezTo>
                                <a:cubicBezTo>
                                  <a:pt x="409" y="58"/>
                                  <a:pt x="417" y="52"/>
                                  <a:pt x="420" y="44"/>
                                </a:cubicBezTo>
                                <a:cubicBezTo>
                                  <a:pt x="423" y="46"/>
                                  <a:pt x="428" y="47"/>
                                  <a:pt x="432" y="47"/>
                                </a:cubicBezTo>
                                <a:cubicBezTo>
                                  <a:pt x="441" y="47"/>
                                  <a:pt x="448" y="42"/>
                                  <a:pt x="452" y="35"/>
                                </a:cubicBezTo>
                                <a:cubicBezTo>
                                  <a:pt x="455" y="37"/>
                                  <a:pt x="459" y="39"/>
                                  <a:pt x="464" y="39"/>
                                </a:cubicBezTo>
                                <a:cubicBezTo>
                                  <a:pt x="473" y="39"/>
                                  <a:pt x="480" y="34"/>
                                  <a:pt x="484" y="27"/>
                                </a:cubicBezTo>
                                <a:cubicBezTo>
                                  <a:pt x="487" y="30"/>
                                  <a:pt x="492" y="31"/>
                                  <a:pt x="497" y="31"/>
                                </a:cubicBezTo>
                                <a:cubicBezTo>
                                  <a:pt x="505" y="31"/>
                                  <a:pt x="512" y="27"/>
                                  <a:pt x="516" y="21"/>
                                </a:cubicBezTo>
                                <a:cubicBezTo>
                                  <a:pt x="520" y="24"/>
                                  <a:pt x="525" y="26"/>
                                  <a:pt x="530" y="26"/>
                                </a:cubicBezTo>
                                <a:cubicBezTo>
                                  <a:pt x="538" y="26"/>
                                  <a:pt x="545" y="22"/>
                                  <a:pt x="549" y="16"/>
                                </a:cubicBezTo>
                                <a:cubicBezTo>
                                  <a:pt x="553" y="20"/>
                                  <a:pt x="558" y="23"/>
                                  <a:pt x="564" y="23"/>
                                </a:cubicBezTo>
                                <a:cubicBezTo>
                                  <a:pt x="571" y="23"/>
                                  <a:pt x="577" y="20"/>
                                  <a:pt x="581" y="15"/>
                                </a:cubicBezTo>
                                <a:cubicBezTo>
                                  <a:pt x="585" y="19"/>
                                  <a:pt x="591" y="21"/>
                                  <a:pt x="598" y="21"/>
                                </a:cubicBezTo>
                                <a:cubicBezTo>
                                  <a:pt x="600" y="21"/>
                                  <a:pt x="604" y="20"/>
                                  <a:pt x="605" y="19"/>
                                </a:cubicBezTo>
                                <a:cubicBezTo>
                                  <a:pt x="606" y="8"/>
                                  <a:pt x="606" y="8"/>
                                  <a:pt x="606" y="8"/>
                                </a:cubicBezTo>
                                <a:cubicBezTo>
                                  <a:pt x="605" y="8"/>
                                  <a:pt x="603" y="8"/>
                                  <a:pt x="602" y="9"/>
                                </a:cubicBezTo>
                                <a:cubicBezTo>
                                  <a:pt x="601" y="9"/>
                                  <a:pt x="599" y="10"/>
                                  <a:pt x="598" y="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ECC9E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7" name="Freeform 12"/>
                          <p:cNvSpPr/>
                          <p:nvPr/>
                        </p:nvSpPr>
                        <p:spPr bwMode="auto">
                          <a:xfrm>
                            <a:off x="1553" y="2549"/>
                            <a:ext cx="32" cy="89"/>
                          </a:xfrm>
                          <a:custGeom>
                            <a:avLst/>
                            <a:gdLst>
                              <a:gd name="T0" fmla="*/ 27 w 32"/>
                              <a:gd name="T1" fmla="*/ 89 h 89"/>
                              <a:gd name="T2" fmla="*/ 0 w 32"/>
                              <a:gd name="T3" fmla="*/ 87 h 89"/>
                              <a:gd name="T4" fmla="*/ 5 w 32"/>
                              <a:gd name="T5" fmla="*/ 0 h 89"/>
                              <a:gd name="T6" fmla="*/ 32 w 32"/>
                              <a:gd name="T7" fmla="*/ 2 h 89"/>
                              <a:gd name="T8" fmla="*/ 27 w 32"/>
                              <a:gd name="T9" fmla="*/ 89 h 8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2" h="89">
                                <a:moveTo>
                                  <a:pt x="27" y="89"/>
                                </a:moveTo>
                                <a:lnTo>
                                  <a:pt x="0" y="87"/>
                                </a:lnTo>
                                <a:lnTo>
                                  <a:pt x="5" y="0"/>
                                </a:lnTo>
                                <a:lnTo>
                                  <a:pt x="32" y="2"/>
                                </a:lnTo>
                                <a:lnTo>
                                  <a:pt x="27" y="8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8" name="Freeform 13"/>
                          <p:cNvSpPr/>
                          <p:nvPr/>
                        </p:nvSpPr>
                        <p:spPr bwMode="auto">
                          <a:xfrm>
                            <a:off x="1611" y="2560"/>
                            <a:ext cx="38" cy="85"/>
                          </a:xfrm>
                          <a:custGeom>
                            <a:avLst/>
                            <a:gdLst>
                              <a:gd name="T0" fmla="*/ 28 w 38"/>
                              <a:gd name="T1" fmla="*/ 85 h 85"/>
                              <a:gd name="T2" fmla="*/ 0 w 38"/>
                              <a:gd name="T3" fmla="*/ 81 h 85"/>
                              <a:gd name="T4" fmla="*/ 11 w 38"/>
                              <a:gd name="T5" fmla="*/ 0 h 85"/>
                              <a:gd name="T6" fmla="*/ 38 w 38"/>
                              <a:gd name="T7" fmla="*/ 4 h 85"/>
                              <a:gd name="T8" fmla="*/ 28 w 38"/>
                              <a:gd name="T9" fmla="*/ 85 h 8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8" h="85">
                                <a:moveTo>
                                  <a:pt x="28" y="85"/>
                                </a:moveTo>
                                <a:lnTo>
                                  <a:pt x="0" y="81"/>
                                </a:lnTo>
                                <a:lnTo>
                                  <a:pt x="11" y="0"/>
                                </a:lnTo>
                                <a:lnTo>
                                  <a:pt x="38" y="4"/>
                                </a:lnTo>
                                <a:lnTo>
                                  <a:pt x="28" y="85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49" name="Freeform 14"/>
                          <p:cNvSpPr/>
                          <p:nvPr/>
                        </p:nvSpPr>
                        <p:spPr bwMode="auto">
                          <a:xfrm>
                            <a:off x="1672" y="2570"/>
                            <a:ext cx="43" cy="84"/>
                          </a:xfrm>
                          <a:custGeom>
                            <a:avLst/>
                            <a:gdLst>
                              <a:gd name="T0" fmla="*/ 27 w 43"/>
                              <a:gd name="T1" fmla="*/ 84 h 84"/>
                              <a:gd name="T2" fmla="*/ 0 w 43"/>
                              <a:gd name="T3" fmla="*/ 79 h 84"/>
                              <a:gd name="T4" fmla="*/ 15 w 43"/>
                              <a:gd name="T5" fmla="*/ 0 h 84"/>
                              <a:gd name="T6" fmla="*/ 43 w 43"/>
                              <a:gd name="T7" fmla="*/ 5 h 84"/>
                              <a:gd name="T8" fmla="*/ 27 w 43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3" h="84">
                                <a:moveTo>
                                  <a:pt x="27" y="84"/>
                                </a:moveTo>
                                <a:lnTo>
                                  <a:pt x="0" y="79"/>
                                </a:lnTo>
                                <a:lnTo>
                                  <a:pt x="15" y="0"/>
                                </a:lnTo>
                                <a:lnTo>
                                  <a:pt x="43" y="5"/>
                                </a:lnTo>
                                <a:lnTo>
                                  <a:pt x="27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0" name="Freeform 15"/>
                          <p:cNvSpPr/>
                          <p:nvPr/>
                        </p:nvSpPr>
                        <p:spPr bwMode="auto">
                          <a:xfrm>
                            <a:off x="1728" y="2584"/>
                            <a:ext cx="47" cy="87"/>
                          </a:xfrm>
                          <a:custGeom>
                            <a:avLst/>
                            <a:gdLst>
                              <a:gd name="T0" fmla="*/ 26 w 47"/>
                              <a:gd name="T1" fmla="*/ 87 h 87"/>
                              <a:gd name="T2" fmla="*/ 0 w 47"/>
                              <a:gd name="T3" fmla="*/ 79 h 87"/>
                              <a:gd name="T4" fmla="*/ 19 w 47"/>
                              <a:gd name="T5" fmla="*/ 0 h 87"/>
                              <a:gd name="T6" fmla="*/ 47 w 47"/>
                              <a:gd name="T7" fmla="*/ 8 h 87"/>
                              <a:gd name="T8" fmla="*/ 26 w 47"/>
                              <a:gd name="T9" fmla="*/ 87 h 8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7" h="87">
                                <a:moveTo>
                                  <a:pt x="26" y="87"/>
                                </a:moveTo>
                                <a:lnTo>
                                  <a:pt x="0" y="79"/>
                                </a:lnTo>
                                <a:lnTo>
                                  <a:pt x="19" y="0"/>
                                </a:lnTo>
                                <a:lnTo>
                                  <a:pt x="47" y="8"/>
                                </a:lnTo>
                                <a:lnTo>
                                  <a:pt x="26" y="8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1" name="Freeform 16"/>
                          <p:cNvSpPr/>
                          <p:nvPr/>
                        </p:nvSpPr>
                        <p:spPr bwMode="auto">
                          <a:xfrm>
                            <a:off x="1785" y="2599"/>
                            <a:ext cx="50" cy="86"/>
                          </a:xfrm>
                          <a:custGeom>
                            <a:avLst/>
                            <a:gdLst>
                              <a:gd name="T0" fmla="*/ 28 w 50"/>
                              <a:gd name="T1" fmla="*/ 86 h 86"/>
                              <a:gd name="T2" fmla="*/ 0 w 50"/>
                              <a:gd name="T3" fmla="*/ 77 h 86"/>
                              <a:gd name="T4" fmla="*/ 24 w 50"/>
                              <a:gd name="T5" fmla="*/ 0 h 86"/>
                              <a:gd name="T6" fmla="*/ 50 w 50"/>
                              <a:gd name="T7" fmla="*/ 7 h 86"/>
                              <a:gd name="T8" fmla="*/ 28 w 50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0" h="86">
                                <a:moveTo>
                                  <a:pt x="28" y="86"/>
                                </a:moveTo>
                                <a:lnTo>
                                  <a:pt x="0" y="77"/>
                                </a:lnTo>
                                <a:lnTo>
                                  <a:pt x="24" y="0"/>
                                </a:lnTo>
                                <a:lnTo>
                                  <a:pt x="50" y="7"/>
                                </a:lnTo>
                                <a:lnTo>
                                  <a:pt x="28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2" name="Freeform 17"/>
                          <p:cNvSpPr/>
                          <p:nvPr/>
                        </p:nvSpPr>
                        <p:spPr bwMode="auto">
                          <a:xfrm>
                            <a:off x="1842" y="2623"/>
                            <a:ext cx="54" cy="86"/>
                          </a:xfrm>
                          <a:custGeom>
                            <a:avLst/>
                            <a:gdLst>
                              <a:gd name="T0" fmla="*/ 26 w 54"/>
                              <a:gd name="T1" fmla="*/ 86 h 86"/>
                              <a:gd name="T2" fmla="*/ 0 w 54"/>
                              <a:gd name="T3" fmla="*/ 75 h 86"/>
                              <a:gd name="T4" fmla="*/ 28 w 54"/>
                              <a:gd name="T5" fmla="*/ 0 h 86"/>
                              <a:gd name="T6" fmla="*/ 54 w 54"/>
                              <a:gd name="T7" fmla="*/ 11 h 86"/>
                              <a:gd name="T8" fmla="*/ 26 w 54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4" h="86">
                                <a:moveTo>
                                  <a:pt x="26" y="86"/>
                                </a:moveTo>
                                <a:lnTo>
                                  <a:pt x="0" y="75"/>
                                </a:lnTo>
                                <a:lnTo>
                                  <a:pt x="28" y="0"/>
                                </a:lnTo>
                                <a:lnTo>
                                  <a:pt x="54" y="11"/>
                                </a:lnTo>
                                <a:lnTo>
                                  <a:pt x="26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3" name="Freeform 18"/>
                          <p:cNvSpPr/>
                          <p:nvPr/>
                        </p:nvSpPr>
                        <p:spPr bwMode="auto">
                          <a:xfrm>
                            <a:off x="1901" y="2647"/>
                            <a:ext cx="55" cy="84"/>
                          </a:xfrm>
                          <a:custGeom>
                            <a:avLst/>
                            <a:gdLst>
                              <a:gd name="T0" fmla="*/ 26 w 55"/>
                              <a:gd name="T1" fmla="*/ 84 h 84"/>
                              <a:gd name="T2" fmla="*/ 0 w 55"/>
                              <a:gd name="T3" fmla="*/ 73 h 84"/>
                              <a:gd name="T4" fmla="*/ 29 w 55"/>
                              <a:gd name="T5" fmla="*/ 0 h 84"/>
                              <a:gd name="T6" fmla="*/ 55 w 55"/>
                              <a:gd name="T7" fmla="*/ 11 h 84"/>
                              <a:gd name="T8" fmla="*/ 26 w 55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5" h="84">
                                <a:moveTo>
                                  <a:pt x="26" y="84"/>
                                </a:moveTo>
                                <a:lnTo>
                                  <a:pt x="0" y="73"/>
                                </a:lnTo>
                                <a:lnTo>
                                  <a:pt x="29" y="0"/>
                                </a:lnTo>
                                <a:lnTo>
                                  <a:pt x="55" y="11"/>
                                </a:lnTo>
                                <a:lnTo>
                                  <a:pt x="26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4" name="Freeform 19"/>
                          <p:cNvSpPr/>
                          <p:nvPr/>
                        </p:nvSpPr>
                        <p:spPr bwMode="auto">
                          <a:xfrm>
                            <a:off x="1956" y="2673"/>
                            <a:ext cx="57" cy="86"/>
                          </a:xfrm>
                          <a:custGeom>
                            <a:avLst/>
                            <a:gdLst>
                              <a:gd name="T0" fmla="*/ 26 w 57"/>
                              <a:gd name="T1" fmla="*/ 86 h 86"/>
                              <a:gd name="T2" fmla="*/ 0 w 57"/>
                              <a:gd name="T3" fmla="*/ 73 h 86"/>
                              <a:gd name="T4" fmla="*/ 33 w 57"/>
                              <a:gd name="T5" fmla="*/ 0 h 86"/>
                              <a:gd name="T6" fmla="*/ 57 w 57"/>
                              <a:gd name="T7" fmla="*/ 12 h 86"/>
                              <a:gd name="T8" fmla="*/ 26 w 57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7" h="86">
                                <a:moveTo>
                                  <a:pt x="26" y="86"/>
                                </a:moveTo>
                                <a:lnTo>
                                  <a:pt x="0" y="73"/>
                                </a:lnTo>
                                <a:lnTo>
                                  <a:pt x="33" y="0"/>
                                </a:lnTo>
                                <a:lnTo>
                                  <a:pt x="57" y="12"/>
                                </a:lnTo>
                                <a:lnTo>
                                  <a:pt x="26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5" name="Freeform 20"/>
                          <p:cNvSpPr/>
                          <p:nvPr/>
                        </p:nvSpPr>
                        <p:spPr bwMode="auto">
                          <a:xfrm>
                            <a:off x="2002" y="2704"/>
                            <a:ext cx="63" cy="84"/>
                          </a:xfrm>
                          <a:custGeom>
                            <a:avLst/>
                            <a:gdLst>
                              <a:gd name="T0" fmla="*/ 25 w 63"/>
                              <a:gd name="T1" fmla="*/ 84 h 84"/>
                              <a:gd name="T2" fmla="*/ 0 w 63"/>
                              <a:gd name="T3" fmla="*/ 68 h 84"/>
                              <a:gd name="T4" fmla="*/ 38 w 63"/>
                              <a:gd name="T5" fmla="*/ 0 h 84"/>
                              <a:gd name="T6" fmla="*/ 63 w 63"/>
                              <a:gd name="T7" fmla="*/ 14 h 84"/>
                              <a:gd name="T8" fmla="*/ 25 w 63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3" h="84">
                                <a:moveTo>
                                  <a:pt x="25" y="84"/>
                                </a:moveTo>
                                <a:lnTo>
                                  <a:pt x="0" y="68"/>
                                </a:lnTo>
                                <a:lnTo>
                                  <a:pt x="38" y="0"/>
                                </a:lnTo>
                                <a:lnTo>
                                  <a:pt x="63" y="14"/>
                                </a:lnTo>
                                <a:lnTo>
                                  <a:pt x="25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6" name="Freeform 21"/>
                          <p:cNvSpPr/>
                          <p:nvPr/>
                        </p:nvSpPr>
                        <p:spPr bwMode="auto">
                          <a:xfrm>
                            <a:off x="2054" y="2739"/>
                            <a:ext cx="66" cy="82"/>
                          </a:xfrm>
                          <a:custGeom>
                            <a:avLst/>
                            <a:gdLst>
                              <a:gd name="T0" fmla="*/ 23 w 66"/>
                              <a:gd name="T1" fmla="*/ 82 h 82"/>
                              <a:gd name="T2" fmla="*/ 0 w 66"/>
                              <a:gd name="T3" fmla="*/ 66 h 82"/>
                              <a:gd name="T4" fmla="*/ 43 w 66"/>
                              <a:gd name="T5" fmla="*/ 0 h 82"/>
                              <a:gd name="T6" fmla="*/ 66 w 66"/>
                              <a:gd name="T7" fmla="*/ 16 h 82"/>
                              <a:gd name="T8" fmla="*/ 23 w 66"/>
                              <a:gd name="T9" fmla="*/ 82 h 8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6" h="82">
                                <a:moveTo>
                                  <a:pt x="23" y="82"/>
                                </a:moveTo>
                                <a:lnTo>
                                  <a:pt x="0" y="66"/>
                                </a:lnTo>
                                <a:lnTo>
                                  <a:pt x="43" y="0"/>
                                </a:lnTo>
                                <a:lnTo>
                                  <a:pt x="66" y="16"/>
                                </a:lnTo>
                                <a:lnTo>
                                  <a:pt x="23" y="8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7" name="Freeform 22"/>
                          <p:cNvSpPr/>
                          <p:nvPr/>
                        </p:nvSpPr>
                        <p:spPr bwMode="auto">
                          <a:xfrm>
                            <a:off x="2102" y="2775"/>
                            <a:ext cx="68" cy="83"/>
                          </a:xfrm>
                          <a:custGeom>
                            <a:avLst/>
                            <a:gdLst>
                              <a:gd name="T0" fmla="*/ 23 w 68"/>
                              <a:gd name="T1" fmla="*/ 83 h 83"/>
                              <a:gd name="T2" fmla="*/ 0 w 68"/>
                              <a:gd name="T3" fmla="*/ 67 h 83"/>
                              <a:gd name="T4" fmla="*/ 47 w 68"/>
                              <a:gd name="T5" fmla="*/ 0 h 83"/>
                              <a:gd name="T6" fmla="*/ 68 w 68"/>
                              <a:gd name="T7" fmla="*/ 19 h 83"/>
                              <a:gd name="T8" fmla="*/ 23 w 68"/>
                              <a:gd name="T9" fmla="*/ 83 h 8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8" h="83">
                                <a:moveTo>
                                  <a:pt x="23" y="83"/>
                                </a:moveTo>
                                <a:lnTo>
                                  <a:pt x="0" y="67"/>
                                </a:lnTo>
                                <a:lnTo>
                                  <a:pt x="47" y="0"/>
                                </a:lnTo>
                                <a:lnTo>
                                  <a:pt x="68" y="19"/>
                                </a:lnTo>
                                <a:lnTo>
                                  <a:pt x="23" y="8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8" name="Freeform 23"/>
                          <p:cNvSpPr/>
                          <p:nvPr/>
                        </p:nvSpPr>
                        <p:spPr bwMode="auto">
                          <a:xfrm>
                            <a:off x="2149" y="2818"/>
                            <a:ext cx="72" cy="81"/>
                          </a:xfrm>
                          <a:custGeom>
                            <a:avLst/>
                            <a:gdLst>
                              <a:gd name="T0" fmla="*/ 21 w 72"/>
                              <a:gd name="T1" fmla="*/ 81 h 81"/>
                              <a:gd name="T2" fmla="*/ 0 w 72"/>
                              <a:gd name="T3" fmla="*/ 60 h 81"/>
                              <a:gd name="T4" fmla="*/ 52 w 72"/>
                              <a:gd name="T5" fmla="*/ 0 h 81"/>
                              <a:gd name="T6" fmla="*/ 72 w 72"/>
                              <a:gd name="T7" fmla="*/ 20 h 81"/>
                              <a:gd name="T8" fmla="*/ 21 w 72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2" h="81">
                                <a:moveTo>
                                  <a:pt x="21" y="81"/>
                                </a:moveTo>
                                <a:lnTo>
                                  <a:pt x="0" y="60"/>
                                </a:lnTo>
                                <a:lnTo>
                                  <a:pt x="52" y="0"/>
                                </a:lnTo>
                                <a:lnTo>
                                  <a:pt x="72" y="20"/>
                                </a:lnTo>
                                <a:lnTo>
                                  <a:pt x="21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59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54" y="3752"/>
                            <a:ext cx="76" cy="1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0" name="Freeform 25"/>
                          <p:cNvSpPr/>
                          <p:nvPr/>
                        </p:nvSpPr>
                        <p:spPr bwMode="auto">
                          <a:xfrm>
                            <a:off x="2549" y="3680"/>
                            <a:ext cx="79" cy="37"/>
                          </a:xfrm>
                          <a:custGeom>
                            <a:avLst/>
                            <a:gdLst>
                              <a:gd name="T0" fmla="*/ 3 w 79"/>
                              <a:gd name="T1" fmla="*/ 37 h 37"/>
                              <a:gd name="T2" fmla="*/ 0 w 79"/>
                              <a:gd name="T3" fmla="*/ 7 h 37"/>
                              <a:gd name="T4" fmla="*/ 76 w 79"/>
                              <a:gd name="T5" fmla="*/ 0 h 37"/>
                              <a:gd name="T6" fmla="*/ 79 w 79"/>
                              <a:gd name="T7" fmla="*/ 29 h 37"/>
                              <a:gd name="T8" fmla="*/ 3 w 79"/>
                              <a:gd name="T9" fmla="*/ 37 h 3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37">
                                <a:moveTo>
                                  <a:pt x="3" y="37"/>
                                </a:moveTo>
                                <a:lnTo>
                                  <a:pt x="0" y="7"/>
                                </a:lnTo>
                                <a:lnTo>
                                  <a:pt x="76" y="0"/>
                                </a:lnTo>
                                <a:lnTo>
                                  <a:pt x="79" y="29"/>
                                </a:lnTo>
                                <a:lnTo>
                                  <a:pt x="3" y="3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1" name="Freeform 26"/>
                          <p:cNvSpPr/>
                          <p:nvPr/>
                        </p:nvSpPr>
                        <p:spPr bwMode="auto">
                          <a:xfrm>
                            <a:off x="2542" y="3612"/>
                            <a:ext cx="79" cy="42"/>
                          </a:xfrm>
                          <a:custGeom>
                            <a:avLst/>
                            <a:gdLst>
                              <a:gd name="T0" fmla="*/ 3 w 79"/>
                              <a:gd name="T1" fmla="*/ 42 h 42"/>
                              <a:gd name="T2" fmla="*/ 0 w 79"/>
                              <a:gd name="T3" fmla="*/ 13 h 42"/>
                              <a:gd name="T4" fmla="*/ 76 w 79"/>
                              <a:gd name="T5" fmla="*/ 0 h 42"/>
                              <a:gd name="T6" fmla="*/ 79 w 79"/>
                              <a:gd name="T7" fmla="*/ 29 h 42"/>
                              <a:gd name="T8" fmla="*/ 3 w 79"/>
                              <a:gd name="T9" fmla="*/ 42 h 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42">
                                <a:moveTo>
                                  <a:pt x="3" y="42"/>
                                </a:moveTo>
                                <a:lnTo>
                                  <a:pt x="0" y="13"/>
                                </a:lnTo>
                                <a:lnTo>
                                  <a:pt x="76" y="0"/>
                                </a:lnTo>
                                <a:lnTo>
                                  <a:pt x="79" y="29"/>
                                </a:lnTo>
                                <a:lnTo>
                                  <a:pt x="3" y="4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2" name="Freeform 27"/>
                          <p:cNvSpPr/>
                          <p:nvPr/>
                        </p:nvSpPr>
                        <p:spPr bwMode="auto">
                          <a:xfrm>
                            <a:off x="2533" y="3546"/>
                            <a:ext cx="81" cy="46"/>
                          </a:xfrm>
                          <a:custGeom>
                            <a:avLst/>
                            <a:gdLst>
                              <a:gd name="T0" fmla="*/ 7 w 81"/>
                              <a:gd name="T1" fmla="*/ 46 h 46"/>
                              <a:gd name="T2" fmla="*/ 0 w 81"/>
                              <a:gd name="T3" fmla="*/ 18 h 46"/>
                              <a:gd name="T4" fmla="*/ 74 w 81"/>
                              <a:gd name="T5" fmla="*/ 0 h 46"/>
                              <a:gd name="T6" fmla="*/ 81 w 81"/>
                              <a:gd name="T7" fmla="*/ 29 h 46"/>
                              <a:gd name="T8" fmla="*/ 7 w 81"/>
                              <a:gd name="T9" fmla="*/ 46 h 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46">
                                <a:moveTo>
                                  <a:pt x="7" y="46"/>
                                </a:moveTo>
                                <a:lnTo>
                                  <a:pt x="0" y="18"/>
                                </a:lnTo>
                                <a:lnTo>
                                  <a:pt x="74" y="0"/>
                                </a:lnTo>
                                <a:lnTo>
                                  <a:pt x="81" y="29"/>
                                </a:lnTo>
                                <a:lnTo>
                                  <a:pt x="7" y="4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3" name="Freeform 28"/>
                          <p:cNvSpPr/>
                          <p:nvPr/>
                        </p:nvSpPr>
                        <p:spPr bwMode="auto">
                          <a:xfrm>
                            <a:off x="2526" y="3480"/>
                            <a:ext cx="80" cy="49"/>
                          </a:xfrm>
                          <a:custGeom>
                            <a:avLst/>
                            <a:gdLst>
                              <a:gd name="T0" fmla="*/ 7 w 80"/>
                              <a:gd name="T1" fmla="*/ 49 h 49"/>
                              <a:gd name="T2" fmla="*/ 0 w 80"/>
                              <a:gd name="T3" fmla="*/ 20 h 49"/>
                              <a:gd name="T4" fmla="*/ 73 w 80"/>
                              <a:gd name="T5" fmla="*/ 0 h 49"/>
                              <a:gd name="T6" fmla="*/ 80 w 80"/>
                              <a:gd name="T7" fmla="*/ 29 h 49"/>
                              <a:gd name="T8" fmla="*/ 7 w 80"/>
                              <a:gd name="T9" fmla="*/ 49 h 4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0" h="49">
                                <a:moveTo>
                                  <a:pt x="7" y="49"/>
                                </a:moveTo>
                                <a:lnTo>
                                  <a:pt x="0" y="20"/>
                                </a:lnTo>
                                <a:lnTo>
                                  <a:pt x="73" y="0"/>
                                </a:lnTo>
                                <a:lnTo>
                                  <a:pt x="80" y="29"/>
                                </a:lnTo>
                                <a:lnTo>
                                  <a:pt x="7" y="4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4" name="Freeform 29"/>
                          <p:cNvSpPr/>
                          <p:nvPr/>
                        </p:nvSpPr>
                        <p:spPr bwMode="auto">
                          <a:xfrm>
                            <a:off x="2504" y="3415"/>
                            <a:ext cx="81" cy="54"/>
                          </a:xfrm>
                          <a:custGeom>
                            <a:avLst/>
                            <a:gdLst>
                              <a:gd name="T0" fmla="*/ 9 w 81"/>
                              <a:gd name="T1" fmla="*/ 54 h 54"/>
                              <a:gd name="T2" fmla="*/ 0 w 81"/>
                              <a:gd name="T3" fmla="*/ 24 h 54"/>
                              <a:gd name="T4" fmla="*/ 74 w 81"/>
                              <a:gd name="T5" fmla="*/ 0 h 54"/>
                              <a:gd name="T6" fmla="*/ 81 w 81"/>
                              <a:gd name="T7" fmla="*/ 28 h 54"/>
                              <a:gd name="T8" fmla="*/ 9 w 81"/>
                              <a:gd name="T9" fmla="*/ 54 h 5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54">
                                <a:moveTo>
                                  <a:pt x="9" y="54"/>
                                </a:moveTo>
                                <a:lnTo>
                                  <a:pt x="0" y="24"/>
                                </a:lnTo>
                                <a:lnTo>
                                  <a:pt x="74" y="0"/>
                                </a:lnTo>
                                <a:lnTo>
                                  <a:pt x="81" y="28"/>
                                </a:lnTo>
                                <a:lnTo>
                                  <a:pt x="9" y="5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5" name="Freeform 30"/>
                          <p:cNvSpPr/>
                          <p:nvPr/>
                        </p:nvSpPr>
                        <p:spPr bwMode="auto">
                          <a:xfrm>
                            <a:off x="2487" y="3351"/>
                            <a:ext cx="81" cy="57"/>
                          </a:xfrm>
                          <a:custGeom>
                            <a:avLst/>
                            <a:gdLst>
                              <a:gd name="T0" fmla="*/ 10 w 81"/>
                              <a:gd name="T1" fmla="*/ 57 h 57"/>
                              <a:gd name="T2" fmla="*/ 0 w 81"/>
                              <a:gd name="T3" fmla="*/ 29 h 57"/>
                              <a:gd name="T4" fmla="*/ 70 w 81"/>
                              <a:gd name="T5" fmla="*/ 0 h 57"/>
                              <a:gd name="T6" fmla="*/ 81 w 81"/>
                              <a:gd name="T7" fmla="*/ 27 h 57"/>
                              <a:gd name="T8" fmla="*/ 10 w 81"/>
                              <a:gd name="T9" fmla="*/ 57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57">
                                <a:moveTo>
                                  <a:pt x="10" y="57"/>
                                </a:moveTo>
                                <a:lnTo>
                                  <a:pt x="0" y="29"/>
                                </a:lnTo>
                                <a:lnTo>
                                  <a:pt x="70" y="0"/>
                                </a:lnTo>
                                <a:lnTo>
                                  <a:pt x="81" y="27"/>
                                </a:lnTo>
                                <a:lnTo>
                                  <a:pt x="10" y="5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6" name="Freeform 31"/>
                          <p:cNvSpPr/>
                          <p:nvPr/>
                        </p:nvSpPr>
                        <p:spPr bwMode="auto">
                          <a:xfrm>
                            <a:off x="2466" y="3290"/>
                            <a:ext cx="81" cy="57"/>
                          </a:xfrm>
                          <a:custGeom>
                            <a:avLst/>
                            <a:gdLst>
                              <a:gd name="T0" fmla="*/ 12 w 81"/>
                              <a:gd name="T1" fmla="*/ 57 h 57"/>
                              <a:gd name="T2" fmla="*/ 0 w 81"/>
                              <a:gd name="T3" fmla="*/ 31 h 57"/>
                              <a:gd name="T4" fmla="*/ 71 w 81"/>
                              <a:gd name="T5" fmla="*/ 0 h 57"/>
                              <a:gd name="T6" fmla="*/ 81 w 81"/>
                              <a:gd name="T7" fmla="*/ 26 h 57"/>
                              <a:gd name="T8" fmla="*/ 12 w 81"/>
                              <a:gd name="T9" fmla="*/ 57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57">
                                <a:moveTo>
                                  <a:pt x="12" y="57"/>
                                </a:moveTo>
                                <a:lnTo>
                                  <a:pt x="0" y="31"/>
                                </a:lnTo>
                                <a:lnTo>
                                  <a:pt x="71" y="0"/>
                                </a:lnTo>
                                <a:lnTo>
                                  <a:pt x="81" y="26"/>
                                </a:lnTo>
                                <a:lnTo>
                                  <a:pt x="12" y="5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7" name="Freeform 32"/>
                          <p:cNvSpPr/>
                          <p:nvPr/>
                        </p:nvSpPr>
                        <p:spPr bwMode="auto">
                          <a:xfrm>
                            <a:off x="2442" y="3228"/>
                            <a:ext cx="81" cy="60"/>
                          </a:xfrm>
                          <a:custGeom>
                            <a:avLst/>
                            <a:gdLst>
                              <a:gd name="T0" fmla="*/ 12 w 81"/>
                              <a:gd name="T1" fmla="*/ 60 h 60"/>
                              <a:gd name="T2" fmla="*/ 0 w 81"/>
                              <a:gd name="T3" fmla="*/ 35 h 60"/>
                              <a:gd name="T4" fmla="*/ 69 w 81"/>
                              <a:gd name="T5" fmla="*/ 0 h 60"/>
                              <a:gd name="T6" fmla="*/ 81 w 81"/>
                              <a:gd name="T7" fmla="*/ 27 h 60"/>
                              <a:gd name="T8" fmla="*/ 12 w 81"/>
                              <a:gd name="T9" fmla="*/ 60 h 6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60">
                                <a:moveTo>
                                  <a:pt x="12" y="60"/>
                                </a:moveTo>
                                <a:lnTo>
                                  <a:pt x="0" y="35"/>
                                </a:lnTo>
                                <a:lnTo>
                                  <a:pt x="69" y="0"/>
                                </a:lnTo>
                                <a:lnTo>
                                  <a:pt x="81" y="27"/>
                                </a:lnTo>
                                <a:lnTo>
                                  <a:pt x="12" y="6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8" name="Freeform 33"/>
                          <p:cNvSpPr/>
                          <p:nvPr/>
                        </p:nvSpPr>
                        <p:spPr bwMode="auto">
                          <a:xfrm>
                            <a:off x="2413" y="3169"/>
                            <a:ext cx="79" cy="66"/>
                          </a:xfrm>
                          <a:custGeom>
                            <a:avLst/>
                            <a:gdLst>
                              <a:gd name="T0" fmla="*/ 13 w 79"/>
                              <a:gd name="T1" fmla="*/ 66 h 66"/>
                              <a:gd name="T2" fmla="*/ 0 w 79"/>
                              <a:gd name="T3" fmla="*/ 40 h 66"/>
                              <a:gd name="T4" fmla="*/ 65 w 79"/>
                              <a:gd name="T5" fmla="*/ 0 h 66"/>
                              <a:gd name="T6" fmla="*/ 79 w 79"/>
                              <a:gd name="T7" fmla="*/ 26 h 66"/>
                              <a:gd name="T8" fmla="*/ 13 w 79"/>
                              <a:gd name="T9" fmla="*/ 66 h 6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66">
                                <a:moveTo>
                                  <a:pt x="13" y="66"/>
                                </a:moveTo>
                                <a:lnTo>
                                  <a:pt x="0" y="40"/>
                                </a:lnTo>
                                <a:lnTo>
                                  <a:pt x="65" y="0"/>
                                </a:lnTo>
                                <a:lnTo>
                                  <a:pt x="79" y="26"/>
                                </a:lnTo>
                                <a:lnTo>
                                  <a:pt x="13" y="6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69" name="Freeform 34"/>
                          <p:cNvSpPr/>
                          <p:nvPr/>
                        </p:nvSpPr>
                        <p:spPr bwMode="auto">
                          <a:xfrm>
                            <a:off x="2385" y="3114"/>
                            <a:ext cx="79" cy="68"/>
                          </a:xfrm>
                          <a:custGeom>
                            <a:avLst/>
                            <a:gdLst>
                              <a:gd name="T0" fmla="*/ 16 w 79"/>
                              <a:gd name="T1" fmla="*/ 68 h 68"/>
                              <a:gd name="T2" fmla="*/ 0 w 79"/>
                              <a:gd name="T3" fmla="*/ 44 h 68"/>
                              <a:gd name="T4" fmla="*/ 64 w 79"/>
                              <a:gd name="T5" fmla="*/ 0 h 68"/>
                              <a:gd name="T6" fmla="*/ 79 w 79"/>
                              <a:gd name="T7" fmla="*/ 24 h 68"/>
                              <a:gd name="T8" fmla="*/ 16 w 79"/>
                              <a:gd name="T9" fmla="*/ 68 h 6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68">
                                <a:moveTo>
                                  <a:pt x="16" y="68"/>
                                </a:moveTo>
                                <a:lnTo>
                                  <a:pt x="0" y="44"/>
                                </a:lnTo>
                                <a:lnTo>
                                  <a:pt x="64" y="0"/>
                                </a:lnTo>
                                <a:lnTo>
                                  <a:pt x="79" y="24"/>
                                </a:lnTo>
                                <a:lnTo>
                                  <a:pt x="16" y="68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0" name="Freeform 35"/>
                          <p:cNvSpPr/>
                          <p:nvPr/>
                        </p:nvSpPr>
                        <p:spPr bwMode="auto">
                          <a:xfrm>
                            <a:off x="2197" y="2856"/>
                            <a:ext cx="71" cy="81"/>
                          </a:xfrm>
                          <a:custGeom>
                            <a:avLst/>
                            <a:gdLst>
                              <a:gd name="T0" fmla="*/ 19 w 71"/>
                              <a:gd name="T1" fmla="*/ 81 h 81"/>
                              <a:gd name="T2" fmla="*/ 0 w 71"/>
                              <a:gd name="T3" fmla="*/ 61 h 81"/>
                              <a:gd name="T4" fmla="*/ 52 w 71"/>
                              <a:gd name="T5" fmla="*/ 0 h 81"/>
                              <a:gd name="T6" fmla="*/ 71 w 71"/>
                              <a:gd name="T7" fmla="*/ 21 h 81"/>
                              <a:gd name="T8" fmla="*/ 19 w 71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1" h="81">
                                <a:moveTo>
                                  <a:pt x="19" y="81"/>
                                </a:moveTo>
                                <a:lnTo>
                                  <a:pt x="0" y="61"/>
                                </a:lnTo>
                                <a:lnTo>
                                  <a:pt x="52" y="0"/>
                                </a:lnTo>
                                <a:lnTo>
                                  <a:pt x="71" y="21"/>
                                </a:lnTo>
                                <a:lnTo>
                                  <a:pt x="19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1" name="Freeform 36"/>
                          <p:cNvSpPr/>
                          <p:nvPr/>
                        </p:nvSpPr>
                        <p:spPr bwMode="auto">
                          <a:xfrm>
                            <a:off x="2239" y="2904"/>
                            <a:ext cx="74" cy="81"/>
                          </a:xfrm>
                          <a:custGeom>
                            <a:avLst/>
                            <a:gdLst>
                              <a:gd name="T0" fmla="*/ 19 w 74"/>
                              <a:gd name="T1" fmla="*/ 81 h 81"/>
                              <a:gd name="T2" fmla="*/ 0 w 74"/>
                              <a:gd name="T3" fmla="*/ 61 h 81"/>
                              <a:gd name="T4" fmla="*/ 53 w 74"/>
                              <a:gd name="T5" fmla="*/ 0 h 81"/>
                              <a:gd name="T6" fmla="*/ 74 w 74"/>
                              <a:gd name="T7" fmla="*/ 22 h 81"/>
                              <a:gd name="T8" fmla="*/ 19 w 74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4" h="81">
                                <a:moveTo>
                                  <a:pt x="19" y="81"/>
                                </a:moveTo>
                                <a:lnTo>
                                  <a:pt x="0" y="61"/>
                                </a:lnTo>
                                <a:lnTo>
                                  <a:pt x="53" y="0"/>
                                </a:lnTo>
                                <a:lnTo>
                                  <a:pt x="74" y="22"/>
                                </a:lnTo>
                                <a:lnTo>
                                  <a:pt x="19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2" name="Freeform 37"/>
                          <p:cNvSpPr/>
                          <p:nvPr/>
                        </p:nvSpPr>
                        <p:spPr bwMode="auto">
                          <a:xfrm>
                            <a:off x="2278" y="2952"/>
                            <a:ext cx="76" cy="73"/>
                          </a:xfrm>
                          <a:custGeom>
                            <a:avLst/>
                            <a:gdLst>
                              <a:gd name="T0" fmla="*/ 17 w 76"/>
                              <a:gd name="T1" fmla="*/ 73 h 73"/>
                              <a:gd name="T2" fmla="*/ 0 w 76"/>
                              <a:gd name="T3" fmla="*/ 51 h 73"/>
                              <a:gd name="T4" fmla="*/ 59 w 76"/>
                              <a:gd name="T5" fmla="*/ 0 h 73"/>
                              <a:gd name="T6" fmla="*/ 76 w 76"/>
                              <a:gd name="T7" fmla="*/ 22 h 73"/>
                              <a:gd name="T8" fmla="*/ 17 w 76"/>
                              <a:gd name="T9" fmla="*/ 73 h 7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6" h="73">
                                <a:moveTo>
                                  <a:pt x="17" y="73"/>
                                </a:moveTo>
                                <a:lnTo>
                                  <a:pt x="0" y="51"/>
                                </a:lnTo>
                                <a:lnTo>
                                  <a:pt x="59" y="0"/>
                                </a:lnTo>
                                <a:lnTo>
                                  <a:pt x="76" y="22"/>
                                </a:lnTo>
                                <a:lnTo>
                                  <a:pt x="17" y="7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3" name="Freeform 38"/>
                          <p:cNvSpPr/>
                          <p:nvPr/>
                        </p:nvSpPr>
                        <p:spPr bwMode="auto">
                          <a:xfrm>
                            <a:off x="2320" y="3003"/>
                            <a:ext cx="75" cy="74"/>
                          </a:xfrm>
                          <a:custGeom>
                            <a:avLst/>
                            <a:gdLst>
                              <a:gd name="T0" fmla="*/ 17 w 75"/>
                              <a:gd name="T1" fmla="*/ 74 h 74"/>
                              <a:gd name="T2" fmla="*/ 0 w 75"/>
                              <a:gd name="T3" fmla="*/ 50 h 74"/>
                              <a:gd name="T4" fmla="*/ 58 w 75"/>
                              <a:gd name="T5" fmla="*/ 0 h 74"/>
                              <a:gd name="T6" fmla="*/ 75 w 75"/>
                              <a:gd name="T7" fmla="*/ 24 h 74"/>
                              <a:gd name="T8" fmla="*/ 17 w 75"/>
                              <a:gd name="T9" fmla="*/ 74 h 7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5" h="74">
                                <a:moveTo>
                                  <a:pt x="17" y="74"/>
                                </a:moveTo>
                                <a:lnTo>
                                  <a:pt x="0" y="50"/>
                                </a:lnTo>
                                <a:lnTo>
                                  <a:pt x="58" y="0"/>
                                </a:lnTo>
                                <a:lnTo>
                                  <a:pt x="75" y="24"/>
                                </a:lnTo>
                                <a:lnTo>
                                  <a:pt x="17" y="7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4" name="Freeform 39"/>
                          <p:cNvSpPr/>
                          <p:nvPr/>
                        </p:nvSpPr>
                        <p:spPr bwMode="auto">
                          <a:xfrm>
                            <a:off x="2354" y="3053"/>
                            <a:ext cx="78" cy="72"/>
                          </a:xfrm>
                          <a:custGeom>
                            <a:avLst/>
                            <a:gdLst>
                              <a:gd name="T0" fmla="*/ 16 w 78"/>
                              <a:gd name="T1" fmla="*/ 72 h 72"/>
                              <a:gd name="T2" fmla="*/ 0 w 78"/>
                              <a:gd name="T3" fmla="*/ 48 h 72"/>
                              <a:gd name="T4" fmla="*/ 62 w 78"/>
                              <a:gd name="T5" fmla="*/ 0 h 72"/>
                              <a:gd name="T6" fmla="*/ 78 w 78"/>
                              <a:gd name="T7" fmla="*/ 24 h 72"/>
                              <a:gd name="T8" fmla="*/ 16 w 78"/>
                              <a:gd name="T9" fmla="*/ 72 h 7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8" h="72">
                                <a:moveTo>
                                  <a:pt x="16" y="72"/>
                                </a:moveTo>
                                <a:lnTo>
                                  <a:pt x="0" y="48"/>
                                </a:lnTo>
                                <a:lnTo>
                                  <a:pt x="62" y="0"/>
                                </a:lnTo>
                                <a:lnTo>
                                  <a:pt x="78" y="24"/>
                                </a:lnTo>
                                <a:lnTo>
                                  <a:pt x="16" y="7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5" name="Freeform 40"/>
                          <p:cNvSpPr/>
                          <p:nvPr/>
                        </p:nvSpPr>
                        <p:spPr bwMode="auto">
                          <a:xfrm>
                            <a:off x="1496" y="2593"/>
                            <a:ext cx="1098" cy="1173"/>
                          </a:xfrm>
                          <a:custGeom>
                            <a:avLst/>
                            <a:gdLst>
                              <a:gd name="T0" fmla="*/ 0 w 637"/>
                              <a:gd name="T1" fmla="*/ 0 h 638"/>
                              <a:gd name="T2" fmla="*/ 3263 w 637"/>
                              <a:gd name="T3" fmla="*/ 3966 h 638"/>
                              <a:gd name="T4" fmla="*/ 0 60000 65536"/>
                              <a:gd name="T5" fmla="*/ 0 60000 65536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37" h="638">
                                <a:moveTo>
                                  <a:pt x="0" y="0"/>
                                </a:moveTo>
                                <a:cubicBezTo>
                                  <a:pt x="351" y="0"/>
                                  <a:pt x="637" y="286"/>
                                  <a:pt x="637" y="638"/>
                                </a:cubicBezTo>
                              </a:path>
                            </a:pathLst>
                          </a:custGeom>
                          <a:noFill/>
                          <a:ln w="22225" cap="flat">
                            <a:solidFill>
                              <a:srgbClr val="E6EDF3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7" name="Freeform 42"/>
                          <p:cNvSpPr/>
                          <p:nvPr/>
                        </p:nvSpPr>
                        <p:spPr bwMode="auto">
                          <a:xfrm>
                            <a:off x="1432" y="2549"/>
                            <a:ext cx="33" cy="89"/>
                          </a:xfrm>
                          <a:custGeom>
                            <a:avLst/>
                            <a:gdLst>
                              <a:gd name="T0" fmla="*/ 5 w 33"/>
                              <a:gd name="T1" fmla="*/ 89 h 89"/>
                              <a:gd name="T2" fmla="*/ 33 w 33"/>
                              <a:gd name="T3" fmla="*/ 87 h 89"/>
                              <a:gd name="T4" fmla="*/ 28 w 33"/>
                              <a:gd name="T5" fmla="*/ 0 h 89"/>
                              <a:gd name="T6" fmla="*/ 0 w 33"/>
                              <a:gd name="T7" fmla="*/ 2 h 89"/>
                              <a:gd name="T8" fmla="*/ 5 w 33"/>
                              <a:gd name="T9" fmla="*/ 89 h 8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3" h="89">
                                <a:moveTo>
                                  <a:pt x="5" y="89"/>
                                </a:moveTo>
                                <a:lnTo>
                                  <a:pt x="33" y="87"/>
                                </a:lnTo>
                                <a:lnTo>
                                  <a:pt x="28" y="0"/>
                                </a:lnTo>
                                <a:lnTo>
                                  <a:pt x="0" y="2"/>
                                </a:lnTo>
                                <a:lnTo>
                                  <a:pt x="5" y="8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8" name="Freeform 43"/>
                          <p:cNvSpPr/>
                          <p:nvPr/>
                        </p:nvSpPr>
                        <p:spPr bwMode="auto">
                          <a:xfrm>
                            <a:off x="1368" y="2560"/>
                            <a:ext cx="38" cy="85"/>
                          </a:xfrm>
                          <a:custGeom>
                            <a:avLst/>
                            <a:gdLst>
                              <a:gd name="T0" fmla="*/ 11 w 38"/>
                              <a:gd name="T1" fmla="*/ 85 h 85"/>
                              <a:gd name="T2" fmla="*/ 38 w 38"/>
                              <a:gd name="T3" fmla="*/ 81 h 85"/>
                              <a:gd name="T4" fmla="*/ 28 w 38"/>
                              <a:gd name="T5" fmla="*/ 0 h 85"/>
                              <a:gd name="T6" fmla="*/ 0 w 38"/>
                              <a:gd name="T7" fmla="*/ 4 h 85"/>
                              <a:gd name="T8" fmla="*/ 11 w 38"/>
                              <a:gd name="T9" fmla="*/ 85 h 8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8" h="85">
                                <a:moveTo>
                                  <a:pt x="11" y="85"/>
                                </a:moveTo>
                                <a:lnTo>
                                  <a:pt x="38" y="81"/>
                                </a:lnTo>
                                <a:lnTo>
                                  <a:pt x="28" y="0"/>
                                </a:lnTo>
                                <a:lnTo>
                                  <a:pt x="0" y="4"/>
                                </a:lnTo>
                                <a:lnTo>
                                  <a:pt x="11" y="85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79" name="Freeform 44"/>
                          <p:cNvSpPr/>
                          <p:nvPr/>
                        </p:nvSpPr>
                        <p:spPr bwMode="auto">
                          <a:xfrm>
                            <a:off x="1303" y="2570"/>
                            <a:ext cx="43" cy="84"/>
                          </a:xfrm>
                          <a:custGeom>
                            <a:avLst/>
                            <a:gdLst>
                              <a:gd name="T0" fmla="*/ 15 w 43"/>
                              <a:gd name="T1" fmla="*/ 84 h 84"/>
                              <a:gd name="T2" fmla="*/ 43 w 43"/>
                              <a:gd name="T3" fmla="*/ 79 h 84"/>
                              <a:gd name="T4" fmla="*/ 27 w 43"/>
                              <a:gd name="T5" fmla="*/ 0 h 84"/>
                              <a:gd name="T6" fmla="*/ 0 w 43"/>
                              <a:gd name="T7" fmla="*/ 5 h 84"/>
                              <a:gd name="T8" fmla="*/ 15 w 43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3" h="84">
                                <a:moveTo>
                                  <a:pt x="15" y="84"/>
                                </a:moveTo>
                                <a:lnTo>
                                  <a:pt x="43" y="79"/>
                                </a:lnTo>
                                <a:lnTo>
                                  <a:pt x="27" y="0"/>
                                </a:lnTo>
                                <a:lnTo>
                                  <a:pt x="0" y="5"/>
                                </a:lnTo>
                                <a:lnTo>
                                  <a:pt x="15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0" name="Freeform 45"/>
                          <p:cNvSpPr/>
                          <p:nvPr/>
                        </p:nvSpPr>
                        <p:spPr bwMode="auto">
                          <a:xfrm>
                            <a:off x="1242" y="2584"/>
                            <a:ext cx="47" cy="87"/>
                          </a:xfrm>
                          <a:custGeom>
                            <a:avLst/>
                            <a:gdLst>
                              <a:gd name="T0" fmla="*/ 21 w 47"/>
                              <a:gd name="T1" fmla="*/ 87 h 87"/>
                              <a:gd name="T2" fmla="*/ 47 w 47"/>
                              <a:gd name="T3" fmla="*/ 79 h 87"/>
                              <a:gd name="T4" fmla="*/ 26 w 47"/>
                              <a:gd name="T5" fmla="*/ 0 h 87"/>
                              <a:gd name="T6" fmla="*/ 0 w 47"/>
                              <a:gd name="T7" fmla="*/ 8 h 87"/>
                              <a:gd name="T8" fmla="*/ 21 w 47"/>
                              <a:gd name="T9" fmla="*/ 87 h 8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7" h="87">
                                <a:moveTo>
                                  <a:pt x="21" y="87"/>
                                </a:moveTo>
                                <a:lnTo>
                                  <a:pt x="47" y="79"/>
                                </a:lnTo>
                                <a:lnTo>
                                  <a:pt x="26" y="0"/>
                                </a:lnTo>
                                <a:lnTo>
                                  <a:pt x="0" y="8"/>
                                </a:lnTo>
                                <a:lnTo>
                                  <a:pt x="21" y="8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1" name="Freeform 46"/>
                          <p:cNvSpPr/>
                          <p:nvPr/>
                        </p:nvSpPr>
                        <p:spPr bwMode="auto">
                          <a:xfrm>
                            <a:off x="1182" y="2599"/>
                            <a:ext cx="50" cy="86"/>
                          </a:xfrm>
                          <a:custGeom>
                            <a:avLst/>
                            <a:gdLst>
                              <a:gd name="T0" fmla="*/ 23 w 50"/>
                              <a:gd name="T1" fmla="*/ 86 h 86"/>
                              <a:gd name="T2" fmla="*/ 50 w 50"/>
                              <a:gd name="T3" fmla="*/ 77 h 86"/>
                              <a:gd name="T4" fmla="*/ 26 w 50"/>
                              <a:gd name="T5" fmla="*/ 0 h 86"/>
                              <a:gd name="T6" fmla="*/ 0 w 50"/>
                              <a:gd name="T7" fmla="*/ 7 h 86"/>
                              <a:gd name="T8" fmla="*/ 23 w 50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0" h="86">
                                <a:moveTo>
                                  <a:pt x="23" y="86"/>
                                </a:moveTo>
                                <a:lnTo>
                                  <a:pt x="50" y="77"/>
                                </a:lnTo>
                                <a:lnTo>
                                  <a:pt x="26" y="0"/>
                                </a:lnTo>
                                <a:lnTo>
                                  <a:pt x="0" y="7"/>
                                </a:lnTo>
                                <a:lnTo>
                                  <a:pt x="23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2" name="Freeform 47"/>
                          <p:cNvSpPr/>
                          <p:nvPr/>
                        </p:nvSpPr>
                        <p:spPr bwMode="auto">
                          <a:xfrm>
                            <a:off x="1122" y="2623"/>
                            <a:ext cx="53" cy="86"/>
                          </a:xfrm>
                          <a:custGeom>
                            <a:avLst/>
                            <a:gdLst>
                              <a:gd name="T0" fmla="*/ 27 w 53"/>
                              <a:gd name="T1" fmla="*/ 86 h 86"/>
                              <a:gd name="T2" fmla="*/ 53 w 53"/>
                              <a:gd name="T3" fmla="*/ 75 h 86"/>
                              <a:gd name="T4" fmla="*/ 26 w 53"/>
                              <a:gd name="T5" fmla="*/ 0 h 86"/>
                              <a:gd name="T6" fmla="*/ 0 w 53"/>
                              <a:gd name="T7" fmla="*/ 11 h 86"/>
                              <a:gd name="T8" fmla="*/ 27 w 53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3" h="86">
                                <a:moveTo>
                                  <a:pt x="27" y="86"/>
                                </a:moveTo>
                                <a:lnTo>
                                  <a:pt x="53" y="75"/>
                                </a:lnTo>
                                <a:lnTo>
                                  <a:pt x="26" y="0"/>
                                </a:lnTo>
                                <a:lnTo>
                                  <a:pt x="0" y="11"/>
                                </a:lnTo>
                                <a:lnTo>
                                  <a:pt x="27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3" name="Freeform 48"/>
                          <p:cNvSpPr/>
                          <p:nvPr/>
                        </p:nvSpPr>
                        <p:spPr bwMode="auto">
                          <a:xfrm>
                            <a:off x="1062" y="2647"/>
                            <a:ext cx="55" cy="84"/>
                          </a:xfrm>
                          <a:custGeom>
                            <a:avLst/>
                            <a:gdLst>
                              <a:gd name="T0" fmla="*/ 29 w 55"/>
                              <a:gd name="T1" fmla="*/ 84 h 84"/>
                              <a:gd name="T2" fmla="*/ 55 w 55"/>
                              <a:gd name="T3" fmla="*/ 73 h 84"/>
                              <a:gd name="T4" fmla="*/ 25 w 55"/>
                              <a:gd name="T5" fmla="*/ 0 h 84"/>
                              <a:gd name="T6" fmla="*/ 0 w 55"/>
                              <a:gd name="T7" fmla="*/ 11 h 84"/>
                              <a:gd name="T8" fmla="*/ 29 w 55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5" h="84">
                                <a:moveTo>
                                  <a:pt x="29" y="84"/>
                                </a:moveTo>
                                <a:lnTo>
                                  <a:pt x="55" y="73"/>
                                </a:lnTo>
                                <a:lnTo>
                                  <a:pt x="25" y="0"/>
                                </a:lnTo>
                                <a:lnTo>
                                  <a:pt x="0" y="11"/>
                                </a:lnTo>
                                <a:lnTo>
                                  <a:pt x="29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4" name="Freeform 49"/>
                          <p:cNvSpPr/>
                          <p:nvPr/>
                        </p:nvSpPr>
                        <p:spPr bwMode="auto">
                          <a:xfrm>
                            <a:off x="1005" y="2673"/>
                            <a:ext cx="57" cy="86"/>
                          </a:xfrm>
                          <a:custGeom>
                            <a:avLst/>
                            <a:gdLst>
                              <a:gd name="T0" fmla="*/ 31 w 57"/>
                              <a:gd name="T1" fmla="*/ 86 h 86"/>
                              <a:gd name="T2" fmla="*/ 57 w 57"/>
                              <a:gd name="T3" fmla="*/ 73 h 86"/>
                              <a:gd name="T4" fmla="*/ 24 w 57"/>
                              <a:gd name="T5" fmla="*/ 0 h 86"/>
                              <a:gd name="T6" fmla="*/ 0 w 57"/>
                              <a:gd name="T7" fmla="*/ 12 h 86"/>
                              <a:gd name="T8" fmla="*/ 31 w 57"/>
                              <a:gd name="T9" fmla="*/ 86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7" h="86">
                                <a:moveTo>
                                  <a:pt x="31" y="86"/>
                                </a:moveTo>
                                <a:lnTo>
                                  <a:pt x="57" y="73"/>
                                </a:lnTo>
                                <a:lnTo>
                                  <a:pt x="24" y="0"/>
                                </a:lnTo>
                                <a:lnTo>
                                  <a:pt x="0" y="12"/>
                                </a:lnTo>
                                <a:lnTo>
                                  <a:pt x="31" y="8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5" name="Freeform 50"/>
                          <p:cNvSpPr/>
                          <p:nvPr/>
                        </p:nvSpPr>
                        <p:spPr bwMode="auto">
                          <a:xfrm>
                            <a:off x="953" y="2704"/>
                            <a:ext cx="62" cy="84"/>
                          </a:xfrm>
                          <a:custGeom>
                            <a:avLst/>
                            <a:gdLst>
                              <a:gd name="T0" fmla="*/ 38 w 62"/>
                              <a:gd name="T1" fmla="*/ 84 h 84"/>
                              <a:gd name="T2" fmla="*/ 62 w 62"/>
                              <a:gd name="T3" fmla="*/ 68 h 84"/>
                              <a:gd name="T4" fmla="*/ 24 w 62"/>
                              <a:gd name="T5" fmla="*/ 0 h 84"/>
                              <a:gd name="T6" fmla="*/ 0 w 62"/>
                              <a:gd name="T7" fmla="*/ 14 h 84"/>
                              <a:gd name="T8" fmla="*/ 38 w 62"/>
                              <a:gd name="T9" fmla="*/ 84 h 8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2" h="84">
                                <a:moveTo>
                                  <a:pt x="38" y="84"/>
                                </a:moveTo>
                                <a:lnTo>
                                  <a:pt x="62" y="68"/>
                                </a:lnTo>
                                <a:lnTo>
                                  <a:pt x="24" y="0"/>
                                </a:lnTo>
                                <a:lnTo>
                                  <a:pt x="0" y="14"/>
                                </a:lnTo>
                                <a:lnTo>
                                  <a:pt x="38" y="8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6" name="Freeform 51"/>
                          <p:cNvSpPr/>
                          <p:nvPr/>
                        </p:nvSpPr>
                        <p:spPr bwMode="auto">
                          <a:xfrm>
                            <a:off x="898" y="2739"/>
                            <a:ext cx="65" cy="82"/>
                          </a:xfrm>
                          <a:custGeom>
                            <a:avLst/>
                            <a:gdLst>
                              <a:gd name="T0" fmla="*/ 43 w 65"/>
                              <a:gd name="T1" fmla="*/ 82 h 82"/>
                              <a:gd name="T2" fmla="*/ 65 w 65"/>
                              <a:gd name="T3" fmla="*/ 66 h 82"/>
                              <a:gd name="T4" fmla="*/ 22 w 65"/>
                              <a:gd name="T5" fmla="*/ 0 h 82"/>
                              <a:gd name="T6" fmla="*/ 0 w 65"/>
                              <a:gd name="T7" fmla="*/ 16 h 82"/>
                              <a:gd name="T8" fmla="*/ 43 w 65"/>
                              <a:gd name="T9" fmla="*/ 82 h 8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5" h="82">
                                <a:moveTo>
                                  <a:pt x="43" y="82"/>
                                </a:moveTo>
                                <a:lnTo>
                                  <a:pt x="65" y="66"/>
                                </a:lnTo>
                                <a:lnTo>
                                  <a:pt x="22" y="0"/>
                                </a:lnTo>
                                <a:lnTo>
                                  <a:pt x="0" y="16"/>
                                </a:lnTo>
                                <a:lnTo>
                                  <a:pt x="43" y="8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7" name="Freeform 52"/>
                          <p:cNvSpPr/>
                          <p:nvPr/>
                        </p:nvSpPr>
                        <p:spPr bwMode="auto">
                          <a:xfrm>
                            <a:off x="846" y="2775"/>
                            <a:ext cx="67" cy="83"/>
                          </a:xfrm>
                          <a:custGeom>
                            <a:avLst/>
                            <a:gdLst>
                              <a:gd name="T0" fmla="*/ 47 w 67"/>
                              <a:gd name="T1" fmla="*/ 83 h 83"/>
                              <a:gd name="T2" fmla="*/ 67 w 67"/>
                              <a:gd name="T3" fmla="*/ 67 h 83"/>
                              <a:gd name="T4" fmla="*/ 22 w 67"/>
                              <a:gd name="T5" fmla="*/ 0 h 83"/>
                              <a:gd name="T6" fmla="*/ 0 w 67"/>
                              <a:gd name="T7" fmla="*/ 19 h 83"/>
                              <a:gd name="T8" fmla="*/ 47 w 67"/>
                              <a:gd name="T9" fmla="*/ 83 h 8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7" h="83">
                                <a:moveTo>
                                  <a:pt x="47" y="83"/>
                                </a:moveTo>
                                <a:lnTo>
                                  <a:pt x="67" y="67"/>
                                </a:lnTo>
                                <a:lnTo>
                                  <a:pt x="22" y="0"/>
                                </a:lnTo>
                                <a:lnTo>
                                  <a:pt x="0" y="19"/>
                                </a:lnTo>
                                <a:lnTo>
                                  <a:pt x="47" y="8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8" name="Freeform 53"/>
                          <p:cNvSpPr/>
                          <p:nvPr/>
                        </p:nvSpPr>
                        <p:spPr bwMode="auto">
                          <a:xfrm>
                            <a:off x="796" y="2818"/>
                            <a:ext cx="71" cy="81"/>
                          </a:xfrm>
                          <a:custGeom>
                            <a:avLst/>
                            <a:gdLst>
                              <a:gd name="T0" fmla="*/ 50 w 71"/>
                              <a:gd name="T1" fmla="*/ 81 h 81"/>
                              <a:gd name="T2" fmla="*/ 71 w 71"/>
                              <a:gd name="T3" fmla="*/ 60 h 81"/>
                              <a:gd name="T4" fmla="*/ 21 w 71"/>
                              <a:gd name="T5" fmla="*/ 0 h 81"/>
                              <a:gd name="T6" fmla="*/ 0 w 71"/>
                              <a:gd name="T7" fmla="*/ 20 h 81"/>
                              <a:gd name="T8" fmla="*/ 50 w 71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1" h="81">
                                <a:moveTo>
                                  <a:pt x="50" y="81"/>
                                </a:moveTo>
                                <a:lnTo>
                                  <a:pt x="71" y="60"/>
                                </a:lnTo>
                                <a:lnTo>
                                  <a:pt x="21" y="0"/>
                                </a:lnTo>
                                <a:lnTo>
                                  <a:pt x="0" y="20"/>
                                </a:lnTo>
                                <a:lnTo>
                                  <a:pt x="50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89" name="Line 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88" y="3752"/>
                            <a:ext cx="76" cy="1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0" name="Freeform 55"/>
                          <p:cNvSpPr/>
                          <p:nvPr/>
                        </p:nvSpPr>
                        <p:spPr bwMode="auto">
                          <a:xfrm>
                            <a:off x="389" y="3680"/>
                            <a:ext cx="80" cy="37"/>
                          </a:xfrm>
                          <a:custGeom>
                            <a:avLst/>
                            <a:gdLst>
                              <a:gd name="T0" fmla="*/ 76 w 80"/>
                              <a:gd name="T1" fmla="*/ 37 h 37"/>
                              <a:gd name="T2" fmla="*/ 80 w 80"/>
                              <a:gd name="T3" fmla="*/ 7 h 37"/>
                              <a:gd name="T4" fmla="*/ 4 w 80"/>
                              <a:gd name="T5" fmla="*/ 0 h 37"/>
                              <a:gd name="T6" fmla="*/ 0 w 80"/>
                              <a:gd name="T7" fmla="*/ 29 h 37"/>
                              <a:gd name="T8" fmla="*/ 76 w 80"/>
                              <a:gd name="T9" fmla="*/ 37 h 3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0" h="37">
                                <a:moveTo>
                                  <a:pt x="76" y="37"/>
                                </a:moveTo>
                                <a:lnTo>
                                  <a:pt x="80" y="7"/>
                                </a:lnTo>
                                <a:lnTo>
                                  <a:pt x="4" y="0"/>
                                </a:lnTo>
                                <a:lnTo>
                                  <a:pt x="0" y="29"/>
                                </a:lnTo>
                                <a:lnTo>
                                  <a:pt x="76" y="3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1" name="Freeform 56"/>
                          <p:cNvSpPr/>
                          <p:nvPr/>
                        </p:nvSpPr>
                        <p:spPr bwMode="auto">
                          <a:xfrm>
                            <a:off x="396" y="3612"/>
                            <a:ext cx="80" cy="42"/>
                          </a:xfrm>
                          <a:custGeom>
                            <a:avLst/>
                            <a:gdLst>
                              <a:gd name="T0" fmla="*/ 76 w 80"/>
                              <a:gd name="T1" fmla="*/ 42 h 42"/>
                              <a:gd name="T2" fmla="*/ 80 w 80"/>
                              <a:gd name="T3" fmla="*/ 13 h 42"/>
                              <a:gd name="T4" fmla="*/ 4 w 80"/>
                              <a:gd name="T5" fmla="*/ 0 h 42"/>
                              <a:gd name="T6" fmla="*/ 0 w 80"/>
                              <a:gd name="T7" fmla="*/ 29 h 42"/>
                              <a:gd name="T8" fmla="*/ 76 w 80"/>
                              <a:gd name="T9" fmla="*/ 42 h 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0" h="42">
                                <a:moveTo>
                                  <a:pt x="76" y="42"/>
                                </a:moveTo>
                                <a:lnTo>
                                  <a:pt x="80" y="13"/>
                                </a:lnTo>
                                <a:lnTo>
                                  <a:pt x="4" y="0"/>
                                </a:lnTo>
                                <a:lnTo>
                                  <a:pt x="0" y="29"/>
                                </a:lnTo>
                                <a:lnTo>
                                  <a:pt x="76" y="4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2" name="Freeform 57"/>
                          <p:cNvSpPr/>
                          <p:nvPr/>
                        </p:nvSpPr>
                        <p:spPr bwMode="auto">
                          <a:xfrm>
                            <a:off x="403" y="3546"/>
                            <a:ext cx="81" cy="46"/>
                          </a:xfrm>
                          <a:custGeom>
                            <a:avLst/>
                            <a:gdLst>
                              <a:gd name="T0" fmla="*/ 74 w 81"/>
                              <a:gd name="T1" fmla="*/ 46 h 46"/>
                              <a:gd name="T2" fmla="*/ 81 w 81"/>
                              <a:gd name="T3" fmla="*/ 18 h 46"/>
                              <a:gd name="T4" fmla="*/ 7 w 81"/>
                              <a:gd name="T5" fmla="*/ 0 h 46"/>
                              <a:gd name="T6" fmla="*/ 0 w 81"/>
                              <a:gd name="T7" fmla="*/ 29 h 46"/>
                              <a:gd name="T8" fmla="*/ 74 w 81"/>
                              <a:gd name="T9" fmla="*/ 46 h 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46">
                                <a:moveTo>
                                  <a:pt x="74" y="46"/>
                                </a:moveTo>
                                <a:lnTo>
                                  <a:pt x="81" y="18"/>
                                </a:lnTo>
                                <a:lnTo>
                                  <a:pt x="7" y="0"/>
                                </a:lnTo>
                                <a:lnTo>
                                  <a:pt x="0" y="29"/>
                                </a:lnTo>
                                <a:lnTo>
                                  <a:pt x="74" y="4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3" name="Freeform 58"/>
                          <p:cNvSpPr/>
                          <p:nvPr/>
                        </p:nvSpPr>
                        <p:spPr bwMode="auto">
                          <a:xfrm>
                            <a:off x="412" y="3480"/>
                            <a:ext cx="79" cy="49"/>
                          </a:xfrm>
                          <a:custGeom>
                            <a:avLst/>
                            <a:gdLst>
                              <a:gd name="T0" fmla="*/ 72 w 79"/>
                              <a:gd name="T1" fmla="*/ 49 h 49"/>
                              <a:gd name="T2" fmla="*/ 79 w 79"/>
                              <a:gd name="T3" fmla="*/ 20 h 49"/>
                              <a:gd name="T4" fmla="*/ 7 w 79"/>
                              <a:gd name="T5" fmla="*/ 0 h 49"/>
                              <a:gd name="T6" fmla="*/ 0 w 79"/>
                              <a:gd name="T7" fmla="*/ 29 h 49"/>
                              <a:gd name="T8" fmla="*/ 72 w 79"/>
                              <a:gd name="T9" fmla="*/ 49 h 4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49">
                                <a:moveTo>
                                  <a:pt x="72" y="49"/>
                                </a:moveTo>
                                <a:lnTo>
                                  <a:pt x="79" y="20"/>
                                </a:lnTo>
                                <a:lnTo>
                                  <a:pt x="7" y="0"/>
                                </a:lnTo>
                                <a:lnTo>
                                  <a:pt x="0" y="29"/>
                                </a:lnTo>
                                <a:lnTo>
                                  <a:pt x="72" y="49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4" name="Freeform 59"/>
                          <p:cNvSpPr/>
                          <p:nvPr/>
                        </p:nvSpPr>
                        <p:spPr bwMode="auto">
                          <a:xfrm>
                            <a:off x="431" y="3415"/>
                            <a:ext cx="82" cy="54"/>
                          </a:xfrm>
                          <a:custGeom>
                            <a:avLst/>
                            <a:gdLst>
                              <a:gd name="T0" fmla="*/ 74 w 82"/>
                              <a:gd name="T1" fmla="*/ 54 h 54"/>
                              <a:gd name="T2" fmla="*/ 82 w 82"/>
                              <a:gd name="T3" fmla="*/ 24 h 54"/>
                              <a:gd name="T4" fmla="*/ 8 w 82"/>
                              <a:gd name="T5" fmla="*/ 0 h 54"/>
                              <a:gd name="T6" fmla="*/ 0 w 82"/>
                              <a:gd name="T7" fmla="*/ 28 h 54"/>
                              <a:gd name="T8" fmla="*/ 74 w 82"/>
                              <a:gd name="T9" fmla="*/ 54 h 5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2" h="54">
                                <a:moveTo>
                                  <a:pt x="74" y="54"/>
                                </a:moveTo>
                                <a:lnTo>
                                  <a:pt x="82" y="24"/>
                                </a:lnTo>
                                <a:lnTo>
                                  <a:pt x="8" y="0"/>
                                </a:lnTo>
                                <a:lnTo>
                                  <a:pt x="0" y="28"/>
                                </a:lnTo>
                                <a:lnTo>
                                  <a:pt x="74" y="5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5" name="Freeform 60"/>
                          <p:cNvSpPr/>
                          <p:nvPr/>
                        </p:nvSpPr>
                        <p:spPr bwMode="auto">
                          <a:xfrm>
                            <a:off x="450" y="3351"/>
                            <a:ext cx="79" cy="57"/>
                          </a:xfrm>
                          <a:custGeom>
                            <a:avLst/>
                            <a:gdLst>
                              <a:gd name="T0" fmla="*/ 70 w 79"/>
                              <a:gd name="T1" fmla="*/ 57 h 57"/>
                              <a:gd name="T2" fmla="*/ 79 w 79"/>
                              <a:gd name="T3" fmla="*/ 29 h 57"/>
                              <a:gd name="T4" fmla="*/ 10 w 79"/>
                              <a:gd name="T5" fmla="*/ 0 h 57"/>
                              <a:gd name="T6" fmla="*/ 0 w 79"/>
                              <a:gd name="T7" fmla="*/ 27 h 57"/>
                              <a:gd name="T8" fmla="*/ 70 w 79"/>
                              <a:gd name="T9" fmla="*/ 57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57">
                                <a:moveTo>
                                  <a:pt x="70" y="57"/>
                                </a:moveTo>
                                <a:lnTo>
                                  <a:pt x="79" y="29"/>
                                </a:lnTo>
                                <a:lnTo>
                                  <a:pt x="10" y="0"/>
                                </a:lnTo>
                                <a:lnTo>
                                  <a:pt x="0" y="27"/>
                                </a:lnTo>
                                <a:lnTo>
                                  <a:pt x="70" y="5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6" name="Freeform 61"/>
                          <p:cNvSpPr/>
                          <p:nvPr/>
                        </p:nvSpPr>
                        <p:spPr bwMode="auto">
                          <a:xfrm>
                            <a:off x="470" y="3290"/>
                            <a:ext cx="81" cy="57"/>
                          </a:xfrm>
                          <a:custGeom>
                            <a:avLst/>
                            <a:gdLst>
                              <a:gd name="T0" fmla="*/ 69 w 81"/>
                              <a:gd name="T1" fmla="*/ 57 h 57"/>
                              <a:gd name="T2" fmla="*/ 81 w 81"/>
                              <a:gd name="T3" fmla="*/ 31 h 57"/>
                              <a:gd name="T4" fmla="*/ 11 w 81"/>
                              <a:gd name="T5" fmla="*/ 0 h 57"/>
                              <a:gd name="T6" fmla="*/ 0 w 81"/>
                              <a:gd name="T7" fmla="*/ 26 h 57"/>
                              <a:gd name="T8" fmla="*/ 69 w 81"/>
                              <a:gd name="T9" fmla="*/ 57 h 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57">
                                <a:moveTo>
                                  <a:pt x="69" y="57"/>
                                </a:moveTo>
                                <a:lnTo>
                                  <a:pt x="81" y="31"/>
                                </a:lnTo>
                                <a:lnTo>
                                  <a:pt x="11" y="0"/>
                                </a:lnTo>
                                <a:lnTo>
                                  <a:pt x="0" y="26"/>
                                </a:lnTo>
                                <a:lnTo>
                                  <a:pt x="69" y="57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7" name="Freeform 62"/>
                          <p:cNvSpPr/>
                          <p:nvPr/>
                        </p:nvSpPr>
                        <p:spPr bwMode="auto">
                          <a:xfrm>
                            <a:off x="495" y="3228"/>
                            <a:ext cx="81" cy="60"/>
                          </a:xfrm>
                          <a:custGeom>
                            <a:avLst/>
                            <a:gdLst>
                              <a:gd name="T0" fmla="*/ 68 w 81"/>
                              <a:gd name="T1" fmla="*/ 60 h 60"/>
                              <a:gd name="T2" fmla="*/ 81 w 81"/>
                              <a:gd name="T3" fmla="*/ 35 h 60"/>
                              <a:gd name="T4" fmla="*/ 12 w 81"/>
                              <a:gd name="T5" fmla="*/ 0 h 60"/>
                              <a:gd name="T6" fmla="*/ 0 w 81"/>
                              <a:gd name="T7" fmla="*/ 27 h 60"/>
                              <a:gd name="T8" fmla="*/ 68 w 81"/>
                              <a:gd name="T9" fmla="*/ 60 h 6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1" h="60">
                                <a:moveTo>
                                  <a:pt x="68" y="60"/>
                                </a:moveTo>
                                <a:lnTo>
                                  <a:pt x="81" y="35"/>
                                </a:lnTo>
                                <a:lnTo>
                                  <a:pt x="12" y="0"/>
                                </a:lnTo>
                                <a:lnTo>
                                  <a:pt x="0" y="27"/>
                                </a:lnTo>
                                <a:lnTo>
                                  <a:pt x="68" y="6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8" name="Freeform 63"/>
                          <p:cNvSpPr/>
                          <p:nvPr/>
                        </p:nvSpPr>
                        <p:spPr bwMode="auto">
                          <a:xfrm>
                            <a:off x="526" y="3169"/>
                            <a:ext cx="79" cy="66"/>
                          </a:xfrm>
                          <a:custGeom>
                            <a:avLst/>
                            <a:gdLst>
                              <a:gd name="T0" fmla="*/ 65 w 79"/>
                              <a:gd name="T1" fmla="*/ 66 h 66"/>
                              <a:gd name="T2" fmla="*/ 79 w 79"/>
                              <a:gd name="T3" fmla="*/ 40 h 66"/>
                              <a:gd name="T4" fmla="*/ 13 w 79"/>
                              <a:gd name="T5" fmla="*/ 0 h 66"/>
                              <a:gd name="T6" fmla="*/ 0 w 79"/>
                              <a:gd name="T7" fmla="*/ 26 h 66"/>
                              <a:gd name="T8" fmla="*/ 65 w 79"/>
                              <a:gd name="T9" fmla="*/ 66 h 6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66">
                                <a:moveTo>
                                  <a:pt x="65" y="66"/>
                                </a:moveTo>
                                <a:lnTo>
                                  <a:pt x="79" y="40"/>
                                </a:lnTo>
                                <a:lnTo>
                                  <a:pt x="13" y="0"/>
                                </a:lnTo>
                                <a:lnTo>
                                  <a:pt x="0" y="26"/>
                                </a:lnTo>
                                <a:lnTo>
                                  <a:pt x="65" y="66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199" name="Freeform 64"/>
                          <p:cNvSpPr/>
                          <p:nvPr/>
                        </p:nvSpPr>
                        <p:spPr bwMode="auto">
                          <a:xfrm>
                            <a:off x="553" y="3114"/>
                            <a:ext cx="79" cy="68"/>
                          </a:xfrm>
                          <a:custGeom>
                            <a:avLst/>
                            <a:gdLst>
                              <a:gd name="T0" fmla="*/ 64 w 79"/>
                              <a:gd name="T1" fmla="*/ 68 h 68"/>
                              <a:gd name="T2" fmla="*/ 79 w 79"/>
                              <a:gd name="T3" fmla="*/ 44 h 68"/>
                              <a:gd name="T4" fmla="*/ 16 w 79"/>
                              <a:gd name="T5" fmla="*/ 0 h 68"/>
                              <a:gd name="T6" fmla="*/ 0 w 79"/>
                              <a:gd name="T7" fmla="*/ 24 h 68"/>
                              <a:gd name="T8" fmla="*/ 64 w 79"/>
                              <a:gd name="T9" fmla="*/ 68 h 68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9" h="68">
                                <a:moveTo>
                                  <a:pt x="64" y="68"/>
                                </a:moveTo>
                                <a:lnTo>
                                  <a:pt x="79" y="44"/>
                                </a:lnTo>
                                <a:lnTo>
                                  <a:pt x="16" y="0"/>
                                </a:lnTo>
                                <a:lnTo>
                                  <a:pt x="0" y="24"/>
                                </a:lnTo>
                                <a:lnTo>
                                  <a:pt x="64" y="68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0" name="Freeform 65"/>
                          <p:cNvSpPr/>
                          <p:nvPr/>
                        </p:nvSpPr>
                        <p:spPr bwMode="auto">
                          <a:xfrm>
                            <a:off x="750" y="2856"/>
                            <a:ext cx="70" cy="81"/>
                          </a:xfrm>
                          <a:custGeom>
                            <a:avLst/>
                            <a:gdLst>
                              <a:gd name="T0" fmla="*/ 51 w 70"/>
                              <a:gd name="T1" fmla="*/ 81 h 81"/>
                              <a:gd name="T2" fmla="*/ 70 w 70"/>
                              <a:gd name="T3" fmla="*/ 61 h 81"/>
                              <a:gd name="T4" fmla="*/ 19 w 70"/>
                              <a:gd name="T5" fmla="*/ 0 h 81"/>
                              <a:gd name="T6" fmla="*/ 0 w 70"/>
                              <a:gd name="T7" fmla="*/ 21 h 81"/>
                              <a:gd name="T8" fmla="*/ 51 w 70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0" h="81">
                                <a:moveTo>
                                  <a:pt x="51" y="81"/>
                                </a:moveTo>
                                <a:lnTo>
                                  <a:pt x="70" y="61"/>
                                </a:lnTo>
                                <a:lnTo>
                                  <a:pt x="19" y="0"/>
                                </a:lnTo>
                                <a:lnTo>
                                  <a:pt x="0" y="21"/>
                                </a:lnTo>
                                <a:lnTo>
                                  <a:pt x="51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1" name="Freeform 66"/>
                          <p:cNvSpPr/>
                          <p:nvPr/>
                        </p:nvSpPr>
                        <p:spPr bwMode="auto">
                          <a:xfrm>
                            <a:off x="705" y="2904"/>
                            <a:ext cx="74" cy="81"/>
                          </a:xfrm>
                          <a:custGeom>
                            <a:avLst/>
                            <a:gdLst>
                              <a:gd name="T0" fmla="*/ 53 w 74"/>
                              <a:gd name="T1" fmla="*/ 81 h 81"/>
                              <a:gd name="T2" fmla="*/ 74 w 74"/>
                              <a:gd name="T3" fmla="*/ 61 h 81"/>
                              <a:gd name="T4" fmla="*/ 20 w 74"/>
                              <a:gd name="T5" fmla="*/ 0 h 81"/>
                              <a:gd name="T6" fmla="*/ 0 w 74"/>
                              <a:gd name="T7" fmla="*/ 22 h 81"/>
                              <a:gd name="T8" fmla="*/ 53 w 74"/>
                              <a:gd name="T9" fmla="*/ 81 h 8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4" h="81">
                                <a:moveTo>
                                  <a:pt x="53" y="81"/>
                                </a:moveTo>
                                <a:lnTo>
                                  <a:pt x="74" y="61"/>
                                </a:lnTo>
                                <a:lnTo>
                                  <a:pt x="20" y="0"/>
                                </a:lnTo>
                                <a:lnTo>
                                  <a:pt x="0" y="22"/>
                                </a:lnTo>
                                <a:lnTo>
                                  <a:pt x="53" y="8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2" name="Freeform 67"/>
                          <p:cNvSpPr/>
                          <p:nvPr/>
                        </p:nvSpPr>
                        <p:spPr bwMode="auto">
                          <a:xfrm>
                            <a:off x="663" y="2952"/>
                            <a:ext cx="76" cy="73"/>
                          </a:xfrm>
                          <a:custGeom>
                            <a:avLst/>
                            <a:gdLst>
                              <a:gd name="T0" fmla="*/ 59 w 76"/>
                              <a:gd name="T1" fmla="*/ 73 h 73"/>
                              <a:gd name="T2" fmla="*/ 76 w 76"/>
                              <a:gd name="T3" fmla="*/ 51 h 73"/>
                              <a:gd name="T4" fmla="*/ 18 w 76"/>
                              <a:gd name="T5" fmla="*/ 0 h 73"/>
                              <a:gd name="T6" fmla="*/ 0 w 76"/>
                              <a:gd name="T7" fmla="*/ 22 h 73"/>
                              <a:gd name="T8" fmla="*/ 59 w 76"/>
                              <a:gd name="T9" fmla="*/ 73 h 73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6" h="73">
                                <a:moveTo>
                                  <a:pt x="59" y="73"/>
                                </a:moveTo>
                                <a:lnTo>
                                  <a:pt x="76" y="51"/>
                                </a:lnTo>
                                <a:lnTo>
                                  <a:pt x="18" y="0"/>
                                </a:lnTo>
                                <a:lnTo>
                                  <a:pt x="0" y="22"/>
                                </a:lnTo>
                                <a:lnTo>
                                  <a:pt x="59" y="7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3" name="Freeform 68"/>
                          <p:cNvSpPr/>
                          <p:nvPr/>
                        </p:nvSpPr>
                        <p:spPr bwMode="auto">
                          <a:xfrm>
                            <a:off x="622" y="3003"/>
                            <a:ext cx="76" cy="74"/>
                          </a:xfrm>
                          <a:custGeom>
                            <a:avLst/>
                            <a:gdLst>
                              <a:gd name="T0" fmla="*/ 59 w 76"/>
                              <a:gd name="T1" fmla="*/ 74 h 74"/>
                              <a:gd name="T2" fmla="*/ 76 w 76"/>
                              <a:gd name="T3" fmla="*/ 50 h 74"/>
                              <a:gd name="T4" fmla="*/ 17 w 76"/>
                              <a:gd name="T5" fmla="*/ 0 h 74"/>
                              <a:gd name="T6" fmla="*/ 0 w 76"/>
                              <a:gd name="T7" fmla="*/ 24 h 74"/>
                              <a:gd name="T8" fmla="*/ 59 w 76"/>
                              <a:gd name="T9" fmla="*/ 74 h 7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6" h="74">
                                <a:moveTo>
                                  <a:pt x="59" y="74"/>
                                </a:moveTo>
                                <a:lnTo>
                                  <a:pt x="76" y="50"/>
                                </a:lnTo>
                                <a:lnTo>
                                  <a:pt x="17" y="0"/>
                                </a:lnTo>
                                <a:lnTo>
                                  <a:pt x="0" y="24"/>
                                </a:lnTo>
                                <a:lnTo>
                                  <a:pt x="59" y="74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4" name="Freeform 69"/>
                          <p:cNvSpPr/>
                          <p:nvPr/>
                        </p:nvSpPr>
                        <p:spPr bwMode="auto">
                          <a:xfrm>
                            <a:off x="586" y="3053"/>
                            <a:ext cx="77" cy="72"/>
                          </a:xfrm>
                          <a:custGeom>
                            <a:avLst/>
                            <a:gdLst>
                              <a:gd name="T0" fmla="*/ 60 w 77"/>
                              <a:gd name="T1" fmla="*/ 72 h 72"/>
                              <a:gd name="T2" fmla="*/ 77 w 77"/>
                              <a:gd name="T3" fmla="*/ 48 h 72"/>
                              <a:gd name="T4" fmla="*/ 15 w 77"/>
                              <a:gd name="T5" fmla="*/ 0 h 72"/>
                              <a:gd name="T6" fmla="*/ 0 w 77"/>
                              <a:gd name="T7" fmla="*/ 24 h 72"/>
                              <a:gd name="T8" fmla="*/ 60 w 77"/>
                              <a:gd name="T9" fmla="*/ 72 h 7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77" h="72">
                                <a:moveTo>
                                  <a:pt x="60" y="72"/>
                                </a:moveTo>
                                <a:lnTo>
                                  <a:pt x="77" y="48"/>
                                </a:lnTo>
                                <a:lnTo>
                                  <a:pt x="15" y="0"/>
                                </a:lnTo>
                                <a:lnTo>
                                  <a:pt x="0" y="24"/>
                                </a:lnTo>
                                <a:lnTo>
                                  <a:pt x="60" y="72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06" name="Oval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39" y="2625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07" name="Oval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7" y="2632"/>
                            <a:ext cx="54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08" name="Oval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54" y="2641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09" name="Oval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11" y="2654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0" name="Oval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6" y="2671"/>
                            <a:ext cx="56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1" name="Oval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2" y="2689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2" name="Oval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77" y="2713"/>
                            <a:ext cx="53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3" name="Oval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8" y="2739"/>
                            <a:ext cx="56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4" name="Oval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0" y="2768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5" name="Oval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28" y="2799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6" name="Oval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75" y="2838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7" name="Oval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23" y="2873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8" name="Oval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68" y="2912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19" name="Oval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09" y="2956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0" name="Oval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9" y="3000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1" name="Oval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87" y="3048"/>
                            <a:ext cx="53" cy="58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2" name="Oval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21" y="3097"/>
                            <a:ext cx="54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3" name="Oval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2" y="3150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4" name="Oval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82" y="3204"/>
                            <a:ext cx="53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5" name="Oval 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9" y="3257"/>
                            <a:ext cx="54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6" name="Oval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2" y="3314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7" name="Oval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2" y="3371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8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9" y="3432"/>
                            <a:ext cx="56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29" name="Oval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85" y="3491"/>
                            <a:ext cx="55" cy="58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0" name="Oval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5" y="3553"/>
                            <a:ext cx="54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1" name="Oval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04" y="3614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2" name="Oval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09" y="3676"/>
                            <a:ext cx="54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3" name="Freeform 98"/>
                          <p:cNvSpPr/>
                          <p:nvPr/>
                        </p:nvSpPr>
                        <p:spPr bwMode="auto">
                          <a:xfrm>
                            <a:off x="2511" y="3737"/>
                            <a:ext cx="55" cy="29"/>
                          </a:xfrm>
                          <a:custGeom>
                            <a:avLst/>
                            <a:gdLst>
                              <a:gd name="T0" fmla="*/ 0 w 32"/>
                              <a:gd name="T1" fmla="*/ 96 h 16"/>
                              <a:gd name="T2" fmla="*/ 0 w 32"/>
                              <a:gd name="T3" fmla="*/ 96 h 16"/>
                              <a:gd name="T4" fmla="*/ 83 w 32"/>
                              <a:gd name="T5" fmla="*/ 0 h 16"/>
                              <a:gd name="T6" fmla="*/ 163 w 32"/>
                              <a:gd name="T7" fmla="*/ 96 h 16"/>
                              <a:gd name="T8" fmla="*/ 163 w 32"/>
                              <a:gd name="T9" fmla="*/ 96 h 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2" h="16">
                                <a:moveTo>
                                  <a:pt x="0" y="16"/>
                                </a:moveTo>
                                <a:cubicBezTo>
                                  <a:pt x="0" y="16"/>
                                  <a:pt x="0" y="16"/>
                                  <a:pt x="0" y="16"/>
                                </a:cubicBezTo>
                                <a:cubicBezTo>
                                  <a:pt x="0" y="7"/>
                                  <a:pt x="7" y="0"/>
                                  <a:pt x="16" y="0"/>
                                </a:cubicBezTo>
                                <a:cubicBezTo>
                                  <a:pt x="25" y="0"/>
                                  <a:pt x="32" y="7"/>
                                  <a:pt x="32" y="16"/>
                                </a:cubicBezTo>
                                <a:cubicBezTo>
                                  <a:pt x="32" y="16"/>
                                  <a:pt x="32" y="16"/>
                                  <a:pt x="32" y="16"/>
                                </a:cubicBezTo>
                              </a:path>
                            </a:pathLst>
                          </a:custGeom>
                          <a:solidFill>
                            <a:srgbClr val="FFF3A8"/>
                          </a:solidFill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34" name="Freeform 99"/>
                          <p:cNvSpPr/>
                          <p:nvPr/>
                        </p:nvSpPr>
                        <p:spPr bwMode="auto">
                          <a:xfrm>
                            <a:off x="2511" y="3737"/>
                            <a:ext cx="55" cy="29"/>
                          </a:xfrm>
                          <a:custGeom>
                            <a:avLst/>
                            <a:gdLst>
                              <a:gd name="T0" fmla="*/ 0 w 32"/>
                              <a:gd name="T1" fmla="*/ 96 h 16"/>
                              <a:gd name="T2" fmla="*/ 0 w 32"/>
                              <a:gd name="T3" fmla="*/ 96 h 16"/>
                              <a:gd name="T4" fmla="*/ 83 w 32"/>
                              <a:gd name="T5" fmla="*/ 0 h 16"/>
                              <a:gd name="T6" fmla="*/ 163 w 32"/>
                              <a:gd name="T7" fmla="*/ 96 h 16"/>
                              <a:gd name="T8" fmla="*/ 163 w 32"/>
                              <a:gd name="T9" fmla="*/ 96 h 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2" h="16">
                                <a:moveTo>
                                  <a:pt x="0" y="16"/>
                                </a:moveTo>
                                <a:cubicBezTo>
                                  <a:pt x="0" y="16"/>
                                  <a:pt x="0" y="16"/>
                                  <a:pt x="0" y="16"/>
                                </a:cubicBezTo>
                                <a:cubicBezTo>
                                  <a:pt x="0" y="7"/>
                                  <a:pt x="7" y="0"/>
                                  <a:pt x="16" y="0"/>
                                </a:cubicBezTo>
                                <a:cubicBezTo>
                                  <a:pt x="25" y="0"/>
                                  <a:pt x="32" y="7"/>
                                  <a:pt x="32" y="16"/>
                                </a:cubicBezTo>
                                <a:cubicBezTo>
                                  <a:pt x="32" y="16"/>
                                  <a:pt x="32" y="16"/>
                                  <a:pt x="32" y="16"/>
                                </a:cubicBezTo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35" name="Oval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44" y="2503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6" name="Oval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1" y="2509"/>
                            <a:ext cx="57" cy="62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7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75" y="2520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8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41" y="2538"/>
                            <a:ext cx="56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39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1" y="2555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0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63" y="2577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1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1" y="2601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2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80" y="2630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3" name="Oval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35" y="2663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4" name="Oval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90" y="2698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5" name="Oval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0" y="2741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6" name="Oval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94" y="2777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7" name="Oval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2" y="2820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8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89" y="2869"/>
                            <a:ext cx="56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49" name="Oval 1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32" y="2917"/>
                            <a:ext cx="56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0" name="Oval 1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73" y="2970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1" name="Oval 1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11" y="3025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2" name="Oval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45" y="3082"/>
                            <a:ext cx="59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3" name="Oval 1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78" y="3141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4" name="Oval 1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07" y="3202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5" name="Oval 1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33" y="3263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6" name="Oval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56" y="3327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7" name="Oval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5" y="3393"/>
                            <a:ext cx="56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8" name="Oval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3457"/>
                            <a:ext cx="57" cy="61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59" name="Oval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2" y="3526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0" name="Oval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11" y="3594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1" name="Oval 1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18" y="3662"/>
                            <a:ext cx="57" cy="60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2" name="Freeform 127"/>
                          <p:cNvSpPr/>
                          <p:nvPr/>
                        </p:nvSpPr>
                        <p:spPr bwMode="auto">
                          <a:xfrm>
                            <a:off x="2621" y="3728"/>
                            <a:ext cx="57" cy="38"/>
                          </a:xfrm>
                          <a:custGeom>
                            <a:avLst/>
                            <a:gdLst>
                              <a:gd name="T0" fmla="*/ 0 w 33"/>
                              <a:gd name="T1" fmla="*/ 125 h 21"/>
                              <a:gd name="T2" fmla="*/ 0 w 33"/>
                              <a:gd name="T3" fmla="*/ 101 h 21"/>
                              <a:gd name="T4" fmla="*/ 83 w 33"/>
                              <a:gd name="T5" fmla="*/ 0 h 21"/>
                              <a:gd name="T6" fmla="*/ 169 w 33"/>
                              <a:gd name="T7" fmla="*/ 101 h 21"/>
                              <a:gd name="T8" fmla="*/ 164 w 33"/>
                              <a:gd name="T9" fmla="*/ 125 h 2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3" h="21">
                                <a:moveTo>
                                  <a:pt x="0" y="21"/>
                                </a:moveTo>
                                <a:cubicBezTo>
                                  <a:pt x="0" y="19"/>
                                  <a:pt x="0" y="18"/>
                                  <a:pt x="0" y="17"/>
                                </a:cubicBezTo>
                                <a:cubicBezTo>
                                  <a:pt x="0" y="8"/>
                                  <a:pt x="7" y="0"/>
                                  <a:pt x="16" y="0"/>
                                </a:cubicBezTo>
                                <a:cubicBezTo>
                                  <a:pt x="25" y="0"/>
                                  <a:pt x="33" y="8"/>
                                  <a:pt x="33" y="17"/>
                                </a:cubicBezTo>
                                <a:cubicBezTo>
                                  <a:pt x="33" y="18"/>
                                  <a:pt x="32" y="19"/>
                                  <a:pt x="32" y="21"/>
                                </a:cubicBezTo>
                              </a:path>
                            </a:pathLst>
                          </a:custGeom>
                          <a:solidFill>
                            <a:srgbClr val="FFF3A8"/>
                          </a:solidFill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63" name="Freeform 128"/>
                          <p:cNvSpPr/>
                          <p:nvPr/>
                        </p:nvSpPr>
                        <p:spPr bwMode="auto">
                          <a:xfrm>
                            <a:off x="2621" y="3728"/>
                            <a:ext cx="57" cy="38"/>
                          </a:xfrm>
                          <a:custGeom>
                            <a:avLst/>
                            <a:gdLst>
                              <a:gd name="T0" fmla="*/ 0 w 33"/>
                              <a:gd name="T1" fmla="*/ 125 h 21"/>
                              <a:gd name="T2" fmla="*/ 0 w 33"/>
                              <a:gd name="T3" fmla="*/ 101 h 21"/>
                              <a:gd name="T4" fmla="*/ 83 w 33"/>
                              <a:gd name="T5" fmla="*/ 0 h 21"/>
                              <a:gd name="T6" fmla="*/ 169 w 33"/>
                              <a:gd name="T7" fmla="*/ 101 h 21"/>
                              <a:gd name="T8" fmla="*/ 164 w 33"/>
                              <a:gd name="T9" fmla="*/ 125 h 2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3" h="21">
                                <a:moveTo>
                                  <a:pt x="0" y="21"/>
                                </a:moveTo>
                                <a:cubicBezTo>
                                  <a:pt x="0" y="19"/>
                                  <a:pt x="0" y="18"/>
                                  <a:pt x="0" y="17"/>
                                </a:cubicBezTo>
                                <a:cubicBezTo>
                                  <a:pt x="0" y="8"/>
                                  <a:pt x="7" y="0"/>
                                  <a:pt x="16" y="0"/>
                                </a:cubicBezTo>
                                <a:cubicBezTo>
                                  <a:pt x="25" y="0"/>
                                  <a:pt x="33" y="8"/>
                                  <a:pt x="33" y="17"/>
                                </a:cubicBezTo>
                                <a:cubicBezTo>
                                  <a:pt x="33" y="18"/>
                                  <a:pt x="32" y="19"/>
                                  <a:pt x="32" y="21"/>
                                </a:cubicBezTo>
                              </a:path>
                            </a:pathLst>
                          </a:custGeom>
                          <a:noFill/>
                          <a:ln w="6350" cap="flat">
                            <a:solidFill>
                              <a:srgbClr val="58585A"/>
                            </a:solidFill>
                            <a:prstDash val="solid"/>
                            <a:miter lim="800000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pt-PT"/>
                          </a:p>
                        </p:txBody>
                      </p:sp>
                      <p:sp>
                        <p:nvSpPr>
                          <p:cNvPr id="264" name="Oval 1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42" y="3671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5" name="Oval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38" y="3748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6" name="Oval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35" y="360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7" name="Oval 1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25" y="3537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8" name="Oval 1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23" y="3623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69" name="Oval 1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28" y="3689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0" name="Oval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14" y="3560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1" name="Oval 1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04" y="3502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2" name="Oval 1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0" y="3439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3" name="Oval 1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75" y="3380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4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13" y="3469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5" name="Oval 1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7" y="3402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6" name="Oval 1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0" y="3338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7" name="Oval 1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56" y="3274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8" name="Oval 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28" y="3209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79" name="Oval 1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99" y="3152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0" name="Oval 1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9" y="3094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1" name="Oval 1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3" y="303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2" name="Oval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4" y="2980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3" name="Oval 1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4" y="2928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4" name="Oval 1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4" y="3323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5" name="Oval 1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0" y="3266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6" name="Oval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3209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7" name="Oval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75" y="3158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8" name="Oval 1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40" y="310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89" name="Oval 1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7" y="305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0" name="Oval 1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73" y="300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1" name="Oval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0" y="2961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2" name="Oval 1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89" y="2917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3" name="Oval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9" y="2878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4" name="Oval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99" y="2843"/>
                            <a:ext cx="21" cy="2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5" name="Oval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4" y="2805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6" name="Oval 1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4" y="2772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7" name="Oval 1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51" y="2746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8" name="Oval 1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7" y="2720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299" name="Oval 1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46" y="2698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0" name="Oval 1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90" y="2676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1" name="Oval 1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35" y="2662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2" name="Oval 1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73" y="2652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3" name="Oval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16" y="2641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4" name="Oval 1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58" y="2634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5" name="Oval 1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65" y="2514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6" name="Oval 1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32" y="2524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7" name="Oval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96" y="2535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8" name="Oval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58" y="2553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09" name="Oval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3" y="2570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0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44" y="2614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1" name="Oval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01" y="2645"/>
                            <a:ext cx="20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2" name="Oval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6" y="2674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3" name="Oval 1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9" y="2711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4" name="Oval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64" y="2753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5" name="Oval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16" y="2788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6" name="Oval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64" y="2831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7" name="Oval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9" y="2878"/>
                            <a:ext cx="21" cy="2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8" name="Oval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23" y="2625"/>
                            <a:ext cx="56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19" name="Oval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65" y="2632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0" name="Oval 1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08" y="2641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1" name="Oval 1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51" y="2654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2" name="Oval 1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6" y="2671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3" name="Oval 1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1" y="2689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4" name="Oval 1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7" y="2713"/>
                            <a:ext cx="54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5" name="Oval 1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4" y="2739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6" name="Oval 1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84" y="2768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7" name="Oval 1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4" y="2799"/>
                            <a:ext cx="55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8" name="Oval 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87" y="2838"/>
                            <a:ext cx="54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29" name="Oval 1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39" y="2873"/>
                            <a:ext cx="54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0" name="Oval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94" y="2912"/>
                            <a:ext cx="56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1" name="Oval 1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3" y="2956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2" name="Oval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13" y="3000"/>
                            <a:ext cx="56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3" name="Oval 1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7" y="3048"/>
                            <a:ext cx="54" cy="58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4" name="Oval 2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43" y="3097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5" name="Oval 2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0" y="3150"/>
                            <a:ext cx="53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6" name="Oval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81" y="3204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7" name="Oval 2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5" y="3257"/>
                            <a:ext cx="53" cy="59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  <p:sp>
                        <p:nvSpPr>
                          <p:cNvPr id="338" name="Oval 2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1" y="3314"/>
                            <a:ext cx="55" cy="57"/>
                          </a:xfrm>
                          <a:prstGeom prst="ellipse">
                            <a:avLst/>
                          </a:prstGeom>
                          <a:solidFill>
                            <a:srgbClr val="FFF3A8"/>
                          </a:solidFill>
                          <a:ln w="6350">
                            <a:solidFill>
                              <a:srgbClr val="58585A"/>
                            </a:solidFill>
                            <a:miter lim="800000"/>
                          </a:ln>
                        </p:spPr>
                        <p:txBody>
                          <a:bodyPr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eaLnBrk="1" hangingPunct="1"/>
                            <a:endParaRPr lang="pt-PT" altLang="pt-PT"/>
                          </a:p>
                        </p:txBody>
                      </p:sp>
                    </p:grpSp>
                    <p:sp>
                      <p:nvSpPr>
                        <p:cNvPr id="42" name="Oval 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0" y="3371"/>
                          <a:ext cx="55" cy="59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3" name="Oval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" y="3432"/>
                          <a:ext cx="55" cy="57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4" name="Oval 2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7" y="3491"/>
                          <a:ext cx="55" cy="58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5" name="Oval 2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9" y="3553"/>
                          <a:ext cx="53" cy="57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6" name="Oval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" y="3614"/>
                          <a:ext cx="53" cy="59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7" name="Oval 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3" y="3676"/>
                          <a:ext cx="55" cy="59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48" name="Freeform 211"/>
                        <p:cNvSpPr/>
                        <p:nvPr/>
                      </p:nvSpPr>
                      <p:spPr bwMode="auto">
                        <a:xfrm>
                          <a:off x="451" y="3737"/>
                          <a:ext cx="56" cy="29"/>
                        </a:xfrm>
                        <a:custGeom>
                          <a:avLst/>
                          <a:gdLst>
                            <a:gd name="T0" fmla="*/ 172 w 32"/>
                            <a:gd name="T1" fmla="*/ 96 h 16"/>
                            <a:gd name="T2" fmla="*/ 172 w 32"/>
                            <a:gd name="T3" fmla="*/ 96 h 16"/>
                            <a:gd name="T4" fmla="*/ 86 w 32"/>
                            <a:gd name="T5" fmla="*/ 0 h 16"/>
                            <a:gd name="T6" fmla="*/ 0 w 32"/>
                            <a:gd name="T7" fmla="*/ 96 h 16"/>
                            <a:gd name="T8" fmla="*/ 0 w 32"/>
                            <a:gd name="T9" fmla="*/ 96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2" h="16">
                              <a:moveTo>
                                <a:pt x="32" y="16"/>
                              </a:moveTo>
                              <a:cubicBezTo>
                                <a:pt x="32" y="16"/>
                                <a:pt x="32" y="16"/>
                                <a:pt x="32" y="16"/>
                              </a:cubicBezTo>
                              <a:cubicBezTo>
                                <a:pt x="32" y="7"/>
                                <a:pt x="24" y="0"/>
                                <a:pt x="16" y="0"/>
                              </a:cubicBezTo>
                              <a:cubicBezTo>
                                <a:pt x="7" y="0"/>
                                <a:pt x="0" y="7"/>
                                <a:pt x="0" y="16"/>
                              </a:cubicBezTo>
                              <a:cubicBezTo>
                                <a:pt x="0" y="16"/>
                                <a:pt x="0" y="16"/>
                                <a:pt x="0" y="16"/>
                              </a:cubicBezTo>
                            </a:path>
                          </a:pathLst>
                        </a:custGeom>
                        <a:solidFill>
                          <a:srgbClr val="FFF3A8"/>
                        </a:solidFill>
                        <a:ln w="6350" cap="flat">
                          <a:solidFill>
                            <a:srgbClr val="58585A"/>
                          </a:solidFill>
                          <a:prstDash val="solid"/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49" name="Freeform 212"/>
                        <p:cNvSpPr/>
                        <p:nvPr/>
                      </p:nvSpPr>
                      <p:spPr bwMode="auto">
                        <a:xfrm>
                          <a:off x="451" y="3737"/>
                          <a:ext cx="56" cy="29"/>
                        </a:xfrm>
                        <a:custGeom>
                          <a:avLst/>
                          <a:gdLst>
                            <a:gd name="T0" fmla="*/ 172 w 32"/>
                            <a:gd name="T1" fmla="*/ 96 h 16"/>
                            <a:gd name="T2" fmla="*/ 172 w 32"/>
                            <a:gd name="T3" fmla="*/ 96 h 16"/>
                            <a:gd name="T4" fmla="*/ 86 w 32"/>
                            <a:gd name="T5" fmla="*/ 0 h 16"/>
                            <a:gd name="T6" fmla="*/ 0 w 32"/>
                            <a:gd name="T7" fmla="*/ 96 h 16"/>
                            <a:gd name="T8" fmla="*/ 0 w 32"/>
                            <a:gd name="T9" fmla="*/ 96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2" h="16">
                              <a:moveTo>
                                <a:pt x="32" y="16"/>
                              </a:moveTo>
                              <a:cubicBezTo>
                                <a:pt x="32" y="16"/>
                                <a:pt x="32" y="16"/>
                                <a:pt x="32" y="16"/>
                              </a:cubicBezTo>
                              <a:cubicBezTo>
                                <a:pt x="32" y="7"/>
                                <a:pt x="24" y="0"/>
                                <a:pt x="16" y="0"/>
                              </a:cubicBezTo>
                              <a:cubicBezTo>
                                <a:pt x="7" y="0"/>
                                <a:pt x="0" y="7"/>
                                <a:pt x="0" y="16"/>
                              </a:cubicBezTo>
                              <a:cubicBezTo>
                                <a:pt x="0" y="16"/>
                                <a:pt x="0" y="16"/>
                                <a:pt x="0" y="16"/>
                              </a:cubicBezTo>
                            </a:path>
                          </a:pathLst>
                        </a:custGeom>
                        <a:noFill/>
                        <a:ln w="6350" cap="flat">
                          <a:solidFill>
                            <a:srgbClr val="58585A"/>
                          </a:solidFill>
                          <a:prstDash val="solid"/>
                          <a:miter lim="800000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50" name="Oval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5" y="2503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1" name="Oval 2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9" y="2511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2" name="Oval 2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82" y="2524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3" name="Oval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20" y="2538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4" name="Oval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60" y="2555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5" name="Oval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98" y="2577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6" name="Oval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9" y="2601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7" name="Oval 2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1" y="2630"/>
                          <a:ext cx="56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8" name="Oval 2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25" y="2663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59" name="Oval 2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0" y="2698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0" name="Oval 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9" y="2741"/>
                          <a:ext cx="58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1" name="Oval 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7" y="2777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2" name="Oval 2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9" y="2820"/>
                          <a:ext cx="56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3" name="Oval 2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2869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4" name="Oval 2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7" y="2917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5" name="Oval 2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8" y="2970"/>
                          <a:ext cx="56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6" name="Oval 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0" y="3025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7" name="Oval 2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" y="3082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8" name="Oval 2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" y="3141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69" name="Oval 2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3" y="3202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0" name="Oval 2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7" y="3263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1" name="Oval 2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5" y="3327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2" name="Oval 2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6" y="3393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3" name="Oval 2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9" y="3457"/>
                          <a:ext cx="57" cy="61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4" name="Oval 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8" y="3526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5" name="Oval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0" y="3594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6" name="Oval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3" y="3662"/>
                          <a:ext cx="57" cy="60"/>
                        </a:xfrm>
                        <a:prstGeom prst="ellipse">
                          <a:avLst/>
                        </a:prstGeom>
                        <a:solidFill>
                          <a:srgbClr val="FFF3A8"/>
                        </a:solidFill>
                        <a:ln w="6350">
                          <a:solidFill>
                            <a:srgbClr val="58585A"/>
                          </a:solidFill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77" name="Freeform 240"/>
                        <p:cNvSpPr/>
                        <p:nvPr/>
                      </p:nvSpPr>
                      <p:spPr bwMode="auto">
                        <a:xfrm>
                          <a:off x="339" y="3728"/>
                          <a:ext cx="57" cy="38"/>
                        </a:xfrm>
                        <a:custGeom>
                          <a:avLst/>
                          <a:gdLst>
                            <a:gd name="T0" fmla="*/ 169 w 33"/>
                            <a:gd name="T1" fmla="*/ 125 h 21"/>
                            <a:gd name="T2" fmla="*/ 169 w 33"/>
                            <a:gd name="T3" fmla="*/ 101 h 21"/>
                            <a:gd name="T4" fmla="*/ 86 w 33"/>
                            <a:gd name="T5" fmla="*/ 0 h 21"/>
                            <a:gd name="T6" fmla="*/ 0 w 33"/>
                            <a:gd name="T7" fmla="*/ 101 h 21"/>
                            <a:gd name="T8" fmla="*/ 5 w 33"/>
                            <a:gd name="T9" fmla="*/ 125 h 2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3" h="21">
                              <a:moveTo>
                                <a:pt x="33" y="21"/>
                              </a:moveTo>
                              <a:cubicBezTo>
                                <a:pt x="33" y="19"/>
                                <a:pt x="33" y="18"/>
                                <a:pt x="33" y="17"/>
                              </a:cubicBezTo>
                              <a:cubicBezTo>
                                <a:pt x="33" y="8"/>
                                <a:pt x="26" y="0"/>
                                <a:pt x="17" y="0"/>
                              </a:cubicBezTo>
                              <a:cubicBezTo>
                                <a:pt x="8" y="0"/>
                                <a:pt x="0" y="8"/>
                                <a:pt x="0" y="17"/>
                              </a:cubicBezTo>
                              <a:cubicBezTo>
                                <a:pt x="0" y="18"/>
                                <a:pt x="1" y="19"/>
                                <a:pt x="1" y="21"/>
                              </a:cubicBezTo>
                            </a:path>
                          </a:pathLst>
                        </a:custGeom>
                        <a:solidFill>
                          <a:srgbClr val="FFF3A8"/>
                        </a:solidFill>
                        <a:ln w="6350" cap="flat">
                          <a:solidFill>
                            <a:srgbClr val="58585A"/>
                          </a:solidFill>
                          <a:prstDash val="solid"/>
                          <a:miter lim="800000"/>
                        </a:ln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78" name="Freeform 241"/>
                        <p:cNvSpPr/>
                        <p:nvPr/>
                      </p:nvSpPr>
                      <p:spPr bwMode="auto">
                        <a:xfrm>
                          <a:off x="339" y="3728"/>
                          <a:ext cx="57" cy="38"/>
                        </a:xfrm>
                        <a:custGeom>
                          <a:avLst/>
                          <a:gdLst>
                            <a:gd name="T0" fmla="*/ 169 w 33"/>
                            <a:gd name="T1" fmla="*/ 125 h 21"/>
                            <a:gd name="T2" fmla="*/ 169 w 33"/>
                            <a:gd name="T3" fmla="*/ 101 h 21"/>
                            <a:gd name="T4" fmla="*/ 86 w 33"/>
                            <a:gd name="T5" fmla="*/ 0 h 21"/>
                            <a:gd name="T6" fmla="*/ 0 w 33"/>
                            <a:gd name="T7" fmla="*/ 101 h 21"/>
                            <a:gd name="T8" fmla="*/ 5 w 33"/>
                            <a:gd name="T9" fmla="*/ 125 h 2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3" h="21">
                              <a:moveTo>
                                <a:pt x="33" y="21"/>
                              </a:moveTo>
                              <a:cubicBezTo>
                                <a:pt x="33" y="19"/>
                                <a:pt x="33" y="18"/>
                                <a:pt x="33" y="17"/>
                              </a:cubicBezTo>
                              <a:cubicBezTo>
                                <a:pt x="33" y="8"/>
                                <a:pt x="26" y="0"/>
                                <a:pt x="17" y="0"/>
                              </a:cubicBezTo>
                              <a:cubicBezTo>
                                <a:pt x="8" y="0"/>
                                <a:pt x="0" y="8"/>
                                <a:pt x="0" y="17"/>
                              </a:cubicBezTo>
                              <a:cubicBezTo>
                                <a:pt x="0" y="18"/>
                                <a:pt x="1" y="19"/>
                                <a:pt x="1" y="21"/>
                              </a:cubicBezTo>
                            </a:path>
                          </a:pathLst>
                        </a:custGeom>
                        <a:noFill/>
                        <a:ln w="6350" cap="flat">
                          <a:solidFill>
                            <a:srgbClr val="58585A"/>
                          </a:solidFill>
                          <a:prstDash val="solid"/>
                          <a:miter lim="800000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79" name="Oval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7" y="3673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0" name="Oval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3" y="3739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1" name="Oval 2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4" y="3606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2" name="Oval 2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4" y="3538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3" name="Oval 2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7" y="3621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4" name="Oval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2" y="3687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5" name="Oval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6" y="3559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6" name="Oval 2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8" y="3498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7" name="Oval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" y="3435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8" name="Oval 2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7" y="3375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89" name="Oval 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6" y="3470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0" name="Oval 2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0" y="3406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1" name="Oval 2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9" y="3342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2" name="Oval 2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3" y="3277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3" name="Oval 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0" y="321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4" name="Oval 2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8" y="3154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5" name="Oval 2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9" y="3095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6" name="Oval 2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5" y="3037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7" name="Oval 2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5" y="2981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8" name="Oval 2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3" y="2932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99" name="Oval 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8" y="3320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0" name="Oval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2" y="326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1" name="Oval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0" y="3211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2" name="Oval 2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5" y="3160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3" name="Oval 2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0" y="3106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4" name="Oval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3" y="3057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5" name="Oval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7" y="3007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6" name="Oval 2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0" y="296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7" name="Oval 2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2" y="2919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8" name="Oval 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1" y="2880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09" name="Oval 2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01" y="2845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0" name="Oval 2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9" y="2809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1" name="Oval 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" y="2775"/>
                          <a:ext cx="21" cy="2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2" name="Oval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3" y="2744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3" name="Oval 2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06" y="2718"/>
                          <a:ext cx="21" cy="2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4" name="Oval 2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5" y="2698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5" name="Oval 2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0" y="2676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6" name="Oval 2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5" y="2662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7" name="Oval 2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27" y="2652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8" name="Oval 2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84" y="2641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19" name="Oval 2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2" y="2634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2" name="Oval 2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30" y="251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5" name="Oval 2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65" y="2522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6" name="Oval 2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9" y="2536"/>
                          <a:ext cx="21" cy="2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7" name="Oval 2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41" y="2551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8" name="Oval 2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77" y="2568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29" name="Oval 2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8" y="2588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0" name="Oval 2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2612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1" name="Oval 2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9" y="264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2" name="Oval 2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4" y="2673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3" name="Oval 2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1" y="2711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4" name="Oval 2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7" y="2752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5" name="Oval 2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6" y="2788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6" name="Oval 2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" y="2834"/>
                          <a:ext cx="21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7" name="Oval 3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6" y="2882"/>
                          <a:ext cx="20" cy="2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eaLnBrk="1" hangingPunct="1"/>
                          <a:endParaRPr lang="pt-PT" altLang="pt-PT"/>
                        </a:p>
                      </p:txBody>
                    </p:sp>
                    <p:sp>
                      <p:nvSpPr>
                        <p:cNvPr id="138" name="Freeform 301"/>
                        <p:cNvSpPr/>
                        <p:nvPr/>
                      </p:nvSpPr>
                      <p:spPr bwMode="auto">
                        <a:xfrm>
                          <a:off x="501" y="2676"/>
                          <a:ext cx="2015" cy="1088"/>
                        </a:xfrm>
                        <a:custGeom>
                          <a:avLst/>
                          <a:gdLst>
                            <a:gd name="T0" fmla="*/ 5921 w 1169"/>
                            <a:gd name="T1" fmla="*/ 3273 h 592"/>
                            <a:gd name="T2" fmla="*/ 5930 w 1169"/>
                            <a:gd name="T3" fmla="*/ 2972 h 592"/>
                            <a:gd name="T4" fmla="*/ 5823 w 1169"/>
                            <a:gd name="T5" fmla="*/ 2658 h 592"/>
                            <a:gd name="T6" fmla="*/ 5790 w 1169"/>
                            <a:gd name="T7" fmla="*/ 2386 h 592"/>
                            <a:gd name="T8" fmla="*/ 5640 w 1169"/>
                            <a:gd name="T9" fmla="*/ 2073 h 592"/>
                            <a:gd name="T10" fmla="*/ 5571 w 1169"/>
                            <a:gd name="T11" fmla="*/ 1830 h 592"/>
                            <a:gd name="T12" fmla="*/ 5378 w 1169"/>
                            <a:gd name="T13" fmla="*/ 1527 h 592"/>
                            <a:gd name="T14" fmla="*/ 5280 w 1169"/>
                            <a:gd name="T15" fmla="*/ 1321 h 592"/>
                            <a:gd name="T16" fmla="*/ 5050 w 1169"/>
                            <a:gd name="T17" fmla="*/ 1051 h 592"/>
                            <a:gd name="T18" fmla="*/ 4897 w 1169"/>
                            <a:gd name="T19" fmla="*/ 895 h 592"/>
                            <a:gd name="T20" fmla="*/ 4651 w 1169"/>
                            <a:gd name="T21" fmla="*/ 658 h 592"/>
                            <a:gd name="T22" fmla="*/ 4466 w 1169"/>
                            <a:gd name="T23" fmla="*/ 540 h 592"/>
                            <a:gd name="T24" fmla="*/ 4216 w 1169"/>
                            <a:gd name="T25" fmla="*/ 327 h 592"/>
                            <a:gd name="T26" fmla="*/ 3999 w 1169"/>
                            <a:gd name="T27" fmla="*/ 274 h 592"/>
                            <a:gd name="T28" fmla="*/ 3737 w 1169"/>
                            <a:gd name="T29" fmla="*/ 125 h 592"/>
                            <a:gd name="T30" fmla="*/ 3497 w 1169"/>
                            <a:gd name="T31" fmla="*/ 112 h 592"/>
                            <a:gd name="T32" fmla="*/ 3235 w 1169"/>
                            <a:gd name="T33" fmla="*/ 13 h 592"/>
                            <a:gd name="T34" fmla="*/ 2992 w 1169"/>
                            <a:gd name="T35" fmla="*/ 51 h 592"/>
                            <a:gd name="T36" fmla="*/ 2751 w 1169"/>
                            <a:gd name="T37" fmla="*/ 13 h 592"/>
                            <a:gd name="T38" fmla="*/ 2489 w 1169"/>
                            <a:gd name="T39" fmla="*/ 112 h 592"/>
                            <a:gd name="T40" fmla="*/ 2249 w 1169"/>
                            <a:gd name="T41" fmla="*/ 125 h 592"/>
                            <a:gd name="T42" fmla="*/ 1987 w 1169"/>
                            <a:gd name="T43" fmla="*/ 274 h 592"/>
                            <a:gd name="T44" fmla="*/ 1770 w 1169"/>
                            <a:gd name="T45" fmla="*/ 327 h 592"/>
                            <a:gd name="T46" fmla="*/ 1522 w 1169"/>
                            <a:gd name="T47" fmla="*/ 540 h 592"/>
                            <a:gd name="T48" fmla="*/ 1338 w 1169"/>
                            <a:gd name="T49" fmla="*/ 658 h 592"/>
                            <a:gd name="T50" fmla="*/ 1091 w 1169"/>
                            <a:gd name="T51" fmla="*/ 895 h 592"/>
                            <a:gd name="T52" fmla="*/ 936 w 1169"/>
                            <a:gd name="T53" fmla="*/ 1051 h 592"/>
                            <a:gd name="T54" fmla="*/ 707 w 1169"/>
                            <a:gd name="T55" fmla="*/ 1321 h 592"/>
                            <a:gd name="T56" fmla="*/ 608 w 1169"/>
                            <a:gd name="T57" fmla="*/ 1527 h 592"/>
                            <a:gd name="T58" fmla="*/ 415 w 1169"/>
                            <a:gd name="T59" fmla="*/ 1830 h 592"/>
                            <a:gd name="T60" fmla="*/ 348 w 1169"/>
                            <a:gd name="T61" fmla="*/ 2073 h 592"/>
                            <a:gd name="T62" fmla="*/ 197 w 1169"/>
                            <a:gd name="T63" fmla="*/ 2386 h 592"/>
                            <a:gd name="T64" fmla="*/ 164 w 1169"/>
                            <a:gd name="T65" fmla="*/ 2658 h 592"/>
                            <a:gd name="T66" fmla="*/ 57 w 1169"/>
                            <a:gd name="T67" fmla="*/ 2972 h 592"/>
                            <a:gd name="T68" fmla="*/ 66 w 1169"/>
                            <a:gd name="T69" fmla="*/ 3273 h 592"/>
                            <a:gd name="T70" fmla="*/ 0 w 1169"/>
                            <a:gd name="T71" fmla="*/ 3587 h 592"/>
                            <a:gd name="T72" fmla="*/ 86 w 1169"/>
                            <a:gd name="T73" fmla="*/ 3273 h 592"/>
                            <a:gd name="T74" fmla="*/ 184 w 1169"/>
                            <a:gd name="T75" fmla="*/ 2658 h 592"/>
                            <a:gd name="T76" fmla="*/ 369 w 1169"/>
                            <a:gd name="T77" fmla="*/ 2073 h 592"/>
                            <a:gd name="T78" fmla="*/ 629 w 1169"/>
                            <a:gd name="T79" fmla="*/ 1527 h 592"/>
                            <a:gd name="T80" fmla="*/ 957 w 1169"/>
                            <a:gd name="T81" fmla="*/ 1051 h 592"/>
                            <a:gd name="T82" fmla="*/ 1210 w 1169"/>
                            <a:gd name="T83" fmla="*/ 794 h 592"/>
                            <a:gd name="T84" fmla="*/ 1634 w 1169"/>
                            <a:gd name="T85" fmla="*/ 459 h 592"/>
                            <a:gd name="T86" fmla="*/ 2094 w 1169"/>
                            <a:gd name="T87" fmla="*/ 217 h 592"/>
                            <a:gd name="T88" fmla="*/ 2586 w 1169"/>
                            <a:gd name="T89" fmla="*/ 74 h 592"/>
                            <a:gd name="T90" fmla="*/ 2992 w 1169"/>
                            <a:gd name="T91" fmla="*/ 68 h 592"/>
                            <a:gd name="T92" fmla="*/ 3235 w 1169"/>
                            <a:gd name="T93" fmla="*/ 44 h 592"/>
                            <a:gd name="T94" fmla="*/ 3728 w 1169"/>
                            <a:gd name="T95" fmla="*/ 162 h 592"/>
                            <a:gd name="T96" fmla="*/ 4204 w 1169"/>
                            <a:gd name="T97" fmla="*/ 364 h 592"/>
                            <a:gd name="T98" fmla="*/ 4630 w 1169"/>
                            <a:gd name="T99" fmla="*/ 669 h 592"/>
                            <a:gd name="T100" fmla="*/ 5025 w 1169"/>
                            <a:gd name="T101" fmla="*/ 1051 h 592"/>
                            <a:gd name="T102" fmla="*/ 5256 w 1169"/>
                            <a:gd name="T103" fmla="*/ 1364 h 592"/>
                            <a:gd name="T104" fmla="*/ 5535 w 1169"/>
                            <a:gd name="T105" fmla="*/ 1887 h 592"/>
                            <a:gd name="T106" fmla="*/ 5752 w 1169"/>
                            <a:gd name="T107" fmla="*/ 2459 h 592"/>
                            <a:gd name="T108" fmla="*/ 5874 w 1169"/>
                            <a:gd name="T109" fmla="*/ 3067 h 592"/>
                            <a:gd name="T110" fmla="*/ 5940 w 1169"/>
                            <a:gd name="T111" fmla="*/ 3676 h 592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</a:gdLst>
                          <a:ahLst/>
                          <a:cxnLst>
                            <a:cxn ang="T112">
                              <a:pos x="T0" y="T1"/>
                            </a:cxn>
                            <a:cxn ang="T113">
                              <a:pos x="T2" y="T3"/>
                            </a:cxn>
                            <a:cxn ang="T114">
                              <a:pos x="T4" y="T5"/>
                            </a:cxn>
                            <a:cxn ang="T115">
                              <a:pos x="T6" y="T7"/>
                            </a:cxn>
                            <a:cxn ang="T116">
                              <a:pos x="T8" y="T9"/>
                            </a:cxn>
                            <a:cxn ang="T117">
                              <a:pos x="T10" y="T11"/>
                            </a:cxn>
                            <a:cxn ang="T118">
                              <a:pos x="T12" y="T13"/>
                            </a:cxn>
                            <a:cxn ang="T119">
                              <a:pos x="T14" y="T15"/>
                            </a:cxn>
                            <a:cxn ang="T120">
                              <a:pos x="T16" y="T17"/>
                            </a:cxn>
                            <a:cxn ang="T121">
                              <a:pos x="T18" y="T19"/>
                            </a:cxn>
                            <a:cxn ang="T122">
                              <a:pos x="T20" y="T21"/>
                            </a:cxn>
                            <a:cxn ang="T123">
                              <a:pos x="T22" y="T23"/>
                            </a:cxn>
                            <a:cxn ang="T124">
                              <a:pos x="T24" y="T25"/>
                            </a:cxn>
                            <a:cxn ang="T125">
                              <a:pos x="T26" y="T27"/>
                            </a:cxn>
                            <a:cxn ang="T126">
                              <a:pos x="T28" y="T29"/>
                            </a:cxn>
                            <a:cxn ang="T127">
                              <a:pos x="T30" y="T31"/>
                            </a:cxn>
                            <a:cxn ang="T128">
                              <a:pos x="T32" y="T33"/>
                            </a:cxn>
                            <a:cxn ang="T129">
                              <a:pos x="T34" y="T35"/>
                            </a:cxn>
                            <a:cxn ang="T130">
                              <a:pos x="T36" y="T37"/>
                            </a:cxn>
                            <a:cxn ang="T131">
                              <a:pos x="T38" y="T39"/>
                            </a:cxn>
                            <a:cxn ang="T132">
                              <a:pos x="T40" y="T41"/>
                            </a:cxn>
                            <a:cxn ang="T133">
                              <a:pos x="T42" y="T43"/>
                            </a:cxn>
                            <a:cxn ang="T134">
                              <a:pos x="T44" y="T45"/>
                            </a:cxn>
                            <a:cxn ang="T135">
                              <a:pos x="T46" y="T47"/>
                            </a:cxn>
                            <a:cxn ang="T136">
                              <a:pos x="T48" y="T49"/>
                            </a:cxn>
                            <a:cxn ang="T137">
                              <a:pos x="T50" y="T51"/>
                            </a:cxn>
                            <a:cxn ang="T138">
                              <a:pos x="T52" y="T53"/>
                            </a:cxn>
                            <a:cxn ang="T139">
                              <a:pos x="T54" y="T55"/>
                            </a:cxn>
                            <a:cxn ang="T140">
                              <a:pos x="T56" y="T57"/>
                            </a:cxn>
                            <a:cxn ang="T141">
                              <a:pos x="T58" y="T59"/>
                            </a:cxn>
                            <a:cxn ang="T142">
                              <a:pos x="T60" y="T61"/>
                            </a:cxn>
                            <a:cxn ang="T143">
                              <a:pos x="T62" y="T63"/>
                            </a:cxn>
                            <a:cxn ang="T144">
                              <a:pos x="T64" y="T65"/>
                            </a:cxn>
                            <a:cxn ang="T145">
                              <a:pos x="T66" y="T67"/>
                            </a:cxn>
                            <a:cxn ang="T146">
                              <a:pos x="T68" y="T69"/>
                            </a:cxn>
                            <a:cxn ang="T147">
                              <a:pos x="T70" y="T71"/>
                            </a:cxn>
                            <a:cxn ang="T148">
                              <a:pos x="T72" y="T73"/>
                            </a:cxn>
                            <a:cxn ang="T149">
                              <a:pos x="T74" y="T75"/>
                            </a:cxn>
                            <a:cxn ang="T150">
                              <a:pos x="T76" y="T77"/>
                            </a:cxn>
                            <a:cxn ang="T151">
                              <a:pos x="T78" y="T79"/>
                            </a:cxn>
                            <a:cxn ang="T152">
                              <a:pos x="T80" y="T81"/>
                            </a:cxn>
                            <a:cxn ang="T153">
                              <a:pos x="T82" y="T83"/>
                            </a:cxn>
                            <a:cxn ang="T154">
                              <a:pos x="T84" y="T85"/>
                            </a:cxn>
                            <a:cxn ang="T155">
                              <a:pos x="T86" y="T87"/>
                            </a:cxn>
                            <a:cxn ang="T156">
                              <a:pos x="T88" y="T89"/>
                            </a:cxn>
                            <a:cxn ang="T157">
                              <a:pos x="T90" y="T91"/>
                            </a:cxn>
                            <a:cxn ang="T158">
                              <a:pos x="T92" y="T93"/>
                            </a:cxn>
                            <a:cxn ang="T159">
                              <a:pos x="T94" y="T95"/>
                            </a:cxn>
                            <a:cxn ang="T160">
                              <a:pos x="T96" y="T97"/>
                            </a:cxn>
                            <a:cxn ang="T161">
                              <a:pos x="T98" y="T99"/>
                            </a:cxn>
                            <a:cxn ang="T162">
                              <a:pos x="T100" y="T101"/>
                            </a:cxn>
                            <a:cxn ang="T163">
                              <a:pos x="T102" y="T103"/>
                            </a:cxn>
                            <a:cxn ang="T164">
                              <a:pos x="T104" y="T105"/>
                            </a:cxn>
                            <a:cxn ang="T165">
                              <a:pos x="T106" y="T107"/>
                            </a:cxn>
                            <a:cxn ang="T166">
                              <a:pos x="T108" y="T109"/>
                            </a:cxn>
                            <a:cxn ang="T167">
                              <a:pos x="T110" y="T111"/>
                            </a:cxn>
                          </a:cxnLst>
                          <a:rect l="0" t="0" r="r" b="b"/>
                          <a:pathLst>
                            <a:path w="1169" h="592">
                              <a:moveTo>
                                <a:pt x="1167" y="577"/>
                              </a:moveTo>
                              <a:cubicBezTo>
                                <a:pt x="1162" y="573"/>
                                <a:pt x="1159" y="567"/>
                                <a:pt x="1159" y="561"/>
                              </a:cubicBezTo>
                              <a:cubicBezTo>
                                <a:pt x="1159" y="556"/>
                                <a:pt x="1162" y="551"/>
                                <a:pt x="1166" y="547"/>
                              </a:cubicBezTo>
                              <a:cubicBezTo>
                                <a:pt x="1167" y="545"/>
                                <a:pt x="1167" y="545"/>
                                <a:pt x="1167" y="545"/>
                              </a:cubicBezTo>
                              <a:cubicBezTo>
                                <a:pt x="1165" y="544"/>
                                <a:pt x="1165" y="544"/>
                                <a:pt x="1165" y="544"/>
                              </a:cubicBezTo>
                              <a:cubicBezTo>
                                <a:pt x="1160" y="540"/>
                                <a:pt x="1156" y="534"/>
                                <a:pt x="1156" y="527"/>
                              </a:cubicBezTo>
                              <a:cubicBezTo>
                                <a:pt x="1156" y="522"/>
                                <a:pt x="1158" y="518"/>
                                <a:pt x="1161" y="514"/>
                              </a:cubicBezTo>
                              <a:cubicBezTo>
                                <a:pt x="1163" y="512"/>
                                <a:pt x="1163" y="512"/>
                                <a:pt x="1163" y="512"/>
                              </a:cubicBezTo>
                              <a:cubicBezTo>
                                <a:pt x="1161" y="511"/>
                                <a:pt x="1161" y="511"/>
                                <a:pt x="1161" y="511"/>
                              </a:cubicBezTo>
                              <a:cubicBezTo>
                                <a:pt x="1155" y="507"/>
                                <a:pt x="1151" y="501"/>
                                <a:pt x="1151" y="494"/>
                              </a:cubicBezTo>
                              <a:cubicBezTo>
                                <a:pt x="1151" y="489"/>
                                <a:pt x="1153" y="484"/>
                                <a:pt x="1156" y="481"/>
                              </a:cubicBezTo>
                              <a:cubicBezTo>
                                <a:pt x="1158" y="479"/>
                                <a:pt x="1158" y="479"/>
                                <a:pt x="1158" y="479"/>
                              </a:cubicBezTo>
                              <a:cubicBezTo>
                                <a:pt x="1156" y="478"/>
                                <a:pt x="1156" y="478"/>
                                <a:pt x="1156" y="478"/>
                              </a:cubicBezTo>
                              <a:cubicBezTo>
                                <a:pt x="1149" y="474"/>
                                <a:pt x="1146" y="468"/>
                                <a:pt x="1146" y="460"/>
                              </a:cubicBezTo>
                              <a:cubicBezTo>
                                <a:pt x="1146" y="456"/>
                                <a:pt x="1147" y="452"/>
                                <a:pt x="1149" y="449"/>
                              </a:cubicBezTo>
                              <a:cubicBezTo>
                                <a:pt x="1151" y="447"/>
                                <a:pt x="1151" y="447"/>
                                <a:pt x="1151" y="447"/>
                              </a:cubicBezTo>
                              <a:cubicBezTo>
                                <a:pt x="1148" y="446"/>
                                <a:pt x="1148" y="446"/>
                                <a:pt x="1148" y="446"/>
                              </a:cubicBezTo>
                              <a:cubicBezTo>
                                <a:pt x="1141" y="443"/>
                                <a:pt x="1137" y="436"/>
                                <a:pt x="1137" y="428"/>
                              </a:cubicBezTo>
                              <a:cubicBezTo>
                                <a:pt x="1137" y="424"/>
                                <a:pt x="1138" y="420"/>
                                <a:pt x="1140" y="417"/>
                              </a:cubicBezTo>
                              <a:cubicBezTo>
                                <a:pt x="1141" y="415"/>
                                <a:pt x="1141" y="415"/>
                                <a:pt x="1141" y="415"/>
                              </a:cubicBezTo>
                              <a:cubicBezTo>
                                <a:pt x="1139" y="414"/>
                                <a:pt x="1139" y="414"/>
                                <a:pt x="1139" y="414"/>
                              </a:cubicBezTo>
                              <a:cubicBezTo>
                                <a:pt x="1132" y="411"/>
                                <a:pt x="1127" y="404"/>
                                <a:pt x="1127" y="396"/>
                              </a:cubicBezTo>
                              <a:cubicBezTo>
                                <a:pt x="1127" y="392"/>
                                <a:pt x="1128" y="389"/>
                                <a:pt x="1130" y="386"/>
                              </a:cubicBezTo>
                              <a:cubicBezTo>
                                <a:pt x="1131" y="384"/>
                                <a:pt x="1131" y="384"/>
                                <a:pt x="1131" y="384"/>
                              </a:cubicBezTo>
                              <a:cubicBezTo>
                                <a:pt x="1129" y="383"/>
                                <a:pt x="1129" y="383"/>
                                <a:pt x="1129" y="383"/>
                              </a:cubicBezTo>
                              <a:cubicBezTo>
                                <a:pt x="1120" y="380"/>
                                <a:pt x="1115" y="373"/>
                                <a:pt x="1115" y="364"/>
                              </a:cubicBezTo>
                              <a:cubicBezTo>
                                <a:pt x="1115" y="361"/>
                                <a:pt x="1115" y="358"/>
                                <a:pt x="1117" y="355"/>
                              </a:cubicBezTo>
                              <a:cubicBezTo>
                                <a:pt x="1118" y="353"/>
                                <a:pt x="1118" y="353"/>
                                <a:pt x="1118" y="353"/>
                              </a:cubicBezTo>
                              <a:cubicBezTo>
                                <a:pt x="1115" y="353"/>
                                <a:pt x="1115" y="353"/>
                                <a:pt x="1115" y="353"/>
                              </a:cubicBezTo>
                              <a:cubicBezTo>
                                <a:pt x="1107" y="350"/>
                                <a:pt x="1101" y="342"/>
                                <a:pt x="1101" y="334"/>
                              </a:cubicBezTo>
                              <a:cubicBezTo>
                                <a:pt x="1101" y="331"/>
                                <a:pt x="1102" y="329"/>
                                <a:pt x="1103" y="326"/>
                              </a:cubicBezTo>
                              <a:cubicBezTo>
                                <a:pt x="1104" y="324"/>
                                <a:pt x="1104" y="324"/>
                                <a:pt x="1104" y="324"/>
                              </a:cubicBezTo>
                              <a:cubicBezTo>
                                <a:pt x="1101" y="323"/>
                                <a:pt x="1101" y="323"/>
                                <a:pt x="1101" y="323"/>
                              </a:cubicBezTo>
                              <a:cubicBezTo>
                                <a:pt x="1092" y="322"/>
                                <a:pt x="1085" y="313"/>
                                <a:pt x="1085" y="304"/>
                              </a:cubicBezTo>
                              <a:cubicBezTo>
                                <a:pt x="1085" y="302"/>
                                <a:pt x="1086" y="299"/>
                                <a:pt x="1087" y="297"/>
                              </a:cubicBezTo>
                              <a:cubicBezTo>
                                <a:pt x="1088" y="295"/>
                                <a:pt x="1088" y="295"/>
                                <a:pt x="1088" y="295"/>
                              </a:cubicBezTo>
                              <a:cubicBezTo>
                                <a:pt x="1085" y="294"/>
                                <a:pt x="1085" y="294"/>
                                <a:pt x="1085" y="294"/>
                              </a:cubicBezTo>
                              <a:cubicBezTo>
                                <a:pt x="1076" y="293"/>
                                <a:pt x="1069" y="284"/>
                                <a:pt x="1069" y="275"/>
                              </a:cubicBezTo>
                              <a:cubicBezTo>
                                <a:pt x="1069" y="273"/>
                                <a:pt x="1069" y="271"/>
                                <a:pt x="1070" y="269"/>
                              </a:cubicBezTo>
                              <a:cubicBezTo>
                                <a:pt x="1071" y="266"/>
                                <a:pt x="1071" y="266"/>
                                <a:pt x="1071" y="266"/>
                              </a:cubicBezTo>
                              <a:cubicBezTo>
                                <a:pt x="1068" y="266"/>
                                <a:pt x="1068" y="266"/>
                                <a:pt x="1068" y="266"/>
                              </a:cubicBezTo>
                              <a:cubicBezTo>
                                <a:pt x="1058" y="265"/>
                                <a:pt x="1050" y="256"/>
                                <a:pt x="1050" y="246"/>
                              </a:cubicBezTo>
                              <a:cubicBezTo>
                                <a:pt x="1051" y="242"/>
                                <a:pt x="1051" y="242"/>
                                <a:pt x="1051" y="242"/>
                              </a:cubicBezTo>
                              <a:cubicBezTo>
                                <a:pt x="1051" y="239"/>
                                <a:pt x="1051" y="239"/>
                                <a:pt x="1051" y="239"/>
                              </a:cubicBezTo>
                              <a:cubicBezTo>
                                <a:pt x="1049" y="239"/>
                                <a:pt x="1049" y="239"/>
                                <a:pt x="1049" y="239"/>
                              </a:cubicBezTo>
                              <a:cubicBezTo>
                                <a:pt x="1039" y="239"/>
                                <a:pt x="1030" y="230"/>
                                <a:pt x="1030" y="220"/>
                              </a:cubicBezTo>
                              <a:cubicBezTo>
                                <a:pt x="1031" y="215"/>
                                <a:pt x="1031" y="215"/>
                                <a:pt x="1031" y="215"/>
                              </a:cubicBezTo>
                              <a:cubicBezTo>
                                <a:pt x="1031" y="213"/>
                                <a:pt x="1031" y="213"/>
                                <a:pt x="1031" y="213"/>
                              </a:cubicBezTo>
                              <a:cubicBezTo>
                                <a:pt x="1029" y="213"/>
                                <a:pt x="1029" y="213"/>
                                <a:pt x="1029" y="213"/>
                              </a:cubicBezTo>
                              <a:cubicBezTo>
                                <a:pt x="1018" y="213"/>
                                <a:pt x="1009" y="204"/>
                                <a:pt x="1009" y="193"/>
                              </a:cubicBezTo>
                              <a:cubicBezTo>
                                <a:pt x="1009" y="191"/>
                                <a:pt x="1009" y="191"/>
                                <a:pt x="1009" y="191"/>
                              </a:cubicBezTo>
                              <a:cubicBezTo>
                                <a:pt x="1009" y="189"/>
                                <a:pt x="1009" y="189"/>
                                <a:pt x="1009" y="189"/>
                              </a:cubicBezTo>
                              <a:cubicBezTo>
                                <a:pt x="1005" y="189"/>
                                <a:pt x="1005" y="189"/>
                                <a:pt x="1005" y="189"/>
                              </a:cubicBezTo>
                              <a:cubicBezTo>
                                <a:pt x="994" y="189"/>
                                <a:pt x="986" y="180"/>
                                <a:pt x="986" y="169"/>
                              </a:cubicBezTo>
                              <a:cubicBezTo>
                                <a:pt x="986" y="167"/>
                                <a:pt x="986" y="167"/>
                                <a:pt x="986" y="167"/>
                              </a:cubicBezTo>
                              <a:cubicBezTo>
                                <a:pt x="986" y="164"/>
                                <a:pt x="986" y="164"/>
                                <a:pt x="986" y="164"/>
                              </a:cubicBezTo>
                              <a:cubicBezTo>
                                <a:pt x="981" y="165"/>
                                <a:pt x="981" y="165"/>
                                <a:pt x="981" y="165"/>
                              </a:cubicBezTo>
                              <a:cubicBezTo>
                                <a:pt x="971" y="165"/>
                                <a:pt x="962" y="156"/>
                                <a:pt x="962" y="145"/>
                              </a:cubicBezTo>
                              <a:cubicBezTo>
                                <a:pt x="961" y="143"/>
                                <a:pt x="961" y="143"/>
                                <a:pt x="961" y="143"/>
                              </a:cubicBezTo>
                              <a:cubicBezTo>
                                <a:pt x="956" y="144"/>
                                <a:pt x="956" y="144"/>
                                <a:pt x="956" y="144"/>
                              </a:cubicBezTo>
                              <a:cubicBezTo>
                                <a:pt x="953" y="143"/>
                                <a:pt x="953" y="143"/>
                                <a:pt x="953" y="143"/>
                              </a:cubicBezTo>
                              <a:cubicBezTo>
                                <a:pt x="944" y="142"/>
                                <a:pt x="937" y="135"/>
                                <a:pt x="936" y="126"/>
                              </a:cubicBezTo>
                              <a:cubicBezTo>
                                <a:pt x="936" y="124"/>
                                <a:pt x="936" y="124"/>
                                <a:pt x="936" y="124"/>
                              </a:cubicBezTo>
                              <a:cubicBezTo>
                                <a:pt x="934" y="124"/>
                                <a:pt x="934" y="124"/>
                                <a:pt x="934" y="124"/>
                              </a:cubicBezTo>
                              <a:cubicBezTo>
                                <a:pt x="932" y="125"/>
                                <a:pt x="930" y="125"/>
                                <a:pt x="928" y="125"/>
                              </a:cubicBezTo>
                              <a:cubicBezTo>
                                <a:pt x="917" y="125"/>
                                <a:pt x="908" y="116"/>
                                <a:pt x="908" y="106"/>
                              </a:cubicBezTo>
                              <a:cubicBezTo>
                                <a:pt x="908" y="103"/>
                                <a:pt x="908" y="103"/>
                                <a:pt x="908" y="103"/>
                              </a:cubicBezTo>
                              <a:cubicBezTo>
                                <a:pt x="901" y="104"/>
                                <a:pt x="901" y="104"/>
                                <a:pt x="901" y="104"/>
                              </a:cubicBezTo>
                              <a:cubicBezTo>
                                <a:pt x="891" y="104"/>
                                <a:pt x="883" y="97"/>
                                <a:pt x="881" y="88"/>
                              </a:cubicBezTo>
                              <a:cubicBezTo>
                                <a:pt x="881" y="85"/>
                                <a:pt x="881" y="85"/>
                                <a:pt x="881" y="85"/>
                              </a:cubicBezTo>
                              <a:cubicBezTo>
                                <a:pt x="879" y="86"/>
                                <a:pt x="879" y="86"/>
                                <a:pt x="879" y="86"/>
                              </a:cubicBezTo>
                              <a:cubicBezTo>
                                <a:pt x="877" y="87"/>
                                <a:pt x="874" y="87"/>
                                <a:pt x="872" y="87"/>
                              </a:cubicBezTo>
                              <a:cubicBezTo>
                                <a:pt x="863" y="87"/>
                                <a:pt x="855" y="80"/>
                                <a:pt x="853" y="71"/>
                              </a:cubicBezTo>
                              <a:cubicBezTo>
                                <a:pt x="852" y="69"/>
                                <a:pt x="852" y="69"/>
                                <a:pt x="852" y="69"/>
                              </a:cubicBezTo>
                              <a:cubicBezTo>
                                <a:pt x="850" y="70"/>
                                <a:pt x="850" y="70"/>
                                <a:pt x="850" y="70"/>
                              </a:cubicBezTo>
                              <a:cubicBezTo>
                                <a:pt x="848" y="71"/>
                                <a:pt x="845" y="71"/>
                                <a:pt x="843" y="71"/>
                              </a:cubicBezTo>
                              <a:cubicBezTo>
                                <a:pt x="834" y="71"/>
                                <a:pt x="826" y="65"/>
                                <a:pt x="824" y="56"/>
                              </a:cubicBezTo>
                              <a:cubicBezTo>
                                <a:pt x="823" y="53"/>
                                <a:pt x="823" y="53"/>
                                <a:pt x="823" y="53"/>
                              </a:cubicBezTo>
                              <a:cubicBezTo>
                                <a:pt x="821" y="55"/>
                                <a:pt x="821" y="55"/>
                                <a:pt x="821" y="55"/>
                              </a:cubicBezTo>
                              <a:cubicBezTo>
                                <a:pt x="818" y="56"/>
                                <a:pt x="815" y="57"/>
                                <a:pt x="812" y="57"/>
                              </a:cubicBezTo>
                              <a:cubicBezTo>
                                <a:pt x="803" y="57"/>
                                <a:pt x="796" y="51"/>
                                <a:pt x="793" y="43"/>
                              </a:cubicBezTo>
                              <a:cubicBezTo>
                                <a:pt x="792" y="40"/>
                                <a:pt x="792" y="40"/>
                                <a:pt x="792" y="40"/>
                              </a:cubicBezTo>
                              <a:cubicBezTo>
                                <a:pt x="790" y="42"/>
                                <a:pt x="790" y="42"/>
                                <a:pt x="790" y="42"/>
                              </a:cubicBezTo>
                              <a:cubicBezTo>
                                <a:pt x="787" y="43"/>
                                <a:pt x="784" y="44"/>
                                <a:pt x="781" y="44"/>
                              </a:cubicBezTo>
                              <a:cubicBezTo>
                                <a:pt x="773" y="44"/>
                                <a:pt x="765" y="39"/>
                                <a:pt x="762" y="32"/>
                              </a:cubicBezTo>
                              <a:cubicBezTo>
                                <a:pt x="762" y="29"/>
                                <a:pt x="762" y="29"/>
                                <a:pt x="762" y="29"/>
                              </a:cubicBezTo>
                              <a:cubicBezTo>
                                <a:pt x="759" y="31"/>
                                <a:pt x="759" y="31"/>
                                <a:pt x="759" y="31"/>
                              </a:cubicBezTo>
                              <a:cubicBezTo>
                                <a:pt x="756" y="33"/>
                                <a:pt x="752" y="34"/>
                                <a:pt x="749" y="34"/>
                              </a:cubicBezTo>
                              <a:cubicBezTo>
                                <a:pt x="741" y="34"/>
                                <a:pt x="734" y="29"/>
                                <a:pt x="731" y="23"/>
                              </a:cubicBezTo>
                              <a:cubicBezTo>
                                <a:pt x="730" y="20"/>
                                <a:pt x="730" y="20"/>
                                <a:pt x="730" y="20"/>
                              </a:cubicBezTo>
                              <a:cubicBezTo>
                                <a:pt x="728" y="22"/>
                                <a:pt x="728" y="22"/>
                                <a:pt x="728" y="22"/>
                              </a:cubicBezTo>
                              <a:cubicBezTo>
                                <a:pt x="724" y="24"/>
                                <a:pt x="720" y="25"/>
                                <a:pt x="716" y="25"/>
                              </a:cubicBezTo>
                              <a:cubicBezTo>
                                <a:pt x="709" y="25"/>
                                <a:pt x="702" y="21"/>
                                <a:pt x="699" y="14"/>
                              </a:cubicBezTo>
                              <a:cubicBezTo>
                                <a:pt x="698" y="12"/>
                                <a:pt x="698" y="12"/>
                                <a:pt x="698" y="12"/>
                              </a:cubicBezTo>
                              <a:cubicBezTo>
                                <a:pt x="696" y="14"/>
                                <a:pt x="696" y="14"/>
                                <a:pt x="696" y="14"/>
                              </a:cubicBezTo>
                              <a:cubicBezTo>
                                <a:pt x="692" y="16"/>
                                <a:pt x="688" y="18"/>
                                <a:pt x="683" y="18"/>
                              </a:cubicBezTo>
                              <a:cubicBezTo>
                                <a:pt x="676" y="18"/>
                                <a:pt x="670" y="14"/>
                                <a:pt x="666" y="8"/>
                              </a:cubicBezTo>
                              <a:cubicBezTo>
                                <a:pt x="665" y="6"/>
                                <a:pt x="665" y="6"/>
                                <a:pt x="665" y="6"/>
                              </a:cubicBezTo>
                              <a:cubicBezTo>
                                <a:pt x="663" y="8"/>
                                <a:pt x="663" y="8"/>
                                <a:pt x="663" y="8"/>
                              </a:cubicBezTo>
                              <a:cubicBezTo>
                                <a:pt x="660" y="11"/>
                                <a:pt x="655" y="13"/>
                                <a:pt x="650" y="13"/>
                              </a:cubicBezTo>
                              <a:cubicBezTo>
                                <a:pt x="644" y="13"/>
                                <a:pt x="637" y="9"/>
                                <a:pt x="634" y="4"/>
                              </a:cubicBezTo>
                              <a:cubicBezTo>
                                <a:pt x="632" y="2"/>
                                <a:pt x="632" y="2"/>
                                <a:pt x="632" y="2"/>
                              </a:cubicBezTo>
                              <a:cubicBezTo>
                                <a:pt x="631" y="3"/>
                                <a:pt x="631" y="3"/>
                                <a:pt x="631" y="3"/>
                              </a:cubicBezTo>
                              <a:cubicBezTo>
                                <a:pt x="627" y="7"/>
                                <a:pt x="622" y="9"/>
                                <a:pt x="616" y="9"/>
                              </a:cubicBezTo>
                              <a:cubicBezTo>
                                <a:pt x="610" y="9"/>
                                <a:pt x="605" y="7"/>
                                <a:pt x="601" y="2"/>
                              </a:cubicBezTo>
                              <a:cubicBezTo>
                                <a:pt x="599" y="0"/>
                                <a:pt x="599" y="0"/>
                                <a:pt x="599" y="0"/>
                              </a:cubicBezTo>
                              <a:cubicBezTo>
                                <a:pt x="598" y="2"/>
                                <a:pt x="598" y="2"/>
                                <a:pt x="598" y="2"/>
                              </a:cubicBezTo>
                              <a:cubicBezTo>
                                <a:pt x="594" y="6"/>
                                <a:pt x="590" y="8"/>
                                <a:pt x="584" y="8"/>
                              </a:cubicBezTo>
                              <a:cubicBezTo>
                                <a:pt x="579" y="8"/>
                                <a:pt x="574" y="6"/>
                                <a:pt x="570" y="2"/>
                              </a:cubicBezTo>
                              <a:cubicBezTo>
                                <a:pt x="568" y="0"/>
                                <a:pt x="568" y="0"/>
                                <a:pt x="568" y="0"/>
                              </a:cubicBezTo>
                              <a:cubicBezTo>
                                <a:pt x="567" y="2"/>
                                <a:pt x="567" y="2"/>
                                <a:pt x="567" y="2"/>
                              </a:cubicBezTo>
                              <a:cubicBezTo>
                                <a:pt x="563" y="7"/>
                                <a:pt x="559" y="9"/>
                                <a:pt x="553" y="9"/>
                              </a:cubicBezTo>
                              <a:cubicBezTo>
                                <a:pt x="547" y="9"/>
                                <a:pt x="542" y="7"/>
                                <a:pt x="538" y="3"/>
                              </a:cubicBezTo>
                              <a:cubicBezTo>
                                <a:pt x="537" y="2"/>
                                <a:pt x="537" y="2"/>
                                <a:pt x="537" y="2"/>
                              </a:cubicBezTo>
                              <a:cubicBezTo>
                                <a:pt x="535" y="4"/>
                                <a:pt x="535" y="4"/>
                                <a:pt x="535" y="4"/>
                              </a:cubicBezTo>
                              <a:cubicBezTo>
                                <a:pt x="532" y="9"/>
                                <a:pt x="525" y="13"/>
                                <a:pt x="519" y="13"/>
                              </a:cubicBezTo>
                              <a:cubicBezTo>
                                <a:pt x="514" y="13"/>
                                <a:pt x="509" y="11"/>
                                <a:pt x="506" y="8"/>
                              </a:cubicBezTo>
                              <a:cubicBezTo>
                                <a:pt x="504" y="6"/>
                                <a:pt x="504" y="6"/>
                                <a:pt x="504" y="6"/>
                              </a:cubicBezTo>
                              <a:cubicBezTo>
                                <a:pt x="502" y="8"/>
                                <a:pt x="502" y="8"/>
                                <a:pt x="502" y="8"/>
                              </a:cubicBezTo>
                              <a:cubicBezTo>
                                <a:pt x="499" y="14"/>
                                <a:pt x="493" y="18"/>
                                <a:pt x="486" y="18"/>
                              </a:cubicBezTo>
                              <a:cubicBezTo>
                                <a:pt x="481" y="18"/>
                                <a:pt x="477" y="16"/>
                                <a:pt x="473" y="14"/>
                              </a:cubicBezTo>
                              <a:cubicBezTo>
                                <a:pt x="471" y="12"/>
                                <a:pt x="471" y="12"/>
                                <a:pt x="471" y="12"/>
                              </a:cubicBezTo>
                              <a:cubicBezTo>
                                <a:pt x="470" y="14"/>
                                <a:pt x="470" y="14"/>
                                <a:pt x="470" y="14"/>
                              </a:cubicBezTo>
                              <a:cubicBezTo>
                                <a:pt x="467" y="21"/>
                                <a:pt x="460" y="25"/>
                                <a:pt x="452" y="25"/>
                              </a:cubicBezTo>
                              <a:cubicBezTo>
                                <a:pt x="448" y="25"/>
                                <a:pt x="445" y="24"/>
                                <a:pt x="441" y="22"/>
                              </a:cubicBezTo>
                              <a:cubicBezTo>
                                <a:pt x="439" y="20"/>
                                <a:pt x="439" y="20"/>
                                <a:pt x="439" y="20"/>
                              </a:cubicBezTo>
                              <a:cubicBezTo>
                                <a:pt x="438" y="23"/>
                                <a:pt x="438" y="23"/>
                                <a:pt x="438" y="23"/>
                              </a:cubicBezTo>
                              <a:cubicBezTo>
                                <a:pt x="435" y="29"/>
                                <a:pt x="428" y="34"/>
                                <a:pt x="420" y="34"/>
                              </a:cubicBezTo>
                              <a:cubicBezTo>
                                <a:pt x="416" y="34"/>
                                <a:pt x="413" y="33"/>
                                <a:pt x="409" y="31"/>
                              </a:cubicBezTo>
                              <a:cubicBezTo>
                                <a:pt x="407" y="29"/>
                                <a:pt x="407" y="29"/>
                                <a:pt x="407" y="29"/>
                              </a:cubicBezTo>
                              <a:cubicBezTo>
                                <a:pt x="406" y="32"/>
                                <a:pt x="406" y="32"/>
                                <a:pt x="406" y="32"/>
                              </a:cubicBezTo>
                              <a:cubicBezTo>
                                <a:pt x="403" y="39"/>
                                <a:pt x="396" y="44"/>
                                <a:pt x="388" y="44"/>
                              </a:cubicBezTo>
                              <a:cubicBezTo>
                                <a:pt x="385" y="44"/>
                                <a:pt x="381" y="43"/>
                                <a:pt x="379" y="42"/>
                              </a:cubicBezTo>
                              <a:cubicBezTo>
                                <a:pt x="376" y="40"/>
                                <a:pt x="376" y="40"/>
                                <a:pt x="376" y="40"/>
                              </a:cubicBezTo>
                              <a:cubicBezTo>
                                <a:pt x="376" y="43"/>
                                <a:pt x="376" y="43"/>
                                <a:pt x="376" y="43"/>
                              </a:cubicBezTo>
                              <a:cubicBezTo>
                                <a:pt x="373" y="51"/>
                                <a:pt x="365" y="57"/>
                                <a:pt x="357" y="57"/>
                              </a:cubicBezTo>
                              <a:cubicBezTo>
                                <a:pt x="354" y="57"/>
                                <a:pt x="351" y="56"/>
                                <a:pt x="348" y="55"/>
                              </a:cubicBezTo>
                              <a:cubicBezTo>
                                <a:pt x="346" y="53"/>
                                <a:pt x="346" y="53"/>
                                <a:pt x="346" y="53"/>
                              </a:cubicBezTo>
                              <a:cubicBezTo>
                                <a:pt x="345" y="56"/>
                                <a:pt x="345" y="56"/>
                                <a:pt x="345" y="56"/>
                              </a:cubicBezTo>
                              <a:cubicBezTo>
                                <a:pt x="343" y="65"/>
                                <a:pt x="335" y="71"/>
                                <a:pt x="326" y="71"/>
                              </a:cubicBezTo>
                              <a:cubicBezTo>
                                <a:pt x="324" y="71"/>
                                <a:pt x="321" y="71"/>
                                <a:pt x="319" y="70"/>
                              </a:cubicBezTo>
                              <a:cubicBezTo>
                                <a:pt x="317" y="69"/>
                                <a:pt x="317" y="69"/>
                                <a:pt x="317" y="69"/>
                              </a:cubicBezTo>
                              <a:cubicBezTo>
                                <a:pt x="316" y="71"/>
                                <a:pt x="316" y="71"/>
                                <a:pt x="316" y="71"/>
                              </a:cubicBezTo>
                              <a:cubicBezTo>
                                <a:pt x="314" y="80"/>
                                <a:pt x="306" y="87"/>
                                <a:pt x="297" y="87"/>
                              </a:cubicBezTo>
                              <a:cubicBezTo>
                                <a:pt x="295" y="87"/>
                                <a:pt x="292" y="87"/>
                                <a:pt x="290" y="86"/>
                              </a:cubicBezTo>
                              <a:cubicBezTo>
                                <a:pt x="288" y="85"/>
                                <a:pt x="288" y="85"/>
                                <a:pt x="288" y="85"/>
                              </a:cubicBezTo>
                              <a:cubicBezTo>
                                <a:pt x="288" y="88"/>
                                <a:pt x="288" y="88"/>
                                <a:pt x="288" y="88"/>
                              </a:cubicBezTo>
                              <a:cubicBezTo>
                                <a:pt x="286" y="97"/>
                                <a:pt x="278" y="104"/>
                                <a:pt x="268" y="104"/>
                              </a:cubicBezTo>
                              <a:cubicBezTo>
                                <a:pt x="261" y="103"/>
                                <a:pt x="261" y="103"/>
                                <a:pt x="261" y="103"/>
                              </a:cubicBezTo>
                              <a:cubicBezTo>
                                <a:pt x="261" y="106"/>
                                <a:pt x="261" y="106"/>
                                <a:pt x="261" y="106"/>
                              </a:cubicBezTo>
                              <a:cubicBezTo>
                                <a:pt x="261" y="116"/>
                                <a:pt x="252" y="125"/>
                                <a:pt x="241" y="125"/>
                              </a:cubicBezTo>
                              <a:cubicBezTo>
                                <a:pt x="239" y="125"/>
                                <a:pt x="237" y="125"/>
                                <a:pt x="235" y="124"/>
                              </a:cubicBezTo>
                              <a:cubicBezTo>
                                <a:pt x="233" y="124"/>
                                <a:pt x="233" y="124"/>
                                <a:pt x="233" y="124"/>
                              </a:cubicBezTo>
                              <a:cubicBezTo>
                                <a:pt x="233" y="126"/>
                                <a:pt x="233" y="126"/>
                                <a:pt x="233" y="126"/>
                              </a:cubicBezTo>
                              <a:cubicBezTo>
                                <a:pt x="232" y="135"/>
                                <a:pt x="225" y="142"/>
                                <a:pt x="216" y="143"/>
                              </a:cubicBezTo>
                              <a:cubicBezTo>
                                <a:pt x="213" y="144"/>
                                <a:pt x="213" y="144"/>
                                <a:pt x="213" y="144"/>
                              </a:cubicBezTo>
                              <a:cubicBezTo>
                                <a:pt x="208" y="143"/>
                                <a:pt x="208" y="143"/>
                                <a:pt x="208" y="143"/>
                              </a:cubicBezTo>
                              <a:cubicBezTo>
                                <a:pt x="207" y="145"/>
                                <a:pt x="207" y="145"/>
                                <a:pt x="207" y="145"/>
                              </a:cubicBezTo>
                              <a:cubicBezTo>
                                <a:pt x="207" y="156"/>
                                <a:pt x="198" y="165"/>
                                <a:pt x="188" y="165"/>
                              </a:cubicBezTo>
                              <a:cubicBezTo>
                                <a:pt x="183" y="164"/>
                                <a:pt x="183" y="164"/>
                                <a:pt x="183" y="164"/>
                              </a:cubicBezTo>
                              <a:cubicBezTo>
                                <a:pt x="183" y="167"/>
                                <a:pt x="183" y="167"/>
                                <a:pt x="183" y="167"/>
                              </a:cubicBezTo>
                              <a:cubicBezTo>
                                <a:pt x="183" y="169"/>
                                <a:pt x="183" y="169"/>
                                <a:pt x="183" y="169"/>
                              </a:cubicBezTo>
                              <a:cubicBezTo>
                                <a:pt x="183" y="180"/>
                                <a:pt x="174" y="189"/>
                                <a:pt x="164" y="189"/>
                              </a:cubicBezTo>
                              <a:cubicBezTo>
                                <a:pt x="160" y="189"/>
                                <a:pt x="160" y="189"/>
                                <a:pt x="160" y="189"/>
                              </a:cubicBezTo>
                              <a:cubicBezTo>
                                <a:pt x="160" y="191"/>
                                <a:pt x="160" y="191"/>
                                <a:pt x="160" y="191"/>
                              </a:cubicBezTo>
                              <a:cubicBezTo>
                                <a:pt x="160" y="193"/>
                                <a:pt x="160" y="193"/>
                                <a:pt x="160" y="193"/>
                              </a:cubicBezTo>
                              <a:cubicBezTo>
                                <a:pt x="160" y="204"/>
                                <a:pt x="151" y="213"/>
                                <a:pt x="140" y="213"/>
                              </a:cubicBezTo>
                              <a:cubicBezTo>
                                <a:pt x="138" y="213"/>
                                <a:pt x="138" y="213"/>
                                <a:pt x="138" y="213"/>
                              </a:cubicBezTo>
                              <a:cubicBezTo>
                                <a:pt x="138" y="215"/>
                                <a:pt x="138" y="215"/>
                                <a:pt x="138" y="215"/>
                              </a:cubicBezTo>
                              <a:cubicBezTo>
                                <a:pt x="139" y="220"/>
                                <a:pt x="139" y="220"/>
                                <a:pt x="139" y="220"/>
                              </a:cubicBezTo>
                              <a:cubicBezTo>
                                <a:pt x="139" y="230"/>
                                <a:pt x="130" y="239"/>
                                <a:pt x="120" y="239"/>
                              </a:cubicBezTo>
                              <a:cubicBezTo>
                                <a:pt x="118" y="239"/>
                                <a:pt x="118" y="239"/>
                                <a:pt x="118" y="239"/>
                              </a:cubicBezTo>
                              <a:cubicBezTo>
                                <a:pt x="118" y="242"/>
                                <a:pt x="118" y="242"/>
                                <a:pt x="118" y="242"/>
                              </a:cubicBezTo>
                              <a:cubicBezTo>
                                <a:pt x="119" y="246"/>
                                <a:pt x="119" y="246"/>
                                <a:pt x="119" y="246"/>
                              </a:cubicBezTo>
                              <a:cubicBezTo>
                                <a:pt x="119" y="256"/>
                                <a:pt x="111" y="265"/>
                                <a:pt x="100" y="266"/>
                              </a:cubicBezTo>
                              <a:cubicBezTo>
                                <a:pt x="98" y="266"/>
                                <a:pt x="98" y="266"/>
                                <a:pt x="98" y="266"/>
                              </a:cubicBezTo>
                              <a:cubicBezTo>
                                <a:pt x="99" y="269"/>
                                <a:pt x="99" y="269"/>
                                <a:pt x="99" y="269"/>
                              </a:cubicBezTo>
                              <a:cubicBezTo>
                                <a:pt x="99" y="271"/>
                                <a:pt x="100" y="273"/>
                                <a:pt x="100" y="275"/>
                              </a:cubicBezTo>
                              <a:cubicBezTo>
                                <a:pt x="100" y="284"/>
                                <a:pt x="93" y="293"/>
                                <a:pt x="84" y="294"/>
                              </a:cubicBezTo>
                              <a:cubicBezTo>
                                <a:pt x="81" y="295"/>
                                <a:pt x="81" y="295"/>
                                <a:pt x="81" y="295"/>
                              </a:cubicBezTo>
                              <a:cubicBezTo>
                                <a:pt x="82" y="297"/>
                                <a:pt x="82" y="297"/>
                                <a:pt x="82" y="297"/>
                              </a:cubicBezTo>
                              <a:cubicBezTo>
                                <a:pt x="83" y="299"/>
                                <a:pt x="83" y="302"/>
                                <a:pt x="83" y="304"/>
                              </a:cubicBezTo>
                              <a:cubicBezTo>
                                <a:pt x="83" y="313"/>
                                <a:pt x="77" y="322"/>
                                <a:pt x="68" y="323"/>
                              </a:cubicBezTo>
                              <a:cubicBezTo>
                                <a:pt x="65" y="324"/>
                                <a:pt x="65" y="324"/>
                                <a:pt x="65" y="324"/>
                              </a:cubicBezTo>
                              <a:cubicBezTo>
                                <a:pt x="66" y="326"/>
                                <a:pt x="66" y="326"/>
                                <a:pt x="66" y="326"/>
                              </a:cubicBezTo>
                              <a:cubicBezTo>
                                <a:pt x="67" y="329"/>
                                <a:pt x="68" y="331"/>
                                <a:pt x="68" y="334"/>
                              </a:cubicBezTo>
                              <a:cubicBezTo>
                                <a:pt x="68" y="342"/>
                                <a:pt x="62" y="350"/>
                                <a:pt x="53" y="353"/>
                              </a:cubicBezTo>
                              <a:cubicBezTo>
                                <a:pt x="51" y="353"/>
                                <a:pt x="51" y="353"/>
                                <a:pt x="51" y="353"/>
                              </a:cubicBezTo>
                              <a:cubicBezTo>
                                <a:pt x="52" y="355"/>
                                <a:pt x="52" y="355"/>
                                <a:pt x="52" y="355"/>
                              </a:cubicBezTo>
                              <a:cubicBezTo>
                                <a:pt x="54" y="358"/>
                                <a:pt x="54" y="361"/>
                                <a:pt x="54" y="364"/>
                              </a:cubicBezTo>
                              <a:cubicBezTo>
                                <a:pt x="54" y="373"/>
                                <a:pt x="49" y="380"/>
                                <a:pt x="40" y="383"/>
                              </a:cubicBezTo>
                              <a:cubicBezTo>
                                <a:pt x="38" y="384"/>
                                <a:pt x="38" y="384"/>
                                <a:pt x="38" y="384"/>
                              </a:cubicBezTo>
                              <a:cubicBezTo>
                                <a:pt x="39" y="386"/>
                                <a:pt x="39" y="386"/>
                                <a:pt x="39" y="386"/>
                              </a:cubicBezTo>
                              <a:cubicBezTo>
                                <a:pt x="41" y="389"/>
                                <a:pt x="42" y="392"/>
                                <a:pt x="42" y="396"/>
                              </a:cubicBezTo>
                              <a:cubicBezTo>
                                <a:pt x="42" y="404"/>
                                <a:pt x="37" y="411"/>
                                <a:pt x="30" y="414"/>
                              </a:cubicBezTo>
                              <a:cubicBezTo>
                                <a:pt x="27" y="415"/>
                                <a:pt x="27" y="415"/>
                                <a:pt x="27" y="415"/>
                              </a:cubicBezTo>
                              <a:cubicBezTo>
                                <a:pt x="29" y="417"/>
                                <a:pt x="29" y="417"/>
                                <a:pt x="29" y="417"/>
                              </a:cubicBezTo>
                              <a:cubicBezTo>
                                <a:pt x="31" y="420"/>
                                <a:pt x="32" y="424"/>
                                <a:pt x="32" y="428"/>
                              </a:cubicBezTo>
                              <a:cubicBezTo>
                                <a:pt x="32" y="436"/>
                                <a:pt x="28" y="443"/>
                                <a:pt x="20" y="446"/>
                              </a:cubicBezTo>
                              <a:cubicBezTo>
                                <a:pt x="18" y="447"/>
                                <a:pt x="18" y="447"/>
                                <a:pt x="18" y="447"/>
                              </a:cubicBezTo>
                              <a:cubicBezTo>
                                <a:pt x="20" y="449"/>
                                <a:pt x="20" y="449"/>
                                <a:pt x="20" y="449"/>
                              </a:cubicBezTo>
                              <a:cubicBezTo>
                                <a:pt x="22" y="452"/>
                                <a:pt x="23" y="456"/>
                                <a:pt x="23" y="460"/>
                              </a:cubicBezTo>
                              <a:cubicBezTo>
                                <a:pt x="23" y="468"/>
                                <a:pt x="19" y="474"/>
                                <a:pt x="13" y="478"/>
                              </a:cubicBezTo>
                              <a:cubicBezTo>
                                <a:pt x="11" y="479"/>
                                <a:pt x="11" y="479"/>
                                <a:pt x="11" y="479"/>
                              </a:cubicBezTo>
                              <a:cubicBezTo>
                                <a:pt x="13" y="481"/>
                                <a:pt x="13" y="481"/>
                                <a:pt x="13" y="481"/>
                              </a:cubicBezTo>
                              <a:cubicBezTo>
                                <a:pt x="16" y="484"/>
                                <a:pt x="18" y="489"/>
                                <a:pt x="18" y="494"/>
                              </a:cubicBezTo>
                              <a:cubicBezTo>
                                <a:pt x="18" y="501"/>
                                <a:pt x="14" y="507"/>
                                <a:pt x="8" y="511"/>
                              </a:cubicBezTo>
                              <a:cubicBezTo>
                                <a:pt x="6" y="512"/>
                                <a:pt x="6" y="512"/>
                                <a:pt x="6" y="512"/>
                              </a:cubicBezTo>
                              <a:cubicBezTo>
                                <a:pt x="7" y="514"/>
                                <a:pt x="7" y="514"/>
                                <a:pt x="7" y="514"/>
                              </a:cubicBezTo>
                              <a:cubicBezTo>
                                <a:pt x="11" y="518"/>
                                <a:pt x="13" y="522"/>
                                <a:pt x="13" y="527"/>
                              </a:cubicBezTo>
                              <a:cubicBezTo>
                                <a:pt x="13" y="534"/>
                                <a:pt x="9" y="540"/>
                                <a:pt x="4" y="544"/>
                              </a:cubicBezTo>
                              <a:cubicBezTo>
                                <a:pt x="1" y="545"/>
                                <a:pt x="1" y="545"/>
                                <a:pt x="1" y="545"/>
                              </a:cubicBezTo>
                              <a:cubicBezTo>
                                <a:pt x="3" y="547"/>
                                <a:pt x="3" y="547"/>
                                <a:pt x="3" y="547"/>
                              </a:cubicBezTo>
                              <a:cubicBezTo>
                                <a:pt x="7" y="551"/>
                                <a:pt x="9" y="556"/>
                                <a:pt x="9" y="561"/>
                              </a:cubicBezTo>
                              <a:cubicBezTo>
                                <a:pt x="9" y="567"/>
                                <a:pt x="7" y="573"/>
                                <a:pt x="2" y="577"/>
                              </a:cubicBezTo>
                              <a:cubicBezTo>
                                <a:pt x="0" y="578"/>
                                <a:pt x="0" y="578"/>
                                <a:pt x="0" y="578"/>
                              </a:cubicBezTo>
                              <a:cubicBezTo>
                                <a:pt x="2" y="580"/>
                                <a:pt x="2" y="580"/>
                                <a:pt x="2" y="580"/>
                              </a:cubicBezTo>
                              <a:cubicBezTo>
                                <a:pt x="6" y="584"/>
                                <a:pt x="9" y="587"/>
                                <a:pt x="9" y="592"/>
                              </a:cubicBezTo>
                              <a:cubicBezTo>
                                <a:pt x="9" y="586"/>
                                <a:pt x="10" y="583"/>
                                <a:pt x="6" y="579"/>
                              </a:cubicBezTo>
                              <a:cubicBezTo>
                                <a:pt x="11" y="574"/>
                                <a:pt x="13" y="568"/>
                                <a:pt x="13" y="561"/>
                              </a:cubicBezTo>
                              <a:cubicBezTo>
                                <a:pt x="13" y="555"/>
                                <a:pt x="11" y="550"/>
                                <a:pt x="7" y="546"/>
                              </a:cubicBezTo>
                              <a:cubicBezTo>
                                <a:pt x="13" y="541"/>
                                <a:pt x="17" y="535"/>
                                <a:pt x="17" y="527"/>
                              </a:cubicBezTo>
                              <a:cubicBezTo>
                                <a:pt x="17" y="522"/>
                                <a:pt x="15" y="517"/>
                                <a:pt x="12" y="513"/>
                              </a:cubicBezTo>
                              <a:cubicBezTo>
                                <a:pt x="18" y="509"/>
                                <a:pt x="22" y="501"/>
                                <a:pt x="22" y="494"/>
                              </a:cubicBezTo>
                              <a:cubicBezTo>
                                <a:pt x="22" y="489"/>
                                <a:pt x="20" y="484"/>
                                <a:pt x="17" y="480"/>
                              </a:cubicBezTo>
                              <a:cubicBezTo>
                                <a:pt x="23" y="476"/>
                                <a:pt x="27" y="468"/>
                                <a:pt x="27" y="460"/>
                              </a:cubicBezTo>
                              <a:cubicBezTo>
                                <a:pt x="27" y="456"/>
                                <a:pt x="26" y="452"/>
                                <a:pt x="24" y="448"/>
                              </a:cubicBezTo>
                              <a:cubicBezTo>
                                <a:pt x="31" y="444"/>
                                <a:pt x="36" y="437"/>
                                <a:pt x="36" y="428"/>
                              </a:cubicBezTo>
                              <a:cubicBezTo>
                                <a:pt x="36" y="424"/>
                                <a:pt x="35" y="420"/>
                                <a:pt x="33" y="416"/>
                              </a:cubicBezTo>
                              <a:cubicBezTo>
                                <a:pt x="41" y="412"/>
                                <a:pt x="46" y="404"/>
                                <a:pt x="46" y="396"/>
                              </a:cubicBezTo>
                              <a:cubicBezTo>
                                <a:pt x="46" y="392"/>
                                <a:pt x="45" y="389"/>
                                <a:pt x="44" y="386"/>
                              </a:cubicBezTo>
                              <a:cubicBezTo>
                                <a:pt x="52" y="382"/>
                                <a:pt x="58" y="374"/>
                                <a:pt x="58" y="364"/>
                              </a:cubicBezTo>
                              <a:cubicBezTo>
                                <a:pt x="58" y="361"/>
                                <a:pt x="58" y="358"/>
                                <a:pt x="57" y="355"/>
                              </a:cubicBezTo>
                              <a:cubicBezTo>
                                <a:pt x="65" y="352"/>
                                <a:pt x="72" y="343"/>
                                <a:pt x="72" y="334"/>
                              </a:cubicBezTo>
                              <a:cubicBezTo>
                                <a:pt x="72" y="331"/>
                                <a:pt x="71" y="329"/>
                                <a:pt x="70" y="327"/>
                              </a:cubicBezTo>
                              <a:cubicBezTo>
                                <a:pt x="80" y="324"/>
                                <a:pt x="87" y="315"/>
                                <a:pt x="87" y="304"/>
                              </a:cubicBezTo>
                              <a:cubicBezTo>
                                <a:pt x="87" y="302"/>
                                <a:pt x="87" y="300"/>
                                <a:pt x="86" y="298"/>
                              </a:cubicBezTo>
                              <a:cubicBezTo>
                                <a:pt x="96" y="295"/>
                                <a:pt x="104" y="286"/>
                                <a:pt x="104" y="275"/>
                              </a:cubicBezTo>
                              <a:cubicBezTo>
                                <a:pt x="104" y="273"/>
                                <a:pt x="103" y="271"/>
                                <a:pt x="103" y="269"/>
                              </a:cubicBezTo>
                              <a:cubicBezTo>
                                <a:pt x="114" y="267"/>
                                <a:pt x="123" y="258"/>
                                <a:pt x="123" y="246"/>
                              </a:cubicBezTo>
                              <a:cubicBezTo>
                                <a:pt x="123" y="246"/>
                                <a:pt x="122" y="244"/>
                                <a:pt x="122" y="243"/>
                              </a:cubicBezTo>
                              <a:cubicBezTo>
                                <a:pt x="134" y="241"/>
                                <a:pt x="143" y="231"/>
                                <a:pt x="143" y="220"/>
                              </a:cubicBezTo>
                              <a:cubicBezTo>
                                <a:pt x="143" y="220"/>
                                <a:pt x="142" y="218"/>
                                <a:pt x="142" y="217"/>
                              </a:cubicBezTo>
                              <a:cubicBezTo>
                                <a:pt x="154" y="216"/>
                                <a:pt x="164" y="206"/>
                                <a:pt x="164" y="193"/>
                              </a:cubicBezTo>
                              <a:cubicBezTo>
                                <a:pt x="164" y="193"/>
                                <a:pt x="164" y="193"/>
                                <a:pt x="164" y="193"/>
                              </a:cubicBezTo>
                              <a:cubicBezTo>
                                <a:pt x="177" y="193"/>
                                <a:pt x="187" y="182"/>
                                <a:pt x="187" y="169"/>
                              </a:cubicBezTo>
                              <a:cubicBezTo>
                                <a:pt x="187" y="169"/>
                                <a:pt x="187" y="169"/>
                                <a:pt x="187" y="169"/>
                              </a:cubicBezTo>
                              <a:cubicBezTo>
                                <a:pt x="187" y="169"/>
                                <a:pt x="188" y="169"/>
                                <a:pt x="188" y="169"/>
                              </a:cubicBezTo>
                              <a:cubicBezTo>
                                <a:pt x="200" y="169"/>
                                <a:pt x="210" y="159"/>
                                <a:pt x="211" y="148"/>
                              </a:cubicBezTo>
                              <a:cubicBezTo>
                                <a:pt x="212" y="148"/>
                                <a:pt x="213" y="148"/>
                                <a:pt x="213" y="148"/>
                              </a:cubicBezTo>
                              <a:cubicBezTo>
                                <a:pt x="217" y="147"/>
                                <a:pt x="217" y="147"/>
                                <a:pt x="217" y="147"/>
                              </a:cubicBezTo>
                              <a:cubicBezTo>
                                <a:pt x="227" y="146"/>
                                <a:pt x="234" y="138"/>
                                <a:pt x="236" y="128"/>
                              </a:cubicBezTo>
                              <a:cubicBezTo>
                                <a:pt x="238" y="129"/>
                                <a:pt x="239" y="129"/>
                                <a:pt x="241" y="129"/>
                              </a:cubicBezTo>
                              <a:cubicBezTo>
                                <a:pt x="253" y="129"/>
                                <a:pt x="263" y="120"/>
                                <a:pt x="265" y="108"/>
                              </a:cubicBezTo>
                              <a:cubicBezTo>
                                <a:pt x="266" y="108"/>
                                <a:pt x="268" y="108"/>
                                <a:pt x="268" y="108"/>
                              </a:cubicBezTo>
                              <a:cubicBezTo>
                                <a:pt x="279" y="108"/>
                                <a:pt x="288" y="101"/>
                                <a:pt x="291" y="90"/>
                              </a:cubicBezTo>
                              <a:cubicBezTo>
                                <a:pt x="293" y="91"/>
                                <a:pt x="295" y="91"/>
                                <a:pt x="297" y="91"/>
                              </a:cubicBezTo>
                              <a:cubicBezTo>
                                <a:pt x="307" y="91"/>
                                <a:pt x="316" y="84"/>
                                <a:pt x="319" y="74"/>
                              </a:cubicBezTo>
                              <a:cubicBezTo>
                                <a:pt x="322" y="74"/>
                                <a:pt x="324" y="75"/>
                                <a:pt x="326" y="75"/>
                              </a:cubicBezTo>
                              <a:cubicBezTo>
                                <a:pt x="336" y="75"/>
                                <a:pt x="345" y="68"/>
                                <a:pt x="348" y="59"/>
                              </a:cubicBezTo>
                              <a:cubicBezTo>
                                <a:pt x="351" y="60"/>
                                <a:pt x="354" y="61"/>
                                <a:pt x="357" y="61"/>
                              </a:cubicBezTo>
                              <a:cubicBezTo>
                                <a:pt x="366" y="61"/>
                                <a:pt x="375" y="55"/>
                                <a:pt x="379" y="46"/>
                              </a:cubicBezTo>
                              <a:cubicBezTo>
                                <a:pt x="382" y="47"/>
                                <a:pt x="385" y="48"/>
                                <a:pt x="388" y="48"/>
                              </a:cubicBezTo>
                              <a:cubicBezTo>
                                <a:pt x="397" y="48"/>
                                <a:pt x="405" y="43"/>
                                <a:pt x="409" y="35"/>
                              </a:cubicBezTo>
                              <a:cubicBezTo>
                                <a:pt x="413" y="37"/>
                                <a:pt x="416" y="38"/>
                                <a:pt x="420" y="38"/>
                              </a:cubicBezTo>
                              <a:cubicBezTo>
                                <a:pt x="429" y="38"/>
                                <a:pt x="436" y="33"/>
                                <a:pt x="441" y="26"/>
                              </a:cubicBezTo>
                              <a:cubicBezTo>
                                <a:pt x="444" y="28"/>
                                <a:pt x="448" y="29"/>
                                <a:pt x="452" y="29"/>
                              </a:cubicBezTo>
                              <a:cubicBezTo>
                                <a:pt x="461" y="29"/>
                                <a:pt x="468" y="25"/>
                                <a:pt x="473" y="18"/>
                              </a:cubicBezTo>
                              <a:cubicBezTo>
                                <a:pt x="477" y="20"/>
                                <a:pt x="481" y="22"/>
                                <a:pt x="486" y="22"/>
                              </a:cubicBezTo>
                              <a:cubicBezTo>
                                <a:pt x="493" y="22"/>
                                <a:pt x="500" y="18"/>
                                <a:pt x="505" y="12"/>
                              </a:cubicBezTo>
                              <a:cubicBezTo>
                                <a:pt x="509" y="15"/>
                                <a:pt x="514" y="17"/>
                                <a:pt x="519" y="17"/>
                              </a:cubicBezTo>
                              <a:cubicBezTo>
                                <a:pt x="526" y="17"/>
                                <a:pt x="533" y="13"/>
                                <a:pt x="537" y="7"/>
                              </a:cubicBezTo>
                              <a:cubicBezTo>
                                <a:pt x="542" y="11"/>
                                <a:pt x="547" y="13"/>
                                <a:pt x="553" y="13"/>
                              </a:cubicBezTo>
                              <a:cubicBezTo>
                                <a:pt x="559" y="13"/>
                                <a:pt x="564" y="11"/>
                                <a:pt x="569" y="6"/>
                              </a:cubicBezTo>
                              <a:cubicBezTo>
                                <a:pt x="572" y="9"/>
                                <a:pt x="577" y="11"/>
                                <a:pt x="582" y="11"/>
                              </a:cubicBezTo>
                              <a:cubicBezTo>
                                <a:pt x="583" y="11"/>
                                <a:pt x="583" y="11"/>
                                <a:pt x="584" y="11"/>
                              </a:cubicBezTo>
                              <a:cubicBezTo>
                                <a:pt x="584" y="11"/>
                                <a:pt x="584" y="11"/>
                                <a:pt x="584" y="11"/>
                              </a:cubicBezTo>
                              <a:cubicBezTo>
                                <a:pt x="585" y="11"/>
                                <a:pt x="585" y="11"/>
                                <a:pt x="585" y="11"/>
                              </a:cubicBezTo>
                              <a:cubicBezTo>
                                <a:pt x="586" y="11"/>
                                <a:pt x="586" y="11"/>
                                <a:pt x="587" y="11"/>
                              </a:cubicBezTo>
                              <a:cubicBezTo>
                                <a:pt x="591" y="11"/>
                                <a:pt x="596" y="9"/>
                                <a:pt x="599" y="6"/>
                              </a:cubicBezTo>
                              <a:cubicBezTo>
                                <a:pt x="604" y="11"/>
                                <a:pt x="610" y="13"/>
                                <a:pt x="616" y="13"/>
                              </a:cubicBezTo>
                              <a:cubicBezTo>
                                <a:pt x="622" y="13"/>
                                <a:pt x="627" y="11"/>
                                <a:pt x="632" y="7"/>
                              </a:cubicBezTo>
                              <a:cubicBezTo>
                                <a:pt x="636" y="13"/>
                                <a:pt x="643" y="17"/>
                                <a:pt x="650" y="17"/>
                              </a:cubicBezTo>
                              <a:cubicBezTo>
                                <a:pt x="655" y="17"/>
                                <a:pt x="660" y="15"/>
                                <a:pt x="664" y="12"/>
                              </a:cubicBezTo>
                              <a:cubicBezTo>
                                <a:pt x="669" y="18"/>
                                <a:pt x="676" y="22"/>
                                <a:pt x="683" y="22"/>
                              </a:cubicBezTo>
                              <a:cubicBezTo>
                                <a:pt x="688" y="22"/>
                                <a:pt x="692" y="20"/>
                                <a:pt x="696" y="18"/>
                              </a:cubicBezTo>
                              <a:cubicBezTo>
                                <a:pt x="701" y="25"/>
                                <a:pt x="708" y="29"/>
                                <a:pt x="716" y="29"/>
                              </a:cubicBezTo>
                              <a:cubicBezTo>
                                <a:pt x="721" y="29"/>
                                <a:pt x="725" y="28"/>
                                <a:pt x="728" y="26"/>
                              </a:cubicBezTo>
                              <a:cubicBezTo>
                                <a:pt x="732" y="33"/>
                                <a:pt x="740" y="38"/>
                                <a:pt x="749" y="38"/>
                              </a:cubicBezTo>
                              <a:cubicBezTo>
                                <a:pt x="753" y="38"/>
                                <a:pt x="756" y="37"/>
                                <a:pt x="760" y="35"/>
                              </a:cubicBezTo>
                              <a:cubicBezTo>
                                <a:pt x="764" y="43"/>
                                <a:pt x="772" y="48"/>
                                <a:pt x="781" y="48"/>
                              </a:cubicBezTo>
                              <a:cubicBezTo>
                                <a:pt x="784" y="48"/>
                                <a:pt x="787" y="47"/>
                                <a:pt x="790" y="46"/>
                              </a:cubicBezTo>
                              <a:cubicBezTo>
                                <a:pt x="794" y="55"/>
                                <a:pt x="802" y="61"/>
                                <a:pt x="812" y="61"/>
                              </a:cubicBezTo>
                              <a:cubicBezTo>
                                <a:pt x="815" y="61"/>
                                <a:pt x="818" y="60"/>
                                <a:pt x="821" y="59"/>
                              </a:cubicBezTo>
                              <a:cubicBezTo>
                                <a:pt x="824" y="68"/>
                                <a:pt x="833" y="75"/>
                                <a:pt x="843" y="75"/>
                              </a:cubicBezTo>
                              <a:cubicBezTo>
                                <a:pt x="845" y="75"/>
                                <a:pt x="847" y="74"/>
                                <a:pt x="850" y="74"/>
                              </a:cubicBezTo>
                              <a:cubicBezTo>
                                <a:pt x="852" y="84"/>
                                <a:pt x="862" y="91"/>
                                <a:pt x="872" y="91"/>
                              </a:cubicBezTo>
                              <a:cubicBezTo>
                                <a:pt x="874" y="91"/>
                                <a:pt x="876" y="91"/>
                                <a:pt x="878" y="90"/>
                              </a:cubicBezTo>
                              <a:cubicBezTo>
                                <a:pt x="881" y="101"/>
                                <a:pt x="890" y="108"/>
                                <a:pt x="901" y="108"/>
                              </a:cubicBezTo>
                              <a:cubicBezTo>
                                <a:pt x="901" y="108"/>
                                <a:pt x="903" y="108"/>
                                <a:pt x="904" y="108"/>
                              </a:cubicBezTo>
                              <a:cubicBezTo>
                                <a:pt x="906" y="120"/>
                                <a:pt x="916" y="129"/>
                                <a:pt x="928" y="129"/>
                              </a:cubicBezTo>
                              <a:cubicBezTo>
                                <a:pt x="930" y="129"/>
                                <a:pt x="931" y="129"/>
                                <a:pt x="933" y="128"/>
                              </a:cubicBezTo>
                              <a:cubicBezTo>
                                <a:pt x="935" y="138"/>
                                <a:pt x="942" y="146"/>
                                <a:pt x="952" y="147"/>
                              </a:cubicBezTo>
                              <a:cubicBezTo>
                                <a:pt x="956" y="148"/>
                                <a:pt x="956" y="148"/>
                                <a:pt x="956" y="148"/>
                              </a:cubicBezTo>
                              <a:cubicBezTo>
                                <a:pt x="956" y="148"/>
                                <a:pt x="957" y="148"/>
                                <a:pt x="958" y="148"/>
                              </a:cubicBezTo>
                              <a:cubicBezTo>
                                <a:pt x="959" y="159"/>
                                <a:pt x="969" y="169"/>
                                <a:pt x="981" y="169"/>
                              </a:cubicBezTo>
                              <a:cubicBezTo>
                                <a:pt x="981" y="169"/>
                                <a:pt x="982" y="169"/>
                                <a:pt x="982" y="169"/>
                              </a:cubicBezTo>
                              <a:cubicBezTo>
                                <a:pt x="982" y="169"/>
                                <a:pt x="982" y="169"/>
                                <a:pt x="982" y="169"/>
                              </a:cubicBezTo>
                              <a:cubicBezTo>
                                <a:pt x="982" y="182"/>
                                <a:pt x="992" y="193"/>
                                <a:pt x="1005" y="193"/>
                              </a:cubicBezTo>
                              <a:cubicBezTo>
                                <a:pt x="1005" y="193"/>
                                <a:pt x="1005" y="193"/>
                                <a:pt x="1005" y="193"/>
                              </a:cubicBezTo>
                              <a:cubicBezTo>
                                <a:pt x="1005" y="206"/>
                                <a:pt x="1015" y="216"/>
                                <a:pt x="1027" y="217"/>
                              </a:cubicBezTo>
                              <a:cubicBezTo>
                                <a:pt x="1026" y="218"/>
                                <a:pt x="1026" y="220"/>
                                <a:pt x="1026" y="220"/>
                              </a:cubicBezTo>
                              <a:cubicBezTo>
                                <a:pt x="1026" y="231"/>
                                <a:pt x="1035" y="241"/>
                                <a:pt x="1047" y="243"/>
                              </a:cubicBezTo>
                              <a:cubicBezTo>
                                <a:pt x="1047" y="244"/>
                                <a:pt x="1046" y="246"/>
                                <a:pt x="1046" y="246"/>
                              </a:cubicBezTo>
                              <a:cubicBezTo>
                                <a:pt x="1046" y="258"/>
                                <a:pt x="1055" y="267"/>
                                <a:pt x="1066" y="269"/>
                              </a:cubicBezTo>
                              <a:cubicBezTo>
                                <a:pt x="1066" y="271"/>
                                <a:pt x="1065" y="273"/>
                                <a:pt x="1065" y="275"/>
                              </a:cubicBezTo>
                              <a:cubicBezTo>
                                <a:pt x="1065" y="286"/>
                                <a:pt x="1072" y="295"/>
                                <a:pt x="1083" y="298"/>
                              </a:cubicBezTo>
                              <a:cubicBezTo>
                                <a:pt x="1082" y="300"/>
                                <a:pt x="1081" y="302"/>
                                <a:pt x="1081" y="304"/>
                              </a:cubicBezTo>
                              <a:cubicBezTo>
                                <a:pt x="1081" y="315"/>
                                <a:pt x="1089" y="324"/>
                                <a:pt x="1099" y="327"/>
                              </a:cubicBezTo>
                              <a:cubicBezTo>
                                <a:pt x="1098" y="329"/>
                                <a:pt x="1097" y="331"/>
                                <a:pt x="1097" y="334"/>
                              </a:cubicBezTo>
                              <a:cubicBezTo>
                                <a:pt x="1097" y="343"/>
                                <a:pt x="1104" y="352"/>
                                <a:pt x="1112" y="355"/>
                              </a:cubicBezTo>
                              <a:cubicBezTo>
                                <a:pt x="1111" y="358"/>
                                <a:pt x="1111" y="361"/>
                                <a:pt x="1111" y="364"/>
                              </a:cubicBezTo>
                              <a:cubicBezTo>
                                <a:pt x="1111" y="374"/>
                                <a:pt x="1117" y="382"/>
                                <a:pt x="1125" y="386"/>
                              </a:cubicBezTo>
                              <a:cubicBezTo>
                                <a:pt x="1124" y="389"/>
                                <a:pt x="1123" y="392"/>
                                <a:pt x="1123" y="396"/>
                              </a:cubicBezTo>
                              <a:cubicBezTo>
                                <a:pt x="1123" y="404"/>
                                <a:pt x="1128" y="412"/>
                                <a:pt x="1136" y="416"/>
                              </a:cubicBezTo>
                              <a:cubicBezTo>
                                <a:pt x="1134" y="420"/>
                                <a:pt x="1133" y="424"/>
                                <a:pt x="1133" y="428"/>
                              </a:cubicBezTo>
                              <a:cubicBezTo>
                                <a:pt x="1133" y="437"/>
                                <a:pt x="1138" y="444"/>
                                <a:pt x="1145" y="448"/>
                              </a:cubicBezTo>
                              <a:cubicBezTo>
                                <a:pt x="1143" y="452"/>
                                <a:pt x="1142" y="456"/>
                                <a:pt x="1142" y="460"/>
                              </a:cubicBezTo>
                              <a:cubicBezTo>
                                <a:pt x="1142" y="468"/>
                                <a:pt x="1146" y="476"/>
                                <a:pt x="1152" y="480"/>
                              </a:cubicBezTo>
                              <a:cubicBezTo>
                                <a:pt x="1149" y="484"/>
                                <a:pt x="1147" y="489"/>
                                <a:pt x="1147" y="494"/>
                              </a:cubicBezTo>
                              <a:cubicBezTo>
                                <a:pt x="1147" y="501"/>
                                <a:pt x="1151" y="509"/>
                                <a:pt x="1157" y="513"/>
                              </a:cubicBezTo>
                              <a:cubicBezTo>
                                <a:pt x="1154" y="517"/>
                                <a:pt x="1152" y="522"/>
                                <a:pt x="1152" y="527"/>
                              </a:cubicBezTo>
                              <a:cubicBezTo>
                                <a:pt x="1152" y="535"/>
                                <a:pt x="1156" y="541"/>
                                <a:pt x="1162" y="546"/>
                              </a:cubicBezTo>
                              <a:cubicBezTo>
                                <a:pt x="1158" y="550"/>
                                <a:pt x="1155" y="555"/>
                                <a:pt x="1155" y="561"/>
                              </a:cubicBezTo>
                              <a:cubicBezTo>
                                <a:pt x="1155" y="568"/>
                                <a:pt x="1158" y="574"/>
                                <a:pt x="1163" y="579"/>
                              </a:cubicBezTo>
                              <a:cubicBezTo>
                                <a:pt x="1159" y="583"/>
                                <a:pt x="1160" y="586"/>
                                <a:pt x="1160" y="592"/>
                              </a:cubicBezTo>
                              <a:cubicBezTo>
                                <a:pt x="1160" y="587"/>
                                <a:pt x="1163" y="584"/>
                                <a:pt x="1167" y="580"/>
                              </a:cubicBezTo>
                              <a:cubicBezTo>
                                <a:pt x="1169" y="578"/>
                                <a:pt x="1169" y="578"/>
                                <a:pt x="1169" y="578"/>
                              </a:cubicBezTo>
                              <a:lnTo>
                                <a:pt x="1167" y="5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</p:grpSp>
                  <p:grpSp>
                    <p:nvGrpSpPr>
                      <p:cNvPr id="347" name="Group 10176"/>
                      <p:cNvGrpSpPr/>
                      <p:nvPr/>
                    </p:nvGrpSpPr>
                    <p:grpSpPr bwMode="auto">
                      <a:xfrm rot="13449406">
                        <a:off x="27010656" y="11253881"/>
                        <a:ext cx="1200658" cy="1532861"/>
                        <a:chOff x="1432" y="1286"/>
                        <a:chExt cx="493" cy="737"/>
                      </a:xfrm>
                    </p:grpSpPr>
                    <p:sp>
                      <p:nvSpPr>
                        <p:cNvPr id="348" name="Freeform 10158"/>
                        <p:cNvSpPr/>
                        <p:nvPr/>
                      </p:nvSpPr>
                      <p:spPr bwMode="auto">
                        <a:xfrm>
                          <a:off x="1432" y="1309"/>
                          <a:ext cx="224" cy="714"/>
                        </a:xfrm>
                        <a:custGeom>
                          <a:avLst/>
                          <a:gdLst>
                            <a:gd name="T0" fmla="*/ 462 w 95"/>
                            <a:gd name="T1" fmla="*/ 28 h 302"/>
                            <a:gd name="T2" fmla="*/ 106 w 95"/>
                            <a:gd name="T3" fmla="*/ 1173 h 302"/>
                            <a:gd name="T4" fmla="*/ 394 w 95"/>
                            <a:gd name="T5" fmla="*/ 2868 h 302"/>
                            <a:gd name="T6" fmla="*/ 483 w 95"/>
                            <a:gd name="T7" fmla="*/ 3750 h 302"/>
                            <a:gd name="T8" fmla="*/ 1151 w 95"/>
                            <a:gd name="T9" fmla="*/ 3672 h 302"/>
                            <a:gd name="T10" fmla="*/ 1195 w 95"/>
                            <a:gd name="T11" fmla="*/ 1889 h 302"/>
                            <a:gd name="T12" fmla="*/ 462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35" y="2"/>
                              </a:moveTo>
                              <a:cubicBezTo>
                                <a:pt x="14" y="0"/>
                                <a:pt x="0" y="47"/>
                                <a:pt x="8" y="89"/>
                              </a:cubicBezTo>
                              <a:cubicBezTo>
                                <a:pt x="16" y="132"/>
                                <a:pt x="36" y="183"/>
                                <a:pt x="30" y="217"/>
                              </a:cubicBezTo>
                              <a:cubicBezTo>
                                <a:pt x="25" y="251"/>
                                <a:pt x="22" y="266"/>
                                <a:pt x="37" y="284"/>
                              </a:cubicBezTo>
                              <a:cubicBezTo>
                                <a:pt x="52" y="302"/>
                                <a:pt x="81" y="296"/>
                                <a:pt x="88" y="278"/>
                              </a:cubicBezTo>
                              <a:cubicBezTo>
                                <a:pt x="95" y="259"/>
                                <a:pt x="91" y="162"/>
                                <a:pt x="91" y="143"/>
                              </a:cubicBezTo>
                              <a:cubicBezTo>
                                <a:pt x="91" y="125"/>
                                <a:pt x="73" y="2"/>
                                <a:pt x="35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27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49" name="Freeform 10159"/>
                        <p:cNvSpPr/>
                        <p:nvPr/>
                      </p:nvSpPr>
                      <p:spPr bwMode="auto">
                        <a:xfrm>
                          <a:off x="1701" y="1309"/>
                          <a:ext cx="224" cy="714"/>
                        </a:xfrm>
                        <a:custGeom>
                          <a:avLst/>
                          <a:gdLst>
                            <a:gd name="T0" fmla="*/ 783 w 95"/>
                            <a:gd name="T1" fmla="*/ 28 h 302"/>
                            <a:gd name="T2" fmla="*/ 1139 w 95"/>
                            <a:gd name="T3" fmla="*/ 1173 h 302"/>
                            <a:gd name="T4" fmla="*/ 851 w 95"/>
                            <a:gd name="T5" fmla="*/ 2868 h 302"/>
                            <a:gd name="T6" fmla="*/ 762 w 95"/>
                            <a:gd name="T7" fmla="*/ 3750 h 302"/>
                            <a:gd name="T8" fmla="*/ 94 w 95"/>
                            <a:gd name="T9" fmla="*/ 3672 h 302"/>
                            <a:gd name="T10" fmla="*/ 66 w 95"/>
                            <a:gd name="T11" fmla="*/ 1889 h 302"/>
                            <a:gd name="T12" fmla="*/ 783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60" y="2"/>
                              </a:moveTo>
                              <a:cubicBezTo>
                                <a:pt x="81" y="0"/>
                                <a:pt x="95" y="47"/>
                                <a:pt x="87" y="89"/>
                              </a:cubicBezTo>
                              <a:cubicBezTo>
                                <a:pt x="79" y="132"/>
                                <a:pt x="59" y="183"/>
                                <a:pt x="65" y="217"/>
                              </a:cubicBezTo>
                              <a:cubicBezTo>
                                <a:pt x="70" y="251"/>
                                <a:pt x="74" y="266"/>
                                <a:pt x="58" y="284"/>
                              </a:cubicBezTo>
                              <a:cubicBezTo>
                                <a:pt x="43" y="302"/>
                                <a:pt x="14" y="296"/>
                                <a:pt x="7" y="278"/>
                              </a:cubicBezTo>
                              <a:cubicBezTo>
                                <a:pt x="0" y="259"/>
                                <a:pt x="5" y="162"/>
                                <a:pt x="5" y="143"/>
                              </a:cubicBezTo>
                              <a:cubicBezTo>
                                <a:pt x="5" y="125"/>
                                <a:pt x="22" y="2"/>
                                <a:pt x="60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27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0" name="Freeform 10160"/>
                        <p:cNvSpPr/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1303 w 158"/>
                            <a:gd name="T1" fmla="*/ 3788 h 308"/>
                            <a:gd name="T2" fmla="*/ 1277 w 158"/>
                            <a:gd name="T3" fmla="*/ 2011 h 308"/>
                            <a:gd name="T4" fmla="*/ 2002 w 158"/>
                            <a:gd name="T5" fmla="*/ 156 h 308"/>
                            <a:gd name="T6" fmla="*/ 2080 w 158"/>
                            <a:gd name="T7" fmla="*/ 156 h 308"/>
                            <a:gd name="T8" fmla="*/ 1015 w 158"/>
                            <a:gd name="T9" fmla="*/ 0 h 308"/>
                            <a:gd name="T10" fmla="*/ 0 w 158"/>
                            <a:gd name="T11" fmla="*/ 222 h 308"/>
                            <a:gd name="T12" fmla="*/ 28 w 158"/>
                            <a:gd name="T13" fmla="*/ 212 h 308"/>
                            <a:gd name="T14" fmla="*/ 172 w 158"/>
                            <a:gd name="T15" fmla="*/ 156 h 308"/>
                            <a:gd name="T16" fmla="*/ 446 w 158"/>
                            <a:gd name="T17" fmla="*/ 328 h 308"/>
                            <a:gd name="T18" fmla="*/ 512 w 158"/>
                            <a:gd name="T19" fmla="*/ 434 h 308"/>
                            <a:gd name="T20" fmla="*/ 909 w 158"/>
                            <a:gd name="T21" fmla="*/ 2011 h 308"/>
                            <a:gd name="T22" fmla="*/ 869 w 158"/>
                            <a:gd name="T23" fmla="*/ 3788 h 308"/>
                            <a:gd name="T24" fmla="*/ 475 w 158"/>
                            <a:gd name="T25" fmla="*/ 4010 h 308"/>
                            <a:gd name="T26" fmla="*/ 1025 w 158"/>
                            <a:gd name="T27" fmla="*/ 4050 h 308"/>
                            <a:gd name="T28" fmla="*/ 1712 w 158"/>
                            <a:gd name="T29" fmla="*/ 4010 h 308"/>
                            <a:gd name="T30" fmla="*/ 1303 w 158"/>
                            <a:gd name="T31" fmla="*/ 3788 h 308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99" y="288"/>
                              </a:move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D2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1" name="Freeform 1016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2080 w 158"/>
                            <a:gd name="T1" fmla="*/ 156 h 308"/>
                            <a:gd name="T2" fmla="*/ 1015 w 158"/>
                            <a:gd name="T3" fmla="*/ 0 h 308"/>
                            <a:gd name="T4" fmla="*/ 0 w 158"/>
                            <a:gd name="T5" fmla="*/ 222 h 308"/>
                            <a:gd name="T6" fmla="*/ 28 w 158"/>
                            <a:gd name="T7" fmla="*/ 212 h 308"/>
                            <a:gd name="T8" fmla="*/ 172 w 158"/>
                            <a:gd name="T9" fmla="*/ 156 h 308"/>
                            <a:gd name="T10" fmla="*/ 446 w 158"/>
                            <a:gd name="T11" fmla="*/ 328 h 308"/>
                            <a:gd name="T12" fmla="*/ 512 w 158"/>
                            <a:gd name="T13" fmla="*/ 434 h 308"/>
                            <a:gd name="T14" fmla="*/ 909 w 158"/>
                            <a:gd name="T15" fmla="*/ 2011 h 308"/>
                            <a:gd name="T16" fmla="*/ 869 w 158"/>
                            <a:gd name="T17" fmla="*/ 3788 h 308"/>
                            <a:gd name="T18" fmla="*/ 475 w 158"/>
                            <a:gd name="T19" fmla="*/ 4010 h 308"/>
                            <a:gd name="T20" fmla="*/ 1025 w 158"/>
                            <a:gd name="T21" fmla="*/ 4050 h 308"/>
                            <a:gd name="T22" fmla="*/ 1712 w 158"/>
                            <a:gd name="T23" fmla="*/ 4010 h 308"/>
                            <a:gd name="T24" fmla="*/ 1303 w 158"/>
                            <a:gd name="T25" fmla="*/ 3788 h 308"/>
                            <a:gd name="T26" fmla="*/ 1277 w 158"/>
                            <a:gd name="T27" fmla="*/ 2011 h 308"/>
                            <a:gd name="T28" fmla="*/ 2002 w 158"/>
                            <a:gd name="T29" fmla="*/ 156 h 308"/>
                            <a:gd name="T30" fmla="*/ 2080 w 158"/>
                            <a:gd name="T31" fmla="*/ 156 h 308"/>
                            <a:gd name="T32" fmla="*/ 1025 w 158"/>
                            <a:gd name="T33" fmla="*/ 3906 h 308"/>
                            <a:gd name="T34" fmla="*/ 958 w 158"/>
                            <a:gd name="T35" fmla="*/ 3906 h 308"/>
                            <a:gd name="T36" fmla="*/ 999 w 158"/>
                            <a:gd name="T37" fmla="*/ 3829 h 308"/>
                            <a:gd name="T38" fmla="*/ 1093 w 158"/>
                            <a:gd name="T39" fmla="*/ 3732 h 308"/>
                            <a:gd name="T40" fmla="*/ 1171 w 158"/>
                            <a:gd name="T41" fmla="*/ 3829 h 308"/>
                            <a:gd name="T42" fmla="*/ 1209 w 158"/>
                            <a:gd name="T43" fmla="*/ 3906 h 308"/>
                            <a:gd name="T44" fmla="*/ 1025 w 158"/>
                            <a:gd name="T45" fmla="*/ 3906 h 308"/>
                            <a:gd name="T46" fmla="*/ 1556 w 158"/>
                            <a:gd name="T47" fmla="*/ 234 h 308"/>
                            <a:gd name="T48" fmla="*/ 1565 w 158"/>
                            <a:gd name="T49" fmla="*/ 328 h 308"/>
                            <a:gd name="T50" fmla="*/ 1180 w 158"/>
                            <a:gd name="T51" fmla="*/ 1527 h 308"/>
                            <a:gd name="T52" fmla="*/ 1025 w 158"/>
                            <a:gd name="T53" fmla="*/ 1815 h 308"/>
                            <a:gd name="T54" fmla="*/ 987 w 158"/>
                            <a:gd name="T55" fmla="*/ 1537 h 308"/>
                            <a:gd name="T56" fmla="*/ 630 w 158"/>
                            <a:gd name="T57" fmla="*/ 368 h 308"/>
                            <a:gd name="T58" fmla="*/ 607 w 158"/>
                            <a:gd name="T59" fmla="*/ 328 h 308"/>
                            <a:gd name="T60" fmla="*/ 630 w 158"/>
                            <a:gd name="T61" fmla="*/ 234 h 308"/>
                            <a:gd name="T62" fmla="*/ 1025 w 158"/>
                            <a:gd name="T63" fmla="*/ 156 h 308"/>
                            <a:gd name="T64" fmla="*/ 1556 w 158"/>
                            <a:gd name="T65" fmla="*/ 234 h 30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158" y="12"/>
                              </a:move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lose/>
                              <a:moveTo>
                                <a:pt x="78" y="297"/>
                              </a:moveTo>
                              <a:cubicBezTo>
                                <a:pt x="77" y="297"/>
                                <a:pt x="75" y="297"/>
                                <a:pt x="73" y="297"/>
                              </a:cubicBezTo>
                              <a:cubicBezTo>
                                <a:pt x="74" y="295"/>
                                <a:pt x="75" y="293"/>
                                <a:pt x="76" y="291"/>
                              </a:cubicBezTo>
                              <a:cubicBezTo>
                                <a:pt x="77" y="289"/>
                                <a:pt x="82" y="287"/>
                                <a:pt x="83" y="284"/>
                              </a:cubicBezTo>
                              <a:cubicBezTo>
                                <a:pt x="83" y="287"/>
                                <a:pt x="88" y="289"/>
                                <a:pt x="89" y="291"/>
                              </a:cubicBezTo>
                              <a:cubicBezTo>
                                <a:pt x="90" y="293"/>
                                <a:pt x="91" y="295"/>
                                <a:pt x="92" y="297"/>
                              </a:cubicBezTo>
                              <a:cubicBezTo>
                                <a:pt x="91" y="297"/>
                                <a:pt x="80" y="297"/>
                                <a:pt x="78" y="297"/>
                              </a:cubicBezTo>
                              <a:close/>
                              <a:moveTo>
                                <a:pt x="118" y="18"/>
                              </a:moveTo>
                              <a:cubicBezTo>
                                <a:pt x="121" y="19"/>
                                <a:pt x="120" y="23"/>
                                <a:pt x="119" y="25"/>
                              </a:cubicBezTo>
                              <a:cubicBezTo>
                                <a:pt x="104" y="49"/>
                                <a:pt x="95" y="88"/>
                                <a:pt x="90" y="116"/>
                              </a:cubicBezTo>
                              <a:cubicBezTo>
                                <a:pt x="89" y="125"/>
                                <a:pt x="79" y="132"/>
                                <a:pt x="78" y="138"/>
                              </a:cubicBezTo>
                              <a:cubicBezTo>
                                <a:pt x="78" y="132"/>
                                <a:pt x="76" y="125"/>
                                <a:pt x="75" y="117"/>
                              </a:cubicBezTo>
                              <a:cubicBezTo>
                                <a:pt x="70" y="88"/>
                                <a:pt x="61" y="52"/>
                                <a:pt x="48" y="28"/>
                              </a:cubicBezTo>
                              <a:cubicBezTo>
                                <a:pt x="47" y="27"/>
                                <a:pt x="47" y="26"/>
                                <a:pt x="46" y="25"/>
                              </a:cubicBezTo>
                              <a:cubicBezTo>
                                <a:pt x="45" y="23"/>
                                <a:pt x="45" y="19"/>
                                <a:pt x="48" y="18"/>
                              </a:cubicBezTo>
                              <a:cubicBezTo>
                                <a:pt x="54" y="16"/>
                                <a:pt x="67" y="12"/>
                                <a:pt x="78" y="12"/>
                              </a:cubicBezTo>
                              <a:cubicBezTo>
                                <a:pt x="89" y="12"/>
                                <a:pt x="112" y="16"/>
                                <a:pt x="118" y="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2" name="Freeform 10162"/>
                        <p:cNvSpPr/>
                        <p:nvPr/>
                      </p:nvSpPr>
                      <p:spPr bwMode="auto">
                        <a:xfrm>
                          <a:off x="1446" y="1331"/>
                          <a:ext cx="82" cy="590"/>
                        </a:xfrm>
                        <a:custGeom>
                          <a:avLst/>
                          <a:gdLst>
                            <a:gd name="T0" fmla="*/ 77 w 35"/>
                            <a:gd name="T1" fmla="*/ 1064 h 250"/>
                            <a:gd name="T2" fmla="*/ 192 w 35"/>
                            <a:gd name="T3" fmla="*/ 1605 h 250"/>
                            <a:gd name="T4" fmla="*/ 363 w 35"/>
                            <a:gd name="T5" fmla="*/ 2735 h 250"/>
                            <a:gd name="T6" fmla="*/ 347 w 35"/>
                            <a:gd name="T7" fmla="*/ 2801 h 250"/>
                            <a:gd name="T8" fmla="*/ 323 w 35"/>
                            <a:gd name="T9" fmla="*/ 3285 h 250"/>
                            <a:gd name="T10" fmla="*/ 323 w 35"/>
                            <a:gd name="T11" fmla="*/ 3285 h 250"/>
                            <a:gd name="T12" fmla="*/ 401 w 35"/>
                            <a:gd name="T13" fmla="*/ 2813 h 250"/>
                            <a:gd name="T14" fmla="*/ 412 w 35"/>
                            <a:gd name="T15" fmla="*/ 2735 h 250"/>
                            <a:gd name="T16" fmla="*/ 286 w 35"/>
                            <a:gd name="T17" fmla="*/ 1593 h 250"/>
                            <a:gd name="T18" fmla="*/ 155 w 35"/>
                            <a:gd name="T19" fmla="*/ 1053 h 250"/>
                            <a:gd name="T20" fmla="*/ 258 w 35"/>
                            <a:gd name="T21" fmla="*/ 0 h 250"/>
                            <a:gd name="T22" fmla="*/ 258 w 35"/>
                            <a:gd name="T23" fmla="*/ 0 h 250"/>
                            <a:gd name="T24" fmla="*/ 77 w 35"/>
                            <a:gd name="T25" fmla="*/ 1064 h 250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0" t="0" r="r" b="b"/>
                          <a:pathLst>
                            <a:path w="35" h="250">
                              <a:moveTo>
                                <a:pt x="6" y="81"/>
                              </a:moveTo>
                              <a:cubicBezTo>
                                <a:pt x="8" y="94"/>
                                <a:pt x="12" y="108"/>
                                <a:pt x="15" y="122"/>
                              </a:cubicBezTo>
                              <a:cubicBezTo>
                                <a:pt x="23" y="153"/>
                                <a:pt x="32" y="185"/>
                                <a:pt x="28" y="208"/>
                              </a:cubicBezTo>
                              <a:cubicBezTo>
                                <a:pt x="27" y="213"/>
                                <a:pt x="27" y="213"/>
                                <a:pt x="27" y="213"/>
                              </a:cubicBezTo>
                              <a:cubicBezTo>
                                <a:pt x="25" y="229"/>
                                <a:pt x="25" y="240"/>
                                <a:pt x="25" y="250"/>
                              </a:cubicBezTo>
                              <a:cubicBezTo>
                                <a:pt x="25" y="250"/>
                                <a:pt x="25" y="250"/>
                                <a:pt x="25" y="250"/>
                              </a:cubicBezTo>
                              <a:cubicBezTo>
                                <a:pt x="25" y="241"/>
                                <a:pt x="28" y="229"/>
                                <a:pt x="31" y="214"/>
                              </a:cubicBezTo>
                              <a:cubicBezTo>
                                <a:pt x="32" y="208"/>
                                <a:pt x="32" y="208"/>
                                <a:pt x="32" y="208"/>
                              </a:cubicBezTo>
                              <a:cubicBezTo>
                                <a:pt x="35" y="185"/>
                                <a:pt x="30" y="152"/>
                                <a:pt x="22" y="121"/>
                              </a:cubicBezTo>
                              <a:cubicBezTo>
                                <a:pt x="18" y="107"/>
                                <a:pt x="15" y="93"/>
                                <a:pt x="12" y="80"/>
                              </a:cubicBezTo>
                              <a:cubicBezTo>
                                <a:pt x="6" y="50"/>
                                <a:pt x="8" y="14"/>
                                <a:pt x="20" y="0"/>
                              </a:cubicBezTo>
                              <a:cubicBezTo>
                                <a:pt x="20" y="0"/>
                                <a:pt x="20" y="0"/>
                                <a:pt x="20" y="0"/>
                              </a:cubicBezTo>
                              <a:cubicBezTo>
                                <a:pt x="7" y="15"/>
                                <a:pt x="0" y="50"/>
                                <a:pt x="6" y="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3" name="Freeform 10163"/>
                        <p:cNvSpPr/>
                        <p:nvPr/>
                      </p:nvSpPr>
                      <p:spPr bwMode="auto">
                        <a:xfrm>
                          <a:off x="1495" y="1345"/>
                          <a:ext cx="161" cy="678"/>
                        </a:xfrm>
                        <a:custGeom>
                          <a:avLst/>
                          <a:gdLst>
                            <a:gd name="T0" fmla="*/ 852 w 68"/>
                            <a:gd name="T1" fmla="*/ 1684 h 287"/>
                            <a:gd name="T2" fmla="*/ 369 w 68"/>
                            <a:gd name="T3" fmla="*/ 0 h 287"/>
                            <a:gd name="T4" fmla="*/ 689 w 68"/>
                            <a:gd name="T5" fmla="*/ 1413 h 287"/>
                            <a:gd name="T6" fmla="*/ 651 w 68"/>
                            <a:gd name="T7" fmla="*/ 3175 h 287"/>
                            <a:gd name="T8" fmla="*/ 0 w 68"/>
                            <a:gd name="T9" fmla="*/ 3281 h 287"/>
                            <a:gd name="T10" fmla="*/ 135 w 68"/>
                            <a:gd name="T11" fmla="*/ 3544 h 287"/>
                            <a:gd name="T12" fmla="*/ 807 w 68"/>
                            <a:gd name="T13" fmla="*/ 3454 h 287"/>
                            <a:gd name="T14" fmla="*/ 852 w 68"/>
                            <a:gd name="T15" fmla="*/ 1684 h 287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68" h="287">
                              <a:moveTo>
                                <a:pt x="64" y="128"/>
                              </a:moveTo>
                              <a:cubicBezTo>
                                <a:pt x="64" y="114"/>
                                <a:pt x="52" y="32"/>
                                <a:pt x="28" y="0"/>
                              </a:cubicBezTo>
                              <a:cubicBezTo>
                                <a:pt x="44" y="38"/>
                                <a:pt x="52" y="95"/>
                                <a:pt x="52" y="107"/>
                              </a:cubicBezTo>
                              <a:cubicBezTo>
                                <a:pt x="52" y="125"/>
                                <a:pt x="57" y="222"/>
                                <a:pt x="49" y="241"/>
                              </a:cubicBezTo>
                              <a:cubicBezTo>
                                <a:pt x="42" y="259"/>
                                <a:pt x="15" y="265"/>
                                <a:pt x="0" y="249"/>
                              </a:cubicBezTo>
                              <a:cubicBezTo>
                                <a:pt x="1" y="256"/>
                                <a:pt x="4" y="262"/>
                                <a:pt x="10" y="269"/>
                              </a:cubicBezTo>
                              <a:cubicBezTo>
                                <a:pt x="25" y="287"/>
                                <a:pt x="54" y="281"/>
                                <a:pt x="61" y="262"/>
                              </a:cubicBezTo>
                              <a:cubicBezTo>
                                <a:pt x="68" y="244"/>
                                <a:pt x="64" y="147"/>
                                <a:pt x="64" y="12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96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4" name="Freeform 10164"/>
                        <p:cNvSpPr/>
                        <p:nvPr/>
                      </p:nvSpPr>
                      <p:spPr bwMode="auto">
                        <a:xfrm>
                          <a:off x="1717" y="1335"/>
                          <a:ext cx="100" cy="629"/>
                        </a:xfrm>
                        <a:custGeom>
                          <a:avLst/>
                          <a:gdLst>
                            <a:gd name="T0" fmla="*/ 95 w 42"/>
                            <a:gd name="T1" fmla="*/ 3516 h 266"/>
                            <a:gd name="T2" fmla="*/ 95 w 42"/>
                            <a:gd name="T3" fmla="*/ 2008 h 266"/>
                            <a:gd name="T4" fmla="*/ 95 w 42"/>
                            <a:gd name="T5" fmla="*/ 1745 h 266"/>
                            <a:gd name="T6" fmla="*/ 567 w 42"/>
                            <a:gd name="T7" fmla="*/ 0 h 266"/>
                            <a:gd name="T8" fmla="*/ 567 w 42"/>
                            <a:gd name="T9" fmla="*/ 0 h 266"/>
                            <a:gd name="T10" fmla="*/ 12 w 42"/>
                            <a:gd name="T11" fmla="*/ 1762 h 266"/>
                            <a:gd name="T12" fmla="*/ 12 w 42"/>
                            <a:gd name="T13" fmla="*/ 2008 h 266"/>
                            <a:gd name="T14" fmla="*/ 95 w 42"/>
                            <a:gd name="T15" fmla="*/ 3516 h 26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42" h="266">
                              <a:moveTo>
                                <a:pt x="7" y="266"/>
                              </a:moveTo>
                              <a:cubicBezTo>
                                <a:pt x="1" y="252"/>
                                <a:pt x="6" y="184"/>
                                <a:pt x="7" y="152"/>
                              </a:cubicBezTo>
                              <a:cubicBezTo>
                                <a:pt x="7" y="132"/>
                                <a:pt x="7" y="132"/>
                                <a:pt x="7" y="132"/>
                              </a:cubicBezTo>
                              <a:cubicBezTo>
                                <a:pt x="7" y="117"/>
                                <a:pt x="17" y="28"/>
                                <a:pt x="42" y="0"/>
                              </a:cubicBezTo>
                              <a:cubicBezTo>
                                <a:pt x="42" y="0"/>
                                <a:pt x="42" y="0"/>
                                <a:pt x="42" y="0"/>
                              </a:cubicBezTo>
                              <a:cubicBezTo>
                                <a:pt x="16" y="29"/>
                                <a:pt x="1" y="116"/>
                                <a:pt x="1" y="133"/>
                              </a:cubicBezTo>
                              <a:cubicBezTo>
                                <a:pt x="1" y="152"/>
                                <a:pt x="1" y="152"/>
                                <a:pt x="1" y="152"/>
                              </a:cubicBezTo>
                              <a:cubicBezTo>
                                <a:pt x="0" y="201"/>
                                <a:pt x="1" y="252"/>
                                <a:pt x="7" y="266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5" name="Freeform 10165"/>
                        <p:cNvSpPr/>
                        <p:nvPr/>
                      </p:nvSpPr>
                      <p:spPr bwMode="auto">
                        <a:xfrm>
                          <a:off x="1833" y="1387"/>
                          <a:ext cx="78" cy="577"/>
                        </a:xfrm>
                        <a:custGeom>
                          <a:avLst/>
                          <a:gdLst>
                            <a:gd name="T0" fmla="*/ 319 w 33"/>
                            <a:gd name="T1" fmla="*/ 0 h 244"/>
                            <a:gd name="T2" fmla="*/ 340 w 33"/>
                            <a:gd name="T3" fmla="*/ 738 h 244"/>
                            <a:gd name="T4" fmla="*/ 213 w 33"/>
                            <a:gd name="T5" fmla="*/ 1282 h 244"/>
                            <a:gd name="T6" fmla="*/ 40 w 33"/>
                            <a:gd name="T7" fmla="*/ 2433 h 244"/>
                            <a:gd name="T8" fmla="*/ 0 w 33"/>
                            <a:gd name="T9" fmla="*/ 3226 h 244"/>
                            <a:gd name="T10" fmla="*/ 0 w 33"/>
                            <a:gd name="T11" fmla="*/ 3226 h 244"/>
                            <a:gd name="T12" fmla="*/ 95 w 33"/>
                            <a:gd name="T13" fmla="*/ 2433 h 244"/>
                            <a:gd name="T14" fmla="*/ 262 w 33"/>
                            <a:gd name="T15" fmla="*/ 1298 h 244"/>
                            <a:gd name="T16" fmla="*/ 385 w 33"/>
                            <a:gd name="T17" fmla="*/ 754 h 244"/>
                            <a:gd name="T18" fmla="*/ 319 w 33"/>
                            <a:gd name="T19" fmla="*/ 0 h 24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33" h="244">
                              <a:moveTo>
                                <a:pt x="24" y="0"/>
                              </a:moveTo>
                              <a:cubicBezTo>
                                <a:pt x="29" y="17"/>
                                <a:pt x="30" y="37"/>
                                <a:pt x="26" y="56"/>
                              </a:cubicBezTo>
                              <a:cubicBezTo>
                                <a:pt x="23" y="69"/>
                                <a:pt x="20" y="83"/>
                                <a:pt x="16" y="97"/>
                              </a:cubicBezTo>
                              <a:cubicBezTo>
                                <a:pt x="8" y="128"/>
                                <a:pt x="0" y="161"/>
                                <a:pt x="3" y="184"/>
                              </a:cubicBezTo>
                              <a:cubicBezTo>
                                <a:pt x="8" y="214"/>
                                <a:pt x="9" y="229"/>
                                <a:pt x="0" y="244"/>
                              </a:cubicBezTo>
                              <a:cubicBezTo>
                                <a:pt x="0" y="244"/>
                                <a:pt x="0" y="244"/>
                                <a:pt x="0" y="244"/>
                              </a:cubicBezTo>
                              <a:cubicBezTo>
                                <a:pt x="9" y="228"/>
                                <a:pt x="12" y="214"/>
                                <a:pt x="7" y="184"/>
                              </a:cubicBezTo>
                              <a:cubicBezTo>
                                <a:pt x="3" y="161"/>
                                <a:pt x="12" y="129"/>
                                <a:pt x="20" y="98"/>
                              </a:cubicBezTo>
                              <a:cubicBezTo>
                                <a:pt x="23" y="84"/>
                                <a:pt x="27" y="70"/>
                                <a:pt x="29" y="57"/>
                              </a:cubicBezTo>
                              <a:cubicBezTo>
                                <a:pt x="33" y="37"/>
                                <a:pt x="29" y="17"/>
                                <a:pt x="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6" name="Freeform 10166"/>
                        <p:cNvSpPr/>
                        <p:nvPr/>
                      </p:nvSpPr>
                      <p:spPr bwMode="auto">
                        <a:xfrm>
                          <a:off x="1817" y="1349"/>
                          <a:ext cx="89" cy="626"/>
                        </a:xfrm>
                        <a:custGeom>
                          <a:avLst/>
                          <a:gdLst>
                            <a:gd name="T0" fmla="*/ 363 w 38"/>
                            <a:gd name="T1" fmla="*/ 0 h 265"/>
                            <a:gd name="T2" fmla="*/ 347 w 38"/>
                            <a:gd name="T3" fmla="*/ 959 h 265"/>
                            <a:gd name="T4" fmla="*/ 220 w 38"/>
                            <a:gd name="T5" fmla="*/ 1500 h 265"/>
                            <a:gd name="T6" fmla="*/ 49 w 38"/>
                            <a:gd name="T7" fmla="*/ 2662 h 265"/>
                            <a:gd name="T8" fmla="*/ 66 w 38"/>
                            <a:gd name="T9" fmla="*/ 2740 h 265"/>
                            <a:gd name="T10" fmla="*/ 49 w 38"/>
                            <a:gd name="T11" fmla="*/ 3494 h 265"/>
                            <a:gd name="T12" fmla="*/ 49 w 38"/>
                            <a:gd name="T13" fmla="*/ 3494 h 265"/>
                            <a:gd name="T14" fmla="*/ 155 w 38"/>
                            <a:gd name="T15" fmla="*/ 2717 h 265"/>
                            <a:gd name="T16" fmla="*/ 143 w 38"/>
                            <a:gd name="T17" fmla="*/ 2650 h 265"/>
                            <a:gd name="T18" fmla="*/ 307 w 38"/>
                            <a:gd name="T19" fmla="*/ 1528 h 265"/>
                            <a:gd name="T20" fmla="*/ 438 w 38"/>
                            <a:gd name="T21" fmla="*/ 976 h 265"/>
                            <a:gd name="T22" fmla="*/ 363 w 38"/>
                            <a:gd name="T23" fmla="*/ 0 h 265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0" t="0" r="r" b="b"/>
                          <a:pathLst>
                            <a:path w="38" h="265">
                              <a:moveTo>
                                <a:pt x="28" y="0"/>
                              </a:moveTo>
                              <a:cubicBezTo>
                                <a:pt x="35" y="18"/>
                                <a:pt x="31" y="51"/>
                                <a:pt x="27" y="73"/>
                              </a:cubicBezTo>
                              <a:cubicBezTo>
                                <a:pt x="24" y="86"/>
                                <a:pt x="20" y="100"/>
                                <a:pt x="17" y="114"/>
                              </a:cubicBezTo>
                              <a:cubicBezTo>
                                <a:pt x="9" y="146"/>
                                <a:pt x="0" y="178"/>
                                <a:pt x="4" y="202"/>
                              </a:cubicBezTo>
                              <a:cubicBezTo>
                                <a:pt x="5" y="208"/>
                                <a:pt x="5" y="208"/>
                                <a:pt x="5" y="208"/>
                              </a:cubicBezTo>
                              <a:cubicBezTo>
                                <a:pt x="9" y="235"/>
                                <a:pt x="15" y="250"/>
                                <a:pt x="4" y="265"/>
                              </a:cubicBezTo>
                              <a:cubicBezTo>
                                <a:pt x="4" y="265"/>
                                <a:pt x="4" y="265"/>
                                <a:pt x="4" y="265"/>
                              </a:cubicBezTo>
                              <a:cubicBezTo>
                                <a:pt x="16" y="248"/>
                                <a:pt x="17" y="234"/>
                                <a:pt x="12" y="206"/>
                              </a:cubicBezTo>
                              <a:cubicBezTo>
                                <a:pt x="11" y="201"/>
                                <a:pt x="11" y="201"/>
                                <a:pt x="11" y="201"/>
                              </a:cubicBezTo>
                              <a:cubicBezTo>
                                <a:pt x="8" y="178"/>
                                <a:pt x="16" y="147"/>
                                <a:pt x="24" y="116"/>
                              </a:cubicBezTo>
                              <a:cubicBezTo>
                                <a:pt x="27" y="102"/>
                                <a:pt x="31" y="88"/>
                                <a:pt x="34" y="74"/>
                              </a:cubicBezTo>
                              <a:cubicBezTo>
                                <a:pt x="38" y="51"/>
                                <a:pt x="35" y="20"/>
                                <a:pt x="2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96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7" name="Freeform 10167"/>
                        <p:cNvSpPr/>
                        <p:nvPr/>
                      </p:nvSpPr>
                      <p:spPr bwMode="auto">
                        <a:xfrm>
                          <a:off x="1569" y="1319"/>
                          <a:ext cx="73" cy="56"/>
                        </a:xfrm>
                        <a:custGeom>
                          <a:avLst/>
                          <a:gdLst>
                            <a:gd name="T0" fmla="*/ 405 w 31"/>
                            <a:gd name="T1" fmla="*/ 0 h 24"/>
                            <a:gd name="T2" fmla="*/ 233 w 31"/>
                            <a:gd name="T3" fmla="*/ 103 h 24"/>
                            <a:gd name="T4" fmla="*/ 210 w 31"/>
                            <a:gd name="T5" fmla="*/ 306 h 24"/>
                            <a:gd name="T6" fmla="*/ 78 w 31"/>
                            <a:gd name="T7" fmla="*/ 49 h 24"/>
                            <a:gd name="T8" fmla="*/ 210 w 31"/>
                            <a:gd name="T9" fmla="*/ 12 h 2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1" h="24">
                              <a:moveTo>
                                <a:pt x="31" y="0"/>
                              </a:moveTo>
                              <a:cubicBezTo>
                                <a:pt x="27" y="4"/>
                                <a:pt x="22" y="3"/>
                                <a:pt x="18" y="8"/>
                              </a:cubicBezTo>
                              <a:cubicBezTo>
                                <a:pt x="15" y="13"/>
                                <a:pt x="16" y="18"/>
                                <a:pt x="16" y="24"/>
                              </a:cubicBezTo>
                              <a:cubicBezTo>
                                <a:pt x="12" y="19"/>
                                <a:pt x="0" y="12"/>
                                <a:pt x="6" y="4"/>
                              </a:cubicBezTo>
                              <a:cubicBezTo>
                                <a:pt x="8" y="1"/>
                                <a:pt x="12" y="3"/>
                                <a:pt x="16" y="1"/>
                              </a:cubicBezTo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8" name="Freeform 10168"/>
                        <p:cNvSpPr/>
                        <p:nvPr/>
                      </p:nvSpPr>
                      <p:spPr bwMode="auto">
                        <a:xfrm>
                          <a:off x="1651" y="1494"/>
                          <a:ext cx="59" cy="146"/>
                        </a:xfrm>
                        <a:custGeom>
                          <a:avLst/>
                          <a:gdLst>
                            <a:gd name="T0" fmla="*/ 0 w 25"/>
                            <a:gd name="T1" fmla="*/ 78 h 62"/>
                            <a:gd name="T2" fmla="*/ 300 w 25"/>
                            <a:gd name="T3" fmla="*/ 134 h 62"/>
                            <a:gd name="T4" fmla="*/ 290 w 25"/>
                            <a:gd name="T5" fmla="*/ 339 h 62"/>
                            <a:gd name="T6" fmla="*/ 78 w 25"/>
                            <a:gd name="T7" fmla="*/ 810 h 6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25" h="62">
                              <a:moveTo>
                                <a:pt x="0" y="6"/>
                              </a:moveTo>
                              <a:cubicBezTo>
                                <a:pt x="2" y="25"/>
                                <a:pt x="21" y="23"/>
                                <a:pt x="23" y="10"/>
                              </a:cubicBezTo>
                              <a:cubicBezTo>
                                <a:pt x="25" y="0"/>
                                <a:pt x="22" y="26"/>
                                <a:pt x="22" y="26"/>
                              </a:cubicBezTo>
                              <a:cubicBezTo>
                                <a:pt x="6" y="62"/>
                                <a:pt x="6" y="62"/>
                                <a:pt x="6" y="62"/>
                              </a:cubicBezTo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59" name="Freeform 10169"/>
                        <p:cNvSpPr/>
                        <p:nvPr/>
                      </p:nvSpPr>
                      <p:spPr bwMode="auto">
                        <a:xfrm>
                          <a:off x="1599" y="1309"/>
                          <a:ext cx="168" cy="17"/>
                        </a:xfrm>
                        <a:custGeom>
                          <a:avLst/>
                          <a:gdLst>
                            <a:gd name="T0" fmla="*/ 0 w 71"/>
                            <a:gd name="T1" fmla="*/ 100 h 7"/>
                            <a:gd name="T2" fmla="*/ 12 w 71"/>
                            <a:gd name="T3" fmla="*/ 100 h 7"/>
                            <a:gd name="T4" fmla="*/ 544 w 71"/>
                            <a:gd name="T5" fmla="*/ 29 h 7"/>
                            <a:gd name="T6" fmla="*/ 942 w 71"/>
                            <a:gd name="T7" fmla="*/ 100 h 7"/>
                            <a:gd name="T8" fmla="*/ 942 w 71"/>
                            <a:gd name="T9" fmla="*/ 100 h 7"/>
                            <a:gd name="T10" fmla="*/ 492 w 71"/>
                            <a:gd name="T11" fmla="*/ 0 h 7"/>
                            <a:gd name="T12" fmla="*/ 0 w 71"/>
                            <a:gd name="T13" fmla="*/ 100 h 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71" h="7">
                              <a:moveTo>
                                <a:pt x="0" y="7"/>
                              </a:moveTo>
                              <a:cubicBezTo>
                                <a:pt x="1" y="7"/>
                                <a:pt x="1" y="7"/>
                                <a:pt x="1" y="7"/>
                              </a:cubicBezTo>
                              <a:cubicBezTo>
                                <a:pt x="4" y="4"/>
                                <a:pt x="23" y="2"/>
                                <a:pt x="41" y="2"/>
                              </a:cubicBezTo>
                              <a:cubicBezTo>
                                <a:pt x="53" y="2"/>
                                <a:pt x="65" y="4"/>
                                <a:pt x="71" y="7"/>
                              </a:cubicBezTo>
                              <a:cubicBezTo>
                                <a:pt x="71" y="7"/>
                                <a:pt x="71" y="7"/>
                                <a:pt x="71" y="7"/>
                              </a:cubicBezTo>
                              <a:cubicBezTo>
                                <a:pt x="65" y="4"/>
                                <a:pt x="50" y="0"/>
                                <a:pt x="37" y="0"/>
                              </a:cubicBezTo>
                              <a:cubicBezTo>
                                <a:pt x="18" y="0"/>
                                <a:pt x="4" y="2"/>
                                <a:pt x="0" y="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0" name="Freeform 10170"/>
                        <p:cNvSpPr/>
                        <p:nvPr/>
                      </p:nvSpPr>
                      <p:spPr bwMode="auto">
                        <a:xfrm>
                          <a:off x="1432" y="1309"/>
                          <a:ext cx="224" cy="714"/>
                        </a:xfrm>
                        <a:custGeom>
                          <a:avLst/>
                          <a:gdLst>
                            <a:gd name="T0" fmla="*/ 462 w 95"/>
                            <a:gd name="T1" fmla="*/ 28 h 302"/>
                            <a:gd name="T2" fmla="*/ 106 w 95"/>
                            <a:gd name="T3" fmla="*/ 1173 h 302"/>
                            <a:gd name="T4" fmla="*/ 394 w 95"/>
                            <a:gd name="T5" fmla="*/ 2868 h 302"/>
                            <a:gd name="T6" fmla="*/ 483 w 95"/>
                            <a:gd name="T7" fmla="*/ 3750 h 302"/>
                            <a:gd name="T8" fmla="*/ 1151 w 95"/>
                            <a:gd name="T9" fmla="*/ 3672 h 302"/>
                            <a:gd name="T10" fmla="*/ 1195 w 95"/>
                            <a:gd name="T11" fmla="*/ 1889 h 302"/>
                            <a:gd name="T12" fmla="*/ 462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35" y="2"/>
                              </a:moveTo>
                              <a:cubicBezTo>
                                <a:pt x="14" y="0"/>
                                <a:pt x="0" y="47"/>
                                <a:pt x="8" y="89"/>
                              </a:cubicBezTo>
                              <a:cubicBezTo>
                                <a:pt x="16" y="132"/>
                                <a:pt x="36" y="183"/>
                                <a:pt x="30" y="217"/>
                              </a:cubicBezTo>
                              <a:cubicBezTo>
                                <a:pt x="25" y="251"/>
                                <a:pt x="22" y="266"/>
                                <a:pt x="37" y="284"/>
                              </a:cubicBezTo>
                              <a:cubicBezTo>
                                <a:pt x="52" y="302"/>
                                <a:pt x="81" y="296"/>
                                <a:pt x="88" y="278"/>
                              </a:cubicBezTo>
                              <a:cubicBezTo>
                                <a:pt x="95" y="259"/>
                                <a:pt x="91" y="162"/>
                                <a:pt x="91" y="143"/>
                              </a:cubicBezTo>
                              <a:cubicBezTo>
                                <a:pt x="91" y="125"/>
                                <a:pt x="73" y="2"/>
                                <a:pt x="35" y="2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1" name="Freeform 10171"/>
                        <p:cNvSpPr/>
                        <p:nvPr/>
                      </p:nvSpPr>
                      <p:spPr bwMode="auto">
                        <a:xfrm>
                          <a:off x="1701" y="1309"/>
                          <a:ext cx="224" cy="714"/>
                        </a:xfrm>
                        <a:custGeom>
                          <a:avLst/>
                          <a:gdLst>
                            <a:gd name="T0" fmla="*/ 783 w 95"/>
                            <a:gd name="T1" fmla="*/ 28 h 302"/>
                            <a:gd name="T2" fmla="*/ 1139 w 95"/>
                            <a:gd name="T3" fmla="*/ 1173 h 302"/>
                            <a:gd name="T4" fmla="*/ 851 w 95"/>
                            <a:gd name="T5" fmla="*/ 2868 h 302"/>
                            <a:gd name="T6" fmla="*/ 762 w 95"/>
                            <a:gd name="T7" fmla="*/ 3750 h 302"/>
                            <a:gd name="T8" fmla="*/ 94 w 95"/>
                            <a:gd name="T9" fmla="*/ 3672 h 302"/>
                            <a:gd name="T10" fmla="*/ 66 w 95"/>
                            <a:gd name="T11" fmla="*/ 1889 h 302"/>
                            <a:gd name="T12" fmla="*/ 783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60" y="2"/>
                              </a:moveTo>
                              <a:cubicBezTo>
                                <a:pt x="81" y="0"/>
                                <a:pt x="95" y="47"/>
                                <a:pt x="87" y="89"/>
                              </a:cubicBezTo>
                              <a:cubicBezTo>
                                <a:pt x="79" y="132"/>
                                <a:pt x="59" y="183"/>
                                <a:pt x="65" y="217"/>
                              </a:cubicBezTo>
                              <a:cubicBezTo>
                                <a:pt x="70" y="251"/>
                                <a:pt x="74" y="266"/>
                                <a:pt x="58" y="284"/>
                              </a:cubicBezTo>
                              <a:cubicBezTo>
                                <a:pt x="43" y="302"/>
                                <a:pt x="14" y="296"/>
                                <a:pt x="7" y="278"/>
                              </a:cubicBezTo>
                              <a:cubicBezTo>
                                <a:pt x="0" y="259"/>
                                <a:pt x="5" y="162"/>
                                <a:pt x="5" y="143"/>
                              </a:cubicBezTo>
                              <a:cubicBezTo>
                                <a:pt x="5" y="125"/>
                                <a:pt x="22" y="2"/>
                                <a:pt x="60" y="2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2" name="Freeform 10172"/>
                        <p:cNvSpPr/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1303 w 158"/>
                            <a:gd name="T1" fmla="*/ 3788 h 308"/>
                            <a:gd name="T2" fmla="*/ 1277 w 158"/>
                            <a:gd name="T3" fmla="*/ 2011 h 308"/>
                            <a:gd name="T4" fmla="*/ 2002 w 158"/>
                            <a:gd name="T5" fmla="*/ 156 h 308"/>
                            <a:gd name="T6" fmla="*/ 2080 w 158"/>
                            <a:gd name="T7" fmla="*/ 156 h 308"/>
                            <a:gd name="T8" fmla="*/ 1015 w 158"/>
                            <a:gd name="T9" fmla="*/ 0 h 308"/>
                            <a:gd name="T10" fmla="*/ 0 w 158"/>
                            <a:gd name="T11" fmla="*/ 222 h 308"/>
                            <a:gd name="T12" fmla="*/ 28 w 158"/>
                            <a:gd name="T13" fmla="*/ 212 h 308"/>
                            <a:gd name="T14" fmla="*/ 172 w 158"/>
                            <a:gd name="T15" fmla="*/ 156 h 308"/>
                            <a:gd name="T16" fmla="*/ 446 w 158"/>
                            <a:gd name="T17" fmla="*/ 328 h 308"/>
                            <a:gd name="T18" fmla="*/ 512 w 158"/>
                            <a:gd name="T19" fmla="*/ 434 h 308"/>
                            <a:gd name="T20" fmla="*/ 909 w 158"/>
                            <a:gd name="T21" fmla="*/ 2011 h 308"/>
                            <a:gd name="T22" fmla="*/ 869 w 158"/>
                            <a:gd name="T23" fmla="*/ 3788 h 308"/>
                            <a:gd name="T24" fmla="*/ 475 w 158"/>
                            <a:gd name="T25" fmla="*/ 4010 h 308"/>
                            <a:gd name="T26" fmla="*/ 1025 w 158"/>
                            <a:gd name="T27" fmla="*/ 4050 h 308"/>
                            <a:gd name="T28" fmla="*/ 1712 w 158"/>
                            <a:gd name="T29" fmla="*/ 4010 h 308"/>
                            <a:gd name="T30" fmla="*/ 1303 w 158"/>
                            <a:gd name="T31" fmla="*/ 3788 h 308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99" y="288"/>
                              </a:move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3" name="Freeform 10173"/>
                        <p:cNvSpPr/>
                        <p:nvPr/>
                      </p:nvSpPr>
                      <p:spPr bwMode="auto">
                        <a:xfrm>
                          <a:off x="1637" y="1983"/>
                          <a:ext cx="88" cy="2"/>
                        </a:xfrm>
                        <a:custGeom>
                          <a:avLst/>
                          <a:gdLst>
                            <a:gd name="T0" fmla="*/ 0 w 37"/>
                            <a:gd name="T1" fmla="*/ 0 h 1"/>
                            <a:gd name="T2" fmla="*/ 186 w 37"/>
                            <a:gd name="T3" fmla="*/ 8 h 1"/>
                            <a:gd name="T4" fmla="*/ 497 w 37"/>
                            <a:gd name="T5" fmla="*/ 0 h 1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37" h="1">
                              <a:moveTo>
                                <a:pt x="0" y="0"/>
                              </a:moveTo>
                              <a:cubicBezTo>
                                <a:pt x="4" y="1"/>
                                <a:pt x="8" y="1"/>
                                <a:pt x="14" y="1"/>
                              </a:cubicBezTo>
                              <a:cubicBezTo>
                                <a:pt x="19" y="1"/>
                                <a:pt x="33" y="1"/>
                                <a:pt x="37" y="0"/>
                              </a:cubicBezTo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4" name="Freeform 10174"/>
                        <p:cNvSpPr/>
                        <p:nvPr/>
                      </p:nvSpPr>
                      <p:spPr bwMode="auto">
                        <a:xfrm>
                          <a:off x="1599" y="1316"/>
                          <a:ext cx="168" cy="12"/>
                        </a:xfrm>
                        <a:custGeom>
                          <a:avLst/>
                          <a:gdLst>
                            <a:gd name="T0" fmla="*/ 942 w 71"/>
                            <a:gd name="T1" fmla="*/ 70 h 5"/>
                            <a:gd name="T2" fmla="*/ 544 w 71"/>
                            <a:gd name="T3" fmla="*/ 0 h 5"/>
                            <a:gd name="T4" fmla="*/ 0 w 71"/>
                            <a:gd name="T5" fmla="*/ 70 h 5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71" h="5">
                              <a:moveTo>
                                <a:pt x="71" y="5"/>
                              </a:moveTo>
                              <a:cubicBezTo>
                                <a:pt x="66" y="2"/>
                                <a:pt x="54" y="0"/>
                                <a:pt x="41" y="0"/>
                              </a:cubicBezTo>
                              <a:cubicBezTo>
                                <a:pt x="25" y="0"/>
                                <a:pt x="4" y="1"/>
                                <a:pt x="0" y="5"/>
                              </a:cubicBezTo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5" name="Freeform 10175"/>
                        <p:cNvSpPr/>
                        <p:nvPr/>
                      </p:nvSpPr>
                      <p:spPr bwMode="auto">
                        <a:xfrm>
                          <a:off x="1710" y="1361"/>
                          <a:ext cx="45" cy="125"/>
                        </a:xfrm>
                        <a:custGeom>
                          <a:avLst/>
                          <a:gdLst>
                            <a:gd name="T0" fmla="*/ 253 w 19"/>
                            <a:gd name="T1" fmla="*/ 0 h 53"/>
                            <a:gd name="T2" fmla="*/ 0 w 19"/>
                            <a:gd name="T3" fmla="*/ 696 h 53"/>
                            <a:gd name="T4" fmla="*/ 253 w 19"/>
                            <a:gd name="T5" fmla="*/ 0 h 5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9" h="53">
                              <a:moveTo>
                                <a:pt x="19" y="0"/>
                              </a:moveTo>
                              <a:cubicBezTo>
                                <a:pt x="14" y="9"/>
                                <a:pt x="4" y="34"/>
                                <a:pt x="0" y="53"/>
                              </a:cubicBezTo>
                              <a:cubicBezTo>
                                <a:pt x="2" y="38"/>
                                <a:pt x="9" y="8"/>
                                <a:pt x="1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5B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</p:grpSp>
                  <p:graphicFrame>
                    <p:nvGraphicFramePr>
                      <p:cNvPr id="393" name="Object 392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6944060" y="11686649"/>
                      <a:ext cx="1468225" cy="146571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20" name="CS ChemDraw Drawing" r:id="rId13" imgW="1079500" imgH="1079500" progId="ChemDraw.Document.6.0">
                              <p:embed/>
                            </p:oleObj>
                          </mc:Choice>
                          <mc:Fallback>
                            <p:oleObj name="CS ChemDraw Drawing" r:id="rId13" imgW="1079500" imgH="1079500" progId="ChemDraw.Document.6.0">
                              <p:embed/>
                              <p:pic>
                                <p:nvPicPr>
                                  <p:cNvPr id="0" name="Object 392"/>
                                  <p:cNvPicPr/>
                                  <p:nvPr/>
                                </p:nvPicPr>
                                <p:blipFill>
                                  <a:blip r:embed="rId1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6944060" y="11686649"/>
                                    <a:ext cx="1468225" cy="1465713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400" name="Oval 399"/>
                      <p:cNvSpPr/>
                      <p:nvPr/>
                    </p:nvSpPr>
                    <p:spPr>
                      <a:xfrm>
                        <a:off x="19745060" y="10022764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2" name="Oval 401"/>
                      <p:cNvSpPr/>
                      <p:nvPr/>
                    </p:nvSpPr>
                    <p:spPr>
                      <a:xfrm>
                        <a:off x="20403918" y="9826411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6" name="Oval 405"/>
                      <p:cNvSpPr/>
                      <p:nvPr/>
                    </p:nvSpPr>
                    <p:spPr>
                      <a:xfrm>
                        <a:off x="20211120" y="10651334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8" name="Oval 407"/>
                      <p:cNvSpPr/>
                      <p:nvPr/>
                    </p:nvSpPr>
                    <p:spPr>
                      <a:xfrm>
                        <a:off x="19651781" y="10919054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0" name="Oval 409"/>
                      <p:cNvSpPr/>
                      <p:nvPr/>
                    </p:nvSpPr>
                    <p:spPr>
                      <a:xfrm>
                        <a:off x="22989338" y="13114110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4" name="Oval 413"/>
                      <p:cNvSpPr/>
                      <p:nvPr/>
                    </p:nvSpPr>
                    <p:spPr>
                      <a:xfrm>
                        <a:off x="21177640" y="10740608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8" name="Oval 417"/>
                      <p:cNvSpPr/>
                      <p:nvPr/>
                    </p:nvSpPr>
                    <p:spPr>
                      <a:xfrm>
                        <a:off x="20755521" y="10526813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8" name="Oval 457"/>
                      <p:cNvSpPr/>
                      <p:nvPr/>
                    </p:nvSpPr>
                    <p:spPr>
                      <a:xfrm>
                        <a:off x="20883136" y="9941901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0" name="Oval 459"/>
                      <p:cNvSpPr/>
                      <p:nvPr/>
                    </p:nvSpPr>
                    <p:spPr>
                      <a:xfrm>
                        <a:off x="25476148" y="13600469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2" name="Oval 461"/>
                      <p:cNvSpPr/>
                      <p:nvPr/>
                    </p:nvSpPr>
                    <p:spPr>
                      <a:xfrm>
                        <a:off x="27190701" y="13495325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6" name="Oval 465"/>
                      <p:cNvSpPr/>
                      <p:nvPr/>
                    </p:nvSpPr>
                    <p:spPr>
                      <a:xfrm>
                        <a:off x="26240462" y="13145115"/>
                        <a:ext cx="216000" cy="216000"/>
                      </a:xfrm>
                      <a:prstGeom prst="ellipse">
                        <a:avLst/>
                      </a:prstGeom>
                      <a:solidFill>
                        <a:schemeClr val="bg2">
                          <a:lumMod val="50000"/>
                        </a:schemeClr>
                      </a:solidFill>
                      <a:ln>
                        <a:solidFill>
                          <a:schemeClr val="bg2">
                            <a:lumMod val="1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TextBox 471"/>
                      <p:cNvSpPr txBox="1"/>
                      <p:nvPr/>
                    </p:nvSpPr>
                    <p:spPr>
                      <a:xfrm>
                        <a:off x="25493252" y="9714674"/>
                        <a:ext cx="5384389" cy="13849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pt-PT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 Nova" panose="020B0504020202020204" pitchFamily="34" charset="0"/>
                          </a:rPr>
                          <a:t>Ru compound </a:t>
                        </a:r>
                      </a:p>
                      <a:p>
                        <a:pPr algn="ctr"/>
                        <a:r>
                          <a:rPr lang="pt-PT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 Nova" panose="020B0504020202020204" pitchFamily="34" charset="0"/>
                          </a:rPr>
                          <a:t>blocks MDR efflux pump </a:t>
                        </a:r>
                      </a:p>
                      <a:p>
                        <a:pPr algn="ctr"/>
                        <a:r>
                          <a:rPr lang="pt-PT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 Nova" panose="020B0504020202020204" pitchFamily="34" charset="0"/>
                          </a:rPr>
                          <a:t>(inhibitor)</a:t>
                        </a:r>
                        <a:endPara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ova" panose="020B0504020202020204" pitchFamily="34" charset="0"/>
                        </a:endParaRPr>
                      </a:p>
                    </p:txBody>
                  </p:sp>
                  <p:sp>
                    <p:nvSpPr>
                      <p:cNvPr id="474" name="TextBox 473"/>
                      <p:cNvSpPr txBox="1"/>
                      <p:nvPr/>
                    </p:nvSpPr>
                    <p:spPr>
                      <a:xfrm>
                        <a:off x="23597623" y="14229982"/>
                        <a:ext cx="5384389" cy="95410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pt-PT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 Nova" panose="020B0504020202020204" pitchFamily="34" charset="0"/>
                          </a:rPr>
                          <a:t>Increased drug </a:t>
                        </a:r>
                      </a:p>
                      <a:p>
                        <a:pPr algn="ctr"/>
                        <a:r>
                          <a:rPr lang="pt-PT" sz="2800" b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Arial Nova" panose="020B0504020202020204" pitchFamily="34" charset="0"/>
                          </a:rPr>
                          <a:t>concentration </a:t>
                        </a:r>
                        <a:endPara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ova" panose="020B0504020202020204" pitchFamily="34" charset="0"/>
                        </a:endParaRPr>
                      </a:p>
                    </p:txBody>
                  </p:sp>
                  <p:cxnSp>
                    <p:nvCxnSpPr>
                      <p:cNvPr id="420" name="Straight Arrow Connector 419"/>
                      <p:cNvCxnSpPr/>
                      <p:nvPr/>
                    </p:nvCxnSpPr>
                    <p:spPr>
                      <a:xfrm>
                        <a:off x="20744804" y="11045819"/>
                        <a:ext cx="1596559" cy="1799899"/>
                      </a:xfrm>
                      <a:prstGeom prst="straightConnector1">
                        <a:avLst/>
                      </a:prstGeom>
                      <a:ln w="57150" cap="flat" cmpd="sng" algn="ctr">
                        <a:solidFill>
                          <a:schemeClr val="dk1"/>
                        </a:solidFill>
                        <a:prstDash val="solid"/>
                        <a:round/>
                        <a:headEnd type="triangle" w="med" len="med"/>
                        <a:tailEnd type="none" w="med" len="med"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4" name="Group 483"/>
                    <p:cNvGrpSpPr/>
                    <p:nvPr/>
                  </p:nvGrpSpPr>
                  <p:grpSpPr>
                    <a:xfrm>
                      <a:off x="20247402" y="10399792"/>
                      <a:ext cx="5458906" cy="5138658"/>
                      <a:chOff x="20247402" y="10399792"/>
                      <a:chExt cx="5458906" cy="5138658"/>
                    </a:xfrm>
                  </p:grpSpPr>
                  <p:grpSp>
                    <p:nvGrpSpPr>
                      <p:cNvPr id="483" name="Group 482"/>
                      <p:cNvGrpSpPr/>
                      <p:nvPr/>
                    </p:nvGrpSpPr>
                    <p:grpSpPr>
                      <a:xfrm>
                        <a:off x="20247402" y="10399792"/>
                        <a:ext cx="5458906" cy="5138658"/>
                        <a:chOff x="20247402" y="10399792"/>
                        <a:chExt cx="5458906" cy="5138658"/>
                      </a:xfrm>
                    </p:grpSpPr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24369010" y="10399792"/>
                          <a:ext cx="0" cy="5138658"/>
                        </a:xfrm>
                        <a:prstGeom prst="line">
                          <a:avLst/>
                        </a:prstGeom>
                        <a:ln w="38100" cap="flat" cmpd="sng" algn="ctr">
                          <a:solidFill>
                            <a:schemeClr val="dk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04" name="Oval 403"/>
                        <p:cNvSpPr/>
                        <p:nvPr/>
                      </p:nvSpPr>
                      <p:spPr>
                        <a:xfrm>
                          <a:off x="20247402" y="11363149"/>
                          <a:ext cx="216000" cy="216000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2" name="Oval 411"/>
                        <p:cNvSpPr/>
                        <p:nvPr/>
                      </p:nvSpPr>
                      <p:spPr>
                        <a:xfrm>
                          <a:off x="21458515" y="11801437"/>
                          <a:ext cx="216000" cy="216000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4" name="Oval 463"/>
                        <p:cNvSpPr/>
                        <p:nvPr/>
                      </p:nvSpPr>
                      <p:spPr>
                        <a:xfrm>
                          <a:off x="25490308" y="12406863"/>
                          <a:ext cx="216000" cy="216000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366" name="Group 10176"/>
                      <p:cNvGrpSpPr/>
                      <p:nvPr/>
                    </p:nvGrpSpPr>
                    <p:grpSpPr bwMode="auto">
                      <a:xfrm rot="8256455">
                        <a:off x="20928634" y="11111679"/>
                        <a:ext cx="1200658" cy="1532861"/>
                        <a:chOff x="1432" y="1286"/>
                        <a:chExt cx="493" cy="737"/>
                      </a:xfrm>
                    </p:grpSpPr>
                    <p:sp>
                      <p:nvSpPr>
                        <p:cNvPr id="381" name="Freeform 10172"/>
                        <p:cNvSpPr/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1303 w 158"/>
                            <a:gd name="T1" fmla="*/ 3788 h 308"/>
                            <a:gd name="T2" fmla="*/ 1277 w 158"/>
                            <a:gd name="T3" fmla="*/ 2011 h 308"/>
                            <a:gd name="T4" fmla="*/ 2002 w 158"/>
                            <a:gd name="T5" fmla="*/ 156 h 308"/>
                            <a:gd name="T6" fmla="*/ 2080 w 158"/>
                            <a:gd name="T7" fmla="*/ 156 h 308"/>
                            <a:gd name="T8" fmla="*/ 1015 w 158"/>
                            <a:gd name="T9" fmla="*/ 0 h 308"/>
                            <a:gd name="T10" fmla="*/ 0 w 158"/>
                            <a:gd name="T11" fmla="*/ 222 h 308"/>
                            <a:gd name="T12" fmla="*/ 28 w 158"/>
                            <a:gd name="T13" fmla="*/ 212 h 308"/>
                            <a:gd name="T14" fmla="*/ 172 w 158"/>
                            <a:gd name="T15" fmla="*/ 156 h 308"/>
                            <a:gd name="T16" fmla="*/ 446 w 158"/>
                            <a:gd name="T17" fmla="*/ 328 h 308"/>
                            <a:gd name="T18" fmla="*/ 512 w 158"/>
                            <a:gd name="T19" fmla="*/ 434 h 308"/>
                            <a:gd name="T20" fmla="*/ 909 w 158"/>
                            <a:gd name="T21" fmla="*/ 2011 h 308"/>
                            <a:gd name="T22" fmla="*/ 869 w 158"/>
                            <a:gd name="T23" fmla="*/ 3788 h 308"/>
                            <a:gd name="T24" fmla="*/ 475 w 158"/>
                            <a:gd name="T25" fmla="*/ 4010 h 308"/>
                            <a:gd name="T26" fmla="*/ 1025 w 158"/>
                            <a:gd name="T27" fmla="*/ 4050 h 308"/>
                            <a:gd name="T28" fmla="*/ 1712 w 158"/>
                            <a:gd name="T29" fmla="*/ 4010 h 308"/>
                            <a:gd name="T30" fmla="*/ 1303 w 158"/>
                            <a:gd name="T31" fmla="*/ 3788 h 308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99" y="288"/>
                              </a:move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7" name="Freeform 10158"/>
                        <p:cNvSpPr/>
                        <p:nvPr/>
                      </p:nvSpPr>
                      <p:spPr bwMode="auto">
                        <a:xfrm>
                          <a:off x="1432" y="1309"/>
                          <a:ext cx="224" cy="714"/>
                        </a:xfrm>
                        <a:custGeom>
                          <a:avLst/>
                          <a:gdLst>
                            <a:gd name="T0" fmla="*/ 462 w 95"/>
                            <a:gd name="T1" fmla="*/ 28 h 302"/>
                            <a:gd name="T2" fmla="*/ 106 w 95"/>
                            <a:gd name="T3" fmla="*/ 1173 h 302"/>
                            <a:gd name="T4" fmla="*/ 394 w 95"/>
                            <a:gd name="T5" fmla="*/ 2868 h 302"/>
                            <a:gd name="T6" fmla="*/ 483 w 95"/>
                            <a:gd name="T7" fmla="*/ 3750 h 302"/>
                            <a:gd name="T8" fmla="*/ 1151 w 95"/>
                            <a:gd name="T9" fmla="*/ 3672 h 302"/>
                            <a:gd name="T10" fmla="*/ 1195 w 95"/>
                            <a:gd name="T11" fmla="*/ 1889 h 302"/>
                            <a:gd name="T12" fmla="*/ 462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35" y="2"/>
                              </a:moveTo>
                              <a:cubicBezTo>
                                <a:pt x="14" y="0"/>
                                <a:pt x="0" y="47"/>
                                <a:pt x="8" y="89"/>
                              </a:cubicBezTo>
                              <a:cubicBezTo>
                                <a:pt x="16" y="132"/>
                                <a:pt x="36" y="183"/>
                                <a:pt x="30" y="217"/>
                              </a:cubicBezTo>
                              <a:cubicBezTo>
                                <a:pt x="25" y="251"/>
                                <a:pt x="22" y="266"/>
                                <a:pt x="37" y="284"/>
                              </a:cubicBezTo>
                              <a:cubicBezTo>
                                <a:pt x="52" y="302"/>
                                <a:pt x="81" y="296"/>
                                <a:pt x="88" y="278"/>
                              </a:cubicBezTo>
                              <a:cubicBezTo>
                                <a:pt x="95" y="259"/>
                                <a:pt x="91" y="162"/>
                                <a:pt x="91" y="143"/>
                              </a:cubicBezTo>
                              <a:cubicBezTo>
                                <a:pt x="91" y="125"/>
                                <a:pt x="73" y="2"/>
                                <a:pt x="35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27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8" name="Freeform 10159"/>
                        <p:cNvSpPr/>
                        <p:nvPr/>
                      </p:nvSpPr>
                      <p:spPr bwMode="auto">
                        <a:xfrm>
                          <a:off x="1701" y="1309"/>
                          <a:ext cx="224" cy="714"/>
                        </a:xfrm>
                        <a:custGeom>
                          <a:avLst/>
                          <a:gdLst>
                            <a:gd name="T0" fmla="*/ 783 w 95"/>
                            <a:gd name="T1" fmla="*/ 28 h 302"/>
                            <a:gd name="T2" fmla="*/ 1139 w 95"/>
                            <a:gd name="T3" fmla="*/ 1173 h 302"/>
                            <a:gd name="T4" fmla="*/ 851 w 95"/>
                            <a:gd name="T5" fmla="*/ 2868 h 302"/>
                            <a:gd name="T6" fmla="*/ 762 w 95"/>
                            <a:gd name="T7" fmla="*/ 3750 h 302"/>
                            <a:gd name="T8" fmla="*/ 94 w 95"/>
                            <a:gd name="T9" fmla="*/ 3672 h 302"/>
                            <a:gd name="T10" fmla="*/ 66 w 95"/>
                            <a:gd name="T11" fmla="*/ 1889 h 302"/>
                            <a:gd name="T12" fmla="*/ 783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60" y="2"/>
                              </a:moveTo>
                              <a:cubicBezTo>
                                <a:pt x="81" y="0"/>
                                <a:pt x="95" y="47"/>
                                <a:pt x="87" y="89"/>
                              </a:cubicBezTo>
                              <a:cubicBezTo>
                                <a:pt x="79" y="132"/>
                                <a:pt x="59" y="183"/>
                                <a:pt x="65" y="217"/>
                              </a:cubicBezTo>
                              <a:cubicBezTo>
                                <a:pt x="70" y="251"/>
                                <a:pt x="74" y="266"/>
                                <a:pt x="58" y="284"/>
                              </a:cubicBezTo>
                              <a:cubicBezTo>
                                <a:pt x="43" y="302"/>
                                <a:pt x="14" y="296"/>
                                <a:pt x="7" y="278"/>
                              </a:cubicBezTo>
                              <a:cubicBezTo>
                                <a:pt x="0" y="259"/>
                                <a:pt x="5" y="162"/>
                                <a:pt x="5" y="143"/>
                              </a:cubicBezTo>
                              <a:cubicBezTo>
                                <a:pt x="5" y="125"/>
                                <a:pt x="22" y="2"/>
                                <a:pt x="60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27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69" name="Freeform 10160"/>
                        <p:cNvSpPr/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1303 w 158"/>
                            <a:gd name="T1" fmla="*/ 3788 h 308"/>
                            <a:gd name="T2" fmla="*/ 1277 w 158"/>
                            <a:gd name="T3" fmla="*/ 2011 h 308"/>
                            <a:gd name="T4" fmla="*/ 2002 w 158"/>
                            <a:gd name="T5" fmla="*/ 156 h 308"/>
                            <a:gd name="T6" fmla="*/ 2080 w 158"/>
                            <a:gd name="T7" fmla="*/ 156 h 308"/>
                            <a:gd name="T8" fmla="*/ 1015 w 158"/>
                            <a:gd name="T9" fmla="*/ 0 h 308"/>
                            <a:gd name="T10" fmla="*/ 0 w 158"/>
                            <a:gd name="T11" fmla="*/ 222 h 308"/>
                            <a:gd name="T12" fmla="*/ 28 w 158"/>
                            <a:gd name="T13" fmla="*/ 212 h 308"/>
                            <a:gd name="T14" fmla="*/ 172 w 158"/>
                            <a:gd name="T15" fmla="*/ 156 h 308"/>
                            <a:gd name="T16" fmla="*/ 446 w 158"/>
                            <a:gd name="T17" fmla="*/ 328 h 308"/>
                            <a:gd name="T18" fmla="*/ 512 w 158"/>
                            <a:gd name="T19" fmla="*/ 434 h 308"/>
                            <a:gd name="T20" fmla="*/ 909 w 158"/>
                            <a:gd name="T21" fmla="*/ 2011 h 308"/>
                            <a:gd name="T22" fmla="*/ 869 w 158"/>
                            <a:gd name="T23" fmla="*/ 3788 h 308"/>
                            <a:gd name="T24" fmla="*/ 475 w 158"/>
                            <a:gd name="T25" fmla="*/ 4010 h 308"/>
                            <a:gd name="T26" fmla="*/ 1025 w 158"/>
                            <a:gd name="T27" fmla="*/ 4050 h 308"/>
                            <a:gd name="T28" fmla="*/ 1712 w 158"/>
                            <a:gd name="T29" fmla="*/ 4010 h 308"/>
                            <a:gd name="T30" fmla="*/ 1303 w 158"/>
                            <a:gd name="T31" fmla="*/ 3788 h 308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99" y="288"/>
                              </a:move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D2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0" name="Freeform 1016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484" y="1286"/>
                          <a:ext cx="373" cy="727"/>
                        </a:xfrm>
                        <a:custGeom>
                          <a:avLst/>
                          <a:gdLst>
                            <a:gd name="T0" fmla="*/ 2080 w 158"/>
                            <a:gd name="T1" fmla="*/ 156 h 308"/>
                            <a:gd name="T2" fmla="*/ 1015 w 158"/>
                            <a:gd name="T3" fmla="*/ 0 h 308"/>
                            <a:gd name="T4" fmla="*/ 0 w 158"/>
                            <a:gd name="T5" fmla="*/ 222 h 308"/>
                            <a:gd name="T6" fmla="*/ 28 w 158"/>
                            <a:gd name="T7" fmla="*/ 212 h 308"/>
                            <a:gd name="T8" fmla="*/ 172 w 158"/>
                            <a:gd name="T9" fmla="*/ 156 h 308"/>
                            <a:gd name="T10" fmla="*/ 446 w 158"/>
                            <a:gd name="T11" fmla="*/ 328 h 308"/>
                            <a:gd name="T12" fmla="*/ 512 w 158"/>
                            <a:gd name="T13" fmla="*/ 434 h 308"/>
                            <a:gd name="T14" fmla="*/ 909 w 158"/>
                            <a:gd name="T15" fmla="*/ 2011 h 308"/>
                            <a:gd name="T16" fmla="*/ 869 w 158"/>
                            <a:gd name="T17" fmla="*/ 3788 h 308"/>
                            <a:gd name="T18" fmla="*/ 475 w 158"/>
                            <a:gd name="T19" fmla="*/ 4010 h 308"/>
                            <a:gd name="T20" fmla="*/ 1025 w 158"/>
                            <a:gd name="T21" fmla="*/ 4050 h 308"/>
                            <a:gd name="T22" fmla="*/ 1712 w 158"/>
                            <a:gd name="T23" fmla="*/ 4010 h 308"/>
                            <a:gd name="T24" fmla="*/ 1303 w 158"/>
                            <a:gd name="T25" fmla="*/ 3788 h 308"/>
                            <a:gd name="T26" fmla="*/ 1277 w 158"/>
                            <a:gd name="T27" fmla="*/ 2011 h 308"/>
                            <a:gd name="T28" fmla="*/ 2002 w 158"/>
                            <a:gd name="T29" fmla="*/ 156 h 308"/>
                            <a:gd name="T30" fmla="*/ 2080 w 158"/>
                            <a:gd name="T31" fmla="*/ 156 h 308"/>
                            <a:gd name="T32" fmla="*/ 1025 w 158"/>
                            <a:gd name="T33" fmla="*/ 3906 h 308"/>
                            <a:gd name="T34" fmla="*/ 958 w 158"/>
                            <a:gd name="T35" fmla="*/ 3906 h 308"/>
                            <a:gd name="T36" fmla="*/ 999 w 158"/>
                            <a:gd name="T37" fmla="*/ 3829 h 308"/>
                            <a:gd name="T38" fmla="*/ 1093 w 158"/>
                            <a:gd name="T39" fmla="*/ 3732 h 308"/>
                            <a:gd name="T40" fmla="*/ 1171 w 158"/>
                            <a:gd name="T41" fmla="*/ 3829 h 308"/>
                            <a:gd name="T42" fmla="*/ 1209 w 158"/>
                            <a:gd name="T43" fmla="*/ 3906 h 308"/>
                            <a:gd name="T44" fmla="*/ 1025 w 158"/>
                            <a:gd name="T45" fmla="*/ 3906 h 308"/>
                            <a:gd name="T46" fmla="*/ 1556 w 158"/>
                            <a:gd name="T47" fmla="*/ 234 h 308"/>
                            <a:gd name="T48" fmla="*/ 1565 w 158"/>
                            <a:gd name="T49" fmla="*/ 328 h 308"/>
                            <a:gd name="T50" fmla="*/ 1180 w 158"/>
                            <a:gd name="T51" fmla="*/ 1527 h 308"/>
                            <a:gd name="T52" fmla="*/ 1025 w 158"/>
                            <a:gd name="T53" fmla="*/ 1815 h 308"/>
                            <a:gd name="T54" fmla="*/ 987 w 158"/>
                            <a:gd name="T55" fmla="*/ 1537 h 308"/>
                            <a:gd name="T56" fmla="*/ 630 w 158"/>
                            <a:gd name="T57" fmla="*/ 368 h 308"/>
                            <a:gd name="T58" fmla="*/ 607 w 158"/>
                            <a:gd name="T59" fmla="*/ 328 h 308"/>
                            <a:gd name="T60" fmla="*/ 630 w 158"/>
                            <a:gd name="T61" fmla="*/ 234 h 308"/>
                            <a:gd name="T62" fmla="*/ 1025 w 158"/>
                            <a:gd name="T63" fmla="*/ 156 h 308"/>
                            <a:gd name="T64" fmla="*/ 1556 w 158"/>
                            <a:gd name="T65" fmla="*/ 234 h 30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58" h="308">
                              <a:moveTo>
                                <a:pt x="158" y="12"/>
                              </a:moveTo>
                              <a:cubicBezTo>
                                <a:pt x="145" y="5"/>
                                <a:pt x="109" y="0"/>
                                <a:pt x="77" y="0"/>
                              </a:cubicBezTo>
                              <a:cubicBezTo>
                                <a:pt x="40" y="0"/>
                                <a:pt x="8" y="8"/>
                                <a:pt x="0" y="17"/>
                              </a:cubicBezTo>
                              <a:cubicBezTo>
                                <a:pt x="0" y="17"/>
                                <a:pt x="1" y="16"/>
                                <a:pt x="2" y="16"/>
                              </a:cubicBezTo>
                              <a:cubicBezTo>
                                <a:pt x="5" y="13"/>
                                <a:pt x="9" y="11"/>
                                <a:pt x="13" y="12"/>
                              </a:cubicBezTo>
                              <a:cubicBezTo>
                                <a:pt x="21" y="12"/>
                                <a:pt x="28" y="17"/>
                                <a:pt x="34" y="25"/>
                              </a:cubicBezTo>
                              <a:cubicBezTo>
                                <a:pt x="35" y="28"/>
                                <a:pt x="37" y="30"/>
                                <a:pt x="39" y="33"/>
                              </a:cubicBezTo>
                              <a:cubicBezTo>
                                <a:pt x="59" y="69"/>
                                <a:pt x="69" y="140"/>
                                <a:pt x="69" y="153"/>
                              </a:cubicBezTo>
                              <a:cubicBezTo>
                                <a:pt x="69" y="172"/>
                                <a:pt x="73" y="269"/>
                                <a:pt x="66" y="288"/>
                              </a:cubicBezTo>
                              <a:cubicBezTo>
                                <a:pt x="62" y="299"/>
                                <a:pt x="49" y="306"/>
                                <a:pt x="36" y="305"/>
                              </a:cubicBezTo>
                              <a:cubicBezTo>
                                <a:pt x="48" y="307"/>
                                <a:pt x="63" y="308"/>
                                <a:pt x="78" y="308"/>
                              </a:cubicBezTo>
                              <a:cubicBezTo>
                                <a:pt x="94" y="308"/>
                                <a:pt x="118" y="307"/>
                                <a:pt x="130" y="305"/>
                              </a:cubicBezTo>
                              <a:cubicBezTo>
                                <a:pt x="117" y="306"/>
                                <a:pt x="104" y="299"/>
                                <a:pt x="99" y="288"/>
                              </a:cubicBezTo>
                              <a:cubicBezTo>
                                <a:pt x="92" y="269"/>
                                <a:pt x="97" y="172"/>
                                <a:pt x="97" y="153"/>
                              </a:cubicBezTo>
                              <a:cubicBezTo>
                                <a:pt x="97" y="135"/>
                                <a:pt x="114" y="12"/>
                                <a:pt x="152" y="12"/>
                              </a:cubicBezTo>
                              <a:cubicBezTo>
                                <a:pt x="154" y="12"/>
                                <a:pt x="156" y="12"/>
                                <a:pt x="158" y="12"/>
                              </a:cubicBezTo>
                              <a:close/>
                              <a:moveTo>
                                <a:pt x="78" y="297"/>
                              </a:moveTo>
                              <a:cubicBezTo>
                                <a:pt x="77" y="297"/>
                                <a:pt x="75" y="297"/>
                                <a:pt x="73" y="297"/>
                              </a:cubicBezTo>
                              <a:cubicBezTo>
                                <a:pt x="74" y="295"/>
                                <a:pt x="75" y="293"/>
                                <a:pt x="76" y="291"/>
                              </a:cubicBezTo>
                              <a:cubicBezTo>
                                <a:pt x="77" y="289"/>
                                <a:pt x="82" y="287"/>
                                <a:pt x="83" y="284"/>
                              </a:cubicBezTo>
                              <a:cubicBezTo>
                                <a:pt x="83" y="287"/>
                                <a:pt x="88" y="289"/>
                                <a:pt x="89" y="291"/>
                              </a:cubicBezTo>
                              <a:cubicBezTo>
                                <a:pt x="90" y="293"/>
                                <a:pt x="91" y="295"/>
                                <a:pt x="92" y="297"/>
                              </a:cubicBezTo>
                              <a:cubicBezTo>
                                <a:pt x="91" y="297"/>
                                <a:pt x="80" y="297"/>
                                <a:pt x="78" y="297"/>
                              </a:cubicBezTo>
                              <a:close/>
                              <a:moveTo>
                                <a:pt x="118" y="18"/>
                              </a:moveTo>
                              <a:cubicBezTo>
                                <a:pt x="121" y="19"/>
                                <a:pt x="120" y="23"/>
                                <a:pt x="119" y="25"/>
                              </a:cubicBezTo>
                              <a:cubicBezTo>
                                <a:pt x="104" y="49"/>
                                <a:pt x="95" y="88"/>
                                <a:pt x="90" y="116"/>
                              </a:cubicBezTo>
                              <a:cubicBezTo>
                                <a:pt x="89" y="125"/>
                                <a:pt x="79" y="132"/>
                                <a:pt x="78" y="138"/>
                              </a:cubicBezTo>
                              <a:cubicBezTo>
                                <a:pt x="78" y="132"/>
                                <a:pt x="76" y="125"/>
                                <a:pt x="75" y="117"/>
                              </a:cubicBezTo>
                              <a:cubicBezTo>
                                <a:pt x="70" y="88"/>
                                <a:pt x="61" y="52"/>
                                <a:pt x="48" y="28"/>
                              </a:cubicBezTo>
                              <a:cubicBezTo>
                                <a:pt x="47" y="27"/>
                                <a:pt x="47" y="26"/>
                                <a:pt x="46" y="25"/>
                              </a:cubicBezTo>
                              <a:cubicBezTo>
                                <a:pt x="45" y="23"/>
                                <a:pt x="45" y="19"/>
                                <a:pt x="48" y="18"/>
                              </a:cubicBezTo>
                              <a:cubicBezTo>
                                <a:pt x="54" y="16"/>
                                <a:pt x="67" y="12"/>
                                <a:pt x="78" y="12"/>
                              </a:cubicBezTo>
                              <a:cubicBezTo>
                                <a:pt x="89" y="12"/>
                                <a:pt x="112" y="16"/>
                                <a:pt x="118" y="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1" name="Freeform 10162"/>
                        <p:cNvSpPr/>
                        <p:nvPr/>
                      </p:nvSpPr>
                      <p:spPr bwMode="auto">
                        <a:xfrm>
                          <a:off x="1446" y="1331"/>
                          <a:ext cx="82" cy="590"/>
                        </a:xfrm>
                        <a:custGeom>
                          <a:avLst/>
                          <a:gdLst>
                            <a:gd name="T0" fmla="*/ 77 w 35"/>
                            <a:gd name="T1" fmla="*/ 1064 h 250"/>
                            <a:gd name="T2" fmla="*/ 192 w 35"/>
                            <a:gd name="T3" fmla="*/ 1605 h 250"/>
                            <a:gd name="T4" fmla="*/ 363 w 35"/>
                            <a:gd name="T5" fmla="*/ 2735 h 250"/>
                            <a:gd name="T6" fmla="*/ 347 w 35"/>
                            <a:gd name="T7" fmla="*/ 2801 h 250"/>
                            <a:gd name="T8" fmla="*/ 323 w 35"/>
                            <a:gd name="T9" fmla="*/ 3285 h 250"/>
                            <a:gd name="T10" fmla="*/ 323 w 35"/>
                            <a:gd name="T11" fmla="*/ 3285 h 250"/>
                            <a:gd name="T12" fmla="*/ 401 w 35"/>
                            <a:gd name="T13" fmla="*/ 2813 h 250"/>
                            <a:gd name="T14" fmla="*/ 412 w 35"/>
                            <a:gd name="T15" fmla="*/ 2735 h 250"/>
                            <a:gd name="T16" fmla="*/ 286 w 35"/>
                            <a:gd name="T17" fmla="*/ 1593 h 250"/>
                            <a:gd name="T18" fmla="*/ 155 w 35"/>
                            <a:gd name="T19" fmla="*/ 1053 h 250"/>
                            <a:gd name="T20" fmla="*/ 258 w 35"/>
                            <a:gd name="T21" fmla="*/ 0 h 250"/>
                            <a:gd name="T22" fmla="*/ 258 w 35"/>
                            <a:gd name="T23" fmla="*/ 0 h 250"/>
                            <a:gd name="T24" fmla="*/ 77 w 35"/>
                            <a:gd name="T25" fmla="*/ 1064 h 250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0" t="0" r="r" b="b"/>
                          <a:pathLst>
                            <a:path w="35" h="250">
                              <a:moveTo>
                                <a:pt x="6" y="81"/>
                              </a:moveTo>
                              <a:cubicBezTo>
                                <a:pt x="8" y="94"/>
                                <a:pt x="12" y="108"/>
                                <a:pt x="15" y="122"/>
                              </a:cubicBezTo>
                              <a:cubicBezTo>
                                <a:pt x="23" y="153"/>
                                <a:pt x="32" y="185"/>
                                <a:pt x="28" y="208"/>
                              </a:cubicBezTo>
                              <a:cubicBezTo>
                                <a:pt x="27" y="213"/>
                                <a:pt x="27" y="213"/>
                                <a:pt x="27" y="213"/>
                              </a:cubicBezTo>
                              <a:cubicBezTo>
                                <a:pt x="25" y="229"/>
                                <a:pt x="25" y="240"/>
                                <a:pt x="25" y="250"/>
                              </a:cubicBezTo>
                              <a:cubicBezTo>
                                <a:pt x="25" y="250"/>
                                <a:pt x="25" y="250"/>
                                <a:pt x="25" y="250"/>
                              </a:cubicBezTo>
                              <a:cubicBezTo>
                                <a:pt x="25" y="241"/>
                                <a:pt x="28" y="229"/>
                                <a:pt x="31" y="214"/>
                              </a:cubicBezTo>
                              <a:cubicBezTo>
                                <a:pt x="32" y="208"/>
                                <a:pt x="32" y="208"/>
                                <a:pt x="32" y="208"/>
                              </a:cubicBezTo>
                              <a:cubicBezTo>
                                <a:pt x="35" y="185"/>
                                <a:pt x="30" y="152"/>
                                <a:pt x="22" y="121"/>
                              </a:cubicBezTo>
                              <a:cubicBezTo>
                                <a:pt x="18" y="107"/>
                                <a:pt x="15" y="93"/>
                                <a:pt x="12" y="80"/>
                              </a:cubicBezTo>
                              <a:cubicBezTo>
                                <a:pt x="6" y="50"/>
                                <a:pt x="8" y="14"/>
                                <a:pt x="20" y="0"/>
                              </a:cubicBezTo>
                              <a:cubicBezTo>
                                <a:pt x="20" y="0"/>
                                <a:pt x="20" y="0"/>
                                <a:pt x="20" y="0"/>
                              </a:cubicBezTo>
                              <a:cubicBezTo>
                                <a:pt x="7" y="15"/>
                                <a:pt x="0" y="50"/>
                                <a:pt x="6" y="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2" name="Freeform 10163"/>
                        <p:cNvSpPr/>
                        <p:nvPr/>
                      </p:nvSpPr>
                      <p:spPr bwMode="auto">
                        <a:xfrm>
                          <a:off x="1495" y="1345"/>
                          <a:ext cx="161" cy="678"/>
                        </a:xfrm>
                        <a:custGeom>
                          <a:avLst/>
                          <a:gdLst>
                            <a:gd name="T0" fmla="*/ 852 w 68"/>
                            <a:gd name="T1" fmla="*/ 1684 h 287"/>
                            <a:gd name="T2" fmla="*/ 369 w 68"/>
                            <a:gd name="T3" fmla="*/ 0 h 287"/>
                            <a:gd name="T4" fmla="*/ 689 w 68"/>
                            <a:gd name="T5" fmla="*/ 1413 h 287"/>
                            <a:gd name="T6" fmla="*/ 651 w 68"/>
                            <a:gd name="T7" fmla="*/ 3175 h 287"/>
                            <a:gd name="T8" fmla="*/ 0 w 68"/>
                            <a:gd name="T9" fmla="*/ 3281 h 287"/>
                            <a:gd name="T10" fmla="*/ 135 w 68"/>
                            <a:gd name="T11" fmla="*/ 3544 h 287"/>
                            <a:gd name="T12" fmla="*/ 807 w 68"/>
                            <a:gd name="T13" fmla="*/ 3454 h 287"/>
                            <a:gd name="T14" fmla="*/ 852 w 68"/>
                            <a:gd name="T15" fmla="*/ 1684 h 287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68" h="287">
                              <a:moveTo>
                                <a:pt x="64" y="128"/>
                              </a:moveTo>
                              <a:cubicBezTo>
                                <a:pt x="64" y="114"/>
                                <a:pt x="52" y="32"/>
                                <a:pt x="28" y="0"/>
                              </a:cubicBezTo>
                              <a:cubicBezTo>
                                <a:pt x="44" y="38"/>
                                <a:pt x="52" y="95"/>
                                <a:pt x="52" y="107"/>
                              </a:cubicBezTo>
                              <a:cubicBezTo>
                                <a:pt x="52" y="125"/>
                                <a:pt x="57" y="222"/>
                                <a:pt x="49" y="241"/>
                              </a:cubicBezTo>
                              <a:cubicBezTo>
                                <a:pt x="42" y="259"/>
                                <a:pt x="15" y="265"/>
                                <a:pt x="0" y="249"/>
                              </a:cubicBezTo>
                              <a:cubicBezTo>
                                <a:pt x="1" y="256"/>
                                <a:pt x="4" y="262"/>
                                <a:pt x="10" y="269"/>
                              </a:cubicBezTo>
                              <a:cubicBezTo>
                                <a:pt x="25" y="287"/>
                                <a:pt x="54" y="281"/>
                                <a:pt x="61" y="262"/>
                              </a:cubicBezTo>
                              <a:cubicBezTo>
                                <a:pt x="68" y="244"/>
                                <a:pt x="64" y="147"/>
                                <a:pt x="64" y="12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96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3" name="Freeform 10164"/>
                        <p:cNvSpPr/>
                        <p:nvPr/>
                      </p:nvSpPr>
                      <p:spPr bwMode="auto">
                        <a:xfrm>
                          <a:off x="1717" y="1335"/>
                          <a:ext cx="100" cy="629"/>
                        </a:xfrm>
                        <a:custGeom>
                          <a:avLst/>
                          <a:gdLst>
                            <a:gd name="T0" fmla="*/ 95 w 42"/>
                            <a:gd name="T1" fmla="*/ 3516 h 266"/>
                            <a:gd name="T2" fmla="*/ 95 w 42"/>
                            <a:gd name="T3" fmla="*/ 2008 h 266"/>
                            <a:gd name="T4" fmla="*/ 95 w 42"/>
                            <a:gd name="T5" fmla="*/ 1745 h 266"/>
                            <a:gd name="T6" fmla="*/ 567 w 42"/>
                            <a:gd name="T7" fmla="*/ 0 h 266"/>
                            <a:gd name="T8" fmla="*/ 567 w 42"/>
                            <a:gd name="T9" fmla="*/ 0 h 266"/>
                            <a:gd name="T10" fmla="*/ 12 w 42"/>
                            <a:gd name="T11" fmla="*/ 1762 h 266"/>
                            <a:gd name="T12" fmla="*/ 12 w 42"/>
                            <a:gd name="T13" fmla="*/ 2008 h 266"/>
                            <a:gd name="T14" fmla="*/ 95 w 42"/>
                            <a:gd name="T15" fmla="*/ 3516 h 26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42" h="266">
                              <a:moveTo>
                                <a:pt x="7" y="266"/>
                              </a:moveTo>
                              <a:cubicBezTo>
                                <a:pt x="1" y="252"/>
                                <a:pt x="6" y="184"/>
                                <a:pt x="7" y="152"/>
                              </a:cubicBezTo>
                              <a:cubicBezTo>
                                <a:pt x="7" y="132"/>
                                <a:pt x="7" y="132"/>
                                <a:pt x="7" y="132"/>
                              </a:cubicBezTo>
                              <a:cubicBezTo>
                                <a:pt x="7" y="117"/>
                                <a:pt x="17" y="28"/>
                                <a:pt x="42" y="0"/>
                              </a:cubicBezTo>
                              <a:cubicBezTo>
                                <a:pt x="42" y="0"/>
                                <a:pt x="42" y="0"/>
                                <a:pt x="42" y="0"/>
                              </a:cubicBezTo>
                              <a:cubicBezTo>
                                <a:pt x="16" y="29"/>
                                <a:pt x="1" y="116"/>
                                <a:pt x="1" y="133"/>
                              </a:cubicBezTo>
                              <a:cubicBezTo>
                                <a:pt x="1" y="152"/>
                                <a:pt x="1" y="152"/>
                                <a:pt x="1" y="152"/>
                              </a:cubicBezTo>
                              <a:cubicBezTo>
                                <a:pt x="0" y="201"/>
                                <a:pt x="1" y="252"/>
                                <a:pt x="7" y="266"/>
                              </a:cubicBezTo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4" name="Freeform 10165"/>
                        <p:cNvSpPr/>
                        <p:nvPr/>
                      </p:nvSpPr>
                      <p:spPr bwMode="auto">
                        <a:xfrm>
                          <a:off x="1833" y="1387"/>
                          <a:ext cx="78" cy="577"/>
                        </a:xfrm>
                        <a:custGeom>
                          <a:avLst/>
                          <a:gdLst>
                            <a:gd name="T0" fmla="*/ 319 w 33"/>
                            <a:gd name="T1" fmla="*/ 0 h 244"/>
                            <a:gd name="T2" fmla="*/ 340 w 33"/>
                            <a:gd name="T3" fmla="*/ 738 h 244"/>
                            <a:gd name="T4" fmla="*/ 213 w 33"/>
                            <a:gd name="T5" fmla="*/ 1282 h 244"/>
                            <a:gd name="T6" fmla="*/ 40 w 33"/>
                            <a:gd name="T7" fmla="*/ 2433 h 244"/>
                            <a:gd name="T8" fmla="*/ 0 w 33"/>
                            <a:gd name="T9" fmla="*/ 3226 h 244"/>
                            <a:gd name="T10" fmla="*/ 0 w 33"/>
                            <a:gd name="T11" fmla="*/ 3226 h 244"/>
                            <a:gd name="T12" fmla="*/ 95 w 33"/>
                            <a:gd name="T13" fmla="*/ 2433 h 244"/>
                            <a:gd name="T14" fmla="*/ 262 w 33"/>
                            <a:gd name="T15" fmla="*/ 1298 h 244"/>
                            <a:gd name="T16" fmla="*/ 385 w 33"/>
                            <a:gd name="T17" fmla="*/ 754 h 244"/>
                            <a:gd name="T18" fmla="*/ 319 w 33"/>
                            <a:gd name="T19" fmla="*/ 0 h 24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33" h="244">
                              <a:moveTo>
                                <a:pt x="24" y="0"/>
                              </a:moveTo>
                              <a:cubicBezTo>
                                <a:pt x="29" y="17"/>
                                <a:pt x="30" y="37"/>
                                <a:pt x="26" y="56"/>
                              </a:cubicBezTo>
                              <a:cubicBezTo>
                                <a:pt x="23" y="69"/>
                                <a:pt x="20" y="83"/>
                                <a:pt x="16" y="97"/>
                              </a:cubicBezTo>
                              <a:cubicBezTo>
                                <a:pt x="8" y="128"/>
                                <a:pt x="0" y="161"/>
                                <a:pt x="3" y="184"/>
                              </a:cubicBezTo>
                              <a:cubicBezTo>
                                <a:pt x="8" y="214"/>
                                <a:pt x="9" y="229"/>
                                <a:pt x="0" y="244"/>
                              </a:cubicBezTo>
                              <a:cubicBezTo>
                                <a:pt x="0" y="244"/>
                                <a:pt x="0" y="244"/>
                                <a:pt x="0" y="244"/>
                              </a:cubicBezTo>
                              <a:cubicBezTo>
                                <a:pt x="9" y="228"/>
                                <a:pt x="12" y="214"/>
                                <a:pt x="7" y="184"/>
                              </a:cubicBezTo>
                              <a:cubicBezTo>
                                <a:pt x="3" y="161"/>
                                <a:pt x="12" y="129"/>
                                <a:pt x="20" y="98"/>
                              </a:cubicBezTo>
                              <a:cubicBezTo>
                                <a:pt x="23" y="84"/>
                                <a:pt x="27" y="70"/>
                                <a:pt x="29" y="57"/>
                              </a:cubicBezTo>
                              <a:cubicBezTo>
                                <a:pt x="33" y="37"/>
                                <a:pt x="29" y="17"/>
                                <a:pt x="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5" name="Freeform 10166"/>
                        <p:cNvSpPr/>
                        <p:nvPr/>
                      </p:nvSpPr>
                      <p:spPr bwMode="auto">
                        <a:xfrm>
                          <a:off x="1817" y="1349"/>
                          <a:ext cx="89" cy="626"/>
                        </a:xfrm>
                        <a:custGeom>
                          <a:avLst/>
                          <a:gdLst>
                            <a:gd name="T0" fmla="*/ 363 w 38"/>
                            <a:gd name="T1" fmla="*/ 0 h 265"/>
                            <a:gd name="T2" fmla="*/ 347 w 38"/>
                            <a:gd name="T3" fmla="*/ 959 h 265"/>
                            <a:gd name="T4" fmla="*/ 220 w 38"/>
                            <a:gd name="T5" fmla="*/ 1500 h 265"/>
                            <a:gd name="T6" fmla="*/ 49 w 38"/>
                            <a:gd name="T7" fmla="*/ 2662 h 265"/>
                            <a:gd name="T8" fmla="*/ 66 w 38"/>
                            <a:gd name="T9" fmla="*/ 2740 h 265"/>
                            <a:gd name="T10" fmla="*/ 49 w 38"/>
                            <a:gd name="T11" fmla="*/ 3494 h 265"/>
                            <a:gd name="T12" fmla="*/ 49 w 38"/>
                            <a:gd name="T13" fmla="*/ 3494 h 265"/>
                            <a:gd name="T14" fmla="*/ 155 w 38"/>
                            <a:gd name="T15" fmla="*/ 2717 h 265"/>
                            <a:gd name="T16" fmla="*/ 143 w 38"/>
                            <a:gd name="T17" fmla="*/ 2650 h 265"/>
                            <a:gd name="T18" fmla="*/ 307 w 38"/>
                            <a:gd name="T19" fmla="*/ 1528 h 265"/>
                            <a:gd name="T20" fmla="*/ 438 w 38"/>
                            <a:gd name="T21" fmla="*/ 976 h 265"/>
                            <a:gd name="T22" fmla="*/ 363 w 38"/>
                            <a:gd name="T23" fmla="*/ 0 h 265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0" t="0" r="r" b="b"/>
                          <a:pathLst>
                            <a:path w="38" h="265">
                              <a:moveTo>
                                <a:pt x="28" y="0"/>
                              </a:moveTo>
                              <a:cubicBezTo>
                                <a:pt x="35" y="18"/>
                                <a:pt x="31" y="51"/>
                                <a:pt x="27" y="73"/>
                              </a:cubicBezTo>
                              <a:cubicBezTo>
                                <a:pt x="24" y="86"/>
                                <a:pt x="20" y="100"/>
                                <a:pt x="17" y="114"/>
                              </a:cubicBezTo>
                              <a:cubicBezTo>
                                <a:pt x="9" y="146"/>
                                <a:pt x="0" y="178"/>
                                <a:pt x="4" y="202"/>
                              </a:cubicBezTo>
                              <a:cubicBezTo>
                                <a:pt x="5" y="208"/>
                                <a:pt x="5" y="208"/>
                                <a:pt x="5" y="208"/>
                              </a:cubicBezTo>
                              <a:cubicBezTo>
                                <a:pt x="9" y="235"/>
                                <a:pt x="15" y="250"/>
                                <a:pt x="4" y="265"/>
                              </a:cubicBezTo>
                              <a:cubicBezTo>
                                <a:pt x="4" y="265"/>
                                <a:pt x="4" y="265"/>
                                <a:pt x="4" y="265"/>
                              </a:cubicBezTo>
                              <a:cubicBezTo>
                                <a:pt x="16" y="248"/>
                                <a:pt x="17" y="234"/>
                                <a:pt x="12" y="206"/>
                              </a:cubicBezTo>
                              <a:cubicBezTo>
                                <a:pt x="11" y="201"/>
                                <a:pt x="11" y="201"/>
                                <a:pt x="11" y="201"/>
                              </a:cubicBezTo>
                              <a:cubicBezTo>
                                <a:pt x="8" y="178"/>
                                <a:pt x="16" y="147"/>
                                <a:pt x="24" y="116"/>
                              </a:cubicBezTo>
                              <a:cubicBezTo>
                                <a:pt x="27" y="102"/>
                                <a:pt x="31" y="88"/>
                                <a:pt x="34" y="74"/>
                              </a:cubicBezTo>
                              <a:cubicBezTo>
                                <a:pt x="38" y="51"/>
                                <a:pt x="35" y="20"/>
                                <a:pt x="2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96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6" name="Freeform 10167"/>
                        <p:cNvSpPr/>
                        <p:nvPr/>
                      </p:nvSpPr>
                      <p:spPr bwMode="auto">
                        <a:xfrm>
                          <a:off x="1569" y="1319"/>
                          <a:ext cx="73" cy="56"/>
                        </a:xfrm>
                        <a:custGeom>
                          <a:avLst/>
                          <a:gdLst>
                            <a:gd name="T0" fmla="*/ 405 w 31"/>
                            <a:gd name="T1" fmla="*/ 0 h 24"/>
                            <a:gd name="T2" fmla="*/ 233 w 31"/>
                            <a:gd name="T3" fmla="*/ 103 h 24"/>
                            <a:gd name="T4" fmla="*/ 210 w 31"/>
                            <a:gd name="T5" fmla="*/ 306 h 24"/>
                            <a:gd name="T6" fmla="*/ 78 w 31"/>
                            <a:gd name="T7" fmla="*/ 49 h 24"/>
                            <a:gd name="T8" fmla="*/ 210 w 31"/>
                            <a:gd name="T9" fmla="*/ 12 h 2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0" t="0" r="r" b="b"/>
                          <a:pathLst>
                            <a:path w="31" h="24">
                              <a:moveTo>
                                <a:pt x="31" y="0"/>
                              </a:moveTo>
                              <a:cubicBezTo>
                                <a:pt x="27" y="4"/>
                                <a:pt x="22" y="3"/>
                                <a:pt x="18" y="8"/>
                              </a:cubicBezTo>
                              <a:cubicBezTo>
                                <a:pt x="15" y="13"/>
                                <a:pt x="16" y="18"/>
                                <a:pt x="16" y="24"/>
                              </a:cubicBezTo>
                              <a:cubicBezTo>
                                <a:pt x="12" y="19"/>
                                <a:pt x="0" y="12"/>
                                <a:pt x="6" y="4"/>
                              </a:cubicBezTo>
                              <a:cubicBezTo>
                                <a:pt x="8" y="1"/>
                                <a:pt x="12" y="3"/>
                                <a:pt x="16" y="1"/>
                              </a:cubicBezTo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7" name="Freeform 10168"/>
                        <p:cNvSpPr/>
                        <p:nvPr/>
                      </p:nvSpPr>
                      <p:spPr bwMode="auto">
                        <a:xfrm>
                          <a:off x="1651" y="1494"/>
                          <a:ext cx="59" cy="146"/>
                        </a:xfrm>
                        <a:custGeom>
                          <a:avLst/>
                          <a:gdLst>
                            <a:gd name="T0" fmla="*/ 0 w 25"/>
                            <a:gd name="T1" fmla="*/ 78 h 62"/>
                            <a:gd name="T2" fmla="*/ 300 w 25"/>
                            <a:gd name="T3" fmla="*/ 134 h 62"/>
                            <a:gd name="T4" fmla="*/ 290 w 25"/>
                            <a:gd name="T5" fmla="*/ 339 h 62"/>
                            <a:gd name="T6" fmla="*/ 78 w 25"/>
                            <a:gd name="T7" fmla="*/ 810 h 6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25" h="62">
                              <a:moveTo>
                                <a:pt x="0" y="6"/>
                              </a:moveTo>
                              <a:cubicBezTo>
                                <a:pt x="2" y="25"/>
                                <a:pt x="21" y="23"/>
                                <a:pt x="23" y="10"/>
                              </a:cubicBezTo>
                              <a:cubicBezTo>
                                <a:pt x="25" y="0"/>
                                <a:pt x="22" y="26"/>
                                <a:pt x="22" y="26"/>
                              </a:cubicBezTo>
                              <a:cubicBezTo>
                                <a:pt x="6" y="62"/>
                                <a:pt x="6" y="62"/>
                                <a:pt x="6" y="62"/>
                              </a:cubicBezTo>
                            </a:path>
                          </a:pathLst>
                        </a:custGeom>
                        <a:solidFill>
                          <a:srgbClr val="F2000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8" name="Freeform 10169"/>
                        <p:cNvSpPr/>
                        <p:nvPr/>
                      </p:nvSpPr>
                      <p:spPr bwMode="auto">
                        <a:xfrm>
                          <a:off x="1599" y="1309"/>
                          <a:ext cx="168" cy="17"/>
                        </a:xfrm>
                        <a:custGeom>
                          <a:avLst/>
                          <a:gdLst>
                            <a:gd name="T0" fmla="*/ 0 w 71"/>
                            <a:gd name="T1" fmla="*/ 100 h 7"/>
                            <a:gd name="T2" fmla="*/ 12 w 71"/>
                            <a:gd name="T3" fmla="*/ 100 h 7"/>
                            <a:gd name="T4" fmla="*/ 544 w 71"/>
                            <a:gd name="T5" fmla="*/ 29 h 7"/>
                            <a:gd name="T6" fmla="*/ 942 w 71"/>
                            <a:gd name="T7" fmla="*/ 100 h 7"/>
                            <a:gd name="T8" fmla="*/ 942 w 71"/>
                            <a:gd name="T9" fmla="*/ 100 h 7"/>
                            <a:gd name="T10" fmla="*/ 492 w 71"/>
                            <a:gd name="T11" fmla="*/ 0 h 7"/>
                            <a:gd name="T12" fmla="*/ 0 w 71"/>
                            <a:gd name="T13" fmla="*/ 100 h 7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71" h="7">
                              <a:moveTo>
                                <a:pt x="0" y="7"/>
                              </a:moveTo>
                              <a:cubicBezTo>
                                <a:pt x="1" y="7"/>
                                <a:pt x="1" y="7"/>
                                <a:pt x="1" y="7"/>
                              </a:cubicBezTo>
                              <a:cubicBezTo>
                                <a:pt x="4" y="4"/>
                                <a:pt x="23" y="2"/>
                                <a:pt x="41" y="2"/>
                              </a:cubicBezTo>
                              <a:cubicBezTo>
                                <a:pt x="53" y="2"/>
                                <a:pt x="65" y="4"/>
                                <a:pt x="71" y="7"/>
                              </a:cubicBezTo>
                              <a:cubicBezTo>
                                <a:pt x="71" y="7"/>
                                <a:pt x="71" y="7"/>
                                <a:pt x="71" y="7"/>
                              </a:cubicBezTo>
                              <a:cubicBezTo>
                                <a:pt x="65" y="4"/>
                                <a:pt x="50" y="0"/>
                                <a:pt x="37" y="0"/>
                              </a:cubicBezTo>
                              <a:cubicBezTo>
                                <a:pt x="18" y="0"/>
                                <a:pt x="4" y="2"/>
                                <a:pt x="0" y="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79" name="Freeform 10170"/>
                        <p:cNvSpPr/>
                        <p:nvPr/>
                      </p:nvSpPr>
                      <p:spPr bwMode="auto">
                        <a:xfrm>
                          <a:off x="1432" y="1309"/>
                          <a:ext cx="224" cy="714"/>
                        </a:xfrm>
                        <a:custGeom>
                          <a:avLst/>
                          <a:gdLst>
                            <a:gd name="T0" fmla="*/ 462 w 95"/>
                            <a:gd name="T1" fmla="*/ 28 h 302"/>
                            <a:gd name="T2" fmla="*/ 106 w 95"/>
                            <a:gd name="T3" fmla="*/ 1173 h 302"/>
                            <a:gd name="T4" fmla="*/ 394 w 95"/>
                            <a:gd name="T5" fmla="*/ 2868 h 302"/>
                            <a:gd name="T6" fmla="*/ 483 w 95"/>
                            <a:gd name="T7" fmla="*/ 3750 h 302"/>
                            <a:gd name="T8" fmla="*/ 1151 w 95"/>
                            <a:gd name="T9" fmla="*/ 3672 h 302"/>
                            <a:gd name="T10" fmla="*/ 1195 w 95"/>
                            <a:gd name="T11" fmla="*/ 1889 h 302"/>
                            <a:gd name="T12" fmla="*/ 462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35" y="2"/>
                              </a:moveTo>
                              <a:cubicBezTo>
                                <a:pt x="14" y="0"/>
                                <a:pt x="0" y="47"/>
                                <a:pt x="8" y="89"/>
                              </a:cubicBezTo>
                              <a:cubicBezTo>
                                <a:pt x="16" y="132"/>
                                <a:pt x="36" y="183"/>
                                <a:pt x="30" y="217"/>
                              </a:cubicBezTo>
                              <a:cubicBezTo>
                                <a:pt x="25" y="251"/>
                                <a:pt x="22" y="266"/>
                                <a:pt x="37" y="284"/>
                              </a:cubicBezTo>
                              <a:cubicBezTo>
                                <a:pt x="52" y="302"/>
                                <a:pt x="81" y="296"/>
                                <a:pt x="88" y="278"/>
                              </a:cubicBezTo>
                              <a:cubicBezTo>
                                <a:pt x="95" y="259"/>
                                <a:pt x="91" y="162"/>
                                <a:pt x="91" y="143"/>
                              </a:cubicBezTo>
                              <a:cubicBezTo>
                                <a:pt x="91" y="125"/>
                                <a:pt x="73" y="2"/>
                                <a:pt x="35" y="2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80" name="Freeform 10171"/>
                        <p:cNvSpPr/>
                        <p:nvPr/>
                      </p:nvSpPr>
                      <p:spPr bwMode="auto">
                        <a:xfrm>
                          <a:off x="1701" y="1309"/>
                          <a:ext cx="224" cy="714"/>
                        </a:xfrm>
                        <a:custGeom>
                          <a:avLst/>
                          <a:gdLst>
                            <a:gd name="T0" fmla="*/ 783 w 95"/>
                            <a:gd name="T1" fmla="*/ 28 h 302"/>
                            <a:gd name="T2" fmla="*/ 1139 w 95"/>
                            <a:gd name="T3" fmla="*/ 1173 h 302"/>
                            <a:gd name="T4" fmla="*/ 851 w 95"/>
                            <a:gd name="T5" fmla="*/ 2868 h 302"/>
                            <a:gd name="T6" fmla="*/ 762 w 95"/>
                            <a:gd name="T7" fmla="*/ 3750 h 302"/>
                            <a:gd name="T8" fmla="*/ 94 w 95"/>
                            <a:gd name="T9" fmla="*/ 3672 h 302"/>
                            <a:gd name="T10" fmla="*/ 66 w 95"/>
                            <a:gd name="T11" fmla="*/ 1889 h 302"/>
                            <a:gd name="T12" fmla="*/ 783 w 95"/>
                            <a:gd name="T13" fmla="*/ 28 h 3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95" h="302">
                              <a:moveTo>
                                <a:pt x="60" y="2"/>
                              </a:moveTo>
                              <a:cubicBezTo>
                                <a:pt x="81" y="0"/>
                                <a:pt x="95" y="47"/>
                                <a:pt x="87" y="89"/>
                              </a:cubicBezTo>
                              <a:cubicBezTo>
                                <a:pt x="79" y="132"/>
                                <a:pt x="59" y="183"/>
                                <a:pt x="65" y="217"/>
                              </a:cubicBezTo>
                              <a:cubicBezTo>
                                <a:pt x="70" y="251"/>
                                <a:pt x="74" y="266"/>
                                <a:pt x="58" y="284"/>
                              </a:cubicBezTo>
                              <a:cubicBezTo>
                                <a:pt x="43" y="302"/>
                                <a:pt x="14" y="296"/>
                                <a:pt x="7" y="278"/>
                              </a:cubicBezTo>
                              <a:cubicBezTo>
                                <a:pt x="0" y="259"/>
                                <a:pt x="5" y="162"/>
                                <a:pt x="5" y="143"/>
                              </a:cubicBezTo>
                              <a:cubicBezTo>
                                <a:pt x="5" y="125"/>
                                <a:pt x="22" y="2"/>
                                <a:pt x="60" y="2"/>
                              </a:cubicBezTo>
                              <a:close/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82" name="Freeform 10173"/>
                        <p:cNvSpPr/>
                        <p:nvPr/>
                      </p:nvSpPr>
                      <p:spPr bwMode="auto">
                        <a:xfrm>
                          <a:off x="1637" y="1983"/>
                          <a:ext cx="88" cy="2"/>
                        </a:xfrm>
                        <a:custGeom>
                          <a:avLst/>
                          <a:gdLst>
                            <a:gd name="T0" fmla="*/ 0 w 37"/>
                            <a:gd name="T1" fmla="*/ 0 h 1"/>
                            <a:gd name="T2" fmla="*/ 186 w 37"/>
                            <a:gd name="T3" fmla="*/ 8 h 1"/>
                            <a:gd name="T4" fmla="*/ 497 w 37"/>
                            <a:gd name="T5" fmla="*/ 0 h 1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37" h="1">
                              <a:moveTo>
                                <a:pt x="0" y="0"/>
                              </a:moveTo>
                              <a:cubicBezTo>
                                <a:pt x="4" y="1"/>
                                <a:pt x="8" y="1"/>
                                <a:pt x="14" y="1"/>
                              </a:cubicBezTo>
                              <a:cubicBezTo>
                                <a:pt x="19" y="1"/>
                                <a:pt x="33" y="1"/>
                                <a:pt x="37" y="0"/>
                              </a:cubicBezTo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83" name="Freeform 10174"/>
                        <p:cNvSpPr/>
                        <p:nvPr/>
                      </p:nvSpPr>
                      <p:spPr bwMode="auto">
                        <a:xfrm>
                          <a:off x="1599" y="1316"/>
                          <a:ext cx="168" cy="12"/>
                        </a:xfrm>
                        <a:custGeom>
                          <a:avLst/>
                          <a:gdLst>
                            <a:gd name="T0" fmla="*/ 942 w 71"/>
                            <a:gd name="T1" fmla="*/ 70 h 5"/>
                            <a:gd name="T2" fmla="*/ 544 w 71"/>
                            <a:gd name="T3" fmla="*/ 0 h 5"/>
                            <a:gd name="T4" fmla="*/ 0 w 71"/>
                            <a:gd name="T5" fmla="*/ 70 h 5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71" h="5">
                              <a:moveTo>
                                <a:pt x="71" y="5"/>
                              </a:moveTo>
                              <a:cubicBezTo>
                                <a:pt x="66" y="2"/>
                                <a:pt x="54" y="0"/>
                                <a:pt x="41" y="0"/>
                              </a:cubicBezTo>
                              <a:cubicBezTo>
                                <a:pt x="25" y="0"/>
                                <a:pt x="4" y="1"/>
                                <a:pt x="0" y="5"/>
                              </a:cubicBezTo>
                            </a:path>
                          </a:pathLst>
                        </a:custGeom>
                        <a:noFill/>
                        <a:ln w="7938" cap="rnd">
                          <a:solidFill>
                            <a:srgbClr val="750000"/>
                          </a:solidFill>
                          <a:prstDash val="solid"/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  <p:sp>
                      <p:nvSpPr>
                        <p:cNvPr id="384" name="Freeform 10175"/>
                        <p:cNvSpPr/>
                        <p:nvPr/>
                      </p:nvSpPr>
                      <p:spPr bwMode="auto">
                        <a:xfrm>
                          <a:off x="1710" y="1361"/>
                          <a:ext cx="45" cy="125"/>
                        </a:xfrm>
                        <a:custGeom>
                          <a:avLst/>
                          <a:gdLst>
                            <a:gd name="T0" fmla="*/ 253 w 19"/>
                            <a:gd name="T1" fmla="*/ 0 h 53"/>
                            <a:gd name="T2" fmla="*/ 0 w 19"/>
                            <a:gd name="T3" fmla="*/ 696 h 53"/>
                            <a:gd name="T4" fmla="*/ 253 w 19"/>
                            <a:gd name="T5" fmla="*/ 0 h 5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9" h="53">
                              <a:moveTo>
                                <a:pt x="19" y="0"/>
                              </a:moveTo>
                              <a:cubicBezTo>
                                <a:pt x="14" y="9"/>
                                <a:pt x="4" y="34"/>
                                <a:pt x="0" y="53"/>
                              </a:cubicBezTo>
                              <a:cubicBezTo>
                                <a:pt x="2" y="38"/>
                                <a:pt x="9" y="8"/>
                                <a:pt x="1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5B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pt-PT"/>
                        </a:p>
                      </p:txBody>
                    </p:sp>
                  </p:grpSp>
                </p:grpSp>
              </p:grpSp>
            </p:grpSp>
            <p:sp>
              <p:nvSpPr>
                <p:cNvPr id="577" name="TextBox 576"/>
                <p:cNvSpPr txBox="1"/>
                <p:nvPr/>
              </p:nvSpPr>
              <p:spPr>
                <a:xfrm>
                  <a:off x="26448987" y="14708711"/>
                  <a:ext cx="227176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8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 Nova" panose="020B0504020202020204" pitchFamily="34" charset="0"/>
                    </a:rPr>
                    <a:t>Cell death </a:t>
                  </a:r>
                  <a:endPara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578" name="TextBox 577"/>
                <p:cNvSpPr txBox="1"/>
                <p:nvPr/>
              </p:nvSpPr>
              <p:spPr>
                <a:xfrm>
                  <a:off x="19622102" y="14707853"/>
                  <a:ext cx="251185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Arial Nova" panose="020B0504020202020204" pitchFamily="34" charset="0"/>
                    </a:rPr>
                    <a:t>Cell survival</a:t>
                  </a:r>
                  <a:endParaRPr lang="en-US" sz="2800" dirty="0">
                    <a:solidFill>
                      <a:schemeClr val="accent2">
                        <a:lumMod val="75000"/>
                      </a:schemeClr>
                    </a:solidFill>
                    <a:latin typeface="Arial Nova" panose="020B0504020202020204" pitchFamily="34" charset="0"/>
                  </a:endParaRPr>
                </a:p>
              </p:txBody>
            </p:sp>
            <p:pic>
              <p:nvPicPr>
                <p:cNvPr id="611" name="Graphic 610" descr="Line arrow: Clockwise curve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3444645">
                  <a:off x="21310195" y="1378956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14" name="Graphic 613" descr="Line arrow: Counter-clockwise curve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9745837">
                  <a:off x="25677680" y="14022508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56" name="Group 655"/>
          <p:cNvGrpSpPr/>
          <p:nvPr/>
        </p:nvGrpSpPr>
        <p:grpSpPr>
          <a:xfrm>
            <a:off x="1641601" y="23310851"/>
            <a:ext cx="12962605" cy="3656943"/>
            <a:chOff x="16808711" y="20940362"/>
            <a:chExt cx="12962605" cy="3656943"/>
          </a:xfrm>
        </p:grpSpPr>
        <p:sp>
          <p:nvSpPr>
            <p:cNvPr id="574" name="TextBox 573"/>
            <p:cNvSpPr txBox="1"/>
            <p:nvPr/>
          </p:nvSpPr>
          <p:spPr>
            <a:xfrm>
              <a:off x="18748334" y="23801092"/>
              <a:ext cx="1253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Arial Nova Light" panose="020B0304020202020204" pitchFamily="34" charset="0"/>
                </a:rPr>
                <a:t>(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1</a:t>
              </a:r>
              <a:r>
                <a:rPr lang="en-US" sz="3200" b="1" dirty="0">
                  <a:latin typeface="Arial Nova Light" panose="020B0304020202020204" pitchFamily="34" charset="0"/>
                </a:rPr>
                <a:t>, 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5</a:t>
              </a:r>
              <a:r>
                <a:rPr lang="en-US" sz="3200" b="1" dirty="0">
                  <a:latin typeface="Arial Nova Light" panose="020B0304020202020204" pitchFamily="34" charset="0"/>
                </a:rPr>
                <a:t>)</a:t>
              </a: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20535307" y="23800387"/>
              <a:ext cx="1253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Arial Nova Light" panose="020B0304020202020204" pitchFamily="34" charset="0"/>
                </a:rPr>
                <a:t>(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2</a:t>
              </a:r>
              <a:r>
                <a:rPr lang="en-US" sz="3200" b="1" dirty="0">
                  <a:latin typeface="Arial Nova Light" panose="020B0304020202020204" pitchFamily="34" charset="0"/>
                </a:rPr>
                <a:t>, 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6</a:t>
              </a:r>
              <a:r>
                <a:rPr lang="en-US" sz="3200" b="1" dirty="0">
                  <a:latin typeface="Arial Nova Light" panose="020B0304020202020204" pitchFamily="34" charset="0"/>
                </a:rPr>
                <a:t>)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22803883" y="23800001"/>
              <a:ext cx="1253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Arial Nova Light" panose="020B0304020202020204" pitchFamily="34" charset="0"/>
                </a:rPr>
                <a:t>(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3</a:t>
              </a:r>
              <a:r>
                <a:rPr lang="en-US" sz="3200" b="1" dirty="0">
                  <a:latin typeface="Arial Nova Light" panose="020B0304020202020204" pitchFamily="34" charset="0"/>
                </a:rPr>
                <a:t>, 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7</a:t>
              </a:r>
              <a:r>
                <a:rPr lang="en-US" sz="3200" b="1" dirty="0">
                  <a:latin typeface="Arial Nova Light" panose="020B0304020202020204" pitchFamily="34" charset="0"/>
                </a:rPr>
                <a:t>)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25712492" y="23789930"/>
              <a:ext cx="1253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Arial Nova Light" panose="020B0304020202020204" pitchFamily="34" charset="0"/>
                </a:rPr>
                <a:t>(</a:t>
              </a:r>
              <a:r>
                <a:rPr lang="en-US" sz="3200" b="1" u="sng" dirty="0">
                  <a:latin typeface="Arial Nova Light" panose="020B0304020202020204" pitchFamily="34" charset="0"/>
                </a:rPr>
                <a:t>4</a:t>
              </a:r>
              <a:r>
                <a:rPr lang="en-US" sz="3200" b="1" dirty="0">
                  <a:latin typeface="Arial Nova Light" panose="020B0304020202020204" pitchFamily="34" charset="0"/>
                </a:rPr>
                <a:t>)</a:t>
              </a:r>
            </a:p>
          </p:txBody>
        </p:sp>
        <p:grpSp>
          <p:nvGrpSpPr>
            <p:cNvPr id="655" name="Group 654"/>
            <p:cNvGrpSpPr/>
            <p:nvPr/>
          </p:nvGrpSpPr>
          <p:grpSpPr>
            <a:xfrm>
              <a:off x="16808711" y="20940362"/>
              <a:ext cx="12962605" cy="3656943"/>
              <a:chOff x="16808711" y="20940362"/>
              <a:chExt cx="12962605" cy="3656943"/>
            </a:xfrm>
          </p:grpSpPr>
          <p:grpSp>
            <p:nvGrpSpPr>
              <p:cNvPr id="573" name="Group 572"/>
              <p:cNvGrpSpPr/>
              <p:nvPr/>
            </p:nvGrpSpPr>
            <p:grpSpPr>
              <a:xfrm>
                <a:off x="16808711" y="20940362"/>
                <a:ext cx="12962605" cy="3656943"/>
                <a:chOff x="4600273" y="24719716"/>
                <a:chExt cx="12962605" cy="3656943"/>
              </a:xfrm>
            </p:grpSpPr>
            <p:grpSp>
              <p:nvGrpSpPr>
                <p:cNvPr id="528" name="Group 527"/>
                <p:cNvGrpSpPr/>
                <p:nvPr/>
              </p:nvGrpSpPr>
              <p:grpSpPr>
                <a:xfrm>
                  <a:off x="4600273" y="24719716"/>
                  <a:ext cx="10417191" cy="3656943"/>
                  <a:chOff x="1151411" y="24768244"/>
                  <a:chExt cx="12933128" cy="4536091"/>
                </a:xfrm>
              </p:grpSpPr>
              <p:grpSp>
                <p:nvGrpSpPr>
                  <p:cNvPr id="516" name="Group 515"/>
                  <p:cNvGrpSpPr/>
                  <p:nvPr/>
                </p:nvGrpSpPr>
                <p:grpSpPr>
                  <a:xfrm>
                    <a:off x="3604728" y="24768244"/>
                    <a:ext cx="10479811" cy="4536091"/>
                    <a:chOff x="5346773" y="25870395"/>
                    <a:chExt cx="7420497" cy="3211892"/>
                  </a:xfrm>
                </p:grpSpPr>
                <p:graphicFrame>
                  <p:nvGraphicFramePr>
                    <p:cNvPr id="1046" name="Object 104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563353" y="26193226"/>
                    <a:ext cx="2758003" cy="288906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21" name="CS ChemDraw Drawing" r:id="rId18" imgW="1322070" imgH="1382395" progId="ChemDraw.Document.6.0">
                            <p:embed/>
                          </p:oleObj>
                        </mc:Choice>
                        <mc:Fallback>
                          <p:oleObj name="CS ChemDraw Drawing" r:id="rId18" imgW="1322070" imgH="1382395" progId="ChemDraw.Document.6.0">
                            <p:embed/>
                            <p:pic>
                              <p:nvPicPr>
                                <p:cNvPr id="0" name="Object 1045"/>
                                <p:cNvPicPr/>
                                <p:nvPr/>
                              </p:nvPicPr>
                              <p:blipFill>
                                <a:blip r:embed="rId1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63353" y="26193226"/>
                                  <a:ext cx="2758003" cy="288906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47" name="Object 104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885646" y="26169193"/>
                    <a:ext cx="1736898" cy="288497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22" name="CS ChemDraw Drawing" r:id="rId20" imgW="831850" imgH="1382395" progId="ChemDraw.Document.6.0">
                            <p:embed/>
                          </p:oleObj>
                        </mc:Choice>
                        <mc:Fallback>
                          <p:oleObj name="CS ChemDraw Drawing" r:id="rId20" imgW="831850" imgH="1382395" progId="ChemDraw.Document.6.0">
                            <p:embed/>
                            <p:pic>
                              <p:nvPicPr>
                                <p:cNvPr id="0" name="Object 1046"/>
                                <p:cNvPicPr/>
                                <p:nvPr/>
                              </p:nvPicPr>
                              <p:blipFill>
                                <a:blip r:embed="rId2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6885646" y="26169193"/>
                                  <a:ext cx="1736898" cy="288497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48" name="Object 104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346773" y="26195837"/>
                    <a:ext cx="1273119" cy="288384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23" name="CS ChemDraw Drawing" r:id="rId22" imgW="611505" imgH="1382395" progId="ChemDraw.Document.6.0">
                            <p:embed/>
                          </p:oleObj>
                        </mc:Choice>
                        <mc:Fallback>
                          <p:oleObj name="CS ChemDraw Drawing" r:id="rId22" imgW="611505" imgH="1382395" progId="ChemDraw.Document.6.0">
                            <p:embed/>
                            <p:pic>
                              <p:nvPicPr>
                                <p:cNvPr id="0" name="Object 1047"/>
                                <p:cNvPicPr/>
                                <p:nvPr/>
                              </p:nvPicPr>
                              <p:blipFill>
                                <a:blip r:embed="rId2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346773" y="26195837"/>
                                  <a:ext cx="1273119" cy="288384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514" name="Group 513"/>
                    <p:cNvGrpSpPr/>
                    <p:nvPr/>
                  </p:nvGrpSpPr>
                  <p:grpSpPr>
                    <a:xfrm>
                      <a:off x="11030372" y="25870395"/>
                      <a:ext cx="1736898" cy="3162486"/>
                      <a:chOff x="11972813" y="25955120"/>
                      <a:chExt cx="1736898" cy="3162486"/>
                    </a:xfrm>
                  </p:grpSpPr>
                  <p:graphicFrame>
                    <p:nvGraphicFramePr>
                      <p:cNvPr id="1049" name="Object 104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1972813" y="26232628"/>
                      <a:ext cx="1736898" cy="288497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224" name="CS ChemDraw Drawing" r:id="rId24" imgW="831850" imgH="1382395" progId="ChemDraw.Document.6.0">
                              <p:embed/>
                            </p:oleObj>
                          </mc:Choice>
                          <mc:Fallback>
                            <p:oleObj name="CS ChemDraw Drawing" r:id="rId24" imgW="831850" imgH="1382395" progId="ChemDraw.Document.6.0">
                              <p:embed/>
                              <p:pic>
                                <p:nvPicPr>
                                  <p:cNvPr id="0" name="Object 1048"/>
                                  <p:cNvPicPr/>
                                  <p:nvPr/>
                                </p:nvPicPr>
                                <p:blipFill>
                                  <a:blip r:embed="rId2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1972813" y="26232628"/>
                                    <a:ext cx="1736898" cy="288497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pic>
                    <p:nvPicPr>
                      <p:cNvPr id="1050" name="Picture 1049"/>
                      <p:cNvPicPr>
                        <a:picLocks noChangeAspect="1"/>
                      </p:cNvPicPr>
                      <p:nvPr/>
                    </p:nvPicPr>
                    <p:blipFill>
                      <a:blip r:embed="rId2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6">
                                <a14:imgEffect>
                                  <a14:saturation sat="33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897296" y="25955120"/>
                        <a:ext cx="756447" cy="64975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51" name="Picture 1050"/>
                      <p:cNvPicPr>
                        <a:picLocks noChangeAspect="1"/>
                      </p:cNvPicPr>
                      <p:nvPr/>
                    </p:nvPicPr>
                    <p:blipFill>
                      <a:blip r:embed="rId2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6">
                                <a14:imgEffect>
                                  <a14:saturation sat="33000"/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897296" y="27826175"/>
                        <a:ext cx="756447" cy="649757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aphicFrame>
                <p:nvGraphicFramePr>
                  <p:cNvPr id="518" name="Object 517"/>
                  <p:cNvGraphicFramePr>
                    <a:graphicFrameLocks noChangeAspect="1"/>
                  </p:cNvGraphicFramePr>
                  <p:nvPr/>
                </p:nvGraphicFramePr>
                <p:xfrm>
                  <a:off x="1151411" y="25755311"/>
                  <a:ext cx="3161069" cy="223799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5" name="CS ChemDraw Drawing" r:id="rId27" imgW="974725" imgH="688340" progId="ChemDraw.Document.6.0">
                          <p:embed/>
                        </p:oleObj>
                      </mc:Choice>
                      <mc:Fallback>
                        <p:oleObj name="CS ChemDraw Drawing" r:id="rId27" imgW="974725" imgH="688340" progId="ChemDraw.Document.6.0">
                          <p:embed/>
                          <p:pic>
                            <p:nvPicPr>
                              <p:cNvPr id="0" name="Object 517"/>
                              <p:cNvPicPr/>
                              <p:nvPr/>
                            </p:nvPicPr>
                            <p:blipFill>
                              <a:blip r:embed="rId2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51411" y="25755311"/>
                                <a:ext cx="3161069" cy="223799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40" name="Group 539"/>
                <p:cNvGrpSpPr/>
                <p:nvPr/>
              </p:nvGrpSpPr>
              <p:grpSpPr>
                <a:xfrm>
                  <a:off x="15052048" y="24881008"/>
                  <a:ext cx="2510830" cy="1838227"/>
                  <a:chOff x="12733790" y="24500764"/>
                  <a:chExt cx="2510830" cy="1838227"/>
                </a:xfrm>
              </p:grpSpPr>
              <p:sp>
                <p:nvSpPr>
                  <p:cNvPr id="566" name="TextBox 565"/>
                  <p:cNvSpPr txBox="1"/>
                  <p:nvPr/>
                </p:nvSpPr>
                <p:spPr>
                  <a:xfrm>
                    <a:off x="13076358" y="25138662"/>
                    <a:ext cx="2168262" cy="120032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rgbClr val="59ABAB"/>
                        </a:solidFill>
                      </a:rPr>
                      <a:t>Targeting </a:t>
                    </a:r>
                  </a:p>
                  <a:p>
                    <a:pPr algn="ctr"/>
                    <a:r>
                      <a:rPr lang="en-US" sz="3600" b="1" dirty="0">
                        <a:solidFill>
                          <a:srgbClr val="59ABAB"/>
                        </a:solidFill>
                      </a:rPr>
                      <a:t>moiety</a:t>
                    </a:r>
                  </a:p>
                </p:txBody>
              </p:sp>
              <p:cxnSp>
                <p:nvCxnSpPr>
                  <p:cNvPr id="530" name="Connector: Curved 529"/>
                  <p:cNvCxnSpPr/>
                  <p:nvPr/>
                </p:nvCxnSpPr>
                <p:spPr>
                  <a:xfrm rot="10800000">
                    <a:off x="12733790" y="24500764"/>
                    <a:ext cx="1411952" cy="518598"/>
                  </a:xfrm>
                  <a:prstGeom prst="curvedConnector3">
                    <a:avLst>
                      <a:gd name="adj1" fmla="val 299"/>
                    </a:avLst>
                  </a:prstGeom>
                  <a:ln w="57150" cap="flat" cmpd="sng" algn="ctr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36" name="Connector: Curved 635"/>
              <p:cNvCxnSpPr/>
              <p:nvPr/>
            </p:nvCxnSpPr>
            <p:spPr>
              <a:xfrm rot="10800000" flipV="1">
                <a:off x="27283400" y="22992214"/>
                <a:ext cx="1387595" cy="674436"/>
              </a:xfrm>
              <a:prstGeom prst="curvedConnector3">
                <a:avLst>
                  <a:gd name="adj1" fmla="val 960"/>
                </a:avLst>
              </a:prstGeom>
              <a:ln w="571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641" name="TextBox 640"/>
          <p:cNvSpPr txBox="1"/>
          <p:nvPr/>
        </p:nvSpPr>
        <p:spPr>
          <a:xfrm>
            <a:off x="15799992" y="34893250"/>
            <a:ext cx="13973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Seven new ‘RuCp’ compounds were successfully synthesized  and characterized</a:t>
            </a:r>
          </a:p>
          <a:p>
            <a:pPr algn="just"/>
            <a:endParaRPr lang="en-US" sz="1000" dirty="0">
              <a:solidFill>
                <a:srgbClr val="212121"/>
              </a:solidFill>
              <a:latin typeface="Arial Nova Light"/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Compounds </a:t>
            </a:r>
            <a:r>
              <a:rPr lang="en-US" sz="3600" b="1" u="sng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, </a:t>
            </a:r>
            <a:r>
              <a:rPr lang="en-US" sz="3600" b="1" u="sng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, </a:t>
            </a:r>
            <a:r>
              <a:rPr lang="en-US" sz="3600" b="1" u="sng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 and </a:t>
            </a:r>
            <a:r>
              <a:rPr lang="en-US" sz="3600" b="1" u="sng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rgbClr val="212121"/>
                </a:solidFill>
                <a:effectLst/>
                <a:latin typeface="Arial Nova Light"/>
                <a:ea typeface="Times New Roman" panose="02020603050405020304" pitchFamily="18" charset="0"/>
              </a:rPr>
              <a:t> were cytotoxic against NSCLC cell lines</a:t>
            </a:r>
          </a:p>
          <a:p>
            <a:pPr algn="just"/>
            <a:endParaRPr lang="en-US" sz="1000" dirty="0">
              <a:solidFill>
                <a:srgbClr val="212121"/>
              </a:solidFill>
              <a:effectLst/>
              <a:latin typeface="Arial Nova Light"/>
              <a:ea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212121"/>
                </a:solidFill>
                <a:latin typeface="Arial Nova Light"/>
                <a:ea typeface="Times New Roman" panose="02020603050405020304" pitchFamily="18" charset="0"/>
              </a:rPr>
              <a:t>Our compounds </a:t>
            </a:r>
            <a:r>
              <a:rPr lang="en-US" sz="3600" dirty="0">
                <a:solidFill>
                  <a:srgbClr val="212121"/>
                </a:solidFill>
                <a:effectLst/>
                <a:latin typeface="Arial Nova Light"/>
                <a:ea typeface="Times New Roman" panose="02020603050405020304" pitchFamily="18" charset="0"/>
              </a:rPr>
              <a:t>increased the sensitivity to cisplatin in the resistant cell lines </a:t>
            </a:r>
            <a:r>
              <a:rPr lang="en-US" sz="3600" dirty="0">
                <a:effectLst/>
                <a:latin typeface="Arial Nova Light"/>
                <a:ea typeface="Times New Roman" panose="02020603050405020304" pitchFamily="18" charset="0"/>
              </a:rPr>
              <a:t>by inhibiting MRP1 and P-gp transporters</a:t>
            </a:r>
            <a:endParaRPr lang="en-US" sz="3600" b="1" dirty="0">
              <a:solidFill>
                <a:srgbClr val="212121"/>
              </a:solidFill>
              <a:effectLst/>
              <a:latin typeface="Arial Nova Light"/>
              <a:ea typeface="Times New Roman" panose="02020603050405020304" pitchFamily="18" charset="0"/>
            </a:endParaRPr>
          </a:p>
        </p:txBody>
      </p:sp>
      <p:sp>
        <p:nvSpPr>
          <p:cNvPr id="642" name="Rectangle 14"/>
          <p:cNvSpPr/>
          <p:nvPr/>
        </p:nvSpPr>
        <p:spPr>
          <a:xfrm>
            <a:off x="20645895" y="33449358"/>
            <a:ext cx="5731048" cy="1262457"/>
          </a:xfrm>
          <a:custGeom>
            <a:avLst/>
            <a:gdLst>
              <a:gd name="connsiteX0" fmla="*/ 0 w 3591258"/>
              <a:gd name="connsiteY0" fmla="*/ 0 h 951176"/>
              <a:gd name="connsiteX1" fmla="*/ 634456 w 3591258"/>
              <a:gd name="connsiteY1" fmla="*/ 0 h 951176"/>
              <a:gd name="connsiteX2" fmla="*/ 1197086 w 3591258"/>
              <a:gd name="connsiteY2" fmla="*/ 0 h 951176"/>
              <a:gd name="connsiteX3" fmla="*/ 1687891 w 3591258"/>
              <a:gd name="connsiteY3" fmla="*/ 0 h 951176"/>
              <a:gd name="connsiteX4" fmla="*/ 2178697 w 3591258"/>
              <a:gd name="connsiteY4" fmla="*/ 0 h 951176"/>
              <a:gd name="connsiteX5" fmla="*/ 2777240 w 3591258"/>
              <a:gd name="connsiteY5" fmla="*/ 0 h 951176"/>
              <a:gd name="connsiteX6" fmla="*/ 3591258 w 3591258"/>
              <a:gd name="connsiteY6" fmla="*/ 0 h 951176"/>
              <a:gd name="connsiteX7" fmla="*/ 3591258 w 3591258"/>
              <a:gd name="connsiteY7" fmla="*/ 475588 h 951176"/>
              <a:gd name="connsiteX8" fmla="*/ 3591258 w 3591258"/>
              <a:gd name="connsiteY8" fmla="*/ 951176 h 951176"/>
              <a:gd name="connsiteX9" fmla="*/ 3028628 w 3591258"/>
              <a:gd name="connsiteY9" fmla="*/ 951176 h 951176"/>
              <a:gd name="connsiteX10" fmla="*/ 2394172 w 3591258"/>
              <a:gd name="connsiteY10" fmla="*/ 951176 h 951176"/>
              <a:gd name="connsiteX11" fmla="*/ 1831542 w 3591258"/>
              <a:gd name="connsiteY11" fmla="*/ 951176 h 951176"/>
              <a:gd name="connsiteX12" fmla="*/ 1161173 w 3591258"/>
              <a:gd name="connsiteY12" fmla="*/ 951176 h 951176"/>
              <a:gd name="connsiteX13" fmla="*/ 0 w 3591258"/>
              <a:gd name="connsiteY13" fmla="*/ 951176 h 951176"/>
              <a:gd name="connsiteX14" fmla="*/ 0 w 3591258"/>
              <a:gd name="connsiteY14" fmla="*/ 466076 h 951176"/>
              <a:gd name="connsiteX15" fmla="*/ 0 w 3591258"/>
              <a:gd name="connsiteY15" fmla="*/ 0 h 9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258" h="951176" fill="none" extrusionOk="0">
                <a:moveTo>
                  <a:pt x="0" y="0"/>
                </a:moveTo>
                <a:cubicBezTo>
                  <a:pt x="199034" y="-68930"/>
                  <a:pt x="483678" y="4977"/>
                  <a:pt x="634456" y="0"/>
                </a:cubicBezTo>
                <a:cubicBezTo>
                  <a:pt x="785234" y="-4977"/>
                  <a:pt x="997627" y="36421"/>
                  <a:pt x="1197086" y="0"/>
                </a:cubicBezTo>
                <a:cubicBezTo>
                  <a:pt x="1396545" y="-36421"/>
                  <a:pt x="1488498" y="34045"/>
                  <a:pt x="1687891" y="0"/>
                </a:cubicBezTo>
                <a:cubicBezTo>
                  <a:pt x="1887284" y="-34045"/>
                  <a:pt x="2059947" y="1326"/>
                  <a:pt x="2178697" y="0"/>
                </a:cubicBezTo>
                <a:cubicBezTo>
                  <a:pt x="2297447" y="-1326"/>
                  <a:pt x="2646011" y="34718"/>
                  <a:pt x="2777240" y="0"/>
                </a:cubicBezTo>
                <a:cubicBezTo>
                  <a:pt x="2908469" y="-34718"/>
                  <a:pt x="3359751" y="54304"/>
                  <a:pt x="3591258" y="0"/>
                </a:cubicBezTo>
                <a:cubicBezTo>
                  <a:pt x="3637552" y="124002"/>
                  <a:pt x="3583093" y="268498"/>
                  <a:pt x="3591258" y="475588"/>
                </a:cubicBezTo>
                <a:cubicBezTo>
                  <a:pt x="3599423" y="682678"/>
                  <a:pt x="3540613" y="851834"/>
                  <a:pt x="3591258" y="951176"/>
                </a:cubicBezTo>
                <a:cubicBezTo>
                  <a:pt x="3449699" y="988232"/>
                  <a:pt x="3173104" y="914491"/>
                  <a:pt x="3028628" y="951176"/>
                </a:cubicBezTo>
                <a:cubicBezTo>
                  <a:pt x="2884152" y="987861"/>
                  <a:pt x="2652555" y="904959"/>
                  <a:pt x="2394172" y="951176"/>
                </a:cubicBezTo>
                <a:cubicBezTo>
                  <a:pt x="2135789" y="997393"/>
                  <a:pt x="2059064" y="940640"/>
                  <a:pt x="1831542" y="951176"/>
                </a:cubicBezTo>
                <a:cubicBezTo>
                  <a:pt x="1604020" y="961712"/>
                  <a:pt x="1414655" y="918448"/>
                  <a:pt x="1161173" y="951176"/>
                </a:cubicBezTo>
                <a:cubicBezTo>
                  <a:pt x="907691" y="983904"/>
                  <a:pt x="444752" y="896484"/>
                  <a:pt x="0" y="951176"/>
                </a:cubicBezTo>
                <a:cubicBezTo>
                  <a:pt x="-21435" y="715340"/>
                  <a:pt x="55931" y="648979"/>
                  <a:pt x="0" y="466076"/>
                </a:cubicBezTo>
                <a:cubicBezTo>
                  <a:pt x="-55931" y="283173"/>
                  <a:pt x="49613" y="155200"/>
                  <a:pt x="0" y="0"/>
                </a:cubicBezTo>
                <a:close/>
              </a:path>
              <a:path w="3591258" h="951176" stroke="0" extrusionOk="0">
                <a:moveTo>
                  <a:pt x="0" y="0"/>
                </a:moveTo>
                <a:cubicBezTo>
                  <a:pt x="196240" y="-14934"/>
                  <a:pt x="438041" y="56466"/>
                  <a:pt x="598543" y="0"/>
                </a:cubicBezTo>
                <a:cubicBezTo>
                  <a:pt x="759045" y="-56466"/>
                  <a:pt x="936127" y="75758"/>
                  <a:pt x="1232999" y="0"/>
                </a:cubicBezTo>
                <a:cubicBezTo>
                  <a:pt x="1529871" y="-75758"/>
                  <a:pt x="1663628" y="26027"/>
                  <a:pt x="1903367" y="0"/>
                </a:cubicBezTo>
                <a:cubicBezTo>
                  <a:pt x="2143106" y="-26027"/>
                  <a:pt x="2334130" y="19500"/>
                  <a:pt x="2465997" y="0"/>
                </a:cubicBezTo>
                <a:cubicBezTo>
                  <a:pt x="2597864" y="-19500"/>
                  <a:pt x="2896770" y="62871"/>
                  <a:pt x="3064540" y="0"/>
                </a:cubicBezTo>
                <a:cubicBezTo>
                  <a:pt x="3232310" y="-62871"/>
                  <a:pt x="3405573" y="33456"/>
                  <a:pt x="3591258" y="0"/>
                </a:cubicBezTo>
                <a:cubicBezTo>
                  <a:pt x="3612850" y="140118"/>
                  <a:pt x="3582686" y="277686"/>
                  <a:pt x="3591258" y="485100"/>
                </a:cubicBezTo>
                <a:cubicBezTo>
                  <a:pt x="3599830" y="692514"/>
                  <a:pt x="3574655" y="812591"/>
                  <a:pt x="3591258" y="951176"/>
                </a:cubicBezTo>
                <a:cubicBezTo>
                  <a:pt x="3350433" y="1013517"/>
                  <a:pt x="3130874" y="945676"/>
                  <a:pt x="2992715" y="951176"/>
                </a:cubicBezTo>
                <a:cubicBezTo>
                  <a:pt x="2854556" y="956676"/>
                  <a:pt x="2616916" y="933434"/>
                  <a:pt x="2501910" y="951176"/>
                </a:cubicBezTo>
                <a:cubicBezTo>
                  <a:pt x="2386905" y="968918"/>
                  <a:pt x="2100955" y="945602"/>
                  <a:pt x="1975192" y="951176"/>
                </a:cubicBezTo>
                <a:cubicBezTo>
                  <a:pt x="1849429" y="956750"/>
                  <a:pt x="1621454" y="925889"/>
                  <a:pt x="1448474" y="951176"/>
                </a:cubicBezTo>
                <a:cubicBezTo>
                  <a:pt x="1275494" y="976463"/>
                  <a:pt x="1081240" y="888930"/>
                  <a:pt x="814018" y="951176"/>
                </a:cubicBezTo>
                <a:cubicBezTo>
                  <a:pt x="546796" y="1013422"/>
                  <a:pt x="341752" y="897990"/>
                  <a:pt x="0" y="951176"/>
                </a:cubicBezTo>
                <a:cubicBezTo>
                  <a:pt x="-57439" y="791286"/>
                  <a:pt x="18787" y="594883"/>
                  <a:pt x="0" y="466076"/>
                </a:cubicBezTo>
                <a:cubicBezTo>
                  <a:pt x="-18787" y="337269"/>
                  <a:pt x="3446" y="117557"/>
                  <a:pt x="0" y="0"/>
                </a:cubicBezTo>
                <a:close/>
              </a:path>
            </a:pathLst>
          </a:custGeom>
          <a:solidFill>
            <a:srgbClr val="939BCC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CONCLUSIONS</a:t>
            </a:r>
          </a:p>
        </p:txBody>
      </p:sp>
      <p:graphicFrame>
        <p:nvGraphicFramePr>
          <p:cNvPr id="644" name="Table 643"/>
          <p:cNvGraphicFramePr>
            <a:graphicFrameLocks noGrp="1"/>
          </p:cNvGraphicFramePr>
          <p:nvPr/>
        </p:nvGraphicFramePr>
        <p:xfrm>
          <a:off x="841697" y="32204330"/>
          <a:ext cx="14007430" cy="314612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79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8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 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u="sng" dirty="0">
                          <a:effectLst/>
                          <a:latin typeface="Arial Nova Light"/>
                        </a:rPr>
                        <a:t>1</a:t>
                      </a:r>
                      <a:endParaRPr lang="pt-PT" sz="2800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u="sng" dirty="0">
                          <a:effectLst/>
                          <a:latin typeface="Arial Nova Light"/>
                        </a:rPr>
                        <a:t>2</a:t>
                      </a:r>
                      <a:endParaRPr lang="pt-PT" sz="2800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u="sng" dirty="0">
                          <a:effectLst/>
                          <a:latin typeface="Arial Nova Light"/>
                        </a:rPr>
                        <a:t>4</a:t>
                      </a:r>
                      <a:endParaRPr lang="pt-PT" sz="2800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u="sng" dirty="0">
                          <a:effectLst/>
                          <a:latin typeface="Arial Nova Light"/>
                        </a:rPr>
                        <a:t>6</a:t>
                      </a:r>
                      <a:endParaRPr lang="pt-PT" sz="2800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Arial Nova Light"/>
                        </a:rPr>
                        <a:t>Cisplatin</a:t>
                      </a:r>
                      <a:endParaRPr lang="pt-PT" sz="280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A549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10.8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1.3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12.4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3.6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15.4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2.6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12.5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2.1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&gt;100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NCI-H228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4.3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0.7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3.8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1.4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16.5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1.3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7.8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1.2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&gt;100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Calu-3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24.7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4.1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Arial Nova Light"/>
                        </a:rPr>
                        <a:t>4.9</a:t>
                      </a:r>
                      <a:r>
                        <a:rPr lang="en-US" sz="3600" u="sng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>
                          <a:effectLst/>
                          <a:latin typeface="Arial Nova Light"/>
                        </a:rPr>
                        <a:t>1.6</a:t>
                      </a:r>
                      <a:endParaRPr lang="pt-PT" sz="280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28.9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0.8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5.9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1.2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63.4 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 8.7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2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NCI-H1975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91.8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10.4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&gt;100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&gt;100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&gt;100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3.8 </a:t>
                      </a:r>
                      <a:r>
                        <a:rPr lang="en-US" sz="3600" u="sng" dirty="0">
                          <a:effectLst/>
                          <a:latin typeface="Arial Nova Light"/>
                        </a:rPr>
                        <a:t>+</a:t>
                      </a:r>
                      <a:r>
                        <a:rPr lang="en-US" sz="3600" dirty="0">
                          <a:effectLst/>
                          <a:latin typeface="Arial Nova Light"/>
                        </a:rPr>
                        <a:t> 1.1</a:t>
                      </a:r>
                      <a:endParaRPr lang="pt-PT" sz="28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00" marR="623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45" name="Table 644"/>
          <p:cNvGraphicFramePr>
            <a:graphicFrameLocks noGrp="1"/>
          </p:cNvGraphicFramePr>
          <p:nvPr/>
        </p:nvGraphicFramePr>
        <p:xfrm>
          <a:off x="18009082" y="19731685"/>
          <a:ext cx="10114840" cy="282460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41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0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 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u="sng" dirty="0">
                          <a:effectLst/>
                          <a:latin typeface="Arial Nova Light"/>
                        </a:rPr>
                        <a:t>1</a:t>
                      </a:r>
                      <a:endParaRPr lang="pt-PT" sz="3600" b="1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u="sng" dirty="0">
                          <a:effectLst/>
                          <a:latin typeface="Arial Nova Light"/>
                        </a:rPr>
                        <a:t>2</a:t>
                      </a:r>
                      <a:endParaRPr lang="pt-PT" sz="3600" b="1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u="sng" dirty="0">
                          <a:effectLst/>
                          <a:latin typeface="Arial Nova Light"/>
                        </a:rPr>
                        <a:t>4</a:t>
                      </a:r>
                      <a:endParaRPr lang="pt-PT" sz="3600" b="1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u="sng" dirty="0">
                          <a:effectLst/>
                          <a:latin typeface="Arial Nova Light"/>
                        </a:rPr>
                        <a:t>6</a:t>
                      </a:r>
                      <a:endParaRPr lang="pt-PT" sz="3600" b="1" u="sng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A549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71.4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Arial Nova Light"/>
                        </a:rPr>
                        <a:t>555.6</a:t>
                      </a:r>
                      <a:endParaRPr lang="pt-PT" sz="3600" b="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Arial Nova Light"/>
                        </a:rPr>
                        <a:t>1250</a:t>
                      </a:r>
                      <a:endParaRPr lang="pt-PT" sz="3600" b="1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9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243.9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NCI-H228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333.3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Arial Nova Light"/>
                        </a:rPr>
                        <a:t>1389.9</a:t>
                      </a:r>
                      <a:endParaRPr lang="pt-PT" sz="3600" b="1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39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Arial Nova Light"/>
                        </a:rPr>
                        <a:t>588.2</a:t>
                      </a:r>
                      <a:endParaRPr lang="pt-PT" sz="3600" b="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344.8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Calu-3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26.3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126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33.2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78.7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9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NCI-H1975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 Nova Light"/>
                        </a:rPr>
                        <a:t>2.9</a:t>
                      </a:r>
                      <a:endParaRPr lang="pt-PT" sz="360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0.6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1.6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 Nova Light"/>
                        </a:rPr>
                        <a:t>0.7</a:t>
                      </a:r>
                      <a:endParaRPr lang="pt-PT" sz="3600" dirty="0">
                        <a:effectLst/>
                        <a:latin typeface="Arial Nova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0" name="TextBox 689"/>
          <p:cNvSpPr txBox="1"/>
          <p:nvPr/>
        </p:nvSpPr>
        <p:spPr>
          <a:xfrm>
            <a:off x="16128206" y="18510250"/>
            <a:ext cx="1421229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200" b="1" i="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</a:t>
            </a:r>
            <a:r>
              <a:rPr lang="en-US" sz="3200" b="1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Resistance factor (Rf = IC</a:t>
            </a:r>
            <a:r>
              <a:rPr lang="en-US" sz="3200" i="0" baseline="-25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(cisplatin)/IC</a:t>
            </a:r>
            <a:r>
              <a:rPr lang="en-US" sz="3200" i="0" baseline="-25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(cisplatin + IC</a:t>
            </a:r>
            <a:r>
              <a:rPr lang="en-US" sz="3200" i="0" baseline="-2500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compound)) </a:t>
            </a:r>
          </a:p>
          <a:p>
            <a:pPr algn="ctr">
              <a:spcAft>
                <a:spcPts val="1000"/>
              </a:spcAft>
            </a:pP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cell lines treated with cisplatin </a:t>
            </a:r>
            <a:r>
              <a:rPr lang="en-US" sz="3200" i="1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en-US" sz="3200" i="0" dirty="0"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cisplatin and Ru compounds.</a:t>
            </a:r>
            <a:endParaRPr lang="pt-PT" sz="1800" i="1" dirty="0"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2" name="TextBox 691"/>
          <p:cNvSpPr txBox="1"/>
          <p:nvPr/>
        </p:nvSpPr>
        <p:spPr>
          <a:xfrm>
            <a:off x="1061787" y="30996632"/>
            <a:ext cx="13776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200" b="1" i="0" dirty="0">
                <a:effectLst/>
                <a:latin typeface="Arial Nova Light"/>
                <a:ea typeface="Calibri" panose="020F0502020204030204" pitchFamily="34" charset="0"/>
                <a:cs typeface="Times New Roman" panose="02020603050405020304" pitchFamily="18" charset="0"/>
              </a:rPr>
              <a:t>Table 1</a:t>
            </a:r>
            <a:r>
              <a:rPr lang="en-US" sz="3200" b="1" i="0" dirty="0">
                <a:effectLst/>
                <a:latin typeface="Arial Nova Ligh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0" dirty="0">
                <a:effectLst/>
                <a:latin typeface="Arial Nova Light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i="0" baseline="-25000" dirty="0">
                <a:effectLst/>
                <a:latin typeface="Arial Nova Light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i="0" dirty="0">
                <a:effectLst/>
                <a:latin typeface="Arial Nova Light"/>
                <a:ea typeface="Times New Roman" panose="02020603050405020304" pitchFamily="18" charset="0"/>
                <a:cs typeface="Times New Roman" panose="02020603050405020304" pitchFamily="18" charset="0"/>
              </a:rPr>
              <a:t> (µM) of the new ruthenium compounds and cisplatin in the cell lines analyzed after 72 h of incubation.</a:t>
            </a:r>
            <a:endParaRPr lang="pt-PT" sz="1800" i="1" dirty="0">
              <a:effectLst/>
              <a:latin typeface="Arial Nova Ligh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0" name="Picture 639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0904" b="79719" l="83178" r="93666">
                        <a14:foregroundMark x1="93666" y1="53514" x2="93666" y2="53514"/>
                        <a14:foregroundMark x1="87227" y1="79719" x2="87227" y2="79719"/>
                        <a14:foregroundMark x1="86033" y1="79217" x2="86033" y2="79217"/>
                        <a14:foregroundMark x1="87643" y1="52610" x2="87643" y2="52610"/>
                        <a14:foregroundMark x1="87695" y1="52008" x2="87695" y2="52008"/>
                        <a14:foregroundMark x1="88266" y1="52008" x2="88266" y2="52008"/>
                        <a14:foregroundMark x1="89045" y1="51807" x2="89045" y2="51807"/>
                        <a14:foregroundMark x1="88266" y1="51606" x2="88266" y2="51606"/>
                        <a14:foregroundMark x1="87279" y1="51506" x2="87279" y2="51506"/>
                        <a14:foregroundMark x1="87072" y1="51908" x2="87072" y2="51908"/>
                        <a14:foregroundMark x1="86812" y1="51807" x2="86812" y2="51807"/>
                        <a14:foregroundMark x1="87020" y1="51506" x2="87020" y2="51506"/>
                        <a14:foregroundMark x1="87331" y1="51205" x2="87331" y2="51205"/>
                        <a14:foregroundMark x1="87591" y1="51205" x2="87591" y2="51205"/>
                        <a14:foregroundMark x1="88006" y1="51205" x2="88006" y2="51205"/>
                        <a14:foregroundMark x1="88422" y1="51205" x2="88422" y2="51205"/>
                        <a14:foregroundMark x1="88785" y1="51506" x2="88785" y2="51506"/>
                        <a14:foregroundMark x1="88785" y1="51506" x2="88785" y2="51506"/>
                        <a14:foregroundMark x1="89045" y1="51506" x2="89045" y2="51506"/>
                        <a14:foregroundMark x1="88629" y1="51406" x2="88629" y2="51406"/>
                        <a14:foregroundMark x1="88577" y1="51205" x2="88577" y2="51205"/>
                        <a14:foregroundMark x1="88681" y1="51205" x2="88681" y2="51205"/>
                        <a14:foregroundMark x1="87954" y1="50904" x2="87954" y2="50904"/>
                        <a14:foregroundMark x1="87643" y1="50904" x2="87643" y2="50904"/>
                        <a14:foregroundMark x1="87539" y1="50904" x2="87539" y2="50904"/>
                        <a14:foregroundMark x1="87435" y1="50904" x2="86812" y2="51807"/>
                        <a14:foregroundMark x1="88577" y1="51205" x2="87747" y2="51205"/>
                        <a14:backgroundMark x1="87331" y1="50803" x2="87331" y2="50803"/>
                        <a14:backgroundMark x1="87487" y1="50803" x2="87487" y2="50803"/>
                        <a14:backgroundMark x1="87850" y1="50803" x2="87850" y2="50803"/>
                        <a14:backgroundMark x1="87902" y1="50803" x2="87902" y2="50803"/>
                        <a14:backgroundMark x1="87643" y1="50803" x2="87643" y2="50803"/>
                        <a14:backgroundMark x1="87539" y1="50803" x2="87539" y2="50803"/>
                        <a14:backgroundMark x1="87227" y1="50904" x2="87227" y2="50904"/>
                        <a14:backgroundMark x1="87954" y1="50803" x2="87954" y2="50803"/>
                        <a14:backgroundMark x1="89097" y1="51506" x2="89097" y2="51506"/>
                      </a14:backgroundRemoval>
                    </a14:imgEffect>
                  </a14:imgLayer>
                </a14:imgProps>
              </a:ext>
            </a:extLst>
          </a:blip>
          <a:srcRect l="82096" t="47990" r="5586" b="18284"/>
          <a:stretch>
            <a:fillRect/>
          </a:stretch>
        </p:blipFill>
        <p:spPr>
          <a:xfrm>
            <a:off x="19144036" y="33074489"/>
            <a:ext cx="1355060" cy="1894661"/>
          </a:xfrm>
          <a:prstGeom prst="rect">
            <a:avLst/>
          </a:prstGeom>
        </p:spPr>
      </p:pic>
      <p:sp>
        <p:nvSpPr>
          <p:cNvPr id="660" name="TextBox 659"/>
          <p:cNvSpPr txBox="1"/>
          <p:nvPr/>
        </p:nvSpPr>
        <p:spPr>
          <a:xfrm>
            <a:off x="583406" y="35662381"/>
            <a:ext cx="139738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Compounds </a:t>
            </a:r>
            <a:r>
              <a:rPr lang="en-US" sz="3600" b="1" u="sng" dirty="0">
                <a:latin typeface="Arial Nova Light" panose="020B0304020202020204" pitchFamily="34" charset="0"/>
              </a:rPr>
              <a:t>1</a:t>
            </a:r>
            <a:r>
              <a:rPr lang="en-US" sz="3600" dirty="0">
                <a:latin typeface="Arial Nova Light" panose="020B0304020202020204" pitchFamily="34" charset="0"/>
              </a:rPr>
              <a:t>, </a:t>
            </a:r>
            <a:r>
              <a:rPr lang="en-US" sz="3600" b="1" u="sng" dirty="0">
                <a:latin typeface="Arial Nova Light" panose="020B0304020202020204" pitchFamily="34" charset="0"/>
              </a:rPr>
              <a:t>2</a:t>
            </a:r>
            <a:r>
              <a:rPr lang="en-US" sz="3600" dirty="0">
                <a:latin typeface="Arial Nova Light" panose="020B0304020202020204" pitchFamily="34" charset="0"/>
              </a:rPr>
              <a:t>, </a:t>
            </a:r>
            <a:r>
              <a:rPr lang="en-US" sz="3600" b="1" u="sng" dirty="0">
                <a:latin typeface="Arial Nova Light" panose="020B0304020202020204" pitchFamily="34" charset="0"/>
              </a:rPr>
              <a:t>4</a:t>
            </a:r>
            <a:r>
              <a:rPr lang="en-US" sz="3600" dirty="0">
                <a:latin typeface="Arial Nova Light" panose="020B0304020202020204" pitchFamily="34" charset="0"/>
              </a:rPr>
              <a:t> and </a:t>
            </a:r>
            <a:r>
              <a:rPr lang="en-US" sz="3600" b="1" u="sng" dirty="0">
                <a:latin typeface="Arial Nova Light" panose="020B0304020202020204" pitchFamily="34" charset="0"/>
              </a:rPr>
              <a:t>6</a:t>
            </a:r>
            <a:r>
              <a:rPr lang="en-US" sz="3600" dirty="0">
                <a:latin typeface="Arial Nova Light" panose="020B0304020202020204" pitchFamily="34" charset="0"/>
              </a:rPr>
              <a:t> show strong activity against cisplatin-resistant NSCLC A549 and NCI-H228</a:t>
            </a:r>
          </a:p>
          <a:p>
            <a:pPr algn="just"/>
            <a:endParaRPr lang="en-US" sz="1000" dirty="0">
              <a:latin typeface="Arial Nova Light" panose="020B03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Compounds </a:t>
            </a:r>
            <a:r>
              <a:rPr lang="en-US" sz="3600" b="1" u="sng" dirty="0">
                <a:latin typeface="Arial Nova Light" panose="020B0304020202020204" pitchFamily="34" charset="0"/>
              </a:rPr>
              <a:t>3</a:t>
            </a:r>
            <a:r>
              <a:rPr lang="en-US" sz="3600" dirty="0">
                <a:latin typeface="Arial Nova Light" panose="020B0304020202020204" pitchFamily="34" charset="0"/>
              </a:rPr>
              <a:t>, </a:t>
            </a:r>
            <a:r>
              <a:rPr lang="en-US" sz="3600" b="1" u="sng" dirty="0">
                <a:latin typeface="Arial Nova Light" panose="020B0304020202020204" pitchFamily="34" charset="0"/>
              </a:rPr>
              <a:t>5</a:t>
            </a:r>
            <a:r>
              <a:rPr lang="en-US" sz="3600" dirty="0">
                <a:latin typeface="Arial Nova Light" panose="020B0304020202020204" pitchFamily="34" charset="0"/>
              </a:rPr>
              <a:t> and </a:t>
            </a:r>
            <a:r>
              <a:rPr lang="en-US" sz="3600" b="1" u="sng" dirty="0">
                <a:latin typeface="Arial Nova Light" panose="020B0304020202020204" pitchFamily="34" charset="0"/>
              </a:rPr>
              <a:t>7</a:t>
            </a:r>
            <a:r>
              <a:rPr lang="en-US" sz="3600" dirty="0">
                <a:latin typeface="Arial Nova Light" panose="020B0304020202020204" pitchFamily="34" charset="0"/>
              </a:rPr>
              <a:t> were inactive in the cell lines studied</a:t>
            </a:r>
          </a:p>
        </p:txBody>
      </p:sp>
      <p:sp>
        <p:nvSpPr>
          <p:cNvPr id="663" name="TextBox 662"/>
          <p:cNvSpPr txBox="1"/>
          <p:nvPr/>
        </p:nvSpPr>
        <p:spPr>
          <a:xfrm>
            <a:off x="15799992" y="22701250"/>
            <a:ext cx="14247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 panose="020B0304020202020204" pitchFamily="34" charset="0"/>
              </a:rPr>
              <a:t>The selected compounds were able to increase cisplatin cytotoxicity (</a:t>
            </a:r>
            <a:r>
              <a:rPr lang="en-US" sz="3600" u="sng" dirty="0">
                <a:latin typeface="Arial Nova Light" panose="020B0304020202020204" pitchFamily="34" charset="0"/>
              </a:rPr>
              <a:t>up to </a:t>
            </a:r>
            <a:r>
              <a:rPr lang="en-US" sz="3600" b="1" u="sng" dirty="0">
                <a:latin typeface="Arial Nova Light" panose="020B0304020202020204" pitchFamily="34" charset="0"/>
              </a:rPr>
              <a:t>1390-fold</a:t>
            </a:r>
            <a:r>
              <a:rPr lang="en-US" sz="3600" dirty="0">
                <a:latin typeface="Arial Nova Light" panose="020B0304020202020204" pitchFamily="34" charset="0"/>
              </a:rPr>
              <a:t>) when administrated at nontoxic doses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6690" y="17740809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0"/>
              </a:rPr>
              <a:t>Collateral sensitivity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9486" y="24148106"/>
            <a:ext cx="12957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0"/>
              </a:rPr>
              <a:t>Inhibition of ABC transporters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806" y="17926689"/>
            <a:ext cx="14527980" cy="5155561"/>
            <a:chOff x="772117" y="17277620"/>
            <a:chExt cx="14527980" cy="5155561"/>
          </a:xfrm>
        </p:grpSpPr>
        <p:grpSp>
          <p:nvGrpSpPr>
            <p:cNvPr id="649" name="Group 648"/>
            <p:cNvGrpSpPr/>
            <p:nvPr/>
          </p:nvGrpSpPr>
          <p:grpSpPr>
            <a:xfrm>
              <a:off x="4860808" y="17277620"/>
              <a:ext cx="10439289" cy="5155561"/>
              <a:chOff x="4864908" y="19249646"/>
              <a:chExt cx="10439289" cy="5155561"/>
            </a:xfrm>
          </p:grpSpPr>
          <p:grpSp>
            <p:nvGrpSpPr>
              <p:cNvPr id="582" name="Group 581"/>
              <p:cNvGrpSpPr/>
              <p:nvPr/>
            </p:nvGrpSpPr>
            <p:grpSpPr>
              <a:xfrm>
                <a:off x="4864908" y="19249646"/>
                <a:ext cx="10439289" cy="5149013"/>
                <a:chOff x="5500322" y="17329869"/>
                <a:chExt cx="10439289" cy="5149013"/>
              </a:xfrm>
            </p:grpSpPr>
            <p:sp>
              <p:nvSpPr>
                <p:cNvPr id="564" name="TextBox 563"/>
                <p:cNvSpPr txBox="1"/>
                <p:nvPr/>
              </p:nvSpPr>
              <p:spPr>
                <a:xfrm>
                  <a:off x="6081247" y="21229499"/>
                  <a:ext cx="8176722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200" b="1" u="sng" dirty="0">
                      <a:latin typeface="Arial Nova Light" panose="020B0304020202020204" pitchFamily="34" charset="0"/>
                    </a:rPr>
                    <a:t>1</a:t>
                  </a:r>
                  <a:r>
                    <a:rPr lang="en-US" sz="3200" b="1" dirty="0">
                      <a:latin typeface="Arial Nova Light" panose="020B0304020202020204" pitchFamily="34" charset="0"/>
                    </a:rPr>
                    <a:t>–</a:t>
                  </a:r>
                  <a:r>
                    <a:rPr lang="en-US" sz="3200" b="1" u="sng" dirty="0">
                      <a:latin typeface="Arial Nova Light" panose="020B0304020202020204" pitchFamily="34" charset="0"/>
                    </a:rPr>
                    <a:t>4</a:t>
                  </a:r>
                  <a:r>
                    <a:rPr lang="en-US" sz="3200" b="1" dirty="0">
                      <a:latin typeface="Arial Nova Light" panose="020B0304020202020204" pitchFamily="34" charset="0"/>
                    </a:rPr>
                    <a:t> (R’, 62–88 %)</a:t>
                  </a:r>
                </a:p>
              </p:txBody>
            </p:sp>
            <p:grpSp>
              <p:nvGrpSpPr>
                <p:cNvPr id="581" name="Group 580"/>
                <p:cNvGrpSpPr/>
                <p:nvPr/>
              </p:nvGrpSpPr>
              <p:grpSpPr>
                <a:xfrm>
                  <a:off x="5500322" y="17329869"/>
                  <a:ext cx="10439289" cy="5149013"/>
                  <a:chOff x="5498083" y="19793717"/>
                  <a:chExt cx="10439289" cy="5149013"/>
                </a:xfrm>
              </p:grpSpPr>
              <p:grpSp>
                <p:nvGrpSpPr>
                  <p:cNvPr id="580" name="Group 579"/>
                  <p:cNvGrpSpPr/>
                  <p:nvPr/>
                </p:nvGrpSpPr>
                <p:grpSpPr>
                  <a:xfrm>
                    <a:off x="5498083" y="19793717"/>
                    <a:ext cx="10439289" cy="5149013"/>
                    <a:chOff x="5498083" y="19793717"/>
                    <a:chExt cx="10439289" cy="5149013"/>
                  </a:xfrm>
                </p:grpSpPr>
                <p:sp>
                  <p:nvSpPr>
                    <p:cNvPr id="569" name="Rectangle: Rounded Corners 568"/>
                    <p:cNvSpPr/>
                    <p:nvPr/>
                  </p:nvSpPr>
                  <p:spPr>
                    <a:xfrm>
                      <a:off x="6079008" y="20951072"/>
                      <a:ext cx="9858364" cy="3991658"/>
                    </a:xfrm>
                    <a:custGeom>
                      <a:avLst/>
                      <a:gdLst>
                        <a:gd name="connsiteX0" fmla="*/ 0 w 9858364"/>
                        <a:gd name="connsiteY0" fmla="*/ 0 h 3991658"/>
                        <a:gd name="connsiteX1" fmla="*/ 0 w 9858364"/>
                        <a:gd name="connsiteY1" fmla="*/ 0 h 3991658"/>
                        <a:gd name="connsiteX2" fmla="*/ 481320 w 9858364"/>
                        <a:gd name="connsiteY2" fmla="*/ 0 h 3991658"/>
                        <a:gd name="connsiteX3" fmla="*/ 765473 w 9858364"/>
                        <a:gd name="connsiteY3" fmla="*/ 0 h 3991658"/>
                        <a:gd name="connsiteX4" fmla="*/ 1542544 w 9858364"/>
                        <a:gd name="connsiteY4" fmla="*/ 0 h 3991658"/>
                        <a:gd name="connsiteX5" fmla="*/ 2023864 w 9858364"/>
                        <a:gd name="connsiteY5" fmla="*/ 0 h 3991658"/>
                        <a:gd name="connsiteX6" fmla="*/ 2505184 w 9858364"/>
                        <a:gd name="connsiteY6" fmla="*/ 0 h 3991658"/>
                        <a:gd name="connsiteX7" fmla="*/ 3282255 w 9858364"/>
                        <a:gd name="connsiteY7" fmla="*/ 0 h 3991658"/>
                        <a:gd name="connsiteX8" fmla="*/ 3664992 w 9858364"/>
                        <a:gd name="connsiteY8" fmla="*/ 0 h 3991658"/>
                        <a:gd name="connsiteX9" fmla="*/ 4442063 w 9858364"/>
                        <a:gd name="connsiteY9" fmla="*/ 0 h 3991658"/>
                        <a:gd name="connsiteX10" fmla="*/ 5219134 w 9858364"/>
                        <a:gd name="connsiteY10" fmla="*/ 0 h 3991658"/>
                        <a:gd name="connsiteX11" fmla="*/ 5799038 w 9858364"/>
                        <a:gd name="connsiteY11" fmla="*/ 0 h 3991658"/>
                        <a:gd name="connsiteX12" fmla="*/ 6576109 w 9858364"/>
                        <a:gd name="connsiteY12" fmla="*/ 0 h 3991658"/>
                        <a:gd name="connsiteX13" fmla="*/ 7057429 w 9858364"/>
                        <a:gd name="connsiteY13" fmla="*/ 0 h 3991658"/>
                        <a:gd name="connsiteX14" fmla="*/ 7538749 w 9858364"/>
                        <a:gd name="connsiteY14" fmla="*/ 0 h 3991658"/>
                        <a:gd name="connsiteX15" fmla="*/ 8217236 w 9858364"/>
                        <a:gd name="connsiteY15" fmla="*/ 0 h 3991658"/>
                        <a:gd name="connsiteX16" fmla="*/ 8698556 w 9858364"/>
                        <a:gd name="connsiteY16" fmla="*/ 0 h 3991658"/>
                        <a:gd name="connsiteX17" fmla="*/ 9858364 w 9858364"/>
                        <a:gd name="connsiteY17" fmla="*/ 0 h 3991658"/>
                        <a:gd name="connsiteX18" fmla="*/ 9858364 w 9858364"/>
                        <a:gd name="connsiteY18" fmla="*/ 0 h 3991658"/>
                        <a:gd name="connsiteX19" fmla="*/ 9858364 w 9858364"/>
                        <a:gd name="connsiteY19" fmla="*/ 650070 h 3991658"/>
                        <a:gd name="connsiteX20" fmla="*/ 9858364 w 9858364"/>
                        <a:gd name="connsiteY20" fmla="*/ 1260223 h 3991658"/>
                        <a:gd name="connsiteX21" fmla="*/ 9858364 w 9858364"/>
                        <a:gd name="connsiteY21" fmla="*/ 1870377 h 3991658"/>
                        <a:gd name="connsiteX22" fmla="*/ 9858364 w 9858364"/>
                        <a:gd name="connsiteY22" fmla="*/ 2320864 h 3991658"/>
                        <a:gd name="connsiteX23" fmla="*/ 9858364 w 9858364"/>
                        <a:gd name="connsiteY23" fmla="*/ 2811268 h 3991658"/>
                        <a:gd name="connsiteX24" fmla="*/ 9858364 w 9858364"/>
                        <a:gd name="connsiteY24" fmla="*/ 3421421 h 3991658"/>
                        <a:gd name="connsiteX25" fmla="*/ 9858364 w 9858364"/>
                        <a:gd name="connsiteY25" fmla="*/ 3991658 h 3991658"/>
                        <a:gd name="connsiteX26" fmla="*/ 9858364 w 9858364"/>
                        <a:gd name="connsiteY26" fmla="*/ 3991658 h 3991658"/>
                        <a:gd name="connsiteX27" fmla="*/ 9475628 w 9858364"/>
                        <a:gd name="connsiteY27" fmla="*/ 3991658 h 3991658"/>
                        <a:gd name="connsiteX28" fmla="*/ 9191475 w 9858364"/>
                        <a:gd name="connsiteY28" fmla="*/ 3991658 h 3991658"/>
                        <a:gd name="connsiteX29" fmla="*/ 8907322 w 9858364"/>
                        <a:gd name="connsiteY29" fmla="*/ 3991658 h 3991658"/>
                        <a:gd name="connsiteX30" fmla="*/ 8327418 w 9858364"/>
                        <a:gd name="connsiteY30" fmla="*/ 3991658 h 3991658"/>
                        <a:gd name="connsiteX31" fmla="*/ 7944682 w 9858364"/>
                        <a:gd name="connsiteY31" fmla="*/ 3991658 h 3991658"/>
                        <a:gd name="connsiteX32" fmla="*/ 7266194 w 9858364"/>
                        <a:gd name="connsiteY32" fmla="*/ 3991658 h 3991658"/>
                        <a:gd name="connsiteX33" fmla="*/ 6883458 w 9858364"/>
                        <a:gd name="connsiteY33" fmla="*/ 3991658 h 3991658"/>
                        <a:gd name="connsiteX34" fmla="*/ 6204970 w 9858364"/>
                        <a:gd name="connsiteY34" fmla="*/ 3991658 h 3991658"/>
                        <a:gd name="connsiteX35" fmla="*/ 5920817 w 9858364"/>
                        <a:gd name="connsiteY35" fmla="*/ 3991658 h 3991658"/>
                        <a:gd name="connsiteX36" fmla="*/ 5242330 w 9858364"/>
                        <a:gd name="connsiteY36" fmla="*/ 3991658 h 3991658"/>
                        <a:gd name="connsiteX37" fmla="*/ 4859594 w 9858364"/>
                        <a:gd name="connsiteY37" fmla="*/ 3991658 h 3991658"/>
                        <a:gd name="connsiteX38" fmla="*/ 4575441 w 9858364"/>
                        <a:gd name="connsiteY38" fmla="*/ 3991658 h 3991658"/>
                        <a:gd name="connsiteX39" fmla="*/ 4192704 w 9858364"/>
                        <a:gd name="connsiteY39" fmla="*/ 3991658 h 3991658"/>
                        <a:gd name="connsiteX40" fmla="*/ 3514217 w 9858364"/>
                        <a:gd name="connsiteY40" fmla="*/ 3991658 h 3991658"/>
                        <a:gd name="connsiteX41" fmla="*/ 3131480 w 9858364"/>
                        <a:gd name="connsiteY41" fmla="*/ 3991658 h 3991658"/>
                        <a:gd name="connsiteX42" fmla="*/ 2847327 w 9858364"/>
                        <a:gd name="connsiteY42" fmla="*/ 3991658 h 3991658"/>
                        <a:gd name="connsiteX43" fmla="*/ 2464591 w 9858364"/>
                        <a:gd name="connsiteY43" fmla="*/ 3991658 h 3991658"/>
                        <a:gd name="connsiteX44" fmla="*/ 1983271 w 9858364"/>
                        <a:gd name="connsiteY44" fmla="*/ 3991658 h 3991658"/>
                        <a:gd name="connsiteX45" fmla="*/ 1403367 w 9858364"/>
                        <a:gd name="connsiteY45" fmla="*/ 3991658 h 3991658"/>
                        <a:gd name="connsiteX46" fmla="*/ 1020631 w 9858364"/>
                        <a:gd name="connsiteY46" fmla="*/ 3991658 h 3991658"/>
                        <a:gd name="connsiteX47" fmla="*/ 0 w 9858364"/>
                        <a:gd name="connsiteY47" fmla="*/ 3991658 h 3991658"/>
                        <a:gd name="connsiteX48" fmla="*/ 0 w 9858364"/>
                        <a:gd name="connsiteY48" fmla="*/ 3991658 h 3991658"/>
                        <a:gd name="connsiteX49" fmla="*/ 0 w 9858364"/>
                        <a:gd name="connsiteY49" fmla="*/ 3421421 h 3991658"/>
                        <a:gd name="connsiteX50" fmla="*/ 0 w 9858364"/>
                        <a:gd name="connsiteY50" fmla="*/ 2851184 h 3991658"/>
                        <a:gd name="connsiteX51" fmla="*/ 0 w 9858364"/>
                        <a:gd name="connsiteY51" fmla="*/ 2280947 h 3991658"/>
                        <a:gd name="connsiteX52" fmla="*/ 0 w 9858364"/>
                        <a:gd name="connsiteY52" fmla="*/ 1710711 h 3991658"/>
                        <a:gd name="connsiteX53" fmla="*/ 0 w 9858364"/>
                        <a:gd name="connsiteY53" fmla="*/ 1180390 h 3991658"/>
                        <a:gd name="connsiteX54" fmla="*/ 0 w 9858364"/>
                        <a:gd name="connsiteY54" fmla="*/ 570237 h 3991658"/>
                        <a:gd name="connsiteX55" fmla="*/ 0 w 9858364"/>
                        <a:gd name="connsiteY55" fmla="*/ 0 h 3991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9858364" h="3991658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110432" y="-34645"/>
                            <a:pt x="329493" y="52662"/>
                            <a:pt x="481320" y="0"/>
                          </a:cubicBezTo>
                          <a:cubicBezTo>
                            <a:pt x="633147" y="-52662"/>
                            <a:pt x="636338" y="32318"/>
                            <a:pt x="765473" y="0"/>
                          </a:cubicBezTo>
                          <a:cubicBezTo>
                            <a:pt x="894608" y="-32318"/>
                            <a:pt x="1188387" y="61553"/>
                            <a:pt x="1542544" y="0"/>
                          </a:cubicBezTo>
                          <a:cubicBezTo>
                            <a:pt x="1896701" y="-61553"/>
                            <a:pt x="1871231" y="4509"/>
                            <a:pt x="2023864" y="0"/>
                          </a:cubicBezTo>
                          <a:cubicBezTo>
                            <a:pt x="2176497" y="-4509"/>
                            <a:pt x="2322063" y="30567"/>
                            <a:pt x="2505184" y="0"/>
                          </a:cubicBezTo>
                          <a:cubicBezTo>
                            <a:pt x="2688305" y="-30567"/>
                            <a:pt x="2930903" y="17906"/>
                            <a:pt x="3282255" y="0"/>
                          </a:cubicBezTo>
                          <a:cubicBezTo>
                            <a:pt x="3633607" y="-17906"/>
                            <a:pt x="3578121" y="22159"/>
                            <a:pt x="3664992" y="0"/>
                          </a:cubicBezTo>
                          <a:cubicBezTo>
                            <a:pt x="3751863" y="-22159"/>
                            <a:pt x="4128173" y="72072"/>
                            <a:pt x="4442063" y="0"/>
                          </a:cubicBezTo>
                          <a:cubicBezTo>
                            <a:pt x="4755953" y="-72072"/>
                            <a:pt x="4867005" y="27030"/>
                            <a:pt x="5219134" y="0"/>
                          </a:cubicBezTo>
                          <a:cubicBezTo>
                            <a:pt x="5571263" y="-27030"/>
                            <a:pt x="5585928" y="34694"/>
                            <a:pt x="5799038" y="0"/>
                          </a:cubicBezTo>
                          <a:cubicBezTo>
                            <a:pt x="6012148" y="-34694"/>
                            <a:pt x="6246997" y="31067"/>
                            <a:pt x="6576109" y="0"/>
                          </a:cubicBezTo>
                          <a:cubicBezTo>
                            <a:pt x="6905221" y="-31067"/>
                            <a:pt x="6950139" y="16728"/>
                            <a:pt x="7057429" y="0"/>
                          </a:cubicBezTo>
                          <a:cubicBezTo>
                            <a:pt x="7164719" y="-16728"/>
                            <a:pt x="7305649" y="29610"/>
                            <a:pt x="7538749" y="0"/>
                          </a:cubicBezTo>
                          <a:cubicBezTo>
                            <a:pt x="7771849" y="-29610"/>
                            <a:pt x="8008752" y="38307"/>
                            <a:pt x="8217236" y="0"/>
                          </a:cubicBezTo>
                          <a:cubicBezTo>
                            <a:pt x="8425720" y="-38307"/>
                            <a:pt x="8500714" y="12387"/>
                            <a:pt x="8698556" y="0"/>
                          </a:cubicBezTo>
                          <a:cubicBezTo>
                            <a:pt x="8896398" y="-12387"/>
                            <a:pt x="9503193" y="33971"/>
                            <a:pt x="9858364" y="0"/>
                          </a:cubicBezTo>
                          <a:lnTo>
                            <a:pt x="9858364" y="0"/>
                          </a:lnTo>
                          <a:cubicBezTo>
                            <a:pt x="9867162" y="219371"/>
                            <a:pt x="9803371" y="400454"/>
                            <a:pt x="9858364" y="650070"/>
                          </a:cubicBezTo>
                          <a:cubicBezTo>
                            <a:pt x="9913357" y="899686"/>
                            <a:pt x="9821484" y="960615"/>
                            <a:pt x="9858364" y="1260223"/>
                          </a:cubicBezTo>
                          <a:cubicBezTo>
                            <a:pt x="9895244" y="1559831"/>
                            <a:pt x="9815009" y="1587369"/>
                            <a:pt x="9858364" y="1870377"/>
                          </a:cubicBezTo>
                          <a:cubicBezTo>
                            <a:pt x="9901719" y="2153385"/>
                            <a:pt x="9843534" y="2226333"/>
                            <a:pt x="9858364" y="2320864"/>
                          </a:cubicBezTo>
                          <a:cubicBezTo>
                            <a:pt x="9873194" y="2415395"/>
                            <a:pt x="9806533" y="2624362"/>
                            <a:pt x="9858364" y="2811268"/>
                          </a:cubicBezTo>
                          <a:cubicBezTo>
                            <a:pt x="9910195" y="2998174"/>
                            <a:pt x="9843538" y="3268800"/>
                            <a:pt x="9858364" y="3421421"/>
                          </a:cubicBezTo>
                          <a:cubicBezTo>
                            <a:pt x="9873190" y="3574042"/>
                            <a:pt x="9803967" y="3777108"/>
                            <a:pt x="9858364" y="3991658"/>
                          </a:cubicBezTo>
                          <a:lnTo>
                            <a:pt x="9858364" y="3991658"/>
                          </a:lnTo>
                          <a:cubicBezTo>
                            <a:pt x="9720798" y="4003651"/>
                            <a:pt x="9653035" y="3966236"/>
                            <a:pt x="9475628" y="3991658"/>
                          </a:cubicBezTo>
                          <a:cubicBezTo>
                            <a:pt x="9298221" y="4017080"/>
                            <a:pt x="9298137" y="3966495"/>
                            <a:pt x="9191475" y="3991658"/>
                          </a:cubicBezTo>
                          <a:cubicBezTo>
                            <a:pt x="9084813" y="4016821"/>
                            <a:pt x="9003679" y="3960622"/>
                            <a:pt x="8907322" y="3991658"/>
                          </a:cubicBezTo>
                          <a:cubicBezTo>
                            <a:pt x="8810965" y="4022694"/>
                            <a:pt x="8496988" y="3942000"/>
                            <a:pt x="8327418" y="3991658"/>
                          </a:cubicBezTo>
                          <a:cubicBezTo>
                            <a:pt x="8157848" y="4041316"/>
                            <a:pt x="8061530" y="3962357"/>
                            <a:pt x="7944682" y="3991658"/>
                          </a:cubicBezTo>
                          <a:cubicBezTo>
                            <a:pt x="7827834" y="4020959"/>
                            <a:pt x="7549115" y="3939449"/>
                            <a:pt x="7266194" y="3991658"/>
                          </a:cubicBezTo>
                          <a:cubicBezTo>
                            <a:pt x="6983273" y="4043867"/>
                            <a:pt x="7031920" y="3945857"/>
                            <a:pt x="6883458" y="3991658"/>
                          </a:cubicBezTo>
                          <a:cubicBezTo>
                            <a:pt x="6734996" y="4037459"/>
                            <a:pt x="6490967" y="3974100"/>
                            <a:pt x="6204970" y="3991658"/>
                          </a:cubicBezTo>
                          <a:cubicBezTo>
                            <a:pt x="5918973" y="4009216"/>
                            <a:pt x="6055488" y="3974555"/>
                            <a:pt x="5920817" y="3991658"/>
                          </a:cubicBezTo>
                          <a:cubicBezTo>
                            <a:pt x="5786146" y="4008761"/>
                            <a:pt x="5399951" y="3934481"/>
                            <a:pt x="5242330" y="3991658"/>
                          </a:cubicBezTo>
                          <a:cubicBezTo>
                            <a:pt x="5084709" y="4048835"/>
                            <a:pt x="5039609" y="3988600"/>
                            <a:pt x="4859594" y="3991658"/>
                          </a:cubicBezTo>
                          <a:cubicBezTo>
                            <a:pt x="4679579" y="3994716"/>
                            <a:pt x="4647987" y="3980365"/>
                            <a:pt x="4575441" y="3991658"/>
                          </a:cubicBezTo>
                          <a:cubicBezTo>
                            <a:pt x="4502895" y="4002951"/>
                            <a:pt x="4303008" y="3979506"/>
                            <a:pt x="4192704" y="3991658"/>
                          </a:cubicBezTo>
                          <a:cubicBezTo>
                            <a:pt x="4082400" y="4003810"/>
                            <a:pt x="3674843" y="3982405"/>
                            <a:pt x="3514217" y="3991658"/>
                          </a:cubicBezTo>
                          <a:cubicBezTo>
                            <a:pt x="3353591" y="4000911"/>
                            <a:pt x="3319248" y="3950401"/>
                            <a:pt x="3131480" y="3991658"/>
                          </a:cubicBezTo>
                          <a:cubicBezTo>
                            <a:pt x="2943712" y="4032915"/>
                            <a:pt x="2920327" y="3971518"/>
                            <a:pt x="2847327" y="3991658"/>
                          </a:cubicBezTo>
                          <a:cubicBezTo>
                            <a:pt x="2774327" y="4011798"/>
                            <a:pt x="2577638" y="3955640"/>
                            <a:pt x="2464591" y="3991658"/>
                          </a:cubicBezTo>
                          <a:cubicBezTo>
                            <a:pt x="2351544" y="4027676"/>
                            <a:pt x="2105560" y="3943648"/>
                            <a:pt x="1983271" y="3991658"/>
                          </a:cubicBezTo>
                          <a:cubicBezTo>
                            <a:pt x="1860982" y="4039668"/>
                            <a:pt x="1608867" y="3980366"/>
                            <a:pt x="1403367" y="3991658"/>
                          </a:cubicBezTo>
                          <a:cubicBezTo>
                            <a:pt x="1197867" y="4002950"/>
                            <a:pt x="1106624" y="3959486"/>
                            <a:pt x="1020631" y="3991658"/>
                          </a:cubicBezTo>
                          <a:cubicBezTo>
                            <a:pt x="934638" y="4023830"/>
                            <a:pt x="416034" y="3959693"/>
                            <a:pt x="0" y="3991658"/>
                          </a:cubicBezTo>
                          <a:lnTo>
                            <a:pt x="0" y="3991658"/>
                          </a:lnTo>
                          <a:cubicBezTo>
                            <a:pt x="-55260" y="3806378"/>
                            <a:pt x="43999" y="3667340"/>
                            <a:pt x="0" y="3421421"/>
                          </a:cubicBezTo>
                          <a:cubicBezTo>
                            <a:pt x="-43999" y="3175502"/>
                            <a:pt x="21986" y="3018357"/>
                            <a:pt x="0" y="2851184"/>
                          </a:cubicBezTo>
                          <a:cubicBezTo>
                            <a:pt x="-21986" y="2684011"/>
                            <a:pt x="62041" y="2419519"/>
                            <a:pt x="0" y="2280947"/>
                          </a:cubicBezTo>
                          <a:cubicBezTo>
                            <a:pt x="-62041" y="2142375"/>
                            <a:pt x="60051" y="1830302"/>
                            <a:pt x="0" y="1710711"/>
                          </a:cubicBezTo>
                          <a:cubicBezTo>
                            <a:pt x="-60051" y="1591120"/>
                            <a:pt x="43258" y="1310430"/>
                            <a:pt x="0" y="1180390"/>
                          </a:cubicBezTo>
                          <a:cubicBezTo>
                            <a:pt x="-43258" y="1050350"/>
                            <a:pt x="21482" y="800526"/>
                            <a:pt x="0" y="570237"/>
                          </a:cubicBezTo>
                          <a:cubicBezTo>
                            <a:pt x="-21482" y="339948"/>
                            <a:pt x="28292" y="262530"/>
                            <a:pt x="0" y="0"/>
                          </a:cubicBezTo>
                          <a:close/>
                        </a:path>
                      </a:pathLst>
                    </a:custGeom>
                    <a:noFill/>
                    <a:ln w="57150">
                      <a:solidFill>
                        <a:schemeClr val="accent6">
                          <a:lumMod val="50000"/>
                        </a:schemeClr>
                      </a:solidFill>
                      <a:prstDash val="lg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2" name="TextBox 541"/>
                    <p:cNvSpPr txBox="1"/>
                    <p:nvPr/>
                  </p:nvSpPr>
                  <p:spPr>
                    <a:xfrm>
                      <a:off x="7429192" y="20577244"/>
                      <a:ext cx="8472598" cy="707886"/>
                    </a:xfrm>
                    <a:prstGeom prst="rect">
                      <a:avLst/>
                    </a:prstGeom>
                    <a:solidFill>
                      <a:srgbClr val="FAE2CE"/>
                    </a:solidFill>
                    <a:ln>
                      <a:solidFill>
                        <a:srgbClr val="FAE2CE"/>
                      </a:solidFill>
                    </a:ln>
                    <a:effectLst>
                      <a:softEdge rad="127000"/>
                    </a:effectLst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4000" b="1" dirty="0"/>
                        <a:t>‘Chemistry-on-the-complex’ reaction </a:t>
                      </a:r>
                    </a:p>
                  </p:txBody>
                </p:sp>
                <p:pic>
                  <p:nvPicPr>
                    <p:cNvPr id="571" name="Picture 570"/>
                    <p:cNvPicPr>
                      <a:picLocks noChangeAspect="1"/>
                    </p:cNvPicPr>
                    <p:nvPr/>
                  </p:nvPicPr>
                  <p:blipFill rotWithShape="1">
                    <a:blip r:embed="rId31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rgbClr val="8064A2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2">
                              <a14:imgEffect>
                                <a14:sharpenSoften amount="50000"/>
                              </a14:imgEffect>
                            </a14:imgLayer>
                          </a14:imgProps>
                        </a:ext>
                      </a:extLst>
                    </a:blip>
                    <a:srcRect l="31966" t="68663" r="55109" b="2413"/>
                    <a:stretch>
                      <a:fillRect/>
                    </a:stretch>
                  </p:blipFill>
                  <p:spPr>
                    <a:xfrm rot="19468914">
                      <a:off x="5498083" y="19793717"/>
                      <a:ext cx="1068219" cy="169084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616" name="TextBox 615"/>
                  <p:cNvSpPr txBox="1"/>
                  <p:nvPr/>
                </p:nvSpPr>
                <p:spPr>
                  <a:xfrm>
                    <a:off x="12244281" y="23739601"/>
                    <a:ext cx="3544998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US" sz="3200" b="1" u="sng" dirty="0">
                        <a:latin typeface="Arial Nova Light" panose="020B0304020202020204" pitchFamily="34" charset="0"/>
                      </a:rPr>
                      <a:t>5</a:t>
                    </a:r>
                    <a:r>
                      <a:rPr lang="en-US" sz="3200" b="1" dirty="0">
                        <a:latin typeface="Arial Nova Light" panose="020B0304020202020204" pitchFamily="34" charset="0"/>
                      </a:rPr>
                      <a:t>–</a:t>
                    </a:r>
                    <a:r>
                      <a:rPr lang="en-US" sz="3200" b="1" u="sng" dirty="0">
                        <a:latin typeface="Arial Nova Light" panose="020B0304020202020204" pitchFamily="34" charset="0"/>
                      </a:rPr>
                      <a:t>7</a:t>
                    </a:r>
                    <a:r>
                      <a:rPr lang="en-US" sz="3200" b="1" dirty="0">
                        <a:latin typeface="Arial Nova Light" panose="020B0304020202020204" pitchFamily="34" charset="0"/>
                      </a:rPr>
                      <a:t> (R’’, 58–64 %)</a:t>
                    </a:r>
                  </a:p>
                </p:txBody>
              </p:sp>
            </p:grpSp>
          </p:grpSp>
          <p:sp>
            <p:nvSpPr>
              <p:cNvPr id="633" name="TextBox 632"/>
              <p:cNvSpPr txBox="1"/>
              <p:nvPr/>
            </p:nvSpPr>
            <p:spPr>
              <a:xfrm>
                <a:off x="5540506" y="23722145"/>
                <a:ext cx="2870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Arial Nova Light"/>
                  </a:rPr>
                  <a:t>R’ = aldehyde</a:t>
                </a:r>
              </a:p>
            </p:txBody>
          </p:sp>
          <p:sp>
            <p:nvSpPr>
              <p:cNvPr id="634" name="TextBox 633"/>
              <p:cNvSpPr txBox="1"/>
              <p:nvPr/>
            </p:nvSpPr>
            <p:spPr>
              <a:xfrm>
                <a:off x="11869777" y="23758876"/>
                <a:ext cx="25955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Arial Nova Light"/>
                  </a:rPr>
                  <a:t>R’’ = alcohol</a:t>
                </a: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3"/>
            <a:srcRect r="33199" b="26691"/>
            <a:stretch>
              <a:fillRect/>
            </a:stretch>
          </p:blipFill>
          <p:spPr>
            <a:xfrm>
              <a:off x="772117" y="18843381"/>
              <a:ext cx="14480717" cy="266349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437572" y="1774080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0"/>
              </a:rPr>
              <a:t>Synthesis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9992" y="31235650"/>
            <a:ext cx="14194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latin typeface="Arial Nova Light"/>
                <a:ea typeface="Times New Roman" panose="02020603050405020304" pitchFamily="18" charset="0"/>
              </a:rPr>
              <a:t>Compounds </a:t>
            </a:r>
            <a:r>
              <a:rPr lang="en-US" sz="3600" b="1" u="sng" dirty="0">
                <a:latin typeface="Arial Nova Light"/>
                <a:ea typeface="Times New Roman" panose="02020603050405020304" pitchFamily="18" charset="0"/>
              </a:rPr>
              <a:t>1</a:t>
            </a:r>
            <a:r>
              <a:rPr lang="en-US" sz="3600" dirty="0">
                <a:latin typeface="Arial Nova Light"/>
                <a:ea typeface="Times New Roman" panose="02020603050405020304" pitchFamily="18" charset="0"/>
              </a:rPr>
              <a:t>, </a:t>
            </a:r>
            <a:r>
              <a:rPr lang="en-US" sz="3600" b="1" u="sng" dirty="0">
                <a:latin typeface="Arial Nova Light"/>
                <a:ea typeface="Times New Roman" panose="02020603050405020304" pitchFamily="18" charset="0"/>
              </a:rPr>
              <a:t>2</a:t>
            </a:r>
            <a:r>
              <a:rPr lang="en-US" sz="3600" dirty="0">
                <a:latin typeface="Arial Nova Light"/>
                <a:ea typeface="Times New Roman" panose="02020603050405020304" pitchFamily="18" charset="0"/>
              </a:rPr>
              <a:t>, </a:t>
            </a:r>
            <a:r>
              <a:rPr lang="en-US" sz="3600" b="1" u="sng" dirty="0">
                <a:latin typeface="Arial Nova Light"/>
                <a:ea typeface="Times New Roman" panose="02020603050405020304" pitchFamily="18" charset="0"/>
              </a:rPr>
              <a:t>4</a:t>
            </a:r>
            <a:r>
              <a:rPr lang="en-US" sz="3600" dirty="0">
                <a:latin typeface="Arial Nova Light"/>
                <a:ea typeface="Times New Roman" panose="02020603050405020304" pitchFamily="18" charset="0"/>
              </a:rPr>
              <a:t> and </a:t>
            </a:r>
            <a:r>
              <a:rPr lang="en-US" sz="3600" b="1" u="sng" dirty="0">
                <a:latin typeface="Arial Nova Light"/>
                <a:ea typeface="Times New Roman" panose="02020603050405020304" pitchFamily="18" charset="0"/>
              </a:rPr>
              <a:t>6</a:t>
            </a:r>
            <a:r>
              <a:rPr lang="en-US" sz="3600" dirty="0">
                <a:latin typeface="Arial Nova Light"/>
                <a:ea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Arial Nova Light"/>
              </a:rPr>
              <a:t>inhibited MRP1 and P-gp activity in A549, NCI-H228 and Calu-3 cell lines, which overexpress these transporters. </a:t>
            </a:r>
            <a:endParaRPr lang="en-US" sz="3600" dirty="0">
              <a:effectLst/>
              <a:latin typeface="Arial Nova Light"/>
              <a:ea typeface="Times New Roman" panose="02020603050405020304" pitchFamily="18" charset="0"/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16923730" y="41100843"/>
            <a:ext cx="17388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 Nova Light" panose="020B0304020202020204" pitchFamily="34" charset="0"/>
                <a:cs typeface="Arial" panose="020B0604020202020204" pitchFamily="34" charset="0"/>
              </a:rPr>
              <a:t>References</a:t>
            </a:r>
          </a:p>
          <a:p>
            <a:pPr algn="just"/>
            <a:r>
              <a:rPr lang="en-US" sz="2800" dirty="0">
                <a:latin typeface="Arial Nova Light" panose="020B0304020202020204" pitchFamily="34" charset="0"/>
                <a:cs typeface="Arial" panose="020B0604020202020204" pitchFamily="34" charset="0"/>
              </a:rPr>
              <a:t>[1] Garcia et al., </a:t>
            </a:r>
            <a:r>
              <a:rPr lang="pt-PT" sz="28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Future Medicinal Chemistry</a:t>
            </a:r>
            <a:r>
              <a:rPr lang="pt-PT" sz="28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, </a:t>
            </a:r>
            <a:r>
              <a:rPr lang="pt-PT" sz="2800" b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2016</a:t>
            </a:r>
            <a:r>
              <a:rPr lang="pt-PT" sz="28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, 8(5), 527–544.</a:t>
            </a:r>
            <a:endParaRPr lang="en-US" sz="2800" dirty="0"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46205" y="41813397"/>
            <a:ext cx="229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Lead4Target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4"/>
          <a:srcRect l="14902" t="10876" r="13924" b="31629"/>
          <a:stretch>
            <a:fillRect/>
          </a:stretch>
        </p:blipFill>
        <p:spPr>
          <a:xfrm>
            <a:off x="27723689" y="39770050"/>
            <a:ext cx="1975211" cy="1947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4307" b="97090" l="9788" r="93937">
                        <a14:foregroundMark x1="32944" y1="63446" x2="32944" y2="63446"/>
                        <a14:foregroundMark x1="55296" y1="64028" x2="55296" y2="64028"/>
                        <a14:foregroundMark x1="81592" y1="63213" x2="81592" y2="63213"/>
                        <a14:foregroundMark x1="41516" y1="95171" x2="50801" y2="96307"/>
                        <a14:foregroundMark x1="64411" y1="96441" x2="70242" y2="95475"/>
                        <a14:foregroundMark x1="26443" y1="85681" x2="26443" y2="85681"/>
                        <a14:foregroundMark x1="35866" y1="84633" x2="35866" y2="84633"/>
                        <a14:foregroundMark x1="91746" y1="84633" x2="91891" y2="89272"/>
                        <a14:foregroundMark x1="91374" y1="50142" x2="90942" y2="45634"/>
                        <a14:foregroundMark x1="92749" y1="64494" x2="92055" y2="57252"/>
                        <a14:foregroundMark x1="94010" y1="77648" x2="93420" y2="71487"/>
                        <a14:foregroundMark x1="80131" y1="50058" x2="80131" y2="50058"/>
                        <a14:foregroundMark x1="78817" y1="58789" x2="78817" y2="61700"/>
                        <a14:foregroundMark x1="53981" y1="59139" x2="54200" y2="68685"/>
                        <a14:foregroundMark x1="57925" y1="44820" x2="54492" y2="57742"/>
                        <a14:foregroundMark x1="69394" y1="49243" x2="69759" y2="68685"/>
                        <a14:foregroundMark x1="33236" y1="71013" x2="34039" y2="61118"/>
                        <a14:foregroundMark x1="36304" y1="85681" x2="36304" y2="85681"/>
                        <a14:foregroundMark x1="51059" y1="4307" x2="43316" y2="7101"/>
                        <a14:backgroundMark x1="14974" y1="91153" x2="14974" y2="91153"/>
                        <a14:backgroundMark x1="15413" y1="93946" x2="15413" y2="93946"/>
                        <a14:backgroundMark x1="22060" y1="94761" x2="22060" y2="94761"/>
                        <a14:backgroundMark x1="22060" y1="94761" x2="22206" y2="92666"/>
                        <a14:backgroundMark x1="21110" y1="93714" x2="21549" y2="89057"/>
                        <a14:backgroundMark x1="28853" y1="91153" x2="28853" y2="92200"/>
                        <a14:backgroundMark x1="32579" y1="90803" x2="32798" y2="97788"/>
                        <a14:backgroundMark x1="35208" y1="94529" x2="35208" y2="94529"/>
                        <a14:backgroundMark x1="37327" y1="94761" x2="37473" y2="96042"/>
                        <a14:backgroundMark x1="44631" y1="94761" x2="44631" y2="94761"/>
                        <a14:backgroundMark x1="49963" y1="98370" x2="66618" y2="99069"/>
                        <a14:backgroundMark x1="73265" y1="92666" x2="73265" y2="92666"/>
                        <a14:backgroundMark x1="73265" y1="94529" x2="73265" y2="96275"/>
                        <a14:backgroundMark x1="75383" y1="91153" x2="75749" y2="94179"/>
                        <a14:backgroundMark x1="80131" y1="94529" x2="79766" y2="94761"/>
                        <a14:backgroundMark x1="83053" y1="94179" x2="8912" y2="87544"/>
                        <a14:backgroundMark x1="56465" y1="92666" x2="9788" y2="92666"/>
                        <a14:backgroundMark x1="7816" y1="92666" x2="59971" y2="91153"/>
                        <a14:backgroundMark x1="59971" y1="91153" x2="94814" y2="91851"/>
                        <a14:backgroundMark x1="94814" y1="69383" x2="92403" y2="68917"/>
                        <a14:backgroundMark x1="93061" y1="56228" x2="89627" y2="53085"/>
                        <a14:backgroundMark x1="93572" y1="52852" x2="90139" y2="52386"/>
                        <a14:backgroundMark x1="91746" y1="55995" x2="91746" y2="56228"/>
                        <a14:backgroundMark x1="91965" y1="55180" x2="91746" y2="53900"/>
                        <a14:backgroundMark x1="92915" y1="64494" x2="92915" y2="67637"/>
                      </a14:backgroundRemoval>
                    </a14:imgEffect>
                  </a14:imgLayer>
                </a14:imgProps>
              </a:ext>
            </a:extLst>
          </a:blip>
          <a:srcRect b="17120"/>
          <a:stretch>
            <a:fillRect/>
          </a:stretch>
        </p:blipFill>
        <p:spPr>
          <a:xfrm>
            <a:off x="26796551" y="518287"/>
            <a:ext cx="2916361" cy="1516636"/>
          </a:xfrm>
          <a:prstGeom prst="rect">
            <a:avLst/>
          </a:prstGeom>
        </p:spPr>
      </p:pic>
      <p:pic>
        <p:nvPicPr>
          <p:cNvPr id="26" name="Picture 33" descr="Identidade Visual e Normas Gráficas | Faculdade de Ciências da Universidade  de Lisboa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729" y="2265119"/>
            <a:ext cx="3094083" cy="12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6457876" y="25063450"/>
            <a:ext cx="13462530" cy="6019800"/>
            <a:chOff x="16305476" y="25277127"/>
            <a:chExt cx="13462530" cy="6019800"/>
          </a:xfrm>
        </p:grpSpPr>
        <p:grpSp>
          <p:nvGrpSpPr>
            <p:cNvPr id="501" name="Group 500"/>
            <p:cNvGrpSpPr/>
            <p:nvPr/>
          </p:nvGrpSpPr>
          <p:grpSpPr>
            <a:xfrm>
              <a:off x="16771330" y="25277127"/>
              <a:ext cx="12431780" cy="4243938"/>
              <a:chOff x="27259119" y="24008275"/>
              <a:chExt cx="16184556" cy="4551771"/>
            </a:xfrm>
          </p:grpSpPr>
          <p:pic>
            <p:nvPicPr>
              <p:cNvPr id="497" name="Picture 496"/>
              <p:cNvPicPr>
                <a:picLocks noChangeAspect="1"/>
              </p:cNvPicPr>
              <p:nvPr/>
            </p:nvPicPr>
            <p:blipFill rotWithShape="1">
              <a:blip r:embed="rId38"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 l="49069" r="437"/>
              <a:stretch>
                <a:fillRect/>
              </a:stretch>
            </p:blipFill>
            <p:spPr>
              <a:xfrm>
                <a:off x="35591880" y="24008275"/>
                <a:ext cx="7851795" cy="45249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 rotWithShape="1">
              <a:blip r:embed="rId40">
                <a:extLst>
                  <a:ext uri="{BEBA8EAE-BF5A-486C-A8C5-ECC9F3942E4B}">
                    <a14:imgProps xmlns:a14="http://schemas.microsoft.com/office/drawing/2010/main">
                      <a14:imgLayer r:embed="rId41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 l="5570" r="1959"/>
              <a:stretch>
                <a:fillRect/>
              </a:stretch>
            </p:blipFill>
            <p:spPr>
              <a:xfrm>
                <a:off x="27259119" y="24008276"/>
                <a:ext cx="8142993" cy="455177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676" name="TextBox 675"/>
            <p:cNvSpPr txBox="1"/>
            <p:nvPr/>
          </p:nvSpPr>
          <p:spPr>
            <a:xfrm>
              <a:off x="16305476" y="29727267"/>
              <a:ext cx="134625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Figur</a:t>
              </a:r>
              <a:r>
                <a:rPr lang="en-US" sz="3200" b="1" dirty="0">
                  <a:latin typeface="Arial Nova Light" panose="020B0304020202020204" pitchFamily="34" charset="0"/>
                  <a:ea typeface="Times New Roman" panose="02020603050405020304" pitchFamily="18" charset="0"/>
                </a:rPr>
                <a:t>e 1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. MRP1 </a:t>
              </a:r>
              <a:r>
                <a:rPr lang="en-US" sz="3200" dirty="0">
                  <a:latin typeface="Arial Nova Light" panose="020B03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en-US" sz="3200" b="1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) and P-gp (</a:t>
              </a:r>
              <a:r>
                <a:rPr lang="en-US" sz="3200" b="1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B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) ATPase activity measured on the proteins immune-purified from cells treated without (ctrl) or with 1 µM of compounds</a:t>
              </a:r>
              <a:r>
                <a:rPr lang="en-US" sz="3200" b="1" u="sng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 1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3200" b="1" u="sng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3200" b="1" u="sng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4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 and </a:t>
              </a:r>
              <a:r>
                <a:rPr lang="en-US" sz="3200" b="1" u="sng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6</a:t>
              </a:r>
              <a:r>
                <a:rPr lang="en-US" sz="3200" dirty="0">
                  <a:effectLst/>
                  <a:latin typeface="Arial Nova Light" panose="020B0304020202020204" pitchFamily="34" charset="0"/>
                  <a:ea typeface="Times New Roman" panose="02020603050405020304" pitchFamily="18" charset="0"/>
                </a:rPr>
                <a:t> for 24 h.</a:t>
              </a:r>
              <a:endParaRPr lang="en-US" sz="3200" dirty="0">
                <a:latin typeface="Arial Nova Light" panose="020B03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16227" y="29163327"/>
              <a:ext cx="4701054" cy="338554"/>
            </a:xfrm>
            <a:prstGeom prst="rect">
              <a:avLst/>
            </a:prstGeom>
            <a:solidFill>
              <a:srgbClr val="FFFEF6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 Nova Light" panose="020B0304020202020204" pitchFamily="34" charset="0"/>
                </a:rPr>
                <a:t>Ctrl              1                2                4                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711701" y="29128084"/>
              <a:ext cx="4370505" cy="338554"/>
            </a:xfrm>
            <a:prstGeom prst="rect">
              <a:avLst/>
            </a:prstGeom>
            <a:solidFill>
              <a:srgbClr val="FFFEF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 Nova Light" panose="020B0304020202020204" pitchFamily="34" charset="0"/>
                </a:rPr>
                <a:t>Ctrl              1               2               4               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782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Nova</vt:lpstr>
      <vt:lpstr>Arial Nova Light</vt:lpstr>
      <vt:lpstr>Arial Rounded MT Bold</vt:lpstr>
      <vt:lpstr>Calibri</vt:lpstr>
      <vt:lpstr>Calibri Light</vt:lpstr>
      <vt:lpstr>Wingdings</vt:lpstr>
      <vt:lpstr>Office Theme</vt:lpstr>
      <vt:lpstr>Custom Design</vt:lpstr>
      <vt:lpstr>CS ChemDraw Drawing</vt:lpstr>
      <vt:lpstr>Ruthenium organometallic compounds as ABC drug efflux-targeted agents and collateral sensitizers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Ricardo Teixeira</cp:lastModifiedBy>
  <cp:revision>155</cp:revision>
  <dcterms:created xsi:type="dcterms:W3CDTF">2015-04-04T09:45:00Z</dcterms:created>
  <dcterms:modified xsi:type="dcterms:W3CDTF">2020-10-30T23:30:51Z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