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6"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Дарья Кузнецова" initials="ДК" lastIdx="1" clrIdx="2">
    <p:extLst>
      <p:ext uri="{19B8F6BF-5375-455C-9EA6-DF929625EA0E}">
        <p15:presenceInfo xmlns:p15="http://schemas.microsoft.com/office/powerpoint/2012/main" userId="dfc9b2f695de85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D8D3E0"/>
    <a:srgbClr val="EDEAF0"/>
    <a:srgbClr val="9277B4"/>
    <a:srgbClr val="A587BC"/>
    <a:srgbClr val="FFFFFF"/>
    <a:srgbClr val="ECBEA6"/>
    <a:srgbClr val="A78AB5"/>
    <a:srgbClr val="BBB7C6"/>
    <a:srgbClr val="6A4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p:cViewPr varScale="1">
        <p:scale>
          <a:sx n="13" d="100"/>
          <a:sy n="13" d="100"/>
        </p:scale>
        <p:origin x="2755" y="10"/>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QS-1\&#1054;&#1043;&#1058;&#1058;%20&#1085;&#1072;%20&#1084;&#1099;&#1096;&#1072;&#1093;%20&#1083;&#1080;&#1085;&#1080;&#1080;%20Agouti%20yellow%20&#1087;&#1077;&#1088;&#1077;&#1076;%20&#1085;&#1072;&#1095;&#1072;&#1083;&#1086;&#1084;%202&#1093;%20&#1085;&#1077;&#1076;&#1077;&#1083;&#1100;&#1085;&#1086;&#1075;&#1086;%20&#1074;&#1074;&#1077;&#1076;&#1077;&#1085;&#1080;&#1103;%20&#1080;&#1089;&#1089;&#1083;&#1077;&#1076;&#1091;&#1077;&#1084;&#1099;&#1093;%20&#1074;&#1077;&#1097;&#1077;&#1089;&#1090;&#1074;%20&#1074;%20&#1076;&#1086;&#1079;&#1077;%2030%20&#1084;&#1075;.&#1082;&#1075;%20.xlsx" TargetMode="External"/><Relationship Id="rId2" Type="http://schemas.openxmlformats.org/officeDocument/2006/relationships/image" Target="../media/image2.jpe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User\Desktop\QS-1\S%20&#1087;&#1086;&#1076;%20&#1082;&#1088;&#1080;&#1074;&#1086;&#1081;%20&#1054;&#1043;&#1058;&#1058;%20QS-528%20&#1080;%20QS-619%20&#1085;&#1072;%20&#1084;&#1099;&#1096;&#1072;&#1093;%20&#1083;&#1080;&#1085;&#1080;&#1080;%20AY%20&#1074;%20&#1076;&#1086;&#1079;&#1077;%2030%20&#1084;&#1075;.&#1082;&#1075;%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User\Desktop\QS-1\S%20&#1087;&#1086;&#1076;%20&#1082;&#1088;&#1080;&#1074;&#1086;&#1081;%20&#1054;&#1043;&#1058;&#1058;%20QS-528%20&#1080;%20QS-619%20&#1085;&#1072;%20&#1084;&#1099;&#1096;&#1072;&#1093;%20&#1083;&#1080;&#1085;&#1080;&#1080;%20AY%20&#1074;%20&#1076;&#1086;&#1079;&#1077;%2030%20&#1084;&#1075;.&#1082;&#1075;%20.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latin typeface="Times New Roman" panose="02020603050405020304" pitchFamily="18" charset="0"/>
                <a:cs typeface="Times New Roman" panose="02020603050405020304" pitchFamily="18" charset="0"/>
              </a:defRPr>
            </a:pPr>
            <a:r>
              <a:rPr lang="en-US" sz="3200" dirty="0">
                <a:latin typeface="Times New Roman" panose="02020603050405020304" pitchFamily="18" charset="0"/>
                <a:cs typeface="Times New Roman" panose="02020603050405020304" pitchFamily="18" charset="0"/>
              </a:rPr>
              <a:t>After the 1st drug</a:t>
            </a:r>
            <a:r>
              <a:rPr lang="en-US" sz="3200" baseline="0" dirty="0">
                <a:latin typeface="Times New Roman" panose="02020603050405020304" pitchFamily="18" charset="0"/>
                <a:cs typeface="Times New Roman" panose="02020603050405020304" pitchFamily="18" charset="0"/>
              </a:rPr>
              <a:t> administration</a:t>
            </a:r>
            <a:endParaRPr lang="en-US" sz="3200" dirty="0">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0.11146937985911853"/>
          <c:y val="0.12951651085305857"/>
          <c:w val="0.8598961764675378"/>
          <c:h val="0.74842536105872226"/>
        </c:manualLayout>
      </c:layout>
      <c:lineChart>
        <c:grouping val="standard"/>
        <c:varyColors val="0"/>
        <c:ser>
          <c:idx val="0"/>
          <c:order val="0"/>
          <c:tx>
            <c:strRef>
              <c:f>Лист1!$A$2</c:f>
              <c:strCache>
                <c:ptCount val="1"/>
                <c:pt idx="0">
                  <c:v>С57Bl/6 </c:v>
                </c:pt>
              </c:strCache>
            </c:strRef>
          </c:tx>
          <c:spPr>
            <a:ln>
              <a:solidFill>
                <a:srgbClr val="FF0000"/>
              </a:solidFill>
            </a:ln>
          </c:spPr>
          <c:marker>
            <c:spPr>
              <a:solidFill>
                <a:srgbClr val="FF0000"/>
              </a:solidFill>
              <a:ln>
                <a:solidFill>
                  <a:srgbClr val="FF0000"/>
                </a:solidFill>
              </a:ln>
            </c:spPr>
          </c:marker>
          <c:errBars>
            <c:errDir val="y"/>
            <c:errBarType val="both"/>
            <c:errValType val="cust"/>
            <c:noEndCap val="0"/>
            <c:plus>
              <c:numRef>
                <c:f>Лист1!$J$3:$N$3</c:f>
                <c:numCache>
                  <c:formatCode>General</c:formatCode>
                  <c:ptCount val="5"/>
                  <c:pt idx="0">
                    <c:v>0.31208973068654472</c:v>
                  </c:pt>
                  <c:pt idx="1">
                    <c:v>1.1888650049522023</c:v>
                  </c:pt>
                  <c:pt idx="2">
                    <c:v>0.66143782776614768</c:v>
                  </c:pt>
                  <c:pt idx="3">
                    <c:v>0.52021630116712014</c:v>
                  </c:pt>
                  <c:pt idx="4">
                    <c:v>0.25166114784235832</c:v>
                  </c:pt>
                </c:numCache>
              </c:numRef>
            </c:plus>
            <c:minus>
              <c:numRef>
                <c:f>Лист1!$J$3:$N$3</c:f>
                <c:numCache>
                  <c:formatCode>General</c:formatCode>
                  <c:ptCount val="5"/>
                  <c:pt idx="0">
                    <c:v>0.31208973068654472</c:v>
                  </c:pt>
                  <c:pt idx="1">
                    <c:v>1.1888650049522023</c:v>
                  </c:pt>
                  <c:pt idx="2">
                    <c:v>0.66143782776614768</c:v>
                  </c:pt>
                  <c:pt idx="3">
                    <c:v>0.52021630116712014</c:v>
                  </c:pt>
                  <c:pt idx="4">
                    <c:v>0.25166114784235832</c:v>
                  </c:pt>
                </c:numCache>
              </c:numRef>
            </c:minus>
          </c:errBars>
          <c:cat>
            <c:numRef>
              <c:f>Лист1!$B$1:$F$1</c:f>
              <c:numCache>
                <c:formatCode>General</c:formatCode>
                <c:ptCount val="5"/>
                <c:pt idx="0">
                  <c:v>0</c:v>
                </c:pt>
                <c:pt idx="1">
                  <c:v>30</c:v>
                </c:pt>
                <c:pt idx="2">
                  <c:v>60</c:v>
                </c:pt>
                <c:pt idx="3">
                  <c:v>90</c:v>
                </c:pt>
                <c:pt idx="4">
                  <c:v>120</c:v>
                </c:pt>
              </c:numCache>
            </c:numRef>
          </c:cat>
          <c:val>
            <c:numRef>
              <c:f>Лист1!$B$2:$F$2</c:f>
              <c:numCache>
                <c:formatCode>0.0</c:formatCode>
                <c:ptCount val="5"/>
                <c:pt idx="0">
                  <c:v>4.88</c:v>
                </c:pt>
                <c:pt idx="1">
                  <c:v>14.72</c:v>
                </c:pt>
                <c:pt idx="2">
                  <c:v>10.85</c:v>
                </c:pt>
                <c:pt idx="3">
                  <c:v>7.74</c:v>
                </c:pt>
                <c:pt idx="4">
                  <c:v>7.03</c:v>
                </c:pt>
              </c:numCache>
            </c:numRef>
          </c:val>
          <c:smooth val="0"/>
          <c:extLst>
            <c:ext xmlns:c16="http://schemas.microsoft.com/office/drawing/2014/chart" uri="{C3380CC4-5D6E-409C-BE32-E72D297353CC}">
              <c16:uniqueId val="{00000000-C5EF-46E0-8830-E1DD1B1B907A}"/>
            </c:ext>
          </c:extLst>
        </c:ser>
        <c:ser>
          <c:idx val="1"/>
          <c:order val="1"/>
          <c:tx>
            <c:strRef>
              <c:f>Лист1!$A$3</c:f>
              <c:strCache>
                <c:ptCount val="1"/>
                <c:pt idx="0">
                  <c:v>C57Bl/6Ay</c:v>
                </c:pt>
              </c:strCache>
            </c:strRef>
          </c:tx>
          <c:spPr>
            <a:ln>
              <a:solidFill>
                <a:srgbClr val="C00000"/>
              </a:solidFill>
              <a:prstDash val="sysDash"/>
            </a:ln>
          </c:spPr>
          <c:marker>
            <c:spPr>
              <a:noFill/>
              <a:ln>
                <a:noFill/>
              </a:ln>
            </c:spPr>
          </c:marker>
          <c:errBars>
            <c:errDir val="y"/>
            <c:errBarType val="both"/>
            <c:errValType val="cust"/>
            <c:noEndCap val="0"/>
            <c:plus>
              <c:numRef>
                <c:f>Лист1!$J$4:$N$4</c:f>
                <c:numCache>
                  <c:formatCode>General</c:formatCode>
                  <c:ptCount val="5"/>
                  <c:pt idx="0">
                    <c:v>0.20639767440550294</c:v>
                  </c:pt>
                  <c:pt idx="1">
                    <c:v>0.45734742446707477</c:v>
                  </c:pt>
                  <c:pt idx="2">
                    <c:v>0.59866518188383067</c:v>
                  </c:pt>
                  <c:pt idx="3">
                    <c:v>0.35237290853109954</c:v>
                  </c:pt>
                  <c:pt idx="4">
                    <c:v>0.23979157616563587</c:v>
                  </c:pt>
                </c:numCache>
              </c:numRef>
            </c:plus>
            <c:minus>
              <c:numRef>
                <c:f>Лист1!$J$4:$N$4</c:f>
                <c:numCache>
                  <c:formatCode>General</c:formatCode>
                  <c:ptCount val="5"/>
                  <c:pt idx="0">
                    <c:v>0.20639767440550294</c:v>
                  </c:pt>
                  <c:pt idx="1">
                    <c:v>0.45734742446707477</c:v>
                  </c:pt>
                  <c:pt idx="2">
                    <c:v>0.59866518188383067</c:v>
                  </c:pt>
                  <c:pt idx="3">
                    <c:v>0.35237290853109954</c:v>
                  </c:pt>
                  <c:pt idx="4">
                    <c:v>0.23979157616563587</c:v>
                  </c:pt>
                </c:numCache>
              </c:numRef>
            </c:minus>
          </c:errBars>
          <c:cat>
            <c:numRef>
              <c:f>Лист1!$B$1:$F$1</c:f>
              <c:numCache>
                <c:formatCode>General</c:formatCode>
                <c:ptCount val="5"/>
                <c:pt idx="0">
                  <c:v>0</c:v>
                </c:pt>
                <c:pt idx="1">
                  <c:v>30</c:v>
                </c:pt>
                <c:pt idx="2">
                  <c:v>60</c:v>
                </c:pt>
                <c:pt idx="3">
                  <c:v>90</c:v>
                </c:pt>
                <c:pt idx="4">
                  <c:v>120</c:v>
                </c:pt>
              </c:numCache>
            </c:numRef>
          </c:cat>
          <c:val>
            <c:numRef>
              <c:f>Лист1!$B$3:$F$3</c:f>
              <c:numCache>
                <c:formatCode>0.0</c:formatCode>
                <c:ptCount val="5"/>
                <c:pt idx="0">
                  <c:v>5.26</c:v>
                </c:pt>
                <c:pt idx="1">
                  <c:v>14.15</c:v>
                </c:pt>
                <c:pt idx="2">
                  <c:v>11.35</c:v>
                </c:pt>
                <c:pt idx="3">
                  <c:v>10.149999999999999</c:v>
                </c:pt>
                <c:pt idx="4">
                  <c:v>9.25</c:v>
                </c:pt>
              </c:numCache>
            </c:numRef>
          </c:val>
          <c:smooth val="0"/>
          <c:extLst>
            <c:ext xmlns:c16="http://schemas.microsoft.com/office/drawing/2014/chart" uri="{C3380CC4-5D6E-409C-BE32-E72D297353CC}">
              <c16:uniqueId val="{00000001-C5EF-46E0-8830-E1DD1B1B907A}"/>
            </c:ext>
          </c:extLst>
        </c:ser>
        <c:ser>
          <c:idx val="2"/>
          <c:order val="2"/>
          <c:tx>
            <c:strRef>
              <c:f>Лист1!$A$4</c:f>
              <c:strCache>
                <c:ptCount val="1"/>
                <c:pt idx="0">
                  <c:v>VIL</c:v>
                </c:pt>
              </c:strCache>
            </c:strRef>
          </c:tx>
          <c:spPr>
            <a:ln>
              <a:solidFill>
                <a:srgbClr val="00B050"/>
              </a:solidFill>
            </a:ln>
          </c:spPr>
          <c:marker>
            <c:spPr>
              <a:solidFill>
                <a:srgbClr val="00B050"/>
              </a:solidFill>
              <a:ln>
                <a:solidFill>
                  <a:srgbClr val="00B050"/>
                </a:solidFill>
              </a:ln>
            </c:spPr>
          </c:marker>
          <c:errBars>
            <c:errDir val="y"/>
            <c:errBarType val="both"/>
            <c:errValType val="cust"/>
            <c:noEndCap val="0"/>
            <c:plus>
              <c:numRef>
                <c:f>Лист1!$J$5:$N$5</c:f>
                <c:numCache>
                  <c:formatCode>General</c:formatCode>
                  <c:ptCount val="5"/>
                  <c:pt idx="0">
                    <c:v>0.36827299656640589</c:v>
                  </c:pt>
                  <c:pt idx="1">
                    <c:v>0.8875684637129565</c:v>
                  </c:pt>
                  <c:pt idx="2">
                    <c:v>0.348010216963685</c:v>
                  </c:pt>
                  <c:pt idx="3">
                    <c:v>0.272845092395748</c:v>
                  </c:pt>
                  <c:pt idx="4">
                    <c:v>6.6666666666666666E-2</c:v>
                  </c:pt>
                </c:numCache>
              </c:numRef>
            </c:plus>
            <c:minus>
              <c:numRef>
                <c:f>Лист1!$J$5:$N$5</c:f>
                <c:numCache>
                  <c:formatCode>General</c:formatCode>
                  <c:ptCount val="5"/>
                  <c:pt idx="0">
                    <c:v>0.36827299656640589</c:v>
                  </c:pt>
                  <c:pt idx="1">
                    <c:v>0.8875684637129565</c:v>
                  </c:pt>
                  <c:pt idx="2">
                    <c:v>0.348010216963685</c:v>
                  </c:pt>
                  <c:pt idx="3">
                    <c:v>0.272845092395748</c:v>
                  </c:pt>
                  <c:pt idx="4">
                    <c:v>6.6666666666666666E-2</c:v>
                  </c:pt>
                </c:numCache>
              </c:numRef>
            </c:minus>
          </c:errBars>
          <c:cat>
            <c:numRef>
              <c:f>Лист1!$B$1:$F$1</c:f>
              <c:numCache>
                <c:formatCode>General</c:formatCode>
                <c:ptCount val="5"/>
                <c:pt idx="0">
                  <c:v>0</c:v>
                </c:pt>
                <c:pt idx="1">
                  <c:v>30</c:v>
                </c:pt>
                <c:pt idx="2">
                  <c:v>60</c:v>
                </c:pt>
                <c:pt idx="3">
                  <c:v>90</c:v>
                </c:pt>
                <c:pt idx="4">
                  <c:v>120</c:v>
                </c:pt>
              </c:numCache>
            </c:numRef>
          </c:cat>
          <c:val>
            <c:numRef>
              <c:f>Лист1!$B$4:$F$4</c:f>
              <c:numCache>
                <c:formatCode>0.0</c:formatCode>
                <c:ptCount val="5"/>
                <c:pt idx="0">
                  <c:v>4.5750000000000002</c:v>
                </c:pt>
                <c:pt idx="1">
                  <c:v>13.333333333333334</c:v>
                </c:pt>
                <c:pt idx="2">
                  <c:v>10.566666666666666</c:v>
                </c:pt>
                <c:pt idx="3">
                  <c:v>7.6333333333333329</c:v>
                </c:pt>
                <c:pt idx="4">
                  <c:v>7.9333333333333336</c:v>
                </c:pt>
              </c:numCache>
            </c:numRef>
          </c:val>
          <c:smooth val="0"/>
          <c:extLst>
            <c:ext xmlns:c16="http://schemas.microsoft.com/office/drawing/2014/chart" uri="{C3380CC4-5D6E-409C-BE32-E72D297353CC}">
              <c16:uniqueId val="{00000002-C5EF-46E0-8830-E1DD1B1B907A}"/>
            </c:ext>
          </c:extLst>
        </c:ser>
        <c:ser>
          <c:idx val="3"/>
          <c:order val="3"/>
          <c:tx>
            <c:strRef>
              <c:f>Лист1!$A$5</c:f>
              <c:strCache>
                <c:ptCount val="1"/>
                <c:pt idx="0">
                  <c:v>1</c:v>
                </c:pt>
              </c:strCache>
            </c:strRef>
          </c:tx>
          <c:spPr>
            <a:ln>
              <a:solidFill>
                <a:schemeClr val="tx2">
                  <a:lumMod val="60000"/>
                  <a:lumOff val="40000"/>
                </a:schemeClr>
              </a:solidFill>
            </a:ln>
          </c:spPr>
          <c:marker>
            <c:spPr>
              <a:blipFill>
                <a:blip xmlns:r="http://schemas.openxmlformats.org/officeDocument/2006/relationships" r:embed="rId2"/>
                <a:tile tx="0" ty="0" sx="100000" sy="100000" flip="none" algn="tl"/>
              </a:blipFill>
              <a:ln>
                <a:solidFill>
                  <a:schemeClr val="tx2">
                    <a:lumMod val="60000"/>
                    <a:lumOff val="40000"/>
                  </a:schemeClr>
                </a:solidFill>
                <a:round/>
                <a:headEnd w="med" len="med"/>
              </a:ln>
            </c:spPr>
          </c:marker>
          <c:errBars>
            <c:errDir val="y"/>
            <c:errBarType val="both"/>
            <c:errValType val="cust"/>
            <c:noEndCap val="0"/>
            <c:plus>
              <c:numRef>
                <c:f>Лист1!$J$6:$N$6</c:f>
                <c:numCache>
                  <c:formatCode>General</c:formatCode>
                  <c:ptCount val="5"/>
                  <c:pt idx="0">
                    <c:v>0.51536394906900518</c:v>
                  </c:pt>
                  <c:pt idx="1">
                    <c:v>2.6792536274119327</c:v>
                  </c:pt>
                  <c:pt idx="2">
                    <c:v>2.6699063653993558</c:v>
                  </c:pt>
                  <c:pt idx="3">
                    <c:v>1.3802173741842259</c:v>
                  </c:pt>
                  <c:pt idx="4">
                    <c:v>0.79372539331937719</c:v>
                  </c:pt>
                </c:numCache>
              </c:numRef>
            </c:plus>
            <c:minus>
              <c:numRef>
                <c:f>Лист1!$J$6:$N$6</c:f>
                <c:numCache>
                  <c:formatCode>General</c:formatCode>
                  <c:ptCount val="5"/>
                  <c:pt idx="0">
                    <c:v>0.51536394906900518</c:v>
                  </c:pt>
                  <c:pt idx="1">
                    <c:v>2.6792536274119327</c:v>
                  </c:pt>
                  <c:pt idx="2">
                    <c:v>2.6699063653993558</c:v>
                  </c:pt>
                  <c:pt idx="3">
                    <c:v>1.3802173741842259</c:v>
                  </c:pt>
                  <c:pt idx="4">
                    <c:v>0.79372539331937719</c:v>
                  </c:pt>
                </c:numCache>
              </c:numRef>
            </c:minus>
          </c:errBars>
          <c:cat>
            <c:numRef>
              <c:f>Лист1!$B$1:$F$1</c:f>
              <c:numCache>
                <c:formatCode>General</c:formatCode>
                <c:ptCount val="5"/>
                <c:pt idx="0">
                  <c:v>0</c:v>
                </c:pt>
                <c:pt idx="1">
                  <c:v>30</c:v>
                </c:pt>
                <c:pt idx="2">
                  <c:v>60</c:v>
                </c:pt>
                <c:pt idx="3">
                  <c:v>90</c:v>
                </c:pt>
                <c:pt idx="4">
                  <c:v>120</c:v>
                </c:pt>
              </c:numCache>
            </c:numRef>
          </c:cat>
          <c:val>
            <c:numRef>
              <c:f>Лист1!$B$5:$F$5</c:f>
              <c:numCache>
                <c:formatCode>0.0</c:formatCode>
                <c:ptCount val="5"/>
                <c:pt idx="0">
                  <c:v>6.1400000000000006</c:v>
                </c:pt>
                <c:pt idx="1">
                  <c:v>18.18</c:v>
                </c:pt>
                <c:pt idx="2">
                  <c:v>19.48</c:v>
                </c:pt>
                <c:pt idx="3">
                  <c:v>12.600000000000001</c:v>
                </c:pt>
                <c:pt idx="4">
                  <c:v>10.5</c:v>
                </c:pt>
              </c:numCache>
            </c:numRef>
          </c:val>
          <c:smooth val="0"/>
          <c:extLst>
            <c:ext xmlns:c16="http://schemas.microsoft.com/office/drawing/2014/chart" uri="{C3380CC4-5D6E-409C-BE32-E72D297353CC}">
              <c16:uniqueId val="{00000003-C5EF-46E0-8830-E1DD1B1B907A}"/>
            </c:ext>
          </c:extLst>
        </c:ser>
        <c:ser>
          <c:idx val="4"/>
          <c:order val="4"/>
          <c:tx>
            <c:strRef>
              <c:f>Лист1!$A$6</c:f>
              <c:strCache>
                <c:ptCount val="1"/>
                <c:pt idx="0">
                  <c:v>2</c:v>
                </c:pt>
              </c:strCache>
            </c:strRef>
          </c:tx>
          <c:spPr>
            <a:ln>
              <a:solidFill>
                <a:srgbClr val="FFC000"/>
              </a:solidFill>
            </a:ln>
          </c:spPr>
          <c:marker>
            <c:symbol val="circle"/>
            <c:size val="7"/>
            <c:spPr>
              <a:solidFill>
                <a:srgbClr val="FFC000"/>
              </a:solidFill>
              <a:ln cap="rnd">
                <a:solidFill>
                  <a:srgbClr val="FFC000"/>
                </a:solidFill>
              </a:ln>
            </c:spPr>
          </c:marker>
          <c:errBars>
            <c:errDir val="y"/>
            <c:errBarType val="both"/>
            <c:errValType val="cust"/>
            <c:noEndCap val="0"/>
            <c:plus>
              <c:numRef>
                <c:f>Лист1!$J$7:$N$7</c:f>
                <c:numCache>
                  <c:formatCode>General</c:formatCode>
                  <c:ptCount val="5"/>
                  <c:pt idx="0">
                    <c:v>0.38548670534792773</c:v>
                  </c:pt>
                  <c:pt idx="1">
                    <c:v>0.47675115801292678</c:v>
                  </c:pt>
                  <c:pt idx="2">
                    <c:v>0.45092497528228942</c:v>
                  </c:pt>
                  <c:pt idx="3">
                    <c:v>0.21360009363293828</c:v>
                  </c:pt>
                  <c:pt idx="4">
                    <c:v>0.49223131418741189</c:v>
                  </c:pt>
                </c:numCache>
              </c:numRef>
            </c:plus>
            <c:minus>
              <c:numRef>
                <c:f>Лист1!$J$7:$N$7</c:f>
                <c:numCache>
                  <c:formatCode>General</c:formatCode>
                  <c:ptCount val="5"/>
                  <c:pt idx="0">
                    <c:v>0.38548670534792773</c:v>
                  </c:pt>
                  <c:pt idx="1">
                    <c:v>0.47675115801292678</c:v>
                  </c:pt>
                  <c:pt idx="2">
                    <c:v>0.45092497528228942</c:v>
                  </c:pt>
                  <c:pt idx="3">
                    <c:v>0.21360009363293828</c:v>
                  </c:pt>
                  <c:pt idx="4">
                    <c:v>0.49223131418741189</c:v>
                  </c:pt>
                </c:numCache>
              </c:numRef>
            </c:minus>
          </c:errBars>
          <c:cat>
            <c:numRef>
              <c:f>Лист1!$B$1:$F$1</c:f>
              <c:numCache>
                <c:formatCode>General</c:formatCode>
                <c:ptCount val="5"/>
                <c:pt idx="0">
                  <c:v>0</c:v>
                </c:pt>
                <c:pt idx="1">
                  <c:v>30</c:v>
                </c:pt>
                <c:pt idx="2">
                  <c:v>60</c:v>
                </c:pt>
                <c:pt idx="3">
                  <c:v>90</c:v>
                </c:pt>
                <c:pt idx="4">
                  <c:v>120</c:v>
                </c:pt>
              </c:numCache>
            </c:numRef>
          </c:cat>
          <c:val>
            <c:numRef>
              <c:f>Лист1!$B$6:$F$6</c:f>
              <c:numCache>
                <c:formatCode>0.0</c:formatCode>
                <c:ptCount val="5"/>
                <c:pt idx="0">
                  <c:v>4.6400000000000006</c:v>
                </c:pt>
                <c:pt idx="1">
                  <c:v>15.425000000000001</c:v>
                </c:pt>
                <c:pt idx="2">
                  <c:v>12.4</c:v>
                </c:pt>
                <c:pt idx="3">
                  <c:v>9.4749999999999996</c:v>
                </c:pt>
                <c:pt idx="4">
                  <c:v>9.125</c:v>
                </c:pt>
              </c:numCache>
            </c:numRef>
          </c:val>
          <c:smooth val="0"/>
          <c:extLst>
            <c:ext xmlns:c16="http://schemas.microsoft.com/office/drawing/2014/chart" uri="{C3380CC4-5D6E-409C-BE32-E72D297353CC}">
              <c16:uniqueId val="{00000004-C5EF-46E0-8830-E1DD1B1B907A}"/>
            </c:ext>
          </c:extLst>
        </c:ser>
        <c:dLbls>
          <c:showLegendKey val="0"/>
          <c:showVal val="0"/>
          <c:showCatName val="0"/>
          <c:showSerName val="0"/>
          <c:showPercent val="0"/>
          <c:showBubbleSize val="0"/>
        </c:dLbls>
        <c:marker val="1"/>
        <c:smooth val="0"/>
        <c:axId val="57092352"/>
        <c:axId val="58089856"/>
      </c:lineChart>
      <c:catAx>
        <c:axId val="57092352"/>
        <c:scaling>
          <c:orientation val="minMax"/>
        </c:scaling>
        <c:delete val="0"/>
        <c:axPos val="b"/>
        <c:title>
          <c:tx>
            <c:rich>
              <a:bodyPr/>
              <a:lstStyle/>
              <a:p>
                <a:pPr>
                  <a:defRPr sz="2000">
                    <a:latin typeface="+mn-lt"/>
                    <a:cs typeface="Times New Roman" panose="02020603050405020304" pitchFamily="18" charset="0"/>
                  </a:defRPr>
                </a:pPr>
                <a:r>
                  <a:rPr lang="en-US" sz="2000">
                    <a:latin typeface="+mn-lt"/>
                    <a:cs typeface="Times New Roman" panose="02020603050405020304" pitchFamily="18" charset="0"/>
                  </a:rPr>
                  <a:t>Time, min</a:t>
                </a:r>
              </a:p>
            </c:rich>
          </c:tx>
          <c:overlay val="0"/>
        </c:title>
        <c:numFmt formatCode="General" sourceLinked="0"/>
        <c:majorTickMark val="out"/>
        <c:minorTickMark val="none"/>
        <c:tickLblPos val="nextTo"/>
        <c:spPr>
          <a:ln/>
        </c:spPr>
        <c:txPr>
          <a:bodyPr/>
          <a:lstStyle/>
          <a:p>
            <a:pPr>
              <a:defRPr sz="2000">
                <a:latin typeface="+mn-lt"/>
                <a:cs typeface="Times New Roman" panose="02020603050405020304" pitchFamily="18" charset="0"/>
              </a:defRPr>
            </a:pPr>
            <a:endParaRPr lang="ru-RU"/>
          </a:p>
        </c:txPr>
        <c:crossAx val="58089856"/>
        <c:crosses val="autoZero"/>
        <c:auto val="1"/>
        <c:lblAlgn val="ctr"/>
        <c:lblOffset val="100"/>
        <c:noMultiLvlLbl val="0"/>
      </c:catAx>
      <c:valAx>
        <c:axId val="58089856"/>
        <c:scaling>
          <c:orientation val="minMax"/>
          <c:min val="3"/>
        </c:scaling>
        <c:delete val="0"/>
        <c:axPos val="l"/>
        <c:majorGridlines>
          <c:spPr>
            <a:ln>
              <a:noFill/>
            </a:ln>
          </c:spPr>
        </c:majorGridlines>
        <c:title>
          <c:tx>
            <c:rich>
              <a:bodyPr rot="-5400000" vert="horz"/>
              <a:lstStyle/>
              <a:p>
                <a:pPr>
                  <a:defRPr sz="2000">
                    <a:latin typeface="+mn-lt"/>
                    <a:cs typeface="Times New Roman" panose="02020603050405020304" pitchFamily="18" charset="0"/>
                  </a:defRPr>
                </a:pPr>
                <a:r>
                  <a:rPr lang="en-US" sz="2000">
                    <a:latin typeface="+mn-lt"/>
                    <a:cs typeface="Times New Roman" panose="02020603050405020304" pitchFamily="18" charset="0"/>
                  </a:rPr>
                  <a:t>Glucose, mmol/l</a:t>
                </a:r>
              </a:p>
            </c:rich>
          </c:tx>
          <c:layout>
            <c:manualLayout>
              <c:xMode val="edge"/>
              <c:yMode val="edge"/>
              <c:x val="1.7211730909727555E-2"/>
              <c:y val="0.28115967888021792"/>
            </c:manualLayout>
          </c:layout>
          <c:overlay val="0"/>
        </c:title>
        <c:numFmt formatCode="0" sourceLinked="0"/>
        <c:majorTickMark val="out"/>
        <c:minorTickMark val="none"/>
        <c:tickLblPos val="nextTo"/>
        <c:txPr>
          <a:bodyPr/>
          <a:lstStyle/>
          <a:p>
            <a:pPr>
              <a:defRPr sz="1800">
                <a:latin typeface="Times New Roman" panose="02020603050405020304" pitchFamily="18" charset="0"/>
                <a:cs typeface="Times New Roman" panose="02020603050405020304" pitchFamily="18" charset="0"/>
              </a:defRPr>
            </a:pPr>
            <a:endParaRPr lang="ru-RU"/>
          </a:p>
        </c:txPr>
        <c:crossAx val="57092352"/>
        <c:crosses val="autoZero"/>
        <c:crossBetween val="between"/>
        <c:majorUnit val="2"/>
      </c:valAx>
    </c:plotArea>
    <c:legend>
      <c:legendPos val="r"/>
      <c:layout>
        <c:manualLayout>
          <c:xMode val="edge"/>
          <c:yMode val="edge"/>
          <c:x val="0.7455381077603962"/>
          <c:y val="0.1027476231223319"/>
          <c:w val="0.17603508941263668"/>
          <c:h val="0.31475462674485843"/>
        </c:manualLayout>
      </c:layout>
      <c:overlay val="0"/>
      <c:txPr>
        <a:bodyPr/>
        <a:lstStyle/>
        <a:p>
          <a:pPr>
            <a:defRPr sz="1900"/>
          </a:pPr>
          <a:endParaRPr lang="ru-RU"/>
        </a:p>
      </c:txPr>
    </c:legend>
    <c:plotVisOnly val="1"/>
    <c:dispBlanksAs val="gap"/>
    <c:showDLblsOverMax val="0"/>
  </c:chart>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latin typeface="Times New Roman" panose="02020603050405020304" pitchFamily="18" charset="0"/>
                <a:cs typeface="Times New Roman" panose="02020603050405020304" pitchFamily="18" charset="0"/>
              </a:defRPr>
            </a:pPr>
            <a:r>
              <a:rPr lang="en-US" sz="3200" dirty="0">
                <a:latin typeface="Times New Roman" panose="02020603050405020304" pitchFamily="18" charset="0"/>
                <a:cs typeface="Times New Roman" panose="02020603050405020304" pitchFamily="18" charset="0"/>
              </a:rPr>
              <a:t>After 14 days of drug administration</a:t>
            </a:r>
          </a:p>
        </c:rich>
      </c:tx>
      <c:layout>
        <c:manualLayout>
          <c:xMode val="edge"/>
          <c:yMode val="edge"/>
          <c:x val="0.16609090039634086"/>
          <c:y val="2.1297970314515528E-2"/>
        </c:manualLayout>
      </c:layout>
      <c:overlay val="0"/>
    </c:title>
    <c:autoTitleDeleted val="0"/>
    <c:plotArea>
      <c:layout>
        <c:manualLayout>
          <c:layoutTarget val="inner"/>
          <c:xMode val="edge"/>
          <c:yMode val="edge"/>
          <c:x val="9.2180271445644432E-2"/>
          <c:y val="8.8987657534543713E-2"/>
          <c:w val="0.88731862970056985"/>
          <c:h val="0.78997895924166506"/>
        </c:manualLayout>
      </c:layout>
      <c:lineChart>
        <c:grouping val="standard"/>
        <c:varyColors val="0"/>
        <c:ser>
          <c:idx val="0"/>
          <c:order val="0"/>
          <c:tx>
            <c:strRef>
              <c:f>Лист1!$A$2</c:f>
              <c:strCache>
                <c:ptCount val="1"/>
                <c:pt idx="0">
                  <c:v>С57Bl/6 </c:v>
                </c:pt>
              </c:strCache>
            </c:strRef>
          </c:tx>
          <c:spPr>
            <a:ln>
              <a:solidFill>
                <a:srgbClr val="FF0000"/>
              </a:solidFill>
            </a:ln>
          </c:spPr>
          <c:marker>
            <c:spPr>
              <a:solidFill>
                <a:srgbClr val="FF0000"/>
              </a:solidFill>
              <a:ln>
                <a:solidFill>
                  <a:srgbClr val="FF0000">
                    <a:alpha val="86000"/>
                  </a:srgbClr>
                </a:solidFill>
              </a:ln>
            </c:spPr>
          </c:marker>
          <c:errBars>
            <c:errDir val="y"/>
            <c:errBarType val="both"/>
            <c:errValType val="cust"/>
            <c:noEndCap val="0"/>
            <c:plus>
              <c:numRef>
                <c:f>Лист1!$J$3:$N$3</c:f>
                <c:numCache>
                  <c:formatCode>General</c:formatCode>
                  <c:ptCount val="5"/>
                  <c:pt idx="0">
                    <c:v>0.21538079972200147</c:v>
                  </c:pt>
                  <c:pt idx="1">
                    <c:v>1.1976829482147786</c:v>
                  </c:pt>
                  <c:pt idx="2">
                    <c:v>1.2194755166522555</c:v>
                  </c:pt>
                  <c:pt idx="3">
                    <c:v>0.61399999999999999</c:v>
                  </c:pt>
                  <c:pt idx="4">
                    <c:v>0.35</c:v>
                  </c:pt>
                </c:numCache>
              </c:numRef>
            </c:plus>
            <c:minus>
              <c:numRef>
                <c:f>Лист1!$J$3:$N$3</c:f>
                <c:numCache>
                  <c:formatCode>General</c:formatCode>
                  <c:ptCount val="5"/>
                  <c:pt idx="0">
                    <c:v>0.21538079972200147</c:v>
                  </c:pt>
                  <c:pt idx="1">
                    <c:v>1.1976829482147786</c:v>
                  </c:pt>
                  <c:pt idx="2">
                    <c:v>1.2194755166522555</c:v>
                  </c:pt>
                  <c:pt idx="3">
                    <c:v>0.61399999999999999</c:v>
                  </c:pt>
                  <c:pt idx="4">
                    <c:v>0.35</c:v>
                  </c:pt>
                </c:numCache>
              </c:numRef>
            </c:minus>
          </c:errBars>
          <c:cat>
            <c:numRef>
              <c:f>Лист1!$B$1:$F$1</c:f>
              <c:numCache>
                <c:formatCode>General</c:formatCode>
                <c:ptCount val="5"/>
                <c:pt idx="0">
                  <c:v>0</c:v>
                </c:pt>
                <c:pt idx="1">
                  <c:v>30</c:v>
                </c:pt>
                <c:pt idx="2">
                  <c:v>60</c:v>
                </c:pt>
                <c:pt idx="3">
                  <c:v>90</c:v>
                </c:pt>
                <c:pt idx="4">
                  <c:v>120</c:v>
                </c:pt>
              </c:numCache>
            </c:numRef>
          </c:cat>
          <c:val>
            <c:numRef>
              <c:f>Лист1!$B$2:$F$2</c:f>
              <c:numCache>
                <c:formatCode>0.0</c:formatCode>
                <c:ptCount val="5"/>
                <c:pt idx="0">
                  <c:v>4.9000000000000004</c:v>
                </c:pt>
                <c:pt idx="1">
                  <c:v>14.633333333333333</c:v>
                </c:pt>
                <c:pt idx="2">
                  <c:v>12.137500000000001</c:v>
                </c:pt>
                <c:pt idx="3">
                  <c:v>7.74</c:v>
                </c:pt>
                <c:pt idx="4">
                  <c:v>7.12</c:v>
                </c:pt>
              </c:numCache>
            </c:numRef>
          </c:val>
          <c:smooth val="0"/>
          <c:extLst>
            <c:ext xmlns:c16="http://schemas.microsoft.com/office/drawing/2014/chart" uri="{C3380CC4-5D6E-409C-BE32-E72D297353CC}">
              <c16:uniqueId val="{00000000-BC54-460A-A339-FB18078706C9}"/>
            </c:ext>
          </c:extLst>
        </c:ser>
        <c:ser>
          <c:idx val="1"/>
          <c:order val="1"/>
          <c:tx>
            <c:strRef>
              <c:f>Лист1!$A$3</c:f>
              <c:strCache>
                <c:ptCount val="1"/>
                <c:pt idx="0">
                  <c:v>C57Bl/6Ay</c:v>
                </c:pt>
              </c:strCache>
            </c:strRef>
          </c:tx>
          <c:spPr>
            <a:ln>
              <a:solidFill>
                <a:srgbClr val="C00000"/>
              </a:solidFill>
              <a:prstDash val="sysDash"/>
            </a:ln>
          </c:spPr>
          <c:marker>
            <c:symbol val="none"/>
          </c:marker>
          <c:errBars>
            <c:errDir val="y"/>
            <c:errBarType val="both"/>
            <c:errValType val="cust"/>
            <c:noEndCap val="0"/>
            <c:plus>
              <c:numRef>
                <c:f>Лист1!$J$4:$N$4</c:f>
                <c:numCache>
                  <c:formatCode>General</c:formatCode>
                  <c:ptCount val="5"/>
                  <c:pt idx="0">
                    <c:v>0.25961509971494334</c:v>
                  </c:pt>
                  <c:pt idx="1">
                    <c:v>1.1657436825191605</c:v>
                  </c:pt>
                  <c:pt idx="2">
                    <c:v>1.286710923245777</c:v>
                  </c:pt>
                  <c:pt idx="3">
                    <c:v>6.6666666666666333E-2</c:v>
                  </c:pt>
                  <c:pt idx="4">
                    <c:v>0.57644745351737536</c:v>
                  </c:pt>
                </c:numCache>
              </c:numRef>
            </c:plus>
            <c:minus>
              <c:numRef>
                <c:f>Лист1!$J$4:$N$4</c:f>
                <c:numCache>
                  <c:formatCode>General</c:formatCode>
                  <c:ptCount val="5"/>
                  <c:pt idx="0">
                    <c:v>0.25961509971494334</c:v>
                  </c:pt>
                  <c:pt idx="1">
                    <c:v>1.1657436825191605</c:v>
                  </c:pt>
                  <c:pt idx="2">
                    <c:v>1.286710923245777</c:v>
                  </c:pt>
                  <c:pt idx="3">
                    <c:v>6.6666666666666333E-2</c:v>
                  </c:pt>
                  <c:pt idx="4">
                    <c:v>0.57644745351737536</c:v>
                  </c:pt>
                </c:numCache>
              </c:numRef>
            </c:minus>
          </c:errBars>
          <c:cat>
            <c:numRef>
              <c:f>Лист1!$B$1:$F$1</c:f>
              <c:numCache>
                <c:formatCode>General</c:formatCode>
                <c:ptCount val="5"/>
                <c:pt idx="0">
                  <c:v>0</c:v>
                </c:pt>
                <c:pt idx="1">
                  <c:v>30</c:v>
                </c:pt>
                <c:pt idx="2">
                  <c:v>60</c:v>
                </c:pt>
                <c:pt idx="3">
                  <c:v>90</c:v>
                </c:pt>
                <c:pt idx="4">
                  <c:v>120</c:v>
                </c:pt>
              </c:numCache>
            </c:numRef>
          </c:cat>
          <c:val>
            <c:numRef>
              <c:f>Лист1!$B$3:$F$3</c:f>
              <c:numCache>
                <c:formatCode>0.0</c:formatCode>
                <c:ptCount val="5"/>
                <c:pt idx="0">
                  <c:v>5.72</c:v>
                </c:pt>
                <c:pt idx="1">
                  <c:v>16.075000000000003</c:v>
                </c:pt>
                <c:pt idx="2">
                  <c:v>10.625</c:v>
                </c:pt>
                <c:pt idx="3">
                  <c:v>9.4666666666666668</c:v>
                </c:pt>
                <c:pt idx="4">
                  <c:v>9.7249999999999996</c:v>
                </c:pt>
              </c:numCache>
            </c:numRef>
          </c:val>
          <c:smooth val="0"/>
          <c:extLst>
            <c:ext xmlns:c16="http://schemas.microsoft.com/office/drawing/2014/chart" uri="{C3380CC4-5D6E-409C-BE32-E72D297353CC}">
              <c16:uniqueId val="{00000001-BC54-460A-A339-FB18078706C9}"/>
            </c:ext>
          </c:extLst>
        </c:ser>
        <c:ser>
          <c:idx val="2"/>
          <c:order val="2"/>
          <c:tx>
            <c:strRef>
              <c:f>Лист1!$A$4</c:f>
              <c:strCache>
                <c:ptCount val="1"/>
                <c:pt idx="0">
                  <c:v>VIL</c:v>
                </c:pt>
              </c:strCache>
            </c:strRef>
          </c:tx>
          <c:spPr>
            <a:ln>
              <a:solidFill>
                <a:srgbClr val="00B050"/>
              </a:solidFill>
            </a:ln>
          </c:spPr>
          <c:marker>
            <c:spPr>
              <a:solidFill>
                <a:srgbClr val="00B050"/>
              </a:solidFill>
              <a:ln>
                <a:solidFill>
                  <a:srgbClr val="00B050"/>
                </a:solidFill>
              </a:ln>
            </c:spPr>
          </c:marker>
          <c:errBars>
            <c:errDir val="y"/>
            <c:errBarType val="both"/>
            <c:errValType val="cust"/>
            <c:noEndCap val="0"/>
            <c:plus>
              <c:numRef>
                <c:f>Лист1!$J$5:$N$5</c:f>
                <c:numCache>
                  <c:formatCode>General</c:formatCode>
                  <c:ptCount val="5"/>
                  <c:pt idx="0">
                    <c:v>0.53644923131436972</c:v>
                  </c:pt>
                  <c:pt idx="1">
                    <c:v>2.6244576159232933</c:v>
                  </c:pt>
                  <c:pt idx="2">
                    <c:v>1.6772994167212163</c:v>
                  </c:pt>
                  <c:pt idx="3">
                    <c:v>0.5</c:v>
                  </c:pt>
                  <c:pt idx="4">
                    <c:v>1.9936008739074242</c:v>
                  </c:pt>
                </c:numCache>
              </c:numRef>
            </c:plus>
            <c:minus>
              <c:numRef>
                <c:f>Лист1!$J$5:$N$5</c:f>
                <c:numCache>
                  <c:formatCode>General</c:formatCode>
                  <c:ptCount val="5"/>
                  <c:pt idx="0">
                    <c:v>0.53644923131436972</c:v>
                  </c:pt>
                  <c:pt idx="1">
                    <c:v>2.6244576159232933</c:v>
                  </c:pt>
                  <c:pt idx="2">
                    <c:v>1.6772994167212163</c:v>
                  </c:pt>
                  <c:pt idx="3">
                    <c:v>0.5</c:v>
                  </c:pt>
                  <c:pt idx="4">
                    <c:v>1.9936008739074242</c:v>
                  </c:pt>
                </c:numCache>
              </c:numRef>
            </c:minus>
          </c:errBars>
          <c:cat>
            <c:numRef>
              <c:f>Лист1!$B$1:$F$1</c:f>
              <c:numCache>
                <c:formatCode>General</c:formatCode>
                <c:ptCount val="5"/>
                <c:pt idx="0">
                  <c:v>0</c:v>
                </c:pt>
                <c:pt idx="1">
                  <c:v>30</c:v>
                </c:pt>
                <c:pt idx="2">
                  <c:v>60</c:v>
                </c:pt>
                <c:pt idx="3">
                  <c:v>90</c:v>
                </c:pt>
                <c:pt idx="4">
                  <c:v>120</c:v>
                </c:pt>
              </c:numCache>
            </c:numRef>
          </c:cat>
          <c:val>
            <c:numRef>
              <c:f>Лист1!$B$4:$F$4</c:f>
              <c:numCache>
                <c:formatCode>0.0</c:formatCode>
                <c:ptCount val="5"/>
                <c:pt idx="0">
                  <c:v>5.5666666666666664</c:v>
                </c:pt>
                <c:pt idx="1">
                  <c:v>9.7666666666666657</c:v>
                </c:pt>
                <c:pt idx="2">
                  <c:v>8.6000000000000014</c:v>
                </c:pt>
                <c:pt idx="3">
                  <c:v>8.6999999999999993</c:v>
                </c:pt>
                <c:pt idx="4">
                  <c:v>8.0500000000000007</c:v>
                </c:pt>
              </c:numCache>
            </c:numRef>
          </c:val>
          <c:smooth val="0"/>
          <c:extLst>
            <c:ext xmlns:c16="http://schemas.microsoft.com/office/drawing/2014/chart" uri="{C3380CC4-5D6E-409C-BE32-E72D297353CC}">
              <c16:uniqueId val="{00000002-BC54-460A-A339-FB18078706C9}"/>
            </c:ext>
          </c:extLst>
        </c:ser>
        <c:ser>
          <c:idx val="3"/>
          <c:order val="3"/>
          <c:tx>
            <c:strRef>
              <c:f>Лист1!$A$5</c:f>
              <c:strCache>
                <c:ptCount val="1"/>
                <c:pt idx="0">
                  <c:v>1</c:v>
                </c:pt>
              </c:strCache>
            </c:strRef>
          </c:tx>
          <c:spPr>
            <a:ln>
              <a:solidFill>
                <a:schemeClr val="tx2">
                  <a:lumMod val="60000"/>
                  <a:lumOff val="40000"/>
                </a:schemeClr>
              </a:solidFill>
            </a:ln>
          </c:spPr>
          <c:marker>
            <c:symbol val="x"/>
            <c:size val="7"/>
            <c:spPr>
              <a:noFill/>
              <a:ln>
                <a:solidFill>
                  <a:schemeClr val="tx2">
                    <a:lumMod val="60000"/>
                    <a:lumOff val="40000"/>
                  </a:schemeClr>
                </a:solidFill>
              </a:ln>
            </c:spPr>
          </c:marker>
          <c:errBars>
            <c:errDir val="y"/>
            <c:errBarType val="both"/>
            <c:errValType val="cust"/>
            <c:noEndCap val="0"/>
            <c:plus>
              <c:numRef>
                <c:f>Лист1!$J$6:$N$6</c:f>
                <c:numCache>
                  <c:formatCode>General</c:formatCode>
                  <c:ptCount val="5"/>
                  <c:pt idx="0">
                    <c:v>0.44976845895045447</c:v>
                  </c:pt>
                  <c:pt idx="1">
                    <c:v>1.25258066939153</c:v>
                  </c:pt>
                  <c:pt idx="2">
                    <c:v>0.54772255750516607</c:v>
                  </c:pt>
                  <c:pt idx="3">
                    <c:v>0.66753277073114548</c:v>
                  </c:pt>
                  <c:pt idx="4">
                    <c:v>0.59799665550904213</c:v>
                  </c:pt>
                </c:numCache>
              </c:numRef>
            </c:plus>
            <c:minus>
              <c:numRef>
                <c:f>Лист1!$J$6:$N$6</c:f>
                <c:numCache>
                  <c:formatCode>General</c:formatCode>
                  <c:ptCount val="5"/>
                  <c:pt idx="0">
                    <c:v>0.44976845895045447</c:v>
                  </c:pt>
                  <c:pt idx="1">
                    <c:v>1.25258066939153</c:v>
                  </c:pt>
                  <c:pt idx="2">
                    <c:v>0.54772255750516607</c:v>
                  </c:pt>
                  <c:pt idx="3">
                    <c:v>0.66753277073114548</c:v>
                  </c:pt>
                  <c:pt idx="4">
                    <c:v>0.59799665550904213</c:v>
                  </c:pt>
                </c:numCache>
              </c:numRef>
            </c:minus>
          </c:errBars>
          <c:cat>
            <c:numRef>
              <c:f>Лист1!$B$1:$F$1</c:f>
              <c:numCache>
                <c:formatCode>General</c:formatCode>
                <c:ptCount val="5"/>
                <c:pt idx="0">
                  <c:v>0</c:v>
                </c:pt>
                <c:pt idx="1">
                  <c:v>30</c:v>
                </c:pt>
                <c:pt idx="2">
                  <c:v>60</c:v>
                </c:pt>
                <c:pt idx="3">
                  <c:v>90</c:v>
                </c:pt>
                <c:pt idx="4">
                  <c:v>120</c:v>
                </c:pt>
              </c:numCache>
            </c:numRef>
          </c:cat>
          <c:val>
            <c:numRef>
              <c:f>Лист1!$B$5:$F$5</c:f>
              <c:numCache>
                <c:formatCode>0.0</c:formatCode>
                <c:ptCount val="5"/>
                <c:pt idx="0">
                  <c:v>4.6749999999999998</c:v>
                </c:pt>
                <c:pt idx="1">
                  <c:v>16.775000000000002</c:v>
                </c:pt>
                <c:pt idx="2">
                  <c:v>13.7</c:v>
                </c:pt>
                <c:pt idx="3">
                  <c:v>9.64</c:v>
                </c:pt>
                <c:pt idx="4">
                  <c:v>8.86</c:v>
                </c:pt>
              </c:numCache>
            </c:numRef>
          </c:val>
          <c:smooth val="0"/>
          <c:extLst>
            <c:ext xmlns:c16="http://schemas.microsoft.com/office/drawing/2014/chart" uri="{C3380CC4-5D6E-409C-BE32-E72D297353CC}">
              <c16:uniqueId val="{00000003-BC54-460A-A339-FB18078706C9}"/>
            </c:ext>
          </c:extLst>
        </c:ser>
        <c:ser>
          <c:idx val="4"/>
          <c:order val="4"/>
          <c:tx>
            <c:strRef>
              <c:f>Лист1!$A$6</c:f>
              <c:strCache>
                <c:ptCount val="1"/>
                <c:pt idx="0">
                  <c:v>2</c:v>
                </c:pt>
              </c:strCache>
            </c:strRef>
          </c:tx>
          <c:spPr>
            <a:ln>
              <a:solidFill>
                <a:srgbClr val="FFC000"/>
              </a:solidFill>
            </a:ln>
          </c:spPr>
          <c:marker>
            <c:symbol val="circle"/>
            <c:size val="7"/>
            <c:spPr>
              <a:solidFill>
                <a:srgbClr val="FFC000"/>
              </a:solidFill>
              <a:ln>
                <a:solidFill>
                  <a:srgbClr val="FFC000"/>
                </a:solidFill>
              </a:ln>
            </c:spPr>
          </c:marker>
          <c:errBars>
            <c:errDir val="y"/>
            <c:errBarType val="both"/>
            <c:errValType val="cust"/>
            <c:noEndCap val="0"/>
            <c:plus>
              <c:numRef>
                <c:f>Лист1!$J$7:$N$7</c:f>
                <c:numCache>
                  <c:formatCode>General</c:formatCode>
                  <c:ptCount val="5"/>
                  <c:pt idx="0">
                    <c:v>0.43127717305695645</c:v>
                  </c:pt>
                  <c:pt idx="1">
                    <c:v>0.78155827251289023</c:v>
                  </c:pt>
                  <c:pt idx="2">
                    <c:v>0.75</c:v>
                  </c:pt>
                  <c:pt idx="3">
                    <c:v>0.57354889358565875</c:v>
                  </c:pt>
                  <c:pt idx="4">
                    <c:v>0.26666666666666633</c:v>
                  </c:pt>
                </c:numCache>
              </c:numRef>
            </c:plus>
            <c:minus>
              <c:numRef>
                <c:f>Лист1!$J$7:$N$7</c:f>
                <c:numCache>
                  <c:formatCode>General</c:formatCode>
                  <c:ptCount val="5"/>
                  <c:pt idx="0">
                    <c:v>0.43127717305695645</c:v>
                  </c:pt>
                  <c:pt idx="1">
                    <c:v>0.78155827251289023</c:v>
                  </c:pt>
                  <c:pt idx="2">
                    <c:v>0.75</c:v>
                  </c:pt>
                  <c:pt idx="3">
                    <c:v>0.57354889358565875</c:v>
                  </c:pt>
                  <c:pt idx="4">
                    <c:v>0.26666666666666633</c:v>
                  </c:pt>
                </c:numCache>
              </c:numRef>
            </c:minus>
          </c:errBars>
          <c:cat>
            <c:numRef>
              <c:f>Лист1!$B$1:$F$1</c:f>
              <c:numCache>
                <c:formatCode>General</c:formatCode>
                <c:ptCount val="5"/>
                <c:pt idx="0">
                  <c:v>0</c:v>
                </c:pt>
                <c:pt idx="1">
                  <c:v>30</c:v>
                </c:pt>
                <c:pt idx="2">
                  <c:v>60</c:v>
                </c:pt>
                <c:pt idx="3">
                  <c:v>90</c:v>
                </c:pt>
                <c:pt idx="4">
                  <c:v>120</c:v>
                </c:pt>
              </c:numCache>
            </c:numRef>
          </c:cat>
          <c:val>
            <c:numRef>
              <c:f>Лист1!$B$6:$F$6</c:f>
              <c:numCache>
                <c:formatCode>0.0</c:formatCode>
                <c:ptCount val="5"/>
                <c:pt idx="0">
                  <c:v>6</c:v>
                </c:pt>
                <c:pt idx="1">
                  <c:v>12.25</c:v>
                </c:pt>
                <c:pt idx="2">
                  <c:v>9.85</c:v>
                </c:pt>
                <c:pt idx="3">
                  <c:v>8.8250000000000011</c:v>
                </c:pt>
                <c:pt idx="4">
                  <c:v>7.666666666666667</c:v>
                </c:pt>
              </c:numCache>
            </c:numRef>
          </c:val>
          <c:smooth val="0"/>
          <c:extLst>
            <c:ext xmlns:c16="http://schemas.microsoft.com/office/drawing/2014/chart" uri="{C3380CC4-5D6E-409C-BE32-E72D297353CC}">
              <c16:uniqueId val="{00000004-BC54-460A-A339-FB18078706C9}"/>
            </c:ext>
          </c:extLst>
        </c:ser>
        <c:dLbls>
          <c:showLegendKey val="0"/>
          <c:showVal val="0"/>
          <c:showCatName val="0"/>
          <c:showSerName val="0"/>
          <c:showPercent val="0"/>
          <c:showBubbleSize val="0"/>
        </c:dLbls>
        <c:marker val="1"/>
        <c:smooth val="0"/>
        <c:axId val="61345152"/>
        <c:axId val="61359232"/>
      </c:lineChart>
      <c:catAx>
        <c:axId val="61345152"/>
        <c:scaling>
          <c:orientation val="minMax"/>
        </c:scaling>
        <c:delete val="0"/>
        <c:axPos val="b"/>
        <c:title>
          <c:tx>
            <c:rich>
              <a:bodyPr/>
              <a:lstStyle/>
              <a:p>
                <a:pPr>
                  <a:defRPr sz="2000"/>
                </a:pPr>
                <a:r>
                  <a:rPr lang="en-US" sz="2000"/>
                  <a:t>Time, min</a:t>
                </a:r>
              </a:p>
            </c:rich>
          </c:tx>
          <c:overlay val="0"/>
        </c:title>
        <c:numFmt formatCode="General" sourceLinked="0"/>
        <c:majorTickMark val="out"/>
        <c:minorTickMark val="none"/>
        <c:tickLblPos val="nextTo"/>
        <c:txPr>
          <a:bodyPr/>
          <a:lstStyle/>
          <a:p>
            <a:pPr>
              <a:defRPr sz="2000">
                <a:latin typeface="Times New Roman" panose="02020603050405020304" pitchFamily="18" charset="0"/>
                <a:cs typeface="Times New Roman" panose="02020603050405020304" pitchFamily="18" charset="0"/>
              </a:defRPr>
            </a:pPr>
            <a:endParaRPr lang="ru-RU"/>
          </a:p>
        </c:txPr>
        <c:crossAx val="61359232"/>
        <c:crosses val="autoZero"/>
        <c:auto val="1"/>
        <c:lblAlgn val="ctr"/>
        <c:lblOffset val="100"/>
        <c:noMultiLvlLbl val="0"/>
      </c:catAx>
      <c:valAx>
        <c:axId val="61359232"/>
        <c:scaling>
          <c:orientation val="minMax"/>
          <c:min val="3"/>
        </c:scaling>
        <c:delete val="0"/>
        <c:axPos val="l"/>
        <c:majorGridlines>
          <c:spPr>
            <a:ln>
              <a:noFill/>
            </a:ln>
          </c:spPr>
        </c:majorGridlines>
        <c:title>
          <c:tx>
            <c:rich>
              <a:bodyPr rot="-5400000" vert="horz"/>
              <a:lstStyle/>
              <a:p>
                <a:pPr>
                  <a:defRPr sz="2000">
                    <a:latin typeface="+mn-lt"/>
                    <a:cs typeface="Times New Roman" panose="02020603050405020304" pitchFamily="18" charset="0"/>
                  </a:defRPr>
                </a:pPr>
                <a:r>
                  <a:rPr lang="en-US" sz="2000">
                    <a:latin typeface="+mn-lt"/>
                    <a:cs typeface="Times New Roman" panose="02020603050405020304" pitchFamily="18" charset="0"/>
                  </a:rPr>
                  <a:t>Glucose, mmol/l</a:t>
                </a:r>
              </a:p>
            </c:rich>
          </c:tx>
          <c:layout>
            <c:manualLayout>
              <c:xMode val="edge"/>
              <c:yMode val="edge"/>
              <c:x val="0"/>
              <c:y val="0.28512749101177803"/>
            </c:manualLayout>
          </c:layout>
          <c:overlay val="0"/>
        </c:title>
        <c:numFmt formatCode="0" sourceLinked="0"/>
        <c:majorTickMark val="out"/>
        <c:minorTickMark val="none"/>
        <c:tickLblPos val="nextTo"/>
        <c:txPr>
          <a:bodyPr/>
          <a:lstStyle/>
          <a:p>
            <a:pPr>
              <a:defRPr sz="1800">
                <a:latin typeface="Times New Roman" panose="02020603050405020304" pitchFamily="18" charset="0"/>
                <a:cs typeface="Times New Roman" panose="02020603050405020304" pitchFamily="18" charset="0"/>
              </a:defRPr>
            </a:pPr>
            <a:endParaRPr lang="ru-RU"/>
          </a:p>
        </c:txPr>
        <c:crossAx val="61345152"/>
        <c:crosses val="autoZero"/>
        <c:crossBetween val="between"/>
        <c:majorUnit val="1"/>
      </c:valAx>
    </c:plotArea>
    <c:legend>
      <c:legendPos val="r"/>
      <c:layout>
        <c:manualLayout>
          <c:xMode val="edge"/>
          <c:yMode val="edge"/>
          <c:x val="0.74841445170161724"/>
          <c:y val="0.13056864532359966"/>
          <c:w val="0.1707552967376135"/>
          <c:h val="0.32964740338847132"/>
        </c:manualLayout>
      </c:layout>
      <c:overlay val="0"/>
      <c:txPr>
        <a:bodyPr/>
        <a:lstStyle/>
        <a:p>
          <a:pPr>
            <a:defRPr sz="1900">
              <a:latin typeface="+mn-lt"/>
              <a:cs typeface="Times New Roman" panose="02020603050405020304" pitchFamily="18" charset="0"/>
            </a:defRPr>
          </a:pPr>
          <a:endParaRPr lang="ru-RU"/>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latin typeface="Times New Roman" panose="02020603050405020304" pitchFamily="18" charset="0"/>
                <a:cs typeface="Times New Roman" panose="02020603050405020304" pitchFamily="18" charset="0"/>
              </a:defRPr>
            </a:pPr>
            <a:r>
              <a:rPr lang="en-US" sz="3200" dirty="0">
                <a:latin typeface="Times New Roman" panose="02020603050405020304" pitchFamily="18" charset="0"/>
                <a:cs typeface="Times New Roman" panose="02020603050405020304" pitchFamily="18" charset="0"/>
              </a:rPr>
              <a:t>OGTT</a:t>
            </a:r>
            <a:r>
              <a:rPr lang="en-US" sz="3200" baseline="0" dirty="0">
                <a:latin typeface="Times New Roman" panose="02020603050405020304" pitchFamily="18" charset="0"/>
                <a:cs typeface="Times New Roman" panose="02020603050405020304" pitchFamily="18" charset="0"/>
              </a:rPr>
              <a:t> results in AY mice</a:t>
            </a:r>
            <a:endParaRPr lang="ru-RU" sz="3200" dirty="0">
              <a:latin typeface="Times New Roman" panose="02020603050405020304" pitchFamily="18" charset="0"/>
              <a:cs typeface="Times New Roman" panose="02020603050405020304" pitchFamily="18" charset="0"/>
            </a:endParaRPr>
          </a:p>
        </c:rich>
      </c:tx>
      <c:layout>
        <c:manualLayout>
          <c:xMode val="edge"/>
          <c:yMode val="edge"/>
          <c:x val="0.2527378407576622"/>
          <c:y val="1.2447329201445081E-2"/>
        </c:manualLayout>
      </c:layout>
      <c:overlay val="0"/>
    </c:title>
    <c:autoTitleDeleted val="0"/>
    <c:plotArea>
      <c:layout>
        <c:manualLayout>
          <c:layoutTarget val="inner"/>
          <c:xMode val="edge"/>
          <c:yMode val="edge"/>
          <c:x val="0.14199118718485956"/>
          <c:y val="9.3807746117717611E-2"/>
          <c:w val="0.83842719917276942"/>
          <c:h val="0.82847861820731328"/>
        </c:manualLayout>
      </c:layout>
      <c:barChart>
        <c:barDir val="col"/>
        <c:grouping val="clustered"/>
        <c:varyColors val="0"/>
        <c:ser>
          <c:idx val="0"/>
          <c:order val="0"/>
          <c:tx>
            <c:strRef>
              <c:f>Лист3!$F$3</c:f>
              <c:strCache>
                <c:ptCount val="1"/>
                <c:pt idx="0">
                  <c:v>1st day of dosing</c:v>
                </c:pt>
              </c:strCache>
            </c:strRef>
          </c:tx>
          <c:spPr>
            <a:solidFill>
              <a:schemeClr val="tx2">
                <a:lumMod val="40000"/>
                <a:lumOff val="60000"/>
              </a:schemeClr>
            </a:solidFill>
            <a:ln>
              <a:solidFill>
                <a:schemeClr val="tx2">
                  <a:lumMod val="40000"/>
                  <a:lumOff val="60000"/>
                </a:schemeClr>
              </a:solidFill>
            </a:ln>
          </c:spPr>
          <c:invertIfNegative val="0"/>
          <c:errBars>
            <c:errBarType val="both"/>
            <c:errValType val="cust"/>
            <c:noEndCap val="0"/>
            <c:plus>
              <c:numRef>
                <c:f>Лист3!$A$6:$E$6</c:f>
                <c:numCache>
                  <c:formatCode>General</c:formatCode>
                  <c:ptCount val="5"/>
                  <c:pt idx="0">
                    <c:v>113.91114958598214</c:v>
                  </c:pt>
                  <c:pt idx="1">
                    <c:v>12.696456198483101</c:v>
                  </c:pt>
                  <c:pt idx="2">
                    <c:v>23.848480035423641</c:v>
                  </c:pt>
                  <c:pt idx="3">
                    <c:v>200.50935140287098</c:v>
                  </c:pt>
                  <c:pt idx="4">
                    <c:v>12.757350822173073</c:v>
                  </c:pt>
                </c:numCache>
              </c:numRef>
            </c:plus>
            <c:minus>
              <c:numRef>
                <c:f>Лист3!$A$6:$E$6</c:f>
                <c:numCache>
                  <c:formatCode>General</c:formatCode>
                  <c:ptCount val="5"/>
                  <c:pt idx="0">
                    <c:v>113.91114958598214</c:v>
                  </c:pt>
                  <c:pt idx="1">
                    <c:v>12.696456198483101</c:v>
                  </c:pt>
                  <c:pt idx="2">
                    <c:v>23.848480035423641</c:v>
                  </c:pt>
                  <c:pt idx="3">
                    <c:v>200.50935140287098</c:v>
                  </c:pt>
                  <c:pt idx="4">
                    <c:v>12.757350822173073</c:v>
                  </c:pt>
                </c:numCache>
              </c:numRef>
            </c:minus>
          </c:errBars>
          <c:cat>
            <c:strRef>
              <c:f>Лист3!$G$2:$K$2</c:f>
              <c:strCache>
                <c:ptCount val="5"/>
                <c:pt idx="0">
                  <c:v>C57BL/6</c:v>
                </c:pt>
                <c:pt idx="1">
                  <c:v>C57Bl/6Ay</c:v>
                </c:pt>
                <c:pt idx="2">
                  <c:v>VIL</c:v>
                </c:pt>
                <c:pt idx="3">
                  <c:v>1</c:v>
                </c:pt>
                <c:pt idx="4">
                  <c:v>2</c:v>
                </c:pt>
              </c:strCache>
            </c:strRef>
          </c:cat>
          <c:val>
            <c:numRef>
              <c:f>Лист3!$G$3:$K$3</c:f>
              <c:numCache>
                <c:formatCode>0</c:formatCode>
                <c:ptCount val="5"/>
                <c:pt idx="0">
                  <c:v>1041</c:v>
                </c:pt>
                <c:pt idx="1">
                  <c:v>1327</c:v>
                </c:pt>
                <c:pt idx="2">
                  <c:v>1139</c:v>
                </c:pt>
                <c:pt idx="3">
                  <c:v>1881.5</c:v>
                </c:pt>
                <c:pt idx="4">
                  <c:v>1317</c:v>
                </c:pt>
              </c:numCache>
            </c:numRef>
          </c:val>
          <c:extLst>
            <c:ext xmlns:c16="http://schemas.microsoft.com/office/drawing/2014/chart" uri="{C3380CC4-5D6E-409C-BE32-E72D297353CC}">
              <c16:uniqueId val="{00000000-0299-45E8-BC33-F63572A829D5}"/>
            </c:ext>
          </c:extLst>
        </c:ser>
        <c:ser>
          <c:idx val="1"/>
          <c:order val="1"/>
          <c:tx>
            <c:strRef>
              <c:f>Лист3!$F$4</c:f>
              <c:strCache>
                <c:ptCount val="1"/>
                <c:pt idx="0">
                  <c:v>14th day of dosing</c:v>
                </c:pt>
              </c:strCache>
            </c:strRef>
          </c:tx>
          <c:spPr>
            <a:solidFill>
              <a:schemeClr val="accent6">
                <a:lumMod val="60000"/>
                <a:lumOff val="40000"/>
              </a:schemeClr>
            </a:solidFill>
            <a:ln>
              <a:solidFill>
                <a:schemeClr val="accent6">
                  <a:lumMod val="60000"/>
                  <a:lumOff val="40000"/>
                </a:schemeClr>
              </a:solidFill>
            </a:ln>
          </c:spPr>
          <c:invertIfNegative val="0"/>
          <c:errBars>
            <c:errBarType val="both"/>
            <c:errValType val="cust"/>
            <c:noEndCap val="0"/>
            <c:plus>
              <c:numRef>
                <c:f>Лист3!$A$10:$E$10</c:f>
                <c:numCache>
                  <c:formatCode>General</c:formatCode>
                  <c:ptCount val="5"/>
                  <c:pt idx="0">
                    <c:v>96.227594794840428</c:v>
                  </c:pt>
                  <c:pt idx="1">
                    <c:v>60.417298847267247</c:v>
                  </c:pt>
                  <c:pt idx="2">
                    <c:v>94.131556876533168</c:v>
                  </c:pt>
                  <c:pt idx="3">
                    <c:v>42.037929302000592</c:v>
                  </c:pt>
                  <c:pt idx="4">
                    <c:v>53.528030040344284</c:v>
                  </c:pt>
                </c:numCache>
              </c:numRef>
            </c:plus>
            <c:minus>
              <c:numRef>
                <c:f>Лист3!$A$10:$E$10</c:f>
                <c:numCache>
                  <c:formatCode>General</c:formatCode>
                  <c:ptCount val="5"/>
                  <c:pt idx="0">
                    <c:v>96.227594794840428</c:v>
                  </c:pt>
                  <c:pt idx="1">
                    <c:v>60.417298847267247</c:v>
                  </c:pt>
                  <c:pt idx="2">
                    <c:v>94.131556876533168</c:v>
                  </c:pt>
                  <c:pt idx="3">
                    <c:v>42.037929302000592</c:v>
                  </c:pt>
                  <c:pt idx="4">
                    <c:v>53.528030040344284</c:v>
                  </c:pt>
                </c:numCache>
              </c:numRef>
            </c:minus>
          </c:errBars>
          <c:cat>
            <c:strRef>
              <c:f>Лист3!$G$2:$K$2</c:f>
              <c:strCache>
                <c:ptCount val="5"/>
                <c:pt idx="0">
                  <c:v>C57BL/6</c:v>
                </c:pt>
                <c:pt idx="1">
                  <c:v>C57Bl/6Ay</c:v>
                </c:pt>
                <c:pt idx="2">
                  <c:v>VIL</c:v>
                </c:pt>
                <c:pt idx="3">
                  <c:v>1</c:v>
                </c:pt>
                <c:pt idx="4">
                  <c:v>2</c:v>
                </c:pt>
              </c:strCache>
            </c:strRef>
          </c:cat>
          <c:val>
            <c:numRef>
              <c:f>Лист3!$G$4:$K$4</c:f>
              <c:numCache>
                <c:formatCode>0</c:formatCode>
                <c:ptCount val="5"/>
                <c:pt idx="0">
                  <c:v>1008.5</c:v>
                </c:pt>
                <c:pt idx="1">
                  <c:v>1384.5</c:v>
                </c:pt>
                <c:pt idx="2">
                  <c:v>993.5</c:v>
                </c:pt>
                <c:pt idx="3">
                  <c:v>1388.25</c:v>
                </c:pt>
                <c:pt idx="4">
                  <c:v>1073</c:v>
                </c:pt>
              </c:numCache>
            </c:numRef>
          </c:val>
          <c:extLst>
            <c:ext xmlns:c16="http://schemas.microsoft.com/office/drawing/2014/chart" uri="{C3380CC4-5D6E-409C-BE32-E72D297353CC}">
              <c16:uniqueId val="{00000001-0299-45E8-BC33-F63572A829D5}"/>
            </c:ext>
          </c:extLst>
        </c:ser>
        <c:dLbls>
          <c:showLegendKey val="0"/>
          <c:showVal val="0"/>
          <c:showCatName val="0"/>
          <c:showSerName val="0"/>
          <c:showPercent val="0"/>
          <c:showBubbleSize val="0"/>
        </c:dLbls>
        <c:gapWidth val="150"/>
        <c:axId val="55691520"/>
        <c:axId val="58359808"/>
      </c:barChart>
      <c:catAx>
        <c:axId val="55691520"/>
        <c:scaling>
          <c:orientation val="minMax"/>
        </c:scaling>
        <c:delete val="0"/>
        <c:axPos val="b"/>
        <c:numFmt formatCode="General" sourceLinked="0"/>
        <c:majorTickMark val="out"/>
        <c:minorTickMark val="none"/>
        <c:tickLblPos val="nextTo"/>
        <c:txPr>
          <a:bodyPr/>
          <a:lstStyle/>
          <a:p>
            <a:pPr>
              <a:defRPr sz="2000">
                <a:latin typeface="+mn-lt"/>
                <a:cs typeface="Times New Roman" panose="02020603050405020304" pitchFamily="18" charset="0"/>
              </a:defRPr>
            </a:pPr>
            <a:endParaRPr lang="ru-RU"/>
          </a:p>
        </c:txPr>
        <c:crossAx val="58359808"/>
        <c:crosses val="autoZero"/>
        <c:auto val="1"/>
        <c:lblAlgn val="ctr"/>
        <c:lblOffset val="100"/>
        <c:noMultiLvlLbl val="0"/>
      </c:catAx>
      <c:valAx>
        <c:axId val="58359808"/>
        <c:scaling>
          <c:orientation val="minMax"/>
        </c:scaling>
        <c:delete val="0"/>
        <c:axPos val="l"/>
        <c:majorGridlines>
          <c:spPr>
            <a:ln>
              <a:noFill/>
            </a:ln>
          </c:spPr>
        </c:majorGridlines>
        <c:title>
          <c:tx>
            <c:rich>
              <a:bodyPr rot="-5400000" vert="horz"/>
              <a:lstStyle/>
              <a:p>
                <a:pPr>
                  <a:defRPr sz="2000">
                    <a:latin typeface="+mn-lt"/>
                    <a:cs typeface="Times New Roman" panose="02020603050405020304" pitchFamily="18" charset="0"/>
                  </a:defRPr>
                </a:pPr>
                <a:r>
                  <a:rPr lang="en-US" sz="2000">
                    <a:latin typeface="+mn-lt"/>
                    <a:cs typeface="Times New Roman" panose="02020603050405020304" pitchFamily="18" charset="0"/>
                  </a:rPr>
                  <a:t>AUC (mmol/l/120 min)</a:t>
                </a:r>
              </a:p>
            </c:rich>
          </c:tx>
          <c:layout>
            <c:manualLayout>
              <c:xMode val="edge"/>
              <c:yMode val="edge"/>
              <c:x val="2.3731792295617244E-2"/>
              <c:y val="0.22366666096138985"/>
            </c:manualLayout>
          </c:layout>
          <c:overlay val="0"/>
        </c:title>
        <c:numFmt formatCode="0" sourceLinked="1"/>
        <c:majorTickMark val="out"/>
        <c:minorTickMark val="none"/>
        <c:tickLblPos val="nextTo"/>
        <c:txPr>
          <a:bodyPr/>
          <a:lstStyle/>
          <a:p>
            <a:pPr>
              <a:defRPr sz="1800">
                <a:latin typeface="+mn-lt"/>
                <a:cs typeface="Times New Roman" panose="02020603050405020304" pitchFamily="18" charset="0"/>
              </a:defRPr>
            </a:pPr>
            <a:endParaRPr lang="ru-RU"/>
          </a:p>
        </c:txPr>
        <c:crossAx val="55691520"/>
        <c:crosses val="autoZero"/>
        <c:crossBetween val="between"/>
        <c:majorUnit val="300"/>
      </c:valAx>
    </c:plotArea>
    <c:legend>
      <c:legendPos val="t"/>
      <c:layout>
        <c:manualLayout>
          <c:xMode val="edge"/>
          <c:yMode val="edge"/>
          <c:x val="0.14936640643904292"/>
          <c:y val="0.10853306556567503"/>
          <c:w val="0.54765937678103049"/>
          <c:h val="0.11803177858823899"/>
        </c:manualLayout>
      </c:layout>
      <c:overlay val="0"/>
      <c:txPr>
        <a:bodyPr/>
        <a:lstStyle/>
        <a:p>
          <a:pPr>
            <a:defRPr sz="1900">
              <a:latin typeface="+mn-lt"/>
              <a:cs typeface="Times New Roman" panose="02020603050405020304" pitchFamily="18" charset="0"/>
            </a:defRPr>
          </a:pPr>
          <a:endParaRPr lang="ru-RU"/>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0.52647</cdr:x>
      <cdr:y>0.1664</cdr:y>
    </cdr:from>
    <cdr:to>
      <cdr:x>0.59294</cdr:x>
      <cdr:y>0.24783</cdr:y>
    </cdr:to>
    <cdr:sp macro="" textlink="">
      <cdr:nvSpPr>
        <cdr:cNvPr id="2" name="TextBox 1">
          <a:extLst xmlns:a="http://schemas.openxmlformats.org/drawingml/2006/main">
            <a:ext uri="{FF2B5EF4-FFF2-40B4-BE49-F238E27FC236}">
              <a16:creationId xmlns:a16="http://schemas.microsoft.com/office/drawing/2014/main" id="{2A83774E-8643-41E7-B5CA-B3ADA5C14586}"/>
            </a:ext>
          </a:extLst>
        </cdr:cNvPr>
        <cdr:cNvSpPr txBox="1"/>
      </cdr:nvSpPr>
      <cdr:spPr>
        <a:xfrm xmlns:a="http://schemas.openxmlformats.org/drawingml/2006/main">
          <a:off x="4669991" y="1143003"/>
          <a:ext cx="589641" cy="559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400" dirty="0"/>
            <a:t>*</a:t>
          </a:r>
        </a:p>
      </cdr:txBody>
    </cdr:sp>
  </cdr:relSizeAnchor>
  <cdr:relSizeAnchor xmlns:cdr="http://schemas.openxmlformats.org/drawingml/2006/chartDrawing">
    <cdr:from>
      <cdr:x>0.69582</cdr:x>
      <cdr:y>0.46375</cdr:y>
    </cdr:from>
    <cdr:to>
      <cdr:x>0.73877</cdr:x>
      <cdr:y>0.53625</cdr:y>
    </cdr:to>
    <cdr:sp macro="" textlink="">
      <cdr:nvSpPr>
        <cdr:cNvPr id="3" name="TextBox 2">
          <a:extLst xmlns:a="http://schemas.openxmlformats.org/drawingml/2006/main">
            <a:ext uri="{FF2B5EF4-FFF2-40B4-BE49-F238E27FC236}">
              <a16:creationId xmlns:a16="http://schemas.microsoft.com/office/drawing/2014/main" id="{1ABE3CC5-EF03-4B04-9CAB-CE9B0F763F7E}"/>
            </a:ext>
          </a:extLst>
        </cdr:cNvPr>
        <cdr:cNvSpPr txBox="1"/>
      </cdr:nvSpPr>
      <cdr:spPr>
        <a:xfrm xmlns:a="http://schemas.openxmlformats.org/drawingml/2006/main">
          <a:off x="6172200" y="3185522"/>
          <a:ext cx="381000" cy="497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400" dirty="0"/>
            <a:t>*</a:t>
          </a:r>
        </a:p>
      </cdr:txBody>
    </cdr:sp>
  </cdr:relSizeAnchor>
  <cdr:relSizeAnchor xmlns:cdr="http://schemas.openxmlformats.org/drawingml/2006/chartDrawing">
    <cdr:from>
      <cdr:x>0.7197</cdr:x>
      <cdr:y>0.72656</cdr:y>
    </cdr:from>
    <cdr:to>
      <cdr:x>0.74495</cdr:x>
      <cdr:y>0.78587</cdr:y>
    </cdr:to>
    <cdr:sp macro="" textlink="">
      <cdr:nvSpPr>
        <cdr:cNvPr id="4" name="TextBox 3">
          <a:extLst xmlns:a="http://schemas.openxmlformats.org/drawingml/2006/main">
            <a:ext uri="{FF2B5EF4-FFF2-40B4-BE49-F238E27FC236}">
              <a16:creationId xmlns:a16="http://schemas.microsoft.com/office/drawing/2014/main" id="{AE355280-0A68-494D-9CD9-16394520C4FE}"/>
            </a:ext>
          </a:extLst>
        </cdr:cNvPr>
        <cdr:cNvSpPr txBox="1"/>
      </cdr:nvSpPr>
      <cdr:spPr>
        <a:xfrm xmlns:a="http://schemas.openxmlformats.org/drawingml/2006/main">
          <a:off x="4826000" y="3526365"/>
          <a:ext cx="169333" cy="2878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0.8848</cdr:x>
      <cdr:y>0.68778</cdr:y>
    </cdr:from>
    <cdr:to>
      <cdr:x>0.92647</cdr:x>
      <cdr:y>0.73923</cdr:y>
    </cdr:to>
    <cdr:sp macro="" textlink="">
      <cdr:nvSpPr>
        <cdr:cNvPr id="5" name="TextBox 4">
          <a:extLst xmlns:a="http://schemas.openxmlformats.org/drawingml/2006/main">
            <a:ext uri="{FF2B5EF4-FFF2-40B4-BE49-F238E27FC236}">
              <a16:creationId xmlns:a16="http://schemas.microsoft.com/office/drawing/2014/main" id="{F7BF2B2A-5C8C-4190-8D77-990DA2857A02}"/>
            </a:ext>
          </a:extLst>
        </cdr:cNvPr>
        <cdr:cNvSpPr txBox="1"/>
      </cdr:nvSpPr>
      <cdr:spPr>
        <a:xfrm xmlns:a="http://schemas.openxmlformats.org/drawingml/2006/main">
          <a:off x="7848600" y="4724403"/>
          <a:ext cx="369631" cy="3534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t>
          </a:r>
          <a:endParaRPr lang="ru-RU" sz="1600" dirty="0"/>
        </a:p>
      </cdr:txBody>
    </cdr:sp>
  </cdr:relSizeAnchor>
  <cdr:relSizeAnchor xmlns:cdr="http://schemas.openxmlformats.org/drawingml/2006/chartDrawing">
    <cdr:from>
      <cdr:x>0.70441</cdr:x>
      <cdr:y>0.72526</cdr:y>
    </cdr:from>
    <cdr:to>
      <cdr:x>0.73877</cdr:x>
      <cdr:y>0.77611</cdr:y>
    </cdr:to>
    <cdr:sp macro="" textlink="">
      <cdr:nvSpPr>
        <cdr:cNvPr id="6" name="TextBox 5">
          <a:extLst xmlns:a="http://schemas.openxmlformats.org/drawingml/2006/main">
            <a:ext uri="{FF2B5EF4-FFF2-40B4-BE49-F238E27FC236}">
              <a16:creationId xmlns:a16="http://schemas.microsoft.com/office/drawing/2014/main" id="{5476987B-DE60-453F-BA88-15E4BD0AAED3}"/>
            </a:ext>
          </a:extLst>
        </cdr:cNvPr>
        <cdr:cNvSpPr txBox="1"/>
      </cdr:nvSpPr>
      <cdr:spPr>
        <a:xfrm xmlns:a="http://schemas.openxmlformats.org/drawingml/2006/main">
          <a:off x="6248400" y="4981849"/>
          <a:ext cx="304799"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t>
          </a:r>
          <a:endParaRPr lang="ru-RU" sz="1600" dirty="0"/>
        </a:p>
      </cdr:txBody>
    </cdr:sp>
  </cdr:relSizeAnchor>
  <cdr:relSizeAnchor xmlns:cdr="http://schemas.openxmlformats.org/drawingml/2006/chartDrawing">
    <cdr:from>
      <cdr:x>0.69582</cdr:x>
      <cdr:y>0.58794</cdr:y>
    </cdr:from>
    <cdr:to>
      <cdr:x>0.74874</cdr:x>
      <cdr:y>0.62122</cdr:y>
    </cdr:to>
    <cdr:sp macro="" textlink="">
      <cdr:nvSpPr>
        <cdr:cNvPr id="7" name="TextBox 1">
          <a:extLst xmlns:a="http://schemas.openxmlformats.org/drawingml/2006/main">
            <a:ext uri="{FF2B5EF4-FFF2-40B4-BE49-F238E27FC236}">
              <a16:creationId xmlns:a16="http://schemas.microsoft.com/office/drawing/2014/main" id="{E6E07D33-D21B-469F-B332-5F4B90AC9F7E}"/>
            </a:ext>
          </a:extLst>
        </cdr:cNvPr>
        <cdr:cNvSpPr txBox="1"/>
      </cdr:nvSpPr>
      <cdr:spPr>
        <a:xfrm xmlns:a="http://schemas.openxmlformats.org/drawingml/2006/main">
          <a:off x="6172200" y="4038603"/>
          <a:ext cx="469414"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400" dirty="0"/>
            <a:t>*</a:t>
          </a:r>
        </a:p>
      </cdr:txBody>
    </cdr:sp>
  </cdr:relSizeAnchor>
  <cdr:relSizeAnchor xmlns:cdr="http://schemas.openxmlformats.org/drawingml/2006/chartDrawing">
    <cdr:from>
      <cdr:x>0.8848</cdr:x>
      <cdr:y>0.63183</cdr:y>
    </cdr:from>
    <cdr:to>
      <cdr:x>0.92016</cdr:x>
      <cdr:y>0.67718</cdr:y>
    </cdr:to>
    <cdr:sp macro="" textlink="">
      <cdr:nvSpPr>
        <cdr:cNvPr id="8" name="TextBox 1">
          <a:extLst xmlns:a="http://schemas.openxmlformats.org/drawingml/2006/main">
            <a:ext uri="{FF2B5EF4-FFF2-40B4-BE49-F238E27FC236}">
              <a16:creationId xmlns:a16="http://schemas.microsoft.com/office/drawing/2014/main" id="{E6E07D33-D21B-469F-B332-5F4B90AC9F7E}"/>
            </a:ext>
          </a:extLst>
        </cdr:cNvPr>
        <cdr:cNvSpPr txBox="1"/>
      </cdr:nvSpPr>
      <cdr:spPr>
        <a:xfrm xmlns:a="http://schemas.openxmlformats.org/drawingml/2006/main">
          <a:off x="7848600" y="4340047"/>
          <a:ext cx="313658" cy="3115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0.35507</cdr:x>
      <cdr:y>0.35703</cdr:y>
    </cdr:from>
    <cdr:to>
      <cdr:x>0.38634</cdr:x>
      <cdr:y>0.39725</cdr:y>
    </cdr:to>
    <cdr:sp macro="" textlink="">
      <cdr:nvSpPr>
        <cdr:cNvPr id="2" name="TextBox 1">
          <a:extLst xmlns:a="http://schemas.openxmlformats.org/drawingml/2006/main">
            <a:ext uri="{FF2B5EF4-FFF2-40B4-BE49-F238E27FC236}">
              <a16:creationId xmlns:a16="http://schemas.microsoft.com/office/drawing/2014/main" id="{5CD04B06-AAC2-4EFE-BA97-0040A8D157A9}"/>
            </a:ext>
          </a:extLst>
        </cdr:cNvPr>
        <cdr:cNvSpPr txBox="1"/>
      </cdr:nvSpPr>
      <cdr:spPr>
        <a:xfrm xmlns:a="http://schemas.openxmlformats.org/drawingml/2006/main">
          <a:off x="3229908" y="2339473"/>
          <a:ext cx="284484" cy="263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t>
          </a:r>
          <a:endParaRPr lang="ru-RU" sz="1600" dirty="0"/>
        </a:p>
      </cdr:txBody>
    </cdr:sp>
  </cdr:relSizeAnchor>
  <cdr:relSizeAnchor xmlns:cdr="http://schemas.openxmlformats.org/drawingml/2006/chartDrawing">
    <cdr:from>
      <cdr:x>0.35507</cdr:x>
      <cdr:y>0.44491</cdr:y>
    </cdr:from>
    <cdr:to>
      <cdr:x>0.38127</cdr:x>
      <cdr:y>0.5</cdr:y>
    </cdr:to>
    <cdr:sp macro="" textlink="">
      <cdr:nvSpPr>
        <cdr:cNvPr id="3" name="TextBox 2">
          <a:extLst xmlns:a="http://schemas.openxmlformats.org/drawingml/2006/main">
            <a:ext uri="{FF2B5EF4-FFF2-40B4-BE49-F238E27FC236}">
              <a16:creationId xmlns:a16="http://schemas.microsoft.com/office/drawing/2014/main" id="{0DEEB77A-D469-41E4-9E68-55D95343C6D0}"/>
            </a:ext>
          </a:extLst>
        </cdr:cNvPr>
        <cdr:cNvSpPr txBox="1"/>
      </cdr:nvSpPr>
      <cdr:spPr>
        <a:xfrm xmlns:a="http://schemas.openxmlformats.org/drawingml/2006/main">
          <a:off x="3229908" y="2915321"/>
          <a:ext cx="238329" cy="360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t>
          </a:r>
          <a:endParaRPr lang="ru-RU" sz="1600" dirty="0"/>
        </a:p>
      </cdr:txBody>
    </cdr:sp>
  </cdr:relSizeAnchor>
  <cdr:relSizeAnchor xmlns:cdr="http://schemas.openxmlformats.org/drawingml/2006/chartDrawing">
    <cdr:from>
      <cdr:x>0.7069</cdr:x>
      <cdr:y>0.53893</cdr:y>
    </cdr:from>
    <cdr:to>
      <cdr:x>0.7404</cdr:x>
      <cdr:y>0.5835</cdr:y>
    </cdr:to>
    <cdr:sp macro="" textlink="">
      <cdr:nvSpPr>
        <cdr:cNvPr id="4" name="TextBox 3">
          <a:extLst xmlns:a="http://schemas.openxmlformats.org/drawingml/2006/main">
            <a:ext uri="{FF2B5EF4-FFF2-40B4-BE49-F238E27FC236}">
              <a16:creationId xmlns:a16="http://schemas.microsoft.com/office/drawing/2014/main" id="{856B569D-E202-4487-96CF-ACA0D7A8AC68}"/>
            </a:ext>
          </a:extLst>
        </cdr:cNvPr>
        <cdr:cNvSpPr txBox="1"/>
      </cdr:nvSpPr>
      <cdr:spPr>
        <a:xfrm xmlns:a="http://schemas.openxmlformats.org/drawingml/2006/main">
          <a:off x="6430308" y="3531398"/>
          <a:ext cx="304800" cy="292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a:t>
          </a:r>
          <a:endParaRPr lang="ru-RU" sz="2400" dirty="0"/>
        </a:p>
      </cdr:txBody>
    </cdr:sp>
  </cdr:relSizeAnchor>
  <cdr:relSizeAnchor xmlns:cdr="http://schemas.openxmlformats.org/drawingml/2006/chartDrawing">
    <cdr:from>
      <cdr:x>0.88822</cdr:x>
      <cdr:y>0.61985</cdr:y>
    </cdr:from>
    <cdr:to>
      <cdr:x>0.90758</cdr:x>
      <cdr:y>0.67495</cdr:y>
    </cdr:to>
    <cdr:sp macro="" textlink="">
      <cdr:nvSpPr>
        <cdr:cNvPr id="5" name="TextBox 1">
          <a:extLst xmlns:a="http://schemas.openxmlformats.org/drawingml/2006/main">
            <a:ext uri="{FF2B5EF4-FFF2-40B4-BE49-F238E27FC236}">
              <a16:creationId xmlns:a16="http://schemas.microsoft.com/office/drawing/2014/main" id="{F84D295B-848E-4382-AF94-2B86F9D054E4}"/>
            </a:ext>
          </a:extLst>
        </cdr:cNvPr>
        <cdr:cNvSpPr txBox="1"/>
      </cdr:nvSpPr>
      <cdr:spPr>
        <a:xfrm xmlns:a="http://schemas.openxmlformats.org/drawingml/2006/main">
          <a:off x="8079711" y="4061624"/>
          <a:ext cx="176109" cy="3610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a:t>
          </a:r>
          <a:endParaRPr lang="ru-RU" sz="1600" dirty="0"/>
        </a:p>
      </cdr:txBody>
    </cdr:sp>
  </cdr:relSizeAnchor>
  <cdr:relSizeAnchor xmlns:cdr="http://schemas.openxmlformats.org/drawingml/2006/chartDrawing">
    <cdr:from>
      <cdr:x>0.87167</cdr:x>
      <cdr:y>0.4752</cdr:y>
    </cdr:from>
    <cdr:to>
      <cdr:x>0.9047</cdr:x>
      <cdr:y>0.52479</cdr:y>
    </cdr:to>
    <cdr:sp macro="" textlink="">
      <cdr:nvSpPr>
        <cdr:cNvPr id="6" name="TextBox 1">
          <a:extLst xmlns:a="http://schemas.openxmlformats.org/drawingml/2006/main">
            <a:ext uri="{FF2B5EF4-FFF2-40B4-BE49-F238E27FC236}">
              <a16:creationId xmlns:a16="http://schemas.microsoft.com/office/drawing/2014/main" id="{1A630041-99EE-4F9F-B411-93D4AF89C87B}"/>
            </a:ext>
          </a:extLst>
        </cdr:cNvPr>
        <cdr:cNvSpPr txBox="1"/>
      </cdr:nvSpPr>
      <cdr:spPr>
        <a:xfrm xmlns:a="http://schemas.openxmlformats.org/drawingml/2006/main">
          <a:off x="7929167" y="3113832"/>
          <a:ext cx="300459" cy="3249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a:t>
          </a:r>
          <a:endParaRPr lang="ru-RU"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0.35019</cdr:x>
      <cdr:y>0.40702</cdr:y>
    </cdr:from>
    <cdr:to>
      <cdr:x>0.39398</cdr:x>
      <cdr:y>0.49899</cdr:y>
    </cdr:to>
    <cdr:sp macro="" textlink="">
      <cdr:nvSpPr>
        <cdr:cNvPr id="2" name="TextBox 1">
          <a:extLst xmlns:a="http://schemas.openxmlformats.org/drawingml/2006/main">
            <a:ext uri="{FF2B5EF4-FFF2-40B4-BE49-F238E27FC236}">
              <a16:creationId xmlns:a16="http://schemas.microsoft.com/office/drawing/2014/main" id="{EFE24E85-8752-49A2-984B-9F1B1713499F}"/>
            </a:ext>
          </a:extLst>
        </cdr:cNvPr>
        <cdr:cNvSpPr txBox="1"/>
      </cdr:nvSpPr>
      <cdr:spPr>
        <a:xfrm xmlns:a="http://schemas.openxmlformats.org/drawingml/2006/main">
          <a:off x="3071024" y="2568298"/>
          <a:ext cx="384017" cy="580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A</a:t>
          </a:r>
          <a:endParaRPr lang="ru-RU" sz="1600" dirty="0"/>
        </a:p>
      </cdr:txBody>
    </cdr:sp>
  </cdr:relSizeAnchor>
  <cdr:relSizeAnchor xmlns:cdr="http://schemas.openxmlformats.org/drawingml/2006/chartDrawing">
    <cdr:from>
      <cdr:x>0.40233</cdr:x>
      <cdr:y>0.36917</cdr:y>
    </cdr:from>
    <cdr:to>
      <cdr:x>0.44185</cdr:x>
      <cdr:y>0.43179</cdr:y>
    </cdr:to>
    <cdr:sp macro="" textlink="">
      <cdr:nvSpPr>
        <cdr:cNvPr id="3" name="TextBox 2">
          <a:extLst xmlns:a="http://schemas.openxmlformats.org/drawingml/2006/main">
            <a:ext uri="{FF2B5EF4-FFF2-40B4-BE49-F238E27FC236}">
              <a16:creationId xmlns:a16="http://schemas.microsoft.com/office/drawing/2014/main" id="{FABDFC8E-EDDC-41B8-8CA3-6A6F78DB0B86}"/>
            </a:ext>
          </a:extLst>
        </cdr:cNvPr>
        <cdr:cNvSpPr txBox="1"/>
      </cdr:nvSpPr>
      <cdr:spPr>
        <a:xfrm xmlns:a="http://schemas.openxmlformats.org/drawingml/2006/main">
          <a:off x="3528224" y="2329429"/>
          <a:ext cx="346571" cy="3951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B</a:t>
          </a:r>
          <a:endParaRPr lang="ru-RU" sz="1600" dirty="0"/>
        </a:p>
      </cdr:txBody>
    </cdr:sp>
  </cdr:relSizeAnchor>
  <cdr:relSizeAnchor xmlns:cdr="http://schemas.openxmlformats.org/drawingml/2006/chartDrawing">
    <cdr:from>
      <cdr:x>0.5142</cdr:x>
      <cdr:y>0.46575</cdr:y>
    </cdr:from>
    <cdr:to>
      <cdr:x>0.55159</cdr:x>
      <cdr:y>0.53424</cdr:y>
    </cdr:to>
    <cdr:sp macro="" textlink="">
      <cdr:nvSpPr>
        <cdr:cNvPr id="4" name="TextBox 3">
          <a:extLst xmlns:a="http://schemas.openxmlformats.org/drawingml/2006/main">
            <a:ext uri="{FF2B5EF4-FFF2-40B4-BE49-F238E27FC236}">
              <a16:creationId xmlns:a16="http://schemas.microsoft.com/office/drawing/2014/main" id="{B3DA9FE8-EA9B-4B4E-9EAE-9013B85E143B}"/>
            </a:ext>
          </a:extLst>
        </cdr:cNvPr>
        <cdr:cNvSpPr txBox="1"/>
      </cdr:nvSpPr>
      <cdr:spPr>
        <a:xfrm xmlns:a="http://schemas.openxmlformats.org/drawingml/2006/main">
          <a:off x="4509288" y="2938889"/>
          <a:ext cx="327891" cy="4321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a:t>
          </a:r>
          <a:endParaRPr lang="ru-RU" sz="2400" dirty="0"/>
        </a:p>
      </cdr:txBody>
    </cdr:sp>
  </cdr:relSizeAnchor>
  <cdr:relSizeAnchor xmlns:cdr="http://schemas.openxmlformats.org/drawingml/2006/chartDrawing">
    <cdr:from>
      <cdr:x>0.56742</cdr:x>
      <cdr:y>0.48352</cdr:y>
    </cdr:from>
    <cdr:to>
      <cdr:x>0.62937</cdr:x>
      <cdr:y>0.55493</cdr:y>
    </cdr:to>
    <cdr:sp macro="" textlink="">
      <cdr:nvSpPr>
        <cdr:cNvPr id="5" name="TextBox 4">
          <a:extLst xmlns:a="http://schemas.openxmlformats.org/drawingml/2006/main">
            <a:ext uri="{FF2B5EF4-FFF2-40B4-BE49-F238E27FC236}">
              <a16:creationId xmlns:a16="http://schemas.microsoft.com/office/drawing/2014/main" id="{5648C691-0218-4E29-AC98-B2FB1FD59612}"/>
            </a:ext>
          </a:extLst>
        </cdr:cNvPr>
        <cdr:cNvSpPr txBox="1"/>
      </cdr:nvSpPr>
      <cdr:spPr>
        <a:xfrm xmlns:a="http://schemas.openxmlformats.org/drawingml/2006/main">
          <a:off x="4976024" y="3051001"/>
          <a:ext cx="543271" cy="450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C</a:t>
          </a:r>
          <a:endParaRPr lang="ru-RU" sz="1600" dirty="0"/>
        </a:p>
      </cdr:txBody>
    </cdr:sp>
  </cdr:relSizeAnchor>
  <cdr:relSizeAnchor xmlns:cdr="http://schemas.openxmlformats.org/drawingml/2006/chartDrawing">
    <cdr:from>
      <cdr:x>0.68907</cdr:x>
      <cdr:y>0.15467</cdr:y>
    </cdr:from>
    <cdr:to>
      <cdr:x>0.73973</cdr:x>
      <cdr:y>0.2108</cdr:y>
    </cdr:to>
    <cdr:sp macro="" textlink="">
      <cdr:nvSpPr>
        <cdr:cNvPr id="6" name="TextBox 5">
          <a:extLst xmlns:a="http://schemas.openxmlformats.org/drawingml/2006/main">
            <a:ext uri="{FF2B5EF4-FFF2-40B4-BE49-F238E27FC236}">
              <a16:creationId xmlns:a16="http://schemas.microsoft.com/office/drawing/2014/main" id="{3043DF06-D171-414F-B7E9-C14F6E0C3D93}"/>
            </a:ext>
          </a:extLst>
        </cdr:cNvPr>
        <cdr:cNvSpPr txBox="1"/>
      </cdr:nvSpPr>
      <cdr:spPr>
        <a:xfrm xmlns:a="http://schemas.openxmlformats.org/drawingml/2006/main">
          <a:off x="6042824" y="975947"/>
          <a:ext cx="444257" cy="354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a:t>
          </a:r>
          <a:endParaRPr lang="ru-RU" sz="2400" dirty="0"/>
        </a:p>
      </cdr:txBody>
    </cdr:sp>
  </cdr:relSizeAnchor>
  <cdr:relSizeAnchor xmlns:cdr="http://schemas.openxmlformats.org/drawingml/2006/chartDrawing">
    <cdr:from>
      <cdr:x>0.73252</cdr:x>
      <cdr:y>0.36661</cdr:y>
    </cdr:from>
    <cdr:to>
      <cdr:x>0.77311</cdr:x>
      <cdr:y>0.43511</cdr:y>
    </cdr:to>
    <cdr:sp macro="" textlink="">
      <cdr:nvSpPr>
        <cdr:cNvPr id="7" name="TextBox 6">
          <a:extLst xmlns:a="http://schemas.openxmlformats.org/drawingml/2006/main">
            <a:ext uri="{FF2B5EF4-FFF2-40B4-BE49-F238E27FC236}">
              <a16:creationId xmlns:a16="http://schemas.microsoft.com/office/drawing/2014/main" id="{AB60F3EB-C401-4200-AC8C-6616DF7C97CA}"/>
            </a:ext>
          </a:extLst>
        </cdr:cNvPr>
        <cdr:cNvSpPr txBox="1"/>
      </cdr:nvSpPr>
      <cdr:spPr>
        <a:xfrm xmlns:a="http://schemas.openxmlformats.org/drawingml/2006/main">
          <a:off x="6423824" y="2313274"/>
          <a:ext cx="355954" cy="432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D</a:t>
          </a:r>
          <a:endParaRPr lang="ru-RU" sz="1600" dirty="0"/>
        </a:p>
      </cdr:txBody>
    </cdr:sp>
  </cdr:relSizeAnchor>
  <cdr:relSizeAnchor xmlns:cdr="http://schemas.openxmlformats.org/drawingml/2006/chartDrawing">
    <cdr:from>
      <cdr:x>0.9063</cdr:x>
      <cdr:y>0.47664</cdr:y>
    </cdr:from>
    <cdr:to>
      <cdr:x>0.97068</cdr:x>
      <cdr:y>0.56182</cdr:y>
    </cdr:to>
    <cdr:sp macro="" textlink="">
      <cdr:nvSpPr>
        <cdr:cNvPr id="8" name="TextBox 2">
          <a:extLst xmlns:a="http://schemas.openxmlformats.org/drawingml/2006/main">
            <a:ext uri="{FF2B5EF4-FFF2-40B4-BE49-F238E27FC236}">
              <a16:creationId xmlns:a16="http://schemas.microsoft.com/office/drawing/2014/main" id="{C5527EB4-3F10-414A-9FB9-0DCCEC0E4BDF}"/>
            </a:ext>
          </a:extLst>
        </cdr:cNvPr>
        <cdr:cNvSpPr txBox="1"/>
      </cdr:nvSpPr>
      <cdr:spPr>
        <a:xfrm xmlns:a="http://schemas.openxmlformats.org/drawingml/2006/main">
          <a:off x="7947824" y="3007550"/>
          <a:ext cx="564549" cy="5375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t>#, E</a:t>
          </a:r>
          <a:endParaRPr lang="ru-R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chart" Target="../charts/chart1.xm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tif"/><Relationship Id="rId2" Type="http://schemas.openxmlformats.org/officeDocument/2006/relationships/image" Target="../media/image1.png"/><Relationship Id="rId16" Type="http://schemas.openxmlformats.org/officeDocument/2006/relationships/image" Target="../media/image13.tif"/><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chart" Target="../charts/chart3.xm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chart" Target="../charts/chart2.xm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29" y="301522"/>
            <a:ext cx="27562577" cy="2089196"/>
          </a:xfrm>
        </p:spPr>
        <p:txBody>
          <a:bodyPr>
            <a:normAutofit/>
          </a:bodyPr>
          <a:lstStyle/>
          <a:p>
            <a:r>
              <a:rPr lang="en-US" sz="4800" b="1" i="0" dirty="0">
                <a:solidFill>
                  <a:srgbClr val="333333"/>
                </a:solidFill>
                <a:effectLst/>
                <a:latin typeface="Times New Roman" panose="02020603050405020304" pitchFamily="18" charset="0"/>
                <a:cs typeface="Times New Roman" panose="02020603050405020304" pitchFamily="18" charset="0"/>
              </a:rPr>
              <a:t>Hypoglycemic activity study of the novel bornyl derivatives of p-(benzyloxy)</a:t>
            </a:r>
            <a:r>
              <a:rPr lang="en-US" sz="4800" b="1" i="0" dirty="0" err="1">
                <a:solidFill>
                  <a:srgbClr val="333333"/>
                </a:solidFill>
                <a:effectLst/>
                <a:latin typeface="Times New Roman" panose="02020603050405020304" pitchFamily="18" charset="0"/>
                <a:cs typeface="Times New Roman" panose="02020603050405020304" pitchFamily="18" charset="0"/>
              </a:rPr>
              <a:t>phenylpropionic</a:t>
            </a:r>
            <a:r>
              <a:rPr lang="en-US" sz="4800" b="1" i="0" dirty="0">
                <a:solidFill>
                  <a:srgbClr val="333333"/>
                </a:solidFill>
                <a:effectLst/>
                <a:latin typeface="Times New Roman" panose="02020603050405020304" pitchFamily="18" charset="0"/>
                <a:cs typeface="Times New Roman" panose="02020603050405020304" pitchFamily="18" charset="0"/>
              </a:rPr>
              <a:t> acid</a:t>
            </a:r>
            <a:endParaRPr lang="en-US"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344406" y="2146262"/>
            <a:ext cx="27562577" cy="1733808"/>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endParaRPr lang="ru-RU" sz="3200" dirty="0">
              <a:solidFill>
                <a:schemeClr val="bg1"/>
              </a:solidFill>
              <a:latin typeface="Times New Roman" panose="02020603050405020304" pitchFamily="18" charset="0"/>
              <a:cs typeface="Times New Roman" panose="02020603050405020304" pitchFamily="18" charset="0"/>
            </a:endParaRPr>
          </a:p>
          <a:p>
            <a:pPr algn="ctr"/>
            <a:r>
              <a:rPr lang="en-US" sz="3200" dirty="0">
                <a:solidFill>
                  <a:schemeClr val="bg1"/>
                </a:solidFill>
                <a:latin typeface="Times New Roman" panose="02020603050405020304" pitchFamily="18" charset="0"/>
                <a:cs typeface="Times New Roman" panose="02020603050405020304" pitchFamily="18" charset="0"/>
              </a:rPr>
              <a:t>Darya Kuznetsova, Mikhail </a:t>
            </a:r>
            <a:r>
              <a:rPr lang="en-US" sz="3200" dirty="0" err="1">
                <a:solidFill>
                  <a:schemeClr val="bg1"/>
                </a:solidFill>
                <a:latin typeface="Times New Roman" panose="02020603050405020304" pitchFamily="18" charset="0"/>
                <a:cs typeface="Times New Roman" panose="02020603050405020304" pitchFamily="18" charset="0"/>
              </a:rPr>
              <a:t>Khvostov</a:t>
            </a:r>
            <a:r>
              <a:rPr lang="en-US" sz="3200" dirty="0">
                <a:solidFill>
                  <a:schemeClr val="bg1"/>
                </a:solidFill>
                <a:latin typeface="Times New Roman" panose="02020603050405020304" pitchFamily="18" charset="0"/>
                <a:cs typeface="Times New Roman" panose="02020603050405020304" pitchFamily="18" charset="0"/>
              </a:rPr>
              <a:t>*, Sergey </a:t>
            </a:r>
            <a:r>
              <a:rPr lang="en-US" sz="3200" dirty="0" err="1">
                <a:solidFill>
                  <a:schemeClr val="bg1"/>
                </a:solidFill>
                <a:latin typeface="Times New Roman" panose="02020603050405020304" pitchFamily="18" charset="0"/>
                <a:cs typeface="Times New Roman" panose="02020603050405020304" pitchFamily="18" charset="0"/>
              </a:rPr>
              <a:t>Kuranov</a:t>
            </a:r>
            <a:r>
              <a:rPr lang="en-US" sz="3200" dirty="0">
                <a:solidFill>
                  <a:schemeClr val="bg1"/>
                </a:solidFill>
                <a:latin typeface="Times New Roman" panose="02020603050405020304" pitchFamily="18" charset="0"/>
                <a:cs typeface="Times New Roman" panose="02020603050405020304" pitchFamily="18" charset="0"/>
              </a:rPr>
              <a:t>, Olga </a:t>
            </a:r>
            <a:r>
              <a:rPr lang="en-US" sz="3200" dirty="0" err="1">
                <a:solidFill>
                  <a:schemeClr val="bg1"/>
                </a:solidFill>
                <a:latin typeface="Times New Roman" panose="02020603050405020304" pitchFamily="18" charset="0"/>
                <a:cs typeface="Times New Roman" panose="02020603050405020304" pitchFamily="18" charset="0"/>
              </a:rPr>
              <a:t>Luzina</a:t>
            </a:r>
            <a:r>
              <a:rPr lang="en-US" sz="3200" dirty="0">
                <a:solidFill>
                  <a:schemeClr val="bg1"/>
                </a:solidFill>
                <a:latin typeface="Times New Roman" panose="02020603050405020304" pitchFamily="18" charset="0"/>
                <a:cs typeface="Times New Roman" panose="02020603050405020304" pitchFamily="18" charset="0"/>
              </a:rPr>
              <a:t>, Dmitriy </a:t>
            </a:r>
            <a:r>
              <a:rPr lang="en-US" sz="3200" dirty="0" err="1">
                <a:solidFill>
                  <a:schemeClr val="bg1"/>
                </a:solidFill>
                <a:latin typeface="Times New Roman" panose="02020603050405020304" pitchFamily="18" charset="0"/>
                <a:cs typeface="Times New Roman" panose="02020603050405020304" pitchFamily="18" charset="0"/>
              </a:rPr>
              <a:t>Baev</a:t>
            </a:r>
            <a:r>
              <a:rPr lang="en-US" sz="3200" dirty="0">
                <a:solidFill>
                  <a:schemeClr val="bg1"/>
                </a:solidFill>
                <a:latin typeface="Times New Roman" panose="02020603050405020304" pitchFamily="18" charset="0"/>
                <a:cs typeface="Times New Roman" panose="02020603050405020304" pitchFamily="18" charset="0"/>
              </a:rPr>
              <a:t>, Nataliya </a:t>
            </a:r>
            <a:r>
              <a:rPr lang="en-US" sz="3200" dirty="0" err="1">
                <a:solidFill>
                  <a:schemeClr val="bg1"/>
                </a:solidFill>
                <a:latin typeface="Times New Roman" panose="02020603050405020304" pitchFamily="18" charset="0"/>
                <a:cs typeface="Times New Roman" panose="02020603050405020304" pitchFamily="18" charset="0"/>
              </a:rPr>
              <a:t>Zhukova</a:t>
            </a:r>
            <a:r>
              <a:rPr lang="en-US" sz="3200" dirty="0">
                <a:solidFill>
                  <a:schemeClr val="bg1"/>
                </a:solidFill>
                <a:latin typeface="Times New Roman" panose="02020603050405020304" pitchFamily="18" charset="0"/>
                <a:cs typeface="Times New Roman" panose="02020603050405020304" pitchFamily="18" charset="0"/>
              </a:rPr>
              <a:t>, Tatyana </a:t>
            </a:r>
            <a:r>
              <a:rPr lang="en-US" sz="3200" dirty="0" err="1">
                <a:solidFill>
                  <a:schemeClr val="bg1"/>
                </a:solidFill>
                <a:latin typeface="Times New Roman" panose="02020603050405020304" pitchFamily="18" charset="0"/>
                <a:cs typeface="Times New Roman" panose="02020603050405020304" pitchFamily="18" charset="0"/>
              </a:rPr>
              <a:t>Tolstikova</a:t>
            </a:r>
            <a:r>
              <a:rPr lang="en-US" sz="3200" dirty="0">
                <a:solidFill>
                  <a:schemeClr val="bg1"/>
                </a:solidFill>
                <a:latin typeface="Times New Roman" panose="02020603050405020304" pitchFamily="18" charset="0"/>
                <a:cs typeface="Times New Roman" panose="02020603050405020304" pitchFamily="18" charset="0"/>
              </a:rPr>
              <a:t> and Nariman </a:t>
            </a:r>
            <a:r>
              <a:rPr lang="en-US" sz="3200" dirty="0" err="1">
                <a:solidFill>
                  <a:schemeClr val="bg1"/>
                </a:solidFill>
                <a:latin typeface="Times New Roman" panose="02020603050405020304" pitchFamily="18" charset="0"/>
                <a:cs typeface="Times New Roman" panose="02020603050405020304" pitchFamily="18" charset="0"/>
              </a:rPr>
              <a:t>Salakhutdinov</a:t>
            </a:r>
            <a:endParaRPr lang="ru-RU" sz="3200" dirty="0">
              <a:solidFill>
                <a:schemeClr val="bg1"/>
              </a:solidFill>
              <a:latin typeface="Times New Roman" panose="02020603050405020304" pitchFamily="18" charset="0"/>
              <a:cs typeface="Times New Roman" panose="02020603050405020304" pitchFamily="18" charset="0"/>
            </a:endParaRPr>
          </a:p>
          <a:p>
            <a:pPr algn="ctr"/>
            <a:endParaRPr lang="ru-RU" sz="2400" dirty="0">
              <a:solidFill>
                <a:schemeClr val="bg1"/>
              </a:solidFill>
              <a:latin typeface="Times New Roman" panose="02020603050405020304" pitchFamily="18" charset="0"/>
              <a:cs typeface="Times New Roman" panose="02020603050405020304" pitchFamily="18" charset="0"/>
            </a:endParaRPr>
          </a:p>
          <a:p>
            <a:pPr algn="ctr"/>
            <a:r>
              <a:rPr lang="en-US" sz="2800" baseline="30000" dirty="0">
                <a:solidFill>
                  <a:schemeClr val="bg1"/>
                </a:solidFill>
                <a:latin typeface="Times New Roman" panose="02020603050405020304" pitchFamily="18" charset="0"/>
                <a:cs typeface="Times New Roman" panose="02020603050405020304" pitchFamily="18" charset="0"/>
              </a:rPr>
              <a:t>N. N. </a:t>
            </a:r>
            <a:r>
              <a:rPr lang="en-US" sz="2800" baseline="30000" dirty="0" err="1">
                <a:solidFill>
                  <a:schemeClr val="bg1"/>
                </a:solidFill>
                <a:latin typeface="Times New Roman" panose="02020603050405020304" pitchFamily="18" charset="0"/>
                <a:cs typeface="Times New Roman" panose="02020603050405020304" pitchFamily="18" charset="0"/>
              </a:rPr>
              <a:t>Vorozhtsov</a:t>
            </a:r>
            <a:r>
              <a:rPr lang="en-US" sz="2800" baseline="30000" dirty="0">
                <a:solidFill>
                  <a:schemeClr val="bg1"/>
                </a:solidFill>
                <a:latin typeface="Times New Roman" panose="02020603050405020304" pitchFamily="18" charset="0"/>
                <a:cs typeface="Times New Roman" panose="02020603050405020304" pitchFamily="18" charset="0"/>
              </a:rPr>
              <a:t> Novosibirsk Institute of Organic Chemistry, 9, </a:t>
            </a:r>
            <a:r>
              <a:rPr lang="en-US" sz="2800" baseline="30000" dirty="0" err="1">
                <a:solidFill>
                  <a:schemeClr val="bg1"/>
                </a:solidFill>
                <a:latin typeface="Times New Roman" panose="02020603050405020304" pitchFamily="18" charset="0"/>
                <a:cs typeface="Times New Roman" panose="02020603050405020304" pitchFamily="18" charset="0"/>
              </a:rPr>
              <a:t>AkademikaLavrentieva</a:t>
            </a:r>
            <a:r>
              <a:rPr lang="en-US" sz="2800" baseline="30000" dirty="0">
                <a:solidFill>
                  <a:schemeClr val="bg1"/>
                </a:solidFill>
                <a:latin typeface="Times New Roman" panose="02020603050405020304" pitchFamily="18" charset="0"/>
                <a:cs typeface="Times New Roman" panose="02020603050405020304" pitchFamily="18" charset="0"/>
              </a:rPr>
              <a:t> Ave., Novosibirsk, 630090, Russian Federation</a:t>
            </a:r>
            <a:r>
              <a:rPr lang="ru-RU" sz="2800" baseline="30000" dirty="0">
                <a:solidFill>
                  <a:schemeClr val="bg1"/>
                </a:solidFill>
                <a:latin typeface="Times New Roman" panose="02020603050405020304" pitchFamily="18" charset="0"/>
                <a:cs typeface="Times New Roman" panose="02020603050405020304" pitchFamily="18" charset="0"/>
              </a:rPr>
              <a:t> </a:t>
            </a:r>
            <a:r>
              <a:rPr lang="en-US" sz="2800" baseline="30000" dirty="0">
                <a:solidFill>
                  <a:schemeClr val="bg1"/>
                </a:solidFill>
                <a:latin typeface="Times New Roman" panose="02020603050405020304" pitchFamily="18" charset="0"/>
                <a:cs typeface="Times New Roman" panose="02020603050405020304" pitchFamily="18" charset="0"/>
              </a:rPr>
              <a:t>*Correspondence: khvostov@nioch.nsc.ru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5" name="TextBox 4">
            <a:extLst>
              <a:ext uri="{FF2B5EF4-FFF2-40B4-BE49-F238E27FC236}">
                <a16:creationId xmlns:a16="http://schemas.microsoft.com/office/drawing/2014/main" id="{DBB76D35-D7C9-4024-9474-715BF74F7D3E}"/>
              </a:ext>
            </a:extLst>
          </p:cNvPr>
          <p:cNvSpPr txBox="1"/>
          <p:nvPr/>
        </p:nvSpPr>
        <p:spPr>
          <a:xfrm>
            <a:off x="1370007" y="4116550"/>
            <a:ext cx="5492236" cy="830997"/>
          </a:xfrm>
          <a:prstGeom prst="rect">
            <a:avLst/>
          </a:prstGeom>
          <a:noFill/>
        </p:spPr>
        <p:txBody>
          <a:bodyPr wrap="square" rtlCol="0">
            <a:spAutoFit/>
          </a:bodyPr>
          <a:lstStyle/>
          <a:p>
            <a:r>
              <a:rPr lang="en-US" sz="4800" b="1" dirty="0">
                <a:solidFill>
                  <a:srgbClr val="663399"/>
                </a:solidFill>
                <a:latin typeface="Times New Roman" panose="02020603050405020304" pitchFamily="18" charset="0"/>
                <a:cs typeface="Times New Roman" panose="02020603050405020304" pitchFamily="18" charset="0"/>
              </a:rPr>
              <a:t>Introduction</a:t>
            </a:r>
            <a:endParaRPr lang="ru-RU" sz="4800" b="1" dirty="0">
              <a:solidFill>
                <a:srgbClr val="66339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BD1BFE-AB25-4BBE-8754-5A2C1F1669BF}"/>
              </a:ext>
            </a:extLst>
          </p:cNvPr>
          <p:cNvSpPr txBox="1"/>
          <p:nvPr/>
        </p:nvSpPr>
        <p:spPr>
          <a:xfrm>
            <a:off x="1344406" y="5084844"/>
            <a:ext cx="9222857" cy="7478970"/>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Type 2 diabetes mellitus (T2DM) is a serious medical and social problem because the prevalence of this disease has been increasing at an alarming rate. The several classes of antihyperglycemic drugs are used to treat T2DM, but each has its own adverse effects. The main adverse effects of modern oral antidiabetic agents include hypoglycemia, fluid retention, osteoporosis, and heart failure, which limit their clinical use. Therefore, the development of new antidiabetic candidate compounds for the control of various parameters of metabolic disturbances with minimization of adverse effects remains the primary and most important task in the treatment of T2DM. In this study we explore two bornyl derivatives of p-(benzyloxy)</a:t>
            </a:r>
            <a:r>
              <a:rPr lang="en-US" sz="3000" dirty="0" err="1">
                <a:latin typeface="Times New Roman" panose="02020603050405020304" pitchFamily="18" charset="0"/>
                <a:cs typeface="Times New Roman" panose="02020603050405020304" pitchFamily="18" charset="0"/>
              </a:rPr>
              <a:t>phenylpropionic</a:t>
            </a:r>
            <a:r>
              <a:rPr lang="en-US" sz="3000" dirty="0">
                <a:latin typeface="Times New Roman" panose="02020603050405020304" pitchFamily="18" charset="0"/>
                <a:cs typeface="Times New Roman" panose="02020603050405020304" pitchFamily="18" charset="0"/>
              </a:rPr>
              <a:t> acid 1 and 2 for their ability to normalize glucose metabolism in mice with metabolic disorders.</a:t>
            </a:r>
            <a:endParaRPr lang="ru-RU" sz="3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7EF5D89-F956-4B51-AD49-DA99FC6D4982}"/>
              </a:ext>
            </a:extLst>
          </p:cNvPr>
          <p:cNvSpPr txBox="1"/>
          <p:nvPr/>
        </p:nvSpPr>
        <p:spPr>
          <a:xfrm>
            <a:off x="16801508" y="4120080"/>
            <a:ext cx="9721080" cy="830997"/>
          </a:xfrm>
          <a:prstGeom prst="rect">
            <a:avLst/>
          </a:prstGeom>
          <a:noFill/>
        </p:spPr>
        <p:txBody>
          <a:bodyPr wrap="square" rtlCol="0">
            <a:spAutoFit/>
          </a:bodyPr>
          <a:lstStyle/>
          <a:p>
            <a:pPr marL="0" marR="0" lvl="0" indent="0" defTabSz="390906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663399"/>
                </a:solidFill>
                <a:effectLst/>
                <a:uLnTx/>
                <a:uFillTx/>
                <a:latin typeface="Times New Roman" panose="02020603050405020304" pitchFamily="18" charset="0"/>
                <a:cs typeface="Times New Roman" panose="02020603050405020304" pitchFamily="18" charset="0"/>
              </a:rPr>
              <a:t>Materials &amp; methods</a:t>
            </a:r>
            <a:endParaRPr kumimoji="0" lang="ru-RU" sz="4800" b="1" i="0" u="none" strike="noStrike" kern="0" cap="none" spc="0" normalizeH="0" baseline="0" noProof="0" dirty="0">
              <a:ln>
                <a:noFill/>
              </a:ln>
              <a:solidFill>
                <a:srgbClr val="663399"/>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008F99D-F3A3-4CDE-B68E-DC4468133F1F}"/>
              </a:ext>
            </a:extLst>
          </p:cNvPr>
          <p:cNvSpPr txBox="1"/>
          <p:nvPr/>
        </p:nvSpPr>
        <p:spPr>
          <a:xfrm>
            <a:off x="16775314" y="5326162"/>
            <a:ext cx="6853751" cy="3010183"/>
          </a:xfrm>
          <a:prstGeom prst="rect">
            <a:avLst/>
          </a:prstGeom>
          <a:noFill/>
        </p:spPr>
        <p:txBody>
          <a:bodyPr wrap="square" rtlCol="0">
            <a:spAutoFit/>
          </a:bodyPr>
          <a:lstStyle/>
          <a:p>
            <a:pPr marL="0" marR="0" lvl="0" indent="0" algn="just" defTabSz="390906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Animals:</a:t>
            </a:r>
            <a:r>
              <a:rPr kumimoji="0" lang="ru-RU"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just" defTabSz="39090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male </a:t>
            </a:r>
            <a:r>
              <a:rPr lang="en-US" sz="3000" dirty="0">
                <a:solidFill>
                  <a:srgbClr val="000000"/>
                </a:solidFill>
                <a:effectLst/>
                <a:latin typeface="Times New Roman" panose="02020603050405020304" pitchFamily="18" charset="0"/>
                <a:ea typeface="Times New Roman" panose="02020603050405020304" pitchFamily="18" charset="0"/>
              </a:rPr>
              <a:t>C57BL/6</a:t>
            </a:r>
            <a:r>
              <a:rPr lang="en-US" sz="3000" baseline="30000" dirty="0">
                <a:solidFill>
                  <a:srgbClr val="000000"/>
                </a:solidFill>
                <a:effectLst/>
                <a:latin typeface="Times New Roman" panose="02020603050405020304" pitchFamily="18" charset="0"/>
                <a:ea typeface="Times New Roman" panose="02020603050405020304" pitchFamily="18" charset="0"/>
              </a:rPr>
              <a:t>Ay</a:t>
            </a:r>
            <a:r>
              <a:rPr lang="en-US" sz="3000" dirty="0">
                <a:solidFill>
                  <a:srgbClr val="000000"/>
                </a:solidFill>
                <a:effectLst/>
                <a:latin typeface="Times New Roman" panose="02020603050405020304" pitchFamily="18" charset="0"/>
                <a:ea typeface="Times New Roman" panose="02020603050405020304" pitchFamily="18" charset="0"/>
              </a:rPr>
              <a:t> (hereafter: AY) mice weighting 45-50 g. The mice were kept on a high-calorie diet for 2 months before the drug administration.</a:t>
            </a:r>
          </a:p>
          <a:p>
            <a:pPr marL="457200" marR="0" lvl="0" indent="-457200" algn="just" defTabSz="390906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uLnTx/>
                <a:uFillTx/>
                <a:latin typeface="Times New Roman" panose="02020603050405020304" pitchFamily="18" charset="0"/>
                <a:cs typeface="Times New Roman" panose="02020603050405020304" pitchFamily="18" charset="0"/>
              </a:rPr>
              <a:t>male </a:t>
            </a:r>
            <a:r>
              <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C57BL/6 mice weighing 22–25 g.</a:t>
            </a:r>
          </a:p>
        </p:txBody>
      </p:sp>
      <p:graphicFrame>
        <p:nvGraphicFramePr>
          <p:cNvPr id="20" name="Таблица 20">
            <a:extLst>
              <a:ext uri="{FF2B5EF4-FFF2-40B4-BE49-F238E27FC236}">
                <a16:creationId xmlns:a16="http://schemas.microsoft.com/office/drawing/2014/main" id="{D46C55B8-E0D0-4473-A9BD-AD7A9CE714FF}"/>
              </a:ext>
            </a:extLst>
          </p:cNvPr>
          <p:cNvGraphicFramePr>
            <a:graphicFrameLocks noGrp="1"/>
          </p:cNvGraphicFramePr>
          <p:nvPr>
            <p:extLst>
              <p:ext uri="{D42A27DB-BD31-4B8C-83A1-F6EECF244321}">
                <p14:modId xmlns:p14="http://schemas.microsoft.com/office/powerpoint/2010/main" val="1116826868"/>
              </p:ext>
            </p:extLst>
          </p:nvPr>
        </p:nvGraphicFramePr>
        <p:xfrm>
          <a:off x="23700271" y="5939779"/>
          <a:ext cx="5253682" cy="2944697"/>
        </p:xfrm>
        <a:graphic>
          <a:graphicData uri="http://schemas.openxmlformats.org/drawingml/2006/table">
            <a:tbl>
              <a:tblPr firstRow="1" bandRow="1">
                <a:tableStyleId>{5C22544A-7EE6-4342-B048-85BDC9FD1C3A}</a:tableStyleId>
              </a:tblPr>
              <a:tblGrid>
                <a:gridCol w="2626841">
                  <a:extLst>
                    <a:ext uri="{9D8B030D-6E8A-4147-A177-3AD203B41FA5}">
                      <a16:colId xmlns:a16="http://schemas.microsoft.com/office/drawing/2014/main" val="226817288"/>
                    </a:ext>
                  </a:extLst>
                </a:gridCol>
                <a:gridCol w="2626841">
                  <a:extLst>
                    <a:ext uri="{9D8B030D-6E8A-4147-A177-3AD203B41FA5}">
                      <a16:colId xmlns:a16="http://schemas.microsoft.com/office/drawing/2014/main" val="1253035606"/>
                    </a:ext>
                  </a:extLst>
                </a:gridCol>
              </a:tblGrid>
              <a:tr h="624689">
                <a:tc>
                  <a:txBody>
                    <a:bodyPr/>
                    <a:lstStyle/>
                    <a:p>
                      <a:pPr algn="ctr"/>
                      <a:r>
                        <a:rPr lang="en-US" sz="2800" dirty="0">
                          <a:latin typeface="Times New Roman" panose="02020603050405020304" pitchFamily="18" charset="0"/>
                          <a:cs typeface="Times New Roman" panose="02020603050405020304" pitchFamily="18" charset="0"/>
                        </a:rPr>
                        <a:t>Agents</a:t>
                      </a:r>
                      <a:endParaRPr lang="ru-RU" sz="2800" dirty="0">
                        <a:latin typeface="Times New Roman" panose="02020603050405020304" pitchFamily="18" charset="0"/>
                        <a:cs typeface="Times New Roman" panose="02020603050405020304" pitchFamily="18" charset="0"/>
                      </a:endParaRPr>
                    </a:p>
                  </a:txBody>
                  <a:tcPr anchor="ctr">
                    <a:solidFill>
                      <a:srgbClr val="9277B4"/>
                    </a:solidFill>
                  </a:tcPr>
                </a:tc>
                <a:tc>
                  <a:txBody>
                    <a:bodyPr/>
                    <a:lstStyle/>
                    <a:p>
                      <a:pPr algn="ctr"/>
                      <a:r>
                        <a:rPr lang="en-US" sz="2800" dirty="0">
                          <a:latin typeface="Times New Roman" panose="02020603050405020304" pitchFamily="18" charset="0"/>
                          <a:cs typeface="Times New Roman" panose="02020603050405020304" pitchFamily="18" charset="0"/>
                        </a:rPr>
                        <a:t>Doses</a:t>
                      </a:r>
                      <a:endParaRPr lang="ru-RU" sz="2800" dirty="0">
                        <a:latin typeface="Times New Roman" panose="02020603050405020304" pitchFamily="18" charset="0"/>
                        <a:cs typeface="Times New Roman" panose="02020603050405020304" pitchFamily="18" charset="0"/>
                      </a:endParaRPr>
                    </a:p>
                  </a:txBody>
                  <a:tcPr anchor="ctr">
                    <a:solidFill>
                      <a:srgbClr val="9277B4"/>
                    </a:solidFill>
                  </a:tcPr>
                </a:tc>
                <a:extLst>
                  <a:ext uri="{0D108BD9-81ED-4DB2-BD59-A6C34878D82A}">
                    <a16:rowId xmlns:a16="http://schemas.microsoft.com/office/drawing/2014/main" val="2958506860"/>
                  </a:ext>
                </a:extLst>
              </a:tr>
              <a:tr h="748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Compound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lang="ru-RU" sz="2800" dirty="0">
                        <a:latin typeface="Times New Roman" panose="02020603050405020304" pitchFamily="18" charset="0"/>
                        <a:cs typeface="Times New Roman" panose="02020603050405020304" pitchFamily="18" charset="0"/>
                      </a:endParaRPr>
                    </a:p>
                  </a:txBody>
                  <a:tcPr anchor="ctr">
                    <a:solidFill>
                      <a:srgbClr val="D8D3E0"/>
                    </a:solidFill>
                  </a:tcPr>
                </a:tc>
                <a:tc>
                  <a:txBody>
                    <a:bodyPr/>
                    <a:lstStyle/>
                    <a:p>
                      <a:pPr algn="ctr"/>
                      <a:r>
                        <a:rPr lang="en-US" sz="2800" dirty="0">
                          <a:latin typeface="Times New Roman" panose="02020603050405020304" pitchFamily="18" charset="0"/>
                          <a:cs typeface="Times New Roman" panose="02020603050405020304" pitchFamily="18" charset="0"/>
                        </a:rPr>
                        <a:t>30 mg/kg</a:t>
                      </a:r>
                      <a:endParaRPr lang="ru-RU" sz="2800" dirty="0">
                        <a:latin typeface="Times New Roman" panose="02020603050405020304" pitchFamily="18" charset="0"/>
                        <a:cs typeface="Times New Roman" panose="02020603050405020304" pitchFamily="18" charset="0"/>
                      </a:endParaRPr>
                    </a:p>
                  </a:txBody>
                  <a:tcPr anchor="ctr">
                    <a:solidFill>
                      <a:srgbClr val="D8D3E0"/>
                    </a:solidFill>
                  </a:tcPr>
                </a:tc>
                <a:extLst>
                  <a:ext uri="{0D108BD9-81ED-4DB2-BD59-A6C34878D82A}">
                    <a16:rowId xmlns:a16="http://schemas.microsoft.com/office/drawing/2014/main" val="2383122678"/>
                  </a:ext>
                </a:extLst>
              </a:tr>
              <a:tr h="62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Compound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ru-RU"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solidFill>
                      <a:srgbClr val="EDEA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30 mg/kg</a:t>
                      </a:r>
                      <a:endParaRPr lang="ru-RU" sz="2800" dirty="0">
                        <a:latin typeface="Times New Roman" panose="02020603050405020304" pitchFamily="18" charset="0"/>
                        <a:cs typeface="Times New Roman" panose="02020603050405020304" pitchFamily="18" charset="0"/>
                      </a:endParaRPr>
                    </a:p>
                  </a:txBody>
                  <a:tcPr anchor="ctr">
                    <a:solidFill>
                      <a:srgbClr val="EDEAF0"/>
                    </a:solidFill>
                  </a:tcPr>
                </a:tc>
                <a:extLst>
                  <a:ext uri="{0D108BD9-81ED-4DB2-BD59-A6C34878D82A}">
                    <a16:rowId xmlns:a16="http://schemas.microsoft.com/office/drawing/2014/main" val="3043294655"/>
                  </a:ext>
                </a:extLst>
              </a:tr>
              <a:tr h="946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Vildagliptin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(VIL) </a:t>
                      </a:r>
                      <a:endParaRPr lang="ru-RU" sz="2800" dirty="0">
                        <a:latin typeface="Times New Roman" panose="02020603050405020304" pitchFamily="18" charset="0"/>
                        <a:cs typeface="Times New Roman" panose="02020603050405020304" pitchFamily="18" charset="0"/>
                      </a:endParaRPr>
                    </a:p>
                  </a:txBody>
                  <a:tcPr anchor="ctr">
                    <a:solidFill>
                      <a:srgbClr val="D8D3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30 mg/kg</a:t>
                      </a:r>
                      <a:endParaRPr lang="ru-RU" sz="2800" dirty="0">
                        <a:latin typeface="Times New Roman" panose="02020603050405020304" pitchFamily="18" charset="0"/>
                        <a:cs typeface="Times New Roman" panose="02020603050405020304" pitchFamily="18" charset="0"/>
                      </a:endParaRPr>
                    </a:p>
                  </a:txBody>
                  <a:tcPr anchor="ctr">
                    <a:solidFill>
                      <a:srgbClr val="D8D3E0"/>
                    </a:solidFill>
                  </a:tcPr>
                </a:tc>
                <a:extLst>
                  <a:ext uri="{0D108BD9-81ED-4DB2-BD59-A6C34878D82A}">
                    <a16:rowId xmlns:a16="http://schemas.microsoft.com/office/drawing/2014/main" val="376869507"/>
                  </a:ext>
                </a:extLst>
              </a:tr>
            </a:tbl>
          </a:graphicData>
        </a:graphic>
      </p:graphicFrame>
      <p:sp>
        <p:nvSpPr>
          <p:cNvPr id="25" name="TextBox 24">
            <a:extLst>
              <a:ext uri="{FF2B5EF4-FFF2-40B4-BE49-F238E27FC236}">
                <a16:creationId xmlns:a16="http://schemas.microsoft.com/office/drawing/2014/main" id="{1B2112A9-AEEC-4646-8A2A-B794F2CCB613}"/>
              </a:ext>
            </a:extLst>
          </p:cNvPr>
          <p:cNvSpPr txBox="1"/>
          <p:nvPr/>
        </p:nvSpPr>
        <p:spPr>
          <a:xfrm>
            <a:off x="15137606" y="6470650"/>
            <a:ext cx="80604" cy="978601"/>
          </a:xfrm>
          <a:prstGeom prst="rect">
            <a:avLst/>
          </a:prstGeom>
          <a:noFill/>
        </p:spPr>
        <p:txBody>
          <a:bodyPr wrap="square" rtlCol="0">
            <a:spAutoFit/>
          </a:bodyPr>
          <a:lstStyle/>
          <a:p>
            <a:endParaRPr lang="ru-RU" dirty="0"/>
          </a:p>
        </p:txBody>
      </p:sp>
      <p:sp>
        <p:nvSpPr>
          <p:cNvPr id="26" name="TextBox 25">
            <a:extLst>
              <a:ext uri="{FF2B5EF4-FFF2-40B4-BE49-F238E27FC236}">
                <a16:creationId xmlns:a16="http://schemas.microsoft.com/office/drawing/2014/main" id="{FAE3035B-8A7F-44FA-98F1-BDFC5E1A9ED4}"/>
              </a:ext>
            </a:extLst>
          </p:cNvPr>
          <p:cNvSpPr txBox="1"/>
          <p:nvPr/>
        </p:nvSpPr>
        <p:spPr>
          <a:xfrm>
            <a:off x="16801508" y="9100751"/>
            <a:ext cx="12103104" cy="2862322"/>
          </a:xfrm>
          <a:prstGeom prst="rect">
            <a:avLst/>
          </a:prstGeom>
          <a:noFill/>
        </p:spPr>
        <p:txBody>
          <a:bodyPr wrap="square" rtlCol="0">
            <a:spAutoFit/>
          </a:bodyPr>
          <a:lstStyle/>
          <a:p>
            <a:pPr marL="0" marR="0" lvl="0" indent="0" algn="just" defTabSz="390906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Experimental m</a:t>
            </a:r>
            <a:r>
              <a:rPr lang="en-US" sz="3000" dirty="0" err="1">
                <a:solidFill>
                  <a:prstClr val="black"/>
                </a:solidFill>
                <a:latin typeface="Times New Roman" panose="02020603050405020304" pitchFamily="18" charset="0"/>
                <a:cs typeface="Times New Roman" panose="02020603050405020304" pitchFamily="18" charset="0"/>
              </a:rPr>
              <a:t>ethod</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glucose metabolism was evaluated using oral glucose tolerance test (OGTT). Oral glucose loading (2.5 g/kg) was done in all the groups of mice. The tested compounds were given by oral gavage 30 min prior to the glucose load. Blood glucose was quantified before dosing (time 0) and at 30, 60, 90, and 120 min after the glucose load. The area under the glycemic curve (</a:t>
            </a:r>
            <a:r>
              <a:rPr lang="en-US" sz="3000" dirty="0">
                <a:solidFill>
                  <a:prstClr val="black"/>
                </a:solidFill>
                <a:latin typeface="Times New Roman" panose="02020603050405020304" pitchFamily="18" charset="0"/>
                <a:cs typeface="Times New Roman" panose="02020603050405020304" pitchFamily="18" charset="0"/>
              </a:rPr>
              <a:t>AUC)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was calculated using Tai’s model. </a:t>
            </a:r>
          </a:p>
        </p:txBody>
      </p:sp>
      <p:sp>
        <p:nvSpPr>
          <p:cNvPr id="29" name="TextBox 28">
            <a:extLst>
              <a:ext uri="{FF2B5EF4-FFF2-40B4-BE49-F238E27FC236}">
                <a16:creationId xmlns:a16="http://schemas.microsoft.com/office/drawing/2014/main" id="{FAC8270E-80D7-4365-9156-1AA1288FD37A}"/>
              </a:ext>
            </a:extLst>
          </p:cNvPr>
          <p:cNvSpPr txBox="1"/>
          <p:nvPr/>
        </p:nvSpPr>
        <p:spPr>
          <a:xfrm>
            <a:off x="1343612" y="12611609"/>
            <a:ext cx="4170642" cy="830997"/>
          </a:xfrm>
          <a:prstGeom prst="rect">
            <a:avLst/>
          </a:prstGeom>
          <a:noFill/>
        </p:spPr>
        <p:txBody>
          <a:bodyPr wrap="square" rtlCol="0">
            <a:spAutoFit/>
          </a:bodyPr>
          <a:lstStyle/>
          <a:p>
            <a:r>
              <a:rPr lang="en-US" sz="4800" b="1" dirty="0">
                <a:solidFill>
                  <a:srgbClr val="663399"/>
                </a:solidFill>
                <a:latin typeface="Times New Roman" panose="02020603050405020304" pitchFamily="18" charset="0"/>
                <a:cs typeface="Times New Roman" panose="02020603050405020304" pitchFamily="18" charset="0"/>
              </a:rPr>
              <a:t>Results</a:t>
            </a:r>
            <a:endParaRPr lang="ru-RU" sz="4800" b="1" dirty="0">
              <a:solidFill>
                <a:srgbClr val="663399"/>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EE11D8F-3C95-4B52-8752-A71949AE463A}"/>
              </a:ext>
            </a:extLst>
          </p:cNvPr>
          <p:cNvSpPr txBox="1"/>
          <p:nvPr/>
        </p:nvSpPr>
        <p:spPr>
          <a:xfrm>
            <a:off x="11097822" y="12638251"/>
            <a:ext cx="603535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 OGTT in AY mice </a:t>
            </a:r>
            <a:endParaRPr lang="ru-RU" sz="4000" b="1" dirty="0">
              <a:latin typeface="Times New Roman" panose="02020603050405020304" pitchFamily="18" charset="0"/>
              <a:cs typeface="Times New Roman" panose="02020603050405020304" pitchFamily="18" charset="0"/>
            </a:endParaRPr>
          </a:p>
        </p:txBody>
      </p:sp>
      <p:graphicFrame>
        <p:nvGraphicFramePr>
          <p:cNvPr id="36" name="Диаграмма 35">
            <a:extLst>
              <a:ext uri="{FF2B5EF4-FFF2-40B4-BE49-F238E27FC236}">
                <a16:creationId xmlns:a16="http://schemas.microsoft.com/office/drawing/2014/main" id="{4D37850D-946A-4E0D-B9C5-73C603DCC97A}"/>
              </a:ext>
            </a:extLst>
          </p:cNvPr>
          <p:cNvGraphicFramePr>
            <a:graphicFrameLocks/>
          </p:cNvGraphicFramePr>
          <p:nvPr>
            <p:extLst>
              <p:ext uri="{D42A27DB-BD31-4B8C-83A1-F6EECF244321}">
                <p14:modId xmlns:p14="http://schemas.microsoft.com/office/powerpoint/2010/main" val="1947509169"/>
              </p:ext>
            </p:extLst>
          </p:nvPr>
        </p:nvGraphicFramePr>
        <p:xfrm>
          <a:off x="1404133" y="13671207"/>
          <a:ext cx="9126300" cy="6552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Диаграмма 36">
            <a:extLst>
              <a:ext uri="{FF2B5EF4-FFF2-40B4-BE49-F238E27FC236}">
                <a16:creationId xmlns:a16="http://schemas.microsoft.com/office/drawing/2014/main" id="{680EEB1A-BB18-4BAA-8731-33A9FC572129}"/>
              </a:ext>
            </a:extLst>
          </p:cNvPr>
          <p:cNvGraphicFramePr>
            <a:graphicFrameLocks/>
          </p:cNvGraphicFramePr>
          <p:nvPr>
            <p:extLst>
              <p:ext uri="{D42A27DB-BD31-4B8C-83A1-F6EECF244321}">
                <p14:modId xmlns:p14="http://schemas.microsoft.com/office/powerpoint/2010/main" val="2445825014"/>
              </p:ext>
            </p:extLst>
          </p:nvPr>
        </p:nvGraphicFramePr>
        <p:xfrm>
          <a:off x="10338994" y="13671207"/>
          <a:ext cx="9096533" cy="65526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Диаграмма 37">
            <a:extLst>
              <a:ext uri="{FF2B5EF4-FFF2-40B4-BE49-F238E27FC236}">
                <a16:creationId xmlns:a16="http://schemas.microsoft.com/office/drawing/2014/main" id="{565D9D1B-17B9-4DA2-96E6-416545996611}"/>
              </a:ext>
            </a:extLst>
          </p:cNvPr>
          <p:cNvGraphicFramePr>
            <a:graphicFrameLocks/>
          </p:cNvGraphicFramePr>
          <p:nvPr>
            <p:extLst>
              <p:ext uri="{D42A27DB-BD31-4B8C-83A1-F6EECF244321}">
                <p14:modId xmlns:p14="http://schemas.microsoft.com/office/powerpoint/2010/main" val="1654793307"/>
              </p:ext>
            </p:extLst>
          </p:nvPr>
        </p:nvGraphicFramePr>
        <p:xfrm>
          <a:off x="19435527" y="13655303"/>
          <a:ext cx="9096533" cy="6219443"/>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a:extLst>
              <a:ext uri="{FF2B5EF4-FFF2-40B4-BE49-F238E27FC236}">
                <a16:creationId xmlns:a16="http://schemas.microsoft.com/office/drawing/2014/main" id="{DB74A4CD-C09B-42EF-849A-587EA9AAECFA}"/>
              </a:ext>
            </a:extLst>
          </p:cNvPr>
          <p:cNvSpPr txBox="1"/>
          <p:nvPr/>
        </p:nvSpPr>
        <p:spPr>
          <a:xfrm>
            <a:off x="1404133" y="20170436"/>
            <a:ext cx="8974852" cy="2677656"/>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*p &lt; 0.05 as compared to C57BL/6 mice, #p &lt; 0.05 as compared to untreated AY mice.</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OGTT immediately performed after the first oral introduction of studied compounds to AY mice did not show </a:t>
            </a:r>
            <a:r>
              <a:rPr lang="en-US" sz="2400" i="1" dirty="0" err="1">
                <a:latin typeface="Times New Roman" panose="02020603050405020304" pitchFamily="18" charset="0"/>
                <a:cs typeface="Times New Roman" panose="02020603050405020304" pitchFamily="18" charset="0"/>
              </a:rPr>
              <a:t>ahypoglycemic</a:t>
            </a:r>
            <a:r>
              <a:rPr lang="en-US" sz="2400" i="1" dirty="0">
                <a:latin typeface="Times New Roman" panose="02020603050405020304" pitchFamily="18" charset="0"/>
                <a:cs typeface="Times New Roman" panose="02020603050405020304" pitchFamily="18" charset="0"/>
              </a:rPr>
              <a:t> effect but revealed the impaired glucose tolerance in untreated mice. Conversely administration of 1 exerted a hyperglycemic effect. </a:t>
            </a:r>
          </a:p>
          <a:p>
            <a:pPr algn="just"/>
            <a:endParaRPr lang="ru-RU" sz="24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959081C-0E91-4D8A-A421-02D3F6628372}"/>
              </a:ext>
            </a:extLst>
          </p:cNvPr>
          <p:cNvSpPr txBox="1"/>
          <p:nvPr/>
        </p:nvSpPr>
        <p:spPr>
          <a:xfrm>
            <a:off x="19774547" y="20186650"/>
            <a:ext cx="9096533" cy="378565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4. </a:t>
            </a:r>
            <a:r>
              <a:rPr lang="en-US" sz="2400" dirty="0">
                <a:latin typeface="Times New Roman" panose="02020603050405020304" pitchFamily="18" charset="0"/>
                <a:cs typeface="Times New Roman" panose="02020603050405020304" pitchFamily="18" charset="0"/>
              </a:rPr>
              <a:t>*p &lt; 0.05 vs. untreated AY mice on the 1st day of dosing; #p &lt; 0.05 vs. untreated AY mice on the 14th day of dosing; Ap &lt; 0.05 vs. C57BL/6 mice on the 1st day of dosing; Bp &lt; 0.05 vs. C57BL/6 mice on the 14th day of dosing; Cp &lt; 0.05 vs. VIL 1st day of dosing; </a:t>
            </a:r>
            <a:r>
              <a:rPr lang="en-US" sz="2400" dirty="0" err="1">
                <a:latin typeface="Times New Roman" panose="02020603050405020304" pitchFamily="18" charset="0"/>
                <a:cs typeface="Times New Roman" panose="02020603050405020304" pitchFamily="18" charset="0"/>
              </a:rPr>
              <a:t>Dp</a:t>
            </a:r>
            <a:r>
              <a:rPr lang="en-US" sz="2400" dirty="0">
                <a:latin typeface="Times New Roman" panose="02020603050405020304" pitchFamily="18" charset="0"/>
                <a:cs typeface="Times New Roman" panose="02020603050405020304" pitchFamily="18" charset="0"/>
              </a:rPr>
              <a:t> &lt; 0.05 vs. compound 1 on the 1st day of dosing; Ep &lt; 0.05 vs. 3 on the 1st day of dosing.</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 significant hypoglycemic effect was detected in mice treated by 2, judging by a lower AUC. The hyperglycemic effect of 1 decreased, but the total glucose level in these animals did not differ from that in the untreated AY group. The administration of VIL for 2 weeks also improved the results of the OGTT. </a:t>
            </a:r>
          </a:p>
        </p:txBody>
      </p:sp>
      <p:sp>
        <p:nvSpPr>
          <p:cNvPr id="40" name="TextBox 39">
            <a:extLst>
              <a:ext uri="{FF2B5EF4-FFF2-40B4-BE49-F238E27FC236}">
                <a16:creationId xmlns:a16="http://schemas.microsoft.com/office/drawing/2014/main" id="{595726FC-7A98-4F79-B4CC-98D50FFE8FAA}"/>
              </a:ext>
            </a:extLst>
          </p:cNvPr>
          <p:cNvSpPr txBox="1"/>
          <p:nvPr/>
        </p:nvSpPr>
        <p:spPr>
          <a:xfrm>
            <a:off x="7883834" y="51704875"/>
            <a:ext cx="10134600" cy="3352800"/>
          </a:xfrm>
          <a:prstGeom prst="rect">
            <a:avLst/>
          </a:prstGeom>
          <a:noFill/>
        </p:spPr>
        <p:txBody>
          <a:bodyPr wrap="square" rtlCol="0">
            <a:spAutoFit/>
          </a:bodyPr>
          <a:lstStyle/>
          <a:p>
            <a:endParaRPr lang="ru-RU" dirty="0"/>
          </a:p>
        </p:txBody>
      </p:sp>
      <p:sp>
        <p:nvSpPr>
          <p:cNvPr id="41" name="TextBox 40">
            <a:extLst>
              <a:ext uri="{FF2B5EF4-FFF2-40B4-BE49-F238E27FC236}">
                <a16:creationId xmlns:a16="http://schemas.microsoft.com/office/drawing/2014/main" id="{E5A0A786-9B20-4700-A42F-B6B804E2C9AA}"/>
              </a:ext>
            </a:extLst>
          </p:cNvPr>
          <p:cNvSpPr txBox="1"/>
          <p:nvPr/>
        </p:nvSpPr>
        <p:spPr>
          <a:xfrm>
            <a:off x="12531743" y="24088972"/>
            <a:ext cx="678716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Histological examination </a:t>
            </a:r>
            <a:endParaRPr lang="ru-RU" sz="4000" b="1"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275A8B7E-1B48-416C-BF2D-3A2C2541ADB8}"/>
              </a:ext>
            </a:extLst>
          </p:cNvPr>
          <p:cNvSpPr txBox="1"/>
          <p:nvPr/>
        </p:nvSpPr>
        <p:spPr>
          <a:xfrm>
            <a:off x="5775167" y="53124100"/>
            <a:ext cx="13257438" cy="9898810"/>
          </a:xfrm>
          <a:prstGeom prst="rect">
            <a:avLst/>
          </a:prstGeom>
          <a:noFill/>
        </p:spPr>
        <p:txBody>
          <a:bodyPr wrap="square" rtlCol="0">
            <a:spAutoFit/>
          </a:bodyPr>
          <a:lstStyle/>
          <a:p>
            <a:endParaRPr lang="ru-RU" dirty="0"/>
          </a:p>
        </p:txBody>
      </p:sp>
      <p:pic>
        <p:nvPicPr>
          <p:cNvPr id="1047" name="Рисунок 8" descr="Описание: BL K - 2">
            <a:extLst>
              <a:ext uri="{FF2B5EF4-FFF2-40B4-BE49-F238E27FC236}">
                <a16:creationId xmlns:a16="http://schemas.microsoft.com/office/drawing/2014/main" id="{CDDA783C-8D6D-4B2F-8987-EBD51AD8D5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3799" y="25739831"/>
            <a:ext cx="3731783" cy="305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Рисунок 1" descr="Описание: Аг К - 1">
            <a:extLst>
              <a:ext uri="{FF2B5EF4-FFF2-40B4-BE49-F238E27FC236}">
                <a16:creationId xmlns:a16="http://schemas.microsoft.com/office/drawing/2014/main" id="{7F103DEE-6984-4BCD-A619-5ED32F95B1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7524" y="25741571"/>
            <a:ext cx="3731783" cy="30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a:extLst>
              <a:ext uri="{FF2B5EF4-FFF2-40B4-BE49-F238E27FC236}">
                <a16:creationId xmlns:a16="http://schemas.microsoft.com/office/drawing/2014/main" id="{EBAB7731-FD4D-4ED9-BC71-6582E759A311}"/>
              </a:ext>
            </a:extLst>
          </p:cNvPr>
          <p:cNvSpPr txBox="1"/>
          <p:nvPr/>
        </p:nvSpPr>
        <p:spPr>
          <a:xfrm>
            <a:off x="1444388" y="32637457"/>
            <a:ext cx="7914919" cy="3046988"/>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Figure 5. </a:t>
            </a:r>
            <a:r>
              <a:rPr lang="en-US" sz="2400" dirty="0">
                <a:latin typeface="Times New Roman" panose="02020603050405020304" pitchFamily="18" charset="0"/>
                <a:cs typeface="Times New Roman" panose="02020603050405020304" pitchFamily="18" charset="0"/>
              </a:rPr>
              <a:t>A. Nuclear polymorphism of hepatocytes. Staining with hematoxylin and eosin, magnification ×200. B. Polymorphic lipid infiltration of hepatocytes. Staining with hematoxylin and eosin; magnification ×200. C. Polymorphic lipid infiltration, nuclear polymorphism of hepatocytes. Staining with hematoxylin and eosin; magnification ×400. D. Polymorphic lipid infiltration, no glycogen. Staining: periodic acid-Schiff, hematoxylin, and orange G; magnification ×200. </a:t>
            </a:r>
            <a:endParaRPr lang="ru-RU" sz="2400"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40D11F69-CB8B-4147-A567-A8B130C27C69}"/>
              </a:ext>
            </a:extLst>
          </p:cNvPr>
          <p:cNvSpPr txBox="1"/>
          <p:nvPr/>
        </p:nvSpPr>
        <p:spPr>
          <a:xfrm>
            <a:off x="1368229" y="24292890"/>
            <a:ext cx="8166301" cy="1292662"/>
          </a:xfrm>
          <a:prstGeom prst="rect">
            <a:avLst/>
          </a:prstGeom>
          <a:noFill/>
        </p:spPr>
        <p:txBody>
          <a:bodyPr wrap="square">
            <a:spAutoFit/>
          </a:bodyPr>
          <a:lstStyle/>
          <a:p>
            <a:pPr algn="ctr"/>
            <a:r>
              <a:rPr lang="en-US" sz="2600" b="1" dirty="0">
                <a:latin typeface="Times New Roman" panose="02020603050405020304" pitchFamily="18" charset="0"/>
                <a:cs typeface="Times New Roman" panose="02020603050405020304" pitchFamily="18" charset="0"/>
              </a:rPr>
              <a:t>Histological examination of the liver of а C57BL/6 mouse (A) and an untreated AY mouse (B-D) at the end of the experiment</a:t>
            </a:r>
            <a:endParaRPr lang="ru-RU" sz="2600" b="1"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8B82638C-F514-40CC-A72B-142D88C5C2A3}"/>
              </a:ext>
            </a:extLst>
          </p:cNvPr>
          <p:cNvSpPr txBox="1"/>
          <p:nvPr/>
        </p:nvSpPr>
        <p:spPr>
          <a:xfrm>
            <a:off x="22045460" y="25596850"/>
            <a:ext cx="6825620" cy="7848302"/>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Figure 6.  </a:t>
            </a:r>
            <a:r>
              <a:rPr lang="en-US" sz="2400" dirty="0">
                <a:latin typeface="Times New Roman" panose="02020603050405020304" pitchFamily="18" charset="0"/>
                <a:cs typeface="Times New Roman" panose="02020603050405020304" pitchFamily="18" charset="0"/>
              </a:rPr>
              <a:t>A. The liver of an AY mouse after 14 days of VIL administration. Polymorphic lipid infiltration and hepatocyte polymorphism. Staining: hematoxylin and eosin; magnification ×200. B. The liver of an AY mouse after 14 days of administration of VIL. Polymorphic lipid infiltration, no glycogen. Staining: periodic acid-Schiff, hematoxylin, and orange G; magnification ×200. C. The liver of an AY mouse that received 1 for 14 days. Polymorphic lipid infiltration, no glycogen. Staining: periodic acid-Schiff, hematoxylin, and orange G; magnification ×200. D. The liver of an AY mouse that received 1 for 14 days. Fine necrosis of hepatocytes. Staining: hematoxylin and eosin; magnification ×200. E.  The liver of an AY mouse who received 2 for 14 days. Small-vesicle fat dystrophy, hepatocyte hypertrophy. Staining with hematoxylin and eosin; magnification ×200. F. The liver of an AY mouse that received 2 for 14 days. Small-vesicle fat dystrophy, no glycogen. Staining: periodic acid-Schiff, hematoxylin, orange G. magnification ×200. </a:t>
            </a:r>
            <a:endParaRPr lang="ru-RU" sz="2400" dirty="0">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23762143-D77F-44A5-8FB3-777B7E1650E0}"/>
              </a:ext>
            </a:extLst>
          </p:cNvPr>
          <p:cNvSpPr txBox="1"/>
          <p:nvPr/>
        </p:nvSpPr>
        <p:spPr>
          <a:xfrm>
            <a:off x="10205055" y="25596850"/>
            <a:ext cx="11561951" cy="892552"/>
          </a:xfrm>
          <a:prstGeom prst="rect">
            <a:avLst/>
          </a:prstGeom>
          <a:noFill/>
        </p:spPr>
        <p:txBody>
          <a:bodyPr wrap="square">
            <a:spAutoFit/>
          </a:bodyPr>
          <a:lstStyle/>
          <a:p>
            <a:pPr algn="ctr"/>
            <a:r>
              <a:rPr lang="en-US" sz="2600" b="1" dirty="0">
                <a:latin typeface="Times New Roman" panose="02020603050405020304" pitchFamily="18" charset="0"/>
                <a:cs typeface="Times New Roman" panose="02020603050405020304" pitchFamily="18" charset="0"/>
              </a:rPr>
              <a:t>Histological examination of the liver of AY mice treated with </a:t>
            </a:r>
            <a:endParaRPr lang="ru-RU" sz="2600" b="1" dirty="0">
              <a:latin typeface="Times New Roman" panose="02020603050405020304" pitchFamily="18" charset="0"/>
              <a:cs typeface="Times New Roman" panose="02020603050405020304" pitchFamily="18" charset="0"/>
            </a:endParaRPr>
          </a:p>
          <a:p>
            <a:pPr algn="ctr"/>
            <a:r>
              <a:rPr lang="en-US" sz="2600" b="1" dirty="0">
                <a:latin typeface="Times New Roman" panose="02020603050405020304" pitchFamily="18" charset="0"/>
                <a:cs typeface="Times New Roman" panose="02020603050405020304" pitchFamily="18" charset="0"/>
              </a:rPr>
              <a:t>VIL or compounds 1 or 2</a:t>
            </a:r>
            <a:endParaRPr lang="ru-RU" sz="2600" b="1" dirty="0">
              <a:latin typeface="Times New Roman" panose="02020603050405020304" pitchFamily="18" charset="0"/>
              <a:cs typeface="Times New Roman" panose="02020603050405020304" pitchFamily="18" charset="0"/>
            </a:endParaRPr>
          </a:p>
        </p:txBody>
      </p:sp>
      <p:pic>
        <p:nvPicPr>
          <p:cNvPr id="1050" name="Рисунок 9" descr="Описание: Аг К - 8">
            <a:extLst>
              <a:ext uri="{FF2B5EF4-FFF2-40B4-BE49-F238E27FC236}">
                <a16:creationId xmlns:a16="http://schemas.microsoft.com/office/drawing/2014/main" id="{301958D6-45B8-4F56-9D45-3ECA3EBA23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3800" y="29272048"/>
            <a:ext cx="3731782" cy="305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Рисунок 11" descr="Описание: Аг К - 11">
            <a:extLst>
              <a:ext uri="{FF2B5EF4-FFF2-40B4-BE49-F238E27FC236}">
                <a16:creationId xmlns:a16="http://schemas.microsoft.com/office/drawing/2014/main" id="{4A6B7155-6009-4863-BAFB-DE9583E211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524" y="29272046"/>
            <a:ext cx="3714359" cy="305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a:extLst>
              <a:ext uri="{FF2B5EF4-FFF2-40B4-BE49-F238E27FC236}">
                <a16:creationId xmlns:a16="http://schemas.microsoft.com/office/drawing/2014/main" id="{582B507E-1A8F-42F3-BDA3-6EE95059675D}"/>
              </a:ext>
            </a:extLst>
          </p:cNvPr>
          <p:cNvSpPr txBox="1"/>
          <p:nvPr/>
        </p:nvSpPr>
        <p:spPr>
          <a:xfrm>
            <a:off x="1436592" y="28794590"/>
            <a:ext cx="3731783" cy="369332"/>
          </a:xfrm>
          <a:prstGeom prst="rect">
            <a:avLst/>
          </a:prstGeom>
          <a:noFill/>
        </p:spPr>
        <p:txBody>
          <a:bodyPr wrap="square" rtlCol="0">
            <a:spAutoFit/>
          </a:bodyPr>
          <a:lstStyle/>
          <a:p>
            <a:pPr algn="ctr"/>
            <a:r>
              <a:rPr lang="en-US" sz="1800" dirty="0"/>
              <a:t>A</a:t>
            </a:r>
            <a:endParaRPr lang="ru-RU" sz="1800" dirty="0"/>
          </a:p>
        </p:txBody>
      </p:sp>
      <p:sp>
        <p:nvSpPr>
          <p:cNvPr id="57" name="TextBox 56">
            <a:extLst>
              <a:ext uri="{FF2B5EF4-FFF2-40B4-BE49-F238E27FC236}">
                <a16:creationId xmlns:a16="http://schemas.microsoft.com/office/drawing/2014/main" id="{F6BA7AA5-7DA0-494B-8F2B-0438DDB9DDF7}"/>
              </a:ext>
            </a:extLst>
          </p:cNvPr>
          <p:cNvSpPr txBox="1"/>
          <p:nvPr/>
        </p:nvSpPr>
        <p:spPr>
          <a:xfrm>
            <a:off x="5734946" y="28794590"/>
            <a:ext cx="3687207" cy="369332"/>
          </a:xfrm>
          <a:prstGeom prst="rect">
            <a:avLst/>
          </a:prstGeom>
          <a:noFill/>
        </p:spPr>
        <p:txBody>
          <a:bodyPr wrap="square" rtlCol="0">
            <a:spAutoFit/>
          </a:bodyPr>
          <a:lstStyle/>
          <a:p>
            <a:pPr algn="ctr"/>
            <a:r>
              <a:rPr lang="en-US" sz="1800" dirty="0"/>
              <a:t>B</a:t>
            </a:r>
            <a:endParaRPr lang="ru-RU" sz="1800" dirty="0"/>
          </a:p>
        </p:txBody>
      </p:sp>
      <p:sp>
        <p:nvSpPr>
          <p:cNvPr id="58" name="TextBox 57">
            <a:extLst>
              <a:ext uri="{FF2B5EF4-FFF2-40B4-BE49-F238E27FC236}">
                <a16:creationId xmlns:a16="http://schemas.microsoft.com/office/drawing/2014/main" id="{B2638853-05D5-4D63-82F3-447F40C660CA}"/>
              </a:ext>
            </a:extLst>
          </p:cNvPr>
          <p:cNvSpPr txBox="1"/>
          <p:nvPr/>
        </p:nvSpPr>
        <p:spPr>
          <a:xfrm>
            <a:off x="1447892" y="32337723"/>
            <a:ext cx="3731783" cy="369332"/>
          </a:xfrm>
          <a:prstGeom prst="rect">
            <a:avLst/>
          </a:prstGeom>
          <a:noFill/>
        </p:spPr>
        <p:txBody>
          <a:bodyPr wrap="square" rtlCol="0">
            <a:spAutoFit/>
          </a:bodyPr>
          <a:lstStyle/>
          <a:p>
            <a:pPr algn="ctr"/>
            <a:r>
              <a:rPr lang="en-US" sz="1800" dirty="0"/>
              <a:t>C</a:t>
            </a:r>
            <a:endParaRPr lang="ru-RU" sz="1800" dirty="0"/>
          </a:p>
        </p:txBody>
      </p:sp>
      <p:sp>
        <p:nvSpPr>
          <p:cNvPr id="60" name="TextBox 59">
            <a:extLst>
              <a:ext uri="{FF2B5EF4-FFF2-40B4-BE49-F238E27FC236}">
                <a16:creationId xmlns:a16="http://schemas.microsoft.com/office/drawing/2014/main" id="{864D5AA1-6F27-4887-9BAB-D1A587AB2C4C}"/>
              </a:ext>
            </a:extLst>
          </p:cNvPr>
          <p:cNvSpPr txBox="1"/>
          <p:nvPr/>
        </p:nvSpPr>
        <p:spPr>
          <a:xfrm>
            <a:off x="5627523" y="32371872"/>
            <a:ext cx="3697371" cy="369332"/>
          </a:xfrm>
          <a:prstGeom prst="rect">
            <a:avLst/>
          </a:prstGeom>
          <a:noFill/>
        </p:spPr>
        <p:txBody>
          <a:bodyPr wrap="square" rtlCol="0">
            <a:spAutoFit/>
          </a:bodyPr>
          <a:lstStyle/>
          <a:p>
            <a:pPr algn="ctr"/>
            <a:r>
              <a:rPr lang="en-US" sz="1800" dirty="0"/>
              <a:t>D</a:t>
            </a:r>
            <a:endParaRPr lang="ru-RU" sz="1800" dirty="0"/>
          </a:p>
        </p:txBody>
      </p:sp>
      <p:pic>
        <p:nvPicPr>
          <p:cNvPr id="1054" name="Рисунок 12" descr="Описание: Аг ВИЛ - 2">
            <a:extLst>
              <a:ext uri="{FF2B5EF4-FFF2-40B4-BE49-F238E27FC236}">
                <a16:creationId xmlns:a16="http://schemas.microsoft.com/office/drawing/2014/main" id="{BBDDB4FD-A3AB-4F65-B5BC-FCA8987AEC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74729" y="26670000"/>
            <a:ext cx="3619653" cy="303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21320A48-632F-44B7-854E-4D5F22CBA032}"/>
              </a:ext>
            </a:extLst>
          </p:cNvPr>
          <p:cNvSpPr txBox="1"/>
          <p:nvPr/>
        </p:nvSpPr>
        <p:spPr>
          <a:xfrm>
            <a:off x="10174815" y="29725481"/>
            <a:ext cx="3619653" cy="369332"/>
          </a:xfrm>
          <a:prstGeom prst="rect">
            <a:avLst/>
          </a:prstGeom>
          <a:noFill/>
        </p:spPr>
        <p:txBody>
          <a:bodyPr wrap="square" rtlCol="0">
            <a:spAutoFit/>
          </a:bodyPr>
          <a:lstStyle/>
          <a:p>
            <a:pPr algn="ctr"/>
            <a:r>
              <a:rPr lang="en-US" sz="1800" dirty="0"/>
              <a:t>A</a:t>
            </a:r>
            <a:endParaRPr lang="ru-RU" sz="1800" dirty="0"/>
          </a:p>
        </p:txBody>
      </p:sp>
      <p:pic>
        <p:nvPicPr>
          <p:cNvPr id="1055" name="Рисунок 13" descr="Описание: Аг ВИЛ - 9">
            <a:extLst>
              <a:ext uri="{FF2B5EF4-FFF2-40B4-BE49-F238E27FC236}">
                <a16:creationId xmlns:a16="http://schemas.microsoft.com/office/drawing/2014/main" id="{FDF05DFE-8D11-4AB2-9290-B9723DBB86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165488" y="26669175"/>
            <a:ext cx="3641538" cy="3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Рисунок 14" descr="Описание: Аг 528 - 13">
            <a:extLst>
              <a:ext uri="{FF2B5EF4-FFF2-40B4-BE49-F238E27FC236}">
                <a16:creationId xmlns:a16="http://schemas.microsoft.com/office/drawing/2014/main" id="{6EA9DECB-A053-4D7C-B800-9699B5E4027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4274" y="26655851"/>
            <a:ext cx="3691527" cy="303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a:extLst>
              <a:ext uri="{FF2B5EF4-FFF2-40B4-BE49-F238E27FC236}">
                <a16:creationId xmlns:a16="http://schemas.microsoft.com/office/drawing/2014/main" id="{288C525D-2B28-4621-B65F-F56C1B427DEE}"/>
              </a:ext>
            </a:extLst>
          </p:cNvPr>
          <p:cNvSpPr txBox="1"/>
          <p:nvPr/>
        </p:nvSpPr>
        <p:spPr>
          <a:xfrm>
            <a:off x="14115498" y="29708990"/>
            <a:ext cx="3619653" cy="369332"/>
          </a:xfrm>
          <a:prstGeom prst="rect">
            <a:avLst/>
          </a:prstGeom>
          <a:noFill/>
        </p:spPr>
        <p:txBody>
          <a:bodyPr wrap="square" rtlCol="0">
            <a:spAutoFit/>
          </a:bodyPr>
          <a:lstStyle/>
          <a:p>
            <a:pPr algn="ctr"/>
            <a:r>
              <a:rPr lang="en-US" sz="1800" dirty="0"/>
              <a:t>B</a:t>
            </a:r>
            <a:endParaRPr lang="ru-RU" sz="1800" dirty="0"/>
          </a:p>
        </p:txBody>
      </p:sp>
      <p:sp>
        <p:nvSpPr>
          <p:cNvPr id="64" name="TextBox 63">
            <a:extLst>
              <a:ext uri="{FF2B5EF4-FFF2-40B4-BE49-F238E27FC236}">
                <a16:creationId xmlns:a16="http://schemas.microsoft.com/office/drawing/2014/main" id="{DA6E8D48-F14D-4527-849B-923DF3083765}"/>
              </a:ext>
            </a:extLst>
          </p:cNvPr>
          <p:cNvSpPr txBox="1"/>
          <p:nvPr/>
        </p:nvSpPr>
        <p:spPr>
          <a:xfrm>
            <a:off x="18105068" y="29684919"/>
            <a:ext cx="3609156" cy="369332"/>
          </a:xfrm>
          <a:prstGeom prst="rect">
            <a:avLst/>
          </a:prstGeom>
          <a:noFill/>
        </p:spPr>
        <p:txBody>
          <a:bodyPr wrap="square" rtlCol="0">
            <a:spAutoFit/>
          </a:bodyPr>
          <a:lstStyle/>
          <a:p>
            <a:pPr algn="ctr"/>
            <a:r>
              <a:rPr lang="en-US" sz="1800" dirty="0"/>
              <a:t>C</a:t>
            </a:r>
            <a:endParaRPr lang="ru-RU" sz="1800" dirty="0"/>
          </a:p>
        </p:txBody>
      </p:sp>
      <p:pic>
        <p:nvPicPr>
          <p:cNvPr id="1057" name="Рисунок 15" descr="Описание: Аг 528 - 16">
            <a:extLst>
              <a:ext uri="{FF2B5EF4-FFF2-40B4-BE49-F238E27FC236}">
                <a16:creationId xmlns:a16="http://schemas.microsoft.com/office/drawing/2014/main" id="{7FFBA5F8-926D-4674-8983-158DC534F15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74729" y="30186448"/>
            <a:ext cx="3619653" cy="3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extLst>
              <a:ext uri="{FF2B5EF4-FFF2-40B4-BE49-F238E27FC236}">
                <a16:creationId xmlns:a16="http://schemas.microsoft.com/office/drawing/2014/main" id="{04FF8427-9A4A-48A0-B9C1-8E5B609777BB}"/>
              </a:ext>
            </a:extLst>
          </p:cNvPr>
          <p:cNvSpPr txBox="1"/>
          <p:nvPr/>
        </p:nvSpPr>
        <p:spPr>
          <a:xfrm>
            <a:off x="10152275" y="33235431"/>
            <a:ext cx="3642108" cy="369332"/>
          </a:xfrm>
          <a:prstGeom prst="rect">
            <a:avLst/>
          </a:prstGeom>
          <a:noFill/>
        </p:spPr>
        <p:txBody>
          <a:bodyPr wrap="square" rtlCol="0">
            <a:spAutoFit/>
          </a:bodyPr>
          <a:lstStyle/>
          <a:p>
            <a:pPr algn="ctr"/>
            <a:r>
              <a:rPr lang="en-US" sz="1800" dirty="0"/>
              <a:t>D</a:t>
            </a:r>
            <a:endParaRPr lang="ru-RU" sz="1800" dirty="0"/>
          </a:p>
        </p:txBody>
      </p:sp>
      <p:pic>
        <p:nvPicPr>
          <p:cNvPr id="1059" name="Рисунок 16" descr="Описание: Аг619 - 1">
            <a:extLst>
              <a:ext uri="{FF2B5EF4-FFF2-40B4-BE49-F238E27FC236}">
                <a16:creationId xmlns:a16="http://schemas.microsoft.com/office/drawing/2014/main" id="{D714F665-215D-4224-AD9D-2ABF1659D0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140104" y="30177928"/>
            <a:ext cx="3666921" cy="3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a:extLst>
              <a:ext uri="{FF2B5EF4-FFF2-40B4-BE49-F238E27FC236}">
                <a16:creationId xmlns:a16="http://schemas.microsoft.com/office/drawing/2014/main" id="{82DFEB68-E23A-4FE8-B1B6-F9C8D9DA5D8C}"/>
              </a:ext>
            </a:extLst>
          </p:cNvPr>
          <p:cNvSpPr txBox="1"/>
          <p:nvPr/>
        </p:nvSpPr>
        <p:spPr>
          <a:xfrm>
            <a:off x="14140104" y="33182525"/>
            <a:ext cx="3619652" cy="369332"/>
          </a:xfrm>
          <a:prstGeom prst="rect">
            <a:avLst/>
          </a:prstGeom>
          <a:noFill/>
        </p:spPr>
        <p:txBody>
          <a:bodyPr wrap="square" rtlCol="0">
            <a:spAutoFit/>
          </a:bodyPr>
          <a:lstStyle/>
          <a:p>
            <a:pPr algn="ctr"/>
            <a:r>
              <a:rPr lang="en-US" sz="1800" dirty="0"/>
              <a:t>E</a:t>
            </a:r>
            <a:endParaRPr lang="ru-RU" sz="1800" dirty="0"/>
          </a:p>
        </p:txBody>
      </p:sp>
      <p:pic>
        <p:nvPicPr>
          <p:cNvPr id="1060" name="Рисунок 17" descr="Описание: Аг619 - 17">
            <a:extLst>
              <a:ext uri="{FF2B5EF4-FFF2-40B4-BE49-F238E27FC236}">
                <a16:creationId xmlns:a16="http://schemas.microsoft.com/office/drawing/2014/main" id="{5CB9B341-A82C-4628-9855-A814DC3CF71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104274" y="30177928"/>
            <a:ext cx="3695497" cy="303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B237C089-B2AA-447A-A315-9A15840F5E7B}"/>
              </a:ext>
            </a:extLst>
          </p:cNvPr>
          <p:cNvSpPr txBox="1"/>
          <p:nvPr/>
        </p:nvSpPr>
        <p:spPr>
          <a:xfrm>
            <a:off x="18128880" y="33173258"/>
            <a:ext cx="3666921" cy="369332"/>
          </a:xfrm>
          <a:prstGeom prst="rect">
            <a:avLst/>
          </a:prstGeom>
          <a:noFill/>
        </p:spPr>
        <p:txBody>
          <a:bodyPr wrap="square" rtlCol="0">
            <a:spAutoFit/>
          </a:bodyPr>
          <a:lstStyle/>
          <a:p>
            <a:pPr algn="ctr"/>
            <a:r>
              <a:rPr lang="en-US" sz="1800" dirty="0"/>
              <a:t>F</a:t>
            </a:r>
            <a:endParaRPr lang="ru-RU" sz="1800" dirty="0"/>
          </a:p>
        </p:txBody>
      </p:sp>
      <p:sp>
        <p:nvSpPr>
          <p:cNvPr id="117" name="TextBox 116">
            <a:extLst>
              <a:ext uri="{FF2B5EF4-FFF2-40B4-BE49-F238E27FC236}">
                <a16:creationId xmlns:a16="http://schemas.microsoft.com/office/drawing/2014/main" id="{595C001C-96AE-4ED1-A8C2-DD3EFACD4A78}"/>
              </a:ext>
            </a:extLst>
          </p:cNvPr>
          <p:cNvSpPr txBox="1"/>
          <p:nvPr/>
        </p:nvSpPr>
        <p:spPr>
          <a:xfrm>
            <a:off x="1507621" y="36811168"/>
            <a:ext cx="27423185" cy="1877437"/>
          </a:xfrm>
          <a:prstGeom prst="rect">
            <a:avLst/>
          </a:prstGeom>
          <a:noFill/>
        </p:spPr>
        <p:txBody>
          <a:bodyPr wrap="square">
            <a:spAutoFit/>
          </a:bodyPr>
          <a:lstStyle/>
          <a:p>
            <a:r>
              <a:rPr lang="en-US" sz="4800" b="1" dirty="0">
                <a:solidFill>
                  <a:srgbClr val="663399"/>
                </a:solidFill>
                <a:latin typeface="Times New Roman" panose="02020603050405020304" pitchFamily="18" charset="0"/>
                <a:cs typeface="Times New Roman" panose="02020603050405020304" pitchFamily="18" charset="0"/>
              </a:rPr>
              <a:t>Conclusion</a:t>
            </a:r>
          </a:p>
          <a:p>
            <a:r>
              <a:rPr lang="en-US" sz="3200" dirty="0">
                <a:latin typeface="Times New Roman" panose="02020603050405020304" pitchFamily="18" charset="0"/>
                <a:cs typeface="Times New Roman" panose="02020603050405020304" pitchFamily="18" charset="0"/>
              </a:rPr>
              <a:t>These results indicate that 1 and 2 have a good potential as new agents for diabetes mellitus treatment</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with different from VIL mechanism of action</a:t>
            </a:r>
            <a:r>
              <a:rPr lang="en-US" sz="36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Supported by RSF grant 20-13-00029.</a:t>
            </a:r>
          </a:p>
        </p:txBody>
      </p:sp>
      <p:sp>
        <p:nvSpPr>
          <p:cNvPr id="50" name="TextBox 49">
            <a:extLst>
              <a:ext uri="{FF2B5EF4-FFF2-40B4-BE49-F238E27FC236}">
                <a16:creationId xmlns:a16="http://schemas.microsoft.com/office/drawing/2014/main" id="{6DD42084-FF31-4078-AA84-533EC96FBC35}"/>
              </a:ext>
            </a:extLst>
          </p:cNvPr>
          <p:cNvSpPr txBox="1"/>
          <p:nvPr/>
        </p:nvSpPr>
        <p:spPr>
          <a:xfrm>
            <a:off x="23740230" y="5327852"/>
            <a:ext cx="4816436" cy="553998"/>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Agents and doses:</a:t>
            </a:r>
          </a:p>
        </p:txBody>
      </p:sp>
      <p:sp>
        <p:nvSpPr>
          <p:cNvPr id="4" name="TextBox 3">
            <a:extLst>
              <a:ext uri="{FF2B5EF4-FFF2-40B4-BE49-F238E27FC236}">
                <a16:creationId xmlns:a16="http://schemas.microsoft.com/office/drawing/2014/main" id="{6B5EF97A-1AE4-4F3A-ABF7-C43AA12949CF}"/>
              </a:ext>
            </a:extLst>
          </p:cNvPr>
          <p:cNvSpPr txBox="1"/>
          <p:nvPr/>
        </p:nvSpPr>
        <p:spPr>
          <a:xfrm>
            <a:off x="10718005" y="20179792"/>
            <a:ext cx="8717522" cy="2308324"/>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3. </a:t>
            </a:r>
            <a:r>
              <a:rPr lang="en-US" sz="2400" dirty="0">
                <a:latin typeface="Times New Roman" panose="02020603050405020304" pitchFamily="18" charset="0"/>
                <a:cs typeface="Times New Roman" panose="02020603050405020304" pitchFamily="18" charset="0"/>
              </a:rPr>
              <a:t>*p &lt; 0.05 as compared to C57BL/6 mice, #p &lt; 0.05 as compared to untreated AY mice.</a:t>
            </a:r>
            <a:r>
              <a:rPr lang="ru-RU"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After 14 days of administration, another OGTT was carried out, where it was found that glucose tolerance in untreated AY mice remained abnormal. At the same time, a significant hypoglycemic effect was detected in mice treated by 2. </a:t>
            </a:r>
          </a:p>
          <a:p>
            <a:pPr algn="just"/>
            <a:endParaRPr lang="ru-RU" sz="2400"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C818F49C-B451-4765-A88C-5A5D290FEC13}"/>
              </a:ext>
            </a:extLst>
          </p:cNvPr>
          <p:cNvSpPr txBox="1"/>
          <p:nvPr/>
        </p:nvSpPr>
        <p:spPr>
          <a:xfrm>
            <a:off x="11151894" y="11434772"/>
            <a:ext cx="542947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Figure 1</a:t>
            </a:r>
            <a:r>
              <a:rPr lang="en-US" sz="2800" dirty="0">
                <a:latin typeface="Times New Roman" panose="02020603050405020304" pitchFamily="18" charset="0"/>
                <a:cs typeface="Times New Roman" panose="02020603050405020304" pitchFamily="18" charset="0"/>
              </a:rPr>
              <a:t>. New bornyl derivatives.</a:t>
            </a:r>
            <a:endParaRPr lang="ru-RU" sz="28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6C2CBB35-5775-41FF-A775-9D7FF41C34A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61205" y="5420890"/>
            <a:ext cx="5820167" cy="2259465"/>
          </a:xfrm>
          <a:prstGeom prst="rect">
            <a:avLst/>
          </a:prstGeom>
        </p:spPr>
      </p:pic>
      <p:pic>
        <p:nvPicPr>
          <p:cNvPr id="13" name="Рисунок 12">
            <a:extLst>
              <a:ext uri="{FF2B5EF4-FFF2-40B4-BE49-F238E27FC236}">
                <a16:creationId xmlns:a16="http://schemas.microsoft.com/office/drawing/2014/main" id="{5E6D4C0B-554C-4E14-9B54-A8F2DFE25D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61205" y="8215913"/>
            <a:ext cx="5820167" cy="2259465"/>
          </a:xfrm>
          <a:prstGeom prst="rect">
            <a:avLst/>
          </a:prstGeom>
        </p:spPr>
      </p:pic>
      <p:sp>
        <p:nvSpPr>
          <p:cNvPr id="59" name="TextBox 58">
            <a:extLst>
              <a:ext uri="{FF2B5EF4-FFF2-40B4-BE49-F238E27FC236}">
                <a16:creationId xmlns:a16="http://schemas.microsoft.com/office/drawing/2014/main" id="{637AAA7C-3668-4422-B8E3-4A1C2C8FAACB}"/>
              </a:ext>
            </a:extLst>
          </p:cNvPr>
          <p:cNvSpPr txBox="1"/>
          <p:nvPr/>
        </p:nvSpPr>
        <p:spPr>
          <a:xfrm>
            <a:off x="10152274" y="33591193"/>
            <a:ext cx="18512621" cy="206210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During histological examination of the mice’s liver at the end of the experiment it was found that in animals received 1 for 14 days, there was alleviation of metabolic disturbances whereas is those who received 2 partial correction of the metabolic abnormalities was detected. In VIL group no correction of metabolic abnormalities was found. These differences suggest different mechanism of action of VIL and studied compounds.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153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2620</TotalTime>
  <Words>1194</Words>
  <Application>Microsoft Office PowerPoint</Application>
  <PresentationFormat>Произвольный</PresentationFormat>
  <Paragraphs>73</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vt:i4>
      </vt:variant>
    </vt:vector>
  </HeadingPairs>
  <TitlesOfParts>
    <vt:vector size="7" baseType="lpstr">
      <vt:lpstr>Arial</vt:lpstr>
      <vt:lpstr>Calibri</vt:lpstr>
      <vt:lpstr>Calibri Light</vt:lpstr>
      <vt:lpstr>Times New Roman</vt:lpstr>
      <vt:lpstr>Office Theme</vt:lpstr>
      <vt:lpstr>Custom Design</vt:lpstr>
      <vt:lpstr>Hypoglycemic activity study of the novel bornyl derivatives of p-(benzyloxy)phenylpropionic acid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Михаил Михаил</cp:lastModifiedBy>
  <cp:revision>134</cp:revision>
  <dcterms:created xsi:type="dcterms:W3CDTF">2015-04-04T09:45:50Z</dcterms:created>
  <dcterms:modified xsi:type="dcterms:W3CDTF">2020-10-29T03:20:46Z</dcterms:modified>
</cp:coreProperties>
</file>