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663399"/>
    <a:srgbClr val="6A4E9D"/>
    <a:srgbClr val="5E4197"/>
    <a:srgbClr val="60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093" autoAdjust="0"/>
    <p:restoredTop sz="94660"/>
  </p:normalViewPr>
  <p:slideViewPr>
    <p:cSldViewPr>
      <p:cViewPr>
        <p:scale>
          <a:sx n="60" d="100"/>
          <a:sy n="60" d="100"/>
        </p:scale>
        <p:origin x="432" y="34"/>
      </p:cViewPr>
      <p:guideLst>
        <p:guide orient="horz" pos="13486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27/10/2020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27/10/2020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27/10/2020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27/10/2020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27/10/2020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27/10/2020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27/10/2020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ontiersin.org/research-topics/12216/physiological-pathological-roles-and-pharmacology-of-insulin-regulated-aminopeptidase" TargetMode="External"/><Relationship Id="rId13" Type="http://schemas.openxmlformats.org/officeDocument/2006/relationships/image" Target="../media/image1.emf"/><Relationship Id="rId18" Type="http://schemas.openxmlformats.org/officeDocument/2006/relationships/oleObject" Target="../embeddings/oleObject4.bin"/><Relationship Id="rId26" Type="http://schemas.openxmlformats.org/officeDocument/2006/relationships/image" Target="../media/image7.emf"/><Relationship Id="rId3" Type="http://schemas.openxmlformats.org/officeDocument/2006/relationships/image" Target="../media/image8.png"/><Relationship Id="rId21" Type="http://schemas.openxmlformats.org/officeDocument/2006/relationships/image" Target="../media/image5.emf"/><Relationship Id="rId7" Type="http://schemas.openxmlformats.org/officeDocument/2006/relationships/hyperlink" Target="http://dx.doi.org/10.1021/acs.jmedchem.6b01890" TargetMode="External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3.emf"/><Relationship Id="rId25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3.bin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hyperlink" Target="https://doi.org/10.1021/acsmedchemlett.9b00002" TargetMode="External"/><Relationship Id="rId24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2.emf"/><Relationship Id="rId23" Type="http://schemas.openxmlformats.org/officeDocument/2006/relationships/image" Target="../media/image6.emf"/><Relationship Id="rId10" Type="http://schemas.openxmlformats.org/officeDocument/2006/relationships/image" Target="../media/image12.png"/><Relationship Id="rId19" Type="http://schemas.openxmlformats.org/officeDocument/2006/relationships/image" Target="../media/image4.emf"/><Relationship Id="rId4" Type="http://schemas.openxmlformats.org/officeDocument/2006/relationships/image" Target="../media/image9.png"/><Relationship Id="rId9" Type="http://schemas.openxmlformats.org/officeDocument/2006/relationships/hyperlink" Target="https://www.frontiersin.org/articles/10.3389/fimmu.2017.00946/full" TargetMode="External"/><Relationship Id="rId14" Type="http://schemas.openxmlformats.org/officeDocument/2006/relationships/oleObject" Target="../embeddings/oleObject2.bin"/><Relationship Id="rId22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/>
          <a:srcRect r="83781"/>
          <a:stretch/>
        </p:blipFill>
        <p:spPr>
          <a:xfrm>
            <a:off x="1193006" y="38589981"/>
            <a:ext cx="1248996" cy="1279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031" y="374650"/>
            <a:ext cx="28057223" cy="2089196"/>
          </a:xfrm>
        </p:spPr>
        <p:txBody>
          <a:bodyPr>
            <a:noAutofit/>
          </a:bodyPr>
          <a:lstStyle/>
          <a:p>
            <a:r>
              <a:rPr lang="en-US" sz="7200" dirty="0"/>
              <a:t>Discovery of </a:t>
            </a:r>
            <a:r>
              <a:rPr lang="en-US" sz="7200" dirty="0" smtClean="0"/>
              <a:t>selective inhibitor leads </a:t>
            </a:r>
            <a:r>
              <a:rPr lang="en-US" sz="7200" dirty="0"/>
              <a:t>by targeting </a:t>
            </a:r>
            <a:r>
              <a:rPr lang="en-US" sz="7200" dirty="0" smtClean="0"/>
              <a:t>an allosteric site </a:t>
            </a:r>
            <a:br>
              <a:rPr lang="en-US" sz="7200" dirty="0" smtClean="0"/>
            </a:br>
            <a:r>
              <a:rPr lang="en-US" sz="7200" dirty="0" smtClean="0"/>
              <a:t>in </a:t>
            </a:r>
            <a:r>
              <a:rPr lang="en-US" sz="7200" dirty="0"/>
              <a:t>Insulin-Regulated </a:t>
            </a:r>
            <a:r>
              <a:rPr lang="en-US" sz="7200" dirty="0" smtClean="0"/>
              <a:t>Aminopeptidase (IRAP)</a:t>
            </a:r>
            <a:endParaRPr lang="en-US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1164602" y="2660650"/>
            <a:ext cx="28072080" cy="2831544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err="1" smtClean="0">
                <a:solidFill>
                  <a:schemeClr val="bg1"/>
                </a:solidFill>
              </a:rPr>
              <a:t>Ioannis</a:t>
            </a:r>
            <a:r>
              <a:rPr lang="en-US" sz="5400" dirty="0" smtClean="0">
                <a:solidFill>
                  <a:schemeClr val="bg1"/>
                </a:solidFill>
              </a:rPr>
              <a:t> Temponeras</a:t>
            </a:r>
            <a:r>
              <a:rPr lang="en-US" sz="5400" baseline="30000" dirty="0" smtClean="0">
                <a:solidFill>
                  <a:schemeClr val="bg1"/>
                </a:solidFill>
              </a:rPr>
              <a:t>1,3</a:t>
            </a:r>
            <a:r>
              <a:rPr lang="en-US" sz="5400" dirty="0" smtClean="0">
                <a:solidFill>
                  <a:schemeClr val="bg1"/>
                </a:solidFill>
              </a:rPr>
              <a:t>, </a:t>
            </a:r>
            <a:r>
              <a:rPr lang="en-US" sz="5400" dirty="0" err="1" smtClean="0">
                <a:solidFill>
                  <a:schemeClr val="bg1"/>
                </a:solidFill>
              </a:rPr>
              <a:t>Lykourgos</a:t>
            </a:r>
            <a:r>
              <a:rPr lang="en-US" sz="5400" dirty="0" smtClean="0">
                <a:solidFill>
                  <a:schemeClr val="bg1"/>
                </a:solidFill>
              </a:rPr>
              <a:t> Chiniadis</a:t>
            </a:r>
            <a:r>
              <a:rPr lang="en-US" sz="5400" baseline="30000" dirty="0" smtClean="0">
                <a:solidFill>
                  <a:schemeClr val="bg1"/>
                </a:solidFill>
              </a:rPr>
              <a:t>2,3</a:t>
            </a:r>
            <a:r>
              <a:rPr lang="en-US" sz="5400" dirty="0" smtClean="0">
                <a:solidFill>
                  <a:schemeClr val="bg1"/>
                </a:solidFill>
              </a:rPr>
              <a:t>, Athanasios Papakyriakou</a:t>
            </a:r>
            <a:r>
              <a:rPr lang="en-US" sz="5400" baseline="30000" dirty="0" smtClean="0">
                <a:solidFill>
                  <a:schemeClr val="bg1"/>
                </a:solidFill>
              </a:rPr>
              <a:t>3</a:t>
            </a:r>
            <a:r>
              <a:rPr lang="en-US" sz="5400" dirty="0" smtClean="0">
                <a:solidFill>
                  <a:schemeClr val="bg1"/>
                </a:solidFill>
              </a:rPr>
              <a:t> and </a:t>
            </a:r>
            <a:r>
              <a:rPr lang="en-US" sz="5400" dirty="0" err="1" smtClean="0">
                <a:solidFill>
                  <a:schemeClr val="bg1"/>
                </a:solidFill>
              </a:rPr>
              <a:t>Efstratios</a:t>
            </a:r>
            <a:r>
              <a:rPr lang="en-US" sz="5400" dirty="0" smtClean="0">
                <a:solidFill>
                  <a:schemeClr val="bg1"/>
                </a:solidFill>
              </a:rPr>
              <a:t> Stratikos</a:t>
            </a:r>
            <a:r>
              <a:rPr lang="en-US" sz="5400" baseline="30000" dirty="0">
                <a:solidFill>
                  <a:schemeClr val="bg1"/>
                </a:solidFill>
              </a:rPr>
              <a:t>3</a:t>
            </a:r>
            <a:endParaRPr lang="en-US" sz="5400" dirty="0" smtClean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US" sz="3600" baseline="30000" dirty="0" smtClean="0">
                <a:solidFill>
                  <a:schemeClr val="bg1"/>
                </a:solidFill>
              </a:rPr>
              <a:t>1</a:t>
            </a:r>
            <a:r>
              <a:rPr lang="en-US" sz="3600" dirty="0" smtClean="0">
                <a:solidFill>
                  <a:schemeClr val="bg1"/>
                </a:solidFill>
              </a:rPr>
              <a:t>Department of Pharmacy, University of </a:t>
            </a:r>
            <a:r>
              <a:rPr lang="en-US" sz="3600" dirty="0" err="1" smtClean="0">
                <a:solidFill>
                  <a:schemeClr val="bg1"/>
                </a:solidFill>
              </a:rPr>
              <a:t>Patras</a:t>
            </a:r>
            <a:r>
              <a:rPr lang="en-US" sz="3600" dirty="0" smtClean="0">
                <a:solidFill>
                  <a:schemeClr val="bg1"/>
                </a:solidFill>
              </a:rPr>
              <a:t>, Greece. </a:t>
            </a:r>
            <a:r>
              <a:rPr lang="en-US" sz="3600" baseline="30000" dirty="0" smtClean="0">
                <a:solidFill>
                  <a:schemeClr val="bg1"/>
                </a:solidFill>
              </a:rPr>
              <a:t>2</a:t>
            </a:r>
            <a:r>
              <a:rPr lang="en-US" sz="3600" dirty="0" smtClean="0">
                <a:solidFill>
                  <a:schemeClr val="bg1"/>
                </a:solidFill>
              </a:rPr>
              <a:t>Department of Biotechnology, Agricultural University of Athens, Greece</a:t>
            </a:r>
          </a:p>
          <a:p>
            <a:pPr algn="ctr">
              <a:spcAft>
                <a:spcPts val="600"/>
              </a:spcAft>
            </a:pPr>
            <a:r>
              <a:rPr lang="en-US" sz="3600" baseline="30000" dirty="0" smtClean="0">
                <a:solidFill>
                  <a:schemeClr val="bg1"/>
                </a:solidFill>
              </a:rPr>
              <a:t>3</a:t>
            </a:r>
            <a:r>
              <a:rPr lang="en-US" sz="3600" dirty="0" smtClean="0">
                <a:solidFill>
                  <a:schemeClr val="bg1"/>
                </a:solidFill>
              </a:rPr>
              <a:t>National </a:t>
            </a:r>
            <a:r>
              <a:rPr lang="en-US" sz="3600" dirty="0">
                <a:solidFill>
                  <a:schemeClr val="bg1"/>
                </a:solidFill>
              </a:rPr>
              <a:t>Centre for Scientific Research “</a:t>
            </a:r>
            <a:r>
              <a:rPr lang="en-US" sz="3600" dirty="0" err="1">
                <a:solidFill>
                  <a:schemeClr val="bg1"/>
                </a:solidFill>
              </a:rPr>
              <a:t>Demokritos</a:t>
            </a:r>
            <a:r>
              <a:rPr lang="en-US" sz="3600" dirty="0">
                <a:solidFill>
                  <a:schemeClr val="bg1"/>
                </a:solidFill>
              </a:rPr>
              <a:t>”, </a:t>
            </a:r>
            <a:r>
              <a:rPr lang="en-US" sz="3600" dirty="0" err="1">
                <a:solidFill>
                  <a:schemeClr val="bg1"/>
                </a:solidFill>
              </a:rPr>
              <a:t>Agia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Paraskevi</a:t>
            </a:r>
            <a:r>
              <a:rPr lang="en-US" sz="3600" dirty="0">
                <a:solidFill>
                  <a:schemeClr val="bg1"/>
                </a:solidFill>
              </a:rPr>
              <a:t> 15341, Athens, </a:t>
            </a:r>
            <a:r>
              <a:rPr lang="en-US" sz="3600" dirty="0" smtClean="0">
                <a:solidFill>
                  <a:schemeClr val="bg1"/>
                </a:solidFill>
              </a:rPr>
              <a:t>Greece</a:t>
            </a:r>
          </a:p>
          <a:p>
            <a:pPr algn="ctr">
              <a:spcAft>
                <a:spcPts val="600"/>
              </a:spcAft>
            </a:pP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680" y="39820375"/>
            <a:ext cx="28072080" cy="2567893"/>
          </a:xfrm>
          <a:prstGeom prst="rect">
            <a:avLst/>
          </a:prstGeom>
        </p:spPr>
      </p:pic>
      <p:grpSp>
        <p:nvGrpSpPr>
          <p:cNvPr id="99" name="Group 98"/>
          <p:cNvGrpSpPr/>
          <p:nvPr/>
        </p:nvGrpSpPr>
        <p:grpSpPr>
          <a:xfrm>
            <a:off x="17042606" y="6089650"/>
            <a:ext cx="12115800" cy="8844347"/>
            <a:chOff x="17080918" y="5956121"/>
            <a:chExt cx="12115800" cy="8844347"/>
          </a:xfrm>
        </p:grpSpPr>
        <p:grpSp>
          <p:nvGrpSpPr>
            <p:cNvPr id="79" name="Group 78"/>
            <p:cNvGrpSpPr/>
            <p:nvPr/>
          </p:nvGrpSpPr>
          <p:grpSpPr>
            <a:xfrm>
              <a:off x="18109406" y="5956121"/>
              <a:ext cx="10205116" cy="1200329"/>
              <a:chOff x="18109406" y="13883567"/>
              <a:chExt cx="10205116" cy="1200329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8109406" y="13883567"/>
                <a:ext cx="4038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/>
                  <a:t>Open state</a:t>
                </a:r>
              </a:p>
              <a:p>
                <a:pPr algn="ctr"/>
                <a:r>
                  <a:rPr lang="en-US" sz="3600" dirty="0"/>
                  <a:t>S</a:t>
                </a:r>
                <a:r>
                  <a:rPr lang="en-US" sz="3600" dirty="0" smtClean="0"/>
                  <a:t>ubstrate receptive</a:t>
                </a:r>
                <a:endParaRPr lang="en-US" sz="36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4464461" y="13883567"/>
                <a:ext cx="38500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/>
                  <a:t>Closed state</a:t>
                </a:r>
              </a:p>
              <a:p>
                <a:pPr algn="ctr"/>
                <a:r>
                  <a:rPr lang="en-US" sz="3600" dirty="0" smtClean="0"/>
                  <a:t>Catalytically active</a:t>
                </a:r>
                <a:endParaRPr lang="en-US" sz="3600" dirty="0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22376606" y="14369431"/>
                <a:ext cx="1905000" cy="228600"/>
                <a:chOff x="22376606" y="14395450"/>
                <a:chExt cx="1905000" cy="228600"/>
              </a:xfrm>
            </p:grpSpPr>
            <p:cxnSp>
              <p:nvCxnSpPr>
                <p:cNvPr id="6" name="Straight Arrow Connector 5"/>
                <p:cNvCxnSpPr/>
                <p:nvPr/>
              </p:nvCxnSpPr>
              <p:spPr>
                <a:xfrm>
                  <a:off x="22605206" y="14395450"/>
                  <a:ext cx="1676400" cy="0"/>
                </a:xfrm>
                <a:prstGeom prst="straightConnector1">
                  <a:avLst/>
                </a:prstGeom>
                <a:ln w="57150">
                  <a:tail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 flipH="1">
                  <a:off x="22376606" y="14624050"/>
                  <a:ext cx="1752600" cy="0"/>
                </a:xfrm>
                <a:prstGeom prst="straightConnector1">
                  <a:avLst/>
                </a:prstGeom>
                <a:ln w="57150">
                  <a:tail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0" name="Group 79"/>
            <p:cNvGrpSpPr/>
            <p:nvPr/>
          </p:nvGrpSpPr>
          <p:grpSpPr>
            <a:xfrm>
              <a:off x="17080918" y="7244357"/>
              <a:ext cx="12115800" cy="7556111"/>
              <a:chOff x="17117057" y="6382139"/>
              <a:chExt cx="12115800" cy="755611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17057" y="6382139"/>
                <a:ext cx="5816770" cy="747133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46127" y="6561868"/>
                <a:ext cx="5686730" cy="7304309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1654035" y="6487581"/>
                <a:ext cx="4038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N-terminal domain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1654035" y="13291919"/>
                <a:ext cx="4038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E60000"/>
                    </a:solidFill>
                  </a:rPr>
                  <a:t>C-terminal domain</a:t>
                </a:r>
              </a:p>
            </p:txBody>
          </p:sp>
          <p:sp>
            <p:nvSpPr>
              <p:cNvPr id="65" name="Arc 64"/>
              <p:cNvSpPr/>
              <p:nvPr/>
            </p:nvSpPr>
            <p:spPr>
              <a:xfrm rot="21261871">
                <a:off x="21665528" y="9555085"/>
                <a:ext cx="1859255" cy="1676400"/>
              </a:xfrm>
              <a:prstGeom prst="arc">
                <a:avLst>
                  <a:gd name="adj1" fmla="val 16772619"/>
                  <a:gd name="adj2" fmla="val 4673946"/>
                </a:avLst>
              </a:prstGeom>
              <a:ln w="38100">
                <a:solidFill>
                  <a:schemeClr val="tx1"/>
                </a:solidFill>
                <a:prstDash val="dash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1993857" y="7303703"/>
                <a:ext cx="34290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 err="1" smtClean="0"/>
                  <a:t>Zn</a:t>
                </a:r>
                <a:r>
                  <a:rPr lang="en-US" sz="3600" b="1" baseline="30000" dirty="0" err="1" smtClean="0"/>
                  <a:t>II</a:t>
                </a:r>
                <a:r>
                  <a:rPr lang="en-US" sz="3600" b="1" dirty="0" smtClean="0"/>
                  <a:t>-active </a:t>
                </a:r>
                <a:r>
                  <a:rPr lang="en-US" sz="3600" b="1" dirty="0"/>
                  <a:t>site</a:t>
                </a:r>
              </a:p>
              <a:p>
                <a:pPr algn="ctr"/>
                <a:r>
                  <a:rPr lang="en-US" sz="3200" dirty="0" smtClean="0"/>
                  <a:t>substrate </a:t>
                </a:r>
                <a:r>
                  <a:rPr lang="en-US" sz="3200" dirty="0"/>
                  <a:t>processing</a:t>
                </a:r>
              </a:p>
            </p:txBody>
          </p:sp>
          <p:cxnSp>
            <p:nvCxnSpPr>
              <p:cNvPr id="69" name="Straight Arrow Connector 68"/>
              <p:cNvCxnSpPr/>
              <p:nvPr/>
            </p:nvCxnSpPr>
            <p:spPr>
              <a:xfrm>
                <a:off x="24717310" y="7913303"/>
                <a:ext cx="2078896" cy="1586807"/>
              </a:xfrm>
              <a:prstGeom prst="straightConnector1">
                <a:avLst/>
              </a:prstGeom>
              <a:ln w="28575"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Rectangle 77"/>
              <p:cNvSpPr/>
              <p:nvPr/>
            </p:nvSpPr>
            <p:spPr>
              <a:xfrm>
                <a:off x="21504925" y="9854676"/>
                <a:ext cx="167168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 smtClean="0"/>
                  <a:t>Peptide </a:t>
                </a:r>
              </a:p>
              <a:p>
                <a:pPr algn="ctr"/>
                <a:r>
                  <a:rPr lang="en-US" sz="3200" dirty="0" smtClean="0"/>
                  <a:t>binding</a:t>
                </a:r>
                <a:endParaRPr lang="en-US" sz="3200" dirty="0"/>
              </a:p>
            </p:txBody>
          </p:sp>
        </p:grpSp>
      </p:grpSp>
      <p:sp>
        <p:nvSpPr>
          <p:cNvPr id="96" name="Rounded Rectangle 95"/>
          <p:cNvSpPr/>
          <p:nvPr/>
        </p:nvSpPr>
        <p:spPr>
          <a:xfrm>
            <a:off x="14256211" y="15354212"/>
            <a:ext cx="14940507" cy="13976438"/>
          </a:xfrm>
          <a:prstGeom prst="roundRect">
            <a:avLst>
              <a:gd name="adj" fmla="val 523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1143680" y="29398465"/>
            <a:ext cx="28072080" cy="9035823"/>
          </a:xfrm>
          <a:prstGeom prst="roundRect">
            <a:avLst>
              <a:gd name="adj" fmla="val 523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4555760" y="15910354"/>
            <a:ext cx="143159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dirty="0" smtClean="0"/>
              <a:t>First </a:t>
            </a:r>
            <a:r>
              <a:rPr lang="en-US" sz="2800" b="1" dirty="0" smtClean="0"/>
              <a:t>we </a:t>
            </a:r>
            <a:r>
              <a:rPr lang="en-US" sz="2800" b="1" dirty="0"/>
              <a:t>identified the corresponding pockets in the </a:t>
            </a:r>
            <a:r>
              <a:rPr lang="en-US" sz="2800" b="1" dirty="0" smtClean="0"/>
              <a:t>C-</a:t>
            </a:r>
            <a:r>
              <a:rPr lang="en-US" sz="2800" b="1" dirty="0" err="1" smtClean="0"/>
              <a:t>termial</a:t>
            </a:r>
            <a:r>
              <a:rPr lang="en-US" sz="2800" b="1" dirty="0" smtClean="0"/>
              <a:t> </a:t>
            </a:r>
            <a:r>
              <a:rPr lang="en-US" sz="2800" b="1" dirty="0"/>
              <a:t>domain of </a:t>
            </a:r>
            <a:r>
              <a:rPr lang="en-US" sz="2800" b="1" dirty="0" smtClean="0"/>
              <a:t>IRAP </a:t>
            </a:r>
            <a:r>
              <a:rPr lang="en-US" sz="2800" dirty="0" smtClean="0">
                <a:hlinkClick r:id="rId7"/>
              </a:rPr>
              <a:t>(PDB ID: 5MJ6)</a:t>
            </a:r>
            <a:r>
              <a:rPr lang="en-US" sz="2800" dirty="0" smtClean="0"/>
              <a:t>, </a:t>
            </a:r>
            <a:r>
              <a:rPr lang="en-US" sz="2800" dirty="0"/>
              <a:t>which interestingly, share comparably low homology with those of </a:t>
            </a:r>
            <a:r>
              <a:rPr lang="en-US" sz="2800" dirty="0" smtClean="0"/>
              <a:t>ERAP1 and ERAP2. To discover high-affinity compounds that bind and disrupt the physiological processing of large substrates of IRAP, we employed </a:t>
            </a:r>
            <a:r>
              <a:rPr lang="en-US" sz="2800" b="1" dirty="0" smtClean="0"/>
              <a:t>structure-based virtual screening </a:t>
            </a:r>
            <a:r>
              <a:rPr lang="en-US" sz="2800" dirty="0" smtClean="0"/>
              <a:t>according to the following steps: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15610" y="6377698"/>
            <a:ext cx="163859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dirty="0"/>
              <a:t>Insulin-regulated aminopeptidase (</a:t>
            </a:r>
            <a:r>
              <a:rPr lang="en-US" sz="2800" b="1" dirty="0" smtClean="0"/>
              <a:t>IRAP</a:t>
            </a:r>
            <a:r>
              <a:rPr lang="en-US" sz="2800" dirty="0" smtClean="0"/>
              <a:t>)</a:t>
            </a:r>
            <a:r>
              <a:rPr lang="en-US" sz="2800" b="1" dirty="0" smtClean="0"/>
              <a:t> is </a:t>
            </a:r>
            <a:r>
              <a:rPr lang="en-US" sz="2800" b="1" dirty="0"/>
              <a:t>a transmembrane, zinc-dependent aminopeptidase </a:t>
            </a:r>
            <a:r>
              <a:rPr lang="en-US" sz="2800" dirty="0"/>
              <a:t>that performs a variety of important biological </a:t>
            </a:r>
            <a:r>
              <a:rPr lang="en-US" sz="2800" dirty="0" smtClean="0"/>
              <a:t>functions. IRAP, also </a:t>
            </a:r>
            <a:r>
              <a:rPr lang="en-US" sz="2800" dirty="0"/>
              <a:t>known as </a:t>
            </a:r>
            <a:r>
              <a:rPr lang="en-US" sz="2800" dirty="0" err="1" smtClean="0"/>
              <a:t>oxytocinase</a:t>
            </a:r>
            <a:r>
              <a:rPr lang="en-US" sz="2800" dirty="0" smtClean="0"/>
              <a:t>, </a:t>
            </a:r>
            <a:r>
              <a:rPr lang="en-US" sz="2800" dirty="0" err="1" smtClean="0"/>
              <a:t>leucyl-cystinyl</a:t>
            </a:r>
            <a:r>
              <a:rPr lang="en-US" sz="2800" dirty="0" smtClean="0"/>
              <a:t> aminopeptidase and </a:t>
            </a:r>
            <a:r>
              <a:rPr lang="en-US" sz="2800" dirty="0"/>
              <a:t>placental leucine </a:t>
            </a:r>
            <a:r>
              <a:rPr lang="en-US" sz="2800" dirty="0" smtClean="0"/>
              <a:t>aminopeptidase is implicated in </a:t>
            </a:r>
            <a:r>
              <a:rPr lang="en-US" sz="2800" dirty="0"/>
              <a:t>the </a:t>
            </a:r>
            <a:r>
              <a:rPr lang="en-US" sz="2800" b="1" dirty="0"/>
              <a:t>regulation of trafficking of glucose transporter type 4</a:t>
            </a:r>
            <a:r>
              <a:rPr lang="en-US" sz="2800" dirty="0"/>
              <a:t>, </a:t>
            </a:r>
            <a:r>
              <a:rPr lang="en-US" sz="2800" dirty="0" smtClean="0"/>
              <a:t>the </a:t>
            </a:r>
            <a:r>
              <a:rPr lang="en-US" sz="2800" b="1" dirty="0"/>
              <a:t>control of oxytocin levels in </a:t>
            </a:r>
            <a:r>
              <a:rPr lang="en-US" sz="2800" b="1" dirty="0" smtClean="0"/>
              <a:t>pregnancy</a:t>
            </a:r>
            <a:r>
              <a:rPr lang="en-US" sz="2800" dirty="0" smtClean="0"/>
              <a:t>, as well as the </a:t>
            </a:r>
            <a:r>
              <a:rPr lang="en-US" sz="2800" b="1" dirty="0" smtClean="0"/>
              <a:t>generation </a:t>
            </a:r>
            <a:r>
              <a:rPr lang="en-US" sz="2800" b="1" dirty="0"/>
              <a:t>of antigenic peptides </a:t>
            </a:r>
            <a:r>
              <a:rPr lang="en-US" sz="2800" dirty="0"/>
              <a:t>for </a:t>
            </a:r>
            <a:r>
              <a:rPr lang="en-US" sz="2800" dirty="0" smtClean="0"/>
              <a:t>cross-presentation. </a:t>
            </a:r>
            <a:r>
              <a:rPr lang="en-US" sz="2800" dirty="0"/>
              <a:t>IRAP is also a specific binding site for angiotensin </a:t>
            </a:r>
            <a:r>
              <a:rPr lang="en-US" sz="2800" dirty="0" smtClean="0"/>
              <a:t>IV, which </a:t>
            </a:r>
            <a:r>
              <a:rPr lang="en-US" sz="2800" dirty="0"/>
              <a:t>upon </a:t>
            </a:r>
            <a:r>
              <a:rPr lang="en-US" sz="2800" dirty="0" smtClean="0"/>
              <a:t>binding </a:t>
            </a:r>
            <a:r>
              <a:rPr lang="en-US" sz="2800" dirty="0"/>
              <a:t>serves as a competitive inhibitor of the </a:t>
            </a:r>
            <a:r>
              <a:rPr lang="en-US" sz="2800" dirty="0" smtClean="0"/>
              <a:t>enzyme</a:t>
            </a:r>
            <a:r>
              <a:rPr lang="en-US" sz="2800" dirty="0"/>
              <a:t>. </a:t>
            </a:r>
            <a:r>
              <a:rPr lang="en-US" sz="2800" baseline="30000" dirty="0">
                <a:hlinkClick r:id="rId8"/>
              </a:rPr>
              <a:t>https://</a:t>
            </a:r>
            <a:r>
              <a:rPr lang="en-US" sz="2800" baseline="30000" dirty="0" smtClean="0">
                <a:hlinkClick r:id="rId8"/>
              </a:rPr>
              <a:t>www.frontiersin.org/research-topics/12216/physiological-pathological-roles-and-pharmacology-of-insulin-regulated-aminopeptidase</a:t>
            </a:r>
            <a:r>
              <a:rPr lang="en-US" sz="2800" baseline="30000" dirty="0" smtClean="0"/>
              <a:t> </a:t>
            </a:r>
            <a:endParaRPr lang="el-GR" sz="2800" baseline="30000" dirty="0"/>
          </a:p>
          <a:p>
            <a:pPr algn="just">
              <a:lnSpc>
                <a:spcPct val="125000"/>
              </a:lnSpc>
            </a:pPr>
            <a:r>
              <a:rPr lang="en-US" sz="2800" dirty="0"/>
              <a:t>IRAP (EC 3.4.11.3</a:t>
            </a:r>
            <a:r>
              <a:rPr lang="el-GR" sz="2800" dirty="0"/>
              <a:t>)</a:t>
            </a:r>
            <a:r>
              <a:rPr lang="en-US" sz="2800" dirty="0"/>
              <a:t> belongs to the </a:t>
            </a:r>
            <a:r>
              <a:rPr lang="en-US" sz="2800" b="1" dirty="0" smtClean="0"/>
              <a:t>M1 family of aminopeptidases </a:t>
            </a:r>
            <a:r>
              <a:rPr lang="en-US" sz="2800" dirty="0"/>
              <a:t>and </a:t>
            </a:r>
            <a:r>
              <a:rPr lang="en-US" sz="2800" dirty="0" smtClean="0"/>
              <a:t>shares high sequence and structural homology with </a:t>
            </a:r>
            <a:r>
              <a:rPr lang="en-US" sz="2800" dirty="0"/>
              <a:t>the endoplasmic reticulum aminopeptidases ERAP1 and ERAP2</a:t>
            </a:r>
            <a:r>
              <a:rPr lang="en-US" sz="2800" dirty="0" smtClean="0"/>
              <a:t>. These enzymes have been shown to adopt conformations between </a:t>
            </a:r>
            <a:r>
              <a:rPr lang="en-US" sz="2800" b="1" dirty="0" smtClean="0"/>
              <a:t>“open” and “closed” states</a:t>
            </a:r>
            <a:r>
              <a:rPr lang="en-US" sz="2800" dirty="0" smtClean="0"/>
              <a:t>, which expose a large internal cavity for peptide entrance and mediate efficient substrate processing. </a:t>
            </a:r>
            <a:r>
              <a:rPr lang="en-US" sz="2800" baseline="30000" dirty="0">
                <a:hlinkClick r:id="rId9"/>
              </a:rPr>
              <a:t>https://</a:t>
            </a:r>
            <a:r>
              <a:rPr lang="en-US" sz="2800" baseline="30000" dirty="0" smtClean="0">
                <a:hlinkClick r:id="rId9"/>
              </a:rPr>
              <a:t>www.frontiersin.org/articles/10.3389/fimmu.2017.00946/full</a:t>
            </a:r>
            <a:r>
              <a:rPr lang="en-US" sz="2800" baseline="30000" dirty="0" smtClean="0"/>
              <a:t> </a:t>
            </a:r>
            <a:endParaRPr lang="en-US" sz="2800" baseline="30000" dirty="0"/>
          </a:p>
        </p:txBody>
      </p:sp>
      <p:sp>
        <p:nvSpPr>
          <p:cNvPr id="82" name="Rounded Rectangle 81"/>
          <p:cNvSpPr/>
          <p:nvPr/>
        </p:nvSpPr>
        <p:spPr>
          <a:xfrm>
            <a:off x="1189710" y="5956959"/>
            <a:ext cx="28072080" cy="8962795"/>
          </a:xfrm>
          <a:prstGeom prst="roundRect">
            <a:avLst>
              <a:gd name="adj" fmla="val 603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1116806" y="14098681"/>
            <a:ext cx="12940601" cy="14881432"/>
          </a:xfrm>
          <a:prstGeom prst="roundRect">
            <a:avLst>
              <a:gd name="adj" fmla="val 523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2134034" y="13770691"/>
            <a:ext cx="15896631" cy="13883561"/>
            <a:chOff x="4204847" y="14567501"/>
            <a:chExt cx="16445499" cy="1436292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842" y="17092244"/>
              <a:ext cx="10372219" cy="1183817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3085200" y="28010873"/>
              <a:ext cx="2743200" cy="668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E60000"/>
                  </a:solidFill>
                </a:rPr>
                <a:t>C-terminus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90488" y="17304268"/>
              <a:ext cx="2522364" cy="668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accent1">
                      <a:lumMod val="75000"/>
                    </a:schemeClr>
                  </a:solidFill>
                </a:rPr>
                <a:t>N-terminus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04847" y="26342584"/>
              <a:ext cx="3294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accent6">
                      <a:lumMod val="50000"/>
                    </a:schemeClr>
                  </a:solidFill>
                </a:rPr>
                <a:t>Hinge domain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055499" y="17733543"/>
              <a:ext cx="2688121" cy="6049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3200" dirty="0" smtClean="0"/>
                <a:t>Catalytic </a:t>
              </a:r>
              <a:r>
                <a:rPr lang="en-US" sz="3200" b="1" dirty="0" smtClean="0"/>
                <a:t>Zn(II)</a:t>
              </a:r>
              <a:endParaRPr lang="en-US" sz="3200" b="1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10321525" y="18338509"/>
              <a:ext cx="2872716" cy="3803423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12511037" y="25255392"/>
              <a:ext cx="1366406" cy="1281991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6926724" y="25804187"/>
              <a:ext cx="3289294" cy="2053619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4596177" y="27394721"/>
              <a:ext cx="2706831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 smtClean="0"/>
                <a:t>Pocket 1</a:t>
              </a:r>
            </a:p>
            <a:p>
              <a:pPr algn="ctr"/>
              <a:r>
                <a:rPr lang="en-US" sz="2800" dirty="0" smtClean="0"/>
                <a:t>(</a:t>
              </a:r>
              <a:r>
                <a:rPr lang="en-US" sz="2800" dirty="0" err="1"/>
                <a:t>B</a:t>
              </a:r>
              <a:r>
                <a:rPr lang="en-US" sz="2800" dirty="0" err="1" smtClean="0"/>
                <a:t>is-tris</a:t>
              </a:r>
              <a:r>
                <a:rPr lang="en-US" sz="2800" dirty="0" smtClean="0"/>
                <a:t> propane)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861313" y="26322188"/>
              <a:ext cx="1853391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 smtClean="0"/>
                <a:t>Pocket 2</a:t>
              </a:r>
            </a:p>
            <a:p>
              <a:pPr algn="ctr"/>
              <a:r>
                <a:rPr lang="en-US" sz="2800" dirty="0" smtClean="0"/>
                <a:t>(malic acid)</a:t>
              </a:r>
            </a:p>
          </p:txBody>
        </p:sp>
        <p:cxnSp>
          <p:nvCxnSpPr>
            <p:cNvPr id="40" name="Straight Arrow Connector 39"/>
            <p:cNvCxnSpPr>
              <a:stCxn id="44" idx="2"/>
            </p:cNvCxnSpPr>
            <p:nvPr/>
          </p:nvCxnSpPr>
          <p:spPr>
            <a:xfrm flipH="1">
              <a:off x="10685565" y="19975864"/>
              <a:ext cx="4100289" cy="2490332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13416408" y="18590869"/>
              <a:ext cx="2738891" cy="1384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/>
                <a:t>Active-site bound</a:t>
              </a:r>
            </a:p>
            <a:p>
              <a:pPr algn="ctr"/>
              <a:r>
                <a:rPr lang="en-US" sz="2800" dirty="0" smtClean="0"/>
                <a:t>transition state </a:t>
              </a:r>
              <a:endParaRPr lang="en-US" sz="2800" dirty="0"/>
            </a:p>
            <a:p>
              <a:pPr algn="ctr"/>
              <a:r>
                <a:rPr lang="en-US" sz="2800" dirty="0" smtClean="0"/>
                <a:t>inhibitor</a:t>
              </a:r>
              <a:endParaRPr lang="en-US" sz="28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68073" y="17149838"/>
              <a:ext cx="1847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endParaRPr lang="en-US" sz="3200" b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355910" y="14567501"/>
              <a:ext cx="32944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accent6">
                      <a:lumMod val="50000"/>
                    </a:schemeClr>
                  </a:solidFill>
                </a:rPr>
                <a:t>Hinge domain</a:t>
              </a:r>
            </a:p>
          </p:txBody>
        </p:sp>
      </p:grpSp>
      <p:sp>
        <p:nvSpPr>
          <p:cNvPr id="93" name="Rounded Rectangle 92"/>
          <p:cNvSpPr/>
          <p:nvPr/>
        </p:nvSpPr>
        <p:spPr>
          <a:xfrm>
            <a:off x="5904750" y="13709650"/>
            <a:ext cx="3364712" cy="7315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The idea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1640359" y="5593250"/>
            <a:ext cx="3591247" cy="7315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The scope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0008" y="27627699"/>
            <a:ext cx="123741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800" dirty="0" smtClean="0"/>
              <a:t>We opted to </a:t>
            </a:r>
            <a:r>
              <a:rPr lang="en-US" sz="2800" b="1" dirty="0" smtClean="0"/>
              <a:t>target</a:t>
            </a:r>
            <a:r>
              <a:rPr lang="en-US" sz="2800" dirty="0" smtClean="0"/>
              <a:t> </a:t>
            </a:r>
            <a:r>
              <a:rPr lang="en-US" sz="2800" b="1" dirty="0" smtClean="0"/>
              <a:t>pocket 1</a:t>
            </a:r>
            <a:r>
              <a:rPr lang="en-US" sz="2800" dirty="0" smtClean="0"/>
              <a:t> as the largest pocket and a site that comprise residues from </a:t>
            </a:r>
            <a:r>
              <a:rPr lang="en-US" sz="2800" b="1" dirty="0" smtClean="0"/>
              <a:t>all three functional domains </a:t>
            </a:r>
            <a:r>
              <a:rPr lang="en-US" sz="2800" dirty="0" smtClean="0"/>
              <a:t>of the enzymes, next to the hinge domain.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1315610" y="14516090"/>
            <a:ext cx="1252659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dirty="0" smtClean="0"/>
              <a:t>A recent, high-resolution crystal structure of “closed” </a:t>
            </a:r>
            <a:r>
              <a:rPr lang="en-US" sz="2800" b="1" dirty="0" smtClean="0"/>
              <a:t>ERAP1</a:t>
            </a:r>
            <a:r>
              <a:rPr lang="en-US" sz="2800" dirty="0" smtClean="0"/>
              <a:t> in complex with </a:t>
            </a:r>
            <a:r>
              <a:rPr lang="en-US" sz="2800" dirty="0"/>
              <a:t>a potent </a:t>
            </a:r>
            <a:r>
              <a:rPr lang="en-US" sz="2800" dirty="0" err="1"/>
              <a:t>phosphinic</a:t>
            </a:r>
            <a:r>
              <a:rPr lang="en-US" sz="2800" dirty="0"/>
              <a:t> </a:t>
            </a:r>
            <a:r>
              <a:rPr lang="en-US" sz="2800" dirty="0" err="1"/>
              <a:t>pseudopeptide</a:t>
            </a:r>
            <a:r>
              <a:rPr lang="en-US" sz="2800" dirty="0"/>
              <a:t> </a:t>
            </a:r>
            <a:r>
              <a:rPr lang="en-US" sz="2800" dirty="0" smtClean="0"/>
              <a:t>inhibitor revealed </a:t>
            </a:r>
            <a:r>
              <a:rPr lang="en-US" sz="2800" b="1" dirty="0" smtClean="0"/>
              <a:t>distinct </a:t>
            </a:r>
            <a:r>
              <a:rPr lang="en-US" sz="2800" b="1" dirty="0" err="1" smtClean="0"/>
              <a:t>druggable</a:t>
            </a:r>
            <a:r>
              <a:rPr lang="en-US" sz="2800" b="1" dirty="0" smtClean="0"/>
              <a:t> pockets </a:t>
            </a:r>
            <a:r>
              <a:rPr lang="en-US" sz="2800" dirty="0" smtClean="0"/>
              <a:t>occupied by two molecules from the crystallization medium. 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sz="2800" dirty="0" smtClean="0">
                <a:hlinkClick r:id="rId11"/>
              </a:rPr>
              <a:t>PDB </a:t>
            </a:r>
            <a:r>
              <a:rPr lang="en-US" sz="2800" dirty="0">
                <a:hlinkClick r:id="rId11"/>
              </a:rPr>
              <a:t>ID: </a:t>
            </a:r>
            <a:r>
              <a:rPr lang="en-US" sz="2800" dirty="0" smtClean="0">
                <a:hlinkClick r:id="rId11"/>
              </a:rPr>
              <a:t>6Q4R</a:t>
            </a:r>
            <a:endParaRPr lang="en-US" sz="2800" baseline="30000" dirty="0"/>
          </a:p>
        </p:txBody>
      </p:sp>
      <p:sp>
        <p:nvSpPr>
          <p:cNvPr id="14" name="Rectangle 13"/>
          <p:cNvSpPr/>
          <p:nvPr/>
        </p:nvSpPr>
        <p:spPr>
          <a:xfrm>
            <a:off x="1315610" y="11789305"/>
            <a:ext cx="1587939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dirty="0"/>
              <a:t>Due to its involvement in several human disease states, </a:t>
            </a:r>
            <a:r>
              <a:rPr lang="en-US" sz="2800" b="1" dirty="0"/>
              <a:t>IRAP is an emerging pharmaceutical target. </a:t>
            </a:r>
            <a:r>
              <a:rPr lang="en-US" sz="2800" dirty="0"/>
              <a:t>With the aim to discover inhibitors of IRAP that do not disrupt the physiological function </a:t>
            </a:r>
            <a:r>
              <a:rPr lang="en-US" sz="2800" dirty="0" smtClean="0"/>
              <a:t>of other M1 enzymes,  we pursuit the discovery of </a:t>
            </a:r>
            <a:r>
              <a:rPr lang="en-US" sz="2800" b="1" dirty="0" smtClean="0"/>
              <a:t>lead-like compounds that bind away from the highly homologous active site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1405278" y="20643850"/>
            <a:ext cx="3419250" cy="4022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 smtClean="0"/>
              <a:t>The volume of the substrate cavity is:</a:t>
            </a:r>
          </a:p>
          <a:p>
            <a:pPr>
              <a:lnSpc>
                <a:spcPct val="114000"/>
              </a:lnSpc>
            </a:pPr>
            <a:r>
              <a:rPr lang="en-US" sz="2800" dirty="0" smtClean="0"/>
              <a:t>2,900 Å</a:t>
            </a:r>
            <a:r>
              <a:rPr lang="en-US" sz="2800" baseline="30000" dirty="0" smtClean="0"/>
              <a:t>3</a:t>
            </a:r>
            <a:r>
              <a:rPr lang="en-US" sz="2800" dirty="0"/>
              <a:t> </a:t>
            </a:r>
            <a:r>
              <a:rPr lang="en-US" sz="2800" dirty="0" smtClean="0"/>
              <a:t>for ERAP1 and 5,300 Å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for IRAP consistent with IRAP’s physiological role in processing cyclic peptides (oxytocin)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4555760" y="18321200"/>
            <a:ext cx="835457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dirty="0" smtClean="0"/>
              <a:t>From the purchasable chemical space of the </a:t>
            </a:r>
            <a:r>
              <a:rPr lang="en-US" sz="2800" b="1" dirty="0" smtClean="0"/>
              <a:t>ZINC-15 </a:t>
            </a:r>
            <a:r>
              <a:rPr lang="en-US" sz="2800" dirty="0" smtClean="0"/>
              <a:t>database, we selected a subset of </a:t>
            </a:r>
            <a:r>
              <a:rPr lang="en-US" sz="2800" b="1" dirty="0" smtClean="0"/>
              <a:t>lead-like </a:t>
            </a:r>
            <a:r>
              <a:rPr lang="en-US" sz="2800" dirty="0" smtClean="0"/>
              <a:t>compounds (MW of 200 ̶ 350 and </a:t>
            </a:r>
            <a:r>
              <a:rPr lang="en-US" sz="2800" dirty="0" err="1" smtClean="0"/>
              <a:t>cLogP</a:t>
            </a:r>
            <a:r>
              <a:rPr lang="en-US" sz="2800" dirty="0" smtClean="0"/>
              <a:t> &lt; 3.0), clean from reactive groups or PAINS (</a:t>
            </a:r>
            <a:r>
              <a:rPr lang="en-US" sz="2800" b="1" dirty="0" smtClean="0"/>
              <a:t>anodyne</a:t>
            </a:r>
            <a:r>
              <a:rPr lang="en-US" sz="2800" dirty="0" smtClean="0"/>
              <a:t> subset) and </a:t>
            </a:r>
            <a:r>
              <a:rPr lang="en-US" sz="2800" b="1" dirty="0" smtClean="0"/>
              <a:t>in-stock</a:t>
            </a:r>
            <a:r>
              <a:rPr lang="en-US" sz="2800" dirty="0" smtClean="0"/>
              <a:t>. A total of 2.6 million compounds were docked at the selected site of IRAP using </a:t>
            </a:r>
            <a:r>
              <a:rPr lang="en-US" sz="2800" b="1" dirty="0" err="1" smtClean="0"/>
              <a:t>AutoDock</a:t>
            </a:r>
            <a:r>
              <a:rPr lang="en-US" sz="2800" b="1" dirty="0" smtClean="0"/>
              <a:t> VINA </a:t>
            </a:r>
            <a:r>
              <a:rPr lang="en-US" sz="2800" dirty="0" smtClean="0"/>
              <a:t>in order to select the </a:t>
            </a:r>
            <a:r>
              <a:rPr lang="en-US" sz="2800" b="1" dirty="0" smtClean="0"/>
              <a:t>top-ranked 1% </a:t>
            </a:r>
            <a:r>
              <a:rPr lang="en-US" sz="2800" dirty="0" smtClean="0"/>
              <a:t>compounds with the highest affinity.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528006" y="22263697"/>
            <a:ext cx="925952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dirty="0" smtClean="0"/>
              <a:t>These compounds were also docked at the related pocket of ERAP1, so as to </a:t>
            </a:r>
            <a:r>
              <a:rPr lang="en-US" sz="2800" b="1" dirty="0" smtClean="0"/>
              <a:t>disfavor compounds of equally high affinity </a:t>
            </a:r>
            <a:r>
              <a:rPr lang="en-US" sz="2800" dirty="0" smtClean="0"/>
              <a:t>for the enzyme with the highest homology to IRAP. After visual investigation of residue-specific interactions with the top-ranked compounds, we selected 305 compounds for </a:t>
            </a:r>
            <a:r>
              <a:rPr lang="en-US" sz="2800" b="1" dirty="0" smtClean="0"/>
              <a:t>molecular dynamics simulations </a:t>
            </a:r>
            <a:r>
              <a:rPr lang="en-US" sz="2800" dirty="0" smtClean="0"/>
              <a:t>of 20 ns each (&gt; 6 </a:t>
            </a:r>
            <a:r>
              <a:rPr lang="el-GR" sz="2800" dirty="0" smtClean="0"/>
              <a:t>μ</a:t>
            </a:r>
            <a:r>
              <a:rPr lang="en-US" sz="2800" dirty="0" smtClean="0"/>
              <a:t>s in total).</a:t>
            </a:r>
            <a:endParaRPr lang="en-US" sz="2800" dirty="0"/>
          </a:p>
          <a:p>
            <a:pPr>
              <a:lnSpc>
                <a:spcPct val="125000"/>
              </a:lnSpc>
            </a:pPr>
            <a:r>
              <a:rPr lang="en-US" sz="2800" dirty="0" smtClean="0"/>
              <a:t>From the second half of the MDs we obtained 1,000 snapshots and carried out </a:t>
            </a:r>
            <a:r>
              <a:rPr lang="en-US" sz="2800" b="1" dirty="0" smtClean="0"/>
              <a:t>free energy calculations with the MM/GBSA and MM/PBSA</a:t>
            </a:r>
            <a:r>
              <a:rPr lang="en-US" sz="2800" dirty="0" smtClean="0"/>
              <a:t> methods, which guided the final selection of the most promising compounds for experimental investigation.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485391" y="29940250"/>
            <a:ext cx="62608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dirty="0" smtClean="0"/>
              <a:t>Screening of the compounds using the </a:t>
            </a:r>
            <a:r>
              <a:rPr lang="en-US" sz="2800" dirty="0" err="1" smtClean="0"/>
              <a:t>fluorigenic</a:t>
            </a:r>
            <a:r>
              <a:rPr lang="en-US" sz="2800" dirty="0" smtClean="0"/>
              <a:t> </a:t>
            </a:r>
            <a:r>
              <a:rPr lang="en-US" sz="2800" dirty="0" err="1" smtClean="0"/>
              <a:t>Leu</a:t>
            </a:r>
            <a:r>
              <a:rPr lang="en-US" sz="2800" dirty="0" smtClean="0"/>
              <a:t>-AMC substrate revealed   </a:t>
            </a:r>
            <a:r>
              <a:rPr lang="en-US" sz="2800" b="1" dirty="0" smtClean="0"/>
              <a:t>3 compounds with IC</a:t>
            </a:r>
            <a:r>
              <a:rPr lang="en-US" sz="2800" b="1" baseline="-25000" dirty="0" smtClean="0"/>
              <a:t>50</a:t>
            </a:r>
            <a:r>
              <a:rPr lang="en-US" sz="2800" b="1" dirty="0" smtClean="0"/>
              <a:t> values &lt; 100 </a:t>
            </a:r>
            <a:r>
              <a:rPr lang="el-GR" sz="2800" b="1" dirty="0" err="1" smtClean="0"/>
              <a:t>μΜ</a:t>
            </a:r>
            <a:r>
              <a:rPr lang="en-US" sz="2800" b="1"/>
              <a:t> </a:t>
            </a:r>
            <a:r>
              <a:rPr lang="en-US" sz="2800" smtClean="0"/>
              <a:t>and </a:t>
            </a:r>
            <a:r>
              <a:rPr lang="en-US" sz="2800" dirty="0" smtClean="0"/>
              <a:t>characteristic inhibition </a:t>
            </a:r>
            <a:r>
              <a:rPr lang="en-US" sz="2800" smtClean="0"/>
              <a:t>plots shown.</a:t>
            </a:r>
            <a:endParaRPr lang="en-US" sz="2800" dirty="0" smtClean="0"/>
          </a:p>
        </p:txBody>
      </p:sp>
      <p:sp>
        <p:nvSpPr>
          <p:cNvPr id="62" name="TextBox 61"/>
          <p:cNvSpPr txBox="1"/>
          <p:nvPr/>
        </p:nvSpPr>
        <p:spPr>
          <a:xfrm>
            <a:off x="14605380" y="27882850"/>
            <a:ext cx="143031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dirty="0" smtClean="0"/>
              <a:t>For their evaluation we employed two </a:t>
            </a:r>
            <a:r>
              <a:rPr lang="en-US" sz="2800" dirty="0"/>
              <a:t>orthogonal functional assays: </a:t>
            </a:r>
            <a:r>
              <a:rPr lang="en-US" sz="2800" dirty="0" smtClean="0"/>
              <a:t>one using </a:t>
            </a:r>
            <a:r>
              <a:rPr lang="en-US" sz="2800" b="1" dirty="0" smtClean="0"/>
              <a:t>a </a:t>
            </a:r>
            <a:r>
              <a:rPr lang="en-US" sz="2800" b="1" dirty="0"/>
              <a:t>small </a:t>
            </a:r>
            <a:r>
              <a:rPr lang="en-US" sz="2800" b="1" dirty="0" err="1"/>
              <a:t>fluorigenic</a:t>
            </a:r>
            <a:r>
              <a:rPr lang="en-US" sz="2800" b="1" dirty="0"/>
              <a:t> </a:t>
            </a:r>
            <a:r>
              <a:rPr lang="en-US" sz="2800" b="1" dirty="0" smtClean="0"/>
              <a:t>substrate </a:t>
            </a:r>
            <a:r>
              <a:rPr lang="en-US" sz="2800" dirty="0" smtClean="0"/>
              <a:t>(</a:t>
            </a:r>
            <a:r>
              <a:rPr lang="en-US" sz="2800" dirty="0" err="1" smtClean="0"/>
              <a:t>Leu</a:t>
            </a:r>
            <a:r>
              <a:rPr lang="en-US" sz="2800" dirty="0" smtClean="0"/>
              <a:t>-AMC), </a:t>
            </a:r>
            <a:r>
              <a:rPr lang="en-US" sz="2800" dirty="0"/>
              <a:t>and one by </a:t>
            </a:r>
            <a:r>
              <a:rPr lang="en-US" sz="2800" b="1" dirty="0"/>
              <a:t>following the degradation of </a:t>
            </a:r>
            <a:r>
              <a:rPr lang="en-US" sz="2800" b="1" dirty="0" smtClean="0"/>
              <a:t>oxytocin by IRAP</a:t>
            </a:r>
            <a:r>
              <a:rPr lang="en-US" sz="2800" dirty="0" smtClean="0"/>
              <a:t> using HPLC.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974806" y="29254450"/>
            <a:ext cx="8373152" cy="9204626"/>
            <a:chOff x="19864585" y="29471224"/>
            <a:chExt cx="7598507" cy="8353057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4103036"/>
                </p:ext>
              </p:extLst>
            </p:nvPr>
          </p:nvGraphicFramePr>
          <p:xfrm>
            <a:off x="19864585" y="29504561"/>
            <a:ext cx="4124325" cy="298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6" name="Prism 7" r:id="rId12" imgW="4125076" imgH="2986602" progId="Prism7.Document">
                    <p:embed/>
                  </p:oleObj>
                </mc:Choice>
                <mc:Fallback>
                  <p:oleObj name="Prism 7" r:id="rId12" imgW="4125076" imgH="2986602" progId="Prism7.Document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9864585" y="29504561"/>
                          <a:ext cx="4124325" cy="29860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9120325"/>
                </p:ext>
              </p:extLst>
            </p:nvPr>
          </p:nvGraphicFramePr>
          <p:xfrm>
            <a:off x="23318130" y="29471224"/>
            <a:ext cx="4144962" cy="301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7" name="Prism 7" r:id="rId14" imgW="4144874" imgH="3018638" progId="Prism7.Document">
                    <p:embed/>
                  </p:oleObj>
                </mc:Choice>
                <mc:Fallback>
                  <p:oleObj name="Prism 7" r:id="rId14" imgW="4144874" imgH="3018638" progId="Prism7.Document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3318130" y="29471224"/>
                          <a:ext cx="4144962" cy="3019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8763243"/>
                </p:ext>
              </p:extLst>
            </p:nvPr>
          </p:nvGraphicFramePr>
          <p:xfrm>
            <a:off x="19864585" y="34804856"/>
            <a:ext cx="4144962" cy="301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" name="Prism 7" r:id="rId16" imgW="4144874" imgH="3018638" progId="Prism7.Document">
                    <p:embed/>
                  </p:oleObj>
                </mc:Choice>
                <mc:Fallback>
                  <p:oleObj name="Prism 7" r:id="rId16" imgW="4144874" imgH="3018638" progId="Prism7.Document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9864585" y="34804856"/>
                          <a:ext cx="4144962" cy="3019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2842766"/>
                </p:ext>
              </p:extLst>
            </p:nvPr>
          </p:nvGraphicFramePr>
          <p:xfrm>
            <a:off x="19864585" y="32138039"/>
            <a:ext cx="4144962" cy="301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" name="Prism 7" r:id="rId18" imgW="4144874" imgH="3018638" progId="Prism7.Document">
                    <p:embed/>
                  </p:oleObj>
                </mc:Choice>
                <mc:Fallback>
                  <p:oleObj name="Prism 7" r:id="rId18" imgW="4144874" imgH="3018638" progId="Prism7.Document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9864585" y="32138039"/>
                          <a:ext cx="4144962" cy="3019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3832603"/>
                </p:ext>
              </p:extLst>
            </p:nvPr>
          </p:nvGraphicFramePr>
          <p:xfrm>
            <a:off x="23318130" y="34804855"/>
            <a:ext cx="4144962" cy="301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0" name="Prism 7" r:id="rId20" imgW="4144874" imgH="3018638" progId="Prism7.Document">
                    <p:embed/>
                  </p:oleObj>
                </mc:Choice>
                <mc:Fallback>
                  <p:oleObj name="Prism 7" r:id="rId20" imgW="4144874" imgH="3018638" progId="Prism7.Document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3318130" y="34804855"/>
                          <a:ext cx="4144962" cy="3019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9479591"/>
                </p:ext>
              </p:extLst>
            </p:nvPr>
          </p:nvGraphicFramePr>
          <p:xfrm>
            <a:off x="23318130" y="32138039"/>
            <a:ext cx="4144962" cy="301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1" name="Prism 7" r:id="rId22" imgW="4144874" imgH="3018638" progId="Prism7.Document">
                    <p:embed/>
                  </p:oleObj>
                </mc:Choice>
                <mc:Fallback>
                  <p:oleObj name="Prism 7" r:id="rId22" imgW="4144874" imgH="3018638" progId="Prism7.Document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23318130" y="32138039"/>
                          <a:ext cx="4144962" cy="3019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129128"/>
              </p:ext>
            </p:extLst>
          </p:nvPr>
        </p:nvGraphicFramePr>
        <p:xfrm>
          <a:off x="1597942" y="32302450"/>
          <a:ext cx="5995864" cy="517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9076">
                  <a:extLst>
                    <a:ext uri="{9D8B030D-6E8A-4147-A177-3AD203B41FA5}">
                      <a16:colId xmlns:a16="http://schemas.microsoft.com/office/drawing/2014/main" val="321040957"/>
                    </a:ext>
                  </a:extLst>
                </a:gridCol>
                <a:gridCol w="999076">
                  <a:extLst>
                    <a:ext uri="{9D8B030D-6E8A-4147-A177-3AD203B41FA5}">
                      <a16:colId xmlns:a16="http://schemas.microsoft.com/office/drawing/2014/main" val="1109160071"/>
                    </a:ext>
                  </a:extLst>
                </a:gridCol>
                <a:gridCol w="999076">
                  <a:extLst>
                    <a:ext uri="{9D8B030D-6E8A-4147-A177-3AD203B41FA5}">
                      <a16:colId xmlns:a16="http://schemas.microsoft.com/office/drawing/2014/main" val="3938534323"/>
                    </a:ext>
                  </a:extLst>
                </a:gridCol>
                <a:gridCol w="999076">
                  <a:extLst>
                    <a:ext uri="{9D8B030D-6E8A-4147-A177-3AD203B41FA5}">
                      <a16:colId xmlns:a16="http://schemas.microsoft.com/office/drawing/2014/main" val="1218007866"/>
                    </a:ext>
                  </a:extLst>
                </a:gridCol>
                <a:gridCol w="999780">
                  <a:extLst>
                    <a:ext uri="{9D8B030D-6E8A-4147-A177-3AD203B41FA5}">
                      <a16:colId xmlns:a16="http://schemas.microsoft.com/office/drawing/2014/main" val="2765379218"/>
                    </a:ext>
                  </a:extLst>
                </a:gridCol>
                <a:gridCol w="999780">
                  <a:extLst>
                    <a:ext uri="{9D8B030D-6E8A-4147-A177-3AD203B41FA5}">
                      <a16:colId xmlns:a16="http://schemas.microsoft.com/office/drawing/2014/main" val="31335844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IC</a:t>
                      </a:r>
                      <a:r>
                        <a:rPr lang="en-US" sz="2400" baseline="-25000" dirty="0">
                          <a:effectLst/>
                        </a:rPr>
                        <a:t>50</a:t>
                      </a:r>
                      <a:r>
                        <a:rPr lang="en-US" sz="2400" dirty="0">
                          <a:effectLst/>
                        </a:rPr>
                        <a:t> (</a:t>
                      </a:r>
                      <a:r>
                        <a:rPr lang="el-GR" sz="2400" dirty="0">
                          <a:effectLst/>
                        </a:rPr>
                        <a:t>μ</a:t>
                      </a:r>
                      <a:r>
                        <a:rPr lang="en-US" sz="2400" dirty="0">
                          <a:effectLst/>
                        </a:rPr>
                        <a:t>M)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IC</a:t>
                      </a:r>
                      <a:r>
                        <a:rPr lang="en-US" sz="2400" baseline="-25000" dirty="0">
                          <a:effectLst/>
                        </a:rPr>
                        <a:t>50</a:t>
                      </a:r>
                      <a:r>
                        <a:rPr lang="en-US" sz="2400" dirty="0">
                          <a:effectLst/>
                        </a:rPr>
                        <a:t> (</a:t>
                      </a:r>
                      <a:r>
                        <a:rPr lang="el-GR" sz="2400" dirty="0">
                          <a:effectLst/>
                        </a:rPr>
                        <a:t>μ</a:t>
                      </a:r>
                      <a:r>
                        <a:rPr lang="en-US" sz="2400" dirty="0">
                          <a:effectLst/>
                        </a:rPr>
                        <a:t>M)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IC</a:t>
                      </a:r>
                      <a:r>
                        <a:rPr lang="en-US" sz="2400" baseline="-25000" dirty="0">
                          <a:effectLst/>
                        </a:rPr>
                        <a:t>50</a:t>
                      </a:r>
                      <a:r>
                        <a:rPr lang="en-US" sz="2400" dirty="0">
                          <a:effectLst/>
                        </a:rPr>
                        <a:t> (</a:t>
                      </a:r>
                      <a:r>
                        <a:rPr lang="el-GR" sz="2400" dirty="0">
                          <a:effectLst/>
                        </a:rPr>
                        <a:t>μ</a:t>
                      </a:r>
                      <a:r>
                        <a:rPr lang="en-US" sz="2400" dirty="0">
                          <a:effectLst/>
                        </a:rPr>
                        <a:t>M)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3401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NI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NI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333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44110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NI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192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337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52211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192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NI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NI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143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NI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NI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NI</a:t>
                      </a:r>
                      <a:endParaRPr lang="en-US" sz="2400" b="1" i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7751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76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NI</a:t>
                      </a:r>
                      <a:endParaRPr lang="en-US" sz="2400" b="1" i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NI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8573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NI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="1" dirty="0">
                          <a:effectLst/>
                        </a:rPr>
                        <a:t>5</a:t>
                      </a:r>
                      <a:r>
                        <a:rPr lang="en-US" sz="2400" b="1" dirty="0">
                          <a:effectLst/>
                        </a:rPr>
                        <a:t>6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9</a:t>
                      </a:r>
                      <a:r>
                        <a:rPr lang="el-GR" sz="2400" b="1" dirty="0">
                          <a:effectLst/>
                        </a:rPr>
                        <a:t>2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82720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NI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NI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NI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0289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NI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NI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NI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9137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NI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584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1</a:t>
                      </a:r>
                      <a:r>
                        <a:rPr lang="en-US" sz="2400" dirty="0">
                          <a:effectLst/>
                        </a:rPr>
                        <a:t>93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36507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NI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NI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NI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148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NI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NI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33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NI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1263868"/>
                  </a:ext>
                </a:extLst>
              </a:tr>
            </a:tbl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1679564" y="37691308"/>
            <a:ext cx="59545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i="1" dirty="0" smtClean="0"/>
              <a:t>NI</a:t>
            </a:r>
            <a:r>
              <a:rPr lang="en-US" sz="2800" dirty="0" smtClean="0"/>
              <a:t>: no inhibition up to 1 </a:t>
            </a:r>
            <a:r>
              <a:rPr lang="en-US" sz="2800" dirty="0" err="1" smtClean="0"/>
              <a:t>mM</a:t>
            </a:r>
            <a:r>
              <a:rPr lang="en-US" sz="2800" dirty="0" smtClean="0"/>
              <a:t> compound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6073236" y="29406850"/>
            <a:ext cx="1278037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dirty="0" smtClean="0"/>
              <a:t>Interestingly, compounds that inhibit </a:t>
            </a:r>
            <a:r>
              <a:rPr lang="en-US" sz="2800" dirty="0" err="1" smtClean="0"/>
              <a:t>Leu</a:t>
            </a:r>
            <a:r>
              <a:rPr lang="en-US" sz="2800" dirty="0" smtClean="0"/>
              <a:t>-AMC with IC</a:t>
            </a:r>
            <a:r>
              <a:rPr lang="en-US" sz="2800" baseline="-25000" dirty="0" smtClean="0"/>
              <a:t>50</a:t>
            </a:r>
            <a:r>
              <a:rPr lang="en-US" sz="2800" dirty="0" smtClean="0"/>
              <a:t>&lt;100</a:t>
            </a:r>
            <a:r>
              <a:rPr lang="el-GR" sz="2800" dirty="0" smtClean="0"/>
              <a:t> </a:t>
            </a:r>
            <a:r>
              <a:rPr lang="el-GR" sz="2800" dirty="0" err="1" smtClean="0"/>
              <a:t>μΜ</a:t>
            </a:r>
            <a:r>
              <a:rPr lang="en-US" sz="2800" dirty="0" smtClean="0"/>
              <a:t> did not display similar inhibition of the natural substrate, oxytocin. In contrast, </a:t>
            </a:r>
            <a:r>
              <a:rPr lang="en-US" sz="2800" b="1" dirty="0" smtClean="0"/>
              <a:t>compound</a:t>
            </a:r>
            <a:r>
              <a:rPr lang="en-US" sz="2800" dirty="0" smtClean="0"/>
              <a:t> </a:t>
            </a:r>
            <a:r>
              <a:rPr lang="en-US" sz="2800" b="1" dirty="0" smtClean="0"/>
              <a:t>26 that does not inhibit </a:t>
            </a:r>
            <a:r>
              <a:rPr lang="en-US" sz="2800" b="1" dirty="0" err="1" smtClean="0"/>
              <a:t>Leu</a:t>
            </a:r>
            <a:r>
              <a:rPr lang="en-US" sz="2800" b="1" dirty="0" smtClean="0"/>
              <a:t>-AMC, exhibited 69% inhibition of the cyclic substrate</a:t>
            </a:r>
            <a:r>
              <a:rPr lang="en-US" sz="2800" dirty="0" smtClean="0"/>
              <a:t> at 100 </a:t>
            </a:r>
            <a:r>
              <a:rPr lang="el-GR" sz="2800" dirty="0" err="1" smtClean="0"/>
              <a:t>μΜ</a:t>
            </a:r>
            <a:r>
              <a:rPr lang="en-US" sz="2800" dirty="0" smtClean="0"/>
              <a:t> tested.</a:t>
            </a:r>
          </a:p>
          <a:p>
            <a:pPr algn="just">
              <a:lnSpc>
                <a:spcPct val="125000"/>
              </a:lnSpc>
            </a:pPr>
            <a:r>
              <a:rPr lang="en-US" sz="2800" dirty="0" smtClean="0"/>
              <a:t>From the dose-dependent inhibition of oxytocin degradation by IRAP, </a:t>
            </a:r>
            <a:r>
              <a:rPr lang="en-US" sz="2800" dirty="0"/>
              <a:t>followed by HPLC in </a:t>
            </a:r>
            <a:r>
              <a:rPr lang="en-US" sz="2800" dirty="0" smtClean="0"/>
              <a:t>the presence of compound </a:t>
            </a:r>
            <a:r>
              <a:rPr lang="en-US" sz="2800" b="1" dirty="0" smtClean="0"/>
              <a:t>26</a:t>
            </a:r>
            <a:r>
              <a:rPr lang="en-US" sz="2800" dirty="0" smtClean="0"/>
              <a:t>, we estimated an</a:t>
            </a:r>
            <a:r>
              <a:rPr lang="en-US" sz="2800" b="1" dirty="0" smtClean="0"/>
              <a:t> IC</a:t>
            </a:r>
            <a:r>
              <a:rPr lang="en-US" sz="2800" b="1" baseline="-25000" dirty="0" smtClean="0"/>
              <a:t>50</a:t>
            </a:r>
            <a:r>
              <a:rPr lang="en-US" sz="2800" b="1" dirty="0"/>
              <a:t> </a:t>
            </a:r>
            <a:r>
              <a:rPr lang="en-US" sz="2800" b="1" dirty="0" smtClean="0"/>
              <a:t>value of 40 </a:t>
            </a:r>
            <a:r>
              <a:rPr lang="el-GR" sz="2800" b="1" dirty="0" err="1" smtClean="0"/>
              <a:t>μΜ</a:t>
            </a:r>
            <a:r>
              <a:rPr lang="en-US" sz="2800" b="1" dirty="0" smtClean="0"/>
              <a:t> </a:t>
            </a:r>
            <a:r>
              <a:rPr lang="en-US" sz="2800" dirty="0" smtClean="0"/>
              <a:t>(shown below).</a:t>
            </a:r>
            <a:endParaRPr lang="en-US" sz="2800" b="1" dirty="0" smtClean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210539"/>
              </p:ext>
            </p:extLst>
          </p:nvPr>
        </p:nvGraphicFramePr>
        <p:xfrm>
          <a:off x="16221022" y="32312868"/>
          <a:ext cx="5535956" cy="52807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2443">
                  <a:extLst>
                    <a:ext uri="{9D8B030D-6E8A-4147-A177-3AD203B41FA5}">
                      <a16:colId xmlns:a16="http://schemas.microsoft.com/office/drawing/2014/main" val="1244753437"/>
                    </a:ext>
                  </a:extLst>
                </a:gridCol>
                <a:gridCol w="922443">
                  <a:extLst>
                    <a:ext uri="{9D8B030D-6E8A-4147-A177-3AD203B41FA5}">
                      <a16:colId xmlns:a16="http://schemas.microsoft.com/office/drawing/2014/main" val="3051039339"/>
                    </a:ext>
                  </a:extLst>
                </a:gridCol>
                <a:gridCol w="922443">
                  <a:extLst>
                    <a:ext uri="{9D8B030D-6E8A-4147-A177-3AD203B41FA5}">
                      <a16:colId xmlns:a16="http://schemas.microsoft.com/office/drawing/2014/main" val="485999426"/>
                    </a:ext>
                  </a:extLst>
                </a:gridCol>
                <a:gridCol w="922443">
                  <a:extLst>
                    <a:ext uri="{9D8B030D-6E8A-4147-A177-3AD203B41FA5}">
                      <a16:colId xmlns:a16="http://schemas.microsoft.com/office/drawing/2014/main" val="3592908324"/>
                    </a:ext>
                  </a:extLst>
                </a:gridCol>
                <a:gridCol w="923092">
                  <a:extLst>
                    <a:ext uri="{9D8B030D-6E8A-4147-A177-3AD203B41FA5}">
                      <a16:colId xmlns:a16="http://schemas.microsoft.com/office/drawing/2014/main" val="3007222894"/>
                    </a:ext>
                  </a:extLst>
                </a:gridCol>
                <a:gridCol w="923092">
                  <a:extLst>
                    <a:ext uri="{9D8B030D-6E8A-4147-A177-3AD203B41FA5}">
                      <a16:colId xmlns:a16="http://schemas.microsoft.com/office/drawing/2014/main" val="1293747688"/>
                    </a:ext>
                  </a:extLst>
                </a:gridCol>
              </a:tblGrid>
              <a:tr h="833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% Inhib.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% Inhib.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% </a:t>
                      </a:r>
                      <a:r>
                        <a:rPr lang="el-GR" sz="2400" dirty="0" err="1">
                          <a:effectLst/>
                        </a:rPr>
                        <a:t>Inhib</a:t>
                      </a:r>
                      <a:r>
                        <a:rPr lang="el-GR" sz="24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3222101"/>
                  </a:ext>
                </a:extLst>
              </a:tr>
              <a:tr h="404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26529979"/>
                  </a:ext>
                </a:extLst>
              </a:tr>
              <a:tr h="404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50630151"/>
                  </a:ext>
                </a:extLst>
              </a:tr>
              <a:tr h="404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79087949"/>
                  </a:ext>
                </a:extLst>
              </a:tr>
              <a:tr h="404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="1" dirty="0">
                          <a:effectLst/>
                        </a:rPr>
                        <a:t>69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49025920"/>
                  </a:ext>
                </a:extLst>
              </a:tr>
              <a:tr h="404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89533722"/>
                  </a:ext>
                </a:extLst>
              </a:tr>
              <a:tr h="404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92858323"/>
                  </a:ext>
                </a:extLst>
              </a:tr>
              <a:tr h="404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98574149"/>
                  </a:ext>
                </a:extLst>
              </a:tr>
              <a:tr h="404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77023424"/>
                  </a:ext>
                </a:extLst>
              </a:tr>
              <a:tr h="404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34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87871137"/>
                  </a:ext>
                </a:extLst>
              </a:tr>
              <a:tr h="404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56832240"/>
                  </a:ext>
                </a:extLst>
              </a:tr>
              <a:tr h="404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33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7084722"/>
                  </a:ext>
                </a:extLst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2553113" y="38690550"/>
            <a:ext cx="21626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This research is co-financed by Greece and the European Union (European Social Fund-ESF) through the Operational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Programme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«Human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Resources Development, Education and Lifelong Learning 2014-2020» in the context of the project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Structure-based discovery of modulatory molecules for the action of aminopeptidase IRAP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”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MIS: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5047831)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3"/>
          <a:srcRect l="30219"/>
          <a:stretch/>
        </p:blipFill>
        <p:spPr>
          <a:xfrm>
            <a:off x="24434006" y="38568809"/>
            <a:ext cx="4724400" cy="112504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234874" y="18534379"/>
            <a:ext cx="5734049" cy="8987118"/>
          </a:xfrm>
          <a:prstGeom prst="rect">
            <a:avLst/>
          </a:prstGeom>
        </p:spPr>
      </p:pic>
      <p:sp>
        <p:nvSpPr>
          <p:cNvPr id="101" name="Rounded Rectangle 100"/>
          <p:cNvSpPr/>
          <p:nvPr/>
        </p:nvSpPr>
        <p:spPr>
          <a:xfrm>
            <a:off x="1640359" y="29025850"/>
            <a:ext cx="3575643" cy="7315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The result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221022" y="37691308"/>
            <a:ext cx="5545984" cy="591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i="1" dirty="0" smtClean="0"/>
              <a:t>% estimated from HPLC peak areas</a:t>
            </a:r>
            <a:endParaRPr lang="en-US" sz="2800" dirty="0" smtClean="0"/>
          </a:p>
        </p:txBody>
      </p:sp>
      <p:sp>
        <p:nvSpPr>
          <p:cNvPr id="83" name="TextBox 82"/>
          <p:cNvSpPr txBox="1"/>
          <p:nvPr/>
        </p:nvSpPr>
        <p:spPr>
          <a:xfrm>
            <a:off x="26324985" y="32958722"/>
            <a:ext cx="2451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/>
              <a:t>20 min incubation</a:t>
            </a:r>
          </a:p>
          <a:p>
            <a:pPr>
              <a:lnSpc>
                <a:spcPct val="125000"/>
              </a:lnSpc>
            </a:pPr>
            <a:r>
              <a:rPr lang="en-US" sz="2400" dirty="0"/>
              <a:t>of 42 </a:t>
            </a:r>
            <a:r>
              <a:rPr lang="el-GR" sz="2400" dirty="0"/>
              <a:t>μ</a:t>
            </a:r>
            <a:r>
              <a:rPr lang="en-US" sz="2400" dirty="0"/>
              <a:t>M oxytocin</a:t>
            </a:r>
          </a:p>
          <a:p>
            <a:pPr>
              <a:lnSpc>
                <a:spcPct val="125000"/>
              </a:lnSpc>
            </a:pPr>
            <a:r>
              <a:rPr lang="en-US" sz="2400" dirty="0" smtClean="0"/>
              <a:t>+ 20 </a:t>
            </a:r>
            <a:r>
              <a:rPr lang="en-US" sz="2400" dirty="0" err="1" smtClean="0"/>
              <a:t>nM</a:t>
            </a:r>
            <a:r>
              <a:rPr lang="en-US" sz="2400" dirty="0" smtClean="0"/>
              <a:t> IRAP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2148006" y="35426650"/>
            <a:ext cx="66294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8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Lead compound 26 exhibits 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size-specific substrate inhibition </a:t>
            </a:r>
            <a:r>
              <a:rPr lang="en-US" sz="28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profile for IRAP, suggesting that targeting a C-domain pocket away 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from </a:t>
            </a:r>
            <a:r>
              <a:rPr lang="en-US" sz="28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active site is a viable strategy to develop selective inhibitors.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589949"/>
              </p:ext>
            </p:extLst>
          </p:nvPr>
        </p:nvGraphicFramePr>
        <p:xfrm>
          <a:off x="22148915" y="32224663"/>
          <a:ext cx="4821238" cy="312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Prism 7" r:id="rId25" imgW="4821228" imgH="3125547" progId="Prism7.Document">
                  <p:embed/>
                </p:oleObj>
              </mc:Choice>
              <mc:Fallback>
                <p:oleObj name="Prism 7" r:id="rId25" imgW="4821228" imgH="3125547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2148915" y="32224663"/>
                        <a:ext cx="4821238" cy="312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Rounded Rectangle 96"/>
          <p:cNvSpPr/>
          <p:nvPr/>
        </p:nvSpPr>
        <p:spPr>
          <a:xfrm>
            <a:off x="15102237" y="14983278"/>
            <a:ext cx="3826521" cy="7315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The method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1055</Words>
  <Application>Microsoft Office PowerPoint</Application>
  <PresentationFormat>Custom</PresentationFormat>
  <Paragraphs>197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MS Mincho</vt:lpstr>
      <vt:lpstr>Times New Roman</vt:lpstr>
      <vt:lpstr>Office Theme</vt:lpstr>
      <vt:lpstr>Custom Design</vt:lpstr>
      <vt:lpstr>Prism 7</vt:lpstr>
      <vt:lpstr>Discovery of selective inhibitor leads by targeting an allosteric site  in Insulin-Regulated Aminopeptidase (IRAP)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ALLinIRAP</dc:title>
  <dc:creator>Owner;Papakyriakou;Stratikos</dc:creator>
  <cp:keywords>Poster;ECMC</cp:keywords>
  <cp:lastModifiedBy>thanos</cp:lastModifiedBy>
  <cp:revision>137</cp:revision>
  <dcterms:created xsi:type="dcterms:W3CDTF">2015-04-04T09:45:50Z</dcterms:created>
  <dcterms:modified xsi:type="dcterms:W3CDTF">2020-10-27T08:56:04Z</dcterms:modified>
</cp:coreProperties>
</file>