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663399"/>
    <a:srgbClr val="0070C0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49" autoAdjust="0"/>
    <p:restoredTop sz="94660"/>
  </p:normalViewPr>
  <p:slideViewPr>
    <p:cSldViewPr>
      <p:cViewPr>
        <p:scale>
          <a:sx n="50" d="100"/>
          <a:sy n="50" d="100"/>
        </p:scale>
        <p:origin x="36" y="-1920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e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2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872" y="1714453"/>
            <a:ext cx="27514800" cy="2597505"/>
          </a:xfrm>
          <a:solidFill>
            <a:srgbClr val="005AA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“Clickable”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 binders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modulate pharmacokinetic properties of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theranostic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radioligands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6872" y="4489450"/>
            <a:ext cx="27514800" cy="2492990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Brandt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Martin Ullrich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Klaus Kopka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Löser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Jens Pietzsch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Hans-Jürgen Pietzsch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Robert Wodtke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3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Helmholtz-Zentrum Dresden-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Rossendorf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Institute of Radiopharmaceutical Cancer Research, Dresden, Germany</a:t>
            </a:r>
          </a:p>
          <a:p>
            <a:pPr>
              <a:lnSpc>
                <a:spcPct val="150000"/>
              </a:lnSpc>
            </a:pPr>
            <a:r>
              <a:rPr lang="en-US" sz="3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Dresden, Faculty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Chemistry and Food Chemistry, Dresden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5390" y="7960658"/>
            <a:ext cx="27368216" cy="1938992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 binding of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theranostic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radioligands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targeting to human serum albumin (HSA) increases their blood circulation time and can lead to higher accumulation in the target tissue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aseline="30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-IPB-lysine (IPB…4-(4-iodophenyl)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butanoyl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recently described as potent binder to HSA.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late-stage modification of different classes of molecules (proteins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peptides, small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molecules) with this albumin binder, we developed “clickable” </a:t>
            </a: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aseline="30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bearing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/alkyne functionalities. Application to dual targeting of somatostatin receptor subtype 2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(SSTR2)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HSA is highlighted.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424" y="37587180"/>
            <a:ext cx="3451382" cy="14108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554" y="37597734"/>
            <a:ext cx="3049652" cy="1387486"/>
          </a:xfrm>
          <a:prstGeom prst="rect">
            <a:avLst/>
          </a:prstGeom>
        </p:spPr>
      </p:pic>
      <p:pic>
        <p:nvPicPr>
          <p:cNvPr id="1026" name="Picture 2" descr="Datei:Logo TU Dresden.svg –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043" y="37685399"/>
            <a:ext cx="4114563" cy="11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75364" y="37736158"/>
            <a:ext cx="9190242" cy="1569660"/>
          </a:xfrm>
          <a:prstGeom prst="rect">
            <a:avLst/>
          </a:prstGeom>
          <a:noFill/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Dumelin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24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de-DE" sz="2400" b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de-DE" sz="24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de-DE" sz="24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3196 –3201</a:t>
            </a:r>
            <a:endParaRPr lang="en-US" sz="2400" dirty="0" smtClean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Scheuermann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Anal. </a:t>
            </a:r>
            <a:r>
              <a:rPr lang="en-US" sz="24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496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79-93</a:t>
            </a:r>
          </a:p>
          <a:p>
            <a:r>
              <a:rPr lang="en-US" sz="24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Müller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Med. </a:t>
            </a:r>
            <a:r>
              <a:rPr lang="en-US" sz="24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124−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  <a:p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4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Theranostics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650-665</a:t>
            </a:r>
            <a:endParaRPr lang="en-US" sz="2400" i="1" dirty="0" smtClean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78304"/>
              </p:ext>
            </p:extLst>
          </p:nvPr>
        </p:nvGraphicFramePr>
        <p:xfrm>
          <a:off x="11242675" y="30310508"/>
          <a:ext cx="33147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CS ChemDraw Drawing" r:id="rId7" imgW="1692720" imgH="1770731" progId="ChemDraw.Document.6.0">
                  <p:embed/>
                </p:oleObj>
              </mc:Choice>
              <mc:Fallback>
                <p:oleObj name="CS ChemDraw Drawing" r:id="rId7" imgW="1692720" imgH="1770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42675" y="30310508"/>
                        <a:ext cx="33147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61751"/>
              </p:ext>
            </p:extLst>
          </p:nvPr>
        </p:nvGraphicFramePr>
        <p:xfrm>
          <a:off x="1964554" y="28254122"/>
          <a:ext cx="8854435" cy="663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55">
                  <a:extLst>
                    <a:ext uri="{9D8B030D-6E8A-4147-A177-3AD203B41FA5}">
                      <a16:colId xmlns:a16="http://schemas.microsoft.com/office/drawing/2014/main" val="2848572775"/>
                    </a:ext>
                  </a:extLst>
                </a:gridCol>
                <a:gridCol w="4016693">
                  <a:extLst>
                    <a:ext uri="{9D8B030D-6E8A-4147-A177-3AD203B41FA5}">
                      <a16:colId xmlns:a16="http://schemas.microsoft.com/office/drawing/2014/main" val="2141532231"/>
                    </a:ext>
                  </a:extLst>
                </a:gridCol>
                <a:gridCol w="1314768">
                  <a:extLst>
                    <a:ext uri="{9D8B030D-6E8A-4147-A177-3AD203B41FA5}">
                      <a16:colId xmlns:a16="http://schemas.microsoft.com/office/drawing/2014/main" val="1805812277"/>
                    </a:ext>
                  </a:extLst>
                </a:gridCol>
                <a:gridCol w="1057593">
                  <a:extLst>
                    <a:ext uri="{9D8B030D-6E8A-4147-A177-3AD203B41FA5}">
                      <a16:colId xmlns:a16="http://schemas.microsoft.com/office/drawing/2014/main" val="2018229541"/>
                    </a:ext>
                  </a:extLst>
                </a:gridCol>
                <a:gridCol w="1707826">
                  <a:extLst>
                    <a:ext uri="{9D8B030D-6E8A-4147-A177-3AD203B41FA5}">
                      <a16:colId xmlns:a16="http://schemas.microsoft.com/office/drawing/2014/main" val="701211911"/>
                    </a:ext>
                  </a:extLst>
                </a:gridCol>
              </a:tblGrid>
              <a:tr h="451845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de-DE" sz="2400" i="0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DE" sz="240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(µM)</a:t>
                      </a:r>
                      <a:endParaRPr lang="de-DE" sz="2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9311"/>
                  </a:ext>
                </a:extLst>
              </a:tr>
              <a:tr h="784882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Acetyl</a:t>
                      </a:r>
                      <a:endParaRPr lang="de-DE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b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8.0*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33134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795413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</a:t>
                      </a:r>
                      <a:r>
                        <a:rPr lang="de-DE" sz="2400" i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80195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de-DE" sz="2400" i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192158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5-Pentynoyl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37379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5-Azidopentanoyl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943951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02289"/>
                  </a:ext>
                </a:extLst>
              </a:tr>
              <a:tr h="784882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4-Azidobenzoyl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b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2.6*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066305"/>
                  </a:ext>
                </a:extLst>
              </a:tr>
              <a:tr h="712742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6-FAM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de-DE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518053"/>
                  </a:ext>
                </a:extLst>
              </a:tr>
              <a:tr h="712742">
                <a:tc gridSpan="5"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D</a:t>
                      </a:r>
                      <a:r>
                        <a:rPr lang="en-US" sz="2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etermined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MST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assay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all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de-DE" sz="2400" i="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fluorimetric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competition</a:t>
                      </a:r>
                      <a:r>
                        <a:rPr lang="de-DE" sz="2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assay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20843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481472" y="7287408"/>
            <a:ext cx="27525600" cy="584775"/>
          </a:xfrm>
          <a:prstGeom prst="rect">
            <a:avLst/>
          </a:prstGeom>
          <a:solidFill>
            <a:srgbClr val="005AA0"/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Objective</a:t>
            </a: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481472" y="34980055"/>
            <a:ext cx="27525600" cy="584775"/>
          </a:xfrm>
          <a:prstGeom prst="rect">
            <a:avLst/>
          </a:prstGeom>
          <a:solidFill>
            <a:srgbClr val="005AA0"/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Outlook</a:t>
            </a:r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13585" y="37103050"/>
            <a:ext cx="8466221" cy="584775"/>
          </a:xfrm>
          <a:prstGeom prst="rect">
            <a:avLst/>
          </a:prstGeom>
          <a:solidFill>
            <a:srgbClr val="005AA0"/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482282" y="10009044"/>
            <a:ext cx="27523980" cy="584775"/>
          </a:xfrm>
          <a:prstGeom prst="rect">
            <a:avLst/>
          </a:prstGeom>
          <a:solidFill>
            <a:srgbClr val="005AA0"/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Approaches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12356" y="10632122"/>
            <a:ext cx="27441250" cy="1938992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selective acylation of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lysine,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solid-phase synthesis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(2-ClTrtCl-resin)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established starting from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Fmoc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-Lys(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)-OH. For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upscaling (4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synthesis in solution starting from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-Lys-OH was elaborated, which provides the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building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in three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(Scheme 1). To demonstrate the suitability of the “clickable” albumin binders, compound 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coupled to the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SSTR2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agonist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-octreotate (TATE, </a:t>
            </a:r>
            <a:r>
              <a:rPr lang="de-DE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de-DE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de-DE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-c(</a:t>
            </a:r>
            <a:r>
              <a:rPr lang="de-DE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</a:t>
            </a:r>
            <a:r>
              <a:rPr lang="de-DE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-Tyr-D-</a:t>
            </a:r>
            <a:r>
              <a:rPr lang="de-DE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  <a:r>
              <a:rPr lang="de-DE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Lys-Thr-Cys</a:t>
            </a:r>
            <a:r>
              <a:rPr lang="de-DE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de-DE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modified with (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)-NODAGA-</a:t>
            </a:r>
            <a:r>
              <a:rPr lang="en-US" sz="3000" cap="small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-Pra-O2Oc,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on-resin Cu-catalyzed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azide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-alkyne cycloaddition to yield 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513759" y="15736034"/>
            <a:ext cx="18636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Scheme 1.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approaches for selective acylation of lysine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exemparily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shown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piperidine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/DMF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2×10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4-azidobenzoic acid, HATU, DIPEA, 2 h;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5mol%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(PPh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phenylsilane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2×10min;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4-(4-iodophenyl)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butanoic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HATU, DIPEA, 2 h;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HFIP/CH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1:4 (v/v, 3×10 min each 3 mL);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4-(4-iodophenyl)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butanoic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acid NHS ester, THF/H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1:1 (v/v), NaHCO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h;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/TFA 1:1 (v/v), 2 h;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4-azidobenzoic acid NHS ester, CH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OH/THF 1:1 (v/v), Et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17901"/>
              </p:ext>
            </p:extLst>
          </p:nvPr>
        </p:nvGraphicFramePr>
        <p:xfrm>
          <a:off x="1735138" y="12534318"/>
          <a:ext cx="17198368" cy="300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CS ChemDraw Drawing" r:id="rId9" imgW="12021062" imgH="2098078" progId="ChemDraw.Document.6.0">
                  <p:embed/>
                </p:oleObj>
              </mc:Choice>
              <mc:Fallback>
                <p:oleObj name="CS ChemDraw Drawing" r:id="rId9" imgW="12021062" imgH="2098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5138" y="12534318"/>
                        <a:ext cx="17198368" cy="3004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20680883" y="22464732"/>
            <a:ext cx="84861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MST (left) and fluorescence (right) data for the interaction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HSA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The top panel shows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thermophoretic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time-traces from one experiment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color-coded, purple and red representing the lowest and highest concentration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respectively,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shaded blue and pink areas were used for calculation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lower panel shows the resulting binding curve (color-coding of data points according to their respective time-trace).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Binding curves for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(ligand is HSA)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(in the presence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are shown in blue and red, respectively.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3258184" y="18293202"/>
            <a:ext cx="1135490" cy="46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feld 55"/>
          <p:cNvSpPr txBox="1"/>
          <p:nvPr/>
        </p:nvSpPr>
        <p:spPr>
          <a:xfrm>
            <a:off x="1374135" y="17460656"/>
            <a:ext cx="12748416" cy="584775"/>
          </a:xfrm>
          <a:prstGeom prst="rect">
            <a:avLst/>
          </a:prstGeom>
          <a:solidFill>
            <a:srgbClr val="005AA0"/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362229" y="18129250"/>
            <a:ext cx="12722222" cy="578619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</a:t>
            </a:r>
            <a:r>
              <a:rPr lang="el-GR" sz="3000" i="1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HSA binding</a:t>
            </a:r>
          </a:p>
          <a:p>
            <a:pPr algn="just">
              <a:spcAft>
                <a:spcPts val="1200"/>
              </a:spcAft>
            </a:pPr>
            <a:r>
              <a:rPr lang="de-DE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HSA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was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characterised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microscale thermophoresis-based assay (MST, Monolith,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NanoTemper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Technologies) and a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fluorimetric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competitions assay (Figure 2). For MST, HSA (fatty acid free) was labeled using the Protein Labeling Kit RED-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Maleimide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the manufacture’s instructions. For the competition assay, the change in fluorescence intensity of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-6-FAM-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cap="small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-lysine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by displacement from HSA was recorded. All measurements were performed in PBS (pH 7.4, 2% DMSO) at 37°C. Samples were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 into Monolith NT.115 capillaries. Data of three independently pipetted measurements were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MST analysis software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PALMIST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provide </a:t>
            </a: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baseline="-25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for the different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Table below).</a:t>
            </a:r>
          </a:p>
        </p:txBody>
      </p:sp>
      <p:sp>
        <p:nvSpPr>
          <p:cNvPr id="16" name="Rechteck 15"/>
          <p:cNvSpPr/>
          <p:nvPr/>
        </p:nvSpPr>
        <p:spPr>
          <a:xfrm>
            <a:off x="14782684" y="26734433"/>
            <a:ext cx="143843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000" i="1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HSA and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SSTR2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endParaRPr lang="en-US" sz="3000" b="1" dirty="0" smtClean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binding of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plasma proteins in comparison to its alkyne analog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ultrafiltration assay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applied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Centrifee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Ultrafiltration devices (30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nominal molecular weight limit, 4104,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Millipore, Figure 3).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pheochromocytoma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(MPC) membranes were used for saturation binding experiments to quantify affinities of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SSTR2.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24824"/>
              </p:ext>
            </p:extLst>
          </p:nvPr>
        </p:nvGraphicFramePr>
        <p:xfrm>
          <a:off x="20398364" y="12106935"/>
          <a:ext cx="8017669" cy="518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CS ChemDraw Drawing" r:id="rId11" imgW="5908285" imgH="3814066" progId="ChemDraw.Document.6.0">
                  <p:embed/>
                </p:oleObj>
              </mc:Choice>
              <mc:Fallback>
                <p:oleObj name="CS ChemDraw Drawing" r:id="rId11" imgW="5908285" imgH="3814066" progId="ChemDraw.Document.6.0">
                  <p:embed/>
                  <p:pic>
                    <p:nvPicPr>
                      <p:cNvPr id="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364" y="12106935"/>
                        <a:ext cx="8017669" cy="5184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feld 53"/>
          <p:cNvSpPr txBox="1"/>
          <p:nvPr/>
        </p:nvSpPr>
        <p:spPr>
          <a:xfrm>
            <a:off x="22294925" y="33862943"/>
            <a:ext cx="7035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ultrafiltration assay for 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494454" y="35549522"/>
            <a:ext cx="27672626" cy="1477328"/>
          </a:xfrm>
          <a:prstGeom prst="rect">
            <a:avLst/>
          </a:prstGeom>
          <a:noFill/>
          <a:ln w="1270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synthesis of “clickable”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established. The compounds maintained their binding potency to HSA. Application for the late-stage modification of sstr2 agonist TATE was successful and the dual targeting behavior of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HSA and sstr2 was demonstrated. In current studies,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biodistribution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uptake of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will be studied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preclinically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MPC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bearing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small animal PET imaging.</a:t>
            </a:r>
            <a:endParaRPr lang="en-US" sz="3000" dirty="0" smtClean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0367408" y="16844030"/>
            <a:ext cx="848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49425"/>
              </p:ext>
            </p:extLst>
          </p:nvPr>
        </p:nvGraphicFramePr>
        <p:xfrm>
          <a:off x="44439590" y="59033013"/>
          <a:ext cx="7350216" cy="444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Prism 8" r:id="rId13" imgW="4032360" imgH="2438280" progId="Prism8.Document">
                  <p:embed/>
                </p:oleObj>
              </mc:Choice>
              <mc:Fallback>
                <p:oleObj name="Prism 8" r:id="rId13" imgW="4032360" imgH="2438280" progId="Prism8.Document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590" y="59033013"/>
                        <a:ext cx="7350216" cy="444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/>
          <p:cNvSpPr/>
          <p:nvPr/>
        </p:nvSpPr>
        <p:spPr>
          <a:xfrm>
            <a:off x="14557375" y="30168850"/>
            <a:ext cx="81240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 almost completely to</a:t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proteins in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to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alkyne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analogue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</a:t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targeting of HSA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compounds maintained excellent</a:t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affinity to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SSTR2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000" i="1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baseline="-25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</a:t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respectively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baseline="-25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1.8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Cu-DOTA-TATE)</a:t>
            </a:r>
          </a:p>
        </p:txBody>
      </p:sp>
      <p:sp>
        <p:nvSpPr>
          <p:cNvPr id="40" name="Rechteck 39"/>
          <p:cNvSpPr/>
          <p:nvPr/>
        </p:nvSpPr>
        <p:spPr>
          <a:xfrm>
            <a:off x="1362229" y="23920450"/>
            <a:ext cx="12479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novel 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showed similar affinity to HSA as 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-Acetyl-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-IPB-lysine (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of lysine (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000" i="1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seems to be of minor importance for binding to HSA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Esterification and </a:t>
            </a:r>
            <a:r>
              <a:rPr lang="en-US" sz="3000" dirty="0" err="1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amidation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l-GR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000" dirty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-carboxylic group lead to significant loss of binding affinity to 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HSA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MST assay indicate binding of 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3000" baseline="30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-IPB-</a:t>
            </a:r>
            <a:r>
              <a:rPr lang="en-US" sz="3000" dirty="0" err="1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lysines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second binding site at HSA with low affinity (</a:t>
            </a:r>
            <a:r>
              <a:rPr lang="en-US" sz="3000" i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baseline="-25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d,2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&gt;500 µM for </a:t>
            </a:r>
            <a:r>
              <a:rPr lang="en-US" sz="3000" b="1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 dirty="0" smtClean="0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Figure 2)</a:t>
            </a:r>
            <a:endParaRPr lang="en-US" sz="3000" dirty="0">
              <a:solidFill>
                <a:srgbClr val="005A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84" y="17570835"/>
            <a:ext cx="5792727" cy="9113484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806" y="17591542"/>
            <a:ext cx="6142479" cy="4830407"/>
          </a:xfrm>
          <a:prstGeom prst="rect">
            <a:avLst/>
          </a:prstGeom>
        </p:spPr>
      </p:pic>
      <p:graphicFrame>
        <p:nvGraphicFramePr>
          <p:cNvPr id="1024" name="Objekt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24593"/>
              </p:ext>
            </p:extLst>
          </p:nvPr>
        </p:nvGraphicFramePr>
        <p:xfrm>
          <a:off x="22137591" y="29456650"/>
          <a:ext cx="7350216" cy="444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Prism 8" r:id="rId17" imgW="4032360" imgH="2438280" progId="Prism8.Document">
                  <p:embed/>
                </p:oleObj>
              </mc:Choice>
              <mc:Fallback>
                <p:oleObj name="Prism 8" r:id="rId17" imgW="4032360" imgH="2438280" progId="Prism8.Document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7591" y="29456650"/>
                        <a:ext cx="7350216" cy="444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ußzeilenplatzhalter 35">
            <a:extLst>
              <a:ext uri="{FF2B5EF4-FFF2-40B4-BE49-F238E27FC236}">
                <a16:creationId xmlns:a16="http://schemas.microsoft.com/office/drawing/2014/main" id="{E8F9E14D-9037-4C4B-8059-08C7E6A70259}"/>
              </a:ext>
            </a:extLst>
          </p:cNvPr>
          <p:cNvSpPr txBox="1">
            <a:spLocks/>
          </p:cNvSpPr>
          <p:nvPr/>
        </p:nvSpPr>
        <p:spPr>
          <a:xfrm>
            <a:off x="9805084" y="38439529"/>
            <a:ext cx="9220199" cy="800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3507730" rtl="0" eaLnBrk="1" latinLnBrk="0" hangingPunct="1"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5AA0"/>
                </a:solidFill>
              </a:rPr>
              <a:t>Florian Brandt · f.brandt@hzdr.de · www.hzdr.de</a:t>
            </a:r>
            <a:endParaRPr lang="en-US" b="1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Benutzerdefiniert</PresentationFormat>
  <Paragraphs>78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CS ChemDraw Drawing</vt:lpstr>
      <vt:lpstr>Prism 8</vt:lpstr>
      <vt:lpstr>“Clickable” albumin binders  to modulate pharmacokinetic properties of theranostic radioligands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Wodtke, Dr. Robert (FWPR) - 5724</cp:lastModifiedBy>
  <cp:revision>179</cp:revision>
  <dcterms:created xsi:type="dcterms:W3CDTF">2015-04-04T09:45:50Z</dcterms:created>
  <dcterms:modified xsi:type="dcterms:W3CDTF">2020-10-31T12:27:58Z</dcterms:modified>
</cp:coreProperties>
</file>